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4" r:id="rId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99FF"/>
    <a:srgbClr val="FF0000"/>
    <a:srgbClr val="66FFFF"/>
    <a:srgbClr val="FF00FF"/>
    <a:srgbClr val="000099"/>
    <a:srgbClr val="0099FF"/>
    <a:srgbClr val="33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704"/>
  </p:normalViewPr>
  <p:slideViewPr>
    <p:cSldViewPr showGuides="1">
      <p:cViewPr varScale="1">
        <p:scale>
          <a:sx n="76" d="100"/>
          <a:sy n="76" d="100"/>
        </p:scale>
        <p:origin x="-1070" y="-72"/>
      </p:cViewPr>
      <p:guideLst>
        <p:guide orient="horz" pos="2136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510FB-46C1-4ED6-93D1-FDC9AF9AC3A4}" type="doc">
      <dgm:prSet loTypeId="list" loCatId="list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4A52AC56-2B7F-4F04-922B-3EE66D371CDA}" type="pres">
      <dgm:prSet presAssocID="{45C510FB-46C1-4ED6-93D1-FDC9AF9AC3A4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A826D6D0-1BE6-4572-BB7A-3EF2BC004942}" type="presOf" srcId="{45C510FB-46C1-4ED6-93D1-FDC9AF9AC3A4}" destId="{4A52AC56-2B7F-4F04-922B-3EE66D371CDA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711065"/>
        <a:chOff x="0" y="0"/>
        <a:chExt cx="8128000" cy="4711065"/>
      </a:xfrm>
    </dsp:grpSpPr>
    <dsp:sp modelId="{864A53AF-32DA-4A7C-9949-9AA1E1DFAF48}">
      <dsp:nvSpPr>
        <dsp:cNvPr id="3" name="矩形 2"/>
        <dsp:cNvSpPr/>
      </dsp:nvSpPr>
      <dsp:spPr bwMode="white">
        <a:xfrm>
          <a:off x="0" y="0"/>
          <a:ext cx="8128000" cy="1413320"/>
        </a:xfrm>
        <a:prstGeom prst="rect">
          <a:avLst/>
        </a:prstGeom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1">
          <a:scrgbClr r="0" g="0" b="0"/>
        </a:effectRef>
        <a:fontRef idx="minor"/>
      </dsp:style>
      <dsp:txBody>
        <a:bodyPr lIns="232410" tIns="232410" rIns="232410" bIns="2324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lt1"/>
            </a:solidFill>
          </a:endParaRPr>
        </a:p>
      </dsp:txBody>
      <dsp:txXfrm>
        <a:off x="0" y="0"/>
        <a:ext cx="8128000" cy="1413320"/>
      </dsp:txXfrm>
    </dsp:sp>
    <dsp:sp modelId="{65D0C626-E678-4B51-98B9-40984CA4202A}">
      <dsp:nvSpPr>
        <dsp:cNvPr id="4" name="矩形 3"/>
        <dsp:cNvSpPr/>
      </dsp:nvSpPr>
      <dsp:spPr bwMode="white">
        <a:xfrm>
          <a:off x="0" y="1413320"/>
          <a:ext cx="2709333" cy="296797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0" y="1413320"/>
        <a:ext cx="2709333" cy="2967971"/>
      </dsp:txXfrm>
    </dsp:sp>
    <dsp:sp modelId="{18008A20-4C25-47E9-B65A-260C477ED446}">
      <dsp:nvSpPr>
        <dsp:cNvPr id="5" name="矩形 4"/>
        <dsp:cNvSpPr/>
      </dsp:nvSpPr>
      <dsp:spPr bwMode="white">
        <a:xfrm>
          <a:off x="2709333" y="1413320"/>
          <a:ext cx="2709333" cy="296797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709333" y="1413320"/>
        <a:ext cx="2709333" cy="2967971"/>
      </dsp:txXfrm>
    </dsp:sp>
    <dsp:sp modelId="{81CF33A1-7295-4740-80AE-05AA3F96CC32}">
      <dsp:nvSpPr>
        <dsp:cNvPr id="6" name="矩形 5"/>
        <dsp:cNvSpPr/>
      </dsp:nvSpPr>
      <dsp:spPr bwMode="white">
        <a:xfrm>
          <a:off x="5418667" y="1413320"/>
          <a:ext cx="2709333" cy="296797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418667" y="1413320"/>
        <a:ext cx="2709333" cy="2967971"/>
      </dsp:txXfrm>
    </dsp:sp>
    <dsp:sp modelId="{831132C6-EFB2-47B4-842A-89D29CEDEEEA}">
      <dsp:nvSpPr>
        <dsp:cNvPr id="7" name="矩形 6"/>
        <dsp:cNvSpPr/>
      </dsp:nvSpPr>
      <dsp:spPr bwMode="white">
        <a:xfrm>
          <a:off x="0" y="4381290"/>
          <a:ext cx="8128000" cy="329775"/>
        </a:xfrm>
        <a:prstGeom prst="rect">
          <a:avLst/>
        </a:prstGeom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1">
          <a:scrgbClr r="0" g="0" b="0"/>
        </a:effectRef>
        <a:fontRef idx="minor"/>
      </dsp:style>
      <dsp:txXfrm>
        <a:off x="0" y="4381290"/>
        <a:ext cx="8128000" cy="32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 userDrawn="1"/>
        </p:nvGraphicFramePr>
        <p:xfrm>
          <a:off x="457200" y="1066800"/>
          <a:ext cx="82296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0769600" imgH="1803400" progId="Photoshop.Image.12">
                  <p:embed/>
                </p:oleObj>
              </mc:Choice>
              <mc:Fallback>
                <p:oleObj name="" r:id="rId2" imgW="10769600" imgH="1803400" progId="Photoshop.Image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066800"/>
                        <a:ext cx="8229600" cy="13779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4572000"/>
            <a:ext cx="3429000" cy="214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10200" y="4572000"/>
            <a:ext cx="3429000" cy="214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62400" y="44958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001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a typeface="华文隶书" panose="0201080004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745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745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914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6.jpeg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914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2286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0" name="Group 12"/>
          <p:cNvGrpSpPr/>
          <p:nvPr userDrawn="1"/>
        </p:nvGrpSpPr>
        <p:grpSpPr>
          <a:xfrm>
            <a:off x="1143000" y="1143000"/>
            <a:ext cx="7848600" cy="219075"/>
            <a:chOff x="0" y="663"/>
            <a:chExt cx="5760" cy="228"/>
          </a:xfrm>
        </p:grpSpPr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>
              <a:off x="0" y="663"/>
              <a:ext cx="5760" cy="228"/>
            </a:xfrm>
            <a:prstGeom prst="parallelogram">
              <a:avLst>
                <a:gd name="adj" fmla="val 108772"/>
              </a:avLst>
            </a:prstGeom>
            <a:solidFill>
              <a:srgbClr val="0099FF"/>
            </a:solidFill>
            <a:ln w="19050">
              <a:solidFill>
                <a:srgbClr val="33CCCC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Line 14"/>
            <p:cNvSpPr>
              <a:spLocks noChangeShapeType="1"/>
            </p:cNvSpPr>
            <p:nvPr/>
          </p:nvSpPr>
          <p:spPr bwMode="auto">
            <a:xfrm>
              <a:off x="204" y="709"/>
              <a:ext cx="5489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Line 15"/>
            <p:cNvSpPr>
              <a:spLocks noChangeShapeType="1"/>
            </p:cNvSpPr>
            <p:nvPr/>
          </p:nvSpPr>
          <p:spPr bwMode="auto">
            <a:xfrm>
              <a:off x="158" y="754"/>
              <a:ext cx="5485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Line 16"/>
            <p:cNvSpPr>
              <a:spLocks noChangeShapeType="1"/>
            </p:cNvSpPr>
            <p:nvPr/>
          </p:nvSpPr>
          <p:spPr bwMode="auto">
            <a:xfrm>
              <a:off x="113" y="798"/>
              <a:ext cx="5489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8" name="Line 17"/>
            <p:cNvSpPr>
              <a:spLocks noChangeShapeType="1"/>
            </p:cNvSpPr>
            <p:nvPr/>
          </p:nvSpPr>
          <p:spPr bwMode="auto">
            <a:xfrm>
              <a:off x="68" y="845"/>
              <a:ext cx="5491" cy="0"/>
            </a:xfrm>
            <a:prstGeom prst="line">
              <a:avLst/>
            </a:prstGeom>
            <a:noFill/>
            <a:ln w="19050">
              <a:solidFill>
                <a:srgbClr val="33CCCC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081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图示 3"/>
          <p:cNvGraphicFramePr/>
          <p:nvPr/>
        </p:nvGraphicFramePr>
        <p:xfrm>
          <a:off x="83185" y="1426845"/>
          <a:ext cx="8987155" cy="471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685"/>
            <a:ext cx="9143365" cy="1387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185" y="1570355"/>
            <a:ext cx="8987155" cy="1198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zh-CN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团队简介：</a:t>
            </a:r>
            <a:r>
              <a:rPr lang="zh-CN" altLang="en-US">
                <a:ln/>
              </a:rPr>
              <a:t>“水产动物医学”</a:t>
            </a:r>
            <a:r>
              <a:rPr lang="zh-CN" altLang="en-US">
                <a:sym typeface="+mn-ea"/>
              </a:rPr>
              <a:t>团队</a:t>
            </a:r>
            <a:r>
              <a:rPr lang="zh-CN" altLang="en-US">
                <a:ln/>
              </a:rPr>
              <a:t>从事水产动物免疫和疾病防控、免疫组学和生物信息学等相关基础和应用研究。 带头人孔祥会教授，现有教师9人，其中教授1人、副教授3人、讲师5人。团队依托“河南省水产一级重点学科”“水产动物疾病控制河南省工程实验室”等学科平台。团队先后入选河南省高校科技创新团队和河南省创新型科技团队。</a:t>
            </a:r>
            <a:endParaRPr lang="zh-CN" altLang="en-US">
              <a:ln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50" y="2834005"/>
            <a:ext cx="898715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79805" y="2834005"/>
            <a:ext cx="73088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/>
              <a:t>研究方向及目标：解决水产养殖中重大疾病的发生和防控相关科学问题</a:t>
            </a:r>
            <a:endParaRPr lang="zh-CN" altLang="en-US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180" y="5146040"/>
            <a:ext cx="2039620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本框 11"/>
          <p:cNvSpPr txBox="1"/>
          <p:nvPr/>
        </p:nvSpPr>
        <p:spPr>
          <a:xfrm>
            <a:off x="170180" y="3253740"/>
            <a:ext cx="2039620" cy="181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、水产动物分子免疫学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采用分子免疫学、免疫组学和生物信息学等技术方法，系统研究病原感染后水产动物免疫响应模式、信号调控通路及其免疫调节机制。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16810" y="3253740"/>
            <a:ext cx="2039620" cy="181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、水产动物病原生物学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系统研究水产动物重要病原的生物学和流行病学，弄清病原与机体互作、入侵致病过程及其致病机制，为疾病防控提供指导。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3760" y="3253740"/>
            <a:ext cx="2039620" cy="181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、水产动物疫苗研发和疫苗导入技术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针对重要致病病原，研究和制备高效的活菌、灭活、弱毒和亚单位疫苗。研发高效疫苗导入技术，已推广应用2000余亩。授权专利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项。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39915" y="3253740"/>
            <a:ext cx="2039620" cy="181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、新型绿色渔药创制</a:t>
            </a:r>
            <a:endParaRPr lang="zh-CN" altLang="en-US" sz="14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筛选小分子代谢物作为渔药增效剂，以大幅减量渔药使用。研发中草药制剂和免疫增加剂，以增强水产动物免疫和预防疾病发生。申请专利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</a:rPr>
              <a:t>项，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授权专利</a:t>
            </a:r>
            <a:r>
              <a:rPr lang="en-US" altLang="zh-CN" sz="14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4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项。</a:t>
            </a:r>
            <a:endParaRPr lang="en-US" altLang="zh-CN"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2061" name="文本框 172060"/>
          <p:cNvSpPr txBox="1"/>
          <p:nvPr/>
        </p:nvSpPr>
        <p:spPr>
          <a:xfrm>
            <a:off x="2900680" y="5242560"/>
            <a:ext cx="260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400" noProof="1" dirty="0">
                <a:solidFill>
                  <a:srgbClr val="008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Rounded MT Bold" pitchFamily="34" charset="0"/>
                <a:ea typeface="宋体" panose="02010600030101010101" pitchFamily="2" charset="-122"/>
                <a:cs typeface="+mn-cs"/>
              </a:rPr>
              <a:t>病原</a:t>
            </a:r>
            <a:endParaRPr lang="zh-CN" altLang="en-US" sz="1400" noProof="1" dirty="0">
              <a:solidFill>
                <a:srgbClr val="008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9" name="椭圆 172061"/>
          <p:cNvSpPr/>
          <p:nvPr/>
        </p:nvSpPr>
        <p:spPr>
          <a:xfrm>
            <a:off x="3282315" y="5242560"/>
            <a:ext cx="918845" cy="834390"/>
          </a:xfrm>
          <a:prstGeom prst="ellipse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4" name="椭圆 172066"/>
          <p:cNvSpPr/>
          <p:nvPr/>
        </p:nvSpPr>
        <p:spPr>
          <a:xfrm>
            <a:off x="2961640" y="5629910"/>
            <a:ext cx="918845" cy="834390"/>
          </a:xfrm>
          <a:prstGeom prst="ellipse">
            <a:avLst/>
          </a:prstGeom>
          <a:noFill/>
          <a:ln w="9525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2068" name="文本框 172067"/>
          <p:cNvSpPr txBox="1"/>
          <p:nvPr/>
        </p:nvSpPr>
        <p:spPr>
          <a:xfrm>
            <a:off x="3162300" y="6101715"/>
            <a:ext cx="5899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400" noProof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Rounded MT Bold" pitchFamily="34" charset="0"/>
                <a:ea typeface="宋体" panose="02010600030101010101" pitchFamily="2" charset="-122"/>
                <a:cs typeface="+mn-cs"/>
              </a:rPr>
              <a:t>环境</a:t>
            </a:r>
            <a:endParaRPr lang="zh-CN" altLang="en-US" sz="1400" noProof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86" name="爆炸形 2 172068"/>
          <p:cNvSpPr/>
          <p:nvPr/>
        </p:nvSpPr>
        <p:spPr>
          <a:xfrm>
            <a:off x="3282315" y="5570220"/>
            <a:ext cx="427355" cy="441325"/>
          </a:xfrm>
          <a:prstGeom prst="irregularSeal2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ja-JP" altLang="en-US" sz="2800" dirty="0">
              <a:solidFill>
                <a:srgbClr val="FF0000"/>
              </a:solidFill>
              <a:latin typeface="Angsana New" panose="02020603050405020304" pitchFamily="18" charset="-34"/>
              <a:ea typeface="MS PGothic" panose="020B0600070205080204" pitchFamily="34" charset="-128"/>
            </a:endParaRPr>
          </a:p>
        </p:txBody>
      </p:sp>
      <p:sp>
        <p:nvSpPr>
          <p:cNvPr id="54288" name="椭圆 172070"/>
          <p:cNvSpPr/>
          <p:nvPr/>
        </p:nvSpPr>
        <p:spPr>
          <a:xfrm>
            <a:off x="2799715" y="5242560"/>
            <a:ext cx="918845" cy="83439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2072" name="文本框 172071"/>
          <p:cNvSpPr txBox="1"/>
          <p:nvPr/>
        </p:nvSpPr>
        <p:spPr>
          <a:xfrm>
            <a:off x="3693160" y="5242560"/>
            <a:ext cx="260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400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Rounded MT Bold" pitchFamily="34" charset="0"/>
                <a:ea typeface="宋体" panose="02010600030101010101" pitchFamily="2" charset="-122"/>
                <a:cs typeface="+mn-cs"/>
              </a:rPr>
              <a:t>宿主</a:t>
            </a:r>
            <a:endParaRPr lang="zh-CN" altLang="en-US" sz="1400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2465" y="5637530"/>
            <a:ext cx="56705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40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Rounded MT Bold" pitchFamily="34" charset="0"/>
                <a:ea typeface="宋体" panose="02010600030101010101" pitchFamily="2" charset="-122"/>
                <a:cs typeface="+mn-cs"/>
              </a:rPr>
              <a:t>致病</a:t>
            </a:r>
            <a:endParaRPr lang="zh-CN" altLang="en-US" sz="1400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rcRect b="1653"/>
          <a:stretch>
            <a:fillRect/>
          </a:stretch>
        </p:blipFill>
        <p:spPr>
          <a:xfrm>
            <a:off x="4684395" y="5142230"/>
            <a:ext cx="2038985" cy="1322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915" y="5141595"/>
            <a:ext cx="2039620" cy="1323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演示</Application>
  <PresentationFormat>全屏显示(4:3)</PresentationFormat>
  <Paragraphs>24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Arial</vt:lpstr>
      <vt:lpstr>宋体</vt:lpstr>
      <vt:lpstr>Wingdings</vt:lpstr>
      <vt:lpstr>华文新魏</vt:lpstr>
      <vt:lpstr>华文隶书</vt:lpstr>
      <vt:lpstr>黑体</vt:lpstr>
      <vt:lpstr>微软雅黑</vt:lpstr>
      <vt:lpstr>华文中宋</vt:lpstr>
      <vt:lpstr>Arial Unicode MS</vt:lpstr>
      <vt:lpstr>楷体_GB2312</vt:lpstr>
      <vt:lpstr>华文琥珀</vt:lpstr>
      <vt:lpstr>新宋体</vt:lpstr>
      <vt:lpstr>隶书</vt:lpstr>
      <vt:lpstr>Arial Rounded MT Bold</vt:lpstr>
      <vt:lpstr>Angsana New</vt:lpstr>
      <vt:lpstr>MS PGothic</vt:lpstr>
      <vt:lpstr>默认设计模板</vt:lpstr>
      <vt:lpstr>Photoshop.Image.12</vt:lpstr>
      <vt:lpstr>水产动物医学团队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zxling</cp:lastModifiedBy>
  <cp:revision>227</cp:revision>
  <dcterms:created xsi:type="dcterms:W3CDTF">2012-10-28T02:28:00Z</dcterms:created>
  <dcterms:modified xsi:type="dcterms:W3CDTF">2021-09-07T11:03:10Z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2</vt:lpwstr>
  </property>
  <property fmtid="{D5CDD505-2E9C-101B-9397-08002B2CF9AE}" pid="4" name="KSOProductBuildVer">
    <vt:lpwstr>2052-10.1.0.7400</vt:lpwstr>
  </property>
</Properties>
</file>