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91" r:id="rId5"/>
    <p:sldMasterId id="2147483719" r:id="rId6"/>
    <p:sldMasterId id="2147483730" r:id="rId7"/>
    <p:sldMasterId id="2147483739" r:id="rId8"/>
    <p:sldMasterId id="2147483765" r:id="rId9"/>
  </p:sldMasterIdLst>
  <p:notesMasterIdLst>
    <p:notesMasterId r:id="rId32"/>
  </p:notesMasterIdLst>
  <p:sldIdLst>
    <p:sldId id="613" r:id="rId10"/>
    <p:sldId id="622" r:id="rId11"/>
    <p:sldId id="599" r:id="rId12"/>
    <p:sldId id="600" r:id="rId13"/>
    <p:sldId id="601" r:id="rId14"/>
    <p:sldId id="607" r:id="rId15"/>
    <p:sldId id="626" r:id="rId16"/>
    <p:sldId id="627" r:id="rId17"/>
    <p:sldId id="628" r:id="rId18"/>
    <p:sldId id="621" r:id="rId19"/>
    <p:sldId id="585" r:id="rId20"/>
    <p:sldId id="586" r:id="rId21"/>
    <p:sldId id="587" r:id="rId22"/>
    <p:sldId id="588" r:id="rId23"/>
    <p:sldId id="620" r:id="rId24"/>
    <p:sldId id="552" r:id="rId25"/>
    <p:sldId id="619" r:id="rId26"/>
    <p:sldId id="527" r:id="rId27"/>
    <p:sldId id="614" r:id="rId28"/>
    <p:sldId id="615" r:id="rId29"/>
    <p:sldId id="616" r:id="rId30"/>
    <p:sldId id="617" r:id="rId31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FF"/>
    <a:srgbClr val="FF5050"/>
    <a:srgbClr val="FF8200"/>
    <a:srgbClr val="DCDDDF"/>
    <a:srgbClr val="96999E"/>
    <a:srgbClr val="007398"/>
    <a:srgbClr val="DEEBF7"/>
    <a:srgbClr val="C6DBEF"/>
    <a:srgbClr val="9ECAE1"/>
    <a:srgbClr val="6BA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280" autoAdjust="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36"/>
        <p:guide pos="29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6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792803-2B55-4255-B49F-36758047C6CD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BA3215-12F3-4705-BC1C-BA4F0BBF33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1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article recommender is based on a powerful</a:t>
            </a:r>
            <a:r>
              <a:rPr lang="en-US" baseline="0" dirty="0"/>
              <a:t> algorithm that guides the content discovery process – picking up on researcher’s reading patterns, and recommending appropriate content.</a:t>
            </a:r>
          </a:p>
          <a:p>
            <a:endParaRPr lang="en-US" baseline="0" dirty="0"/>
          </a:p>
          <a:p>
            <a:pPr marL="0" indent="0">
              <a:buFontTx/>
              <a:buNone/>
            </a:pPr>
            <a:r>
              <a:rPr lang="en-US" dirty="0"/>
              <a:t>The</a:t>
            </a:r>
            <a:r>
              <a:rPr lang="en-US" baseline="0" dirty="0"/>
              <a:t> </a:t>
            </a:r>
            <a:r>
              <a:rPr lang="en-US" dirty="0"/>
              <a:t>recommender is based on combination of: </a:t>
            </a:r>
          </a:p>
          <a:p>
            <a:pPr>
              <a:buFontTx/>
              <a:buChar char="-"/>
            </a:pPr>
            <a:r>
              <a:rPr lang="en-US" dirty="0"/>
              <a:t>Primary: </a:t>
            </a:r>
            <a:r>
              <a:rPr lang="en-US" dirty="0" err="1"/>
              <a:t>ScienceDirect</a:t>
            </a:r>
            <a:r>
              <a:rPr lang="en-US" dirty="0"/>
              <a:t> user behavior</a:t>
            </a:r>
          </a:p>
          <a:p>
            <a:pPr>
              <a:buFontTx/>
              <a:buChar char="-"/>
            </a:pPr>
            <a:r>
              <a:rPr lang="en-US" dirty="0"/>
              <a:t>Secondary: Scopus journal citations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“Others who have read this article mostly read the following…”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Result: clicks to recommended articles go up by as much as 50% to 70%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498A-6B26-4993-86E8-6BEF4E6B8A9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39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the SD homepage,</a:t>
            </a:r>
            <a:r>
              <a:rPr lang="en-US" baseline="0" dirty="0"/>
              <a:t> click on the right up button, the activate remote access button would appear. </a:t>
            </a:r>
          </a:p>
          <a:p>
            <a:r>
              <a:rPr lang="en-US" baseline="0" dirty="0"/>
              <a:t>Click the activate remote access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1B4E8-8C54-46B7-BDF2-C3F824A5009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4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88" y="6537960"/>
            <a:ext cx="1008830" cy="1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8350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7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Section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54822" cy="6886211"/>
          </a:xfrm>
          <a:prstGeom prst="rect">
            <a:avLst/>
          </a:prstGeom>
        </p:spPr>
      </p:pic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2600326"/>
            <a:ext cx="3687763" cy="19299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aseline="0"/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Section Title And Multiple Lines If</a:t>
            </a:r>
            <a:r>
              <a:rPr lang="en-US" sz="3600" baseline="0" dirty="0">
                <a:solidFill>
                  <a:schemeClr val="tx1"/>
                </a:solidFill>
              </a:rPr>
              <a:t> Necessary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7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75" y="6215063"/>
            <a:ext cx="419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DBCB-5B90-404D-B900-050ED4DE61EB}" type="slidenum">
              <a:rPr lang="en-GB" altLang="en-US">
                <a:solidFill>
                  <a:srgbClr val="FF82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30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4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End slide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3" descr="Elsevier_W_Research_Information_1b_aw.eps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92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8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00383" y="1390900"/>
            <a:ext cx="2743616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/>
              <a:t>Click to add summary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2248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11961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5265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031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7951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51" y="6430719"/>
            <a:ext cx="1455103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Section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754822" cy="6886211"/>
          </a:xfrm>
          <a:prstGeom prst="rect">
            <a:avLst/>
          </a:prstGeom>
        </p:spPr>
      </p:pic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2600326"/>
            <a:ext cx="3687763" cy="19299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aseline="0"/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Section Title And Multiple Lines If</a:t>
            </a:r>
            <a:r>
              <a:rPr lang="en-US" sz="3600" baseline="0" dirty="0">
                <a:solidFill>
                  <a:schemeClr val="tx1"/>
                </a:solidFill>
              </a:rPr>
              <a:t> Necessary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06864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6627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19428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83337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51100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500279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53192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697503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66979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738346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53607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610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6430719"/>
            <a:ext cx="1455108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6430719"/>
            <a:ext cx="1455108" cy="1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88" y="6537960"/>
            <a:ext cx="1008830" cy="1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4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9" r:id="rId6"/>
    <p:sldLayoutId id="2147483776" r:id="rId7"/>
    <p:sldLayoutId id="2147483779" r:id="rId8"/>
    <p:sldLayoutId id="2147483781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"/>
            <a:ext cx="9144000" cy="347472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"/>
            <a:ext cx="9144000" cy="347472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8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endeley.com/groups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group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://www.mendeley.com/groups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54880" y="0"/>
            <a:ext cx="4389120" cy="12435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752895" y="253568"/>
            <a:ext cx="4509977" cy="640080"/>
          </a:xfrm>
          <a:prstGeom prst="rect">
            <a:avLst/>
          </a:prstGeom>
        </p:spPr>
        <p:txBody>
          <a:bodyPr/>
          <a:lstStyle/>
          <a:p>
            <a:r>
              <a:rPr lang="nl-NL" sz="2400" b="1" dirty="0">
                <a:solidFill>
                  <a:schemeClr val="bg1"/>
                </a:solidFill>
              </a:rPr>
              <a:t>The Value of ScienceDirect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7469" y="4407290"/>
            <a:ext cx="3200401" cy="437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440" lvl="1"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1600" dirty="0">
                <a:solidFill>
                  <a:schemeClr val="bg2">
                    <a:lumMod val="95000"/>
                  </a:schemeClr>
                </a:solidFill>
              </a:rPr>
              <a:t>提升可见性</a:t>
            </a:r>
            <a:endParaRPr lang="en-GB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7470" y="1568196"/>
            <a:ext cx="3200401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440" lvl="1"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GB" sz="1600" dirty="0">
                <a:solidFill>
                  <a:schemeClr val="bg2">
                    <a:lumMod val="95000"/>
                  </a:schemeClr>
                </a:solidFill>
              </a:rPr>
              <a:t>Elsevier</a:t>
            </a:r>
            <a:r>
              <a:rPr lang="zh-CN" altLang="en-US" sz="1600" dirty="0">
                <a:solidFill>
                  <a:schemeClr val="bg2">
                    <a:lumMod val="95000"/>
                  </a:schemeClr>
                </a:solidFill>
              </a:rPr>
              <a:t>的历史及传承</a:t>
            </a:r>
            <a:endParaRPr lang="en-GB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7471" y="2986700"/>
            <a:ext cx="3200401" cy="437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440" lvl="1"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GB" altLang="zh-CN" sz="1600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n-US" altLang="zh-CN" sz="1600" dirty="0" err="1">
                <a:solidFill>
                  <a:schemeClr val="bg1">
                    <a:lumMod val="95000"/>
                  </a:schemeClr>
                </a:solidFill>
              </a:rPr>
              <a:t>cienceDirect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全文数据库</a:t>
            </a:r>
            <a:endParaRPr lang="en-GB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7471" y="2287456"/>
            <a:ext cx="3200401" cy="437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440" lvl="1"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1600" dirty="0">
                <a:solidFill>
                  <a:schemeClr val="bg2">
                    <a:lumMod val="95000"/>
                  </a:schemeClr>
                </a:solidFill>
              </a:rPr>
              <a:t>科学研究流程</a:t>
            </a:r>
            <a:endParaRPr lang="en-GB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37471" y="3685944"/>
            <a:ext cx="3200401" cy="437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440" lvl="1" algn="ct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GB" sz="1600" dirty="0">
                <a:solidFill>
                  <a:schemeClr val="tx2"/>
                </a:solidFill>
              </a:rPr>
              <a:t>SD</a:t>
            </a:r>
            <a:r>
              <a:rPr lang="zh-CN" altLang="en-US" sz="1600" dirty="0">
                <a:solidFill>
                  <a:schemeClr val="tx2"/>
                </a:solidFill>
              </a:rPr>
              <a:t>上线新功能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09574" y="2933700"/>
            <a:ext cx="703262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在线帮助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10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dirty="0">
                <a:solidFill>
                  <a:srgbClr val="FF8200"/>
                </a:solidFill>
              </a:rPr>
              <a:t>检索过程需要帮助</a:t>
            </a:r>
            <a:endParaRPr lang="en-US" dirty="0">
              <a:solidFill>
                <a:srgbClr val="FF82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72054"/>
            <a:ext cx="9144000" cy="3374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702565" y="961245"/>
            <a:ext cx="362607" cy="3551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peech Bubble: Oval 7"/>
          <p:cNvSpPr/>
          <p:nvPr/>
        </p:nvSpPr>
        <p:spPr>
          <a:xfrm>
            <a:off x="6810703" y="425669"/>
            <a:ext cx="1765738" cy="535576"/>
          </a:xfrm>
          <a:prstGeom prst="wedgeEllipseCallout">
            <a:avLst>
              <a:gd name="adj1" fmla="val 57598"/>
              <a:gd name="adj2" fmla="val 462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发问在这里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21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70029"/>
            <a:ext cx="9105900" cy="42100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10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dirty="0">
                <a:solidFill>
                  <a:srgbClr val="FF8200"/>
                </a:solidFill>
              </a:rPr>
              <a:t>检索过程需要帮助</a:t>
            </a:r>
            <a:endParaRPr lang="en-US" dirty="0">
              <a:solidFill>
                <a:srgbClr val="FF82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5393"/>
            <a:ext cx="9144000" cy="1482607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114800" y="5707117"/>
            <a:ext cx="977462" cy="93016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Oval 5"/>
          <p:cNvSpPr/>
          <p:nvPr/>
        </p:nvSpPr>
        <p:spPr>
          <a:xfrm>
            <a:off x="4114800" y="4471279"/>
            <a:ext cx="3626069" cy="1040524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在线聊天中英文均可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3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52" t="13967" r="14827" b="5993"/>
          <a:stretch/>
        </p:blipFill>
        <p:spPr>
          <a:xfrm>
            <a:off x="488730" y="1466192"/>
            <a:ext cx="8119241" cy="53244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10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dirty="0">
                <a:solidFill>
                  <a:srgbClr val="FF8200"/>
                </a:solidFill>
              </a:rPr>
              <a:t>检索过程需要帮助</a:t>
            </a:r>
            <a:endParaRPr lang="en-US" dirty="0">
              <a:solidFill>
                <a:srgbClr val="FF82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2938" y="1970690"/>
            <a:ext cx="4193628" cy="19233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peech Bubble: Oval 4"/>
          <p:cNvSpPr/>
          <p:nvPr/>
        </p:nvSpPr>
        <p:spPr>
          <a:xfrm>
            <a:off x="4603531" y="488731"/>
            <a:ext cx="3026979" cy="1355835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>
                <a:solidFill>
                  <a:schemeClr val="tx1"/>
                </a:solidFill>
              </a:rPr>
              <a:t>输入名字和联系方式，当时没有解决的问题也会得到后续反馈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peech Bubble: Oval 5"/>
          <p:cNvSpPr/>
          <p:nvPr/>
        </p:nvSpPr>
        <p:spPr>
          <a:xfrm>
            <a:off x="0" y="3590363"/>
            <a:ext cx="2538249" cy="1076086"/>
          </a:xfrm>
          <a:prstGeom prst="wedgeEllipseCallout">
            <a:avLst>
              <a:gd name="adj1" fmla="val 35077"/>
              <a:gd name="adj2" fmla="val 7775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>
                <a:solidFill>
                  <a:schemeClr val="tx1"/>
                </a:solidFill>
              </a:rPr>
              <a:t>选择身份和目的，将获得更专业帮助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938" y="4298732"/>
            <a:ext cx="4193628" cy="19233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9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491"/>
            <a:ext cx="9144000" cy="41529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10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dirty="0">
                <a:solidFill>
                  <a:srgbClr val="FF8200"/>
                </a:solidFill>
              </a:rPr>
              <a:t>检索过程需要帮助</a:t>
            </a:r>
            <a:endParaRPr lang="en-US" dirty="0">
              <a:solidFill>
                <a:srgbClr val="FF8200"/>
              </a:solidFill>
            </a:endParaRPr>
          </a:p>
        </p:txBody>
      </p:sp>
      <p:sp>
        <p:nvSpPr>
          <p:cNvPr id="4" name="Speech Bubble: Oval 3"/>
          <p:cNvSpPr/>
          <p:nvPr/>
        </p:nvSpPr>
        <p:spPr>
          <a:xfrm>
            <a:off x="2585545" y="1253358"/>
            <a:ext cx="4162096" cy="1237594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实时聊天记录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peech Bubble: Oval 4"/>
          <p:cNvSpPr/>
          <p:nvPr/>
        </p:nvSpPr>
        <p:spPr>
          <a:xfrm>
            <a:off x="4981904" y="4298729"/>
            <a:ext cx="4162096" cy="1237594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开始畅聊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359" y="3216166"/>
            <a:ext cx="2128344" cy="4256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09574" y="2933700"/>
            <a:ext cx="703262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推荐阅读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1389" y="1574797"/>
            <a:ext cx="6724002" cy="6724002"/>
            <a:chOff x="1151389" y="1574797"/>
            <a:chExt cx="6724002" cy="67240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389" y="1574797"/>
              <a:ext cx="6724002" cy="672400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5559" y="1908048"/>
              <a:ext cx="5906642" cy="348019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52" y="738237"/>
            <a:ext cx="447236" cy="582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0964" y="1850820"/>
            <a:ext cx="6213221" cy="3537420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78"/>
          <a:stretch/>
        </p:blipFill>
        <p:spPr>
          <a:xfrm>
            <a:off x="1683082" y="3626977"/>
            <a:ext cx="3576849" cy="1640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01600" dist="38100" dir="8100000" sx="102000" sy="102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05681" y="834722"/>
            <a:ext cx="8238319" cy="14801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sz="2200" dirty="0"/>
              <a:t>推荐阅读</a:t>
            </a:r>
            <a:br>
              <a:rPr lang="en-US" sz="2200" dirty="0"/>
            </a:b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5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09574" y="2933700"/>
            <a:ext cx="703262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远程登录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sz="2000" dirty="0"/>
            </a:br>
            <a:r>
              <a:rPr lang="zh-CN" altLang="en-US" sz="2000" dirty="0"/>
              <a:t>打开</a:t>
            </a:r>
            <a:r>
              <a:rPr lang="en-US" altLang="zh-CN" sz="2000" dirty="0"/>
              <a:t>SD</a:t>
            </a:r>
            <a:r>
              <a:rPr lang="zh-CN" altLang="en-US" sz="2000" dirty="0"/>
              <a:t>主页，用自己的用户名密码登录后，下方</a:t>
            </a:r>
            <a:r>
              <a:rPr lang="en-US" altLang="zh-CN" sz="2000" dirty="0"/>
              <a:t>Activate remote access</a:t>
            </a:r>
            <a:r>
              <a:rPr lang="zh-CN" altLang="en-US" sz="2000" dirty="0"/>
              <a:t>按钮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" y="1804893"/>
            <a:ext cx="9144000" cy="433771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081718" y="5350212"/>
            <a:ext cx="836579" cy="428017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0073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进入到</a:t>
            </a:r>
            <a:r>
              <a:rPr lang="en-US" altLang="zh-CN" sz="2000" dirty="0">
                <a:solidFill>
                  <a:srgbClr val="0073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Submit Your Email</a:t>
            </a:r>
            <a:r>
              <a:rPr lang="zh-CN" altLang="en-US" sz="2000" dirty="0">
                <a:solidFill>
                  <a:srgbClr val="0073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界面输入所属单位邮箱并点</a:t>
            </a:r>
            <a:r>
              <a:rPr lang="en-US" altLang="zh-CN" sz="2000" dirty="0">
                <a:solidFill>
                  <a:srgbClr val="0073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Continue</a:t>
            </a:r>
            <a:endParaRPr lang="en-US" sz="2000" dirty="0">
              <a:solidFill>
                <a:srgbClr val="0073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/>
          <a:stretch/>
        </p:blipFill>
        <p:spPr bwMode="auto">
          <a:xfrm>
            <a:off x="350745" y="1716258"/>
            <a:ext cx="81119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6822" y="4060156"/>
            <a:ext cx="3424519" cy="341404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0011" tIns="108014" rIns="90011" bIns="46806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98"/>
              </a:buClr>
            </a:pPr>
            <a:endParaRPr lang="de-DE" b="0" dirty="0">
              <a:solidFill>
                <a:srgbClr val="53565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30785"/>
            <a:ext cx="57721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09574" y="2933700"/>
            <a:ext cx="703262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科研文献管理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0073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成功发送</a:t>
            </a:r>
            <a:r>
              <a:rPr lang="en-US" altLang="zh-CN" sz="2000" dirty="0">
                <a:solidFill>
                  <a:srgbClr val="0073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confirmation email</a:t>
            </a:r>
            <a:r>
              <a:rPr lang="zh-CN" altLang="en-US" sz="2000" dirty="0">
                <a:solidFill>
                  <a:srgbClr val="0073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到输入的邮箱</a:t>
            </a:r>
            <a:endParaRPr lang="en-US" sz="2000" dirty="0">
              <a:solidFill>
                <a:srgbClr val="0073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885825" y="2025748"/>
            <a:ext cx="7372350" cy="351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292323"/>
            <a:ext cx="57721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/>
              <a:t>到邮箱里点击</a:t>
            </a:r>
            <a:r>
              <a:rPr lang="en-US" altLang="zh-CN" sz="2000" dirty="0"/>
              <a:t>Activate my remote access now</a:t>
            </a:r>
            <a:r>
              <a:rPr lang="zh-CN" altLang="en-US" sz="2000" dirty="0"/>
              <a:t>激活</a:t>
            </a:r>
            <a:r>
              <a:rPr lang="en-US" altLang="zh-CN" sz="2000" dirty="0"/>
              <a:t>Remote Access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38263"/>
            <a:ext cx="7810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97857" y="3356537"/>
            <a:ext cx="2411508" cy="341404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0011" tIns="108014" rIns="90011" bIns="46806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98"/>
              </a:buClr>
            </a:pPr>
            <a:endParaRPr lang="de-DE" b="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Remote Access</a:t>
            </a:r>
            <a:r>
              <a:rPr lang="zh-CN" altLang="en-US" dirty="0"/>
              <a:t>成功设置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52613"/>
            <a:ext cx="74295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233487"/>
            <a:ext cx="57721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070"/>
            <a:ext cx="9144000" cy="3885860"/>
          </a:xfrm>
          <a:prstGeom prst="rect">
            <a:avLst/>
          </a:prstGeom>
        </p:spPr>
      </p:pic>
      <p:sp>
        <p:nvSpPr>
          <p:cNvPr id="3" name="Donut 5"/>
          <p:cNvSpPr/>
          <p:nvPr/>
        </p:nvSpPr>
        <p:spPr>
          <a:xfrm>
            <a:off x="2553579" y="1810293"/>
            <a:ext cx="1610458" cy="478971"/>
          </a:xfrm>
          <a:prstGeom prst="donut">
            <a:avLst>
              <a:gd name="adj" fmla="val 681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2010" y="562399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dirty="0"/>
              <a:t>利用</a:t>
            </a:r>
            <a:r>
              <a:rPr lang="en-US" dirty="0"/>
              <a:t>ScienceDirect</a:t>
            </a:r>
            <a:r>
              <a:rPr lang="en-US" altLang="zh-CN" dirty="0"/>
              <a:t>——</a:t>
            </a:r>
            <a:r>
              <a:rPr lang="en-US" altLang="zh-CN" dirty="0" err="1"/>
              <a:t>Mendeley</a:t>
            </a:r>
            <a:r>
              <a:rPr lang="zh-CN" altLang="en-US" dirty="0"/>
              <a:t>管理文献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259"/>
            <a:ext cx="9144000" cy="3879482"/>
          </a:xfrm>
          <a:prstGeom prst="rect">
            <a:avLst/>
          </a:prstGeom>
        </p:spPr>
      </p:pic>
      <p:sp>
        <p:nvSpPr>
          <p:cNvPr id="3" name="Donut 5"/>
          <p:cNvSpPr/>
          <p:nvPr/>
        </p:nvSpPr>
        <p:spPr>
          <a:xfrm>
            <a:off x="3513553" y="2623624"/>
            <a:ext cx="1339801" cy="478971"/>
          </a:xfrm>
          <a:prstGeom prst="donut">
            <a:avLst>
              <a:gd name="adj" fmla="val 681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2010" y="562399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dirty="0"/>
              <a:t>利用</a:t>
            </a:r>
            <a:r>
              <a:rPr lang="en-US" dirty="0"/>
              <a:t>ScienceDirect</a:t>
            </a:r>
            <a:r>
              <a:rPr lang="en-US" altLang="zh-CN" dirty="0"/>
              <a:t>——</a:t>
            </a:r>
            <a:r>
              <a:rPr lang="en-US" altLang="zh-CN" dirty="0" err="1"/>
              <a:t>Mendeley</a:t>
            </a:r>
            <a:r>
              <a:rPr lang="zh-CN" altLang="en-US" dirty="0"/>
              <a:t>管理文献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1387867"/>
            <a:ext cx="9144000" cy="4082265"/>
          </a:xfrm>
          <a:prstGeom prst="rect">
            <a:avLst/>
          </a:prstGeom>
        </p:spPr>
      </p:pic>
      <p:sp>
        <p:nvSpPr>
          <p:cNvPr id="3" name="Donut 5"/>
          <p:cNvSpPr/>
          <p:nvPr/>
        </p:nvSpPr>
        <p:spPr>
          <a:xfrm>
            <a:off x="6286733" y="3822837"/>
            <a:ext cx="1339801" cy="478971"/>
          </a:xfrm>
          <a:prstGeom prst="donut">
            <a:avLst>
              <a:gd name="adj" fmla="val 681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5"/>
          <p:cNvSpPr/>
          <p:nvPr/>
        </p:nvSpPr>
        <p:spPr>
          <a:xfrm>
            <a:off x="7500937" y="1544332"/>
            <a:ext cx="1339801" cy="478971"/>
          </a:xfrm>
          <a:prstGeom prst="donut">
            <a:avLst>
              <a:gd name="adj" fmla="val 681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2010" y="562399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dirty="0"/>
              <a:t>利用</a:t>
            </a:r>
            <a:r>
              <a:rPr lang="en-US" dirty="0"/>
              <a:t>ScienceDirect</a:t>
            </a:r>
            <a:r>
              <a:rPr lang="en-US" altLang="zh-CN" dirty="0"/>
              <a:t>——</a:t>
            </a:r>
            <a:r>
              <a:rPr lang="en-US" altLang="zh-CN" dirty="0" err="1"/>
              <a:t>Mendeley</a:t>
            </a:r>
            <a:r>
              <a:rPr lang="zh-CN" altLang="en-US" dirty="0"/>
              <a:t>管理文献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708"/>
            <a:ext cx="9144000" cy="3978584"/>
          </a:xfrm>
          <a:prstGeom prst="rect">
            <a:avLst/>
          </a:prstGeom>
        </p:spPr>
      </p:pic>
      <p:sp>
        <p:nvSpPr>
          <p:cNvPr id="3" name="Donut 5"/>
          <p:cNvSpPr/>
          <p:nvPr/>
        </p:nvSpPr>
        <p:spPr>
          <a:xfrm>
            <a:off x="7620858" y="1783817"/>
            <a:ext cx="1339801" cy="478971"/>
          </a:xfrm>
          <a:prstGeom prst="donut">
            <a:avLst>
              <a:gd name="adj" fmla="val 681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5"/>
          <p:cNvSpPr/>
          <p:nvPr/>
        </p:nvSpPr>
        <p:spPr>
          <a:xfrm>
            <a:off x="6281057" y="1504702"/>
            <a:ext cx="1339801" cy="478971"/>
          </a:xfrm>
          <a:prstGeom prst="donut">
            <a:avLst>
              <a:gd name="adj" fmla="val 681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2010" y="562399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zh-CN" altLang="en-US" dirty="0"/>
              <a:t>利用</a:t>
            </a:r>
            <a:r>
              <a:rPr lang="en-US" dirty="0"/>
              <a:t>ScienceDirect</a:t>
            </a:r>
            <a:r>
              <a:rPr lang="en-US" altLang="zh-CN" dirty="0"/>
              <a:t>——</a:t>
            </a:r>
            <a:r>
              <a:rPr lang="en-US" altLang="zh-CN" dirty="0" err="1"/>
              <a:t>Mendeley</a:t>
            </a:r>
            <a:r>
              <a:rPr lang="zh-CN" altLang="en-US" dirty="0"/>
              <a:t>管理文献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>
            <a:hlinkClick r:id="rId2"/>
          </p:cNvPr>
          <p:cNvSpPr>
            <a:spLocks noGrp="1"/>
          </p:cNvSpPr>
          <p:nvPr>
            <p:ph type="title"/>
          </p:nvPr>
        </p:nvSpPr>
        <p:spPr bwMode="auto">
          <a:xfrm>
            <a:off x="165652" y="274638"/>
            <a:ext cx="6563072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hangingPunct="0">
              <a:defRPr/>
            </a:pPr>
            <a:r>
              <a:rPr lang="zh-CN" altLang="en-US" sz="2600" dirty="0">
                <a:solidFill>
                  <a:srgbClr val="A40B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eorgia" charset="0"/>
                <a:sym typeface="Georgia" charset="0"/>
              </a:rPr>
              <a:t>或在</a:t>
            </a:r>
            <a:r>
              <a:rPr lang="en-US" altLang="zh-CN" sz="2600" dirty="0" err="1">
                <a:solidFill>
                  <a:srgbClr val="A40B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eorgia" charset="0"/>
                <a:sym typeface="Georgia" charset="0"/>
              </a:rPr>
              <a:t>Mendeley</a:t>
            </a:r>
            <a:r>
              <a:rPr lang="zh-CN" altLang="en-US" sz="2600" dirty="0">
                <a:solidFill>
                  <a:srgbClr val="A40B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eorgia" charset="0"/>
                <a:sym typeface="Georgia" charset="0"/>
              </a:rPr>
              <a:t>中进行文献的阅读和管理</a:t>
            </a:r>
            <a:endParaRPr lang="en-US" dirty="0">
              <a:solidFill>
                <a:srgbClr val="A40B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50" y="374650"/>
            <a:ext cx="2962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166368" y="2613062"/>
            <a:ext cx="1245392" cy="31188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A40B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tIns="45719" rIns="45719" bIns="45719" anchor="ctr"/>
          <a:lstStyle/>
          <a:p>
            <a:pPr marL="457200" defTabSz="91440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649050"/>
            <a:ext cx="9036496" cy="4995649"/>
            <a:chOff x="0" y="1649050"/>
            <a:chExt cx="9036496" cy="4995649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14528"/>
              <a:ext cx="9036496" cy="463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068695" y="4080377"/>
              <a:ext cx="4383625" cy="1085850"/>
              <a:chOff x="0" y="0"/>
              <a:chExt cx="2043090" cy="1087388"/>
            </a:xfrm>
            <a:solidFill>
              <a:srgbClr val="A40B24"/>
            </a:solidFill>
          </p:grpSpPr>
          <p:sp>
            <p:nvSpPr>
              <p:cNvPr id="11" name="AutoShape 13"/>
              <p:cNvSpPr>
                <a:spLocks/>
              </p:cNvSpPr>
              <p:nvPr/>
            </p:nvSpPr>
            <p:spPr bwMode="auto">
              <a:xfrm>
                <a:off x="0" y="0"/>
                <a:ext cx="2043090" cy="10873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063" y="4949"/>
                    </a:moveTo>
                    <a:lnTo>
                      <a:pt x="21600" y="4949"/>
                    </a:lnTo>
                    <a:lnTo>
                      <a:pt x="21600" y="21600"/>
                    </a:lnTo>
                    <a:lnTo>
                      <a:pt x="7063" y="21600"/>
                    </a:lnTo>
                    <a:lnTo>
                      <a:pt x="7063" y="11887"/>
                    </a:lnTo>
                    <a:lnTo>
                      <a:pt x="0" y="0"/>
                    </a:lnTo>
                    <a:lnTo>
                      <a:pt x="7063" y="772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Georgia" charset="0"/>
                  <a:cs typeface="Georgia" charset="0"/>
                  <a:sym typeface="Georgia" charset="0"/>
                </a:endParaRPr>
              </a:p>
            </p:txBody>
          </p:sp>
          <p:sp>
            <p:nvSpPr>
              <p:cNvPr id="12" name="AutoShape 14"/>
              <p:cNvSpPr>
                <a:spLocks/>
              </p:cNvSpPr>
              <p:nvPr/>
            </p:nvSpPr>
            <p:spPr bwMode="auto">
              <a:xfrm>
                <a:off x="852193" y="249590"/>
                <a:ext cx="1120759" cy="81554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9144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charset="0"/>
                    <a:sym typeface="Arial" charset="0"/>
                  </a:rPr>
                  <a:t>双击加入的词条，便可自动下载，并跳转至全文阅读页面</a:t>
                </a:r>
                <a:endParaRPr lang="en-US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  <a:sym typeface="Arial" charset="0"/>
                </a:endParaRPr>
              </a:p>
            </p:txBody>
          </p:sp>
        </p:grpSp>
        <p:sp>
          <p:nvSpPr>
            <p:cNvPr id="7" name="Bent Arrow 6"/>
            <p:cNvSpPr/>
            <p:nvPr/>
          </p:nvSpPr>
          <p:spPr bwMode="auto">
            <a:xfrm rot="5400000">
              <a:off x="3051955" y="1908955"/>
              <a:ext cx="1923966" cy="1404156"/>
            </a:xfrm>
            <a:prstGeom prst="bentArrow">
              <a:avLst>
                <a:gd name="adj1" fmla="val 25000"/>
                <a:gd name="adj2" fmla="val 25876"/>
                <a:gd name="adj3" fmla="val 25000"/>
                <a:gd name="adj4" fmla="val 43750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defTabSz="9144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7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zhany190\AppData\Local\Temp\SNAGHTML760ba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" y="1340768"/>
            <a:ext cx="9128529" cy="486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">
            <a:hlinkClick r:id="rId3"/>
          </p:cNvPr>
          <p:cNvSpPr>
            <a:spLocks noGrp="1"/>
          </p:cNvSpPr>
          <p:nvPr>
            <p:ph type="title"/>
          </p:nvPr>
        </p:nvSpPr>
        <p:spPr bwMode="auto">
          <a:xfrm>
            <a:off x="169168" y="197768"/>
            <a:ext cx="6563072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hangingPunct="0">
              <a:defRPr/>
            </a:pPr>
            <a:r>
              <a:rPr lang="en-US" altLang="zh-CN" sz="2600" dirty="0" err="1">
                <a:solidFill>
                  <a:srgbClr val="A40B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eorgia" charset="0"/>
                <a:sym typeface="Georgia" charset="0"/>
              </a:rPr>
              <a:t>Mendeley</a:t>
            </a:r>
            <a:r>
              <a:rPr lang="zh-CN" altLang="en-US" sz="2600" dirty="0">
                <a:solidFill>
                  <a:srgbClr val="A40B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eorgia" charset="0"/>
                <a:sym typeface="Georgia" charset="0"/>
              </a:rPr>
              <a:t>中进行文献阅读，标注和评论。以及查看文献的书目信息</a:t>
            </a:r>
            <a:endParaRPr lang="en-US" dirty="0">
              <a:solidFill>
                <a:srgbClr val="A40B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999016" y="1604950"/>
            <a:ext cx="2144984" cy="31188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A40B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tIns="45719" rIns="45719" bIns="45719" anchor="ctr"/>
          <a:lstStyle/>
          <a:p>
            <a:pPr marL="457200" defTabSz="91440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267744" y="5445224"/>
            <a:ext cx="4464496" cy="504056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A40B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tIns="45719" rIns="45719" bIns="45719" anchor="ctr"/>
          <a:lstStyle/>
          <a:p>
            <a:pPr marL="457200" defTabSz="91440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721764" y="2453140"/>
            <a:ext cx="1728192" cy="1584176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A40B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tIns="45719" rIns="45719" bIns="45719" anchor="ctr"/>
          <a:lstStyle/>
          <a:p>
            <a:pPr marL="457200" defTabSz="91440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069428" y="3863076"/>
            <a:ext cx="2074572" cy="208620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A40B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tIns="45719" rIns="45719" bIns="45719" anchor="ctr"/>
          <a:lstStyle/>
          <a:p>
            <a:pPr marL="457200" defTabSz="91440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0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>
            <a:hlinkClick r:id="rId2"/>
          </p:cNvPr>
          <p:cNvSpPr>
            <a:spLocks noGrp="1"/>
          </p:cNvSpPr>
          <p:nvPr>
            <p:ph type="title"/>
          </p:nvPr>
        </p:nvSpPr>
        <p:spPr bwMode="auto">
          <a:xfrm>
            <a:off x="252106" y="99993"/>
            <a:ext cx="6563072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hangingPunct="0">
              <a:defRPr/>
            </a:pPr>
            <a:r>
              <a:rPr lang="zh-CN" altLang="en-US" sz="2600" dirty="0">
                <a:solidFill>
                  <a:srgbClr val="A40B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eorgia" charset="0"/>
                <a:sym typeface="Georgia" charset="0"/>
              </a:rPr>
              <a:t>将文献通过</a:t>
            </a:r>
            <a:r>
              <a:rPr lang="en-US" altLang="zh-CN" sz="2600" dirty="0" err="1">
                <a:solidFill>
                  <a:srgbClr val="A40B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eorgia" charset="0"/>
                <a:sym typeface="Georgia" charset="0"/>
              </a:rPr>
              <a:t>Mendeley</a:t>
            </a:r>
            <a:r>
              <a:rPr lang="zh-CN" altLang="en-US" sz="2600" dirty="0">
                <a:solidFill>
                  <a:srgbClr val="A40B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eorgia" charset="0"/>
                <a:sym typeface="Georgia" charset="0"/>
              </a:rPr>
              <a:t>引用至您的手稿中</a:t>
            </a:r>
            <a:endParaRPr lang="en-US" dirty="0">
              <a:solidFill>
                <a:srgbClr val="A40B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4" y="1141705"/>
            <a:ext cx="3207476" cy="1232625"/>
            <a:chOff x="1043608" y="1141705"/>
            <a:chExt cx="3207476" cy="12326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141705"/>
              <a:ext cx="3207476" cy="123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8"/>
            <p:cNvSpPr>
              <a:spLocks noChangeArrowheads="1"/>
            </p:cNvSpPr>
            <p:nvPr/>
          </p:nvSpPr>
          <p:spPr bwMode="auto">
            <a:xfrm>
              <a:off x="1043608" y="1196976"/>
              <a:ext cx="719621" cy="1151904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A40B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pPr marL="457200" defTabSz="9144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93661"/>
            <a:ext cx="586408" cy="60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/>
          <p:cNvSpPr>
            <a:spLocks/>
          </p:cNvSpPr>
          <p:nvPr/>
        </p:nvSpPr>
        <p:spPr bwMode="auto">
          <a:xfrm>
            <a:off x="919514" y="2398941"/>
            <a:ext cx="3292446" cy="6700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7063" y="4949"/>
                </a:moveTo>
                <a:lnTo>
                  <a:pt x="21600" y="4949"/>
                </a:lnTo>
                <a:lnTo>
                  <a:pt x="21600" y="21600"/>
                </a:lnTo>
                <a:lnTo>
                  <a:pt x="7063" y="21600"/>
                </a:lnTo>
                <a:lnTo>
                  <a:pt x="7063" y="11887"/>
                </a:lnTo>
                <a:lnTo>
                  <a:pt x="0" y="0"/>
                </a:lnTo>
                <a:lnTo>
                  <a:pt x="7063" y="7724"/>
                </a:lnTo>
                <a:close/>
              </a:path>
            </a:pathLst>
          </a:custGeom>
          <a:solidFill>
            <a:srgbClr val="A40B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Georgia" charset="0"/>
              <a:cs typeface="Georgia" charset="0"/>
              <a:sym typeface="Georgia" charset="0"/>
            </a:endParaRPr>
          </a:p>
        </p:txBody>
      </p:sp>
      <p:sp>
        <p:nvSpPr>
          <p:cNvPr id="10" name="AutoShape 16"/>
          <p:cNvSpPr>
            <a:spLocks/>
          </p:cNvSpPr>
          <p:nvPr/>
        </p:nvSpPr>
        <p:spPr bwMode="auto">
          <a:xfrm>
            <a:off x="2009868" y="2519400"/>
            <a:ext cx="2268352" cy="5040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defTabSz="9144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Georgia" charset="0"/>
              </a:rPr>
              <a:t>选择</a:t>
            </a:r>
            <a:r>
              <a:rPr lang="en-US" altLang="zh-CN" sz="1600" dirty="0">
                <a:solidFill>
                  <a:srgbClr val="FFFF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Georgia" charset="0"/>
              </a:rPr>
              <a:t>word</a:t>
            </a:r>
            <a:r>
              <a:rPr lang="zh-CN" altLang="en-US" sz="1600" dirty="0">
                <a:solidFill>
                  <a:srgbClr val="FFFF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Georgia" charset="0"/>
              </a:rPr>
              <a:t>中的</a:t>
            </a:r>
            <a:r>
              <a:rPr lang="en-US" altLang="zh-CN" sz="1600" dirty="0">
                <a:solidFill>
                  <a:srgbClr val="FFFF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Georgia" charset="0"/>
              </a:rPr>
              <a:t>Reference</a:t>
            </a:r>
            <a:r>
              <a:rPr lang="zh-CN" altLang="en-US" sz="1600" dirty="0">
                <a:solidFill>
                  <a:srgbClr val="FFFF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Georgia" charset="0"/>
              </a:rPr>
              <a:t>的</a:t>
            </a:r>
            <a:r>
              <a:rPr lang="en-US" altLang="zh-CN" sz="1600" dirty="0">
                <a:solidFill>
                  <a:srgbClr val="FFFF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Georgia" charset="0"/>
              </a:rPr>
              <a:t>Insert Citation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  <a:sym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38910" y="908720"/>
            <a:ext cx="5097586" cy="2743200"/>
            <a:chOff x="3938910" y="908720"/>
            <a:chExt cx="5097586" cy="2743200"/>
          </a:xfrm>
        </p:grpSpPr>
        <p:sp>
          <p:nvSpPr>
            <p:cNvPr id="11" name="Right Arrow 4"/>
            <p:cNvSpPr>
              <a:spLocks noChangeArrowheads="1"/>
            </p:cNvSpPr>
            <p:nvPr/>
          </p:nvSpPr>
          <p:spPr bwMode="auto">
            <a:xfrm>
              <a:off x="3938910" y="1484796"/>
              <a:ext cx="546100" cy="5762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40B24"/>
            </a:solidFill>
            <a:ln w="25400">
              <a:solidFill>
                <a:srgbClr val="A40B24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defTabSz="9144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471" y="908720"/>
              <a:ext cx="439102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622777" y="1320460"/>
            <a:ext cx="4464496" cy="6228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A40B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tIns="45719" rIns="45719" bIns="45719" anchor="ctr"/>
          <a:lstStyle/>
          <a:p>
            <a:pPr marL="457200" defTabSz="91440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7234607" y="3215089"/>
            <a:ext cx="971600" cy="25202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A40B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tIns="45719" rIns="45719" bIns="45719" anchor="ctr"/>
          <a:lstStyle/>
          <a:p>
            <a:pPr marL="457200" defTabSz="91440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37245" y="3733363"/>
            <a:ext cx="3207476" cy="1896125"/>
            <a:chOff x="5237245" y="3733363"/>
            <a:chExt cx="3207476" cy="1896125"/>
          </a:xfrm>
        </p:grpSpPr>
        <p:sp>
          <p:nvSpPr>
            <p:cNvPr id="15" name="Right Arrow 4"/>
            <p:cNvSpPr>
              <a:spLocks noChangeArrowheads="1"/>
            </p:cNvSpPr>
            <p:nvPr/>
          </p:nvSpPr>
          <p:spPr bwMode="auto">
            <a:xfrm rot="5400000">
              <a:off x="6279801" y="3718281"/>
              <a:ext cx="546100" cy="5762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40B24"/>
            </a:solidFill>
            <a:ln w="25400">
              <a:solidFill>
                <a:srgbClr val="A40B24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defTabSz="9144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37245" y="4396863"/>
              <a:ext cx="3207476" cy="1232625"/>
              <a:chOff x="1043608" y="1141705"/>
              <a:chExt cx="3207476" cy="1232625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1141705"/>
                <a:ext cx="3207476" cy="123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8"/>
              <p:cNvSpPr>
                <a:spLocks noChangeArrowheads="1"/>
              </p:cNvSpPr>
              <p:nvPr/>
            </p:nvSpPr>
            <p:spPr bwMode="auto">
              <a:xfrm>
                <a:off x="1674507" y="1500022"/>
                <a:ext cx="1852263" cy="360040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A40B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19" tIns="45719" rIns="45719" bIns="45719" anchor="ctr"/>
              <a:lstStyle/>
              <a:p>
                <a:pPr marL="457200" defTabSz="9144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22587" y="4031928"/>
            <a:ext cx="4967522" cy="1940734"/>
            <a:chOff x="222587" y="4031928"/>
            <a:chExt cx="4967522" cy="1940734"/>
          </a:xfrm>
        </p:grpSpPr>
        <p:sp>
          <p:nvSpPr>
            <p:cNvPr id="19" name="Right Arrow 4"/>
            <p:cNvSpPr>
              <a:spLocks noChangeArrowheads="1"/>
            </p:cNvSpPr>
            <p:nvPr/>
          </p:nvSpPr>
          <p:spPr bwMode="auto">
            <a:xfrm rot="10800000">
              <a:off x="4644009" y="4725144"/>
              <a:ext cx="546100" cy="5762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40B24"/>
            </a:solidFill>
            <a:ln w="25400">
              <a:solidFill>
                <a:srgbClr val="A40B24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defTabSz="9144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22587" y="4031928"/>
              <a:ext cx="4422884" cy="1940734"/>
              <a:chOff x="222587" y="4031928"/>
              <a:chExt cx="4422884" cy="1940734"/>
            </a:xfrm>
          </p:grpSpPr>
          <p:pic>
            <p:nvPicPr>
              <p:cNvPr id="5734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587" y="4031928"/>
                <a:ext cx="4400190" cy="194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8"/>
              <p:cNvSpPr>
                <a:spLocks noChangeArrowheads="1"/>
              </p:cNvSpPr>
              <p:nvPr/>
            </p:nvSpPr>
            <p:spPr bwMode="auto">
              <a:xfrm>
                <a:off x="497700" y="4036823"/>
                <a:ext cx="1852263" cy="360040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A40B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19" tIns="45719" rIns="45719" bIns="45719" anchor="ctr"/>
              <a:lstStyle/>
              <a:p>
                <a:pPr marL="457200" defTabSz="9144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3" name="Right Arrow 4"/>
              <p:cNvSpPr>
                <a:spLocks noChangeArrowheads="1"/>
              </p:cNvSpPr>
              <p:nvPr/>
            </p:nvSpPr>
            <p:spPr bwMode="auto">
              <a:xfrm rot="4377868">
                <a:off x="2051997" y="4647068"/>
                <a:ext cx="546100" cy="57626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A40B24"/>
              </a:solidFill>
              <a:ln w="25400">
                <a:solidFill>
                  <a:srgbClr val="A40B24"/>
                </a:solidFill>
                <a:round/>
                <a:headEnd/>
                <a:tailEnd/>
              </a:ln>
            </p:spPr>
            <p:txBody>
              <a:bodyPr lIns="45719" tIns="45719" rIns="45719" bIns="45719" anchor="ctr"/>
              <a:lstStyle/>
              <a:p>
                <a:pPr marL="457200" defTabSz="9144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4" name="Rounded Rectangle 8"/>
              <p:cNvSpPr>
                <a:spLocks noChangeArrowheads="1"/>
              </p:cNvSpPr>
              <p:nvPr/>
            </p:nvSpPr>
            <p:spPr bwMode="auto">
              <a:xfrm>
                <a:off x="832831" y="5517232"/>
                <a:ext cx="3812640" cy="360040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A40B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19" tIns="45719" rIns="45719" bIns="45719" anchor="ctr"/>
              <a:lstStyle/>
              <a:p>
                <a:pPr marL="457200" defTabSz="9144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53789" y="2505833"/>
            <a:ext cx="8580437" cy="1562100"/>
            <a:chOff x="353789" y="2505833"/>
            <a:chExt cx="8580437" cy="1562100"/>
          </a:xfrm>
        </p:grpSpPr>
        <p:pic>
          <p:nvPicPr>
            <p:cNvPr id="573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89" y="2505833"/>
              <a:ext cx="8580437" cy="1562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AutoShape 5"/>
            <p:cNvSpPr>
              <a:spLocks/>
            </p:cNvSpPr>
            <p:nvPr/>
          </p:nvSpPr>
          <p:spPr bwMode="auto">
            <a:xfrm>
              <a:off x="3458783" y="3341102"/>
              <a:ext cx="4425585" cy="6357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A40B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dirty="0">
                  <a:solidFill>
                    <a:srgbClr val="FFFFFF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将文献以指定方式插入手稿中</a:t>
              </a:r>
              <a:endParaRPr lang="en-US" b="1" dirty="0">
                <a:solidFill>
                  <a:srgbClr val="FFFF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</p:grpSp>
      <p:sp>
        <p:nvSpPr>
          <p:cNvPr id="33" name="Rectangular Callout 3"/>
          <p:cNvSpPr>
            <a:spLocks noChangeArrowheads="1"/>
          </p:cNvSpPr>
          <p:nvPr/>
        </p:nvSpPr>
        <p:spPr bwMode="auto">
          <a:xfrm>
            <a:off x="2009867" y="6237312"/>
            <a:ext cx="3661707" cy="476672"/>
          </a:xfrm>
          <a:prstGeom prst="wedgeRectCallout">
            <a:avLst>
              <a:gd name="adj1" fmla="val -36676"/>
              <a:gd name="adj2" fmla="val -131769"/>
            </a:avLst>
          </a:prstGeom>
          <a:solidFill>
            <a:srgbClr val="A40B24"/>
          </a:solidFill>
          <a:ln w="25400">
            <a:solidFill>
              <a:srgbClr val="A40B24"/>
            </a:solidFill>
            <a:round/>
            <a:headEnd/>
            <a:tailEnd/>
          </a:ln>
        </p:spPr>
        <p:txBody>
          <a:bodyPr lIns="45719" tIns="45719" rIns="45719" bIns="45719" anchor="ctr"/>
          <a:lstStyle/>
          <a:p>
            <a:pPr marL="457200" defTabSz="91440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Arial" charset="0"/>
              </a:rPr>
              <a:t>选择相应期刊接受的引用格式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heme/theme1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B4A1B-C11E-4DB3-8ABD-3A0525A158A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C6484B-7F98-4345-A538-9025DD16C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3DEE3D-2AE3-4202-A056-707BF3CFB1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46022</TotalTime>
  <Words>462</Words>
  <Application>Microsoft Office PowerPoint</Application>
  <PresentationFormat>On-screen Show (4:3)</PresentationFormat>
  <Paragraphs>50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Lucida Grande</vt:lpstr>
      <vt:lpstr>微軟正黑體</vt:lpstr>
      <vt:lpstr>微软雅黑</vt:lpstr>
      <vt:lpstr>黑体</vt:lpstr>
      <vt:lpstr>Arial</vt:lpstr>
      <vt:lpstr>Arial Bold</vt:lpstr>
      <vt:lpstr>Calibri</vt:lpstr>
      <vt:lpstr>Courier New</vt:lpstr>
      <vt:lpstr>Georgia</vt:lpstr>
      <vt:lpstr>Wingdings</vt:lpstr>
      <vt:lpstr>Custom Design</vt:lpstr>
      <vt:lpstr>1_Custom Design</vt:lpstr>
      <vt:lpstr>Elsevier Content Slides</vt:lpstr>
      <vt:lpstr>2_Custom Design</vt:lpstr>
      <vt:lpstr>5_Custom Design</vt:lpstr>
      <vt:lpstr>8_Custom Design</vt:lpstr>
      <vt:lpstr>The Value of ScienceDirect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或在Mendeley中进行文献的阅读和管理</vt:lpstr>
      <vt:lpstr>Mendeley中进行文献阅读，标注和评论。以及查看文献的书目信息</vt:lpstr>
      <vt:lpstr>将文献通过Mendeley引用至您的手稿中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打开SD主页，用自己的用户名密码登录后，下方Activate remote access按钮</vt:lpstr>
      <vt:lpstr>进入到Submit Your Email界面输入所属单位邮箱并点Continue</vt:lpstr>
      <vt:lpstr>成功发送confirmation email到输入的邮箱</vt:lpstr>
      <vt:lpstr>到邮箱里点击Activate my remote access now激活Remote Access</vt:lpstr>
      <vt:lpstr>Remote Access成功设置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McT</dc:creator>
  <cp:lastModifiedBy>Luo, Nancy (ELS-BEI)</cp:lastModifiedBy>
  <cp:revision>930</cp:revision>
  <cp:lastPrinted>2017-09-24T11:02:46Z</cp:lastPrinted>
  <dcterms:created xsi:type="dcterms:W3CDTF">2014-03-28T20:29:27Z</dcterms:created>
  <dcterms:modified xsi:type="dcterms:W3CDTF">2018-01-22T02:33:15Z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</Properties>
</file>