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78" r:id="rId2"/>
    <p:sldId id="256" r:id="rId3"/>
    <p:sldId id="279" r:id="rId4"/>
    <p:sldId id="257" r:id="rId5"/>
    <p:sldId id="273" r:id="rId6"/>
    <p:sldId id="274" r:id="rId7"/>
    <p:sldId id="261" r:id="rId8"/>
    <p:sldId id="283" r:id="rId9"/>
    <p:sldId id="285" r:id="rId10"/>
    <p:sldId id="286" r:id="rId11"/>
    <p:sldId id="281" r:id="rId12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398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7" d="100"/>
          <a:sy n="87" d="100"/>
        </p:scale>
        <p:origin x="30" y="46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  <a:t>2020/2/1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2020/2/1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2020/2/1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2020/2/1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2020/2/1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2020/2/1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2020/2/1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sdnu.fanya.chaoxing.com/" TargetMode="Externa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sdnu.fanya.chaoxing.com/" TargetMode="Externa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2"/>
          <p:cNvSpPr>
            <a:spLocks noGrp="1"/>
          </p:cNvSpPr>
          <p:nvPr/>
        </p:nvSpPr>
        <p:spPr>
          <a:xfrm>
            <a:off x="-52437" y="301841"/>
            <a:ext cx="12185650" cy="90614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  <a:scene3d>
              <a:camera prst="orthographicFront"/>
              <a:lightRig rig="threePt" dir="t"/>
            </a:scene3d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4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特殊时期在线教学服务指南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65088" y="1489194"/>
            <a:ext cx="11150600" cy="4661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2020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年伊始的这场突如其来的疫情牵动了全国人民的心，医护人员夜以继日地奋战在救治工作第一线，已有多所高校发布了推迟开学的公告。为减少疫情对我校师生教学、学习、生活的影响，我们提出此预案，充分利用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河南师范大学网络教学平台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不开学、先开课，尽量保证教学工作的正常开展，共同打好这场“抗疫战”！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在疫情期间，超星泛雅网络教学平台将为全校师生提供在线教学服务，包括线上教学（学习、答疑、作业、测验等）、速课（微视频）录制、同步课堂、直播教学和相关技术服务，旨在利用电脑、手机、网络等现有设备开展教学活动。</a:t>
            </a:r>
            <a:endParaRPr lang="en-US" altLang="zh-CN" sz="2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河南师范大学网络教学平台包含电脑端（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  <a:sym typeface="+mn-ea"/>
                <a:hlinkClick r:id="rId2"/>
              </a:rPr>
              <a:t>http://henannu.fanya.chaoxing.com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）和手机端（学习通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APP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）两部分，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电脑端和手机端可自动实现资源、数据、功能同步，有效保证师生使用习惯的一致性。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河南师范大学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网络教学平台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已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无缝对接超星电子图书、电子期刊、学术视频等平台资源，为教师备课、学生拓展学习提供资源支撑。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2641" y="892775"/>
            <a:ext cx="10968990" cy="1675616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j-ea"/>
              </a:rPr>
              <a:t>教师课程页面选择课程的教学班，点击下方的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j-ea"/>
              </a:rPr>
              <a:t>“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j-ea"/>
              </a:rPr>
              <a:t>+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j-ea"/>
              </a:rPr>
              <a:t>” 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j-ea"/>
              </a:rPr>
              <a:t>，点击“直播”后可进行直播教学。直播教学结束后，教师可自主选择是否允许学生“回看”，若教师希望</a:t>
            </a:r>
            <a:r>
              <a:rPr lang="zh-CN" altLang="en-US" sz="1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j-ea"/>
              </a:rPr>
              <a:t>直播记录成绩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j-ea"/>
              </a:rPr>
              <a:t>，需在</a:t>
            </a:r>
            <a:r>
              <a:rPr lang="zh-CN" altLang="en-US" sz="1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j-ea"/>
              </a:rPr>
              <a:t>成绩权重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j-ea"/>
              </a:rPr>
              <a:t>中设置直播观看分钟数及所占权重，目前仅在</a:t>
            </a:r>
            <a:r>
              <a:rPr lang="zh-CN" altLang="en-US" sz="1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j-ea"/>
              </a:rPr>
              <a:t>课程章节中添加的直播会记录观看成绩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j-ea"/>
              </a:rPr>
              <a:t>。</a:t>
            </a:r>
            <a:b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j-ea"/>
              </a:rPr>
            </a:b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​学生在学习通中可以直接看到教师的直播视频，如果教师选择“允许回看”，学生可以选择方便的时间观看。</a:t>
            </a:r>
          </a:p>
        </p:txBody>
      </p:sp>
      <p:sp>
        <p:nvSpPr>
          <p:cNvPr id="6" name="椭圆 5"/>
          <p:cNvSpPr/>
          <p:nvPr/>
        </p:nvSpPr>
        <p:spPr>
          <a:xfrm>
            <a:off x="245745" y="266700"/>
            <a:ext cx="592455" cy="59245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4000" dirty="0">
                <a:solidFill>
                  <a:srgbClr val="FFFF00"/>
                </a:solidFill>
              </a:rPr>
              <a:t>4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982345" y="275590"/>
            <a:ext cx="51090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线上教学方式四：直播教学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126" y="2726962"/>
            <a:ext cx="2034982" cy="3643086"/>
          </a:xfrm>
          <a:prstGeom prst="rect">
            <a:avLst/>
          </a:prstGeom>
          <a:ln w="12700" cmpd="sng">
            <a:solidFill>
              <a:schemeClr val="tx1"/>
            </a:solidFill>
            <a:prstDash val="solid"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5761" y="2729354"/>
            <a:ext cx="1976783" cy="3638303"/>
          </a:xfrm>
          <a:prstGeom prst="rect">
            <a:avLst/>
          </a:prstGeom>
          <a:ln w="12700" cmpd="sng">
            <a:solidFill>
              <a:schemeClr val="tx1"/>
            </a:solidFill>
            <a:prstDash val="solid"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0676" y="2726961"/>
            <a:ext cx="1953229" cy="363549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8341" y="2730307"/>
            <a:ext cx="2043941" cy="362879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2662" y="2726962"/>
            <a:ext cx="1977594" cy="3643087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28115" y="1158240"/>
            <a:ext cx="937450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dirty="0">
                <a:latin typeface="+mj-ea"/>
                <a:ea typeface="+mj-ea"/>
                <a:cs typeface="+mj-ea"/>
              </a:rPr>
              <a:t>如您在使用中如遇到技术问题，可通过以下方式寻求支持：</a:t>
            </a:r>
          </a:p>
          <a:p>
            <a:pPr algn="l" fontAlgn="auto">
              <a:lnSpc>
                <a:spcPct val="150000"/>
              </a:lnSpc>
            </a:pPr>
            <a:r>
              <a:rPr lang="en-US" altLang="zh-CN" dirty="0">
                <a:latin typeface="+mj-ea"/>
                <a:ea typeface="+mj-ea"/>
                <a:cs typeface="+mj-ea"/>
              </a:rPr>
              <a:t>1</a:t>
            </a:r>
            <a:r>
              <a:rPr lang="zh-CN" altLang="en-US" dirty="0">
                <a:latin typeface="+mj-ea"/>
                <a:ea typeface="+mj-ea"/>
                <a:cs typeface="+mj-ea"/>
              </a:rPr>
              <a:t>、加入</a:t>
            </a:r>
            <a:r>
              <a:rPr lang="en-US" altLang="zh-CN" dirty="0">
                <a:latin typeface="+mj-ea"/>
                <a:ea typeface="+mj-ea"/>
                <a:cs typeface="+mj-ea"/>
                <a:sym typeface="+mn-ea"/>
              </a:rPr>
              <a:t>QQ</a:t>
            </a:r>
            <a:r>
              <a:rPr lang="zh-CN" altLang="en-US" dirty="0">
                <a:latin typeface="+mj-ea"/>
                <a:ea typeface="+mj-ea"/>
                <a:cs typeface="+mj-ea"/>
                <a:sym typeface="+mn-ea"/>
              </a:rPr>
              <a:t>群</a:t>
            </a:r>
            <a:r>
              <a:rPr lang="zh-CN" altLang="en-US" dirty="0">
                <a:latin typeface="+mj-ea"/>
                <a:ea typeface="+mj-ea"/>
                <a:cs typeface="+mj-ea"/>
              </a:rPr>
              <a:t>咨询：群名</a:t>
            </a:r>
            <a:r>
              <a:rPr lang="en-US" altLang="zh-CN" dirty="0">
                <a:latin typeface="+mj-ea"/>
                <a:ea typeface="+mj-ea"/>
                <a:cs typeface="+mj-ea"/>
                <a:sym typeface="+mn-ea"/>
              </a:rPr>
              <a:t>“</a:t>
            </a:r>
            <a:r>
              <a:rPr lang="zh-CN" altLang="en-US" dirty="0">
                <a:latin typeface="+mj-ea"/>
                <a:ea typeface="+mj-ea"/>
                <a:cs typeface="+mj-ea"/>
                <a:sym typeface="+mn-ea"/>
              </a:rPr>
              <a:t>河南师范大学超星网络教学平台交流</a:t>
            </a:r>
            <a:r>
              <a:rPr lang="en-US" altLang="zh-CN" dirty="0">
                <a:latin typeface="+mj-ea"/>
                <a:ea typeface="+mj-ea"/>
                <a:cs typeface="+mj-ea"/>
                <a:sym typeface="+mn-ea"/>
              </a:rPr>
              <a:t>”</a:t>
            </a:r>
            <a:r>
              <a:rPr lang="zh-CN" altLang="en-US" dirty="0">
                <a:latin typeface="+mj-ea"/>
                <a:ea typeface="+mj-ea"/>
                <a:cs typeface="+mj-ea"/>
              </a:rPr>
              <a:t>，群号：</a:t>
            </a:r>
            <a:r>
              <a:rPr lang="en-US" altLang="zh-CN" dirty="0">
                <a:latin typeface="+mj-ea"/>
                <a:ea typeface="+mj-ea"/>
                <a:cs typeface="+mj-ea"/>
              </a:rPr>
              <a:t>979131265</a:t>
            </a:r>
            <a:r>
              <a:rPr lang="zh-CN" altLang="en-US" dirty="0">
                <a:latin typeface="+mj-ea"/>
                <a:ea typeface="+mj-ea"/>
                <a:cs typeface="+mj-ea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+mj-ea"/>
                <a:ea typeface="+mj-ea"/>
                <a:cs typeface="+mj-ea"/>
              </a:rPr>
              <a:t>2</a:t>
            </a:r>
            <a:r>
              <a:rPr lang="zh-CN" altLang="en-US" dirty="0">
                <a:latin typeface="+mj-ea"/>
                <a:ea typeface="+mj-ea"/>
                <a:cs typeface="+mj-ea"/>
              </a:rPr>
              <a:t>、个人</a:t>
            </a:r>
            <a:r>
              <a:rPr lang="en-US" altLang="zh-CN" dirty="0">
                <a:latin typeface="+mj-ea"/>
                <a:ea typeface="+mj-ea"/>
                <a:cs typeface="+mj-ea"/>
              </a:rPr>
              <a:t>QQ</a:t>
            </a:r>
            <a:r>
              <a:rPr lang="zh-CN" altLang="en-US" dirty="0">
                <a:latin typeface="+mj-ea"/>
                <a:ea typeface="+mj-ea"/>
                <a:cs typeface="+mj-ea"/>
              </a:rPr>
              <a:t>咨询：</a:t>
            </a:r>
            <a:r>
              <a:rPr lang="zh-CN" altLang="en-US" dirty="0">
                <a:latin typeface="+mj-ea"/>
                <a:cs typeface="+mj-ea"/>
              </a:rPr>
              <a:t>蒋老师：</a:t>
            </a:r>
            <a:r>
              <a:rPr lang="en-US" altLang="zh-CN" dirty="0">
                <a:latin typeface="+mj-ea"/>
                <a:cs typeface="+mj-ea"/>
              </a:rPr>
              <a:t>272263620</a:t>
            </a:r>
            <a:r>
              <a:rPr lang="zh-CN" altLang="en-US" dirty="0">
                <a:latin typeface="+mj-ea"/>
                <a:cs typeface="+mj-ea"/>
              </a:rPr>
              <a:t>；</a:t>
            </a:r>
            <a:r>
              <a:rPr lang="zh-CN" altLang="en-US" dirty="0">
                <a:latin typeface="+mj-ea"/>
                <a:ea typeface="+mj-ea"/>
                <a:cs typeface="+mj-ea"/>
              </a:rPr>
              <a:t>郑老师：</a:t>
            </a:r>
            <a:r>
              <a:rPr lang="en-US" altLang="zh-CN" dirty="0">
                <a:latin typeface="+mj-ea"/>
                <a:ea typeface="+mj-ea"/>
                <a:cs typeface="+mj-ea"/>
              </a:rPr>
              <a:t>853314104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+mj-ea"/>
                <a:ea typeface="+mj-ea"/>
                <a:cs typeface="+mj-ea"/>
              </a:rPr>
              <a:t>3</a:t>
            </a:r>
            <a:r>
              <a:rPr lang="zh-CN" altLang="en-US" dirty="0">
                <a:latin typeface="+mj-ea"/>
                <a:ea typeface="+mj-ea"/>
                <a:cs typeface="+mj-ea"/>
              </a:rPr>
              <a:t>、加入微信群，二维码见下方。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70890" y="3352800"/>
            <a:ext cx="1219327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36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河南师范大学网络教学平台</a:t>
            </a:r>
          </a:p>
          <a:p>
            <a:pPr algn="ctr" fontAlgn="auto">
              <a:lnSpc>
                <a:spcPct val="150000"/>
              </a:lnSpc>
            </a:pPr>
            <a:r>
              <a:rPr lang="zh-CN" altLang="en-US" sz="36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为特殊时期在线教学提供支持！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0737" y="3068080"/>
            <a:ext cx="2480945" cy="296608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94335" y="974725"/>
            <a:ext cx="9911715" cy="1614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  <a:cs typeface="+mj-ea"/>
              </a:rPr>
              <a:t>电脑端访问网址：</a:t>
            </a: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  <a:cs typeface="+mj-ea"/>
                <a:sym typeface="+mn-ea"/>
                <a:hlinkClick r:id="rId3"/>
              </a:rPr>
              <a:t>http://henannu.fanya.chaoxing.com</a:t>
            </a:r>
            <a:endParaRPr lang="en-US" altLang="zh-CN" b="1" dirty="0">
              <a:latin typeface="微软雅黑" panose="020B0503020204020204" charset="-122"/>
              <a:ea typeface="微软雅黑" panose="020B0503020204020204" charset="-122"/>
              <a:cs typeface="+mj-ea"/>
              <a:sym typeface="+mn-ea"/>
              <a:hlinkClick r:id="rId3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+mj-ea"/>
              </a:rPr>
              <a:t>初次登录方式：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+mj-ea"/>
              </a:rPr>
              <a:t>点击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  <a:cs typeface="+mj-ea"/>
              </a:rPr>
              <a:t>“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+mj-ea"/>
              </a:rPr>
              <a:t>登录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  <a:cs typeface="+mj-ea"/>
              </a:rPr>
              <a:t>”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+mj-ea"/>
              </a:rPr>
              <a:t>按钮，输入账号（教师工号）和初始密码（123456）登录。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+mj-ea"/>
              </a:rPr>
              <a:t>登录后请绑定手机号并修改密码。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+mj-ea"/>
                <a:sym typeface="+mn-ea"/>
              </a:rPr>
              <a:t>再次登录时，电脑端、学习通均可使用该手机号和密码登录。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  <a:cs typeface="+mj-ea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474345" y="195580"/>
            <a:ext cx="592455" cy="59245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4000">
                <a:solidFill>
                  <a:srgbClr val="FFFF00"/>
                </a:solidFill>
              </a:rPr>
              <a:t>1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192530" y="195580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登录</a:t>
            </a:r>
          </a:p>
        </p:txBody>
      </p:sp>
      <p:sp>
        <p:nvSpPr>
          <p:cNvPr id="7" name="爆炸形 2 6"/>
          <p:cNvSpPr/>
          <p:nvPr/>
        </p:nvSpPr>
        <p:spPr>
          <a:xfrm>
            <a:off x="9683750" y="95250"/>
            <a:ext cx="2446020" cy="1659255"/>
          </a:xfrm>
          <a:prstGeom prst="irregularSeal2">
            <a:avLst/>
          </a:prstGeom>
          <a:solidFill>
            <a:schemeClr val="accent2"/>
          </a:solidFill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>
                <a:latin typeface="黑体" panose="02010609060101010101" charset="-122"/>
                <a:ea typeface="黑体" panose="02010609060101010101" charset="-122"/>
              </a:rPr>
              <a:t>电脑端</a:t>
            </a: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258810" y="3601720"/>
            <a:ext cx="3723640" cy="219964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1" name="文本框 10"/>
          <p:cNvSpPr txBox="1"/>
          <p:nvPr/>
        </p:nvSpPr>
        <p:spPr>
          <a:xfrm>
            <a:off x="394335" y="2689860"/>
            <a:ext cx="1012634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如果已在学习通登录并绑定工号，登录密码为修改后的密码，支持工号、手机号两种登录方式。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7165" y="3405505"/>
            <a:ext cx="3957955" cy="27946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35120" y="3642995"/>
            <a:ext cx="4049395" cy="211645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474345" y="195580"/>
            <a:ext cx="592455" cy="59245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4000">
                <a:solidFill>
                  <a:srgbClr val="FFFF00"/>
                </a:solidFill>
              </a:rPr>
              <a:t>1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192530" y="195580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登录</a:t>
            </a:r>
          </a:p>
        </p:txBody>
      </p:sp>
      <p:sp>
        <p:nvSpPr>
          <p:cNvPr id="7" name="爆炸形 2 6"/>
          <p:cNvSpPr/>
          <p:nvPr/>
        </p:nvSpPr>
        <p:spPr>
          <a:xfrm>
            <a:off x="9820275" y="95250"/>
            <a:ext cx="2309495" cy="1564005"/>
          </a:xfrm>
          <a:prstGeom prst="irregularSeal2">
            <a:avLst/>
          </a:prstGeom>
          <a:solidFill>
            <a:schemeClr val="accent2"/>
          </a:solidFill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>
                <a:latin typeface="黑体" panose="02010609060101010101" charset="-122"/>
                <a:ea typeface="黑体" panose="02010609060101010101" charset="-122"/>
              </a:rPr>
              <a:t>手机端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7820" y="878840"/>
            <a:ext cx="6869430" cy="675005"/>
          </a:xfrm>
        </p:spPr>
        <p:txBody>
          <a:bodyPr>
            <a:normAutofit fontScale="90000"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j-ea"/>
                <a:sym typeface="+mn-ea"/>
              </a:rPr>
              <a:t>手机上下载并安装学习通APP：</a:t>
            </a:r>
            <a:b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j-ea"/>
                <a:sym typeface="+mn-ea"/>
              </a:rPr>
            </a:b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j-ea"/>
                <a:sym typeface="+mn-ea"/>
              </a:rPr>
              <a:t>扫描右方二维码或在手机应用市场中搜索“学习通”进行下载。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+mj-ea"/>
            </a:endParaRPr>
          </a:p>
        </p:txBody>
      </p:sp>
      <p:pic>
        <p:nvPicPr>
          <p:cNvPr id="3" name="图片 8" descr="C:\Users\Administrator\Desktop\学习通二维码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282815" y="93345"/>
            <a:ext cx="1460500" cy="146050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标题 11"/>
          <p:cNvSpPr>
            <a:spLocks noGrp="1"/>
          </p:cNvSpPr>
          <p:nvPr/>
        </p:nvSpPr>
        <p:spPr>
          <a:xfrm>
            <a:off x="336550" y="1513205"/>
            <a:ext cx="11489055" cy="10433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+mn-ea"/>
              </a:rPr>
              <a:t>初次登录者：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+mj-ea"/>
                <a:sym typeface="+mn-ea"/>
              </a:rPr>
              <a:t>点击右下方的“我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cs typeface="+mj-ea"/>
                <a:sym typeface="+mn-ea"/>
              </a:rPr>
              <a:t>”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+mj-ea"/>
                <a:sym typeface="+mn-ea"/>
              </a:rPr>
              <a:t>进入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cs typeface="+mj-ea"/>
                <a:sym typeface="+mn-ea"/>
              </a:rPr>
              <a:t>“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+mj-ea"/>
                <a:sym typeface="+mn-ea"/>
              </a:rPr>
              <a:t>登录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cs typeface="+mj-ea"/>
                <a:sym typeface="+mn-ea"/>
              </a:rPr>
              <a:t>”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+mj-ea"/>
                <a:sym typeface="+mn-ea"/>
              </a:rPr>
              <a:t>页面，选择“新用户注册”，输入手机号获取验证码并设置自己的密码，然后填写学校名称、输入自己的学号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cs typeface="+mj-ea"/>
                <a:sym typeface="+mn-ea"/>
              </a:rPr>
              <a:t>/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+mj-ea"/>
                <a:sym typeface="+mn-ea"/>
              </a:rPr>
              <a:t>工号、姓名进行信息验证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+mn-ea"/>
              </a:rPr>
              <a:t>（注意：信息验证一定不可跳过，学校名称若是</a:t>
            </a: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+mn-ea"/>
              </a:rPr>
              <a:t>“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+mn-ea"/>
              </a:rPr>
              <a:t>河南师范大学</a:t>
            </a: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+mn-ea"/>
              </a:rPr>
              <a:t>”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+mn-ea"/>
              </a:rPr>
              <a:t>，必须写全称，不能使用简写或具体到学院）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+mj-ea"/>
                <a:sym typeface="+mn-ea"/>
              </a:rPr>
              <a:t>。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93010" y="3322320"/>
            <a:ext cx="2178685" cy="3510915"/>
          </a:xfrm>
          <a:prstGeom prst="rect">
            <a:avLst/>
          </a:prstGeom>
          <a:ln w="12700" cmpd="sng">
            <a:solidFill>
              <a:schemeClr val="accent1"/>
            </a:solidFill>
            <a:prstDash val="solid"/>
          </a:ln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65735" y="3322320"/>
            <a:ext cx="2022475" cy="3494405"/>
          </a:xfrm>
          <a:prstGeom prst="rect">
            <a:avLst/>
          </a:prstGeom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59350" y="3322320"/>
            <a:ext cx="2158365" cy="3494405"/>
          </a:xfrm>
          <a:prstGeom prst="rect">
            <a:avLst/>
          </a:prstGeom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</p:pic>
      <p:sp>
        <p:nvSpPr>
          <p:cNvPr id="20" name="文本框 19"/>
          <p:cNvSpPr txBox="1"/>
          <p:nvPr/>
        </p:nvSpPr>
        <p:spPr>
          <a:xfrm>
            <a:off x="336550" y="2503170"/>
            <a:ext cx="10564495" cy="4603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如果已在电脑端登录并绑定手机号，则可直接使用手机号登录。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396480" y="3322320"/>
            <a:ext cx="2110740" cy="3526155"/>
            <a:chOff x="7396480" y="3322320"/>
            <a:chExt cx="2110740" cy="3526155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396480" y="3322320"/>
              <a:ext cx="2110740" cy="3526155"/>
            </a:xfrm>
            <a:prstGeom prst="rect">
              <a:avLst/>
            </a:prstGeom>
            <a:ln w="12700" cmpd="sng">
              <a:solidFill>
                <a:schemeClr val="accent1">
                  <a:shade val="50000"/>
                </a:schemeClr>
              </a:solidFill>
              <a:prstDash val="solid"/>
            </a:ln>
          </p:spPr>
        </p:pic>
        <p:sp>
          <p:nvSpPr>
            <p:cNvPr id="4" name="文本框 3"/>
            <p:cNvSpPr txBox="1"/>
            <p:nvPr/>
          </p:nvSpPr>
          <p:spPr>
            <a:xfrm>
              <a:off x="7516901" y="3845795"/>
              <a:ext cx="1398498" cy="21544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8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河南师范大学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9820275" y="3322320"/>
            <a:ext cx="2214245" cy="3494405"/>
            <a:chOff x="9820275" y="3322320"/>
            <a:chExt cx="2214245" cy="3494405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9820275" y="3322320"/>
              <a:ext cx="2214245" cy="3494405"/>
            </a:xfrm>
            <a:prstGeom prst="rect">
              <a:avLst/>
            </a:prstGeom>
            <a:ln w="12700" cmpd="sng">
              <a:solidFill>
                <a:schemeClr val="accent1">
                  <a:shade val="50000"/>
                </a:schemeClr>
              </a:solidFill>
              <a:prstDash val="solid"/>
            </a:ln>
          </p:spPr>
        </p:pic>
        <p:sp>
          <p:nvSpPr>
            <p:cNvPr id="19" name="文本框 18"/>
            <p:cNvSpPr txBox="1"/>
            <p:nvPr/>
          </p:nvSpPr>
          <p:spPr>
            <a:xfrm>
              <a:off x="9921683" y="4254451"/>
              <a:ext cx="1398498" cy="21544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800">
                  <a:solidFill>
                    <a:schemeClr val="bg2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河南师范大学</a:t>
              </a:r>
              <a:endParaRPr lang="zh-CN" altLang="en-US" sz="800" dirty="0">
                <a:solidFill>
                  <a:schemeClr val="bg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8631680" y="6346306"/>
            <a:ext cx="2580005" cy="368300"/>
          </a:xfrm>
          <a:prstGeom prst="rect">
            <a:avLst/>
          </a:prstGeom>
          <a:solidFill>
            <a:srgbClr val="1398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该步骤不可跳过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8631680" y="5838604"/>
            <a:ext cx="2580005" cy="368300"/>
          </a:xfrm>
          <a:prstGeom prst="rect">
            <a:avLst/>
          </a:prstGeom>
          <a:solidFill>
            <a:srgbClr val="1398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该步骤不可跳过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76567" y="929005"/>
            <a:ext cx="11475720" cy="1315720"/>
          </a:xfrm>
        </p:spPr>
        <p:txBody>
          <a:bodyPr>
            <a:normAutofit fontScale="90000"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教师登录后进入自己的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教学空间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，可将课程相关资料上传至云盘，支持视频、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</a:rPr>
              <a:t>WORD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</a:rPr>
              <a:t>FDF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、图片、表格、音频等多种资源类型，并可建立文件夹进行分类管理。建设初期，建议老师至少先完成授课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的上传。如果希望建设一门完整的课程，可参照详细版使用手册。</a:t>
            </a:r>
          </a:p>
        </p:txBody>
      </p:sp>
      <p:pic>
        <p:nvPicPr>
          <p:cNvPr id="101" name="图片 30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3"/>
          <a:srcRect t="3785"/>
          <a:stretch>
            <a:fillRect/>
          </a:stretch>
        </p:blipFill>
        <p:spPr>
          <a:xfrm>
            <a:off x="5661192" y="2873375"/>
            <a:ext cx="5963561" cy="3029585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</p:pic>
      <p:sp>
        <p:nvSpPr>
          <p:cNvPr id="6" name="椭圆 5"/>
          <p:cNvSpPr/>
          <p:nvPr/>
        </p:nvSpPr>
        <p:spPr>
          <a:xfrm>
            <a:off x="200025" y="336550"/>
            <a:ext cx="592455" cy="59245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4000">
                <a:solidFill>
                  <a:srgbClr val="FFFF00"/>
                </a:solidFill>
              </a:rPr>
              <a:t>2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982345" y="345440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上传资料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37515" y="2315210"/>
            <a:ext cx="102616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电脑端的云盘和学习通的云盘互通，在学习通中可直接调取电脑端上传的资源。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4695" y="2778125"/>
            <a:ext cx="4559935" cy="322008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t="5149"/>
          <a:stretch>
            <a:fillRect/>
          </a:stretch>
        </p:blipFill>
        <p:spPr>
          <a:xfrm>
            <a:off x="272900" y="2191237"/>
            <a:ext cx="4065375" cy="2195194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69130" y="2191237"/>
            <a:ext cx="3688715" cy="2195195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92855" y="4481039"/>
            <a:ext cx="3903980" cy="2232660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</p:pic>
      <p:pic>
        <p:nvPicPr>
          <p:cNvPr id="9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56245" y="4481039"/>
            <a:ext cx="3766185" cy="2277110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</p:pic>
      <p:sp useBgFill="1"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200660" y="837982"/>
            <a:ext cx="11257280" cy="1235075"/>
          </a:xfrm>
        </p:spPr>
        <p:txBody>
          <a:bodyPr>
            <a:noAutofit/>
          </a:bodyPr>
          <a:lstStyle/>
          <a:p>
            <a:pPr fontAlgn="auto">
              <a:lnSpc>
                <a:spcPct val="150000"/>
              </a:lnSpc>
            </a:pPr>
            <a:r>
              <a:rPr lang="zh-CN" sz="1800" dirty="0">
                <a:latin typeface="微软雅黑" panose="020B0503020204020204" charset="-122"/>
                <a:ea typeface="微软雅黑" panose="020B0503020204020204" charset="-122"/>
              </a:rPr>
              <a:t>建立教学班前，我们需要先建设一门课程。电脑端和学习通均支持课程建设。电脑端点击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sz="1800" dirty="0">
                <a:latin typeface="微软雅黑" panose="020B0503020204020204" charset="-122"/>
                <a:ea typeface="微软雅黑" panose="020B0503020204020204" charset="-122"/>
              </a:rPr>
              <a:t>课程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页面的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</a:rPr>
              <a:t>“+”,</a:t>
            </a:r>
            <a:r>
              <a:rPr lang="zh-CN" sz="1800" dirty="0">
                <a:latin typeface="微软雅黑" panose="020B0503020204020204" charset="-122"/>
                <a:ea typeface="微软雅黑" panose="020B0503020204020204" charset="-122"/>
              </a:rPr>
              <a:t>输入课程名称，选课程封面，生成课程单元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即可完成课程框架的搭建。同时学习通中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课程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模块就会出现老师建设的这门课程。</a:t>
            </a:r>
          </a:p>
        </p:txBody>
      </p:sp>
      <p:sp>
        <p:nvSpPr>
          <p:cNvPr id="2" name="椭圆 1"/>
          <p:cNvSpPr/>
          <p:nvPr/>
        </p:nvSpPr>
        <p:spPr>
          <a:xfrm>
            <a:off x="200025" y="240665"/>
            <a:ext cx="592455" cy="59245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4000">
                <a:solidFill>
                  <a:srgbClr val="FFFF00"/>
                </a:solidFill>
              </a:rPr>
              <a:t>3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982345" y="249555"/>
            <a:ext cx="2214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建立教学班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760" y="309880"/>
            <a:ext cx="11563350" cy="1586230"/>
          </a:xfrm>
        </p:spPr>
        <p:txBody>
          <a:bodyPr>
            <a:normAutofit fontScale="90000"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打开该课程的“管理”模块，点击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班级管理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，可在默认班级或新建班级中添加学生。每门课程支持建设多个平行教学班。</a:t>
            </a:r>
            <a:b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</a:b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如果教学班由一个或多个行政班组成，可点击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添加学生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从学生库中按学院、专业、班级代码直接批量添加。</a:t>
            </a:r>
            <a:b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</a:b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如果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教学班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不是由行政班组成，可采用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批量导入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的方式，使用系统中提供的模板添加学生名单。学生名单从教务管理系统中导出（校外登陆学校主页需从校外访问通道进入选择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VPN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</a:rPr>
              <a:t>，再选择主页下方教务系统或从办事大厅进入教学系统）</a:t>
            </a:r>
            <a:b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</a:b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加入教学班的学生其学习通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课程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模块中就会出现老师的这门课程。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76530" y="2044700"/>
            <a:ext cx="12136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为保持学生信息的完整性和准确性，建议老师上课前提前建立教学班，否则需学生通过邀请码加入班级。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rcRect t="2717" b="1821"/>
          <a:stretch>
            <a:fillRect/>
          </a:stretch>
        </p:blipFill>
        <p:spPr>
          <a:xfrm>
            <a:off x="3011170" y="2413000"/>
            <a:ext cx="2242820" cy="440245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rcRect t="2955" b="1821"/>
          <a:stretch>
            <a:fillRect/>
          </a:stretch>
        </p:blipFill>
        <p:spPr>
          <a:xfrm>
            <a:off x="6462395" y="2412365"/>
            <a:ext cx="2247900" cy="440309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5745" y="1008380"/>
            <a:ext cx="10968990" cy="123063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适用于已有完善教学资源（尤其是教学视频）的课程，例如已建设完成的慕课课程。</a:t>
            </a:r>
            <a:b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</a:b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教师可在线发布学习任务、学习要求、作业、测验等，并可在线提供答疑，可实时查看统计，知晓学生学习动态。</a:t>
            </a:r>
          </a:p>
        </p:txBody>
      </p:sp>
      <p:sp>
        <p:nvSpPr>
          <p:cNvPr id="6" name="椭圆 5"/>
          <p:cNvSpPr/>
          <p:nvPr/>
        </p:nvSpPr>
        <p:spPr>
          <a:xfrm>
            <a:off x="245745" y="266700"/>
            <a:ext cx="592455" cy="59245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4000" dirty="0">
                <a:solidFill>
                  <a:srgbClr val="FFFF00"/>
                </a:solidFill>
              </a:rPr>
              <a:t>4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982345" y="275590"/>
            <a:ext cx="51090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线上教学方式一：线上教学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185" y="2862949"/>
            <a:ext cx="5627455" cy="315113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0042" y="2862949"/>
            <a:ext cx="5335571" cy="3127749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5745" y="859155"/>
            <a:ext cx="10968990" cy="1655445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适用于希望快速自主建设教学视频的课程。</a:t>
            </a:r>
            <a:br>
              <a:rPr lang="en-US" altLang="zh-CN" sz="1400" dirty="0">
                <a:latin typeface="微软雅黑" panose="020B0503020204020204" charset="-122"/>
                <a:ea typeface="微软雅黑" panose="020B0503020204020204" charset="-122"/>
              </a:rPr>
            </a:b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+mj-ea"/>
              </a:rPr>
              <a:t>教师可选择“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cs typeface="+mj-ea"/>
              </a:rPr>
              <a:t>ppt+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+mj-ea"/>
              </a:rPr>
              <a:t>录音”，将所需讲的内容录制为速课（微视频），速课录制完成，相当于做好了教学视频。</a:t>
            </a:r>
            <a:b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+mj-ea"/>
              </a:rPr>
            </a:b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+mj-ea"/>
              </a:rPr>
              <a:t>教师课程页面打开“教案”，选择需要讲解的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cs typeface="+mj-ea"/>
              </a:rPr>
              <a:t>PPT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+mj-ea"/>
              </a:rPr>
              <a:t>，在右下角“更多”中找到“录制速课”点开即可开始录制，录制结束后可选择保存至云盘，然后上传到课程章节中供学生在线学习。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245745" y="266700"/>
            <a:ext cx="592455" cy="59245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4000" dirty="0">
                <a:solidFill>
                  <a:srgbClr val="FFFF00"/>
                </a:solidFill>
              </a:rPr>
              <a:t>4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982345" y="275590"/>
            <a:ext cx="71609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线上教学方式二：速课（微视频）录制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471" y="2622549"/>
            <a:ext cx="2034982" cy="3643086"/>
          </a:xfrm>
          <a:prstGeom prst="rect">
            <a:avLst/>
          </a:prstGeom>
          <a:ln w="12700" cmpd="sng">
            <a:solidFill>
              <a:schemeClr val="tx1"/>
            </a:solidFill>
            <a:prstDash val="solid"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2698" y="2624939"/>
            <a:ext cx="1976783" cy="3638303"/>
          </a:xfrm>
          <a:prstGeom prst="rect">
            <a:avLst/>
          </a:prstGeom>
          <a:ln w="12700" cmpd="sng">
            <a:solidFill>
              <a:schemeClr val="tx1"/>
            </a:solidFill>
            <a:prstDash val="solid"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7715" y="2622549"/>
            <a:ext cx="1965161" cy="3643084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3769" y="2609178"/>
            <a:ext cx="2000123" cy="364308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6065" y="2609178"/>
            <a:ext cx="2042602" cy="3643083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5745" y="859155"/>
            <a:ext cx="10968990" cy="1379855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j-ea"/>
              </a:rPr>
              <a:t>教师课程页面打开“教案”，选择需要讲解的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j-ea"/>
              </a:rPr>
              <a:t>PPT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+mj-ea"/>
              </a:rPr>
              <a:t>，在右下角“更多”中找到“同步课堂”，点开后可显示学生手机端和电脑端的观看方式。</a:t>
            </a:r>
            <a:b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cs typeface="+mj-ea"/>
              </a:rPr>
            </a:b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​学生在学习通输入邀请码，或在电脑端打开网址，即可听到教师的授课，学生手机或电脑上会同步看到</a:t>
            </a: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</a:rPr>
              <a:t>。</a:t>
            </a:r>
          </a:p>
        </p:txBody>
      </p:sp>
      <p:sp>
        <p:nvSpPr>
          <p:cNvPr id="6" name="椭圆 5"/>
          <p:cNvSpPr/>
          <p:nvPr/>
        </p:nvSpPr>
        <p:spPr>
          <a:xfrm>
            <a:off x="245745" y="266700"/>
            <a:ext cx="592455" cy="59245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4000" dirty="0">
                <a:solidFill>
                  <a:srgbClr val="FFFF00"/>
                </a:solidFill>
              </a:rPr>
              <a:t>4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982345" y="275590"/>
            <a:ext cx="51090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线上教学方式三：同步课堂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012" y="2622549"/>
            <a:ext cx="2034982" cy="3643086"/>
          </a:xfrm>
          <a:prstGeom prst="rect">
            <a:avLst/>
          </a:prstGeom>
          <a:ln w="12700" cmpd="sng">
            <a:solidFill>
              <a:schemeClr val="tx1"/>
            </a:solidFill>
            <a:prstDash val="solid"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5895" y="2624939"/>
            <a:ext cx="1976783" cy="3638303"/>
          </a:xfrm>
          <a:prstGeom prst="rect">
            <a:avLst/>
          </a:prstGeom>
          <a:ln w="12700" cmpd="sng">
            <a:solidFill>
              <a:schemeClr val="tx1"/>
            </a:solidFill>
            <a:prstDash val="solid"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7020" y="2622548"/>
            <a:ext cx="1965161" cy="3643084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1504" y="2622548"/>
            <a:ext cx="2038252" cy="364308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357,&quot;width&quot;:5683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5472,&quot;width&quot;:3075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4771,&quot;width&quot;:9391.4346456692911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972</Words>
  <Application>Microsoft Office PowerPoint</Application>
  <PresentationFormat>宽屏</PresentationFormat>
  <Paragraphs>50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黑体</vt:lpstr>
      <vt:lpstr>宋体</vt:lpstr>
      <vt:lpstr>微软雅黑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手机上下载并安装学习通APP： 扫描右方二维码或在手机应用市场中搜索“学习通”进行下载。</vt:lpstr>
      <vt:lpstr>教师登录后进入自己的“教学空间”，可将课程相关资料上传至云盘，支持视频、PPT、WORD、FDF、图片、表格、音频等多种资源类型，并可建立文件夹进行分类管理。建设初期，建议老师至少先完成授课PPT的上传。如果希望建设一门完整的课程，可参照详细版使用手册。</vt:lpstr>
      <vt:lpstr>建立教学班前，我们需要先建设一门课程。电脑端和学习通均支持课程建设。电脑端点击“课程”页面的“+”,输入课程名称，选课程封面，生成课程单元,即可完成课程框架的搭建。同时学习通中“课程”模块就会出现老师建设的这门课程。</vt:lpstr>
      <vt:lpstr>打开该课程的“管理”模块，点击“班级管理”，可在默认班级或新建班级中添加学生。每门课程支持建设多个平行教学班。 如果教学班由一个或多个行政班组成，可点击“添加学生”从学生库中按学院、专业、班级代码直接批量添加。 如果教学班不是由行政班组成，可采用“批量导入”的方式，使用系统中提供的模板添加学生名单。学生名单从教务管理系统中导出（校外登陆学校主页需从校外访问通道进入选择VPN，再选择主页下方教务系统或从办事大厅进入教学系统） 加入教学班的学生其学习通“课程”模块中就会出现老师的这门课程。</vt:lpstr>
      <vt:lpstr>适用于已有完善教学资源（尤其是教学视频）的课程，例如已建设完成的慕课课程。 教师可在线发布学习任务、学习要求、作业、测验等，并可在线提供答疑，可实时查看统计，知晓学生学习动态。</vt:lpstr>
      <vt:lpstr>适用于希望快速自主建设教学视频的课程。 教师可选择“ppt+录音”，将所需讲的内容录制为速课（微视频），速课录制完成，相当于做好了教学视频。 教师课程页面打开“教案”，选择需要讲解的PPT，在右下角“更多”中找到“录制速课”点开即可开始录制，录制结束后可选择保存至云盘，然后上传到课程章节中供学生在线学习。</vt:lpstr>
      <vt:lpstr>教师课程页面打开“教案”，选择需要讲解的PPT，在右下角“更多”中找到“同步课堂”，点开后可显示学生手机端和电脑端的观看方式。 ​学生在学习通输入邀请码，或在电脑端打开网址，即可听到教师的授课，学生手机或电脑上会同步看到ppt。</vt:lpstr>
      <vt:lpstr>教师课程页面选择课程的教学班，点击下方的“+” ，点击“直播”后可进行直播教学。直播教学结束后，教师可自主选择是否允许学生“回看”，若教师希望直播记录成绩，需在成绩权重中设置直播观看分钟数及所占权重，目前仅在课程章节中添加的直播会记录观看成绩。 ​学生在学习通中可以直接看到教师的直播视频，如果教师选择“允许回看”，学生可以选择方便的时间观看。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sunrui</dc:creator>
  <cp:lastModifiedBy>liuweiw76@outlook.com</cp:lastModifiedBy>
  <cp:revision>93</cp:revision>
  <dcterms:created xsi:type="dcterms:W3CDTF">2019-11-05T05:20:00Z</dcterms:created>
  <dcterms:modified xsi:type="dcterms:W3CDTF">2020-02-01T13:44:18Z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2052-10.1.0.6930</vt:lpwstr>
  </property>
</Properties>
</file>