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8" r:id="rId2"/>
    <p:sldId id="280" r:id="rId3"/>
    <p:sldId id="287" r:id="rId4"/>
    <p:sldId id="286" r:id="rId5"/>
    <p:sldId id="284" r:id="rId6"/>
    <p:sldId id="289" r:id="rId7"/>
    <p:sldId id="288" r:id="rId8"/>
    <p:sldId id="290" r:id="rId9"/>
    <p:sldId id="291" r:id="rId10"/>
    <p:sldId id="295" r:id="rId11"/>
    <p:sldId id="294" r:id="rId12"/>
    <p:sldId id="292" r:id="rId13"/>
    <p:sldId id="293" r:id="rId14"/>
    <p:sldId id="296" r:id="rId15"/>
    <p:sldId id="297" r:id="rId16"/>
    <p:sldId id="298" r:id="rId17"/>
    <p:sldId id="285" r:id="rId18"/>
    <p:sldId id="299" r:id="rId19"/>
    <p:sldId id="302" r:id="rId20"/>
    <p:sldId id="300" r:id="rId21"/>
    <p:sldId id="31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76" r:id="rId31"/>
  </p:sldIdLst>
  <p:sldSz cx="12192000" cy="6858000"/>
  <p:notesSz cx="6858000" cy="9144000"/>
  <p:embeddedFontLst>
    <p:embeddedFont>
      <p:font typeface="黑体" panose="02010609060101010101" pitchFamily="49" charset="-122"/>
      <p:regular r:id="rId33"/>
    </p:embeddedFont>
    <p:embeddedFont>
      <p:font typeface="Perpetua" panose="02020502060401020303" pitchFamily="18" charset="0"/>
      <p:regular r:id="rId34"/>
      <p:bold r:id="rId35"/>
      <p:italic r:id="rId36"/>
      <p:boldItalic r:id="rId37"/>
    </p:embeddedFont>
    <p:embeddedFont>
      <p:font typeface="等线" panose="02010600030101010101" pitchFamily="2" charset="-122"/>
      <p:regular r:id="rId38"/>
      <p:bold r:id="rId39"/>
    </p:embeddedFont>
    <p:embeddedFont>
      <p:font typeface="等线 Light" panose="02010600030101010101" pitchFamily="2" charset="-122"/>
      <p:regular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方正兰亭超细黑简体" panose="02000000000000000000" pitchFamily="2" charset="-122"/>
      <p:regular r:id="rId43"/>
    </p:embeddedFont>
    <p:embeddedFont>
      <p:font typeface="Eras Bold ITC" panose="020B0907030504020204" pitchFamily="34" charset="0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0"/>
    <a:srgbClr val="6C92C0"/>
    <a:srgbClr val="B0C4DD"/>
    <a:srgbClr val="A4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5788" autoAdjust="0"/>
  </p:normalViewPr>
  <p:slideViewPr>
    <p:cSldViewPr snapToGrid="0" showGuides="1">
      <p:cViewPr varScale="1">
        <p:scale>
          <a:sx n="66" d="100"/>
          <a:sy n="66" d="100"/>
        </p:scale>
        <p:origin x="-252" y="-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EA2A-4C48-4C61-B30A-DAB1A3E93B21}" type="datetimeFigureOut">
              <a:rPr lang="zh-CN" altLang="en-US" smtClean="0"/>
              <a:t>2016/5/20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1000-9408-426B-B873-D4C066E48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43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三羧酸循环（</a:t>
            </a:r>
            <a:r>
              <a:rPr lang="en-US" altLang="zh-CN" dirty="0" smtClean="0"/>
              <a:t>tricarboxylic acid cycle</a:t>
            </a:r>
            <a:r>
              <a:rPr lang="zh-CN" altLang="en-US" dirty="0" smtClean="0"/>
              <a:t>）是需氧生物体内普遍存在的代谢途径，分布在线粒体。因为在这个循环中几个主要的中间代谢物是含有三个羧基的柠檬酸，所以叫做三羧酸循环，又称为柠檬酸循环或者是</a:t>
            </a:r>
            <a:r>
              <a:rPr lang="en-US" altLang="zh-CN" dirty="0" smtClean="0"/>
              <a:t>TCA</a:t>
            </a:r>
            <a:r>
              <a:rPr lang="zh-CN" altLang="en-US" dirty="0" smtClean="0"/>
              <a:t>循环或</a:t>
            </a:r>
            <a:r>
              <a:rPr lang="en-US" altLang="zh-CN" dirty="0" smtClean="0"/>
              <a:t>TCA</a:t>
            </a:r>
            <a:r>
              <a:rPr lang="zh-CN" altLang="en-US" dirty="0" smtClean="0"/>
              <a:t>；或者以发现者</a:t>
            </a:r>
            <a:r>
              <a:rPr lang="en-US" altLang="zh-CN" dirty="0" smtClean="0"/>
              <a:t>Hans Adolf Krebs</a:t>
            </a:r>
            <a:r>
              <a:rPr lang="zh-CN" altLang="en-US" dirty="0" smtClean="0"/>
              <a:t>（英</a:t>
            </a:r>
            <a:r>
              <a:rPr lang="en-US" altLang="zh-CN" dirty="0" smtClean="0"/>
              <a:t>1953</a:t>
            </a:r>
            <a:r>
              <a:rPr lang="zh-CN" altLang="en-US" dirty="0" smtClean="0"/>
              <a:t>年获得诺贝尔生理学或医学奖）的姓名命名为</a:t>
            </a:r>
            <a:r>
              <a:rPr lang="en-US" altLang="zh-CN" dirty="0" smtClean="0"/>
              <a:t>Krebs</a:t>
            </a:r>
            <a:r>
              <a:rPr lang="zh-CN" altLang="en-US" dirty="0" smtClean="0"/>
              <a:t>循环。三羧酸循环是三大营养素（糖类、脂类、氨基酸）的最终代谢通路，又是糖类、脂类、氨基酸代谢联系的枢纽。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．三大营养素的最终代谢通路</a:t>
            </a:r>
          </a:p>
          <a:p>
            <a:r>
              <a:rPr lang="zh-CN" altLang="en-US" dirty="0" smtClean="0"/>
              <a:t>糖、脂肪和蛋白质在分解代谢过程都先生成乙酰辅酶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，乙酰辅酶</a:t>
            </a:r>
            <a:r>
              <a:rPr lang="en-US" altLang="zh-CN" dirty="0" smtClean="0"/>
              <a:t>A</a:t>
            </a:r>
            <a:r>
              <a:rPr lang="zh-CN" altLang="en-US" dirty="0" smtClean="0"/>
              <a:t>与草酰乙酸结合进入三羧酸循环而彻底氧化。所以三羧酸循环是糖、脂肪和蛋白质分解的共同通路。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．糖、脂肪和氨基酸代谢的联系通路</a:t>
            </a:r>
          </a:p>
          <a:p>
            <a:r>
              <a:rPr lang="zh-CN" altLang="en-US" dirty="0" smtClean="0"/>
              <a:t>三羧酸循环另一重要功能是为其他合成代谢提供小分子</a:t>
            </a:r>
            <a:r>
              <a:rPr lang="zh-CN" altLang="en-US" dirty="0" smtClean="0"/>
              <a:t>前体</a:t>
            </a:r>
            <a:r>
              <a:rPr lang="zh-CN" altLang="en-US" dirty="0" smtClean="0"/>
              <a:t>。</a:t>
            </a:r>
            <a:r>
              <a:rPr lang="en-US" altLang="zh-CN" dirty="0" smtClean="0"/>
              <a:t>α-</a:t>
            </a:r>
            <a:r>
              <a:rPr lang="zh-CN" altLang="en-US" dirty="0" smtClean="0"/>
              <a:t>酮戊二酸和草酰乙酸分别是合成谷氨酸和天冬氨酸的前体；草酰乙酸先转变成丙酮酸再合成丙氨酸；许多氨基酸通过草酰乙酸可异生成糖。所以三羧酸循环是糖、脂肪酸</a:t>
            </a:r>
            <a:r>
              <a:rPr lang="en-US" altLang="zh-CN" dirty="0" smtClean="0"/>
              <a:t>(</a:t>
            </a:r>
            <a:r>
              <a:rPr lang="zh-CN" altLang="en-US" dirty="0" smtClean="0"/>
              <a:t>不能异生成糖</a:t>
            </a:r>
            <a:r>
              <a:rPr lang="en-US" altLang="zh-CN" dirty="0" smtClean="0"/>
              <a:t>)</a:t>
            </a:r>
            <a:r>
              <a:rPr lang="zh-CN" altLang="en-US" dirty="0" smtClean="0"/>
              <a:t>和某些氨基酸相互转变的代谢枢纽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Phylogenetic Investigation of Communities by Reconstruction of Unobserved States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5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9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4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tstore.net/author/jiangji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696432" y="1097600"/>
            <a:ext cx="7495569" cy="57604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" y="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7021" y="3002087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000" b="1" dirty="0" smtClean="0">
                <a:solidFill>
                  <a:schemeClr val="bg1"/>
                </a:solidFill>
                <a:latin typeface="Gotham Rounded Medium" panose="02000000000000000000" pitchFamily="50" charset="0"/>
              </a:rPr>
              <a:t>Reading Report</a:t>
            </a:r>
            <a:endParaRPr lang="zh-CN" altLang="en-US" sz="4000" b="1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8102" y="3793134"/>
            <a:ext cx="2039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48A2A0"/>
                </a:solidFill>
              </a:rPr>
              <a:t>Reporter: Li </a:t>
            </a:r>
            <a:r>
              <a:rPr lang="en-US" altLang="zh-CN" b="1" dirty="0" err="1" smtClean="0">
                <a:solidFill>
                  <a:srgbClr val="48A2A0"/>
                </a:solidFill>
              </a:rPr>
              <a:t>Shuai</a:t>
            </a:r>
            <a:endParaRPr lang="zh-CN" altLang="en-US" b="1" dirty="0">
              <a:solidFill>
                <a:srgbClr val="48A2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7021" y="2209636"/>
            <a:ext cx="3788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Gotham Rounded Medium" panose="02000000000000000000" pitchFamily="50" charset="0"/>
              </a:rPr>
              <a:t>2016.5.21 </a:t>
            </a:r>
            <a:endParaRPr lang="zh-CN" altLang="en-US" sz="5400" dirty="0"/>
          </a:p>
        </p:txBody>
      </p:sp>
      <p:sp>
        <p:nvSpPr>
          <p:cNvPr id="14" name="矩形 13"/>
          <p:cNvSpPr/>
          <p:nvPr/>
        </p:nvSpPr>
        <p:spPr>
          <a:xfrm>
            <a:off x="1797830" y="43484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0259" y="682441"/>
            <a:ext cx="9121588" cy="75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fish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species?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0259" y="1537482"/>
            <a:ext cx="10248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article by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Sullam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(2012)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significant because it presents phylogenetic and statistical meta-analyses of intestinal microbiotas from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number of fish species to date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4399" y="3938387"/>
            <a:ext cx="2693894" cy="5602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18 fish </a:t>
            </a:r>
            <a:r>
              <a:rPr lang="en-US" altLang="zh-CN" dirty="0">
                <a:solidFill>
                  <a:schemeClr val="tx1"/>
                </a:solidFill>
                <a:latin typeface="Eras Bold ITC" panose="020B0907030504020204" pitchFamily="34" charset="0"/>
              </a:rPr>
              <a:t>species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138886" y="3304132"/>
            <a:ext cx="7909677" cy="6342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ras Bold ITC" panose="020B0907030504020204" pitchFamily="34" charset="0"/>
              </a:rPr>
              <a:t>24 </a:t>
            </a:r>
            <a:r>
              <a:rPr lang="en-US" altLang="zh-CN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published culture-dependent </a:t>
            </a:r>
            <a:r>
              <a:rPr lang="en-US" altLang="zh-CN" dirty="0">
                <a:solidFill>
                  <a:schemeClr val="tx1"/>
                </a:solidFill>
                <a:latin typeface="Eras Bold ITC" panose="020B0907030504020204" pitchFamily="34" charset="0"/>
              </a:rPr>
              <a:t>and culture-independent libraries</a:t>
            </a:r>
            <a:endParaRPr lang="zh-CN" altLang="en-US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十字形 1"/>
          <p:cNvSpPr/>
          <p:nvPr/>
        </p:nvSpPr>
        <p:spPr>
          <a:xfrm>
            <a:off x="7601500" y="4103592"/>
            <a:ext cx="492224" cy="522195"/>
          </a:xfrm>
          <a:prstGeom prst="plus">
            <a:avLst>
              <a:gd name="adj" fmla="val 439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138886" y="4762499"/>
            <a:ext cx="7909677" cy="6342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A new </a:t>
            </a:r>
            <a:r>
              <a:rPr lang="en-US" altLang="zh-CN" dirty="0">
                <a:solidFill>
                  <a:schemeClr val="tx1"/>
                </a:solidFill>
                <a:latin typeface="Eras Bold ITC" panose="020B0907030504020204" pitchFamily="34" charset="0"/>
              </a:rPr>
              <a:t>library from Trinidadian guppy, </a:t>
            </a:r>
            <a:r>
              <a:rPr lang="en-US" altLang="zh-CN" dirty="0" err="1">
                <a:solidFill>
                  <a:schemeClr val="tx1"/>
                </a:solidFill>
                <a:latin typeface="Eras Bold ITC" panose="020B0907030504020204" pitchFamily="34" charset="0"/>
              </a:rPr>
              <a:t>Poecilia</a:t>
            </a:r>
            <a:r>
              <a:rPr lang="en-US" altLang="zh-CN" dirty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Eras Bold ITC" panose="020B0907030504020204" pitchFamily="34" charset="0"/>
              </a:rPr>
              <a:t>reticulata</a:t>
            </a:r>
            <a:endParaRPr lang="zh-CN" altLang="en-US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8041" y="4750423"/>
            <a:ext cx="166661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salinities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Trophic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左箭头 3"/>
          <p:cNvSpPr/>
          <p:nvPr/>
        </p:nvSpPr>
        <p:spPr>
          <a:xfrm>
            <a:off x="-215152" y="5052732"/>
            <a:ext cx="1643194" cy="31712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4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371600" y="1824487"/>
            <a:ext cx="8668869" cy="1492627"/>
            <a:chOff x="1371600" y="914398"/>
            <a:chExt cx="8668869" cy="1492627"/>
          </a:xfrm>
        </p:grpSpPr>
        <p:sp>
          <p:nvSpPr>
            <p:cNvPr id="3" name="矩形 2"/>
            <p:cNvSpPr/>
            <p:nvPr/>
          </p:nvSpPr>
          <p:spPr>
            <a:xfrm>
              <a:off x="1371600" y="914400"/>
              <a:ext cx="2581835" cy="497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Freshwater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42011" y="914399"/>
              <a:ext cx="2581835" cy="497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Saltwater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58634" y="914398"/>
              <a:ext cx="2581835" cy="497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Estuarine fish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10990" y="2037693"/>
              <a:ext cx="104387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Eras Bold ITC" panose="020B0907030504020204" pitchFamily="34" charset="0"/>
                </a:rPr>
                <a:t>salinity</a:t>
              </a:r>
              <a:endParaRPr lang="zh-CN" altLang="en-US" dirty="0">
                <a:solidFill>
                  <a:srgbClr val="FF0000"/>
                </a:solidFill>
                <a:latin typeface="Eras Bold ITC" panose="020B0907030504020204" pitchFamily="34" charset="0"/>
              </a:endParaRPr>
            </a:p>
          </p:txBody>
        </p:sp>
        <p:cxnSp>
          <p:nvCxnSpPr>
            <p:cNvPr id="8" name="直接连接符 7"/>
            <p:cNvCxnSpPr>
              <a:stCxn id="3" idx="2"/>
              <a:endCxn id="6" idx="0"/>
            </p:cNvCxnSpPr>
            <p:nvPr/>
          </p:nvCxnSpPr>
          <p:spPr>
            <a:xfrm>
              <a:off x="2662518" y="1411941"/>
              <a:ext cx="3070410" cy="625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6" idx="0"/>
            </p:cNvCxnSpPr>
            <p:nvPr/>
          </p:nvCxnSpPr>
          <p:spPr>
            <a:xfrm>
              <a:off x="5732928" y="1411941"/>
              <a:ext cx="0" cy="625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5" idx="2"/>
              <a:endCxn id="6" idx="0"/>
            </p:cNvCxnSpPr>
            <p:nvPr/>
          </p:nvCxnSpPr>
          <p:spPr>
            <a:xfrm flipH="1">
              <a:off x="5732928" y="1411939"/>
              <a:ext cx="3016624" cy="6257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371600" y="4207878"/>
            <a:ext cx="8668869" cy="1512629"/>
            <a:chOff x="1371600" y="914398"/>
            <a:chExt cx="8668869" cy="1512629"/>
          </a:xfrm>
        </p:grpSpPr>
        <p:sp>
          <p:nvSpPr>
            <p:cNvPr id="25" name="矩形 24"/>
            <p:cNvSpPr/>
            <p:nvPr/>
          </p:nvSpPr>
          <p:spPr>
            <a:xfrm>
              <a:off x="1371600" y="914400"/>
              <a:ext cx="2581835" cy="497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Carnivores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442011" y="914399"/>
              <a:ext cx="2581835" cy="497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Omnivores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458634" y="914398"/>
              <a:ext cx="2581835" cy="497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Herbivores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272152" y="2037693"/>
              <a:ext cx="2920621" cy="3893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Eras Bold ITC" panose="020B0907030504020204" pitchFamily="34" charset="0"/>
                </a:rPr>
                <a:t>host </a:t>
              </a:r>
              <a:r>
                <a:rPr lang="en-US" altLang="zh-CN" dirty="0" smtClean="0">
                  <a:solidFill>
                    <a:srgbClr val="FF0000"/>
                  </a:solidFill>
                  <a:latin typeface="Eras Bold ITC" panose="020B0907030504020204" pitchFamily="34" charset="0"/>
                </a:rPr>
                <a:t>trophic level</a:t>
              </a:r>
              <a:endParaRPr lang="zh-CN" altLang="en-US" dirty="0">
                <a:solidFill>
                  <a:srgbClr val="FF0000"/>
                </a:solidFill>
                <a:latin typeface="Eras Bold ITC" panose="020B0907030504020204" pitchFamily="34" charset="0"/>
              </a:endParaRPr>
            </a:p>
          </p:txBody>
        </p:sp>
        <p:cxnSp>
          <p:nvCxnSpPr>
            <p:cNvPr id="29" name="直接连接符 28"/>
            <p:cNvCxnSpPr>
              <a:stCxn id="25" idx="2"/>
              <a:endCxn id="28" idx="0"/>
            </p:cNvCxnSpPr>
            <p:nvPr/>
          </p:nvCxnSpPr>
          <p:spPr>
            <a:xfrm>
              <a:off x="2662518" y="1411941"/>
              <a:ext cx="3069945" cy="625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8" idx="0"/>
            </p:cNvCxnSpPr>
            <p:nvPr/>
          </p:nvCxnSpPr>
          <p:spPr>
            <a:xfrm flipH="1">
              <a:off x="5732463" y="1411941"/>
              <a:ext cx="466" cy="625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7" idx="2"/>
              <a:endCxn id="28" idx="0"/>
            </p:cNvCxnSpPr>
            <p:nvPr/>
          </p:nvCxnSpPr>
          <p:spPr>
            <a:xfrm flipH="1">
              <a:off x="5732463" y="1411939"/>
              <a:ext cx="3017089" cy="6257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482222" y="553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coordinate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(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00622" y="6133167"/>
            <a:ext cx="18646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Eras Bold ITC" panose="020B0907030504020204" pitchFamily="34" charset="0"/>
              </a:rPr>
              <a:t>fish taxonomy</a:t>
            </a:r>
            <a:endParaRPr lang="zh-CN" altLang="en-US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2" y="896332"/>
            <a:ext cx="1049823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893156" y="5812722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Sullam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2012)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4296" y="5858888"/>
            <a:ext cx="274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Co-evolution ?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0940" y="884402"/>
            <a:ext cx="10224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consistent with a previous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showing that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colonization of germ-free zebrafish with a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Firmicutes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phylum-dominant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 gut microbiota results in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of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Proteobacteria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normally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dominates </a:t>
            </a:r>
            <a:r>
              <a:rPr lang="fr-F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zebrafish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intestines </a:t>
            </a:r>
            <a:r>
              <a:rPr lang="fr-FR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Rawls</a:t>
            </a:r>
            <a:r>
              <a:rPr lang="fr-FR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2006).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0940" y="3550948"/>
            <a:ext cx="10224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previous studies noting few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raised in artificial and natural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2008a;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Roeselers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2011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5070" y="3026512"/>
            <a:ext cx="9767048" cy="26001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Together, these data support several emerging themes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fish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microbial ecology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microbiota composition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strongly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host trophic level, habitat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salinity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taxonomy, and but with relatively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impact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host provenance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5070" y="1142564"/>
            <a:ext cx="9767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detected no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effects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rearing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on gut microbiota composition.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Sullam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S\Desktop\2012.05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01" y="932805"/>
            <a:ext cx="5022955" cy="45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69424" y="1308935"/>
            <a:ext cx="54639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Surprising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occurrence: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OTUs from herbivorous fishes were more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closely related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bacteria in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mammalian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 intestines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to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from fish intestines.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8210" y="986589"/>
            <a:ext cx="5934635" cy="1421992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important in the future to include additional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freshwater herbivores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fish from taxa, trophic levels and water salinities not included in this study.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210" y="2721260"/>
            <a:ext cx="5934635" cy="33239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impact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other environmental parameters (e.g.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depth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temperature, diet composition, food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 dynamics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geographic location),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 physiological parameters (e.g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developmental stage, immunity, digestive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 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physiology) and the interaction between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factors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gut microbiota composition needs to be evaluated.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355" y="3691674"/>
            <a:ext cx="10463036" cy="36971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 would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an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foundation for exploring the impact of gut microbiota composition and function on the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ecology, fitness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evolution of their respective hosts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4355" y="0"/>
            <a:ext cx="175859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23527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456628" y="-978386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924800" y="260414"/>
            <a:ext cx="3563321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Perpetua" panose="02020502060401020303" pitchFamily="18" charset="0"/>
              </a:rPr>
              <a:t>Impact Factor: </a:t>
            </a:r>
            <a:r>
              <a:rPr lang="en-US" altLang="zh-CN" sz="2000" b="1" dirty="0" smtClean="0">
                <a:latin typeface="Perpetua" panose="02020502060401020303" pitchFamily="18" charset="0"/>
              </a:rPr>
              <a:t>5.578 </a:t>
            </a:r>
            <a:endParaRPr lang="zh-CN" altLang="en-US" sz="2000" b="1" dirty="0">
              <a:latin typeface="Perpetua" panose="02020502060401020303" pitchFamily="18" charset="0"/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-1041285" y="20506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PART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475254"/>
            <a:ext cx="10246237" cy="450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01" y="579965"/>
            <a:ext cx="7367271" cy="44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5086" y="2550998"/>
            <a:ext cx="442781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985,000 quality-filtered sequences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086" y="3461776"/>
            <a:ext cx="6096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16S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libraries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086" y="4402750"/>
            <a:ext cx="587212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PICRUSt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metagenome function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89636" y="3609377"/>
            <a:ext cx="121860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翘嘴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bó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5086" y="1598066"/>
            <a:ext cx="442781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fish species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0597" y="346515"/>
            <a:ext cx="101435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approaches to investigate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gut bacterial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diversity: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cultivation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(Under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conditions)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denaturing gradient gel electrophoresis (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DGGE)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restriction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 length polymorphism (T-RFLP)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Next-generation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 of 16S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Real Time (SMRT™) DNA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 </a:t>
            </a:r>
            <a:r>
              <a:rPr lang="en-US" altLang="zh-CN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Nanopore</a:t>
            </a: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</a:t>
            </a:r>
            <a:endParaRPr lang="en-US" altLang="zh-CN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19" y="4284113"/>
            <a:ext cx="1975794" cy="6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47" y="5076535"/>
            <a:ext cx="2371512" cy="5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0" y="1052999"/>
            <a:ext cx="10016836" cy="508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-456628" y="-978386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924800" y="260414"/>
            <a:ext cx="3563321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Perpetua" panose="02020502060401020303" pitchFamily="18" charset="0"/>
              </a:rPr>
              <a:t>Impact Factor: 6.494 </a:t>
            </a:r>
            <a:endParaRPr lang="zh-CN" altLang="en-US" sz="2000" b="1" dirty="0">
              <a:latin typeface="Perpetua" panose="02020502060401020303" pitchFamily="18" charset="0"/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-1041285" y="20506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PART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8859" y="860176"/>
            <a:ext cx="963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commercially viable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fishes: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bass , grass carp , perch 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catfish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rainbow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trout.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17071" y="1180673"/>
            <a:ext cx="20505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2388"/>
            <a:ext cx="12192000" cy="625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78859" y="2729753"/>
            <a:ext cx="9202270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with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trophic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from natural environments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0545" y="4511951"/>
            <a:ext cx="1868075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Herbivorous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Carnivorous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mnivorous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Filter-feeding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94224" y="4511951"/>
            <a:ext cx="306045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time point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water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0545" y="3818040"/>
            <a:ext cx="3852530" cy="400110"/>
          </a:xfrm>
          <a:prstGeom prst="rect">
            <a:avLst/>
          </a:prstGeom>
          <a:solidFill>
            <a:srgbClr val="48A2A0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Research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03140" y="4502409"/>
            <a:ext cx="336662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fr-F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:</a:t>
            </a:r>
          </a:p>
          <a:p>
            <a:r>
              <a:rPr lang="fr-F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cellulase/amylase/trypsin </a:t>
            </a:r>
          </a:p>
          <a:p>
            <a:r>
              <a:rPr lang="fr-FR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5788" y="499592"/>
            <a:ext cx="60960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Cellulase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5788" y="1420019"/>
            <a:ext cx="10735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endogenous genes coding cellulose-digesting enzymes were found in the genome of mammals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 R. et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2010),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(Zhu et al. 2011)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Cellulolytic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enzyme-producing bacterial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community: 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Aeromonas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Enterobacter,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Citrobacter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Bacillus, and Pseudomonas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 et al.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2012, Li, H. et al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2016).</a:t>
            </a:r>
          </a:p>
        </p:txBody>
      </p:sp>
    </p:spTree>
    <p:extLst>
      <p:ext uri="{BB962C8B-B14F-4D97-AF65-F5344CB8AC3E}">
        <p14:creationId xmlns:p14="http://schemas.microsoft.com/office/powerpoint/2010/main" val="41921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3992"/>
            <a:ext cx="8229600" cy="594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9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7" y="0"/>
            <a:ext cx="6376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1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9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628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32" y="0"/>
            <a:ext cx="5173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" y="4599098"/>
            <a:ext cx="541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dirty="0"/>
              <a:t>Figure 5. </a:t>
            </a:r>
            <a:r>
              <a:rPr lang="en-US" altLang="zh-CN" sz="1200" b="1" dirty="0" err="1"/>
              <a:t>Dendrogram</a:t>
            </a:r>
            <a:r>
              <a:rPr lang="en-US" altLang="zh-CN" sz="1200" b="1" dirty="0"/>
              <a:t> of cellulose-degrading represented OTUs and their host occurrence patterns. </a:t>
            </a:r>
            <a:r>
              <a:rPr lang="en-US" altLang="zh-CN" sz="1200" dirty="0" smtClean="0"/>
              <a:t>Bars show </a:t>
            </a:r>
            <a:r>
              <a:rPr lang="en-US" altLang="zh-CN" sz="1200" dirty="0"/>
              <a:t>the proportion of fish samples with different trophic levels in which the given OTUs is present. </a:t>
            </a:r>
            <a:r>
              <a:rPr lang="en-US" altLang="zh-CN" sz="1200" dirty="0" smtClean="0"/>
              <a:t>Circles indicate </a:t>
            </a:r>
            <a:r>
              <a:rPr lang="en-US" altLang="zh-CN" sz="1200" dirty="0"/>
              <a:t>the phylogenetic relationship of 13 kinds of cellulolytic species.</a:t>
            </a:r>
            <a:endParaRPr lang="zh-CN" altLang="en-US" sz="1200" dirty="0"/>
          </a:p>
        </p:txBody>
      </p:sp>
      <p:sp>
        <p:nvSpPr>
          <p:cNvPr id="3" name="矩形 2"/>
          <p:cNvSpPr/>
          <p:nvPr/>
        </p:nvSpPr>
        <p:spPr>
          <a:xfrm>
            <a:off x="295185" y="5738596"/>
            <a:ext cx="641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dirty="0"/>
              <a:t>Figure 6. Comparison in the relative abundance of </a:t>
            </a:r>
            <a:r>
              <a:rPr lang="en-US" altLang="zh-CN" sz="1200" b="1" dirty="0" err="1"/>
              <a:t>PICRUSt</a:t>
            </a:r>
            <a:r>
              <a:rPr lang="en-US" altLang="zh-CN" sz="1200" b="1" dirty="0"/>
              <a:t>-generated functional profile of </a:t>
            </a:r>
            <a:r>
              <a:rPr lang="en-US" altLang="zh-CN" sz="1200" b="1" dirty="0" smtClean="0"/>
              <a:t>gut microbiota </a:t>
            </a:r>
            <a:r>
              <a:rPr lang="en-US" altLang="zh-CN" sz="1200" b="1" dirty="0"/>
              <a:t>among four trophic levels. (A) </a:t>
            </a:r>
            <a:r>
              <a:rPr lang="en-US" altLang="zh-CN" sz="1200" dirty="0"/>
              <a:t>Heat map shows the relative abundance changes in fishes with </a:t>
            </a:r>
            <a:r>
              <a:rPr lang="en-US" altLang="zh-CN" sz="1200" dirty="0" smtClean="0"/>
              <a:t>four trophic </a:t>
            </a:r>
            <a:r>
              <a:rPr lang="en-US" altLang="zh-CN" sz="1200" dirty="0"/>
              <a:t>levels. </a:t>
            </a:r>
            <a:r>
              <a:rPr lang="en-US" altLang="zh-CN" sz="1200" b="1" dirty="0"/>
              <a:t>(B) </a:t>
            </a:r>
            <a:r>
              <a:rPr lang="en-US" altLang="zh-CN" sz="1200" dirty="0"/>
              <a:t>Significant differences in gene categories at level 3 (t-test, P &lt; 0.05) between the </a:t>
            </a:r>
            <a:r>
              <a:rPr lang="en-US" altLang="zh-CN" sz="1200" dirty="0" smtClean="0"/>
              <a:t>herbivorous and </a:t>
            </a:r>
            <a:r>
              <a:rPr lang="en-US" altLang="zh-CN" sz="1200" dirty="0"/>
              <a:t>the carnivorous.</a:t>
            </a:r>
            <a:endParaRPr lang="zh-CN" altLang="en-US" sz="1200" dirty="0"/>
          </a:p>
        </p:txBody>
      </p:sp>
      <p:sp>
        <p:nvSpPr>
          <p:cNvPr id="4" name="矩形 3"/>
          <p:cNvSpPr/>
          <p:nvPr/>
        </p:nvSpPr>
        <p:spPr>
          <a:xfrm>
            <a:off x="3942116" y="5369264"/>
            <a:ext cx="32560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egree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accuracy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85%-90%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928669" y="5970494"/>
            <a:ext cx="2767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13856" y="6577385"/>
            <a:ext cx="669598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PICRUSt</a:t>
            </a:r>
            <a:r>
              <a:rPr lang="en-US" altLang="zh-C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zh-C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Phylogenetic </a:t>
            </a:r>
            <a:r>
              <a:rPr lang="en-US" altLang="zh-C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Investigation of Communities </a:t>
            </a:r>
            <a:r>
              <a:rPr lang="en-US" altLang="zh-C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Reconstruction </a:t>
            </a:r>
            <a:r>
              <a:rPr lang="en-US" altLang="zh-C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Unobserved States</a:t>
            </a:r>
            <a:endParaRPr lang="zh-CN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38531" y="941696"/>
            <a:ext cx="1446663" cy="163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38531" y="2527111"/>
            <a:ext cx="1446663" cy="163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28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16906" y="250732"/>
            <a:ext cx="39645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b="1" dirty="0"/>
              <a:t>Table 2. Fish gut content enzymes activities (U/mg protein). </a:t>
            </a:r>
            <a:r>
              <a:rPr lang="en-US" altLang="zh-CN" sz="1400" dirty="0"/>
              <a:t>The means (mean ± SE) with different letters </a:t>
            </a:r>
            <a:r>
              <a:rPr lang="en-US" altLang="zh-CN" sz="1400" dirty="0" smtClean="0"/>
              <a:t>in each </a:t>
            </a:r>
            <a:r>
              <a:rPr lang="en-US" altLang="zh-CN" sz="1400" dirty="0"/>
              <a:t>enzyme indicate significant differences. ANOVA </a:t>
            </a:r>
            <a:r>
              <a:rPr lang="en-US" altLang="zh-CN" sz="1400" dirty="0" smtClean="0"/>
              <a:t>was followed </a:t>
            </a:r>
            <a:r>
              <a:rPr lang="en-US" altLang="zh-CN" sz="1400" dirty="0"/>
              <a:t>by Tukey’s test, </a:t>
            </a:r>
            <a:r>
              <a:rPr lang="en-US" altLang="zh-CN" sz="1400" i="1" dirty="0"/>
              <a:t>P </a:t>
            </a:r>
            <a:r>
              <a:rPr lang="en-US" altLang="zh-CN" sz="1400" dirty="0"/>
              <a:t>&lt; 0.05.</a:t>
            </a:r>
            <a:endParaRPr lang="zh-CN" altLang="en-US" sz="1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7" y="2813868"/>
            <a:ext cx="6119933" cy="406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16906" y="3364196"/>
            <a:ext cx="3964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b="1" dirty="0"/>
              <a:t>Figure 7. Canonical correspondence analysis (CCA) showing the correlation between the gut </a:t>
            </a:r>
            <a:r>
              <a:rPr lang="en-US" altLang="zh-CN" sz="1400" b="1" dirty="0" smtClean="0"/>
              <a:t>microbial compositions </a:t>
            </a:r>
            <a:r>
              <a:rPr lang="en-US" altLang="zh-CN" sz="1400" b="1" dirty="0"/>
              <a:t>of eight fish species and their enzyme activities.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538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868" y="752651"/>
            <a:ext cx="107217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collection: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dissection, fishes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euthanized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overdose of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tricaine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methanesulfonate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(dissolved in water). All procedures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handling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euthanasia of wild freshwater fish species were approved by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animal care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help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transient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bacteria, the whole intestinal tract of individual fish was dissected with sterile instruments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washed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ethanol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water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 content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midgut region to the hindgut </a:t>
            </a:r>
            <a:r>
              <a:rPr lang="en-US" altLang="zh-C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squeezed out and mixed thoroughly, and then collected into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tubes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immediately stored at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nitrogen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868" y="470264"/>
            <a:ext cx="107217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extraction, amplification and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 :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Homogenized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three-minute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bead beating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at 30 Hz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QIAamp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Stool Mini Kit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Qiagen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Valencia, USA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agarose gel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-acetate-EDTA (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NanoDrop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ND-2000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spectrophotometer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Scientific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Illumina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MiSeq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hypervariable region (515F and 806 R) of the 16S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reverse primer contained a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6-bp error-correcting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barcode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Novogene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Bioinformatics Technology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868" y="577840"/>
            <a:ext cx="107217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Taxonomic analyses of sequenced reads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Enzyme activities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2mL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 M phosphate buffer on ice (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 6.8, 1:20 w/v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Hand-held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homogenizer</a:t>
            </a:r>
          </a:p>
          <a:p>
            <a:pPr algn="just">
              <a:lnSpc>
                <a:spcPct val="150000"/>
              </a:lnSpc>
            </a:pPr>
            <a:r>
              <a:rPr lang="da-DK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</a:t>
            </a:r>
            <a:r>
              <a:rPr lang="da-DK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entrifuged </a:t>
            </a:r>
            <a:r>
              <a:rPr lang="da-DK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12,000 × g for 20 min at 4 °</a:t>
            </a:r>
            <a:r>
              <a:rPr lang="da-DK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supernatant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Eppendorf tubes and then stored at − 40 °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enzymatic assays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conducted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3 days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extraction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6347012" y="840441"/>
            <a:ext cx="228600" cy="23532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793377" y="1452282"/>
            <a:ext cx="2017058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2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5788" y="499592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Revelations to Me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5788" y="1584117"/>
            <a:ext cx="10681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now?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need to do now?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the fish gut?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analysis the data sets?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between the different results?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-678872" y="2549237"/>
            <a:ext cx="13217236" cy="11637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latin typeface="Perpetua" panose="02020502060401020303" pitchFamily="18" charset="0"/>
              </a:rPr>
              <a:t>                    digestive </a:t>
            </a:r>
            <a:r>
              <a:rPr lang="en-US" altLang="zh-CN" sz="2800" b="1" dirty="0">
                <a:latin typeface="Perpetua" panose="02020502060401020303" pitchFamily="18" charset="0"/>
              </a:rPr>
              <a:t>tracts</a:t>
            </a:r>
            <a:endParaRPr lang="zh-CN" altLang="en-US" sz="2800" b="1" dirty="0">
              <a:latin typeface="Perpetua" panose="02020502060401020303" pitchFamily="18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689072" y="2549236"/>
            <a:ext cx="1850274" cy="1163783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Perpetua" panose="02020502060401020303" pitchFamily="18" charset="0"/>
              </a:rPr>
              <a:t>Gut microbiota</a:t>
            </a:r>
            <a:endParaRPr lang="zh-CN" alt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73381" y="4955097"/>
            <a:ext cx="9739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colonized 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assemblages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micro-organisms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73381" y="1126562"/>
            <a:ext cx="222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Vertebrates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503251" y="-762034"/>
            <a:ext cx="15415098" cy="1541509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1420238" y="-2632954"/>
            <a:ext cx="7846979" cy="7846979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36244" y="4813915"/>
            <a:ext cx="3946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Gotham Rounded Medium" panose="02000000000000000000" pitchFamily="50" charset="0"/>
              </a:rPr>
              <a:t>THANKS!</a:t>
            </a:r>
            <a:endParaRPr lang="zh-CN" altLang="en-US" sz="6600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922325" y="5921911"/>
            <a:ext cx="25630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hlinkClick r:id="rId2"/>
          </p:cNvPr>
          <p:cNvSpPr txBox="1"/>
          <p:nvPr/>
        </p:nvSpPr>
        <p:spPr>
          <a:xfrm>
            <a:off x="8866908" y="6080075"/>
            <a:ext cx="267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 smtClean="0">
                <a:solidFill>
                  <a:schemeClr val="bg1"/>
                </a:solidFill>
              </a:rPr>
              <a:t>2016-05-21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0259" y="1424952"/>
            <a:ext cx="9121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How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microbial communities are assembled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How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impact host fitness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Sekirov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2010).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0259" y="682441"/>
            <a:ext cx="912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interest point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0259" y="2987485"/>
            <a:ext cx="9121588" cy="75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order of research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18223" y="3872753"/>
            <a:ext cx="1980669" cy="1963270"/>
          </a:xfrm>
          <a:prstGeom prst="ellipse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Perpetua" panose="02020502060401020303" pitchFamily="18" charset="0"/>
              </a:rPr>
              <a:t>M</a:t>
            </a:r>
            <a:r>
              <a:rPr lang="en-US" altLang="zh-CN" sz="2000" b="1" dirty="0" smtClean="0">
                <a:solidFill>
                  <a:schemeClr val="bg1"/>
                </a:solidFill>
                <a:latin typeface="Perpetua" panose="02020502060401020303" pitchFamily="18" charset="0"/>
              </a:rPr>
              <a:t>ammal</a:t>
            </a:r>
            <a:endParaRPr lang="zh-CN" altLang="en-US" sz="20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99624" y="3872753"/>
            <a:ext cx="1980669" cy="1963270"/>
          </a:xfrm>
          <a:prstGeom prst="ellipse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Perpetua" panose="02020502060401020303" pitchFamily="18" charset="0"/>
              </a:rPr>
              <a:t>Fish</a:t>
            </a:r>
            <a:endParaRPr lang="zh-CN" altLang="en-US" sz="20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4895259" y="4437529"/>
            <a:ext cx="1008529" cy="833718"/>
          </a:xfrm>
          <a:prstGeom prst="chevron">
            <a:avLst>
              <a:gd name="adj" fmla="val 9677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0259" y="1484132"/>
            <a:ext cx="10367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ammals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&lt;10%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vertebrate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species, 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remains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unclear whether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exist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more diverse and ancient vertebrate lineages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0259" y="682441"/>
            <a:ext cx="9121588" cy="75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survey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0259" y="3644153"/>
            <a:ext cx="104931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(2012)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contribution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identifying factors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gut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microbiota composition in fishes.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9" y="895308"/>
            <a:ext cx="114188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108382" y="636490"/>
            <a:ext cx="7886703" cy="5462870"/>
            <a:chOff x="3731556" y="76200"/>
            <a:chExt cx="7886703" cy="5462870"/>
          </a:xfrm>
        </p:grpSpPr>
        <p:sp>
          <p:nvSpPr>
            <p:cNvPr id="8" name="圆角矩形 7"/>
            <p:cNvSpPr/>
            <p:nvPr/>
          </p:nvSpPr>
          <p:spPr>
            <a:xfrm>
              <a:off x="3731556" y="1510553"/>
              <a:ext cx="4061013" cy="70821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25 bacterial 16S </a:t>
              </a:r>
              <a:r>
                <a:rPr lang="en-US" altLang="zh-CN" dirty="0" err="1">
                  <a:solidFill>
                    <a:schemeClr val="tx1"/>
                  </a:solidFill>
                  <a:latin typeface="Eras Bold ITC" panose="020B0907030504020204" pitchFamily="34" charset="0"/>
                </a:rPr>
                <a:t>rRNA</a:t>
              </a:r>
              <a:endParaRPr lang="en-US" altLang="zh-CN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gene sequence libraries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9900" y="76200"/>
              <a:ext cx="3664323" cy="9502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The </a:t>
              </a:r>
              <a:r>
                <a:rPr lang="en-US" altLang="zh-CN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intestines of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different fish species</a:t>
              </a:r>
            </a:p>
          </p:txBody>
        </p:sp>
        <p:sp>
          <p:nvSpPr>
            <p:cNvPr id="12" name="下箭头 11"/>
            <p:cNvSpPr/>
            <p:nvPr/>
          </p:nvSpPr>
          <p:spPr>
            <a:xfrm>
              <a:off x="5553634" y="2225488"/>
              <a:ext cx="416858" cy="461682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下箭头 12"/>
            <p:cNvSpPr/>
            <p:nvPr/>
          </p:nvSpPr>
          <p:spPr>
            <a:xfrm>
              <a:off x="5553633" y="1030942"/>
              <a:ext cx="416858" cy="461682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279523" y="2700617"/>
              <a:ext cx="2965080" cy="290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Meta-analysis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15" name="下箭头 14"/>
            <p:cNvSpPr/>
            <p:nvPr/>
          </p:nvSpPr>
          <p:spPr>
            <a:xfrm>
              <a:off x="5553634" y="4249271"/>
              <a:ext cx="416857" cy="77656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473664" y="3767417"/>
              <a:ext cx="2576794" cy="48185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Comparison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18" name="左右箭头 17"/>
            <p:cNvSpPr/>
            <p:nvPr/>
          </p:nvSpPr>
          <p:spPr>
            <a:xfrm>
              <a:off x="7362263" y="3818965"/>
              <a:ext cx="934572" cy="349624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71911" y="3659839"/>
              <a:ext cx="3246348" cy="65666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16S </a:t>
              </a:r>
              <a:r>
                <a:rPr lang="en-US" altLang="zh-CN" dirty="0" err="1">
                  <a:solidFill>
                    <a:schemeClr val="tx1"/>
                  </a:solidFill>
                  <a:latin typeface="Eras Bold ITC" panose="020B0907030504020204" pitchFamily="34" charset="0"/>
                </a:rPr>
                <a:t>rRNA</a:t>
              </a:r>
              <a:r>
                <a:rPr lang="en-US" altLang="zh-CN" dirty="0">
                  <a:solidFill>
                    <a:schemeClr val="tx1"/>
                  </a:solidFill>
                  <a:latin typeface="Eras Bold ITC" panose="020B0907030504020204" pitchFamily="34" charset="0"/>
                </a:rPr>
                <a:t> gene sequence </a:t>
              </a:r>
              <a:endParaRPr lang="en-US" altLang="zh-CN" dirty="0" smtClean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data sets</a:t>
              </a:r>
              <a:endParaRPr lang="en-US" altLang="zh-CN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20" name="下箭头 19"/>
            <p:cNvSpPr/>
            <p:nvPr/>
          </p:nvSpPr>
          <p:spPr>
            <a:xfrm>
              <a:off x="5553635" y="2979641"/>
              <a:ext cx="416857" cy="77656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667805" y="5057216"/>
              <a:ext cx="2188512" cy="48185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Eras Bold ITC" panose="020B0907030504020204" pitchFamily="34" charset="0"/>
                </a:rPr>
                <a:t>Results</a:t>
              </a:r>
              <a:endParaRPr lang="zh-CN" altLang="en-US" dirty="0">
                <a:solidFill>
                  <a:schemeClr val="tx1"/>
                </a:solidFill>
                <a:latin typeface="Eras Bold ITC" panose="020B0907030504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462019" y="636490"/>
            <a:ext cx="34836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graph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0259" y="1484132"/>
            <a:ext cx="103676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gut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microbiota composition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fishes is strongly correlated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species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habitat salinity, trophic level and possibly taxonomy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within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microbiota compositions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often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those of other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 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relatively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free-living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bacteria.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among groups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0259" y="682441"/>
            <a:ext cx="9121588" cy="75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0259" y="1484132"/>
            <a:ext cx="10452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microbiota composition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fishes is not a simple reflection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micro-organisms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local habitat but may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from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host-specific selective pressures within 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Bevins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Salzman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0259" y="682441"/>
            <a:ext cx="9121588" cy="75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474922"/>
            <a:ext cx="12192000" cy="616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0259" y="3877706"/>
            <a:ext cx="10452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28 000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 species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comprise nearly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vertebrate diversity and represent a broad range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physiologies, ecologies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natural histories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Nelson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18520" y="5217461"/>
            <a:ext cx="4596326" cy="1089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vertebrate group</a:t>
            </a:r>
          </a:p>
        </p:txBody>
      </p:sp>
      <p:sp>
        <p:nvSpPr>
          <p:cNvPr id="10" name="椭圆 9"/>
          <p:cNvSpPr/>
          <p:nvPr/>
        </p:nvSpPr>
        <p:spPr>
          <a:xfrm>
            <a:off x="3872753" y="3993777"/>
            <a:ext cx="1532964" cy="5109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0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0259" y="682441"/>
            <a:ext cx="9121588" cy="753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of the gut microbiota of fishes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6107" y="2138083"/>
            <a:ext cx="3536576" cy="12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ulture-based approaches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68253" y="2138082"/>
            <a:ext cx="3928782" cy="12640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ulture-independent DNA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sequence-based approaches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3183" y="4016258"/>
            <a:ext cx="9926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compared the intestinal bacterial diversity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multiple species . 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Roeselers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2011)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63592" y="5234499"/>
            <a:ext cx="4256486" cy="40011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environmental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6012" y="4449669"/>
            <a:ext cx="1492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Wingdings" panose="05000000000000000000" pitchFamily="2" charset="2"/>
                <a:cs typeface="Times New Roman" panose="02020603050405020304" pitchFamily="18" charset="0"/>
              </a:rPr>
              <a:t>?</a:t>
            </a:r>
            <a:endParaRPr lang="zh-CN" altLang="en-US" sz="9600" dirty="0">
              <a:latin typeface="Wingdings" panose="05000000000000000000" pitchFamily="2" charset="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8166" y="4499719"/>
            <a:ext cx="17873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rgbClr val="FF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?</a:t>
            </a:r>
            <a:endParaRPr lang="zh-CN" altLang="en-US" sz="13800" b="1" dirty="0">
              <a:solidFill>
                <a:srgbClr val="FF00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10959353" y="5275990"/>
            <a:ext cx="1428041" cy="31712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1612</Words>
  <Application>Microsoft Office PowerPoint</Application>
  <PresentationFormat>自定义</PresentationFormat>
  <Paragraphs>149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黑体</vt:lpstr>
      <vt:lpstr>Perpetua</vt:lpstr>
      <vt:lpstr>Times New Roman</vt:lpstr>
      <vt:lpstr>等线</vt:lpstr>
      <vt:lpstr>Wingdings</vt:lpstr>
      <vt:lpstr>Gotham Rounded Medium</vt:lpstr>
      <vt:lpstr>等线 Light</vt:lpstr>
      <vt:lpstr>Tahoma</vt:lpstr>
      <vt:lpstr>方正兰亭超细黑简体</vt:lpstr>
      <vt:lpstr>Eras Bold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江杰</dc:creator>
  <cp:lastModifiedBy>LS</cp:lastModifiedBy>
  <cp:revision>141</cp:revision>
  <dcterms:created xsi:type="dcterms:W3CDTF">2016-01-19T08:46:18Z</dcterms:created>
  <dcterms:modified xsi:type="dcterms:W3CDTF">2016-05-20T03:30:52Z</dcterms:modified>
</cp:coreProperties>
</file>