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s/slide199.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95.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536"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1"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062134-8C6F-40DC-8FFB-7DC28A5F1797}" type="datetimeFigureOut">
              <a:rPr lang="zh-CN" altLang="en-US" smtClean="0"/>
              <a:pPr/>
              <a:t>2016/9/14 Wednesday</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C66C94-E8B6-4030-8537-129B21B2618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BFC9D25-4A45-49F5-AC8B-F48C0F1C80A7}" type="slidenum">
              <a:rPr lang="en-US" altLang="zh-CN" smtClean="0"/>
              <a:pPr>
                <a:defRPr/>
              </a:pPr>
              <a:t>35</a:t>
            </a:fld>
            <a:endParaRPr lang="en-US" altLang="zh-CN" smtClean="0"/>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426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zh-CN"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2E22DBC-4FE2-4725-BE91-33D39A8BB8E1}" type="slidenum">
              <a:rPr lang="en-US" altLang="zh-CN" smtClean="0"/>
              <a:pPr>
                <a:defRPr/>
              </a:pPr>
              <a:t>36</a:t>
            </a:fld>
            <a:endParaRPr lang="en-US" altLang="zh-CN" smtClean="0"/>
          </a:p>
        </p:txBody>
      </p:sp>
      <p:sp>
        <p:nvSpPr>
          <p:cNvPr id="225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284"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zh-CN"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E54D679-5AEF-401C-94C6-A0DBC54126AB}" type="slidenum">
              <a:rPr lang="zh-CN" altLang="en-US" smtClean="0"/>
              <a:pPr>
                <a:defRPr/>
              </a:pPr>
              <a:t>38</a:t>
            </a:fld>
            <a:endParaRPr lang="en-US" altLang="zh-CN" smtClean="0"/>
          </a:p>
        </p:txBody>
      </p:sp>
      <p:sp>
        <p:nvSpPr>
          <p:cNvPr id="226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6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1E330AB-78BA-4484-B00B-762ED367E49A}" type="slidenum">
              <a:rPr lang="en-US" altLang="zh-CN" smtClean="0"/>
              <a:pPr>
                <a:defRPr/>
              </a:pPr>
              <a:t>41</a:t>
            </a:fld>
            <a:endParaRPr lang="en-US" altLang="zh-CN" smtClean="0"/>
          </a:p>
        </p:txBody>
      </p:sp>
      <p:sp>
        <p:nvSpPr>
          <p:cNvPr id="227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7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B7B615-A8E0-49DB-8A55-C14ECFB2E72D}" type="slidenum">
              <a:rPr lang="en-US" altLang="zh-CN"/>
              <a:pPr>
                <a:defRPr/>
              </a:pPr>
              <a:t>156</a:t>
            </a:fld>
            <a:endParaRPr lang="en-US" altLang="zh-CN"/>
          </a:p>
        </p:txBody>
      </p:sp>
      <p:sp>
        <p:nvSpPr>
          <p:cNvPr id="228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8356"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lgn="just">
              <a:spcBef>
                <a:spcPct val="0"/>
              </a:spcBef>
            </a:pPr>
            <a:r>
              <a:rPr kumimoji="1" lang="zh-CN" altLang="en-US" b="1" smtClean="0"/>
              <a:t>不完全归纳法是通过考察某类事物的部分对象具有（或不具有）某种属性，从而得出该类事物的所有对象具有（或不具有）某种属性的一般性原理的结论。</a:t>
            </a:r>
          </a:p>
          <a:p>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2016/9/14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2016/9/14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2016/9/14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Media">
  <p:cSld name="标题，文本与媒体剪辑">
    <p:spTree>
      <p:nvGrpSpPr>
        <p:cNvPr id="1" name=""/>
        <p:cNvGrpSpPr/>
        <p:nvPr/>
      </p:nvGrpSpPr>
      <p:grpSpPr>
        <a:xfrm>
          <a:off x="0" y="0"/>
          <a:ext cx="0" cy="0"/>
          <a:chOff x="0" y="0"/>
          <a:chExt cx="0" cy="0"/>
        </a:xfrm>
      </p:grpSpPr>
      <p:sp>
        <p:nvSpPr>
          <p:cNvPr id="2" name="标题 1"/>
          <p:cNvSpPr>
            <a:spLocks noGrp="1"/>
          </p:cNvSpPr>
          <p:nvPr>
            <p:ph type="title"/>
          </p:nvPr>
        </p:nvSpPr>
        <p:spPr>
          <a:xfrm>
            <a:off x="914400" y="2362200"/>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媒体占位符 3"/>
          <p:cNvSpPr>
            <a:spLocks noGrp="1"/>
          </p:cNvSpPr>
          <p:nvPr>
            <p:ph type="media" sz="half" idx="2"/>
          </p:nvPr>
        </p:nvSpPr>
        <p:spPr>
          <a:xfrm>
            <a:off x="4648200" y="1600200"/>
            <a:ext cx="4038600" cy="4525963"/>
          </a:xfrm>
        </p:spPr>
        <p:txBody>
          <a:bodyPr/>
          <a:lstStyle/>
          <a:p>
            <a:pPr lvl="0"/>
            <a:endParaRPr lang="zh-CN" altLang="en-US" noProof="0" smtClean="0"/>
          </a:p>
        </p:txBody>
      </p:sp>
      <p:sp>
        <p:nvSpPr>
          <p:cNvPr id="5" name="日期占位符 4"/>
          <p:cNvSpPr>
            <a:spLocks noGrp="1"/>
          </p:cNvSpPr>
          <p:nvPr>
            <p:ph type="dt" sz="half" idx="10"/>
          </p:nvPr>
        </p:nvSpPr>
        <p:spPr/>
        <p:txBody>
          <a:bodyPr/>
          <a:lstStyle>
            <a:lvl1pPr>
              <a:defRPr/>
            </a:lvl1pPr>
          </a:lstStyle>
          <a:p>
            <a:pPr>
              <a:defRPr/>
            </a:pPr>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p:txBody>
          <a:bodyPr/>
          <a:lstStyle>
            <a:lvl1pPr>
              <a:defRPr/>
            </a:lvl1pPr>
          </a:lstStyle>
          <a:p>
            <a:pPr>
              <a:defRPr/>
            </a:pPr>
            <a:fld id="{EE6E6787-EF1D-4A69-A546-E17486EB9630}"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0" y="2362200"/>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5"/>
          <p:cNvSpPr>
            <a:spLocks noGrp="1"/>
          </p:cNvSpPr>
          <p:nvPr>
            <p:ph type="dt" sz="half" idx="10"/>
          </p:nvPr>
        </p:nvSpPr>
        <p:spPr/>
        <p:txBody>
          <a:bodyPr/>
          <a:lstStyle>
            <a:lvl1pPr>
              <a:defRPr/>
            </a:lvl1pPr>
          </a:lstStyle>
          <a:p>
            <a:pPr>
              <a:defRPr/>
            </a:pPr>
            <a:endParaRPr lang="en-US" altLang="zh-CN"/>
          </a:p>
        </p:txBody>
      </p:sp>
      <p:sp>
        <p:nvSpPr>
          <p:cNvPr id="7" name="页脚占位符 6"/>
          <p:cNvSpPr>
            <a:spLocks noGrp="1"/>
          </p:cNvSpPr>
          <p:nvPr>
            <p:ph type="ftr" sz="quarter" idx="11"/>
          </p:nvPr>
        </p:nvSpPr>
        <p:spPr/>
        <p:txBody>
          <a:bodyPr/>
          <a:lstStyle>
            <a:lvl1pPr>
              <a:defRPr/>
            </a:lvl1pPr>
          </a:lstStyle>
          <a:p>
            <a:pPr>
              <a:defRPr/>
            </a:pPr>
            <a:endParaRPr lang="en-US" altLang="zh-CN"/>
          </a:p>
        </p:txBody>
      </p:sp>
      <p:sp>
        <p:nvSpPr>
          <p:cNvPr id="8" name="灯片编号占位符 7"/>
          <p:cNvSpPr>
            <a:spLocks noGrp="1"/>
          </p:cNvSpPr>
          <p:nvPr>
            <p:ph type="sldNum" sz="quarter" idx="12"/>
          </p:nvPr>
        </p:nvSpPr>
        <p:spPr/>
        <p:txBody>
          <a:bodyPr/>
          <a:lstStyle>
            <a:lvl1pPr>
              <a:defRPr/>
            </a:lvl1pPr>
          </a:lstStyle>
          <a:p>
            <a:pPr>
              <a:defRPr/>
            </a:pPr>
            <a:fld id="{10FDDA3E-AD2F-40B2-96A1-6BB6136488A5}" type="slidenum">
              <a:rPr lang="en-US" altLang="zh-CN"/>
              <a:pPr>
                <a:defRPr/>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914400" y="2362200"/>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endParaRPr lang="en-US" altLang="zh-CN"/>
          </a:p>
        </p:txBody>
      </p:sp>
      <p:sp>
        <p:nvSpPr>
          <p:cNvPr id="8" name="页脚占位符 7"/>
          <p:cNvSpPr>
            <a:spLocks noGrp="1"/>
          </p:cNvSpPr>
          <p:nvPr>
            <p:ph type="ftr" sz="quarter" idx="11"/>
          </p:nvPr>
        </p:nvSpPr>
        <p:spPr/>
        <p:txBody>
          <a:bodyPr/>
          <a:lstStyle>
            <a:lvl1pPr>
              <a:defRPr/>
            </a:lvl1pPr>
          </a:lstStyle>
          <a:p>
            <a:pPr>
              <a:defRPr/>
            </a:pPr>
            <a:endParaRPr lang="en-US" altLang="zh-CN"/>
          </a:p>
        </p:txBody>
      </p:sp>
      <p:sp>
        <p:nvSpPr>
          <p:cNvPr id="9" name="灯片编号占位符 8"/>
          <p:cNvSpPr>
            <a:spLocks noGrp="1"/>
          </p:cNvSpPr>
          <p:nvPr>
            <p:ph type="sldNum" sz="quarter" idx="12"/>
          </p:nvPr>
        </p:nvSpPr>
        <p:spPr/>
        <p:txBody>
          <a:bodyPr/>
          <a:lstStyle>
            <a:lvl1pPr>
              <a:defRPr/>
            </a:lvl1pPr>
          </a:lstStyle>
          <a:p>
            <a:pPr>
              <a:defRPr/>
            </a:pPr>
            <a:fld id="{FE68ED7F-7A56-4928-BA01-D9C58423E27A}" type="slidenum">
              <a:rPr lang="en-US" altLang="zh-CN"/>
              <a:pPr>
                <a:defRPr/>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1600200"/>
            <a:ext cx="8686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lvl1pPr>
              <a:defRPr/>
            </a:lvl1pPr>
          </a:lstStyle>
          <a:p>
            <a:pPr>
              <a:defRPr/>
            </a:pPr>
            <a:endParaRPr lang="en-US" altLang="zh-CN"/>
          </a:p>
        </p:txBody>
      </p:sp>
      <p:sp>
        <p:nvSpPr>
          <p:cNvPr id="4" name="页脚占位符 3"/>
          <p:cNvSpPr>
            <a:spLocks noGrp="1"/>
          </p:cNvSpPr>
          <p:nvPr>
            <p:ph type="ftr" sz="quarter" idx="11"/>
          </p:nvPr>
        </p:nvSpPr>
        <p:spPr/>
        <p:txBody>
          <a:bodyPr/>
          <a:lstStyle>
            <a:lvl1pPr>
              <a:defRPr/>
            </a:lvl1pPr>
          </a:lstStyle>
          <a:p>
            <a:pPr>
              <a:defRPr/>
            </a:pPr>
            <a:endParaRPr lang="en-US" altLang="zh-CN"/>
          </a:p>
        </p:txBody>
      </p:sp>
      <p:sp>
        <p:nvSpPr>
          <p:cNvPr id="5" name="灯片编号占位符 4"/>
          <p:cNvSpPr>
            <a:spLocks noGrp="1"/>
          </p:cNvSpPr>
          <p:nvPr>
            <p:ph type="sldNum" sz="quarter" idx="12"/>
          </p:nvPr>
        </p:nvSpPr>
        <p:spPr/>
        <p:txBody>
          <a:bodyPr/>
          <a:lstStyle>
            <a:lvl1pPr>
              <a:defRPr/>
            </a:lvl1pPr>
          </a:lstStyle>
          <a:p>
            <a:pPr>
              <a:defRPr/>
            </a:pPr>
            <a:fld id="{50BF3A0A-86FA-4961-B39F-E7430F2F9B0E}" type="slidenum">
              <a:rPr lang="en-US" altLang="zh-CN"/>
              <a:pPr>
                <a:defRPr/>
              </a:pPr>
              <a:t>‹#›</a:t>
            </a:fld>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0" y="2362200"/>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5"/>
          <p:cNvSpPr>
            <a:spLocks noGrp="1"/>
          </p:cNvSpPr>
          <p:nvPr>
            <p:ph type="dt" sz="half" idx="10"/>
          </p:nvPr>
        </p:nvSpPr>
        <p:spPr/>
        <p:txBody>
          <a:bodyPr/>
          <a:lstStyle>
            <a:lvl1pPr>
              <a:defRPr/>
            </a:lvl1pPr>
          </a:lstStyle>
          <a:p>
            <a:pPr>
              <a:defRPr/>
            </a:pPr>
            <a:endParaRPr lang="en-US" altLang="zh-CN"/>
          </a:p>
        </p:txBody>
      </p:sp>
      <p:sp>
        <p:nvSpPr>
          <p:cNvPr id="7" name="页脚占位符 6"/>
          <p:cNvSpPr>
            <a:spLocks noGrp="1"/>
          </p:cNvSpPr>
          <p:nvPr>
            <p:ph type="ftr" sz="quarter" idx="11"/>
          </p:nvPr>
        </p:nvSpPr>
        <p:spPr/>
        <p:txBody>
          <a:bodyPr/>
          <a:lstStyle>
            <a:lvl1pPr>
              <a:defRPr/>
            </a:lvl1pPr>
          </a:lstStyle>
          <a:p>
            <a:pPr>
              <a:defRPr/>
            </a:pPr>
            <a:endParaRPr lang="en-US" altLang="zh-CN"/>
          </a:p>
        </p:txBody>
      </p:sp>
      <p:sp>
        <p:nvSpPr>
          <p:cNvPr id="8" name="灯片编号占位符 7"/>
          <p:cNvSpPr>
            <a:spLocks noGrp="1"/>
          </p:cNvSpPr>
          <p:nvPr>
            <p:ph type="sldNum" sz="quarter" idx="12"/>
          </p:nvPr>
        </p:nvSpPr>
        <p:spPr/>
        <p:txBody>
          <a:bodyPr/>
          <a:lstStyle>
            <a:lvl1pPr>
              <a:defRPr/>
            </a:lvl1pPr>
          </a:lstStyle>
          <a:p>
            <a:pPr>
              <a:defRPr/>
            </a:pPr>
            <a:fld id="{BD2DB13D-B50F-461A-8031-4DE9D5EA20B4}" type="slidenum">
              <a:rPr lang="en-US" altLang="zh-CN"/>
              <a:pPr>
                <a:defRPr/>
              </a:pPr>
              <a:t>‹#›</a:t>
            </a:fld>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914400" y="2362200"/>
            <a:ext cx="82296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457200" y="1600200"/>
            <a:ext cx="8229600" cy="4525963"/>
          </a:xfrm>
        </p:spPr>
        <p:txBody>
          <a:bodyPr/>
          <a:lstStyle/>
          <a:p>
            <a:pPr lvl="0"/>
            <a:endParaRPr lang="zh-CN" altLang="en-US" noProof="0" smtClean="0"/>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B3746714-E357-437D-ACA6-685062555646}" type="slidenum">
              <a:rPr lang="en-US" altLang="zh-CN"/>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2016/9/14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2016/9/14 Wednesday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2016/9/14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2016/9/14 Wednesday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2016/9/14 Wednesday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2016/9/14 Wednesday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2016/9/14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2016/9/14 Wednesday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2016/9/14 Wednesday</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0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0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24.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www.eku.cc/xzy/sctx/115483.htm"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5" Type="http://schemas.openxmlformats.org/officeDocument/2006/relationships/image" Target="../media/image134.jpeg"/><Relationship Id="rId4" Type="http://schemas.openxmlformats.org/officeDocument/2006/relationships/image" Target="../media/image133.jpeg"/></Relationships>
</file>

<file path=ppt/slides/_rels/slide11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hyperlink" Target="http://maswb.kalatv.com/lfopen.php?fid=0705/1181783072136988" TargetMode="Externa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8.jpeg"/><Relationship Id="rId7" Type="http://schemas.openxmlformats.org/officeDocument/2006/relationships/image" Target="../media/image140.pn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5.png"/><Relationship Id="rId4" Type="http://schemas.openxmlformats.org/officeDocument/2006/relationships/image" Target="../media/image139.png"/></Relationships>
</file>

<file path=ppt/slides/_rels/slide11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51.jpeg"/><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13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14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7.xml"/><Relationship Id="rId4" Type="http://schemas.openxmlformats.org/officeDocument/2006/relationships/image" Target="../media/image172.jpeg"/></Relationships>
</file>

<file path=ppt/slides/_rels/slide14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image.baidu.com/i?ct=503316480&amp;z=0&amp;tn=baiduimagedetail&amp;word=%B6%F7%B8%F1%CB%B9&amp;in=14&amp;cl=2&amp;cm=1&amp;sc=0&amp;lm=-1&amp;pn=13&amp;rn=1" TargetMode="Externa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hyperlink" Target="http://image.baidu.com/i?ct=503316480&amp;z=0&amp;tn=baiduimagedetail&amp;word=%C2%ED%BF%CB%CB%BC&amp;in=8&amp;cl=2&amp;cm=1&amp;sc=0&amp;lm=-1&amp;pn=7&amp;rn=1" TargetMode="Externa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91.gif"/></Relationships>
</file>

<file path=ppt/slides/_rels/slide18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hyperlink" Target="http://lib.verycd.com/2005/04/03/0000044815.html"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image" Target="../media/image196.png"/><Relationship Id="rId5" Type="http://schemas.openxmlformats.org/officeDocument/2006/relationships/image" Target="../media/image195.jpeg"/><Relationship Id="rId4" Type="http://schemas.openxmlformats.org/officeDocument/2006/relationships/image" Target="../media/image194.wmf"/></Relationships>
</file>

<file path=ppt/slides/_rels/slide185.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201.png"/></Relationships>
</file>

<file path=ppt/slides/_rels/slide18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jpeg"/><Relationship Id="rId1" Type="http://schemas.openxmlformats.org/officeDocument/2006/relationships/slideLayout" Target="../slideLayouts/slideLayout4.xml"/><Relationship Id="rId4" Type="http://schemas.openxmlformats.org/officeDocument/2006/relationships/image" Target="../media/image204.jpeg"/></Relationships>
</file>

<file path=ppt/slides/_rels/slide18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 Id="rId4" Type="http://schemas.openxmlformats.org/officeDocument/2006/relationships/image" Target="../media/image207.gif"/></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image.baidu.com/i?ct=503316480&amp;z=0&amp;tn=baiduimagedetail&amp;word=%DC%F7%D7%D3&amp;in=8&amp;cl=2&amp;cm=1&amp;sc=0&amp;lm=-1&amp;pn=7&amp;rn=1" TargetMode="Externa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23.xml.rels><?xml version="1.0" encoding="UTF-8" standalone="yes"?>
<Relationships xmlns="http://schemas.openxmlformats.org/package/2006/relationships"><Relationship Id="rId3" Type="http://schemas.openxmlformats.org/officeDocument/2006/relationships/hyperlink" Target="http://tupian.hudong.com/s/%E5%BA%84%E5%AD%90/xgtupian/1/2" TargetMode="Externa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images.google.cn/imgres?imgurl=http://www.songyang.gov.cn/xpdj/zltd/jdll/W020051214391988963281.jpg&amp;imgrefurl=http://www.songyang.gov.cn/xpdj/zltd/jdll/t20051214_125041.htm&amp;h=240&amp;w=188&amp;sz=16&amp;hl=zh-CN&amp;start=13&amp;tbnid=1CkyyEIIO7acXM:&amp;tbnh=110&amp;tbnw=86&amp;prev=/images?q=%E6%81%A9%E6%A0%BC%E6%96%AF&amp;gbv=2&amp;ndsp=20&amp;svnum=10&amp;hl=zh-CN&amp;newwindow=1&amp;sa=N" TargetMode="Externa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images.google.cn/imgres?imgurl=http://www.frchina.net/showpic.php?picID=1117698846&amp;imgrefurl=http://www.frchina.net/person.php?id=172&amp;h=236&amp;w=167&amp;sz=18&amp;hl=zh-CN&amp;start=1&amp;um=1&amp;tbnid=pBzlG0gkOnwwXM:&amp;tbnh=109&amp;tbnw=77&amp;prev=/images?q=%E5%BE%B7%E8%B0%9F%E5%85%8B%E5%88%A9%E7%89%B9&amp;svnum=10&amp;um=1&amp;complete=1&amp;hl=zh-CN&amp;newwindow=1&amp;sa=G" TargetMode="External"/><Relationship Id="rId2" Type="http://schemas.openxmlformats.org/officeDocument/2006/relationships/image" Target="../media/image48.gif"/><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50.jpe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9.emf"/><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image.baidu.com/i?ct=503316480&amp;z=0&amp;tn=baiduimagedetail&amp;word=%B0%AE%D2%F2%CB%B9%CC%B9&amp;in=47&amp;cl=2&amp;cm=1&amp;sc=0&amp;lm=-1&amp;pn=46&amp;rn=1" TargetMode="Externa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64.jpeg"/><Relationship Id="rId4" Type="http://schemas.openxmlformats.org/officeDocument/2006/relationships/hyperlink" Target="http://imgnews.baidu.com/i?ct=520093696&amp;z=0&amp;tn=baiduimagenewsdetail&amp;word=%B0%AE%D2%F2%CB%B9%CC%B9&amp;in=5&amp;cl=3&amp;lm=-1&amp;pn=4&amp;rn=1"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image.baidu.com/i?ct=503316480&amp;z=0&amp;tn=baiduimagedetail&amp;word=%CB%D5%B8%F1%C0%AD%B5%D7&amp;in=2&amp;cl=2&amp;cm=1&amp;sc=0&amp;lm=-1&amp;pn=1&amp;rn=1" TargetMode="Externa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5.png"/><Relationship Id="rId2" Type="http://schemas.openxmlformats.org/officeDocument/2006/relationships/image" Target="../media/image70.jpeg"/><Relationship Id="rId1" Type="http://schemas.openxmlformats.org/officeDocument/2006/relationships/slideLayout" Target="../slideLayouts/slideLayout1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images.google.cn/imgres?imgurl=http://zfx.sru.jx.cn/zfx/youzhikc/img/mks3.jpg&amp;imgrefurl=http://zfx.sru.jx.cn/zfx/youzhikc/mks.htm&amp;h=283&amp;w=300&amp;sz=21&amp;hl=zh-CN&amp;start=1&amp;tbnid=FRBJiArYJpdz1M:&amp;tbnh=109&amp;tbnw=116&amp;prev=/images?q=%E9%A9%AC%E5%85%8B%E6%80%9D+&amp;gbv=2&amp;ndsp=20&amp;svnum=10&amp;hl=zh-CN&amp;newwindow=1&amp;sa=N"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video" Target="2-01.MPG" TargetMode="Externa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hyperlink" Target="http://images.google.cn/imgres?imgurl=http://www.dangdang.com/dd2001/getimage_m.asp?id=9192664&amp;imgrefurl=http://www.langlang.cc/mvzhuanti/mvzt_10148.htm&amp;h=247&amp;w=200&amp;sz=18&amp;hl=zh-CN&amp;start=130&amp;tbnid=uPcxZdY9xfqZVM:&amp;tbnh=110&amp;tbnw=89&amp;prev=/images?q=%E4%BA%BA%E7%B1%BB%E6%94%B9%E5%8F%98%E4%B8%96%E7%95%8C&amp;start=120&amp;gbv=2&amp;ndsp=20&amp;svnum=10&amp;hl=zh-CN&amp;newwindow=1&amp;sa=N" TargetMode="External"/><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7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3.gif"/><Relationship Id="rId4" Type="http://schemas.openxmlformats.org/officeDocument/2006/relationships/image" Target="../media/image92.jpeg"/></Relationships>
</file>

<file path=ppt/slides/_rels/slide7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images.google.cn/imgres?imgurl=http://www.kepu.com.cn/gb/beyond/astronomy/images/photos_sun_066.jpg&amp;imgrefurl=http://www.tjjx.gov.cn/leadbbs/Announce/Announce2.asp?BoardID=628&amp;ID=106332&amp;ac=pre&amp;rd=22370&amp;h=480&amp;w=640&amp;sz=17&amp;hl=zh-CN&amp;start=54&amp;tbnid=T92i7OoLF1ATaM:&amp;tbnh=103&amp;tbnw=137&amp;prev=/images?q=%E5%A4%AA%E9%98%B3%E7%B3%BB%E7%BB%93%E6%9E%84%E7%A4%BA%E6%84%8F%E5%9B%BE&amp;start=40&amp;gbv=2&amp;ndsp=20&amp;svnum=10&amp;hl=zh-CN&amp;newwindow=1&amp;sa=N" TargetMode="External"/><Relationship Id="rId1" Type="http://schemas.openxmlformats.org/officeDocument/2006/relationships/slideLayout" Target="../slideLayouts/slideLayout2.xml"/><Relationship Id="rId4" Type="http://schemas.openxmlformats.org/officeDocument/2006/relationships/image" Target="../media/image95.gif"/></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09.jpeg"/></Relationships>
</file>

<file path=ppt/slides/_rels/slide9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ChangeArrowheads="1"/>
          </p:cNvSpPr>
          <p:nvPr/>
        </p:nvSpPr>
        <p:spPr bwMode="auto">
          <a:xfrm>
            <a:off x="0" y="0"/>
            <a:ext cx="9144000" cy="6858000"/>
          </a:xfrm>
          <a:prstGeom prst="rect">
            <a:avLst/>
          </a:prstGeom>
          <a:gradFill rotWithShape="1">
            <a:gsLst>
              <a:gs pos="0">
                <a:srgbClr val="DEFADF"/>
              </a:gs>
              <a:gs pos="100000">
                <a:schemeClr val="bg1"/>
              </a:gs>
            </a:gsLst>
            <a:lin ang="5400000" scaled="1"/>
          </a:gradFill>
          <a:ln w="9525" algn="ctr">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2" name="Group 9"/>
          <p:cNvGrpSpPr>
            <a:grpSpLocks/>
          </p:cNvGrpSpPr>
          <p:nvPr/>
        </p:nvGrpSpPr>
        <p:grpSpPr bwMode="auto">
          <a:xfrm>
            <a:off x="990600" y="404813"/>
            <a:ext cx="7108825" cy="4141787"/>
            <a:chOff x="624" y="255"/>
            <a:chExt cx="4478" cy="2609"/>
          </a:xfrm>
        </p:grpSpPr>
        <p:pic>
          <p:nvPicPr>
            <p:cNvPr id="23559" name="Picture 3" descr="17248_engels"/>
            <p:cNvPicPr>
              <a:picLocks noChangeAspect="1" noChangeArrowheads="1"/>
            </p:cNvPicPr>
            <p:nvPr/>
          </p:nvPicPr>
          <p:blipFill>
            <a:blip r:embed="rId2" cstate="print">
              <a:lum bright="30000" contrast="48000"/>
            </a:blip>
            <a:srcRect/>
            <a:stretch>
              <a:fillRect/>
            </a:stretch>
          </p:blipFill>
          <p:spPr bwMode="auto">
            <a:xfrm>
              <a:off x="3073" y="255"/>
              <a:ext cx="2029" cy="2586"/>
            </a:xfrm>
            <a:prstGeom prst="rect">
              <a:avLst/>
            </a:prstGeom>
            <a:noFill/>
            <a:ln w="28575" algn="ctr">
              <a:solidFill>
                <a:srgbClr val="993300"/>
              </a:solidFill>
              <a:miter lim="800000"/>
              <a:headEnd/>
              <a:tailEnd/>
            </a:ln>
          </p:spPr>
        </p:pic>
        <p:pic>
          <p:nvPicPr>
            <p:cNvPr id="23560" name="Picture 4" descr="马克思"/>
            <p:cNvPicPr>
              <a:picLocks noChangeAspect="1" noChangeArrowheads="1"/>
            </p:cNvPicPr>
            <p:nvPr/>
          </p:nvPicPr>
          <p:blipFill>
            <a:blip r:embed="rId3" cstate="print">
              <a:lum bright="18000" contrast="18000"/>
            </a:blip>
            <a:srcRect/>
            <a:stretch>
              <a:fillRect/>
            </a:stretch>
          </p:blipFill>
          <p:spPr bwMode="auto">
            <a:xfrm>
              <a:off x="624" y="255"/>
              <a:ext cx="2002" cy="2609"/>
            </a:xfrm>
            <a:prstGeom prst="rect">
              <a:avLst/>
            </a:prstGeom>
            <a:noFill/>
            <a:ln w="28575" algn="ctr">
              <a:solidFill>
                <a:srgbClr val="993300"/>
              </a:solidFill>
              <a:miter lim="800000"/>
              <a:headEnd/>
              <a:tailEnd/>
            </a:ln>
          </p:spPr>
        </p:pic>
      </p:grpSp>
      <p:sp>
        <p:nvSpPr>
          <p:cNvPr id="2054" name="Rectangle 6"/>
          <p:cNvSpPr>
            <a:spLocks noChangeArrowheads="1"/>
          </p:cNvSpPr>
          <p:nvPr/>
        </p:nvSpPr>
        <p:spPr bwMode="auto">
          <a:xfrm>
            <a:off x="0" y="5715000"/>
            <a:ext cx="9144000" cy="1143000"/>
          </a:xfrm>
          <a:prstGeom prst="rect">
            <a:avLst/>
          </a:prstGeom>
          <a:solidFill>
            <a:schemeClr val="bg1"/>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059" name="Text Box 11"/>
          <p:cNvSpPr txBox="1">
            <a:spLocks noChangeArrowheads="1"/>
          </p:cNvSpPr>
          <p:nvPr/>
        </p:nvSpPr>
        <p:spPr bwMode="auto">
          <a:xfrm>
            <a:off x="39688" y="4270375"/>
            <a:ext cx="9104312" cy="1308100"/>
          </a:xfrm>
          <a:prstGeom prst="rect">
            <a:avLst/>
          </a:prstGeom>
          <a:noFill/>
          <a:ln w="9525">
            <a:noFill/>
            <a:miter lim="800000"/>
            <a:headEnd/>
            <a:tailEnd/>
          </a:ln>
          <a:effectLst>
            <a:outerShdw dist="12700" dir="16200000" algn="ctr" rotWithShape="0">
              <a:schemeClr val="bg2">
                <a:alpha val="50000"/>
              </a:schemeClr>
            </a:outerShdw>
          </a:effectLst>
        </p:spPr>
        <p:txBody>
          <a:bodyPr>
            <a:spAutoFit/>
          </a:bodyPr>
          <a:lstStyle/>
          <a:p>
            <a:pPr eaLnBrk="1" hangingPunct="1">
              <a:lnSpc>
                <a:spcPct val="190000"/>
              </a:lnSpc>
              <a:defRPr/>
            </a:pPr>
            <a:r>
              <a:rPr lang="zh-CN" altLang="en-US" sz="4200">
                <a:solidFill>
                  <a:srgbClr val="FF0066"/>
                </a:solidFill>
                <a:latin typeface="华文彩云" pitchFamily="2" charset="-122"/>
                <a:ea typeface="华文彩云" pitchFamily="2" charset="-122"/>
              </a:rPr>
              <a:t>马 克 思 主 义 基 本 原 理 概 论</a:t>
            </a:r>
          </a:p>
        </p:txBody>
      </p:sp>
      <p:sp>
        <p:nvSpPr>
          <p:cNvPr id="2060" name="Text Box 12"/>
          <p:cNvSpPr txBox="1">
            <a:spLocks noChangeArrowheads="1"/>
          </p:cNvSpPr>
          <p:nvPr/>
        </p:nvSpPr>
        <p:spPr bwMode="ltGray">
          <a:xfrm>
            <a:off x="0" y="5392738"/>
            <a:ext cx="9144000" cy="579437"/>
          </a:xfrm>
          <a:prstGeom prst="rect">
            <a:avLst/>
          </a:prstGeom>
          <a:noFill/>
          <a:ln w="9525" algn="ctr">
            <a:noFill/>
            <a:miter lim="800000"/>
            <a:headEnd/>
            <a:tailEnd/>
          </a:ln>
          <a:effectLst/>
        </p:spPr>
        <p:txBody>
          <a:bodyPr>
            <a:spAutoFit/>
          </a:bodyPr>
          <a:lstStyle/>
          <a:p>
            <a:pPr eaLnBrk="1" hangingPunct="1">
              <a:defRPr/>
            </a:pPr>
            <a:r>
              <a:rPr lang="zh-CN" altLang="en-US" sz="3200" dirty="0">
                <a:solidFill>
                  <a:srgbClr val="993300"/>
                </a:solidFill>
                <a:effectLst>
                  <a:outerShdw blurRad="38100" dist="38100" dir="2700000" algn="tl">
                    <a:srgbClr val="C0C0C0"/>
                  </a:outerShdw>
                </a:effectLst>
                <a:latin typeface="隶书" pitchFamily="49" charset="-122"/>
              </a:rPr>
              <a:t>第一章  世界的物质性</a:t>
            </a:r>
            <a:r>
              <a:rPr lang="zh-CN" altLang="en-US" sz="3200" dirty="0" smtClean="0">
                <a:solidFill>
                  <a:srgbClr val="993300"/>
                </a:solidFill>
                <a:effectLst>
                  <a:outerShdw blurRad="38100" dist="38100" dir="2700000" algn="tl">
                    <a:srgbClr val="C0C0C0"/>
                  </a:outerShdw>
                </a:effectLst>
                <a:latin typeface="隶书" pitchFamily="49" charset="-122"/>
              </a:rPr>
              <a:t>及发</a:t>
            </a:r>
            <a:r>
              <a:rPr lang="zh-CN" altLang="en-US" sz="3200" dirty="0">
                <a:solidFill>
                  <a:srgbClr val="993300"/>
                </a:solidFill>
                <a:effectLst>
                  <a:outerShdw blurRad="38100" dist="38100" dir="2700000" algn="tl">
                    <a:srgbClr val="C0C0C0"/>
                  </a:outerShdw>
                </a:effectLst>
                <a:latin typeface="隶书" pitchFamily="49" charset="-122"/>
              </a:rPr>
              <a:t>展规律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40" presetClass="entr" presetSubtype="0" fill="hold" grpId="0" nodeType="afterEffect">
                                  <p:stCondLst>
                                    <p:cond delay="0"/>
                                  </p:stCondLst>
                                  <p:iterate type="lt">
                                    <p:tmPct val="10000"/>
                                  </p:iterate>
                                  <p:childTnLst>
                                    <p:set>
                                      <p:cBhvr>
                                        <p:cTn id="11" dur="1" fill="hold">
                                          <p:stCondLst>
                                            <p:cond delay="0"/>
                                          </p:stCondLst>
                                        </p:cTn>
                                        <p:tgtEl>
                                          <p:spTgt spid="2059"/>
                                        </p:tgtEl>
                                        <p:attrNameLst>
                                          <p:attrName>style.visibility</p:attrName>
                                        </p:attrNameLst>
                                      </p:cBhvr>
                                      <p:to>
                                        <p:strVal val="visible"/>
                                      </p:to>
                                    </p:set>
                                    <p:animEffect transition="in" filter="fade">
                                      <p:cBhvr>
                                        <p:cTn id="12" dur="1000"/>
                                        <p:tgtEl>
                                          <p:spTgt spid="2059"/>
                                        </p:tgtEl>
                                      </p:cBhvr>
                                    </p:animEffect>
                                    <p:anim calcmode="lin" valueType="num">
                                      <p:cBhvr>
                                        <p:cTn id="13" dur="1000" fill="hold"/>
                                        <p:tgtEl>
                                          <p:spTgt spid="2059"/>
                                        </p:tgtEl>
                                        <p:attrNameLst>
                                          <p:attrName>ppt_x</p:attrName>
                                        </p:attrNameLst>
                                      </p:cBhvr>
                                      <p:tavLst>
                                        <p:tav tm="0">
                                          <p:val>
                                            <p:strVal val="#ppt_x-.1"/>
                                          </p:val>
                                        </p:tav>
                                        <p:tav tm="100000">
                                          <p:val>
                                            <p:strVal val="#ppt_x"/>
                                          </p:val>
                                        </p:tav>
                                      </p:tavLst>
                                    </p:anim>
                                    <p:anim calcmode="lin" valueType="num">
                                      <p:cBhvr>
                                        <p:cTn id="14" dur="1000" fill="hold"/>
                                        <p:tgtEl>
                                          <p:spTgt spid="2059"/>
                                        </p:tgtEl>
                                        <p:attrNameLst>
                                          <p:attrName>ppt_y</p:attrName>
                                        </p:attrNameLst>
                                      </p:cBhvr>
                                      <p:tavLst>
                                        <p:tav tm="0">
                                          <p:val>
                                            <p:strVal val="#ppt_y"/>
                                          </p:val>
                                        </p:tav>
                                        <p:tav tm="100000">
                                          <p:val>
                                            <p:strVal val="#ppt_y"/>
                                          </p:val>
                                        </p:tav>
                                      </p:tavLst>
                                    </p:anim>
                                  </p:childTnLst>
                                </p:cTn>
                              </p:par>
                            </p:childTnLst>
                          </p:cTn>
                        </p:par>
                        <p:par>
                          <p:cTn id="15" fill="hold">
                            <p:stCondLst>
                              <p:cond delay="4000"/>
                            </p:stCondLst>
                            <p:childTnLst>
                              <p:par>
                                <p:cTn id="16" presetID="42" presetClass="entr" presetSubtype="0" fill="hold" grpId="0" nodeType="afterEffect">
                                  <p:stCondLst>
                                    <p:cond delay="0"/>
                                  </p:stCondLst>
                                  <p:childTnLst>
                                    <p:set>
                                      <p:cBhvr>
                                        <p:cTn id="17" dur="1" fill="hold">
                                          <p:stCondLst>
                                            <p:cond delay="0"/>
                                          </p:stCondLst>
                                        </p:cTn>
                                        <p:tgtEl>
                                          <p:spTgt spid="2060"/>
                                        </p:tgtEl>
                                        <p:attrNameLst>
                                          <p:attrName>style.visibility</p:attrName>
                                        </p:attrNameLst>
                                      </p:cBhvr>
                                      <p:to>
                                        <p:strVal val="visible"/>
                                      </p:to>
                                    </p:set>
                                    <p:animEffect transition="in" filter="fade">
                                      <p:cBhvr>
                                        <p:cTn id="18" dur="1000"/>
                                        <p:tgtEl>
                                          <p:spTgt spid="2060"/>
                                        </p:tgtEl>
                                      </p:cBhvr>
                                    </p:animEffect>
                                    <p:anim calcmode="lin" valueType="num">
                                      <p:cBhvr>
                                        <p:cTn id="19" dur="1000" fill="hold"/>
                                        <p:tgtEl>
                                          <p:spTgt spid="2060"/>
                                        </p:tgtEl>
                                        <p:attrNameLst>
                                          <p:attrName>ppt_x</p:attrName>
                                        </p:attrNameLst>
                                      </p:cBhvr>
                                      <p:tavLst>
                                        <p:tav tm="0">
                                          <p:val>
                                            <p:strVal val="#ppt_x"/>
                                          </p:val>
                                        </p:tav>
                                        <p:tav tm="100000">
                                          <p:val>
                                            <p:strVal val="#ppt_x"/>
                                          </p:val>
                                        </p:tav>
                                      </p:tavLst>
                                    </p:anim>
                                    <p:anim calcmode="lin" valueType="num">
                                      <p:cBhvr>
                                        <p:cTn id="20" dur="1000" fill="hold"/>
                                        <p:tgtEl>
                                          <p:spTgt spid="20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4"/>
          <p:cNvGrpSpPr>
            <a:grpSpLocks/>
          </p:cNvGrpSpPr>
          <p:nvPr/>
        </p:nvGrpSpPr>
        <p:grpSpPr bwMode="auto">
          <a:xfrm>
            <a:off x="827088" y="4868863"/>
            <a:ext cx="7632700" cy="1584325"/>
            <a:chOff x="249" y="1525"/>
            <a:chExt cx="5216" cy="2450"/>
          </a:xfrm>
        </p:grpSpPr>
        <p:grpSp>
          <p:nvGrpSpPr>
            <p:cNvPr id="4" name="Group 9"/>
            <p:cNvGrpSpPr>
              <a:grpSpLocks/>
            </p:cNvGrpSpPr>
            <p:nvPr/>
          </p:nvGrpSpPr>
          <p:grpSpPr bwMode="auto">
            <a:xfrm>
              <a:off x="249" y="1525"/>
              <a:ext cx="5216" cy="2450"/>
              <a:chOff x="816" y="2304"/>
              <a:chExt cx="1440" cy="448"/>
            </a:xfrm>
          </p:grpSpPr>
          <p:sp>
            <p:nvSpPr>
              <p:cNvPr id="32805"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2" name="Rectangle 11"/>
              <p:cNvSpPr>
                <a:spLocks noChangeArrowheads="1"/>
              </p:cNvSpPr>
              <p:nvPr/>
            </p:nvSpPr>
            <p:spPr bwMode="gray">
              <a:xfrm>
                <a:off x="816" y="2304"/>
                <a:ext cx="1440" cy="393"/>
              </a:xfrm>
              <a:prstGeom prst="rect">
                <a:avLst/>
              </a:prstGeom>
              <a:solidFill>
                <a:schemeClr val="hlink"/>
              </a:soli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7196" name="Text Box 28"/>
            <p:cNvSpPr txBox="1">
              <a:spLocks noChangeArrowheads="1"/>
            </p:cNvSpPr>
            <p:nvPr/>
          </p:nvSpPr>
          <p:spPr bwMode="auto">
            <a:xfrm>
              <a:off x="336" y="1569"/>
              <a:ext cx="5039" cy="992"/>
            </a:xfrm>
            <a:prstGeom prst="rect">
              <a:avLst/>
            </a:prstGeom>
            <a:solidFill>
              <a:srgbClr val="009999">
                <a:alpha val="91000"/>
              </a:srgbClr>
            </a:solidFill>
            <a:ln w="38100">
              <a:noFill/>
              <a:miter lim="800000"/>
              <a:headEnd/>
              <a:tailEnd/>
            </a:ln>
            <a:effectLst/>
          </p:spPr>
          <p:txBody>
            <a:bodyPr>
              <a:spAutoFit/>
            </a:bodyPr>
            <a:lstStyle/>
            <a:p>
              <a:pPr algn="l" eaLnBrk="1" hangingPunct="1">
                <a:lnSpc>
                  <a:spcPct val="120000"/>
                </a:lnSpc>
                <a:defRPr/>
              </a:pPr>
              <a:r>
                <a:rPr lang="en-US" altLang="zh-CN" sz="3000">
                  <a:effectLst>
                    <a:outerShdw blurRad="38100" dist="38100" dir="2700000" algn="tl">
                      <a:srgbClr val="000000"/>
                    </a:outerShdw>
                  </a:effectLst>
                  <a:latin typeface="华文楷体" pitchFamily="2" charset="-122"/>
                  <a:ea typeface="华文楷体" pitchFamily="2" charset="-122"/>
                </a:rPr>
                <a:t>	</a:t>
              </a:r>
            </a:p>
          </p:txBody>
        </p:sp>
      </p:grpSp>
      <p:sp>
        <p:nvSpPr>
          <p:cNvPr id="7170" name="AutoShape 2"/>
          <p:cNvSpPr>
            <a:spLocks noChangeArrowheads="1"/>
          </p:cNvSpPr>
          <p:nvPr/>
        </p:nvSpPr>
        <p:spPr bwMode="auto">
          <a:xfrm>
            <a:off x="5410200" y="3962400"/>
            <a:ext cx="2057400" cy="609600"/>
          </a:xfrm>
          <a:prstGeom prst="flowChartAlternateProcess">
            <a:avLst/>
          </a:prstGeom>
          <a:gradFill rotWithShape="1">
            <a:gsLst>
              <a:gs pos="0">
                <a:srgbClr val="FFFFFF"/>
              </a:gs>
              <a:gs pos="100000">
                <a:schemeClr val="accent2"/>
              </a:gs>
            </a:gsLst>
            <a:path path="shape">
              <a:fillToRect l="50000" t="50000" r="50000" b="50000"/>
            </a:path>
          </a:gradFill>
          <a:ln w="38100" algn="ctr">
            <a:solidFill>
              <a:srgbClr val="000080"/>
            </a:solidFill>
            <a:miter lim="800000"/>
            <a:headEnd/>
            <a:tailEnd/>
          </a:ln>
          <a:effectLst>
            <a:outerShdw sy="50000"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71" name="AutoShape 3"/>
          <p:cNvSpPr>
            <a:spLocks noChangeArrowheads="1"/>
          </p:cNvSpPr>
          <p:nvPr/>
        </p:nvSpPr>
        <p:spPr bwMode="auto">
          <a:xfrm>
            <a:off x="1600200" y="3962400"/>
            <a:ext cx="2057400" cy="609600"/>
          </a:xfrm>
          <a:prstGeom prst="flowChartAlternateProcess">
            <a:avLst/>
          </a:prstGeom>
          <a:gradFill rotWithShape="1">
            <a:gsLst>
              <a:gs pos="0">
                <a:srgbClr val="FFFFFF"/>
              </a:gs>
              <a:gs pos="100000">
                <a:schemeClr val="accent2"/>
              </a:gs>
            </a:gsLst>
            <a:path path="shape">
              <a:fillToRect l="50000" t="50000" r="50000" b="50000"/>
            </a:path>
          </a:gradFill>
          <a:ln w="38100" algn="ctr">
            <a:solidFill>
              <a:srgbClr val="000080"/>
            </a:solidFill>
            <a:miter lim="800000"/>
            <a:headEnd/>
            <a:tailEnd/>
          </a:ln>
          <a:effectLst>
            <a:outerShdw sy="50000"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72" name="Text Box 4"/>
          <p:cNvSpPr txBox="1">
            <a:spLocks noChangeArrowheads="1"/>
          </p:cNvSpPr>
          <p:nvPr/>
        </p:nvSpPr>
        <p:spPr bwMode="auto">
          <a:xfrm>
            <a:off x="1619250" y="3933825"/>
            <a:ext cx="1981200" cy="579438"/>
          </a:xfrm>
          <a:prstGeom prst="rect">
            <a:avLst/>
          </a:prstGeom>
          <a:solidFill>
            <a:schemeClr val="accent2"/>
          </a:solidFill>
          <a:ln w="38100" algn="ctr">
            <a:solidFill>
              <a:srgbClr val="000080"/>
            </a:solidFill>
            <a:miter lim="800000"/>
            <a:headEnd/>
            <a:tailEnd/>
          </a:ln>
          <a:effectLst>
            <a:outerShdw sy="50000" rotWithShape="0">
              <a:schemeClr val="bg2">
                <a:alpha val="50000"/>
              </a:schemeClr>
            </a:outerShdw>
          </a:effectLst>
        </p:spPr>
        <p:txBody>
          <a:bodyPr wrap="none" anchor="ctr"/>
          <a:lstStyle/>
          <a:p>
            <a:pPr eaLnBrk="1" hangingPunct="1">
              <a:spcBef>
                <a:spcPct val="50000"/>
              </a:spcBef>
              <a:defRPr/>
            </a:pPr>
            <a:r>
              <a:rPr kumimoji="1" lang="zh-CN" altLang="en-US" sz="3200">
                <a:effectLst>
                  <a:outerShdw blurRad="38100" dist="38100" dir="2700000" algn="tl">
                    <a:srgbClr val="000000"/>
                  </a:outerShdw>
                </a:effectLst>
                <a:latin typeface="Times New Roman" pitchFamily="18" charset="0"/>
                <a:ea typeface="方正美黑简体" pitchFamily="2" charset="-122"/>
              </a:rPr>
              <a:t>唯心主义</a:t>
            </a:r>
          </a:p>
        </p:txBody>
      </p:sp>
      <p:sp>
        <p:nvSpPr>
          <p:cNvPr id="7173" name="AutoShape 5"/>
          <p:cNvSpPr>
            <a:spLocks noChangeArrowheads="1"/>
          </p:cNvSpPr>
          <p:nvPr/>
        </p:nvSpPr>
        <p:spPr bwMode="auto">
          <a:xfrm>
            <a:off x="3733800" y="4114800"/>
            <a:ext cx="14478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FF"/>
              </a:gs>
              <a:gs pos="100000">
                <a:schemeClr val="accent2"/>
              </a:gs>
            </a:gsLst>
            <a:path path="rect">
              <a:fillToRect l="50000" t="50000" r="50000" b="50000"/>
            </a:path>
          </a:gradFill>
          <a:ln w="38100" algn="ctr">
            <a:solidFill>
              <a:srgbClr val="000080"/>
            </a:solidFill>
            <a:miter lim="800000"/>
            <a:headEnd/>
            <a:tailEnd/>
          </a:ln>
          <a:effectLst>
            <a:outerShdw sy="50000"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74" name="AutoShape 6"/>
          <p:cNvSpPr>
            <a:spLocks noChangeArrowheads="1"/>
          </p:cNvSpPr>
          <p:nvPr/>
        </p:nvSpPr>
        <p:spPr bwMode="auto">
          <a:xfrm>
            <a:off x="1600200" y="2362200"/>
            <a:ext cx="1981200" cy="685800"/>
          </a:xfrm>
          <a:prstGeom prst="flowChartAlternateProcess">
            <a:avLst/>
          </a:prstGeom>
          <a:gradFill rotWithShape="1">
            <a:gsLst>
              <a:gs pos="0">
                <a:srgbClr val="FFFFFF"/>
              </a:gs>
              <a:gs pos="100000">
                <a:schemeClr val="accent2"/>
              </a:gs>
            </a:gsLst>
            <a:path path="shape">
              <a:fillToRect l="50000" t="50000" r="50000" b="50000"/>
            </a:path>
          </a:gradFill>
          <a:ln w="38100" algn="ctr">
            <a:solidFill>
              <a:srgbClr val="000080"/>
            </a:solidFill>
            <a:miter lim="800000"/>
            <a:headEnd/>
            <a:tailEnd/>
          </a:ln>
          <a:effectLst>
            <a:outerShdw sy="50000"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75" name="Text Box 7"/>
          <p:cNvSpPr txBox="1">
            <a:spLocks noChangeArrowheads="1"/>
          </p:cNvSpPr>
          <p:nvPr/>
        </p:nvSpPr>
        <p:spPr bwMode="auto">
          <a:xfrm>
            <a:off x="1752600" y="2362200"/>
            <a:ext cx="1828800" cy="579438"/>
          </a:xfrm>
          <a:prstGeom prst="rect">
            <a:avLst/>
          </a:prstGeom>
          <a:solidFill>
            <a:schemeClr val="accent2"/>
          </a:solidFill>
          <a:ln w="38100" algn="ctr">
            <a:solidFill>
              <a:srgbClr val="000080"/>
            </a:solidFill>
            <a:miter lim="800000"/>
            <a:headEnd/>
            <a:tailEnd/>
          </a:ln>
          <a:effectLst>
            <a:outerShdw sy="50000" rotWithShape="0">
              <a:schemeClr val="bg2">
                <a:alpha val="50000"/>
              </a:schemeClr>
            </a:outerShdw>
          </a:effectLst>
        </p:spPr>
        <p:txBody>
          <a:bodyPr wrap="none" anchor="ctr"/>
          <a:lstStyle/>
          <a:p>
            <a:pPr eaLnBrk="1" hangingPunct="1">
              <a:spcBef>
                <a:spcPct val="50000"/>
              </a:spcBef>
              <a:defRPr/>
            </a:pPr>
            <a:r>
              <a:rPr kumimoji="1" lang="zh-CN" altLang="en-US" sz="3200">
                <a:effectLst>
                  <a:outerShdw blurRad="38100" dist="38100" dir="2700000" algn="tl">
                    <a:srgbClr val="000000"/>
                  </a:outerShdw>
                </a:effectLst>
                <a:latin typeface="Times New Roman" pitchFamily="18" charset="0"/>
                <a:ea typeface="方正美黑简体" pitchFamily="2" charset="-122"/>
              </a:rPr>
              <a:t>唯物主义</a:t>
            </a:r>
          </a:p>
        </p:txBody>
      </p:sp>
      <p:sp>
        <p:nvSpPr>
          <p:cNvPr id="7176" name="AutoShape 8"/>
          <p:cNvSpPr>
            <a:spLocks noChangeArrowheads="1"/>
          </p:cNvSpPr>
          <p:nvPr/>
        </p:nvSpPr>
        <p:spPr bwMode="auto">
          <a:xfrm>
            <a:off x="3810000" y="2514600"/>
            <a:ext cx="15240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FF"/>
              </a:gs>
              <a:gs pos="100000">
                <a:schemeClr val="accent2"/>
              </a:gs>
            </a:gsLst>
            <a:path path="rect">
              <a:fillToRect l="50000" t="50000" r="50000" b="50000"/>
            </a:path>
          </a:gradFill>
          <a:ln w="38100" algn="ctr">
            <a:solidFill>
              <a:srgbClr val="000080"/>
            </a:solidFill>
            <a:miter lim="800000"/>
            <a:headEnd/>
            <a:tailEnd/>
          </a:ln>
          <a:effectLst>
            <a:outerShdw sy="50000"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77" name="AutoShape 9"/>
          <p:cNvSpPr>
            <a:spLocks noChangeArrowheads="1"/>
          </p:cNvSpPr>
          <p:nvPr/>
        </p:nvSpPr>
        <p:spPr bwMode="auto">
          <a:xfrm>
            <a:off x="5410200" y="2362200"/>
            <a:ext cx="1981200" cy="685800"/>
          </a:xfrm>
          <a:prstGeom prst="flowChartAlternateProcess">
            <a:avLst/>
          </a:prstGeom>
          <a:gradFill rotWithShape="1">
            <a:gsLst>
              <a:gs pos="0">
                <a:srgbClr val="FFFFFF"/>
              </a:gs>
              <a:gs pos="100000">
                <a:schemeClr val="accent2"/>
              </a:gs>
            </a:gsLst>
            <a:path path="shape">
              <a:fillToRect l="50000" t="50000" r="50000" b="50000"/>
            </a:path>
          </a:gradFill>
          <a:ln w="38100" algn="ctr">
            <a:solidFill>
              <a:srgbClr val="000080"/>
            </a:solidFill>
            <a:miter lim="800000"/>
            <a:headEnd/>
            <a:tailEnd/>
          </a:ln>
          <a:effectLst>
            <a:outerShdw sy="50000"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78" name="Text Box 10"/>
          <p:cNvSpPr txBox="1">
            <a:spLocks noChangeArrowheads="1"/>
          </p:cNvSpPr>
          <p:nvPr/>
        </p:nvSpPr>
        <p:spPr bwMode="auto">
          <a:xfrm>
            <a:off x="5651500" y="2417763"/>
            <a:ext cx="1524000" cy="579437"/>
          </a:xfrm>
          <a:prstGeom prst="rect">
            <a:avLst/>
          </a:prstGeom>
          <a:solidFill>
            <a:schemeClr val="accent2"/>
          </a:solidFill>
          <a:ln w="38100" algn="ctr">
            <a:solidFill>
              <a:srgbClr val="000080"/>
            </a:solidFill>
            <a:miter lim="800000"/>
            <a:headEnd/>
            <a:tailEnd/>
          </a:ln>
          <a:effectLst>
            <a:outerShdw sy="50000" rotWithShape="0">
              <a:schemeClr val="bg2">
                <a:alpha val="50000"/>
              </a:schemeClr>
            </a:outerShdw>
          </a:effectLst>
        </p:spPr>
        <p:txBody>
          <a:bodyPr wrap="none" anchor="ctr"/>
          <a:lstStyle/>
          <a:p>
            <a:pPr eaLnBrk="1" hangingPunct="1">
              <a:spcBef>
                <a:spcPct val="50000"/>
              </a:spcBef>
              <a:defRPr/>
            </a:pPr>
            <a:r>
              <a:rPr kumimoji="1" lang="zh-CN" altLang="en-US" sz="3200">
                <a:effectLst>
                  <a:outerShdw blurRad="38100" dist="38100" dir="2700000" algn="tl">
                    <a:srgbClr val="000000"/>
                  </a:outerShdw>
                </a:effectLst>
                <a:latin typeface="Times New Roman" pitchFamily="18" charset="0"/>
                <a:ea typeface="方正美黑简体" pitchFamily="2" charset="-122"/>
              </a:rPr>
              <a:t>辩证法</a:t>
            </a:r>
          </a:p>
        </p:txBody>
      </p:sp>
      <p:sp>
        <p:nvSpPr>
          <p:cNvPr id="7179" name="Text Box 11"/>
          <p:cNvSpPr txBox="1">
            <a:spLocks noChangeArrowheads="1"/>
          </p:cNvSpPr>
          <p:nvPr/>
        </p:nvSpPr>
        <p:spPr bwMode="auto">
          <a:xfrm>
            <a:off x="5486400" y="3962400"/>
            <a:ext cx="1828800" cy="579438"/>
          </a:xfrm>
          <a:prstGeom prst="rect">
            <a:avLst/>
          </a:prstGeom>
          <a:solidFill>
            <a:schemeClr val="accent2"/>
          </a:solidFill>
          <a:ln w="38100" algn="ctr">
            <a:solidFill>
              <a:srgbClr val="000080"/>
            </a:solidFill>
            <a:miter lim="800000"/>
            <a:headEnd/>
            <a:tailEnd/>
          </a:ln>
          <a:effectLst>
            <a:outerShdw sy="50000" rotWithShape="0">
              <a:schemeClr val="bg2">
                <a:alpha val="50000"/>
              </a:schemeClr>
            </a:outerShdw>
          </a:effectLst>
        </p:spPr>
        <p:txBody>
          <a:bodyPr wrap="none" anchor="ctr"/>
          <a:lstStyle/>
          <a:p>
            <a:pPr eaLnBrk="1" hangingPunct="1">
              <a:spcBef>
                <a:spcPct val="50000"/>
              </a:spcBef>
              <a:defRPr/>
            </a:pPr>
            <a:r>
              <a:rPr kumimoji="1" lang="zh-CN" altLang="en-US" sz="3200">
                <a:effectLst>
                  <a:outerShdw blurRad="38100" dist="38100" dir="2700000" algn="tl">
                    <a:srgbClr val="000000"/>
                  </a:outerShdw>
                </a:effectLst>
                <a:latin typeface="Times New Roman" pitchFamily="18" charset="0"/>
                <a:ea typeface="方正美黑简体" pitchFamily="2" charset="-122"/>
              </a:rPr>
              <a:t>形而上学</a:t>
            </a:r>
          </a:p>
        </p:txBody>
      </p:sp>
      <p:sp>
        <p:nvSpPr>
          <p:cNvPr id="7180" name="Line 12"/>
          <p:cNvSpPr>
            <a:spLocks noChangeShapeType="1"/>
          </p:cNvSpPr>
          <p:nvPr/>
        </p:nvSpPr>
        <p:spPr bwMode="auto">
          <a:xfrm>
            <a:off x="2743200" y="3048000"/>
            <a:ext cx="2590800" cy="1066800"/>
          </a:xfrm>
          <a:prstGeom prst="line">
            <a:avLst/>
          </a:prstGeom>
          <a:noFill/>
          <a:ln w="76200">
            <a:solidFill>
              <a:srgbClr val="CC0000"/>
            </a:solidFill>
            <a:round/>
            <a:headEnd/>
            <a:tailEnd type="triangle" w="med" len="me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7181" name="Line 13"/>
          <p:cNvSpPr>
            <a:spLocks noChangeShapeType="1"/>
          </p:cNvSpPr>
          <p:nvPr/>
        </p:nvSpPr>
        <p:spPr bwMode="auto">
          <a:xfrm flipV="1">
            <a:off x="2514600" y="3048000"/>
            <a:ext cx="2895600" cy="838200"/>
          </a:xfrm>
          <a:prstGeom prst="line">
            <a:avLst/>
          </a:prstGeom>
          <a:noFill/>
          <a:ln w="76200">
            <a:solidFill>
              <a:srgbClr val="CC0000"/>
            </a:solidFill>
            <a:round/>
            <a:headEnd/>
            <a:tailEnd type="triangle" w="med" len="me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7182" name="Rectangle 14"/>
          <p:cNvSpPr>
            <a:spLocks noChangeArrowheads="1"/>
          </p:cNvSpPr>
          <p:nvPr/>
        </p:nvSpPr>
        <p:spPr bwMode="auto">
          <a:xfrm>
            <a:off x="971550" y="4954588"/>
            <a:ext cx="7315200" cy="1066800"/>
          </a:xfrm>
          <a:prstGeom prst="rect">
            <a:avLst/>
          </a:prstGeom>
          <a:noFill/>
          <a:ln w="9525">
            <a:noFill/>
            <a:miter lim="800000"/>
            <a:headEnd/>
            <a:tailEnd/>
          </a:ln>
        </p:spPr>
        <p:txBody>
          <a:bodyPr>
            <a:spAutoFit/>
          </a:bodyPr>
          <a:lstStyle/>
          <a:p>
            <a:pPr algn="l" eaLnBrk="1" hangingPunct="1"/>
            <a:r>
              <a:rPr lang="en-US" altLang="zh-CN" sz="3200">
                <a:latin typeface="Arial" pitchFamily="34" charset="0"/>
                <a:ea typeface="楷体_GB2312" pitchFamily="49" charset="-122"/>
              </a:rPr>
              <a:t>         </a:t>
            </a:r>
            <a:r>
              <a:rPr lang="zh-CN" altLang="en-US" sz="3200">
                <a:latin typeface="Arial" pitchFamily="34" charset="0"/>
                <a:ea typeface="楷体_GB2312" pitchFamily="49" charset="-122"/>
              </a:rPr>
              <a:t>方法论同世界观是统一的。</a:t>
            </a:r>
            <a:endParaRPr lang="en-US" altLang="zh-CN" sz="3200">
              <a:latin typeface="Arial" pitchFamily="34" charset="0"/>
              <a:ea typeface="楷体_GB2312" pitchFamily="49" charset="-122"/>
            </a:endParaRPr>
          </a:p>
          <a:p>
            <a:pPr algn="l" eaLnBrk="1" hangingPunct="1"/>
            <a:r>
              <a:rPr lang="en-US" altLang="zh-CN" sz="3200">
                <a:latin typeface="Arial" pitchFamily="34" charset="0"/>
                <a:ea typeface="楷体_GB2312" pitchFamily="49" charset="-122"/>
              </a:rPr>
              <a:t>         </a:t>
            </a:r>
            <a:r>
              <a:rPr lang="zh-CN" altLang="en-US" sz="3200">
                <a:latin typeface="Arial" pitchFamily="34" charset="0"/>
                <a:ea typeface="楷体_GB2312" pitchFamily="49" charset="-122"/>
              </a:rPr>
              <a:t>哲学既是世界观又是方法论。</a:t>
            </a:r>
          </a:p>
        </p:txBody>
      </p:sp>
      <p:grpSp>
        <p:nvGrpSpPr>
          <p:cNvPr id="5" name="Group 29"/>
          <p:cNvGrpSpPr>
            <a:grpSpLocks/>
          </p:cNvGrpSpPr>
          <p:nvPr/>
        </p:nvGrpSpPr>
        <p:grpSpPr bwMode="auto">
          <a:xfrm>
            <a:off x="684213" y="620713"/>
            <a:ext cx="7632700" cy="1655762"/>
            <a:chOff x="295" y="1117"/>
            <a:chExt cx="4808" cy="1043"/>
          </a:xfrm>
        </p:grpSpPr>
        <p:grpSp>
          <p:nvGrpSpPr>
            <p:cNvPr id="6" name="Group 30"/>
            <p:cNvGrpSpPr>
              <a:grpSpLocks/>
            </p:cNvGrpSpPr>
            <p:nvPr/>
          </p:nvGrpSpPr>
          <p:grpSpPr bwMode="auto">
            <a:xfrm>
              <a:off x="1202" y="1253"/>
              <a:ext cx="3901" cy="862"/>
              <a:chOff x="249" y="1525"/>
              <a:chExt cx="5216" cy="2450"/>
            </a:xfrm>
          </p:grpSpPr>
          <p:grpSp>
            <p:nvGrpSpPr>
              <p:cNvPr id="7" name="Group 9"/>
              <p:cNvGrpSpPr>
                <a:grpSpLocks/>
              </p:cNvGrpSpPr>
              <p:nvPr/>
            </p:nvGrpSpPr>
            <p:grpSpPr bwMode="auto">
              <a:xfrm>
                <a:off x="249" y="1525"/>
                <a:ext cx="5216" cy="2450"/>
                <a:chOff x="816" y="2304"/>
                <a:chExt cx="1440" cy="448"/>
              </a:xfrm>
            </p:grpSpPr>
            <p:sp>
              <p:nvSpPr>
                <p:cNvPr id="32801"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solidFill>
                  <a:schemeClr val="hlink"/>
                </a:soli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7202" name="Text Box 34"/>
              <p:cNvSpPr txBox="1">
                <a:spLocks noChangeArrowheads="1"/>
              </p:cNvSpPr>
              <p:nvPr/>
            </p:nvSpPr>
            <p:spPr bwMode="auto">
              <a:xfrm>
                <a:off x="336" y="1568"/>
                <a:ext cx="5040" cy="1148"/>
              </a:xfrm>
              <a:prstGeom prst="rect">
                <a:avLst/>
              </a:prstGeom>
              <a:solidFill>
                <a:srgbClr val="009999">
                  <a:alpha val="91000"/>
                </a:srgbClr>
              </a:solidFill>
              <a:ln w="38100">
                <a:noFill/>
                <a:miter lim="800000"/>
                <a:headEnd/>
                <a:tailEnd/>
              </a:ln>
              <a:effectLst/>
            </p:spPr>
            <p:txBody>
              <a:bodyPr>
                <a:spAutoFit/>
              </a:bodyPr>
              <a:lstStyle/>
              <a:p>
                <a:pPr algn="l" eaLnBrk="1" hangingPunct="1">
                  <a:lnSpc>
                    <a:spcPct val="120000"/>
                  </a:lnSpc>
                  <a:defRPr/>
                </a:pPr>
                <a:r>
                  <a:rPr lang="en-US" altLang="zh-CN" sz="3000">
                    <a:effectLst>
                      <a:outerShdw blurRad="38100" dist="38100" dir="2700000" algn="tl">
                        <a:srgbClr val="000000"/>
                      </a:outerShdw>
                    </a:effectLst>
                    <a:latin typeface="华文楷体" pitchFamily="2" charset="-122"/>
                    <a:ea typeface="华文楷体" pitchFamily="2" charset="-122"/>
                  </a:rPr>
                  <a:t>	</a:t>
                </a:r>
              </a:p>
            </p:txBody>
          </p:sp>
        </p:grpSp>
        <p:sp>
          <p:nvSpPr>
            <p:cNvPr id="7203" name="Text Box 35"/>
            <p:cNvSpPr txBox="1">
              <a:spLocks noChangeArrowheads="1"/>
            </p:cNvSpPr>
            <p:nvPr/>
          </p:nvSpPr>
          <p:spPr bwMode="auto">
            <a:xfrm>
              <a:off x="1292" y="1253"/>
              <a:ext cx="3696" cy="654"/>
            </a:xfrm>
            <a:prstGeom prst="rect">
              <a:avLst/>
            </a:prstGeom>
            <a:noFill/>
            <a:ln w="19050">
              <a:noFill/>
              <a:miter lim="800000"/>
              <a:headEnd/>
              <a:tailEnd/>
            </a:ln>
            <a:effectLst/>
          </p:spPr>
          <p:txBody>
            <a:bodyPr>
              <a:spAutoFit/>
            </a:bodyPr>
            <a:lstStyle/>
            <a:p>
              <a:pPr algn="l" eaLnBrk="1" hangingPunct="1">
                <a:buClr>
                  <a:srgbClr val="00FF99"/>
                </a:buClr>
                <a:buFont typeface="Wingdings" pitchFamily="2" charset="2"/>
                <a:buNone/>
                <a:defRPr/>
              </a:pPr>
              <a:r>
                <a:rPr lang="zh-CN" altLang="en-US" sz="3100">
                  <a:effectLst>
                    <a:outerShdw blurRad="38100" dist="38100" dir="2700000" algn="tl">
                      <a:srgbClr val="C0C0C0"/>
                    </a:outerShdw>
                  </a:effectLst>
                  <a:cs typeface="Arial" pitchFamily="34" charset="0"/>
                </a:rPr>
                <a:t>是人们认识和改造世界所遵循的根本方法的学说和理论体系</a:t>
              </a:r>
              <a:r>
                <a:rPr lang="zh-CN" altLang="en-US" sz="3100" b="0">
                  <a:effectLst>
                    <a:outerShdw blurRad="38100" dist="38100" dir="2700000" algn="tl">
                      <a:srgbClr val="C0C0C0"/>
                    </a:outerShdw>
                  </a:effectLst>
                  <a:cs typeface="Arial" pitchFamily="34" charset="0"/>
                </a:rPr>
                <a:t>。</a:t>
              </a:r>
            </a:p>
          </p:txBody>
        </p:sp>
        <p:sp>
          <p:nvSpPr>
            <p:cNvPr id="7204" name="AutoShape 17"/>
            <p:cNvSpPr>
              <a:spLocks noChangeArrowheads="1"/>
            </p:cNvSpPr>
            <p:nvPr/>
          </p:nvSpPr>
          <p:spPr bwMode="gray">
            <a:xfrm>
              <a:off x="1152" y="1253"/>
              <a:ext cx="3905" cy="720"/>
            </a:xfrm>
            <a:prstGeom prst="roundRect">
              <a:avLst>
                <a:gd name="adj" fmla="val 12727"/>
              </a:avLst>
            </a:prstGeom>
            <a:noFill/>
            <a:ln w="38100">
              <a:solidFill>
                <a:schemeClr val="hlink"/>
              </a:solidFill>
              <a:round/>
              <a:headEnd/>
              <a:tailEnd/>
            </a:ln>
          </p:spPr>
          <p:txBody>
            <a:bodyPr wrap="none" anchor="ctr"/>
            <a:lstStyle/>
            <a:p>
              <a:pPr algn="l" eaLnBrk="1" hangingPunct="1">
                <a:defRPr/>
              </a:pPr>
              <a:r>
                <a:rPr kumimoji="1" lang="en-US" altLang="zh-CN" sz="2400">
                  <a:effectLst>
                    <a:outerShdw blurRad="38100" dist="38100" dir="2700000" algn="tl">
                      <a:srgbClr val="C0C0C0"/>
                    </a:outerShdw>
                  </a:effectLst>
                  <a:latin typeface="Arial" pitchFamily="34" charset="0"/>
                  <a:ea typeface="楷体_GB2312" pitchFamily="49" charset="-122"/>
                </a:rPr>
                <a:t>            </a:t>
              </a:r>
            </a:p>
            <a:p>
              <a:pPr algn="l" eaLnBrk="1" hangingPunct="1">
                <a:defRPr/>
              </a:pPr>
              <a:r>
                <a:rPr kumimoji="1" lang="en-US" altLang="zh-CN" sz="2400">
                  <a:effectLst>
                    <a:outerShdw blurRad="38100" dist="38100" dir="2700000" algn="tl">
                      <a:srgbClr val="C0C0C0"/>
                    </a:outerShdw>
                  </a:effectLst>
                  <a:latin typeface="Arial" pitchFamily="34" charset="0"/>
                  <a:ea typeface="楷体_GB2312" pitchFamily="49" charset="-122"/>
                </a:rPr>
                <a:t>              </a:t>
              </a:r>
              <a:endParaRPr lang="en-US" altLang="zh-CN" sz="2400">
                <a:solidFill>
                  <a:schemeClr val="tx1"/>
                </a:solidFill>
                <a:effectLst>
                  <a:outerShdw blurRad="38100" dist="38100" dir="2700000" algn="tl">
                    <a:srgbClr val="C0C0C0"/>
                  </a:outerShdw>
                </a:effectLst>
                <a:ea typeface="楷体_GB2312" pitchFamily="49" charset="-122"/>
                <a:cs typeface="Arial" pitchFamily="34" charset="0"/>
              </a:endParaRPr>
            </a:p>
          </p:txBody>
        </p:sp>
        <p:grpSp>
          <p:nvGrpSpPr>
            <p:cNvPr id="8" name="Group 37"/>
            <p:cNvGrpSpPr>
              <a:grpSpLocks/>
            </p:cNvGrpSpPr>
            <p:nvPr/>
          </p:nvGrpSpPr>
          <p:grpSpPr bwMode="auto">
            <a:xfrm>
              <a:off x="295" y="1117"/>
              <a:ext cx="1044" cy="1043"/>
              <a:chOff x="475" y="1117"/>
              <a:chExt cx="1044" cy="1043"/>
            </a:xfrm>
          </p:grpSpPr>
          <p:grpSp>
            <p:nvGrpSpPr>
              <p:cNvPr id="9" name="Group 38"/>
              <p:cNvGrpSpPr>
                <a:grpSpLocks/>
              </p:cNvGrpSpPr>
              <p:nvPr/>
            </p:nvGrpSpPr>
            <p:grpSpPr bwMode="auto">
              <a:xfrm>
                <a:off x="475" y="1117"/>
                <a:ext cx="1044" cy="1043"/>
                <a:chOff x="192" y="1917"/>
                <a:chExt cx="1042" cy="1102"/>
              </a:xfrm>
            </p:grpSpPr>
            <p:grpSp>
              <p:nvGrpSpPr>
                <p:cNvPr id="10" name="Group 39"/>
                <p:cNvGrpSpPr>
                  <a:grpSpLocks/>
                </p:cNvGrpSpPr>
                <p:nvPr/>
              </p:nvGrpSpPr>
              <p:grpSpPr bwMode="auto">
                <a:xfrm>
                  <a:off x="192" y="1917"/>
                  <a:ext cx="1042" cy="1102"/>
                  <a:chOff x="192" y="1917"/>
                  <a:chExt cx="1042" cy="1102"/>
                </a:xfrm>
              </p:grpSpPr>
              <p:pic>
                <p:nvPicPr>
                  <p:cNvPr id="32794" name="Picture 40" descr="light_shadow"/>
                  <p:cNvPicPr>
                    <a:picLocks noChangeAspect="1" noChangeArrowheads="1"/>
                  </p:cNvPicPr>
                  <p:nvPr/>
                </p:nvPicPr>
                <p:blipFill>
                  <a:blip r:embed="rId2" cstate="print">
                    <a:lum bright="-78000" contrast="-78000"/>
                  </a:blip>
                  <a:srcRect/>
                  <a:stretch>
                    <a:fillRect/>
                  </a:stretch>
                </p:blipFill>
                <p:spPr bwMode="gray">
                  <a:xfrm>
                    <a:off x="291" y="2781"/>
                    <a:ext cx="858" cy="238"/>
                  </a:xfrm>
                  <a:prstGeom prst="rect">
                    <a:avLst/>
                  </a:prstGeom>
                  <a:noFill/>
                  <a:ln w="9525">
                    <a:noFill/>
                    <a:miter lim="800000"/>
                    <a:headEnd/>
                    <a:tailEnd/>
                  </a:ln>
                </p:spPr>
              </p:pic>
              <p:pic>
                <p:nvPicPr>
                  <p:cNvPr id="32795" name="Picture 41" descr="circuler_1"/>
                  <p:cNvPicPr>
                    <a:picLocks noChangeAspect="1" noChangeArrowheads="1"/>
                  </p:cNvPicPr>
                  <p:nvPr/>
                </p:nvPicPr>
                <p:blipFill>
                  <a:blip r:embed="rId3" cstate="print"/>
                  <a:srcRect/>
                  <a:stretch>
                    <a:fillRect/>
                  </a:stretch>
                </p:blipFill>
                <p:spPr bwMode="gray">
                  <a:xfrm>
                    <a:off x="192" y="1917"/>
                    <a:ext cx="1042" cy="1016"/>
                  </a:xfrm>
                  <a:prstGeom prst="rect">
                    <a:avLst/>
                  </a:prstGeom>
                  <a:noFill/>
                  <a:ln w="9525">
                    <a:noFill/>
                    <a:miter lim="800000"/>
                    <a:headEnd/>
                    <a:tailEnd/>
                  </a:ln>
                </p:spPr>
              </p:pic>
              <p:sp>
                <p:nvSpPr>
                  <p:cNvPr id="7210" name="Oval 42"/>
                  <p:cNvSpPr>
                    <a:spLocks noChangeArrowheads="1"/>
                  </p:cNvSpPr>
                  <p:nvPr/>
                </p:nvSpPr>
                <p:spPr bwMode="gray">
                  <a:xfrm>
                    <a:off x="192" y="1917"/>
                    <a:ext cx="1035" cy="1019"/>
                  </a:xfrm>
                  <a:prstGeom prst="ellipse">
                    <a:avLst/>
                  </a:prstGeom>
                  <a:gradFill rotWithShape="1">
                    <a:gsLst>
                      <a:gs pos="0">
                        <a:srgbClr val="6FF775">
                          <a:gamma/>
                          <a:shade val="46275"/>
                          <a:invGamma/>
                          <a:alpha val="89999"/>
                        </a:srgbClr>
                      </a:gs>
                      <a:gs pos="50000">
                        <a:srgbClr val="6FF775">
                          <a:alpha val="55000"/>
                        </a:srgbClr>
                      </a:gs>
                      <a:gs pos="100000">
                        <a:srgbClr val="6FF775">
                          <a:gamma/>
                          <a:shade val="46275"/>
                          <a:invGamma/>
                          <a:alpha val="89999"/>
                        </a:srgbClr>
                      </a:gs>
                    </a:gsLst>
                    <a:lin ang="540000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pic>
              <p:nvPicPr>
                <p:cNvPr id="32793" name="Picture 43" descr="Picture2"/>
                <p:cNvPicPr>
                  <a:picLocks noChangeAspect="1" noChangeArrowheads="1"/>
                </p:cNvPicPr>
                <p:nvPr/>
              </p:nvPicPr>
              <p:blipFill>
                <a:blip r:embed="rId4" cstate="print"/>
                <a:srcRect/>
                <a:stretch>
                  <a:fillRect/>
                </a:stretch>
              </p:blipFill>
              <p:spPr bwMode="gray">
                <a:xfrm>
                  <a:off x="296" y="1927"/>
                  <a:ext cx="823" cy="360"/>
                </a:xfrm>
                <a:prstGeom prst="rect">
                  <a:avLst/>
                </a:prstGeom>
                <a:noFill/>
                <a:ln w="9525">
                  <a:noFill/>
                  <a:miter lim="800000"/>
                  <a:headEnd/>
                  <a:tailEnd/>
                </a:ln>
              </p:spPr>
            </p:pic>
          </p:grpSp>
          <p:sp>
            <p:nvSpPr>
              <p:cNvPr id="7212" name="Text Box 44"/>
              <p:cNvSpPr txBox="1">
                <a:spLocks noChangeArrowheads="1"/>
              </p:cNvSpPr>
              <p:nvPr/>
            </p:nvSpPr>
            <p:spPr bwMode="auto">
              <a:xfrm>
                <a:off x="567" y="1344"/>
                <a:ext cx="907" cy="327"/>
              </a:xfrm>
              <a:prstGeom prst="rect">
                <a:avLst/>
              </a:prstGeom>
              <a:noFill/>
              <a:ln w="9525">
                <a:noFill/>
                <a:miter lim="800000"/>
                <a:headEnd/>
                <a:tailEnd/>
              </a:ln>
              <a:effectLst/>
            </p:spPr>
            <p:txBody>
              <a:bodyPr>
                <a:spAutoFit/>
              </a:bodyPr>
              <a:lstStyle/>
              <a:p>
                <a:pPr algn="l" eaLnBrk="1" hangingPunct="1">
                  <a:defRPr/>
                </a:pPr>
                <a:r>
                  <a:rPr lang="zh-CN" altLang="en-US" sz="2800">
                    <a:solidFill>
                      <a:schemeClr val="accent2"/>
                    </a:solidFill>
                    <a:effectLst>
                      <a:outerShdw blurRad="38100" dist="38100" dir="2700000" algn="tl">
                        <a:srgbClr val="C0C0C0"/>
                      </a:outerShdw>
                    </a:effectLst>
                    <a:cs typeface="Arial" pitchFamily="34" charset="0"/>
                  </a:rPr>
                  <a:t>方法论</a:t>
                </a:r>
              </a:p>
            </p:txBody>
          </p:sp>
          <p:sp>
            <p:nvSpPr>
              <p:cNvPr id="7213" name="Oval 21"/>
              <p:cNvSpPr>
                <a:spLocks noChangeArrowheads="1"/>
              </p:cNvSpPr>
              <p:nvPr/>
            </p:nvSpPr>
            <p:spPr bwMode="gray">
              <a:xfrm>
                <a:off x="478" y="1189"/>
                <a:ext cx="1033" cy="826"/>
              </a:xfrm>
              <a:prstGeom prst="ellipse">
                <a:avLst/>
              </a:prstGeom>
              <a:noFill/>
              <a:ln w="38100">
                <a:noFill/>
                <a:round/>
                <a:headEnd/>
                <a:tailEnd/>
              </a:ln>
            </p:spPr>
            <p:txBody>
              <a:bodyPr wrap="none" anchor="ctr"/>
              <a:lstStyle/>
              <a:p>
                <a:pPr algn="l" eaLnBrk="1" hangingPunct="1">
                  <a:defRPr/>
                </a:pPr>
                <a:endParaRPr lang="zh-CN" altLang="zh-CN" sz="2400">
                  <a:solidFill>
                    <a:schemeClr val="tx1"/>
                  </a:solidFill>
                  <a:effectLst>
                    <a:outerShdw blurRad="38100" dist="38100" dir="2700000" algn="tl">
                      <a:srgbClr val="C0C0C0"/>
                    </a:outerShdw>
                  </a:effectLst>
                  <a:ea typeface="楷体_GB2312" pitchFamily="49" charset="-122"/>
                  <a:cs typeface="Arial" pitchFamily="34"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12" presetClass="entr" presetSubtype="8" fill="hold" grpId="0" nodeType="afterEffect">
                                  <p:stCondLst>
                                    <p:cond delay="0"/>
                                  </p:stCondLst>
                                  <p:childTnLst>
                                    <p:set>
                                      <p:cBhvr>
                                        <p:cTn id="13" dur="1" fill="hold">
                                          <p:stCondLst>
                                            <p:cond delay="0"/>
                                          </p:stCondLst>
                                        </p:cTn>
                                        <p:tgtEl>
                                          <p:spTgt spid="7174"/>
                                        </p:tgtEl>
                                        <p:attrNameLst>
                                          <p:attrName>style.visibility</p:attrName>
                                        </p:attrNameLst>
                                      </p:cBhvr>
                                      <p:to>
                                        <p:strVal val="visible"/>
                                      </p:to>
                                    </p:set>
                                    <p:animEffect transition="in" filter="slide(fromLeft)">
                                      <p:cBhvr>
                                        <p:cTn id="14" dur="500"/>
                                        <p:tgtEl>
                                          <p:spTgt spid="7174"/>
                                        </p:tgtEl>
                                      </p:cBhvr>
                                    </p:animEffect>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7175"/>
                                        </p:tgtEl>
                                        <p:attrNameLst>
                                          <p:attrName>style.visibility</p:attrName>
                                        </p:attrNameLst>
                                      </p:cBhvr>
                                      <p:to>
                                        <p:strVal val="visible"/>
                                      </p:to>
                                    </p:set>
                                    <p:animEffect transition="in" filter="slide(fromLeft)">
                                      <p:cBhvr>
                                        <p:cTn id="18" dur="500"/>
                                        <p:tgtEl>
                                          <p:spTgt spid="7175"/>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wipe(left)">
                                      <p:cBhvr>
                                        <p:cTn id="22" dur="500"/>
                                        <p:tgtEl>
                                          <p:spTgt spid="7176"/>
                                        </p:tgtEl>
                                      </p:cBhvr>
                                    </p:animEffect>
                                  </p:childTnLst>
                                </p:cTn>
                              </p:par>
                            </p:childTnLst>
                          </p:cTn>
                        </p:par>
                        <p:par>
                          <p:cTn id="23" fill="hold">
                            <p:stCondLst>
                              <p:cond delay="2500"/>
                            </p:stCondLst>
                            <p:childTnLst>
                              <p:par>
                                <p:cTn id="24" presetID="12" presetClass="entr" presetSubtype="8" fill="hold" grpId="0" nodeType="afterEffect">
                                  <p:stCondLst>
                                    <p:cond delay="0"/>
                                  </p:stCondLst>
                                  <p:childTnLst>
                                    <p:set>
                                      <p:cBhvr>
                                        <p:cTn id="25" dur="1" fill="hold">
                                          <p:stCondLst>
                                            <p:cond delay="0"/>
                                          </p:stCondLst>
                                        </p:cTn>
                                        <p:tgtEl>
                                          <p:spTgt spid="7177"/>
                                        </p:tgtEl>
                                        <p:attrNameLst>
                                          <p:attrName>style.visibility</p:attrName>
                                        </p:attrNameLst>
                                      </p:cBhvr>
                                      <p:to>
                                        <p:strVal val="visible"/>
                                      </p:to>
                                    </p:set>
                                    <p:animEffect transition="in" filter="slide(fromLeft)">
                                      <p:cBhvr>
                                        <p:cTn id="26" dur="500"/>
                                        <p:tgtEl>
                                          <p:spTgt spid="7177"/>
                                        </p:tgtEl>
                                      </p:cBhvr>
                                    </p:animEffect>
                                  </p:childTnLst>
                                </p:cTn>
                              </p:par>
                            </p:childTnLst>
                          </p:cTn>
                        </p:par>
                        <p:par>
                          <p:cTn id="27" fill="hold">
                            <p:stCondLst>
                              <p:cond delay="3000"/>
                            </p:stCondLst>
                            <p:childTnLst>
                              <p:par>
                                <p:cTn id="28" presetID="12" presetClass="entr" presetSubtype="8" fill="hold" grpId="0" nodeType="afterEffect">
                                  <p:stCondLst>
                                    <p:cond delay="0"/>
                                  </p:stCondLst>
                                  <p:childTnLst>
                                    <p:set>
                                      <p:cBhvr>
                                        <p:cTn id="29" dur="1" fill="hold">
                                          <p:stCondLst>
                                            <p:cond delay="0"/>
                                          </p:stCondLst>
                                        </p:cTn>
                                        <p:tgtEl>
                                          <p:spTgt spid="7178"/>
                                        </p:tgtEl>
                                        <p:attrNameLst>
                                          <p:attrName>style.visibility</p:attrName>
                                        </p:attrNameLst>
                                      </p:cBhvr>
                                      <p:to>
                                        <p:strVal val="visible"/>
                                      </p:to>
                                    </p:set>
                                    <p:animEffect transition="in" filter="slide(fromLeft)">
                                      <p:cBhvr>
                                        <p:cTn id="30" dur="500"/>
                                        <p:tgtEl>
                                          <p:spTgt spid="7178"/>
                                        </p:tgtEl>
                                      </p:cBhvr>
                                    </p:animEffect>
                                  </p:childTnLst>
                                </p:cTn>
                              </p:par>
                            </p:childTnLst>
                          </p:cTn>
                        </p:par>
                        <p:par>
                          <p:cTn id="31" fill="hold">
                            <p:stCondLst>
                              <p:cond delay="3500"/>
                            </p:stCondLst>
                            <p:childTnLst>
                              <p:par>
                                <p:cTn id="32" presetID="12" presetClass="entr" presetSubtype="8" fill="hold" grpId="0" nodeType="afterEffect">
                                  <p:stCondLst>
                                    <p:cond delay="0"/>
                                  </p:stCondLst>
                                  <p:childTnLst>
                                    <p:set>
                                      <p:cBhvr>
                                        <p:cTn id="33" dur="1" fill="hold">
                                          <p:stCondLst>
                                            <p:cond delay="0"/>
                                          </p:stCondLst>
                                        </p:cTn>
                                        <p:tgtEl>
                                          <p:spTgt spid="7171"/>
                                        </p:tgtEl>
                                        <p:attrNameLst>
                                          <p:attrName>style.visibility</p:attrName>
                                        </p:attrNameLst>
                                      </p:cBhvr>
                                      <p:to>
                                        <p:strVal val="visible"/>
                                      </p:to>
                                    </p:set>
                                    <p:animEffect transition="in" filter="slide(fromLeft)">
                                      <p:cBhvr>
                                        <p:cTn id="34" dur="500"/>
                                        <p:tgtEl>
                                          <p:spTgt spid="7171"/>
                                        </p:tgtEl>
                                      </p:cBhvr>
                                    </p:animEffect>
                                  </p:childTnLst>
                                </p:cTn>
                              </p:par>
                            </p:childTnLst>
                          </p:cTn>
                        </p:par>
                        <p:par>
                          <p:cTn id="35" fill="hold">
                            <p:stCondLst>
                              <p:cond delay="4000"/>
                            </p:stCondLst>
                            <p:childTnLst>
                              <p:par>
                                <p:cTn id="36" presetID="12" presetClass="entr" presetSubtype="8" fill="hold" grpId="0" nodeType="afterEffect">
                                  <p:stCondLst>
                                    <p:cond delay="0"/>
                                  </p:stCondLst>
                                  <p:childTnLst>
                                    <p:set>
                                      <p:cBhvr>
                                        <p:cTn id="37" dur="1" fill="hold">
                                          <p:stCondLst>
                                            <p:cond delay="0"/>
                                          </p:stCondLst>
                                        </p:cTn>
                                        <p:tgtEl>
                                          <p:spTgt spid="7172"/>
                                        </p:tgtEl>
                                        <p:attrNameLst>
                                          <p:attrName>style.visibility</p:attrName>
                                        </p:attrNameLst>
                                      </p:cBhvr>
                                      <p:to>
                                        <p:strVal val="visible"/>
                                      </p:to>
                                    </p:set>
                                    <p:animEffect transition="in" filter="slide(fromLeft)">
                                      <p:cBhvr>
                                        <p:cTn id="38" dur="500"/>
                                        <p:tgtEl>
                                          <p:spTgt spid="7172"/>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7173"/>
                                        </p:tgtEl>
                                        <p:attrNameLst>
                                          <p:attrName>style.visibility</p:attrName>
                                        </p:attrNameLst>
                                      </p:cBhvr>
                                      <p:to>
                                        <p:strVal val="visible"/>
                                      </p:to>
                                    </p:set>
                                    <p:animEffect transition="in" filter="wipe(left)">
                                      <p:cBhvr>
                                        <p:cTn id="42" dur="500"/>
                                        <p:tgtEl>
                                          <p:spTgt spid="7173"/>
                                        </p:tgtEl>
                                      </p:cBhvr>
                                    </p:animEffect>
                                  </p:childTnLst>
                                </p:cTn>
                              </p:par>
                            </p:childTnLst>
                          </p:cTn>
                        </p:par>
                        <p:par>
                          <p:cTn id="43" fill="hold">
                            <p:stCondLst>
                              <p:cond delay="5000"/>
                            </p:stCondLst>
                            <p:childTnLst>
                              <p:par>
                                <p:cTn id="44" presetID="12" presetClass="entr" presetSubtype="8" fill="hold" grpId="0" nodeType="afterEffect">
                                  <p:stCondLst>
                                    <p:cond delay="0"/>
                                  </p:stCondLst>
                                  <p:childTnLst>
                                    <p:set>
                                      <p:cBhvr>
                                        <p:cTn id="45" dur="1" fill="hold">
                                          <p:stCondLst>
                                            <p:cond delay="0"/>
                                          </p:stCondLst>
                                        </p:cTn>
                                        <p:tgtEl>
                                          <p:spTgt spid="7170"/>
                                        </p:tgtEl>
                                        <p:attrNameLst>
                                          <p:attrName>style.visibility</p:attrName>
                                        </p:attrNameLst>
                                      </p:cBhvr>
                                      <p:to>
                                        <p:strVal val="visible"/>
                                      </p:to>
                                    </p:set>
                                    <p:animEffect transition="in" filter="slide(fromLeft)">
                                      <p:cBhvr>
                                        <p:cTn id="46" dur="500"/>
                                        <p:tgtEl>
                                          <p:spTgt spid="7170"/>
                                        </p:tgtEl>
                                      </p:cBhvr>
                                    </p:animEffect>
                                  </p:childTnLst>
                                </p:cTn>
                              </p:par>
                            </p:childTnLst>
                          </p:cTn>
                        </p:par>
                        <p:par>
                          <p:cTn id="47" fill="hold">
                            <p:stCondLst>
                              <p:cond delay="5500"/>
                            </p:stCondLst>
                            <p:childTnLst>
                              <p:par>
                                <p:cTn id="48" presetID="12" presetClass="entr" presetSubtype="8" fill="hold" grpId="0" nodeType="afterEffect">
                                  <p:stCondLst>
                                    <p:cond delay="0"/>
                                  </p:stCondLst>
                                  <p:childTnLst>
                                    <p:set>
                                      <p:cBhvr>
                                        <p:cTn id="49" dur="1" fill="hold">
                                          <p:stCondLst>
                                            <p:cond delay="0"/>
                                          </p:stCondLst>
                                        </p:cTn>
                                        <p:tgtEl>
                                          <p:spTgt spid="7179"/>
                                        </p:tgtEl>
                                        <p:attrNameLst>
                                          <p:attrName>style.visibility</p:attrName>
                                        </p:attrNameLst>
                                      </p:cBhvr>
                                      <p:to>
                                        <p:strVal val="visible"/>
                                      </p:to>
                                    </p:set>
                                    <p:animEffect transition="in" filter="slide(fromLeft)">
                                      <p:cBhvr>
                                        <p:cTn id="50" dur="500"/>
                                        <p:tgtEl>
                                          <p:spTgt spid="7179"/>
                                        </p:tgtEl>
                                      </p:cBhvr>
                                    </p:animEffect>
                                  </p:childTnLst>
                                </p:cTn>
                              </p:par>
                            </p:childTnLst>
                          </p:cTn>
                        </p:par>
                        <p:par>
                          <p:cTn id="51" fill="hold">
                            <p:stCondLst>
                              <p:cond delay="6000"/>
                            </p:stCondLst>
                            <p:childTnLst>
                              <p:par>
                                <p:cTn id="52" presetID="22" presetClass="entr" presetSubtype="8" fill="hold" nodeType="afterEffect">
                                  <p:stCondLst>
                                    <p:cond delay="0"/>
                                  </p:stCondLst>
                                  <p:childTnLst>
                                    <p:set>
                                      <p:cBhvr>
                                        <p:cTn id="53" dur="1" fill="hold">
                                          <p:stCondLst>
                                            <p:cond delay="0"/>
                                          </p:stCondLst>
                                        </p:cTn>
                                        <p:tgtEl>
                                          <p:spTgt spid="7180"/>
                                        </p:tgtEl>
                                        <p:attrNameLst>
                                          <p:attrName>style.visibility</p:attrName>
                                        </p:attrNameLst>
                                      </p:cBhvr>
                                      <p:to>
                                        <p:strVal val="visible"/>
                                      </p:to>
                                    </p:set>
                                    <p:animEffect transition="in" filter="wipe(left)">
                                      <p:cBhvr>
                                        <p:cTn id="54" dur="500"/>
                                        <p:tgtEl>
                                          <p:spTgt spid="7180"/>
                                        </p:tgtEl>
                                      </p:cBhvr>
                                    </p:animEffect>
                                  </p:childTnLst>
                                </p:cTn>
                              </p:par>
                            </p:childTnLst>
                          </p:cTn>
                        </p:par>
                        <p:par>
                          <p:cTn id="55" fill="hold">
                            <p:stCondLst>
                              <p:cond delay="6500"/>
                            </p:stCondLst>
                            <p:childTnLst>
                              <p:par>
                                <p:cTn id="56" presetID="22" presetClass="entr" presetSubtype="8" fill="hold" nodeType="afterEffect">
                                  <p:stCondLst>
                                    <p:cond delay="0"/>
                                  </p:stCondLst>
                                  <p:childTnLst>
                                    <p:set>
                                      <p:cBhvr>
                                        <p:cTn id="57" dur="1" fill="hold">
                                          <p:stCondLst>
                                            <p:cond delay="0"/>
                                          </p:stCondLst>
                                        </p:cTn>
                                        <p:tgtEl>
                                          <p:spTgt spid="7181"/>
                                        </p:tgtEl>
                                        <p:attrNameLst>
                                          <p:attrName>style.visibility</p:attrName>
                                        </p:attrNameLst>
                                      </p:cBhvr>
                                      <p:to>
                                        <p:strVal val="visible"/>
                                      </p:to>
                                    </p:set>
                                    <p:animEffect transition="in" filter="wipe(left)">
                                      <p:cBhvr>
                                        <p:cTn id="58" dur="500"/>
                                        <p:tgtEl>
                                          <p:spTgt spid="7181"/>
                                        </p:tgtEl>
                                      </p:cBhvr>
                                    </p:animEffect>
                                  </p:childTnLst>
                                </p:cTn>
                              </p:par>
                            </p:childTnLst>
                          </p:cTn>
                        </p:par>
                        <p:par>
                          <p:cTn id="59" fill="hold">
                            <p:stCondLst>
                              <p:cond delay="7000"/>
                            </p:stCondLst>
                            <p:childTnLst>
                              <p:par>
                                <p:cTn id="60" presetID="22" presetClass="entr" presetSubtype="8" fill="hold" grpId="0" nodeType="afterEffect">
                                  <p:stCondLst>
                                    <p:cond delay="0"/>
                                  </p:stCondLst>
                                  <p:childTnLst>
                                    <p:set>
                                      <p:cBhvr>
                                        <p:cTn id="61" dur="1" fill="hold">
                                          <p:stCondLst>
                                            <p:cond delay="0"/>
                                          </p:stCondLst>
                                        </p:cTn>
                                        <p:tgtEl>
                                          <p:spTgt spid="7182"/>
                                        </p:tgtEl>
                                        <p:attrNameLst>
                                          <p:attrName>style.visibility</p:attrName>
                                        </p:attrNameLst>
                                      </p:cBhvr>
                                      <p:to>
                                        <p:strVal val="visible"/>
                                      </p:to>
                                    </p:set>
                                    <p:animEffect transition="in" filter="wipe(left)">
                                      <p:cBhvr>
                                        <p:cTn id="62" dur="500"/>
                                        <p:tgtEl>
                                          <p:spTgt spid="7182"/>
                                        </p:tgtEl>
                                      </p:cBhvr>
                                    </p:animEffect>
                                  </p:childTnLst>
                                </p:cTn>
                              </p:par>
                            </p:childTnLst>
                          </p:cTn>
                        </p:par>
                        <p:par>
                          <p:cTn id="63" fill="hold">
                            <p:stCondLst>
                              <p:cond delay="7500"/>
                            </p:stCondLst>
                            <p:childTnLst>
                              <p:par>
                                <p:cTn id="64" presetID="14" presetClass="entr" presetSubtype="10" fill="hold" nodeType="after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randombar(horizontal)">
                                      <p:cBhvr>
                                        <p:cTn id="6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1" grpId="0" animBg="1"/>
      <p:bldP spid="7172" grpId="0" animBg="1" autoUpdateAnimBg="0"/>
      <p:bldP spid="7173" grpId="0" animBg="1"/>
      <p:bldP spid="7174" grpId="0" animBg="1"/>
      <p:bldP spid="7175" grpId="0" animBg="1" autoUpdateAnimBg="0"/>
      <p:bldP spid="7176" grpId="0" animBg="1"/>
      <p:bldP spid="7177" grpId="0" animBg="1"/>
      <p:bldP spid="7178" grpId="0" animBg="1" autoUpdateAnimBg="0"/>
      <p:bldP spid="7179" grpId="0" animBg="1" autoUpdateAnimBg="0"/>
      <p:bldP spid="718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思想者"/>
          <p:cNvPicPr>
            <a:picLocks noChangeAspect="1" noChangeArrowheads="1"/>
          </p:cNvPicPr>
          <p:nvPr/>
        </p:nvPicPr>
        <p:blipFill>
          <a:blip r:embed="rId2" cstate="print"/>
          <a:srcRect t="28970" b="7053"/>
          <a:stretch>
            <a:fillRect/>
          </a:stretch>
        </p:blipFill>
        <p:spPr bwMode="auto">
          <a:xfrm>
            <a:off x="3886200" y="2895600"/>
            <a:ext cx="4997450" cy="3197225"/>
          </a:xfrm>
          <a:prstGeom prst="rect">
            <a:avLst/>
          </a:prstGeom>
          <a:noFill/>
          <a:ln w="9525">
            <a:noFill/>
            <a:miter lim="800000"/>
            <a:headEnd/>
            <a:tailEnd/>
          </a:ln>
        </p:spPr>
      </p:pic>
      <p:sp>
        <p:nvSpPr>
          <p:cNvPr id="68611" name="Oval 3"/>
          <p:cNvSpPr>
            <a:spLocks noChangeArrowheads="1"/>
          </p:cNvSpPr>
          <p:nvPr/>
        </p:nvSpPr>
        <p:spPr bwMode="gray">
          <a:xfrm>
            <a:off x="609600" y="330200"/>
            <a:ext cx="6781800" cy="2662238"/>
          </a:xfrm>
          <a:prstGeom prst="ellipse">
            <a:avLst/>
          </a:prstGeom>
          <a:gradFill rotWithShape="1">
            <a:gsLst>
              <a:gs pos="0">
                <a:srgbClr val="E96E29"/>
              </a:gs>
              <a:gs pos="100000">
                <a:srgbClr val="E96E29">
                  <a:gamma/>
                  <a:shade val="66667"/>
                  <a:invGamma/>
                </a:srgbClr>
              </a:gs>
            </a:gsLst>
            <a:path path="shape">
              <a:fillToRect l="50000" t="50000" r="50000" b="50000"/>
            </a:path>
          </a:gradFill>
          <a:ln w="28575" algn="ctr">
            <a:solidFill>
              <a:schemeClr val="tx2"/>
            </a:solidFill>
            <a:round/>
            <a:headEnd/>
            <a:tailEnd/>
          </a:ln>
          <a:effectLst>
            <a:outerShdw dist="63500" dir="2212194" algn="ctr" rotWithShape="0">
              <a:schemeClr val="bg2">
                <a:alpha val="50000"/>
              </a:schemeClr>
            </a:outerShdw>
          </a:effectLst>
        </p:spPr>
        <p:txBody>
          <a:bodyPr wrap="none" anchor="ctr"/>
          <a:lstStyle/>
          <a:p>
            <a:pPr eaLnBrk="1" hangingPunct="1">
              <a:lnSpc>
                <a:spcPct val="115000"/>
              </a:lnSpc>
              <a:defRPr/>
            </a:pPr>
            <a:r>
              <a:rPr kumimoji="1" lang="zh-CN" altLang="en-US" sz="4400">
                <a:latin typeface="Times New Roman" pitchFamily="18" charset="0"/>
                <a:ea typeface="华文新魏" pitchFamily="2" charset="-122"/>
              </a:rPr>
              <a:t>我们为什么要建设</a:t>
            </a:r>
          </a:p>
          <a:p>
            <a:pPr eaLnBrk="1" hangingPunct="1">
              <a:lnSpc>
                <a:spcPct val="115000"/>
              </a:lnSpc>
              <a:defRPr/>
            </a:pPr>
            <a:r>
              <a:rPr kumimoji="1" lang="zh-CN" altLang="en-US" sz="4400">
                <a:latin typeface="Times New Roman" pitchFamily="18" charset="0"/>
                <a:ea typeface="华文新魏" pitchFamily="2" charset="-122"/>
              </a:rPr>
              <a:t>中国特色的社会主义</a:t>
            </a:r>
          </a:p>
        </p:txBody>
      </p:sp>
      <p:pic>
        <p:nvPicPr>
          <p:cNvPr id="68612" name="Picture 4" descr="q2"/>
          <p:cNvPicPr>
            <a:picLocks noChangeAspect="1" noChangeArrowheads="1" noCrop="1"/>
          </p:cNvPicPr>
          <p:nvPr/>
        </p:nvPicPr>
        <p:blipFill>
          <a:blip r:embed="rId3" cstate="print"/>
          <a:srcRect/>
          <a:stretch>
            <a:fillRect/>
          </a:stretch>
        </p:blipFill>
        <p:spPr bwMode="auto">
          <a:xfrm rot="2412433">
            <a:off x="6588125" y="1844675"/>
            <a:ext cx="1143000" cy="990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8612"/>
                                        </p:tgtEl>
                                        <p:attrNameLst>
                                          <p:attrName>style.visibility</p:attrName>
                                        </p:attrNameLst>
                                      </p:cBhvr>
                                      <p:to>
                                        <p:strVal val="visible"/>
                                      </p:to>
                                    </p:set>
                                    <p:animEffect transition="in" filter="dissolve">
                                      <p:cBhvr>
                                        <p:cTn id="7" dur="500"/>
                                        <p:tgtEl>
                                          <p:spTgt spid="6861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611"/>
                                        </p:tgtEl>
                                        <p:attrNameLst>
                                          <p:attrName>style.visibility</p:attrName>
                                        </p:attrNameLst>
                                      </p:cBhvr>
                                      <p:to>
                                        <p:strVal val="visible"/>
                                      </p:to>
                                    </p:set>
                                    <p:animEffect transition="in" filter="dissolve">
                                      <p:cBhvr>
                                        <p:cTn id="11" dur="10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827088" y="333375"/>
            <a:ext cx="3743325" cy="5688013"/>
            <a:chOff x="438" y="1933"/>
            <a:chExt cx="2039" cy="1542"/>
          </a:xfrm>
        </p:grpSpPr>
        <p:grpSp>
          <p:nvGrpSpPr>
            <p:cNvPr id="3" name="Group 5"/>
            <p:cNvGrpSpPr>
              <a:grpSpLocks/>
            </p:cNvGrpSpPr>
            <p:nvPr/>
          </p:nvGrpSpPr>
          <p:grpSpPr bwMode="auto">
            <a:xfrm>
              <a:off x="438" y="1933"/>
              <a:ext cx="2039" cy="1542"/>
              <a:chOff x="438" y="1933"/>
              <a:chExt cx="2039" cy="1542"/>
            </a:xfrm>
          </p:grpSpPr>
          <p:sp>
            <p:nvSpPr>
              <p:cNvPr id="69638" name="Freeform 6"/>
              <p:cNvSpPr>
                <a:spLocks/>
              </p:cNvSpPr>
              <p:nvPr/>
            </p:nvSpPr>
            <p:spPr bwMode="gray">
              <a:xfrm flipV="1">
                <a:off x="645" y="1937"/>
                <a:ext cx="1832" cy="639"/>
              </a:xfrm>
              <a:custGeom>
                <a:avLst/>
                <a:gdLst/>
                <a:ahLst/>
                <a:cxnLst>
                  <a:cxn ang="0">
                    <a:pos x="1113" y="97"/>
                  </a:cxn>
                  <a:cxn ang="0">
                    <a:pos x="1210" y="0"/>
                  </a:cxn>
                  <a:cxn ang="0">
                    <a:pos x="97" y="0"/>
                  </a:cxn>
                  <a:cxn ang="0">
                    <a:pos x="0" y="97"/>
                  </a:cxn>
                  <a:cxn ang="0">
                    <a:pos x="1113" y="97"/>
                  </a:cxn>
                </a:cxnLst>
                <a:rect l="0" t="0" r="r" b="b"/>
                <a:pathLst>
                  <a:path w="1210" h="97">
                    <a:moveTo>
                      <a:pt x="1113" y="97"/>
                    </a:moveTo>
                    <a:lnTo>
                      <a:pt x="1210" y="0"/>
                    </a:lnTo>
                    <a:lnTo>
                      <a:pt x="97" y="0"/>
                    </a:lnTo>
                    <a:lnTo>
                      <a:pt x="0" y="97"/>
                    </a:lnTo>
                    <a:lnTo>
                      <a:pt x="1113" y="97"/>
                    </a:lnTo>
                    <a:close/>
                  </a:path>
                </a:pathLst>
              </a:custGeom>
              <a:gradFill rotWithShape="1">
                <a:gsLst>
                  <a:gs pos="0">
                    <a:srgbClr val="C0C0C0"/>
                  </a:gs>
                  <a:gs pos="100000">
                    <a:srgbClr val="C0C0C0">
                      <a:gamma/>
                      <a:shade val="70196"/>
                      <a:invGamma/>
                    </a:srgbClr>
                  </a:gs>
                </a:gsLst>
                <a:lin ang="5400000" scaled="1"/>
              </a:gradFill>
              <a:ln w="9525" cap="flat" cmpd="sng">
                <a:solidFill>
                  <a:srgbClr val="808080"/>
                </a:solid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4" name="Group 7"/>
              <p:cNvGrpSpPr>
                <a:grpSpLocks/>
              </p:cNvGrpSpPr>
              <p:nvPr/>
            </p:nvGrpSpPr>
            <p:grpSpPr bwMode="auto">
              <a:xfrm>
                <a:off x="438" y="1933"/>
                <a:ext cx="2039" cy="1542"/>
                <a:chOff x="438" y="1933"/>
                <a:chExt cx="2039" cy="1542"/>
              </a:xfrm>
            </p:grpSpPr>
            <p:sp>
              <p:nvSpPr>
                <p:cNvPr id="69640" name="Freeform 8"/>
                <p:cNvSpPr>
                  <a:spLocks/>
                </p:cNvSpPr>
                <p:nvPr/>
              </p:nvSpPr>
              <p:spPr bwMode="gray">
                <a:xfrm>
                  <a:off x="650" y="2816"/>
                  <a:ext cx="1827" cy="639"/>
                </a:xfrm>
                <a:custGeom>
                  <a:avLst/>
                  <a:gdLst/>
                  <a:ahLst/>
                  <a:cxnLst>
                    <a:cxn ang="0">
                      <a:pos x="1113" y="97"/>
                    </a:cxn>
                    <a:cxn ang="0">
                      <a:pos x="1210" y="0"/>
                    </a:cxn>
                    <a:cxn ang="0">
                      <a:pos x="97" y="0"/>
                    </a:cxn>
                    <a:cxn ang="0">
                      <a:pos x="0" y="97"/>
                    </a:cxn>
                    <a:cxn ang="0">
                      <a:pos x="1113" y="97"/>
                    </a:cxn>
                  </a:cxnLst>
                  <a:rect l="0" t="0" r="r" b="b"/>
                  <a:pathLst>
                    <a:path w="1210" h="97">
                      <a:moveTo>
                        <a:pt x="1113" y="97"/>
                      </a:moveTo>
                      <a:lnTo>
                        <a:pt x="1210" y="0"/>
                      </a:lnTo>
                      <a:lnTo>
                        <a:pt x="97" y="0"/>
                      </a:lnTo>
                      <a:lnTo>
                        <a:pt x="0" y="97"/>
                      </a:lnTo>
                      <a:lnTo>
                        <a:pt x="1113" y="97"/>
                      </a:lnTo>
                      <a:close/>
                    </a:path>
                  </a:pathLst>
                </a:custGeom>
                <a:gradFill rotWithShape="1">
                  <a:gsLst>
                    <a:gs pos="0">
                      <a:srgbClr val="C0C0C0"/>
                    </a:gs>
                    <a:gs pos="100000">
                      <a:srgbClr val="C0C0C0">
                        <a:gamma/>
                        <a:shade val="69412"/>
                        <a:invGamma/>
                      </a:srgbClr>
                    </a:gs>
                  </a:gsLst>
                  <a:lin ang="5400000" scaled="1"/>
                </a:gradFill>
                <a:ln w="9525" cap="flat" cmpd="sng">
                  <a:solidFill>
                    <a:srgbClr val="808080"/>
                  </a:solid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9641" name="Rectangle 9"/>
                <p:cNvSpPr>
                  <a:spLocks noChangeArrowheads="1"/>
                </p:cNvSpPr>
                <p:nvPr/>
              </p:nvSpPr>
              <p:spPr bwMode="gray">
                <a:xfrm>
                  <a:off x="438" y="1933"/>
                  <a:ext cx="1890" cy="1542"/>
                </a:xfrm>
                <a:prstGeom prst="rect">
                  <a:avLst/>
                </a:prstGeom>
                <a:gradFill rotWithShape="1">
                  <a:gsLst>
                    <a:gs pos="0">
                      <a:schemeClr val="bg2"/>
                    </a:gs>
                    <a:gs pos="50000">
                      <a:schemeClr val="bg2">
                        <a:gamma/>
                        <a:tint val="42353"/>
                        <a:invGamma/>
                      </a:schemeClr>
                    </a:gs>
                    <a:gs pos="100000">
                      <a:schemeClr val="bg2"/>
                    </a:gs>
                  </a:gsLst>
                  <a:lin ang="2700000" scaled="1"/>
                </a:gradFill>
                <a:ln w="9525">
                  <a:solidFill>
                    <a:schemeClr val="tx1"/>
                  </a:solidFill>
                  <a:miter lim="800000"/>
                  <a:headEnd/>
                  <a:tailEnd/>
                </a:ln>
                <a:effectLst/>
              </p:spPr>
              <p:txBody>
                <a:bodyPr wrap="none" anchor="ctr"/>
                <a:lstStyle/>
                <a:p>
                  <a:pPr eaLnBrk="1" hangingPunct="1">
                    <a:defRPr/>
                  </a:pPr>
                  <a:endParaRPr kumimoji="1" lang="zh-CN" altLang="zh-CN" sz="2800">
                    <a:solidFill>
                      <a:srgbClr val="800000"/>
                    </a:solidFill>
                    <a:effectLst>
                      <a:outerShdw blurRad="38100" dist="38100" dir="2700000" algn="tl">
                        <a:srgbClr val="000000"/>
                      </a:outerShdw>
                    </a:effectLst>
                    <a:latin typeface="Arial" pitchFamily="34" charset="0"/>
                  </a:endParaRPr>
                </a:p>
              </p:txBody>
            </p:sp>
          </p:grpSp>
        </p:grpSp>
        <p:sp>
          <p:nvSpPr>
            <p:cNvPr id="123910" name="Text Box 10"/>
            <p:cNvSpPr txBox="1">
              <a:spLocks noChangeArrowheads="1"/>
            </p:cNvSpPr>
            <p:nvPr/>
          </p:nvSpPr>
          <p:spPr bwMode="auto">
            <a:xfrm>
              <a:off x="444" y="2156"/>
              <a:ext cx="1872" cy="137"/>
            </a:xfrm>
            <a:prstGeom prst="rect">
              <a:avLst/>
            </a:prstGeom>
            <a:noFill/>
            <a:ln w="28575" algn="ctr">
              <a:noFill/>
              <a:miter lim="800000"/>
              <a:headEnd/>
              <a:tailEnd/>
            </a:ln>
          </p:spPr>
          <p:txBody>
            <a:bodyPr>
              <a:spAutoFit/>
            </a:bodyPr>
            <a:lstStyle/>
            <a:p>
              <a:pPr eaLnBrk="1" hangingPunct="1">
                <a:lnSpc>
                  <a:spcPct val="85000"/>
                </a:lnSpc>
                <a:spcBef>
                  <a:spcPct val="50000"/>
                </a:spcBef>
              </a:pPr>
              <a:endParaRPr lang="zh-CN" altLang="zh-CN" sz="3200">
                <a:solidFill>
                  <a:srgbClr val="003300"/>
                </a:solidFill>
                <a:latin typeface="Arial" pitchFamily="34" charset="0"/>
                <a:ea typeface="华文楷体" pitchFamily="2" charset="-122"/>
              </a:endParaRPr>
            </a:p>
          </p:txBody>
        </p:sp>
      </p:grpSp>
      <p:sp>
        <p:nvSpPr>
          <p:cNvPr id="69634" name="Rectangle 2"/>
          <p:cNvSpPr>
            <a:spLocks noChangeArrowheads="1"/>
          </p:cNvSpPr>
          <p:nvPr/>
        </p:nvSpPr>
        <p:spPr bwMode="auto">
          <a:xfrm>
            <a:off x="900113" y="476250"/>
            <a:ext cx="3352800" cy="5283200"/>
          </a:xfrm>
          <a:prstGeom prst="rect">
            <a:avLst/>
          </a:prstGeom>
          <a:noFill/>
          <a:ln w="28575">
            <a:noFill/>
            <a:miter lim="800000"/>
            <a:headEnd/>
            <a:tailEnd/>
          </a:ln>
          <a:effectLst/>
        </p:spPr>
        <p:txBody>
          <a:bodyPr>
            <a:spAutoFit/>
          </a:bodyPr>
          <a:lstStyle/>
          <a:p>
            <a:pPr algn="l" eaLnBrk="1" hangingPunct="1">
              <a:lnSpc>
                <a:spcPct val="115000"/>
              </a:lnSpc>
              <a:defRPr/>
            </a:pPr>
            <a:r>
              <a:rPr lang="en-US" altLang="zh-CN" sz="4100">
                <a:solidFill>
                  <a:srgbClr val="003300"/>
                </a:solidFill>
                <a:effectLst>
                  <a:outerShdw blurRad="38100" dist="38100" dir="2700000" algn="tl">
                    <a:srgbClr val="C0C0C0"/>
                  </a:outerShdw>
                </a:effectLst>
                <a:latin typeface="隶书" pitchFamily="49" charset="-122"/>
              </a:rPr>
              <a:t>    </a:t>
            </a:r>
            <a:r>
              <a:rPr lang="zh-CN" altLang="en-US" sz="3800">
                <a:solidFill>
                  <a:srgbClr val="003300"/>
                </a:solidFill>
                <a:effectLst>
                  <a:outerShdw blurRad="38100" dist="38100" dir="2700000" algn="tl">
                    <a:srgbClr val="C0C0C0"/>
                  </a:outerShdw>
                </a:effectLst>
                <a:latin typeface="隶书" pitchFamily="49" charset="-122"/>
              </a:rPr>
              <a:t>马克思主义的精髓，马克思主义的活的灵魂</a:t>
            </a:r>
            <a:r>
              <a:rPr lang="en-US" altLang="zh-CN" sz="3800">
                <a:solidFill>
                  <a:srgbClr val="003300"/>
                </a:solidFill>
                <a:effectLst>
                  <a:outerShdw blurRad="38100" dist="38100" dir="2700000" algn="tl">
                    <a:srgbClr val="C0C0C0"/>
                  </a:outerShdw>
                </a:effectLst>
                <a:latin typeface="Arial"/>
              </a:rPr>
              <a:t>——</a:t>
            </a:r>
            <a:r>
              <a:rPr lang="en-US" altLang="zh-CN" sz="4100">
                <a:solidFill>
                  <a:srgbClr val="003300"/>
                </a:solidFill>
                <a:effectLst>
                  <a:outerShdw blurRad="38100" dist="38100" dir="2700000" algn="tl">
                    <a:srgbClr val="C0C0C0"/>
                  </a:outerShdw>
                </a:effectLst>
                <a:latin typeface="隶书" pitchFamily="49" charset="-122"/>
              </a:rPr>
              <a:t>         	</a:t>
            </a:r>
            <a:r>
              <a:rPr lang="zh-CN" altLang="en-US" sz="4600">
                <a:solidFill>
                  <a:srgbClr val="CC0000"/>
                </a:solidFill>
                <a:effectLst>
                  <a:outerShdw blurRad="38100" dist="38100" dir="2700000" algn="tl">
                    <a:srgbClr val="C0C0C0"/>
                  </a:outerShdw>
                </a:effectLst>
                <a:latin typeface="隶书" pitchFamily="49" charset="-122"/>
              </a:rPr>
              <a:t>对具体情况作具体分析。</a:t>
            </a:r>
          </a:p>
        </p:txBody>
      </p:sp>
      <p:pic>
        <p:nvPicPr>
          <p:cNvPr id="69635" name="Picture 3" descr="x1pN1mp8dKYgTHh4iEyYeTxN-P5mYTr3OgPg1UhQstsmDq5fYe4iPl9UeppvLtfzkM-WyS3SwI5U4PC3zLPSbjqbN9kSOIfxaP_vLsZi2pOnrO5c9bJI6KiIw"/>
          <p:cNvPicPr>
            <a:picLocks noChangeAspect="1" noChangeArrowheads="1"/>
          </p:cNvPicPr>
          <p:nvPr/>
        </p:nvPicPr>
        <p:blipFill>
          <a:blip r:embed="rId2" cstate="print"/>
          <a:srcRect/>
          <a:stretch>
            <a:fillRect/>
          </a:stretch>
        </p:blipFill>
        <p:spPr bwMode="auto">
          <a:xfrm>
            <a:off x="4821238" y="1928813"/>
            <a:ext cx="3789362" cy="4319587"/>
          </a:xfrm>
          <a:prstGeom prst="rect">
            <a:avLst/>
          </a:prstGeom>
          <a:noFill/>
          <a:ln w="28575">
            <a:solidFill>
              <a:srgbClr val="993300"/>
            </a:solidFill>
            <a:miter lim="800000"/>
            <a:headEnd/>
            <a:tailEnd/>
          </a:ln>
          <a:effectLst>
            <a:outerShdw dist="107763" dir="2700000" algn="ctr" rotWithShape="0">
              <a:srgbClr val="80808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9634"/>
                                        </p:tgtEl>
                                        <p:attrNameLst>
                                          <p:attrName>style.visibility</p:attrName>
                                        </p:attrNameLst>
                                      </p:cBhvr>
                                      <p:to>
                                        <p:strVal val="visible"/>
                                      </p:to>
                                    </p:set>
                                    <p:animEffect transition="in" filter="wipe(left)">
                                      <p:cBhvr>
                                        <p:cTn id="13" dur="500"/>
                                        <p:tgtEl>
                                          <p:spTgt spid="69634"/>
                                        </p:tgtEl>
                                      </p:cBhvr>
                                    </p:animEffect>
                                  </p:childTnLst>
                                </p:cTn>
                              </p:par>
                            </p:childTnLst>
                          </p:cTn>
                        </p:par>
                        <p:par>
                          <p:cTn id="14" fill="hold">
                            <p:stCondLst>
                              <p:cond delay="1000"/>
                            </p:stCondLst>
                            <p:childTnLst>
                              <p:par>
                                <p:cTn id="15" presetID="13" presetClass="entr" presetSubtype="32" fill="hold" nodeType="afterEffect">
                                  <p:stCondLst>
                                    <p:cond delay="0"/>
                                  </p:stCondLst>
                                  <p:childTnLst>
                                    <p:set>
                                      <p:cBhvr>
                                        <p:cTn id="16" dur="1" fill="hold">
                                          <p:stCondLst>
                                            <p:cond delay="0"/>
                                          </p:stCondLst>
                                        </p:cTn>
                                        <p:tgtEl>
                                          <p:spTgt spid="69635"/>
                                        </p:tgtEl>
                                        <p:attrNameLst>
                                          <p:attrName>style.visibility</p:attrName>
                                        </p:attrNameLst>
                                      </p:cBhvr>
                                      <p:to>
                                        <p:strVal val="visible"/>
                                      </p:to>
                                    </p:set>
                                    <p:animEffect transition="in" filter="plus(out)">
                                      <p:cBhvr>
                                        <p:cTn id="17" dur="20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600200" y="533400"/>
            <a:ext cx="6324600" cy="1079500"/>
          </a:xfrm>
          <a:prstGeom prst="rect">
            <a:avLst/>
          </a:prstGeom>
          <a:noFill/>
          <a:ln w="9525">
            <a:noFill/>
            <a:miter lim="800000"/>
            <a:headEnd/>
            <a:tailEnd/>
          </a:ln>
          <a:effectLst/>
        </p:spPr>
        <p:txBody>
          <a:bodyPr>
            <a:spAutoFit/>
          </a:bodyPr>
          <a:lstStyle/>
          <a:p>
            <a:pPr eaLnBrk="1" hangingPunct="1">
              <a:lnSpc>
                <a:spcPct val="90000"/>
              </a:lnSpc>
              <a:spcBef>
                <a:spcPct val="20000"/>
              </a:spcBef>
              <a:defRPr/>
            </a:pPr>
            <a:r>
              <a:rPr lang="zh-CN" altLang="en-US">
                <a:solidFill>
                  <a:srgbClr val="006600"/>
                </a:solidFill>
                <a:effectLst>
                  <a:outerShdw blurRad="38100" dist="38100" dir="2700000" algn="tl">
                    <a:srgbClr val="C0C0C0"/>
                  </a:outerShdw>
                </a:effectLst>
                <a:latin typeface="Arial" pitchFamily="34" charset="0"/>
                <a:ea typeface="华文行楷" pitchFamily="2" charset="-122"/>
              </a:rPr>
              <a:t>（三）事物发展过程中的量变和质变及其相互转化</a:t>
            </a:r>
          </a:p>
        </p:txBody>
      </p:sp>
      <p:sp>
        <p:nvSpPr>
          <p:cNvPr id="70660" name="AutoShape 4"/>
          <p:cNvSpPr>
            <a:spLocks noChangeArrowheads="1"/>
          </p:cNvSpPr>
          <p:nvPr/>
        </p:nvSpPr>
        <p:spPr bwMode="gray">
          <a:xfrm>
            <a:off x="1066800" y="1981200"/>
            <a:ext cx="2057400" cy="574675"/>
          </a:xfrm>
          <a:prstGeom prst="roundRect">
            <a:avLst>
              <a:gd name="adj" fmla="val 50000"/>
            </a:avLst>
          </a:prstGeom>
          <a:gradFill rotWithShape="1">
            <a:gsLst>
              <a:gs pos="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a:defRPr/>
            </a:pPr>
            <a:r>
              <a:rPr lang="zh-CN" altLang="en-US">
                <a:solidFill>
                  <a:srgbClr val="FF9900"/>
                </a:solidFill>
                <a:effectLst>
                  <a:outerShdw blurRad="38100" dist="38100" dir="2700000" algn="tl">
                    <a:srgbClr val="000000"/>
                  </a:outerShdw>
                </a:effectLst>
                <a:latin typeface="Arial" pitchFamily="34" charset="0"/>
              </a:rPr>
              <a:t>质</a:t>
            </a:r>
          </a:p>
        </p:txBody>
      </p:sp>
      <p:sp>
        <p:nvSpPr>
          <p:cNvPr id="70661" name="AutoShape 5"/>
          <p:cNvSpPr>
            <a:spLocks noChangeArrowheads="1"/>
          </p:cNvSpPr>
          <p:nvPr/>
        </p:nvSpPr>
        <p:spPr bwMode="gray">
          <a:xfrm>
            <a:off x="3386138" y="1981200"/>
            <a:ext cx="2057400" cy="574675"/>
          </a:xfrm>
          <a:prstGeom prst="roundRect">
            <a:avLst>
              <a:gd name="adj" fmla="val 50000"/>
            </a:avLst>
          </a:prstGeom>
          <a:gradFill rotWithShape="1">
            <a:gsLst>
              <a:gs pos="0">
                <a:schemeClr val="hlink"/>
              </a:gs>
              <a:gs pos="100000">
                <a:schemeClr val="hlink">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eaLnBrk="1" hangingPunct="1">
              <a:defRPr/>
            </a:pPr>
            <a:r>
              <a:rPr lang="zh-CN" altLang="en-US">
                <a:solidFill>
                  <a:srgbClr val="FFFF00"/>
                </a:solidFill>
                <a:latin typeface="Arial" pitchFamily="34" charset="0"/>
              </a:rPr>
              <a:t>量</a:t>
            </a:r>
          </a:p>
        </p:txBody>
      </p:sp>
      <p:sp>
        <p:nvSpPr>
          <p:cNvPr id="70662" name="AutoShape 6"/>
          <p:cNvSpPr>
            <a:spLocks noChangeArrowheads="1"/>
          </p:cNvSpPr>
          <p:nvPr/>
        </p:nvSpPr>
        <p:spPr bwMode="gray">
          <a:xfrm>
            <a:off x="5715000" y="1981200"/>
            <a:ext cx="2057400" cy="574675"/>
          </a:xfrm>
          <a:prstGeom prst="roundRect">
            <a:avLst>
              <a:gd name="adj" fmla="val 50000"/>
            </a:avLst>
          </a:prstGeom>
          <a:gradFill rotWithShape="1">
            <a:gsLst>
              <a:gs pos="0">
                <a:schemeClr val="accent2"/>
              </a:gs>
              <a:gs pos="100000">
                <a:schemeClr val="accent2">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eaLnBrk="1" hangingPunct="1">
              <a:defRPr/>
            </a:pPr>
            <a:r>
              <a:rPr lang="zh-CN" altLang="en-US">
                <a:solidFill>
                  <a:schemeClr val="accent1"/>
                </a:solidFill>
                <a:effectLst>
                  <a:outerShdw blurRad="38100" dist="38100" dir="2700000" algn="tl">
                    <a:srgbClr val="000000"/>
                  </a:outerShdw>
                </a:effectLst>
                <a:latin typeface="Arial" pitchFamily="34" charset="0"/>
              </a:rPr>
              <a:t>度</a:t>
            </a:r>
          </a:p>
        </p:txBody>
      </p:sp>
      <p:grpSp>
        <p:nvGrpSpPr>
          <p:cNvPr id="2" name="Group 7"/>
          <p:cNvGrpSpPr>
            <a:grpSpLocks/>
          </p:cNvGrpSpPr>
          <p:nvPr/>
        </p:nvGrpSpPr>
        <p:grpSpPr bwMode="auto">
          <a:xfrm>
            <a:off x="381000" y="2971800"/>
            <a:ext cx="3200400" cy="2895600"/>
            <a:chOff x="432" y="1920"/>
            <a:chExt cx="1872" cy="1824"/>
          </a:xfrm>
        </p:grpSpPr>
        <p:sp>
          <p:nvSpPr>
            <p:cNvPr id="70664" name="AutoShape 8"/>
            <p:cNvSpPr>
              <a:spLocks noChangeArrowheads="1"/>
            </p:cNvSpPr>
            <p:nvPr/>
          </p:nvSpPr>
          <p:spPr bwMode="gray">
            <a:xfrm>
              <a:off x="432" y="1920"/>
              <a:ext cx="1872" cy="1824"/>
            </a:xfrm>
            <a:prstGeom prst="chevron">
              <a:avLst>
                <a:gd name="adj" fmla="val 17842"/>
              </a:avLst>
            </a:prstGeom>
            <a:gradFill rotWithShape="1">
              <a:gsLst>
                <a:gs pos="0">
                  <a:schemeClr val="accent1"/>
                </a:gs>
                <a:gs pos="100000">
                  <a:schemeClr val="accent1">
                    <a:gamma/>
                    <a:shade val="46275"/>
                    <a:invGamma/>
                  </a:schemeClr>
                </a:gs>
              </a:gsLst>
              <a:lin ang="0" scaled="1"/>
            </a:gradFill>
            <a:ln w="38100">
              <a:solidFill>
                <a:srgbClr val="EAEAEA"/>
              </a:solidFill>
              <a:miter lim="800000"/>
              <a:headEnd/>
              <a:tailEnd/>
            </a:ln>
            <a:effectLst>
              <a:outerShdw dist="109250" dir="3267739" algn="ctr" rotWithShape="0">
                <a:srgbClr val="333333">
                  <a:alpha val="50000"/>
                </a:srgbClr>
              </a:outerShdw>
            </a:effectLst>
          </p:spPr>
          <p:txBody>
            <a:bodyPr anchor="ctr">
              <a:spAutoFit/>
            </a:bodyPr>
            <a:lstStyle/>
            <a:p>
              <a:pPr>
                <a:defRPr/>
              </a:pPr>
              <a:endParaRPr lang="zh-CN" altLang="en-US">
                <a:effectLst>
                  <a:outerShdw blurRad="38100" dist="38100" dir="2700000" algn="tl">
                    <a:srgbClr val="000000">
                      <a:alpha val="43137"/>
                    </a:srgbClr>
                  </a:outerShdw>
                </a:effectLst>
              </a:endParaRPr>
            </a:p>
          </p:txBody>
        </p:sp>
        <p:sp>
          <p:nvSpPr>
            <p:cNvPr id="70665" name="Text Box 9"/>
            <p:cNvSpPr txBox="1">
              <a:spLocks noChangeArrowheads="1"/>
            </p:cNvSpPr>
            <p:nvPr/>
          </p:nvSpPr>
          <p:spPr bwMode="auto">
            <a:xfrm>
              <a:off x="912" y="2160"/>
              <a:ext cx="1200" cy="1403"/>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a:solidFill>
                    <a:schemeClr val="tx2"/>
                  </a:solidFill>
                  <a:effectLst>
                    <a:outerShdw blurRad="38100" dist="38100" dir="2700000" algn="tl">
                      <a:srgbClr val="C0C0C0"/>
                    </a:outerShdw>
                  </a:effectLst>
                  <a:latin typeface="华文楷体" pitchFamily="2" charset="-122"/>
                  <a:ea typeface="华文楷体" pitchFamily="2" charset="-122"/>
                </a:rPr>
                <a:t>    </a:t>
              </a:r>
              <a:r>
                <a:rPr kumimoji="1" lang="zh-CN" altLang="en-US" sz="2800">
                  <a:solidFill>
                    <a:srgbClr val="CC3300"/>
                  </a:solidFill>
                  <a:effectLst>
                    <a:outerShdw blurRad="38100" dist="38100" dir="2700000" algn="tl">
                      <a:srgbClr val="C0C0C0"/>
                    </a:outerShdw>
                  </a:effectLst>
                  <a:latin typeface="华文楷体" pitchFamily="2" charset="-122"/>
                  <a:ea typeface="华文楷体" pitchFamily="2" charset="-122"/>
                </a:rPr>
                <a:t>质是一事物区别于其他事物的内在规定性。</a:t>
              </a:r>
            </a:p>
          </p:txBody>
        </p:sp>
      </p:grpSp>
      <p:grpSp>
        <p:nvGrpSpPr>
          <p:cNvPr id="3" name="Group 10"/>
          <p:cNvGrpSpPr>
            <a:grpSpLocks/>
          </p:cNvGrpSpPr>
          <p:nvPr/>
        </p:nvGrpSpPr>
        <p:grpSpPr bwMode="auto">
          <a:xfrm>
            <a:off x="2743200" y="2971800"/>
            <a:ext cx="3352800" cy="2895600"/>
            <a:chOff x="1824" y="1920"/>
            <a:chExt cx="2112" cy="1824"/>
          </a:xfrm>
        </p:grpSpPr>
        <p:sp>
          <p:nvSpPr>
            <p:cNvPr id="70667" name="AutoShape 11"/>
            <p:cNvSpPr>
              <a:spLocks noChangeArrowheads="1"/>
            </p:cNvSpPr>
            <p:nvPr/>
          </p:nvSpPr>
          <p:spPr bwMode="gray">
            <a:xfrm>
              <a:off x="1824" y="1920"/>
              <a:ext cx="2112" cy="1824"/>
            </a:xfrm>
            <a:prstGeom prst="chevron">
              <a:avLst>
                <a:gd name="adj" fmla="val 20129"/>
              </a:avLst>
            </a:prstGeom>
            <a:gradFill rotWithShape="1">
              <a:gsLst>
                <a:gs pos="0">
                  <a:schemeClr val="hlink"/>
                </a:gs>
                <a:gs pos="100000">
                  <a:schemeClr val="hlink">
                    <a:gamma/>
                    <a:shade val="46275"/>
                    <a:invGamma/>
                  </a:schemeClr>
                </a:gs>
              </a:gsLst>
              <a:lin ang="0" scaled="1"/>
            </a:gradFill>
            <a:ln w="38100">
              <a:solidFill>
                <a:srgbClr val="EAEAEA"/>
              </a:solidFill>
              <a:miter lim="800000"/>
              <a:headEnd/>
              <a:tailEnd/>
            </a:ln>
            <a:effectLst>
              <a:outerShdw dist="109250" dir="3267739" algn="ctr" rotWithShape="0">
                <a:srgbClr val="333333">
                  <a:alpha val="50000"/>
                </a:srgbClr>
              </a:outerShdw>
            </a:effectLst>
          </p:spPr>
          <p:txBody>
            <a:bodyPr anchor="ctr">
              <a:spAutoFit/>
            </a:bodyPr>
            <a:lstStyle/>
            <a:p>
              <a:pPr>
                <a:defRPr/>
              </a:pPr>
              <a:endParaRPr lang="zh-CN" altLang="en-US">
                <a:effectLst>
                  <a:outerShdw blurRad="38100" dist="38100" dir="2700000" algn="tl">
                    <a:srgbClr val="000000">
                      <a:alpha val="43137"/>
                    </a:srgbClr>
                  </a:outerShdw>
                </a:effectLst>
              </a:endParaRPr>
            </a:p>
          </p:txBody>
        </p:sp>
        <p:sp>
          <p:nvSpPr>
            <p:cNvPr id="124944" name="Text Box 12"/>
            <p:cNvSpPr txBox="1">
              <a:spLocks noChangeArrowheads="1"/>
            </p:cNvSpPr>
            <p:nvPr/>
          </p:nvSpPr>
          <p:spPr bwMode="auto">
            <a:xfrm>
              <a:off x="2256" y="2016"/>
              <a:ext cx="1440" cy="1672"/>
            </a:xfrm>
            <a:prstGeom prst="rect">
              <a:avLst/>
            </a:prstGeom>
            <a:noFill/>
            <a:ln w="9525">
              <a:noFill/>
              <a:miter lim="800000"/>
              <a:headEnd/>
              <a:tailEnd/>
            </a:ln>
          </p:spPr>
          <p:txBody>
            <a:bodyPr>
              <a:spAutoFit/>
            </a:bodyPr>
            <a:lstStyle/>
            <a:p>
              <a:pPr algn="l" eaLnBrk="1" hangingPunct="1">
                <a:buClr>
                  <a:srgbClr val="00FF99"/>
                </a:buClr>
                <a:buFont typeface="Wingdings" pitchFamily="2" charset="2"/>
                <a:buChar char="q"/>
              </a:pPr>
              <a:r>
                <a:rPr kumimoji="1" lang="en-US" altLang="zh-CN" sz="2600">
                  <a:solidFill>
                    <a:srgbClr val="FFFF00"/>
                  </a:solidFill>
                  <a:latin typeface="华文楷体" pitchFamily="2" charset="-122"/>
                  <a:ea typeface="华文楷体" pitchFamily="2" charset="-122"/>
                </a:rPr>
                <a:t>    </a:t>
              </a:r>
              <a:r>
                <a:rPr kumimoji="1" lang="zh-CN" altLang="en-US" sz="2800">
                  <a:solidFill>
                    <a:srgbClr val="FFFF00"/>
                  </a:solidFill>
                  <a:latin typeface="华文楷体" pitchFamily="2" charset="-122"/>
                  <a:ea typeface="华文楷体" pitchFamily="2" charset="-122"/>
                </a:rPr>
                <a:t>量是事物的规模、程度、速度等可以用数量关系表示的规定性。</a:t>
              </a:r>
            </a:p>
          </p:txBody>
        </p:sp>
      </p:grpSp>
      <p:grpSp>
        <p:nvGrpSpPr>
          <p:cNvPr id="4" name="Group 13"/>
          <p:cNvGrpSpPr>
            <a:grpSpLocks/>
          </p:cNvGrpSpPr>
          <p:nvPr/>
        </p:nvGrpSpPr>
        <p:grpSpPr bwMode="auto">
          <a:xfrm>
            <a:off x="5410200" y="2971800"/>
            <a:ext cx="3265488" cy="2895600"/>
            <a:chOff x="3504" y="1920"/>
            <a:chExt cx="1968" cy="1824"/>
          </a:xfrm>
        </p:grpSpPr>
        <p:sp>
          <p:nvSpPr>
            <p:cNvPr id="70670" name="AutoShape 14"/>
            <p:cNvSpPr>
              <a:spLocks noChangeArrowheads="1"/>
            </p:cNvSpPr>
            <p:nvPr/>
          </p:nvSpPr>
          <p:spPr bwMode="gray">
            <a:xfrm>
              <a:off x="3504" y="1920"/>
              <a:ext cx="1968" cy="1824"/>
            </a:xfrm>
            <a:prstGeom prst="chevron">
              <a:avLst>
                <a:gd name="adj" fmla="val 17768"/>
              </a:avLst>
            </a:prstGeom>
            <a:gradFill rotWithShape="1">
              <a:gsLst>
                <a:gs pos="0">
                  <a:schemeClr val="accent2"/>
                </a:gs>
                <a:gs pos="100000">
                  <a:schemeClr val="accent2">
                    <a:gamma/>
                    <a:shade val="46275"/>
                    <a:invGamma/>
                  </a:schemeClr>
                </a:gs>
              </a:gsLst>
              <a:lin ang="0" scaled="1"/>
            </a:gradFill>
            <a:ln w="38100">
              <a:solidFill>
                <a:srgbClr val="EAEAEA"/>
              </a:solidFill>
              <a:miter lim="800000"/>
              <a:headEnd/>
              <a:tailEnd/>
            </a:ln>
            <a:effectLst>
              <a:outerShdw dist="109250" dir="3267739" algn="ctr" rotWithShape="0">
                <a:srgbClr val="333333">
                  <a:alpha val="50000"/>
                </a:srgbClr>
              </a:outerShdw>
            </a:effectLst>
          </p:spPr>
          <p:txBody>
            <a:bodyPr anchor="ctr">
              <a:spAutoFit/>
            </a:bodyPr>
            <a:lstStyle/>
            <a:p>
              <a:pPr>
                <a:defRPr/>
              </a:pPr>
              <a:endParaRPr lang="zh-CN" altLang="en-US">
                <a:effectLst>
                  <a:outerShdw blurRad="38100" dist="38100" dir="2700000" algn="tl">
                    <a:srgbClr val="000000">
                      <a:alpha val="43137"/>
                    </a:srgbClr>
                  </a:outerShdw>
                </a:effectLst>
              </a:endParaRPr>
            </a:p>
          </p:txBody>
        </p:sp>
        <p:sp>
          <p:nvSpPr>
            <p:cNvPr id="70671" name="Text Box 15"/>
            <p:cNvSpPr txBox="1">
              <a:spLocks noChangeArrowheads="1"/>
            </p:cNvSpPr>
            <p:nvPr/>
          </p:nvSpPr>
          <p:spPr bwMode="auto">
            <a:xfrm>
              <a:off x="3888" y="1968"/>
              <a:ext cx="1392" cy="1558"/>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a:solidFill>
                    <a:schemeClr val="accent1"/>
                  </a:solidFill>
                  <a:effectLst>
                    <a:outerShdw blurRad="38100" dist="38100" dir="2700000" algn="tl">
                      <a:srgbClr val="C0C0C0"/>
                    </a:outerShdw>
                  </a:effectLst>
                  <a:latin typeface="华文楷体" pitchFamily="2" charset="-122"/>
                  <a:ea typeface="华文楷体" pitchFamily="2" charset="-122"/>
                </a:rPr>
                <a:t>    </a:t>
              </a:r>
              <a:r>
                <a:rPr kumimoji="1" lang="zh-CN" altLang="en-US" sz="2600">
                  <a:solidFill>
                    <a:schemeClr val="accent1"/>
                  </a:solidFill>
                  <a:effectLst>
                    <a:outerShdw blurRad="38100" dist="38100" dir="2700000" algn="tl">
                      <a:srgbClr val="C0C0C0"/>
                    </a:outerShdw>
                  </a:effectLst>
                  <a:latin typeface="华文楷体" pitchFamily="2" charset="-122"/>
                  <a:ea typeface="华文楷体" pitchFamily="2" charset="-122"/>
                </a:rPr>
                <a:t>度是保持事物质的稳定性的数量界限，即事物的限度、幅度和范围。</a:t>
              </a:r>
            </a:p>
          </p:txBody>
        </p:sp>
      </p:grpSp>
      <p:grpSp>
        <p:nvGrpSpPr>
          <p:cNvPr id="5" name="Group 16"/>
          <p:cNvGrpSpPr>
            <a:grpSpLocks/>
          </p:cNvGrpSpPr>
          <p:nvPr/>
        </p:nvGrpSpPr>
        <p:grpSpPr bwMode="auto">
          <a:xfrm>
            <a:off x="0" y="1614488"/>
            <a:ext cx="9144000" cy="519112"/>
            <a:chOff x="0" y="816"/>
            <a:chExt cx="5760" cy="372"/>
          </a:xfrm>
        </p:grpSpPr>
        <p:pic>
          <p:nvPicPr>
            <p:cNvPr id="124939" name="Picture 17"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124940" name="Picture 18"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
        <p:nvSpPr>
          <p:cNvPr id="70675" name="Text Box 19"/>
          <p:cNvSpPr txBox="1">
            <a:spLocks noChangeArrowheads="1"/>
          </p:cNvSpPr>
          <p:nvPr/>
        </p:nvSpPr>
        <p:spPr bwMode="auto">
          <a:xfrm>
            <a:off x="525463" y="1965325"/>
            <a:ext cx="517525" cy="671513"/>
          </a:xfrm>
          <a:prstGeom prst="rect">
            <a:avLst/>
          </a:prstGeom>
          <a:noFill/>
          <a:ln w="9525">
            <a:noFill/>
            <a:miter lim="800000"/>
            <a:headEnd/>
            <a:tailEnd/>
          </a:ln>
          <a:effectLst/>
        </p:spPr>
        <p:txBody>
          <a:bodyPr wrap="none">
            <a:spAutoFit/>
          </a:bodyPr>
          <a:lstStyle/>
          <a:p>
            <a:pPr algn="l" eaLnBrk="1" hangingPunct="1">
              <a:defRPr/>
            </a:pPr>
            <a:r>
              <a:rPr lang="en-US" altLang="zh-CN" sz="3800">
                <a:solidFill>
                  <a:schemeClr val="hlink"/>
                </a:solidFill>
                <a:effectLst>
                  <a:outerShdw blurRad="38100" dist="38100" dir="2700000" algn="tl">
                    <a:srgbClr val="C0C0C0"/>
                  </a:outerShdw>
                </a:effectLst>
                <a:latin typeface="华文楷体" pitchFamily="2" charset="-122"/>
                <a:ea typeface="华文楷体" pitchFamily="2" charset="-122"/>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0660"/>
                                        </p:tgtEl>
                                        <p:attrNameLst>
                                          <p:attrName>style.visibility</p:attrName>
                                        </p:attrNameLst>
                                      </p:cBhvr>
                                      <p:to>
                                        <p:strVal val="visible"/>
                                      </p:to>
                                    </p:set>
                                    <p:animEffect transition="in" filter="wipe(up)">
                                      <p:cBhvr>
                                        <p:cTn id="12" dur="500"/>
                                        <p:tgtEl>
                                          <p:spTgt spid="70660"/>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0661"/>
                                        </p:tgtEl>
                                        <p:attrNameLst>
                                          <p:attrName>style.visibility</p:attrName>
                                        </p:attrNameLst>
                                      </p:cBhvr>
                                      <p:to>
                                        <p:strVal val="visible"/>
                                      </p:to>
                                    </p:set>
                                    <p:animEffect transition="in" filter="wipe(up)">
                                      <p:cBhvr>
                                        <p:cTn id="21" dur="500"/>
                                        <p:tgtEl>
                                          <p:spTgt spid="70661"/>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662"/>
                                        </p:tgtEl>
                                        <p:attrNameLst>
                                          <p:attrName>style.visibility</p:attrName>
                                        </p:attrNameLst>
                                      </p:cBhvr>
                                      <p:to>
                                        <p:strVal val="visible"/>
                                      </p:to>
                                    </p:set>
                                    <p:animEffect transition="in" filter="wipe(up)">
                                      <p:cBhvr>
                                        <p:cTn id="30" dur="500"/>
                                        <p:tgtEl>
                                          <p:spTgt spid="70662"/>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0" grpId="0" animBg="1"/>
      <p:bldP spid="70661" grpId="0" animBg="1"/>
      <p:bldP spid="7066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419600" y="990600"/>
            <a:ext cx="3448050" cy="5091113"/>
            <a:chOff x="228" y="1082"/>
            <a:chExt cx="2124" cy="3207"/>
          </a:xfrm>
        </p:grpSpPr>
        <p:pic>
          <p:nvPicPr>
            <p:cNvPr id="71683" name="Picture 3" descr="水三态：水"/>
            <p:cNvPicPr>
              <a:picLocks noChangeAspect="1" noChangeArrowheads="1"/>
            </p:cNvPicPr>
            <p:nvPr/>
          </p:nvPicPr>
          <p:blipFill>
            <a:blip r:embed="rId2" cstate="print"/>
            <a:srcRect/>
            <a:stretch>
              <a:fillRect/>
            </a:stretch>
          </p:blipFill>
          <p:spPr bwMode="auto">
            <a:xfrm>
              <a:off x="912" y="1802"/>
              <a:ext cx="1350" cy="2064"/>
            </a:xfrm>
            <a:prstGeom prst="rect">
              <a:avLst/>
            </a:prstGeom>
            <a:noFill/>
            <a:ln w="9525">
              <a:noFill/>
              <a:miter lim="800000"/>
              <a:headEnd/>
              <a:tailEnd/>
            </a:ln>
            <a:effectLst>
              <a:outerShdw dist="45791" dir="3378596" algn="ctr" rotWithShape="0">
                <a:srgbClr val="808080"/>
              </a:outerShdw>
            </a:effectLst>
          </p:spPr>
        </p:pic>
        <p:pic>
          <p:nvPicPr>
            <p:cNvPr id="71684" name="Picture 4" descr="水三态：冰"/>
            <p:cNvPicPr>
              <a:picLocks noChangeAspect="1" noChangeArrowheads="1"/>
            </p:cNvPicPr>
            <p:nvPr/>
          </p:nvPicPr>
          <p:blipFill>
            <a:blip r:embed="rId3" cstate="print"/>
            <a:srcRect/>
            <a:stretch>
              <a:fillRect/>
            </a:stretch>
          </p:blipFill>
          <p:spPr bwMode="auto">
            <a:xfrm>
              <a:off x="960" y="3242"/>
              <a:ext cx="1392" cy="1030"/>
            </a:xfrm>
            <a:prstGeom prst="rect">
              <a:avLst/>
            </a:prstGeom>
            <a:noFill/>
            <a:effectLst>
              <a:outerShdw dist="45791" dir="3378596" algn="ctr" rotWithShape="0">
                <a:srgbClr val="808080"/>
              </a:outerShdw>
            </a:effectLst>
          </p:spPr>
        </p:pic>
        <p:sp>
          <p:nvSpPr>
            <p:cNvPr id="71685" name="Text Box 5"/>
            <p:cNvSpPr txBox="1">
              <a:spLocks noChangeArrowheads="1"/>
            </p:cNvSpPr>
            <p:nvPr/>
          </p:nvSpPr>
          <p:spPr bwMode="auto">
            <a:xfrm>
              <a:off x="1440" y="3885"/>
              <a:ext cx="432" cy="404"/>
            </a:xfrm>
            <a:prstGeom prst="rect">
              <a:avLst/>
            </a:prstGeom>
            <a:noFill/>
            <a:ln w="9525">
              <a:noFill/>
              <a:miter lim="800000"/>
              <a:headEnd/>
              <a:tailEnd/>
            </a:ln>
            <a:effectLst>
              <a:outerShdw dist="45791" dir="3378596" algn="ctr" rotWithShape="0">
                <a:schemeClr val="bg2"/>
              </a:outerShdw>
            </a:effectLst>
          </p:spPr>
          <p:txBody>
            <a:bodyPr>
              <a:spAutoFit/>
            </a:bodyPr>
            <a:lstStyle/>
            <a:p>
              <a:pPr algn="l" eaLnBrk="1" hangingPunct="1">
                <a:spcBef>
                  <a:spcPct val="50000"/>
                </a:spcBef>
                <a:defRPr/>
              </a:pPr>
              <a:r>
                <a:rPr kumimoji="1" lang="zh-CN" altLang="en-US" b="0">
                  <a:solidFill>
                    <a:srgbClr val="FF33CC"/>
                  </a:solidFill>
                  <a:effectLst>
                    <a:outerShdw blurRad="38100" dist="38100" dir="2700000" algn="tl">
                      <a:srgbClr val="C0C0C0"/>
                    </a:outerShdw>
                  </a:effectLst>
                  <a:latin typeface="方正大黑简体" pitchFamily="2" charset="-122"/>
                  <a:ea typeface="方正大黑简体" pitchFamily="2" charset="-122"/>
                </a:rPr>
                <a:t>冰</a:t>
              </a:r>
            </a:p>
          </p:txBody>
        </p:sp>
        <p:sp>
          <p:nvSpPr>
            <p:cNvPr id="71686" name="Text Box 6"/>
            <p:cNvSpPr txBox="1">
              <a:spLocks noChangeArrowheads="1"/>
            </p:cNvSpPr>
            <p:nvPr/>
          </p:nvSpPr>
          <p:spPr bwMode="auto">
            <a:xfrm>
              <a:off x="1392" y="2818"/>
              <a:ext cx="395" cy="404"/>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lgn="l" eaLnBrk="1" hangingPunct="1">
                <a:defRPr/>
              </a:pPr>
              <a:r>
                <a:rPr kumimoji="1" lang="zh-CN" altLang="en-US" b="0">
                  <a:solidFill>
                    <a:srgbClr val="FF33CC"/>
                  </a:solidFill>
                  <a:effectLst>
                    <a:outerShdw blurRad="38100" dist="38100" dir="2700000" algn="tl">
                      <a:srgbClr val="C0C0C0"/>
                    </a:outerShdw>
                  </a:effectLst>
                  <a:latin typeface="方正大黑简体" pitchFamily="2" charset="-122"/>
                  <a:ea typeface="方正大黑简体" pitchFamily="2" charset="-122"/>
                </a:rPr>
                <a:t>水</a:t>
              </a:r>
            </a:p>
          </p:txBody>
        </p:sp>
        <p:pic>
          <p:nvPicPr>
            <p:cNvPr id="71687" name="Picture 7" descr="汽03"/>
            <p:cNvPicPr>
              <a:picLocks noChangeAspect="1" noChangeArrowheads="1"/>
            </p:cNvPicPr>
            <p:nvPr/>
          </p:nvPicPr>
          <p:blipFill>
            <a:blip r:embed="rId4" cstate="print"/>
            <a:srcRect/>
            <a:stretch>
              <a:fillRect/>
            </a:stretch>
          </p:blipFill>
          <p:spPr bwMode="auto">
            <a:xfrm>
              <a:off x="912" y="1082"/>
              <a:ext cx="1350" cy="939"/>
            </a:xfrm>
            <a:prstGeom prst="rect">
              <a:avLst/>
            </a:prstGeom>
            <a:noFill/>
            <a:effectLst>
              <a:outerShdw dist="45791" dir="3378596" algn="ctr" rotWithShape="0">
                <a:srgbClr val="808080"/>
              </a:outerShdw>
            </a:effectLst>
          </p:spPr>
        </p:pic>
        <p:sp>
          <p:nvSpPr>
            <p:cNvPr id="71688" name="Text Box 8"/>
            <p:cNvSpPr txBox="1">
              <a:spLocks noChangeArrowheads="1"/>
            </p:cNvSpPr>
            <p:nvPr/>
          </p:nvSpPr>
          <p:spPr bwMode="auto">
            <a:xfrm>
              <a:off x="1392" y="1562"/>
              <a:ext cx="432" cy="404"/>
            </a:xfrm>
            <a:prstGeom prst="rect">
              <a:avLst/>
            </a:prstGeom>
            <a:noFill/>
            <a:ln w="9525">
              <a:noFill/>
              <a:miter lim="800000"/>
              <a:headEnd/>
              <a:tailEnd/>
            </a:ln>
            <a:effectLst>
              <a:outerShdw dist="45791" dir="3378596" algn="ctr" rotWithShape="0">
                <a:schemeClr val="bg2"/>
              </a:outerShdw>
            </a:effectLst>
          </p:spPr>
          <p:txBody>
            <a:bodyPr>
              <a:spAutoFit/>
            </a:bodyPr>
            <a:lstStyle/>
            <a:p>
              <a:pPr algn="l" eaLnBrk="1" hangingPunct="1">
                <a:spcBef>
                  <a:spcPct val="50000"/>
                </a:spcBef>
                <a:defRPr/>
              </a:pPr>
              <a:r>
                <a:rPr kumimoji="1" lang="zh-CN" altLang="en-US" b="0">
                  <a:solidFill>
                    <a:srgbClr val="FFFF99"/>
                  </a:solidFill>
                  <a:effectLst>
                    <a:outerShdw blurRad="38100" dist="38100" dir="2700000" algn="tl">
                      <a:srgbClr val="C0C0C0"/>
                    </a:outerShdw>
                  </a:effectLst>
                  <a:latin typeface="方正大黑简体" pitchFamily="2" charset="-122"/>
                  <a:ea typeface="方正大黑简体" pitchFamily="2" charset="-122"/>
                </a:rPr>
                <a:t>汽</a:t>
              </a:r>
            </a:p>
          </p:txBody>
        </p:sp>
        <p:sp>
          <p:nvSpPr>
            <p:cNvPr id="71689" name="Rectangle 9"/>
            <p:cNvSpPr>
              <a:spLocks noChangeArrowheads="1"/>
            </p:cNvSpPr>
            <p:nvPr/>
          </p:nvSpPr>
          <p:spPr bwMode="auto">
            <a:xfrm>
              <a:off x="792" y="1370"/>
              <a:ext cx="66" cy="2688"/>
            </a:xfrm>
            <a:prstGeom prst="rect">
              <a:avLst/>
            </a:prstGeom>
            <a:gradFill rotWithShape="0">
              <a:gsLst>
                <a:gs pos="0">
                  <a:srgbClr val="6699FF">
                    <a:gamma/>
                    <a:shade val="66275"/>
                    <a:invGamma/>
                  </a:srgbClr>
                </a:gs>
                <a:gs pos="50000">
                  <a:srgbClr val="6699FF"/>
                </a:gs>
                <a:gs pos="100000">
                  <a:srgbClr val="6699FF">
                    <a:gamma/>
                    <a:shade val="66275"/>
                    <a:invGamma/>
                  </a:srgbClr>
                </a:gs>
              </a:gsLst>
              <a:lin ang="0" scaled="1"/>
            </a:gradFill>
            <a:ln w="9525">
              <a:noFill/>
              <a:miter lim="800000"/>
              <a:headEnd/>
              <a:tailEnd/>
            </a:ln>
            <a:effectLst>
              <a:outerShdw dist="45791" dir="3378596" algn="ctr" rotWithShape="0">
                <a:schemeClr val="bg2"/>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690" name="Line 10"/>
            <p:cNvSpPr>
              <a:spLocks noChangeShapeType="1"/>
            </p:cNvSpPr>
            <p:nvPr/>
          </p:nvSpPr>
          <p:spPr bwMode="auto">
            <a:xfrm>
              <a:off x="792" y="3746"/>
              <a:ext cx="96" cy="0"/>
            </a:xfrm>
            <a:prstGeom prst="line">
              <a:avLst/>
            </a:prstGeom>
            <a:noFill/>
            <a:ln w="38100">
              <a:solidFill>
                <a:schemeClr val="folHlink"/>
              </a:solidFill>
              <a:round/>
              <a:headEnd/>
              <a:tailEnd/>
            </a:ln>
            <a:effectLst>
              <a:outerShdw dist="45791" dir="3378596" algn="ctr" rotWithShape="0">
                <a:schemeClr val="bg2"/>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691" name="Line 11"/>
            <p:cNvSpPr>
              <a:spLocks noChangeShapeType="1"/>
            </p:cNvSpPr>
            <p:nvPr/>
          </p:nvSpPr>
          <p:spPr bwMode="auto">
            <a:xfrm>
              <a:off x="792" y="2546"/>
              <a:ext cx="96" cy="0"/>
            </a:xfrm>
            <a:prstGeom prst="line">
              <a:avLst/>
            </a:prstGeom>
            <a:noFill/>
            <a:ln w="38100">
              <a:solidFill>
                <a:schemeClr val="folHlink"/>
              </a:solidFill>
              <a:round/>
              <a:headEnd/>
              <a:tailEnd/>
            </a:ln>
            <a:effectLst>
              <a:outerShdw dist="45791" dir="3378596" algn="ctr" rotWithShape="0">
                <a:schemeClr val="bg2"/>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692" name="Line 12"/>
            <p:cNvSpPr>
              <a:spLocks noChangeShapeType="1"/>
            </p:cNvSpPr>
            <p:nvPr/>
          </p:nvSpPr>
          <p:spPr bwMode="auto">
            <a:xfrm>
              <a:off x="792" y="1466"/>
              <a:ext cx="96" cy="0"/>
            </a:xfrm>
            <a:prstGeom prst="line">
              <a:avLst/>
            </a:prstGeom>
            <a:noFill/>
            <a:ln w="38100">
              <a:solidFill>
                <a:schemeClr val="folHlink"/>
              </a:solidFill>
              <a:round/>
              <a:headEnd/>
              <a:tailEnd/>
            </a:ln>
            <a:effectLst>
              <a:outerShdw dist="45791" dir="3378596" algn="ctr" rotWithShape="0">
                <a:schemeClr val="bg2"/>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693" name="Text Box 13"/>
            <p:cNvSpPr txBox="1">
              <a:spLocks noChangeArrowheads="1"/>
            </p:cNvSpPr>
            <p:nvPr/>
          </p:nvSpPr>
          <p:spPr bwMode="auto">
            <a:xfrm>
              <a:off x="300" y="2366"/>
              <a:ext cx="528" cy="288"/>
            </a:xfrm>
            <a:prstGeom prst="rect">
              <a:avLst/>
            </a:prstGeom>
            <a:noFill/>
            <a:ln w="9525">
              <a:noFill/>
              <a:miter lim="800000"/>
              <a:headEnd/>
              <a:tailEnd/>
            </a:ln>
            <a:effectLst>
              <a:outerShdw dist="45791" dir="3378596" algn="ctr" rotWithShape="0">
                <a:schemeClr val="bg2"/>
              </a:outerShdw>
            </a:effectLst>
          </p:spPr>
          <p:txBody>
            <a:bodyPr>
              <a:spAutoFit/>
            </a:bodyPr>
            <a:lstStyle/>
            <a:p>
              <a:pPr algn="l" eaLnBrk="1" hangingPunct="1">
                <a:spcBef>
                  <a:spcPct val="50000"/>
                </a:spcBef>
                <a:defRPr/>
              </a:pPr>
              <a:r>
                <a:rPr kumimoji="1" lang="en-US" altLang="zh-CN" sz="2400" b="0">
                  <a:solidFill>
                    <a:schemeClr val="tx1"/>
                  </a:solidFill>
                  <a:effectLst>
                    <a:outerShdw blurRad="38100" dist="38100" dir="2700000" algn="tl">
                      <a:srgbClr val="C0C0C0"/>
                    </a:outerShdw>
                  </a:effectLst>
                  <a:latin typeface="方正大黑简体" pitchFamily="2" charset="-122"/>
                  <a:ea typeface="方正大黑简体" pitchFamily="2" charset="-122"/>
                </a:rPr>
                <a:t>50</a:t>
              </a:r>
              <a:r>
                <a:rPr kumimoji="1" lang="en-US" altLang="zh-CN" sz="2400" b="0">
                  <a:solidFill>
                    <a:schemeClr val="tx1"/>
                  </a:solidFill>
                  <a:effectLst>
                    <a:outerShdw blurRad="38100" dist="38100" dir="2700000" algn="tl">
                      <a:srgbClr val="C0C0C0"/>
                    </a:outerShdw>
                  </a:effectLst>
                  <a:latin typeface="方正大黑简体" pitchFamily="2" charset="-122"/>
                  <a:ea typeface="方正大黑简体" pitchFamily="2" charset="-122"/>
                  <a:sym typeface="Symbol" pitchFamily="18" charset="2"/>
                </a:rPr>
                <a:t></a:t>
              </a:r>
              <a:r>
                <a:rPr kumimoji="1" lang="en-US" altLang="zh-CN" sz="2400" b="0">
                  <a:solidFill>
                    <a:schemeClr val="tx1"/>
                  </a:solidFill>
                  <a:effectLst>
                    <a:outerShdw blurRad="38100" dist="38100" dir="2700000" algn="tl">
                      <a:srgbClr val="C0C0C0"/>
                    </a:outerShdw>
                  </a:effectLst>
                  <a:latin typeface="方正大黑简体" pitchFamily="2" charset="-122"/>
                  <a:ea typeface="方正大黑简体" pitchFamily="2" charset="-122"/>
                </a:rPr>
                <a:t>C</a:t>
              </a:r>
            </a:p>
          </p:txBody>
        </p:sp>
        <p:sp>
          <p:nvSpPr>
            <p:cNvPr id="71694" name="Text Box 14"/>
            <p:cNvSpPr txBox="1">
              <a:spLocks noChangeArrowheads="1"/>
            </p:cNvSpPr>
            <p:nvPr/>
          </p:nvSpPr>
          <p:spPr bwMode="auto">
            <a:xfrm>
              <a:off x="408" y="3578"/>
              <a:ext cx="528" cy="288"/>
            </a:xfrm>
            <a:prstGeom prst="rect">
              <a:avLst/>
            </a:prstGeom>
            <a:noFill/>
            <a:ln w="9525">
              <a:noFill/>
              <a:miter lim="800000"/>
              <a:headEnd/>
              <a:tailEnd/>
            </a:ln>
            <a:effectLst>
              <a:outerShdw dist="45791" dir="3378596" algn="ctr" rotWithShape="0">
                <a:schemeClr val="bg2"/>
              </a:outerShdw>
            </a:effectLst>
          </p:spPr>
          <p:txBody>
            <a:bodyPr>
              <a:spAutoFit/>
            </a:bodyPr>
            <a:lstStyle/>
            <a:p>
              <a:pPr algn="l" eaLnBrk="1" hangingPunct="1">
                <a:spcBef>
                  <a:spcPct val="50000"/>
                </a:spcBef>
                <a:defRPr/>
              </a:pPr>
              <a:r>
                <a:rPr kumimoji="1" lang="en-US" altLang="zh-CN" sz="2400" b="0">
                  <a:solidFill>
                    <a:schemeClr val="tx1"/>
                  </a:solidFill>
                  <a:effectLst>
                    <a:outerShdw blurRad="38100" dist="38100" dir="2700000" algn="tl">
                      <a:srgbClr val="C0C0C0"/>
                    </a:outerShdw>
                  </a:effectLst>
                  <a:latin typeface="方正大黑简体" pitchFamily="2" charset="-122"/>
                  <a:ea typeface="方正大黑简体" pitchFamily="2" charset="-122"/>
                </a:rPr>
                <a:t>0</a:t>
              </a:r>
              <a:r>
                <a:rPr kumimoji="1" lang="en-US" altLang="zh-CN" sz="2400" b="0">
                  <a:solidFill>
                    <a:schemeClr val="tx1"/>
                  </a:solidFill>
                  <a:effectLst>
                    <a:outerShdw blurRad="38100" dist="38100" dir="2700000" algn="tl">
                      <a:srgbClr val="C0C0C0"/>
                    </a:outerShdw>
                  </a:effectLst>
                  <a:latin typeface="方正大黑简体" pitchFamily="2" charset="-122"/>
                  <a:ea typeface="方正大黑简体" pitchFamily="2" charset="-122"/>
                  <a:sym typeface="Symbol" pitchFamily="18" charset="2"/>
                </a:rPr>
                <a:t></a:t>
              </a:r>
              <a:r>
                <a:rPr kumimoji="1" lang="en-US" altLang="zh-CN" sz="2400" b="0">
                  <a:solidFill>
                    <a:schemeClr val="tx1"/>
                  </a:solidFill>
                  <a:effectLst>
                    <a:outerShdw blurRad="38100" dist="38100" dir="2700000" algn="tl">
                      <a:srgbClr val="C0C0C0"/>
                    </a:outerShdw>
                  </a:effectLst>
                  <a:latin typeface="方正大黑简体" pitchFamily="2" charset="-122"/>
                  <a:ea typeface="方正大黑简体" pitchFamily="2" charset="-122"/>
                </a:rPr>
                <a:t>C</a:t>
              </a:r>
            </a:p>
          </p:txBody>
        </p:sp>
        <p:sp>
          <p:nvSpPr>
            <p:cNvPr id="71695" name="Text Box 15"/>
            <p:cNvSpPr txBox="1">
              <a:spLocks noChangeArrowheads="1"/>
            </p:cNvSpPr>
            <p:nvPr/>
          </p:nvSpPr>
          <p:spPr bwMode="auto">
            <a:xfrm>
              <a:off x="228" y="1322"/>
              <a:ext cx="696" cy="327"/>
            </a:xfrm>
            <a:prstGeom prst="rect">
              <a:avLst/>
            </a:prstGeom>
            <a:noFill/>
            <a:ln w="9525">
              <a:noFill/>
              <a:miter lim="800000"/>
              <a:headEnd/>
              <a:tailEnd/>
            </a:ln>
            <a:effectLst>
              <a:outerShdw dist="45791" dir="3378596" algn="ctr" rotWithShape="0">
                <a:schemeClr val="bg2"/>
              </a:outerShdw>
            </a:effectLst>
          </p:spPr>
          <p:txBody>
            <a:bodyPr>
              <a:spAutoFit/>
            </a:bodyPr>
            <a:lstStyle/>
            <a:p>
              <a:pPr algn="l" eaLnBrk="1" hangingPunct="1">
                <a:spcBef>
                  <a:spcPct val="50000"/>
                </a:spcBef>
                <a:defRPr/>
              </a:pPr>
              <a:r>
                <a:rPr kumimoji="1" lang="en-US" altLang="zh-CN" sz="2800" b="0">
                  <a:solidFill>
                    <a:schemeClr val="tx1"/>
                  </a:solidFill>
                  <a:effectLst>
                    <a:outerShdw blurRad="38100" dist="38100" dir="2700000" algn="tl">
                      <a:srgbClr val="C0C0C0"/>
                    </a:outerShdw>
                  </a:effectLst>
                  <a:latin typeface="方正大黑简体" pitchFamily="2" charset="-122"/>
                  <a:ea typeface="方正大黑简体" pitchFamily="2" charset="-122"/>
                </a:rPr>
                <a:t>100</a:t>
              </a:r>
              <a:r>
                <a:rPr kumimoji="1" lang="en-US" altLang="zh-CN" sz="2800" b="0">
                  <a:solidFill>
                    <a:schemeClr val="tx1"/>
                  </a:solidFill>
                  <a:effectLst>
                    <a:outerShdw blurRad="38100" dist="38100" dir="2700000" algn="tl">
                      <a:srgbClr val="C0C0C0"/>
                    </a:outerShdw>
                  </a:effectLst>
                  <a:latin typeface="方正大黑简体" pitchFamily="2" charset="-122"/>
                  <a:ea typeface="方正大黑简体" pitchFamily="2" charset="-122"/>
                  <a:sym typeface="Symbol" pitchFamily="18" charset="2"/>
                </a:rPr>
                <a:t></a:t>
              </a:r>
              <a:r>
                <a:rPr kumimoji="1" lang="en-US" altLang="zh-CN" sz="2800" b="0">
                  <a:solidFill>
                    <a:schemeClr val="tx1"/>
                  </a:solidFill>
                  <a:effectLst>
                    <a:outerShdw blurRad="38100" dist="38100" dir="2700000" algn="tl">
                      <a:srgbClr val="C0C0C0"/>
                    </a:outerShdw>
                  </a:effectLst>
                  <a:latin typeface="方正大黑简体" pitchFamily="2" charset="-122"/>
                  <a:ea typeface="方正大黑简体" pitchFamily="2" charset="-122"/>
                </a:rPr>
                <a:t>C</a:t>
              </a:r>
            </a:p>
          </p:txBody>
        </p:sp>
      </p:grpSp>
      <p:sp>
        <p:nvSpPr>
          <p:cNvPr id="71696" name="AutoShape 16"/>
          <p:cNvSpPr>
            <a:spLocks noChangeArrowheads="1"/>
          </p:cNvSpPr>
          <p:nvPr/>
        </p:nvSpPr>
        <p:spPr bwMode="invGray">
          <a:xfrm>
            <a:off x="1692275" y="3937000"/>
            <a:ext cx="1755775" cy="931863"/>
          </a:xfrm>
          <a:prstGeom prst="downArrow">
            <a:avLst>
              <a:gd name="adj1" fmla="val 67093"/>
              <a:gd name="adj2" fmla="val 64051"/>
            </a:avLst>
          </a:prstGeom>
          <a:gradFill rotWithShape="1">
            <a:gsLst>
              <a:gs pos="0">
                <a:schemeClr val="tx2">
                  <a:gamma/>
                  <a:tint val="63529"/>
                  <a:invGamma/>
                  <a:alpha val="12000"/>
                </a:schemeClr>
              </a:gs>
              <a:gs pos="100000">
                <a:schemeClr val="tx2"/>
              </a:gs>
            </a:gsLst>
            <a:lin ang="54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3" name="Group 17"/>
          <p:cNvGrpSpPr>
            <a:grpSpLocks/>
          </p:cNvGrpSpPr>
          <p:nvPr/>
        </p:nvGrpSpPr>
        <p:grpSpPr bwMode="auto">
          <a:xfrm>
            <a:off x="1042988" y="4868863"/>
            <a:ext cx="3048000" cy="838200"/>
            <a:chOff x="672" y="2928"/>
            <a:chExt cx="1920" cy="528"/>
          </a:xfrm>
        </p:grpSpPr>
        <p:sp>
          <p:nvSpPr>
            <p:cNvPr id="71698" name="AutoShape 18"/>
            <p:cNvSpPr>
              <a:spLocks noChangeArrowheads="1"/>
            </p:cNvSpPr>
            <p:nvPr/>
          </p:nvSpPr>
          <p:spPr bwMode="gray">
            <a:xfrm>
              <a:off x="672" y="2928"/>
              <a:ext cx="1920" cy="528"/>
            </a:xfrm>
            <a:prstGeom prst="can">
              <a:avLst>
                <a:gd name="adj" fmla="val 32032"/>
              </a:avLst>
            </a:prstGeom>
            <a:gradFill rotWithShape="1">
              <a:gsLst>
                <a:gs pos="0">
                  <a:srgbClr val="44BD41">
                    <a:gamma/>
                    <a:shade val="46275"/>
                    <a:invGamma/>
                  </a:srgbClr>
                </a:gs>
                <a:gs pos="50000">
                  <a:srgbClr val="44BD41"/>
                </a:gs>
                <a:gs pos="100000">
                  <a:srgbClr val="44BD41">
                    <a:gamma/>
                    <a:shade val="46275"/>
                    <a:invGamma/>
                  </a:srgbClr>
                </a:gs>
              </a:gsLst>
              <a:lin ang="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699" name="Rectangle 19"/>
            <p:cNvSpPr>
              <a:spLocks noChangeArrowheads="1"/>
            </p:cNvSpPr>
            <p:nvPr/>
          </p:nvSpPr>
          <p:spPr bwMode="auto">
            <a:xfrm>
              <a:off x="1248" y="3120"/>
              <a:ext cx="791" cy="327"/>
            </a:xfrm>
            <a:prstGeom prst="rect">
              <a:avLst/>
            </a:prstGeom>
            <a:noFill/>
            <a:ln w="9525">
              <a:noFill/>
              <a:miter lim="800000"/>
              <a:headEnd/>
              <a:tailEnd/>
            </a:ln>
            <a:effectLst/>
          </p:spPr>
          <p:txBody>
            <a:bodyPr wrap="none">
              <a:spAutoFit/>
            </a:bodyPr>
            <a:lstStyle/>
            <a:p>
              <a:pPr algn="l" eaLnBrk="1" hangingPunct="1">
                <a:defRPr/>
              </a:pPr>
              <a:r>
                <a:rPr kumimoji="1" lang="zh-CN" altLang="en-US" sz="2800">
                  <a:solidFill>
                    <a:srgbClr val="FFFF99"/>
                  </a:solidFill>
                  <a:effectLst>
                    <a:outerShdw blurRad="38100" dist="38100" dir="2700000" algn="tl">
                      <a:srgbClr val="C0C0C0"/>
                    </a:outerShdw>
                  </a:effectLst>
                  <a:latin typeface="Arial" pitchFamily="34" charset="0"/>
                </a:rPr>
                <a:t>关节点</a:t>
              </a:r>
            </a:p>
          </p:txBody>
        </p:sp>
      </p:grpSp>
      <p:sp>
        <p:nvSpPr>
          <p:cNvPr id="71700" name="Rectangle 20"/>
          <p:cNvSpPr>
            <a:spLocks noChangeArrowheads="1"/>
          </p:cNvSpPr>
          <p:nvPr/>
        </p:nvSpPr>
        <p:spPr bwMode="auto">
          <a:xfrm>
            <a:off x="685800" y="725488"/>
            <a:ext cx="3571875" cy="681037"/>
          </a:xfrm>
          <a:prstGeom prst="rect">
            <a:avLst/>
          </a:prstGeom>
          <a:solidFill>
            <a:schemeClr val="accent2"/>
          </a:solidFill>
          <a:ln w="9525">
            <a:solidFill>
              <a:schemeClr val="bg1"/>
            </a:solidFill>
            <a:miter lim="800000"/>
            <a:headEnd/>
            <a:tailEnd/>
          </a:ln>
          <a:effectLst>
            <a:outerShdw dist="35921" dir="2700000" algn="ctr" rotWithShape="0">
              <a:schemeClr val="bg2"/>
            </a:outerShdw>
          </a:effectLst>
        </p:spPr>
        <p:txBody>
          <a:bodyPr wrap="none">
            <a:spAutoFit/>
          </a:bodyPr>
          <a:lstStyle/>
          <a:p>
            <a:pPr algn="l" eaLnBrk="1" hangingPunct="1">
              <a:defRPr/>
            </a:pPr>
            <a:r>
              <a:rPr kumimoji="1" lang="zh-CN" altLang="en-US" sz="3800">
                <a:effectLst>
                  <a:outerShdw blurRad="38100" dist="38100" dir="2700000" algn="tl">
                    <a:srgbClr val="000000"/>
                  </a:outerShdw>
                </a:effectLst>
                <a:latin typeface="Arial" pitchFamily="34" charset="0"/>
                <a:ea typeface="华文隶书" pitchFamily="2" charset="-122"/>
              </a:rPr>
              <a:t>关节点或临界点</a:t>
            </a:r>
          </a:p>
        </p:txBody>
      </p:sp>
      <p:grpSp>
        <p:nvGrpSpPr>
          <p:cNvPr id="4" name="Group 21"/>
          <p:cNvGrpSpPr>
            <a:grpSpLocks/>
          </p:cNvGrpSpPr>
          <p:nvPr/>
        </p:nvGrpSpPr>
        <p:grpSpPr bwMode="auto">
          <a:xfrm>
            <a:off x="1692275" y="1350963"/>
            <a:ext cx="1682750" cy="2654300"/>
            <a:chOff x="1100" y="1296"/>
            <a:chExt cx="1060" cy="1361"/>
          </a:xfrm>
        </p:grpSpPr>
        <p:sp>
          <p:nvSpPr>
            <p:cNvPr id="71702" name="AutoShape 22"/>
            <p:cNvSpPr>
              <a:spLocks noChangeArrowheads="1"/>
            </p:cNvSpPr>
            <p:nvPr/>
          </p:nvSpPr>
          <p:spPr bwMode="gray">
            <a:xfrm>
              <a:off x="1104" y="2256"/>
              <a:ext cx="1056" cy="384"/>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703" name="AutoShape 23"/>
            <p:cNvSpPr>
              <a:spLocks noChangeArrowheads="1"/>
            </p:cNvSpPr>
            <p:nvPr/>
          </p:nvSpPr>
          <p:spPr bwMode="gray">
            <a:xfrm>
              <a:off x="1100" y="1919"/>
              <a:ext cx="1056" cy="384"/>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704" name="AutoShape 24"/>
            <p:cNvSpPr>
              <a:spLocks noChangeArrowheads="1"/>
            </p:cNvSpPr>
            <p:nvPr/>
          </p:nvSpPr>
          <p:spPr bwMode="gray">
            <a:xfrm>
              <a:off x="1100" y="1583"/>
              <a:ext cx="1056" cy="383"/>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1705" name="Rectangle 25"/>
            <p:cNvSpPr>
              <a:spLocks noChangeArrowheads="1"/>
            </p:cNvSpPr>
            <p:nvPr/>
          </p:nvSpPr>
          <p:spPr bwMode="auto">
            <a:xfrm>
              <a:off x="1392" y="1296"/>
              <a:ext cx="576" cy="1361"/>
            </a:xfrm>
            <a:prstGeom prst="rect">
              <a:avLst/>
            </a:prstGeom>
            <a:noFill/>
            <a:ln w="9525">
              <a:noFill/>
              <a:miter lim="800000"/>
              <a:headEnd/>
              <a:tailEnd/>
            </a:ln>
            <a:effectLst/>
          </p:spPr>
          <p:txBody>
            <a:bodyPr>
              <a:spAutoFit/>
            </a:bodyPr>
            <a:lstStyle/>
            <a:p>
              <a:pPr algn="l" eaLnBrk="1" hangingPunct="1">
                <a:defRPr/>
              </a:pPr>
              <a:r>
                <a:rPr kumimoji="1" lang="en-US" altLang="zh-CN" sz="2800">
                  <a:solidFill>
                    <a:srgbClr val="800000"/>
                  </a:solidFill>
                  <a:effectLst>
                    <a:outerShdw blurRad="38100" dist="38100" dir="2700000" algn="tl">
                      <a:srgbClr val="C0C0C0"/>
                    </a:outerShdw>
                  </a:effectLst>
                  <a:latin typeface="Arial" pitchFamily="34" charset="0"/>
                  <a:ea typeface="楷体_GB2312" pitchFamily="49" charset="-122"/>
                </a:rPr>
                <a:t> </a:t>
              </a:r>
            </a:p>
            <a:p>
              <a:pPr algn="l" eaLnBrk="1" hangingPunct="1">
                <a:defRPr/>
              </a:pPr>
              <a:r>
                <a:rPr kumimoji="1" lang="en-US" altLang="zh-CN" sz="2800">
                  <a:solidFill>
                    <a:srgbClr val="800000"/>
                  </a:solidFill>
                  <a:effectLst>
                    <a:outerShdw blurRad="38100" dist="38100" dir="2700000" algn="tl">
                      <a:srgbClr val="C0C0C0"/>
                    </a:outerShdw>
                  </a:effectLst>
                  <a:latin typeface="Arial" pitchFamily="34" charset="0"/>
                  <a:ea typeface="楷体_GB2312" pitchFamily="49" charset="-122"/>
                </a:rPr>
                <a:t>    </a:t>
              </a:r>
              <a:r>
                <a:rPr kumimoji="1" lang="zh-CN" altLang="en-US" sz="2800">
                  <a:solidFill>
                    <a:srgbClr val="800000"/>
                  </a:solidFill>
                  <a:effectLst>
                    <a:outerShdw blurRad="38100" dist="38100" dir="2700000" algn="tl">
                      <a:srgbClr val="C0C0C0"/>
                    </a:outerShdw>
                  </a:effectLst>
                  <a:latin typeface="Arial" pitchFamily="34" charset="0"/>
                  <a:ea typeface="楷体_GB2312" pitchFamily="49" charset="-122"/>
                </a:rPr>
                <a:t>事物度两端的界限</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1696"/>
                                        </p:tgtEl>
                                        <p:attrNameLst>
                                          <p:attrName>style.visibility</p:attrName>
                                        </p:attrNameLst>
                                      </p:cBhvr>
                                      <p:to>
                                        <p:strVal val="visible"/>
                                      </p:to>
                                    </p:set>
                                    <p:animEffect transition="in" filter="wipe(up)">
                                      <p:cBhvr>
                                        <p:cTn id="11" dur="500"/>
                                        <p:tgtEl>
                                          <p:spTgt spid="71696"/>
                                        </p:tgtEl>
                                      </p:cBhvr>
                                    </p:animEffect>
                                  </p:childTnLst>
                                </p:cTn>
                              </p:par>
                            </p:childTnLst>
                          </p:cTn>
                        </p:par>
                        <p:par>
                          <p:cTn id="12" fill="hold">
                            <p:stCondLst>
                              <p:cond delay="1000"/>
                            </p:stCondLst>
                            <p:childTnLst>
                              <p:par>
                                <p:cTn id="13" presetID="8" presetClass="entr" presetSubtype="3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amond(out)">
                                      <p:cBhvr>
                                        <p:cTn id="15" dur="2000"/>
                                        <p:tgtEl>
                                          <p:spTgt spid="3"/>
                                        </p:tgtEl>
                                      </p:cBhvr>
                                    </p:animEffect>
                                  </p:childTnLst>
                                </p:cTn>
                              </p:par>
                            </p:childTnLst>
                          </p:cTn>
                        </p:par>
                        <p:par>
                          <p:cTn id="16" fill="hold">
                            <p:stCondLst>
                              <p:cond delay="3000"/>
                            </p:stCondLst>
                            <p:childTnLst>
                              <p:par>
                                <p:cTn id="17" presetID="3"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6"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5442" name="Text Box 2"/>
          <p:cNvSpPr txBox="1">
            <a:spLocks noChangeArrowheads="1"/>
          </p:cNvSpPr>
          <p:nvPr/>
        </p:nvSpPr>
        <p:spPr bwMode="auto">
          <a:xfrm>
            <a:off x="4114800" y="1219200"/>
            <a:ext cx="4100513" cy="2936875"/>
          </a:xfrm>
          <a:prstGeom prst="rect">
            <a:avLst/>
          </a:prstGeom>
          <a:noFill/>
          <a:ln w="9525">
            <a:solidFill>
              <a:srgbClr val="FFFFFF"/>
            </a:solidFill>
            <a:miter lim="800000"/>
            <a:headEnd/>
            <a:tailEnd/>
          </a:ln>
        </p:spPr>
        <p:txBody>
          <a:bodyPr>
            <a:spAutoFit/>
          </a:bodyPr>
          <a:lstStyle/>
          <a:p>
            <a:pPr>
              <a:lnSpc>
                <a:spcPct val="110000"/>
              </a:lnSpc>
            </a:pPr>
            <a:r>
              <a:rPr kumimoji="1" lang="en-US" altLang="zh-CN" sz="2400">
                <a:solidFill>
                  <a:schemeClr val="tx1"/>
                </a:solidFill>
                <a:latin typeface="方正大黑简体" pitchFamily="2" charset="-122"/>
                <a:ea typeface="方正大黑简体" pitchFamily="2" charset="-122"/>
              </a:rPr>
              <a:t>  </a:t>
            </a:r>
            <a:r>
              <a:rPr kumimoji="1" lang="zh-CN" altLang="en-US" sz="2800">
                <a:solidFill>
                  <a:schemeClr val="tx1"/>
                </a:solidFill>
                <a:latin typeface="楷体_GB2312" pitchFamily="49" charset="-122"/>
                <a:ea typeface="楷体_GB2312" pitchFamily="49" charset="-122"/>
              </a:rPr>
              <a:t>凡一切人世间的事物</a:t>
            </a:r>
            <a:r>
              <a:rPr kumimoji="1" lang="zh-CN" altLang="en-US" sz="2800">
                <a:solidFill>
                  <a:schemeClr val="tx1"/>
                </a:solidFill>
                <a:latin typeface="楷体_GB2312" pitchFamily="49" charset="-122"/>
                <a:ea typeface="楷体_GB2312" pitchFamily="49" charset="-122"/>
                <a:sym typeface="Symbol" pitchFamily="18" charset="2"/>
              </a:rPr>
              <a:t></a:t>
            </a:r>
            <a:r>
              <a:rPr kumimoji="1" lang="zh-CN" altLang="en-US" sz="2800">
                <a:solidFill>
                  <a:schemeClr val="tx1"/>
                </a:solidFill>
                <a:latin typeface="楷体_GB2312" pitchFamily="49" charset="-122"/>
                <a:ea typeface="楷体_GB2312" pitchFamily="49" charset="-122"/>
              </a:rPr>
              <a:t>财富、荣誉、权力、甚至快乐痛苦等</a:t>
            </a:r>
            <a:r>
              <a:rPr kumimoji="1" lang="zh-CN" altLang="en-US" sz="2800">
                <a:solidFill>
                  <a:schemeClr val="tx1"/>
                </a:solidFill>
                <a:latin typeface="楷体_GB2312" pitchFamily="49" charset="-122"/>
                <a:ea typeface="楷体_GB2312" pitchFamily="49" charset="-122"/>
                <a:sym typeface="Symbol" pitchFamily="18" charset="2"/>
              </a:rPr>
              <a:t></a:t>
            </a:r>
            <a:r>
              <a:rPr kumimoji="1" lang="zh-CN" altLang="en-US" sz="2800">
                <a:solidFill>
                  <a:schemeClr val="tx1"/>
                </a:solidFill>
                <a:latin typeface="楷体_GB2312" pitchFamily="49" charset="-122"/>
                <a:ea typeface="楷体_GB2312" pitchFamily="49" charset="-122"/>
              </a:rPr>
              <a:t>皆有其一定的尺度，超越这尺度就会招致沉沦和毁灭。   </a:t>
            </a:r>
            <a:r>
              <a:rPr kumimoji="1" lang="zh-CN" altLang="en-US" sz="2800">
                <a:solidFill>
                  <a:schemeClr val="tx1"/>
                </a:solidFill>
                <a:latin typeface="楷体_GB2312" pitchFamily="49" charset="-122"/>
                <a:ea typeface="楷体_GB2312" pitchFamily="49" charset="-122"/>
                <a:sym typeface="Symbol" pitchFamily="18" charset="2"/>
              </a:rPr>
              <a:t></a:t>
            </a:r>
            <a:r>
              <a:rPr kumimoji="1" lang="zh-CN" altLang="en-US" sz="2800">
                <a:solidFill>
                  <a:schemeClr val="tx1"/>
                </a:solidFill>
                <a:latin typeface="楷体_GB2312" pitchFamily="49" charset="-122"/>
                <a:ea typeface="楷体_GB2312" pitchFamily="49" charset="-122"/>
              </a:rPr>
              <a:t>黑格尔</a:t>
            </a:r>
            <a:endParaRPr kumimoji="1" lang="zh-CN" altLang="en-US" sz="2800">
              <a:solidFill>
                <a:schemeClr val="tx1"/>
              </a:solidFill>
              <a:latin typeface="楷体_GB2312" pitchFamily="49" charset="-122"/>
              <a:ea typeface="楷体_GB2312" pitchFamily="49" charset="-122"/>
              <a:sym typeface="Symbol" pitchFamily="18" charset="2"/>
            </a:endParaRPr>
          </a:p>
        </p:txBody>
      </p:sp>
      <p:sp>
        <p:nvSpPr>
          <p:cNvPr id="445443" name="Text Box 3"/>
          <p:cNvSpPr txBox="1">
            <a:spLocks noChangeArrowheads="1"/>
          </p:cNvSpPr>
          <p:nvPr/>
        </p:nvSpPr>
        <p:spPr bwMode="auto">
          <a:xfrm>
            <a:off x="1828800" y="838200"/>
            <a:ext cx="2438400" cy="579438"/>
          </a:xfrm>
          <a:prstGeom prst="rect">
            <a:avLst/>
          </a:prstGeom>
          <a:noFill/>
          <a:ln w="9525">
            <a:noFill/>
            <a:miter lim="800000"/>
            <a:headEnd/>
            <a:tailEnd/>
          </a:ln>
        </p:spPr>
        <p:txBody>
          <a:bodyPr>
            <a:spAutoFit/>
          </a:bodyPr>
          <a:lstStyle/>
          <a:p>
            <a:pPr>
              <a:spcBef>
                <a:spcPct val="50000"/>
              </a:spcBef>
            </a:pPr>
            <a:r>
              <a:rPr kumimoji="1" lang="zh-CN" altLang="en-US" sz="3200">
                <a:solidFill>
                  <a:srgbClr val="006600"/>
                </a:solidFill>
                <a:latin typeface="Times New Roman" pitchFamily="18" charset="0"/>
                <a:ea typeface="黑体" pitchFamily="2" charset="-122"/>
              </a:rPr>
              <a:t>对度的理解</a:t>
            </a:r>
            <a:endParaRPr lang="zh-CN" altLang="en-US">
              <a:solidFill>
                <a:srgbClr val="006600"/>
              </a:solidFill>
              <a:ea typeface="黑体" pitchFamily="2" charset="-122"/>
            </a:endParaRPr>
          </a:p>
        </p:txBody>
      </p:sp>
      <p:sp>
        <p:nvSpPr>
          <p:cNvPr id="126980" name="Rectangle 4"/>
          <p:cNvSpPr>
            <a:spLocks noChangeArrowheads="1"/>
          </p:cNvSpPr>
          <p:nvPr/>
        </p:nvSpPr>
        <p:spPr bwMode="auto">
          <a:xfrm rot="10800000" flipV="1">
            <a:off x="1981200" y="1447800"/>
            <a:ext cx="20574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pic>
        <p:nvPicPr>
          <p:cNvPr id="445445" name="Picture 5" descr="黑格尔01？"/>
          <p:cNvPicPr>
            <a:picLocks noChangeAspect="1" noChangeArrowheads="1"/>
          </p:cNvPicPr>
          <p:nvPr/>
        </p:nvPicPr>
        <p:blipFill>
          <a:blip r:embed="rId2" cstate="print"/>
          <a:srcRect/>
          <a:stretch>
            <a:fillRect/>
          </a:stretch>
        </p:blipFill>
        <p:spPr bwMode="auto">
          <a:xfrm>
            <a:off x="1295400" y="1752600"/>
            <a:ext cx="2689225" cy="2895600"/>
          </a:xfrm>
          <a:prstGeom prst="rect">
            <a:avLst/>
          </a:prstGeom>
          <a:noFill/>
          <a:ln w="9525">
            <a:solidFill>
              <a:srgbClr val="FFFFCC"/>
            </a:solidFill>
            <a:miter lim="800000"/>
            <a:headEnd/>
            <a:tailEnd/>
          </a:ln>
        </p:spPr>
      </p:pic>
      <p:pic>
        <p:nvPicPr>
          <p:cNvPr id="445446" name="Picture 6" descr="漫画：乐极生悲 副本"/>
          <p:cNvPicPr>
            <a:picLocks noChangeAspect="1" noChangeArrowheads="1"/>
          </p:cNvPicPr>
          <p:nvPr/>
        </p:nvPicPr>
        <p:blipFill>
          <a:blip r:embed="rId3" cstate="print"/>
          <a:srcRect l="1311" t="2603" b="2603"/>
          <a:stretch>
            <a:fillRect/>
          </a:stretch>
        </p:blipFill>
        <p:spPr bwMode="auto">
          <a:xfrm>
            <a:off x="4419600" y="4267200"/>
            <a:ext cx="3581400" cy="1828800"/>
          </a:xfrm>
          <a:prstGeom prst="rect">
            <a:avLst/>
          </a:prstGeom>
          <a:noFill/>
          <a:ln w="9525">
            <a:solidFill>
              <a:srgbClr val="FFFFFF"/>
            </a:solidFill>
            <a:miter lim="800000"/>
            <a:headEnd/>
            <a:tailEnd/>
          </a:ln>
        </p:spPr>
      </p:pic>
      <p:sp>
        <p:nvSpPr>
          <p:cNvPr id="445447" name="Text Box 7"/>
          <p:cNvSpPr txBox="1">
            <a:spLocks noChangeArrowheads="1"/>
          </p:cNvSpPr>
          <p:nvPr/>
        </p:nvSpPr>
        <p:spPr bwMode="auto">
          <a:xfrm>
            <a:off x="1219200" y="5105400"/>
            <a:ext cx="3200400" cy="579438"/>
          </a:xfrm>
          <a:prstGeom prst="rect">
            <a:avLst/>
          </a:prstGeom>
          <a:noFill/>
          <a:ln w="9525">
            <a:noFill/>
            <a:miter lim="800000"/>
            <a:headEnd/>
            <a:tailEnd/>
          </a:ln>
        </p:spPr>
        <p:txBody>
          <a:bodyPr>
            <a:spAutoFit/>
          </a:bodyPr>
          <a:lstStyle/>
          <a:p>
            <a:pPr>
              <a:spcBef>
                <a:spcPct val="50000"/>
              </a:spcBef>
            </a:pPr>
            <a:r>
              <a:rPr kumimoji="1" lang="zh-CN" altLang="en-US" sz="3200">
                <a:solidFill>
                  <a:srgbClr val="FF6600"/>
                </a:solidFill>
                <a:latin typeface="Times New Roman" pitchFamily="18" charset="0"/>
                <a:ea typeface="方正大黑简体" pitchFamily="2" charset="-122"/>
              </a:rPr>
              <a:t>案例：</a:t>
            </a:r>
            <a:r>
              <a:rPr kumimoji="1" lang="zh-CN" altLang="en-US" sz="3200">
                <a:solidFill>
                  <a:schemeClr val="tx1"/>
                </a:solidFill>
                <a:latin typeface="Times New Roman" pitchFamily="18" charset="0"/>
                <a:ea typeface="方正大黑简体" pitchFamily="2" charset="-122"/>
              </a:rPr>
              <a:t>乐极生悲</a:t>
            </a:r>
            <a:endParaRPr lang="zh-CN" alt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45443"/>
                                        </p:tgtEl>
                                        <p:attrNameLst>
                                          <p:attrName>style.visibility</p:attrName>
                                        </p:attrNameLst>
                                      </p:cBhvr>
                                      <p:to>
                                        <p:strVal val="visible"/>
                                      </p:to>
                                    </p:set>
                                    <p:anim calcmode="lin" valueType="num">
                                      <p:cBhvr>
                                        <p:cTn id="7" dur="500" fill="hold"/>
                                        <p:tgtEl>
                                          <p:spTgt spid="445443"/>
                                        </p:tgtEl>
                                        <p:attrNameLst>
                                          <p:attrName>ppt_w</p:attrName>
                                        </p:attrNameLst>
                                      </p:cBhvr>
                                      <p:tavLst>
                                        <p:tav tm="0">
                                          <p:val>
                                            <p:fltVal val="0"/>
                                          </p:val>
                                        </p:tav>
                                        <p:tav tm="100000">
                                          <p:val>
                                            <p:strVal val="#ppt_w"/>
                                          </p:val>
                                        </p:tav>
                                      </p:tavLst>
                                    </p:anim>
                                    <p:anim calcmode="lin" valueType="num">
                                      <p:cBhvr>
                                        <p:cTn id="8" dur="500" fill="hold"/>
                                        <p:tgtEl>
                                          <p:spTgt spid="44544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45445"/>
                                        </p:tgtEl>
                                        <p:attrNameLst>
                                          <p:attrName>style.visibility</p:attrName>
                                        </p:attrNameLst>
                                      </p:cBhvr>
                                      <p:to>
                                        <p:strVal val="visible"/>
                                      </p:to>
                                    </p:set>
                                    <p:animEffect transition="in" filter="slide(fromBottom)">
                                      <p:cBhvr>
                                        <p:cTn id="12" dur="500"/>
                                        <p:tgtEl>
                                          <p:spTgt spid="445445"/>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45442"/>
                                        </p:tgtEl>
                                        <p:attrNameLst>
                                          <p:attrName>style.visibility</p:attrName>
                                        </p:attrNameLst>
                                      </p:cBhvr>
                                      <p:to>
                                        <p:strVal val="visible"/>
                                      </p:to>
                                    </p:set>
                                    <p:anim calcmode="lin" valueType="num">
                                      <p:cBhvr additive="base">
                                        <p:cTn id="16" dur="500" fill="hold"/>
                                        <p:tgtEl>
                                          <p:spTgt spid="445442"/>
                                        </p:tgtEl>
                                        <p:attrNameLst>
                                          <p:attrName>ppt_x</p:attrName>
                                        </p:attrNameLst>
                                      </p:cBhvr>
                                      <p:tavLst>
                                        <p:tav tm="0">
                                          <p:val>
                                            <p:strVal val="0-#ppt_w/2"/>
                                          </p:val>
                                        </p:tav>
                                        <p:tav tm="100000">
                                          <p:val>
                                            <p:strVal val="#ppt_x"/>
                                          </p:val>
                                        </p:tav>
                                      </p:tavLst>
                                    </p:anim>
                                    <p:anim calcmode="lin" valueType="num">
                                      <p:cBhvr additive="base">
                                        <p:cTn id="17" dur="500" fill="hold"/>
                                        <p:tgtEl>
                                          <p:spTgt spid="44544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6" presetClass="entr" presetSubtype="42" fill="hold" nodeType="afterEffect">
                                  <p:stCondLst>
                                    <p:cond delay="0"/>
                                  </p:stCondLst>
                                  <p:childTnLst>
                                    <p:set>
                                      <p:cBhvr>
                                        <p:cTn id="20" dur="1" fill="hold">
                                          <p:stCondLst>
                                            <p:cond delay="0"/>
                                          </p:stCondLst>
                                        </p:cTn>
                                        <p:tgtEl>
                                          <p:spTgt spid="445446"/>
                                        </p:tgtEl>
                                        <p:attrNameLst>
                                          <p:attrName>style.visibility</p:attrName>
                                        </p:attrNameLst>
                                      </p:cBhvr>
                                      <p:to>
                                        <p:strVal val="visible"/>
                                      </p:to>
                                    </p:set>
                                    <p:animEffect transition="in" filter="barn(outHorizontal)">
                                      <p:cBhvr>
                                        <p:cTn id="21" dur="500"/>
                                        <p:tgtEl>
                                          <p:spTgt spid="445446"/>
                                        </p:tgtEl>
                                      </p:cBhvr>
                                    </p:animEffect>
                                  </p:childTnLst>
                                </p:cTn>
                              </p:par>
                            </p:childTnLst>
                          </p:cTn>
                        </p:par>
                        <p:par>
                          <p:cTn id="22" fill="hold">
                            <p:stCondLst>
                              <p:cond delay="2000"/>
                            </p:stCondLst>
                            <p:childTnLst>
                              <p:par>
                                <p:cTn id="23" presetID="17" presetClass="entr" presetSubtype="10" fill="hold" grpId="0" nodeType="afterEffect">
                                  <p:stCondLst>
                                    <p:cond delay="0"/>
                                  </p:stCondLst>
                                  <p:childTnLst>
                                    <p:set>
                                      <p:cBhvr>
                                        <p:cTn id="24" dur="1" fill="hold">
                                          <p:stCondLst>
                                            <p:cond delay="0"/>
                                          </p:stCondLst>
                                        </p:cTn>
                                        <p:tgtEl>
                                          <p:spTgt spid="445447"/>
                                        </p:tgtEl>
                                        <p:attrNameLst>
                                          <p:attrName>style.visibility</p:attrName>
                                        </p:attrNameLst>
                                      </p:cBhvr>
                                      <p:to>
                                        <p:strVal val="visible"/>
                                      </p:to>
                                    </p:set>
                                    <p:anim calcmode="lin" valueType="num">
                                      <p:cBhvr>
                                        <p:cTn id="25" dur="500" fill="hold"/>
                                        <p:tgtEl>
                                          <p:spTgt spid="445447"/>
                                        </p:tgtEl>
                                        <p:attrNameLst>
                                          <p:attrName>ppt_w</p:attrName>
                                        </p:attrNameLst>
                                      </p:cBhvr>
                                      <p:tavLst>
                                        <p:tav tm="0">
                                          <p:val>
                                            <p:fltVal val="0"/>
                                          </p:val>
                                        </p:tav>
                                        <p:tav tm="100000">
                                          <p:val>
                                            <p:strVal val="#ppt_w"/>
                                          </p:val>
                                        </p:tav>
                                      </p:tavLst>
                                    </p:anim>
                                    <p:anim calcmode="lin" valueType="num">
                                      <p:cBhvr>
                                        <p:cTn id="26" dur="500" fill="hold"/>
                                        <p:tgtEl>
                                          <p:spTgt spid="4454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2" grpId="0" animBg="1" autoUpdateAnimBg="0"/>
      <p:bldP spid="445443" grpId="0" autoUpdateAnimBg="0"/>
      <p:bldP spid="445447"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900113" y="692150"/>
            <a:ext cx="5638800" cy="762000"/>
          </a:xfrm>
          <a:prstGeom prst="rect">
            <a:avLst/>
          </a:prstGeom>
          <a:solidFill>
            <a:schemeClr val="bg1">
              <a:alpha val="50000"/>
            </a:schemeClr>
          </a:solidFill>
          <a:ln w="9525">
            <a:noFill/>
            <a:miter lim="800000"/>
            <a:headEnd/>
            <a:tailEnd/>
          </a:ln>
          <a:effectLst/>
        </p:spPr>
        <p:txBody>
          <a:bodyPr>
            <a:spAutoFit/>
          </a:bodyPr>
          <a:lstStyle/>
          <a:p>
            <a:pPr algn="l" eaLnBrk="1" hangingPunct="1">
              <a:defRPr/>
            </a:pPr>
            <a:r>
              <a:rPr kumimoji="1" lang="en-US" altLang="zh-CN" sz="4400">
                <a:solidFill>
                  <a:srgbClr val="006600"/>
                </a:solidFill>
                <a:effectLst>
                  <a:outerShdw blurRad="38100" dist="38100" dir="2700000" algn="tl">
                    <a:srgbClr val="C0C0C0"/>
                  </a:outerShdw>
                </a:effectLst>
                <a:latin typeface="华文行楷" pitchFamily="2" charset="-122"/>
                <a:ea typeface="华文行楷" pitchFamily="2" charset="-122"/>
              </a:rPr>
              <a:t> 2. </a:t>
            </a:r>
            <a:r>
              <a:rPr kumimoji="1" lang="zh-CN" altLang="en-US" sz="4400">
                <a:solidFill>
                  <a:srgbClr val="006600"/>
                </a:solidFill>
                <a:effectLst>
                  <a:outerShdw blurRad="38100" dist="38100" dir="2700000" algn="tl">
                    <a:srgbClr val="C0C0C0"/>
                  </a:outerShdw>
                </a:effectLst>
                <a:latin typeface="华文行楷" pitchFamily="2" charset="-122"/>
                <a:ea typeface="华文行楷" pitchFamily="2" charset="-122"/>
              </a:rPr>
              <a:t>量变、质变的含义</a:t>
            </a:r>
          </a:p>
        </p:txBody>
      </p:sp>
      <p:grpSp>
        <p:nvGrpSpPr>
          <p:cNvPr id="2" name="Group 29"/>
          <p:cNvGrpSpPr>
            <a:grpSpLocks/>
          </p:cNvGrpSpPr>
          <p:nvPr/>
        </p:nvGrpSpPr>
        <p:grpSpPr bwMode="auto">
          <a:xfrm>
            <a:off x="152400" y="2438400"/>
            <a:ext cx="8686800" cy="3124200"/>
            <a:chOff x="96" y="1536"/>
            <a:chExt cx="5472" cy="1968"/>
          </a:xfrm>
        </p:grpSpPr>
        <p:grpSp>
          <p:nvGrpSpPr>
            <p:cNvPr id="3" name="Group 4"/>
            <p:cNvGrpSpPr>
              <a:grpSpLocks/>
            </p:cNvGrpSpPr>
            <p:nvPr/>
          </p:nvGrpSpPr>
          <p:grpSpPr bwMode="auto">
            <a:xfrm>
              <a:off x="1392" y="1536"/>
              <a:ext cx="4176" cy="1968"/>
              <a:chOff x="1104" y="1488"/>
              <a:chExt cx="4176" cy="1968"/>
            </a:xfrm>
          </p:grpSpPr>
          <p:grpSp>
            <p:nvGrpSpPr>
              <p:cNvPr id="4" name="Group 5"/>
              <p:cNvGrpSpPr>
                <a:grpSpLocks/>
              </p:cNvGrpSpPr>
              <p:nvPr/>
            </p:nvGrpSpPr>
            <p:grpSpPr bwMode="auto">
              <a:xfrm>
                <a:off x="1104" y="1488"/>
                <a:ext cx="4176" cy="1968"/>
                <a:chOff x="4320" y="1152"/>
                <a:chExt cx="414" cy="402"/>
              </a:xfrm>
            </p:grpSpPr>
            <p:sp>
              <p:nvSpPr>
                <p:cNvPr id="72710" name="AutoShape 6"/>
                <p:cNvSpPr>
                  <a:spLocks noChangeArrowheads="1"/>
                </p:cNvSpPr>
                <p:nvPr/>
              </p:nvSpPr>
              <p:spPr bwMode="ltGray">
                <a:xfrm>
                  <a:off x="4320" y="1152"/>
                  <a:ext cx="414" cy="402"/>
                </a:xfrm>
                <a:prstGeom prst="roundRect">
                  <a:avLst>
                    <a:gd name="adj" fmla="val 11921"/>
                  </a:avLst>
                </a:prstGeom>
                <a:gradFill rotWithShape="1">
                  <a:gsLst>
                    <a:gs pos="0">
                      <a:schemeClr val="folHlink"/>
                    </a:gs>
                    <a:gs pos="100000">
                      <a:schemeClr val="fo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2711" name="Freeform 7"/>
                <p:cNvSpPr>
                  <a:spLocks/>
                </p:cNvSpPr>
                <p:nvPr/>
              </p:nvSpPr>
              <p:spPr bwMode="lt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sp>
            <p:nvSpPr>
              <p:cNvPr id="72712" name="Rectangle 8"/>
              <p:cNvSpPr>
                <a:spLocks noChangeArrowheads="1"/>
              </p:cNvSpPr>
              <p:nvPr/>
            </p:nvSpPr>
            <p:spPr bwMode="auto">
              <a:xfrm>
                <a:off x="1200" y="1536"/>
                <a:ext cx="4032" cy="1810"/>
              </a:xfrm>
              <a:prstGeom prst="rect">
                <a:avLst/>
              </a:prstGeom>
              <a:noFill/>
              <a:ln w="9525">
                <a:noFill/>
                <a:miter lim="800000"/>
                <a:headEnd/>
                <a:tailEnd/>
              </a:ln>
              <a:effectLst/>
            </p:spPr>
            <p:txBody>
              <a:bodyPr>
                <a:spAutoFit/>
              </a:bodyPr>
              <a:lstStyle/>
              <a:p>
                <a:pPr algn="l" eaLnBrk="1" hangingPunct="1">
                  <a:lnSpc>
                    <a:spcPct val="160000"/>
                  </a:lnSpc>
                  <a:defRPr/>
                </a:pPr>
                <a:r>
                  <a:rPr lang="en-US" altLang="zh-CN" sz="3800">
                    <a:solidFill>
                      <a:srgbClr val="000000"/>
                    </a:solidFill>
                    <a:effectLst>
                      <a:outerShdw blurRad="38100" dist="38100" dir="2700000" algn="tl">
                        <a:srgbClr val="C0C0C0"/>
                      </a:outerShdw>
                    </a:effectLst>
                    <a:latin typeface="Arial" pitchFamily="34" charset="0"/>
                    <a:ea typeface="楷体_GB2312" pitchFamily="49" charset="-122"/>
                  </a:rPr>
                  <a:t>     </a:t>
                </a:r>
                <a:r>
                  <a:rPr lang="zh-CN" altLang="en-US" sz="3800">
                    <a:solidFill>
                      <a:srgbClr val="000000"/>
                    </a:solidFill>
                    <a:effectLst>
                      <a:outerShdw blurRad="38100" dist="38100" dir="2700000" algn="tl">
                        <a:srgbClr val="C0C0C0"/>
                      </a:outerShdw>
                    </a:effectLst>
                    <a:latin typeface="Arial" pitchFamily="34" charset="0"/>
                    <a:ea typeface="楷体_GB2312" pitchFamily="49" charset="-122"/>
                  </a:rPr>
                  <a:t>事物数量增减和次序的变动，是保持事物质的相对稳定性的不显著变化。</a:t>
                </a:r>
                <a:endParaRPr lang="zh-CN" altLang="en-US" sz="3800" b="0">
                  <a:solidFill>
                    <a:srgbClr val="000000"/>
                  </a:solidFill>
                  <a:latin typeface="Arial" pitchFamily="34" charset="0"/>
                  <a:ea typeface="宋体" pitchFamily="2" charset="-122"/>
                </a:endParaRPr>
              </a:p>
            </p:txBody>
          </p:sp>
        </p:grpSp>
        <p:grpSp>
          <p:nvGrpSpPr>
            <p:cNvPr id="5" name="Group 9"/>
            <p:cNvGrpSpPr>
              <a:grpSpLocks/>
            </p:cNvGrpSpPr>
            <p:nvPr/>
          </p:nvGrpSpPr>
          <p:grpSpPr bwMode="auto">
            <a:xfrm>
              <a:off x="96" y="1824"/>
              <a:ext cx="1200" cy="1152"/>
              <a:chOff x="96" y="2496"/>
              <a:chExt cx="1104" cy="1008"/>
            </a:xfrm>
          </p:grpSpPr>
          <p:grpSp>
            <p:nvGrpSpPr>
              <p:cNvPr id="6" name="Group 10"/>
              <p:cNvGrpSpPr>
                <a:grpSpLocks/>
              </p:cNvGrpSpPr>
              <p:nvPr/>
            </p:nvGrpSpPr>
            <p:grpSpPr bwMode="auto">
              <a:xfrm>
                <a:off x="96" y="2496"/>
                <a:ext cx="1104" cy="1008"/>
                <a:chOff x="2457" y="2000"/>
                <a:chExt cx="901" cy="888"/>
              </a:xfrm>
            </p:grpSpPr>
            <p:pic>
              <p:nvPicPr>
                <p:cNvPr id="128011" name="Picture 11" descr="circuler_1"/>
                <p:cNvPicPr>
                  <a:picLocks noChangeAspect="1" noChangeArrowheads="1"/>
                </p:cNvPicPr>
                <p:nvPr/>
              </p:nvPicPr>
              <p:blipFill>
                <a:blip r:embed="rId2" cstate="print"/>
                <a:srcRect/>
                <a:stretch>
                  <a:fillRect/>
                </a:stretch>
              </p:blipFill>
              <p:spPr bwMode="gray">
                <a:xfrm>
                  <a:off x="2457" y="2000"/>
                  <a:ext cx="901" cy="886"/>
                </a:xfrm>
                <a:prstGeom prst="rect">
                  <a:avLst/>
                </a:prstGeom>
                <a:noFill/>
                <a:ln w="9525">
                  <a:noFill/>
                  <a:miter lim="800000"/>
                  <a:headEnd/>
                  <a:tailEnd/>
                </a:ln>
              </p:spPr>
            </p:pic>
            <p:sp>
              <p:nvSpPr>
                <p:cNvPr id="72716" name="Oval 12"/>
                <p:cNvSpPr>
                  <a:spLocks noChangeArrowheads="1"/>
                </p:cNvSpPr>
                <p:nvPr/>
              </p:nvSpPr>
              <p:spPr bwMode="gray">
                <a:xfrm>
                  <a:off x="2457" y="2000"/>
                  <a:ext cx="895" cy="888"/>
                </a:xfrm>
                <a:prstGeom prst="ellipse">
                  <a:avLst/>
                </a:prstGeom>
                <a:gradFill rotWithShape="1">
                  <a:gsLst>
                    <a:gs pos="0">
                      <a:srgbClr val="FFFF99">
                        <a:gamma/>
                        <a:shade val="26275"/>
                        <a:invGamma/>
                        <a:alpha val="89999"/>
                      </a:srgbClr>
                    </a:gs>
                    <a:gs pos="50000">
                      <a:srgbClr val="FFFF99">
                        <a:alpha val="45000"/>
                      </a:srgbClr>
                    </a:gs>
                    <a:gs pos="100000">
                      <a:srgbClr val="FFFF99">
                        <a:gamma/>
                        <a:shade val="26275"/>
                        <a:invGamma/>
                        <a:alpha val="89999"/>
                      </a:srgbClr>
                    </a:gs>
                  </a:gsLst>
                  <a:lin ang="5400000" scaled="1"/>
                </a:gradFill>
                <a:ln w="57150" algn="ctr">
                  <a:solidFill>
                    <a:srgbClr val="F8F8F8"/>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2717" name="Freeform 13"/>
                <p:cNvSpPr>
                  <a:spLocks/>
                </p:cNvSpPr>
                <p:nvPr/>
              </p:nvSpPr>
              <p:spPr bwMode="gray">
                <a:xfrm>
                  <a:off x="2550" y="2018"/>
                  <a:ext cx="703" cy="308"/>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E2E1B7"/>
                    </a:gs>
                  </a:gsLst>
                  <a:lin ang="54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nvGrpSpPr>
                <p:cNvPr id="7" name="Group 14"/>
                <p:cNvGrpSpPr>
                  <a:grpSpLocks/>
                </p:cNvGrpSpPr>
                <p:nvPr/>
              </p:nvGrpSpPr>
              <p:grpSpPr bwMode="auto">
                <a:xfrm rot="-1297425" flipH="1" flipV="1">
                  <a:off x="2525" y="2693"/>
                  <a:ext cx="781" cy="188"/>
                  <a:chOff x="2532" y="1051"/>
                  <a:chExt cx="893" cy="246"/>
                </a:xfrm>
              </p:grpSpPr>
              <p:grpSp>
                <p:nvGrpSpPr>
                  <p:cNvPr id="8" name="Group 15"/>
                  <p:cNvGrpSpPr>
                    <a:grpSpLocks/>
                  </p:cNvGrpSpPr>
                  <p:nvPr/>
                </p:nvGrpSpPr>
                <p:grpSpPr bwMode="auto">
                  <a:xfrm>
                    <a:off x="2532" y="1051"/>
                    <a:ext cx="743" cy="185"/>
                    <a:chOff x="1565" y="2568"/>
                    <a:chExt cx="1118" cy="279"/>
                  </a:xfrm>
                </p:grpSpPr>
                <p:sp>
                  <p:nvSpPr>
                    <p:cNvPr id="72720" name="AutoShape 16"/>
                    <p:cNvSpPr>
                      <a:spLocks noChangeArrowheads="1"/>
                    </p:cNvSpPr>
                    <p:nvPr/>
                  </p:nvSpPr>
                  <p:spPr bwMode="gray">
                    <a:xfrm rot="5263130">
                      <a:off x="1857" y="2283"/>
                      <a:ext cx="227" cy="815"/>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2721" name="AutoShape 17"/>
                    <p:cNvSpPr>
                      <a:spLocks noChangeArrowheads="1"/>
                    </p:cNvSpPr>
                    <p:nvPr/>
                  </p:nvSpPr>
                  <p:spPr bwMode="gray">
                    <a:xfrm rot="6078281">
                      <a:off x="1995" y="2276"/>
                      <a:ext cx="227" cy="816"/>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2722" name="AutoShape 18"/>
                    <p:cNvSpPr>
                      <a:spLocks noChangeArrowheads="1"/>
                    </p:cNvSpPr>
                    <p:nvPr/>
                  </p:nvSpPr>
                  <p:spPr bwMode="gray">
                    <a:xfrm rot="6373927">
                      <a:off x="2071" y="2296"/>
                      <a:ext cx="227" cy="815"/>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2723" name="AutoShape 19"/>
                    <p:cNvSpPr>
                      <a:spLocks noChangeArrowheads="1"/>
                    </p:cNvSpPr>
                    <p:nvPr/>
                  </p:nvSpPr>
                  <p:spPr bwMode="gray">
                    <a:xfrm rot="6906312">
                      <a:off x="2162" y="2328"/>
                      <a:ext cx="227" cy="815"/>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9" name="Group 20"/>
                  <p:cNvGrpSpPr>
                    <a:grpSpLocks/>
                  </p:cNvGrpSpPr>
                  <p:nvPr/>
                </p:nvGrpSpPr>
                <p:grpSpPr bwMode="auto">
                  <a:xfrm rot="1353540">
                    <a:off x="2682" y="1111"/>
                    <a:ext cx="743" cy="186"/>
                    <a:chOff x="1565" y="2568"/>
                    <a:chExt cx="1118" cy="279"/>
                  </a:xfrm>
                </p:grpSpPr>
                <p:sp>
                  <p:nvSpPr>
                    <p:cNvPr id="72725" name="AutoShape 21"/>
                    <p:cNvSpPr>
                      <a:spLocks noChangeArrowheads="1"/>
                    </p:cNvSpPr>
                    <p:nvPr/>
                  </p:nvSpPr>
                  <p:spPr bwMode="gray">
                    <a:xfrm rot="5263130">
                      <a:off x="1867" y="2287"/>
                      <a:ext cx="227" cy="813"/>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2726" name="AutoShape 22"/>
                    <p:cNvSpPr>
                      <a:spLocks noChangeArrowheads="1"/>
                    </p:cNvSpPr>
                    <p:nvPr/>
                  </p:nvSpPr>
                  <p:spPr bwMode="gray">
                    <a:xfrm rot="6078281">
                      <a:off x="2007" y="2280"/>
                      <a:ext cx="219" cy="814"/>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2727" name="AutoShape 23"/>
                    <p:cNvSpPr>
                      <a:spLocks noChangeArrowheads="1"/>
                    </p:cNvSpPr>
                    <p:nvPr/>
                  </p:nvSpPr>
                  <p:spPr bwMode="gray">
                    <a:xfrm rot="6373927">
                      <a:off x="2076" y="2305"/>
                      <a:ext cx="224" cy="814"/>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2728" name="AutoShape 24"/>
                    <p:cNvSpPr>
                      <a:spLocks noChangeArrowheads="1"/>
                    </p:cNvSpPr>
                    <p:nvPr/>
                  </p:nvSpPr>
                  <p:spPr bwMode="gray">
                    <a:xfrm rot="6906312">
                      <a:off x="2164" y="2333"/>
                      <a:ext cx="224" cy="815"/>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sp>
            <p:nvSpPr>
              <p:cNvPr id="72729" name="Rectangle 25"/>
              <p:cNvSpPr>
                <a:spLocks noChangeArrowheads="1"/>
              </p:cNvSpPr>
              <p:nvPr/>
            </p:nvSpPr>
            <p:spPr bwMode="auto">
              <a:xfrm>
                <a:off x="282" y="2793"/>
                <a:ext cx="668" cy="370"/>
              </a:xfrm>
              <a:prstGeom prst="rect">
                <a:avLst/>
              </a:prstGeom>
              <a:noFill/>
              <a:ln w="9525">
                <a:noFill/>
                <a:miter lim="800000"/>
                <a:headEnd/>
                <a:tailEnd/>
              </a:ln>
              <a:effectLst/>
            </p:spPr>
            <p:txBody>
              <a:bodyPr wrap="none">
                <a:spAutoFit/>
              </a:bodyPr>
              <a:lstStyle/>
              <a:p>
                <a:pPr algn="l" eaLnBrk="1" hangingPunct="1">
                  <a:defRPr/>
                </a:pPr>
                <a:r>
                  <a:rPr lang="zh-CN" altLang="en-US" sz="3800">
                    <a:solidFill>
                      <a:schemeClr val="tx1"/>
                    </a:solidFill>
                    <a:effectLst>
                      <a:outerShdw blurRad="38100" dist="38100" dir="2700000" algn="tl">
                        <a:srgbClr val="C0C0C0"/>
                      </a:outerShdw>
                    </a:effectLst>
                    <a:latin typeface="Arial" pitchFamily="34" charset="0"/>
                  </a:rPr>
                  <a:t>量变</a:t>
                </a:r>
              </a:p>
            </p:txBody>
          </p:sp>
        </p:grpSp>
      </p:grpSp>
      <p:grpSp>
        <p:nvGrpSpPr>
          <p:cNvPr id="10" name="Group 26"/>
          <p:cNvGrpSpPr>
            <a:grpSpLocks/>
          </p:cNvGrpSpPr>
          <p:nvPr/>
        </p:nvGrpSpPr>
        <p:grpSpPr bwMode="auto">
          <a:xfrm>
            <a:off x="0" y="1614488"/>
            <a:ext cx="9144000" cy="519112"/>
            <a:chOff x="0" y="816"/>
            <a:chExt cx="5760" cy="372"/>
          </a:xfrm>
        </p:grpSpPr>
        <p:pic>
          <p:nvPicPr>
            <p:cNvPr id="128005" name="Picture 27" descr="1118564011"/>
            <p:cNvPicPr>
              <a:picLocks noChangeAspect="1" noChangeArrowheads="1"/>
            </p:cNvPicPr>
            <p:nvPr/>
          </p:nvPicPr>
          <p:blipFill>
            <a:blip r:embed="rId3" cstate="print"/>
            <a:srcRect/>
            <a:stretch>
              <a:fillRect/>
            </a:stretch>
          </p:blipFill>
          <p:spPr bwMode="auto">
            <a:xfrm>
              <a:off x="3426" y="816"/>
              <a:ext cx="2334" cy="372"/>
            </a:xfrm>
            <a:prstGeom prst="rect">
              <a:avLst/>
            </a:prstGeom>
            <a:noFill/>
            <a:ln w="9525">
              <a:noFill/>
              <a:miter lim="800000"/>
              <a:headEnd/>
              <a:tailEnd/>
            </a:ln>
          </p:spPr>
        </p:pic>
        <p:pic>
          <p:nvPicPr>
            <p:cNvPr id="128006" name="Picture 28" descr="1118564011"/>
            <p:cNvPicPr>
              <a:picLocks noChangeAspect="1" noChangeArrowheads="1"/>
            </p:cNvPicPr>
            <p:nvPr/>
          </p:nvPicPr>
          <p:blipFill>
            <a:blip r:embed="rId3"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2706"/>
                                        </p:tgtEl>
                                        <p:attrNameLst>
                                          <p:attrName>style.visibility</p:attrName>
                                        </p:attrNameLst>
                                      </p:cBhvr>
                                      <p:to>
                                        <p:strVal val="visible"/>
                                      </p:to>
                                    </p:set>
                                    <p:anim calcmode="lin" valueType="num">
                                      <p:cBhvr additive="base">
                                        <p:cTn id="12" dur="500" fill="hold"/>
                                        <p:tgtEl>
                                          <p:spTgt spid="72706"/>
                                        </p:tgtEl>
                                        <p:attrNameLst>
                                          <p:attrName>ppt_x</p:attrName>
                                        </p:attrNameLst>
                                      </p:cBhvr>
                                      <p:tavLst>
                                        <p:tav tm="0">
                                          <p:val>
                                            <p:strVal val="#ppt_x"/>
                                          </p:val>
                                        </p:tav>
                                        <p:tav tm="100000">
                                          <p:val>
                                            <p:strVal val="#ppt_x"/>
                                          </p:val>
                                        </p:tav>
                                      </p:tavLst>
                                    </p:anim>
                                    <p:anim calcmode="lin" valueType="num">
                                      <p:cBhvr additive="base">
                                        <p:cTn id="13" dur="500" fill="hold"/>
                                        <p:tgtEl>
                                          <p:spTgt spid="7270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4"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581400" y="766763"/>
            <a:ext cx="4800600" cy="914400"/>
            <a:chOff x="2160" y="912"/>
            <a:chExt cx="3024" cy="576"/>
          </a:xfrm>
        </p:grpSpPr>
        <p:grpSp>
          <p:nvGrpSpPr>
            <p:cNvPr id="3" name="Group 4"/>
            <p:cNvGrpSpPr>
              <a:grpSpLocks/>
            </p:cNvGrpSpPr>
            <p:nvPr/>
          </p:nvGrpSpPr>
          <p:grpSpPr bwMode="auto">
            <a:xfrm>
              <a:off x="2160" y="912"/>
              <a:ext cx="3024" cy="576"/>
              <a:chOff x="432" y="1938"/>
              <a:chExt cx="1200" cy="708"/>
            </a:xfrm>
          </p:grpSpPr>
          <p:grpSp>
            <p:nvGrpSpPr>
              <p:cNvPr id="4" name="Group 5"/>
              <p:cNvGrpSpPr>
                <a:grpSpLocks/>
              </p:cNvGrpSpPr>
              <p:nvPr/>
            </p:nvGrpSpPr>
            <p:grpSpPr bwMode="auto">
              <a:xfrm>
                <a:off x="432" y="1938"/>
                <a:ext cx="1200" cy="672"/>
                <a:chOff x="3379" y="2704"/>
                <a:chExt cx="1315" cy="818"/>
              </a:xfrm>
            </p:grpSpPr>
            <p:sp>
              <p:nvSpPr>
                <p:cNvPr id="73734" name="AutoShape 6"/>
                <p:cNvSpPr>
                  <a:spLocks noChangeArrowheads="1"/>
                </p:cNvSpPr>
                <p:nvPr/>
              </p:nvSpPr>
              <p:spPr bwMode="gray">
                <a:xfrm>
                  <a:off x="3379" y="2704"/>
                  <a:ext cx="1315" cy="818"/>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noFill/>
                  <a:round/>
                  <a:headEnd/>
                  <a:tailEnd/>
                </a:ln>
                <a:effectLst>
                  <a:outerShdw dist="53882" dir="2700000" algn="ctr" rotWithShape="0">
                    <a:srgbClr val="000000">
                      <a:alpha val="50000"/>
                    </a:srgbClr>
                  </a:outerShdw>
                </a:effectLst>
              </p:spPr>
              <p:txBody>
                <a:bodyPr wrap="none" anchor="ctr"/>
                <a:lstStyle/>
                <a:p>
                  <a:pPr eaLnBrk="1" hangingPunct="1">
                    <a:defRPr/>
                  </a:pPr>
                  <a:endParaRPr kumimoji="1" lang="zh-CN" altLang="zh-CN" sz="3200">
                    <a:effectLst>
                      <a:outerShdw blurRad="38100" dist="38100" dir="2700000" algn="tl">
                        <a:srgbClr val="000000"/>
                      </a:outerShdw>
                    </a:effectLst>
                    <a:latin typeface="Arial" pitchFamily="34" charset="0"/>
                    <a:ea typeface="宋体" pitchFamily="2" charset="-122"/>
                  </a:endParaRPr>
                </a:p>
              </p:txBody>
            </p:sp>
            <p:sp>
              <p:nvSpPr>
                <p:cNvPr id="73735" name="AutoShape 7"/>
                <p:cNvSpPr>
                  <a:spLocks noChangeArrowheads="1"/>
                </p:cNvSpPr>
                <p:nvPr/>
              </p:nvSpPr>
              <p:spPr bwMode="gray">
                <a:xfrm>
                  <a:off x="3424" y="2704"/>
                  <a:ext cx="1233" cy="147"/>
                </a:xfrm>
                <a:prstGeom prst="roundRect">
                  <a:avLst>
                    <a:gd name="adj" fmla="val 50000"/>
                  </a:avLst>
                </a:prstGeom>
                <a:gradFill rotWithShape="1">
                  <a:gsLst>
                    <a:gs pos="0">
                      <a:schemeClr val="hlink">
                        <a:gamma/>
                        <a:tint val="0"/>
                        <a:invGamma/>
                      </a:schemeClr>
                    </a:gs>
                    <a:gs pos="100000">
                      <a:schemeClr val="hlink"/>
                    </a:gs>
                  </a:gsLst>
                  <a:lin ang="540000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129052" name="Rectangle 8"/>
              <p:cNvSpPr>
                <a:spLocks noChangeArrowheads="1"/>
              </p:cNvSpPr>
              <p:nvPr/>
            </p:nvSpPr>
            <p:spPr bwMode="auto">
              <a:xfrm>
                <a:off x="480" y="1986"/>
                <a:ext cx="1128" cy="660"/>
              </a:xfrm>
              <a:prstGeom prst="rect">
                <a:avLst/>
              </a:prstGeom>
              <a:noFill/>
              <a:ln w="9525" algn="ctr">
                <a:noFill/>
                <a:miter lim="800000"/>
                <a:headEnd/>
                <a:tailEnd/>
              </a:ln>
            </p:spPr>
            <p:txBody>
              <a:bodyPr wrap="none" anchor="ctr"/>
              <a:lstStyle/>
              <a:p>
                <a:endParaRPr kumimoji="1" lang="zh-CN" altLang="zh-CN" sz="3200">
                  <a:latin typeface="Times New Roman" pitchFamily="18" charset="0"/>
                  <a:ea typeface="楷体_GB2312" pitchFamily="49" charset="-122"/>
                </a:endParaRPr>
              </a:p>
            </p:txBody>
          </p:sp>
        </p:grpSp>
        <p:sp>
          <p:nvSpPr>
            <p:cNvPr id="129050" name="Rectangle 9"/>
            <p:cNvSpPr>
              <a:spLocks noChangeArrowheads="1"/>
            </p:cNvSpPr>
            <p:nvPr/>
          </p:nvSpPr>
          <p:spPr bwMode="auto">
            <a:xfrm>
              <a:off x="2208" y="1008"/>
              <a:ext cx="2880" cy="336"/>
            </a:xfrm>
            <a:prstGeom prst="rect">
              <a:avLst/>
            </a:prstGeom>
            <a:noFill/>
            <a:ln w="57150">
              <a:noFill/>
              <a:miter lim="800000"/>
              <a:headEnd/>
              <a:tailEnd/>
            </a:ln>
          </p:spPr>
          <p:txBody>
            <a:bodyPr wrap="none" anchor="ctr"/>
            <a:lstStyle/>
            <a:p>
              <a:pPr eaLnBrk="1" hangingPunct="1"/>
              <a:r>
                <a:rPr kumimoji="1" lang="zh-CN" altLang="en-US" sz="2800">
                  <a:latin typeface="楷体_GB2312" pitchFamily="49" charset="-122"/>
                  <a:ea typeface="楷体_GB2312" pitchFamily="49" charset="-122"/>
                </a:rPr>
                <a:t>数量的增减和场所的变更</a:t>
              </a:r>
            </a:p>
          </p:txBody>
        </p:sp>
      </p:grpSp>
      <p:grpSp>
        <p:nvGrpSpPr>
          <p:cNvPr id="5" name="Group 10"/>
          <p:cNvGrpSpPr>
            <a:grpSpLocks/>
          </p:cNvGrpSpPr>
          <p:nvPr/>
        </p:nvGrpSpPr>
        <p:grpSpPr bwMode="auto">
          <a:xfrm>
            <a:off x="533400" y="1223963"/>
            <a:ext cx="2133600" cy="1676400"/>
            <a:chOff x="384" y="1056"/>
            <a:chExt cx="1344" cy="1056"/>
          </a:xfrm>
        </p:grpSpPr>
        <p:grpSp>
          <p:nvGrpSpPr>
            <p:cNvPr id="6" name="Group 11"/>
            <p:cNvGrpSpPr>
              <a:grpSpLocks/>
            </p:cNvGrpSpPr>
            <p:nvPr/>
          </p:nvGrpSpPr>
          <p:grpSpPr bwMode="auto">
            <a:xfrm>
              <a:off x="384" y="1056"/>
              <a:ext cx="1344" cy="1056"/>
              <a:chOff x="2208" y="930"/>
              <a:chExt cx="984" cy="1056"/>
            </a:xfrm>
          </p:grpSpPr>
          <p:grpSp>
            <p:nvGrpSpPr>
              <p:cNvPr id="7" name="Group 12"/>
              <p:cNvGrpSpPr>
                <a:grpSpLocks/>
              </p:cNvGrpSpPr>
              <p:nvPr/>
            </p:nvGrpSpPr>
            <p:grpSpPr bwMode="auto">
              <a:xfrm>
                <a:off x="2208" y="930"/>
                <a:ext cx="984" cy="1056"/>
                <a:chOff x="4074" y="1392"/>
                <a:chExt cx="1158" cy="2085"/>
              </a:xfrm>
            </p:grpSpPr>
            <p:sp>
              <p:nvSpPr>
                <p:cNvPr id="73741" name="AutoShape 13"/>
                <p:cNvSpPr>
                  <a:spLocks noChangeArrowheads="1"/>
                </p:cNvSpPr>
                <p:nvPr/>
              </p:nvSpPr>
              <p:spPr bwMode="gray">
                <a:xfrm>
                  <a:off x="4074" y="1392"/>
                  <a:ext cx="1158" cy="2085"/>
                </a:xfrm>
                <a:prstGeom prst="roundRect">
                  <a:avLst>
                    <a:gd name="adj" fmla="val 16667"/>
                  </a:avLst>
                </a:prstGeom>
                <a:solidFill>
                  <a:schemeClr val="accent2"/>
                </a:solidFill>
                <a:ln w="38100">
                  <a:solidFill>
                    <a:srgbClr val="FFFFFF"/>
                  </a:solidFill>
                  <a:round/>
                  <a:headEnd/>
                  <a:tailEnd/>
                </a:ln>
                <a:effectLst>
                  <a:outerShdw dist="107763" dir="2700000" algn="ctr" rotWithShape="0">
                    <a:srgbClr val="808080">
                      <a:alpha val="50000"/>
                    </a:srgbClr>
                  </a:outerShdw>
                </a:effectLst>
              </p:spPr>
              <p:txBody>
                <a:bodyPr wrap="none" anchor="ctr"/>
                <a:lstStyle/>
                <a:p>
                  <a:pPr eaLnBrk="1" hangingPunct="1">
                    <a:defRPr/>
                  </a:pPr>
                  <a:endParaRPr lang="zh-CN" altLang="zh-CN" sz="1800" b="0">
                    <a:latin typeface="Arial" pitchFamily="34" charset="0"/>
                    <a:ea typeface="宋体" pitchFamily="2" charset="-122"/>
                  </a:endParaRPr>
                </a:p>
              </p:txBody>
            </p:sp>
            <p:sp>
              <p:nvSpPr>
                <p:cNvPr id="73742" name="AutoShape 14"/>
                <p:cNvSpPr>
                  <a:spLocks noChangeArrowheads="1"/>
                </p:cNvSpPr>
                <p:nvPr/>
              </p:nvSpPr>
              <p:spPr bwMode="gray">
                <a:xfrm>
                  <a:off x="4122" y="1422"/>
                  <a:ext cx="1062" cy="288"/>
                </a:xfrm>
                <a:prstGeom prst="roundRect">
                  <a:avLst>
                    <a:gd name="adj" fmla="val 50000"/>
                  </a:avLst>
                </a:prstGeom>
                <a:gradFill rotWithShape="1">
                  <a:gsLst>
                    <a:gs pos="0">
                      <a:schemeClr val="accent2">
                        <a:gamma/>
                        <a:tint val="0"/>
                        <a:invGamma/>
                      </a:schemeClr>
                    </a:gs>
                    <a:gs pos="100000">
                      <a:schemeClr val="accent2"/>
                    </a:gs>
                  </a:gsLst>
                  <a:lin ang="540000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129046" name="Text Box 15" descr="蓝天，秋野"/>
              <p:cNvSpPr txBox="1">
                <a:spLocks noChangeArrowheads="1"/>
              </p:cNvSpPr>
              <p:nvPr/>
            </p:nvSpPr>
            <p:spPr bwMode="auto">
              <a:xfrm>
                <a:off x="2256" y="978"/>
                <a:ext cx="864" cy="519"/>
              </a:xfrm>
              <a:prstGeom prst="rect">
                <a:avLst/>
              </a:prstGeom>
              <a:noFill/>
              <a:ln w="57150">
                <a:noFill/>
                <a:miter lim="800000"/>
                <a:headEnd/>
                <a:tailEnd/>
              </a:ln>
            </p:spPr>
            <p:txBody>
              <a:bodyPr>
                <a:spAutoFit/>
              </a:bodyPr>
              <a:lstStyle/>
              <a:p>
                <a:pPr>
                  <a:spcBef>
                    <a:spcPct val="50000"/>
                  </a:spcBef>
                </a:pPr>
                <a:endParaRPr kumimoji="1" lang="zh-CN" altLang="zh-CN" sz="4800">
                  <a:latin typeface="Times New Roman" pitchFamily="18" charset="0"/>
                  <a:ea typeface="楷体_GB2312" pitchFamily="49" charset="-122"/>
                </a:endParaRPr>
              </a:p>
            </p:txBody>
          </p:sp>
        </p:grpSp>
        <p:sp>
          <p:nvSpPr>
            <p:cNvPr id="73744" name="Rectangle 16"/>
            <p:cNvSpPr>
              <a:spLocks noChangeArrowheads="1"/>
            </p:cNvSpPr>
            <p:nvPr/>
          </p:nvSpPr>
          <p:spPr bwMode="auto">
            <a:xfrm>
              <a:off x="528" y="1248"/>
              <a:ext cx="1152" cy="672"/>
            </a:xfrm>
            <a:prstGeom prst="rect">
              <a:avLst/>
            </a:prstGeom>
            <a:noFill/>
            <a:ln w="9525">
              <a:noFill/>
              <a:miter lim="800000"/>
              <a:headEnd/>
              <a:tailEnd/>
            </a:ln>
            <a:effectLst/>
          </p:spPr>
          <p:txBody>
            <a:bodyPr>
              <a:spAutoFit/>
            </a:bodyPr>
            <a:lstStyle/>
            <a:p>
              <a:pPr eaLnBrk="1" hangingPunct="1">
                <a:defRPr/>
              </a:pPr>
              <a:r>
                <a:rPr kumimoji="1" lang="zh-CN" altLang="en-US" sz="3200">
                  <a:solidFill>
                    <a:srgbClr val="FFFF00"/>
                  </a:solidFill>
                  <a:effectLst>
                    <a:outerShdw blurRad="38100" dist="38100" dir="2700000" algn="tl">
                      <a:srgbClr val="C0C0C0"/>
                    </a:outerShdw>
                  </a:effectLst>
                  <a:latin typeface="Arial" pitchFamily="34" charset="0"/>
                  <a:ea typeface="楷体_GB2312" pitchFamily="49" charset="-122"/>
                </a:rPr>
                <a:t>量变的 两种情形</a:t>
              </a:r>
            </a:p>
          </p:txBody>
        </p:sp>
      </p:grpSp>
      <p:sp>
        <p:nvSpPr>
          <p:cNvPr id="73745" name="Line 17"/>
          <p:cNvSpPr>
            <a:spLocks noChangeShapeType="1"/>
          </p:cNvSpPr>
          <p:nvPr/>
        </p:nvSpPr>
        <p:spPr bwMode="auto">
          <a:xfrm>
            <a:off x="3124200" y="1223963"/>
            <a:ext cx="0" cy="1524000"/>
          </a:xfrm>
          <a:prstGeom prst="line">
            <a:avLst/>
          </a:prstGeom>
          <a:noFill/>
          <a:ln w="57150">
            <a:solidFill>
              <a:srgbClr val="003399"/>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73746" name="Line 18"/>
          <p:cNvSpPr>
            <a:spLocks noChangeShapeType="1"/>
          </p:cNvSpPr>
          <p:nvPr/>
        </p:nvSpPr>
        <p:spPr bwMode="auto">
          <a:xfrm>
            <a:off x="3124200" y="1223963"/>
            <a:ext cx="381000" cy="0"/>
          </a:xfrm>
          <a:prstGeom prst="line">
            <a:avLst/>
          </a:prstGeom>
          <a:noFill/>
          <a:ln w="57150">
            <a:solidFill>
              <a:srgbClr val="003399"/>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73747" name="Line 19"/>
          <p:cNvSpPr>
            <a:spLocks noChangeShapeType="1"/>
          </p:cNvSpPr>
          <p:nvPr/>
        </p:nvSpPr>
        <p:spPr bwMode="auto">
          <a:xfrm>
            <a:off x="2743200" y="2062163"/>
            <a:ext cx="381000" cy="0"/>
          </a:xfrm>
          <a:prstGeom prst="line">
            <a:avLst/>
          </a:prstGeom>
          <a:noFill/>
          <a:ln w="57150">
            <a:solidFill>
              <a:srgbClr val="003399"/>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73748" name="Line 20"/>
          <p:cNvSpPr>
            <a:spLocks noChangeShapeType="1"/>
          </p:cNvSpPr>
          <p:nvPr/>
        </p:nvSpPr>
        <p:spPr bwMode="auto">
          <a:xfrm>
            <a:off x="3124200" y="2747963"/>
            <a:ext cx="381000" cy="0"/>
          </a:xfrm>
          <a:prstGeom prst="line">
            <a:avLst/>
          </a:prstGeom>
          <a:noFill/>
          <a:ln w="57150">
            <a:solidFill>
              <a:srgbClr val="003399"/>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grpSp>
        <p:nvGrpSpPr>
          <p:cNvPr id="8" name="Group 21"/>
          <p:cNvGrpSpPr>
            <a:grpSpLocks/>
          </p:cNvGrpSpPr>
          <p:nvPr/>
        </p:nvGrpSpPr>
        <p:grpSpPr bwMode="auto">
          <a:xfrm>
            <a:off x="3505200" y="2062163"/>
            <a:ext cx="4953000" cy="1295400"/>
            <a:chOff x="2208" y="1728"/>
            <a:chExt cx="3120" cy="816"/>
          </a:xfrm>
        </p:grpSpPr>
        <p:grpSp>
          <p:nvGrpSpPr>
            <p:cNvPr id="9" name="Group 22"/>
            <p:cNvGrpSpPr>
              <a:grpSpLocks/>
            </p:cNvGrpSpPr>
            <p:nvPr/>
          </p:nvGrpSpPr>
          <p:grpSpPr bwMode="auto">
            <a:xfrm>
              <a:off x="2256" y="1776"/>
              <a:ext cx="3024" cy="720"/>
              <a:chOff x="432" y="1938"/>
              <a:chExt cx="1200" cy="708"/>
            </a:xfrm>
          </p:grpSpPr>
          <p:grpSp>
            <p:nvGrpSpPr>
              <p:cNvPr id="10" name="Group 23"/>
              <p:cNvGrpSpPr>
                <a:grpSpLocks/>
              </p:cNvGrpSpPr>
              <p:nvPr/>
            </p:nvGrpSpPr>
            <p:grpSpPr bwMode="auto">
              <a:xfrm>
                <a:off x="432" y="1938"/>
                <a:ext cx="1200" cy="672"/>
                <a:chOff x="3379" y="2704"/>
                <a:chExt cx="1315" cy="818"/>
              </a:xfrm>
            </p:grpSpPr>
            <p:sp>
              <p:nvSpPr>
                <p:cNvPr id="73752" name="AutoShape 24"/>
                <p:cNvSpPr>
                  <a:spLocks noChangeArrowheads="1"/>
                </p:cNvSpPr>
                <p:nvPr/>
              </p:nvSpPr>
              <p:spPr bwMode="gray">
                <a:xfrm>
                  <a:off x="3379" y="2704"/>
                  <a:ext cx="1315" cy="818"/>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noFill/>
                  <a:round/>
                  <a:headEnd/>
                  <a:tailEnd/>
                </a:ln>
                <a:effectLst/>
              </p:spPr>
              <p:txBody>
                <a:bodyPr wrap="none" anchor="ctr"/>
                <a:lstStyle/>
                <a:p>
                  <a:pPr eaLnBrk="1" hangingPunct="1">
                    <a:defRPr/>
                  </a:pPr>
                  <a:endParaRPr kumimoji="1" lang="zh-CN" altLang="zh-CN" sz="3200">
                    <a:effectLst>
                      <a:outerShdw blurRad="38100" dist="38100" dir="2700000" algn="tl">
                        <a:srgbClr val="000000"/>
                      </a:outerShdw>
                    </a:effectLst>
                    <a:latin typeface="Arial" pitchFamily="34" charset="0"/>
                    <a:ea typeface="宋体" pitchFamily="2" charset="-122"/>
                  </a:endParaRPr>
                </a:p>
              </p:txBody>
            </p:sp>
            <p:sp>
              <p:nvSpPr>
                <p:cNvPr id="73753" name="AutoShape 25"/>
                <p:cNvSpPr>
                  <a:spLocks noChangeArrowheads="1"/>
                </p:cNvSpPr>
                <p:nvPr/>
              </p:nvSpPr>
              <p:spPr bwMode="gray">
                <a:xfrm>
                  <a:off x="3424" y="2704"/>
                  <a:ext cx="1233" cy="146"/>
                </a:xfrm>
                <a:prstGeom prst="roundRect">
                  <a:avLst>
                    <a:gd name="adj" fmla="val 50000"/>
                  </a:avLst>
                </a:prstGeom>
                <a:gradFill rotWithShape="1">
                  <a:gsLst>
                    <a:gs pos="0">
                      <a:schemeClr val="hlink">
                        <a:gamma/>
                        <a:tint val="0"/>
                        <a:invGamma/>
                      </a:schemeClr>
                    </a:gs>
                    <a:gs pos="100000">
                      <a:schemeClr val="hlink"/>
                    </a:gs>
                  </a:gsLst>
                  <a:lin ang="540000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129040" name="Rectangle 26"/>
              <p:cNvSpPr>
                <a:spLocks noChangeArrowheads="1"/>
              </p:cNvSpPr>
              <p:nvPr/>
            </p:nvSpPr>
            <p:spPr bwMode="auto">
              <a:xfrm>
                <a:off x="480" y="1986"/>
                <a:ext cx="1128" cy="660"/>
              </a:xfrm>
              <a:prstGeom prst="rect">
                <a:avLst/>
              </a:prstGeom>
              <a:noFill/>
              <a:ln w="9525" algn="ctr">
                <a:noFill/>
                <a:miter lim="800000"/>
                <a:headEnd/>
                <a:tailEnd/>
              </a:ln>
            </p:spPr>
            <p:txBody>
              <a:bodyPr wrap="none" anchor="ctr"/>
              <a:lstStyle/>
              <a:p>
                <a:endParaRPr kumimoji="1" lang="zh-CN" altLang="zh-CN" sz="3200">
                  <a:latin typeface="Times New Roman" pitchFamily="18" charset="0"/>
                  <a:ea typeface="楷体_GB2312" pitchFamily="49" charset="-122"/>
                </a:endParaRPr>
              </a:p>
            </p:txBody>
          </p:sp>
        </p:grpSp>
        <p:sp>
          <p:nvSpPr>
            <p:cNvPr id="129038" name="Rectangle 27"/>
            <p:cNvSpPr>
              <a:spLocks noChangeArrowheads="1"/>
            </p:cNvSpPr>
            <p:nvPr/>
          </p:nvSpPr>
          <p:spPr bwMode="auto">
            <a:xfrm>
              <a:off x="2208" y="1728"/>
              <a:ext cx="3120" cy="816"/>
            </a:xfrm>
            <a:prstGeom prst="rect">
              <a:avLst/>
            </a:prstGeom>
            <a:noFill/>
            <a:ln w="57150">
              <a:solidFill>
                <a:schemeClr val="bg1"/>
              </a:solidFill>
              <a:miter lim="800000"/>
              <a:headEnd/>
              <a:tailEnd/>
            </a:ln>
          </p:spPr>
          <p:txBody>
            <a:bodyPr wrap="none" anchor="ctr"/>
            <a:lstStyle/>
            <a:p>
              <a:pPr eaLnBrk="1" hangingPunct="1"/>
              <a:r>
                <a:rPr kumimoji="1" lang="zh-CN" altLang="en-US" sz="2800">
                  <a:latin typeface="楷体_GB2312" pitchFamily="49" charset="-122"/>
                  <a:ea typeface="楷体_GB2312" pitchFamily="49" charset="-122"/>
                </a:rPr>
                <a:t>构成事物的成分在排列</a:t>
              </a:r>
            </a:p>
            <a:p>
              <a:pPr eaLnBrk="1" hangingPunct="1"/>
              <a:r>
                <a:rPr kumimoji="1" lang="zh-CN" altLang="en-US" sz="2800">
                  <a:latin typeface="楷体_GB2312" pitchFamily="49" charset="-122"/>
                  <a:ea typeface="楷体_GB2312" pitchFamily="49" charset="-122"/>
                </a:rPr>
                <a:t>顺序和结构方式上的变化</a:t>
              </a:r>
            </a:p>
          </p:txBody>
        </p:sp>
      </p:grpSp>
      <p:pic>
        <p:nvPicPr>
          <p:cNvPr id="73756" name="Picture 28" descr="甲醇与乙醚"/>
          <p:cNvPicPr>
            <a:picLocks noChangeAspect="1" noChangeArrowheads="1"/>
          </p:cNvPicPr>
          <p:nvPr/>
        </p:nvPicPr>
        <p:blipFill>
          <a:blip r:embed="rId2" cstate="print"/>
          <a:srcRect l="48473" t="74371" r="2078" b="6929"/>
          <a:stretch>
            <a:fillRect/>
          </a:stretch>
        </p:blipFill>
        <p:spPr bwMode="auto">
          <a:xfrm>
            <a:off x="2286000" y="3933825"/>
            <a:ext cx="1981200" cy="1323975"/>
          </a:xfrm>
          <a:prstGeom prst="rect">
            <a:avLst/>
          </a:prstGeom>
          <a:noFill/>
          <a:ln w="9525">
            <a:noFill/>
            <a:miter lim="800000"/>
            <a:headEnd/>
            <a:tailEnd/>
          </a:ln>
        </p:spPr>
      </p:pic>
      <p:sp>
        <p:nvSpPr>
          <p:cNvPr id="73757" name="Text Box 29"/>
          <p:cNvSpPr txBox="1">
            <a:spLocks noChangeArrowheads="1"/>
          </p:cNvSpPr>
          <p:nvPr/>
        </p:nvSpPr>
        <p:spPr bwMode="auto">
          <a:xfrm>
            <a:off x="685800" y="4162425"/>
            <a:ext cx="1447800" cy="822325"/>
          </a:xfrm>
          <a:prstGeom prst="rect">
            <a:avLst/>
          </a:prstGeom>
          <a:noFill/>
          <a:ln w="9525">
            <a:noFill/>
            <a:miter lim="800000"/>
            <a:headEnd/>
            <a:tailEnd/>
          </a:ln>
          <a:effectLst/>
        </p:spPr>
        <p:txBody>
          <a:bodyPr>
            <a:spAutoFit/>
          </a:bodyPr>
          <a:lstStyle/>
          <a:p>
            <a:pPr algn="l" eaLnBrk="1" hangingPunct="1">
              <a:spcBef>
                <a:spcPct val="50000"/>
              </a:spcBef>
              <a:defRPr/>
            </a:pPr>
            <a:r>
              <a:rPr kumimoji="1" lang="zh-CN" altLang="en-US" sz="2400">
                <a:solidFill>
                  <a:schemeClr val="tx1"/>
                </a:solidFill>
                <a:effectLst>
                  <a:outerShdw blurRad="38100" dist="38100" dir="2700000" algn="tl">
                    <a:srgbClr val="C0C0C0"/>
                  </a:outerShdw>
                </a:effectLst>
                <a:latin typeface="Times New Roman" pitchFamily="18" charset="0"/>
                <a:ea typeface="楷体_GB2312" pitchFamily="49" charset="-122"/>
              </a:rPr>
              <a:t>甲醚分子结构式</a:t>
            </a:r>
          </a:p>
        </p:txBody>
      </p:sp>
      <p:pic>
        <p:nvPicPr>
          <p:cNvPr id="73758" name="Picture 30" descr="甲醇与乙醚"/>
          <p:cNvPicPr>
            <a:picLocks noChangeAspect="1" noChangeArrowheads="1"/>
          </p:cNvPicPr>
          <p:nvPr/>
        </p:nvPicPr>
        <p:blipFill>
          <a:blip r:embed="rId2" cstate="print"/>
          <a:srcRect l="1848" t="74371" r="50116" b="6929"/>
          <a:stretch>
            <a:fillRect/>
          </a:stretch>
        </p:blipFill>
        <p:spPr bwMode="auto">
          <a:xfrm>
            <a:off x="4648200" y="3933825"/>
            <a:ext cx="1905000" cy="1311275"/>
          </a:xfrm>
          <a:prstGeom prst="rect">
            <a:avLst/>
          </a:prstGeom>
          <a:noFill/>
          <a:ln w="9525">
            <a:noFill/>
            <a:miter lim="800000"/>
            <a:headEnd/>
            <a:tailEnd/>
          </a:ln>
        </p:spPr>
      </p:pic>
      <p:sp>
        <p:nvSpPr>
          <p:cNvPr id="73759" name="Text Box 31"/>
          <p:cNvSpPr txBox="1">
            <a:spLocks noChangeArrowheads="1"/>
          </p:cNvSpPr>
          <p:nvPr/>
        </p:nvSpPr>
        <p:spPr bwMode="auto">
          <a:xfrm>
            <a:off x="6858000" y="4086225"/>
            <a:ext cx="1524000" cy="822325"/>
          </a:xfrm>
          <a:prstGeom prst="rect">
            <a:avLst/>
          </a:prstGeom>
          <a:solidFill>
            <a:schemeClr val="bg1"/>
          </a:solidFill>
          <a:ln w="9525">
            <a:noFill/>
            <a:miter lim="800000"/>
            <a:headEnd/>
            <a:tailEnd/>
          </a:ln>
          <a:effectLst/>
        </p:spPr>
        <p:txBody>
          <a:bodyPr>
            <a:spAutoFit/>
          </a:bodyPr>
          <a:lstStyle/>
          <a:p>
            <a:pPr algn="l" eaLnBrk="1" hangingPunct="1">
              <a:spcBef>
                <a:spcPct val="50000"/>
              </a:spcBef>
              <a:defRPr/>
            </a:pPr>
            <a:r>
              <a:rPr kumimoji="1" lang="zh-CN" altLang="en-US" sz="2400">
                <a:solidFill>
                  <a:schemeClr val="tx1"/>
                </a:solidFill>
                <a:effectLst>
                  <a:outerShdw blurRad="38100" dist="38100" dir="2700000" algn="tl">
                    <a:srgbClr val="C0C0C0"/>
                  </a:outerShdw>
                </a:effectLst>
                <a:latin typeface="Times New Roman" pitchFamily="18" charset="0"/>
                <a:ea typeface="楷体_GB2312" pitchFamily="49" charset="-122"/>
              </a:rPr>
              <a:t>乙醇分子结构式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3747"/>
                                        </p:tgtEl>
                                        <p:attrNameLst>
                                          <p:attrName>style.visibility</p:attrName>
                                        </p:attrNameLst>
                                      </p:cBhvr>
                                      <p:to>
                                        <p:strVal val="visible"/>
                                      </p:to>
                                    </p:set>
                                    <p:animEffect transition="in" filter="wipe(left)">
                                      <p:cBhvr>
                                        <p:cTn id="11" dur="500"/>
                                        <p:tgtEl>
                                          <p:spTgt spid="73747"/>
                                        </p:tgtEl>
                                      </p:cBhvr>
                                    </p:animEffect>
                                  </p:childTnLst>
                                </p:cTn>
                              </p:par>
                            </p:childTnLst>
                          </p:cTn>
                        </p:par>
                        <p:par>
                          <p:cTn id="12" fill="hold">
                            <p:stCondLst>
                              <p:cond delay="1000"/>
                            </p:stCondLst>
                            <p:childTnLst>
                              <p:par>
                                <p:cTn id="13" presetID="16" presetClass="entr" presetSubtype="26" fill="hold" nodeType="afterEffect">
                                  <p:stCondLst>
                                    <p:cond delay="0"/>
                                  </p:stCondLst>
                                  <p:childTnLst>
                                    <p:set>
                                      <p:cBhvr>
                                        <p:cTn id="14" dur="1" fill="hold">
                                          <p:stCondLst>
                                            <p:cond delay="0"/>
                                          </p:stCondLst>
                                        </p:cTn>
                                        <p:tgtEl>
                                          <p:spTgt spid="73745"/>
                                        </p:tgtEl>
                                        <p:attrNameLst>
                                          <p:attrName>style.visibility</p:attrName>
                                        </p:attrNameLst>
                                      </p:cBhvr>
                                      <p:to>
                                        <p:strVal val="visible"/>
                                      </p:to>
                                    </p:set>
                                    <p:animEffect transition="in" filter="barn(inHorizontal)">
                                      <p:cBhvr>
                                        <p:cTn id="15" dur="500"/>
                                        <p:tgtEl>
                                          <p:spTgt spid="7374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3746"/>
                                        </p:tgtEl>
                                        <p:attrNameLst>
                                          <p:attrName>style.visibility</p:attrName>
                                        </p:attrNameLst>
                                      </p:cBhvr>
                                      <p:to>
                                        <p:strVal val="visible"/>
                                      </p:to>
                                    </p:set>
                                    <p:animEffect transition="in" filter="wipe(left)">
                                      <p:cBhvr>
                                        <p:cTn id="19" dur="500"/>
                                        <p:tgtEl>
                                          <p:spTgt spid="73746"/>
                                        </p:tgtEl>
                                      </p:cBhvr>
                                    </p:animEffect>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73748"/>
                                        </p:tgtEl>
                                        <p:attrNameLst>
                                          <p:attrName>style.visibility</p:attrName>
                                        </p:attrNameLst>
                                      </p:cBhvr>
                                      <p:to>
                                        <p:strVal val="visible"/>
                                      </p:to>
                                    </p:set>
                                    <p:animEffect transition="in" filter="wipe(left)">
                                      <p:cBhvr>
                                        <p:cTn id="28" dur="500"/>
                                        <p:tgtEl>
                                          <p:spTgt spid="73748"/>
                                        </p:tgtEl>
                                      </p:cBhvr>
                                    </p:animEffect>
                                  </p:childTnLst>
                                </p:cTn>
                              </p:par>
                            </p:childTnLst>
                          </p:cTn>
                        </p:par>
                        <p:par>
                          <p:cTn id="29" fill="hold">
                            <p:stCondLst>
                              <p:cond delay="3000"/>
                            </p:stCondLst>
                            <p:childTnLst>
                              <p:par>
                                <p:cTn id="30" presetID="23" presetClass="entr" presetSubtype="16"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par>
                          <p:cTn id="34" fill="hold">
                            <p:stCondLst>
                              <p:cond delay="3500"/>
                            </p:stCondLst>
                            <p:childTnLst>
                              <p:par>
                                <p:cTn id="35" presetID="12" presetClass="entr" presetSubtype="2" fill="hold" nodeType="afterEffect">
                                  <p:stCondLst>
                                    <p:cond delay="0"/>
                                  </p:stCondLst>
                                  <p:childTnLst>
                                    <p:set>
                                      <p:cBhvr>
                                        <p:cTn id="36" dur="1" fill="hold">
                                          <p:stCondLst>
                                            <p:cond delay="0"/>
                                          </p:stCondLst>
                                        </p:cTn>
                                        <p:tgtEl>
                                          <p:spTgt spid="73756"/>
                                        </p:tgtEl>
                                        <p:attrNameLst>
                                          <p:attrName>style.visibility</p:attrName>
                                        </p:attrNameLst>
                                      </p:cBhvr>
                                      <p:to>
                                        <p:strVal val="visible"/>
                                      </p:to>
                                    </p:set>
                                    <p:animEffect transition="in" filter="slide(fromRight)">
                                      <p:cBhvr>
                                        <p:cTn id="37" dur="500"/>
                                        <p:tgtEl>
                                          <p:spTgt spid="73756"/>
                                        </p:tgtEl>
                                      </p:cBhvr>
                                    </p:animEffect>
                                  </p:childTnLst>
                                </p:cTn>
                              </p:par>
                            </p:childTnLst>
                          </p:cTn>
                        </p:par>
                        <p:par>
                          <p:cTn id="38" fill="hold">
                            <p:stCondLst>
                              <p:cond delay="4000"/>
                            </p:stCondLst>
                            <p:childTnLst>
                              <p:par>
                                <p:cTn id="39" presetID="17" presetClass="entr" presetSubtype="10" fill="hold" grpId="0" nodeType="afterEffect">
                                  <p:stCondLst>
                                    <p:cond delay="0"/>
                                  </p:stCondLst>
                                  <p:childTnLst>
                                    <p:set>
                                      <p:cBhvr>
                                        <p:cTn id="40" dur="1" fill="hold">
                                          <p:stCondLst>
                                            <p:cond delay="0"/>
                                          </p:stCondLst>
                                        </p:cTn>
                                        <p:tgtEl>
                                          <p:spTgt spid="73757"/>
                                        </p:tgtEl>
                                        <p:attrNameLst>
                                          <p:attrName>style.visibility</p:attrName>
                                        </p:attrNameLst>
                                      </p:cBhvr>
                                      <p:to>
                                        <p:strVal val="visible"/>
                                      </p:to>
                                    </p:set>
                                    <p:anim calcmode="lin" valueType="num">
                                      <p:cBhvr>
                                        <p:cTn id="41" dur="500" fill="hold"/>
                                        <p:tgtEl>
                                          <p:spTgt spid="73757"/>
                                        </p:tgtEl>
                                        <p:attrNameLst>
                                          <p:attrName>ppt_w</p:attrName>
                                        </p:attrNameLst>
                                      </p:cBhvr>
                                      <p:tavLst>
                                        <p:tav tm="0">
                                          <p:val>
                                            <p:fltVal val="0"/>
                                          </p:val>
                                        </p:tav>
                                        <p:tav tm="100000">
                                          <p:val>
                                            <p:strVal val="#ppt_w"/>
                                          </p:val>
                                        </p:tav>
                                      </p:tavLst>
                                    </p:anim>
                                    <p:anim calcmode="lin" valueType="num">
                                      <p:cBhvr>
                                        <p:cTn id="42" dur="500" fill="hold"/>
                                        <p:tgtEl>
                                          <p:spTgt spid="73757"/>
                                        </p:tgtEl>
                                        <p:attrNameLst>
                                          <p:attrName>ppt_h</p:attrName>
                                        </p:attrNameLst>
                                      </p:cBhvr>
                                      <p:tavLst>
                                        <p:tav tm="0">
                                          <p:val>
                                            <p:strVal val="#ppt_h"/>
                                          </p:val>
                                        </p:tav>
                                        <p:tav tm="100000">
                                          <p:val>
                                            <p:strVal val="#ppt_h"/>
                                          </p:val>
                                        </p:tav>
                                      </p:tavLst>
                                    </p:anim>
                                  </p:childTnLst>
                                </p:cTn>
                              </p:par>
                            </p:childTnLst>
                          </p:cTn>
                        </p:par>
                        <p:par>
                          <p:cTn id="43" fill="hold">
                            <p:stCondLst>
                              <p:cond delay="4500"/>
                            </p:stCondLst>
                            <p:childTnLst>
                              <p:par>
                                <p:cTn id="44" presetID="12" presetClass="entr" presetSubtype="8" fill="hold" nodeType="afterEffect">
                                  <p:stCondLst>
                                    <p:cond delay="0"/>
                                  </p:stCondLst>
                                  <p:childTnLst>
                                    <p:set>
                                      <p:cBhvr>
                                        <p:cTn id="45" dur="1" fill="hold">
                                          <p:stCondLst>
                                            <p:cond delay="0"/>
                                          </p:stCondLst>
                                        </p:cTn>
                                        <p:tgtEl>
                                          <p:spTgt spid="73758"/>
                                        </p:tgtEl>
                                        <p:attrNameLst>
                                          <p:attrName>style.visibility</p:attrName>
                                        </p:attrNameLst>
                                      </p:cBhvr>
                                      <p:to>
                                        <p:strVal val="visible"/>
                                      </p:to>
                                    </p:set>
                                    <p:animEffect transition="in" filter="slide(fromLeft)">
                                      <p:cBhvr>
                                        <p:cTn id="46" dur="500"/>
                                        <p:tgtEl>
                                          <p:spTgt spid="73758"/>
                                        </p:tgtEl>
                                      </p:cBhvr>
                                    </p:animEffect>
                                  </p:childTnLst>
                                </p:cTn>
                              </p:par>
                            </p:childTnLst>
                          </p:cTn>
                        </p:par>
                        <p:par>
                          <p:cTn id="47" fill="hold">
                            <p:stCondLst>
                              <p:cond delay="5000"/>
                            </p:stCondLst>
                            <p:childTnLst>
                              <p:par>
                                <p:cTn id="48" presetID="17" presetClass="entr" presetSubtype="10" fill="hold" grpId="0" nodeType="afterEffect">
                                  <p:stCondLst>
                                    <p:cond delay="0"/>
                                  </p:stCondLst>
                                  <p:childTnLst>
                                    <p:set>
                                      <p:cBhvr>
                                        <p:cTn id="49" dur="1" fill="hold">
                                          <p:stCondLst>
                                            <p:cond delay="0"/>
                                          </p:stCondLst>
                                        </p:cTn>
                                        <p:tgtEl>
                                          <p:spTgt spid="73759"/>
                                        </p:tgtEl>
                                        <p:attrNameLst>
                                          <p:attrName>style.visibility</p:attrName>
                                        </p:attrNameLst>
                                      </p:cBhvr>
                                      <p:to>
                                        <p:strVal val="visible"/>
                                      </p:to>
                                    </p:set>
                                    <p:anim calcmode="lin" valueType="num">
                                      <p:cBhvr>
                                        <p:cTn id="50" dur="500" fill="hold"/>
                                        <p:tgtEl>
                                          <p:spTgt spid="73759"/>
                                        </p:tgtEl>
                                        <p:attrNameLst>
                                          <p:attrName>ppt_w</p:attrName>
                                        </p:attrNameLst>
                                      </p:cBhvr>
                                      <p:tavLst>
                                        <p:tav tm="0">
                                          <p:val>
                                            <p:fltVal val="0"/>
                                          </p:val>
                                        </p:tav>
                                        <p:tav tm="100000">
                                          <p:val>
                                            <p:strVal val="#ppt_w"/>
                                          </p:val>
                                        </p:tav>
                                      </p:tavLst>
                                    </p:anim>
                                    <p:anim calcmode="lin" valueType="num">
                                      <p:cBhvr>
                                        <p:cTn id="51" dur="500" fill="hold"/>
                                        <p:tgtEl>
                                          <p:spTgt spid="7375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7" grpId="0" autoUpdateAnimBg="0"/>
      <p:bldP spid="73759" grpId="0" animBg="1"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85800" y="2133600"/>
            <a:ext cx="8001000" cy="4200525"/>
            <a:chOff x="432" y="1626"/>
            <a:chExt cx="5040" cy="2646"/>
          </a:xfrm>
        </p:grpSpPr>
        <p:sp>
          <p:nvSpPr>
            <p:cNvPr id="74755" name="Line 3"/>
            <p:cNvSpPr>
              <a:spLocks noChangeShapeType="1"/>
            </p:cNvSpPr>
            <p:nvPr/>
          </p:nvSpPr>
          <p:spPr bwMode="auto">
            <a:xfrm flipV="1">
              <a:off x="3408" y="2100"/>
              <a:ext cx="0" cy="240"/>
            </a:xfrm>
            <a:prstGeom prst="line">
              <a:avLst/>
            </a:prstGeom>
            <a:noFill/>
            <a:ln w="57150">
              <a:solidFill>
                <a:schemeClr val="tx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4756" name="Line 4"/>
            <p:cNvSpPr>
              <a:spLocks noChangeShapeType="1"/>
            </p:cNvSpPr>
            <p:nvPr/>
          </p:nvSpPr>
          <p:spPr bwMode="auto">
            <a:xfrm>
              <a:off x="4584" y="2640"/>
              <a:ext cx="0" cy="384"/>
            </a:xfrm>
            <a:prstGeom prst="line">
              <a:avLst/>
            </a:prstGeom>
            <a:noFill/>
            <a:ln w="57150">
              <a:solidFill>
                <a:schemeClr val="tx1"/>
              </a:solidFill>
              <a:round/>
              <a:headEnd/>
              <a:tailEnd type="triangl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pic>
          <p:nvPicPr>
            <p:cNvPr id="130061" name="Picture 5" descr="人造卫星（彩色）"/>
            <p:cNvPicPr>
              <a:picLocks noChangeAspect="1" noChangeArrowheads="1"/>
            </p:cNvPicPr>
            <p:nvPr/>
          </p:nvPicPr>
          <p:blipFill>
            <a:blip r:embed="rId2" cstate="print"/>
            <a:srcRect l="18091" t="11237" r="15578" b="7864"/>
            <a:stretch>
              <a:fillRect/>
            </a:stretch>
          </p:blipFill>
          <p:spPr bwMode="auto">
            <a:xfrm>
              <a:off x="432" y="1632"/>
              <a:ext cx="1296" cy="1296"/>
            </a:xfrm>
            <a:prstGeom prst="rect">
              <a:avLst/>
            </a:prstGeom>
            <a:noFill/>
            <a:ln w="9525">
              <a:solidFill>
                <a:schemeClr val="tx1"/>
              </a:solidFill>
              <a:miter lim="800000"/>
              <a:headEnd/>
              <a:tailEnd/>
            </a:ln>
          </p:spPr>
        </p:pic>
        <p:pic>
          <p:nvPicPr>
            <p:cNvPr id="130062" name="Picture 6" descr="小行星"/>
            <p:cNvPicPr>
              <a:picLocks noChangeAspect="1" noChangeArrowheads="1"/>
            </p:cNvPicPr>
            <p:nvPr/>
          </p:nvPicPr>
          <p:blipFill>
            <a:blip r:embed="rId3" cstate="print"/>
            <a:srcRect l="26392" t="19139" r="17526" b="24086"/>
            <a:stretch>
              <a:fillRect/>
            </a:stretch>
          </p:blipFill>
          <p:spPr bwMode="auto">
            <a:xfrm>
              <a:off x="432" y="2928"/>
              <a:ext cx="1296" cy="1344"/>
            </a:xfrm>
            <a:prstGeom prst="rect">
              <a:avLst/>
            </a:prstGeom>
            <a:noFill/>
            <a:ln w="9525">
              <a:noFill/>
              <a:miter lim="800000"/>
              <a:headEnd/>
              <a:tailEnd/>
            </a:ln>
          </p:spPr>
        </p:pic>
        <p:pic>
          <p:nvPicPr>
            <p:cNvPr id="130063" name="Picture 7" descr="猎犬座旋涡星系"/>
            <p:cNvPicPr>
              <a:picLocks noChangeAspect="1" noChangeArrowheads="1"/>
            </p:cNvPicPr>
            <p:nvPr/>
          </p:nvPicPr>
          <p:blipFill>
            <a:blip r:embed="rId4" cstate="print"/>
            <a:srcRect l="7439" t="18774" r="33058" b="22816"/>
            <a:stretch>
              <a:fillRect/>
            </a:stretch>
          </p:blipFill>
          <p:spPr bwMode="auto">
            <a:xfrm>
              <a:off x="3984" y="2870"/>
              <a:ext cx="1392" cy="1354"/>
            </a:xfrm>
            <a:prstGeom prst="rect">
              <a:avLst/>
            </a:prstGeom>
            <a:noFill/>
            <a:ln w="9525">
              <a:solidFill>
                <a:schemeClr val="tx1"/>
              </a:solidFill>
              <a:miter lim="800000"/>
              <a:headEnd/>
              <a:tailEnd/>
            </a:ln>
          </p:spPr>
        </p:pic>
        <p:sp>
          <p:nvSpPr>
            <p:cNvPr id="130064" name="Text Box 8"/>
            <p:cNvSpPr txBox="1">
              <a:spLocks noChangeArrowheads="1"/>
            </p:cNvSpPr>
            <p:nvPr/>
          </p:nvSpPr>
          <p:spPr bwMode="auto">
            <a:xfrm>
              <a:off x="2112" y="1626"/>
              <a:ext cx="1680" cy="312"/>
            </a:xfrm>
            <a:prstGeom prst="rect">
              <a:avLst/>
            </a:prstGeom>
            <a:solidFill>
              <a:schemeClr val="accent2"/>
            </a:solidFill>
            <a:ln w="38100">
              <a:solidFill>
                <a:schemeClr val="bg1"/>
              </a:solidFill>
              <a:miter lim="800000"/>
              <a:headEnd/>
              <a:tailEnd/>
            </a:ln>
          </p:spPr>
          <p:txBody>
            <a:bodyPr>
              <a:spAutoFit/>
            </a:bodyPr>
            <a:lstStyle/>
            <a:p>
              <a:pPr algn="l" eaLnBrk="1" hangingPunct="1">
                <a:spcBef>
                  <a:spcPct val="50000"/>
                </a:spcBef>
              </a:pPr>
              <a:r>
                <a:rPr kumimoji="1" lang="en-US" altLang="zh-CN" sz="2400">
                  <a:latin typeface="楷体_GB2312" pitchFamily="49" charset="-122"/>
                  <a:ea typeface="楷体_GB2312" pitchFamily="49" charset="-122"/>
                </a:rPr>
                <a:t>V ≥7.9</a:t>
              </a:r>
              <a:r>
                <a:rPr kumimoji="1" lang="zh-CN" altLang="en-US" sz="2400">
                  <a:latin typeface="楷体_GB2312" pitchFamily="49" charset="-122"/>
                  <a:ea typeface="楷体_GB2312" pitchFamily="49" charset="-122"/>
                </a:rPr>
                <a:t>公里／秒</a:t>
              </a:r>
            </a:p>
          </p:txBody>
        </p:sp>
        <p:sp>
          <p:nvSpPr>
            <p:cNvPr id="130065" name="Text Box 9"/>
            <p:cNvSpPr txBox="1">
              <a:spLocks noChangeArrowheads="1"/>
            </p:cNvSpPr>
            <p:nvPr/>
          </p:nvSpPr>
          <p:spPr bwMode="auto">
            <a:xfrm>
              <a:off x="2016" y="3824"/>
              <a:ext cx="1824" cy="312"/>
            </a:xfrm>
            <a:prstGeom prst="rect">
              <a:avLst/>
            </a:prstGeom>
            <a:solidFill>
              <a:schemeClr val="accent2"/>
            </a:solidFill>
            <a:ln w="38100">
              <a:solidFill>
                <a:schemeClr val="bg1"/>
              </a:solidFill>
              <a:miter lim="800000"/>
              <a:headEnd/>
              <a:tailEnd/>
            </a:ln>
          </p:spPr>
          <p:txBody>
            <a:bodyPr>
              <a:spAutoFit/>
            </a:bodyPr>
            <a:lstStyle/>
            <a:p>
              <a:pPr algn="l" eaLnBrk="1" hangingPunct="1">
                <a:spcBef>
                  <a:spcPct val="50000"/>
                </a:spcBef>
              </a:pPr>
              <a:r>
                <a:rPr kumimoji="1" lang="en-US" altLang="zh-CN" sz="2400">
                  <a:latin typeface="楷体_GB2312" pitchFamily="49" charset="-122"/>
                  <a:ea typeface="楷体_GB2312" pitchFamily="49" charset="-122"/>
                </a:rPr>
                <a:t>V ≥11.2</a:t>
              </a:r>
              <a:r>
                <a:rPr kumimoji="1" lang="zh-CN" altLang="en-US" sz="2400">
                  <a:latin typeface="楷体_GB2312" pitchFamily="49" charset="-122"/>
                  <a:ea typeface="楷体_GB2312" pitchFamily="49" charset="-122"/>
                </a:rPr>
                <a:t>公里／秒</a:t>
              </a:r>
            </a:p>
          </p:txBody>
        </p:sp>
        <p:sp>
          <p:nvSpPr>
            <p:cNvPr id="130066" name="Text Box 10"/>
            <p:cNvSpPr txBox="1">
              <a:spLocks noChangeArrowheads="1"/>
            </p:cNvSpPr>
            <p:nvPr/>
          </p:nvSpPr>
          <p:spPr bwMode="auto">
            <a:xfrm>
              <a:off x="3744" y="2352"/>
              <a:ext cx="1728" cy="312"/>
            </a:xfrm>
            <a:prstGeom prst="rect">
              <a:avLst/>
            </a:prstGeom>
            <a:solidFill>
              <a:schemeClr val="accent2"/>
            </a:solidFill>
            <a:ln w="38100">
              <a:solidFill>
                <a:schemeClr val="bg1"/>
              </a:solidFill>
              <a:miter lim="800000"/>
              <a:headEnd/>
              <a:tailEnd/>
            </a:ln>
          </p:spPr>
          <p:txBody>
            <a:bodyPr>
              <a:spAutoFit/>
            </a:bodyPr>
            <a:lstStyle/>
            <a:p>
              <a:pPr algn="l" eaLnBrk="1" hangingPunct="1">
                <a:spcBef>
                  <a:spcPct val="50000"/>
                </a:spcBef>
              </a:pPr>
              <a:r>
                <a:rPr kumimoji="1" lang="en-US" altLang="zh-CN" sz="2400">
                  <a:latin typeface="楷体_GB2312" pitchFamily="49" charset="-122"/>
                  <a:ea typeface="楷体_GB2312" pitchFamily="49" charset="-122"/>
                </a:rPr>
                <a:t>V ≥16.7</a:t>
              </a:r>
              <a:r>
                <a:rPr kumimoji="1" lang="zh-CN" altLang="en-US" sz="2400">
                  <a:latin typeface="楷体_GB2312" pitchFamily="49" charset="-122"/>
                  <a:ea typeface="楷体_GB2312" pitchFamily="49" charset="-122"/>
                </a:rPr>
                <a:t>公里／秒</a:t>
              </a:r>
            </a:p>
          </p:txBody>
        </p:sp>
        <p:sp>
          <p:nvSpPr>
            <p:cNvPr id="130067" name="Text Box 11"/>
            <p:cNvSpPr txBox="1">
              <a:spLocks noChangeArrowheads="1"/>
            </p:cNvSpPr>
            <p:nvPr/>
          </p:nvSpPr>
          <p:spPr bwMode="auto">
            <a:xfrm>
              <a:off x="1248" y="2640"/>
              <a:ext cx="528" cy="288"/>
            </a:xfrm>
            <a:prstGeom prst="rect">
              <a:avLst/>
            </a:prstGeom>
            <a:noFill/>
            <a:ln w="9525">
              <a:noFill/>
              <a:miter lim="800000"/>
              <a:headEnd/>
              <a:tailEnd/>
            </a:ln>
          </p:spPr>
          <p:txBody>
            <a:bodyPr>
              <a:spAutoFit/>
            </a:bodyPr>
            <a:lstStyle/>
            <a:p>
              <a:pPr algn="l" eaLnBrk="1" hangingPunct="1">
                <a:spcBef>
                  <a:spcPct val="50000"/>
                </a:spcBef>
              </a:pPr>
              <a:r>
                <a:rPr kumimoji="1" lang="zh-CN" altLang="en-US" sz="2400" b="0">
                  <a:solidFill>
                    <a:srgbClr val="996633"/>
                  </a:solidFill>
                  <a:latin typeface="方正大黑简体" pitchFamily="2" charset="-122"/>
                  <a:ea typeface="方正大黑简体" pitchFamily="2" charset="-122"/>
                </a:rPr>
                <a:t>卫星</a:t>
              </a:r>
            </a:p>
          </p:txBody>
        </p:sp>
        <p:sp>
          <p:nvSpPr>
            <p:cNvPr id="130068" name="Text Box 12"/>
            <p:cNvSpPr txBox="1">
              <a:spLocks noChangeArrowheads="1"/>
            </p:cNvSpPr>
            <p:nvPr/>
          </p:nvSpPr>
          <p:spPr bwMode="auto">
            <a:xfrm>
              <a:off x="1008" y="3974"/>
              <a:ext cx="768" cy="288"/>
            </a:xfrm>
            <a:prstGeom prst="rect">
              <a:avLst/>
            </a:prstGeom>
            <a:noFill/>
            <a:ln w="9525">
              <a:noFill/>
              <a:miter lim="800000"/>
              <a:headEnd/>
              <a:tailEnd/>
            </a:ln>
          </p:spPr>
          <p:txBody>
            <a:bodyPr>
              <a:spAutoFit/>
            </a:bodyPr>
            <a:lstStyle/>
            <a:p>
              <a:pPr algn="l" eaLnBrk="1" hangingPunct="1">
                <a:spcBef>
                  <a:spcPct val="50000"/>
                </a:spcBef>
              </a:pPr>
              <a:r>
                <a:rPr kumimoji="1" lang="zh-CN" altLang="en-US" sz="2400" b="0">
                  <a:solidFill>
                    <a:srgbClr val="996633"/>
                  </a:solidFill>
                  <a:latin typeface="方正大黑简体" pitchFamily="2" charset="-122"/>
                  <a:ea typeface="方正大黑简体" pitchFamily="2" charset="-122"/>
                </a:rPr>
                <a:t>小行星</a:t>
              </a:r>
            </a:p>
          </p:txBody>
        </p:sp>
        <p:sp>
          <p:nvSpPr>
            <p:cNvPr id="130069" name="Text Box 13"/>
            <p:cNvSpPr txBox="1">
              <a:spLocks noChangeArrowheads="1"/>
            </p:cNvSpPr>
            <p:nvPr/>
          </p:nvSpPr>
          <p:spPr bwMode="auto">
            <a:xfrm>
              <a:off x="4752" y="3878"/>
              <a:ext cx="720" cy="288"/>
            </a:xfrm>
            <a:prstGeom prst="rect">
              <a:avLst/>
            </a:prstGeom>
            <a:noFill/>
            <a:ln w="9525">
              <a:noFill/>
              <a:miter lim="800000"/>
              <a:headEnd/>
              <a:tailEnd/>
            </a:ln>
          </p:spPr>
          <p:txBody>
            <a:bodyPr>
              <a:spAutoFit/>
            </a:bodyPr>
            <a:lstStyle/>
            <a:p>
              <a:pPr algn="l" eaLnBrk="1" hangingPunct="1">
                <a:spcBef>
                  <a:spcPct val="50000"/>
                </a:spcBef>
              </a:pPr>
              <a:r>
                <a:rPr kumimoji="1" lang="zh-CN" altLang="en-US" sz="2400" b="0">
                  <a:solidFill>
                    <a:srgbClr val="996633"/>
                  </a:solidFill>
                  <a:latin typeface="方正大黑简体" pitchFamily="2" charset="-122"/>
                  <a:ea typeface="方正大黑简体" pitchFamily="2" charset="-122"/>
                </a:rPr>
                <a:t>银河系</a:t>
              </a:r>
            </a:p>
          </p:txBody>
        </p:sp>
        <p:sp>
          <p:nvSpPr>
            <p:cNvPr id="74766" name="Line 14"/>
            <p:cNvSpPr>
              <a:spLocks noChangeShapeType="1"/>
            </p:cNvSpPr>
            <p:nvPr/>
          </p:nvSpPr>
          <p:spPr bwMode="auto">
            <a:xfrm>
              <a:off x="2928" y="2592"/>
              <a:ext cx="0" cy="0"/>
            </a:xfrm>
            <a:prstGeom prst="line">
              <a:avLst/>
            </a:prstGeom>
            <a:noFill/>
            <a:ln w="9525">
              <a:solidFill>
                <a:schemeClr val="tx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pic>
          <p:nvPicPr>
            <p:cNvPr id="130071" name="Picture 15" descr="发射（透明）0A"/>
            <p:cNvPicPr>
              <a:picLocks noChangeAspect="1" noChangeArrowheads="1"/>
            </p:cNvPicPr>
            <p:nvPr/>
          </p:nvPicPr>
          <p:blipFill>
            <a:blip r:embed="rId5" cstate="print"/>
            <a:srcRect/>
            <a:stretch>
              <a:fillRect/>
            </a:stretch>
          </p:blipFill>
          <p:spPr bwMode="auto">
            <a:xfrm>
              <a:off x="2136" y="2154"/>
              <a:ext cx="1488" cy="1482"/>
            </a:xfrm>
            <a:prstGeom prst="rect">
              <a:avLst/>
            </a:prstGeom>
            <a:noFill/>
            <a:ln w="9525">
              <a:noFill/>
              <a:miter lim="800000"/>
              <a:headEnd/>
              <a:tailEnd/>
            </a:ln>
          </p:spPr>
        </p:pic>
        <p:sp>
          <p:nvSpPr>
            <p:cNvPr id="74768" name="Line 16"/>
            <p:cNvSpPr>
              <a:spLocks noChangeShapeType="1"/>
            </p:cNvSpPr>
            <p:nvPr/>
          </p:nvSpPr>
          <p:spPr bwMode="auto">
            <a:xfrm flipV="1">
              <a:off x="2880" y="1932"/>
              <a:ext cx="0" cy="240"/>
            </a:xfrm>
            <a:prstGeom prst="line">
              <a:avLst/>
            </a:prstGeom>
            <a:noFill/>
            <a:ln w="57150">
              <a:solidFill>
                <a:schemeClr val="tx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4769" name="Line 17"/>
            <p:cNvSpPr>
              <a:spLocks noChangeShapeType="1"/>
            </p:cNvSpPr>
            <p:nvPr/>
          </p:nvSpPr>
          <p:spPr bwMode="auto">
            <a:xfrm flipH="1">
              <a:off x="1728" y="1764"/>
              <a:ext cx="384" cy="0"/>
            </a:xfrm>
            <a:prstGeom prst="line">
              <a:avLst/>
            </a:prstGeom>
            <a:noFill/>
            <a:ln w="57150">
              <a:solidFill>
                <a:schemeClr val="tx1"/>
              </a:solidFill>
              <a:round/>
              <a:headEnd/>
              <a:tailEnd type="triangl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4770" name="Line 18"/>
            <p:cNvSpPr>
              <a:spLocks noChangeShapeType="1"/>
            </p:cNvSpPr>
            <p:nvPr/>
          </p:nvSpPr>
          <p:spPr bwMode="auto">
            <a:xfrm>
              <a:off x="2880" y="3648"/>
              <a:ext cx="0" cy="182"/>
            </a:xfrm>
            <a:prstGeom prst="line">
              <a:avLst/>
            </a:prstGeom>
            <a:noFill/>
            <a:ln w="57150">
              <a:solidFill>
                <a:schemeClr val="tx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4771" name="Line 19"/>
            <p:cNvSpPr>
              <a:spLocks noChangeShapeType="1"/>
            </p:cNvSpPr>
            <p:nvPr/>
          </p:nvSpPr>
          <p:spPr bwMode="auto">
            <a:xfrm flipH="1">
              <a:off x="1728" y="3974"/>
              <a:ext cx="288" cy="0"/>
            </a:xfrm>
            <a:prstGeom prst="line">
              <a:avLst/>
            </a:prstGeom>
            <a:noFill/>
            <a:ln w="57150">
              <a:solidFill>
                <a:schemeClr val="tx1"/>
              </a:solidFill>
              <a:round/>
              <a:headEnd/>
              <a:tailEnd type="triangl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4772" name="Line 20"/>
            <p:cNvSpPr>
              <a:spLocks noChangeShapeType="1"/>
            </p:cNvSpPr>
            <p:nvPr/>
          </p:nvSpPr>
          <p:spPr bwMode="auto">
            <a:xfrm>
              <a:off x="3408" y="2112"/>
              <a:ext cx="1200" cy="0"/>
            </a:xfrm>
            <a:prstGeom prst="line">
              <a:avLst/>
            </a:prstGeom>
            <a:noFill/>
            <a:ln w="57150">
              <a:solidFill>
                <a:schemeClr val="tx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4773" name="Line 21"/>
            <p:cNvSpPr>
              <a:spLocks noChangeShapeType="1"/>
            </p:cNvSpPr>
            <p:nvPr/>
          </p:nvSpPr>
          <p:spPr bwMode="auto">
            <a:xfrm>
              <a:off x="4584" y="2112"/>
              <a:ext cx="0" cy="240"/>
            </a:xfrm>
            <a:prstGeom prst="line">
              <a:avLst/>
            </a:prstGeom>
            <a:noFill/>
            <a:ln w="57150">
              <a:solidFill>
                <a:schemeClr val="tx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3" name="Group 22"/>
          <p:cNvGrpSpPr>
            <a:grpSpLocks/>
          </p:cNvGrpSpPr>
          <p:nvPr/>
        </p:nvGrpSpPr>
        <p:grpSpPr bwMode="auto">
          <a:xfrm>
            <a:off x="685800" y="533400"/>
            <a:ext cx="7696200" cy="1501775"/>
            <a:chOff x="576" y="864"/>
            <a:chExt cx="4848" cy="946"/>
          </a:xfrm>
        </p:grpSpPr>
        <p:sp>
          <p:nvSpPr>
            <p:cNvPr id="74775" name="AutoShape 10"/>
            <p:cNvSpPr>
              <a:spLocks noChangeArrowheads="1"/>
            </p:cNvSpPr>
            <p:nvPr/>
          </p:nvSpPr>
          <p:spPr bwMode="gray">
            <a:xfrm>
              <a:off x="1344" y="912"/>
              <a:ext cx="4080" cy="757"/>
            </a:xfrm>
            <a:prstGeom prst="roundRect">
              <a:avLst>
                <a:gd name="adj" fmla="val 12727"/>
              </a:avLst>
            </a:prstGeom>
            <a:solidFill>
              <a:srgbClr val="003399"/>
            </a:solidFill>
            <a:ln w="9525">
              <a:solidFill>
                <a:schemeClr val="accent2"/>
              </a:solidFill>
              <a:round/>
              <a:headEnd/>
              <a:tailEnd/>
            </a:ln>
            <a:effectLst>
              <a:outerShdw dist="107763" dir="18900000" algn="ctr" rotWithShape="0">
                <a:srgbClr val="808080">
                  <a:alpha val="50000"/>
                </a:srgbClr>
              </a:outerShdw>
            </a:effectLst>
          </p:spPr>
          <p:txBody>
            <a:bodyPr wrap="none" anchor="ctr"/>
            <a:lstStyle/>
            <a:p>
              <a:pPr algn="l" eaLnBrk="1" hangingPunct="1">
                <a:defRPr/>
              </a:pPr>
              <a:endParaRPr lang="zh-CN" altLang="zh-CN" sz="1800" b="0">
                <a:ea typeface="宋体" pitchFamily="2" charset="-122"/>
                <a:cs typeface="Arial" pitchFamily="34" charset="0"/>
              </a:endParaRPr>
            </a:p>
          </p:txBody>
        </p:sp>
        <p:sp>
          <p:nvSpPr>
            <p:cNvPr id="74776" name="Rectangle 24"/>
            <p:cNvSpPr>
              <a:spLocks noChangeArrowheads="1"/>
            </p:cNvSpPr>
            <p:nvPr/>
          </p:nvSpPr>
          <p:spPr bwMode="auto">
            <a:xfrm>
              <a:off x="1344" y="960"/>
              <a:ext cx="4032" cy="672"/>
            </a:xfrm>
            <a:prstGeom prst="rect">
              <a:avLst/>
            </a:prstGeom>
            <a:solidFill>
              <a:srgbClr val="003399"/>
            </a:solidFill>
            <a:ln w="9525">
              <a:noFill/>
              <a:miter lim="800000"/>
              <a:headEnd/>
              <a:tailEnd/>
            </a:ln>
            <a:effectLst>
              <a:outerShdw dist="107763" dir="18900000" algn="ctr" rotWithShape="0">
                <a:schemeClr val="bg2">
                  <a:alpha val="50000"/>
                </a:schemeClr>
              </a:outerShdw>
            </a:effectLst>
          </p:spPr>
          <p:txBody>
            <a:bodyPr>
              <a:spAutoFit/>
            </a:bodyPr>
            <a:lstStyle/>
            <a:p>
              <a:pPr algn="l" eaLnBrk="1" hangingPunct="1">
                <a:defRPr/>
              </a:pPr>
              <a:r>
                <a:rPr kumimoji="1" lang="en-US" altLang="zh-CN" sz="3200">
                  <a:effectLst>
                    <a:outerShdw blurRad="38100" dist="38100" dir="2700000" algn="tl">
                      <a:srgbClr val="000000"/>
                    </a:outerShdw>
                  </a:effectLst>
                  <a:latin typeface="Arial" pitchFamily="34" charset="0"/>
                  <a:ea typeface="楷体_GB2312" pitchFamily="49" charset="-122"/>
                </a:rPr>
                <a:t>    </a:t>
              </a:r>
              <a:r>
                <a:rPr kumimoji="1" lang="zh-CN" altLang="en-US" sz="3200">
                  <a:effectLst>
                    <a:outerShdw blurRad="38100" dist="38100" dir="2700000" algn="tl">
                      <a:srgbClr val="000000"/>
                    </a:outerShdw>
                  </a:effectLst>
                  <a:latin typeface="Arial" pitchFamily="34" charset="0"/>
                  <a:ea typeface="楷体_GB2312" pitchFamily="49" charset="-122"/>
                </a:rPr>
                <a:t>是事物性质的根本变化，是事物由一种质态向另一种质态的飞跃。</a:t>
              </a:r>
            </a:p>
          </p:txBody>
        </p:sp>
        <p:grpSp>
          <p:nvGrpSpPr>
            <p:cNvPr id="4" name="Group 12"/>
            <p:cNvGrpSpPr>
              <a:grpSpLocks/>
            </p:cNvGrpSpPr>
            <p:nvPr/>
          </p:nvGrpSpPr>
          <p:grpSpPr bwMode="auto">
            <a:xfrm>
              <a:off x="576" y="864"/>
              <a:ext cx="780" cy="946"/>
              <a:chOff x="802" y="845"/>
              <a:chExt cx="827" cy="826"/>
            </a:xfrm>
          </p:grpSpPr>
          <p:sp>
            <p:nvSpPr>
              <p:cNvPr id="74778" name="Oval 13"/>
              <p:cNvSpPr>
                <a:spLocks noChangeArrowheads="1"/>
              </p:cNvSpPr>
              <p:nvPr/>
            </p:nvSpPr>
            <p:spPr bwMode="gray">
              <a:xfrm>
                <a:off x="802" y="845"/>
                <a:ext cx="827" cy="826"/>
              </a:xfrm>
              <a:prstGeom prst="ellipse">
                <a:avLst/>
              </a:prstGeom>
              <a:solidFill>
                <a:srgbClr val="003399"/>
              </a:solidFill>
              <a:ln w="38100">
                <a:solidFill>
                  <a:schemeClr val="accent2"/>
                </a:solidFill>
                <a:round/>
                <a:headEnd/>
                <a:tailEnd/>
              </a:ln>
              <a:effectLst>
                <a:outerShdw dist="107763" dir="18900000" algn="ctr" rotWithShape="0">
                  <a:srgbClr val="808080">
                    <a:alpha val="50000"/>
                  </a:srgbClr>
                </a:outerShdw>
              </a:effectLst>
            </p:spPr>
            <p:txBody>
              <a:bodyPr wrap="none" anchor="ctr"/>
              <a:lstStyle/>
              <a:p>
                <a:pPr algn="l" eaLnBrk="1" hangingPunct="1">
                  <a:defRPr/>
                </a:pPr>
                <a:endParaRPr lang="zh-CN" altLang="zh-CN" sz="2800">
                  <a:effectLst>
                    <a:outerShdw blurRad="38100" dist="38100" dir="2700000" algn="tl">
                      <a:srgbClr val="000000"/>
                    </a:outerShdw>
                  </a:effectLst>
                  <a:latin typeface=""/>
                  <a:ea typeface="华文细黑" pitchFamily="2" charset="-122"/>
                  <a:cs typeface="Arial" pitchFamily="34" charset="0"/>
                </a:endParaRPr>
              </a:p>
            </p:txBody>
          </p:sp>
          <p:sp>
            <p:nvSpPr>
              <p:cNvPr id="74779" name="Oval 14"/>
              <p:cNvSpPr>
                <a:spLocks noChangeArrowheads="1"/>
              </p:cNvSpPr>
              <p:nvPr/>
            </p:nvSpPr>
            <p:spPr bwMode="gray">
              <a:xfrm>
                <a:off x="836" y="879"/>
                <a:ext cx="758" cy="758"/>
              </a:xfrm>
              <a:prstGeom prst="ellipse">
                <a:avLst/>
              </a:prstGeom>
              <a:solidFill>
                <a:srgbClr val="003399"/>
              </a:solidFill>
              <a:ln w="38100">
                <a:solidFill>
                  <a:schemeClr val="accent2">
                    <a:alpha val="70195"/>
                  </a:schemeClr>
                </a:solidFill>
                <a:round/>
                <a:headEnd/>
                <a:tailEnd/>
              </a:ln>
              <a:effectLst>
                <a:outerShdw dist="107763" dir="18900000" algn="ctr" rotWithShape="0">
                  <a:srgbClr val="808080">
                    <a:alpha val="50000"/>
                  </a:srgbClr>
                </a:outerShdw>
              </a:effectLst>
            </p:spPr>
            <p:txBody>
              <a:bodyPr wrap="none" anchor="ctr"/>
              <a:lstStyle/>
              <a:p>
                <a:pPr algn="l" eaLnBrk="1" hangingPunct="1">
                  <a:defRPr/>
                </a:pPr>
                <a:endParaRPr lang="zh-CN" altLang="zh-CN" sz="2800">
                  <a:effectLst>
                    <a:outerShdw blurRad="38100" dist="38100" dir="2700000" algn="tl">
                      <a:srgbClr val="000000"/>
                    </a:outerShdw>
                  </a:effectLst>
                  <a:latin typeface=""/>
                  <a:ea typeface="华文细黑" pitchFamily="2" charset="-122"/>
                  <a:cs typeface="Arial" pitchFamily="34" charset="0"/>
                </a:endParaRPr>
              </a:p>
            </p:txBody>
          </p:sp>
          <p:sp>
            <p:nvSpPr>
              <p:cNvPr id="74780" name="Oval 15"/>
              <p:cNvSpPr>
                <a:spLocks noChangeArrowheads="1"/>
              </p:cNvSpPr>
              <p:nvPr/>
            </p:nvSpPr>
            <p:spPr bwMode="gray">
              <a:xfrm>
                <a:off x="870" y="915"/>
                <a:ext cx="690" cy="690"/>
              </a:xfrm>
              <a:prstGeom prst="ellipse">
                <a:avLst/>
              </a:prstGeom>
              <a:solidFill>
                <a:srgbClr val="003399"/>
              </a:solidFill>
              <a:ln w="38100">
                <a:solidFill>
                  <a:schemeClr val="accent2">
                    <a:alpha val="30196"/>
                  </a:schemeClr>
                </a:solidFill>
                <a:round/>
                <a:headEnd/>
                <a:tailEnd/>
              </a:ln>
              <a:effectLst>
                <a:outerShdw dist="107763" dir="18900000" algn="ctr" rotWithShape="0">
                  <a:srgbClr val="808080">
                    <a:alpha val="50000"/>
                  </a:srgbClr>
                </a:outerShdw>
              </a:effectLst>
            </p:spPr>
            <p:txBody>
              <a:bodyPr wrap="none" anchor="ctr"/>
              <a:lstStyle/>
              <a:p>
                <a:pPr algn="l" eaLnBrk="1" hangingPunct="1">
                  <a:defRPr/>
                </a:pPr>
                <a:endParaRPr lang="zh-CN" altLang="zh-CN" sz="2800">
                  <a:effectLst>
                    <a:outerShdw blurRad="38100" dist="38100" dir="2700000" algn="tl">
                      <a:srgbClr val="000000"/>
                    </a:outerShdw>
                  </a:effectLst>
                  <a:latin typeface=""/>
                  <a:ea typeface="华文细黑" pitchFamily="2" charset="-122"/>
                  <a:cs typeface="Arial" pitchFamily="34" charset="0"/>
                </a:endParaRPr>
              </a:p>
            </p:txBody>
          </p:sp>
        </p:grpSp>
        <p:sp>
          <p:nvSpPr>
            <p:cNvPr id="74781" name="Rectangle 29"/>
            <p:cNvSpPr>
              <a:spLocks noChangeArrowheads="1"/>
            </p:cNvSpPr>
            <p:nvPr/>
          </p:nvSpPr>
          <p:spPr bwMode="auto">
            <a:xfrm>
              <a:off x="624" y="1152"/>
              <a:ext cx="630" cy="365"/>
            </a:xfrm>
            <a:prstGeom prst="rect">
              <a:avLst/>
            </a:prstGeom>
            <a:solidFill>
              <a:srgbClr val="003399"/>
            </a:solidFill>
            <a:ln w="9525">
              <a:noFill/>
              <a:miter lim="800000"/>
              <a:headEnd/>
              <a:tailEnd/>
            </a:ln>
            <a:effectLst/>
          </p:spPr>
          <p:txBody>
            <a:bodyPr wrap="none">
              <a:spAutoFit/>
            </a:bodyPr>
            <a:lstStyle/>
            <a:p>
              <a:pPr algn="l" eaLnBrk="1" hangingPunct="1">
                <a:defRPr/>
              </a:pPr>
              <a:r>
                <a:rPr lang="zh-CN" altLang="en-US" sz="3200">
                  <a:effectLst>
                    <a:outerShdw blurRad="38100" dist="38100" dir="2700000" algn="tl">
                      <a:srgbClr val="000000"/>
                    </a:outerShdw>
                  </a:effectLst>
                  <a:latin typeface="Arial" pitchFamily="34" charset="0"/>
                  <a:ea typeface="宋体" pitchFamily="2" charset="-122"/>
                </a:rPr>
                <a:t>质变</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资本论》封面"/>
          <p:cNvPicPr>
            <a:picLocks noChangeAspect="1" noChangeArrowheads="1"/>
          </p:cNvPicPr>
          <p:nvPr/>
        </p:nvPicPr>
        <p:blipFill>
          <a:blip r:embed="rId2" cstate="print"/>
          <a:srcRect l="3065" t="1259" b="4958"/>
          <a:stretch>
            <a:fillRect/>
          </a:stretch>
        </p:blipFill>
        <p:spPr bwMode="auto">
          <a:xfrm>
            <a:off x="6553200" y="1295400"/>
            <a:ext cx="1952625" cy="2819400"/>
          </a:xfrm>
          <a:prstGeom prst="rect">
            <a:avLst/>
          </a:prstGeom>
          <a:noFill/>
          <a:ln w="9525">
            <a:solidFill>
              <a:srgbClr val="FFFF99"/>
            </a:solidFill>
            <a:miter lim="800000"/>
            <a:headEnd/>
            <a:tailEnd/>
          </a:ln>
        </p:spPr>
      </p:pic>
      <p:pic>
        <p:nvPicPr>
          <p:cNvPr id="75779" name="Picture 3" descr="《物种起源》一书封面"/>
          <p:cNvPicPr>
            <a:picLocks noChangeAspect="1" noChangeArrowheads="1"/>
          </p:cNvPicPr>
          <p:nvPr/>
        </p:nvPicPr>
        <p:blipFill>
          <a:blip r:embed="rId3" cstate="print"/>
          <a:srcRect/>
          <a:stretch>
            <a:fillRect/>
          </a:stretch>
        </p:blipFill>
        <p:spPr bwMode="auto">
          <a:xfrm>
            <a:off x="3429000" y="1981200"/>
            <a:ext cx="2116138" cy="2895600"/>
          </a:xfrm>
          <a:prstGeom prst="rect">
            <a:avLst/>
          </a:prstGeom>
          <a:noFill/>
          <a:ln w="9525">
            <a:solidFill>
              <a:srgbClr val="FFFF99"/>
            </a:solidFill>
            <a:miter lim="800000"/>
            <a:headEnd/>
            <a:tailEnd/>
          </a:ln>
        </p:spPr>
      </p:pic>
      <p:sp>
        <p:nvSpPr>
          <p:cNvPr id="75780" name="Text Box 4"/>
          <p:cNvSpPr txBox="1">
            <a:spLocks noChangeArrowheads="1"/>
          </p:cNvSpPr>
          <p:nvPr/>
        </p:nvSpPr>
        <p:spPr bwMode="auto">
          <a:xfrm>
            <a:off x="6477000" y="4191000"/>
            <a:ext cx="2209800" cy="762000"/>
          </a:xfrm>
          <a:prstGeom prst="rect">
            <a:avLst/>
          </a:prstGeom>
          <a:noFill/>
          <a:ln w="9525">
            <a:noFill/>
            <a:miter lim="800000"/>
            <a:headEnd/>
            <a:tailEnd/>
          </a:ln>
        </p:spPr>
        <p:txBody>
          <a:bodyPr>
            <a:spAutoFit/>
          </a:bodyPr>
          <a:lstStyle/>
          <a:p>
            <a:pPr algn="l" eaLnBrk="1" hangingPunct="1"/>
            <a:r>
              <a:rPr kumimoji="1" lang="zh-CN" altLang="en-US" sz="2200" b="0">
                <a:solidFill>
                  <a:srgbClr val="000066"/>
                </a:solidFill>
                <a:latin typeface="楷体_GB2312" pitchFamily="49" charset="-122"/>
                <a:ea typeface="楷体_GB2312" pitchFamily="49" charset="-122"/>
              </a:rPr>
              <a:t>马克思著</a:t>
            </a:r>
            <a:r>
              <a:rPr kumimoji="1" lang="en-US" altLang="zh-CN" sz="2200" b="0">
                <a:solidFill>
                  <a:srgbClr val="000066"/>
                </a:solidFill>
                <a:latin typeface="楷体_GB2312" pitchFamily="49" charset="-122"/>
                <a:ea typeface="楷体_GB2312" pitchFamily="49" charset="-122"/>
              </a:rPr>
              <a:t>《</a:t>
            </a:r>
            <a:r>
              <a:rPr kumimoji="1" lang="zh-CN" altLang="en-US" sz="2200" b="0">
                <a:solidFill>
                  <a:srgbClr val="000066"/>
                </a:solidFill>
                <a:latin typeface="楷体_GB2312" pitchFamily="49" charset="-122"/>
                <a:ea typeface="楷体_GB2312" pitchFamily="49" charset="-122"/>
              </a:rPr>
              <a:t>资本论</a:t>
            </a:r>
            <a:r>
              <a:rPr kumimoji="1" lang="en-US" altLang="zh-CN" sz="2200" b="0">
                <a:solidFill>
                  <a:srgbClr val="000066"/>
                </a:solidFill>
                <a:latin typeface="楷体_GB2312" pitchFamily="49" charset="-122"/>
                <a:ea typeface="楷体_GB2312" pitchFamily="49" charset="-122"/>
              </a:rPr>
              <a:t>》</a:t>
            </a:r>
            <a:r>
              <a:rPr kumimoji="1" lang="zh-CN" altLang="en-US" sz="2200" b="0">
                <a:solidFill>
                  <a:srgbClr val="000066"/>
                </a:solidFill>
                <a:latin typeface="楷体_GB2312" pitchFamily="49" charset="-122"/>
                <a:ea typeface="楷体_GB2312" pitchFamily="49" charset="-122"/>
              </a:rPr>
              <a:t>用了</a:t>
            </a:r>
            <a:r>
              <a:rPr kumimoji="1" lang="en-US" altLang="zh-CN" sz="2200" b="0">
                <a:solidFill>
                  <a:srgbClr val="000066"/>
                </a:solidFill>
                <a:latin typeface="楷体_GB2312" pitchFamily="49" charset="-122"/>
                <a:ea typeface="楷体_GB2312" pitchFamily="49" charset="-122"/>
              </a:rPr>
              <a:t>40</a:t>
            </a:r>
            <a:r>
              <a:rPr kumimoji="1" lang="zh-CN" altLang="en-US" sz="2200" b="0">
                <a:solidFill>
                  <a:srgbClr val="000066"/>
                </a:solidFill>
                <a:latin typeface="楷体_GB2312" pitchFamily="49" charset="-122"/>
                <a:ea typeface="楷体_GB2312" pitchFamily="49" charset="-122"/>
              </a:rPr>
              <a:t>年</a:t>
            </a:r>
          </a:p>
        </p:txBody>
      </p:sp>
      <p:pic>
        <p:nvPicPr>
          <p:cNvPr id="75781" name="Picture 5" descr="司马迁１"/>
          <p:cNvPicPr>
            <a:picLocks noChangeAspect="1" noChangeArrowheads="1"/>
          </p:cNvPicPr>
          <p:nvPr/>
        </p:nvPicPr>
        <p:blipFill>
          <a:blip r:embed="rId4" cstate="print"/>
          <a:srcRect l="7602" t="6310" r="42189" b="9322"/>
          <a:stretch>
            <a:fillRect/>
          </a:stretch>
        </p:blipFill>
        <p:spPr bwMode="auto">
          <a:xfrm>
            <a:off x="609600" y="2362200"/>
            <a:ext cx="2182813" cy="3048000"/>
          </a:xfrm>
          <a:prstGeom prst="rect">
            <a:avLst/>
          </a:prstGeom>
          <a:noFill/>
          <a:ln w="9525">
            <a:solidFill>
              <a:srgbClr val="FFFF99"/>
            </a:solidFill>
            <a:miter lim="800000"/>
            <a:headEnd/>
            <a:tailEnd/>
          </a:ln>
        </p:spPr>
      </p:pic>
      <p:sp>
        <p:nvSpPr>
          <p:cNvPr id="75782" name="Rectangle 6"/>
          <p:cNvSpPr>
            <a:spLocks noChangeArrowheads="1"/>
          </p:cNvSpPr>
          <p:nvPr/>
        </p:nvSpPr>
        <p:spPr bwMode="auto">
          <a:xfrm>
            <a:off x="685800" y="457200"/>
            <a:ext cx="5334000" cy="671513"/>
          </a:xfrm>
          <a:prstGeom prst="rect">
            <a:avLst/>
          </a:prstGeom>
          <a:solidFill>
            <a:schemeClr val="bg1">
              <a:alpha val="50000"/>
            </a:schemeClr>
          </a:solidFill>
          <a:ln w="9525">
            <a:noFill/>
            <a:miter lim="800000"/>
            <a:headEnd/>
            <a:tailEnd/>
          </a:ln>
          <a:effectLst/>
        </p:spPr>
        <p:txBody>
          <a:bodyPr>
            <a:spAutoFit/>
          </a:bodyPr>
          <a:lstStyle/>
          <a:p>
            <a:pPr algn="l" eaLnBrk="1" hangingPunct="1">
              <a:defRPr/>
            </a:pPr>
            <a:r>
              <a:rPr kumimoji="1" lang="en-US" altLang="zh-CN" sz="3800">
                <a:solidFill>
                  <a:srgbClr val="003300"/>
                </a:solidFill>
                <a:effectLst>
                  <a:outerShdw blurRad="38100" dist="38100" dir="2700000" algn="tl">
                    <a:srgbClr val="C0C0C0"/>
                  </a:outerShdw>
                </a:effectLst>
                <a:latin typeface="隶书" pitchFamily="49" charset="-122"/>
              </a:rPr>
              <a:t> 3. </a:t>
            </a:r>
            <a:r>
              <a:rPr kumimoji="1" lang="zh-CN" altLang="en-US" sz="3800">
                <a:solidFill>
                  <a:srgbClr val="003300"/>
                </a:solidFill>
                <a:effectLst>
                  <a:outerShdw blurRad="38100" dist="38100" dir="2700000" algn="tl">
                    <a:srgbClr val="C0C0C0"/>
                  </a:outerShdw>
                </a:effectLst>
                <a:latin typeface="隶书" pitchFamily="49" charset="-122"/>
              </a:rPr>
              <a:t>量变和质变的关系</a:t>
            </a:r>
          </a:p>
        </p:txBody>
      </p:sp>
      <p:sp>
        <p:nvSpPr>
          <p:cNvPr id="75783" name="Rectangle 7"/>
          <p:cNvSpPr>
            <a:spLocks noChangeArrowheads="1"/>
          </p:cNvSpPr>
          <p:nvPr/>
        </p:nvSpPr>
        <p:spPr bwMode="auto">
          <a:xfrm>
            <a:off x="457200" y="5486400"/>
            <a:ext cx="2438400" cy="762000"/>
          </a:xfrm>
          <a:prstGeom prst="rect">
            <a:avLst/>
          </a:prstGeom>
          <a:noFill/>
          <a:ln w="9525">
            <a:noFill/>
            <a:miter lim="800000"/>
            <a:headEnd/>
            <a:tailEnd/>
          </a:ln>
        </p:spPr>
        <p:txBody>
          <a:bodyPr>
            <a:spAutoFit/>
          </a:bodyPr>
          <a:lstStyle/>
          <a:p>
            <a:pPr algn="l" eaLnBrk="1" hangingPunct="1"/>
            <a:r>
              <a:rPr kumimoji="1" lang="zh-CN" altLang="en-US" sz="2200" b="0">
                <a:solidFill>
                  <a:srgbClr val="000066"/>
                </a:solidFill>
                <a:latin typeface="楷体_GB2312" pitchFamily="49" charset="-122"/>
                <a:ea typeface="楷体_GB2312" pitchFamily="49" charset="-122"/>
              </a:rPr>
              <a:t>司马迁著</a:t>
            </a:r>
            <a:r>
              <a:rPr kumimoji="1" lang="en-US" altLang="zh-CN" sz="2200" b="0">
                <a:solidFill>
                  <a:srgbClr val="000066"/>
                </a:solidFill>
                <a:latin typeface="楷体_GB2312" pitchFamily="49" charset="-122"/>
                <a:ea typeface="楷体_GB2312" pitchFamily="49" charset="-122"/>
              </a:rPr>
              <a:t>《</a:t>
            </a:r>
            <a:r>
              <a:rPr kumimoji="1" lang="zh-CN" altLang="en-US" sz="2200" b="0">
                <a:solidFill>
                  <a:srgbClr val="000066"/>
                </a:solidFill>
                <a:latin typeface="楷体_GB2312" pitchFamily="49" charset="-122"/>
                <a:ea typeface="楷体_GB2312" pitchFamily="49" charset="-122"/>
              </a:rPr>
              <a:t>史记</a:t>
            </a:r>
            <a:r>
              <a:rPr kumimoji="1" lang="en-US" altLang="zh-CN" sz="2200" b="0">
                <a:solidFill>
                  <a:srgbClr val="000066"/>
                </a:solidFill>
                <a:latin typeface="楷体_GB2312" pitchFamily="49" charset="-122"/>
                <a:ea typeface="楷体_GB2312" pitchFamily="49" charset="-122"/>
              </a:rPr>
              <a:t>》</a:t>
            </a:r>
            <a:r>
              <a:rPr kumimoji="1" lang="zh-CN" altLang="en-US" sz="2200" b="0">
                <a:solidFill>
                  <a:srgbClr val="000066"/>
                </a:solidFill>
                <a:latin typeface="楷体_GB2312" pitchFamily="49" charset="-122"/>
                <a:ea typeface="楷体_GB2312" pitchFamily="49" charset="-122"/>
              </a:rPr>
              <a:t>用了</a:t>
            </a:r>
            <a:r>
              <a:rPr kumimoji="1" lang="en-US" altLang="zh-CN" sz="2200" b="0">
                <a:solidFill>
                  <a:srgbClr val="000066"/>
                </a:solidFill>
                <a:latin typeface="楷体_GB2312" pitchFamily="49" charset="-122"/>
                <a:ea typeface="楷体_GB2312" pitchFamily="49" charset="-122"/>
              </a:rPr>
              <a:t>15</a:t>
            </a:r>
            <a:r>
              <a:rPr kumimoji="1" lang="zh-CN" altLang="en-US" sz="2200" b="0">
                <a:solidFill>
                  <a:srgbClr val="000066"/>
                </a:solidFill>
                <a:latin typeface="楷体_GB2312" pitchFamily="49" charset="-122"/>
                <a:ea typeface="楷体_GB2312" pitchFamily="49" charset="-122"/>
              </a:rPr>
              <a:t>年</a:t>
            </a:r>
          </a:p>
        </p:txBody>
      </p:sp>
      <p:sp>
        <p:nvSpPr>
          <p:cNvPr id="75784" name="Rectangle 8"/>
          <p:cNvSpPr>
            <a:spLocks noChangeArrowheads="1"/>
          </p:cNvSpPr>
          <p:nvPr/>
        </p:nvSpPr>
        <p:spPr bwMode="auto">
          <a:xfrm>
            <a:off x="3505200" y="4953000"/>
            <a:ext cx="1905000" cy="1096963"/>
          </a:xfrm>
          <a:prstGeom prst="rect">
            <a:avLst/>
          </a:prstGeom>
          <a:noFill/>
          <a:ln w="9525">
            <a:noFill/>
            <a:miter lim="800000"/>
            <a:headEnd/>
            <a:tailEnd/>
          </a:ln>
        </p:spPr>
        <p:txBody>
          <a:bodyPr>
            <a:spAutoFit/>
          </a:bodyPr>
          <a:lstStyle/>
          <a:p>
            <a:pPr algn="l" eaLnBrk="1" hangingPunct="1"/>
            <a:r>
              <a:rPr kumimoji="1" lang="zh-CN" altLang="en-US" sz="2200" b="0">
                <a:solidFill>
                  <a:srgbClr val="000066"/>
                </a:solidFill>
                <a:latin typeface="楷体_GB2312" pitchFamily="49" charset="-122"/>
                <a:ea typeface="楷体_GB2312" pitchFamily="49" charset="-122"/>
              </a:rPr>
              <a:t>达尔文著</a:t>
            </a:r>
            <a:r>
              <a:rPr kumimoji="1" lang="en-US" altLang="zh-CN" sz="2200" b="0">
                <a:solidFill>
                  <a:srgbClr val="000066"/>
                </a:solidFill>
                <a:latin typeface="楷体_GB2312" pitchFamily="49" charset="-122"/>
                <a:ea typeface="楷体_GB2312" pitchFamily="49" charset="-122"/>
              </a:rPr>
              <a:t>《</a:t>
            </a:r>
            <a:r>
              <a:rPr kumimoji="1" lang="zh-CN" altLang="en-US" sz="2200" b="0">
                <a:solidFill>
                  <a:srgbClr val="000066"/>
                </a:solidFill>
                <a:latin typeface="楷体_GB2312" pitchFamily="49" charset="-122"/>
                <a:ea typeface="楷体_GB2312" pitchFamily="49" charset="-122"/>
              </a:rPr>
              <a:t>物种起源</a:t>
            </a:r>
            <a:r>
              <a:rPr kumimoji="1" lang="en-US" altLang="zh-CN" sz="2200" b="0">
                <a:solidFill>
                  <a:srgbClr val="000066"/>
                </a:solidFill>
                <a:latin typeface="楷体_GB2312" pitchFamily="49" charset="-122"/>
                <a:ea typeface="楷体_GB2312" pitchFamily="49" charset="-122"/>
              </a:rPr>
              <a:t>》</a:t>
            </a:r>
            <a:r>
              <a:rPr kumimoji="1" lang="zh-CN" altLang="en-US" sz="2200" b="0">
                <a:solidFill>
                  <a:srgbClr val="000066"/>
                </a:solidFill>
                <a:latin typeface="楷体_GB2312" pitchFamily="49" charset="-122"/>
                <a:ea typeface="楷体_GB2312" pitchFamily="49" charset="-122"/>
              </a:rPr>
              <a:t>用了</a:t>
            </a:r>
            <a:r>
              <a:rPr kumimoji="1" lang="en-US" altLang="zh-CN" sz="2200" b="0">
                <a:solidFill>
                  <a:srgbClr val="000066"/>
                </a:solidFill>
                <a:latin typeface="楷体_GB2312" pitchFamily="49" charset="-122"/>
                <a:ea typeface="楷体_GB2312" pitchFamily="49" charset="-122"/>
              </a:rPr>
              <a:t>20</a:t>
            </a:r>
            <a:r>
              <a:rPr kumimoji="1" lang="zh-CN" altLang="en-US" sz="2200" b="0">
                <a:solidFill>
                  <a:srgbClr val="000066"/>
                </a:solidFill>
                <a:latin typeface="楷体_GB2312" pitchFamily="49" charset="-122"/>
                <a:ea typeface="楷体_GB2312" pitchFamily="49" charset="-122"/>
              </a:rPr>
              <a:t>年</a:t>
            </a:r>
          </a:p>
        </p:txBody>
      </p:sp>
      <p:sp>
        <p:nvSpPr>
          <p:cNvPr id="75785" name="Text Box 9"/>
          <p:cNvSpPr txBox="1">
            <a:spLocks noChangeArrowheads="1"/>
          </p:cNvSpPr>
          <p:nvPr/>
        </p:nvSpPr>
        <p:spPr bwMode="auto">
          <a:xfrm>
            <a:off x="762000" y="1295400"/>
            <a:ext cx="5181600" cy="519113"/>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a:solidFill>
                  <a:srgbClr val="000066"/>
                </a:solidFill>
                <a:effectLst>
                  <a:outerShdw blurRad="38100" dist="38100" dir="2700000" algn="tl">
                    <a:srgbClr val="C0C0C0"/>
                  </a:outerShdw>
                </a:effectLst>
                <a:latin typeface="楷体_GB2312" pitchFamily="49" charset="-122"/>
                <a:ea typeface="楷体_GB2312" pitchFamily="49" charset="-122"/>
              </a:rPr>
              <a:t>    </a:t>
            </a:r>
            <a:r>
              <a:rPr kumimoji="1" lang="zh-CN" altLang="en-US" sz="2800">
                <a:solidFill>
                  <a:srgbClr val="000066"/>
                </a:solidFill>
                <a:effectLst>
                  <a:outerShdw blurRad="38100" dist="38100" dir="2700000" algn="tl">
                    <a:srgbClr val="C0C0C0"/>
                  </a:outerShdw>
                </a:effectLst>
                <a:latin typeface="楷体_GB2312" pitchFamily="49" charset="-122"/>
                <a:ea typeface="楷体_GB2312" pitchFamily="49" charset="-122"/>
              </a:rPr>
              <a:t>量变是质变的必要准备</a:t>
            </a:r>
          </a:p>
        </p:txBody>
      </p:sp>
      <p:grpSp>
        <p:nvGrpSpPr>
          <p:cNvPr id="2" name="Group 11"/>
          <p:cNvGrpSpPr>
            <a:grpSpLocks/>
          </p:cNvGrpSpPr>
          <p:nvPr/>
        </p:nvGrpSpPr>
        <p:grpSpPr bwMode="auto">
          <a:xfrm>
            <a:off x="0" y="1052513"/>
            <a:ext cx="9144000" cy="519112"/>
            <a:chOff x="0" y="816"/>
            <a:chExt cx="5760" cy="372"/>
          </a:xfrm>
        </p:grpSpPr>
        <p:pic>
          <p:nvPicPr>
            <p:cNvPr id="131083" name="Picture 12" descr="1118564011"/>
            <p:cNvPicPr>
              <a:picLocks noChangeAspect="1" noChangeArrowheads="1"/>
            </p:cNvPicPr>
            <p:nvPr/>
          </p:nvPicPr>
          <p:blipFill>
            <a:blip r:embed="rId5" cstate="print"/>
            <a:srcRect/>
            <a:stretch>
              <a:fillRect/>
            </a:stretch>
          </p:blipFill>
          <p:spPr bwMode="auto">
            <a:xfrm>
              <a:off x="3426" y="816"/>
              <a:ext cx="2334" cy="372"/>
            </a:xfrm>
            <a:prstGeom prst="rect">
              <a:avLst/>
            </a:prstGeom>
            <a:noFill/>
            <a:ln w="9525">
              <a:noFill/>
              <a:miter lim="800000"/>
              <a:headEnd/>
              <a:tailEnd/>
            </a:ln>
          </p:spPr>
        </p:pic>
        <p:pic>
          <p:nvPicPr>
            <p:cNvPr id="131084" name="Picture 13" descr="1118564011"/>
            <p:cNvPicPr>
              <a:picLocks noChangeAspect="1" noChangeArrowheads="1"/>
            </p:cNvPicPr>
            <p:nvPr/>
          </p:nvPicPr>
          <p:blipFill>
            <a:blip r:embed="rId5"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5785"/>
                                        </p:tgtEl>
                                        <p:attrNameLst>
                                          <p:attrName>style.visibility</p:attrName>
                                        </p:attrNameLst>
                                      </p:cBhvr>
                                      <p:to>
                                        <p:strVal val="visible"/>
                                      </p:to>
                                    </p:set>
                                    <p:animEffect transition="in" filter="wipe(left)">
                                      <p:cBhvr>
                                        <p:cTn id="12" dur="500"/>
                                        <p:tgtEl>
                                          <p:spTgt spid="75785"/>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75781"/>
                                        </p:tgtEl>
                                        <p:attrNameLst>
                                          <p:attrName>style.visibility</p:attrName>
                                        </p:attrNameLst>
                                      </p:cBhvr>
                                      <p:to>
                                        <p:strVal val="visible"/>
                                      </p:to>
                                    </p:set>
                                    <p:anim calcmode="lin" valueType="num">
                                      <p:cBhvr additive="base">
                                        <p:cTn id="16" dur="500" fill="hold"/>
                                        <p:tgtEl>
                                          <p:spTgt spid="75781"/>
                                        </p:tgtEl>
                                        <p:attrNameLst>
                                          <p:attrName>ppt_x</p:attrName>
                                        </p:attrNameLst>
                                      </p:cBhvr>
                                      <p:tavLst>
                                        <p:tav tm="0">
                                          <p:val>
                                            <p:strVal val="0-#ppt_w/2"/>
                                          </p:val>
                                        </p:tav>
                                        <p:tav tm="100000">
                                          <p:val>
                                            <p:strVal val="#ppt_x"/>
                                          </p:val>
                                        </p:tav>
                                      </p:tavLst>
                                    </p:anim>
                                    <p:anim calcmode="lin" valueType="num">
                                      <p:cBhvr additive="base">
                                        <p:cTn id="17" dur="500" fill="hold"/>
                                        <p:tgtEl>
                                          <p:spTgt spid="7578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75783"/>
                                        </p:tgtEl>
                                        <p:attrNameLst>
                                          <p:attrName>style.visibility</p:attrName>
                                        </p:attrNameLst>
                                      </p:cBhvr>
                                      <p:to>
                                        <p:strVal val="visible"/>
                                      </p:to>
                                    </p:set>
                                    <p:animEffect transition="in" filter="wipe(left)">
                                      <p:cBhvr>
                                        <p:cTn id="21" dur="500"/>
                                        <p:tgtEl>
                                          <p:spTgt spid="75783"/>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75779"/>
                                        </p:tgtEl>
                                        <p:attrNameLst>
                                          <p:attrName>style.visibility</p:attrName>
                                        </p:attrNameLst>
                                      </p:cBhvr>
                                      <p:to>
                                        <p:strVal val="visible"/>
                                      </p:to>
                                    </p:set>
                                    <p:animEffect transition="in" filter="dissolve">
                                      <p:cBhvr>
                                        <p:cTn id="25" dur="500"/>
                                        <p:tgtEl>
                                          <p:spTgt spid="75779"/>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75784"/>
                                        </p:tgtEl>
                                        <p:attrNameLst>
                                          <p:attrName>style.visibility</p:attrName>
                                        </p:attrNameLst>
                                      </p:cBhvr>
                                      <p:to>
                                        <p:strVal val="visible"/>
                                      </p:to>
                                    </p:set>
                                    <p:animEffect transition="in" filter="wipe(left)">
                                      <p:cBhvr>
                                        <p:cTn id="29" dur="500"/>
                                        <p:tgtEl>
                                          <p:spTgt spid="75784"/>
                                        </p:tgtEl>
                                      </p:cBhvr>
                                    </p:animEffect>
                                  </p:childTnLst>
                                </p:cTn>
                              </p:par>
                            </p:childTnLst>
                          </p:cTn>
                        </p:par>
                        <p:par>
                          <p:cTn id="30" fill="hold">
                            <p:stCondLst>
                              <p:cond delay="3000"/>
                            </p:stCondLst>
                            <p:childTnLst>
                              <p:par>
                                <p:cTn id="31" presetID="2" presetClass="entr" presetSubtype="2" fill="hold" nodeType="afterEffect">
                                  <p:stCondLst>
                                    <p:cond delay="0"/>
                                  </p:stCondLst>
                                  <p:childTnLst>
                                    <p:set>
                                      <p:cBhvr>
                                        <p:cTn id="32" dur="1" fill="hold">
                                          <p:stCondLst>
                                            <p:cond delay="0"/>
                                          </p:stCondLst>
                                        </p:cTn>
                                        <p:tgtEl>
                                          <p:spTgt spid="75778"/>
                                        </p:tgtEl>
                                        <p:attrNameLst>
                                          <p:attrName>style.visibility</p:attrName>
                                        </p:attrNameLst>
                                      </p:cBhvr>
                                      <p:to>
                                        <p:strVal val="visible"/>
                                      </p:to>
                                    </p:set>
                                    <p:anim calcmode="lin" valueType="num">
                                      <p:cBhvr additive="base">
                                        <p:cTn id="33" dur="500" fill="hold"/>
                                        <p:tgtEl>
                                          <p:spTgt spid="75778"/>
                                        </p:tgtEl>
                                        <p:attrNameLst>
                                          <p:attrName>ppt_x</p:attrName>
                                        </p:attrNameLst>
                                      </p:cBhvr>
                                      <p:tavLst>
                                        <p:tav tm="0">
                                          <p:val>
                                            <p:strVal val="1+#ppt_w/2"/>
                                          </p:val>
                                        </p:tav>
                                        <p:tav tm="100000">
                                          <p:val>
                                            <p:strVal val="#ppt_x"/>
                                          </p:val>
                                        </p:tav>
                                      </p:tavLst>
                                    </p:anim>
                                    <p:anim calcmode="lin" valueType="num">
                                      <p:cBhvr additive="base">
                                        <p:cTn id="34" dur="500" fill="hold"/>
                                        <p:tgtEl>
                                          <p:spTgt spid="75778"/>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2" presetClass="entr" presetSubtype="8" fill="hold" grpId="0" nodeType="afterEffect">
                                  <p:stCondLst>
                                    <p:cond delay="0"/>
                                  </p:stCondLst>
                                  <p:childTnLst>
                                    <p:set>
                                      <p:cBhvr>
                                        <p:cTn id="37" dur="1" fill="hold">
                                          <p:stCondLst>
                                            <p:cond delay="0"/>
                                          </p:stCondLst>
                                        </p:cTn>
                                        <p:tgtEl>
                                          <p:spTgt spid="75780">
                                            <p:txEl>
                                              <p:pRg st="0" end="0"/>
                                            </p:txEl>
                                          </p:spTgt>
                                        </p:tgtEl>
                                        <p:attrNameLst>
                                          <p:attrName>style.visibility</p:attrName>
                                        </p:attrNameLst>
                                      </p:cBhvr>
                                      <p:to>
                                        <p:strVal val="visible"/>
                                      </p:to>
                                    </p:set>
                                    <p:animEffect transition="in" filter="wipe(left)">
                                      <p:cBhvr>
                                        <p:cTn id="38" dur="500"/>
                                        <p:tgtEl>
                                          <p:spTgt spid="757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p:bldP spid="75783" grpId="0"/>
      <p:bldP spid="75784" grpId="0"/>
      <p:bldP spid="7578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066800" y="304800"/>
            <a:ext cx="7086600" cy="671513"/>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3800">
                <a:solidFill>
                  <a:srgbClr val="003300"/>
                </a:solidFill>
                <a:effectLst>
                  <a:outerShdw blurRad="38100" dist="38100" dir="2700000" algn="tl">
                    <a:srgbClr val="C0C0C0"/>
                  </a:outerShdw>
                </a:effectLst>
                <a:latin typeface="隶书" pitchFamily="49" charset="-122"/>
              </a:rPr>
              <a:t> </a:t>
            </a:r>
            <a:r>
              <a:rPr kumimoji="1" lang="zh-CN" altLang="en-US" sz="3800">
                <a:solidFill>
                  <a:srgbClr val="003300"/>
                </a:solidFill>
                <a:effectLst>
                  <a:outerShdw blurRad="38100" dist="38100" dir="2700000" algn="tl">
                    <a:srgbClr val="C0C0C0"/>
                  </a:outerShdw>
                </a:effectLst>
                <a:latin typeface="隶书" pitchFamily="49" charset="-122"/>
              </a:rPr>
              <a:t>质变是量变的必要结果</a:t>
            </a:r>
          </a:p>
        </p:txBody>
      </p:sp>
      <p:grpSp>
        <p:nvGrpSpPr>
          <p:cNvPr id="2" name="Group 3"/>
          <p:cNvGrpSpPr>
            <a:grpSpLocks/>
          </p:cNvGrpSpPr>
          <p:nvPr/>
        </p:nvGrpSpPr>
        <p:grpSpPr bwMode="auto">
          <a:xfrm>
            <a:off x="4267200" y="1143000"/>
            <a:ext cx="4114800" cy="2590800"/>
            <a:chOff x="2688" y="864"/>
            <a:chExt cx="2592" cy="1632"/>
          </a:xfrm>
        </p:grpSpPr>
        <p:pic>
          <p:nvPicPr>
            <p:cNvPr id="132107" name="Picture 4" descr="合抱之木：大桑树"/>
            <p:cNvPicPr>
              <a:picLocks noChangeAspect="1" noChangeArrowheads="1"/>
            </p:cNvPicPr>
            <p:nvPr/>
          </p:nvPicPr>
          <p:blipFill>
            <a:blip r:embed="rId2" cstate="print"/>
            <a:srcRect/>
            <a:stretch>
              <a:fillRect/>
            </a:stretch>
          </p:blipFill>
          <p:spPr bwMode="auto">
            <a:xfrm>
              <a:off x="2688" y="864"/>
              <a:ext cx="2592" cy="1632"/>
            </a:xfrm>
            <a:prstGeom prst="rect">
              <a:avLst/>
            </a:prstGeom>
            <a:noFill/>
            <a:ln w="28575" algn="ctr">
              <a:solidFill>
                <a:srgbClr val="996633"/>
              </a:solidFill>
              <a:miter lim="800000"/>
              <a:headEnd/>
              <a:tailEnd/>
            </a:ln>
          </p:spPr>
        </p:pic>
        <p:sp>
          <p:nvSpPr>
            <p:cNvPr id="76805" name="Text Box 5"/>
            <p:cNvSpPr txBox="1">
              <a:spLocks noChangeArrowheads="1"/>
            </p:cNvSpPr>
            <p:nvPr/>
          </p:nvSpPr>
          <p:spPr bwMode="auto">
            <a:xfrm>
              <a:off x="2736" y="864"/>
              <a:ext cx="2544" cy="1593"/>
            </a:xfrm>
            <a:prstGeom prst="rect">
              <a:avLst/>
            </a:prstGeom>
            <a:noFill/>
            <a:ln w="28575" algn="ctr">
              <a:noFill/>
              <a:miter lim="800000"/>
              <a:headEnd/>
              <a:tailEnd/>
            </a:ln>
            <a:effectLst/>
          </p:spPr>
          <p:txBody>
            <a:bodyPr/>
            <a:lstStyle/>
            <a:p>
              <a:pPr algn="l" eaLnBrk="1" hangingPunct="1">
                <a:defRPr/>
              </a:pPr>
              <a:r>
                <a:rPr kumimoji="1" lang="en-US" altLang="zh-CN" sz="3200" b="0">
                  <a:latin typeface="方正大黑简体" pitchFamily="2" charset="-122"/>
                  <a:ea typeface="方正大黑简体" pitchFamily="2" charset="-122"/>
                </a:rPr>
                <a:t>       </a:t>
              </a:r>
              <a:r>
                <a:rPr kumimoji="1" lang="zh-CN" altLang="en-US" sz="3200" b="0">
                  <a:solidFill>
                    <a:srgbClr val="FF0000"/>
                  </a:solidFill>
                  <a:effectLst>
                    <a:outerShdw blurRad="38100" dist="38100" dir="2700000" algn="tl">
                      <a:srgbClr val="C0C0C0"/>
                    </a:outerShdw>
                  </a:effectLst>
                  <a:latin typeface="华文行楷" pitchFamily="2" charset="-122"/>
                  <a:ea typeface="华文行楷" pitchFamily="2" charset="-122"/>
                </a:rPr>
                <a:t>合抱之木，生于毫末；九层之台，起于垒土；千里之行，始于足下。</a:t>
              </a:r>
            </a:p>
            <a:p>
              <a:pPr algn="l" eaLnBrk="1" hangingPunct="1">
                <a:defRPr/>
              </a:pPr>
              <a:r>
                <a:rPr kumimoji="1" lang="zh-CN" altLang="en-US" sz="3200" b="0">
                  <a:solidFill>
                    <a:srgbClr val="FF0000"/>
                  </a:solidFill>
                  <a:effectLst>
                    <a:outerShdw blurRad="38100" dist="38100" dir="2700000" algn="tl">
                      <a:srgbClr val="C0C0C0"/>
                    </a:outerShdw>
                  </a:effectLst>
                  <a:latin typeface="华文行楷" pitchFamily="2" charset="-122"/>
                  <a:ea typeface="华文行楷" pitchFamily="2" charset="-122"/>
                  <a:sym typeface="Symbol" pitchFamily="18" charset="2"/>
                </a:rPr>
                <a:t>       老子</a:t>
              </a:r>
            </a:p>
          </p:txBody>
        </p:sp>
      </p:grpSp>
      <p:pic>
        <p:nvPicPr>
          <p:cNvPr id="76806" name="Picture 6" descr="老聃001 副本"/>
          <p:cNvPicPr>
            <a:picLocks noChangeAspect="1" noChangeArrowheads="1"/>
          </p:cNvPicPr>
          <p:nvPr/>
        </p:nvPicPr>
        <p:blipFill>
          <a:blip r:embed="rId3" cstate="print"/>
          <a:srcRect l="2962" r="4514" b="11537"/>
          <a:stretch>
            <a:fillRect/>
          </a:stretch>
        </p:blipFill>
        <p:spPr bwMode="auto">
          <a:xfrm>
            <a:off x="762000" y="1143000"/>
            <a:ext cx="2244725" cy="3276600"/>
          </a:xfrm>
          <a:prstGeom prst="rect">
            <a:avLst/>
          </a:prstGeom>
          <a:noFill/>
          <a:ln w="28575">
            <a:solidFill>
              <a:srgbClr val="003300"/>
            </a:solidFill>
            <a:miter lim="800000"/>
            <a:headEnd/>
            <a:tailEnd/>
          </a:ln>
        </p:spPr>
      </p:pic>
      <p:grpSp>
        <p:nvGrpSpPr>
          <p:cNvPr id="3" name="Group 12"/>
          <p:cNvGrpSpPr>
            <a:grpSpLocks/>
          </p:cNvGrpSpPr>
          <p:nvPr/>
        </p:nvGrpSpPr>
        <p:grpSpPr bwMode="auto">
          <a:xfrm>
            <a:off x="684213" y="4797425"/>
            <a:ext cx="2951162" cy="1511300"/>
            <a:chOff x="657" y="3022"/>
            <a:chExt cx="1859" cy="952"/>
          </a:xfrm>
        </p:grpSpPr>
        <p:grpSp>
          <p:nvGrpSpPr>
            <p:cNvPr id="4" name="Group 9"/>
            <p:cNvGrpSpPr>
              <a:grpSpLocks/>
            </p:cNvGrpSpPr>
            <p:nvPr/>
          </p:nvGrpSpPr>
          <p:grpSpPr bwMode="auto">
            <a:xfrm>
              <a:off x="657" y="3022"/>
              <a:ext cx="1859" cy="952"/>
              <a:chOff x="816" y="2304"/>
              <a:chExt cx="1440" cy="448"/>
            </a:xfrm>
          </p:grpSpPr>
          <p:sp>
            <p:nvSpPr>
              <p:cNvPr id="132105"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132104" name="Text Box 7"/>
            <p:cNvSpPr txBox="1">
              <a:spLocks noChangeArrowheads="1"/>
            </p:cNvSpPr>
            <p:nvPr/>
          </p:nvSpPr>
          <p:spPr bwMode="auto">
            <a:xfrm>
              <a:off x="938" y="3067"/>
              <a:ext cx="1488" cy="710"/>
            </a:xfrm>
            <a:prstGeom prst="rect">
              <a:avLst/>
            </a:prstGeom>
            <a:noFill/>
            <a:ln w="9525">
              <a:noFill/>
              <a:miter lim="800000"/>
              <a:headEnd/>
              <a:tailEnd/>
            </a:ln>
          </p:spPr>
          <p:txBody>
            <a:bodyPr>
              <a:spAutoFit/>
            </a:bodyPr>
            <a:lstStyle/>
            <a:p>
              <a:pPr algn="l" eaLnBrk="1" hangingPunct="1"/>
              <a:r>
                <a:rPr kumimoji="1" lang="zh-CN" altLang="en-US" sz="3400">
                  <a:latin typeface="黑体" pitchFamily="2" charset="-122"/>
                </a:rPr>
                <a:t>千里之堤，溃于蚁穴。</a:t>
              </a:r>
            </a:p>
          </p:txBody>
        </p:sp>
      </p:grpSp>
      <p:pic>
        <p:nvPicPr>
          <p:cNvPr id="76808" name="Picture 8" descr="大坝放水：闸门大开 副本"/>
          <p:cNvPicPr>
            <a:picLocks noChangeAspect="1" noChangeArrowheads="1"/>
          </p:cNvPicPr>
          <p:nvPr/>
        </p:nvPicPr>
        <p:blipFill>
          <a:blip r:embed="rId4" cstate="print"/>
          <a:srcRect r="5968"/>
          <a:stretch>
            <a:fillRect/>
          </a:stretch>
        </p:blipFill>
        <p:spPr bwMode="auto">
          <a:xfrm>
            <a:off x="4191000" y="4267200"/>
            <a:ext cx="3886200" cy="2001838"/>
          </a:xfrm>
          <a:prstGeom prst="rect">
            <a:avLst/>
          </a:prstGeom>
          <a:noFill/>
          <a:ln w="28575">
            <a:solidFill>
              <a:srgbClr val="996633"/>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wipe(left)">
                                      <p:cBhvr>
                                        <p:cTn id="7" dur="500"/>
                                        <p:tgtEl>
                                          <p:spTgt spid="7680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6806"/>
                                        </p:tgtEl>
                                        <p:attrNameLst>
                                          <p:attrName>style.visibility</p:attrName>
                                        </p:attrNameLst>
                                      </p:cBhvr>
                                      <p:to>
                                        <p:strVal val="visible"/>
                                      </p:to>
                                    </p:set>
                                    <p:anim calcmode="lin" valueType="num">
                                      <p:cBhvr additive="base">
                                        <p:cTn id="11" dur="500" fill="hold"/>
                                        <p:tgtEl>
                                          <p:spTgt spid="76806"/>
                                        </p:tgtEl>
                                        <p:attrNameLst>
                                          <p:attrName>ppt_x</p:attrName>
                                        </p:attrNameLst>
                                      </p:cBhvr>
                                      <p:tavLst>
                                        <p:tav tm="0">
                                          <p:val>
                                            <p:strVal val="0-#ppt_w/2"/>
                                          </p:val>
                                        </p:tav>
                                        <p:tav tm="100000">
                                          <p:val>
                                            <p:strVal val="#ppt_x"/>
                                          </p:val>
                                        </p:tav>
                                      </p:tavLst>
                                    </p:anim>
                                    <p:anim calcmode="lin" valueType="num">
                                      <p:cBhvr additive="base">
                                        <p:cTn id="12" dur="500" fill="hold"/>
                                        <p:tgtEl>
                                          <p:spTgt spid="7680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8"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amond(in)">
                                      <p:cBhvr>
                                        <p:cTn id="16" dur="1000"/>
                                        <p:tgtEl>
                                          <p:spTgt spid="2"/>
                                        </p:tgtEl>
                                      </p:cBhvr>
                                    </p:animEffect>
                                  </p:childTnLst>
                                </p:cTn>
                              </p:par>
                            </p:childTnLst>
                          </p:cTn>
                        </p:par>
                        <p:par>
                          <p:cTn id="17" fill="hold">
                            <p:stCondLst>
                              <p:cond delay="2000"/>
                            </p:stCondLst>
                            <p:childTnLst>
                              <p:par>
                                <p:cTn id="18" presetID="16" presetClass="entr" presetSubtype="21" fill="hold" nodeType="afterEffect">
                                  <p:stCondLst>
                                    <p:cond delay="0"/>
                                  </p:stCondLst>
                                  <p:childTnLst>
                                    <p:set>
                                      <p:cBhvr>
                                        <p:cTn id="19" dur="1" fill="hold">
                                          <p:stCondLst>
                                            <p:cond delay="0"/>
                                          </p:stCondLst>
                                        </p:cTn>
                                        <p:tgtEl>
                                          <p:spTgt spid="76808"/>
                                        </p:tgtEl>
                                        <p:attrNameLst>
                                          <p:attrName>style.visibility</p:attrName>
                                        </p:attrNameLst>
                                      </p:cBhvr>
                                      <p:to>
                                        <p:strVal val="visible"/>
                                      </p:to>
                                    </p:set>
                                    <p:animEffect transition="in" filter="barn(inVertical)">
                                      <p:cBhvr>
                                        <p:cTn id="20" dur="500"/>
                                        <p:tgtEl>
                                          <p:spTgt spid="76808"/>
                                        </p:tgtEl>
                                      </p:cBhvr>
                                    </p:animEffect>
                                  </p:childTnLst>
                                </p:cTn>
                              </p:par>
                            </p:childTnLst>
                          </p:cTn>
                        </p:par>
                        <p:par>
                          <p:cTn id="21" fill="hold">
                            <p:stCondLst>
                              <p:cond delay="2500"/>
                            </p:stCondLst>
                            <p:childTnLst>
                              <p:par>
                                <p:cTn id="22" presetID="53"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42938" y="428625"/>
            <a:ext cx="8229600" cy="1143000"/>
          </a:xfrm>
        </p:spPr>
        <p:txBody>
          <a:bodyPr/>
          <a:lstStyle/>
          <a:p>
            <a:r>
              <a:rPr lang="zh-CN" altLang="en-US" sz="3600" smtClean="0">
                <a:solidFill>
                  <a:srgbClr val="008000"/>
                </a:solidFill>
                <a:ea typeface="黑体" pitchFamily="2" charset="-122"/>
              </a:rPr>
              <a:t>案例：感悟蜘蛛</a:t>
            </a:r>
            <a:r>
              <a:rPr lang="zh-CN" altLang="en-US" sz="2800" smtClean="0"/>
              <a:t> </a:t>
            </a:r>
          </a:p>
        </p:txBody>
      </p:sp>
      <p:sp>
        <p:nvSpPr>
          <p:cNvPr id="33795" name="Rectangle 3"/>
          <p:cNvSpPr>
            <a:spLocks noGrp="1" noChangeArrowheads="1"/>
          </p:cNvSpPr>
          <p:nvPr>
            <p:ph type="body" idx="1"/>
          </p:nvPr>
        </p:nvSpPr>
        <p:spPr>
          <a:xfrm>
            <a:off x="1285875" y="1428750"/>
            <a:ext cx="6781800" cy="4343400"/>
          </a:xfrm>
        </p:spPr>
        <p:txBody>
          <a:bodyPr/>
          <a:lstStyle/>
          <a:p>
            <a:pPr>
              <a:lnSpc>
                <a:spcPct val="90000"/>
              </a:lnSpc>
            </a:pPr>
            <a:r>
              <a:rPr lang="zh-CN" altLang="en-US" sz="2400" b="1" smtClean="0"/>
              <a:t>雨后，一只蜘蛛艰难的向墙上的破网爬去，由于墙很潮湿，它爬到一定高度就会掉下来，它一次次的爬上去，又一次次的掉下来</a:t>
            </a:r>
            <a:r>
              <a:rPr lang="en-US" altLang="zh-CN" sz="2400" b="1" smtClean="0"/>
              <a:t>……</a:t>
            </a:r>
          </a:p>
          <a:p>
            <a:pPr>
              <a:lnSpc>
                <a:spcPct val="90000"/>
              </a:lnSpc>
            </a:pPr>
            <a:r>
              <a:rPr lang="zh-CN" altLang="en-US" sz="2400" b="1" smtClean="0"/>
              <a:t>第一个人看后，叹了一口气，自言自语道：我的一生不就像这只蜘蛛一样吗？忙忙碌碌而无所得。于是他日渐消沉。</a:t>
            </a:r>
          </a:p>
          <a:p>
            <a:pPr>
              <a:lnSpc>
                <a:spcPct val="90000"/>
              </a:lnSpc>
            </a:pPr>
            <a:r>
              <a:rPr lang="zh-CN" altLang="en-US" sz="2400" b="1" smtClean="0"/>
              <a:t>第二个人看后，惋惜地说，这只蜘蛛真愚蠢，为什么不转换一下攀爬的路径，从旁边干燥的墙往上爬？于是，它凡事总喜欢动脑筋，变得聪明起来。</a:t>
            </a:r>
          </a:p>
          <a:p>
            <a:pPr>
              <a:lnSpc>
                <a:spcPct val="90000"/>
              </a:lnSpc>
            </a:pPr>
            <a:r>
              <a:rPr lang="zh-CN" altLang="en-US" sz="2400" b="1" smtClean="0"/>
              <a:t>第三个人看后，它立刻被蜘蛛的屡败屡战、毫不放弃的精神打动，于是，他变得坚强起来。 </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684213" y="1125538"/>
            <a:ext cx="7704137" cy="2808287"/>
            <a:chOff x="816" y="2304"/>
            <a:chExt cx="1440" cy="448"/>
          </a:xfrm>
        </p:grpSpPr>
        <p:sp>
          <p:nvSpPr>
            <p:cNvPr id="78856" name="Freeform 13"/>
            <p:cNvSpPr>
              <a:spLocks/>
            </p:cNvSpPr>
            <p:nvPr/>
          </p:nvSpPr>
          <p:spPr bwMode="gray">
            <a:xfrm>
              <a:off x="901" y="2562"/>
              <a:ext cx="1270" cy="190"/>
            </a:xfrm>
            <a:custGeom>
              <a:avLst/>
              <a:gdLst>
                <a:gd name="T0" fmla="*/ 1270 w 1120"/>
                <a:gd name="T1" fmla="*/ 190 h 252"/>
                <a:gd name="T2" fmla="*/ 1265 w 1120"/>
                <a:gd name="T3" fmla="*/ 188 h 252"/>
                <a:gd name="T4" fmla="*/ 1247 w 1120"/>
                <a:gd name="T5" fmla="*/ 185 h 252"/>
                <a:gd name="T6" fmla="*/ 1218 w 1120"/>
                <a:gd name="T7" fmla="*/ 181 h 252"/>
                <a:gd name="T8" fmla="*/ 1177 w 1120"/>
                <a:gd name="T9" fmla="*/ 175 h 252"/>
                <a:gd name="T10" fmla="*/ 1125 w 1120"/>
                <a:gd name="T11" fmla="*/ 167 h 252"/>
                <a:gd name="T12" fmla="*/ 1064 w 1120"/>
                <a:gd name="T13" fmla="*/ 160 h 252"/>
                <a:gd name="T14" fmla="*/ 993 w 1120"/>
                <a:gd name="T15" fmla="*/ 154 h 252"/>
                <a:gd name="T16" fmla="*/ 914 w 1120"/>
                <a:gd name="T17" fmla="*/ 148 h 252"/>
                <a:gd name="T18" fmla="*/ 828 w 1120"/>
                <a:gd name="T19" fmla="*/ 143 h 252"/>
                <a:gd name="T20" fmla="*/ 733 w 1120"/>
                <a:gd name="T21" fmla="*/ 139 h 252"/>
                <a:gd name="T22" fmla="*/ 630 w 1120"/>
                <a:gd name="T23" fmla="*/ 139 h 252"/>
                <a:gd name="T24" fmla="*/ 528 w 1120"/>
                <a:gd name="T25" fmla="*/ 139 h 252"/>
                <a:gd name="T26" fmla="*/ 435 w 1120"/>
                <a:gd name="T27" fmla="*/ 143 h 252"/>
                <a:gd name="T28" fmla="*/ 349 w 1120"/>
                <a:gd name="T29" fmla="*/ 148 h 252"/>
                <a:gd name="T30" fmla="*/ 270 w 1120"/>
                <a:gd name="T31" fmla="*/ 154 h 252"/>
                <a:gd name="T32" fmla="*/ 202 w 1120"/>
                <a:gd name="T33" fmla="*/ 160 h 252"/>
                <a:gd name="T34" fmla="*/ 143 w 1120"/>
                <a:gd name="T35" fmla="*/ 167 h 252"/>
                <a:gd name="T36" fmla="*/ 93 w 1120"/>
                <a:gd name="T37" fmla="*/ 175 h 252"/>
                <a:gd name="T38" fmla="*/ 52 w 1120"/>
                <a:gd name="T39" fmla="*/ 181 h 252"/>
                <a:gd name="T40" fmla="*/ 23 w 1120"/>
                <a:gd name="T41" fmla="*/ 185 h 252"/>
                <a:gd name="T42" fmla="*/ 7 w 1120"/>
                <a:gd name="T43" fmla="*/ 188 h 252"/>
                <a:gd name="T44" fmla="*/ 0 w 1120"/>
                <a:gd name="T45" fmla="*/ 190 h 252"/>
                <a:gd name="T46" fmla="*/ 0 w 1120"/>
                <a:gd name="T47" fmla="*/ 47 h 252"/>
                <a:gd name="T48" fmla="*/ 635 w 1120"/>
                <a:gd name="T49" fmla="*/ 0 h 252"/>
                <a:gd name="T50" fmla="*/ 1270 w 1120"/>
                <a:gd name="T51" fmla="*/ 47 h 252"/>
                <a:gd name="T52" fmla="*/ 1270 w 1120"/>
                <a:gd name="T53" fmla="*/ 190 h 252"/>
                <a:gd name="T54" fmla="*/ 1270 w 1120"/>
                <a:gd name="T55" fmla="*/ 190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a:effectLst>
              <a:outerShdw dist="107763" dir="2700000" algn="ctr" rotWithShape="0">
                <a:srgbClr val="808080">
                  <a:alpha val="50000"/>
                </a:srgbClr>
              </a:outerShdw>
            </a:effectLst>
          </p:spPr>
          <p:txBody>
            <a:bodyPr/>
            <a:lstStyle/>
            <a:p>
              <a:pPr algn="l" eaLnBrk="1" hangingPunct="1">
                <a:defRPr/>
              </a:pPr>
              <a:endParaRPr lang="zh-CN" altLang="zh-CN" sz="2800">
                <a:solidFill>
                  <a:schemeClr val="accent2"/>
                </a:solidFill>
                <a:cs typeface="Arial" pitchFamily="34" charset="0"/>
              </a:endParaRPr>
            </a:p>
          </p:txBody>
        </p:sp>
        <p:sp>
          <p:nvSpPr>
            <p:cNvPr id="31028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w="9525" algn="ctr">
              <a:noFill/>
              <a:miter lim="800000"/>
              <a:headEnd/>
              <a:tailEnd/>
            </a:ln>
            <a:effectLst>
              <a:outerShdw dist="107763" dir="2700000" algn="ctr" rotWithShape="0">
                <a:srgbClr val="808080">
                  <a:alpha val="50000"/>
                </a:srgbClr>
              </a:outerShdw>
            </a:effectLst>
          </p:spPr>
          <p:txBody>
            <a:bodyPr wrap="none" anchor="ctr"/>
            <a:lstStyle/>
            <a:p>
              <a:pPr eaLnBrk="1" hangingPunct="1">
                <a:defRPr/>
              </a:pPr>
              <a:r>
                <a:rPr lang="en-US" altLang="zh-CN" sz="2800">
                  <a:solidFill>
                    <a:schemeClr val="accent2"/>
                  </a:solidFill>
                  <a:effectLst>
                    <a:outerShdw blurRad="38100" dist="38100" dir="2700000" algn="tl">
                      <a:srgbClr val="000000"/>
                    </a:outerShdw>
                  </a:effectLst>
                  <a:cs typeface="Arial" pitchFamily="34" charset="0"/>
                </a:rPr>
                <a:t>      </a:t>
              </a:r>
              <a:endParaRPr kumimoji="1" lang="en-US" altLang="zh-CN" sz="2800">
                <a:solidFill>
                  <a:srgbClr val="000099"/>
                </a:solidFill>
                <a:latin typeface="Times New Roman" pitchFamily="18" charset="0"/>
                <a:cs typeface="Arial" pitchFamily="34" charset="0"/>
              </a:endParaRPr>
            </a:p>
          </p:txBody>
        </p:sp>
      </p:grpSp>
      <p:sp>
        <p:nvSpPr>
          <p:cNvPr id="78850" name="Text Box 2"/>
          <p:cNvSpPr txBox="1">
            <a:spLocks noChangeArrowheads="1"/>
          </p:cNvSpPr>
          <p:nvPr/>
        </p:nvSpPr>
        <p:spPr bwMode="auto">
          <a:xfrm>
            <a:off x="838200" y="404813"/>
            <a:ext cx="7696200" cy="641350"/>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a:solidFill>
                  <a:srgbClr val="003300"/>
                </a:solidFill>
                <a:effectLst>
                  <a:outerShdw blurRad="38100" dist="38100" dir="2700000" algn="tl">
                    <a:srgbClr val="C0C0C0"/>
                  </a:outerShdw>
                </a:effectLst>
                <a:latin typeface="隶书" pitchFamily="49" charset="-122"/>
              </a:rPr>
              <a:t> </a:t>
            </a:r>
            <a:r>
              <a:rPr kumimoji="1" lang="zh-CN" altLang="en-US">
                <a:solidFill>
                  <a:srgbClr val="003300"/>
                </a:solidFill>
                <a:effectLst>
                  <a:outerShdw blurRad="38100" dist="38100" dir="2700000" algn="tl">
                    <a:srgbClr val="C0C0C0"/>
                  </a:outerShdw>
                </a:effectLst>
                <a:latin typeface="隶书" pitchFamily="49" charset="-122"/>
              </a:rPr>
              <a:t>量变和质变是相互渗透的</a:t>
            </a:r>
          </a:p>
        </p:txBody>
      </p:sp>
      <p:sp>
        <p:nvSpPr>
          <p:cNvPr id="78851" name="Text Box 3"/>
          <p:cNvSpPr txBox="1">
            <a:spLocks noChangeArrowheads="1"/>
          </p:cNvSpPr>
          <p:nvPr/>
        </p:nvSpPr>
        <p:spPr bwMode="auto">
          <a:xfrm>
            <a:off x="685800" y="1196975"/>
            <a:ext cx="7558088" cy="1066800"/>
          </a:xfrm>
          <a:prstGeom prst="rect">
            <a:avLst/>
          </a:prstGeom>
          <a:noFill/>
          <a:ln w="9525">
            <a:noFill/>
            <a:miter lim="800000"/>
            <a:headEnd/>
            <a:tailEnd/>
          </a:ln>
        </p:spPr>
        <p:txBody>
          <a:bodyPr>
            <a:spAutoFit/>
          </a:bodyPr>
          <a:lstStyle/>
          <a:p>
            <a:pPr algn="l" eaLnBrk="1" hangingPunct="1">
              <a:buClr>
                <a:srgbClr val="FF3300"/>
              </a:buClr>
              <a:buFont typeface="Wingdings" pitchFamily="2" charset="2"/>
              <a:buChar char="Ø"/>
            </a:pPr>
            <a:r>
              <a:rPr kumimoji="1" lang="zh-CN" altLang="en-US" sz="3200">
                <a:solidFill>
                  <a:srgbClr val="003399"/>
                </a:solidFill>
                <a:latin typeface="楷体_GB2312" pitchFamily="49" charset="-122"/>
                <a:ea typeface="楷体_GB2312" pitchFamily="49" charset="-122"/>
              </a:rPr>
              <a:t>质变引起新的量变，并为新的量变开辟道路。</a:t>
            </a:r>
          </a:p>
        </p:txBody>
      </p:sp>
      <p:sp>
        <p:nvSpPr>
          <p:cNvPr id="78852" name="Text Box 4"/>
          <p:cNvSpPr txBox="1">
            <a:spLocks noChangeArrowheads="1"/>
          </p:cNvSpPr>
          <p:nvPr/>
        </p:nvSpPr>
        <p:spPr bwMode="auto">
          <a:xfrm>
            <a:off x="685800" y="3929063"/>
            <a:ext cx="3962400" cy="2236787"/>
          </a:xfrm>
          <a:prstGeom prst="rect">
            <a:avLst/>
          </a:prstGeom>
          <a:solidFill>
            <a:schemeClr val="accent2"/>
          </a:solidFill>
          <a:ln w="9525">
            <a:solidFill>
              <a:schemeClr val="accent2"/>
            </a:solidFill>
            <a:miter lim="800000"/>
            <a:headEnd/>
            <a:tailEnd/>
          </a:ln>
          <a:effectLst>
            <a:outerShdw sy="50000" kx="-2453608" rotWithShape="0">
              <a:schemeClr val="bg2">
                <a:alpha val="50000"/>
              </a:schemeClr>
            </a:outerShdw>
          </a:effectLst>
        </p:spPr>
        <p:txBody>
          <a:bodyPr>
            <a:spAutoFit/>
          </a:bodyPr>
          <a:lstStyle/>
          <a:p>
            <a:pPr algn="l" eaLnBrk="1" hangingPunct="1">
              <a:spcBef>
                <a:spcPct val="50000"/>
              </a:spcBef>
              <a:defRPr/>
            </a:pPr>
            <a:r>
              <a:rPr kumimoji="1" lang="en-US" altLang="zh-CN" sz="2800" b="0">
                <a:latin typeface="方正大黑简体" pitchFamily="2" charset="-122"/>
                <a:ea typeface="方正大黑简体" pitchFamily="2" charset="-122"/>
              </a:rPr>
              <a:t>   </a:t>
            </a:r>
            <a:r>
              <a:rPr kumimoji="1" lang="en-US" altLang="zh-CN" sz="2800">
                <a:effectLst>
                  <a:outerShdw blurRad="38100" dist="38100" dir="2700000" algn="tl">
                    <a:srgbClr val="000000"/>
                  </a:outerShdw>
                </a:effectLst>
                <a:latin typeface="Times New Roman"/>
                <a:ea typeface="楷体_GB2312" pitchFamily="49" charset="-122"/>
              </a:rPr>
              <a:t>“</a:t>
            </a:r>
            <a:r>
              <a:rPr kumimoji="1" lang="zh-CN" altLang="en-US" sz="2800">
                <a:effectLst>
                  <a:outerShdw blurRad="38100" dist="38100" dir="2700000" algn="tl">
                    <a:srgbClr val="000000"/>
                  </a:outerShdw>
                </a:effectLst>
                <a:latin typeface="楷体_GB2312" pitchFamily="49" charset="-122"/>
                <a:ea typeface="楷体_GB2312" pitchFamily="49" charset="-122"/>
              </a:rPr>
              <a:t>五四</a:t>
            </a:r>
            <a:r>
              <a:rPr kumimoji="1" lang="zh-CN" altLang="en-US" sz="2800">
                <a:effectLst>
                  <a:outerShdw blurRad="38100" dist="38100" dir="2700000" algn="tl">
                    <a:srgbClr val="000000"/>
                  </a:outerShdw>
                </a:effectLst>
                <a:latin typeface="Times New Roman"/>
                <a:ea typeface="楷体_GB2312" pitchFamily="49" charset="-122"/>
              </a:rPr>
              <a:t>”</a:t>
            </a:r>
            <a:r>
              <a:rPr kumimoji="1" lang="zh-CN" altLang="en-US" sz="2800">
                <a:effectLst>
                  <a:outerShdw blurRad="38100" dist="38100" dir="2700000" algn="tl">
                    <a:srgbClr val="000000"/>
                  </a:outerShdw>
                </a:effectLst>
                <a:latin typeface="楷体_GB2312" pitchFamily="49" charset="-122"/>
                <a:ea typeface="楷体_GB2312" pitchFamily="49" charset="-122"/>
              </a:rPr>
              <a:t>运动使旧民主主义革命转变为新民主主义革命，就是民主革命总过程中的阶段性部分质变。</a:t>
            </a:r>
          </a:p>
        </p:txBody>
      </p:sp>
      <p:sp>
        <p:nvSpPr>
          <p:cNvPr id="78853" name="Text Box 5"/>
          <p:cNvSpPr txBox="1">
            <a:spLocks noChangeArrowheads="1"/>
          </p:cNvSpPr>
          <p:nvPr/>
        </p:nvSpPr>
        <p:spPr bwMode="auto">
          <a:xfrm>
            <a:off x="609600" y="2416175"/>
            <a:ext cx="7900988" cy="1066800"/>
          </a:xfrm>
          <a:prstGeom prst="rect">
            <a:avLst/>
          </a:prstGeom>
          <a:noFill/>
          <a:ln w="9525">
            <a:noFill/>
            <a:miter lim="800000"/>
            <a:headEnd/>
            <a:tailEnd/>
          </a:ln>
        </p:spPr>
        <p:txBody>
          <a:bodyPr>
            <a:spAutoFit/>
          </a:bodyPr>
          <a:lstStyle/>
          <a:p>
            <a:pPr algn="l" eaLnBrk="1" hangingPunct="1">
              <a:buClr>
                <a:srgbClr val="FF3300"/>
              </a:buClr>
              <a:buFont typeface="Wingdings" pitchFamily="2" charset="2"/>
              <a:buChar char="Ø"/>
            </a:pPr>
            <a:r>
              <a:rPr kumimoji="1" lang="zh-CN" altLang="en-US" sz="3200">
                <a:solidFill>
                  <a:srgbClr val="003399"/>
                </a:solidFill>
                <a:latin typeface="楷体_GB2312" pitchFamily="49" charset="-122"/>
                <a:ea typeface="楷体_GB2312" pitchFamily="49" charset="-122"/>
              </a:rPr>
              <a:t>量变和质变相互渗透，量变中有部分质变，质变中有量的扩张。</a:t>
            </a:r>
          </a:p>
        </p:txBody>
      </p:sp>
      <p:pic>
        <p:nvPicPr>
          <p:cNvPr id="78854" name="Picture 6" descr="928195339217">
            <a:hlinkClick r:id="rId2"/>
          </p:cNvPr>
          <p:cNvPicPr>
            <a:picLocks noChangeAspect="1" noChangeArrowheads="1"/>
          </p:cNvPicPr>
          <p:nvPr/>
        </p:nvPicPr>
        <p:blipFill>
          <a:blip r:embed="rId3" cstate="print">
            <a:lum bright="6000" contrast="6000"/>
          </a:blip>
          <a:srcRect t="54921"/>
          <a:stretch>
            <a:fillRect/>
          </a:stretch>
        </p:blipFill>
        <p:spPr bwMode="auto">
          <a:xfrm>
            <a:off x="5105400" y="4035425"/>
            <a:ext cx="3505200" cy="2000250"/>
          </a:xfrm>
          <a:prstGeom prst="rect">
            <a:avLst/>
          </a:prstGeom>
          <a:noFill/>
          <a:ln w="28575">
            <a:solidFill>
              <a:srgbClr val="00008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wipe(left)">
                                      <p:cBhvr>
                                        <p:cTn id="7" dur="500"/>
                                        <p:tgtEl>
                                          <p:spTgt spid="7885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78851"/>
                                        </p:tgtEl>
                                        <p:attrNameLst>
                                          <p:attrName>style.visibility</p:attrName>
                                        </p:attrNameLst>
                                      </p:cBhvr>
                                      <p:to>
                                        <p:strVal val="visible"/>
                                      </p:to>
                                    </p:set>
                                    <p:anim calcmode="lin" valueType="num">
                                      <p:cBhvr additive="base">
                                        <p:cTn id="15" dur="500" fill="hold"/>
                                        <p:tgtEl>
                                          <p:spTgt spid="78851"/>
                                        </p:tgtEl>
                                        <p:attrNameLst>
                                          <p:attrName>ppt_x</p:attrName>
                                        </p:attrNameLst>
                                      </p:cBhvr>
                                      <p:tavLst>
                                        <p:tav tm="0">
                                          <p:val>
                                            <p:strVal val="0-#ppt_w/2"/>
                                          </p:val>
                                        </p:tav>
                                        <p:tav tm="100000">
                                          <p:val>
                                            <p:strVal val="#ppt_x"/>
                                          </p:val>
                                        </p:tav>
                                      </p:tavLst>
                                    </p:anim>
                                    <p:anim calcmode="lin" valueType="num">
                                      <p:cBhvr additive="base">
                                        <p:cTn id="16" dur="500" fill="hold"/>
                                        <p:tgtEl>
                                          <p:spTgt spid="78851"/>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grpId="0" nodeType="afterEffect">
                                  <p:stCondLst>
                                    <p:cond delay="0"/>
                                  </p:stCondLst>
                                  <p:childTnLst>
                                    <p:set>
                                      <p:cBhvr>
                                        <p:cTn id="19" dur="1" fill="hold">
                                          <p:stCondLst>
                                            <p:cond delay="0"/>
                                          </p:stCondLst>
                                        </p:cTn>
                                        <p:tgtEl>
                                          <p:spTgt spid="78853"/>
                                        </p:tgtEl>
                                        <p:attrNameLst>
                                          <p:attrName>style.visibility</p:attrName>
                                        </p:attrNameLst>
                                      </p:cBhvr>
                                      <p:to>
                                        <p:strVal val="visible"/>
                                      </p:to>
                                    </p:set>
                                    <p:anim calcmode="lin" valueType="num">
                                      <p:cBhvr additive="base">
                                        <p:cTn id="20" dur="500" fill="hold"/>
                                        <p:tgtEl>
                                          <p:spTgt spid="78853"/>
                                        </p:tgtEl>
                                        <p:attrNameLst>
                                          <p:attrName>ppt_x</p:attrName>
                                        </p:attrNameLst>
                                      </p:cBhvr>
                                      <p:tavLst>
                                        <p:tav tm="0">
                                          <p:val>
                                            <p:strVal val="0-#ppt_w/2"/>
                                          </p:val>
                                        </p:tav>
                                        <p:tav tm="100000">
                                          <p:val>
                                            <p:strVal val="#ppt_x"/>
                                          </p:val>
                                        </p:tav>
                                      </p:tavLst>
                                    </p:anim>
                                    <p:anim calcmode="lin" valueType="num">
                                      <p:cBhvr additive="base">
                                        <p:cTn id="21" dur="500" fill="hold"/>
                                        <p:tgtEl>
                                          <p:spTgt spid="78853"/>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2" presetClass="entr" presetSubtype="2" fill="hold" grpId="0" nodeType="afterEffect">
                                  <p:stCondLst>
                                    <p:cond delay="0"/>
                                  </p:stCondLst>
                                  <p:childTnLst>
                                    <p:set>
                                      <p:cBhvr>
                                        <p:cTn id="24" dur="1" fill="hold">
                                          <p:stCondLst>
                                            <p:cond delay="0"/>
                                          </p:stCondLst>
                                        </p:cTn>
                                        <p:tgtEl>
                                          <p:spTgt spid="78852"/>
                                        </p:tgtEl>
                                        <p:attrNameLst>
                                          <p:attrName>style.visibility</p:attrName>
                                        </p:attrNameLst>
                                      </p:cBhvr>
                                      <p:to>
                                        <p:strVal val="visible"/>
                                      </p:to>
                                    </p:set>
                                    <p:animEffect transition="in" filter="slide(fromRight)">
                                      <p:cBhvr>
                                        <p:cTn id="25" dur="500"/>
                                        <p:tgtEl>
                                          <p:spTgt spid="78852"/>
                                        </p:tgtEl>
                                      </p:cBhvr>
                                    </p:animEffect>
                                  </p:childTnLst>
                                </p:cTn>
                              </p:par>
                            </p:childTnLst>
                          </p:cTn>
                        </p:par>
                        <p:par>
                          <p:cTn id="26" fill="hold">
                            <p:stCondLst>
                              <p:cond delay="2500"/>
                            </p:stCondLst>
                            <p:childTnLst>
                              <p:par>
                                <p:cTn id="27" presetID="3" presetClass="entr" presetSubtype="10" fill="hold" nodeType="afterEffect">
                                  <p:stCondLst>
                                    <p:cond delay="0"/>
                                  </p:stCondLst>
                                  <p:childTnLst>
                                    <p:set>
                                      <p:cBhvr>
                                        <p:cTn id="28" dur="1" fill="hold">
                                          <p:stCondLst>
                                            <p:cond delay="0"/>
                                          </p:stCondLst>
                                        </p:cTn>
                                        <p:tgtEl>
                                          <p:spTgt spid="78854"/>
                                        </p:tgtEl>
                                        <p:attrNameLst>
                                          <p:attrName>style.visibility</p:attrName>
                                        </p:attrNameLst>
                                      </p:cBhvr>
                                      <p:to>
                                        <p:strVal val="visible"/>
                                      </p:to>
                                    </p:set>
                                    <p:animEffect transition="in" filter="blinds(horizontal)">
                                      <p:cBhvr>
                                        <p:cTn id="29"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P spid="78851" grpId="0" autoUpdateAnimBg="0"/>
      <p:bldP spid="78852" grpId="0" animBg="1"/>
      <p:bldP spid="78853"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447800" y="533400"/>
            <a:ext cx="5791200" cy="968375"/>
          </a:xfrm>
          <a:prstGeom prst="rect">
            <a:avLst/>
          </a:prstGeom>
          <a:noFill/>
          <a:ln w="9525">
            <a:noFill/>
            <a:miter lim="800000"/>
            <a:headEnd/>
            <a:tailEnd/>
          </a:ln>
          <a:effectLst/>
        </p:spPr>
        <p:txBody>
          <a:bodyPr>
            <a:spAutoFit/>
          </a:bodyPr>
          <a:lstStyle/>
          <a:p>
            <a:pPr eaLnBrk="1" hangingPunct="1">
              <a:lnSpc>
                <a:spcPct val="90000"/>
              </a:lnSpc>
              <a:spcBef>
                <a:spcPct val="20000"/>
              </a:spcBef>
              <a:defRPr/>
            </a:pPr>
            <a:r>
              <a:rPr lang="en-US" altLang="zh-CN" sz="3200">
                <a:solidFill>
                  <a:srgbClr val="663300"/>
                </a:solidFill>
                <a:effectLst>
                  <a:outerShdw blurRad="38100" dist="38100" dir="2700000" algn="tl">
                    <a:srgbClr val="C0C0C0"/>
                  </a:outerShdw>
                </a:effectLst>
                <a:latin typeface="Arial" pitchFamily="34" charset="0"/>
                <a:ea typeface="华文行楷" pitchFamily="2" charset="-122"/>
              </a:rPr>
              <a:t>      </a:t>
            </a:r>
            <a:r>
              <a:rPr lang="zh-CN" altLang="en-US" sz="3200">
                <a:solidFill>
                  <a:srgbClr val="663300"/>
                </a:solidFill>
                <a:effectLst>
                  <a:outerShdw blurRad="38100" dist="38100" dir="2700000" algn="tl">
                    <a:srgbClr val="C0C0C0"/>
                  </a:outerShdw>
                </a:effectLst>
                <a:latin typeface="Arial" pitchFamily="34" charset="0"/>
                <a:ea typeface="华文新魏" pitchFamily="2" charset="-122"/>
              </a:rPr>
              <a:t>（四）事物发展过程中的 肯定和否定及其相互转化</a:t>
            </a:r>
          </a:p>
        </p:txBody>
      </p:sp>
      <p:grpSp>
        <p:nvGrpSpPr>
          <p:cNvPr id="2" name="Group 9"/>
          <p:cNvGrpSpPr>
            <a:grpSpLocks/>
          </p:cNvGrpSpPr>
          <p:nvPr/>
        </p:nvGrpSpPr>
        <p:grpSpPr bwMode="auto">
          <a:xfrm>
            <a:off x="0" y="1557338"/>
            <a:ext cx="9144000" cy="519112"/>
            <a:chOff x="0" y="816"/>
            <a:chExt cx="5760" cy="372"/>
          </a:xfrm>
        </p:grpSpPr>
        <p:pic>
          <p:nvPicPr>
            <p:cNvPr id="134176" name="Picture 10"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134177" name="Picture 11"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grpSp>
        <p:nvGrpSpPr>
          <p:cNvPr id="3" name="Group 63"/>
          <p:cNvGrpSpPr>
            <a:grpSpLocks/>
          </p:cNvGrpSpPr>
          <p:nvPr/>
        </p:nvGrpSpPr>
        <p:grpSpPr bwMode="auto">
          <a:xfrm>
            <a:off x="1116013" y="1989138"/>
            <a:ext cx="6769100" cy="3927475"/>
            <a:chOff x="703" y="1253"/>
            <a:chExt cx="4264" cy="2474"/>
          </a:xfrm>
        </p:grpSpPr>
        <p:sp>
          <p:nvSpPr>
            <p:cNvPr id="79910" name="Freeform 38"/>
            <p:cNvSpPr>
              <a:spLocks/>
            </p:cNvSpPr>
            <p:nvPr/>
          </p:nvSpPr>
          <p:spPr bwMode="gray">
            <a:xfrm rot="10800000">
              <a:off x="703" y="1714"/>
              <a:ext cx="4160" cy="1494"/>
            </a:xfrm>
            <a:custGeom>
              <a:avLst/>
              <a:gdLst/>
              <a:ahLst/>
              <a:cxnLst>
                <a:cxn ang="0">
                  <a:pos x="1422" y="3"/>
                </a:cxn>
                <a:cxn ang="0">
                  <a:pos x="192" y="705"/>
                </a:cxn>
                <a:cxn ang="0">
                  <a:pos x="1096" y="1292"/>
                </a:cxn>
                <a:cxn ang="0">
                  <a:pos x="2388" y="1428"/>
                </a:cxn>
                <a:cxn ang="0">
                  <a:pos x="3672" y="1275"/>
                </a:cxn>
                <a:cxn ang="0">
                  <a:pos x="4524" y="705"/>
                </a:cxn>
                <a:cxn ang="0">
                  <a:pos x="3294" y="27"/>
                </a:cxn>
                <a:cxn ang="0">
                  <a:pos x="4704" y="717"/>
                </a:cxn>
                <a:cxn ang="0">
                  <a:pos x="3798" y="1488"/>
                </a:cxn>
                <a:cxn ang="0">
                  <a:pos x="2412" y="1683"/>
                </a:cxn>
                <a:cxn ang="0">
                  <a:pos x="972" y="1506"/>
                </a:cxn>
                <a:cxn ang="0">
                  <a:pos x="24" y="723"/>
                </a:cxn>
                <a:cxn ang="0">
                  <a:pos x="1422" y="3"/>
                </a:cxn>
              </a:cxnLst>
              <a:rect l="0" t="0" r="r" b="b"/>
              <a:pathLst>
                <a:path w="4728" h="1686">
                  <a:moveTo>
                    <a:pt x="1422" y="3"/>
                  </a:moveTo>
                  <a:cubicBezTo>
                    <a:pt x="1450" y="0"/>
                    <a:pt x="252" y="159"/>
                    <a:pt x="192" y="705"/>
                  </a:cubicBezTo>
                  <a:cubicBezTo>
                    <a:pt x="222" y="1041"/>
                    <a:pt x="828" y="1203"/>
                    <a:pt x="1096" y="1292"/>
                  </a:cubicBezTo>
                  <a:cubicBezTo>
                    <a:pt x="1364" y="1381"/>
                    <a:pt x="1955" y="1428"/>
                    <a:pt x="2388" y="1428"/>
                  </a:cubicBezTo>
                  <a:cubicBezTo>
                    <a:pt x="2821" y="1428"/>
                    <a:pt x="3307" y="1379"/>
                    <a:pt x="3672" y="1275"/>
                  </a:cubicBezTo>
                  <a:cubicBezTo>
                    <a:pt x="4037" y="1171"/>
                    <a:pt x="4506" y="987"/>
                    <a:pt x="4524" y="705"/>
                  </a:cubicBezTo>
                  <a:cubicBezTo>
                    <a:pt x="4518" y="207"/>
                    <a:pt x="3269" y="50"/>
                    <a:pt x="3294" y="27"/>
                  </a:cubicBezTo>
                  <a:cubicBezTo>
                    <a:pt x="3324" y="29"/>
                    <a:pt x="4674" y="201"/>
                    <a:pt x="4704" y="717"/>
                  </a:cubicBezTo>
                  <a:cubicBezTo>
                    <a:pt x="4728" y="1077"/>
                    <a:pt x="4236" y="1365"/>
                    <a:pt x="3798" y="1488"/>
                  </a:cubicBezTo>
                  <a:cubicBezTo>
                    <a:pt x="3360" y="1611"/>
                    <a:pt x="2883" y="1680"/>
                    <a:pt x="2412" y="1683"/>
                  </a:cubicBezTo>
                  <a:cubicBezTo>
                    <a:pt x="1941" y="1686"/>
                    <a:pt x="1374" y="1644"/>
                    <a:pt x="972" y="1506"/>
                  </a:cubicBezTo>
                  <a:cubicBezTo>
                    <a:pt x="570" y="1368"/>
                    <a:pt x="0" y="1173"/>
                    <a:pt x="24" y="723"/>
                  </a:cubicBezTo>
                  <a:cubicBezTo>
                    <a:pt x="42" y="117"/>
                    <a:pt x="1394" y="6"/>
                    <a:pt x="1422" y="3"/>
                  </a:cubicBezTo>
                  <a:close/>
                </a:path>
              </a:pathLst>
            </a:custGeom>
            <a:gradFill rotWithShape="1">
              <a:gsLst>
                <a:gs pos="0">
                  <a:srgbClr val="080808"/>
                </a:gs>
                <a:gs pos="100000">
                  <a:srgbClr val="080808">
                    <a:gamma/>
                    <a:tint val="19216"/>
                    <a:invGamma/>
                  </a:srgbClr>
                </a:gs>
              </a:gsLst>
              <a:lin ang="5400000" scaled="1"/>
            </a:gradFill>
            <a:ln w="9525" cap="flat" cmpd="sng">
              <a:noFill/>
              <a:prstDash val="solid"/>
              <a:round/>
              <a:headEnd/>
              <a:tailEnd/>
            </a:ln>
            <a:effectLst/>
            <a:scene3d>
              <a:camera prst="legacyObliqueBottom">
                <a:rot lat="21299999" lon="0" rev="0"/>
              </a:camera>
              <a:lightRig rig="legacyFlat3" dir="b"/>
            </a:scene3d>
            <a:sp3d extrusionH="100000" prstMaterial="legacyMatte">
              <a:bevelT w="13500" h="13500" prst="angle"/>
              <a:bevelB w="13500" h="13500" prst="angle"/>
              <a:extrusionClr>
                <a:srgbClr val="080808"/>
              </a:extrusionClr>
            </a:sp3d>
          </p:spPr>
          <p:txBody>
            <a:bodyPr wrap="none" anchor="ctr">
              <a:flatTx/>
            </a:bodyPr>
            <a:lstStyle/>
            <a:p>
              <a:pPr>
                <a:defRPr/>
              </a:pPr>
              <a:endParaRPr lang="zh-CN" altLang="en-US">
                <a:effectLst>
                  <a:outerShdw blurRad="38100" dist="38100" dir="2700000" algn="tl">
                    <a:srgbClr val="000000">
                      <a:alpha val="43137"/>
                    </a:srgbClr>
                  </a:outerShdw>
                </a:effectLst>
              </a:endParaRPr>
            </a:p>
          </p:txBody>
        </p:sp>
        <p:grpSp>
          <p:nvGrpSpPr>
            <p:cNvPr id="4" name="Group 39"/>
            <p:cNvGrpSpPr>
              <a:grpSpLocks/>
            </p:cNvGrpSpPr>
            <p:nvPr/>
          </p:nvGrpSpPr>
          <p:grpSpPr bwMode="auto">
            <a:xfrm>
              <a:off x="2926" y="2796"/>
              <a:ext cx="2041" cy="904"/>
              <a:chOff x="3107" y="2320"/>
              <a:chExt cx="2041" cy="883"/>
            </a:xfrm>
          </p:grpSpPr>
          <p:sp>
            <p:nvSpPr>
              <p:cNvPr id="79912" name="Rectangle 40"/>
              <p:cNvSpPr>
                <a:spLocks noChangeArrowheads="1"/>
              </p:cNvSpPr>
              <p:nvPr/>
            </p:nvSpPr>
            <p:spPr bwMode="gray">
              <a:xfrm rot="10800000">
                <a:off x="3107" y="2320"/>
                <a:ext cx="2041" cy="883"/>
              </a:xfrm>
              <a:prstGeom prst="rect">
                <a:avLst/>
              </a:prstGeom>
              <a:solidFill>
                <a:schemeClr val="hlink"/>
              </a:solidFill>
              <a:ln w="9525" algn="ctr">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9913" name="AutoShape 41"/>
              <p:cNvSpPr>
                <a:spLocks noChangeArrowheads="1"/>
              </p:cNvSpPr>
              <p:nvPr/>
            </p:nvSpPr>
            <p:spPr bwMode="ltGray">
              <a:xfrm rot="10800000">
                <a:off x="3189" y="2370"/>
                <a:ext cx="1877" cy="763"/>
              </a:xfrm>
              <a:prstGeom prst="bevel">
                <a:avLst>
                  <a:gd name="adj" fmla="val 1648"/>
                </a:avLst>
              </a:prstGeom>
              <a:solidFill>
                <a:schemeClr val="hlink"/>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34175" name="Rectangle 42"/>
              <p:cNvSpPr>
                <a:spLocks noChangeArrowheads="1"/>
              </p:cNvSpPr>
              <p:nvPr/>
            </p:nvSpPr>
            <p:spPr bwMode="auto">
              <a:xfrm>
                <a:off x="3272" y="2341"/>
                <a:ext cx="1686" cy="844"/>
              </a:xfrm>
              <a:prstGeom prst="rect">
                <a:avLst/>
              </a:prstGeom>
              <a:noFill/>
              <a:ln w="9525" algn="ctr">
                <a:noFill/>
                <a:miter lim="800000"/>
                <a:headEnd/>
                <a:tailEnd/>
              </a:ln>
            </p:spPr>
            <p:txBody>
              <a:bodyPr>
                <a:spAutoFit/>
              </a:bodyPr>
              <a:lstStyle/>
              <a:p>
                <a:pPr algn="l" eaLnBrk="1" hangingPunct="1">
                  <a:buClr>
                    <a:srgbClr val="00FF99"/>
                  </a:buClr>
                  <a:buFont typeface="Wingdings" pitchFamily="2" charset="2"/>
                  <a:buNone/>
                </a:pPr>
                <a:r>
                  <a:rPr kumimoji="1" lang="zh-CN" altLang="en-US" sz="2800">
                    <a:latin typeface="Arial" pitchFamily="34" charset="0"/>
                    <a:ea typeface="华文楷体" pitchFamily="2" charset="-122"/>
                  </a:rPr>
                  <a:t>否定因素是促成现存事物灭亡的因素</a:t>
                </a:r>
              </a:p>
            </p:txBody>
          </p:sp>
        </p:grpSp>
        <p:grpSp>
          <p:nvGrpSpPr>
            <p:cNvPr id="5" name="Group 43"/>
            <p:cNvGrpSpPr>
              <a:grpSpLocks/>
            </p:cNvGrpSpPr>
            <p:nvPr/>
          </p:nvGrpSpPr>
          <p:grpSpPr bwMode="auto">
            <a:xfrm rot="10800000">
              <a:off x="2019" y="1253"/>
              <a:ext cx="1406" cy="1135"/>
              <a:chOff x="2457" y="2000"/>
              <a:chExt cx="901" cy="888"/>
            </a:xfrm>
          </p:grpSpPr>
          <p:pic>
            <p:nvPicPr>
              <p:cNvPr id="134157" name="Picture 44" descr="circuler_1"/>
              <p:cNvPicPr>
                <a:picLocks noChangeAspect="1" noChangeArrowheads="1"/>
              </p:cNvPicPr>
              <p:nvPr/>
            </p:nvPicPr>
            <p:blipFill>
              <a:blip r:embed="rId3" cstate="print"/>
              <a:srcRect/>
              <a:stretch>
                <a:fillRect/>
              </a:stretch>
            </p:blipFill>
            <p:spPr bwMode="ltGray">
              <a:xfrm>
                <a:off x="2457" y="2000"/>
                <a:ext cx="901" cy="886"/>
              </a:xfrm>
              <a:prstGeom prst="rect">
                <a:avLst/>
              </a:prstGeom>
              <a:noFill/>
              <a:ln w="9525">
                <a:noFill/>
                <a:miter lim="800000"/>
                <a:headEnd/>
                <a:tailEnd/>
              </a:ln>
            </p:spPr>
          </p:pic>
          <p:sp>
            <p:nvSpPr>
              <p:cNvPr id="79917" name="Oval 45"/>
              <p:cNvSpPr>
                <a:spLocks noChangeArrowheads="1"/>
              </p:cNvSpPr>
              <p:nvPr/>
            </p:nvSpPr>
            <p:spPr bwMode="ltGray">
              <a:xfrm>
                <a:off x="2457" y="200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9918" name="Freeform 46"/>
              <p:cNvSpPr>
                <a:spLocks/>
              </p:cNvSpPr>
              <p:nvPr/>
            </p:nvSpPr>
            <p:spPr bwMode="ltGray">
              <a:xfrm>
                <a:off x="2552" y="2016"/>
                <a:ext cx="703" cy="307"/>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DDDDDD"/>
                  </a:gs>
                </a:gsLst>
                <a:lin ang="54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nvGrpSpPr>
              <p:cNvPr id="6" name="Group 47"/>
              <p:cNvGrpSpPr>
                <a:grpSpLocks/>
              </p:cNvGrpSpPr>
              <p:nvPr/>
            </p:nvGrpSpPr>
            <p:grpSpPr bwMode="auto">
              <a:xfrm rot="-1297425" flipH="1" flipV="1">
                <a:off x="2525" y="2693"/>
                <a:ext cx="781" cy="188"/>
                <a:chOff x="2532" y="1051"/>
                <a:chExt cx="893" cy="246"/>
              </a:xfrm>
            </p:grpSpPr>
            <p:grpSp>
              <p:nvGrpSpPr>
                <p:cNvPr id="7" name="Group 48"/>
                <p:cNvGrpSpPr>
                  <a:grpSpLocks/>
                </p:cNvGrpSpPr>
                <p:nvPr/>
              </p:nvGrpSpPr>
              <p:grpSpPr bwMode="auto">
                <a:xfrm>
                  <a:off x="2532" y="1051"/>
                  <a:ext cx="743" cy="185"/>
                  <a:chOff x="1565" y="2568"/>
                  <a:chExt cx="1118" cy="279"/>
                </a:xfrm>
              </p:grpSpPr>
              <p:sp>
                <p:nvSpPr>
                  <p:cNvPr id="79921" name="AutoShape 49"/>
                  <p:cNvSpPr>
                    <a:spLocks noChangeArrowheads="1"/>
                  </p:cNvSpPr>
                  <p:nvPr/>
                </p:nvSpPr>
                <p:spPr bwMode="ltGray">
                  <a:xfrm rot="5263130">
                    <a:off x="1849" y="2255"/>
                    <a:ext cx="221" cy="817"/>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9922" name="AutoShape 50"/>
                  <p:cNvSpPr>
                    <a:spLocks noChangeArrowheads="1"/>
                  </p:cNvSpPr>
                  <p:nvPr/>
                </p:nvSpPr>
                <p:spPr bwMode="ltGray">
                  <a:xfrm rot="6078281">
                    <a:off x="1995" y="2257"/>
                    <a:ext cx="218" cy="816"/>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9923" name="AutoShape 51"/>
                  <p:cNvSpPr>
                    <a:spLocks noChangeArrowheads="1"/>
                  </p:cNvSpPr>
                  <p:nvPr/>
                </p:nvSpPr>
                <p:spPr bwMode="ltGray">
                  <a:xfrm rot="6373927">
                    <a:off x="2066" y="2275"/>
                    <a:ext cx="221" cy="816"/>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9924" name="AutoShape 52"/>
                  <p:cNvSpPr>
                    <a:spLocks noChangeArrowheads="1"/>
                  </p:cNvSpPr>
                  <p:nvPr/>
                </p:nvSpPr>
                <p:spPr bwMode="ltGray">
                  <a:xfrm rot="6906312">
                    <a:off x="2154" y="2308"/>
                    <a:ext cx="221" cy="817"/>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8" name="Group 53"/>
                <p:cNvGrpSpPr>
                  <a:grpSpLocks/>
                </p:cNvGrpSpPr>
                <p:nvPr/>
              </p:nvGrpSpPr>
              <p:grpSpPr bwMode="auto">
                <a:xfrm rot="1353540">
                  <a:off x="2682" y="1111"/>
                  <a:ext cx="743" cy="186"/>
                  <a:chOff x="1565" y="2568"/>
                  <a:chExt cx="1118" cy="279"/>
                </a:xfrm>
              </p:grpSpPr>
              <p:sp>
                <p:nvSpPr>
                  <p:cNvPr id="79926" name="AutoShape 54"/>
                  <p:cNvSpPr>
                    <a:spLocks noChangeArrowheads="1"/>
                  </p:cNvSpPr>
                  <p:nvPr/>
                </p:nvSpPr>
                <p:spPr bwMode="ltGray">
                  <a:xfrm rot="5263130">
                    <a:off x="1850" y="2269"/>
                    <a:ext cx="223" cy="816"/>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9927" name="AutoShape 55"/>
                  <p:cNvSpPr>
                    <a:spLocks noChangeArrowheads="1"/>
                  </p:cNvSpPr>
                  <p:nvPr/>
                </p:nvSpPr>
                <p:spPr bwMode="ltGray">
                  <a:xfrm rot="6078281">
                    <a:off x="1986" y="2271"/>
                    <a:ext cx="223" cy="816"/>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9928" name="AutoShape 56"/>
                  <p:cNvSpPr>
                    <a:spLocks noChangeArrowheads="1"/>
                  </p:cNvSpPr>
                  <p:nvPr/>
                </p:nvSpPr>
                <p:spPr bwMode="ltGray">
                  <a:xfrm rot="6373927">
                    <a:off x="2056" y="2296"/>
                    <a:ext cx="227" cy="817"/>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9929" name="AutoShape 57"/>
                  <p:cNvSpPr>
                    <a:spLocks noChangeArrowheads="1"/>
                  </p:cNvSpPr>
                  <p:nvPr/>
                </p:nvSpPr>
                <p:spPr bwMode="ltGray">
                  <a:xfrm rot="6906312">
                    <a:off x="2153" y="2324"/>
                    <a:ext cx="220" cy="816"/>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sp>
          <p:nvSpPr>
            <p:cNvPr id="79930" name="Rectangle 58"/>
            <p:cNvSpPr>
              <a:spLocks noChangeArrowheads="1"/>
            </p:cNvSpPr>
            <p:nvPr/>
          </p:nvSpPr>
          <p:spPr bwMode="auto">
            <a:xfrm>
              <a:off x="2200" y="1318"/>
              <a:ext cx="1215" cy="979"/>
            </a:xfrm>
            <a:prstGeom prst="rect">
              <a:avLst/>
            </a:prstGeom>
            <a:noFill/>
            <a:ln w="9525">
              <a:noFill/>
              <a:miter lim="800000"/>
              <a:headEnd/>
              <a:tailEnd/>
            </a:ln>
            <a:effectLst/>
          </p:spPr>
          <p:txBody>
            <a:bodyPr>
              <a:spAutoFit/>
            </a:bodyPr>
            <a:lstStyle/>
            <a:p>
              <a:pPr algn="l" eaLnBrk="1" hangingPunct="1">
                <a:defRPr/>
              </a:pPr>
              <a:r>
                <a:rPr kumimoji="1" lang="en-US" altLang="zh-CN" sz="3200">
                  <a:solidFill>
                    <a:srgbClr val="000066"/>
                  </a:solidFill>
                  <a:effectLst>
                    <a:outerShdw blurRad="38100" dist="38100" dir="2700000" algn="tl">
                      <a:srgbClr val="C0C0C0"/>
                    </a:outerShdw>
                  </a:effectLst>
                  <a:latin typeface="隶书" pitchFamily="49" charset="-122"/>
                </a:rPr>
                <a:t>1</a:t>
              </a:r>
              <a:r>
                <a:rPr kumimoji="1" lang="zh-CN" altLang="en-US" sz="3200">
                  <a:solidFill>
                    <a:srgbClr val="000066"/>
                  </a:solidFill>
                  <a:effectLst>
                    <a:outerShdw blurRad="38100" dist="38100" dir="2700000" algn="tl">
                      <a:srgbClr val="C0C0C0"/>
                    </a:outerShdw>
                  </a:effectLst>
                  <a:latin typeface="隶书" pitchFamily="49" charset="-122"/>
                </a:rPr>
                <a:t>、肯定 和否定的含义</a:t>
              </a:r>
            </a:p>
          </p:txBody>
        </p:sp>
        <p:grpSp>
          <p:nvGrpSpPr>
            <p:cNvPr id="9" name="Group 59"/>
            <p:cNvGrpSpPr>
              <a:grpSpLocks/>
            </p:cNvGrpSpPr>
            <p:nvPr/>
          </p:nvGrpSpPr>
          <p:grpSpPr bwMode="auto">
            <a:xfrm>
              <a:off x="793" y="2817"/>
              <a:ext cx="1909" cy="910"/>
              <a:chOff x="1202" y="2296"/>
              <a:chExt cx="1909" cy="910"/>
            </a:xfrm>
          </p:grpSpPr>
          <p:sp>
            <p:nvSpPr>
              <p:cNvPr id="79932" name="Rectangle 60"/>
              <p:cNvSpPr>
                <a:spLocks noChangeArrowheads="1"/>
              </p:cNvSpPr>
              <p:nvPr/>
            </p:nvSpPr>
            <p:spPr bwMode="gray">
              <a:xfrm rot="10800000">
                <a:off x="1202" y="2296"/>
                <a:ext cx="1909" cy="907"/>
              </a:xfrm>
              <a:prstGeom prst="rect">
                <a:avLst/>
              </a:prstGeom>
              <a:solidFill>
                <a:schemeClr val="accent1"/>
              </a:solidFill>
              <a:ln w="9525" algn="ctr">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9933" name="AutoShape 61"/>
              <p:cNvSpPr>
                <a:spLocks noChangeArrowheads="1"/>
              </p:cNvSpPr>
              <p:nvPr/>
            </p:nvSpPr>
            <p:spPr bwMode="ltGray">
              <a:xfrm rot="10800000">
                <a:off x="1297" y="2362"/>
                <a:ext cx="1678" cy="793"/>
              </a:xfrm>
              <a:prstGeom prst="bevel">
                <a:avLst>
                  <a:gd name="adj" fmla="val 1648"/>
                </a:avLst>
              </a:prstGeom>
              <a:solidFill>
                <a:schemeClr val="accent1"/>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79934" name="Rectangle 62"/>
              <p:cNvSpPr>
                <a:spLocks noChangeArrowheads="1"/>
              </p:cNvSpPr>
              <p:nvPr/>
            </p:nvSpPr>
            <p:spPr bwMode="auto">
              <a:xfrm>
                <a:off x="1433" y="2341"/>
                <a:ext cx="1538" cy="865"/>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kumimoji="1" lang="zh-CN" altLang="en-US" sz="2800">
                    <a:solidFill>
                      <a:schemeClr val="tx1"/>
                    </a:solidFill>
                    <a:effectLst>
                      <a:outerShdw blurRad="38100" dist="38100" dir="2700000" algn="tl">
                        <a:srgbClr val="C0C0C0"/>
                      </a:outerShdw>
                    </a:effectLst>
                    <a:latin typeface="Arial" pitchFamily="34" charset="0"/>
                    <a:ea typeface="华文楷体" pitchFamily="2" charset="-122"/>
                  </a:rPr>
                  <a:t>肯定因素是维持现在事物存在的因素</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1" presetClass="entr" presetSubtype="0" fill="hold" nodeType="after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468313" y="836613"/>
            <a:ext cx="8459787" cy="5616575"/>
            <a:chOff x="295" y="618"/>
            <a:chExt cx="5329" cy="3538"/>
          </a:xfrm>
        </p:grpSpPr>
        <p:sp>
          <p:nvSpPr>
            <p:cNvPr id="113670" name="AutoShape 6"/>
            <p:cNvSpPr>
              <a:spLocks noChangeArrowheads="1"/>
            </p:cNvSpPr>
            <p:nvPr/>
          </p:nvSpPr>
          <p:spPr bwMode="auto">
            <a:xfrm>
              <a:off x="295" y="618"/>
              <a:ext cx="5329" cy="3538"/>
            </a:xfrm>
            <a:prstGeom prst="diamond">
              <a:avLst/>
            </a:prstGeom>
            <a:gradFill rotWithShape="1">
              <a:gsLst>
                <a:gs pos="0">
                  <a:srgbClr val="FFFFFF"/>
                </a:gs>
                <a:gs pos="100000">
                  <a:schemeClr val="hlink"/>
                </a:gs>
              </a:gsLst>
              <a:path path="shape">
                <a:fillToRect l="50000" t="50000" r="50000" b="50000"/>
              </a:path>
            </a:gradFill>
            <a:ln w="38100" algn="ctr">
              <a:solidFill>
                <a:schemeClr val="hlink"/>
              </a:solidFill>
              <a:miter lim="800000"/>
              <a:headEnd/>
              <a:tailEnd/>
            </a:ln>
            <a:effectLst>
              <a:outerShdw sy="50000"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3668" name="Text Box 4"/>
            <p:cNvSpPr txBox="1">
              <a:spLocks noChangeArrowheads="1"/>
            </p:cNvSpPr>
            <p:nvPr/>
          </p:nvSpPr>
          <p:spPr bwMode="auto">
            <a:xfrm>
              <a:off x="1292" y="1434"/>
              <a:ext cx="3216" cy="1714"/>
            </a:xfrm>
            <a:prstGeom prst="rect">
              <a:avLst/>
            </a:prstGeom>
            <a:noFill/>
            <a:ln w="9525">
              <a:noFill/>
              <a:miter lim="800000"/>
              <a:headEnd/>
              <a:tailEnd/>
            </a:ln>
            <a:effectLst/>
          </p:spPr>
          <p:txBody>
            <a:bodyPr>
              <a:spAutoFit/>
            </a:bodyPr>
            <a:lstStyle/>
            <a:p>
              <a:pPr algn="l" eaLnBrk="1" hangingPunct="1">
                <a:lnSpc>
                  <a:spcPct val="135000"/>
                </a:lnSpc>
                <a:defRPr/>
              </a:pPr>
              <a:r>
                <a:rPr kumimoji="1" lang="en-US" altLang="zh-CN" sz="3200">
                  <a:solidFill>
                    <a:srgbClr val="003399"/>
                  </a:solidFill>
                  <a:effectLst>
                    <a:outerShdw blurRad="38100" dist="38100" dir="2700000" algn="tl">
                      <a:srgbClr val="C0C0C0"/>
                    </a:outerShdw>
                  </a:effectLst>
                  <a:latin typeface="楷体_GB2312" pitchFamily="49" charset="-122"/>
                  <a:ea typeface="楷体_GB2312" pitchFamily="49" charset="-122"/>
                </a:rPr>
                <a:t>    </a:t>
              </a:r>
              <a:r>
                <a:rPr kumimoji="1" lang="zh-CN" altLang="en-US" sz="3200">
                  <a:solidFill>
                    <a:srgbClr val="003399"/>
                  </a:solidFill>
                  <a:effectLst>
                    <a:outerShdw blurRad="38100" dist="38100" dir="2700000" algn="tl">
                      <a:srgbClr val="C0C0C0"/>
                    </a:outerShdw>
                  </a:effectLst>
                  <a:latin typeface="楷体_GB2312" pitchFamily="49" charset="-122"/>
                  <a:ea typeface="楷体_GB2312" pitchFamily="49" charset="-122"/>
                </a:rPr>
                <a:t>在生物有机体中，遗传是肯定方面，变异则是否定方面；同化是肯定方面，异化则是否定方面。</a:t>
              </a:r>
            </a:p>
          </p:txBody>
        </p:sp>
      </p:grpSp>
      <p:pic>
        <p:nvPicPr>
          <p:cNvPr id="113669" name="Picture 5" descr="老虎（透明02）"/>
          <p:cNvPicPr>
            <a:picLocks noChangeAspect="1" noChangeArrowheads="1"/>
          </p:cNvPicPr>
          <p:nvPr/>
        </p:nvPicPr>
        <p:blipFill>
          <a:blip r:embed="rId2" cstate="print"/>
          <a:srcRect/>
          <a:stretch>
            <a:fillRect/>
          </a:stretch>
        </p:blipFill>
        <p:spPr bwMode="auto">
          <a:xfrm>
            <a:off x="900113" y="836613"/>
            <a:ext cx="1895475"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3669"/>
                                        </p:tgtEl>
                                        <p:attrNameLst>
                                          <p:attrName>style.visibility</p:attrName>
                                        </p:attrNameLst>
                                      </p:cBhvr>
                                      <p:to>
                                        <p:strVal val="visible"/>
                                      </p:to>
                                    </p:set>
                                    <p:anim calcmode="lin" valueType="num">
                                      <p:cBhvr additive="base">
                                        <p:cTn id="7" dur="500" fill="hold"/>
                                        <p:tgtEl>
                                          <p:spTgt spid="113669"/>
                                        </p:tgtEl>
                                        <p:attrNameLst>
                                          <p:attrName>ppt_x</p:attrName>
                                        </p:attrNameLst>
                                      </p:cBhvr>
                                      <p:tavLst>
                                        <p:tav tm="0">
                                          <p:val>
                                            <p:strVal val="0-#ppt_w/2"/>
                                          </p:val>
                                        </p:tav>
                                        <p:tav tm="100000">
                                          <p:val>
                                            <p:strVal val="#ppt_x"/>
                                          </p:val>
                                        </p:tav>
                                      </p:tavLst>
                                    </p:anim>
                                    <p:anim calcmode="lin" valueType="num">
                                      <p:cBhvr additive="base">
                                        <p:cTn id="8" dur="500" fill="hold"/>
                                        <p:tgtEl>
                                          <p:spTgt spid="11366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iterate type="lt">
                                    <p:tmPct val="5000"/>
                                  </p:iterate>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1371600" y="533400"/>
            <a:ext cx="6019800" cy="671513"/>
          </a:xfrm>
          <a:prstGeom prst="rect">
            <a:avLst/>
          </a:prstGeom>
          <a:solidFill>
            <a:schemeClr val="bg1">
              <a:alpha val="50000"/>
            </a:schemeClr>
          </a:solidFill>
          <a:ln w="9525">
            <a:noFill/>
            <a:miter lim="800000"/>
            <a:headEnd/>
            <a:tailEnd/>
          </a:ln>
          <a:effectLst/>
        </p:spPr>
        <p:txBody>
          <a:bodyPr>
            <a:spAutoFit/>
          </a:bodyPr>
          <a:lstStyle/>
          <a:p>
            <a:pPr algn="l" eaLnBrk="1" hangingPunct="1">
              <a:defRPr/>
            </a:pPr>
            <a:r>
              <a:rPr kumimoji="1" lang="en-US" altLang="zh-CN" sz="3800">
                <a:solidFill>
                  <a:srgbClr val="003300"/>
                </a:solidFill>
                <a:effectLst>
                  <a:outerShdw blurRad="38100" dist="38100" dir="2700000" algn="tl">
                    <a:srgbClr val="C0C0C0"/>
                  </a:outerShdw>
                </a:effectLst>
                <a:latin typeface="楷体_GB2312" pitchFamily="49" charset="-122"/>
                <a:ea typeface="楷体_GB2312" pitchFamily="49" charset="-122"/>
              </a:rPr>
              <a:t> </a:t>
            </a:r>
            <a:r>
              <a:rPr kumimoji="1" lang="en-US" altLang="zh-CN" sz="3800">
                <a:solidFill>
                  <a:srgbClr val="003300"/>
                </a:solidFill>
                <a:effectLst>
                  <a:outerShdw blurRad="38100" dist="38100" dir="2700000" algn="tl">
                    <a:srgbClr val="C0C0C0"/>
                  </a:outerShdw>
                </a:effectLst>
                <a:latin typeface="华文新魏" pitchFamily="2" charset="-122"/>
                <a:ea typeface="华文新魏" pitchFamily="2" charset="-122"/>
                <a:cs typeface="宋体-18030" pitchFamily="49" charset="-122"/>
              </a:rPr>
              <a:t>2</a:t>
            </a:r>
            <a:r>
              <a:rPr kumimoji="1" lang="zh-CN" altLang="en-US" sz="3800">
                <a:solidFill>
                  <a:srgbClr val="003300"/>
                </a:solidFill>
                <a:effectLst>
                  <a:outerShdw blurRad="38100" dist="38100" dir="2700000" algn="tl">
                    <a:srgbClr val="C0C0C0"/>
                  </a:outerShdw>
                </a:effectLst>
                <a:latin typeface="华文新魏" pitchFamily="2" charset="-122"/>
                <a:ea typeface="华文新魏" pitchFamily="2" charset="-122"/>
                <a:cs typeface="宋体-18030" pitchFamily="49" charset="-122"/>
              </a:rPr>
              <a:t>、辩证否定观的基本内容</a:t>
            </a:r>
          </a:p>
        </p:txBody>
      </p:sp>
      <p:sp>
        <p:nvSpPr>
          <p:cNvPr id="80899" name="Text Box 3"/>
          <p:cNvSpPr txBox="1">
            <a:spLocks noChangeArrowheads="1"/>
          </p:cNvSpPr>
          <p:nvPr/>
        </p:nvSpPr>
        <p:spPr bwMode="auto">
          <a:xfrm>
            <a:off x="762000" y="1447800"/>
            <a:ext cx="7467600" cy="1219200"/>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3700">
                <a:solidFill>
                  <a:schemeClr val="tx2"/>
                </a:solidFill>
                <a:effectLst>
                  <a:outerShdw blurRad="38100" dist="38100" dir="2700000" algn="tl">
                    <a:srgbClr val="C0C0C0"/>
                  </a:outerShdw>
                </a:effectLst>
                <a:latin typeface="隶书" pitchFamily="49" charset="-122"/>
              </a:rPr>
              <a:t> </a:t>
            </a:r>
            <a:r>
              <a:rPr kumimoji="1" lang="zh-CN" altLang="en-US" sz="3700">
                <a:solidFill>
                  <a:srgbClr val="800000"/>
                </a:solidFill>
                <a:effectLst>
                  <a:outerShdw blurRad="38100" dist="38100" dir="2700000" algn="tl">
                    <a:srgbClr val="C0C0C0"/>
                  </a:outerShdw>
                </a:effectLst>
                <a:latin typeface="隶书" pitchFamily="49" charset="-122"/>
              </a:rPr>
              <a:t>否定是事物的自我否定，是事物内部矛盾运动的结果</a:t>
            </a:r>
          </a:p>
        </p:txBody>
      </p:sp>
      <p:grpSp>
        <p:nvGrpSpPr>
          <p:cNvPr id="2" name="Group 5"/>
          <p:cNvGrpSpPr>
            <a:grpSpLocks/>
          </p:cNvGrpSpPr>
          <p:nvPr/>
        </p:nvGrpSpPr>
        <p:grpSpPr bwMode="auto">
          <a:xfrm>
            <a:off x="533400" y="2895600"/>
            <a:ext cx="8153400" cy="3276600"/>
            <a:chOff x="432" y="1824"/>
            <a:chExt cx="5136" cy="2064"/>
          </a:xfrm>
        </p:grpSpPr>
        <p:grpSp>
          <p:nvGrpSpPr>
            <p:cNvPr id="3" name="Group 6"/>
            <p:cNvGrpSpPr>
              <a:grpSpLocks/>
            </p:cNvGrpSpPr>
            <p:nvPr/>
          </p:nvGrpSpPr>
          <p:grpSpPr bwMode="auto">
            <a:xfrm rot="5400000">
              <a:off x="1751" y="2065"/>
              <a:ext cx="103" cy="328"/>
              <a:chOff x="960" y="1764"/>
              <a:chExt cx="130" cy="418"/>
            </a:xfrm>
          </p:grpSpPr>
          <p:sp>
            <p:nvSpPr>
              <p:cNvPr id="80903" name="Oval 7"/>
              <p:cNvSpPr>
                <a:spLocks noChangeArrowheads="1"/>
              </p:cNvSpPr>
              <p:nvPr/>
            </p:nvSpPr>
            <p:spPr bwMode="gray">
              <a:xfrm>
                <a:off x="957" y="1762"/>
                <a:ext cx="125" cy="121"/>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0904" name="Oval 8"/>
              <p:cNvSpPr>
                <a:spLocks noChangeArrowheads="1"/>
              </p:cNvSpPr>
              <p:nvPr/>
            </p:nvSpPr>
            <p:spPr bwMode="gray">
              <a:xfrm>
                <a:off x="962" y="2062"/>
                <a:ext cx="125"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0905" name="AutoShape 9"/>
              <p:cNvSpPr>
                <a:spLocks noChangeArrowheads="1"/>
              </p:cNvSpPr>
              <p:nvPr/>
            </p:nvSpPr>
            <p:spPr bwMode="gray">
              <a:xfrm>
                <a:off x="996" y="1835"/>
                <a:ext cx="62" cy="301"/>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4" name="Group 10"/>
            <p:cNvGrpSpPr>
              <a:grpSpLocks/>
            </p:cNvGrpSpPr>
            <p:nvPr/>
          </p:nvGrpSpPr>
          <p:grpSpPr bwMode="auto">
            <a:xfrm rot="5400000">
              <a:off x="1753" y="1921"/>
              <a:ext cx="103" cy="328"/>
              <a:chOff x="960" y="1764"/>
              <a:chExt cx="130" cy="418"/>
            </a:xfrm>
          </p:grpSpPr>
          <p:sp>
            <p:nvSpPr>
              <p:cNvPr id="80907" name="Oval 11"/>
              <p:cNvSpPr>
                <a:spLocks noChangeArrowheads="1"/>
              </p:cNvSpPr>
              <p:nvPr/>
            </p:nvSpPr>
            <p:spPr bwMode="gray">
              <a:xfrm>
                <a:off x="957" y="1762"/>
                <a:ext cx="125" cy="121"/>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0908" name="Oval 12"/>
              <p:cNvSpPr>
                <a:spLocks noChangeArrowheads="1"/>
              </p:cNvSpPr>
              <p:nvPr/>
            </p:nvSpPr>
            <p:spPr bwMode="gray">
              <a:xfrm>
                <a:off x="962" y="2062"/>
                <a:ext cx="125"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0909" name="AutoShape 13"/>
              <p:cNvSpPr>
                <a:spLocks noChangeArrowheads="1"/>
              </p:cNvSpPr>
              <p:nvPr/>
            </p:nvSpPr>
            <p:spPr bwMode="gray">
              <a:xfrm>
                <a:off x="996" y="1835"/>
                <a:ext cx="62" cy="301"/>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 name="Group 14"/>
            <p:cNvGrpSpPr>
              <a:grpSpLocks/>
            </p:cNvGrpSpPr>
            <p:nvPr/>
          </p:nvGrpSpPr>
          <p:grpSpPr bwMode="auto">
            <a:xfrm rot="5400000">
              <a:off x="1751" y="3512"/>
              <a:ext cx="103" cy="328"/>
              <a:chOff x="960" y="1764"/>
              <a:chExt cx="130" cy="418"/>
            </a:xfrm>
          </p:grpSpPr>
          <p:sp>
            <p:nvSpPr>
              <p:cNvPr id="80911" name="Oval 15"/>
              <p:cNvSpPr>
                <a:spLocks noChangeArrowheads="1"/>
              </p:cNvSpPr>
              <p:nvPr/>
            </p:nvSpPr>
            <p:spPr bwMode="gray">
              <a:xfrm>
                <a:off x="957" y="1762"/>
                <a:ext cx="125" cy="121"/>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0912" name="Oval 16"/>
              <p:cNvSpPr>
                <a:spLocks noChangeArrowheads="1"/>
              </p:cNvSpPr>
              <p:nvPr/>
            </p:nvSpPr>
            <p:spPr bwMode="gray">
              <a:xfrm>
                <a:off x="962" y="2062"/>
                <a:ext cx="125"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0913" name="AutoShape 17"/>
              <p:cNvSpPr>
                <a:spLocks noChangeArrowheads="1"/>
              </p:cNvSpPr>
              <p:nvPr/>
            </p:nvSpPr>
            <p:spPr bwMode="gray">
              <a:xfrm>
                <a:off x="996" y="1835"/>
                <a:ext cx="62" cy="301"/>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6" name="Group 18"/>
            <p:cNvGrpSpPr>
              <a:grpSpLocks/>
            </p:cNvGrpSpPr>
            <p:nvPr/>
          </p:nvGrpSpPr>
          <p:grpSpPr bwMode="auto">
            <a:xfrm rot="5400000">
              <a:off x="1753" y="3367"/>
              <a:ext cx="103" cy="328"/>
              <a:chOff x="960" y="1764"/>
              <a:chExt cx="130" cy="418"/>
            </a:xfrm>
          </p:grpSpPr>
          <p:sp>
            <p:nvSpPr>
              <p:cNvPr id="80915" name="Oval 19"/>
              <p:cNvSpPr>
                <a:spLocks noChangeArrowheads="1"/>
              </p:cNvSpPr>
              <p:nvPr/>
            </p:nvSpPr>
            <p:spPr bwMode="gray">
              <a:xfrm>
                <a:off x="957" y="1762"/>
                <a:ext cx="125" cy="121"/>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0916" name="Oval 20"/>
              <p:cNvSpPr>
                <a:spLocks noChangeArrowheads="1"/>
              </p:cNvSpPr>
              <p:nvPr/>
            </p:nvSpPr>
            <p:spPr bwMode="gray">
              <a:xfrm>
                <a:off x="962" y="2062"/>
                <a:ext cx="125"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0917" name="AutoShape 21"/>
              <p:cNvSpPr>
                <a:spLocks noChangeArrowheads="1"/>
              </p:cNvSpPr>
              <p:nvPr/>
            </p:nvSpPr>
            <p:spPr bwMode="gray">
              <a:xfrm>
                <a:off x="996" y="1835"/>
                <a:ext cx="62" cy="301"/>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80918" name="AutoShape 22"/>
            <p:cNvSpPr>
              <a:spLocks noChangeArrowheads="1"/>
            </p:cNvSpPr>
            <p:nvPr/>
          </p:nvSpPr>
          <p:spPr bwMode="gray">
            <a:xfrm flipH="1">
              <a:off x="432" y="1824"/>
              <a:ext cx="1183" cy="2016"/>
            </a:xfrm>
            <a:prstGeom prst="roundRect">
              <a:avLst>
                <a:gd name="adj" fmla="val 11375"/>
              </a:avLst>
            </a:prstGeom>
            <a:noFill/>
            <a:ln w="28575">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0919" name="AutoShape 23"/>
            <p:cNvSpPr>
              <a:spLocks noChangeArrowheads="1"/>
            </p:cNvSpPr>
            <p:nvPr/>
          </p:nvSpPr>
          <p:spPr bwMode="gray">
            <a:xfrm>
              <a:off x="1872" y="1872"/>
              <a:ext cx="3696" cy="2016"/>
            </a:xfrm>
            <a:prstGeom prst="roundRect">
              <a:avLst>
                <a:gd name="adj" fmla="val 2454"/>
              </a:avLst>
            </a:prstGeom>
            <a:solidFill>
              <a:schemeClr val="accent2"/>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36203" name="Text Box 24"/>
            <p:cNvSpPr txBox="1">
              <a:spLocks noChangeArrowheads="1"/>
            </p:cNvSpPr>
            <p:nvPr/>
          </p:nvSpPr>
          <p:spPr bwMode="auto">
            <a:xfrm>
              <a:off x="2160" y="2192"/>
              <a:ext cx="3123" cy="1312"/>
            </a:xfrm>
            <a:prstGeom prst="rect">
              <a:avLst/>
            </a:prstGeom>
            <a:noFill/>
            <a:ln w="28575">
              <a:solidFill>
                <a:srgbClr val="FFFF99"/>
              </a:solidFill>
              <a:miter lim="800000"/>
              <a:headEnd/>
              <a:tailEnd/>
            </a:ln>
          </p:spPr>
          <p:txBody>
            <a:bodyPr>
              <a:spAutoFit/>
            </a:bodyPr>
            <a:lstStyle/>
            <a:p>
              <a:pPr algn="l" eaLnBrk="1" hangingPunct="1">
                <a:lnSpc>
                  <a:spcPct val="115000"/>
                </a:lnSpc>
                <a:spcBef>
                  <a:spcPct val="50000"/>
                </a:spcBef>
              </a:pPr>
              <a:r>
                <a:rPr kumimoji="1" lang="en-US" altLang="zh-CN" sz="1800">
                  <a:solidFill>
                    <a:srgbClr val="FFFF99"/>
                  </a:solidFill>
                  <a:latin typeface="Arial" pitchFamily="34" charset="0"/>
                  <a:ea typeface="宋体" pitchFamily="2" charset="-122"/>
                </a:rPr>
                <a:t>        </a:t>
              </a:r>
              <a:r>
                <a:rPr kumimoji="1" lang="en-US" altLang="zh-CN" sz="2800">
                  <a:latin typeface="Arial" pitchFamily="34" charset="0"/>
                </a:rPr>
                <a:t>“</a:t>
              </a:r>
              <a:r>
                <a:rPr kumimoji="1" lang="zh-CN" altLang="en-US" sz="2800">
                  <a:latin typeface="Arial" pitchFamily="34" charset="0"/>
                </a:rPr>
                <a:t>辩证法在对现在事物肯定的理解中同时包含着对现存事物的否定的理解，即对现存事物的必然灭亡的理解。”</a:t>
              </a:r>
              <a:r>
                <a:rPr lang="zh-CN" altLang="en-US" sz="2400" b="0">
                  <a:solidFill>
                    <a:srgbClr val="FFFF99"/>
                  </a:solidFill>
                  <a:latin typeface="Arial" pitchFamily="34" charset="0"/>
                  <a:ea typeface="楷体_GB2312" pitchFamily="49" charset="-122"/>
                </a:rPr>
                <a:t>             </a:t>
              </a:r>
            </a:p>
          </p:txBody>
        </p:sp>
        <p:pic>
          <p:nvPicPr>
            <p:cNvPr id="136204" name="Picture 25" descr="MYNGS"/>
            <p:cNvPicPr>
              <a:picLocks noChangeAspect="1" noChangeArrowheads="1"/>
            </p:cNvPicPr>
            <p:nvPr/>
          </p:nvPicPr>
          <p:blipFill>
            <a:blip r:embed="rId2" cstate="print"/>
            <a:srcRect l="4184" r="3342" b="9564"/>
            <a:stretch>
              <a:fillRect/>
            </a:stretch>
          </p:blipFill>
          <p:spPr bwMode="auto">
            <a:xfrm>
              <a:off x="496" y="2208"/>
              <a:ext cx="1050" cy="1200"/>
            </a:xfrm>
            <a:prstGeom prst="rect">
              <a:avLst/>
            </a:prstGeom>
            <a:noFill/>
            <a:ln w="2857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wipe(left)">
                                      <p:cBhvr>
                                        <p:cTn id="7" dur="500"/>
                                        <p:tgtEl>
                                          <p:spTgt spid="80899"/>
                                        </p:tgtEl>
                                      </p:cBhvr>
                                    </p:animEffect>
                                  </p:childTnLst>
                                </p:cTn>
                              </p:par>
                            </p:childTnLst>
                          </p:cTn>
                        </p:par>
                        <p:par>
                          <p:cTn id="8" fill="hold">
                            <p:stCondLst>
                              <p:cond delay="500"/>
                            </p:stCondLst>
                            <p:childTnLst>
                              <p:par>
                                <p:cTn id="9" presetID="13"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plus(ou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533400" y="533400"/>
            <a:ext cx="8305800" cy="609600"/>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3400">
                <a:solidFill>
                  <a:srgbClr val="800000"/>
                </a:solidFill>
                <a:effectLst>
                  <a:outerShdw blurRad="38100" dist="38100" dir="2700000" algn="tl">
                    <a:srgbClr val="C0C0C0"/>
                  </a:outerShdw>
                </a:effectLst>
                <a:latin typeface="隶书" pitchFamily="49" charset="-122"/>
              </a:rPr>
              <a:t> </a:t>
            </a:r>
            <a:r>
              <a:rPr kumimoji="1" lang="zh-CN" altLang="en-US" sz="3400">
                <a:solidFill>
                  <a:srgbClr val="800000"/>
                </a:solidFill>
                <a:effectLst>
                  <a:outerShdw blurRad="38100" dist="38100" dir="2700000" algn="tl">
                    <a:srgbClr val="C0C0C0"/>
                  </a:outerShdw>
                </a:effectLst>
                <a:latin typeface="隶书" pitchFamily="49" charset="-122"/>
              </a:rPr>
              <a:t>否定是事物发展的环节和联系的环节</a:t>
            </a:r>
          </a:p>
        </p:txBody>
      </p:sp>
      <p:pic>
        <p:nvPicPr>
          <p:cNvPr id="81923" name="Picture 3" descr="收麦子0A"/>
          <p:cNvPicPr>
            <a:picLocks noChangeAspect="1" noChangeArrowheads="1"/>
          </p:cNvPicPr>
          <p:nvPr/>
        </p:nvPicPr>
        <p:blipFill>
          <a:blip r:embed="rId2" cstate="print"/>
          <a:srcRect l="12743" t="8115" r="9381" b="10907"/>
          <a:stretch>
            <a:fillRect/>
          </a:stretch>
        </p:blipFill>
        <p:spPr bwMode="auto">
          <a:xfrm>
            <a:off x="838200" y="1371600"/>
            <a:ext cx="3200400" cy="1935163"/>
          </a:xfrm>
          <a:prstGeom prst="rect">
            <a:avLst/>
          </a:prstGeom>
          <a:noFill/>
          <a:ln w="9525">
            <a:solidFill>
              <a:schemeClr val="tx2"/>
            </a:solidFill>
            <a:miter lim="800000"/>
            <a:headEnd/>
            <a:tailEnd/>
          </a:ln>
        </p:spPr>
      </p:pic>
      <p:pic>
        <p:nvPicPr>
          <p:cNvPr id="81924" name="Picture 4" descr="联合收割机0A"/>
          <p:cNvPicPr>
            <a:picLocks noChangeAspect="1" noChangeArrowheads="1"/>
          </p:cNvPicPr>
          <p:nvPr/>
        </p:nvPicPr>
        <p:blipFill>
          <a:blip r:embed="rId3" cstate="print"/>
          <a:srcRect l="2998" t="6767" r="5530"/>
          <a:stretch>
            <a:fillRect/>
          </a:stretch>
        </p:blipFill>
        <p:spPr bwMode="auto">
          <a:xfrm>
            <a:off x="5867400" y="1295400"/>
            <a:ext cx="2514600" cy="1831975"/>
          </a:xfrm>
          <a:prstGeom prst="rect">
            <a:avLst/>
          </a:prstGeom>
          <a:noFill/>
          <a:ln w="9525">
            <a:solidFill>
              <a:schemeClr val="tx2"/>
            </a:solidFill>
            <a:miter lim="800000"/>
            <a:headEnd/>
            <a:tailEnd/>
          </a:ln>
        </p:spPr>
      </p:pic>
      <p:sp>
        <p:nvSpPr>
          <p:cNvPr id="81925" name="Line 5"/>
          <p:cNvSpPr>
            <a:spLocks noChangeShapeType="1"/>
          </p:cNvSpPr>
          <p:nvPr/>
        </p:nvSpPr>
        <p:spPr bwMode="auto">
          <a:xfrm>
            <a:off x="4191000" y="2590800"/>
            <a:ext cx="1447800" cy="0"/>
          </a:xfrm>
          <a:prstGeom prst="line">
            <a:avLst/>
          </a:prstGeom>
          <a:noFill/>
          <a:ln w="57150">
            <a:solidFill>
              <a:schemeClr val="accent2"/>
            </a:solidFill>
            <a:round/>
            <a:headEnd/>
            <a:tailEnd type="triangle" w="med" len="med"/>
          </a:ln>
          <a:effectLst>
            <a:outerShdw dist="35921" dir="2700000" algn="ctr" rotWithShape="0">
              <a:schemeClr val="bg2"/>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1926" name="Line 6"/>
          <p:cNvSpPr>
            <a:spLocks noChangeShapeType="1"/>
          </p:cNvSpPr>
          <p:nvPr/>
        </p:nvSpPr>
        <p:spPr bwMode="auto">
          <a:xfrm flipH="1">
            <a:off x="4114800" y="2241550"/>
            <a:ext cx="1524000" cy="0"/>
          </a:xfrm>
          <a:prstGeom prst="line">
            <a:avLst/>
          </a:prstGeom>
          <a:noFill/>
          <a:ln w="57150">
            <a:solidFill>
              <a:schemeClr val="accent2"/>
            </a:solidFill>
            <a:round/>
            <a:headEnd/>
            <a:tailEnd type="triangl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1927" name="Text Box 7"/>
          <p:cNvSpPr txBox="1">
            <a:spLocks noChangeArrowheads="1"/>
          </p:cNvSpPr>
          <p:nvPr/>
        </p:nvSpPr>
        <p:spPr bwMode="auto">
          <a:xfrm>
            <a:off x="4343400" y="2590800"/>
            <a:ext cx="1219200" cy="579438"/>
          </a:xfrm>
          <a:prstGeom prst="rect">
            <a:avLst/>
          </a:prstGeom>
          <a:noFill/>
          <a:ln w="9525">
            <a:noFill/>
            <a:miter lim="800000"/>
            <a:headEnd/>
            <a:tailEnd/>
          </a:ln>
          <a:effectLst/>
        </p:spPr>
        <p:txBody>
          <a:bodyPr>
            <a:spAutoFit/>
          </a:bodyPr>
          <a:lstStyle/>
          <a:p>
            <a:pPr algn="l" eaLnBrk="1" hangingPunct="1">
              <a:spcBef>
                <a:spcPct val="50000"/>
              </a:spcBef>
              <a:defRPr/>
            </a:pPr>
            <a:r>
              <a:rPr kumimoji="1" lang="zh-CN" altLang="en-US" sz="3200">
                <a:solidFill>
                  <a:srgbClr val="800000"/>
                </a:solidFill>
                <a:effectLst>
                  <a:outerShdw blurRad="38100" dist="38100" dir="2700000" algn="tl">
                    <a:srgbClr val="C0C0C0"/>
                  </a:outerShdw>
                </a:effectLst>
                <a:latin typeface="Times New Roman" pitchFamily="18" charset="0"/>
                <a:ea typeface="楷体_GB2312" pitchFamily="49" charset="-122"/>
              </a:rPr>
              <a:t>发展</a:t>
            </a:r>
          </a:p>
        </p:txBody>
      </p:sp>
      <p:sp>
        <p:nvSpPr>
          <p:cNvPr id="81928" name="Text Box 8"/>
          <p:cNvSpPr txBox="1">
            <a:spLocks noChangeArrowheads="1"/>
          </p:cNvSpPr>
          <p:nvPr/>
        </p:nvSpPr>
        <p:spPr bwMode="auto">
          <a:xfrm>
            <a:off x="4400550" y="1585913"/>
            <a:ext cx="1143000" cy="579437"/>
          </a:xfrm>
          <a:prstGeom prst="rect">
            <a:avLst/>
          </a:prstGeom>
          <a:noFill/>
          <a:ln w="9525">
            <a:noFill/>
            <a:miter lim="800000"/>
            <a:headEnd/>
            <a:tailEnd/>
          </a:ln>
          <a:effectLst/>
        </p:spPr>
        <p:txBody>
          <a:bodyPr>
            <a:spAutoFit/>
          </a:bodyPr>
          <a:lstStyle/>
          <a:p>
            <a:pPr algn="l" eaLnBrk="1" hangingPunct="1">
              <a:spcBef>
                <a:spcPct val="50000"/>
              </a:spcBef>
              <a:defRPr/>
            </a:pPr>
            <a:r>
              <a:rPr kumimoji="1" lang="zh-CN" altLang="en-US" sz="3200">
                <a:solidFill>
                  <a:srgbClr val="800000"/>
                </a:solidFill>
                <a:effectLst>
                  <a:outerShdw blurRad="38100" dist="38100" dir="2700000" algn="tl">
                    <a:srgbClr val="C0C0C0"/>
                  </a:outerShdw>
                </a:effectLst>
                <a:latin typeface="Times New Roman" pitchFamily="18" charset="0"/>
                <a:ea typeface="楷体_GB2312" pitchFamily="49" charset="-122"/>
              </a:rPr>
              <a:t>否定</a:t>
            </a:r>
          </a:p>
        </p:txBody>
      </p:sp>
      <p:pic>
        <p:nvPicPr>
          <p:cNvPr id="81929" name="Picture 9" descr="岳飞"/>
          <p:cNvPicPr>
            <a:picLocks noChangeAspect="1" noChangeArrowheads="1"/>
          </p:cNvPicPr>
          <p:nvPr/>
        </p:nvPicPr>
        <p:blipFill>
          <a:blip r:embed="rId4" cstate="print"/>
          <a:srcRect l="13847" t="4851" r="29230" b="2504"/>
          <a:stretch>
            <a:fillRect/>
          </a:stretch>
        </p:blipFill>
        <p:spPr bwMode="auto">
          <a:xfrm>
            <a:off x="457200" y="3657600"/>
            <a:ext cx="1625600" cy="1828800"/>
          </a:xfrm>
          <a:prstGeom prst="rect">
            <a:avLst/>
          </a:prstGeom>
          <a:noFill/>
          <a:ln w="9525">
            <a:solidFill>
              <a:schemeClr val="folHlink"/>
            </a:solidFill>
            <a:miter lim="800000"/>
            <a:headEnd/>
            <a:tailEnd/>
          </a:ln>
        </p:spPr>
      </p:pic>
      <p:pic>
        <p:nvPicPr>
          <p:cNvPr id="81930" name="Picture 10" descr="邓世昌00A"/>
          <p:cNvPicPr>
            <a:picLocks noChangeAspect="1" noChangeArrowheads="1"/>
          </p:cNvPicPr>
          <p:nvPr/>
        </p:nvPicPr>
        <p:blipFill>
          <a:blip r:embed="rId5" cstate="print"/>
          <a:srcRect l="3941" b="10509"/>
          <a:stretch>
            <a:fillRect/>
          </a:stretch>
        </p:blipFill>
        <p:spPr bwMode="auto">
          <a:xfrm>
            <a:off x="2133600" y="4267200"/>
            <a:ext cx="1463675" cy="1981200"/>
          </a:xfrm>
          <a:prstGeom prst="rect">
            <a:avLst/>
          </a:prstGeom>
          <a:noFill/>
          <a:ln w="9525">
            <a:solidFill>
              <a:schemeClr val="folHlink"/>
            </a:solidFill>
            <a:miter lim="800000"/>
            <a:headEnd/>
            <a:tailEnd/>
          </a:ln>
        </p:spPr>
      </p:pic>
      <p:sp>
        <p:nvSpPr>
          <p:cNvPr id="81931" name="Text Box 11"/>
          <p:cNvSpPr txBox="1">
            <a:spLocks noChangeArrowheads="1"/>
          </p:cNvSpPr>
          <p:nvPr/>
        </p:nvSpPr>
        <p:spPr bwMode="auto">
          <a:xfrm>
            <a:off x="2362200" y="5791200"/>
            <a:ext cx="1143000" cy="457200"/>
          </a:xfrm>
          <a:prstGeom prst="rect">
            <a:avLst/>
          </a:prstGeom>
          <a:noFill/>
          <a:ln w="9525">
            <a:noFill/>
            <a:miter lim="800000"/>
            <a:headEnd/>
            <a:tailEnd/>
          </a:ln>
        </p:spPr>
        <p:txBody>
          <a:bodyPr>
            <a:spAutoFit/>
          </a:bodyPr>
          <a:lstStyle/>
          <a:p>
            <a:pPr algn="l" eaLnBrk="1" hangingPunct="1">
              <a:spcBef>
                <a:spcPct val="50000"/>
              </a:spcBef>
            </a:pPr>
            <a:r>
              <a:rPr kumimoji="1" lang="zh-CN" altLang="en-US" sz="2400" b="0">
                <a:solidFill>
                  <a:srgbClr val="FF0000"/>
                </a:solidFill>
                <a:latin typeface="方正大黑简体" pitchFamily="2" charset="-122"/>
                <a:ea typeface="方正大黑简体" pitchFamily="2" charset="-122"/>
              </a:rPr>
              <a:t>邓世昌</a:t>
            </a:r>
          </a:p>
        </p:txBody>
      </p:sp>
      <p:sp>
        <p:nvSpPr>
          <p:cNvPr id="81932" name="Text Box 12"/>
          <p:cNvSpPr txBox="1">
            <a:spLocks noChangeArrowheads="1"/>
          </p:cNvSpPr>
          <p:nvPr/>
        </p:nvSpPr>
        <p:spPr bwMode="auto">
          <a:xfrm>
            <a:off x="914400" y="4953000"/>
            <a:ext cx="1119188" cy="457200"/>
          </a:xfrm>
          <a:prstGeom prst="rect">
            <a:avLst/>
          </a:prstGeom>
          <a:noFill/>
          <a:ln w="9525">
            <a:noFill/>
            <a:miter lim="800000"/>
            <a:headEnd/>
            <a:tailEnd/>
          </a:ln>
        </p:spPr>
        <p:txBody>
          <a:bodyPr>
            <a:spAutoFit/>
          </a:bodyPr>
          <a:lstStyle/>
          <a:p>
            <a:pPr algn="l" eaLnBrk="1" hangingPunct="1">
              <a:spcBef>
                <a:spcPct val="50000"/>
              </a:spcBef>
            </a:pPr>
            <a:r>
              <a:rPr kumimoji="1" lang="zh-CN" altLang="en-US" sz="2400" b="0">
                <a:latin typeface="方正大黑简体" pitchFamily="2" charset="-122"/>
                <a:ea typeface="方正大黑简体" pitchFamily="2" charset="-122"/>
              </a:rPr>
              <a:t>岳  飞</a:t>
            </a:r>
          </a:p>
        </p:txBody>
      </p:sp>
      <p:grpSp>
        <p:nvGrpSpPr>
          <p:cNvPr id="2" name="Group 21"/>
          <p:cNvGrpSpPr>
            <a:grpSpLocks/>
          </p:cNvGrpSpPr>
          <p:nvPr/>
        </p:nvGrpSpPr>
        <p:grpSpPr bwMode="auto">
          <a:xfrm>
            <a:off x="3708400" y="3429000"/>
            <a:ext cx="5435600" cy="2952750"/>
            <a:chOff x="2336" y="2160"/>
            <a:chExt cx="3424" cy="1860"/>
          </a:xfrm>
        </p:grpSpPr>
        <p:grpSp>
          <p:nvGrpSpPr>
            <p:cNvPr id="3" name="Group 14"/>
            <p:cNvGrpSpPr>
              <a:grpSpLocks/>
            </p:cNvGrpSpPr>
            <p:nvPr/>
          </p:nvGrpSpPr>
          <p:grpSpPr bwMode="auto">
            <a:xfrm>
              <a:off x="2336" y="2160"/>
              <a:ext cx="3424" cy="1860"/>
              <a:chOff x="3389" y="1968"/>
              <a:chExt cx="2057" cy="1542"/>
            </a:xfrm>
          </p:grpSpPr>
          <p:grpSp>
            <p:nvGrpSpPr>
              <p:cNvPr id="4" name="Group 15"/>
              <p:cNvGrpSpPr>
                <a:grpSpLocks/>
              </p:cNvGrpSpPr>
              <p:nvPr/>
            </p:nvGrpSpPr>
            <p:grpSpPr bwMode="auto">
              <a:xfrm>
                <a:off x="3389" y="1968"/>
                <a:ext cx="2032" cy="1542"/>
                <a:chOff x="3389" y="1968"/>
                <a:chExt cx="2032" cy="1542"/>
              </a:xfrm>
            </p:grpSpPr>
            <p:grpSp>
              <p:nvGrpSpPr>
                <p:cNvPr id="5" name="Group 16"/>
                <p:cNvGrpSpPr>
                  <a:grpSpLocks/>
                </p:cNvGrpSpPr>
                <p:nvPr/>
              </p:nvGrpSpPr>
              <p:grpSpPr bwMode="auto">
                <a:xfrm>
                  <a:off x="3389" y="1969"/>
                  <a:ext cx="1880" cy="1513"/>
                  <a:chOff x="4267" y="1389"/>
                  <a:chExt cx="1344" cy="1774"/>
                </a:xfrm>
              </p:grpSpPr>
              <p:sp>
                <p:nvSpPr>
                  <p:cNvPr id="81937" name="Freeform 17"/>
                  <p:cNvSpPr>
                    <a:spLocks/>
                  </p:cNvSpPr>
                  <p:nvPr/>
                </p:nvSpPr>
                <p:spPr bwMode="gray">
                  <a:xfrm flipH="1" flipV="1">
                    <a:off x="4267" y="1389"/>
                    <a:ext cx="1344" cy="747"/>
                  </a:xfrm>
                  <a:custGeom>
                    <a:avLst/>
                    <a:gdLst/>
                    <a:ahLst/>
                    <a:cxnLst>
                      <a:cxn ang="0">
                        <a:pos x="1113" y="97"/>
                      </a:cxn>
                      <a:cxn ang="0">
                        <a:pos x="1210" y="0"/>
                      </a:cxn>
                      <a:cxn ang="0">
                        <a:pos x="97" y="0"/>
                      </a:cxn>
                      <a:cxn ang="0">
                        <a:pos x="0" y="97"/>
                      </a:cxn>
                      <a:cxn ang="0">
                        <a:pos x="1113" y="97"/>
                      </a:cxn>
                    </a:cxnLst>
                    <a:rect l="0" t="0" r="r" b="b"/>
                    <a:pathLst>
                      <a:path w="1210" h="97">
                        <a:moveTo>
                          <a:pt x="1113" y="97"/>
                        </a:moveTo>
                        <a:lnTo>
                          <a:pt x="1210" y="0"/>
                        </a:lnTo>
                        <a:lnTo>
                          <a:pt x="97" y="0"/>
                        </a:lnTo>
                        <a:lnTo>
                          <a:pt x="0" y="97"/>
                        </a:lnTo>
                        <a:lnTo>
                          <a:pt x="1113" y="97"/>
                        </a:lnTo>
                        <a:close/>
                      </a:path>
                    </a:pathLst>
                  </a:custGeom>
                  <a:gradFill rotWithShape="1">
                    <a:gsLst>
                      <a:gs pos="0">
                        <a:srgbClr val="DDDDDD"/>
                      </a:gs>
                      <a:gs pos="100000">
                        <a:srgbClr val="DDDDDD">
                          <a:gamma/>
                          <a:shade val="59608"/>
                          <a:invGamma/>
                        </a:srgbClr>
                      </a:gs>
                    </a:gsLst>
                    <a:lin ang="5400000" scaled="1"/>
                  </a:gradFill>
                  <a:ln w="9525" cap="flat" cmpd="sng">
                    <a:solidFill>
                      <a:srgbClr val="808080"/>
                    </a:solid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1938" name="Freeform 18"/>
                  <p:cNvSpPr>
                    <a:spLocks/>
                  </p:cNvSpPr>
                  <p:nvPr/>
                </p:nvSpPr>
                <p:spPr bwMode="gray">
                  <a:xfrm flipH="1">
                    <a:off x="4267" y="2416"/>
                    <a:ext cx="1329" cy="747"/>
                  </a:xfrm>
                  <a:custGeom>
                    <a:avLst/>
                    <a:gdLst/>
                    <a:ahLst/>
                    <a:cxnLst>
                      <a:cxn ang="0">
                        <a:pos x="1113" y="97"/>
                      </a:cxn>
                      <a:cxn ang="0">
                        <a:pos x="1210" y="0"/>
                      </a:cxn>
                      <a:cxn ang="0">
                        <a:pos x="97" y="0"/>
                      </a:cxn>
                      <a:cxn ang="0">
                        <a:pos x="0" y="97"/>
                      </a:cxn>
                      <a:cxn ang="0">
                        <a:pos x="1113" y="97"/>
                      </a:cxn>
                    </a:cxnLst>
                    <a:rect l="0" t="0" r="r" b="b"/>
                    <a:pathLst>
                      <a:path w="1210" h="97">
                        <a:moveTo>
                          <a:pt x="1113" y="97"/>
                        </a:moveTo>
                        <a:lnTo>
                          <a:pt x="1210" y="0"/>
                        </a:lnTo>
                        <a:lnTo>
                          <a:pt x="97" y="0"/>
                        </a:lnTo>
                        <a:lnTo>
                          <a:pt x="0" y="97"/>
                        </a:lnTo>
                        <a:lnTo>
                          <a:pt x="1113" y="97"/>
                        </a:lnTo>
                        <a:close/>
                      </a:path>
                    </a:pathLst>
                  </a:custGeom>
                  <a:gradFill rotWithShape="1">
                    <a:gsLst>
                      <a:gs pos="0">
                        <a:srgbClr val="DDDDDD"/>
                      </a:gs>
                      <a:gs pos="100000">
                        <a:srgbClr val="DDDDDD">
                          <a:gamma/>
                          <a:shade val="59608"/>
                          <a:invGamma/>
                        </a:srgbClr>
                      </a:gs>
                    </a:gsLst>
                    <a:lin ang="5400000" scaled="1"/>
                  </a:gradFill>
                  <a:ln w="9525" cap="flat" cmpd="sng">
                    <a:solidFill>
                      <a:srgbClr val="808080"/>
                    </a:solid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81939" name="Rectangle 19"/>
                <p:cNvSpPr>
                  <a:spLocks noChangeArrowheads="1"/>
                </p:cNvSpPr>
                <p:nvPr/>
              </p:nvSpPr>
              <p:spPr bwMode="gray">
                <a:xfrm>
                  <a:off x="3531" y="1968"/>
                  <a:ext cx="1890" cy="1542"/>
                </a:xfrm>
                <a:prstGeom prst="rect">
                  <a:avLst/>
                </a:prstGeom>
                <a:gradFill rotWithShape="1">
                  <a:gsLst>
                    <a:gs pos="0">
                      <a:schemeClr val="bg2"/>
                    </a:gs>
                    <a:gs pos="50000">
                      <a:schemeClr val="bg2">
                        <a:gamma/>
                        <a:tint val="33333"/>
                        <a:invGamma/>
                      </a:schemeClr>
                    </a:gs>
                    <a:gs pos="100000">
                      <a:schemeClr val="bg2"/>
                    </a:gs>
                  </a:gsLst>
                  <a:lin ang="2700000" scaled="1"/>
                </a:gra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137233" name="Text Box 20"/>
              <p:cNvSpPr txBox="1">
                <a:spLocks noChangeArrowheads="1"/>
              </p:cNvSpPr>
              <p:nvPr/>
            </p:nvSpPr>
            <p:spPr bwMode="auto">
              <a:xfrm>
                <a:off x="3574" y="2156"/>
                <a:ext cx="1872" cy="265"/>
              </a:xfrm>
              <a:prstGeom prst="rect">
                <a:avLst/>
              </a:prstGeom>
              <a:noFill/>
              <a:ln w="28575" algn="ctr">
                <a:noFill/>
                <a:miter lim="800000"/>
                <a:headEnd/>
                <a:tailEnd/>
              </a:ln>
            </p:spPr>
            <p:txBody>
              <a:bodyPr>
                <a:spAutoFit/>
              </a:bodyPr>
              <a:lstStyle/>
              <a:p>
                <a:pPr eaLnBrk="1" hangingPunct="1">
                  <a:lnSpc>
                    <a:spcPct val="85000"/>
                  </a:lnSpc>
                  <a:spcBef>
                    <a:spcPct val="50000"/>
                  </a:spcBef>
                </a:pPr>
                <a:endParaRPr lang="zh-CN" altLang="zh-CN" sz="3200">
                  <a:solidFill>
                    <a:srgbClr val="003300"/>
                  </a:solidFill>
                  <a:latin typeface="Arial" pitchFamily="34" charset="0"/>
                  <a:ea typeface="华文楷体" pitchFamily="2" charset="-122"/>
                </a:endParaRPr>
              </a:p>
            </p:txBody>
          </p:sp>
        </p:grpSp>
        <p:sp>
          <p:nvSpPr>
            <p:cNvPr id="81933" name="Text Box 13"/>
            <p:cNvSpPr txBox="1">
              <a:spLocks noChangeArrowheads="1"/>
            </p:cNvSpPr>
            <p:nvPr/>
          </p:nvSpPr>
          <p:spPr bwMode="auto">
            <a:xfrm>
              <a:off x="2618" y="2251"/>
              <a:ext cx="3120" cy="1672"/>
            </a:xfrm>
            <a:prstGeom prst="rect">
              <a:avLst/>
            </a:prstGeom>
            <a:noFill/>
            <a:ln w="9525">
              <a:noFill/>
              <a:miter lim="800000"/>
              <a:headEnd/>
              <a:tailEnd/>
            </a:ln>
            <a:effectLst/>
          </p:spPr>
          <p:txBody>
            <a:bodyPr>
              <a:spAutoFit/>
            </a:bodyPr>
            <a:lstStyle/>
            <a:p>
              <a:pPr algn="l" eaLnBrk="1" hangingPunct="1">
                <a:spcBef>
                  <a:spcPct val="50000"/>
                </a:spcBef>
                <a:defRPr/>
              </a:pPr>
              <a:r>
                <a:rPr kumimoji="1" lang="en-US" altLang="zh-CN" sz="2800">
                  <a:solidFill>
                    <a:srgbClr val="003300"/>
                  </a:solidFill>
                  <a:effectLst>
                    <a:outerShdw blurRad="38100" dist="38100" dir="2700000" algn="tl">
                      <a:srgbClr val="C0C0C0"/>
                    </a:outerShdw>
                  </a:effectLst>
                  <a:latin typeface="楷体_GB2312" pitchFamily="49" charset="-122"/>
                  <a:ea typeface="楷体_GB2312" pitchFamily="49" charset="-122"/>
                </a:rPr>
                <a:t>    </a:t>
              </a:r>
              <a:r>
                <a:rPr kumimoji="1" lang="zh-CN" altLang="en-US" sz="2800">
                  <a:solidFill>
                    <a:srgbClr val="003300"/>
                  </a:solidFill>
                  <a:effectLst>
                    <a:outerShdw blurRad="38100" dist="38100" dir="2700000" algn="tl">
                      <a:srgbClr val="C0C0C0"/>
                    </a:outerShdw>
                  </a:effectLst>
                  <a:latin typeface="楷体_GB2312" pitchFamily="49" charset="-122"/>
                  <a:ea typeface="楷体_GB2312" pitchFamily="49" charset="-122"/>
                </a:rPr>
                <a:t>几千年来，中华民族经历无数次大风大浪，却一直稳固地凝聚在一起，并保持着伟大民族的生机和活力，其中就有爱国主义精神作为凝聚力和向心力在起作用。</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wipe(left)">
                                      <p:cBhvr>
                                        <p:cTn id="7" dur="500"/>
                                        <p:tgtEl>
                                          <p:spTgt spid="8192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1923"/>
                                        </p:tgtEl>
                                        <p:attrNameLst>
                                          <p:attrName>style.visibility</p:attrName>
                                        </p:attrNameLst>
                                      </p:cBhvr>
                                      <p:to>
                                        <p:strVal val="visible"/>
                                      </p:to>
                                    </p:set>
                                    <p:anim calcmode="lin" valueType="num">
                                      <p:cBhvr additive="base">
                                        <p:cTn id="11" dur="500" fill="hold"/>
                                        <p:tgtEl>
                                          <p:spTgt spid="81923"/>
                                        </p:tgtEl>
                                        <p:attrNameLst>
                                          <p:attrName>ppt_x</p:attrName>
                                        </p:attrNameLst>
                                      </p:cBhvr>
                                      <p:tavLst>
                                        <p:tav tm="0">
                                          <p:val>
                                            <p:strVal val="0-#ppt_w/2"/>
                                          </p:val>
                                        </p:tav>
                                        <p:tav tm="100000">
                                          <p:val>
                                            <p:strVal val="#ppt_x"/>
                                          </p:val>
                                        </p:tav>
                                      </p:tavLst>
                                    </p:anim>
                                    <p:anim calcmode="lin" valueType="num">
                                      <p:cBhvr additive="base">
                                        <p:cTn id="12" dur="500" fill="hold"/>
                                        <p:tgtEl>
                                          <p:spTgt spid="8192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7" presetClass="entr" presetSubtype="8" fill="hold" nodeType="afterEffect">
                                  <p:stCondLst>
                                    <p:cond delay="0"/>
                                  </p:stCondLst>
                                  <p:childTnLst>
                                    <p:set>
                                      <p:cBhvr>
                                        <p:cTn id="15" dur="1" fill="hold">
                                          <p:stCondLst>
                                            <p:cond delay="0"/>
                                          </p:stCondLst>
                                        </p:cTn>
                                        <p:tgtEl>
                                          <p:spTgt spid="81925"/>
                                        </p:tgtEl>
                                        <p:attrNameLst>
                                          <p:attrName>style.visibility</p:attrName>
                                        </p:attrNameLst>
                                      </p:cBhvr>
                                      <p:to>
                                        <p:strVal val="visible"/>
                                      </p:to>
                                    </p:set>
                                    <p:anim calcmode="lin" valueType="num">
                                      <p:cBhvr>
                                        <p:cTn id="16" dur="500" fill="hold"/>
                                        <p:tgtEl>
                                          <p:spTgt spid="81925"/>
                                        </p:tgtEl>
                                        <p:attrNameLst>
                                          <p:attrName>ppt_x</p:attrName>
                                        </p:attrNameLst>
                                      </p:cBhvr>
                                      <p:tavLst>
                                        <p:tav tm="0">
                                          <p:val>
                                            <p:strVal val="#ppt_x-#ppt_w/2"/>
                                          </p:val>
                                        </p:tav>
                                        <p:tav tm="100000">
                                          <p:val>
                                            <p:strVal val="#ppt_x"/>
                                          </p:val>
                                        </p:tav>
                                      </p:tavLst>
                                    </p:anim>
                                    <p:anim calcmode="lin" valueType="num">
                                      <p:cBhvr>
                                        <p:cTn id="17" dur="500" fill="hold"/>
                                        <p:tgtEl>
                                          <p:spTgt spid="81925"/>
                                        </p:tgtEl>
                                        <p:attrNameLst>
                                          <p:attrName>ppt_y</p:attrName>
                                        </p:attrNameLst>
                                      </p:cBhvr>
                                      <p:tavLst>
                                        <p:tav tm="0">
                                          <p:val>
                                            <p:strVal val="#ppt_y"/>
                                          </p:val>
                                        </p:tav>
                                        <p:tav tm="100000">
                                          <p:val>
                                            <p:strVal val="#ppt_y"/>
                                          </p:val>
                                        </p:tav>
                                      </p:tavLst>
                                    </p:anim>
                                    <p:anim calcmode="lin" valueType="num">
                                      <p:cBhvr>
                                        <p:cTn id="18" dur="500" fill="hold"/>
                                        <p:tgtEl>
                                          <p:spTgt spid="81925"/>
                                        </p:tgtEl>
                                        <p:attrNameLst>
                                          <p:attrName>ppt_w</p:attrName>
                                        </p:attrNameLst>
                                      </p:cBhvr>
                                      <p:tavLst>
                                        <p:tav tm="0">
                                          <p:val>
                                            <p:fltVal val="0"/>
                                          </p:val>
                                        </p:tav>
                                        <p:tav tm="100000">
                                          <p:val>
                                            <p:strVal val="#ppt_w"/>
                                          </p:val>
                                        </p:tav>
                                      </p:tavLst>
                                    </p:anim>
                                    <p:anim calcmode="lin" valueType="num">
                                      <p:cBhvr>
                                        <p:cTn id="19" dur="500" fill="hold"/>
                                        <p:tgtEl>
                                          <p:spTgt spid="81925"/>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17" presetClass="entr" presetSubtype="10" fill="hold" grpId="0" nodeType="afterEffect">
                                  <p:stCondLst>
                                    <p:cond delay="0"/>
                                  </p:stCondLst>
                                  <p:childTnLst>
                                    <p:set>
                                      <p:cBhvr>
                                        <p:cTn id="22" dur="1" fill="hold">
                                          <p:stCondLst>
                                            <p:cond delay="0"/>
                                          </p:stCondLst>
                                        </p:cTn>
                                        <p:tgtEl>
                                          <p:spTgt spid="81927"/>
                                        </p:tgtEl>
                                        <p:attrNameLst>
                                          <p:attrName>style.visibility</p:attrName>
                                        </p:attrNameLst>
                                      </p:cBhvr>
                                      <p:to>
                                        <p:strVal val="visible"/>
                                      </p:to>
                                    </p:set>
                                    <p:anim calcmode="lin" valueType="num">
                                      <p:cBhvr>
                                        <p:cTn id="23" dur="500" fill="hold"/>
                                        <p:tgtEl>
                                          <p:spTgt spid="81927"/>
                                        </p:tgtEl>
                                        <p:attrNameLst>
                                          <p:attrName>ppt_w</p:attrName>
                                        </p:attrNameLst>
                                      </p:cBhvr>
                                      <p:tavLst>
                                        <p:tav tm="0">
                                          <p:val>
                                            <p:fltVal val="0"/>
                                          </p:val>
                                        </p:tav>
                                        <p:tav tm="100000">
                                          <p:val>
                                            <p:strVal val="#ppt_w"/>
                                          </p:val>
                                        </p:tav>
                                      </p:tavLst>
                                    </p:anim>
                                    <p:anim calcmode="lin" valueType="num">
                                      <p:cBhvr>
                                        <p:cTn id="24" dur="500" fill="hold"/>
                                        <p:tgtEl>
                                          <p:spTgt spid="81927"/>
                                        </p:tgtEl>
                                        <p:attrNameLst>
                                          <p:attrName>ppt_h</p:attrName>
                                        </p:attrNameLst>
                                      </p:cBhvr>
                                      <p:tavLst>
                                        <p:tav tm="0">
                                          <p:val>
                                            <p:strVal val="#ppt_h"/>
                                          </p:val>
                                        </p:tav>
                                        <p:tav tm="100000">
                                          <p:val>
                                            <p:strVal val="#ppt_h"/>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81924"/>
                                        </p:tgtEl>
                                        <p:attrNameLst>
                                          <p:attrName>style.visibility</p:attrName>
                                        </p:attrNameLst>
                                      </p:cBhvr>
                                      <p:to>
                                        <p:strVal val="visible"/>
                                      </p:to>
                                    </p:set>
                                    <p:anim calcmode="lin" valueType="num">
                                      <p:cBhvr additive="base">
                                        <p:cTn id="28" dur="500" fill="hold"/>
                                        <p:tgtEl>
                                          <p:spTgt spid="81924"/>
                                        </p:tgtEl>
                                        <p:attrNameLst>
                                          <p:attrName>ppt_x</p:attrName>
                                        </p:attrNameLst>
                                      </p:cBhvr>
                                      <p:tavLst>
                                        <p:tav tm="0">
                                          <p:val>
                                            <p:strVal val="1+#ppt_w/2"/>
                                          </p:val>
                                        </p:tav>
                                        <p:tav tm="100000">
                                          <p:val>
                                            <p:strVal val="#ppt_x"/>
                                          </p:val>
                                        </p:tav>
                                      </p:tavLst>
                                    </p:anim>
                                    <p:anim calcmode="lin" valueType="num">
                                      <p:cBhvr additive="base">
                                        <p:cTn id="29" dur="500" fill="hold"/>
                                        <p:tgtEl>
                                          <p:spTgt spid="81924"/>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17" presetClass="entr" presetSubtype="2" fill="hold" nodeType="afterEffect">
                                  <p:stCondLst>
                                    <p:cond delay="0"/>
                                  </p:stCondLst>
                                  <p:childTnLst>
                                    <p:set>
                                      <p:cBhvr>
                                        <p:cTn id="32" dur="1" fill="hold">
                                          <p:stCondLst>
                                            <p:cond delay="0"/>
                                          </p:stCondLst>
                                        </p:cTn>
                                        <p:tgtEl>
                                          <p:spTgt spid="81926"/>
                                        </p:tgtEl>
                                        <p:attrNameLst>
                                          <p:attrName>style.visibility</p:attrName>
                                        </p:attrNameLst>
                                      </p:cBhvr>
                                      <p:to>
                                        <p:strVal val="visible"/>
                                      </p:to>
                                    </p:set>
                                    <p:anim calcmode="lin" valueType="num">
                                      <p:cBhvr>
                                        <p:cTn id="33" dur="500" fill="hold"/>
                                        <p:tgtEl>
                                          <p:spTgt spid="81926"/>
                                        </p:tgtEl>
                                        <p:attrNameLst>
                                          <p:attrName>ppt_x</p:attrName>
                                        </p:attrNameLst>
                                      </p:cBhvr>
                                      <p:tavLst>
                                        <p:tav tm="0">
                                          <p:val>
                                            <p:strVal val="#ppt_x+#ppt_w/2"/>
                                          </p:val>
                                        </p:tav>
                                        <p:tav tm="100000">
                                          <p:val>
                                            <p:strVal val="#ppt_x"/>
                                          </p:val>
                                        </p:tav>
                                      </p:tavLst>
                                    </p:anim>
                                    <p:anim calcmode="lin" valueType="num">
                                      <p:cBhvr>
                                        <p:cTn id="34" dur="500" fill="hold"/>
                                        <p:tgtEl>
                                          <p:spTgt spid="81926"/>
                                        </p:tgtEl>
                                        <p:attrNameLst>
                                          <p:attrName>ppt_y</p:attrName>
                                        </p:attrNameLst>
                                      </p:cBhvr>
                                      <p:tavLst>
                                        <p:tav tm="0">
                                          <p:val>
                                            <p:strVal val="#ppt_y"/>
                                          </p:val>
                                        </p:tav>
                                        <p:tav tm="100000">
                                          <p:val>
                                            <p:strVal val="#ppt_y"/>
                                          </p:val>
                                        </p:tav>
                                      </p:tavLst>
                                    </p:anim>
                                    <p:anim calcmode="lin" valueType="num">
                                      <p:cBhvr>
                                        <p:cTn id="35" dur="500" fill="hold"/>
                                        <p:tgtEl>
                                          <p:spTgt spid="81926"/>
                                        </p:tgtEl>
                                        <p:attrNameLst>
                                          <p:attrName>ppt_w</p:attrName>
                                        </p:attrNameLst>
                                      </p:cBhvr>
                                      <p:tavLst>
                                        <p:tav tm="0">
                                          <p:val>
                                            <p:fltVal val="0"/>
                                          </p:val>
                                        </p:tav>
                                        <p:tav tm="100000">
                                          <p:val>
                                            <p:strVal val="#ppt_w"/>
                                          </p:val>
                                        </p:tav>
                                      </p:tavLst>
                                    </p:anim>
                                    <p:anim calcmode="lin" valueType="num">
                                      <p:cBhvr>
                                        <p:cTn id="36" dur="500" fill="hold"/>
                                        <p:tgtEl>
                                          <p:spTgt spid="81926"/>
                                        </p:tgtEl>
                                        <p:attrNameLst>
                                          <p:attrName>ppt_h</p:attrName>
                                        </p:attrNameLst>
                                      </p:cBhvr>
                                      <p:tavLst>
                                        <p:tav tm="0">
                                          <p:val>
                                            <p:strVal val="#ppt_h"/>
                                          </p:val>
                                        </p:tav>
                                        <p:tav tm="100000">
                                          <p:val>
                                            <p:strVal val="#ppt_h"/>
                                          </p:val>
                                        </p:tav>
                                      </p:tavLst>
                                    </p:anim>
                                  </p:childTnLst>
                                </p:cTn>
                              </p:par>
                            </p:childTnLst>
                          </p:cTn>
                        </p:par>
                        <p:par>
                          <p:cTn id="37" fill="hold">
                            <p:stCondLst>
                              <p:cond delay="3000"/>
                            </p:stCondLst>
                            <p:childTnLst>
                              <p:par>
                                <p:cTn id="38" presetID="17" presetClass="entr" presetSubtype="10" fill="hold" grpId="0" nodeType="afterEffect">
                                  <p:stCondLst>
                                    <p:cond delay="0"/>
                                  </p:stCondLst>
                                  <p:childTnLst>
                                    <p:set>
                                      <p:cBhvr>
                                        <p:cTn id="39" dur="1" fill="hold">
                                          <p:stCondLst>
                                            <p:cond delay="0"/>
                                          </p:stCondLst>
                                        </p:cTn>
                                        <p:tgtEl>
                                          <p:spTgt spid="81928"/>
                                        </p:tgtEl>
                                        <p:attrNameLst>
                                          <p:attrName>style.visibility</p:attrName>
                                        </p:attrNameLst>
                                      </p:cBhvr>
                                      <p:to>
                                        <p:strVal val="visible"/>
                                      </p:to>
                                    </p:set>
                                    <p:anim calcmode="lin" valueType="num">
                                      <p:cBhvr>
                                        <p:cTn id="40" dur="500" fill="hold"/>
                                        <p:tgtEl>
                                          <p:spTgt spid="81928"/>
                                        </p:tgtEl>
                                        <p:attrNameLst>
                                          <p:attrName>ppt_w</p:attrName>
                                        </p:attrNameLst>
                                      </p:cBhvr>
                                      <p:tavLst>
                                        <p:tav tm="0">
                                          <p:val>
                                            <p:fltVal val="0"/>
                                          </p:val>
                                        </p:tav>
                                        <p:tav tm="100000">
                                          <p:val>
                                            <p:strVal val="#ppt_w"/>
                                          </p:val>
                                        </p:tav>
                                      </p:tavLst>
                                    </p:anim>
                                    <p:anim calcmode="lin" valueType="num">
                                      <p:cBhvr>
                                        <p:cTn id="41" dur="500" fill="hold"/>
                                        <p:tgtEl>
                                          <p:spTgt spid="81928"/>
                                        </p:tgtEl>
                                        <p:attrNameLst>
                                          <p:attrName>ppt_h</p:attrName>
                                        </p:attrNameLst>
                                      </p:cBhvr>
                                      <p:tavLst>
                                        <p:tav tm="0">
                                          <p:val>
                                            <p:strVal val="#ppt_h"/>
                                          </p:val>
                                        </p:tav>
                                        <p:tav tm="100000">
                                          <p:val>
                                            <p:strVal val="#ppt_h"/>
                                          </p:val>
                                        </p:tav>
                                      </p:tavLst>
                                    </p:anim>
                                  </p:childTnLst>
                                </p:cTn>
                              </p:par>
                            </p:childTnLst>
                          </p:cTn>
                        </p:par>
                        <p:par>
                          <p:cTn id="42" fill="hold">
                            <p:stCondLst>
                              <p:cond delay="3500"/>
                            </p:stCondLst>
                            <p:childTnLst>
                              <p:par>
                                <p:cTn id="43" presetID="2" presetClass="entr" presetSubtype="8" fill="hold" nodeType="afterEffect">
                                  <p:stCondLst>
                                    <p:cond delay="0"/>
                                  </p:stCondLst>
                                  <p:childTnLst>
                                    <p:set>
                                      <p:cBhvr>
                                        <p:cTn id="44" dur="1" fill="hold">
                                          <p:stCondLst>
                                            <p:cond delay="0"/>
                                          </p:stCondLst>
                                        </p:cTn>
                                        <p:tgtEl>
                                          <p:spTgt spid="81929"/>
                                        </p:tgtEl>
                                        <p:attrNameLst>
                                          <p:attrName>style.visibility</p:attrName>
                                        </p:attrNameLst>
                                      </p:cBhvr>
                                      <p:to>
                                        <p:strVal val="visible"/>
                                      </p:to>
                                    </p:set>
                                    <p:anim calcmode="lin" valueType="num">
                                      <p:cBhvr additive="base">
                                        <p:cTn id="45" dur="500" fill="hold"/>
                                        <p:tgtEl>
                                          <p:spTgt spid="81929"/>
                                        </p:tgtEl>
                                        <p:attrNameLst>
                                          <p:attrName>ppt_x</p:attrName>
                                        </p:attrNameLst>
                                      </p:cBhvr>
                                      <p:tavLst>
                                        <p:tav tm="0">
                                          <p:val>
                                            <p:strVal val="0-#ppt_w/2"/>
                                          </p:val>
                                        </p:tav>
                                        <p:tav tm="100000">
                                          <p:val>
                                            <p:strVal val="#ppt_x"/>
                                          </p:val>
                                        </p:tav>
                                      </p:tavLst>
                                    </p:anim>
                                    <p:anim calcmode="lin" valueType="num">
                                      <p:cBhvr additive="base">
                                        <p:cTn id="46" dur="500" fill="hold"/>
                                        <p:tgtEl>
                                          <p:spTgt spid="81929"/>
                                        </p:tgtEl>
                                        <p:attrNameLst>
                                          <p:attrName>ppt_y</p:attrName>
                                        </p:attrNameLst>
                                      </p:cBhvr>
                                      <p:tavLst>
                                        <p:tav tm="0">
                                          <p:val>
                                            <p:strVal val="#ppt_y"/>
                                          </p:val>
                                        </p:tav>
                                        <p:tav tm="100000">
                                          <p:val>
                                            <p:strVal val="#ppt_y"/>
                                          </p:val>
                                        </p:tav>
                                      </p:tavLst>
                                    </p:anim>
                                  </p:childTnLst>
                                </p:cTn>
                              </p:par>
                            </p:childTnLst>
                          </p:cTn>
                        </p:par>
                        <p:par>
                          <p:cTn id="47" fill="hold">
                            <p:stCondLst>
                              <p:cond delay="4000"/>
                            </p:stCondLst>
                            <p:childTnLst>
                              <p:par>
                                <p:cTn id="48" presetID="17" presetClass="entr" presetSubtype="10" fill="hold" grpId="0" nodeType="afterEffect">
                                  <p:stCondLst>
                                    <p:cond delay="0"/>
                                  </p:stCondLst>
                                  <p:childTnLst>
                                    <p:set>
                                      <p:cBhvr>
                                        <p:cTn id="49" dur="1" fill="hold">
                                          <p:stCondLst>
                                            <p:cond delay="0"/>
                                          </p:stCondLst>
                                        </p:cTn>
                                        <p:tgtEl>
                                          <p:spTgt spid="81932"/>
                                        </p:tgtEl>
                                        <p:attrNameLst>
                                          <p:attrName>style.visibility</p:attrName>
                                        </p:attrNameLst>
                                      </p:cBhvr>
                                      <p:to>
                                        <p:strVal val="visible"/>
                                      </p:to>
                                    </p:set>
                                    <p:anim calcmode="lin" valueType="num">
                                      <p:cBhvr>
                                        <p:cTn id="50" dur="500" fill="hold"/>
                                        <p:tgtEl>
                                          <p:spTgt spid="81932"/>
                                        </p:tgtEl>
                                        <p:attrNameLst>
                                          <p:attrName>ppt_w</p:attrName>
                                        </p:attrNameLst>
                                      </p:cBhvr>
                                      <p:tavLst>
                                        <p:tav tm="0">
                                          <p:val>
                                            <p:fltVal val="0"/>
                                          </p:val>
                                        </p:tav>
                                        <p:tav tm="100000">
                                          <p:val>
                                            <p:strVal val="#ppt_w"/>
                                          </p:val>
                                        </p:tav>
                                      </p:tavLst>
                                    </p:anim>
                                    <p:anim calcmode="lin" valueType="num">
                                      <p:cBhvr>
                                        <p:cTn id="51" dur="500" fill="hold"/>
                                        <p:tgtEl>
                                          <p:spTgt spid="81932"/>
                                        </p:tgtEl>
                                        <p:attrNameLst>
                                          <p:attrName>ppt_h</p:attrName>
                                        </p:attrNameLst>
                                      </p:cBhvr>
                                      <p:tavLst>
                                        <p:tav tm="0">
                                          <p:val>
                                            <p:strVal val="#ppt_h"/>
                                          </p:val>
                                        </p:tav>
                                        <p:tav tm="100000">
                                          <p:val>
                                            <p:strVal val="#ppt_h"/>
                                          </p:val>
                                        </p:tav>
                                      </p:tavLst>
                                    </p:anim>
                                  </p:childTnLst>
                                </p:cTn>
                              </p:par>
                            </p:childTnLst>
                          </p:cTn>
                        </p:par>
                        <p:par>
                          <p:cTn id="52" fill="hold">
                            <p:stCondLst>
                              <p:cond delay="4500"/>
                            </p:stCondLst>
                            <p:childTnLst>
                              <p:par>
                                <p:cTn id="53" presetID="2" presetClass="entr" presetSubtype="8" fill="hold" nodeType="afterEffect">
                                  <p:stCondLst>
                                    <p:cond delay="0"/>
                                  </p:stCondLst>
                                  <p:childTnLst>
                                    <p:set>
                                      <p:cBhvr>
                                        <p:cTn id="54" dur="1" fill="hold">
                                          <p:stCondLst>
                                            <p:cond delay="0"/>
                                          </p:stCondLst>
                                        </p:cTn>
                                        <p:tgtEl>
                                          <p:spTgt spid="81930"/>
                                        </p:tgtEl>
                                        <p:attrNameLst>
                                          <p:attrName>style.visibility</p:attrName>
                                        </p:attrNameLst>
                                      </p:cBhvr>
                                      <p:to>
                                        <p:strVal val="visible"/>
                                      </p:to>
                                    </p:set>
                                    <p:anim calcmode="lin" valueType="num">
                                      <p:cBhvr additive="base">
                                        <p:cTn id="55" dur="500" fill="hold"/>
                                        <p:tgtEl>
                                          <p:spTgt spid="81930"/>
                                        </p:tgtEl>
                                        <p:attrNameLst>
                                          <p:attrName>ppt_x</p:attrName>
                                        </p:attrNameLst>
                                      </p:cBhvr>
                                      <p:tavLst>
                                        <p:tav tm="0">
                                          <p:val>
                                            <p:strVal val="0-#ppt_w/2"/>
                                          </p:val>
                                        </p:tav>
                                        <p:tav tm="100000">
                                          <p:val>
                                            <p:strVal val="#ppt_x"/>
                                          </p:val>
                                        </p:tav>
                                      </p:tavLst>
                                    </p:anim>
                                    <p:anim calcmode="lin" valueType="num">
                                      <p:cBhvr additive="base">
                                        <p:cTn id="56" dur="500" fill="hold"/>
                                        <p:tgtEl>
                                          <p:spTgt spid="81930"/>
                                        </p:tgtEl>
                                        <p:attrNameLst>
                                          <p:attrName>ppt_y</p:attrName>
                                        </p:attrNameLst>
                                      </p:cBhvr>
                                      <p:tavLst>
                                        <p:tav tm="0">
                                          <p:val>
                                            <p:strVal val="#ppt_y"/>
                                          </p:val>
                                        </p:tav>
                                        <p:tav tm="100000">
                                          <p:val>
                                            <p:strVal val="#ppt_y"/>
                                          </p:val>
                                        </p:tav>
                                      </p:tavLst>
                                    </p:anim>
                                  </p:childTnLst>
                                </p:cTn>
                              </p:par>
                            </p:childTnLst>
                          </p:cTn>
                        </p:par>
                        <p:par>
                          <p:cTn id="57" fill="hold">
                            <p:stCondLst>
                              <p:cond delay="5000"/>
                            </p:stCondLst>
                            <p:childTnLst>
                              <p:par>
                                <p:cTn id="58" presetID="17" presetClass="entr" presetSubtype="10" fill="hold" grpId="0" nodeType="afterEffect">
                                  <p:stCondLst>
                                    <p:cond delay="0"/>
                                  </p:stCondLst>
                                  <p:childTnLst>
                                    <p:set>
                                      <p:cBhvr>
                                        <p:cTn id="59" dur="1" fill="hold">
                                          <p:stCondLst>
                                            <p:cond delay="0"/>
                                          </p:stCondLst>
                                        </p:cTn>
                                        <p:tgtEl>
                                          <p:spTgt spid="81931"/>
                                        </p:tgtEl>
                                        <p:attrNameLst>
                                          <p:attrName>style.visibility</p:attrName>
                                        </p:attrNameLst>
                                      </p:cBhvr>
                                      <p:to>
                                        <p:strVal val="visible"/>
                                      </p:to>
                                    </p:set>
                                    <p:anim calcmode="lin" valueType="num">
                                      <p:cBhvr>
                                        <p:cTn id="60" dur="500" fill="hold"/>
                                        <p:tgtEl>
                                          <p:spTgt spid="81931"/>
                                        </p:tgtEl>
                                        <p:attrNameLst>
                                          <p:attrName>ppt_w</p:attrName>
                                        </p:attrNameLst>
                                      </p:cBhvr>
                                      <p:tavLst>
                                        <p:tav tm="0">
                                          <p:val>
                                            <p:fltVal val="0"/>
                                          </p:val>
                                        </p:tav>
                                        <p:tav tm="100000">
                                          <p:val>
                                            <p:strVal val="#ppt_w"/>
                                          </p:val>
                                        </p:tav>
                                      </p:tavLst>
                                    </p:anim>
                                    <p:anim calcmode="lin" valueType="num">
                                      <p:cBhvr>
                                        <p:cTn id="61" dur="500" fill="hold"/>
                                        <p:tgtEl>
                                          <p:spTgt spid="81931"/>
                                        </p:tgtEl>
                                        <p:attrNameLst>
                                          <p:attrName>ppt_h</p:attrName>
                                        </p:attrNameLst>
                                      </p:cBhvr>
                                      <p:tavLst>
                                        <p:tav tm="0">
                                          <p:val>
                                            <p:strVal val="#ppt_h"/>
                                          </p:val>
                                        </p:tav>
                                        <p:tav tm="100000">
                                          <p:val>
                                            <p:strVal val="#ppt_h"/>
                                          </p:val>
                                        </p:tav>
                                      </p:tavLst>
                                    </p:anim>
                                  </p:childTnLst>
                                </p:cTn>
                              </p:par>
                            </p:childTnLst>
                          </p:cTn>
                        </p:par>
                        <p:par>
                          <p:cTn id="62" fill="hold">
                            <p:stCondLst>
                              <p:cond delay="5500"/>
                            </p:stCondLst>
                            <p:childTnLst>
                              <p:par>
                                <p:cTn id="63" presetID="31" presetClass="entr" presetSubtype="0" fill="hold" nodeType="afterEffect">
                                  <p:stCondLst>
                                    <p:cond delay="0"/>
                                  </p:stCondLst>
                                  <p:iterate type="lt">
                                    <p:tmPct val="5000"/>
                                  </p:iterate>
                                  <p:childTnLst>
                                    <p:set>
                                      <p:cBhvr>
                                        <p:cTn id="64" dur="1" fill="hold">
                                          <p:stCondLst>
                                            <p:cond delay="0"/>
                                          </p:stCondLst>
                                        </p:cTn>
                                        <p:tgtEl>
                                          <p:spTgt spid="2"/>
                                        </p:tgtEl>
                                        <p:attrNameLst>
                                          <p:attrName>style.visibility</p:attrName>
                                        </p:attrNameLst>
                                      </p:cBhvr>
                                      <p:to>
                                        <p:strVal val="visible"/>
                                      </p:to>
                                    </p:set>
                                    <p:anim calcmode="lin" valueType="num">
                                      <p:cBhvr>
                                        <p:cTn id="65" dur="1000" fill="hold"/>
                                        <p:tgtEl>
                                          <p:spTgt spid="2"/>
                                        </p:tgtEl>
                                        <p:attrNameLst>
                                          <p:attrName>ppt_w</p:attrName>
                                        </p:attrNameLst>
                                      </p:cBhvr>
                                      <p:tavLst>
                                        <p:tav tm="0">
                                          <p:val>
                                            <p:fltVal val="0"/>
                                          </p:val>
                                        </p:tav>
                                        <p:tav tm="100000">
                                          <p:val>
                                            <p:strVal val="#ppt_w"/>
                                          </p:val>
                                        </p:tav>
                                      </p:tavLst>
                                    </p:anim>
                                    <p:anim calcmode="lin" valueType="num">
                                      <p:cBhvr>
                                        <p:cTn id="66" dur="1000" fill="hold"/>
                                        <p:tgtEl>
                                          <p:spTgt spid="2"/>
                                        </p:tgtEl>
                                        <p:attrNameLst>
                                          <p:attrName>ppt_h</p:attrName>
                                        </p:attrNameLst>
                                      </p:cBhvr>
                                      <p:tavLst>
                                        <p:tav tm="0">
                                          <p:val>
                                            <p:fltVal val="0"/>
                                          </p:val>
                                        </p:tav>
                                        <p:tav tm="100000">
                                          <p:val>
                                            <p:strVal val="#ppt_h"/>
                                          </p:val>
                                        </p:tav>
                                      </p:tavLst>
                                    </p:anim>
                                    <p:anim calcmode="lin" valueType="num">
                                      <p:cBhvr>
                                        <p:cTn id="67" dur="1000" fill="hold"/>
                                        <p:tgtEl>
                                          <p:spTgt spid="2"/>
                                        </p:tgtEl>
                                        <p:attrNameLst>
                                          <p:attrName>style.rotation</p:attrName>
                                        </p:attrNameLst>
                                      </p:cBhvr>
                                      <p:tavLst>
                                        <p:tav tm="0">
                                          <p:val>
                                            <p:fltVal val="90"/>
                                          </p:val>
                                        </p:tav>
                                        <p:tav tm="100000">
                                          <p:val>
                                            <p:fltVal val="0"/>
                                          </p:val>
                                        </p:tav>
                                      </p:tavLst>
                                    </p:anim>
                                    <p:animEffect transition="in" filter="fade">
                                      <p:cBhvr>
                                        <p:cTn id="6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7" grpId="0"/>
      <p:bldP spid="81928" grpId="0"/>
      <p:bldP spid="81931" grpId="0" autoUpdateAnimBg="0"/>
      <p:bldP spid="81932"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5" name="Picture 11" descr="5091783072138426">
            <a:hlinkClick r:id="rId2"/>
          </p:cNvPr>
          <p:cNvPicPr>
            <a:picLocks noChangeAspect="1" noChangeArrowheads="1"/>
          </p:cNvPicPr>
          <p:nvPr/>
        </p:nvPicPr>
        <p:blipFill>
          <a:blip r:embed="rId3" cstate="print"/>
          <a:srcRect/>
          <a:stretch>
            <a:fillRect/>
          </a:stretch>
        </p:blipFill>
        <p:spPr bwMode="auto">
          <a:xfrm>
            <a:off x="5791200" y="2438400"/>
            <a:ext cx="2895600" cy="2768600"/>
          </a:xfrm>
          <a:prstGeom prst="rect">
            <a:avLst/>
          </a:prstGeom>
          <a:noFill/>
          <a:ln w="9525">
            <a:noFill/>
            <a:miter lim="800000"/>
            <a:headEnd/>
            <a:tailEnd/>
          </a:ln>
        </p:spPr>
      </p:pic>
      <p:grpSp>
        <p:nvGrpSpPr>
          <p:cNvPr id="3" name="Group 22"/>
          <p:cNvGrpSpPr>
            <a:grpSpLocks/>
          </p:cNvGrpSpPr>
          <p:nvPr/>
        </p:nvGrpSpPr>
        <p:grpSpPr bwMode="auto">
          <a:xfrm>
            <a:off x="539750" y="609600"/>
            <a:ext cx="7918450" cy="1811338"/>
            <a:chOff x="340" y="384"/>
            <a:chExt cx="4988" cy="1141"/>
          </a:xfrm>
        </p:grpSpPr>
        <p:grpSp>
          <p:nvGrpSpPr>
            <p:cNvPr id="4" name="Group 12"/>
            <p:cNvGrpSpPr>
              <a:grpSpLocks/>
            </p:cNvGrpSpPr>
            <p:nvPr/>
          </p:nvGrpSpPr>
          <p:grpSpPr bwMode="auto">
            <a:xfrm>
              <a:off x="340" y="391"/>
              <a:ext cx="4944" cy="1134"/>
              <a:chOff x="249" y="1525"/>
              <a:chExt cx="5216" cy="2450"/>
            </a:xfrm>
          </p:grpSpPr>
          <p:grpSp>
            <p:nvGrpSpPr>
              <p:cNvPr id="5" name="Group 9"/>
              <p:cNvGrpSpPr>
                <a:grpSpLocks/>
              </p:cNvGrpSpPr>
              <p:nvPr/>
            </p:nvGrpSpPr>
            <p:grpSpPr bwMode="auto">
              <a:xfrm>
                <a:off x="249" y="1525"/>
                <a:ext cx="5216" cy="2450"/>
                <a:chOff x="816" y="2304"/>
                <a:chExt cx="1440" cy="448"/>
              </a:xfrm>
            </p:grpSpPr>
            <p:sp>
              <p:nvSpPr>
                <p:cNvPr id="138262"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2" name="Rectangle 11"/>
                <p:cNvSpPr>
                  <a:spLocks noChangeArrowheads="1"/>
                </p:cNvSpPr>
                <p:nvPr/>
              </p:nvSpPr>
              <p:spPr bwMode="gray">
                <a:xfrm>
                  <a:off x="816" y="2304"/>
                  <a:ext cx="1440" cy="393"/>
                </a:xfrm>
                <a:prstGeom prst="rect">
                  <a:avLst/>
                </a:prstGeom>
                <a:solidFill>
                  <a:schemeClr val="hlink"/>
                </a:soli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82960" name="Text Box 16"/>
              <p:cNvSpPr txBox="1">
                <a:spLocks noChangeArrowheads="1"/>
              </p:cNvSpPr>
              <p:nvPr/>
            </p:nvSpPr>
            <p:spPr bwMode="auto">
              <a:xfrm>
                <a:off x="336" y="1568"/>
                <a:ext cx="5043" cy="873"/>
              </a:xfrm>
              <a:prstGeom prst="rect">
                <a:avLst/>
              </a:prstGeom>
              <a:solidFill>
                <a:srgbClr val="009999">
                  <a:alpha val="91000"/>
                </a:srgbClr>
              </a:solidFill>
              <a:ln w="38100">
                <a:noFill/>
                <a:miter lim="800000"/>
                <a:headEnd/>
                <a:tailEnd/>
              </a:ln>
              <a:effectLst/>
            </p:spPr>
            <p:txBody>
              <a:bodyPr>
                <a:spAutoFit/>
              </a:bodyPr>
              <a:lstStyle/>
              <a:p>
                <a:pPr algn="l" eaLnBrk="1" hangingPunct="1">
                  <a:lnSpc>
                    <a:spcPct val="120000"/>
                  </a:lnSpc>
                  <a:defRPr/>
                </a:pPr>
                <a:r>
                  <a:rPr lang="en-US" altLang="zh-CN" sz="3000">
                    <a:effectLst>
                      <a:outerShdw blurRad="38100" dist="38100" dir="2700000" algn="tl">
                        <a:srgbClr val="000000"/>
                      </a:outerShdw>
                    </a:effectLst>
                    <a:latin typeface="华文楷体" pitchFamily="2" charset="-122"/>
                    <a:ea typeface="华文楷体" pitchFamily="2" charset="-122"/>
                  </a:rPr>
                  <a:t>	</a:t>
                </a:r>
              </a:p>
            </p:txBody>
          </p:sp>
        </p:grpSp>
        <p:sp>
          <p:nvSpPr>
            <p:cNvPr id="138259" name="Text Box 2"/>
            <p:cNvSpPr txBox="1">
              <a:spLocks noChangeArrowheads="1"/>
            </p:cNvSpPr>
            <p:nvPr/>
          </p:nvSpPr>
          <p:spPr bwMode="auto">
            <a:xfrm>
              <a:off x="384" y="384"/>
              <a:ext cx="4944" cy="979"/>
            </a:xfrm>
            <a:prstGeom prst="rect">
              <a:avLst/>
            </a:prstGeom>
            <a:noFill/>
            <a:ln w="9525">
              <a:noFill/>
              <a:miter lim="800000"/>
              <a:headEnd/>
              <a:tailEnd/>
            </a:ln>
          </p:spPr>
          <p:txBody>
            <a:bodyPr>
              <a:spAutoFit/>
            </a:bodyPr>
            <a:lstStyle/>
            <a:p>
              <a:pPr algn="l" eaLnBrk="1" hangingPunct="1">
                <a:buClr>
                  <a:srgbClr val="00FF99"/>
                </a:buClr>
                <a:buFont typeface="Wingdings" pitchFamily="2" charset="2"/>
                <a:buChar char="q"/>
              </a:pPr>
              <a:r>
                <a:rPr kumimoji="1" lang="en-US" altLang="zh-CN" sz="3200">
                  <a:latin typeface="楷体_GB2312" pitchFamily="49" charset="-122"/>
                  <a:ea typeface="楷体_GB2312" pitchFamily="49" charset="-122"/>
                </a:rPr>
                <a:t>    </a:t>
              </a:r>
              <a:r>
                <a:rPr kumimoji="1" lang="zh-CN" altLang="en-US" sz="3200">
                  <a:latin typeface="楷体_GB2312" pitchFamily="49" charset="-122"/>
                  <a:ea typeface="楷体_GB2312" pitchFamily="49" charset="-122"/>
                </a:rPr>
                <a:t>辩证否定的实质是</a:t>
              </a:r>
              <a:r>
                <a:rPr kumimoji="1" lang="zh-CN" altLang="en-US" sz="3200">
                  <a:latin typeface="Times New Roman" pitchFamily="18" charset="0"/>
                  <a:ea typeface="楷体_GB2312" pitchFamily="49" charset="-122"/>
                </a:rPr>
                <a:t>“</a:t>
              </a:r>
              <a:r>
                <a:rPr kumimoji="1" lang="zh-CN" altLang="en-US" sz="3200">
                  <a:latin typeface="楷体_GB2312" pitchFamily="49" charset="-122"/>
                  <a:ea typeface="楷体_GB2312" pitchFamily="49" charset="-122"/>
                </a:rPr>
                <a:t>扬弃</a:t>
              </a:r>
              <a:r>
                <a:rPr kumimoji="1" lang="zh-CN" altLang="en-US" sz="3200">
                  <a:latin typeface="Times New Roman" pitchFamily="18" charset="0"/>
                  <a:ea typeface="楷体_GB2312" pitchFamily="49" charset="-122"/>
                </a:rPr>
                <a:t>”</a:t>
              </a:r>
              <a:r>
                <a:rPr kumimoji="1" lang="zh-CN" altLang="en-US" sz="3200">
                  <a:latin typeface="楷体_GB2312" pitchFamily="49" charset="-122"/>
                  <a:ea typeface="楷体_GB2312" pitchFamily="49" charset="-122"/>
                </a:rPr>
                <a:t>，即新事物对旧事物既批判又继承，既克服其消极因素，又保持其积极因素。</a:t>
              </a:r>
            </a:p>
          </p:txBody>
        </p:sp>
      </p:grpSp>
      <p:grpSp>
        <p:nvGrpSpPr>
          <p:cNvPr id="6" name="Group 23"/>
          <p:cNvGrpSpPr>
            <a:grpSpLocks/>
          </p:cNvGrpSpPr>
          <p:nvPr/>
        </p:nvGrpSpPr>
        <p:grpSpPr bwMode="auto">
          <a:xfrm>
            <a:off x="1547813" y="5084763"/>
            <a:ext cx="5688012" cy="1584325"/>
            <a:chOff x="975" y="3203"/>
            <a:chExt cx="3583" cy="998"/>
          </a:xfrm>
        </p:grpSpPr>
        <p:grpSp>
          <p:nvGrpSpPr>
            <p:cNvPr id="7" name="Group 17"/>
            <p:cNvGrpSpPr>
              <a:grpSpLocks/>
            </p:cNvGrpSpPr>
            <p:nvPr/>
          </p:nvGrpSpPr>
          <p:grpSpPr bwMode="auto">
            <a:xfrm>
              <a:off x="975" y="3203"/>
              <a:ext cx="3583" cy="998"/>
              <a:chOff x="249" y="1525"/>
              <a:chExt cx="5216" cy="2450"/>
            </a:xfrm>
          </p:grpSpPr>
          <p:grpSp>
            <p:nvGrpSpPr>
              <p:cNvPr id="8" name="Group 9"/>
              <p:cNvGrpSpPr>
                <a:grpSpLocks/>
              </p:cNvGrpSpPr>
              <p:nvPr/>
            </p:nvGrpSpPr>
            <p:grpSpPr bwMode="auto">
              <a:xfrm>
                <a:off x="249" y="1525"/>
                <a:ext cx="5216" cy="2450"/>
                <a:chOff x="816" y="2304"/>
                <a:chExt cx="1440" cy="448"/>
              </a:xfrm>
            </p:grpSpPr>
            <p:sp>
              <p:nvSpPr>
                <p:cNvPr id="138256"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solidFill>
                  <a:schemeClr val="hlink"/>
                </a:soli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82965" name="Text Box 21"/>
              <p:cNvSpPr txBox="1">
                <a:spLocks noChangeArrowheads="1"/>
              </p:cNvSpPr>
              <p:nvPr/>
            </p:nvSpPr>
            <p:spPr bwMode="auto">
              <a:xfrm>
                <a:off x="336" y="1569"/>
                <a:ext cx="5037" cy="992"/>
              </a:xfrm>
              <a:prstGeom prst="rect">
                <a:avLst/>
              </a:prstGeom>
              <a:solidFill>
                <a:srgbClr val="009999">
                  <a:alpha val="91000"/>
                </a:srgbClr>
              </a:solidFill>
              <a:ln w="38100">
                <a:noFill/>
                <a:miter lim="800000"/>
                <a:headEnd/>
                <a:tailEnd/>
              </a:ln>
              <a:effectLst/>
            </p:spPr>
            <p:txBody>
              <a:bodyPr>
                <a:spAutoFit/>
              </a:bodyPr>
              <a:lstStyle/>
              <a:p>
                <a:pPr algn="l" eaLnBrk="1" hangingPunct="1">
                  <a:lnSpc>
                    <a:spcPct val="120000"/>
                  </a:lnSpc>
                  <a:defRPr/>
                </a:pPr>
                <a:r>
                  <a:rPr lang="en-US" altLang="zh-CN" sz="3000">
                    <a:effectLst>
                      <a:outerShdw blurRad="38100" dist="38100" dir="2700000" algn="tl">
                        <a:srgbClr val="000000"/>
                      </a:outerShdw>
                    </a:effectLst>
                    <a:latin typeface="华文楷体" pitchFamily="2" charset="-122"/>
                    <a:ea typeface="华文楷体" pitchFamily="2" charset="-122"/>
                  </a:rPr>
                  <a:t>	</a:t>
                </a:r>
              </a:p>
            </p:txBody>
          </p:sp>
        </p:grpSp>
        <p:sp>
          <p:nvSpPr>
            <p:cNvPr id="82947" name="Text Box 3"/>
            <p:cNvSpPr txBox="1">
              <a:spLocks noChangeArrowheads="1"/>
            </p:cNvSpPr>
            <p:nvPr/>
          </p:nvSpPr>
          <p:spPr bwMode="auto">
            <a:xfrm>
              <a:off x="1111" y="3249"/>
              <a:ext cx="3360" cy="704"/>
            </a:xfrm>
            <a:prstGeom prst="rect">
              <a:avLst/>
            </a:prstGeom>
            <a:noFill/>
            <a:ln w="9525">
              <a:noFill/>
              <a:miter lim="800000"/>
              <a:headEnd/>
              <a:tailEnd/>
            </a:ln>
            <a:effectLst>
              <a:outerShdw dist="45791" dir="3378596" algn="ctr" rotWithShape="0">
                <a:schemeClr val="bg2"/>
              </a:outerShdw>
            </a:effectLst>
          </p:spPr>
          <p:txBody>
            <a:bodyPr>
              <a:spAutoFit/>
            </a:bodyPr>
            <a:lstStyle/>
            <a:p>
              <a:pPr algn="l" eaLnBrk="1" hangingPunct="1">
                <a:lnSpc>
                  <a:spcPct val="120000"/>
                </a:lnSpc>
                <a:spcBef>
                  <a:spcPct val="50000"/>
                </a:spcBef>
                <a:defRPr/>
              </a:pPr>
              <a:r>
                <a:rPr kumimoji="1" lang="zh-CN" altLang="en-US" sz="2800">
                  <a:effectLst>
                    <a:outerShdw blurRad="38100" dist="38100" dir="2700000" algn="tl">
                      <a:srgbClr val="C0C0C0"/>
                    </a:outerShdw>
                  </a:effectLst>
                  <a:latin typeface="楷体_GB2312" pitchFamily="49" charset="-122"/>
                  <a:ea typeface="楷体_GB2312" pitchFamily="49" charset="-122"/>
                </a:rPr>
                <a:t>爱因斯坦相对论对牛顿力学的否定就是既克服又保留。</a:t>
              </a:r>
            </a:p>
          </p:txBody>
        </p:sp>
      </p:grpSp>
      <p:pic>
        <p:nvPicPr>
          <p:cNvPr id="82948" name="Picture 4" descr="牛顿002"/>
          <p:cNvPicPr>
            <a:picLocks noChangeAspect="1" noChangeArrowheads="1"/>
          </p:cNvPicPr>
          <p:nvPr/>
        </p:nvPicPr>
        <p:blipFill>
          <a:blip r:embed="rId4" cstate="print">
            <a:lum contrast="24000"/>
          </a:blip>
          <a:srcRect/>
          <a:stretch>
            <a:fillRect/>
          </a:stretch>
        </p:blipFill>
        <p:spPr bwMode="auto">
          <a:xfrm>
            <a:off x="381000" y="2667000"/>
            <a:ext cx="1808163" cy="2133600"/>
          </a:xfrm>
          <a:prstGeom prst="rect">
            <a:avLst/>
          </a:prstGeom>
          <a:noFill/>
          <a:ln w="9525">
            <a:noFill/>
            <a:miter lim="800000"/>
            <a:headEnd/>
            <a:tailEnd/>
          </a:ln>
        </p:spPr>
      </p:pic>
      <p:sp>
        <p:nvSpPr>
          <p:cNvPr id="82949" name="AutoShape 5"/>
          <p:cNvSpPr>
            <a:spLocks noChangeArrowheads="1"/>
          </p:cNvSpPr>
          <p:nvPr/>
        </p:nvSpPr>
        <p:spPr bwMode="auto">
          <a:xfrm>
            <a:off x="2895600" y="2438400"/>
            <a:ext cx="2447925" cy="858838"/>
          </a:xfrm>
          <a:prstGeom prst="wedgeRoundRectCallout">
            <a:avLst>
              <a:gd name="adj1" fmla="val -90727"/>
              <a:gd name="adj2" fmla="val 91958"/>
              <a:gd name="adj3" fmla="val 16667"/>
            </a:avLst>
          </a:prstGeom>
          <a:noFill/>
          <a:ln w="9525">
            <a:solidFill>
              <a:schemeClr val="tx1"/>
            </a:solidFill>
            <a:miter lim="800000"/>
            <a:headEnd/>
            <a:tailEnd/>
          </a:ln>
          <a:effectLst/>
        </p:spPr>
        <p:txBody>
          <a:bodyPr wrap="none" anchor="ctr"/>
          <a:lstStyle/>
          <a:p>
            <a:pPr eaLnBrk="1" hangingPunct="1">
              <a:defRPr/>
            </a:pPr>
            <a:r>
              <a:rPr kumimoji="1" lang="zh-CN" altLang="en-US" sz="2200">
                <a:solidFill>
                  <a:schemeClr val="tx1"/>
                </a:solidFill>
                <a:effectLst>
                  <a:outerShdw blurRad="38100" dist="38100" dir="2700000" algn="tl">
                    <a:srgbClr val="C0C0C0"/>
                  </a:outerShdw>
                </a:effectLst>
                <a:latin typeface="Times New Roman" pitchFamily="18" charset="0"/>
                <a:ea typeface="楷体_GB2312" pitchFamily="49" charset="-122"/>
              </a:rPr>
              <a:t>运动是相对的，</a:t>
            </a:r>
          </a:p>
          <a:p>
            <a:pPr eaLnBrk="1" hangingPunct="1">
              <a:defRPr/>
            </a:pPr>
            <a:r>
              <a:rPr kumimoji="1" lang="zh-CN" altLang="en-US" sz="2200">
                <a:solidFill>
                  <a:schemeClr val="tx1"/>
                </a:solidFill>
                <a:effectLst>
                  <a:outerShdw blurRad="38100" dist="38100" dir="2700000" algn="tl">
                    <a:srgbClr val="C0C0C0"/>
                  </a:outerShdw>
                </a:effectLst>
                <a:latin typeface="Times New Roman" pitchFamily="18" charset="0"/>
                <a:ea typeface="楷体_GB2312" pitchFamily="49" charset="-122"/>
              </a:rPr>
              <a:t>时空是绝对的</a:t>
            </a:r>
            <a:r>
              <a:rPr kumimoji="1" lang="zh-CN" altLang="en-US" sz="2200" b="0">
                <a:solidFill>
                  <a:srgbClr val="FF33CC"/>
                </a:solidFill>
                <a:latin typeface="Times New Roman" pitchFamily="18" charset="0"/>
                <a:ea typeface="方正大黑简体" pitchFamily="2" charset="-122"/>
              </a:rPr>
              <a:t>。</a:t>
            </a:r>
          </a:p>
        </p:txBody>
      </p:sp>
      <p:sp>
        <p:nvSpPr>
          <p:cNvPr id="82950" name="AutoShape 6"/>
          <p:cNvSpPr>
            <a:spLocks noChangeArrowheads="1"/>
          </p:cNvSpPr>
          <p:nvPr/>
        </p:nvSpPr>
        <p:spPr bwMode="auto">
          <a:xfrm>
            <a:off x="2667000" y="4038600"/>
            <a:ext cx="2514600" cy="990600"/>
          </a:xfrm>
          <a:prstGeom prst="wedgeRoundRectCallout">
            <a:avLst>
              <a:gd name="adj1" fmla="val 72287"/>
              <a:gd name="adj2" fmla="val -16347"/>
              <a:gd name="adj3" fmla="val 16667"/>
            </a:avLst>
          </a:prstGeom>
          <a:noFill/>
          <a:ln w="9525">
            <a:solidFill>
              <a:schemeClr val="tx1"/>
            </a:solidFill>
            <a:miter lim="800000"/>
            <a:headEnd/>
            <a:tailEnd/>
          </a:ln>
          <a:effectLst/>
        </p:spPr>
        <p:txBody>
          <a:bodyPr wrap="none" anchor="ctr"/>
          <a:lstStyle/>
          <a:p>
            <a:pPr eaLnBrk="1" hangingPunct="1">
              <a:defRPr/>
            </a:pPr>
            <a:r>
              <a:rPr kumimoji="1" lang="zh-CN" altLang="en-US" sz="2200">
                <a:solidFill>
                  <a:schemeClr val="tx1"/>
                </a:solidFill>
                <a:effectLst>
                  <a:outerShdw blurRad="38100" dist="38100" dir="2700000" algn="tl">
                    <a:srgbClr val="C0C0C0"/>
                  </a:outerShdw>
                </a:effectLst>
                <a:latin typeface="Times New Roman" pitchFamily="18" charset="0"/>
                <a:ea typeface="楷体_GB2312" pitchFamily="49" charset="-122"/>
              </a:rPr>
              <a:t>运动是相对的，</a:t>
            </a:r>
          </a:p>
          <a:p>
            <a:pPr eaLnBrk="1" hangingPunct="1">
              <a:defRPr/>
            </a:pPr>
            <a:r>
              <a:rPr kumimoji="1" lang="zh-CN" altLang="en-US" sz="2200">
                <a:solidFill>
                  <a:schemeClr val="tx1"/>
                </a:solidFill>
                <a:effectLst>
                  <a:outerShdw blurRad="38100" dist="38100" dir="2700000" algn="tl">
                    <a:srgbClr val="C0C0C0"/>
                  </a:outerShdw>
                </a:effectLst>
                <a:latin typeface="Times New Roman" pitchFamily="18" charset="0"/>
                <a:ea typeface="楷体_GB2312" pitchFamily="49" charset="-122"/>
              </a:rPr>
              <a:t>时空也是相对的。</a:t>
            </a:r>
          </a:p>
        </p:txBody>
      </p:sp>
      <p:sp>
        <p:nvSpPr>
          <p:cNvPr id="138248" name="Rectangle 7"/>
          <p:cNvSpPr>
            <a:spLocks noChangeArrowheads="1"/>
          </p:cNvSpPr>
          <p:nvPr/>
        </p:nvSpPr>
        <p:spPr bwMode="auto">
          <a:xfrm>
            <a:off x="4479925" y="3108325"/>
            <a:ext cx="184150" cy="641350"/>
          </a:xfrm>
          <a:prstGeom prst="rect">
            <a:avLst/>
          </a:prstGeom>
          <a:noFill/>
          <a:ln w="9525">
            <a:noFill/>
            <a:miter lim="800000"/>
            <a:headEnd/>
            <a:tailEnd/>
          </a:ln>
        </p:spPr>
        <p:txBody>
          <a:bodyPr wrap="none" anchor="ctr">
            <a:spAutoFit/>
          </a:bodyPr>
          <a:lstStyle/>
          <a:p>
            <a:pPr algn="l" eaLnBrk="1" hangingPunct="1"/>
            <a:r>
              <a:rPr lang="en-US" altLang="zh-CN" sz="1800" b="0">
                <a:solidFill>
                  <a:schemeClr val="tx1"/>
                </a:solidFill>
                <a:latin typeface="Arial" pitchFamily="34" charset="0"/>
                <a:ea typeface="宋体" pitchFamily="2" charset="-122"/>
              </a:rPr>
              <a:t/>
            </a:r>
            <a:br>
              <a:rPr lang="en-US" altLang="zh-CN" sz="1800" b="0">
                <a:solidFill>
                  <a:schemeClr val="tx1"/>
                </a:solidFill>
                <a:latin typeface="Arial" pitchFamily="34" charset="0"/>
                <a:ea typeface="宋体" pitchFamily="2" charset="-122"/>
              </a:rPr>
            </a:br>
            <a:endParaRPr lang="en-US" altLang="zh-CN" sz="1800" b="0">
              <a:solidFill>
                <a:schemeClr val="tx1"/>
              </a:solidFill>
              <a:latin typeface="Arial" pitchFamily="34" charset="0"/>
              <a:ea typeface="宋体" pitchFamily="2" charset="-122"/>
            </a:endParaRPr>
          </a:p>
        </p:txBody>
      </p:sp>
      <p:sp>
        <p:nvSpPr>
          <p:cNvPr id="138249" name="Rectangle 8"/>
          <p:cNvSpPr>
            <a:spLocks noChangeArrowheads="1"/>
          </p:cNvSpPr>
          <p:nvPr/>
        </p:nvSpPr>
        <p:spPr bwMode="auto">
          <a:xfrm>
            <a:off x="4479925" y="3108325"/>
            <a:ext cx="184150" cy="641350"/>
          </a:xfrm>
          <a:prstGeom prst="rect">
            <a:avLst/>
          </a:prstGeom>
          <a:noFill/>
          <a:ln w="9525">
            <a:noFill/>
            <a:miter lim="800000"/>
            <a:headEnd/>
            <a:tailEnd/>
          </a:ln>
        </p:spPr>
        <p:txBody>
          <a:bodyPr wrap="none" anchor="ctr">
            <a:spAutoFit/>
          </a:bodyPr>
          <a:lstStyle/>
          <a:p>
            <a:pPr algn="l" eaLnBrk="1" hangingPunct="1"/>
            <a:r>
              <a:rPr lang="en-US" altLang="zh-CN" sz="1800" b="0">
                <a:solidFill>
                  <a:schemeClr val="tx1"/>
                </a:solidFill>
                <a:latin typeface="Arial" pitchFamily="34" charset="0"/>
                <a:ea typeface="宋体" pitchFamily="2" charset="-122"/>
              </a:rPr>
              <a:t/>
            </a:r>
            <a:br>
              <a:rPr lang="en-US" altLang="zh-CN" sz="1800" b="0">
                <a:solidFill>
                  <a:schemeClr val="tx1"/>
                </a:solidFill>
                <a:latin typeface="Arial" pitchFamily="34" charset="0"/>
                <a:ea typeface="宋体" pitchFamily="2" charset="-122"/>
              </a:rPr>
            </a:br>
            <a:endParaRPr lang="en-US" altLang="zh-CN" sz="1800" b="0">
              <a:solidFill>
                <a:schemeClr val="tx1"/>
              </a:solidFill>
              <a:latin typeface="Arial" pitchFamily="34" charset="0"/>
              <a:ea typeface="宋体" pitchFamily="2" charset="-122"/>
            </a:endParaRPr>
          </a:p>
        </p:txBody>
      </p:sp>
      <p:sp>
        <p:nvSpPr>
          <p:cNvPr id="138250" name="Rectangle 9"/>
          <p:cNvSpPr>
            <a:spLocks noChangeArrowheads="1"/>
          </p:cNvSpPr>
          <p:nvPr/>
        </p:nvSpPr>
        <p:spPr bwMode="auto">
          <a:xfrm>
            <a:off x="4479925" y="3108325"/>
            <a:ext cx="184150" cy="641350"/>
          </a:xfrm>
          <a:prstGeom prst="rect">
            <a:avLst/>
          </a:prstGeom>
          <a:noFill/>
          <a:ln w="9525">
            <a:noFill/>
            <a:miter lim="800000"/>
            <a:headEnd/>
            <a:tailEnd/>
          </a:ln>
        </p:spPr>
        <p:txBody>
          <a:bodyPr wrap="none" anchor="ctr">
            <a:spAutoFit/>
          </a:bodyPr>
          <a:lstStyle/>
          <a:p>
            <a:pPr algn="l" eaLnBrk="1" hangingPunct="1"/>
            <a:r>
              <a:rPr lang="en-US" altLang="zh-CN" sz="1800" b="0">
                <a:solidFill>
                  <a:schemeClr val="tx1"/>
                </a:solidFill>
                <a:latin typeface="Arial" pitchFamily="34" charset="0"/>
                <a:ea typeface="宋体" pitchFamily="2" charset="-122"/>
              </a:rPr>
              <a:t/>
            </a:r>
            <a:br>
              <a:rPr lang="en-US" altLang="zh-CN" sz="1800" b="0">
                <a:solidFill>
                  <a:schemeClr val="tx1"/>
                </a:solidFill>
                <a:latin typeface="Arial" pitchFamily="34" charset="0"/>
                <a:ea typeface="宋体" pitchFamily="2" charset="-122"/>
              </a:rPr>
            </a:br>
            <a:endParaRPr lang="en-US" altLang="zh-CN" sz="1800" b="0">
              <a:solidFill>
                <a:schemeClr val="tx1"/>
              </a:solidFill>
              <a:latin typeface="Arial" pitchFamily="34" charset="0"/>
              <a:ea typeface="宋体" pitchFamily="2" charset="-122"/>
            </a:endParaRPr>
          </a:p>
        </p:txBody>
      </p:sp>
      <p:sp>
        <p:nvSpPr>
          <p:cNvPr id="138251" name="Rectangle 10"/>
          <p:cNvSpPr>
            <a:spLocks noChangeArrowheads="1"/>
          </p:cNvSpPr>
          <p:nvPr/>
        </p:nvSpPr>
        <p:spPr bwMode="auto">
          <a:xfrm>
            <a:off x="4479925" y="3108325"/>
            <a:ext cx="184150" cy="641350"/>
          </a:xfrm>
          <a:prstGeom prst="rect">
            <a:avLst/>
          </a:prstGeom>
          <a:noFill/>
          <a:ln w="9525">
            <a:noFill/>
            <a:miter lim="800000"/>
            <a:headEnd/>
            <a:tailEnd/>
          </a:ln>
        </p:spPr>
        <p:txBody>
          <a:bodyPr wrap="none" anchor="ctr">
            <a:spAutoFit/>
          </a:bodyPr>
          <a:lstStyle/>
          <a:p>
            <a:pPr algn="l" eaLnBrk="1" hangingPunct="1"/>
            <a:r>
              <a:rPr lang="en-US" altLang="zh-CN" sz="1800" b="0">
                <a:solidFill>
                  <a:schemeClr val="tx1"/>
                </a:solidFill>
                <a:latin typeface="Arial" pitchFamily="34" charset="0"/>
                <a:ea typeface="宋体" pitchFamily="2" charset="-122"/>
              </a:rPr>
              <a:t/>
            </a:r>
            <a:br>
              <a:rPr lang="en-US" altLang="zh-CN" sz="1800" b="0">
                <a:solidFill>
                  <a:schemeClr val="tx1"/>
                </a:solidFill>
                <a:latin typeface="Arial" pitchFamily="34" charset="0"/>
                <a:ea typeface="宋体" pitchFamily="2" charset="-122"/>
              </a:rPr>
            </a:br>
            <a:endParaRPr lang="en-US" altLang="zh-CN" sz="1800" b="0">
              <a:solidFill>
                <a:schemeClr val="tx1"/>
              </a:solidFill>
              <a:latin typeface="Arial" pitchFamily="34" charset="0"/>
              <a:ea typeface="宋体"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82948"/>
                                        </p:tgtEl>
                                        <p:attrNameLst>
                                          <p:attrName>style.visibility</p:attrName>
                                        </p:attrNameLst>
                                      </p:cBhvr>
                                      <p:to>
                                        <p:strVal val="visible"/>
                                      </p:to>
                                    </p:set>
                                    <p:anim calcmode="lin" valueType="num">
                                      <p:cBhvr additive="base">
                                        <p:cTn id="14" dur="500" fill="hold"/>
                                        <p:tgtEl>
                                          <p:spTgt spid="82948"/>
                                        </p:tgtEl>
                                        <p:attrNameLst>
                                          <p:attrName>ppt_x</p:attrName>
                                        </p:attrNameLst>
                                      </p:cBhvr>
                                      <p:tavLst>
                                        <p:tav tm="0">
                                          <p:val>
                                            <p:strVal val="0-#ppt_w/2"/>
                                          </p:val>
                                        </p:tav>
                                        <p:tav tm="100000">
                                          <p:val>
                                            <p:strVal val="#ppt_x"/>
                                          </p:val>
                                        </p:tav>
                                      </p:tavLst>
                                    </p:anim>
                                    <p:anim calcmode="lin" valueType="num">
                                      <p:cBhvr additive="base">
                                        <p:cTn id="15" dur="500" fill="hold"/>
                                        <p:tgtEl>
                                          <p:spTgt spid="82948"/>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2949"/>
                                        </p:tgtEl>
                                        <p:attrNameLst>
                                          <p:attrName>style.visibility</p:attrName>
                                        </p:attrNameLst>
                                      </p:cBhvr>
                                      <p:to>
                                        <p:strVal val="visible"/>
                                      </p:to>
                                    </p:set>
                                    <p:animEffect transition="in" filter="dissolve">
                                      <p:cBhvr>
                                        <p:cTn id="19" dur="500"/>
                                        <p:tgtEl>
                                          <p:spTgt spid="82949"/>
                                        </p:tgtEl>
                                      </p:cBhvr>
                                    </p:animEffect>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82955"/>
                                        </p:tgtEl>
                                        <p:attrNameLst>
                                          <p:attrName>style.visibility</p:attrName>
                                        </p:attrNameLst>
                                      </p:cBhvr>
                                      <p:to>
                                        <p:strVal val="visible"/>
                                      </p:to>
                                    </p:set>
                                    <p:anim calcmode="lin" valueType="num">
                                      <p:cBhvr>
                                        <p:cTn id="23" dur="500" fill="hold"/>
                                        <p:tgtEl>
                                          <p:spTgt spid="82955"/>
                                        </p:tgtEl>
                                        <p:attrNameLst>
                                          <p:attrName>ppt_w</p:attrName>
                                        </p:attrNameLst>
                                      </p:cBhvr>
                                      <p:tavLst>
                                        <p:tav tm="0">
                                          <p:val>
                                            <p:fltVal val="0"/>
                                          </p:val>
                                        </p:tav>
                                        <p:tav tm="100000">
                                          <p:val>
                                            <p:strVal val="#ppt_w"/>
                                          </p:val>
                                        </p:tav>
                                      </p:tavLst>
                                    </p:anim>
                                    <p:anim calcmode="lin" valueType="num">
                                      <p:cBhvr>
                                        <p:cTn id="24" dur="500" fill="hold"/>
                                        <p:tgtEl>
                                          <p:spTgt spid="82955"/>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9" presetClass="entr" presetSubtype="0" fill="hold" grpId="0" nodeType="afterEffect">
                                  <p:stCondLst>
                                    <p:cond delay="0"/>
                                  </p:stCondLst>
                                  <p:childTnLst>
                                    <p:set>
                                      <p:cBhvr>
                                        <p:cTn id="27" dur="1" fill="hold">
                                          <p:stCondLst>
                                            <p:cond delay="0"/>
                                          </p:stCondLst>
                                        </p:cTn>
                                        <p:tgtEl>
                                          <p:spTgt spid="82950"/>
                                        </p:tgtEl>
                                        <p:attrNameLst>
                                          <p:attrName>style.visibility</p:attrName>
                                        </p:attrNameLst>
                                      </p:cBhvr>
                                      <p:to>
                                        <p:strVal val="visible"/>
                                      </p:to>
                                    </p:set>
                                    <p:animEffect transition="in" filter="dissolve">
                                      <p:cBhvr>
                                        <p:cTn id="28" dur="500"/>
                                        <p:tgtEl>
                                          <p:spTgt spid="82950"/>
                                        </p:tgtEl>
                                      </p:cBhvr>
                                    </p:animEffect>
                                  </p:childTnLst>
                                </p:cTn>
                              </p:par>
                            </p:childTnLst>
                          </p:cTn>
                        </p:par>
                        <p:par>
                          <p:cTn id="29" fill="hold">
                            <p:stCondLst>
                              <p:cond delay="3000"/>
                            </p:stCondLst>
                            <p:childTnLst>
                              <p:par>
                                <p:cTn id="30" presetID="13" presetClass="entr" presetSubtype="16"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plus(in)">
                                      <p:cBhvr>
                                        <p:cTn id="3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animBg="1" autoUpdateAnimBg="0"/>
      <p:bldP spid="82950"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609600" y="381000"/>
            <a:ext cx="4343400" cy="641350"/>
          </a:xfrm>
          <a:prstGeom prst="rect">
            <a:avLst/>
          </a:prstGeom>
          <a:solidFill>
            <a:schemeClr val="bg1">
              <a:alpha val="50000"/>
            </a:schemeClr>
          </a:solidFill>
          <a:ln w="9525">
            <a:noFill/>
            <a:miter lim="800000"/>
            <a:headEnd/>
            <a:tailEnd/>
          </a:ln>
          <a:effectLst/>
        </p:spPr>
        <p:txBody>
          <a:bodyPr>
            <a:spAutoFit/>
          </a:bodyPr>
          <a:lstStyle/>
          <a:p>
            <a:pPr algn="l" eaLnBrk="1" hangingPunct="1">
              <a:defRPr/>
            </a:pPr>
            <a:r>
              <a:rPr kumimoji="1" lang="en-US" altLang="zh-CN" sz="3200">
                <a:solidFill>
                  <a:srgbClr val="003300"/>
                </a:solidFill>
                <a:effectLst>
                  <a:outerShdw blurRad="38100" dist="38100" dir="2700000" algn="tl">
                    <a:srgbClr val="C0C0C0"/>
                  </a:outerShdw>
                </a:effectLst>
                <a:latin typeface="楷体_GB2312" pitchFamily="49" charset="-122"/>
                <a:ea typeface="楷体_GB2312" pitchFamily="49" charset="-122"/>
              </a:rPr>
              <a:t> </a:t>
            </a:r>
            <a:r>
              <a:rPr kumimoji="1" lang="en-US" altLang="zh-CN">
                <a:solidFill>
                  <a:srgbClr val="003300"/>
                </a:solidFill>
                <a:effectLst>
                  <a:outerShdw blurRad="38100" dist="38100" dir="2700000" algn="tl">
                    <a:srgbClr val="C0C0C0"/>
                  </a:outerShdw>
                </a:effectLst>
                <a:latin typeface="华文新魏" pitchFamily="2" charset="-122"/>
                <a:ea typeface="华文新魏" pitchFamily="2" charset="-122"/>
                <a:cs typeface="宋体-18030" pitchFamily="49" charset="-122"/>
              </a:rPr>
              <a:t>3</a:t>
            </a:r>
            <a:r>
              <a:rPr kumimoji="1" lang="zh-CN" altLang="en-US">
                <a:solidFill>
                  <a:srgbClr val="003300"/>
                </a:solidFill>
                <a:effectLst>
                  <a:outerShdw blurRad="38100" dist="38100" dir="2700000" algn="tl">
                    <a:srgbClr val="C0C0C0"/>
                  </a:outerShdw>
                </a:effectLst>
                <a:latin typeface="华文新魏" pitchFamily="2" charset="-122"/>
                <a:ea typeface="华文新魏" pitchFamily="2" charset="-122"/>
                <a:cs typeface="宋体-18030" pitchFamily="49" charset="-122"/>
              </a:rPr>
              <a:t>、否定之否定</a:t>
            </a:r>
          </a:p>
        </p:txBody>
      </p:sp>
      <p:pic>
        <p:nvPicPr>
          <p:cNvPr id="83971" name="Picture 3" descr="小麦田间管理"/>
          <p:cNvPicPr>
            <a:picLocks noChangeAspect="1" noChangeArrowheads="1"/>
          </p:cNvPicPr>
          <p:nvPr/>
        </p:nvPicPr>
        <p:blipFill>
          <a:blip r:embed="rId2" cstate="print"/>
          <a:srcRect l="4453" t="3828" r="5009" b="2393"/>
          <a:stretch>
            <a:fillRect/>
          </a:stretch>
        </p:blipFill>
        <p:spPr bwMode="auto">
          <a:xfrm>
            <a:off x="3429000" y="4191000"/>
            <a:ext cx="2362200" cy="1954213"/>
          </a:xfrm>
          <a:prstGeom prst="rect">
            <a:avLst/>
          </a:prstGeom>
          <a:noFill/>
          <a:ln w="9525">
            <a:solidFill>
              <a:schemeClr val="folHlink"/>
            </a:solidFill>
            <a:miter lim="800000"/>
            <a:headEnd/>
            <a:tailEnd/>
          </a:ln>
        </p:spPr>
      </p:pic>
      <p:sp>
        <p:nvSpPr>
          <p:cNvPr id="139268" name="Text Box 4"/>
          <p:cNvSpPr txBox="1">
            <a:spLocks noChangeArrowheads="1"/>
          </p:cNvSpPr>
          <p:nvPr/>
        </p:nvSpPr>
        <p:spPr bwMode="auto">
          <a:xfrm>
            <a:off x="6705600" y="5029200"/>
            <a:ext cx="1276350" cy="519113"/>
          </a:xfrm>
          <a:prstGeom prst="rect">
            <a:avLst/>
          </a:prstGeom>
          <a:noFill/>
          <a:ln w="9525">
            <a:noFill/>
            <a:miter lim="800000"/>
            <a:headEnd/>
            <a:tailEnd/>
          </a:ln>
        </p:spPr>
        <p:txBody>
          <a:bodyPr>
            <a:spAutoFit/>
          </a:bodyPr>
          <a:lstStyle/>
          <a:p>
            <a:pPr algn="l" eaLnBrk="1" hangingPunct="1">
              <a:spcBef>
                <a:spcPct val="50000"/>
              </a:spcBef>
            </a:pPr>
            <a:r>
              <a:rPr kumimoji="1" lang="zh-CN" altLang="en-US" sz="2800" b="0">
                <a:latin typeface="方正大黑简体" pitchFamily="2" charset="-122"/>
                <a:ea typeface="方正大黑简体" pitchFamily="2" charset="-122"/>
              </a:rPr>
              <a:t>麦 粒</a:t>
            </a:r>
          </a:p>
        </p:txBody>
      </p:sp>
      <p:sp>
        <p:nvSpPr>
          <p:cNvPr id="83973" name="Text Box 5"/>
          <p:cNvSpPr txBox="1">
            <a:spLocks noChangeArrowheads="1"/>
          </p:cNvSpPr>
          <p:nvPr/>
        </p:nvSpPr>
        <p:spPr bwMode="auto">
          <a:xfrm>
            <a:off x="4149725" y="6096000"/>
            <a:ext cx="1565275" cy="427038"/>
          </a:xfrm>
          <a:prstGeom prst="rect">
            <a:avLst/>
          </a:prstGeom>
          <a:noFill/>
          <a:ln w="9525">
            <a:noFill/>
            <a:miter lim="800000"/>
            <a:headEnd/>
            <a:tailEnd/>
          </a:ln>
        </p:spPr>
        <p:txBody>
          <a:bodyPr>
            <a:spAutoFit/>
          </a:bodyPr>
          <a:lstStyle/>
          <a:p>
            <a:pPr algn="l" eaLnBrk="1" hangingPunct="1">
              <a:spcBef>
                <a:spcPct val="50000"/>
              </a:spcBef>
            </a:pPr>
            <a:r>
              <a:rPr kumimoji="1" lang="zh-CN" altLang="en-US" sz="2200">
                <a:solidFill>
                  <a:srgbClr val="000066"/>
                </a:solidFill>
                <a:latin typeface="楷体_GB2312" pitchFamily="49" charset="-122"/>
                <a:ea typeface="楷体_GB2312" pitchFamily="49" charset="-122"/>
              </a:rPr>
              <a:t>植  株</a:t>
            </a:r>
          </a:p>
        </p:txBody>
      </p:sp>
      <p:sp>
        <p:nvSpPr>
          <p:cNvPr id="83974" name="AutoShape 6"/>
          <p:cNvSpPr>
            <a:spLocks noChangeArrowheads="1"/>
          </p:cNvSpPr>
          <p:nvPr/>
        </p:nvSpPr>
        <p:spPr bwMode="auto">
          <a:xfrm>
            <a:off x="2819400" y="4800600"/>
            <a:ext cx="381000" cy="457200"/>
          </a:xfrm>
          <a:prstGeom prst="rightArrow">
            <a:avLst>
              <a:gd name="adj1" fmla="val 50000"/>
              <a:gd name="adj2" fmla="val 25000"/>
            </a:avLst>
          </a:prstGeom>
          <a:solidFill>
            <a:schemeClr val="bg2"/>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3975" name="AutoShape 7"/>
          <p:cNvSpPr>
            <a:spLocks noChangeArrowheads="1"/>
          </p:cNvSpPr>
          <p:nvPr/>
        </p:nvSpPr>
        <p:spPr bwMode="auto">
          <a:xfrm>
            <a:off x="5943600" y="4876800"/>
            <a:ext cx="381000" cy="457200"/>
          </a:xfrm>
          <a:prstGeom prst="rightArrow">
            <a:avLst>
              <a:gd name="adj1" fmla="val 50000"/>
              <a:gd name="adj2" fmla="val 25000"/>
            </a:avLst>
          </a:prstGeom>
          <a:solidFill>
            <a:schemeClr val="bg2"/>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3976" name="Text Box 8"/>
          <p:cNvSpPr txBox="1">
            <a:spLocks noChangeArrowheads="1"/>
          </p:cNvSpPr>
          <p:nvPr/>
        </p:nvSpPr>
        <p:spPr bwMode="auto">
          <a:xfrm>
            <a:off x="1219200" y="1143000"/>
            <a:ext cx="5562600" cy="1066800"/>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a:solidFill>
                  <a:schemeClr val="tx2"/>
                </a:solidFill>
                <a:effectLst>
                  <a:outerShdw blurRad="38100" dist="38100" dir="2700000" algn="tl">
                    <a:srgbClr val="C0C0C0"/>
                  </a:outerShdw>
                </a:effectLst>
                <a:latin typeface="Times New Roman" pitchFamily="18" charset="0"/>
                <a:ea typeface="宋体" pitchFamily="2" charset="-122"/>
              </a:rPr>
              <a:t>    </a:t>
            </a:r>
            <a:r>
              <a:rPr kumimoji="1" lang="zh-CN" altLang="en-US" sz="3200">
                <a:solidFill>
                  <a:srgbClr val="800000"/>
                </a:solidFill>
                <a:effectLst>
                  <a:outerShdw blurRad="38100" dist="38100" dir="2700000" algn="tl">
                    <a:srgbClr val="C0C0C0"/>
                  </a:outerShdw>
                </a:effectLst>
                <a:latin typeface="Times New Roman" pitchFamily="18" charset="0"/>
              </a:rPr>
              <a:t>否定之否定是两次否定三个阶段的完整过程与统一；</a:t>
            </a:r>
          </a:p>
        </p:txBody>
      </p:sp>
      <p:pic>
        <p:nvPicPr>
          <p:cNvPr id="83977" name="Picture 9"/>
          <p:cNvPicPr>
            <a:picLocks noChangeAspect="1" noChangeArrowheads="1"/>
          </p:cNvPicPr>
          <p:nvPr/>
        </p:nvPicPr>
        <p:blipFill>
          <a:blip r:embed="rId3" cstate="print"/>
          <a:srcRect/>
          <a:stretch>
            <a:fillRect/>
          </a:stretch>
        </p:blipFill>
        <p:spPr bwMode="auto">
          <a:xfrm>
            <a:off x="381000" y="4419600"/>
            <a:ext cx="2362200" cy="1508125"/>
          </a:xfrm>
          <a:prstGeom prst="rect">
            <a:avLst/>
          </a:prstGeom>
          <a:noFill/>
          <a:ln w="9525">
            <a:noFill/>
            <a:miter lim="800000"/>
            <a:headEnd/>
            <a:tailEnd/>
          </a:ln>
        </p:spPr>
      </p:pic>
      <p:pic>
        <p:nvPicPr>
          <p:cNvPr id="83978" name="Picture 10"/>
          <p:cNvPicPr>
            <a:picLocks noChangeAspect="1" noChangeArrowheads="1"/>
          </p:cNvPicPr>
          <p:nvPr/>
        </p:nvPicPr>
        <p:blipFill>
          <a:blip r:embed="rId3" cstate="print"/>
          <a:srcRect/>
          <a:stretch>
            <a:fillRect/>
          </a:stretch>
        </p:blipFill>
        <p:spPr bwMode="auto">
          <a:xfrm>
            <a:off x="6477000" y="4267200"/>
            <a:ext cx="2209800" cy="1684338"/>
          </a:xfrm>
          <a:prstGeom prst="rect">
            <a:avLst/>
          </a:prstGeom>
          <a:noFill/>
          <a:ln w="9525">
            <a:noFill/>
            <a:miter lim="800000"/>
            <a:headEnd/>
            <a:tailEnd/>
          </a:ln>
        </p:spPr>
      </p:pic>
      <p:sp>
        <p:nvSpPr>
          <p:cNvPr id="83979" name="Text Box 11"/>
          <p:cNvSpPr txBox="1">
            <a:spLocks noChangeArrowheads="1"/>
          </p:cNvSpPr>
          <p:nvPr/>
        </p:nvSpPr>
        <p:spPr bwMode="auto">
          <a:xfrm>
            <a:off x="7086600" y="5943600"/>
            <a:ext cx="1282700" cy="427038"/>
          </a:xfrm>
          <a:prstGeom prst="rect">
            <a:avLst/>
          </a:prstGeom>
          <a:solidFill>
            <a:schemeClr val="bg1"/>
          </a:solidFill>
          <a:ln w="9525">
            <a:noFill/>
            <a:miter lim="800000"/>
            <a:headEnd/>
            <a:tailEnd/>
          </a:ln>
        </p:spPr>
        <p:txBody>
          <a:bodyPr>
            <a:spAutoFit/>
          </a:bodyPr>
          <a:lstStyle/>
          <a:p>
            <a:pPr algn="l" eaLnBrk="1" hangingPunct="1">
              <a:spcBef>
                <a:spcPct val="50000"/>
              </a:spcBef>
            </a:pPr>
            <a:r>
              <a:rPr kumimoji="1" lang="zh-CN" altLang="en-US" sz="2200">
                <a:solidFill>
                  <a:srgbClr val="000066"/>
                </a:solidFill>
                <a:latin typeface="楷体_GB2312" pitchFamily="49" charset="-122"/>
                <a:ea typeface="楷体_GB2312" pitchFamily="49" charset="-122"/>
              </a:rPr>
              <a:t>麦 粒</a:t>
            </a:r>
          </a:p>
        </p:txBody>
      </p:sp>
      <p:sp>
        <p:nvSpPr>
          <p:cNvPr id="83981" name="Text Box 13"/>
          <p:cNvSpPr txBox="1">
            <a:spLocks noChangeArrowheads="1"/>
          </p:cNvSpPr>
          <p:nvPr/>
        </p:nvSpPr>
        <p:spPr bwMode="auto">
          <a:xfrm>
            <a:off x="990600" y="5867400"/>
            <a:ext cx="1282700" cy="427038"/>
          </a:xfrm>
          <a:prstGeom prst="rect">
            <a:avLst/>
          </a:prstGeom>
          <a:noFill/>
          <a:ln w="9525">
            <a:noFill/>
            <a:miter lim="800000"/>
            <a:headEnd/>
            <a:tailEnd/>
          </a:ln>
        </p:spPr>
        <p:txBody>
          <a:bodyPr>
            <a:spAutoFit/>
          </a:bodyPr>
          <a:lstStyle/>
          <a:p>
            <a:pPr algn="l" eaLnBrk="1" hangingPunct="1">
              <a:spcBef>
                <a:spcPct val="50000"/>
              </a:spcBef>
            </a:pPr>
            <a:r>
              <a:rPr kumimoji="1" lang="zh-CN" altLang="en-US" sz="2200">
                <a:solidFill>
                  <a:srgbClr val="000066"/>
                </a:solidFill>
                <a:latin typeface="楷体_GB2312" pitchFamily="49" charset="-122"/>
                <a:ea typeface="楷体_GB2312" pitchFamily="49" charset="-122"/>
              </a:rPr>
              <a:t>麦 粒</a:t>
            </a:r>
          </a:p>
        </p:txBody>
      </p:sp>
      <p:pic>
        <p:nvPicPr>
          <p:cNvPr id="83982" name="Picture 14" descr="O_chevron001"/>
          <p:cNvPicPr>
            <a:picLocks noChangeAspect="1" noChangeArrowheads="1"/>
          </p:cNvPicPr>
          <p:nvPr/>
        </p:nvPicPr>
        <p:blipFill>
          <a:blip r:embed="rId4" cstate="print">
            <a:lum bright="6000" contrast="42000"/>
            <a:grayscl/>
          </a:blip>
          <a:srcRect/>
          <a:stretch>
            <a:fillRect/>
          </a:stretch>
        </p:blipFill>
        <p:spPr bwMode="auto">
          <a:xfrm>
            <a:off x="2895600" y="3019425"/>
            <a:ext cx="596900" cy="447675"/>
          </a:xfrm>
          <a:prstGeom prst="rect">
            <a:avLst/>
          </a:prstGeom>
          <a:noFill/>
          <a:ln w="9525">
            <a:noFill/>
            <a:miter lim="800000"/>
            <a:headEnd/>
            <a:tailEnd/>
          </a:ln>
        </p:spPr>
      </p:pic>
      <p:pic>
        <p:nvPicPr>
          <p:cNvPr id="83983" name="Picture 15" descr="O_chevron001"/>
          <p:cNvPicPr>
            <a:picLocks noChangeAspect="1" noChangeArrowheads="1"/>
          </p:cNvPicPr>
          <p:nvPr/>
        </p:nvPicPr>
        <p:blipFill>
          <a:blip r:embed="rId4" cstate="print">
            <a:lum bright="6000" contrast="42000"/>
            <a:grayscl/>
          </a:blip>
          <a:srcRect/>
          <a:stretch>
            <a:fillRect/>
          </a:stretch>
        </p:blipFill>
        <p:spPr bwMode="auto">
          <a:xfrm>
            <a:off x="5715000" y="2968625"/>
            <a:ext cx="596900" cy="447675"/>
          </a:xfrm>
          <a:prstGeom prst="rect">
            <a:avLst/>
          </a:prstGeom>
          <a:noFill/>
          <a:ln w="9525">
            <a:noFill/>
            <a:miter lim="800000"/>
            <a:headEnd/>
            <a:tailEnd/>
          </a:ln>
        </p:spPr>
      </p:pic>
      <p:grpSp>
        <p:nvGrpSpPr>
          <p:cNvPr id="2" name="Group 16"/>
          <p:cNvGrpSpPr>
            <a:grpSpLocks/>
          </p:cNvGrpSpPr>
          <p:nvPr/>
        </p:nvGrpSpPr>
        <p:grpSpPr bwMode="auto">
          <a:xfrm>
            <a:off x="457200" y="2447925"/>
            <a:ext cx="2424113" cy="1589088"/>
            <a:chOff x="192" y="1678"/>
            <a:chExt cx="1560" cy="1038"/>
          </a:xfrm>
        </p:grpSpPr>
        <p:pic>
          <p:nvPicPr>
            <p:cNvPr id="139289" name="Picture 17" descr="LB_circle001"/>
            <p:cNvPicPr>
              <a:picLocks noChangeAspect="1" noChangeArrowheads="1"/>
            </p:cNvPicPr>
            <p:nvPr/>
          </p:nvPicPr>
          <p:blipFill>
            <a:blip r:embed="rId5" cstate="print"/>
            <a:srcRect/>
            <a:stretch>
              <a:fillRect/>
            </a:stretch>
          </p:blipFill>
          <p:spPr bwMode="auto">
            <a:xfrm>
              <a:off x="192" y="1678"/>
              <a:ext cx="1560" cy="1038"/>
            </a:xfrm>
            <a:prstGeom prst="rect">
              <a:avLst/>
            </a:prstGeom>
            <a:noFill/>
            <a:ln w="9525">
              <a:noFill/>
              <a:miter lim="800000"/>
              <a:headEnd/>
              <a:tailEnd/>
            </a:ln>
          </p:spPr>
        </p:pic>
        <p:sp>
          <p:nvSpPr>
            <p:cNvPr id="83986" name="Text Box 18"/>
            <p:cNvSpPr txBox="1">
              <a:spLocks noChangeArrowheads="1"/>
            </p:cNvSpPr>
            <p:nvPr/>
          </p:nvSpPr>
          <p:spPr bwMode="gray">
            <a:xfrm>
              <a:off x="576" y="1968"/>
              <a:ext cx="768" cy="373"/>
            </a:xfrm>
            <a:prstGeom prst="rect">
              <a:avLst/>
            </a:prstGeom>
            <a:noFill/>
            <a:ln w="9525" algn="ctr">
              <a:noFill/>
              <a:miter lim="800000"/>
              <a:headEnd/>
              <a:tailEnd/>
            </a:ln>
            <a:effectLst/>
          </p:spPr>
          <p:txBody>
            <a:bodyPr>
              <a:spAutoFit/>
            </a:bodyPr>
            <a:lstStyle/>
            <a:p>
              <a:pPr eaLnBrk="1" hangingPunct="1">
                <a:defRPr/>
              </a:pPr>
              <a:r>
                <a:rPr kumimoji="1" lang="zh-CN" altLang="en-US" sz="3200">
                  <a:solidFill>
                    <a:schemeClr val="accent2"/>
                  </a:solidFill>
                  <a:effectLst>
                    <a:outerShdw blurRad="38100" dist="38100" dir="2700000" algn="tl">
                      <a:srgbClr val="C0C0C0"/>
                    </a:outerShdw>
                  </a:effectLst>
                  <a:latin typeface="Arial" pitchFamily="34" charset="0"/>
                </a:rPr>
                <a:t>肯定</a:t>
              </a:r>
              <a:endParaRPr lang="zh-CN" altLang="en-US" sz="3200">
                <a:solidFill>
                  <a:schemeClr val="accent2"/>
                </a:solidFill>
                <a:effectLst>
                  <a:outerShdw blurRad="38100" dist="38100" dir="2700000" algn="tl">
                    <a:srgbClr val="C0C0C0"/>
                  </a:outerShdw>
                </a:effectLst>
                <a:latin typeface="Arial" pitchFamily="34" charset="0"/>
              </a:endParaRPr>
            </a:p>
          </p:txBody>
        </p:sp>
      </p:grpSp>
      <p:grpSp>
        <p:nvGrpSpPr>
          <p:cNvPr id="3" name="Group 19"/>
          <p:cNvGrpSpPr>
            <a:grpSpLocks/>
          </p:cNvGrpSpPr>
          <p:nvPr/>
        </p:nvGrpSpPr>
        <p:grpSpPr bwMode="auto">
          <a:xfrm>
            <a:off x="3505200" y="2374900"/>
            <a:ext cx="2136775" cy="1617663"/>
            <a:chOff x="2112" y="1632"/>
            <a:chExt cx="1375" cy="1056"/>
          </a:xfrm>
        </p:grpSpPr>
        <p:pic>
          <p:nvPicPr>
            <p:cNvPr id="139287" name="Picture 20" descr="YG_circle001"/>
            <p:cNvPicPr>
              <a:picLocks noChangeAspect="1" noChangeArrowheads="1"/>
            </p:cNvPicPr>
            <p:nvPr/>
          </p:nvPicPr>
          <p:blipFill>
            <a:blip r:embed="rId6" cstate="print"/>
            <a:srcRect/>
            <a:stretch>
              <a:fillRect/>
            </a:stretch>
          </p:blipFill>
          <p:spPr bwMode="auto">
            <a:xfrm>
              <a:off x="2112" y="1632"/>
              <a:ext cx="1375" cy="1056"/>
            </a:xfrm>
            <a:prstGeom prst="rect">
              <a:avLst/>
            </a:prstGeom>
            <a:noFill/>
            <a:ln w="9525">
              <a:noFill/>
              <a:miter lim="800000"/>
              <a:headEnd/>
              <a:tailEnd/>
            </a:ln>
          </p:spPr>
        </p:pic>
        <p:sp>
          <p:nvSpPr>
            <p:cNvPr id="83989" name="Text Box 21"/>
            <p:cNvSpPr txBox="1">
              <a:spLocks noChangeArrowheads="1"/>
            </p:cNvSpPr>
            <p:nvPr/>
          </p:nvSpPr>
          <p:spPr bwMode="gray">
            <a:xfrm>
              <a:off x="2304" y="1968"/>
              <a:ext cx="864" cy="378"/>
            </a:xfrm>
            <a:prstGeom prst="rect">
              <a:avLst/>
            </a:prstGeom>
            <a:noFill/>
            <a:ln w="9525" algn="ctr">
              <a:noFill/>
              <a:miter lim="800000"/>
              <a:headEnd/>
              <a:tailEnd/>
            </a:ln>
            <a:effectLst/>
          </p:spPr>
          <p:txBody>
            <a:bodyPr>
              <a:spAutoFit/>
            </a:bodyPr>
            <a:lstStyle/>
            <a:p>
              <a:pPr eaLnBrk="1" hangingPunct="1">
                <a:defRPr/>
              </a:pPr>
              <a:r>
                <a:rPr kumimoji="1" lang="zh-CN" altLang="en-US" sz="3200">
                  <a:solidFill>
                    <a:srgbClr val="006600"/>
                  </a:solidFill>
                  <a:effectLst>
                    <a:outerShdw blurRad="38100" dist="38100" dir="2700000" algn="tl">
                      <a:srgbClr val="C0C0C0"/>
                    </a:outerShdw>
                  </a:effectLst>
                  <a:latin typeface="Arial" pitchFamily="34" charset="0"/>
                </a:rPr>
                <a:t>否定</a:t>
              </a:r>
              <a:endParaRPr lang="zh-CN" altLang="en-US" sz="3200">
                <a:solidFill>
                  <a:srgbClr val="006600"/>
                </a:solidFill>
                <a:effectLst>
                  <a:outerShdw blurRad="38100" dist="38100" dir="2700000" algn="tl">
                    <a:srgbClr val="C0C0C0"/>
                  </a:outerShdw>
                </a:effectLst>
                <a:latin typeface="Arial" pitchFamily="34" charset="0"/>
              </a:endParaRPr>
            </a:p>
          </p:txBody>
        </p:sp>
      </p:grpSp>
      <p:grpSp>
        <p:nvGrpSpPr>
          <p:cNvPr id="4" name="Group 22"/>
          <p:cNvGrpSpPr>
            <a:grpSpLocks/>
          </p:cNvGrpSpPr>
          <p:nvPr/>
        </p:nvGrpSpPr>
        <p:grpSpPr bwMode="auto">
          <a:xfrm>
            <a:off x="6324600" y="2438400"/>
            <a:ext cx="2286000" cy="1524000"/>
            <a:chOff x="3888" y="1672"/>
            <a:chExt cx="1471" cy="995"/>
          </a:xfrm>
        </p:grpSpPr>
        <p:pic>
          <p:nvPicPr>
            <p:cNvPr id="139285" name="Picture 23" descr="RY_circle001"/>
            <p:cNvPicPr>
              <a:picLocks noChangeAspect="1" noChangeArrowheads="1"/>
            </p:cNvPicPr>
            <p:nvPr/>
          </p:nvPicPr>
          <p:blipFill>
            <a:blip r:embed="rId7" cstate="print"/>
            <a:srcRect/>
            <a:stretch>
              <a:fillRect/>
            </a:stretch>
          </p:blipFill>
          <p:spPr bwMode="auto">
            <a:xfrm>
              <a:off x="3888" y="1672"/>
              <a:ext cx="1471" cy="995"/>
            </a:xfrm>
            <a:prstGeom prst="rect">
              <a:avLst/>
            </a:prstGeom>
            <a:noFill/>
            <a:ln w="9525">
              <a:noFill/>
              <a:miter lim="800000"/>
              <a:headEnd/>
              <a:tailEnd/>
            </a:ln>
          </p:spPr>
        </p:pic>
        <p:sp>
          <p:nvSpPr>
            <p:cNvPr id="83992" name="Rectangle 24"/>
            <p:cNvSpPr>
              <a:spLocks noChangeArrowheads="1"/>
            </p:cNvSpPr>
            <p:nvPr/>
          </p:nvSpPr>
          <p:spPr bwMode="auto">
            <a:xfrm>
              <a:off x="4224" y="1872"/>
              <a:ext cx="864" cy="618"/>
            </a:xfrm>
            <a:prstGeom prst="rect">
              <a:avLst/>
            </a:prstGeom>
            <a:noFill/>
            <a:ln w="9525">
              <a:noFill/>
              <a:miter lim="800000"/>
              <a:headEnd/>
              <a:tailEnd/>
            </a:ln>
            <a:effectLst/>
          </p:spPr>
          <p:txBody>
            <a:bodyPr>
              <a:spAutoFit/>
            </a:bodyPr>
            <a:lstStyle/>
            <a:p>
              <a:pPr algn="l" eaLnBrk="1" hangingPunct="1">
                <a:defRPr/>
              </a:pPr>
              <a:r>
                <a:rPr kumimoji="1" lang="zh-CN" altLang="en-US" sz="2800">
                  <a:solidFill>
                    <a:srgbClr val="800000"/>
                  </a:solidFill>
                  <a:effectLst>
                    <a:outerShdw blurRad="38100" dist="38100" dir="2700000" algn="tl">
                      <a:srgbClr val="C0C0C0"/>
                    </a:outerShdw>
                  </a:effectLst>
                  <a:latin typeface="Arial" pitchFamily="34" charset="0"/>
                </a:rPr>
                <a:t>否定之否定</a:t>
              </a:r>
            </a:p>
          </p:txBody>
        </p:sp>
      </p:grpSp>
      <p:grpSp>
        <p:nvGrpSpPr>
          <p:cNvPr id="5" name="Group 25"/>
          <p:cNvGrpSpPr>
            <a:grpSpLocks/>
          </p:cNvGrpSpPr>
          <p:nvPr/>
        </p:nvGrpSpPr>
        <p:grpSpPr bwMode="auto">
          <a:xfrm>
            <a:off x="0" y="981075"/>
            <a:ext cx="9144000" cy="519113"/>
            <a:chOff x="0" y="816"/>
            <a:chExt cx="5760" cy="372"/>
          </a:xfrm>
        </p:grpSpPr>
        <p:pic>
          <p:nvPicPr>
            <p:cNvPr id="139283" name="Picture 26" descr="1118564011"/>
            <p:cNvPicPr>
              <a:picLocks noChangeAspect="1" noChangeArrowheads="1"/>
            </p:cNvPicPr>
            <p:nvPr/>
          </p:nvPicPr>
          <p:blipFill>
            <a:blip r:embed="rId8" cstate="print"/>
            <a:srcRect/>
            <a:stretch>
              <a:fillRect/>
            </a:stretch>
          </p:blipFill>
          <p:spPr bwMode="auto">
            <a:xfrm>
              <a:off x="3426" y="816"/>
              <a:ext cx="2334" cy="372"/>
            </a:xfrm>
            <a:prstGeom prst="rect">
              <a:avLst/>
            </a:prstGeom>
            <a:noFill/>
            <a:ln w="9525">
              <a:noFill/>
              <a:miter lim="800000"/>
              <a:headEnd/>
              <a:tailEnd/>
            </a:ln>
          </p:spPr>
        </p:pic>
        <p:pic>
          <p:nvPicPr>
            <p:cNvPr id="139284" name="Picture 27" descr="1118564011"/>
            <p:cNvPicPr>
              <a:picLocks noChangeAspect="1" noChangeArrowheads="1"/>
            </p:cNvPicPr>
            <p:nvPr/>
          </p:nvPicPr>
          <p:blipFill>
            <a:blip r:embed="rId8"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3976"/>
                                        </p:tgtEl>
                                        <p:attrNameLst>
                                          <p:attrName>style.visibility</p:attrName>
                                        </p:attrNameLst>
                                      </p:cBhvr>
                                      <p:to>
                                        <p:strVal val="visible"/>
                                      </p:to>
                                    </p:set>
                                    <p:animEffect transition="in" filter="wipe(left)">
                                      <p:cBhvr>
                                        <p:cTn id="7" dur="500"/>
                                        <p:tgtEl>
                                          <p:spTgt spid="8397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3982"/>
                                        </p:tgtEl>
                                        <p:attrNameLst>
                                          <p:attrName>style.visibility</p:attrName>
                                        </p:attrNameLst>
                                      </p:cBhvr>
                                      <p:to>
                                        <p:strVal val="visible"/>
                                      </p:to>
                                    </p:set>
                                    <p:animEffect transition="in" filter="wipe(left)">
                                      <p:cBhvr>
                                        <p:cTn id="15" dur="500"/>
                                        <p:tgtEl>
                                          <p:spTgt spid="8398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3983"/>
                                        </p:tgtEl>
                                        <p:attrNameLst>
                                          <p:attrName>style.visibility</p:attrName>
                                        </p:attrNameLst>
                                      </p:cBhvr>
                                      <p:to>
                                        <p:strVal val="visible"/>
                                      </p:to>
                                    </p:set>
                                    <p:animEffect transition="in" filter="wipe(left)">
                                      <p:cBhvr>
                                        <p:cTn id="23" dur="500"/>
                                        <p:tgtEl>
                                          <p:spTgt spid="8398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83977"/>
                                        </p:tgtEl>
                                        <p:attrNameLst>
                                          <p:attrName>style.visibility</p:attrName>
                                        </p:attrNameLst>
                                      </p:cBhvr>
                                      <p:to>
                                        <p:strVal val="visible"/>
                                      </p:to>
                                    </p:set>
                                    <p:animEffect transition="in" filter="wipe(left)">
                                      <p:cBhvr>
                                        <p:cTn id="31" dur="500"/>
                                        <p:tgtEl>
                                          <p:spTgt spid="83977"/>
                                        </p:tgtEl>
                                      </p:cBhvr>
                                    </p:animEffect>
                                  </p:childTnLst>
                                </p:cTn>
                              </p:par>
                            </p:childTnLst>
                          </p:cTn>
                        </p:par>
                        <p:par>
                          <p:cTn id="32" fill="hold">
                            <p:stCondLst>
                              <p:cond delay="3500"/>
                            </p:stCondLst>
                            <p:childTnLst>
                              <p:par>
                                <p:cTn id="33" presetID="17" presetClass="entr" presetSubtype="10" fill="hold" grpId="0" nodeType="afterEffect">
                                  <p:stCondLst>
                                    <p:cond delay="0"/>
                                  </p:stCondLst>
                                  <p:childTnLst>
                                    <p:set>
                                      <p:cBhvr>
                                        <p:cTn id="34" dur="1" fill="hold">
                                          <p:stCondLst>
                                            <p:cond delay="0"/>
                                          </p:stCondLst>
                                        </p:cTn>
                                        <p:tgtEl>
                                          <p:spTgt spid="83981"/>
                                        </p:tgtEl>
                                        <p:attrNameLst>
                                          <p:attrName>style.visibility</p:attrName>
                                        </p:attrNameLst>
                                      </p:cBhvr>
                                      <p:to>
                                        <p:strVal val="visible"/>
                                      </p:to>
                                    </p:set>
                                    <p:anim calcmode="lin" valueType="num">
                                      <p:cBhvr>
                                        <p:cTn id="35" dur="500" fill="hold"/>
                                        <p:tgtEl>
                                          <p:spTgt spid="83981"/>
                                        </p:tgtEl>
                                        <p:attrNameLst>
                                          <p:attrName>ppt_w</p:attrName>
                                        </p:attrNameLst>
                                      </p:cBhvr>
                                      <p:tavLst>
                                        <p:tav tm="0">
                                          <p:val>
                                            <p:fltVal val="0"/>
                                          </p:val>
                                        </p:tav>
                                        <p:tav tm="100000">
                                          <p:val>
                                            <p:strVal val="#ppt_w"/>
                                          </p:val>
                                        </p:tav>
                                      </p:tavLst>
                                    </p:anim>
                                    <p:anim calcmode="lin" valueType="num">
                                      <p:cBhvr>
                                        <p:cTn id="36" dur="500" fill="hold"/>
                                        <p:tgtEl>
                                          <p:spTgt spid="83981"/>
                                        </p:tgtEl>
                                        <p:attrNameLst>
                                          <p:attrName>ppt_h</p:attrName>
                                        </p:attrNameLst>
                                      </p:cBhvr>
                                      <p:tavLst>
                                        <p:tav tm="0">
                                          <p:val>
                                            <p:strVal val="#ppt_h"/>
                                          </p:val>
                                        </p:tav>
                                        <p:tav tm="100000">
                                          <p:val>
                                            <p:strVal val="#ppt_h"/>
                                          </p:val>
                                        </p:tav>
                                      </p:tavLst>
                                    </p:anim>
                                  </p:childTnLst>
                                </p:cTn>
                              </p:par>
                            </p:childTnLst>
                          </p:cTn>
                        </p:par>
                        <p:par>
                          <p:cTn id="37" fill="hold">
                            <p:stCondLst>
                              <p:cond delay="4000"/>
                            </p:stCondLst>
                            <p:childTnLst>
                              <p:par>
                                <p:cTn id="38" presetID="17" presetClass="entr" presetSubtype="8" fill="hold" grpId="0" nodeType="afterEffect">
                                  <p:stCondLst>
                                    <p:cond delay="0"/>
                                  </p:stCondLst>
                                  <p:childTnLst>
                                    <p:set>
                                      <p:cBhvr>
                                        <p:cTn id="39" dur="1" fill="hold">
                                          <p:stCondLst>
                                            <p:cond delay="0"/>
                                          </p:stCondLst>
                                        </p:cTn>
                                        <p:tgtEl>
                                          <p:spTgt spid="83974"/>
                                        </p:tgtEl>
                                        <p:attrNameLst>
                                          <p:attrName>style.visibility</p:attrName>
                                        </p:attrNameLst>
                                      </p:cBhvr>
                                      <p:to>
                                        <p:strVal val="visible"/>
                                      </p:to>
                                    </p:set>
                                    <p:anim calcmode="lin" valueType="num">
                                      <p:cBhvr>
                                        <p:cTn id="40" dur="500" fill="hold"/>
                                        <p:tgtEl>
                                          <p:spTgt spid="83974"/>
                                        </p:tgtEl>
                                        <p:attrNameLst>
                                          <p:attrName>ppt_x</p:attrName>
                                        </p:attrNameLst>
                                      </p:cBhvr>
                                      <p:tavLst>
                                        <p:tav tm="0">
                                          <p:val>
                                            <p:strVal val="#ppt_x-#ppt_w/2"/>
                                          </p:val>
                                        </p:tav>
                                        <p:tav tm="100000">
                                          <p:val>
                                            <p:strVal val="#ppt_x"/>
                                          </p:val>
                                        </p:tav>
                                      </p:tavLst>
                                    </p:anim>
                                    <p:anim calcmode="lin" valueType="num">
                                      <p:cBhvr>
                                        <p:cTn id="41" dur="500" fill="hold"/>
                                        <p:tgtEl>
                                          <p:spTgt spid="83974"/>
                                        </p:tgtEl>
                                        <p:attrNameLst>
                                          <p:attrName>ppt_y</p:attrName>
                                        </p:attrNameLst>
                                      </p:cBhvr>
                                      <p:tavLst>
                                        <p:tav tm="0">
                                          <p:val>
                                            <p:strVal val="#ppt_y"/>
                                          </p:val>
                                        </p:tav>
                                        <p:tav tm="100000">
                                          <p:val>
                                            <p:strVal val="#ppt_y"/>
                                          </p:val>
                                        </p:tav>
                                      </p:tavLst>
                                    </p:anim>
                                    <p:anim calcmode="lin" valueType="num">
                                      <p:cBhvr>
                                        <p:cTn id="42" dur="500" fill="hold"/>
                                        <p:tgtEl>
                                          <p:spTgt spid="83974"/>
                                        </p:tgtEl>
                                        <p:attrNameLst>
                                          <p:attrName>ppt_w</p:attrName>
                                        </p:attrNameLst>
                                      </p:cBhvr>
                                      <p:tavLst>
                                        <p:tav tm="0">
                                          <p:val>
                                            <p:fltVal val="0"/>
                                          </p:val>
                                        </p:tav>
                                        <p:tav tm="100000">
                                          <p:val>
                                            <p:strVal val="#ppt_w"/>
                                          </p:val>
                                        </p:tav>
                                      </p:tavLst>
                                    </p:anim>
                                    <p:anim calcmode="lin" valueType="num">
                                      <p:cBhvr>
                                        <p:cTn id="43" dur="500" fill="hold"/>
                                        <p:tgtEl>
                                          <p:spTgt spid="83974"/>
                                        </p:tgtEl>
                                        <p:attrNameLst>
                                          <p:attrName>ppt_h</p:attrName>
                                        </p:attrNameLst>
                                      </p:cBhvr>
                                      <p:tavLst>
                                        <p:tav tm="0">
                                          <p:val>
                                            <p:strVal val="#ppt_h"/>
                                          </p:val>
                                        </p:tav>
                                        <p:tav tm="100000">
                                          <p:val>
                                            <p:strVal val="#ppt_h"/>
                                          </p:val>
                                        </p:tav>
                                      </p:tavLst>
                                    </p:anim>
                                  </p:childTnLst>
                                </p:cTn>
                              </p:par>
                            </p:childTnLst>
                          </p:cTn>
                        </p:par>
                        <p:par>
                          <p:cTn id="44" fill="hold">
                            <p:stCondLst>
                              <p:cond delay="4500"/>
                            </p:stCondLst>
                            <p:childTnLst>
                              <p:par>
                                <p:cTn id="45" presetID="1" presetClass="entr" presetSubtype="0" fill="hold" nodeType="afterEffect">
                                  <p:stCondLst>
                                    <p:cond delay="0"/>
                                  </p:stCondLst>
                                  <p:childTnLst>
                                    <p:set>
                                      <p:cBhvr>
                                        <p:cTn id="46" dur="1" fill="hold">
                                          <p:stCondLst>
                                            <p:cond delay="0"/>
                                          </p:stCondLst>
                                        </p:cTn>
                                        <p:tgtEl>
                                          <p:spTgt spid="83971"/>
                                        </p:tgtEl>
                                        <p:attrNameLst>
                                          <p:attrName>style.visibility</p:attrName>
                                        </p:attrNameLst>
                                      </p:cBhvr>
                                      <p:to>
                                        <p:strVal val="visible"/>
                                      </p:to>
                                    </p:set>
                                  </p:childTnLst>
                                </p:cTn>
                              </p:par>
                            </p:childTnLst>
                          </p:cTn>
                        </p:par>
                        <p:par>
                          <p:cTn id="47" fill="hold">
                            <p:stCondLst>
                              <p:cond delay="4500"/>
                            </p:stCondLst>
                            <p:childTnLst>
                              <p:par>
                                <p:cTn id="48" presetID="17" presetClass="entr" presetSubtype="10" fill="hold" grpId="0" nodeType="afterEffect">
                                  <p:stCondLst>
                                    <p:cond delay="0"/>
                                  </p:stCondLst>
                                  <p:childTnLst>
                                    <p:set>
                                      <p:cBhvr>
                                        <p:cTn id="49" dur="1" fill="hold">
                                          <p:stCondLst>
                                            <p:cond delay="0"/>
                                          </p:stCondLst>
                                        </p:cTn>
                                        <p:tgtEl>
                                          <p:spTgt spid="83973"/>
                                        </p:tgtEl>
                                        <p:attrNameLst>
                                          <p:attrName>style.visibility</p:attrName>
                                        </p:attrNameLst>
                                      </p:cBhvr>
                                      <p:to>
                                        <p:strVal val="visible"/>
                                      </p:to>
                                    </p:set>
                                    <p:anim calcmode="lin" valueType="num">
                                      <p:cBhvr>
                                        <p:cTn id="50" dur="500" fill="hold"/>
                                        <p:tgtEl>
                                          <p:spTgt spid="83973"/>
                                        </p:tgtEl>
                                        <p:attrNameLst>
                                          <p:attrName>ppt_w</p:attrName>
                                        </p:attrNameLst>
                                      </p:cBhvr>
                                      <p:tavLst>
                                        <p:tav tm="0">
                                          <p:val>
                                            <p:fltVal val="0"/>
                                          </p:val>
                                        </p:tav>
                                        <p:tav tm="100000">
                                          <p:val>
                                            <p:strVal val="#ppt_w"/>
                                          </p:val>
                                        </p:tav>
                                      </p:tavLst>
                                    </p:anim>
                                    <p:anim calcmode="lin" valueType="num">
                                      <p:cBhvr>
                                        <p:cTn id="51" dur="500" fill="hold"/>
                                        <p:tgtEl>
                                          <p:spTgt spid="83973"/>
                                        </p:tgtEl>
                                        <p:attrNameLst>
                                          <p:attrName>ppt_h</p:attrName>
                                        </p:attrNameLst>
                                      </p:cBhvr>
                                      <p:tavLst>
                                        <p:tav tm="0">
                                          <p:val>
                                            <p:strVal val="#ppt_h"/>
                                          </p:val>
                                        </p:tav>
                                        <p:tav tm="100000">
                                          <p:val>
                                            <p:strVal val="#ppt_h"/>
                                          </p:val>
                                        </p:tav>
                                      </p:tavLst>
                                    </p:anim>
                                  </p:childTnLst>
                                </p:cTn>
                              </p:par>
                            </p:childTnLst>
                          </p:cTn>
                        </p:par>
                        <p:par>
                          <p:cTn id="52" fill="hold">
                            <p:stCondLst>
                              <p:cond delay="5000"/>
                            </p:stCondLst>
                            <p:childTnLst>
                              <p:par>
                                <p:cTn id="53" presetID="17" presetClass="entr" presetSubtype="8" fill="hold" grpId="0" nodeType="afterEffect">
                                  <p:stCondLst>
                                    <p:cond delay="0"/>
                                  </p:stCondLst>
                                  <p:childTnLst>
                                    <p:set>
                                      <p:cBhvr>
                                        <p:cTn id="54" dur="1" fill="hold">
                                          <p:stCondLst>
                                            <p:cond delay="0"/>
                                          </p:stCondLst>
                                        </p:cTn>
                                        <p:tgtEl>
                                          <p:spTgt spid="83975"/>
                                        </p:tgtEl>
                                        <p:attrNameLst>
                                          <p:attrName>style.visibility</p:attrName>
                                        </p:attrNameLst>
                                      </p:cBhvr>
                                      <p:to>
                                        <p:strVal val="visible"/>
                                      </p:to>
                                    </p:set>
                                    <p:anim calcmode="lin" valueType="num">
                                      <p:cBhvr>
                                        <p:cTn id="55" dur="500" fill="hold"/>
                                        <p:tgtEl>
                                          <p:spTgt spid="83975"/>
                                        </p:tgtEl>
                                        <p:attrNameLst>
                                          <p:attrName>ppt_x</p:attrName>
                                        </p:attrNameLst>
                                      </p:cBhvr>
                                      <p:tavLst>
                                        <p:tav tm="0">
                                          <p:val>
                                            <p:strVal val="#ppt_x-#ppt_w/2"/>
                                          </p:val>
                                        </p:tav>
                                        <p:tav tm="100000">
                                          <p:val>
                                            <p:strVal val="#ppt_x"/>
                                          </p:val>
                                        </p:tav>
                                      </p:tavLst>
                                    </p:anim>
                                    <p:anim calcmode="lin" valueType="num">
                                      <p:cBhvr>
                                        <p:cTn id="56" dur="500" fill="hold"/>
                                        <p:tgtEl>
                                          <p:spTgt spid="83975"/>
                                        </p:tgtEl>
                                        <p:attrNameLst>
                                          <p:attrName>ppt_y</p:attrName>
                                        </p:attrNameLst>
                                      </p:cBhvr>
                                      <p:tavLst>
                                        <p:tav tm="0">
                                          <p:val>
                                            <p:strVal val="#ppt_y"/>
                                          </p:val>
                                        </p:tav>
                                        <p:tav tm="100000">
                                          <p:val>
                                            <p:strVal val="#ppt_y"/>
                                          </p:val>
                                        </p:tav>
                                      </p:tavLst>
                                    </p:anim>
                                    <p:anim calcmode="lin" valueType="num">
                                      <p:cBhvr>
                                        <p:cTn id="57" dur="500" fill="hold"/>
                                        <p:tgtEl>
                                          <p:spTgt spid="83975"/>
                                        </p:tgtEl>
                                        <p:attrNameLst>
                                          <p:attrName>ppt_w</p:attrName>
                                        </p:attrNameLst>
                                      </p:cBhvr>
                                      <p:tavLst>
                                        <p:tav tm="0">
                                          <p:val>
                                            <p:fltVal val="0"/>
                                          </p:val>
                                        </p:tav>
                                        <p:tav tm="100000">
                                          <p:val>
                                            <p:strVal val="#ppt_w"/>
                                          </p:val>
                                        </p:tav>
                                      </p:tavLst>
                                    </p:anim>
                                    <p:anim calcmode="lin" valueType="num">
                                      <p:cBhvr>
                                        <p:cTn id="58" dur="500" fill="hold"/>
                                        <p:tgtEl>
                                          <p:spTgt spid="83975"/>
                                        </p:tgtEl>
                                        <p:attrNameLst>
                                          <p:attrName>ppt_h</p:attrName>
                                        </p:attrNameLst>
                                      </p:cBhvr>
                                      <p:tavLst>
                                        <p:tav tm="0">
                                          <p:val>
                                            <p:strVal val="#ppt_h"/>
                                          </p:val>
                                        </p:tav>
                                        <p:tav tm="100000">
                                          <p:val>
                                            <p:strVal val="#ppt_h"/>
                                          </p:val>
                                        </p:tav>
                                      </p:tavLst>
                                    </p:anim>
                                  </p:childTnLst>
                                </p:cTn>
                              </p:par>
                            </p:childTnLst>
                          </p:cTn>
                        </p:par>
                        <p:par>
                          <p:cTn id="59" fill="hold">
                            <p:stCondLst>
                              <p:cond delay="5500"/>
                            </p:stCondLst>
                            <p:childTnLst>
                              <p:par>
                                <p:cTn id="60" presetID="22" presetClass="entr" presetSubtype="8" fill="hold" nodeType="afterEffect">
                                  <p:stCondLst>
                                    <p:cond delay="0"/>
                                  </p:stCondLst>
                                  <p:childTnLst>
                                    <p:set>
                                      <p:cBhvr>
                                        <p:cTn id="61" dur="1" fill="hold">
                                          <p:stCondLst>
                                            <p:cond delay="0"/>
                                          </p:stCondLst>
                                        </p:cTn>
                                        <p:tgtEl>
                                          <p:spTgt spid="83978"/>
                                        </p:tgtEl>
                                        <p:attrNameLst>
                                          <p:attrName>style.visibility</p:attrName>
                                        </p:attrNameLst>
                                      </p:cBhvr>
                                      <p:to>
                                        <p:strVal val="visible"/>
                                      </p:to>
                                    </p:set>
                                    <p:animEffect transition="in" filter="wipe(left)">
                                      <p:cBhvr>
                                        <p:cTn id="62" dur="500"/>
                                        <p:tgtEl>
                                          <p:spTgt spid="83978"/>
                                        </p:tgtEl>
                                      </p:cBhvr>
                                    </p:animEffect>
                                  </p:childTnLst>
                                </p:cTn>
                              </p:par>
                            </p:childTnLst>
                          </p:cTn>
                        </p:par>
                        <p:par>
                          <p:cTn id="63" fill="hold">
                            <p:stCondLst>
                              <p:cond delay="6000"/>
                            </p:stCondLst>
                            <p:childTnLst>
                              <p:par>
                                <p:cTn id="64" presetID="17" presetClass="entr" presetSubtype="10" fill="hold" grpId="0" nodeType="afterEffect">
                                  <p:stCondLst>
                                    <p:cond delay="0"/>
                                  </p:stCondLst>
                                  <p:childTnLst>
                                    <p:set>
                                      <p:cBhvr>
                                        <p:cTn id="65" dur="1" fill="hold">
                                          <p:stCondLst>
                                            <p:cond delay="0"/>
                                          </p:stCondLst>
                                        </p:cTn>
                                        <p:tgtEl>
                                          <p:spTgt spid="83979"/>
                                        </p:tgtEl>
                                        <p:attrNameLst>
                                          <p:attrName>style.visibility</p:attrName>
                                        </p:attrNameLst>
                                      </p:cBhvr>
                                      <p:to>
                                        <p:strVal val="visible"/>
                                      </p:to>
                                    </p:set>
                                    <p:anim calcmode="lin" valueType="num">
                                      <p:cBhvr>
                                        <p:cTn id="66" dur="500" fill="hold"/>
                                        <p:tgtEl>
                                          <p:spTgt spid="83979"/>
                                        </p:tgtEl>
                                        <p:attrNameLst>
                                          <p:attrName>ppt_w</p:attrName>
                                        </p:attrNameLst>
                                      </p:cBhvr>
                                      <p:tavLst>
                                        <p:tav tm="0">
                                          <p:val>
                                            <p:fltVal val="0"/>
                                          </p:val>
                                        </p:tav>
                                        <p:tav tm="100000">
                                          <p:val>
                                            <p:strVal val="#ppt_w"/>
                                          </p:val>
                                        </p:tav>
                                      </p:tavLst>
                                    </p:anim>
                                    <p:anim calcmode="lin" valueType="num">
                                      <p:cBhvr>
                                        <p:cTn id="67" dur="500" fill="hold"/>
                                        <p:tgtEl>
                                          <p:spTgt spid="83979"/>
                                        </p:tgtEl>
                                        <p:attrNameLst>
                                          <p:attrName>ppt_h</p:attrName>
                                        </p:attrNameLst>
                                      </p:cBhvr>
                                      <p:tavLst>
                                        <p:tav tm="0">
                                          <p:val>
                                            <p:strVal val="#ppt_h"/>
                                          </p:val>
                                        </p:tav>
                                        <p:tav tm="100000">
                                          <p:val>
                                            <p:strVal val="#ppt_h"/>
                                          </p:val>
                                        </p:tav>
                                      </p:tavLst>
                                    </p:anim>
                                  </p:childTnLst>
                                </p:cTn>
                              </p:par>
                            </p:childTnLst>
                          </p:cTn>
                        </p:par>
                        <p:par>
                          <p:cTn id="68" fill="hold">
                            <p:stCondLst>
                              <p:cond delay="6500"/>
                            </p:stCondLst>
                            <p:childTnLst>
                              <p:par>
                                <p:cTn id="69" presetID="17" presetClass="entr" presetSubtype="10"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utoUpdateAnimBg="0"/>
      <p:bldP spid="83974" grpId="0" animBg="1"/>
      <p:bldP spid="83975" grpId="0" animBg="1"/>
      <p:bldP spid="83976" grpId="0"/>
      <p:bldP spid="83979" grpId="0" animBg="1" autoUpdateAnimBg="0"/>
      <p:bldP spid="83981"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468313" y="1092200"/>
            <a:ext cx="8370887" cy="4314825"/>
            <a:chOff x="295" y="688"/>
            <a:chExt cx="5273" cy="2718"/>
          </a:xfrm>
        </p:grpSpPr>
        <p:sp>
          <p:nvSpPr>
            <p:cNvPr id="85011" name="AutoShape 19"/>
            <p:cNvSpPr>
              <a:spLocks noChangeArrowheads="1"/>
            </p:cNvSpPr>
            <p:nvPr/>
          </p:nvSpPr>
          <p:spPr bwMode="gray">
            <a:xfrm flipH="1">
              <a:off x="295" y="709"/>
              <a:ext cx="1225" cy="2697"/>
            </a:xfrm>
            <a:prstGeom prst="roundRect">
              <a:avLst>
                <a:gd name="adj" fmla="val 11375"/>
              </a:avLst>
            </a:prstGeom>
            <a:solidFill>
              <a:schemeClr val="hlink"/>
            </a:solidFill>
            <a:ln w="28575">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5012" name="AutoShape 20"/>
            <p:cNvSpPr>
              <a:spLocks noChangeArrowheads="1"/>
            </p:cNvSpPr>
            <p:nvPr/>
          </p:nvSpPr>
          <p:spPr bwMode="gray">
            <a:xfrm>
              <a:off x="1598" y="688"/>
              <a:ext cx="3970" cy="2697"/>
            </a:xfrm>
            <a:prstGeom prst="roundRect">
              <a:avLst>
                <a:gd name="adj" fmla="val 2454"/>
              </a:avLst>
            </a:prstGeom>
            <a:solidFill>
              <a:schemeClr val="hlink"/>
            </a:solidFill>
            <a:ln w="28575">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5013" name="Text Box 21"/>
            <p:cNvSpPr txBox="1">
              <a:spLocks noChangeArrowheads="1"/>
            </p:cNvSpPr>
            <p:nvPr/>
          </p:nvSpPr>
          <p:spPr bwMode="auto">
            <a:xfrm>
              <a:off x="1920" y="912"/>
              <a:ext cx="3299" cy="2290"/>
            </a:xfrm>
            <a:prstGeom prst="rect">
              <a:avLst/>
            </a:prstGeom>
            <a:solidFill>
              <a:schemeClr val="hlink"/>
            </a:solidFill>
            <a:ln w="28575">
              <a:solidFill>
                <a:schemeClr val="bg1"/>
              </a:solidFill>
              <a:miter lim="800000"/>
              <a:headEnd/>
              <a:tailEnd/>
            </a:ln>
            <a:effectLst/>
          </p:spPr>
          <p:txBody>
            <a:bodyPr>
              <a:spAutoFit/>
            </a:bodyPr>
            <a:lstStyle/>
            <a:p>
              <a:pPr algn="l" eaLnBrk="1" hangingPunct="1">
                <a:lnSpc>
                  <a:spcPct val="120000"/>
                </a:lnSpc>
                <a:spcBef>
                  <a:spcPct val="50000"/>
                </a:spcBef>
                <a:defRPr/>
              </a:pPr>
              <a:r>
                <a:rPr kumimoji="1" lang="en-US" altLang="zh-CN" sz="1800">
                  <a:solidFill>
                    <a:srgbClr val="FFFF99"/>
                  </a:solidFill>
                  <a:effectLst>
                    <a:outerShdw blurRad="38100" dist="38100" dir="2700000" algn="tl">
                      <a:srgbClr val="000000"/>
                    </a:outerShdw>
                  </a:effectLst>
                  <a:latin typeface="Arial" pitchFamily="34" charset="0"/>
                  <a:ea typeface="宋体" pitchFamily="2" charset="-122"/>
                </a:rPr>
                <a:t>        </a:t>
              </a:r>
              <a:r>
                <a:rPr kumimoji="1" lang="en-US" altLang="zh-CN" sz="2800">
                  <a:effectLst>
                    <a:outerShdw blurRad="38100" dist="38100" dir="2700000" algn="tl">
                      <a:srgbClr val="000000"/>
                    </a:outerShdw>
                  </a:effectLst>
                  <a:latin typeface="Arial" pitchFamily="34" charset="0"/>
                </a:rPr>
                <a:t>  </a:t>
              </a:r>
              <a:r>
                <a:rPr kumimoji="1" lang="zh-CN" altLang="en-US" sz="2800">
                  <a:effectLst>
                    <a:outerShdw blurRad="38100" dist="38100" dir="2700000" algn="tl">
                      <a:srgbClr val="000000"/>
                    </a:outerShdw>
                  </a:effectLst>
                  <a:latin typeface="Arial" pitchFamily="34" charset="0"/>
                  <a:ea typeface="楷体_GB2312" pitchFamily="49" charset="-122"/>
                </a:rPr>
                <a:t>事物发展由肯定到否定再到否定之否定的过程，显示了事物自我发展的辩证性质，是真正的、自然的、历史的和辩证的否定，是在更高阶段上重新达到原来的出发点的否定。</a:t>
              </a:r>
              <a:r>
                <a:rPr lang="zh-CN" altLang="en-US" sz="2400" b="0">
                  <a:effectLst>
                    <a:outerShdw blurRad="38100" dist="38100" dir="2700000" algn="tl">
                      <a:srgbClr val="000000"/>
                    </a:outerShdw>
                  </a:effectLst>
                  <a:latin typeface="Arial" pitchFamily="34" charset="0"/>
                  <a:ea typeface="楷体_GB2312" pitchFamily="49" charset="-122"/>
                </a:rPr>
                <a:t>       </a:t>
              </a:r>
            </a:p>
            <a:p>
              <a:pPr algn="l" eaLnBrk="1" hangingPunct="1">
                <a:lnSpc>
                  <a:spcPct val="120000"/>
                </a:lnSpc>
                <a:defRPr/>
              </a:pPr>
              <a:r>
                <a:rPr lang="zh-CN" altLang="en-US" sz="2400" b="0">
                  <a:effectLst>
                    <a:outerShdw blurRad="38100" dist="38100" dir="2700000" algn="tl">
                      <a:srgbClr val="000000"/>
                    </a:outerShdw>
                  </a:effectLst>
                  <a:latin typeface="Arial" pitchFamily="34" charset="0"/>
                  <a:ea typeface="楷体_GB2312" pitchFamily="49" charset="-122"/>
                </a:rPr>
                <a:t>                        </a:t>
              </a:r>
            </a:p>
          </p:txBody>
        </p:sp>
        <p:pic>
          <p:nvPicPr>
            <p:cNvPr id="140294" name="Picture 22" descr="MYNGS"/>
            <p:cNvPicPr>
              <a:picLocks noChangeAspect="1" noChangeArrowheads="1"/>
            </p:cNvPicPr>
            <p:nvPr/>
          </p:nvPicPr>
          <p:blipFill>
            <a:blip r:embed="rId2" cstate="print"/>
            <a:srcRect l="4184" r="3342" b="9564"/>
            <a:stretch>
              <a:fillRect/>
            </a:stretch>
          </p:blipFill>
          <p:spPr bwMode="auto">
            <a:xfrm>
              <a:off x="340" y="1344"/>
              <a:ext cx="1087" cy="1420"/>
            </a:xfrm>
            <a:prstGeom prst="rect">
              <a:avLst/>
            </a:prstGeom>
            <a:solidFill>
              <a:schemeClr val="hlink"/>
            </a:solidFill>
            <a:ln w="28575">
              <a:solidFill>
                <a:schemeClr val="bg1"/>
              </a:solidFill>
              <a:miter lim="800000"/>
              <a:headEnd/>
              <a:tailEnd/>
            </a:ln>
          </p:spPr>
        </p:pic>
        <p:grpSp>
          <p:nvGrpSpPr>
            <p:cNvPr id="3" name="Group 23"/>
            <p:cNvGrpSpPr>
              <a:grpSpLocks/>
            </p:cNvGrpSpPr>
            <p:nvPr/>
          </p:nvGrpSpPr>
          <p:grpSpPr bwMode="auto">
            <a:xfrm>
              <a:off x="1247" y="935"/>
              <a:ext cx="543" cy="2209"/>
              <a:chOff x="1158" y="935"/>
              <a:chExt cx="543" cy="2209"/>
            </a:xfrm>
          </p:grpSpPr>
          <p:grpSp>
            <p:nvGrpSpPr>
              <p:cNvPr id="4" name="Group 3"/>
              <p:cNvGrpSpPr>
                <a:grpSpLocks/>
              </p:cNvGrpSpPr>
              <p:nvPr/>
            </p:nvGrpSpPr>
            <p:grpSpPr bwMode="auto">
              <a:xfrm rot="5400000">
                <a:off x="1337" y="948"/>
                <a:ext cx="183" cy="541"/>
                <a:chOff x="960" y="1764"/>
                <a:chExt cx="130" cy="418"/>
              </a:xfrm>
            </p:grpSpPr>
            <p:sp>
              <p:nvSpPr>
                <p:cNvPr id="84996" name="Oval 4"/>
                <p:cNvSpPr>
                  <a:spLocks noChangeArrowheads="1"/>
                </p:cNvSpPr>
                <p:nvPr/>
              </p:nvSpPr>
              <p:spPr bwMode="gray">
                <a:xfrm>
                  <a:off x="960" y="1764"/>
                  <a:ext cx="126" cy="120"/>
                </a:xfrm>
                <a:prstGeom prst="ellipse">
                  <a:avLst/>
                </a:prstGeom>
                <a:solidFill>
                  <a:schemeClr val="hlink">
                    <a:alpha val="20000"/>
                  </a:schemeClr>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4997" name="Oval 5"/>
                <p:cNvSpPr>
                  <a:spLocks noChangeArrowheads="1"/>
                </p:cNvSpPr>
                <p:nvPr/>
              </p:nvSpPr>
              <p:spPr bwMode="gray">
                <a:xfrm>
                  <a:off x="964" y="2062"/>
                  <a:ext cx="126" cy="120"/>
                </a:xfrm>
                <a:prstGeom prst="ellipse">
                  <a:avLst/>
                </a:prstGeom>
                <a:solidFill>
                  <a:schemeClr val="hlink">
                    <a:alpha val="30000"/>
                  </a:schemeClr>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4998" name="AutoShape 6"/>
                <p:cNvSpPr>
                  <a:spLocks noChangeArrowheads="1"/>
                </p:cNvSpPr>
                <p:nvPr/>
              </p:nvSpPr>
              <p:spPr bwMode="gray">
                <a:xfrm>
                  <a:off x="996" y="1834"/>
                  <a:ext cx="62" cy="300"/>
                </a:xfrm>
                <a:prstGeom prst="roundRect">
                  <a:avLst>
                    <a:gd name="adj" fmla="val 50000"/>
                  </a:avLst>
                </a:prstGeom>
                <a:solidFill>
                  <a:schemeClr val="hlink"/>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 name="Group 7"/>
              <p:cNvGrpSpPr>
                <a:grpSpLocks/>
              </p:cNvGrpSpPr>
              <p:nvPr/>
            </p:nvGrpSpPr>
            <p:grpSpPr bwMode="auto">
              <a:xfrm rot="5400000">
                <a:off x="1340" y="755"/>
                <a:ext cx="182" cy="541"/>
                <a:chOff x="960" y="1764"/>
                <a:chExt cx="130" cy="418"/>
              </a:xfrm>
            </p:grpSpPr>
            <p:sp>
              <p:nvSpPr>
                <p:cNvPr id="85000" name="Oval 8"/>
                <p:cNvSpPr>
                  <a:spLocks noChangeArrowheads="1"/>
                </p:cNvSpPr>
                <p:nvPr/>
              </p:nvSpPr>
              <p:spPr bwMode="gray">
                <a:xfrm>
                  <a:off x="960" y="1764"/>
                  <a:ext cx="126" cy="120"/>
                </a:xfrm>
                <a:prstGeom prst="ellipse">
                  <a:avLst/>
                </a:prstGeom>
                <a:solidFill>
                  <a:schemeClr val="hlink">
                    <a:alpha val="20000"/>
                  </a:schemeClr>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5001" name="Oval 9"/>
                <p:cNvSpPr>
                  <a:spLocks noChangeArrowheads="1"/>
                </p:cNvSpPr>
                <p:nvPr/>
              </p:nvSpPr>
              <p:spPr bwMode="gray">
                <a:xfrm>
                  <a:off x="965" y="2063"/>
                  <a:ext cx="126" cy="120"/>
                </a:xfrm>
                <a:prstGeom prst="ellipse">
                  <a:avLst/>
                </a:prstGeom>
                <a:solidFill>
                  <a:schemeClr val="hlink">
                    <a:alpha val="30000"/>
                  </a:schemeClr>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5002" name="AutoShape 10"/>
                <p:cNvSpPr>
                  <a:spLocks noChangeArrowheads="1"/>
                </p:cNvSpPr>
                <p:nvPr/>
              </p:nvSpPr>
              <p:spPr bwMode="gray">
                <a:xfrm>
                  <a:off x="996" y="1835"/>
                  <a:ext cx="62" cy="300"/>
                </a:xfrm>
                <a:prstGeom prst="roundRect">
                  <a:avLst>
                    <a:gd name="adj" fmla="val 50000"/>
                  </a:avLst>
                </a:prstGeom>
                <a:solidFill>
                  <a:schemeClr val="hlink"/>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6" name="Group 11"/>
              <p:cNvGrpSpPr>
                <a:grpSpLocks/>
              </p:cNvGrpSpPr>
              <p:nvPr/>
            </p:nvGrpSpPr>
            <p:grpSpPr bwMode="auto">
              <a:xfrm rot="5400000">
                <a:off x="1337" y="2782"/>
                <a:ext cx="183" cy="541"/>
                <a:chOff x="960" y="1764"/>
                <a:chExt cx="130" cy="418"/>
              </a:xfrm>
            </p:grpSpPr>
            <p:sp>
              <p:nvSpPr>
                <p:cNvPr id="85004" name="Oval 12"/>
                <p:cNvSpPr>
                  <a:spLocks noChangeArrowheads="1"/>
                </p:cNvSpPr>
                <p:nvPr/>
              </p:nvSpPr>
              <p:spPr bwMode="gray">
                <a:xfrm>
                  <a:off x="960" y="1764"/>
                  <a:ext cx="126" cy="120"/>
                </a:xfrm>
                <a:prstGeom prst="ellipse">
                  <a:avLst/>
                </a:prstGeom>
                <a:solidFill>
                  <a:schemeClr val="hlink">
                    <a:alpha val="20000"/>
                  </a:schemeClr>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5005" name="Oval 13"/>
                <p:cNvSpPr>
                  <a:spLocks noChangeArrowheads="1"/>
                </p:cNvSpPr>
                <p:nvPr/>
              </p:nvSpPr>
              <p:spPr bwMode="gray">
                <a:xfrm>
                  <a:off x="964" y="2062"/>
                  <a:ext cx="126" cy="120"/>
                </a:xfrm>
                <a:prstGeom prst="ellipse">
                  <a:avLst/>
                </a:prstGeom>
                <a:solidFill>
                  <a:schemeClr val="hlink">
                    <a:alpha val="30000"/>
                  </a:schemeClr>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5006" name="AutoShape 14"/>
                <p:cNvSpPr>
                  <a:spLocks noChangeArrowheads="1"/>
                </p:cNvSpPr>
                <p:nvPr/>
              </p:nvSpPr>
              <p:spPr bwMode="gray">
                <a:xfrm>
                  <a:off x="996" y="1834"/>
                  <a:ext cx="62" cy="300"/>
                </a:xfrm>
                <a:prstGeom prst="roundRect">
                  <a:avLst>
                    <a:gd name="adj" fmla="val 50000"/>
                  </a:avLst>
                </a:prstGeom>
                <a:solidFill>
                  <a:schemeClr val="hlink"/>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7" name="Group 15"/>
              <p:cNvGrpSpPr>
                <a:grpSpLocks/>
              </p:cNvGrpSpPr>
              <p:nvPr/>
            </p:nvGrpSpPr>
            <p:grpSpPr bwMode="auto">
              <a:xfrm rot="5400000">
                <a:off x="1339" y="2588"/>
                <a:ext cx="183" cy="541"/>
                <a:chOff x="960" y="1764"/>
                <a:chExt cx="130" cy="418"/>
              </a:xfrm>
            </p:grpSpPr>
            <p:sp>
              <p:nvSpPr>
                <p:cNvPr id="85008" name="Oval 16"/>
                <p:cNvSpPr>
                  <a:spLocks noChangeArrowheads="1"/>
                </p:cNvSpPr>
                <p:nvPr/>
              </p:nvSpPr>
              <p:spPr bwMode="gray">
                <a:xfrm>
                  <a:off x="960" y="1764"/>
                  <a:ext cx="126" cy="120"/>
                </a:xfrm>
                <a:prstGeom prst="ellipse">
                  <a:avLst/>
                </a:prstGeom>
                <a:solidFill>
                  <a:schemeClr val="hlink">
                    <a:alpha val="20000"/>
                  </a:schemeClr>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5009" name="Oval 17"/>
                <p:cNvSpPr>
                  <a:spLocks noChangeArrowheads="1"/>
                </p:cNvSpPr>
                <p:nvPr/>
              </p:nvSpPr>
              <p:spPr bwMode="gray">
                <a:xfrm>
                  <a:off x="964" y="2062"/>
                  <a:ext cx="126" cy="120"/>
                </a:xfrm>
                <a:prstGeom prst="ellipse">
                  <a:avLst/>
                </a:prstGeom>
                <a:solidFill>
                  <a:schemeClr val="hlink">
                    <a:alpha val="30000"/>
                  </a:schemeClr>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5010" name="AutoShape 18"/>
                <p:cNvSpPr>
                  <a:spLocks noChangeArrowheads="1"/>
                </p:cNvSpPr>
                <p:nvPr/>
              </p:nvSpPr>
              <p:spPr bwMode="gray">
                <a:xfrm>
                  <a:off x="996" y="1834"/>
                  <a:ext cx="62" cy="300"/>
                </a:xfrm>
                <a:prstGeom prst="roundRect">
                  <a:avLst>
                    <a:gd name="adj" fmla="val 50000"/>
                  </a:avLst>
                </a:prstGeom>
                <a:solidFill>
                  <a:schemeClr val="hlink"/>
                </a:solidFill>
                <a:ln w="38100" algn="ctr">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1143000" y="549275"/>
            <a:ext cx="7162800" cy="1250950"/>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3800">
                <a:solidFill>
                  <a:schemeClr val="tx2"/>
                </a:solidFill>
                <a:effectLst>
                  <a:outerShdw blurRad="38100" dist="38100" dir="2700000" algn="tl">
                    <a:srgbClr val="C0C0C0"/>
                  </a:outerShdw>
                </a:effectLst>
                <a:latin typeface="隶书" pitchFamily="49" charset="-122"/>
              </a:rPr>
              <a:t>  </a:t>
            </a:r>
            <a:r>
              <a:rPr kumimoji="1" lang="zh-CN" altLang="en-US" sz="3800">
                <a:solidFill>
                  <a:srgbClr val="800000"/>
                </a:solidFill>
                <a:effectLst>
                  <a:outerShdw blurRad="38100" dist="38100" dir="2700000" algn="tl">
                    <a:srgbClr val="C0C0C0"/>
                  </a:outerShdw>
                </a:effectLst>
                <a:latin typeface="隶书" pitchFamily="49" charset="-122"/>
              </a:rPr>
              <a:t>否定之否定规律揭示了事物发展的前进性与曲折性的统一</a:t>
            </a:r>
          </a:p>
        </p:txBody>
      </p:sp>
      <p:grpSp>
        <p:nvGrpSpPr>
          <p:cNvPr id="3" name="Group 15"/>
          <p:cNvGrpSpPr>
            <a:grpSpLocks/>
          </p:cNvGrpSpPr>
          <p:nvPr/>
        </p:nvGrpSpPr>
        <p:grpSpPr bwMode="auto">
          <a:xfrm>
            <a:off x="1258888" y="2492375"/>
            <a:ext cx="6697662" cy="1512888"/>
            <a:chOff x="793" y="1570"/>
            <a:chExt cx="4219" cy="953"/>
          </a:xfrm>
        </p:grpSpPr>
        <p:grpSp>
          <p:nvGrpSpPr>
            <p:cNvPr id="4" name="Group 9"/>
            <p:cNvGrpSpPr>
              <a:grpSpLocks/>
            </p:cNvGrpSpPr>
            <p:nvPr/>
          </p:nvGrpSpPr>
          <p:grpSpPr bwMode="auto">
            <a:xfrm>
              <a:off x="793" y="1570"/>
              <a:ext cx="4174" cy="953"/>
              <a:chOff x="816" y="2304"/>
              <a:chExt cx="1440" cy="448"/>
            </a:xfrm>
          </p:grpSpPr>
          <p:sp>
            <p:nvSpPr>
              <p:cNvPr id="141326"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2"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141325" name="Text Box 3"/>
            <p:cNvSpPr txBox="1">
              <a:spLocks noChangeArrowheads="1"/>
            </p:cNvSpPr>
            <p:nvPr/>
          </p:nvSpPr>
          <p:spPr bwMode="auto">
            <a:xfrm>
              <a:off x="884" y="1661"/>
              <a:ext cx="4128" cy="672"/>
            </a:xfrm>
            <a:prstGeom prst="rect">
              <a:avLst/>
            </a:prstGeom>
            <a:noFill/>
            <a:ln w="9525">
              <a:noFill/>
              <a:miter lim="800000"/>
              <a:headEnd/>
              <a:tailEnd/>
            </a:ln>
          </p:spPr>
          <p:txBody>
            <a:bodyPr>
              <a:spAutoFit/>
            </a:bodyPr>
            <a:lstStyle/>
            <a:p>
              <a:pPr algn="l" eaLnBrk="1" hangingPunct="1">
                <a:buClr>
                  <a:srgbClr val="FF3300"/>
                </a:buClr>
                <a:buFont typeface="Wingdings" pitchFamily="2" charset="2"/>
                <a:buChar char="v"/>
              </a:pPr>
              <a:r>
                <a:rPr kumimoji="1" lang="zh-CN" altLang="en-US" sz="3200">
                  <a:latin typeface="楷体_GB2312" pitchFamily="49" charset="-122"/>
                  <a:ea typeface="楷体_GB2312" pitchFamily="49" charset="-122"/>
                </a:rPr>
                <a:t>否定之否定规律揭示了事物发展的总趋势是前进的、上升的。</a:t>
              </a:r>
            </a:p>
          </p:txBody>
        </p:sp>
      </p:grpSp>
      <p:grpSp>
        <p:nvGrpSpPr>
          <p:cNvPr id="5" name="Group 16"/>
          <p:cNvGrpSpPr>
            <a:grpSpLocks/>
          </p:cNvGrpSpPr>
          <p:nvPr/>
        </p:nvGrpSpPr>
        <p:grpSpPr bwMode="auto">
          <a:xfrm>
            <a:off x="1258888" y="4292600"/>
            <a:ext cx="6545262" cy="1512888"/>
            <a:chOff x="793" y="2704"/>
            <a:chExt cx="4123" cy="953"/>
          </a:xfrm>
        </p:grpSpPr>
        <p:grpSp>
          <p:nvGrpSpPr>
            <p:cNvPr id="6" name="Group 9"/>
            <p:cNvGrpSpPr>
              <a:grpSpLocks/>
            </p:cNvGrpSpPr>
            <p:nvPr/>
          </p:nvGrpSpPr>
          <p:grpSpPr bwMode="auto">
            <a:xfrm>
              <a:off x="793" y="2704"/>
              <a:ext cx="4118" cy="953"/>
              <a:chOff x="816" y="2304"/>
              <a:chExt cx="1440" cy="448"/>
            </a:xfrm>
          </p:grpSpPr>
          <p:sp>
            <p:nvSpPr>
              <p:cNvPr id="141322"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141321" name="Text Box 4"/>
            <p:cNvSpPr txBox="1">
              <a:spLocks noChangeArrowheads="1"/>
            </p:cNvSpPr>
            <p:nvPr/>
          </p:nvSpPr>
          <p:spPr bwMode="auto">
            <a:xfrm>
              <a:off x="884" y="2758"/>
              <a:ext cx="4032" cy="672"/>
            </a:xfrm>
            <a:prstGeom prst="rect">
              <a:avLst/>
            </a:prstGeom>
            <a:noFill/>
            <a:ln w="9525">
              <a:noFill/>
              <a:miter lim="800000"/>
              <a:headEnd/>
              <a:tailEnd/>
            </a:ln>
          </p:spPr>
          <p:txBody>
            <a:bodyPr>
              <a:spAutoFit/>
            </a:bodyPr>
            <a:lstStyle/>
            <a:p>
              <a:pPr algn="l" eaLnBrk="1" hangingPunct="1">
                <a:buClr>
                  <a:srgbClr val="FF3300"/>
                </a:buClr>
                <a:buFont typeface="Wingdings" pitchFamily="2" charset="2"/>
                <a:buChar char="v"/>
              </a:pPr>
              <a:r>
                <a:rPr kumimoji="1" lang="zh-CN" altLang="en-US" sz="3200">
                  <a:latin typeface="楷体_GB2312" pitchFamily="49" charset="-122"/>
                  <a:ea typeface="楷体_GB2312" pitchFamily="49" charset="-122"/>
                </a:rPr>
                <a:t>否定之否定规律揭示了事物发展的具体道路是曲折的和迂回的。</a:t>
              </a:r>
            </a:p>
          </p:txBody>
        </p:sp>
      </p:grpSp>
      <p:grpSp>
        <p:nvGrpSpPr>
          <p:cNvPr id="7" name="Group 6"/>
          <p:cNvGrpSpPr>
            <a:grpSpLocks/>
          </p:cNvGrpSpPr>
          <p:nvPr/>
        </p:nvGrpSpPr>
        <p:grpSpPr bwMode="auto">
          <a:xfrm>
            <a:off x="0" y="1916113"/>
            <a:ext cx="9144000" cy="519112"/>
            <a:chOff x="0" y="816"/>
            <a:chExt cx="5760" cy="372"/>
          </a:xfrm>
        </p:grpSpPr>
        <p:pic>
          <p:nvPicPr>
            <p:cNvPr id="141318" name="Picture 7"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141319" name="Picture 8"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1" presetClass="entr" presetSubtype="0" fill="hold" nodeType="after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par>
                          <p:cTn id="16" fill="hold">
                            <p:stCondLst>
                              <p:cond delay="1500"/>
                            </p:stCondLst>
                            <p:childTnLst>
                              <p:par>
                                <p:cTn id="17" presetID="14" presetClass="entr" presetSubtype="5"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8686800" y="6415088"/>
            <a:ext cx="457200" cy="396875"/>
          </a:xfrm>
          <a:prstGeom prst="rect">
            <a:avLst/>
          </a:prstGeom>
          <a:noFill/>
          <a:ln w="9525">
            <a:noFill/>
            <a:miter lim="800000"/>
            <a:headEnd/>
            <a:tailEnd/>
          </a:ln>
        </p:spPr>
        <p:txBody>
          <a:bodyPr>
            <a:spAutoFit/>
          </a:bodyPr>
          <a:lstStyle/>
          <a:p>
            <a:pPr algn="l" eaLnBrk="1" hangingPunct="1"/>
            <a:fld id="{157F54A4-EF23-4912-A84E-660711794B90}" type="slidenum">
              <a:rPr kumimoji="1" lang="en-US" altLang="zh-CN" sz="2000">
                <a:latin typeface="Times New Roman" pitchFamily="18" charset="0"/>
                <a:ea typeface="宋体" pitchFamily="2" charset="-122"/>
              </a:rPr>
              <a:pPr algn="l" eaLnBrk="1" hangingPunct="1"/>
              <a:t>119</a:t>
            </a:fld>
            <a:endParaRPr kumimoji="1" lang="en-US" altLang="zh-CN" sz="2000">
              <a:latin typeface="Times New Roman" pitchFamily="18" charset="0"/>
              <a:ea typeface="宋体" pitchFamily="2" charset="-122"/>
            </a:endParaRPr>
          </a:p>
        </p:txBody>
      </p:sp>
      <p:sp>
        <p:nvSpPr>
          <p:cNvPr id="87043" name="Text Box 3"/>
          <p:cNvSpPr txBox="1">
            <a:spLocks noChangeArrowheads="1"/>
          </p:cNvSpPr>
          <p:nvPr/>
        </p:nvSpPr>
        <p:spPr bwMode="auto">
          <a:xfrm>
            <a:off x="1295400" y="533400"/>
            <a:ext cx="6858000" cy="641350"/>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a:solidFill>
                  <a:schemeClr val="tx2"/>
                </a:solidFill>
                <a:effectLst>
                  <a:outerShdw blurRad="38100" dist="38100" dir="2700000" algn="tl">
                    <a:srgbClr val="C0C0C0"/>
                  </a:outerShdw>
                </a:effectLst>
                <a:latin typeface="隶书" pitchFamily="49" charset="-122"/>
              </a:rPr>
              <a:t>    </a:t>
            </a:r>
            <a:r>
              <a:rPr kumimoji="1" lang="zh-CN" altLang="en-US">
                <a:solidFill>
                  <a:srgbClr val="800000"/>
                </a:solidFill>
                <a:effectLst>
                  <a:outerShdw blurRad="38100" dist="38100" dir="2700000" algn="tl">
                    <a:srgbClr val="C0C0C0"/>
                  </a:outerShdw>
                </a:effectLst>
                <a:latin typeface="隶书" pitchFamily="49" charset="-122"/>
              </a:rPr>
              <a:t>否定之否定的方法论意义</a:t>
            </a:r>
          </a:p>
        </p:txBody>
      </p:sp>
      <p:grpSp>
        <p:nvGrpSpPr>
          <p:cNvPr id="2" name="Group 4"/>
          <p:cNvGrpSpPr>
            <a:grpSpLocks/>
          </p:cNvGrpSpPr>
          <p:nvPr/>
        </p:nvGrpSpPr>
        <p:grpSpPr bwMode="auto">
          <a:xfrm>
            <a:off x="914400" y="2057400"/>
            <a:ext cx="7673975" cy="4217988"/>
            <a:chOff x="555" y="1200"/>
            <a:chExt cx="4834" cy="2657"/>
          </a:xfrm>
        </p:grpSpPr>
        <p:sp>
          <p:nvSpPr>
            <p:cNvPr id="87045" name="Freeform 5"/>
            <p:cNvSpPr>
              <a:spLocks/>
            </p:cNvSpPr>
            <p:nvPr/>
          </p:nvSpPr>
          <p:spPr bwMode="hidden">
            <a:xfrm>
              <a:off x="3517" y="1606"/>
              <a:ext cx="1453" cy="2182"/>
            </a:xfrm>
            <a:custGeom>
              <a:avLst/>
              <a:gdLst/>
              <a:ahLst/>
              <a:cxnLst>
                <a:cxn ang="0">
                  <a:pos x="0" y="392"/>
                </a:cxn>
                <a:cxn ang="0">
                  <a:pos x="1223" y="0"/>
                </a:cxn>
                <a:cxn ang="0">
                  <a:pos x="1247" y="288"/>
                </a:cxn>
                <a:cxn ang="0">
                  <a:pos x="1247" y="1798"/>
                </a:cxn>
                <a:cxn ang="0">
                  <a:pos x="8" y="1812"/>
                </a:cxn>
                <a:cxn ang="0">
                  <a:pos x="0" y="392"/>
                </a:cxn>
              </a:cxnLst>
              <a:rect l="0" t="0" r="r" b="b"/>
              <a:pathLst>
                <a:path w="1247" h="1812">
                  <a:moveTo>
                    <a:pt x="0" y="392"/>
                  </a:moveTo>
                  <a:lnTo>
                    <a:pt x="1223" y="0"/>
                  </a:lnTo>
                  <a:lnTo>
                    <a:pt x="1247" y="288"/>
                  </a:lnTo>
                  <a:lnTo>
                    <a:pt x="1247" y="1798"/>
                  </a:lnTo>
                  <a:lnTo>
                    <a:pt x="8" y="1812"/>
                  </a:lnTo>
                  <a:lnTo>
                    <a:pt x="0" y="392"/>
                  </a:lnTo>
                  <a:close/>
                </a:path>
              </a:pathLst>
            </a:custGeom>
            <a:gradFill rotWithShape="1">
              <a:gsLst>
                <a:gs pos="0">
                  <a:schemeClr val="hlink"/>
                </a:gs>
                <a:gs pos="100000">
                  <a:schemeClr val="hlink">
                    <a:gamma/>
                    <a:shade val="46275"/>
                    <a:invGamma/>
                    <a:alpha val="39999"/>
                  </a:schemeClr>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7046" name="Freeform 6"/>
            <p:cNvSpPr>
              <a:spLocks/>
            </p:cNvSpPr>
            <p:nvPr/>
          </p:nvSpPr>
          <p:spPr bwMode="hidden">
            <a:xfrm>
              <a:off x="2042" y="1762"/>
              <a:ext cx="1480" cy="1901"/>
            </a:xfrm>
            <a:custGeom>
              <a:avLst/>
              <a:gdLst/>
              <a:ahLst/>
              <a:cxnLst>
                <a:cxn ang="0">
                  <a:pos x="0" y="321"/>
                </a:cxn>
                <a:cxn ang="0">
                  <a:pos x="1199" y="0"/>
                </a:cxn>
                <a:cxn ang="0">
                  <a:pos x="1211" y="250"/>
                </a:cxn>
                <a:cxn ang="0">
                  <a:pos x="1211" y="1651"/>
                </a:cxn>
                <a:cxn ang="0">
                  <a:pos x="8" y="1664"/>
                </a:cxn>
                <a:cxn ang="0">
                  <a:pos x="0" y="321"/>
                </a:cxn>
              </a:cxnLst>
              <a:rect l="0" t="0" r="r" b="b"/>
              <a:pathLst>
                <a:path w="1211" h="1664">
                  <a:moveTo>
                    <a:pt x="0" y="321"/>
                  </a:moveTo>
                  <a:lnTo>
                    <a:pt x="1199" y="0"/>
                  </a:lnTo>
                  <a:lnTo>
                    <a:pt x="1211" y="250"/>
                  </a:lnTo>
                  <a:lnTo>
                    <a:pt x="1211" y="1651"/>
                  </a:lnTo>
                  <a:lnTo>
                    <a:pt x="8" y="1664"/>
                  </a:lnTo>
                  <a:lnTo>
                    <a:pt x="0" y="321"/>
                  </a:lnTo>
                  <a:close/>
                </a:path>
              </a:pathLst>
            </a:custGeom>
            <a:gradFill rotWithShape="1">
              <a:gsLst>
                <a:gs pos="0">
                  <a:schemeClr val="accent2"/>
                </a:gs>
                <a:gs pos="100000">
                  <a:schemeClr val="accent2">
                    <a:gamma/>
                    <a:shade val="46275"/>
                    <a:invGamma/>
                    <a:alpha val="39999"/>
                  </a:schemeClr>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7047" name="Freeform 7"/>
            <p:cNvSpPr>
              <a:spLocks/>
            </p:cNvSpPr>
            <p:nvPr/>
          </p:nvSpPr>
          <p:spPr bwMode="hidden">
            <a:xfrm>
              <a:off x="555" y="1906"/>
              <a:ext cx="1510" cy="1897"/>
            </a:xfrm>
            <a:custGeom>
              <a:avLst/>
              <a:gdLst/>
              <a:ahLst/>
              <a:cxnLst>
                <a:cxn ang="0">
                  <a:pos x="0" y="351"/>
                </a:cxn>
                <a:cxn ang="0">
                  <a:pos x="1211" y="0"/>
                </a:cxn>
                <a:cxn ang="0">
                  <a:pos x="1223" y="244"/>
                </a:cxn>
                <a:cxn ang="0">
                  <a:pos x="1223" y="1568"/>
                </a:cxn>
                <a:cxn ang="0">
                  <a:pos x="8" y="1575"/>
                </a:cxn>
                <a:cxn ang="0">
                  <a:pos x="0" y="351"/>
                </a:cxn>
              </a:cxnLst>
              <a:rect l="0" t="0" r="r" b="b"/>
              <a:pathLst>
                <a:path w="1223" h="1575">
                  <a:moveTo>
                    <a:pt x="0" y="351"/>
                  </a:moveTo>
                  <a:lnTo>
                    <a:pt x="1211" y="0"/>
                  </a:lnTo>
                  <a:lnTo>
                    <a:pt x="1223" y="244"/>
                  </a:lnTo>
                  <a:lnTo>
                    <a:pt x="1223" y="1568"/>
                  </a:lnTo>
                  <a:lnTo>
                    <a:pt x="8" y="1575"/>
                  </a:lnTo>
                  <a:lnTo>
                    <a:pt x="0" y="351"/>
                  </a:lnTo>
                  <a:close/>
                </a:path>
              </a:pathLst>
            </a:custGeom>
            <a:gradFill rotWithShape="1">
              <a:gsLst>
                <a:gs pos="0">
                  <a:schemeClr val="accent1"/>
                </a:gs>
                <a:gs pos="100000">
                  <a:schemeClr val="accent1">
                    <a:gamma/>
                    <a:shade val="46275"/>
                    <a:invGamma/>
                    <a:alpha val="39999"/>
                  </a:schemeClr>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7048" name="Line 8"/>
            <p:cNvSpPr>
              <a:spLocks noChangeShapeType="1"/>
            </p:cNvSpPr>
            <p:nvPr/>
          </p:nvSpPr>
          <p:spPr bwMode="auto">
            <a:xfrm>
              <a:off x="2055" y="2014"/>
              <a:ext cx="1" cy="1770"/>
            </a:xfrm>
            <a:prstGeom prst="line">
              <a:avLst/>
            </a:prstGeom>
            <a:noFill/>
            <a:ln w="9525">
              <a:solidFill>
                <a:schemeClr val="tx1"/>
              </a:solidFill>
              <a:prstDash val="dash"/>
              <a:round/>
              <a:headEnd/>
              <a:tailEnd/>
            </a:ln>
            <a:effectLst>
              <a:outerShdw dist="28398" dir="3806097"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7049" name="Line 9"/>
            <p:cNvSpPr>
              <a:spLocks noChangeShapeType="1"/>
            </p:cNvSpPr>
            <p:nvPr/>
          </p:nvSpPr>
          <p:spPr bwMode="auto">
            <a:xfrm>
              <a:off x="3522" y="1598"/>
              <a:ext cx="4" cy="2180"/>
            </a:xfrm>
            <a:prstGeom prst="line">
              <a:avLst/>
            </a:prstGeom>
            <a:noFill/>
            <a:ln w="9525">
              <a:solidFill>
                <a:schemeClr val="tx1"/>
              </a:solidFill>
              <a:prstDash val="dash"/>
              <a:round/>
              <a:headEnd/>
              <a:tailEnd/>
            </a:ln>
            <a:effectLst>
              <a:outerShdw dist="28398" dir="3806097"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7050" name="Line 10"/>
            <p:cNvSpPr>
              <a:spLocks noChangeShapeType="1"/>
            </p:cNvSpPr>
            <p:nvPr/>
          </p:nvSpPr>
          <p:spPr bwMode="auto">
            <a:xfrm flipH="1">
              <a:off x="4957" y="1678"/>
              <a:ext cx="5" cy="2098"/>
            </a:xfrm>
            <a:prstGeom prst="line">
              <a:avLst/>
            </a:prstGeom>
            <a:noFill/>
            <a:ln w="9525">
              <a:solidFill>
                <a:schemeClr val="tx1"/>
              </a:solidFill>
              <a:prstDash val="dash"/>
              <a:round/>
              <a:headEnd/>
              <a:tailEnd/>
            </a:ln>
            <a:effectLst>
              <a:outerShdw dist="28398" dir="3806097"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7051" name="Freeform 11"/>
            <p:cNvSpPr>
              <a:spLocks/>
            </p:cNvSpPr>
            <p:nvPr/>
          </p:nvSpPr>
          <p:spPr bwMode="gray">
            <a:xfrm>
              <a:off x="672" y="1200"/>
              <a:ext cx="4717" cy="1279"/>
            </a:xfrm>
            <a:custGeom>
              <a:avLst/>
              <a:gdLst/>
              <a:ahLst/>
              <a:cxnLst>
                <a:cxn ang="0">
                  <a:pos x="0" y="947"/>
                </a:cxn>
                <a:cxn ang="0">
                  <a:pos x="1714" y="388"/>
                </a:cxn>
                <a:cxn ang="0">
                  <a:pos x="1714" y="720"/>
                </a:cxn>
                <a:cxn ang="0">
                  <a:pos x="3084" y="301"/>
                </a:cxn>
                <a:cxn ang="0">
                  <a:pos x="3078" y="612"/>
                </a:cxn>
                <a:cxn ang="0">
                  <a:pos x="4237" y="284"/>
                </a:cxn>
                <a:cxn ang="0">
                  <a:pos x="4237" y="0"/>
                </a:cxn>
                <a:cxn ang="0">
                  <a:pos x="4717" y="381"/>
                </a:cxn>
                <a:cxn ang="0">
                  <a:pos x="4245" y="914"/>
                </a:cxn>
                <a:cxn ang="0">
                  <a:pos x="4238" y="612"/>
                </a:cxn>
                <a:cxn ang="0">
                  <a:pos x="2798" y="1100"/>
                </a:cxn>
                <a:cxn ang="0">
                  <a:pos x="2808" y="723"/>
                </a:cxn>
                <a:cxn ang="0">
                  <a:pos x="1379" y="1167"/>
                </a:cxn>
                <a:cxn ang="0">
                  <a:pos x="1393" y="798"/>
                </a:cxn>
                <a:cxn ang="0">
                  <a:pos x="0" y="1279"/>
                </a:cxn>
                <a:cxn ang="0">
                  <a:pos x="0" y="947"/>
                </a:cxn>
              </a:cxnLst>
              <a:rect l="0" t="0" r="r" b="b"/>
              <a:pathLst>
                <a:path w="4717" h="1279">
                  <a:moveTo>
                    <a:pt x="0" y="947"/>
                  </a:moveTo>
                  <a:lnTo>
                    <a:pt x="1714" y="388"/>
                  </a:lnTo>
                  <a:lnTo>
                    <a:pt x="1714" y="720"/>
                  </a:lnTo>
                  <a:lnTo>
                    <a:pt x="3084" y="301"/>
                  </a:lnTo>
                  <a:lnTo>
                    <a:pt x="3078" y="612"/>
                  </a:lnTo>
                  <a:lnTo>
                    <a:pt x="4237" y="284"/>
                  </a:lnTo>
                  <a:lnTo>
                    <a:pt x="4237" y="0"/>
                  </a:lnTo>
                  <a:lnTo>
                    <a:pt x="4717" y="381"/>
                  </a:lnTo>
                  <a:lnTo>
                    <a:pt x="4245" y="914"/>
                  </a:lnTo>
                  <a:lnTo>
                    <a:pt x="4238" y="612"/>
                  </a:lnTo>
                  <a:lnTo>
                    <a:pt x="2798" y="1100"/>
                  </a:lnTo>
                  <a:lnTo>
                    <a:pt x="2808" y="723"/>
                  </a:lnTo>
                  <a:lnTo>
                    <a:pt x="1379" y="1167"/>
                  </a:lnTo>
                  <a:lnTo>
                    <a:pt x="1393" y="798"/>
                  </a:lnTo>
                  <a:lnTo>
                    <a:pt x="0" y="1279"/>
                  </a:lnTo>
                  <a:lnTo>
                    <a:pt x="0" y="947"/>
                  </a:lnTo>
                  <a:close/>
                </a:path>
              </a:pathLst>
            </a:custGeom>
            <a:gradFill rotWithShape="1">
              <a:gsLst>
                <a:gs pos="0">
                  <a:srgbClr val="8E2200"/>
                </a:gs>
                <a:gs pos="100000">
                  <a:srgbClr val="FF9933"/>
                </a:gs>
              </a:gsLst>
              <a:lin ang="0" scaled="1"/>
            </a:gradFill>
            <a:ln w="9525" cap="flat" cmpd="sng">
              <a:noFill/>
              <a:prstDash val="solid"/>
              <a:round/>
              <a:headEnd/>
              <a:tailEnd/>
            </a:ln>
            <a:effectLst/>
            <a:scene3d>
              <a:camera prst="legacyPerspectiveTopRight">
                <a:rot lat="300000" lon="21299999" rev="0"/>
              </a:camera>
              <a:lightRig rig="legacyFlat3" dir="b"/>
            </a:scene3d>
            <a:sp3d extrusionH="163500" prstMaterial="legacyMatte">
              <a:bevelT w="13500" h="13500" prst="angle"/>
              <a:bevelB w="13500" h="13500" prst="angle"/>
              <a:extrusionClr>
                <a:srgbClr val="FF9933"/>
              </a:extrusionClr>
            </a:sp3d>
          </p:spPr>
          <p:txBody>
            <a:bodyPr wrap="none" anchor="ctr">
              <a:flatTx/>
            </a:bodyPr>
            <a:lstStyle/>
            <a:p>
              <a:pPr>
                <a:defRPr/>
              </a:pPr>
              <a:endParaRPr lang="zh-CN" altLang="en-US">
                <a:effectLst>
                  <a:outerShdw blurRad="38100" dist="38100" dir="2700000" algn="tl">
                    <a:srgbClr val="000000">
                      <a:alpha val="43137"/>
                    </a:srgbClr>
                  </a:outerShdw>
                </a:effectLst>
              </a:endParaRPr>
            </a:p>
          </p:txBody>
        </p:sp>
        <p:sp>
          <p:nvSpPr>
            <p:cNvPr id="87052" name="AutoShape 12"/>
            <p:cNvSpPr>
              <a:spLocks noChangeArrowheads="1"/>
            </p:cNvSpPr>
            <p:nvPr/>
          </p:nvSpPr>
          <p:spPr bwMode="ltGray">
            <a:xfrm>
              <a:off x="557" y="3551"/>
              <a:ext cx="1499" cy="306"/>
            </a:xfrm>
            <a:prstGeom prst="bevel">
              <a:avLst>
                <a:gd name="adj" fmla="val 5949"/>
              </a:avLst>
            </a:prstGeom>
            <a:gradFill rotWithShape="1">
              <a:gsLst>
                <a:gs pos="0">
                  <a:schemeClr val="accent1">
                    <a:gamma/>
                    <a:shade val="30196"/>
                    <a:invGamma/>
                  </a:schemeClr>
                </a:gs>
                <a:gs pos="50000">
                  <a:schemeClr val="accent1"/>
                </a:gs>
                <a:gs pos="100000">
                  <a:schemeClr val="accent1">
                    <a:gamma/>
                    <a:shade val="30196"/>
                    <a:invGamma/>
                  </a:schemeClr>
                </a:gs>
              </a:gsLst>
              <a:lin ang="54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7053" name="AutoShape 13"/>
            <p:cNvSpPr>
              <a:spLocks noChangeArrowheads="1"/>
            </p:cNvSpPr>
            <p:nvPr/>
          </p:nvSpPr>
          <p:spPr bwMode="ltGray">
            <a:xfrm>
              <a:off x="2052" y="3545"/>
              <a:ext cx="1460" cy="306"/>
            </a:xfrm>
            <a:prstGeom prst="bevel">
              <a:avLst>
                <a:gd name="adj" fmla="val 5949"/>
              </a:avLst>
            </a:prstGeom>
            <a:gradFill rotWithShape="1">
              <a:gsLst>
                <a:gs pos="0">
                  <a:schemeClr val="accent2">
                    <a:gamma/>
                    <a:shade val="30196"/>
                    <a:invGamma/>
                  </a:schemeClr>
                </a:gs>
                <a:gs pos="50000">
                  <a:schemeClr val="accent2"/>
                </a:gs>
                <a:gs pos="100000">
                  <a:schemeClr val="accent2">
                    <a:gamma/>
                    <a:shade val="30196"/>
                    <a:invGamma/>
                  </a:schemeClr>
                </a:gs>
              </a:gsLst>
              <a:lin ang="54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7054" name="AutoShape 14"/>
            <p:cNvSpPr>
              <a:spLocks noChangeArrowheads="1"/>
            </p:cNvSpPr>
            <p:nvPr/>
          </p:nvSpPr>
          <p:spPr bwMode="ltGray">
            <a:xfrm>
              <a:off x="3518" y="3545"/>
              <a:ext cx="1448" cy="306"/>
            </a:xfrm>
            <a:prstGeom prst="bevel">
              <a:avLst>
                <a:gd name="adj" fmla="val 5949"/>
              </a:avLst>
            </a:prstGeom>
            <a:gradFill rotWithShape="1">
              <a:gsLst>
                <a:gs pos="0">
                  <a:schemeClr val="hlink">
                    <a:gamma/>
                    <a:shade val="30196"/>
                    <a:invGamma/>
                  </a:schemeClr>
                </a:gs>
                <a:gs pos="50000">
                  <a:schemeClr val="hlink"/>
                </a:gs>
                <a:gs pos="100000">
                  <a:schemeClr val="hlink">
                    <a:gamma/>
                    <a:shade val="30196"/>
                    <a:invGamma/>
                  </a:schemeClr>
                </a:gs>
              </a:gsLst>
              <a:lin ang="54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7055" name="Rectangle 15"/>
            <p:cNvSpPr>
              <a:spLocks noChangeArrowheads="1"/>
            </p:cNvSpPr>
            <p:nvPr/>
          </p:nvSpPr>
          <p:spPr bwMode="auto">
            <a:xfrm>
              <a:off x="2160" y="2400"/>
              <a:ext cx="1248" cy="1208"/>
            </a:xfrm>
            <a:prstGeom prst="rect">
              <a:avLst/>
            </a:prstGeom>
            <a:noFill/>
            <a:ln w="9525">
              <a:noFill/>
              <a:miter lim="800000"/>
              <a:headEnd/>
              <a:tailEnd/>
            </a:ln>
            <a:effectLst/>
          </p:spPr>
          <p:txBody>
            <a:bodyPr>
              <a:spAutoFit/>
            </a:bodyPr>
            <a:lstStyle/>
            <a:p>
              <a:pPr algn="l" eaLnBrk="1" hangingPunct="1">
                <a:defRPr/>
              </a:pPr>
              <a:r>
                <a:rPr kumimoji="1" lang="zh-CN" altLang="en-US" sz="2400">
                  <a:effectLst>
                    <a:outerShdw blurRad="38100" dist="38100" dir="2700000" algn="tl">
                      <a:srgbClr val="C0C0C0"/>
                    </a:outerShdw>
                  </a:effectLst>
                  <a:latin typeface="Arial" pitchFamily="34" charset="0"/>
                  <a:ea typeface="楷体_GB2312" pitchFamily="49" charset="-122"/>
                </a:rPr>
                <a:t>把握事物发展的总趋势，正确对待前进与曲折</a:t>
              </a:r>
              <a:r>
                <a:rPr kumimoji="1" lang="zh-CN" altLang="en-US" sz="2400">
                  <a:effectLst>
                    <a:outerShdw blurRad="38100" dist="38100" dir="2700000" algn="tl">
                      <a:srgbClr val="C0C0C0"/>
                    </a:outerShdw>
                  </a:effectLst>
                  <a:latin typeface="Arial" pitchFamily="34" charset="0"/>
                  <a:ea typeface="宋体" pitchFamily="2" charset="-122"/>
                </a:rPr>
                <a:t>。</a:t>
              </a:r>
            </a:p>
          </p:txBody>
        </p:sp>
        <p:sp>
          <p:nvSpPr>
            <p:cNvPr id="87056" name="Rectangle 16"/>
            <p:cNvSpPr>
              <a:spLocks noChangeArrowheads="1"/>
            </p:cNvSpPr>
            <p:nvPr/>
          </p:nvSpPr>
          <p:spPr bwMode="auto">
            <a:xfrm>
              <a:off x="624" y="2592"/>
              <a:ext cx="1248" cy="978"/>
            </a:xfrm>
            <a:prstGeom prst="rect">
              <a:avLst/>
            </a:prstGeom>
            <a:noFill/>
            <a:ln w="9525">
              <a:noFill/>
              <a:miter lim="800000"/>
              <a:headEnd/>
              <a:tailEnd/>
            </a:ln>
            <a:effectLst/>
          </p:spPr>
          <p:txBody>
            <a:bodyPr>
              <a:spAutoFit/>
            </a:bodyPr>
            <a:lstStyle/>
            <a:p>
              <a:pPr algn="l" eaLnBrk="1" hangingPunct="1">
                <a:buClr>
                  <a:srgbClr val="FF3300"/>
                </a:buClr>
                <a:buFont typeface="Wingdings" pitchFamily="2" charset="2"/>
                <a:buNone/>
                <a:defRPr/>
              </a:pPr>
              <a:r>
                <a:rPr kumimoji="1" lang="zh-CN" altLang="en-US" sz="2400">
                  <a:solidFill>
                    <a:srgbClr val="CC3300"/>
                  </a:solidFill>
                  <a:effectLst>
                    <a:outerShdw blurRad="38100" dist="38100" dir="2700000" algn="tl">
                      <a:srgbClr val="C0C0C0"/>
                    </a:outerShdw>
                  </a:effectLst>
                  <a:latin typeface="Arial" pitchFamily="34" charset="0"/>
                  <a:ea typeface="楷体_GB2312" pitchFamily="49" charset="-122"/>
                </a:rPr>
                <a:t>对一切事物都要采取科学分析的态度。</a:t>
              </a:r>
            </a:p>
          </p:txBody>
        </p:sp>
        <p:sp>
          <p:nvSpPr>
            <p:cNvPr id="87057" name="Text Box 17"/>
            <p:cNvSpPr txBox="1">
              <a:spLocks noChangeArrowheads="1"/>
            </p:cNvSpPr>
            <p:nvPr/>
          </p:nvSpPr>
          <p:spPr bwMode="auto">
            <a:xfrm>
              <a:off x="3696" y="2160"/>
              <a:ext cx="1200" cy="1438"/>
            </a:xfrm>
            <a:prstGeom prst="rect">
              <a:avLst/>
            </a:prstGeom>
            <a:noFill/>
            <a:ln w="9525">
              <a:noFill/>
              <a:miter lim="800000"/>
              <a:headEnd/>
              <a:tailEnd/>
            </a:ln>
            <a:effectLst/>
          </p:spPr>
          <p:txBody>
            <a:bodyPr>
              <a:spAutoFit/>
            </a:bodyPr>
            <a:lstStyle/>
            <a:p>
              <a:pPr algn="l" eaLnBrk="1" hangingPunct="1">
                <a:buClr>
                  <a:srgbClr val="FF3300"/>
                </a:buClr>
                <a:buFont typeface="Wingdings" pitchFamily="2" charset="2"/>
                <a:buNone/>
                <a:defRPr/>
              </a:pPr>
              <a:r>
                <a:rPr kumimoji="1" lang="zh-CN" altLang="en-US" sz="2400">
                  <a:solidFill>
                    <a:srgbClr val="FFFF99"/>
                  </a:solidFill>
                  <a:effectLst>
                    <a:outerShdw blurRad="38100" dist="38100" dir="2700000" algn="tl">
                      <a:srgbClr val="C0C0C0"/>
                    </a:outerShdw>
                  </a:effectLst>
                  <a:latin typeface="楷体_GB2312" pitchFamily="49" charset="-122"/>
                  <a:ea typeface="楷体_GB2312" pitchFamily="49" charset="-122"/>
                </a:rPr>
                <a:t>要具体分析事物的发展过程，合理地运用否定之否定规律。</a:t>
              </a:r>
            </a:p>
          </p:txBody>
        </p:sp>
      </p:grpSp>
      <p:grpSp>
        <p:nvGrpSpPr>
          <p:cNvPr id="3" name="Group 18"/>
          <p:cNvGrpSpPr>
            <a:grpSpLocks/>
          </p:cNvGrpSpPr>
          <p:nvPr/>
        </p:nvGrpSpPr>
        <p:grpSpPr bwMode="auto">
          <a:xfrm>
            <a:off x="609600" y="1752600"/>
            <a:ext cx="4038600" cy="635000"/>
            <a:chOff x="336" y="1056"/>
            <a:chExt cx="2544" cy="550"/>
          </a:xfrm>
        </p:grpSpPr>
        <p:sp>
          <p:nvSpPr>
            <p:cNvPr id="87059" name="AutoShape 19"/>
            <p:cNvSpPr>
              <a:spLocks noChangeArrowheads="1"/>
            </p:cNvSpPr>
            <p:nvPr/>
          </p:nvSpPr>
          <p:spPr bwMode="gray">
            <a:xfrm>
              <a:off x="336" y="1056"/>
              <a:ext cx="2544" cy="528"/>
            </a:xfrm>
            <a:prstGeom prst="roundRect">
              <a:avLst>
                <a:gd name="adj" fmla="val 16667"/>
              </a:avLst>
            </a:prstGeom>
            <a:gradFill rotWithShape="1">
              <a:gsLst>
                <a:gs pos="0">
                  <a:srgbClr val="DFDFDF"/>
                </a:gs>
                <a:gs pos="50000">
                  <a:srgbClr val="DFDFDF">
                    <a:gamma/>
                    <a:tint val="24314"/>
                    <a:invGamma/>
                  </a:srgbClr>
                </a:gs>
                <a:gs pos="100000">
                  <a:srgbClr val="DFDFDF"/>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7060" name="Rectangle 20"/>
            <p:cNvSpPr>
              <a:spLocks noChangeArrowheads="1"/>
            </p:cNvSpPr>
            <p:nvPr/>
          </p:nvSpPr>
          <p:spPr bwMode="auto">
            <a:xfrm>
              <a:off x="480" y="1104"/>
              <a:ext cx="2352" cy="502"/>
            </a:xfrm>
            <a:prstGeom prst="rect">
              <a:avLst/>
            </a:prstGeom>
            <a:noFill/>
            <a:ln w="9525">
              <a:noFill/>
              <a:miter lim="800000"/>
              <a:headEnd/>
              <a:tailEnd/>
            </a:ln>
            <a:effectLst/>
          </p:spPr>
          <p:txBody>
            <a:bodyPr>
              <a:spAutoFit/>
            </a:bodyPr>
            <a:lstStyle/>
            <a:p>
              <a:pPr algn="l" eaLnBrk="1" hangingPunct="1">
                <a:defRPr/>
              </a:pPr>
              <a:r>
                <a:rPr kumimoji="1" lang="zh-CN" altLang="en-US" sz="3200">
                  <a:solidFill>
                    <a:schemeClr val="tx1"/>
                  </a:solidFill>
                  <a:effectLst>
                    <a:outerShdw blurRad="38100" dist="38100" dir="2700000" algn="tl">
                      <a:srgbClr val="C0C0C0"/>
                    </a:outerShdw>
                  </a:effectLst>
                  <a:latin typeface="Arial" pitchFamily="34" charset="0"/>
                </a:rPr>
                <a:t>坚持辩证的否定观</a:t>
              </a:r>
            </a:p>
          </p:txBody>
        </p:sp>
      </p:grpSp>
      <p:grpSp>
        <p:nvGrpSpPr>
          <p:cNvPr id="4" name="Group 22"/>
          <p:cNvGrpSpPr>
            <a:grpSpLocks/>
          </p:cNvGrpSpPr>
          <p:nvPr/>
        </p:nvGrpSpPr>
        <p:grpSpPr bwMode="auto">
          <a:xfrm>
            <a:off x="0" y="1268413"/>
            <a:ext cx="9144000" cy="519112"/>
            <a:chOff x="0" y="816"/>
            <a:chExt cx="5760" cy="372"/>
          </a:xfrm>
        </p:grpSpPr>
        <p:pic>
          <p:nvPicPr>
            <p:cNvPr id="142343" name="Picture 23"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142344" name="Picture 24"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wipe(left)">
                                      <p:cBhvr>
                                        <p:cTn id="7" dur="500"/>
                                        <p:tgtEl>
                                          <p:spTgt spid="8704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00063" y="642938"/>
            <a:ext cx="8229600" cy="1143000"/>
          </a:xfrm>
        </p:spPr>
        <p:txBody>
          <a:bodyPr/>
          <a:lstStyle/>
          <a:p>
            <a:r>
              <a:rPr lang="zh-CN" altLang="en-US" sz="3600" smtClean="0">
                <a:solidFill>
                  <a:srgbClr val="008000"/>
                </a:solidFill>
                <a:ea typeface="黑体" pitchFamily="2" charset="-122"/>
              </a:rPr>
              <a:t>案例分析</a:t>
            </a:r>
          </a:p>
        </p:txBody>
      </p:sp>
      <p:sp>
        <p:nvSpPr>
          <p:cNvPr id="34819" name="Rectangle 3"/>
          <p:cNvSpPr>
            <a:spLocks noGrp="1" noChangeArrowheads="1"/>
          </p:cNvSpPr>
          <p:nvPr>
            <p:ph type="body" idx="1"/>
          </p:nvPr>
        </p:nvSpPr>
        <p:spPr>
          <a:xfrm>
            <a:off x="428625" y="1571625"/>
            <a:ext cx="8229600" cy="4525963"/>
          </a:xfrm>
        </p:spPr>
        <p:txBody>
          <a:bodyPr>
            <a:normAutofit lnSpcReduction="10000"/>
          </a:bodyPr>
          <a:lstStyle/>
          <a:p>
            <a:r>
              <a:rPr lang="zh-CN" altLang="en-US" b="1" smtClean="0"/>
              <a:t>第一个人：孤立静止的世界观。通过几次简单的观察，运用不完全归纳法，孤立的得出一般性的结论；</a:t>
            </a:r>
          </a:p>
          <a:p>
            <a:r>
              <a:rPr lang="zh-CN" altLang="en-US" b="1" smtClean="0"/>
              <a:t>第二个人：运动变化的世界观。运用变通的方法，处理事物矛盾，变更视角和路径方法，会得出不同的结果。</a:t>
            </a:r>
          </a:p>
          <a:p>
            <a:r>
              <a:rPr lang="zh-CN" altLang="en-US" b="1" smtClean="0"/>
              <a:t>第三个人：运动变化的世界观。运用质量互变的方法，全面地看待“一”与“多”的不同效应。</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7975" y="976313"/>
            <a:ext cx="8512175" cy="4295775"/>
            <a:chOff x="158" y="615"/>
            <a:chExt cx="5362" cy="2706"/>
          </a:xfrm>
        </p:grpSpPr>
        <p:sp>
          <p:nvSpPr>
            <p:cNvPr id="88067" name="AutoShape 3"/>
            <p:cNvSpPr>
              <a:spLocks noChangeArrowheads="1"/>
            </p:cNvSpPr>
            <p:nvPr/>
          </p:nvSpPr>
          <p:spPr bwMode="gray">
            <a:xfrm>
              <a:off x="1550" y="624"/>
              <a:ext cx="3970" cy="2697"/>
            </a:xfrm>
            <a:prstGeom prst="roundRect">
              <a:avLst>
                <a:gd name="adj" fmla="val 2454"/>
              </a:avLst>
            </a:prstGeom>
            <a:solidFill>
              <a:srgbClr val="006600"/>
            </a:solidFill>
            <a:ln w="28575">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8068" name="AutoShape 4"/>
            <p:cNvSpPr>
              <a:spLocks noChangeArrowheads="1"/>
            </p:cNvSpPr>
            <p:nvPr/>
          </p:nvSpPr>
          <p:spPr bwMode="gray">
            <a:xfrm flipH="1">
              <a:off x="158" y="615"/>
              <a:ext cx="1203" cy="2697"/>
            </a:xfrm>
            <a:prstGeom prst="roundRect">
              <a:avLst>
                <a:gd name="adj" fmla="val 11375"/>
              </a:avLst>
            </a:prstGeom>
            <a:noFill/>
            <a:ln w="28575">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8069" name="Text Box 5"/>
            <p:cNvSpPr txBox="1">
              <a:spLocks noChangeArrowheads="1"/>
            </p:cNvSpPr>
            <p:nvPr/>
          </p:nvSpPr>
          <p:spPr bwMode="auto">
            <a:xfrm>
              <a:off x="1824" y="768"/>
              <a:ext cx="3408" cy="2380"/>
            </a:xfrm>
            <a:prstGeom prst="rect">
              <a:avLst/>
            </a:prstGeom>
            <a:noFill/>
            <a:ln w="28575">
              <a:solidFill>
                <a:srgbClr val="66FF33"/>
              </a:solidFill>
              <a:miter lim="800000"/>
              <a:headEnd/>
              <a:tailEnd/>
            </a:ln>
            <a:effectLst/>
          </p:spPr>
          <p:txBody>
            <a:bodyPr>
              <a:spAutoFit/>
            </a:bodyPr>
            <a:lstStyle/>
            <a:p>
              <a:pPr algn="l" eaLnBrk="1" hangingPunct="1">
                <a:lnSpc>
                  <a:spcPct val="125000"/>
                </a:lnSpc>
                <a:spcBef>
                  <a:spcPct val="50000"/>
                </a:spcBef>
                <a:defRPr/>
              </a:pPr>
              <a:r>
                <a:rPr kumimoji="1" lang="en-US" altLang="zh-CN" sz="3200" b="0">
                  <a:solidFill>
                    <a:srgbClr val="66FF33"/>
                  </a:solidFill>
                  <a:latin typeface="方正大黑简体" pitchFamily="2" charset="-122"/>
                  <a:ea typeface="方正大黑简体" pitchFamily="2" charset="-122"/>
                </a:rPr>
                <a:t>     </a:t>
              </a:r>
              <a:r>
                <a:rPr kumimoji="1" lang="en-US" altLang="zh-CN" sz="3200" b="0">
                  <a:solidFill>
                    <a:srgbClr val="FFFF99"/>
                  </a:solidFill>
                  <a:effectLst>
                    <a:outerShdw blurRad="38100" dist="38100" dir="2700000" algn="tl">
                      <a:srgbClr val="C0C0C0"/>
                    </a:outerShdw>
                  </a:effectLst>
                  <a:latin typeface="Times New Roman"/>
                  <a:ea typeface="华文行楷" pitchFamily="2" charset="-122"/>
                </a:rPr>
                <a:t>“</a:t>
              </a:r>
              <a:r>
                <a:rPr kumimoji="1" lang="zh-CN" altLang="en-US" sz="3200" b="0">
                  <a:solidFill>
                    <a:srgbClr val="FFFF99"/>
                  </a:solidFill>
                  <a:effectLst>
                    <a:outerShdw blurRad="38100" dist="38100" dir="2700000" algn="tl">
                      <a:srgbClr val="C0C0C0"/>
                    </a:outerShdw>
                  </a:effectLst>
                  <a:latin typeface="华文行楷" pitchFamily="2" charset="-122"/>
                  <a:ea typeface="华文行楷" pitchFamily="2" charset="-122"/>
                </a:rPr>
                <a:t>仅仅知道大麦植株和微积分属于否定之否定，既不能把大麦种好，也不能进行微分和积分，正如仅仅知道靠弦的长短粗细来定音的规律还不能演奏提琴一样。</a:t>
              </a:r>
              <a:r>
                <a:rPr kumimoji="1" lang="zh-CN" altLang="en-US" sz="3200" b="0">
                  <a:solidFill>
                    <a:srgbClr val="FFFF99"/>
                  </a:solidFill>
                  <a:effectLst>
                    <a:outerShdw blurRad="38100" dist="38100" dir="2700000" algn="tl">
                      <a:srgbClr val="C0C0C0"/>
                    </a:outerShdw>
                  </a:effectLst>
                  <a:latin typeface="Times New Roman"/>
                  <a:ea typeface="华文行楷" pitchFamily="2" charset="-122"/>
                </a:rPr>
                <a:t>”</a:t>
              </a:r>
              <a:r>
                <a:rPr kumimoji="1" lang="zh-CN" altLang="en-US" sz="3200" b="0">
                  <a:solidFill>
                    <a:srgbClr val="FFFF99"/>
                  </a:solidFill>
                  <a:effectLst>
                    <a:outerShdw blurRad="38100" dist="38100" dir="2700000" algn="tl">
                      <a:srgbClr val="C0C0C0"/>
                    </a:outerShdw>
                  </a:effectLst>
                  <a:latin typeface="华文行楷" pitchFamily="2" charset="-122"/>
                  <a:ea typeface="华文行楷" pitchFamily="2" charset="-122"/>
                </a:rPr>
                <a:t>          </a:t>
              </a:r>
              <a:endParaRPr kumimoji="1" lang="zh-CN" altLang="en-US" sz="3200">
                <a:solidFill>
                  <a:srgbClr val="FFFF99"/>
                </a:solidFill>
                <a:effectLst>
                  <a:outerShdw blurRad="38100" dist="38100" dir="2700000" algn="tl">
                    <a:srgbClr val="C0C0C0"/>
                  </a:outerShdw>
                </a:effectLst>
                <a:latin typeface="华文行楷" pitchFamily="2" charset="-122"/>
                <a:ea typeface="楷体_GB2312" pitchFamily="49" charset="-122"/>
              </a:endParaRPr>
            </a:p>
          </p:txBody>
        </p:sp>
        <p:pic>
          <p:nvPicPr>
            <p:cNvPr id="143366" name="Picture 6" descr="恩格斯"/>
            <p:cNvPicPr>
              <a:picLocks noChangeAspect="1" noChangeArrowheads="1"/>
            </p:cNvPicPr>
            <p:nvPr/>
          </p:nvPicPr>
          <p:blipFill>
            <a:blip r:embed="rId2" cstate="print">
              <a:lum bright="18000" contrast="-18000"/>
            </a:blip>
            <a:srcRect/>
            <a:stretch>
              <a:fillRect/>
            </a:stretch>
          </p:blipFill>
          <p:spPr bwMode="auto">
            <a:xfrm>
              <a:off x="192" y="1200"/>
              <a:ext cx="1133" cy="1488"/>
            </a:xfrm>
            <a:prstGeom prst="rect">
              <a:avLst/>
            </a:prstGeom>
            <a:noFill/>
            <a:ln w="9525">
              <a:solidFill>
                <a:schemeClr val="tx2"/>
              </a:solidFill>
              <a:miter lim="800000"/>
              <a:headEnd/>
              <a:tailEnd/>
            </a:ln>
          </p:spPr>
        </p:pic>
        <p:grpSp>
          <p:nvGrpSpPr>
            <p:cNvPr id="3" name="Group 7"/>
            <p:cNvGrpSpPr>
              <a:grpSpLocks/>
            </p:cNvGrpSpPr>
            <p:nvPr/>
          </p:nvGrpSpPr>
          <p:grpSpPr bwMode="auto">
            <a:xfrm rot="5400000">
              <a:off x="1463" y="926"/>
              <a:ext cx="138" cy="382"/>
              <a:chOff x="960" y="1764"/>
              <a:chExt cx="130" cy="418"/>
            </a:xfrm>
          </p:grpSpPr>
          <p:sp>
            <p:nvSpPr>
              <p:cNvPr id="88072" name="Oval 8"/>
              <p:cNvSpPr>
                <a:spLocks noChangeArrowheads="1"/>
              </p:cNvSpPr>
              <p:nvPr/>
            </p:nvSpPr>
            <p:spPr bwMode="gray">
              <a:xfrm>
                <a:off x="960" y="1764"/>
                <a:ext cx="126" cy="120"/>
              </a:xfrm>
              <a:prstGeom prst="ellipse">
                <a:avLst/>
              </a:prstGeom>
              <a:solidFill>
                <a:schemeClr val="hlink">
                  <a:alpha val="20000"/>
                </a:schemeClr>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8073" name="Oval 9"/>
              <p:cNvSpPr>
                <a:spLocks noChangeArrowheads="1"/>
              </p:cNvSpPr>
              <p:nvPr/>
            </p:nvSpPr>
            <p:spPr bwMode="gray">
              <a:xfrm>
                <a:off x="964" y="2062"/>
                <a:ext cx="126" cy="120"/>
              </a:xfrm>
              <a:prstGeom prst="ellipse">
                <a:avLst/>
              </a:prstGeom>
              <a:solidFill>
                <a:schemeClr val="hlink">
                  <a:alpha val="30000"/>
                </a:schemeClr>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8074" name="AutoShape 10"/>
              <p:cNvSpPr>
                <a:spLocks noChangeArrowheads="1"/>
              </p:cNvSpPr>
              <p:nvPr/>
            </p:nvSpPr>
            <p:spPr bwMode="gray">
              <a:xfrm>
                <a:off x="996" y="1836"/>
                <a:ext cx="62" cy="300"/>
              </a:xfrm>
              <a:prstGeom prst="roundRect">
                <a:avLst>
                  <a:gd name="adj" fmla="val 50000"/>
                </a:avLst>
              </a:prstGeom>
              <a:solidFill>
                <a:schemeClr val="hlink"/>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4" name="Group 11"/>
            <p:cNvGrpSpPr>
              <a:grpSpLocks/>
            </p:cNvGrpSpPr>
            <p:nvPr/>
          </p:nvGrpSpPr>
          <p:grpSpPr bwMode="auto">
            <a:xfrm rot="5400000">
              <a:off x="1465" y="734"/>
              <a:ext cx="137" cy="382"/>
              <a:chOff x="960" y="1764"/>
              <a:chExt cx="130" cy="418"/>
            </a:xfrm>
          </p:grpSpPr>
          <p:sp>
            <p:nvSpPr>
              <p:cNvPr id="88076" name="Oval 12"/>
              <p:cNvSpPr>
                <a:spLocks noChangeArrowheads="1"/>
              </p:cNvSpPr>
              <p:nvPr/>
            </p:nvSpPr>
            <p:spPr bwMode="gray">
              <a:xfrm>
                <a:off x="960" y="1758"/>
                <a:ext cx="126" cy="120"/>
              </a:xfrm>
              <a:prstGeom prst="ellipse">
                <a:avLst/>
              </a:prstGeom>
              <a:solidFill>
                <a:schemeClr val="hlink">
                  <a:alpha val="20000"/>
                </a:schemeClr>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8077" name="Oval 13"/>
              <p:cNvSpPr>
                <a:spLocks noChangeArrowheads="1"/>
              </p:cNvSpPr>
              <p:nvPr/>
            </p:nvSpPr>
            <p:spPr bwMode="gray">
              <a:xfrm>
                <a:off x="960" y="2061"/>
                <a:ext cx="126" cy="119"/>
              </a:xfrm>
              <a:prstGeom prst="ellipse">
                <a:avLst/>
              </a:prstGeom>
              <a:solidFill>
                <a:schemeClr val="hlink">
                  <a:alpha val="30000"/>
                </a:schemeClr>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8078" name="AutoShape 14"/>
              <p:cNvSpPr>
                <a:spLocks noChangeArrowheads="1"/>
              </p:cNvSpPr>
              <p:nvPr/>
            </p:nvSpPr>
            <p:spPr bwMode="gray">
              <a:xfrm>
                <a:off x="996" y="1836"/>
                <a:ext cx="62" cy="300"/>
              </a:xfrm>
              <a:prstGeom prst="roundRect">
                <a:avLst>
                  <a:gd name="adj" fmla="val 50000"/>
                </a:avLst>
              </a:prstGeom>
              <a:solidFill>
                <a:schemeClr val="hlink"/>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 name="Group 15"/>
            <p:cNvGrpSpPr>
              <a:grpSpLocks/>
            </p:cNvGrpSpPr>
            <p:nvPr/>
          </p:nvGrpSpPr>
          <p:grpSpPr bwMode="auto">
            <a:xfrm rot="5400000">
              <a:off x="1463" y="2760"/>
              <a:ext cx="138" cy="382"/>
              <a:chOff x="960" y="1764"/>
              <a:chExt cx="130" cy="418"/>
            </a:xfrm>
          </p:grpSpPr>
          <p:sp>
            <p:nvSpPr>
              <p:cNvPr id="88080" name="Oval 16"/>
              <p:cNvSpPr>
                <a:spLocks noChangeArrowheads="1"/>
              </p:cNvSpPr>
              <p:nvPr/>
            </p:nvSpPr>
            <p:spPr bwMode="gray">
              <a:xfrm>
                <a:off x="960" y="1764"/>
                <a:ext cx="126" cy="120"/>
              </a:xfrm>
              <a:prstGeom prst="ellipse">
                <a:avLst/>
              </a:prstGeom>
              <a:solidFill>
                <a:schemeClr val="hlink">
                  <a:alpha val="20000"/>
                </a:schemeClr>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8081" name="Oval 17"/>
              <p:cNvSpPr>
                <a:spLocks noChangeArrowheads="1"/>
              </p:cNvSpPr>
              <p:nvPr/>
            </p:nvSpPr>
            <p:spPr bwMode="gray">
              <a:xfrm>
                <a:off x="964" y="2062"/>
                <a:ext cx="126" cy="120"/>
              </a:xfrm>
              <a:prstGeom prst="ellipse">
                <a:avLst/>
              </a:prstGeom>
              <a:solidFill>
                <a:schemeClr val="hlink">
                  <a:alpha val="30000"/>
                </a:schemeClr>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8082" name="AutoShape 18"/>
              <p:cNvSpPr>
                <a:spLocks noChangeArrowheads="1"/>
              </p:cNvSpPr>
              <p:nvPr/>
            </p:nvSpPr>
            <p:spPr bwMode="gray">
              <a:xfrm>
                <a:off x="996" y="1836"/>
                <a:ext cx="62" cy="300"/>
              </a:xfrm>
              <a:prstGeom prst="roundRect">
                <a:avLst>
                  <a:gd name="adj" fmla="val 50000"/>
                </a:avLst>
              </a:prstGeom>
              <a:solidFill>
                <a:schemeClr val="hlink"/>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6" name="Group 19"/>
            <p:cNvGrpSpPr>
              <a:grpSpLocks/>
            </p:cNvGrpSpPr>
            <p:nvPr/>
          </p:nvGrpSpPr>
          <p:grpSpPr bwMode="auto">
            <a:xfrm rot="5400000">
              <a:off x="1465" y="2566"/>
              <a:ext cx="138" cy="382"/>
              <a:chOff x="960" y="1764"/>
              <a:chExt cx="130" cy="418"/>
            </a:xfrm>
          </p:grpSpPr>
          <p:sp>
            <p:nvSpPr>
              <p:cNvPr id="88084" name="Oval 20"/>
              <p:cNvSpPr>
                <a:spLocks noChangeArrowheads="1"/>
              </p:cNvSpPr>
              <p:nvPr/>
            </p:nvSpPr>
            <p:spPr bwMode="gray">
              <a:xfrm>
                <a:off x="960" y="1764"/>
                <a:ext cx="126" cy="120"/>
              </a:xfrm>
              <a:prstGeom prst="ellipse">
                <a:avLst/>
              </a:prstGeom>
              <a:solidFill>
                <a:schemeClr val="hlink">
                  <a:alpha val="20000"/>
                </a:schemeClr>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8085" name="Oval 21"/>
              <p:cNvSpPr>
                <a:spLocks noChangeArrowheads="1"/>
              </p:cNvSpPr>
              <p:nvPr/>
            </p:nvSpPr>
            <p:spPr bwMode="gray">
              <a:xfrm>
                <a:off x="964" y="2062"/>
                <a:ext cx="126" cy="120"/>
              </a:xfrm>
              <a:prstGeom prst="ellipse">
                <a:avLst/>
              </a:prstGeom>
              <a:solidFill>
                <a:schemeClr val="hlink">
                  <a:alpha val="30000"/>
                </a:schemeClr>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8086" name="AutoShape 22"/>
              <p:cNvSpPr>
                <a:spLocks noChangeArrowheads="1"/>
              </p:cNvSpPr>
              <p:nvPr/>
            </p:nvSpPr>
            <p:spPr bwMode="gray">
              <a:xfrm>
                <a:off x="996" y="1836"/>
                <a:ext cx="62" cy="300"/>
              </a:xfrm>
              <a:prstGeom prst="roundRect">
                <a:avLst>
                  <a:gd name="adj" fmla="val 50000"/>
                </a:avLst>
              </a:prstGeom>
              <a:solidFill>
                <a:schemeClr val="hlink"/>
              </a:solidFill>
              <a:ln w="38100" algn="ctr">
                <a:solidFill>
                  <a:srgbClr val="00660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Line 2"/>
          <p:cNvSpPr>
            <a:spLocks noChangeShapeType="1"/>
          </p:cNvSpPr>
          <p:nvPr/>
        </p:nvSpPr>
        <p:spPr bwMode="auto">
          <a:xfrm>
            <a:off x="3657600" y="3581400"/>
            <a:ext cx="381000" cy="0"/>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89091" name="Rectangle 3"/>
          <p:cNvSpPr>
            <a:spLocks noChangeArrowheads="1"/>
          </p:cNvSpPr>
          <p:nvPr/>
        </p:nvSpPr>
        <p:spPr bwMode="auto">
          <a:xfrm>
            <a:off x="1447800" y="457200"/>
            <a:ext cx="6477000" cy="1311275"/>
          </a:xfrm>
          <a:prstGeom prst="rect">
            <a:avLst/>
          </a:prstGeom>
          <a:noFill/>
          <a:ln w="9525">
            <a:noFill/>
            <a:miter lim="800000"/>
            <a:headEnd/>
            <a:tailEnd/>
          </a:ln>
          <a:effectLst/>
        </p:spPr>
        <p:txBody>
          <a:bodyPr>
            <a:spAutoFit/>
          </a:bodyPr>
          <a:lstStyle/>
          <a:p>
            <a:pPr eaLnBrk="1" hangingPunct="1">
              <a:spcBef>
                <a:spcPct val="50000"/>
              </a:spcBef>
              <a:defRPr/>
            </a:pPr>
            <a:r>
              <a:rPr lang="zh-CN" altLang="en-US" sz="4000">
                <a:solidFill>
                  <a:srgbClr val="003300"/>
                </a:solidFill>
                <a:effectLst>
                  <a:outerShdw blurRad="38100" dist="38100" dir="2700000" algn="tl">
                    <a:srgbClr val="C0C0C0"/>
                  </a:outerShdw>
                </a:effectLst>
                <a:latin typeface="Arial" pitchFamily="34" charset="0"/>
                <a:ea typeface="华文新魏" pitchFamily="2" charset="-122"/>
              </a:rPr>
              <a:t>三、唯物辩证法是认识世界和改造世界的根本方法</a:t>
            </a:r>
          </a:p>
        </p:txBody>
      </p:sp>
      <p:sp>
        <p:nvSpPr>
          <p:cNvPr id="89092" name="Text Box 4"/>
          <p:cNvSpPr txBox="1">
            <a:spLocks noChangeArrowheads="1"/>
          </p:cNvSpPr>
          <p:nvPr/>
        </p:nvSpPr>
        <p:spPr bwMode="auto">
          <a:xfrm>
            <a:off x="1066800" y="2057400"/>
            <a:ext cx="6629400" cy="1190625"/>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a:solidFill>
                  <a:schemeClr val="tx2"/>
                </a:solidFill>
                <a:effectLst>
                  <a:outerShdw blurRad="38100" dist="38100" dir="2700000" algn="tl">
                    <a:srgbClr val="C0C0C0"/>
                  </a:outerShdw>
                </a:effectLst>
                <a:latin typeface="隶书" pitchFamily="49" charset="-122"/>
              </a:rPr>
              <a:t>    </a:t>
            </a:r>
            <a:r>
              <a:rPr kumimoji="1" lang="zh-CN" altLang="en-US">
                <a:solidFill>
                  <a:srgbClr val="800000"/>
                </a:solidFill>
                <a:effectLst>
                  <a:outerShdw blurRad="38100" dist="38100" dir="2700000" algn="tl">
                    <a:srgbClr val="C0C0C0"/>
                  </a:outerShdw>
                </a:effectLst>
                <a:latin typeface="隶书" pitchFamily="49" charset="-122"/>
              </a:rPr>
              <a:t>唯物辩证法是客观辩证法与主观辩证法的统一</a:t>
            </a:r>
          </a:p>
        </p:txBody>
      </p:sp>
      <p:sp>
        <p:nvSpPr>
          <p:cNvPr id="89093" name="Rectangle 5"/>
          <p:cNvSpPr>
            <a:spLocks noChangeArrowheads="1"/>
          </p:cNvSpPr>
          <p:nvPr/>
        </p:nvSpPr>
        <p:spPr bwMode="auto">
          <a:xfrm>
            <a:off x="4038600" y="3429000"/>
            <a:ext cx="2667000" cy="533400"/>
          </a:xfrm>
          <a:prstGeom prst="rect">
            <a:avLst/>
          </a:prstGeom>
          <a:solidFill>
            <a:schemeClr val="hlink"/>
          </a:solidFill>
          <a:ln w="57150">
            <a:noFill/>
            <a:miter lim="800000"/>
            <a:headEnd/>
            <a:tailEnd/>
          </a:ln>
          <a:effectLst/>
          <a:scene3d>
            <a:camera prst="legacyObliqueTopLeft"/>
            <a:lightRig rig="legacyFlat3" dir="t"/>
          </a:scene3d>
          <a:sp3d extrusionH="430200" prstMaterial="legacyMatte">
            <a:bevelT w="13500" h="13500" prst="angle"/>
            <a:bevelB w="13500" h="13500" prst="angle"/>
            <a:extrusionClr>
              <a:schemeClr val="hlink"/>
            </a:extrusionClr>
          </a:sp3d>
        </p:spPr>
        <p:txBody>
          <a:bodyPr wrap="none" anchor="ctr">
            <a:flatTx/>
          </a:bodyPr>
          <a:lstStyle/>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主观辩证法</a:t>
            </a:r>
          </a:p>
        </p:txBody>
      </p:sp>
      <p:grpSp>
        <p:nvGrpSpPr>
          <p:cNvPr id="2" name="Group 6"/>
          <p:cNvGrpSpPr>
            <a:grpSpLocks/>
          </p:cNvGrpSpPr>
          <p:nvPr/>
        </p:nvGrpSpPr>
        <p:grpSpPr bwMode="auto">
          <a:xfrm>
            <a:off x="1524000" y="4038600"/>
            <a:ext cx="1752600" cy="762000"/>
            <a:chOff x="960" y="2544"/>
            <a:chExt cx="1104" cy="480"/>
          </a:xfrm>
        </p:grpSpPr>
        <p:sp>
          <p:nvSpPr>
            <p:cNvPr id="89095" name="Rectangle 7"/>
            <p:cNvSpPr>
              <a:spLocks noChangeArrowheads="1"/>
            </p:cNvSpPr>
            <p:nvPr/>
          </p:nvSpPr>
          <p:spPr bwMode="auto">
            <a:xfrm>
              <a:off x="960" y="2544"/>
              <a:ext cx="1104" cy="432"/>
            </a:xfrm>
            <a:prstGeom prst="rect">
              <a:avLst/>
            </a:prstGeom>
            <a:solidFill>
              <a:schemeClr val="bg1"/>
            </a:solidFill>
            <a:ln w="57150">
              <a:noFill/>
              <a:miter lim="800000"/>
              <a:headEnd/>
              <a:tailEnd/>
            </a:ln>
            <a:effectLst/>
          </p:spPr>
          <p:txBody>
            <a:bodyPr wrap="none" anchor="ctr"/>
            <a:lstStyle/>
            <a:p>
              <a:pPr eaLnBrk="1" hangingPunct="1">
                <a:defRPr/>
              </a:pPr>
              <a:endParaRPr kumimoji="1" lang="zh-CN" altLang="zh-CN" sz="2800">
                <a:solidFill>
                  <a:srgbClr val="003399"/>
                </a:solidFill>
                <a:effectLst>
                  <a:outerShdw blurRad="38100" dist="38100" dir="2700000" algn="tl">
                    <a:srgbClr val="C0C0C0"/>
                  </a:outerShdw>
                </a:effectLst>
                <a:latin typeface="黑体" pitchFamily="2" charset="-122"/>
                <a:ea typeface="黑体" pitchFamily="2" charset="-122"/>
              </a:endParaRPr>
            </a:p>
          </p:txBody>
        </p:sp>
        <p:sp>
          <p:nvSpPr>
            <p:cNvPr id="89096" name="Rectangle 8"/>
            <p:cNvSpPr>
              <a:spLocks noChangeArrowheads="1"/>
            </p:cNvSpPr>
            <p:nvPr/>
          </p:nvSpPr>
          <p:spPr bwMode="auto">
            <a:xfrm>
              <a:off x="1008" y="2620"/>
              <a:ext cx="1008" cy="404"/>
            </a:xfrm>
            <a:prstGeom prst="rect">
              <a:avLst/>
            </a:prstGeom>
            <a:solidFill>
              <a:schemeClr val="accent2"/>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chemeClr val="accent2"/>
              </a:extrusionClr>
            </a:sp3d>
          </p:spPr>
          <p:txBody>
            <a:bodyPr>
              <a:spAutoFit/>
              <a:flatTx/>
            </a:bodyPr>
            <a:lstStyle/>
            <a:p>
              <a:pPr algn="l" eaLnBrk="1" hangingPunct="1">
                <a:defRPr/>
              </a:pPr>
              <a:r>
                <a:rPr kumimoji="1" lang="zh-CN" altLang="en-US">
                  <a:effectLst>
                    <a:outerShdw blurRad="38100" dist="38100" dir="2700000" algn="tl">
                      <a:srgbClr val="000000"/>
                    </a:outerShdw>
                  </a:effectLst>
                  <a:latin typeface="Arial" pitchFamily="34" charset="0"/>
                  <a:ea typeface="楷体_GB2312" pitchFamily="49" charset="-122"/>
                </a:rPr>
                <a:t>辩证法</a:t>
              </a:r>
            </a:p>
          </p:txBody>
        </p:sp>
      </p:grpSp>
      <p:sp>
        <p:nvSpPr>
          <p:cNvPr id="89097" name="Line 9"/>
          <p:cNvSpPr>
            <a:spLocks noChangeShapeType="1"/>
          </p:cNvSpPr>
          <p:nvPr/>
        </p:nvSpPr>
        <p:spPr bwMode="auto">
          <a:xfrm>
            <a:off x="3657600" y="3581400"/>
            <a:ext cx="0" cy="1752600"/>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89098" name="Line 10"/>
          <p:cNvSpPr>
            <a:spLocks noChangeShapeType="1"/>
          </p:cNvSpPr>
          <p:nvPr/>
        </p:nvSpPr>
        <p:spPr bwMode="auto">
          <a:xfrm>
            <a:off x="3276600" y="4419600"/>
            <a:ext cx="381000" cy="0"/>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89099" name="Line 11"/>
          <p:cNvSpPr>
            <a:spLocks noChangeShapeType="1"/>
          </p:cNvSpPr>
          <p:nvPr/>
        </p:nvSpPr>
        <p:spPr bwMode="auto">
          <a:xfrm>
            <a:off x="3657600" y="5334000"/>
            <a:ext cx="403225" cy="0"/>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89100" name="Rectangle 12"/>
          <p:cNvSpPr>
            <a:spLocks noChangeArrowheads="1"/>
          </p:cNvSpPr>
          <p:nvPr/>
        </p:nvSpPr>
        <p:spPr bwMode="auto">
          <a:xfrm>
            <a:off x="4038600" y="5029200"/>
            <a:ext cx="2743200" cy="533400"/>
          </a:xfrm>
          <a:prstGeom prst="rect">
            <a:avLst/>
          </a:prstGeom>
          <a:solidFill>
            <a:schemeClr val="hlink"/>
          </a:solidFill>
          <a:ln w="57150">
            <a:noFill/>
            <a:miter lim="800000"/>
            <a:headEnd/>
            <a:tailEnd/>
          </a:ln>
          <a:effectLst/>
          <a:scene3d>
            <a:camera prst="legacyObliqueTopLeft"/>
            <a:lightRig rig="legacyFlat3" dir="t"/>
          </a:scene3d>
          <a:sp3d extrusionH="430200" prstMaterial="legacyMatte">
            <a:bevelT w="13500" h="13500" prst="angle"/>
            <a:bevelB w="13500" h="13500" prst="angle"/>
            <a:extrusionClr>
              <a:schemeClr val="hlink"/>
            </a:extrusionClr>
          </a:sp3d>
        </p:spPr>
        <p:txBody>
          <a:bodyPr wrap="none" anchor="ctr">
            <a:flatTx/>
          </a:bodyPr>
          <a:lstStyle/>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客观辩证法</a:t>
            </a:r>
          </a:p>
        </p:txBody>
      </p:sp>
      <p:grpSp>
        <p:nvGrpSpPr>
          <p:cNvPr id="3" name="Group 14"/>
          <p:cNvGrpSpPr>
            <a:grpSpLocks/>
          </p:cNvGrpSpPr>
          <p:nvPr/>
        </p:nvGrpSpPr>
        <p:grpSpPr bwMode="auto">
          <a:xfrm>
            <a:off x="0" y="1830388"/>
            <a:ext cx="9144000" cy="519112"/>
            <a:chOff x="0" y="816"/>
            <a:chExt cx="5760" cy="372"/>
          </a:xfrm>
        </p:grpSpPr>
        <p:pic>
          <p:nvPicPr>
            <p:cNvPr id="144396" name="Picture 15"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144397" name="Picture 16"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9092"/>
                                        </p:tgtEl>
                                        <p:attrNameLst>
                                          <p:attrName>style.visibility</p:attrName>
                                        </p:attrNameLst>
                                      </p:cBhvr>
                                      <p:to>
                                        <p:strVal val="visible"/>
                                      </p:to>
                                    </p:set>
                                    <p:animEffect transition="in" filter="wipe(left)">
                                      <p:cBhvr>
                                        <p:cTn id="12" dur="500"/>
                                        <p:tgtEl>
                                          <p:spTgt spid="89092"/>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89098"/>
                                        </p:tgtEl>
                                        <p:attrNameLst>
                                          <p:attrName>style.visibility</p:attrName>
                                        </p:attrNameLst>
                                      </p:cBhvr>
                                      <p:to>
                                        <p:strVal val="visible"/>
                                      </p:to>
                                    </p:set>
                                    <p:animEffect transition="in" filter="wipe(left)">
                                      <p:cBhvr>
                                        <p:cTn id="20" dur="500"/>
                                        <p:tgtEl>
                                          <p:spTgt spid="89098"/>
                                        </p:tgtEl>
                                      </p:cBhvr>
                                    </p:animEffect>
                                  </p:childTnLst>
                                </p:cTn>
                              </p:par>
                            </p:childTnLst>
                          </p:cTn>
                        </p:par>
                        <p:par>
                          <p:cTn id="21" fill="hold">
                            <p:stCondLst>
                              <p:cond delay="2000"/>
                            </p:stCondLst>
                            <p:childTnLst>
                              <p:par>
                                <p:cTn id="22" presetID="16" presetClass="entr" presetSubtype="26" fill="hold" nodeType="afterEffect">
                                  <p:stCondLst>
                                    <p:cond delay="0"/>
                                  </p:stCondLst>
                                  <p:childTnLst>
                                    <p:set>
                                      <p:cBhvr>
                                        <p:cTn id="23" dur="1" fill="hold">
                                          <p:stCondLst>
                                            <p:cond delay="0"/>
                                          </p:stCondLst>
                                        </p:cTn>
                                        <p:tgtEl>
                                          <p:spTgt spid="89097"/>
                                        </p:tgtEl>
                                        <p:attrNameLst>
                                          <p:attrName>style.visibility</p:attrName>
                                        </p:attrNameLst>
                                      </p:cBhvr>
                                      <p:to>
                                        <p:strVal val="visible"/>
                                      </p:to>
                                    </p:set>
                                    <p:animEffect transition="in" filter="barn(inHorizontal)">
                                      <p:cBhvr>
                                        <p:cTn id="24" dur="500"/>
                                        <p:tgtEl>
                                          <p:spTgt spid="89097"/>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89090"/>
                                        </p:tgtEl>
                                        <p:attrNameLst>
                                          <p:attrName>style.visibility</p:attrName>
                                        </p:attrNameLst>
                                      </p:cBhvr>
                                      <p:to>
                                        <p:strVal val="visible"/>
                                      </p:to>
                                    </p:set>
                                    <p:animEffect transition="in" filter="wipe(left)">
                                      <p:cBhvr>
                                        <p:cTn id="28" dur="500"/>
                                        <p:tgtEl>
                                          <p:spTgt spid="89090"/>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89099"/>
                                        </p:tgtEl>
                                        <p:attrNameLst>
                                          <p:attrName>style.visibility</p:attrName>
                                        </p:attrNameLst>
                                      </p:cBhvr>
                                      <p:to>
                                        <p:strVal val="visible"/>
                                      </p:to>
                                    </p:set>
                                    <p:animEffect transition="in" filter="wipe(left)">
                                      <p:cBhvr>
                                        <p:cTn id="32" dur="500"/>
                                        <p:tgtEl>
                                          <p:spTgt spid="89099"/>
                                        </p:tgtEl>
                                      </p:cBhvr>
                                    </p:animEffect>
                                  </p:childTnLst>
                                </p:cTn>
                              </p:par>
                            </p:childTnLst>
                          </p:cTn>
                        </p:par>
                        <p:par>
                          <p:cTn id="33" fill="hold">
                            <p:stCondLst>
                              <p:cond delay="3500"/>
                            </p:stCondLst>
                            <p:childTnLst>
                              <p:par>
                                <p:cTn id="34" presetID="4" presetClass="entr" presetSubtype="32" fill="hold" grpId="0" nodeType="afterEffect">
                                  <p:stCondLst>
                                    <p:cond delay="0"/>
                                  </p:stCondLst>
                                  <p:childTnLst>
                                    <p:set>
                                      <p:cBhvr>
                                        <p:cTn id="35" dur="1" fill="hold">
                                          <p:stCondLst>
                                            <p:cond delay="0"/>
                                          </p:stCondLst>
                                        </p:cTn>
                                        <p:tgtEl>
                                          <p:spTgt spid="89093"/>
                                        </p:tgtEl>
                                        <p:attrNameLst>
                                          <p:attrName>style.visibility</p:attrName>
                                        </p:attrNameLst>
                                      </p:cBhvr>
                                      <p:to>
                                        <p:strVal val="visible"/>
                                      </p:to>
                                    </p:set>
                                    <p:animEffect transition="in" filter="box(out)">
                                      <p:cBhvr>
                                        <p:cTn id="36" dur="500"/>
                                        <p:tgtEl>
                                          <p:spTgt spid="89093"/>
                                        </p:tgtEl>
                                      </p:cBhvr>
                                    </p:animEffect>
                                  </p:childTnLst>
                                </p:cTn>
                              </p:par>
                            </p:childTnLst>
                          </p:cTn>
                        </p:par>
                        <p:par>
                          <p:cTn id="37" fill="hold">
                            <p:stCondLst>
                              <p:cond delay="4000"/>
                            </p:stCondLst>
                            <p:childTnLst>
                              <p:par>
                                <p:cTn id="38" presetID="4" presetClass="entr" presetSubtype="32" fill="hold" grpId="0" nodeType="afterEffect">
                                  <p:stCondLst>
                                    <p:cond delay="0"/>
                                  </p:stCondLst>
                                  <p:childTnLst>
                                    <p:set>
                                      <p:cBhvr>
                                        <p:cTn id="39" dur="1" fill="hold">
                                          <p:stCondLst>
                                            <p:cond delay="0"/>
                                          </p:stCondLst>
                                        </p:cTn>
                                        <p:tgtEl>
                                          <p:spTgt spid="89100"/>
                                        </p:tgtEl>
                                        <p:attrNameLst>
                                          <p:attrName>style.visibility</p:attrName>
                                        </p:attrNameLst>
                                      </p:cBhvr>
                                      <p:to>
                                        <p:strVal val="visible"/>
                                      </p:to>
                                    </p:set>
                                    <p:animEffect transition="in" filter="box(out)">
                                      <p:cBhvr>
                                        <p:cTn id="40" dur="500"/>
                                        <p:tgtEl>
                                          <p:spTgt spid="89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3" grpId="0" animBg="1" autoUpdateAnimBg="0"/>
      <p:bldP spid="89100"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1000125" y="1857375"/>
            <a:ext cx="7219950" cy="4362450"/>
          </a:xfrm>
          <a:prstGeom prst="rect">
            <a:avLst/>
          </a:prstGeom>
          <a:noFill/>
          <a:ln w="12700">
            <a:noFill/>
            <a:miter lim="800000"/>
            <a:headEnd type="none" w="sm" len="sm"/>
            <a:tailEnd type="none" w="sm" len="sm"/>
          </a:ln>
        </p:spPr>
        <p:txBody>
          <a:bodyPr>
            <a:spAutoFit/>
          </a:bodyPr>
          <a:lstStyle/>
          <a:p>
            <a:pPr algn="just"/>
            <a:r>
              <a:rPr kumimoji="1" lang="en-US" altLang="zh-CN" sz="1000">
                <a:solidFill>
                  <a:schemeClr val="tx1"/>
                </a:solidFill>
                <a:latin typeface="Times New Roman" pitchFamily="18" charset="0"/>
                <a:ea typeface="ˎ̥"/>
                <a:cs typeface="ˎ̥"/>
              </a:rPr>
              <a:t>                       </a:t>
            </a:r>
            <a:r>
              <a:rPr kumimoji="1" lang="zh-CN" altLang="en-US" sz="2800">
                <a:solidFill>
                  <a:schemeClr val="tx1"/>
                </a:solidFill>
                <a:latin typeface="楷体_GB2312" pitchFamily="49" charset="-122"/>
                <a:ea typeface="楷体_GB2312" pitchFamily="49" charset="-122"/>
              </a:rPr>
              <a:t>客观辩证法是指客观事物或客观存在的辩证法，即客观事物以相互作用、相互联系的形式呈现出的各种物质形态的辩证运动和发展规律。 </a:t>
            </a:r>
            <a:endParaRPr kumimoji="1" lang="zh-CN" altLang="en-US" sz="2800">
              <a:solidFill>
                <a:schemeClr val="tx1"/>
              </a:solidFill>
              <a:latin typeface="楷体_GB2312" pitchFamily="49" charset="-122"/>
              <a:ea typeface="楷体_GB2312" pitchFamily="49" charset="-122"/>
              <a:cs typeface="ˎ̥"/>
            </a:endParaRPr>
          </a:p>
          <a:p>
            <a:pPr algn="just"/>
            <a:r>
              <a:rPr kumimoji="1" lang="zh-CN" altLang="en-US" sz="2800">
                <a:solidFill>
                  <a:schemeClr val="tx1"/>
                </a:solidFill>
                <a:latin typeface="楷体_GB2312" pitchFamily="49" charset="-122"/>
                <a:ea typeface="楷体_GB2312" pitchFamily="49" charset="-122"/>
                <a:cs typeface="ˎ̥"/>
              </a:rPr>
              <a:t>    </a:t>
            </a:r>
            <a:r>
              <a:rPr kumimoji="1" lang="zh-CN" altLang="en-US" sz="2800">
                <a:solidFill>
                  <a:schemeClr val="tx1"/>
                </a:solidFill>
                <a:latin typeface="楷体_GB2312" pitchFamily="49" charset="-122"/>
                <a:ea typeface="楷体_GB2312" pitchFamily="49" charset="-122"/>
              </a:rPr>
              <a:t>主观辩证法是指人类认识和思维运动的辩证法，即以概念作为思维细胞的辩证思维运动和发展的规律。</a:t>
            </a:r>
          </a:p>
          <a:p>
            <a:pPr algn="just"/>
            <a:r>
              <a:rPr kumimoji="1" lang="zh-CN" altLang="en-US" sz="2800">
                <a:solidFill>
                  <a:schemeClr val="tx1"/>
                </a:solidFill>
                <a:latin typeface="楷体_GB2312" pitchFamily="49" charset="-122"/>
                <a:ea typeface="楷体_GB2312" pitchFamily="49" charset="-122"/>
              </a:rPr>
              <a:t>    唯物辩证法既包括客观辩证法也包括主观辩证法，体现了唯物主义、辩证法、认识论的统一。 </a:t>
            </a:r>
            <a:endParaRPr lang="zh-CN" altLang="en-US" sz="2800">
              <a:solidFill>
                <a:schemeClr val="tx1"/>
              </a:solidFill>
              <a:latin typeface="楷体_GB2312" pitchFamily="49" charset="-122"/>
              <a:ea typeface="楷体_GB2312" pitchFamily="49" charset="-122"/>
            </a:endParaRPr>
          </a:p>
        </p:txBody>
      </p:sp>
      <p:sp>
        <p:nvSpPr>
          <p:cNvPr id="145411" name="Rectangle 3"/>
          <p:cNvSpPr>
            <a:spLocks noChangeArrowheads="1"/>
          </p:cNvSpPr>
          <p:nvPr/>
        </p:nvSpPr>
        <p:spPr bwMode="auto">
          <a:xfrm>
            <a:off x="642938" y="785813"/>
            <a:ext cx="7572375" cy="1069975"/>
          </a:xfrm>
          <a:prstGeom prst="rect">
            <a:avLst/>
          </a:prstGeom>
          <a:noFill/>
          <a:ln w="12700">
            <a:noFill/>
            <a:miter lim="800000"/>
            <a:headEnd type="none" w="sm" len="sm"/>
            <a:tailEnd type="none" w="sm" len="sm"/>
          </a:ln>
        </p:spPr>
        <p:txBody>
          <a:bodyPr>
            <a:spAutoFit/>
          </a:bodyPr>
          <a:lstStyle/>
          <a:p>
            <a:pPr>
              <a:lnSpc>
                <a:spcPct val="50000"/>
              </a:lnSpc>
              <a:spcBef>
                <a:spcPct val="50000"/>
              </a:spcBef>
            </a:pPr>
            <a:r>
              <a:rPr kumimoji="1" lang="zh-CN" altLang="en-US" sz="3200">
                <a:solidFill>
                  <a:srgbClr val="006600"/>
                </a:solidFill>
                <a:latin typeface="黑体" pitchFamily="2" charset="-122"/>
                <a:ea typeface="黑体" pitchFamily="2" charset="-122"/>
              </a:rPr>
              <a:t>唯物辩证法是客观辩证法与</a:t>
            </a:r>
          </a:p>
          <a:p>
            <a:pPr>
              <a:lnSpc>
                <a:spcPct val="50000"/>
              </a:lnSpc>
              <a:spcBef>
                <a:spcPct val="50000"/>
              </a:spcBef>
            </a:pPr>
            <a:r>
              <a:rPr kumimoji="1" lang="zh-CN" altLang="en-US" sz="3200">
                <a:solidFill>
                  <a:srgbClr val="006600"/>
                </a:solidFill>
                <a:latin typeface="黑体" pitchFamily="2" charset="-122"/>
                <a:ea typeface="黑体" pitchFamily="2" charset="-122"/>
              </a:rPr>
              <a:t>  主观辩证法的统一 </a:t>
            </a:r>
            <a:endParaRPr kumimoji="1" lang="zh-CN" altLang="en-US" sz="3200">
              <a:solidFill>
                <a:srgbClr val="006600"/>
              </a:solidFill>
              <a:latin typeface="黑体" pitchFamily="2" charset="-122"/>
              <a:ea typeface="黑体" pitchFamily="2" charset="-122"/>
              <a:cs typeface="ˎ̥"/>
            </a:endParaRPr>
          </a:p>
          <a:p>
            <a:pPr>
              <a:lnSpc>
                <a:spcPct val="50000"/>
              </a:lnSpc>
            </a:pPr>
            <a:endParaRPr lang="en-US" altLang="zh-CN" sz="3200">
              <a:solidFill>
                <a:srgbClr val="006600"/>
              </a:solidFill>
              <a:latin typeface="黑体" pitchFamily="2" charset="-122"/>
              <a:ea typeface="黑体" pitchFamily="2" charset="-122"/>
            </a:endParaRPr>
          </a:p>
        </p:txBody>
      </p:sp>
      <p:sp>
        <p:nvSpPr>
          <p:cNvPr id="145412" name="Rectangle 4"/>
          <p:cNvSpPr>
            <a:spLocks noChangeArrowheads="1"/>
          </p:cNvSpPr>
          <p:nvPr/>
        </p:nvSpPr>
        <p:spPr bwMode="auto">
          <a:xfrm>
            <a:off x="1295400" y="1752600"/>
            <a:ext cx="6629400" cy="74613"/>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3733800" y="2514600"/>
            <a:ext cx="4267200" cy="3581400"/>
          </a:xfrm>
          <a:prstGeom prst="rect">
            <a:avLst/>
          </a:prstGeom>
          <a:noFill/>
          <a:ln w="12700">
            <a:solidFill>
              <a:srgbClr val="FFFFFF"/>
            </a:solidFill>
            <a:miter lim="800000"/>
            <a:headEnd type="none" w="sm" len="sm"/>
            <a:tailEnd type="none" w="sm" len="sm"/>
          </a:ln>
        </p:spPr>
        <p:txBody>
          <a:bodyPr>
            <a:spAutoFit/>
          </a:bodyPr>
          <a:lstStyle/>
          <a:p>
            <a:pPr algn="just"/>
            <a:r>
              <a:rPr kumimoji="1" lang="en-US" altLang="zh-CN" sz="3200">
                <a:solidFill>
                  <a:schemeClr val="tx1"/>
                </a:solidFill>
                <a:latin typeface="Times New Roman" pitchFamily="18" charset="0"/>
                <a:ea typeface="ˎ̥"/>
                <a:cs typeface="ˎ̥"/>
              </a:rPr>
              <a:t>        </a:t>
            </a:r>
            <a:r>
              <a:rPr kumimoji="1" lang="en-US" altLang="zh-CN" sz="2800">
                <a:solidFill>
                  <a:schemeClr val="tx1"/>
                </a:solidFill>
                <a:latin typeface="Times New Roman" pitchFamily="18" charset="0"/>
                <a:ea typeface="楷体_GB2312" pitchFamily="49" charset="-122"/>
                <a:cs typeface="ˎ̥"/>
              </a:rPr>
              <a:t>“</a:t>
            </a:r>
            <a:r>
              <a:rPr kumimoji="1" lang="zh-CN" altLang="en-US" sz="2800">
                <a:solidFill>
                  <a:schemeClr val="tx1"/>
                </a:solidFill>
                <a:latin typeface="楷体_GB2312" pitchFamily="49" charset="-122"/>
                <a:ea typeface="楷体_GB2312" pitchFamily="49" charset="-122"/>
              </a:rPr>
              <a:t>所谓的客观辩证法是在整个自然界中起支配作用的，而所谓的主观辩证法，即辩证的思维，不过是在自然界中到处发生作用的、对立中的运动的反映。</a:t>
            </a:r>
            <a:r>
              <a:rPr kumimoji="1" lang="zh-CN" altLang="en-US" sz="2800">
                <a:solidFill>
                  <a:schemeClr val="tx1"/>
                </a:solidFill>
                <a:latin typeface="Times New Roman" pitchFamily="18" charset="0"/>
                <a:ea typeface="楷体_GB2312" pitchFamily="49" charset="-122"/>
              </a:rPr>
              <a:t>”</a:t>
            </a:r>
            <a:r>
              <a:rPr kumimoji="1" lang="zh-CN" altLang="en-US" sz="2800">
                <a:solidFill>
                  <a:schemeClr val="tx1"/>
                </a:solidFill>
                <a:latin typeface="楷体_GB2312" pitchFamily="49" charset="-122"/>
                <a:ea typeface="楷体_GB2312" pitchFamily="49" charset="-122"/>
              </a:rPr>
              <a:t>                  </a:t>
            </a:r>
          </a:p>
          <a:p>
            <a:pPr algn="just"/>
            <a:r>
              <a:rPr kumimoji="1" lang="zh-CN" altLang="en-US" sz="2800">
                <a:solidFill>
                  <a:schemeClr val="tx1"/>
                </a:solidFill>
                <a:latin typeface="楷体_GB2312" pitchFamily="49" charset="-122"/>
                <a:ea typeface="楷体_GB2312" pitchFamily="49" charset="-122"/>
              </a:rPr>
              <a:t>            </a:t>
            </a:r>
            <a:r>
              <a:rPr kumimoji="1" lang="en-US" altLang="zh-CN" sz="2800">
                <a:solidFill>
                  <a:schemeClr val="tx1"/>
                </a:solidFill>
                <a:latin typeface="Times New Roman" pitchFamily="18" charset="0"/>
                <a:ea typeface="楷体_GB2312" pitchFamily="49" charset="-122"/>
              </a:rPr>
              <a:t>—</a:t>
            </a:r>
            <a:r>
              <a:rPr kumimoji="1" lang="en-US" altLang="zh-CN" sz="2800">
                <a:solidFill>
                  <a:schemeClr val="tx1"/>
                </a:solidFill>
                <a:latin typeface="楷体_GB2312" pitchFamily="49" charset="-122"/>
                <a:ea typeface="楷体_GB2312" pitchFamily="49" charset="-122"/>
              </a:rPr>
              <a:t> </a:t>
            </a:r>
            <a:r>
              <a:rPr kumimoji="1" lang="zh-CN" altLang="en-US" sz="2800">
                <a:solidFill>
                  <a:schemeClr val="tx1"/>
                </a:solidFill>
                <a:latin typeface="楷体_GB2312" pitchFamily="49" charset="-122"/>
                <a:ea typeface="楷体_GB2312" pitchFamily="49" charset="-122"/>
              </a:rPr>
              <a:t>恩格斯</a:t>
            </a:r>
            <a:r>
              <a:rPr kumimoji="1" lang="zh-CN" altLang="en-US" sz="2800">
                <a:solidFill>
                  <a:schemeClr val="tx1"/>
                </a:solidFill>
                <a:latin typeface="Times New Roman" pitchFamily="18" charset="0"/>
                <a:ea typeface="文鼎CS楷体" pitchFamily="49" charset="-122"/>
              </a:rPr>
              <a:t> </a:t>
            </a:r>
            <a:endParaRPr lang="zh-CN" altLang="en-US" sz="2800">
              <a:solidFill>
                <a:schemeClr val="tx1"/>
              </a:solidFill>
            </a:endParaRPr>
          </a:p>
        </p:txBody>
      </p:sp>
      <p:sp>
        <p:nvSpPr>
          <p:cNvPr id="146435" name="Rectangle 3"/>
          <p:cNvSpPr>
            <a:spLocks noChangeArrowheads="1"/>
          </p:cNvSpPr>
          <p:nvPr/>
        </p:nvSpPr>
        <p:spPr bwMode="auto">
          <a:xfrm>
            <a:off x="1752600" y="838200"/>
            <a:ext cx="5895975" cy="579438"/>
          </a:xfrm>
          <a:prstGeom prst="rect">
            <a:avLst/>
          </a:prstGeom>
          <a:noFill/>
          <a:ln w="12700">
            <a:noFill/>
            <a:miter lim="800000"/>
            <a:headEnd type="none" w="sm" len="sm"/>
            <a:tailEnd type="none" w="sm" len="sm"/>
          </a:ln>
        </p:spPr>
        <p:txBody>
          <a:bodyPr wrap="none">
            <a:spAutoFit/>
          </a:bodyPr>
          <a:lstStyle/>
          <a:p>
            <a:r>
              <a:rPr kumimoji="1" lang="zh-CN" altLang="en-US" sz="3200">
                <a:solidFill>
                  <a:srgbClr val="006600"/>
                </a:solidFill>
                <a:latin typeface="Times New Roman" pitchFamily="18" charset="0"/>
                <a:ea typeface="黑体" pitchFamily="2" charset="-122"/>
              </a:rPr>
              <a:t>客观辩证法与主观辩证法的关系</a:t>
            </a:r>
            <a:endParaRPr lang="zh-CN" altLang="en-US">
              <a:solidFill>
                <a:srgbClr val="006600"/>
              </a:solidFill>
              <a:ea typeface="黑体" pitchFamily="2" charset="-122"/>
            </a:endParaRPr>
          </a:p>
        </p:txBody>
      </p:sp>
      <p:sp>
        <p:nvSpPr>
          <p:cNvPr id="146436" name="Rectangle 4"/>
          <p:cNvSpPr>
            <a:spLocks noChangeArrowheads="1"/>
          </p:cNvSpPr>
          <p:nvPr/>
        </p:nvSpPr>
        <p:spPr bwMode="auto">
          <a:xfrm flipV="1">
            <a:off x="1676400" y="1524000"/>
            <a:ext cx="5791200" cy="103188"/>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pic>
        <p:nvPicPr>
          <p:cNvPr id="464901" name="Picture 5" descr="恩格思像"/>
          <p:cNvPicPr>
            <a:picLocks noChangeAspect="1" noChangeArrowheads="1"/>
          </p:cNvPicPr>
          <p:nvPr/>
        </p:nvPicPr>
        <p:blipFill>
          <a:blip r:embed="rId2" cstate="print"/>
          <a:srcRect/>
          <a:stretch>
            <a:fillRect/>
          </a:stretch>
        </p:blipFill>
        <p:spPr bwMode="auto">
          <a:xfrm>
            <a:off x="1143000" y="2743200"/>
            <a:ext cx="2522538" cy="3082925"/>
          </a:xfrm>
          <a:prstGeom prst="rect">
            <a:avLst/>
          </a:prstGeom>
          <a:noFill/>
          <a:ln w="38100">
            <a:solidFill>
              <a:srgbClr val="FFFFFF"/>
            </a:solidFill>
            <a:miter lim="800000"/>
            <a:headEnd/>
            <a:tailEnd/>
          </a:ln>
        </p:spPr>
      </p:pic>
      <p:sp>
        <p:nvSpPr>
          <p:cNvPr id="146438" name="Rectangle 6"/>
          <p:cNvSpPr>
            <a:spLocks noChangeArrowheads="1"/>
          </p:cNvSpPr>
          <p:nvPr/>
        </p:nvSpPr>
        <p:spPr bwMode="auto">
          <a:xfrm>
            <a:off x="1219200" y="1752600"/>
            <a:ext cx="6858000" cy="946150"/>
          </a:xfrm>
          <a:prstGeom prst="rect">
            <a:avLst/>
          </a:prstGeom>
          <a:noFill/>
          <a:ln w="12700">
            <a:noFill/>
            <a:miter lim="800000"/>
            <a:headEnd type="none" w="sm" len="sm"/>
            <a:tailEnd type="none" w="sm" len="sm"/>
          </a:ln>
        </p:spPr>
        <p:txBody>
          <a:bodyPr>
            <a:spAutoFit/>
          </a:bodyPr>
          <a:lstStyle/>
          <a:p>
            <a:pPr algn="just"/>
            <a:r>
              <a:rPr kumimoji="1" lang="zh-CN" altLang="en-US" sz="2800">
                <a:solidFill>
                  <a:schemeClr val="tx1"/>
                </a:solidFill>
                <a:latin typeface="Times New Roman" pitchFamily="18" charset="0"/>
                <a:ea typeface="ˎ̥"/>
                <a:cs typeface="ˎ̥"/>
              </a:rPr>
              <a:t>（</a:t>
            </a:r>
            <a:r>
              <a:rPr kumimoji="1" lang="en-US" altLang="zh-CN" sz="2800">
                <a:solidFill>
                  <a:schemeClr val="tx1"/>
                </a:solidFill>
                <a:latin typeface="Times New Roman" pitchFamily="18" charset="0"/>
                <a:ea typeface="ˎ̥"/>
                <a:cs typeface="ˎ̥"/>
              </a:rPr>
              <a:t>1</a:t>
            </a:r>
            <a:r>
              <a:rPr kumimoji="1" lang="zh-CN" altLang="en-US" sz="2800">
                <a:solidFill>
                  <a:schemeClr val="tx1"/>
                </a:solidFill>
                <a:latin typeface="Times New Roman" pitchFamily="18" charset="0"/>
                <a:ea typeface="ˎ̥"/>
                <a:cs typeface="ˎ̥"/>
              </a:rPr>
              <a:t>）</a:t>
            </a:r>
            <a:r>
              <a:rPr kumimoji="1" lang="zh-CN" altLang="en-US" sz="2800">
                <a:solidFill>
                  <a:schemeClr val="tx1"/>
                </a:solidFill>
                <a:latin typeface="Times New Roman" pitchFamily="18" charset="0"/>
                <a:ea typeface="楷体_GB2312" pitchFamily="49" charset="-122"/>
              </a:rPr>
              <a:t>主观辩证法是客观辩证法的反映</a:t>
            </a:r>
            <a:r>
              <a:rPr kumimoji="1" lang="zh-CN" altLang="en-US" sz="2800">
                <a:solidFill>
                  <a:schemeClr val="tx1"/>
                </a:solidFill>
                <a:latin typeface="Times New Roman" pitchFamily="18" charset="0"/>
              </a:rPr>
              <a:t> </a:t>
            </a:r>
            <a:endParaRPr kumimoji="1" lang="zh-CN" altLang="en-US" sz="2800">
              <a:solidFill>
                <a:schemeClr val="tx1"/>
              </a:solidFill>
              <a:latin typeface="Times New Roman" pitchFamily="18" charset="0"/>
              <a:ea typeface="ˎ̥"/>
              <a:cs typeface="ˎ̥"/>
            </a:endParaRPr>
          </a:p>
          <a:p>
            <a:endParaRPr lang="en-US" altLang="zh-CN"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64901"/>
                                        </p:tgtEl>
                                        <p:attrNameLst>
                                          <p:attrName>style.visibility</p:attrName>
                                        </p:attrNameLst>
                                      </p:cBhvr>
                                      <p:to>
                                        <p:strVal val="visible"/>
                                      </p:to>
                                    </p:set>
                                    <p:anim calcmode="lin" valueType="num">
                                      <p:cBhvr>
                                        <p:cTn id="7" dur="500" fill="hold"/>
                                        <p:tgtEl>
                                          <p:spTgt spid="464901"/>
                                        </p:tgtEl>
                                        <p:attrNameLst>
                                          <p:attrName>ppt_w</p:attrName>
                                        </p:attrNameLst>
                                      </p:cBhvr>
                                      <p:tavLst>
                                        <p:tav tm="0">
                                          <p:val>
                                            <p:fltVal val="0"/>
                                          </p:val>
                                        </p:tav>
                                        <p:tav tm="100000">
                                          <p:val>
                                            <p:strVal val="#ppt_w"/>
                                          </p:val>
                                        </p:tav>
                                      </p:tavLst>
                                    </p:anim>
                                    <p:anim calcmode="lin" valueType="num">
                                      <p:cBhvr>
                                        <p:cTn id="8" dur="500" fill="hold"/>
                                        <p:tgtEl>
                                          <p:spTgt spid="4649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8" name="Rectangle 2"/>
          <p:cNvSpPr>
            <a:spLocks noChangeArrowheads="1"/>
          </p:cNvSpPr>
          <p:nvPr/>
        </p:nvSpPr>
        <p:spPr bwMode="auto">
          <a:xfrm>
            <a:off x="928688" y="1785938"/>
            <a:ext cx="7316787" cy="3935412"/>
          </a:xfrm>
          <a:prstGeom prst="rect">
            <a:avLst/>
          </a:prstGeom>
          <a:noFill/>
          <a:ln w="12700">
            <a:noFill/>
            <a:miter lim="800000"/>
            <a:headEnd type="none" w="sm" len="sm"/>
            <a:tailEnd type="none" w="sm" len="sm"/>
          </a:ln>
        </p:spPr>
        <p:txBody>
          <a:bodyPr>
            <a:spAutoFit/>
          </a:bodyPr>
          <a:lstStyle/>
          <a:p>
            <a:pPr algn="just"/>
            <a:r>
              <a:rPr kumimoji="1" lang="en-US" altLang="zh-CN" sz="1000">
                <a:solidFill>
                  <a:schemeClr val="tx1"/>
                </a:solidFill>
                <a:latin typeface="Times New Roman" pitchFamily="18" charset="0"/>
                <a:ea typeface="ˎ̥"/>
                <a:cs typeface="ˎ̥"/>
              </a:rPr>
              <a:t>                 </a:t>
            </a:r>
            <a:r>
              <a:rPr kumimoji="1" lang="zh-CN" altLang="en-US" sz="2800">
                <a:solidFill>
                  <a:schemeClr val="tx1"/>
                </a:solidFill>
                <a:latin typeface="楷体_GB2312" pitchFamily="49" charset="-122"/>
                <a:ea typeface="楷体_GB2312" pitchFamily="49" charset="-122"/>
                <a:cs typeface="ˎ̥"/>
              </a:rPr>
              <a:t>（</a:t>
            </a:r>
            <a:r>
              <a:rPr kumimoji="1" lang="en-US" altLang="zh-CN" sz="2800">
                <a:solidFill>
                  <a:schemeClr val="tx1"/>
                </a:solidFill>
                <a:latin typeface="楷体_GB2312" pitchFamily="49" charset="-122"/>
                <a:ea typeface="楷体_GB2312" pitchFamily="49" charset="-122"/>
                <a:cs typeface="ˎ̥"/>
              </a:rPr>
              <a:t>2</a:t>
            </a:r>
            <a:r>
              <a:rPr kumimoji="1" lang="zh-CN" altLang="en-US" sz="2800">
                <a:solidFill>
                  <a:schemeClr val="tx1"/>
                </a:solidFill>
                <a:latin typeface="楷体_GB2312" pitchFamily="49" charset="-122"/>
                <a:ea typeface="楷体_GB2312" pitchFamily="49" charset="-122"/>
                <a:cs typeface="ˎ̥"/>
              </a:rPr>
              <a:t>）</a:t>
            </a:r>
            <a:r>
              <a:rPr kumimoji="1" lang="zh-CN" altLang="en-US" sz="2800">
                <a:solidFill>
                  <a:schemeClr val="tx1"/>
                </a:solidFill>
                <a:latin typeface="楷体_GB2312" pitchFamily="49" charset="-122"/>
                <a:ea typeface="楷体_GB2312" pitchFamily="49" charset="-122"/>
              </a:rPr>
              <a:t>客观辩证法与主观辩证法在本质上是统一的，但在表现形式上却是不同的。</a:t>
            </a:r>
          </a:p>
          <a:p>
            <a:pPr algn="just"/>
            <a:r>
              <a:rPr kumimoji="1" lang="zh-CN" altLang="en-US" sz="2800">
                <a:solidFill>
                  <a:schemeClr val="tx1"/>
                </a:solidFill>
                <a:latin typeface="楷体_GB2312" pitchFamily="49" charset="-122"/>
                <a:ea typeface="楷体_GB2312" pitchFamily="49" charset="-122"/>
              </a:rPr>
              <a:t>   客观辩证法采取外部必然性形式，离开人的意识、思维而独立存在，不以人的意志为转移。 </a:t>
            </a:r>
          </a:p>
          <a:p>
            <a:pPr algn="just"/>
            <a:r>
              <a:rPr kumimoji="1" lang="zh-CN" altLang="en-US" sz="2800">
                <a:solidFill>
                  <a:schemeClr val="tx1"/>
                </a:solidFill>
                <a:latin typeface="楷体_GB2312" pitchFamily="49" charset="-122"/>
                <a:ea typeface="楷体_GB2312" pitchFamily="49" charset="-122"/>
              </a:rPr>
              <a:t>   主观辩证法则采取观念的、逻辑的形式，是同人类的思维的自觉活动相联系的，是以概念为基础的辩证思维规律。因此，可以简要地把主观辩证法称为概念辩证法。 </a:t>
            </a:r>
            <a:endParaRPr lang="zh-CN" altLang="en-US" sz="2800">
              <a:solidFill>
                <a:schemeClr val="tx1"/>
              </a:solidFill>
              <a:latin typeface="楷体_GB2312" pitchFamily="49" charset="-122"/>
              <a:ea typeface="楷体_GB2312" pitchFamily="49" charset="-122"/>
            </a:endParaRPr>
          </a:p>
        </p:txBody>
      </p:sp>
      <p:sp>
        <p:nvSpPr>
          <p:cNvPr id="147459" name="Rectangle 3"/>
          <p:cNvSpPr>
            <a:spLocks noChangeArrowheads="1"/>
          </p:cNvSpPr>
          <p:nvPr/>
        </p:nvSpPr>
        <p:spPr bwMode="auto">
          <a:xfrm>
            <a:off x="1752600" y="914400"/>
            <a:ext cx="5895975" cy="579438"/>
          </a:xfrm>
          <a:prstGeom prst="rect">
            <a:avLst/>
          </a:prstGeom>
          <a:noFill/>
          <a:ln w="12700">
            <a:noFill/>
            <a:miter lim="800000"/>
            <a:headEnd type="none" w="sm" len="sm"/>
            <a:tailEnd type="none" w="sm" len="sm"/>
          </a:ln>
        </p:spPr>
        <p:txBody>
          <a:bodyPr wrap="none">
            <a:spAutoFit/>
          </a:bodyPr>
          <a:lstStyle/>
          <a:p>
            <a:r>
              <a:rPr kumimoji="1" lang="zh-CN" altLang="en-US" sz="3200">
                <a:solidFill>
                  <a:srgbClr val="006600"/>
                </a:solidFill>
                <a:latin typeface="Times New Roman" pitchFamily="18" charset="0"/>
                <a:ea typeface="黑体" pitchFamily="2" charset="-122"/>
              </a:rPr>
              <a:t>客观辩证法与主观辩证法的关系</a:t>
            </a:r>
            <a:endParaRPr lang="zh-CN" altLang="en-US">
              <a:solidFill>
                <a:srgbClr val="006600"/>
              </a:solidFill>
              <a:ea typeface="黑体" pitchFamily="2" charset="-122"/>
            </a:endParaRPr>
          </a:p>
        </p:txBody>
      </p:sp>
      <p:sp>
        <p:nvSpPr>
          <p:cNvPr id="147460" name="Rectangle 4"/>
          <p:cNvSpPr>
            <a:spLocks noChangeArrowheads="1"/>
          </p:cNvSpPr>
          <p:nvPr/>
        </p:nvSpPr>
        <p:spPr bwMode="auto">
          <a:xfrm flipV="1">
            <a:off x="1752600" y="1524000"/>
            <a:ext cx="5791200" cy="103188"/>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3"/>
          <p:cNvSpPr>
            <a:spLocks noGrp="1" noChangeArrowheads="1"/>
          </p:cNvSpPr>
          <p:nvPr>
            <p:ph type="body" idx="1"/>
          </p:nvPr>
        </p:nvSpPr>
        <p:spPr>
          <a:xfrm>
            <a:off x="500063" y="1643063"/>
            <a:ext cx="8229600" cy="4525962"/>
          </a:xfrm>
        </p:spPr>
        <p:txBody>
          <a:bodyPr/>
          <a:lstStyle/>
          <a:p>
            <a:r>
              <a:rPr lang="zh-CN" altLang="en-US" b="1" smtClean="0"/>
              <a:t>客观辩证法：水可载舟，水亦可覆舟。</a:t>
            </a:r>
          </a:p>
          <a:p>
            <a:r>
              <a:rPr lang="zh-CN" altLang="en-US" b="1" smtClean="0"/>
              <a:t>主观辩证法：</a:t>
            </a:r>
          </a:p>
          <a:p>
            <a:r>
              <a:rPr lang="zh-CN" altLang="en-US" b="1" smtClean="0"/>
              <a:t>    以自然现象的规律喻指社会治理规律。</a:t>
            </a:r>
          </a:p>
          <a:p>
            <a:r>
              <a:rPr lang="zh-CN" altLang="en-US" b="1" smtClean="0"/>
              <a:t>    思维推理：</a:t>
            </a:r>
          </a:p>
          <a:p>
            <a:r>
              <a:rPr lang="zh-CN" altLang="en-US" b="1" smtClean="0"/>
              <a:t>     载舟：封建帝王行王道→社会与人安宁→封建统治稳固、长久；</a:t>
            </a:r>
          </a:p>
          <a:p>
            <a:r>
              <a:rPr lang="zh-CN" altLang="en-US" b="1" smtClean="0"/>
              <a:t>     覆舟：封建帝王不行王道→人心不平，社会动荡→封建统治受到威胁。</a:t>
            </a:r>
          </a:p>
        </p:txBody>
      </p:sp>
      <p:sp>
        <p:nvSpPr>
          <p:cNvPr id="148483" name="Rectangle 4"/>
          <p:cNvSpPr>
            <a:spLocks noChangeArrowheads="1"/>
          </p:cNvSpPr>
          <p:nvPr/>
        </p:nvSpPr>
        <p:spPr bwMode="auto">
          <a:xfrm>
            <a:off x="2500313" y="1357313"/>
            <a:ext cx="4572000" cy="130175"/>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5" name="Rectangle 2"/>
          <p:cNvSpPr txBox="1">
            <a:spLocks noChangeArrowheads="1"/>
          </p:cNvSpPr>
          <p:nvPr/>
        </p:nvSpPr>
        <p:spPr bwMode="auto">
          <a:xfrm>
            <a:off x="1857375" y="785813"/>
            <a:ext cx="5638800" cy="457200"/>
          </a:xfrm>
          <a:prstGeom prst="rect">
            <a:avLst/>
          </a:prstGeom>
          <a:noFill/>
          <a:ln w="9525">
            <a:noFill/>
            <a:miter lim="800000"/>
            <a:headEnd/>
            <a:tailEnd/>
          </a:ln>
        </p:spPr>
        <p:txBody>
          <a:bodyPr anchor="ctr"/>
          <a:lstStyle/>
          <a:p>
            <a:pPr>
              <a:defRPr/>
            </a:pPr>
            <a:r>
              <a:rPr lang="zh-CN" altLang="en-US" b="0" kern="0" dirty="0">
                <a:solidFill>
                  <a:srgbClr val="006600"/>
                </a:solidFill>
                <a:latin typeface="+mj-lt"/>
                <a:ea typeface="黑体" pitchFamily="2" charset="-122"/>
                <a:cs typeface="+mj-cs"/>
              </a:rPr>
              <a:t>案例：载舟覆舟理论</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8994" name="Text Box 2"/>
          <p:cNvSpPr txBox="1">
            <a:spLocks noChangeArrowheads="1"/>
          </p:cNvSpPr>
          <p:nvPr/>
        </p:nvSpPr>
        <p:spPr bwMode="auto">
          <a:xfrm>
            <a:off x="1285875" y="1500188"/>
            <a:ext cx="6572250" cy="1643062"/>
          </a:xfrm>
          <a:prstGeom prst="rect">
            <a:avLst/>
          </a:prstGeom>
          <a:noFill/>
          <a:ln w="9525">
            <a:noFill/>
            <a:miter lim="800000"/>
            <a:headEnd/>
            <a:tailEnd/>
          </a:ln>
        </p:spPr>
        <p:txBody>
          <a:bodyPr>
            <a:spAutoFit/>
          </a:bodyPr>
          <a:lstStyle/>
          <a:p>
            <a:pPr algn="l">
              <a:lnSpc>
                <a:spcPct val="110000"/>
              </a:lnSpc>
              <a:spcBef>
                <a:spcPct val="50000"/>
              </a:spcBef>
              <a:buClr>
                <a:srgbClr val="FF0000"/>
              </a:buClr>
              <a:buFont typeface="Wingdings" pitchFamily="2" charset="2"/>
              <a:buChar char="v"/>
            </a:pPr>
            <a:r>
              <a:rPr kumimoji="1" lang="zh-CN" altLang="en-US" sz="2400">
                <a:solidFill>
                  <a:schemeClr val="tx1"/>
                </a:solidFill>
                <a:latin typeface="楷体_GB2312" pitchFamily="49" charset="-122"/>
                <a:ea typeface="楷体_GB2312" pitchFamily="49" charset="-122"/>
              </a:rPr>
              <a:t>要一分为二地看问题。要善于在同一中把握对立；又要善于在对立中把握同一。</a:t>
            </a:r>
            <a:endParaRPr lang="zh-CN" altLang="en-US" sz="2400">
              <a:solidFill>
                <a:schemeClr val="tx1"/>
              </a:solidFill>
              <a:latin typeface="楷体_GB2312" pitchFamily="49" charset="-122"/>
              <a:ea typeface="楷体_GB2312" pitchFamily="49" charset="-122"/>
            </a:endParaRPr>
          </a:p>
          <a:p>
            <a:pPr algn="l">
              <a:spcBef>
                <a:spcPct val="50000"/>
              </a:spcBef>
              <a:buClr>
                <a:srgbClr val="FF0000"/>
              </a:buClr>
              <a:buFont typeface="Wingdings" pitchFamily="2" charset="2"/>
              <a:buChar char="v"/>
            </a:pPr>
            <a:endParaRPr lang="zh-CN" altLang="en-US" sz="3200">
              <a:solidFill>
                <a:schemeClr val="tx1"/>
              </a:solidFill>
              <a:latin typeface="楷体_GB2312" pitchFamily="49" charset="-122"/>
              <a:ea typeface="楷体_GB2312" pitchFamily="49" charset="-122"/>
            </a:endParaRPr>
          </a:p>
        </p:txBody>
      </p:sp>
      <p:sp>
        <p:nvSpPr>
          <p:cNvPr id="149507" name="Rectangle 3"/>
          <p:cNvSpPr>
            <a:spLocks noChangeArrowheads="1"/>
          </p:cNvSpPr>
          <p:nvPr/>
        </p:nvSpPr>
        <p:spPr bwMode="auto">
          <a:xfrm>
            <a:off x="3357563" y="785813"/>
            <a:ext cx="2936875" cy="641350"/>
          </a:xfrm>
          <a:prstGeom prst="rect">
            <a:avLst/>
          </a:prstGeom>
          <a:noFill/>
          <a:ln w="12700">
            <a:noFill/>
            <a:miter lim="800000"/>
            <a:headEnd type="none" w="sm" len="sm"/>
            <a:tailEnd type="none" w="sm" len="sm"/>
          </a:ln>
        </p:spPr>
        <p:txBody>
          <a:bodyPr wrap="none">
            <a:spAutoFit/>
          </a:bodyPr>
          <a:lstStyle/>
          <a:p>
            <a:pPr>
              <a:spcBef>
                <a:spcPct val="50000"/>
              </a:spcBef>
            </a:pPr>
            <a:r>
              <a:rPr lang="zh-CN" altLang="en-US">
                <a:solidFill>
                  <a:srgbClr val="006600"/>
                </a:solidFill>
                <a:latin typeface="黑体" pitchFamily="2" charset="-122"/>
                <a:ea typeface="黑体" pitchFamily="2" charset="-122"/>
              </a:rPr>
              <a:t>矛盾分析方法</a:t>
            </a:r>
          </a:p>
        </p:txBody>
      </p:sp>
      <p:sp>
        <p:nvSpPr>
          <p:cNvPr id="468997" name="Text Box 5"/>
          <p:cNvSpPr txBox="1">
            <a:spLocks noChangeArrowheads="1"/>
          </p:cNvSpPr>
          <p:nvPr/>
        </p:nvSpPr>
        <p:spPr bwMode="auto">
          <a:xfrm>
            <a:off x="4191000" y="2819400"/>
            <a:ext cx="3657600" cy="3090863"/>
          </a:xfrm>
          <a:prstGeom prst="rect">
            <a:avLst/>
          </a:prstGeom>
          <a:noFill/>
          <a:ln w="9525">
            <a:solidFill>
              <a:srgbClr val="FFFFFF"/>
            </a:solidFill>
            <a:miter lim="800000"/>
            <a:headEnd/>
            <a:tailEnd/>
          </a:ln>
        </p:spPr>
        <p:txBody>
          <a:bodyPr>
            <a:spAutoFit/>
          </a:bodyPr>
          <a:lstStyle/>
          <a:p>
            <a:r>
              <a:rPr kumimoji="1" lang="zh-CN" altLang="en-US" sz="2800">
                <a:solidFill>
                  <a:schemeClr val="tx1"/>
                </a:solidFill>
                <a:latin typeface="楷体_GB2312" pitchFamily="49" charset="-122"/>
                <a:ea typeface="楷体_GB2312" pitchFamily="49" charset="-122"/>
              </a:rPr>
              <a:t>将来有将来的两点， 现在有现在的两点， 各人有各人的两点。</a:t>
            </a:r>
          </a:p>
          <a:p>
            <a:r>
              <a:rPr kumimoji="1" lang="zh-CN" altLang="en-US" sz="2800">
                <a:solidFill>
                  <a:schemeClr val="tx1"/>
                </a:solidFill>
                <a:latin typeface="楷体_GB2312" pitchFamily="49" charset="-122"/>
                <a:ea typeface="楷体_GB2312" pitchFamily="49" charset="-122"/>
              </a:rPr>
              <a:t>总之，是两点而不是一点。说只有一点，叫知其一不知其二。 </a:t>
            </a:r>
            <a:endParaRPr kumimoji="1" lang="zh-CN" altLang="en-US" sz="2800">
              <a:solidFill>
                <a:schemeClr val="tx1"/>
              </a:solidFill>
              <a:latin typeface="楷体_GB2312" pitchFamily="49" charset="-122"/>
              <a:ea typeface="楷体_GB2312" pitchFamily="49" charset="-122"/>
              <a:cs typeface="ˎ̥"/>
            </a:endParaRPr>
          </a:p>
          <a:p>
            <a:r>
              <a:rPr kumimoji="1" lang="zh-CN" altLang="en-US" sz="2800">
                <a:solidFill>
                  <a:schemeClr val="tx1"/>
                </a:solidFill>
                <a:latin typeface="楷体_GB2312" pitchFamily="49" charset="-122"/>
                <a:ea typeface="楷体_GB2312" pitchFamily="49" charset="-122"/>
              </a:rPr>
              <a:t>        </a:t>
            </a:r>
            <a:r>
              <a:rPr kumimoji="1" lang="zh-CN" altLang="en-US" sz="2800">
                <a:solidFill>
                  <a:schemeClr val="tx1"/>
                </a:solidFill>
                <a:latin typeface="楷体_GB2312" pitchFamily="49" charset="-122"/>
                <a:ea typeface="楷体_GB2312" pitchFamily="49" charset="-122"/>
                <a:sym typeface="Symbol" pitchFamily="18" charset="2"/>
              </a:rPr>
              <a:t></a:t>
            </a:r>
            <a:r>
              <a:rPr kumimoji="1" lang="zh-CN" altLang="en-US" sz="2800">
                <a:solidFill>
                  <a:schemeClr val="tx1"/>
                </a:solidFill>
                <a:latin typeface="楷体_GB2312" pitchFamily="49" charset="-122"/>
                <a:ea typeface="楷体_GB2312" pitchFamily="49" charset="-122"/>
              </a:rPr>
              <a:t>毛泽东</a:t>
            </a:r>
            <a:r>
              <a:rPr kumimoji="1" lang="zh-CN" altLang="en-US" sz="2800">
                <a:solidFill>
                  <a:schemeClr val="tx1"/>
                </a:solidFill>
                <a:latin typeface="方正大黑简体" pitchFamily="2" charset="-122"/>
                <a:ea typeface="方正大黑简体" pitchFamily="2" charset="-122"/>
              </a:rPr>
              <a:t> </a:t>
            </a:r>
            <a:endParaRPr kumimoji="1" lang="zh-CN" altLang="en-US" sz="2800">
              <a:solidFill>
                <a:schemeClr val="tx1"/>
              </a:solidFill>
              <a:latin typeface="方正大黑简体" pitchFamily="2" charset="-122"/>
              <a:ea typeface="方正大黑简体" pitchFamily="2" charset="-122"/>
              <a:sym typeface="Symbol" pitchFamily="18" charset="2"/>
            </a:endParaRPr>
          </a:p>
        </p:txBody>
      </p:sp>
      <p:pic>
        <p:nvPicPr>
          <p:cNvPr id="468998" name="Picture 6" descr="毛泽东在延安（全身彩色）"/>
          <p:cNvPicPr>
            <a:picLocks noChangeAspect="1" noChangeArrowheads="1"/>
          </p:cNvPicPr>
          <p:nvPr/>
        </p:nvPicPr>
        <p:blipFill>
          <a:blip r:embed="rId2" cstate="print"/>
          <a:srcRect/>
          <a:stretch>
            <a:fillRect/>
          </a:stretch>
        </p:blipFill>
        <p:spPr bwMode="auto">
          <a:xfrm>
            <a:off x="1143000" y="2514600"/>
            <a:ext cx="2690813" cy="3576638"/>
          </a:xfrm>
          <a:prstGeom prst="rect">
            <a:avLst/>
          </a:prstGeom>
          <a:noFill/>
          <a:ln w="9525">
            <a:solidFill>
              <a:srgbClr val="0099CC"/>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8994"/>
                                        </p:tgtEl>
                                        <p:attrNameLst>
                                          <p:attrName>style.visibility</p:attrName>
                                        </p:attrNameLst>
                                      </p:cBhvr>
                                      <p:to>
                                        <p:strVal val="visible"/>
                                      </p:to>
                                    </p:set>
                                    <p:anim calcmode="lin" valueType="num">
                                      <p:cBhvr additive="base">
                                        <p:cTn id="7" dur="500" fill="hold"/>
                                        <p:tgtEl>
                                          <p:spTgt spid="468994"/>
                                        </p:tgtEl>
                                        <p:attrNameLst>
                                          <p:attrName>ppt_x</p:attrName>
                                        </p:attrNameLst>
                                      </p:cBhvr>
                                      <p:tavLst>
                                        <p:tav tm="0">
                                          <p:val>
                                            <p:strVal val="0-#ppt_w/2"/>
                                          </p:val>
                                        </p:tav>
                                        <p:tav tm="100000">
                                          <p:val>
                                            <p:strVal val="#ppt_x"/>
                                          </p:val>
                                        </p:tav>
                                      </p:tavLst>
                                    </p:anim>
                                    <p:anim calcmode="lin" valueType="num">
                                      <p:cBhvr additive="base">
                                        <p:cTn id="8" dur="500" fill="hold"/>
                                        <p:tgtEl>
                                          <p:spTgt spid="46899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68998"/>
                                        </p:tgtEl>
                                        <p:attrNameLst>
                                          <p:attrName>style.visibility</p:attrName>
                                        </p:attrNameLst>
                                      </p:cBhvr>
                                      <p:to>
                                        <p:strVal val="visible"/>
                                      </p:to>
                                    </p:set>
                                    <p:animEffect transition="in" filter="slide(fromBottom)">
                                      <p:cBhvr>
                                        <p:cTn id="12" dur="500"/>
                                        <p:tgtEl>
                                          <p:spTgt spid="468998"/>
                                        </p:tgtEl>
                                      </p:cBhvr>
                                    </p:animEffect>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468997"/>
                                        </p:tgtEl>
                                        <p:attrNameLst>
                                          <p:attrName>style.visibility</p:attrName>
                                        </p:attrNameLst>
                                      </p:cBhvr>
                                      <p:to>
                                        <p:strVal val="visible"/>
                                      </p:to>
                                    </p:set>
                                    <p:anim calcmode="lin" valueType="num">
                                      <p:cBhvr>
                                        <p:cTn id="16" dur="500" fill="hold"/>
                                        <p:tgtEl>
                                          <p:spTgt spid="468997"/>
                                        </p:tgtEl>
                                        <p:attrNameLst>
                                          <p:attrName>ppt_w</p:attrName>
                                        </p:attrNameLst>
                                      </p:cBhvr>
                                      <p:tavLst>
                                        <p:tav tm="0">
                                          <p:val>
                                            <p:strVal val="2/3*#ppt_w"/>
                                          </p:val>
                                        </p:tav>
                                        <p:tav tm="100000">
                                          <p:val>
                                            <p:strVal val="#ppt_w"/>
                                          </p:val>
                                        </p:tav>
                                      </p:tavLst>
                                    </p:anim>
                                    <p:anim calcmode="lin" valueType="num">
                                      <p:cBhvr>
                                        <p:cTn id="17" dur="500" fill="hold"/>
                                        <p:tgtEl>
                                          <p:spTgt spid="46899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4" grpId="0" autoUpdateAnimBg="0"/>
      <p:bldP spid="468997" grpId="0" animBg="1"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2066" name="Text Box 2"/>
          <p:cNvSpPr txBox="1">
            <a:spLocks noChangeArrowheads="1"/>
          </p:cNvSpPr>
          <p:nvPr/>
        </p:nvSpPr>
        <p:spPr bwMode="auto">
          <a:xfrm>
            <a:off x="785813" y="1600200"/>
            <a:ext cx="7291387" cy="1176338"/>
          </a:xfrm>
          <a:prstGeom prst="rect">
            <a:avLst/>
          </a:prstGeom>
          <a:noFill/>
          <a:ln w="9525">
            <a:noFill/>
            <a:miter lim="800000"/>
            <a:headEnd/>
            <a:tailEnd/>
          </a:ln>
        </p:spPr>
        <p:txBody>
          <a:bodyPr>
            <a:spAutoFit/>
          </a:bodyPr>
          <a:lstStyle/>
          <a:p>
            <a:pPr>
              <a:lnSpc>
                <a:spcPct val="110000"/>
              </a:lnSpc>
              <a:spcBef>
                <a:spcPct val="50000"/>
              </a:spcBef>
              <a:buClr>
                <a:srgbClr val="FF0000"/>
              </a:buClr>
              <a:buFont typeface="Wingdings" pitchFamily="2" charset="2"/>
              <a:buChar char="v"/>
            </a:pPr>
            <a:r>
              <a:rPr kumimoji="1" lang="zh-CN" altLang="en-US" sz="3200">
                <a:solidFill>
                  <a:schemeClr val="tx1"/>
                </a:solidFill>
                <a:latin typeface="方正琥珀简体" pitchFamily="2" charset="-122"/>
                <a:ea typeface="楷体_GB2312" pitchFamily="49" charset="-122"/>
              </a:rPr>
              <a:t>坚持</a:t>
            </a:r>
            <a:r>
              <a:rPr kumimoji="1" lang="zh-CN" altLang="en-US" sz="3200">
                <a:solidFill>
                  <a:schemeClr val="tx1"/>
                </a:solidFill>
                <a:latin typeface="MS Sans Serif"/>
                <a:ea typeface="楷体_GB2312" pitchFamily="49" charset="-122"/>
              </a:rPr>
              <a:t>“</a:t>
            </a:r>
            <a:r>
              <a:rPr kumimoji="1" lang="zh-CN" altLang="en-US" sz="3200">
                <a:solidFill>
                  <a:schemeClr val="tx1"/>
                </a:solidFill>
                <a:latin typeface="方正琥珀简体" pitchFamily="2" charset="-122"/>
                <a:ea typeface="楷体_GB2312" pitchFamily="49" charset="-122"/>
              </a:rPr>
              <a:t>两点论</a:t>
            </a:r>
            <a:r>
              <a:rPr kumimoji="1" lang="zh-CN" altLang="en-US" sz="3200">
                <a:solidFill>
                  <a:schemeClr val="tx1"/>
                </a:solidFill>
                <a:latin typeface="MS Sans Serif"/>
                <a:ea typeface="楷体_GB2312" pitchFamily="49" charset="-122"/>
              </a:rPr>
              <a:t>”</a:t>
            </a:r>
            <a:r>
              <a:rPr kumimoji="1" lang="zh-CN" altLang="en-US" sz="3200">
                <a:solidFill>
                  <a:schemeClr val="tx1"/>
                </a:solidFill>
                <a:latin typeface="方正琥珀简体" pitchFamily="2" charset="-122"/>
                <a:ea typeface="楷体_GB2312" pitchFamily="49" charset="-122"/>
              </a:rPr>
              <a:t>与</a:t>
            </a:r>
            <a:r>
              <a:rPr kumimoji="1" lang="zh-CN" altLang="en-US" sz="3200">
                <a:solidFill>
                  <a:schemeClr val="tx1"/>
                </a:solidFill>
                <a:latin typeface="MS Sans Serif"/>
                <a:ea typeface="楷体_GB2312" pitchFamily="49" charset="-122"/>
              </a:rPr>
              <a:t>“</a:t>
            </a:r>
            <a:r>
              <a:rPr kumimoji="1" lang="zh-CN" altLang="en-US" sz="3200">
                <a:solidFill>
                  <a:schemeClr val="tx1"/>
                </a:solidFill>
                <a:latin typeface="方正琥珀简体" pitchFamily="2" charset="-122"/>
                <a:ea typeface="楷体_GB2312" pitchFamily="49" charset="-122"/>
              </a:rPr>
              <a:t>重点论</a:t>
            </a:r>
            <a:r>
              <a:rPr kumimoji="1" lang="zh-CN" altLang="en-US" sz="3200">
                <a:solidFill>
                  <a:schemeClr val="tx1"/>
                </a:solidFill>
                <a:latin typeface="MS Sans Serif"/>
                <a:ea typeface="楷体_GB2312" pitchFamily="49" charset="-122"/>
              </a:rPr>
              <a:t>”</a:t>
            </a:r>
            <a:r>
              <a:rPr kumimoji="1" lang="zh-CN" altLang="en-US" sz="3200">
                <a:solidFill>
                  <a:schemeClr val="tx1"/>
                </a:solidFill>
                <a:latin typeface="方正琥珀简体" pitchFamily="2" charset="-122"/>
                <a:ea typeface="楷体_GB2312" pitchFamily="49" charset="-122"/>
              </a:rPr>
              <a:t>相结合的工作方法。</a:t>
            </a:r>
            <a:endParaRPr lang="zh-CN" altLang="en-US" sz="3200">
              <a:solidFill>
                <a:schemeClr val="tx1"/>
              </a:solidFill>
              <a:ea typeface="楷体_GB2312" pitchFamily="49" charset="-122"/>
            </a:endParaRPr>
          </a:p>
        </p:txBody>
      </p:sp>
      <p:sp>
        <p:nvSpPr>
          <p:cNvPr id="472067" name="Text Box 3"/>
          <p:cNvSpPr txBox="1">
            <a:spLocks noChangeArrowheads="1"/>
          </p:cNvSpPr>
          <p:nvPr/>
        </p:nvSpPr>
        <p:spPr bwMode="auto">
          <a:xfrm>
            <a:off x="4267200" y="3048000"/>
            <a:ext cx="3579813" cy="3025775"/>
          </a:xfrm>
          <a:prstGeom prst="rect">
            <a:avLst/>
          </a:prstGeom>
          <a:noFill/>
          <a:ln w="9525">
            <a:solidFill>
              <a:srgbClr val="FFFFFF"/>
            </a:solidFill>
            <a:miter lim="800000"/>
            <a:headEnd/>
            <a:tailEnd/>
          </a:ln>
        </p:spPr>
        <p:txBody>
          <a:bodyPr>
            <a:spAutoFit/>
          </a:bodyPr>
          <a:lstStyle/>
          <a:p>
            <a:pPr>
              <a:spcBef>
                <a:spcPct val="50000"/>
              </a:spcBef>
            </a:pPr>
            <a:r>
              <a:rPr kumimoji="1" lang="zh-CN" altLang="en-US" sz="3200">
                <a:solidFill>
                  <a:schemeClr val="tx1"/>
                </a:solidFill>
                <a:latin typeface="楷体_GB2312" pitchFamily="49" charset="-122"/>
                <a:ea typeface="楷体_GB2312" pitchFamily="49" charset="-122"/>
              </a:rPr>
              <a:t>科学发展观的根本方法：</a:t>
            </a:r>
            <a:r>
              <a:rPr kumimoji="1" lang="zh-CN" altLang="en-US" sz="3200">
                <a:solidFill>
                  <a:schemeClr val="tx1"/>
                </a:solidFill>
                <a:latin typeface="Times New Roman" pitchFamily="18" charset="0"/>
                <a:ea typeface="楷体_GB2312" pitchFamily="49" charset="-122"/>
              </a:rPr>
              <a:t>“</a:t>
            </a:r>
            <a:r>
              <a:rPr kumimoji="1" lang="zh-CN" altLang="en-US" sz="3200">
                <a:solidFill>
                  <a:schemeClr val="tx1"/>
                </a:solidFill>
                <a:latin typeface="楷体_GB2312" pitchFamily="49" charset="-122"/>
                <a:ea typeface="楷体_GB2312" pitchFamily="49" charset="-122"/>
              </a:rPr>
              <a:t>统筹兼顾</a:t>
            </a:r>
            <a:r>
              <a:rPr kumimoji="1" lang="zh-CN" altLang="en-US" sz="3200">
                <a:solidFill>
                  <a:schemeClr val="tx1"/>
                </a:solidFill>
                <a:latin typeface="Times New Roman" pitchFamily="18" charset="0"/>
                <a:ea typeface="楷体_GB2312" pitchFamily="49" charset="-122"/>
              </a:rPr>
              <a:t>”</a:t>
            </a:r>
            <a:r>
              <a:rPr kumimoji="1" lang="zh-CN" altLang="en-US" sz="3200">
                <a:solidFill>
                  <a:schemeClr val="tx1"/>
                </a:solidFill>
                <a:latin typeface="楷体_GB2312" pitchFamily="49" charset="-122"/>
                <a:ea typeface="楷体_GB2312" pitchFamily="49" charset="-122"/>
              </a:rPr>
              <a:t>、人们常说的</a:t>
            </a:r>
            <a:r>
              <a:rPr kumimoji="1" lang="zh-CN" altLang="en-US" sz="3200">
                <a:solidFill>
                  <a:schemeClr val="tx1"/>
                </a:solidFill>
                <a:latin typeface="Times New Roman" pitchFamily="18" charset="0"/>
                <a:ea typeface="楷体_GB2312" pitchFamily="49" charset="-122"/>
              </a:rPr>
              <a:t>“</a:t>
            </a:r>
            <a:r>
              <a:rPr kumimoji="1" lang="zh-CN" altLang="en-US" sz="3200">
                <a:solidFill>
                  <a:schemeClr val="tx1"/>
                </a:solidFill>
                <a:latin typeface="楷体_GB2312" pitchFamily="49" charset="-122"/>
                <a:ea typeface="楷体_GB2312" pitchFamily="49" charset="-122"/>
              </a:rPr>
              <a:t>学会弹钢琴</a:t>
            </a:r>
            <a:r>
              <a:rPr kumimoji="1" lang="zh-CN" altLang="en-US" sz="3200">
                <a:solidFill>
                  <a:schemeClr val="tx1"/>
                </a:solidFill>
                <a:latin typeface="Times New Roman" pitchFamily="18" charset="0"/>
                <a:ea typeface="楷体_GB2312" pitchFamily="49" charset="-122"/>
              </a:rPr>
              <a:t>”</a:t>
            </a:r>
            <a:r>
              <a:rPr kumimoji="1" lang="zh-CN" altLang="en-US" sz="3200">
                <a:solidFill>
                  <a:schemeClr val="tx1"/>
                </a:solidFill>
                <a:latin typeface="楷体_GB2312" pitchFamily="49" charset="-122"/>
                <a:ea typeface="楷体_GB2312" pitchFamily="49" charset="-122"/>
              </a:rPr>
              <a:t>的工作方法，讲的正是这个道理。 </a:t>
            </a:r>
            <a:endParaRPr lang="zh-CN" altLang="en-US" sz="3200">
              <a:solidFill>
                <a:schemeClr val="tx1"/>
              </a:solidFill>
              <a:latin typeface="楷体_GB2312" pitchFamily="49" charset="-122"/>
              <a:ea typeface="楷体_GB2312" pitchFamily="49" charset="-122"/>
            </a:endParaRPr>
          </a:p>
        </p:txBody>
      </p:sp>
      <p:pic>
        <p:nvPicPr>
          <p:cNvPr id="472068" name="Picture 4" descr="弹钢琴0D"/>
          <p:cNvPicPr>
            <a:picLocks noChangeAspect="1" noChangeArrowheads="1"/>
          </p:cNvPicPr>
          <p:nvPr/>
        </p:nvPicPr>
        <p:blipFill>
          <a:blip r:embed="rId2" cstate="print"/>
          <a:srcRect t="4625"/>
          <a:stretch>
            <a:fillRect/>
          </a:stretch>
        </p:blipFill>
        <p:spPr bwMode="auto">
          <a:xfrm>
            <a:off x="1143000" y="3124200"/>
            <a:ext cx="2971800" cy="2952750"/>
          </a:xfrm>
          <a:prstGeom prst="rect">
            <a:avLst/>
          </a:prstGeom>
          <a:noFill/>
          <a:ln w="9525">
            <a:solidFill>
              <a:srgbClr val="FFFFFF"/>
            </a:solidFill>
            <a:miter lim="800000"/>
            <a:headEnd/>
            <a:tailEnd/>
          </a:ln>
        </p:spPr>
      </p:pic>
      <p:sp>
        <p:nvSpPr>
          <p:cNvPr id="150533" name="Rectangle 5"/>
          <p:cNvSpPr>
            <a:spLocks noChangeArrowheads="1"/>
          </p:cNvSpPr>
          <p:nvPr/>
        </p:nvSpPr>
        <p:spPr bwMode="auto">
          <a:xfrm>
            <a:off x="1905000" y="762000"/>
            <a:ext cx="2936875" cy="641350"/>
          </a:xfrm>
          <a:prstGeom prst="rect">
            <a:avLst/>
          </a:prstGeom>
          <a:noFill/>
          <a:ln w="12700">
            <a:noFill/>
            <a:miter lim="800000"/>
            <a:headEnd type="none" w="sm" len="sm"/>
            <a:tailEnd type="none" w="sm" len="sm"/>
          </a:ln>
        </p:spPr>
        <p:txBody>
          <a:bodyPr wrap="none">
            <a:spAutoFit/>
          </a:bodyPr>
          <a:lstStyle/>
          <a:p>
            <a:pPr>
              <a:spcBef>
                <a:spcPct val="50000"/>
              </a:spcBef>
            </a:pPr>
            <a:r>
              <a:rPr lang="zh-CN" altLang="en-US">
                <a:solidFill>
                  <a:srgbClr val="006600"/>
                </a:solidFill>
                <a:latin typeface="黑体" pitchFamily="2" charset="-122"/>
                <a:ea typeface="黑体" pitchFamily="2" charset="-122"/>
              </a:rPr>
              <a:t>矛盾分析方法</a:t>
            </a:r>
          </a:p>
        </p:txBody>
      </p:sp>
      <p:sp>
        <p:nvSpPr>
          <p:cNvPr id="150534" name="Rectangle 6"/>
          <p:cNvSpPr>
            <a:spLocks noChangeArrowheads="1"/>
          </p:cNvSpPr>
          <p:nvPr/>
        </p:nvSpPr>
        <p:spPr bwMode="auto">
          <a:xfrm flipV="1">
            <a:off x="1981200" y="1447800"/>
            <a:ext cx="2667000" cy="103188"/>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2066"/>
                                        </p:tgtEl>
                                        <p:attrNameLst>
                                          <p:attrName>style.visibility</p:attrName>
                                        </p:attrNameLst>
                                      </p:cBhvr>
                                      <p:to>
                                        <p:strVal val="visible"/>
                                      </p:to>
                                    </p:set>
                                    <p:anim calcmode="lin" valueType="num">
                                      <p:cBhvr additive="base">
                                        <p:cTn id="7" dur="500" fill="hold"/>
                                        <p:tgtEl>
                                          <p:spTgt spid="472066"/>
                                        </p:tgtEl>
                                        <p:attrNameLst>
                                          <p:attrName>ppt_x</p:attrName>
                                        </p:attrNameLst>
                                      </p:cBhvr>
                                      <p:tavLst>
                                        <p:tav tm="0">
                                          <p:val>
                                            <p:strVal val="0-#ppt_w/2"/>
                                          </p:val>
                                        </p:tav>
                                        <p:tav tm="100000">
                                          <p:val>
                                            <p:strVal val="#ppt_x"/>
                                          </p:val>
                                        </p:tav>
                                      </p:tavLst>
                                    </p:anim>
                                    <p:anim calcmode="lin" valueType="num">
                                      <p:cBhvr additive="base">
                                        <p:cTn id="8" dur="500" fill="hold"/>
                                        <p:tgtEl>
                                          <p:spTgt spid="47206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472068"/>
                                        </p:tgtEl>
                                        <p:attrNameLst>
                                          <p:attrName>style.visibility</p:attrName>
                                        </p:attrNameLst>
                                      </p:cBhvr>
                                      <p:to>
                                        <p:strVal val="visible"/>
                                      </p:to>
                                    </p:set>
                                    <p:animEffect transition="in" filter="slide(fromBottom)">
                                      <p:cBhvr>
                                        <p:cTn id="12" dur="500"/>
                                        <p:tgtEl>
                                          <p:spTgt spid="472068"/>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472067"/>
                                        </p:tgtEl>
                                        <p:attrNameLst>
                                          <p:attrName>style.visibility</p:attrName>
                                        </p:attrNameLst>
                                      </p:cBhvr>
                                      <p:to>
                                        <p:strVal val="visible"/>
                                      </p:to>
                                    </p:set>
                                    <p:anim calcmode="lin" valueType="num">
                                      <p:cBhvr additive="base">
                                        <p:cTn id="16" dur="500" fill="hold"/>
                                        <p:tgtEl>
                                          <p:spTgt spid="472067"/>
                                        </p:tgtEl>
                                        <p:attrNameLst>
                                          <p:attrName>ppt_x</p:attrName>
                                        </p:attrNameLst>
                                      </p:cBhvr>
                                      <p:tavLst>
                                        <p:tav tm="0">
                                          <p:val>
                                            <p:strVal val="1+#ppt_w/2"/>
                                          </p:val>
                                        </p:tav>
                                        <p:tav tm="100000">
                                          <p:val>
                                            <p:strVal val="#ppt_x"/>
                                          </p:val>
                                        </p:tav>
                                      </p:tavLst>
                                    </p:anim>
                                    <p:anim calcmode="lin" valueType="num">
                                      <p:cBhvr additive="base">
                                        <p:cTn id="17" dur="500" fill="hold"/>
                                        <p:tgtEl>
                                          <p:spTgt spid="47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6" grpId="0" autoUpdateAnimBg="0"/>
      <p:bldP spid="472067" grpId="0" animBg="1"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3090" name="Text Box 2"/>
          <p:cNvSpPr txBox="1">
            <a:spLocks noChangeArrowheads="1"/>
          </p:cNvSpPr>
          <p:nvPr/>
        </p:nvSpPr>
        <p:spPr bwMode="auto">
          <a:xfrm>
            <a:off x="1752600" y="1143000"/>
            <a:ext cx="5791200" cy="2051050"/>
          </a:xfrm>
          <a:prstGeom prst="rect">
            <a:avLst/>
          </a:prstGeom>
          <a:noFill/>
          <a:ln w="9525">
            <a:solidFill>
              <a:srgbClr val="FFFFFF"/>
            </a:solidFill>
            <a:miter lim="800000"/>
            <a:headEnd/>
            <a:tailEnd/>
          </a:ln>
        </p:spPr>
        <p:txBody>
          <a:bodyPr>
            <a:spAutoFit/>
          </a:bodyPr>
          <a:lstStyle/>
          <a:p>
            <a:pPr>
              <a:spcBef>
                <a:spcPct val="50000"/>
              </a:spcBef>
            </a:pPr>
            <a:r>
              <a:rPr kumimoji="1" lang="en-US" altLang="zh-CN" sz="3200">
                <a:solidFill>
                  <a:schemeClr val="accent1"/>
                </a:solidFill>
                <a:latin typeface="方正大黑简体" pitchFamily="2" charset="-122"/>
                <a:ea typeface="方正大黑简体" pitchFamily="2" charset="-122"/>
              </a:rPr>
              <a:t>  </a:t>
            </a:r>
            <a:r>
              <a:rPr kumimoji="1" lang="zh-CN" altLang="en-US" sz="3200">
                <a:solidFill>
                  <a:schemeClr val="tx2"/>
                </a:solidFill>
                <a:latin typeface="楷体_GB2312" pitchFamily="49" charset="-122"/>
                <a:ea typeface="楷体_GB2312" pitchFamily="49" charset="-122"/>
              </a:rPr>
              <a:t>时常说的</a:t>
            </a:r>
            <a:r>
              <a:rPr kumimoji="1" lang="zh-CN" altLang="en-US" sz="3200">
                <a:solidFill>
                  <a:schemeClr val="tx2"/>
                </a:solidFill>
                <a:latin typeface="Times New Roman" pitchFamily="18" charset="0"/>
                <a:ea typeface="楷体_GB2312" pitchFamily="49" charset="-122"/>
              </a:rPr>
              <a:t>“</a:t>
            </a:r>
            <a:r>
              <a:rPr kumimoji="1" lang="zh-CN" altLang="en-US" sz="3200">
                <a:solidFill>
                  <a:schemeClr val="tx2"/>
                </a:solidFill>
                <a:latin typeface="楷体_GB2312" pitchFamily="49" charset="-122"/>
                <a:ea typeface="楷体_GB2312" pitchFamily="49" charset="-122"/>
              </a:rPr>
              <a:t>打蛇要打七寸</a:t>
            </a:r>
            <a:r>
              <a:rPr kumimoji="1" lang="zh-CN" altLang="en-US" sz="3200">
                <a:solidFill>
                  <a:schemeClr val="tx2"/>
                </a:solidFill>
                <a:latin typeface="Times New Roman" pitchFamily="18" charset="0"/>
                <a:ea typeface="楷体_GB2312" pitchFamily="49" charset="-122"/>
              </a:rPr>
              <a:t>”</a:t>
            </a:r>
            <a:r>
              <a:rPr kumimoji="1" lang="zh-CN" altLang="en-US" sz="3200">
                <a:solidFill>
                  <a:schemeClr val="tx2"/>
                </a:solidFill>
                <a:latin typeface="楷体_GB2312" pitchFamily="49" charset="-122"/>
                <a:ea typeface="楷体_GB2312" pitchFamily="49" charset="-122"/>
              </a:rPr>
              <a:t>、</a:t>
            </a:r>
            <a:r>
              <a:rPr kumimoji="1" lang="zh-CN" altLang="en-US" sz="3200">
                <a:solidFill>
                  <a:schemeClr val="tx2"/>
                </a:solidFill>
                <a:latin typeface="Times New Roman" pitchFamily="18" charset="0"/>
                <a:ea typeface="楷体_GB2312" pitchFamily="49" charset="-122"/>
              </a:rPr>
              <a:t>“</a:t>
            </a:r>
            <a:r>
              <a:rPr kumimoji="1" lang="zh-CN" altLang="en-US" sz="3200">
                <a:solidFill>
                  <a:schemeClr val="tx2"/>
                </a:solidFill>
                <a:latin typeface="楷体_GB2312" pitchFamily="49" charset="-122"/>
                <a:ea typeface="楷体_GB2312" pitchFamily="49" charset="-122"/>
              </a:rPr>
              <a:t>牵牛要牵牛鼻子</a:t>
            </a:r>
            <a:r>
              <a:rPr kumimoji="1" lang="zh-CN" altLang="en-US" sz="3200">
                <a:solidFill>
                  <a:schemeClr val="tx2"/>
                </a:solidFill>
                <a:latin typeface="Times New Roman" pitchFamily="18" charset="0"/>
                <a:ea typeface="楷体_GB2312" pitchFamily="49" charset="-122"/>
              </a:rPr>
              <a:t>”</a:t>
            </a:r>
            <a:r>
              <a:rPr kumimoji="1" lang="zh-CN" altLang="en-US" sz="3200">
                <a:solidFill>
                  <a:schemeClr val="tx2"/>
                </a:solidFill>
                <a:latin typeface="楷体_GB2312" pitchFamily="49" charset="-122"/>
                <a:ea typeface="楷体_GB2312" pitchFamily="49" charset="-122"/>
              </a:rPr>
              <a:t>、</a:t>
            </a:r>
            <a:r>
              <a:rPr kumimoji="1" lang="zh-CN" altLang="en-US" sz="3200">
                <a:solidFill>
                  <a:schemeClr val="tx2"/>
                </a:solidFill>
                <a:latin typeface="Times New Roman" pitchFamily="18" charset="0"/>
                <a:ea typeface="楷体_GB2312" pitchFamily="49" charset="-122"/>
              </a:rPr>
              <a:t>“</a:t>
            </a:r>
            <a:r>
              <a:rPr kumimoji="1" lang="zh-CN" altLang="en-US" sz="3200">
                <a:solidFill>
                  <a:schemeClr val="tx2"/>
                </a:solidFill>
                <a:latin typeface="楷体_GB2312" pitchFamily="49" charset="-122"/>
                <a:ea typeface="楷体_GB2312" pitchFamily="49" charset="-122"/>
              </a:rPr>
              <a:t>好钢要使在刀刃儿上</a:t>
            </a:r>
            <a:r>
              <a:rPr kumimoji="1" lang="zh-CN" altLang="en-US" sz="3200">
                <a:solidFill>
                  <a:schemeClr val="tx2"/>
                </a:solidFill>
                <a:latin typeface="Times New Roman" pitchFamily="18" charset="0"/>
                <a:ea typeface="楷体_GB2312" pitchFamily="49" charset="-122"/>
              </a:rPr>
              <a:t>”</a:t>
            </a:r>
            <a:r>
              <a:rPr kumimoji="1" lang="zh-CN" altLang="en-US" sz="3200">
                <a:solidFill>
                  <a:schemeClr val="tx2"/>
                </a:solidFill>
                <a:latin typeface="楷体_GB2312" pitchFamily="49" charset="-122"/>
                <a:ea typeface="楷体_GB2312" pitchFamily="49" charset="-122"/>
              </a:rPr>
              <a:t>等，这些讲的都是抓重点的道理。 </a:t>
            </a:r>
            <a:endParaRPr lang="zh-CN" altLang="en-US" sz="3200">
              <a:latin typeface="楷体_GB2312" pitchFamily="49" charset="-122"/>
              <a:ea typeface="楷体_GB2312" pitchFamily="49" charset="-122"/>
            </a:endParaRPr>
          </a:p>
        </p:txBody>
      </p:sp>
      <p:pic>
        <p:nvPicPr>
          <p:cNvPr id="473091" name="Picture 3" descr="牵牛01"/>
          <p:cNvPicPr>
            <a:picLocks noChangeAspect="1" noChangeArrowheads="1"/>
          </p:cNvPicPr>
          <p:nvPr/>
        </p:nvPicPr>
        <p:blipFill>
          <a:blip r:embed="rId2" cstate="print"/>
          <a:srcRect l="2083" t="6250" r="3125" b="1250"/>
          <a:stretch>
            <a:fillRect/>
          </a:stretch>
        </p:blipFill>
        <p:spPr bwMode="auto">
          <a:xfrm>
            <a:off x="1752600" y="3352800"/>
            <a:ext cx="3049588" cy="2711450"/>
          </a:xfrm>
          <a:prstGeom prst="rect">
            <a:avLst/>
          </a:prstGeom>
          <a:solidFill>
            <a:srgbClr val="FFFF99"/>
          </a:solidFill>
          <a:ln w="9525">
            <a:solidFill>
              <a:srgbClr val="00FF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3090"/>
                                        </p:tgtEl>
                                        <p:attrNameLst>
                                          <p:attrName>style.visibility</p:attrName>
                                        </p:attrNameLst>
                                      </p:cBhvr>
                                      <p:to>
                                        <p:strVal val="visible"/>
                                      </p:to>
                                    </p:set>
                                    <p:anim calcmode="lin" valueType="num">
                                      <p:cBhvr additive="base">
                                        <p:cTn id="7" dur="500" fill="hold"/>
                                        <p:tgtEl>
                                          <p:spTgt spid="473090"/>
                                        </p:tgtEl>
                                        <p:attrNameLst>
                                          <p:attrName>ppt_x</p:attrName>
                                        </p:attrNameLst>
                                      </p:cBhvr>
                                      <p:tavLst>
                                        <p:tav tm="0">
                                          <p:val>
                                            <p:strVal val="0-#ppt_w/2"/>
                                          </p:val>
                                        </p:tav>
                                        <p:tav tm="100000">
                                          <p:val>
                                            <p:strVal val="#ppt_x"/>
                                          </p:val>
                                        </p:tav>
                                      </p:tavLst>
                                    </p:anim>
                                    <p:anim calcmode="lin" valueType="num">
                                      <p:cBhvr additive="base">
                                        <p:cTn id="8" dur="500" fill="hold"/>
                                        <p:tgtEl>
                                          <p:spTgt spid="47309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3091"/>
                                        </p:tgtEl>
                                        <p:attrNameLst>
                                          <p:attrName>style.visibility</p:attrName>
                                        </p:attrNameLst>
                                      </p:cBhvr>
                                      <p:to>
                                        <p:strVal val="visible"/>
                                      </p:to>
                                    </p:set>
                                    <p:anim calcmode="lin" valueType="num">
                                      <p:cBhvr additive="base">
                                        <p:cTn id="12" dur="500" fill="hold"/>
                                        <p:tgtEl>
                                          <p:spTgt spid="473091"/>
                                        </p:tgtEl>
                                        <p:attrNameLst>
                                          <p:attrName>ppt_x</p:attrName>
                                        </p:attrNameLst>
                                      </p:cBhvr>
                                      <p:tavLst>
                                        <p:tav tm="0">
                                          <p:val>
                                            <p:strVal val="#ppt_x"/>
                                          </p:val>
                                        </p:tav>
                                        <p:tav tm="100000">
                                          <p:val>
                                            <p:strVal val="#ppt_x"/>
                                          </p:val>
                                        </p:tav>
                                      </p:tavLst>
                                    </p:anim>
                                    <p:anim calcmode="lin" valueType="num">
                                      <p:cBhvr additive="base">
                                        <p:cTn id="13" dur="500" fill="hold"/>
                                        <p:tgtEl>
                                          <p:spTgt spid="4730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0" grpId="0" animBg="1"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38" name="Text Box 2"/>
          <p:cNvSpPr txBox="1">
            <a:spLocks noChangeArrowheads="1"/>
          </p:cNvSpPr>
          <p:nvPr/>
        </p:nvSpPr>
        <p:spPr bwMode="auto">
          <a:xfrm>
            <a:off x="3733800" y="2514600"/>
            <a:ext cx="4191000" cy="2987675"/>
          </a:xfrm>
          <a:prstGeom prst="rect">
            <a:avLst/>
          </a:prstGeom>
          <a:noFill/>
          <a:ln w="9525">
            <a:solidFill>
              <a:srgbClr val="FFFFFF"/>
            </a:solidFill>
            <a:miter lim="800000"/>
            <a:headEnd/>
            <a:tailEnd/>
          </a:ln>
        </p:spPr>
        <p:txBody>
          <a:bodyPr>
            <a:spAutoFit/>
          </a:bodyPr>
          <a:lstStyle/>
          <a:p>
            <a:pPr>
              <a:lnSpc>
                <a:spcPct val="110000"/>
              </a:lnSpc>
            </a:pPr>
            <a:r>
              <a:rPr kumimoji="1" lang="en-US" altLang="zh-CN" sz="3200">
                <a:solidFill>
                  <a:schemeClr val="accent1"/>
                </a:solidFill>
                <a:latin typeface="方正大黑简体" pitchFamily="2" charset="-122"/>
                <a:ea typeface="方正大黑简体" pitchFamily="2" charset="-122"/>
              </a:rPr>
              <a:t>    </a:t>
            </a:r>
            <a:r>
              <a:rPr kumimoji="1" lang="zh-CN" altLang="en-US" sz="2800">
                <a:solidFill>
                  <a:schemeClr val="tx2"/>
                </a:solidFill>
                <a:latin typeface="方正大黑简体" pitchFamily="2" charset="-122"/>
                <a:ea typeface="楷体_GB2312" pitchFamily="49" charset="-122"/>
              </a:rPr>
              <a:t>坚持对不同性质的矛盾用不同的方法去解决，做到</a:t>
            </a:r>
            <a:r>
              <a:rPr kumimoji="1" lang="zh-CN" altLang="en-US" sz="2800">
                <a:solidFill>
                  <a:schemeClr val="tx2"/>
                </a:solidFill>
                <a:latin typeface="Times New Roman" pitchFamily="18" charset="0"/>
                <a:ea typeface="楷体_GB2312" pitchFamily="49" charset="-122"/>
              </a:rPr>
              <a:t>“</a:t>
            </a:r>
            <a:r>
              <a:rPr kumimoji="1" lang="zh-CN" altLang="en-US" sz="2800">
                <a:solidFill>
                  <a:schemeClr val="tx2"/>
                </a:solidFill>
                <a:latin typeface="方正大黑简体" pitchFamily="2" charset="-122"/>
                <a:ea typeface="楷体_GB2312" pitchFamily="49" charset="-122"/>
              </a:rPr>
              <a:t>因地制宜</a:t>
            </a:r>
            <a:r>
              <a:rPr kumimoji="1" lang="zh-CN" altLang="en-US" sz="2800">
                <a:solidFill>
                  <a:schemeClr val="tx2"/>
                </a:solidFill>
                <a:latin typeface="Times New Roman" pitchFamily="18" charset="0"/>
                <a:ea typeface="楷体_GB2312" pitchFamily="49" charset="-122"/>
              </a:rPr>
              <a:t>”</a:t>
            </a:r>
            <a:r>
              <a:rPr kumimoji="1" lang="zh-CN" altLang="en-US" sz="2800">
                <a:solidFill>
                  <a:schemeClr val="tx2"/>
                </a:solidFill>
                <a:latin typeface="方正大黑简体" pitchFamily="2" charset="-122"/>
                <a:ea typeface="楷体_GB2312" pitchFamily="49" charset="-122"/>
              </a:rPr>
              <a:t>、</a:t>
            </a:r>
            <a:r>
              <a:rPr kumimoji="1" lang="zh-CN" altLang="en-US" sz="2800">
                <a:solidFill>
                  <a:schemeClr val="tx2"/>
                </a:solidFill>
                <a:latin typeface="Times New Roman" pitchFamily="18" charset="0"/>
                <a:ea typeface="楷体_GB2312" pitchFamily="49" charset="-122"/>
              </a:rPr>
              <a:t>“</a:t>
            </a:r>
            <a:r>
              <a:rPr kumimoji="1" lang="zh-CN" altLang="en-US" sz="2800">
                <a:solidFill>
                  <a:schemeClr val="tx2"/>
                </a:solidFill>
                <a:latin typeface="方正大黑简体" pitchFamily="2" charset="-122"/>
                <a:ea typeface="楷体_GB2312" pitchFamily="49" charset="-122"/>
              </a:rPr>
              <a:t>因时制宜</a:t>
            </a:r>
            <a:r>
              <a:rPr kumimoji="1" lang="zh-CN" altLang="en-US" sz="2800">
                <a:solidFill>
                  <a:schemeClr val="tx2"/>
                </a:solidFill>
                <a:latin typeface="Times New Roman" pitchFamily="18" charset="0"/>
                <a:ea typeface="楷体_GB2312" pitchFamily="49" charset="-122"/>
              </a:rPr>
              <a:t>”</a:t>
            </a:r>
            <a:r>
              <a:rPr kumimoji="1" lang="zh-CN" altLang="en-US" sz="2800">
                <a:solidFill>
                  <a:schemeClr val="tx2"/>
                </a:solidFill>
                <a:latin typeface="方正大黑简体" pitchFamily="2" charset="-122"/>
                <a:ea typeface="楷体_GB2312" pitchFamily="49" charset="-122"/>
              </a:rPr>
              <a:t>、</a:t>
            </a:r>
            <a:r>
              <a:rPr kumimoji="1" lang="zh-CN" altLang="en-US" sz="2800">
                <a:solidFill>
                  <a:schemeClr val="tx2"/>
                </a:solidFill>
                <a:latin typeface="Times New Roman" pitchFamily="18" charset="0"/>
                <a:ea typeface="楷体_GB2312" pitchFamily="49" charset="-122"/>
              </a:rPr>
              <a:t>“</a:t>
            </a:r>
            <a:r>
              <a:rPr kumimoji="1" lang="zh-CN" altLang="en-US" sz="2800">
                <a:solidFill>
                  <a:schemeClr val="tx1"/>
                </a:solidFill>
                <a:latin typeface="方正大黑简体" pitchFamily="2" charset="-122"/>
                <a:ea typeface="楷体_GB2312" pitchFamily="49" charset="-122"/>
              </a:rPr>
              <a:t>量体裁衣</a:t>
            </a:r>
            <a:r>
              <a:rPr kumimoji="1" lang="zh-CN" altLang="en-US" sz="2800">
                <a:solidFill>
                  <a:schemeClr val="tx1"/>
                </a:solidFill>
                <a:latin typeface="Times New Roman" pitchFamily="18" charset="0"/>
                <a:ea typeface="楷体_GB2312" pitchFamily="49" charset="-122"/>
              </a:rPr>
              <a:t>”</a:t>
            </a:r>
            <a:r>
              <a:rPr kumimoji="1" lang="zh-CN" altLang="en-US" sz="2800">
                <a:solidFill>
                  <a:schemeClr val="tx2"/>
                </a:solidFill>
                <a:latin typeface="方正大黑简体" pitchFamily="2" charset="-122"/>
                <a:ea typeface="楷体_GB2312" pitchFamily="49" charset="-122"/>
              </a:rPr>
              <a:t>、</a:t>
            </a:r>
            <a:r>
              <a:rPr kumimoji="1" lang="zh-CN" altLang="en-US" sz="2800">
                <a:solidFill>
                  <a:schemeClr val="tx2"/>
                </a:solidFill>
                <a:latin typeface="Times New Roman" pitchFamily="18" charset="0"/>
                <a:ea typeface="楷体_GB2312" pitchFamily="49" charset="-122"/>
              </a:rPr>
              <a:t>“</a:t>
            </a:r>
            <a:r>
              <a:rPr kumimoji="1" lang="zh-CN" altLang="en-US" sz="2800">
                <a:solidFill>
                  <a:schemeClr val="tx2"/>
                </a:solidFill>
                <a:latin typeface="方正大黑简体" pitchFamily="2" charset="-122"/>
                <a:ea typeface="楷体_GB2312" pitchFamily="49" charset="-122"/>
              </a:rPr>
              <a:t>对症下药</a:t>
            </a:r>
            <a:r>
              <a:rPr kumimoji="1" lang="zh-CN" altLang="en-US" sz="2800">
                <a:solidFill>
                  <a:schemeClr val="tx2"/>
                </a:solidFill>
                <a:latin typeface="Times New Roman" pitchFamily="18" charset="0"/>
                <a:ea typeface="楷体_GB2312" pitchFamily="49" charset="-122"/>
              </a:rPr>
              <a:t>”</a:t>
            </a:r>
            <a:r>
              <a:rPr kumimoji="1" lang="zh-CN" altLang="en-US" sz="2800">
                <a:solidFill>
                  <a:schemeClr val="tx2"/>
                </a:solidFill>
                <a:latin typeface="方正大黑简体" pitchFamily="2" charset="-122"/>
                <a:ea typeface="楷体_GB2312" pitchFamily="49" charset="-122"/>
              </a:rPr>
              <a:t>、</a:t>
            </a:r>
            <a:r>
              <a:rPr kumimoji="1" lang="zh-CN" altLang="en-US" sz="2800">
                <a:solidFill>
                  <a:schemeClr val="tx2"/>
                </a:solidFill>
                <a:latin typeface="Times New Roman" pitchFamily="18" charset="0"/>
                <a:ea typeface="楷体_GB2312" pitchFamily="49" charset="-122"/>
              </a:rPr>
              <a:t>“</a:t>
            </a:r>
            <a:r>
              <a:rPr kumimoji="1" lang="zh-CN" altLang="en-US" sz="2800">
                <a:solidFill>
                  <a:schemeClr val="tx2"/>
                </a:solidFill>
                <a:latin typeface="方正大黑简体" pitchFamily="2" charset="-122"/>
                <a:ea typeface="楷体_GB2312" pitchFamily="49" charset="-122"/>
              </a:rPr>
              <a:t>一把钥匙开一把锁</a:t>
            </a:r>
            <a:r>
              <a:rPr kumimoji="1" lang="zh-CN" altLang="en-US" sz="2800">
                <a:solidFill>
                  <a:schemeClr val="tx2"/>
                </a:solidFill>
                <a:latin typeface="Times New Roman" pitchFamily="18" charset="0"/>
                <a:ea typeface="楷体_GB2312" pitchFamily="49" charset="-122"/>
              </a:rPr>
              <a:t>”</a:t>
            </a:r>
            <a:r>
              <a:rPr kumimoji="1" lang="zh-CN" altLang="en-US" sz="2800">
                <a:solidFill>
                  <a:schemeClr val="tx2"/>
                </a:solidFill>
                <a:latin typeface="方正大黑简体" pitchFamily="2" charset="-122"/>
                <a:ea typeface="楷体_GB2312" pitchFamily="49" charset="-122"/>
              </a:rPr>
              <a:t>。</a:t>
            </a:r>
            <a:endParaRPr lang="zh-CN" altLang="en-US" sz="2800">
              <a:ea typeface="楷体_GB2312" pitchFamily="49" charset="-122"/>
            </a:endParaRPr>
          </a:p>
        </p:txBody>
      </p:sp>
      <p:graphicFrame>
        <p:nvGraphicFramePr>
          <p:cNvPr id="3074" name="Object 2"/>
          <p:cNvGraphicFramePr>
            <a:graphicFrameLocks noChangeAspect="1"/>
          </p:cNvGraphicFramePr>
          <p:nvPr/>
        </p:nvGraphicFramePr>
        <p:xfrm>
          <a:off x="1143000" y="3886200"/>
          <a:ext cx="2514600" cy="1576388"/>
        </p:xfrm>
        <a:graphic>
          <a:graphicData uri="http://schemas.openxmlformats.org/presentationml/2006/ole">
            <p:oleObj spid="_x0000_s3074" name="剪辑" r:id="rId3" imgW="5715000" imgH="3192463" progId="">
              <p:embed/>
            </p:oleObj>
          </a:graphicData>
        </a:graphic>
      </p:graphicFrame>
      <p:sp>
        <p:nvSpPr>
          <p:cNvPr id="3076" name="Rectangle 4"/>
          <p:cNvSpPr>
            <a:spLocks noChangeArrowheads="1"/>
          </p:cNvSpPr>
          <p:nvPr/>
        </p:nvSpPr>
        <p:spPr bwMode="auto">
          <a:xfrm>
            <a:off x="1752600" y="838200"/>
            <a:ext cx="2936875" cy="641350"/>
          </a:xfrm>
          <a:prstGeom prst="rect">
            <a:avLst/>
          </a:prstGeom>
          <a:noFill/>
          <a:ln w="12700">
            <a:noFill/>
            <a:miter lim="800000"/>
            <a:headEnd type="none" w="sm" len="sm"/>
            <a:tailEnd type="none" w="sm" len="sm"/>
          </a:ln>
        </p:spPr>
        <p:txBody>
          <a:bodyPr wrap="none">
            <a:spAutoFit/>
          </a:bodyPr>
          <a:lstStyle/>
          <a:p>
            <a:pPr>
              <a:spcBef>
                <a:spcPct val="50000"/>
              </a:spcBef>
            </a:pPr>
            <a:r>
              <a:rPr lang="zh-CN" altLang="en-US">
                <a:solidFill>
                  <a:srgbClr val="006600"/>
                </a:solidFill>
                <a:latin typeface="黑体" pitchFamily="2" charset="-122"/>
                <a:ea typeface="黑体" pitchFamily="2" charset="-122"/>
              </a:rPr>
              <a:t>矛盾分析方法</a:t>
            </a:r>
          </a:p>
        </p:txBody>
      </p:sp>
      <p:sp>
        <p:nvSpPr>
          <p:cNvPr id="3077" name="Rectangle 5"/>
          <p:cNvSpPr>
            <a:spLocks noChangeArrowheads="1"/>
          </p:cNvSpPr>
          <p:nvPr/>
        </p:nvSpPr>
        <p:spPr bwMode="auto">
          <a:xfrm flipV="1">
            <a:off x="1828800" y="1447800"/>
            <a:ext cx="2667000" cy="103188"/>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475142" name="Text Box 6"/>
          <p:cNvSpPr txBox="1">
            <a:spLocks noChangeArrowheads="1"/>
          </p:cNvSpPr>
          <p:nvPr/>
        </p:nvSpPr>
        <p:spPr bwMode="auto">
          <a:xfrm>
            <a:off x="1219200" y="1676400"/>
            <a:ext cx="5029200" cy="641350"/>
          </a:xfrm>
          <a:prstGeom prst="rect">
            <a:avLst/>
          </a:prstGeom>
          <a:noFill/>
          <a:ln w="9525">
            <a:noFill/>
            <a:miter lim="800000"/>
            <a:headEnd/>
            <a:tailEnd/>
          </a:ln>
        </p:spPr>
        <p:txBody>
          <a:bodyPr>
            <a:spAutoFit/>
          </a:bodyPr>
          <a:lstStyle/>
          <a:p>
            <a:pPr>
              <a:spcBef>
                <a:spcPct val="50000"/>
              </a:spcBef>
              <a:buClr>
                <a:srgbClr val="FF0000"/>
              </a:buClr>
              <a:buFont typeface="Wingdings" pitchFamily="2" charset="2"/>
              <a:buChar char="v"/>
            </a:pPr>
            <a:r>
              <a:rPr kumimoji="1" lang="zh-CN" altLang="en-US">
                <a:solidFill>
                  <a:schemeClr val="tx1"/>
                </a:solidFill>
                <a:latin typeface="方正琥珀简体" pitchFamily="2" charset="-122"/>
                <a:ea typeface="楷体_GB2312" pitchFamily="49" charset="-122"/>
              </a:rPr>
              <a:t>具体问题具体分析</a:t>
            </a:r>
            <a:endParaRPr lang="zh-CN" altLang="en-US">
              <a:solidFill>
                <a:schemeClr val="tx1"/>
              </a:solidFill>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5142"/>
                                        </p:tgtEl>
                                        <p:attrNameLst>
                                          <p:attrName>style.visibility</p:attrName>
                                        </p:attrNameLst>
                                      </p:cBhvr>
                                      <p:to>
                                        <p:strVal val="visible"/>
                                      </p:to>
                                    </p:set>
                                    <p:anim calcmode="lin" valueType="num">
                                      <p:cBhvr additive="base">
                                        <p:cTn id="7" dur="500" fill="hold"/>
                                        <p:tgtEl>
                                          <p:spTgt spid="475142"/>
                                        </p:tgtEl>
                                        <p:attrNameLst>
                                          <p:attrName>ppt_x</p:attrName>
                                        </p:attrNameLst>
                                      </p:cBhvr>
                                      <p:tavLst>
                                        <p:tav tm="0">
                                          <p:val>
                                            <p:strVal val="0-#ppt_w/2"/>
                                          </p:val>
                                        </p:tav>
                                        <p:tav tm="100000">
                                          <p:val>
                                            <p:strVal val="#ppt_x"/>
                                          </p:val>
                                        </p:tav>
                                      </p:tavLst>
                                    </p:anim>
                                    <p:anim calcmode="lin" valueType="num">
                                      <p:cBhvr additive="base">
                                        <p:cTn id="8" dur="500" fill="hold"/>
                                        <p:tgtEl>
                                          <p:spTgt spid="4751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475138"/>
                                        </p:tgtEl>
                                        <p:attrNameLst>
                                          <p:attrName>style.visibility</p:attrName>
                                        </p:attrNameLst>
                                      </p:cBhvr>
                                      <p:to>
                                        <p:strVal val="visible"/>
                                      </p:to>
                                    </p:set>
                                    <p:animEffect transition="in" filter="dissolve">
                                      <p:cBhvr>
                                        <p:cTn id="12" dur="500"/>
                                        <p:tgtEl>
                                          <p:spTgt spid="47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38" grpId="0" animBg="1" autoUpdateAnimBg="0"/>
      <p:bldP spid="47514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14400" y="285750"/>
            <a:ext cx="8229600" cy="1143000"/>
          </a:xfrm>
        </p:spPr>
        <p:txBody>
          <a:bodyPr/>
          <a:lstStyle/>
          <a:p>
            <a:r>
              <a:rPr lang="zh-CN" altLang="en-US" sz="3600" smtClean="0">
                <a:solidFill>
                  <a:srgbClr val="008000"/>
                </a:solidFill>
                <a:ea typeface="黑体" pitchFamily="2" charset="-122"/>
              </a:rPr>
              <a:t>点评：世界观能影响人生</a:t>
            </a:r>
          </a:p>
        </p:txBody>
      </p:sp>
      <p:sp>
        <p:nvSpPr>
          <p:cNvPr id="35843" name="Rectangle 3"/>
          <p:cNvSpPr>
            <a:spLocks noGrp="1" noChangeArrowheads="1"/>
          </p:cNvSpPr>
          <p:nvPr>
            <p:ph type="body" idx="1"/>
          </p:nvPr>
        </p:nvSpPr>
        <p:spPr>
          <a:xfrm>
            <a:off x="928688" y="1357313"/>
            <a:ext cx="7162800" cy="4191000"/>
          </a:xfrm>
        </p:spPr>
        <p:txBody>
          <a:bodyPr>
            <a:normAutofit lnSpcReduction="10000"/>
          </a:bodyPr>
          <a:lstStyle/>
          <a:p>
            <a:r>
              <a:rPr lang="zh-CN" altLang="en-US" sz="2800" b="1" smtClean="0">
                <a:solidFill>
                  <a:schemeClr val="hlink"/>
                </a:solidFill>
              </a:rPr>
              <a:t>人对世界外物有不同的感悟，</a:t>
            </a:r>
          </a:p>
          <a:p>
            <a:r>
              <a:rPr lang="zh-CN" altLang="en-US" sz="2800" b="1" smtClean="0">
                <a:solidFill>
                  <a:schemeClr val="hlink"/>
                </a:solidFill>
              </a:rPr>
              <a:t>会对人生会产生不同的影响。</a:t>
            </a:r>
          </a:p>
          <a:p>
            <a:r>
              <a:rPr lang="zh-CN" altLang="en-US" sz="2800" b="1" smtClean="0"/>
              <a:t>有什么样的世界观，就有什么样的方法论</a:t>
            </a:r>
          </a:p>
          <a:p>
            <a:r>
              <a:rPr lang="zh-CN" altLang="en-US" sz="2800" b="1" smtClean="0"/>
              <a:t>有什么样的方法论，就有什么样的人生观</a:t>
            </a:r>
          </a:p>
          <a:p>
            <a:r>
              <a:rPr lang="zh-CN" altLang="en-US" sz="2800" b="1" smtClean="0"/>
              <a:t>有什么样的人生观，就会有什么样的人生</a:t>
            </a:r>
          </a:p>
          <a:p>
            <a:r>
              <a:rPr lang="zh-CN" altLang="en-US" sz="2800" b="1" smtClean="0"/>
              <a:t>有什么样的人生，就有什么样的人生态度</a:t>
            </a:r>
          </a:p>
          <a:p>
            <a:r>
              <a:rPr lang="zh-CN" altLang="en-US" b="1" smtClean="0">
                <a:solidFill>
                  <a:schemeClr val="hlink"/>
                </a:solidFill>
              </a:rPr>
              <a:t>结论：</a:t>
            </a:r>
          </a:p>
          <a:p>
            <a:r>
              <a:rPr lang="zh-CN" altLang="en-US" b="1" smtClean="0"/>
              <a:t>人的世界观与方法论相互统一</a:t>
            </a:r>
            <a:r>
              <a:rPr lang="zh-CN" altLang="en-US" smtClean="0"/>
              <a:t>。</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Line 2"/>
          <p:cNvSpPr>
            <a:spLocks noChangeShapeType="1"/>
          </p:cNvSpPr>
          <p:nvPr/>
        </p:nvSpPr>
        <p:spPr bwMode="auto">
          <a:xfrm>
            <a:off x="4546600" y="2162175"/>
            <a:ext cx="0" cy="381000"/>
          </a:xfrm>
          <a:prstGeom prst="line">
            <a:avLst/>
          </a:prstGeom>
          <a:noFill/>
          <a:ln w="38100">
            <a:solidFill>
              <a:srgbClr val="0000FF"/>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0115" name="Text Box 3"/>
          <p:cNvSpPr txBox="1">
            <a:spLocks noChangeArrowheads="1"/>
          </p:cNvSpPr>
          <p:nvPr/>
        </p:nvSpPr>
        <p:spPr bwMode="auto">
          <a:xfrm>
            <a:off x="2549525" y="1628775"/>
            <a:ext cx="4038600" cy="579438"/>
          </a:xfrm>
          <a:prstGeom prst="rect">
            <a:avLst/>
          </a:prstGeom>
          <a:gradFill rotWithShape="0">
            <a:gsLst>
              <a:gs pos="0">
                <a:srgbClr val="FF0000">
                  <a:gamma/>
                  <a:shade val="53333"/>
                  <a:invGamma/>
                </a:srgbClr>
              </a:gs>
              <a:gs pos="50000">
                <a:srgbClr val="FF0000"/>
              </a:gs>
              <a:gs pos="100000">
                <a:srgbClr val="FF0000">
                  <a:gamma/>
                  <a:shade val="53333"/>
                  <a:invGamma/>
                </a:srgbClr>
              </a:gs>
            </a:gsLst>
            <a:lin ang="5400000" scaled="1"/>
          </a:gradFill>
          <a:ln w="9525">
            <a:noFill/>
            <a:miter lim="800000"/>
            <a:headEnd/>
            <a:tailEnd/>
          </a:ln>
          <a:effectLst/>
          <a:scene3d>
            <a:camera prst="legacyObliqueTopRight">
              <a:rot lat="21299999" lon="0" rev="0"/>
            </a:camera>
            <a:lightRig rig="legacyFlat3" dir="r"/>
          </a:scene3d>
          <a:sp3d extrusionH="227000" prstMaterial="legacyMatte">
            <a:bevelT w="13500" h="13500" prst="angle"/>
            <a:bevelB w="13500" h="13500" prst="angle"/>
            <a:extrusionClr>
              <a:srgbClr val="FF0000"/>
            </a:extrusionClr>
          </a:sp3d>
        </p:spPr>
        <p:txBody>
          <a:bodyPr>
            <a:spAutoFit/>
            <a:flatTx/>
          </a:bodyPr>
          <a:lstStyle/>
          <a:p>
            <a:pPr eaLnBrk="1" hangingPunct="1">
              <a:defRPr/>
            </a:pPr>
            <a:r>
              <a:rPr kumimoji="1" lang="en-US" altLang="zh-CN" sz="3200">
                <a:effectLst>
                  <a:outerShdw blurRad="38100" dist="38100" dir="2700000" algn="tl">
                    <a:srgbClr val="000000"/>
                  </a:outerShdw>
                </a:effectLst>
                <a:latin typeface="隶书" pitchFamily="49" charset="-122"/>
              </a:rPr>
              <a:t> </a:t>
            </a:r>
            <a:r>
              <a:rPr kumimoji="1" lang="zh-CN" altLang="en-US" sz="3200">
                <a:effectLst>
                  <a:outerShdw blurRad="38100" dist="38100" dir="2700000" algn="tl">
                    <a:srgbClr val="000000"/>
                  </a:outerShdw>
                </a:effectLst>
                <a:latin typeface="隶书" pitchFamily="49" charset="-122"/>
              </a:rPr>
              <a:t>五  对  范  畴</a:t>
            </a:r>
          </a:p>
        </p:txBody>
      </p:sp>
      <p:sp>
        <p:nvSpPr>
          <p:cNvPr id="90116" name="Text Box 4"/>
          <p:cNvSpPr txBox="1">
            <a:spLocks noChangeArrowheads="1"/>
          </p:cNvSpPr>
          <p:nvPr/>
        </p:nvSpPr>
        <p:spPr bwMode="auto">
          <a:xfrm>
            <a:off x="1879600" y="3000375"/>
            <a:ext cx="533400" cy="2227263"/>
          </a:xfrm>
          <a:prstGeom prst="rect">
            <a:avLst/>
          </a:prstGeom>
          <a:gradFill rotWithShape="0">
            <a:gsLst>
              <a:gs pos="0">
                <a:srgbClr val="CCFFFF"/>
              </a:gs>
              <a:gs pos="50000">
                <a:srgbClr val="FFFFFF"/>
              </a:gs>
              <a:gs pos="100000">
                <a:srgbClr val="CCFFFF"/>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CCFFFF"/>
            </a:extrusionClr>
          </a:sp3d>
        </p:spPr>
        <p:txBody>
          <a:bodyPr>
            <a:spAutoFit/>
            <a:flatTx/>
          </a:bodyPr>
          <a:lstStyle/>
          <a:p>
            <a:pPr algn="l" eaLnBrk="1" hangingPunct="1"/>
            <a:r>
              <a:rPr kumimoji="1" lang="zh-CN" altLang="en-US" sz="2800">
                <a:solidFill>
                  <a:srgbClr val="000066"/>
                </a:solidFill>
                <a:latin typeface="Times New Roman" pitchFamily="18" charset="0"/>
                <a:ea typeface="楷体_GB2312" pitchFamily="49" charset="-122"/>
              </a:rPr>
              <a:t>原因和结果</a:t>
            </a:r>
          </a:p>
        </p:txBody>
      </p:sp>
      <p:sp>
        <p:nvSpPr>
          <p:cNvPr id="90117" name="Text Box 5"/>
          <p:cNvSpPr txBox="1">
            <a:spLocks noChangeArrowheads="1"/>
          </p:cNvSpPr>
          <p:nvPr/>
        </p:nvSpPr>
        <p:spPr bwMode="auto">
          <a:xfrm>
            <a:off x="5384800" y="3000375"/>
            <a:ext cx="565150" cy="2227263"/>
          </a:xfrm>
          <a:prstGeom prst="rect">
            <a:avLst/>
          </a:prstGeom>
          <a:gradFill rotWithShape="0">
            <a:gsLst>
              <a:gs pos="0">
                <a:srgbClr val="CCFFFF"/>
              </a:gs>
              <a:gs pos="50000">
                <a:srgbClr val="FFFFFF"/>
              </a:gs>
              <a:gs pos="100000">
                <a:srgbClr val="CCFFFF"/>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CCFFFF"/>
            </a:extrusionClr>
          </a:sp3d>
        </p:spPr>
        <p:txBody>
          <a:bodyPr>
            <a:spAutoFit/>
            <a:flatTx/>
          </a:bodyPr>
          <a:lstStyle/>
          <a:p>
            <a:pPr algn="l" eaLnBrk="1" hangingPunct="1"/>
            <a:r>
              <a:rPr kumimoji="1" lang="zh-CN" altLang="en-US" sz="2800">
                <a:solidFill>
                  <a:srgbClr val="000066"/>
                </a:solidFill>
                <a:latin typeface="Times New Roman" pitchFamily="18" charset="0"/>
                <a:ea typeface="楷体_GB2312" pitchFamily="49" charset="-122"/>
              </a:rPr>
              <a:t>现象和本质</a:t>
            </a:r>
          </a:p>
        </p:txBody>
      </p:sp>
      <p:sp>
        <p:nvSpPr>
          <p:cNvPr id="90118" name="Text Box 6"/>
          <p:cNvSpPr txBox="1">
            <a:spLocks noChangeArrowheads="1"/>
          </p:cNvSpPr>
          <p:nvPr/>
        </p:nvSpPr>
        <p:spPr bwMode="auto">
          <a:xfrm>
            <a:off x="3022600" y="3000375"/>
            <a:ext cx="565150" cy="2225675"/>
          </a:xfrm>
          <a:prstGeom prst="rect">
            <a:avLst/>
          </a:prstGeom>
          <a:gradFill rotWithShape="0">
            <a:gsLst>
              <a:gs pos="0">
                <a:srgbClr val="CCFFFF"/>
              </a:gs>
              <a:gs pos="50000">
                <a:srgbClr val="FFFFFF"/>
              </a:gs>
              <a:gs pos="100000">
                <a:srgbClr val="CCFFFF"/>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CCFFFF"/>
            </a:extrusionClr>
          </a:sp3d>
        </p:spPr>
        <p:txBody>
          <a:bodyPr>
            <a:spAutoFit/>
            <a:flatTx/>
          </a:bodyPr>
          <a:lstStyle/>
          <a:p>
            <a:pPr algn="l" eaLnBrk="1" hangingPunct="1"/>
            <a:r>
              <a:rPr kumimoji="1" lang="zh-CN" altLang="en-US" sz="2000">
                <a:solidFill>
                  <a:srgbClr val="000066"/>
                </a:solidFill>
                <a:latin typeface="Times New Roman" pitchFamily="18" charset="0"/>
                <a:ea typeface="楷体_GB2312" pitchFamily="49" charset="-122"/>
              </a:rPr>
              <a:t>必然性和偶然性</a:t>
            </a:r>
          </a:p>
        </p:txBody>
      </p:sp>
      <p:sp>
        <p:nvSpPr>
          <p:cNvPr id="90119" name="Text Box 7"/>
          <p:cNvSpPr txBox="1">
            <a:spLocks noChangeArrowheads="1"/>
          </p:cNvSpPr>
          <p:nvPr/>
        </p:nvSpPr>
        <p:spPr bwMode="auto">
          <a:xfrm>
            <a:off x="4241800" y="3000375"/>
            <a:ext cx="533400" cy="2225675"/>
          </a:xfrm>
          <a:prstGeom prst="rect">
            <a:avLst/>
          </a:prstGeom>
          <a:gradFill rotWithShape="0">
            <a:gsLst>
              <a:gs pos="0">
                <a:srgbClr val="CCFFFF"/>
              </a:gs>
              <a:gs pos="50000">
                <a:srgbClr val="FFFFFF"/>
              </a:gs>
              <a:gs pos="100000">
                <a:srgbClr val="CCFFFF"/>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CCFFFF"/>
            </a:extrusionClr>
          </a:sp3d>
        </p:spPr>
        <p:txBody>
          <a:bodyPr>
            <a:spAutoFit/>
            <a:flatTx/>
          </a:bodyPr>
          <a:lstStyle/>
          <a:p>
            <a:pPr algn="l" eaLnBrk="1" hangingPunct="1"/>
            <a:r>
              <a:rPr kumimoji="1" lang="zh-CN" altLang="en-US" sz="2000">
                <a:solidFill>
                  <a:srgbClr val="000066"/>
                </a:solidFill>
                <a:latin typeface="Times New Roman" pitchFamily="18" charset="0"/>
                <a:ea typeface="楷体_GB2312" pitchFamily="49" charset="-122"/>
              </a:rPr>
              <a:t>可能性和现实性</a:t>
            </a:r>
          </a:p>
        </p:txBody>
      </p:sp>
      <p:sp>
        <p:nvSpPr>
          <p:cNvPr id="90120" name="Text Box 8"/>
          <p:cNvSpPr txBox="1">
            <a:spLocks noChangeArrowheads="1"/>
          </p:cNvSpPr>
          <p:nvPr/>
        </p:nvSpPr>
        <p:spPr bwMode="auto">
          <a:xfrm>
            <a:off x="6527800" y="3000375"/>
            <a:ext cx="565150" cy="2227263"/>
          </a:xfrm>
          <a:prstGeom prst="rect">
            <a:avLst/>
          </a:prstGeom>
          <a:gradFill rotWithShape="0">
            <a:gsLst>
              <a:gs pos="0">
                <a:srgbClr val="CCFFFF"/>
              </a:gs>
              <a:gs pos="50000">
                <a:srgbClr val="FFFFFF"/>
              </a:gs>
              <a:gs pos="100000">
                <a:srgbClr val="CCFFFF"/>
              </a:gs>
            </a:gsLst>
            <a:lin ang="5400000" scaled="1"/>
          </a:gradFill>
          <a:ln w="9525">
            <a:miter lim="800000"/>
            <a:headEnd/>
            <a:tailEnd/>
          </a:ln>
          <a:scene3d>
            <a:camera prst="legacyObliqueTopLeft"/>
            <a:lightRig rig="legacyFlat3" dir="t"/>
          </a:scene3d>
          <a:sp3d extrusionH="430200" prstMaterial="legacyMatte">
            <a:bevelT w="13500" h="13500" prst="angle"/>
            <a:bevelB w="13500" h="13500" prst="angle"/>
            <a:extrusionClr>
              <a:srgbClr val="CCFFFF"/>
            </a:extrusionClr>
          </a:sp3d>
        </p:spPr>
        <p:txBody>
          <a:bodyPr>
            <a:spAutoFit/>
            <a:flatTx/>
          </a:bodyPr>
          <a:lstStyle/>
          <a:p>
            <a:pPr algn="l" eaLnBrk="1" hangingPunct="1"/>
            <a:r>
              <a:rPr kumimoji="1" lang="zh-CN" altLang="en-US" sz="2800">
                <a:solidFill>
                  <a:srgbClr val="000066"/>
                </a:solidFill>
                <a:latin typeface="Times New Roman" pitchFamily="18" charset="0"/>
                <a:ea typeface="楷体_GB2312" pitchFamily="49" charset="-122"/>
              </a:rPr>
              <a:t>内容和形式</a:t>
            </a:r>
          </a:p>
        </p:txBody>
      </p:sp>
      <p:sp>
        <p:nvSpPr>
          <p:cNvPr id="90121" name="Line 9"/>
          <p:cNvSpPr>
            <a:spLocks noChangeShapeType="1"/>
          </p:cNvSpPr>
          <p:nvPr/>
        </p:nvSpPr>
        <p:spPr bwMode="auto">
          <a:xfrm>
            <a:off x="2184400" y="2543175"/>
            <a:ext cx="4724400" cy="0"/>
          </a:xfrm>
          <a:prstGeom prst="line">
            <a:avLst/>
          </a:prstGeom>
          <a:noFill/>
          <a:ln w="38100">
            <a:solidFill>
              <a:srgbClr val="0000FF"/>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0122" name="Line 10"/>
          <p:cNvSpPr>
            <a:spLocks noChangeShapeType="1"/>
          </p:cNvSpPr>
          <p:nvPr/>
        </p:nvSpPr>
        <p:spPr bwMode="auto">
          <a:xfrm>
            <a:off x="3327400" y="2543175"/>
            <a:ext cx="0" cy="457200"/>
          </a:xfrm>
          <a:prstGeom prst="line">
            <a:avLst/>
          </a:prstGeom>
          <a:noFill/>
          <a:ln w="38100">
            <a:solidFill>
              <a:srgbClr val="0000FF"/>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0123" name="Line 11"/>
          <p:cNvSpPr>
            <a:spLocks noChangeShapeType="1"/>
          </p:cNvSpPr>
          <p:nvPr/>
        </p:nvSpPr>
        <p:spPr bwMode="auto">
          <a:xfrm>
            <a:off x="4546600" y="2543175"/>
            <a:ext cx="0" cy="457200"/>
          </a:xfrm>
          <a:prstGeom prst="line">
            <a:avLst/>
          </a:prstGeom>
          <a:noFill/>
          <a:ln w="38100">
            <a:solidFill>
              <a:srgbClr val="0000FF"/>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0124" name="Line 12"/>
          <p:cNvSpPr>
            <a:spLocks noChangeShapeType="1"/>
          </p:cNvSpPr>
          <p:nvPr/>
        </p:nvSpPr>
        <p:spPr bwMode="auto">
          <a:xfrm>
            <a:off x="5765800" y="2543175"/>
            <a:ext cx="0" cy="457200"/>
          </a:xfrm>
          <a:prstGeom prst="line">
            <a:avLst/>
          </a:prstGeom>
          <a:noFill/>
          <a:ln w="38100">
            <a:solidFill>
              <a:srgbClr val="0000FF"/>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0125" name="Line 13"/>
          <p:cNvSpPr>
            <a:spLocks noChangeShapeType="1"/>
          </p:cNvSpPr>
          <p:nvPr/>
        </p:nvSpPr>
        <p:spPr bwMode="auto">
          <a:xfrm>
            <a:off x="6908800" y="2543175"/>
            <a:ext cx="0" cy="457200"/>
          </a:xfrm>
          <a:prstGeom prst="line">
            <a:avLst/>
          </a:prstGeom>
          <a:noFill/>
          <a:ln w="38100">
            <a:solidFill>
              <a:srgbClr val="0000FF"/>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0126" name="Line 14"/>
          <p:cNvSpPr>
            <a:spLocks noChangeShapeType="1"/>
          </p:cNvSpPr>
          <p:nvPr/>
        </p:nvSpPr>
        <p:spPr bwMode="auto">
          <a:xfrm>
            <a:off x="2184400" y="2543175"/>
            <a:ext cx="0" cy="457200"/>
          </a:xfrm>
          <a:prstGeom prst="line">
            <a:avLst/>
          </a:prstGeom>
          <a:noFill/>
          <a:ln w="38100">
            <a:solidFill>
              <a:srgbClr val="0000FF"/>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0127" name="Text Box 15"/>
          <p:cNvSpPr txBox="1">
            <a:spLocks noChangeArrowheads="1"/>
          </p:cNvSpPr>
          <p:nvPr/>
        </p:nvSpPr>
        <p:spPr bwMode="auto">
          <a:xfrm>
            <a:off x="1066800" y="762000"/>
            <a:ext cx="7239000" cy="625475"/>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3500">
                <a:solidFill>
                  <a:schemeClr val="tx2"/>
                </a:solidFill>
                <a:effectLst>
                  <a:outerShdw blurRad="38100" dist="38100" dir="2700000" algn="tl">
                    <a:srgbClr val="C0C0C0"/>
                  </a:outerShdw>
                </a:effectLst>
                <a:latin typeface="华文新魏" pitchFamily="2" charset="-122"/>
                <a:ea typeface="华文新魏" pitchFamily="2" charset="-122"/>
              </a:rPr>
              <a:t>    </a:t>
            </a:r>
            <a:r>
              <a:rPr kumimoji="1" lang="zh-CN" altLang="en-US" sz="3500">
                <a:solidFill>
                  <a:srgbClr val="800000"/>
                </a:solidFill>
                <a:effectLst>
                  <a:outerShdw blurRad="38100" dist="38100" dir="2700000" algn="tl">
                    <a:srgbClr val="C0C0C0"/>
                  </a:outerShdw>
                </a:effectLst>
                <a:latin typeface="华文新魏" pitchFamily="2" charset="-122"/>
                <a:ea typeface="华文新魏" pitchFamily="2" charset="-122"/>
              </a:rPr>
              <a:t>唯物辩证法是科学的认识方法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0127"/>
                                        </p:tgtEl>
                                        <p:attrNameLst>
                                          <p:attrName>style.visibility</p:attrName>
                                        </p:attrNameLst>
                                      </p:cBhvr>
                                      <p:to>
                                        <p:strVal val="visible"/>
                                      </p:to>
                                    </p:set>
                                    <p:animEffect transition="in" filter="wipe(left)">
                                      <p:cBhvr>
                                        <p:cTn id="7" dur="500"/>
                                        <p:tgtEl>
                                          <p:spTgt spid="9012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0115"/>
                                        </p:tgtEl>
                                        <p:attrNameLst>
                                          <p:attrName>style.visibility</p:attrName>
                                        </p:attrNameLst>
                                      </p:cBhvr>
                                      <p:to>
                                        <p:strVal val="visible"/>
                                      </p:to>
                                    </p:set>
                                    <p:animEffect transition="in" filter="box(out)">
                                      <p:cBhvr>
                                        <p:cTn id="11" dur="500"/>
                                        <p:tgtEl>
                                          <p:spTgt spid="9011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0114"/>
                                        </p:tgtEl>
                                        <p:attrNameLst>
                                          <p:attrName>style.visibility</p:attrName>
                                        </p:attrNameLst>
                                      </p:cBhvr>
                                      <p:to>
                                        <p:strVal val="visible"/>
                                      </p:to>
                                    </p:set>
                                    <p:animEffect transition="in" filter="wipe(up)">
                                      <p:cBhvr>
                                        <p:cTn id="15" dur="500"/>
                                        <p:tgtEl>
                                          <p:spTgt spid="9011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90121"/>
                                        </p:tgtEl>
                                        <p:attrNameLst>
                                          <p:attrName>style.visibility</p:attrName>
                                        </p:attrNameLst>
                                      </p:cBhvr>
                                      <p:to>
                                        <p:strVal val="visible"/>
                                      </p:to>
                                    </p:set>
                                    <p:animEffect transition="in" filter="barn(outVertical)">
                                      <p:cBhvr>
                                        <p:cTn id="19" dur="500"/>
                                        <p:tgtEl>
                                          <p:spTgt spid="9012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90126"/>
                                        </p:tgtEl>
                                        <p:attrNameLst>
                                          <p:attrName>style.visibility</p:attrName>
                                        </p:attrNameLst>
                                      </p:cBhvr>
                                      <p:to>
                                        <p:strVal val="visible"/>
                                      </p:to>
                                    </p:set>
                                    <p:animEffect transition="in" filter="wipe(up)">
                                      <p:cBhvr>
                                        <p:cTn id="23" dur="500"/>
                                        <p:tgtEl>
                                          <p:spTgt spid="90126"/>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90116"/>
                                        </p:tgtEl>
                                        <p:attrNameLst>
                                          <p:attrName>style.visibility</p:attrName>
                                        </p:attrNameLst>
                                      </p:cBhvr>
                                      <p:to>
                                        <p:strVal val="visible"/>
                                      </p:to>
                                    </p:set>
                                    <p:animEffect transition="in" filter="wipe(up)">
                                      <p:cBhvr>
                                        <p:cTn id="27" dur="500"/>
                                        <p:tgtEl>
                                          <p:spTgt spid="90116"/>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90122"/>
                                        </p:tgtEl>
                                        <p:attrNameLst>
                                          <p:attrName>style.visibility</p:attrName>
                                        </p:attrNameLst>
                                      </p:cBhvr>
                                      <p:to>
                                        <p:strVal val="visible"/>
                                      </p:to>
                                    </p:set>
                                    <p:animEffect transition="in" filter="wipe(up)">
                                      <p:cBhvr>
                                        <p:cTn id="31" dur="500"/>
                                        <p:tgtEl>
                                          <p:spTgt spid="90122"/>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90118"/>
                                        </p:tgtEl>
                                        <p:attrNameLst>
                                          <p:attrName>style.visibility</p:attrName>
                                        </p:attrNameLst>
                                      </p:cBhvr>
                                      <p:to>
                                        <p:strVal val="visible"/>
                                      </p:to>
                                    </p:set>
                                    <p:animEffect transition="in" filter="wipe(up)">
                                      <p:cBhvr>
                                        <p:cTn id="35" dur="500"/>
                                        <p:tgtEl>
                                          <p:spTgt spid="90118"/>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90123"/>
                                        </p:tgtEl>
                                        <p:attrNameLst>
                                          <p:attrName>style.visibility</p:attrName>
                                        </p:attrNameLst>
                                      </p:cBhvr>
                                      <p:to>
                                        <p:strVal val="visible"/>
                                      </p:to>
                                    </p:set>
                                    <p:animEffect transition="in" filter="wipe(up)">
                                      <p:cBhvr>
                                        <p:cTn id="39" dur="500"/>
                                        <p:tgtEl>
                                          <p:spTgt spid="90123"/>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90119"/>
                                        </p:tgtEl>
                                        <p:attrNameLst>
                                          <p:attrName>style.visibility</p:attrName>
                                        </p:attrNameLst>
                                      </p:cBhvr>
                                      <p:to>
                                        <p:strVal val="visible"/>
                                      </p:to>
                                    </p:set>
                                    <p:animEffect transition="in" filter="wipe(up)">
                                      <p:cBhvr>
                                        <p:cTn id="43" dur="500"/>
                                        <p:tgtEl>
                                          <p:spTgt spid="90119"/>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90124"/>
                                        </p:tgtEl>
                                        <p:attrNameLst>
                                          <p:attrName>style.visibility</p:attrName>
                                        </p:attrNameLst>
                                      </p:cBhvr>
                                      <p:to>
                                        <p:strVal val="visible"/>
                                      </p:to>
                                    </p:set>
                                    <p:animEffect transition="in" filter="wipe(up)">
                                      <p:cBhvr>
                                        <p:cTn id="47" dur="500"/>
                                        <p:tgtEl>
                                          <p:spTgt spid="90124"/>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90117"/>
                                        </p:tgtEl>
                                        <p:attrNameLst>
                                          <p:attrName>style.visibility</p:attrName>
                                        </p:attrNameLst>
                                      </p:cBhvr>
                                      <p:to>
                                        <p:strVal val="visible"/>
                                      </p:to>
                                    </p:set>
                                    <p:animEffect transition="in" filter="wipe(up)">
                                      <p:cBhvr>
                                        <p:cTn id="51" dur="500"/>
                                        <p:tgtEl>
                                          <p:spTgt spid="90117"/>
                                        </p:tgtEl>
                                      </p:cBhvr>
                                    </p:animEffect>
                                  </p:childTnLst>
                                </p:cTn>
                              </p:par>
                            </p:childTnLst>
                          </p:cTn>
                        </p:par>
                        <p:par>
                          <p:cTn id="52" fill="hold">
                            <p:stCondLst>
                              <p:cond delay="6000"/>
                            </p:stCondLst>
                            <p:childTnLst>
                              <p:par>
                                <p:cTn id="53" presetID="22" presetClass="entr" presetSubtype="1" fill="hold" nodeType="afterEffect">
                                  <p:stCondLst>
                                    <p:cond delay="0"/>
                                  </p:stCondLst>
                                  <p:childTnLst>
                                    <p:set>
                                      <p:cBhvr>
                                        <p:cTn id="54" dur="1" fill="hold">
                                          <p:stCondLst>
                                            <p:cond delay="0"/>
                                          </p:stCondLst>
                                        </p:cTn>
                                        <p:tgtEl>
                                          <p:spTgt spid="90125"/>
                                        </p:tgtEl>
                                        <p:attrNameLst>
                                          <p:attrName>style.visibility</p:attrName>
                                        </p:attrNameLst>
                                      </p:cBhvr>
                                      <p:to>
                                        <p:strVal val="visible"/>
                                      </p:to>
                                    </p:set>
                                    <p:animEffect transition="in" filter="wipe(up)">
                                      <p:cBhvr>
                                        <p:cTn id="55" dur="500"/>
                                        <p:tgtEl>
                                          <p:spTgt spid="90125"/>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90120"/>
                                        </p:tgtEl>
                                        <p:attrNameLst>
                                          <p:attrName>style.visibility</p:attrName>
                                        </p:attrNameLst>
                                      </p:cBhvr>
                                      <p:to>
                                        <p:strVal val="visible"/>
                                      </p:to>
                                    </p:set>
                                    <p:animEffect transition="in" filter="wipe(up)">
                                      <p:cBhvr>
                                        <p:cTn id="59" dur="500"/>
                                        <p:tgtEl>
                                          <p:spTgt spid="90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6" grpId="0" animBg="1" autoUpdateAnimBg="0"/>
      <p:bldP spid="90117" grpId="0" animBg="1" autoUpdateAnimBg="0"/>
      <p:bldP spid="90118" grpId="0" animBg="1" autoUpdateAnimBg="0"/>
      <p:bldP spid="90119" grpId="0" animBg="1" autoUpdateAnimBg="0"/>
      <p:bldP spid="90120" grpId="0" animBg="1"/>
      <p:bldP spid="90127" grpId="0"/>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1752600" y="914400"/>
            <a:ext cx="2836863" cy="579438"/>
          </a:xfrm>
          <a:prstGeom prst="rect">
            <a:avLst/>
          </a:prstGeom>
          <a:noFill/>
          <a:ln w="12700">
            <a:noFill/>
            <a:miter lim="800000"/>
            <a:headEnd type="none" w="sm" len="sm"/>
            <a:tailEnd type="none" w="sm" len="sm"/>
          </a:ln>
        </p:spPr>
        <p:txBody>
          <a:bodyPr wrap="none">
            <a:spAutoFit/>
          </a:bodyPr>
          <a:lstStyle/>
          <a:p>
            <a:r>
              <a:rPr kumimoji="1" lang="en-US" altLang="zh-CN" sz="3200">
                <a:solidFill>
                  <a:srgbClr val="006600"/>
                </a:solidFill>
                <a:latin typeface="黑体" pitchFamily="2" charset="-122"/>
                <a:ea typeface="黑体" pitchFamily="2" charset="-122"/>
              </a:rPr>
              <a:t>1</a:t>
            </a:r>
            <a:r>
              <a:rPr kumimoji="1" lang="zh-CN" altLang="en-US" sz="3200">
                <a:solidFill>
                  <a:srgbClr val="006600"/>
                </a:solidFill>
                <a:latin typeface="黑体" pitchFamily="2" charset="-122"/>
                <a:ea typeface="黑体" pitchFamily="2" charset="-122"/>
              </a:rPr>
              <a:t>、原因和结果</a:t>
            </a:r>
            <a:endParaRPr lang="zh-CN" altLang="en-US">
              <a:solidFill>
                <a:srgbClr val="006600"/>
              </a:solidFill>
              <a:latin typeface="黑体" pitchFamily="2" charset="-122"/>
              <a:ea typeface="黑体" pitchFamily="2" charset="-122"/>
            </a:endParaRPr>
          </a:p>
        </p:txBody>
      </p:sp>
      <p:sp>
        <p:nvSpPr>
          <p:cNvPr id="477187" name="Text Box 3"/>
          <p:cNvSpPr txBox="1">
            <a:spLocks noChangeArrowheads="1"/>
          </p:cNvSpPr>
          <p:nvPr/>
        </p:nvSpPr>
        <p:spPr bwMode="auto">
          <a:xfrm>
            <a:off x="1143000" y="1676400"/>
            <a:ext cx="6858000" cy="1701800"/>
          </a:xfrm>
          <a:prstGeom prst="rect">
            <a:avLst/>
          </a:prstGeom>
          <a:noFill/>
          <a:ln w="9525">
            <a:noFill/>
            <a:miter lim="800000"/>
            <a:headEnd/>
            <a:tailEnd/>
          </a:ln>
          <a:effectLst/>
        </p:spPr>
        <p:txBody>
          <a:bodyPr>
            <a:spAutoFit/>
          </a:bodyPr>
          <a:lstStyle/>
          <a:p>
            <a:pPr>
              <a:lnSpc>
                <a:spcPct val="110000"/>
              </a:lnSpc>
              <a:spcBef>
                <a:spcPct val="50000"/>
              </a:spcBef>
              <a:defRPr/>
            </a:pPr>
            <a:r>
              <a:rPr kumimoji="1" lang="en-US" altLang="zh-CN" sz="3200" dirty="0">
                <a:solidFill>
                  <a:schemeClr val="tx1"/>
                </a:solidFill>
                <a:latin typeface="方正琥珀简体" pitchFamily="2" charset="-122"/>
                <a:ea typeface="方正琥珀简体" pitchFamily="2" charset="-122"/>
                <a:cs typeface="Arial" pitchFamily="34" charset="0"/>
              </a:rPr>
              <a:t>    </a:t>
            </a:r>
            <a:r>
              <a:rPr kumimoji="1" lang="zh-CN" altLang="en-US" sz="3200" dirty="0">
                <a:solidFill>
                  <a:schemeClr val="tx1"/>
                </a:solidFill>
                <a:latin typeface="方正琥珀简体" pitchFamily="2" charset="-122"/>
                <a:ea typeface="楷体_GB2312" pitchFamily="49" charset="-122"/>
                <a:cs typeface="Arial" pitchFamily="34" charset="0"/>
              </a:rPr>
              <a:t>引起某种现象的现象是原因，被某种现象引起的现象是结果。</a:t>
            </a:r>
            <a:r>
              <a:rPr kumimoji="1" lang="zh-CN" altLang="en-US" sz="3200" dirty="0">
                <a:solidFill>
                  <a:schemeClr val="tx1"/>
                </a:solidFill>
                <a:effectLst>
                  <a:outerShdw blurRad="38100" dist="38100" dir="2700000" algn="tl">
                    <a:srgbClr val="C0C0C0"/>
                  </a:outerShdw>
                </a:effectLst>
                <a:ea typeface="楷体_GB2312" pitchFamily="49" charset="-122"/>
                <a:cs typeface="Arial" pitchFamily="34" charset="0"/>
              </a:rPr>
              <a:t>因果联系的本质是</a:t>
            </a:r>
            <a:r>
              <a:rPr kumimoji="1" lang="zh-CN" altLang="en-US" sz="3200" dirty="0">
                <a:solidFill>
                  <a:schemeClr val="tx1"/>
                </a:solidFill>
                <a:ea typeface="楷体_GB2312" pitchFamily="49" charset="-122"/>
                <a:cs typeface="Arial" pitchFamily="34" charset="0"/>
              </a:rPr>
              <a:t>引起</a:t>
            </a:r>
            <a:r>
              <a:rPr kumimoji="1" lang="zh-CN" altLang="en-US" sz="3200" dirty="0">
                <a:solidFill>
                  <a:schemeClr val="tx1"/>
                </a:solidFill>
                <a:effectLst>
                  <a:outerShdw blurRad="38100" dist="38100" dir="2700000" algn="tl">
                    <a:srgbClr val="C0C0C0"/>
                  </a:outerShdw>
                </a:effectLst>
                <a:ea typeface="楷体_GB2312" pitchFamily="49" charset="-122"/>
                <a:cs typeface="Arial" pitchFamily="34" charset="0"/>
              </a:rPr>
              <a:t>和被</a:t>
            </a:r>
            <a:r>
              <a:rPr kumimoji="1" lang="zh-CN" altLang="en-US" sz="3200" dirty="0">
                <a:solidFill>
                  <a:schemeClr val="tx1"/>
                </a:solidFill>
                <a:ea typeface="楷体_GB2312" pitchFamily="49" charset="-122"/>
                <a:cs typeface="Arial" pitchFamily="34" charset="0"/>
              </a:rPr>
              <a:t>引起</a:t>
            </a:r>
            <a:r>
              <a:rPr kumimoji="1" lang="zh-CN" altLang="en-US" sz="3200" dirty="0">
                <a:solidFill>
                  <a:schemeClr val="tx1"/>
                </a:solidFill>
                <a:effectLst>
                  <a:outerShdw blurRad="38100" dist="38100" dir="2700000" algn="tl">
                    <a:srgbClr val="C0C0C0"/>
                  </a:outerShdw>
                </a:effectLst>
                <a:ea typeface="楷体_GB2312" pitchFamily="49" charset="-122"/>
                <a:cs typeface="Arial" pitchFamily="34" charset="0"/>
              </a:rPr>
              <a:t>的关系。</a:t>
            </a:r>
          </a:p>
        </p:txBody>
      </p:sp>
      <p:pic>
        <p:nvPicPr>
          <p:cNvPr id="477188" name="Picture 4" descr="风吹草动1"/>
          <p:cNvPicPr>
            <a:picLocks noChangeAspect="1" noChangeArrowheads="1"/>
          </p:cNvPicPr>
          <p:nvPr/>
        </p:nvPicPr>
        <p:blipFill>
          <a:blip r:embed="rId2" cstate="print"/>
          <a:srcRect t="1154" r="5476" b="6581"/>
          <a:stretch>
            <a:fillRect/>
          </a:stretch>
        </p:blipFill>
        <p:spPr bwMode="auto">
          <a:xfrm>
            <a:off x="1143000" y="3657600"/>
            <a:ext cx="3276600" cy="2438400"/>
          </a:xfrm>
          <a:prstGeom prst="rect">
            <a:avLst/>
          </a:prstGeom>
          <a:noFill/>
          <a:ln w="9525">
            <a:solidFill>
              <a:srgbClr val="E5E5FF"/>
            </a:solidFill>
            <a:miter lim="800000"/>
            <a:headEnd/>
            <a:tailEnd/>
          </a:ln>
        </p:spPr>
      </p:pic>
      <p:pic>
        <p:nvPicPr>
          <p:cNvPr id="477189" name="Picture 5" descr="各行各业"/>
          <p:cNvPicPr>
            <a:picLocks noChangeAspect="1" noChangeArrowheads="1"/>
          </p:cNvPicPr>
          <p:nvPr/>
        </p:nvPicPr>
        <p:blipFill>
          <a:blip r:embed="rId3" cstate="print"/>
          <a:srcRect l="1755" r="1755"/>
          <a:stretch>
            <a:fillRect/>
          </a:stretch>
        </p:blipFill>
        <p:spPr bwMode="auto">
          <a:xfrm>
            <a:off x="4953000" y="3657600"/>
            <a:ext cx="3048000" cy="2438400"/>
          </a:xfrm>
          <a:prstGeom prst="rect">
            <a:avLst/>
          </a:prstGeom>
          <a:noFill/>
          <a:ln w="9525">
            <a:solidFill>
              <a:srgbClr val="FFFFCC"/>
            </a:solidFill>
            <a:miter lim="800000"/>
            <a:headEnd/>
            <a:tailEnd/>
          </a:ln>
        </p:spPr>
      </p:pic>
      <p:sp>
        <p:nvSpPr>
          <p:cNvPr id="477190" name="Text Box 6"/>
          <p:cNvSpPr txBox="1">
            <a:spLocks noChangeArrowheads="1"/>
          </p:cNvSpPr>
          <p:nvPr/>
        </p:nvSpPr>
        <p:spPr bwMode="auto">
          <a:xfrm>
            <a:off x="1830388" y="6176963"/>
            <a:ext cx="1600200" cy="457200"/>
          </a:xfrm>
          <a:prstGeom prst="rect">
            <a:avLst/>
          </a:prstGeom>
          <a:noFill/>
          <a:ln w="9525">
            <a:noFill/>
            <a:miter lim="800000"/>
            <a:headEnd/>
            <a:tailEnd/>
          </a:ln>
          <a:effectLst/>
        </p:spPr>
        <p:txBody>
          <a:bodyPr>
            <a:spAutoFit/>
          </a:bodyPr>
          <a:lstStyle/>
          <a:p>
            <a:pPr>
              <a:spcBef>
                <a:spcPct val="50000"/>
              </a:spcBef>
              <a:defRPr/>
            </a:pPr>
            <a:r>
              <a:rPr kumimoji="1" lang="zh-CN" altLang="en-US" sz="2400" dirty="0">
                <a:solidFill>
                  <a:schemeClr val="tx1"/>
                </a:solidFill>
                <a:effectLst>
                  <a:outerShdw blurRad="38100" dist="38100" dir="2700000" algn="tl">
                    <a:srgbClr val="C0C0C0"/>
                  </a:outerShdw>
                </a:effectLst>
                <a:latin typeface="Times New Roman" pitchFamily="18" charset="0"/>
                <a:ea typeface="黑体" pitchFamily="2" charset="-122"/>
                <a:cs typeface="Arial" pitchFamily="34" charset="0"/>
              </a:rPr>
              <a:t>风吹草动</a:t>
            </a:r>
            <a:endParaRPr lang="zh-CN" altLang="en-US" dirty="0">
              <a:solidFill>
                <a:schemeClr val="tx1"/>
              </a:solidFill>
              <a:cs typeface="Arial" pitchFamily="34" charset="0"/>
            </a:endParaRPr>
          </a:p>
        </p:txBody>
      </p:sp>
      <p:sp>
        <p:nvSpPr>
          <p:cNvPr id="477191" name="Text Box 7"/>
          <p:cNvSpPr txBox="1">
            <a:spLocks noChangeArrowheads="1"/>
          </p:cNvSpPr>
          <p:nvPr/>
        </p:nvSpPr>
        <p:spPr bwMode="auto">
          <a:xfrm>
            <a:off x="5792788" y="6176963"/>
            <a:ext cx="1524000" cy="457200"/>
          </a:xfrm>
          <a:prstGeom prst="rect">
            <a:avLst/>
          </a:prstGeom>
          <a:noFill/>
          <a:ln w="9525">
            <a:noFill/>
            <a:miter lim="800000"/>
            <a:headEnd/>
            <a:tailEnd/>
          </a:ln>
          <a:effectLst/>
        </p:spPr>
        <p:txBody>
          <a:bodyPr>
            <a:spAutoFit/>
          </a:bodyPr>
          <a:lstStyle/>
          <a:p>
            <a:pPr>
              <a:spcBef>
                <a:spcPct val="50000"/>
              </a:spcBef>
              <a:defRPr/>
            </a:pPr>
            <a:r>
              <a:rPr kumimoji="1" lang="zh-CN" altLang="en-US" sz="2400" dirty="0">
                <a:solidFill>
                  <a:schemeClr val="tx1"/>
                </a:solidFill>
                <a:effectLst>
                  <a:outerShdw blurRad="38100" dist="38100" dir="2700000" algn="tl">
                    <a:srgbClr val="C0C0C0"/>
                  </a:outerShdw>
                </a:effectLst>
                <a:latin typeface="Times New Roman" pitchFamily="18" charset="0"/>
                <a:ea typeface="黑体" pitchFamily="2" charset="-122"/>
                <a:cs typeface="Arial" pitchFamily="34" charset="0"/>
              </a:rPr>
              <a:t>熟能生巧</a:t>
            </a:r>
            <a:endParaRPr lang="zh-CN" altLang="en-US" dirty="0">
              <a:solidFill>
                <a:schemeClr val="tx1"/>
              </a:solidFill>
              <a:cs typeface="Arial" pitchFamily="34" charset="0"/>
            </a:endParaRPr>
          </a:p>
        </p:txBody>
      </p:sp>
      <p:sp>
        <p:nvSpPr>
          <p:cNvPr id="153608" name="Rectangle 8"/>
          <p:cNvSpPr>
            <a:spLocks noChangeArrowheads="1"/>
          </p:cNvSpPr>
          <p:nvPr/>
        </p:nvSpPr>
        <p:spPr bwMode="auto">
          <a:xfrm flipV="1">
            <a:off x="1752600" y="1524000"/>
            <a:ext cx="30480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77187"/>
                                        </p:tgtEl>
                                        <p:attrNameLst>
                                          <p:attrName>style.visibility</p:attrName>
                                        </p:attrNameLst>
                                      </p:cBhvr>
                                      <p:to>
                                        <p:strVal val="visible"/>
                                      </p:to>
                                    </p:set>
                                    <p:animEffect transition="in" filter="dissolve">
                                      <p:cBhvr>
                                        <p:cTn id="7" dur="500"/>
                                        <p:tgtEl>
                                          <p:spTgt spid="477187"/>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477188"/>
                                        </p:tgtEl>
                                        <p:attrNameLst>
                                          <p:attrName>style.visibility</p:attrName>
                                        </p:attrNameLst>
                                      </p:cBhvr>
                                      <p:to>
                                        <p:strVal val="visible"/>
                                      </p:to>
                                    </p:set>
                                    <p:animEffect transition="in" filter="slide(fromLeft)">
                                      <p:cBhvr>
                                        <p:cTn id="11" dur="500"/>
                                        <p:tgtEl>
                                          <p:spTgt spid="477188"/>
                                        </p:tgtEl>
                                      </p:cBhvr>
                                    </p:animEffect>
                                  </p:childTnLst>
                                </p:cTn>
                              </p:par>
                            </p:childTnLst>
                          </p:cTn>
                        </p:par>
                        <p:par>
                          <p:cTn id="12" fill="hold">
                            <p:stCondLst>
                              <p:cond delay="1000"/>
                            </p:stCondLst>
                            <p:childTnLst>
                              <p:par>
                                <p:cTn id="13" presetID="17" presetClass="entr" presetSubtype="10" fill="hold" grpId="0" nodeType="afterEffect">
                                  <p:stCondLst>
                                    <p:cond delay="0"/>
                                  </p:stCondLst>
                                  <p:childTnLst>
                                    <p:set>
                                      <p:cBhvr>
                                        <p:cTn id="14" dur="1" fill="hold">
                                          <p:stCondLst>
                                            <p:cond delay="0"/>
                                          </p:stCondLst>
                                        </p:cTn>
                                        <p:tgtEl>
                                          <p:spTgt spid="477190"/>
                                        </p:tgtEl>
                                        <p:attrNameLst>
                                          <p:attrName>style.visibility</p:attrName>
                                        </p:attrNameLst>
                                      </p:cBhvr>
                                      <p:to>
                                        <p:strVal val="visible"/>
                                      </p:to>
                                    </p:set>
                                    <p:anim calcmode="lin" valueType="num">
                                      <p:cBhvr>
                                        <p:cTn id="15" dur="500" fill="hold"/>
                                        <p:tgtEl>
                                          <p:spTgt spid="477190"/>
                                        </p:tgtEl>
                                        <p:attrNameLst>
                                          <p:attrName>ppt_w</p:attrName>
                                        </p:attrNameLst>
                                      </p:cBhvr>
                                      <p:tavLst>
                                        <p:tav tm="0">
                                          <p:val>
                                            <p:fltVal val="0"/>
                                          </p:val>
                                        </p:tav>
                                        <p:tav tm="100000">
                                          <p:val>
                                            <p:strVal val="#ppt_w"/>
                                          </p:val>
                                        </p:tav>
                                      </p:tavLst>
                                    </p:anim>
                                    <p:anim calcmode="lin" valueType="num">
                                      <p:cBhvr>
                                        <p:cTn id="16" dur="500" fill="hold"/>
                                        <p:tgtEl>
                                          <p:spTgt spid="477190"/>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2" presetClass="entr" presetSubtype="2" fill="hold" nodeType="afterEffect">
                                  <p:stCondLst>
                                    <p:cond delay="0"/>
                                  </p:stCondLst>
                                  <p:childTnLst>
                                    <p:set>
                                      <p:cBhvr>
                                        <p:cTn id="19" dur="1" fill="hold">
                                          <p:stCondLst>
                                            <p:cond delay="0"/>
                                          </p:stCondLst>
                                        </p:cTn>
                                        <p:tgtEl>
                                          <p:spTgt spid="477189"/>
                                        </p:tgtEl>
                                        <p:attrNameLst>
                                          <p:attrName>style.visibility</p:attrName>
                                        </p:attrNameLst>
                                      </p:cBhvr>
                                      <p:to>
                                        <p:strVal val="visible"/>
                                      </p:to>
                                    </p:set>
                                    <p:animEffect transition="in" filter="slide(fromRight)">
                                      <p:cBhvr>
                                        <p:cTn id="20" dur="500"/>
                                        <p:tgtEl>
                                          <p:spTgt spid="477189"/>
                                        </p:tgtEl>
                                      </p:cBhvr>
                                    </p:animEffect>
                                  </p:childTnLst>
                                </p:cTn>
                              </p:par>
                            </p:childTnLst>
                          </p:cTn>
                        </p:par>
                        <p:par>
                          <p:cTn id="21" fill="hold">
                            <p:stCondLst>
                              <p:cond delay="2000"/>
                            </p:stCondLst>
                            <p:childTnLst>
                              <p:par>
                                <p:cTn id="22" presetID="17" presetClass="entr" presetSubtype="10" fill="hold" grpId="0" nodeType="afterEffect">
                                  <p:stCondLst>
                                    <p:cond delay="0"/>
                                  </p:stCondLst>
                                  <p:childTnLst>
                                    <p:set>
                                      <p:cBhvr>
                                        <p:cTn id="23" dur="1" fill="hold">
                                          <p:stCondLst>
                                            <p:cond delay="0"/>
                                          </p:stCondLst>
                                        </p:cTn>
                                        <p:tgtEl>
                                          <p:spTgt spid="477191"/>
                                        </p:tgtEl>
                                        <p:attrNameLst>
                                          <p:attrName>style.visibility</p:attrName>
                                        </p:attrNameLst>
                                      </p:cBhvr>
                                      <p:to>
                                        <p:strVal val="visible"/>
                                      </p:to>
                                    </p:set>
                                    <p:anim calcmode="lin" valueType="num">
                                      <p:cBhvr>
                                        <p:cTn id="24" dur="500" fill="hold"/>
                                        <p:tgtEl>
                                          <p:spTgt spid="477191"/>
                                        </p:tgtEl>
                                        <p:attrNameLst>
                                          <p:attrName>ppt_w</p:attrName>
                                        </p:attrNameLst>
                                      </p:cBhvr>
                                      <p:tavLst>
                                        <p:tav tm="0">
                                          <p:val>
                                            <p:fltVal val="0"/>
                                          </p:val>
                                        </p:tav>
                                        <p:tav tm="100000">
                                          <p:val>
                                            <p:strVal val="#ppt_w"/>
                                          </p:val>
                                        </p:tav>
                                      </p:tavLst>
                                    </p:anim>
                                    <p:anim calcmode="lin" valueType="num">
                                      <p:cBhvr>
                                        <p:cTn id="25" dur="500" fill="hold"/>
                                        <p:tgtEl>
                                          <p:spTgt spid="47719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7" grpId="0" autoUpdateAnimBg="0"/>
      <p:bldP spid="477190" grpId="0" autoUpdateAnimBg="0"/>
      <p:bldP spid="477191"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8210" name="Text Box 2"/>
          <p:cNvSpPr txBox="1">
            <a:spLocks noChangeArrowheads="1"/>
          </p:cNvSpPr>
          <p:nvPr/>
        </p:nvSpPr>
        <p:spPr bwMode="auto">
          <a:xfrm>
            <a:off x="1143000" y="1447800"/>
            <a:ext cx="6934200" cy="2103438"/>
          </a:xfrm>
          <a:prstGeom prst="rect">
            <a:avLst/>
          </a:prstGeom>
          <a:noFill/>
          <a:ln w="9525">
            <a:noFill/>
            <a:miter lim="800000"/>
            <a:headEnd/>
            <a:tailEnd/>
          </a:ln>
          <a:effectLst/>
        </p:spPr>
        <p:txBody>
          <a:bodyPr>
            <a:spAutoFit/>
          </a:bodyPr>
          <a:lstStyle/>
          <a:p>
            <a:pPr>
              <a:defRPr/>
            </a:pPr>
            <a:r>
              <a:rPr kumimoji="1" lang="en-US" altLang="zh-CN" sz="2800" dirty="0">
                <a:effectLst>
                  <a:outerShdw blurRad="38100" dist="38100" dir="2700000" algn="tl">
                    <a:srgbClr val="C0C0C0"/>
                  </a:outerShdw>
                </a:effectLst>
                <a:latin typeface="方正大黑简体" pitchFamily="2" charset="-122"/>
                <a:ea typeface="方正大黑简体" pitchFamily="2" charset="-122"/>
                <a:cs typeface="Arial" pitchFamily="34" charset="0"/>
              </a:rPr>
              <a:t>       </a:t>
            </a:r>
            <a:r>
              <a:rPr kumimoji="1" lang="zh-CN" altLang="en-US" sz="3200" dirty="0">
                <a:solidFill>
                  <a:schemeClr val="tx1"/>
                </a:solidFill>
                <a:effectLst>
                  <a:outerShdw blurRad="38100" dist="38100" dir="2700000" algn="tl">
                    <a:srgbClr val="C0C0C0"/>
                  </a:outerShdw>
                </a:effectLst>
                <a:latin typeface="方正大黑简体" pitchFamily="2" charset="-122"/>
                <a:ea typeface="楷体_GB2312" pitchFamily="49" charset="-122"/>
                <a:cs typeface="Arial" pitchFamily="34" charset="0"/>
              </a:rPr>
              <a:t>闪电之后必然伴有雷声，但闪电不是打雷的原因，闪电和打雷都是云层中正电与负电碰撞的结果。闪电和打雷不</a:t>
            </a:r>
            <a:r>
              <a:rPr kumimoji="1" lang="zh-CN" altLang="en-US" sz="3200" dirty="0">
                <a:solidFill>
                  <a:schemeClr val="tx1"/>
                </a:solidFill>
                <a:effectLst>
                  <a:outerShdw blurRad="38100" dist="38100" dir="2700000" algn="tl">
                    <a:srgbClr val="C0C0C0"/>
                  </a:outerShdw>
                </a:effectLst>
                <a:latin typeface="方正大标宋简体" pitchFamily="2" charset="-122"/>
                <a:ea typeface="楷体_GB2312" pitchFamily="49" charset="-122"/>
                <a:cs typeface="Arial" pitchFamily="34" charset="0"/>
              </a:rPr>
              <a:t>是</a:t>
            </a:r>
            <a:r>
              <a:rPr kumimoji="1" lang="zh-CN" altLang="en-US" dirty="0">
                <a:solidFill>
                  <a:schemeClr val="tx1"/>
                </a:solidFill>
                <a:latin typeface="方正琥珀简体" pitchFamily="2" charset="-122"/>
                <a:ea typeface="楷体_GB2312" pitchFamily="49" charset="-122"/>
                <a:cs typeface="Arial" pitchFamily="34" charset="0"/>
              </a:rPr>
              <a:t>引起</a:t>
            </a:r>
            <a:r>
              <a:rPr kumimoji="1" lang="zh-CN" altLang="en-US" sz="3200" dirty="0">
                <a:solidFill>
                  <a:schemeClr val="tx1"/>
                </a:solidFill>
                <a:effectLst>
                  <a:outerShdw blurRad="38100" dist="38100" dir="2700000" algn="tl">
                    <a:srgbClr val="C0C0C0"/>
                  </a:outerShdw>
                </a:effectLst>
                <a:latin typeface="方正大标宋简体" pitchFamily="2" charset="-122"/>
                <a:ea typeface="楷体_GB2312" pitchFamily="49" charset="-122"/>
                <a:cs typeface="Arial" pitchFamily="34" charset="0"/>
              </a:rPr>
              <a:t>和</a:t>
            </a:r>
            <a:r>
              <a:rPr kumimoji="1" lang="zh-CN" altLang="en-US" dirty="0">
                <a:solidFill>
                  <a:schemeClr val="tx1"/>
                </a:solidFill>
                <a:effectLst>
                  <a:outerShdw blurRad="38100" dist="38100" dir="2700000" algn="tl">
                    <a:srgbClr val="C0C0C0"/>
                  </a:outerShdw>
                </a:effectLst>
                <a:latin typeface="方正大标宋简体" pitchFamily="2" charset="-122"/>
                <a:ea typeface="楷体_GB2312" pitchFamily="49" charset="-122"/>
                <a:cs typeface="Arial" pitchFamily="34" charset="0"/>
              </a:rPr>
              <a:t>被</a:t>
            </a:r>
            <a:r>
              <a:rPr kumimoji="1" lang="zh-CN" altLang="en-US" dirty="0">
                <a:solidFill>
                  <a:schemeClr val="tx1"/>
                </a:solidFill>
                <a:latin typeface="方正琥珀简体" pitchFamily="2" charset="-122"/>
                <a:ea typeface="楷体_GB2312" pitchFamily="49" charset="-122"/>
                <a:cs typeface="Arial" pitchFamily="34" charset="0"/>
              </a:rPr>
              <a:t>引起</a:t>
            </a:r>
            <a:r>
              <a:rPr kumimoji="1" lang="zh-CN" altLang="en-US" sz="3200" dirty="0">
                <a:solidFill>
                  <a:schemeClr val="tx1"/>
                </a:solidFill>
                <a:effectLst>
                  <a:outerShdw blurRad="38100" dist="38100" dir="2700000" algn="tl">
                    <a:srgbClr val="C0C0C0"/>
                  </a:outerShdw>
                </a:effectLst>
                <a:latin typeface="方正大标宋简体" pitchFamily="2" charset="-122"/>
                <a:ea typeface="楷体_GB2312" pitchFamily="49" charset="-122"/>
                <a:cs typeface="Arial" pitchFamily="34" charset="0"/>
              </a:rPr>
              <a:t>的关系。</a:t>
            </a:r>
            <a:endParaRPr lang="zh-CN" altLang="en-US" dirty="0">
              <a:solidFill>
                <a:schemeClr val="tx1"/>
              </a:solidFill>
              <a:ea typeface="楷体_GB2312" pitchFamily="49" charset="-122"/>
              <a:cs typeface="Arial" pitchFamily="34" charset="0"/>
            </a:endParaRPr>
          </a:p>
        </p:txBody>
      </p:sp>
      <p:pic>
        <p:nvPicPr>
          <p:cNvPr id="478211" name="Picture 3" descr="打雷"/>
          <p:cNvPicPr>
            <a:picLocks noChangeAspect="1" noChangeArrowheads="1"/>
          </p:cNvPicPr>
          <p:nvPr/>
        </p:nvPicPr>
        <p:blipFill>
          <a:blip r:embed="rId2" cstate="print"/>
          <a:srcRect l="13370" t="26093" r="6044" b="5862"/>
          <a:stretch>
            <a:fillRect/>
          </a:stretch>
        </p:blipFill>
        <p:spPr bwMode="auto">
          <a:xfrm>
            <a:off x="915988" y="3586163"/>
            <a:ext cx="3733800" cy="2662237"/>
          </a:xfrm>
          <a:prstGeom prst="rect">
            <a:avLst/>
          </a:prstGeom>
          <a:noFill/>
          <a:ln w="9525">
            <a:solidFill>
              <a:srgbClr val="FFFF00"/>
            </a:solidFill>
            <a:miter lim="800000"/>
            <a:headEnd/>
            <a:tailEnd/>
          </a:ln>
        </p:spPr>
      </p:pic>
      <p:pic>
        <p:nvPicPr>
          <p:cNvPr id="478212" name="Picture 4" descr="闪电１"/>
          <p:cNvPicPr>
            <a:picLocks noChangeAspect="1" noChangeArrowheads="1"/>
          </p:cNvPicPr>
          <p:nvPr/>
        </p:nvPicPr>
        <p:blipFill>
          <a:blip r:embed="rId3" cstate="print"/>
          <a:srcRect l="7509" t="23334" r="7509" b="5556"/>
          <a:stretch>
            <a:fillRect/>
          </a:stretch>
        </p:blipFill>
        <p:spPr bwMode="auto">
          <a:xfrm>
            <a:off x="4649788" y="3586163"/>
            <a:ext cx="3505200" cy="2667000"/>
          </a:xfrm>
          <a:prstGeom prst="rect">
            <a:avLst/>
          </a:prstGeom>
          <a:noFill/>
          <a:ln w="9525">
            <a:solidFill>
              <a:srgbClr val="FFFF00"/>
            </a:solidFill>
            <a:miter lim="800000"/>
            <a:headEnd/>
            <a:tailEnd/>
          </a:ln>
        </p:spPr>
      </p:pic>
      <p:sp>
        <p:nvSpPr>
          <p:cNvPr id="478213" name="Text Box 5"/>
          <p:cNvSpPr txBox="1">
            <a:spLocks noChangeArrowheads="1"/>
          </p:cNvSpPr>
          <p:nvPr/>
        </p:nvSpPr>
        <p:spPr bwMode="auto">
          <a:xfrm>
            <a:off x="2135188" y="6253163"/>
            <a:ext cx="1447800" cy="519112"/>
          </a:xfrm>
          <a:prstGeom prst="rect">
            <a:avLst/>
          </a:prstGeom>
          <a:noFill/>
          <a:ln w="9525">
            <a:noFill/>
            <a:miter lim="800000"/>
            <a:headEnd/>
            <a:tailEnd/>
          </a:ln>
        </p:spPr>
        <p:txBody>
          <a:bodyPr>
            <a:spAutoFit/>
          </a:bodyPr>
          <a:lstStyle/>
          <a:p>
            <a:pPr>
              <a:spcBef>
                <a:spcPct val="50000"/>
              </a:spcBef>
            </a:pPr>
            <a:r>
              <a:rPr kumimoji="1" lang="zh-CN" altLang="en-US" sz="2800">
                <a:latin typeface="Times New Roman" pitchFamily="18" charset="0"/>
                <a:ea typeface="方正大黑简体" pitchFamily="2" charset="-122"/>
              </a:rPr>
              <a:t>打  雷</a:t>
            </a:r>
            <a:endParaRPr lang="zh-CN" altLang="en-US"/>
          </a:p>
        </p:txBody>
      </p:sp>
      <p:sp>
        <p:nvSpPr>
          <p:cNvPr id="478214" name="Text Box 6"/>
          <p:cNvSpPr txBox="1">
            <a:spLocks noChangeArrowheads="1"/>
          </p:cNvSpPr>
          <p:nvPr/>
        </p:nvSpPr>
        <p:spPr bwMode="auto">
          <a:xfrm>
            <a:off x="5792788" y="6253163"/>
            <a:ext cx="1447800" cy="519112"/>
          </a:xfrm>
          <a:prstGeom prst="rect">
            <a:avLst/>
          </a:prstGeom>
          <a:noFill/>
          <a:ln w="9525">
            <a:noFill/>
            <a:miter lim="800000"/>
            <a:headEnd/>
            <a:tailEnd/>
          </a:ln>
        </p:spPr>
        <p:txBody>
          <a:bodyPr>
            <a:spAutoFit/>
          </a:bodyPr>
          <a:lstStyle/>
          <a:p>
            <a:pPr>
              <a:spcBef>
                <a:spcPct val="50000"/>
              </a:spcBef>
            </a:pPr>
            <a:r>
              <a:rPr kumimoji="1" lang="zh-CN" altLang="en-US" sz="2800">
                <a:latin typeface="Times New Roman" pitchFamily="18" charset="0"/>
                <a:ea typeface="方正大黑简体" pitchFamily="2" charset="-122"/>
              </a:rPr>
              <a:t>闪  电</a:t>
            </a:r>
            <a:endParaRPr lang="zh-CN" altLang="en-US"/>
          </a:p>
        </p:txBody>
      </p:sp>
      <p:sp>
        <p:nvSpPr>
          <p:cNvPr id="154631" name="Rectangle 7"/>
          <p:cNvSpPr>
            <a:spLocks noChangeArrowheads="1"/>
          </p:cNvSpPr>
          <p:nvPr/>
        </p:nvSpPr>
        <p:spPr bwMode="auto">
          <a:xfrm>
            <a:off x="1752600" y="762000"/>
            <a:ext cx="3448050" cy="579438"/>
          </a:xfrm>
          <a:prstGeom prst="rect">
            <a:avLst/>
          </a:prstGeom>
          <a:noFill/>
          <a:ln w="12700">
            <a:noFill/>
            <a:miter lim="800000"/>
            <a:headEnd type="none" w="sm" len="sm"/>
            <a:tailEnd type="none" w="sm" len="sm"/>
          </a:ln>
        </p:spPr>
        <p:txBody>
          <a:bodyPr wrap="none">
            <a:spAutoFit/>
          </a:bodyPr>
          <a:lstStyle/>
          <a:p>
            <a:r>
              <a:rPr kumimoji="1" lang="zh-CN" altLang="en-US" sz="3200">
                <a:solidFill>
                  <a:srgbClr val="006600"/>
                </a:solidFill>
                <a:latin typeface="Times New Roman" pitchFamily="18" charset="0"/>
                <a:ea typeface="黑体" pitchFamily="2" charset="-122"/>
              </a:rPr>
              <a:t>原因和结果案例：</a:t>
            </a:r>
            <a:endParaRPr lang="zh-CN" altLang="en-US">
              <a:solidFill>
                <a:srgbClr val="006600"/>
              </a:solidFill>
              <a:ea typeface="黑体" pitchFamily="2" charset="-122"/>
            </a:endParaRPr>
          </a:p>
        </p:txBody>
      </p:sp>
      <p:sp>
        <p:nvSpPr>
          <p:cNvPr id="154632" name="Rectangle 8"/>
          <p:cNvSpPr>
            <a:spLocks noChangeArrowheads="1"/>
          </p:cNvSpPr>
          <p:nvPr/>
        </p:nvSpPr>
        <p:spPr bwMode="auto">
          <a:xfrm flipV="1">
            <a:off x="1828800" y="1371600"/>
            <a:ext cx="30480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78210"/>
                                        </p:tgtEl>
                                        <p:attrNameLst>
                                          <p:attrName>style.visibility</p:attrName>
                                        </p:attrNameLst>
                                      </p:cBhvr>
                                      <p:to>
                                        <p:strVal val="visible"/>
                                      </p:to>
                                    </p:set>
                                    <p:animEffect transition="in" filter="dissolve">
                                      <p:cBhvr>
                                        <p:cTn id="7" dur="500"/>
                                        <p:tgtEl>
                                          <p:spTgt spid="478210"/>
                                        </p:tgtEl>
                                      </p:cBhvr>
                                    </p:animEffect>
                                  </p:childTnLst>
                                </p:cTn>
                              </p:par>
                            </p:childTnLst>
                          </p:cTn>
                        </p:par>
                        <p:par>
                          <p:cTn id="8" fill="hold">
                            <p:stCondLst>
                              <p:cond delay="500"/>
                            </p:stCondLst>
                            <p:childTnLst>
                              <p:par>
                                <p:cTn id="9" presetID="12" presetClass="entr" presetSubtype="2" fill="hold" nodeType="afterEffect">
                                  <p:stCondLst>
                                    <p:cond delay="0"/>
                                  </p:stCondLst>
                                  <p:childTnLst>
                                    <p:set>
                                      <p:cBhvr>
                                        <p:cTn id="10" dur="1" fill="hold">
                                          <p:stCondLst>
                                            <p:cond delay="0"/>
                                          </p:stCondLst>
                                        </p:cTn>
                                        <p:tgtEl>
                                          <p:spTgt spid="478211"/>
                                        </p:tgtEl>
                                        <p:attrNameLst>
                                          <p:attrName>style.visibility</p:attrName>
                                        </p:attrNameLst>
                                      </p:cBhvr>
                                      <p:to>
                                        <p:strVal val="visible"/>
                                      </p:to>
                                    </p:set>
                                    <p:animEffect transition="in" filter="slide(fromRight)">
                                      <p:cBhvr>
                                        <p:cTn id="11" dur="500"/>
                                        <p:tgtEl>
                                          <p:spTgt spid="478211"/>
                                        </p:tgtEl>
                                      </p:cBhvr>
                                    </p:animEffect>
                                  </p:childTnLst>
                                </p:cTn>
                              </p:par>
                            </p:childTnLst>
                          </p:cTn>
                        </p:par>
                        <p:par>
                          <p:cTn id="12" fill="hold">
                            <p:stCondLst>
                              <p:cond delay="1000"/>
                            </p:stCondLst>
                            <p:childTnLst>
                              <p:par>
                                <p:cTn id="13" presetID="17" presetClass="entr" presetSubtype="10" fill="hold" grpId="0" nodeType="afterEffect">
                                  <p:stCondLst>
                                    <p:cond delay="0"/>
                                  </p:stCondLst>
                                  <p:childTnLst>
                                    <p:set>
                                      <p:cBhvr>
                                        <p:cTn id="14" dur="1" fill="hold">
                                          <p:stCondLst>
                                            <p:cond delay="0"/>
                                          </p:stCondLst>
                                        </p:cTn>
                                        <p:tgtEl>
                                          <p:spTgt spid="478213"/>
                                        </p:tgtEl>
                                        <p:attrNameLst>
                                          <p:attrName>style.visibility</p:attrName>
                                        </p:attrNameLst>
                                      </p:cBhvr>
                                      <p:to>
                                        <p:strVal val="visible"/>
                                      </p:to>
                                    </p:set>
                                    <p:anim calcmode="lin" valueType="num">
                                      <p:cBhvr>
                                        <p:cTn id="15" dur="500" fill="hold"/>
                                        <p:tgtEl>
                                          <p:spTgt spid="478213"/>
                                        </p:tgtEl>
                                        <p:attrNameLst>
                                          <p:attrName>ppt_w</p:attrName>
                                        </p:attrNameLst>
                                      </p:cBhvr>
                                      <p:tavLst>
                                        <p:tav tm="0">
                                          <p:val>
                                            <p:fltVal val="0"/>
                                          </p:val>
                                        </p:tav>
                                        <p:tav tm="100000">
                                          <p:val>
                                            <p:strVal val="#ppt_w"/>
                                          </p:val>
                                        </p:tav>
                                      </p:tavLst>
                                    </p:anim>
                                    <p:anim calcmode="lin" valueType="num">
                                      <p:cBhvr>
                                        <p:cTn id="16" dur="500" fill="hold"/>
                                        <p:tgtEl>
                                          <p:spTgt spid="478213"/>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478212"/>
                                        </p:tgtEl>
                                        <p:attrNameLst>
                                          <p:attrName>style.visibility</p:attrName>
                                        </p:attrNameLst>
                                      </p:cBhvr>
                                      <p:to>
                                        <p:strVal val="visible"/>
                                      </p:to>
                                    </p:set>
                                    <p:animEffect transition="in" filter="slide(fromLeft)">
                                      <p:cBhvr>
                                        <p:cTn id="20" dur="500"/>
                                        <p:tgtEl>
                                          <p:spTgt spid="478212"/>
                                        </p:tgtEl>
                                      </p:cBhvr>
                                    </p:animEffect>
                                  </p:childTnLst>
                                </p:cTn>
                              </p:par>
                            </p:childTnLst>
                          </p:cTn>
                        </p:par>
                        <p:par>
                          <p:cTn id="21" fill="hold">
                            <p:stCondLst>
                              <p:cond delay="2000"/>
                            </p:stCondLst>
                            <p:childTnLst>
                              <p:par>
                                <p:cTn id="22" presetID="17" presetClass="entr" presetSubtype="10" fill="hold" grpId="0" nodeType="afterEffect">
                                  <p:stCondLst>
                                    <p:cond delay="0"/>
                                  </p:stCondLst>
                                  <p:childTnLst>
                                    <p:set>
                                      <p:cBhvr>
                                        <p:cTn id="23" dur="1" fill="hold">
                                          <p:stCondLst>
                                            <p:cond delay="0"/>
                                          </p:stCondLst>
                                        </p:cTn>
                                        <p:tgtEl>
                                          <p:spTgt spid="478214"/>
                                        </p:tgtEl>
                                        <p:attrNameLst>
                                          <p:attrName>style.visibility</p:attrName>
                                        </p:attrNameLst>
                                      </p:cBhvr>
                                      <p:to>
                                        <p:strVal val="visible"/>
                                      </p:to>
                                    </p:set>
                                    <p:anim calcmode="lin" valueType="num">
                                      <p:cBhvr>
                                        <p:cTn id="24" dur="500" fill="hold"/>
                                        <p:tgtEl>
                                          <p:spTgt spid="478214"/>
                                        </p:tgtEl>
                                        <p:attrNameLst>
                                          <p:attrName>ppt_w</p:attrName>
                                        </p:attrNameLst>
                                      </p:cBhvr>
                                      <p:tavLst>
                                        <p:tav tm="0">
                                          <p:val>
                                            <p:fltVal val="0"/>
                                          </p:val>
                                        </p:tav>
                                        <p:tav tm="100000">
                                          <p:val>
                                            <p:strVal val="#ppt_w"/>
                                          </p:val>
                                        </p:tav>
                                      </p:tavLst>
                                    </p:anim>
                                    <p:anim calcmode="lin" valueType="num">
                                      <p:cBhvr>
                                        <p:cTn id="25" dur="500" fill="hold"/>
                                        <p:tgtEl>
                                          <p:spTgt spid="4782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0" grpId="0" autoUpdateAnimBg="0"/>
      <p:bldP spid="478213" grpId="0" autoUpdateAnimBg="0"/>
      <p:bldP spid="478214"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1752600" y="862013"/>
            <a:ext cx="4264025" cy="579437"/>
          </a:xfrm>
          <a:prstGeom prst="rect">
            <a:avLst/>
          </a:prstGeom>
          <a:noFill/>
          <a:ln w="12700">
            <a:noFill/>
            <a:miter lim="800000"/>
            <a:headEnd type="none" w="sm" len="sm"/>
            <a:tailEnd type="none" w="sm" len="sm"/>
          </a:ln>
        </p:spPr>
        <p:txBody>
          <a:bodyPr wrap="none">
            <a:spAutoFit/>
          </a:bodyPr>
          <a:lstStyle/>
          <a:p>
            <a:r>
              <a:rPr kumimoji="1" lang="zh-CN" altLang="en-US" sz="3200">
                <a:solidFill>
                  <a:srgbClr val="006600"/>
                </a:solidFill>
                <a:latin typeface="黑体" pitchFamily="2" charset="-122"/>
                <a:ea typeface="黑体" pitchFamily="2" charset="-122"/>
              </a:rPr>
              <a:t>原因和结果的辩证关系</a:t>
            </a:r>
            <a:endParaRPr lang="zh-CN" altLang="en-US" sz="3200">
              <a:solidFill>
                <a:srgbClr val="006600"/>
              </a:solidFill>
              <a:latin typeface="黑体" pitchFamily="2" charset="-122"/>
              <a:ea typeface="黑体" pitchFamily="2" charset="-122"/>
            </a:endParaRPr>
          </a:p>
        </p:txBody>
      </p:sp>
      <p:sp>
        <p:nvSpPr>
          <p:cNvPr id="155651" name="Rectangle 3"/>
          <p:cNvSpPr>
            <a:spLocks noChangeArrowheads="1"/>
          </p:cNvSpPr>
          <p:nvPr/>
        </p:nvSpPr>
        <p:spPr bwMode="auto">
          <a:xfrm>
            <a:off x="1143000" y="1524000"/>
            <a:ext cx="6858000" cy="954088"/>
          </a:xfrm>
          <a:prstGeom prst="rect">
            <a:avLst/>
          </a:prstGeom>
          <a:noFill/>
          <a:ln w="12700">
            <a:noFill/>
            <a:miter lim="800000"/>
            <a:headEnd type="none" w="sm" len="sm"/>
            <a:tailEnd type="none" w="sm" len="sm"/>
          </a:ln>
        </p:spPr>
        <p:txBody>
          <a:bodyPr>
            <a:spAutoFit/>
          </a:bodyPr>
          <a:lstStyle/>
          <a:p>
            <a:pPr algn="just"/>
            <a:r>
              <a:rPr kumimoji="1" lang="en-US" altLang="zh-CN" sz="3200">
                <a:solidFill>
                  <a:schemeClr val="tx1"/>
                </a:solidFill>
                <a:latin typeface="Times New Roman" pitchFamily="18" charset="0"/>
                <a:ea typeface="ˎ̥"/>
                <a:cs typeface="ˎ̥"/>
              </a:rPr>
              <a:t>        </a:t>
            </a:r>
            <a:r>
              <a:rPr kumimoji="1" lang="zh-CN" altLang="en-US" sz="2400">
                <a:solidFill>
                  <a:schemeClr val="tx1"/>
                </a:solidFill>
                <a:latin typeface="楷体_GB2312" pitchFamily="49" charset="-122"/>
                <a:ea typeface="楷体_GB2312" pitchFamily="49" charset="-122"/>
              </a:rPr>
              <a:t>客观世界的因果联系是辩证的，两者既有联系又有区别，并在一定条件下相互转化</a:t>
            </a:r>
            <a:r>
              <a:rPr kumimoji="1" lang="zh-CN" altLang="en-US" sz="2400">
                <a:solidFill>
                  <a:schemeClr val="tx1"/>
                </a:solidFill>
                <a:latin typeface="楷体_GB2312" pitchFamily="49" charset="-122"/>
                <a:ea typeface="楷体_GB2312" pitchFamily="49" charset="-122"/>
                <a:cs typeface="文鼎CS楷体" pitchFamily="49" charset="-122"/>
              </a:rPr>
              <a:t> 。</a:t>
            </a:r>
            <a:endParaRPr lang="zh-CN" altLang="en-US">
              <a:solidFill>
                <a:schemeClr val="tx1"/>
              </a:solidFill>
              <a:latin typeface="楷体_GB2312" pitchFamily="49" charset="-122"/>
              <a:ea typeface="楷体_GB2312" pitchFamily="49" charset="-122"/>
            </a:endParaRPr>
          </a:p>
        </p:txBody>
      </p:sp>
      <p:sp>
        <p:nvSpPr>
          <p:cNvPr id="155652" name="Rectangle 4"/>
          <p:cNvSpPr>
            <a:spLocks noChangeArrowheads="1"/>
          </p:cNvSpPr>
          <p:nvPr/>
        </p:nvSpPr>
        <p:spPr bwMode="auto">
          <a:xfrm flipV="1">
            <a:off x="1752600" y="1524000"/>
            <a:ext cx="44958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479237" name="Text Box 5"/>
          <p:cNvSpPr txBox="1">
            <a:spLocks noChangeArrowheads="1"/>
          </p:cNvSpPr>
          <p:nvPr/>
        </p:nvSpPr>
        <p:spPr bwMode="auto">
          <a:xfrm>
            <a:off x="3505200" y="2667000"/>
            <a:ext cx="4495800" cy="3460750"/>
          </a:xfrm>
          <a:prstGeom prst="rect">
            <a:avLst/>
          </a:prstGeom>
          <a:noFill/>
          <a:ln w="9525">
            <a:solidFill>
              <a:srgbClr val="FFFFFF"/>
            </a:solidFill>
            <a:miter lim="800000"/>
            <a:headEnd/>
            <a:tailEnd/>
          </a:ln>
          <a:effectLst/>
        </p:spPr>
        <p:txBody>
          <a:bodyPr>
            <a:spAutoFit/>
          </a:bodyPr>
          <a:lstStyle/>
          <a:p>
            <a:pPr>
              <a:lnSpc>
                <a:spcPct val="120000"/>
              </a:lnSpc>
              <a:spcBef>
                <a:spcPct val="50000"/>
              </a:spcBef>
              <a:defRPr/>
            </a:pPr>
            <a:r>
              <a:rPr kumimoji="1" lang="en-US" altLang="zh-CN" sz="2400" dirty="0">
                <a:solidFill>
                  <a:srgbClr val="FFC44D"/>
                </a:solidFill>
                <a:effectLst>
                  <a:outerShdw blurRad="38100" dist="38100" dir="2700000" algn="tl">
                    <a:srgbClr val="C0C0C0"/>
                  </a:outerShdw>
                </a:effectLst>
                <a:latin typeface="宋体" pitchFamily="2" charset="-122"/>
                <a:ea typeface="ˎ̥"/>
                <a:cs typeface="ˎ̥"/>
              </a:rPr>
              <a:t>   </a:t>
            </a:r>
            <a:r>
              <a:rPr kumimoji="1" lang="zh-CN" altLang="en-US" sz="2000" dirty="0">
                <a:solidFill>
                  <a:srgbClr val="0000CC"/>
                </a:solidFill>
                <a:effectLst>
                  <a:outerShdw blurRad="38100" dist="38100" dir="2700000" algn="tl">
                    <a:srgbClr val="C0C0C0"/>
                  </a:outerShdw>
                </a:effectLst>
                <a:latin typeface="楷体_GB2312" pitchFamily="49" charset="-122"/>
                <a:ea typeface="楷体_GB2312" pitchFamily="49" charset="-122"/>
                <a:cs typeface="Arial" pitchFamily="34" charset="0"/>
              </a:rPr>
              <a:t>原因和结果这两个观念，只有在应用于个别场合时才有其本来的意义；可是只要我们把这种个别场合放在它和世界整体的总联系中来考察，这两个观念就汇合在一起，融合在普遍相互作用的观念中，在这种相互作用中，原因和结果经常交换位置；在此时或此地是结果，在彼时或彼地就成了原因，反之亦然</a:t>
            </a:r>
            <a:r>
              <a:rPr kumimoji="1" lang="zh-CN" altLang="en-US" sz="20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rPr>
              <a:t>。</a:t>
            </a:r>
            <a:r>
              <a:rPr kumimoji="1" lang="zh-CN" altLang="en-US" sz="2000" dirty="0">
                <a:solidFill>
                  <a:schemeClr val="tx1"/>
                </a:solidFill>
                <a:effectLst>
                  <a:outerShdw blurRad="38100" dist="38100" dir="2700000" algn="tl">
                    <a:srgbClr val="C0C0C0"/>
                  </a:outerShdw>
                </a:effectLst>
                <a:latin typeface="隶书" pitchFamily="49" charset="-122"/>
                <a:cs typeface="Arial" pitchFamily="34" charset="0"/>
              </a:rPr>
              <a:t> </a:t>
            </a:r>
            <a:r>
              <a:rPr kumimoji="1" lang="zh-CN" altLang="en-US" sz="2000" dirty="0">
                <a:solidFill>
                  <a:schemeClr val="tx1"/>
                </a:solidFill>
                <a:effectLst>
                  <a:outerShdw blurRad="38100" dist="38100" dir="2700000" algn="tl">
                    <a:srgbClr val="C0C0C0"/>
                  </a:outerShdw>
                </a:effectLst>
                <a:latin typeface="隶书" pitchFamily="49" charset="-122"/>
                <a:cs typeface="ˎ̥"/>
              </a:rPr>
              <a:t>  </a:t>
            </a:r>
            <a:r>
              <a:rPr kumimoji="1" lang="zh-CN" altLang="en-US" sz="2000" dirty="0">
                <a:solidFill>
                  <a:schemeClr val="tx1"/>
                </a:solidFill>
                <a:effectLst>
                  <a:outerShdw blurRad="38100" dist="38100" dir="2700000" algn="tl">
                    <a:srgbClr val="C0C0C0"/>
                  </a:outerShdw>
                </a:effectLst>
                <a:latin typeface="隶书" pitchFamily="49" charset="-122"/>
                <a:cs typeface="ˎ̥"/>
                <a:sym typeface="Symbol" pitchFamily="18" charset="2"/>
              </a:rPr>
              <a:t></a:t>
            </a:r>
            <a:r>
              <a:rPr kumimoji="1" lang="zh-CN" altLang="en-US" sz="2000" dirty="0">
                <a:solidFill>
                  <a:schemeClr val="tx1"/>
                </a:solidFill>
                <a:effectLst>
                  <a:outerShdw blurRad="38100" dist="38100" dir="2700000" algn="tl">
                    <a:srgbClr val="C0C0C0"/>
                  </a:outerShdw>
                </a:effectLst>
                <a:latin typeface="隶书" pitchFamily="49" charset="-122"/>
                <a:cs typeface="Arial" pitchFamily="34" charset="0"/>
              </a:rPr>
              <a:t>恩格斯 </a:t>
            </a:r>
            <a:endParaRPr kumimoji="1" lang="zh-CN" altLang="en-US" sz="2000" dirty="0">
              <a:solidFill>
                <a:schemeClr val="tx1"/>
              </a:solidFill>
              <a:effectLst>
                <a:outerShdw blurRad="38100" dist="38100" dir="2700000" algn="tl">
                  <a:srgbClr val="C0C0C0"/>
                </a:outerShdw>
              </a:effectLst>
              <a:latin typeface="隶书" pitchFamily="49" charset="-122"/>
              <a:cs typeface="Arial" pitchFamily="34" charset="0"/>
              <a:sym typeface="Symbol" pitchFamily="18" charset="2"/>
            </a:endParaRPr>
          </a:p>
        </p:txBody>
      </p:sp>
      <p:pic>
        <p:nvPicPr>
          <p:cNvPr id="479238" name="Picture 6" descr="恩格斯"/>
          <p:cNvPicPr>
            <a:picLocks noChangeAspect="1" noChangeArrowheads="1"/>
          </p:cNvPicPr>
          <p:nvPr/>
        </p:nvPicPr>
        <p:blipFill>
          <a:blip r:embed="rId2" cstate="print"/>
          <a:srcRect l="8955" r="4477"/>
          <a:stretch>
            <a:fillRect/>
          </a:stretch>
        </p:blipFill>
        <p:spPr bwMode="auto">
          <a:xfrm>
            <a:off x="1143000" y="2819400"/>
            <a:ext cx="2220913" cy="3281363"/>
          </a:xfrm>
          <a:prstGeom prst="rect">
            <a:avLst/>
          </a:prstGeom>
          <a:noFill/>
          <a:ln w="9525">
            <a:solidFill>
              <a:srgbClr val="FFFF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79238"/>
                                        </p:tgtEl>
                                        <p:attrNameLst>
                                          <p:attrName>style.visibility</p:attrName>
                                        </p:attrNameLst>
                                      </p:cBhvr>
                                      <p:to>
                                        <p:strVal val="visible"/>
                                      </p:to>
                                    </p:set>
                                    <p:animEffect transition="in" filter="slide(fromBottom)">
                                      <p:cBhvr>
                                        <p:cTn id="7" dur="500"/>
                                        <p:tgtEl>
                                          <p:spTgt spid="479238"/>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79237"/>
                                        </p:tgtEl>
                                        <p:attrNameLst>
                                          <p:attrName>style.visibility</p:attrName>
                                        </p:attrNameLst>
                                      </p:cBhvr>
                                      <p:to>
                                        <p:strVal val="visible"/>
                                      </p:to>
                                    </p:set>
                                    <p:animEffect transition="in" filter="dissolve">
                                      <p:cBhvr>
                                        <p:cTn id="11" dur="500"/>
                                        <p:tgtEl>
                                          <p:spTgt spid="47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37" grpId="0" animBg="1"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0258" name="Picture 2" descr="化学实验"/>
          <p:cNvPicPr>
            <a:picLocks noChangeAspect="1" noChangeArrowheads="1"/>
          </p:cNvPicPr>
          <p:nvPr/>
        </p:nvPicPr>
        <p:blipFill>
          <a:blip r:embed="rId2" cstate="print"/>
          <a:srcRect l="2272" t="5556" r="6818"/>
          <a:stretch>
            <a:fillRect/>
          </a:stretch>
        </p:blipFill>
        <p:spPr bwMode="auto">
          <a:xfrm>
            <a:off x="3430588" y="3662363"/>
            <a:ext cx="2133600" cy="2155825"/>
          </a:xfrm>
          <a:prstGeom prst="rect">
            <a:avLst/>
          </a:prstGeom>
          <a:noFill/>
          <a:ln w="9525">
            <a:solidFill>
              <a:srgbClr val="FFFF00"/>
            </a:solidFill>
            <a:miter lim="800000"/>
            <a:headEnd/>
            <a:tailEnd/>
          </a:ln>
        </p:spPr>
      </p:pic>
      <p:pic>
        <p:nvPicPr>
          <p:cNvPr id="480259" name="Picture 3" descr="小麦田间管理"/>
          <p:cNvPicPr>
            <a:picLocks noChangeAspect="1" noChangeArrowheads="1"/>
          </p:cNvPicPr>
          <p:nvPr/>
        </p:nvPicPr>
        <p:blipFill>
          <a:blip r:embed="rId3" cstate="print"/>
          <a:srcRect l="4453" t="1913" r="2040" b="6219"/>
          <a:stretch>
            <a:fillRect/>
          </a:stretch>
        </p:blipFill>
        <p:spPr bwMode="auto">
          <a:xfrm>
            <a:off x="382588" y="3509963"/>
            <a:ext cx="2057400" cy="2209800"/>
          </a:xfrm>
          <a:prstGeom prst="rect">
            <a:avLst/>
          </a:prstGeom>
          <a:noFill/>
          <a:ln w="9525">
            <a:solidFill>
              <a:srgbClr val="FFFF00"/>
            </a:solidFill>
            <a:miter lim="800000"/>
            <a:headEnd/>
            <a:tailEnd/>
          </a:ln>
        </p:spPr>
      </p:pic>
      <p:pic>
        <p:nvPicPr>
          <p:cNvPr id="480260" name="Picture 4" descr="工业生２"/>
          <p:cNvPicPr>
            <a:picLocks noChangeAspect="1" noChangeArrowheads="1"/>
          </p:cNvPicPr>
          <p:nvPr/>
        </p:nvPicPr>
        <p:blipFill>
          <a:blip r:embed="rId4" cstate="print"/>
          <a:srcRect l="2048" t="6073" r="11842" b="6073"/>
          <a:stretch>
            <a:fillRect/>
          </a:stretch>
        </p:blipFill>
        <p:spPr bwMode="auto">
          <a:xfrm>
            <a:off x="6478588" y="3662363"/>
            <a:ext cx="2362200" cy="2019300"/>
          </a:xfrm>
          <a:prstGeom prst="rect">
            <a:avLst/>
          </a:prstGeom>
          <a:noFill/>
          <a:ln w="9525">
            <a:solidFill>
              <a:srgbClr val="FFFF00"/>
            </a:solidFill>
            <a:miter lim="800000"/>
            <a:headEnd/>
            <a:tailEnd/>
          </a:ln>
        </p:spPr>
      </p:pic>
      <p:sp>
        <p:nvSpPr>
          <p:cNvPr id="480261" name="Text Box 5"/>
          <p:cNvSpPr txBox="1">
            <a:spLocks noChangeArrowheads="1"/>
          </p:cNvSpPr>
          <p:nvPr/>
        </p:nvSpPr>
        <p:spPr bwMode="auto">
          <a:xfrm>
            <a:off x="1143000" y="1752600"/>
            <a:ext cx="6858000" cy="1701800"/>
          </a:xfrm>
          <a:prstGeom prst="rect">
            <a:avLst/>
          </a:prstGeom>
          <a:noFill/>
          <a:ln w="9525">
            <a:noFill/>
            <a:miter lim="800000"/>
            <a:headEnd/>
            <a:tailEnd/>
          </a:ln>
          <a:effectLst/>
        </p:spPr>
        <p:txBody>
          <a:bodyPr>
            <a:spAutoFit/>
          </a:bodyPr>
          <a:lstStyle/>
          <a:p>
            <a:pPr>
              <a:lnSpc>
                <a:spcPct val="110000"/>
              </a:lnSpc>
              <a:defRPr/>
            </a:pPr>
            <a:r>
              <a:rPr kumimoji="1" lang="en-US" altLang="zh-CN" sz="2400" dirty="0">
                <a:effectLst>
                  <a:outerShdw blurRad="38100" dist="38100" dir="2700000" algn="tl">
                    <a:srgbClr val="C0C0C0"/>
                  </a:outerShdw>
                </a:effectLst>
                <a:latin typeface="方正大黑简体" pitchFamily="2" charset="-122"/>
                <a:ea typeface="方正大黑简体" pitchFamily="2" charset="-122"/>
                <a:cs typeface="Arial" pitchFamily="34" charset="0"/>
              </a:rPr>
              <a:t>     </a:t>
            </a:r>
            <a:r>
              <a:rPr kumimoji="1" lang="zh-CN" altLang="en-US" sz="3200" dirty="0">
                <a:solidFill>
                  <a:schemeClr val="tx1"/>
                </a:solidFill>
                <a:effectLst>
                  <a:outerShdw blurRad="38100" dist="38100" dir="2700000" algn="tl">
                    <a:srgbClr val="C0C0C0"/>
                  </a:outerShdw>
                </a:effectLst>
                <a:latin typeface="方正大黑简体" pitchFamily="2" charset="-122"/>
                <a:ea typeface="楷体_GB2312" pitchFamily="49" charset="-122"/>
                <a:cs typeface="Arial" pitchFamily="34" charset="0"/>
              </a:rPr>
              <a:t>生产的发展，孕育并推动了科学技术的发展；而科学技术的发展反过来又极大地促进了生产的发展。</a:t>
            </a:r>
            <a:endParaRPr lang="zh-CN" altLang="en-US" sz="3200" dirty="0">
              <a:solidFill>
                <a:schemeClr val="tx1"/>
              </a:solidFill>
              <a:ea typeface="楷体_GB2312" pitchFamily="49" charset="-122"/>
              <a:cs typeface="Arial" pitchFamily="34" charset="0"/>
            </a:endParaRPr>
          </a:p>
        </p:txBody>
      </p:sp>
      <p:sp>
        <p:nvSpPr>
          <p:cNvPr id="156678" name="Rectangle 6"/>
          <p:cNvSpPr>
            <a:spLocks noChangeArrowheads="1"/>
          </p:cNvSpPr>
          <p:nvPr/>
        </p:nvSpPr>
        <p:spPr bwMode="auto">
          <a:xfrm>
            <a:off x="1752600" y="809625"/>
            <a:ext cx="4772025" cy="641350"/>
          </a:xfrm>
          <a:prstGeom prst="rect">
            <a:avLst/>
          </a:prstGeom>
          <a:noFill/>
          <a:ln w="12700">
            <a:noFill/>
            <a:miter lim="800000"/>
            <a:headEnd type="none" w="sm" len="sm"/>
            <a:tailEnd type="none" w="sm" len="sm"/>
          </a:ln>
        </p:spPr>
        <p:txBody>
          <a:bodyPr wrap="none">
            <a:spAutoFit/>
          </a:bodyPr>
          <a:lstStyle/>
          <a:p>
            <a:r>
              <a:rPr kumimoji="1" lang="zh-CN" altLang="en-US">
                <a:solidFill>
                  <a:srgbClr val="006600"/>
                </a:solidFill>
                <a:latin typeface="黑体" pitchFamily="2" charset="-122"/>
                <a:ea typeface="黑体" pitchFamily="2" charset="-122"/>
              </a:rPr>
              <a:t>原因和结果的辩证关系</a:t>
            </a:r>
            <a:endParaRPr lang="zh-CN" altLang="en-US">
              <a:solidFill>
                <a:srgbClr val="006600"/>
              </a:solidFill>
              <a:latin typeface="黑体" pitchFamily="2" charset="-122"/>
              <a:ea typeface="黑体" pitchFamily="2" charset="-122"/>
            </a:endParaRPr>
          </a:p>
        </p:txBody>
      </p:sp>
      <p:sp>
        <p:nvSpPr>
          <p:cNvPr id="156679" name="Rectangle 7"/>
          <p:cNvSpPr>
            <a:spLocks noChangeArrowheads="1"/>
          </p:cNvSpPr>
          <p:nvPr/>
        </p:nvSpPr>
        <p:spPr bwMode="auto">
          <a:xfrm flipV="1">
            <a:off x="1752600" y="1524000"/>
            <a:ext cx="47244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480264" name="Line 8"/>
          <p:cNvSpPr>
            <a:spLocks noChangeShapeType="1"/>
          </p:cNvSpPr>
          <p:nvPr/>
        </p:nvSpPr>
        <p:spPr bwMode="auto">
          <a:xfrm>
            <a:off x="2516188" y="4043363"/>
            <a:ext cx="8382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0265" name="Line 9"/>
          <p:cNvSpPr>
            <a:spLocks noChangeShapeType="1"/>
          </p:cNvSpPr>
          <p:nvPr/>
        </p:nvSpPr>
        <p:spPr bwMode="auto">
          <a:xfrm flipH="1">
            <a:off x="2516188" y="5186363"/>
            <a:ext cx="8382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0266" name="Line 10"/>
          <p:cNvSpPr>
            <a:spLocks noChangeShapeType="1"/>
          </p:cNvSpPr>
          <p:nvPr/>
        </p:nvSpPr>
        <p:spPr bwMode="auto">
          <a:xfrm>
            <a:off x="5640388" y="4043363"/>
            <a:ext cx="7620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0267" name="Line 11"/>
          <p:cNvSpPr>
            <a:spLocks noChangeShapeType="1"/>
          </p:cNvSpPr>
          <p:nvPr/>
        </p:nvSpPr>
        <p:spPr bwMode="auto">
          <a:xfrm flipH="1">
            <a:off x="5640388" y="5186363"/>
            <a:ext cx="762000" cy="0"/>
          </a:xfrm>
          <a:prstGeom prst="line">
            <a:avLst/>
          </a:prstGeom>
          <a:noFill/>
          <a:ln w="57150">
            <a:solidFill>
              <a:srgbClr val="0000CC"/>
            </a:solidFill>
            <a:prstDash val="sysDot"/>
            <a:round/>
            <a:headEnd/>
            <a:tailEnd type="stealth" w="med" len="med"/>
          </a:ln>
        </p:spPr>
        <p:txBody>
          <a:bodyPr anchor="ct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80258"/>
                                        </p:tgtEl>
                                        <p:attrNameLst>
                                          <p:attrName>style.visibility</p:attrName>
                                        </p:attrNameLst>
                                      </p:cBhvr>
                                      <p:to>
                                        <p:strVal val="visible"/>
                                      </p:to>
                                    </p:set>
                                    <p:anim calcmode="lin" valueType="num">
                                      <p:cBhvr>
                                        <p:cTn id="7" dur="500" fill="hold"/>
                                        <p:tgtEl>
                                          <p:spTgt spid="480258"/>
                                        </p:tgtEl>
                                        <p:attrNameLst>
                                          <p:attrName>ppt_w</p:attrName>
                                        </p:attrNameLst>
                                      </p:cBhvr>
                                      <p:tavLst>
                                        <p:tav tm="0">
                                          <p:val>
                                            <p:strVal val="2/3*#ppt_w"/>
                                          </p:val>
                                        </p:tav>
                                        <p:tav tm="100000">
                                          <p:val>
                                            <p:strVal val="#ppt_w"/>
                                          </p:val>
                                        </p:tav>
                                      </p:tavLst>
                                    </p:anim>
                                    <p:anim calcmode="lin" valueType="num">
                                      <p:cBhvr>
                                        <p:cTn id="8" dur="500" fill="hold"/>
                                        <p:tgtEl>
                                          <p:spTgt spid="480258"/>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480259"/>
                                        </p:tgtEl>
                                        <p:attrNameLst>
                                          <p:attrName>style.visibility</p:attrName>
                                        </p:attrNameLst>
                                      </p:cBhvr>
                                      <p:to>
                                        <p:strVal val="visible"/>
                                      </p:to>
                                    </p:set>
                                    <p:animEffect transition="in" filter="slide(fromLeft)">
                                      <p:cBhvr>
                                        <p:cTn id="12" dur="500"/>
                                        <p:tgtEl>
                                          <p:spTgt spid="480259"/>
                                        </p:tgtEl>
                                      </p:cBhvr>
                                    </p:animEffect>
                                  </p:childTnLst>
                                </p:cTn>
                              </p:par>
                            </p:childTnLst>
                          </p:cTn>
                        </p:par>
                        <p:par>
                          <p:cTn id="13" fill="hold">
                            <p:stCondLst>
                              <p:cond delay="1000"/>
                            </p:stCondLst>
                            <p:childTnLst>
                              <p:par>
                                <p:cTn id="14" presetID="17" presetClass="entr" presetSubtype="1" fill="hold" grpId="0" nodeType="afterEffect">
                                  <p:stCondLst>
                                    <p:cond delay="0"/>
                                  </p:stCondLst>
                                  <p:childTnLst>
                                    <p:set>
                                      <p:cBhvr>
                                        <p:cTn id="15" dur="1" fill="hold">
                                          <p:stCondLst>
                                            <p:cond delay="0"/>
                                          </p:stCondLst>
                                        </p:cTn>
                                        <p:tgtEl>
                                          <p:spTgt spid="480264"/>
                                        </p:tgtEl>
                                        <p:attrNameLst>
                                          <p:attrName>style.visibility</p:attrName>
                                        </p:attrNameLst>
                                      </p:cBhvr>
                                      <p:to>
                                        <p:strVal val="visible"/>
                                      </p:to>
                                    </p:set>
                                    <p:anim calcmode="lin" valueType="num">
                                      <p:cBhvr>
                                        <p:cTn id="16" dur="500" fill="hold"/>
                                        <p:tgtEl>
                                          <p:spTgt spid="480264"/>
                                        </p:tgtEl>
                                        <p:attrNameLst>
                                          <p:attrName>ppt_x</p:attrName>
                                        </p:attrNameLst>
                                      </p:cBhvr>
                                      <p:tavLst>
                                        <p:tav tm="0">
                                          <p:val>
                                            <p:strVal val="#ppt_x"/>
                                          </p:val>
                                        </p:tav>
                                        <p:tav tm="100000">
                                          <p:val>
                                            <p:strVal val="#ppt_x"/>
                                          </p:val>
                                        </p:tav>
                                      </p:tavLst>
                                    </p:anim>
                                    <p:anim calcmode="lin" valueType="num">
                                      <p:cBhvr>
                                        <p:cTn id="17" dur="500" fill="hold"/>
                                        <p:tgtEl>
                                          <p:spTgt spid="480264"/>
                                        </p:tgtEl>
                                        <p:attrNameLst>
                                          <p:attrName>ppt_y</p:attrName>
                                        </p:attrNameLst>
                                      </p:cBhvr>
                                      <p:tavLst>
                                        <p:tav tm="0">
                                          <p:val>
                                            <p:strVal val="#ppt_y-#ppt_h/2"/>
                                          </p:val>
                                        </p:tav>
                                        <p:tav tm="100000">
                                          <p:val>
                                            <p:strVal val="#ppt_y"/>
                                          </p:val>
                                        </p:tav>
                                      </p:tavLst>
                                    </p:anim>
                                    <p:anim calcmode="lin" valueType="num">
                                      <p:cBhvr>
                                        <p:cTn id="18" dur="500" fill="hold"/>
                                        <p:tgtEl>
                                          <p:spTgt spid="480264"/>
                                        </p:tgtEl>
                                        <p:attrNameLst>
                                          <p:attrName>ppt_w</p:attrName>
                                        </p:attrNameLst>
                                      </p:cBhvr>
                                      <p:tavLst>
                                        <p:tav tm="0">
                                          <p:val>
                                            <p:strVal val="#ppt_w"/>
                                          </p:val>
                                        </p:tav>
                                        <p:tav tm="100000">
                                          <p:val>
                                            <p:strVal val="#ppt_w"/>
                                          </p:val>
                                        </p:tav>
                                      </p:tavLst>
                                    </p:anim>
                                    <p:anim calcmode="lin" valueType="num">
                                      <p:cBhvr>
                                        <p:cTn id="19" dur="500" fill="hold"/>
                                        <p:tgtEl>
                                          <p:spTgt spid="480264"/>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17" presetClass="entr" presetSubtype="1" fill="hold" grpId="0" nodeType="afterEffect">
                                  <p:stCondLst>
                                    <p:cond delay="0"/>
                                  </p:stCondLst>
                                  <p:childTnLst>
                                    <p:set>
                                      <p:cBhvr>
                                        <p:cTn id="22" dur="1" fill="hold">
                                          <p:stCondLst>
                                            <p:cond delay="0"/>
                                          </p:stCondLst>
                                        </p:cTn>
                                        <p:tgtEl>
                                          <p:spTgt spid="480265"/>
                                        </p:tgtEl>
                                        <p:attrNameLst>
                                          <p:attrName>style.visibility</p:attrName>
                                        </p:attrNameLst>
                                      </p:cBhvr>
                                      <p:to>
                                        <p:strVal val="visible"/>
                                      </p:to>
                                    </p:set>
                                    <p:anim calcmode="lin" valueType="num">
                                      <p:cBhvr>
                                        <p:cTn id="23" dur="500" fill="hold"/>
                                        <p:tgtEl>
                                          <p:spTgt spid="480265"/>
                                        </p:tgtEl>
                                        <p:attrNameLst>
                                          <p:attrName>ppt_x</p:attrName>
                                        </p:attrNameLst>
                                      </p:cBhvr>
                                      <p:tavLst>
                                        <p:tav tm="0">
                                          <p:val>
                                            <p:strVal val="#ppt_x"/>
                                          </p:val>
                                        </p:tav>
                                        <p:tav tm="100000">
                                          <p:val>
                                            <p:strVal val="#ppt_x"/>
                                          </p:val>
                                        </p:tav>
                                      </p:tavLst>
                                    </p:anim>
                                    <p:anim calcmode="lin" valueType="num">
                                      <p:cBhvr>
                                        <p:cTn id="24" dur="500" fill="hold"/>
                                        <p:tgtEl>
                                          <p:spTgt spid="480265"/>
                                        </p:tgtEl>
                                        <p:attrNameLst>
                                          <p:attrName>ppt_y</p:attrName>
                                        </p:attrNameLst>
                                      </p:cBhvr>
                                      <p:tavLst>
                                        <p:tav tm="0">
                                          <p:val>
                                            <p:strVal val="#ppt_y-#ppt_h/2"/>
                                          </p:val>
                                        </p:tav>
                                        <p:tav tm="100000">
                                          <p:val>
                                            <p:strVal val="#ppt_y"/>
                                          </p:val>
                                        </p:tav>
                                      </p:tavLst>
                                    </p:anim>
                                    <p:anim calcmode="lin" valueType="num">
                                      <p:cBhvr>
                                        <p:cTn id="25" dur="500" fill="hold"/>
                                        <p:tgtEl>
                                          <p:spTgt spid="480265"/>
                                        </p:tgtEl>
                                        <p:attrNameLst>
                                          <p:attrName>ppt_w</p:attrName>
                                        </p:attrNameLst>
                                      </p:cBhvr>
                                      <p:tavLst>
                                        <p:tav tm="0">
                                          <p:val>
                                            <p:strVal val="#ppt_w"/>
                                          </p:val>
                                        </p:tav>
                                        <p:tav tm="100000">
                                          <p:val>
                                            <p:strVal val="#ppt_w"/>
                                          </p:val>
                                        </p:tav>
                                      </p:tavLst>
                                    </p:anim>
                                    <p:anim calcmode="lin" valueType="num">
                                      <p:cBhvr>
                                        <p:cTn id="26" dur="500" fill="hold"/>
                                        <p:tgtEl>
                                          <p:spTgt spid="480265"/>
                                        </p:tgtEl>
                                        <p:attrNameLst>
                                          <p:attrName>ppt_h</p:attrName>
                                        </p:attrNameLst>
                                      </p:cBhvr>
                                      <p:tavLst>
                                        <p:tav tm="0">
                                          <p:val>
                                            <p:fltVal val="0"/>
                                          </p:val>
                                        </p:tav>
                                        <p:tav tm="100000">
                                          <p:val>
                                            <p:strVal val="#ppt_h"/>
                                          </p:val>
                                        </p:tav>
                                      </p:tavLst>
                                    </p:anim>
                                  </p:childTnLst>
                                </p:cTn>
                              </p:par>
                            </p:childTnLst>
                          </p:cTn>
                        </p:par>
                        <p:par>
                          <p:cTn id="27" fill="hold">
                            <p:stCondLst>
                              <p:cond delay="2000"/>
                            </p:stCondLst>
                            <p:childTnLst>
                              <p:par>
                                <p:cTn id="28" presetID="17" presetClass="entr" presetSubtype="1" fill="hold" grpId="0" nodeType="afterEffect">
                                  <p:stCondLst>
                                    <p:cond delay="0"/>
                                  </p:stCondLst>
                                  <p:childTnLst>
                                    <p:set>
                                      <p:cBhvr>
                                        <p:cTn id="29" dur="1" fill="hold">
                                          <p:stCondLst>
                                            <p:cond delay="0"/>
                                          </p:stCondLst>
                                        </p:cTn>
                                        <p:tgtEl>
                                          <p:spTgt spid="480266"/>
                                        </p:tgtEl>
                                        <p:attrNameLst>
                                          <p:attrName>style.visibility</p:attrName>
                                        </p:attrNameLst>
                                      </p:cBhvr>
                                      <p:to>
                                        <p:strVal val="visible"/>
                                      </p:to>
                                    </p:set>
                                    <p:anim calcmode="lin" valueType="num">
                                      <p:cBhvr>
                                        <p:cTn id="30" dur="500" fill="hold"/>
                                        <p:tgtEl>
                                          <p:spTgt spid="480266"/>
                                        </p:tgtEl>
                                        <p:attrNameLst>
                                          <p:attrName>ppt_x</p:attrName>
                                        </p:attrNameLst>
                                      </p:cBhvr>
                                      <p:tavLst>
                                        <p:tav tm="0">
                                          <p:val>
                                            <p:strVal val="#ppt_x"/>
                                          </p:val>
                                        </p:tav>
                                        <p:tav tm="100000">
                                          <p:val>
                                            <p:strVal val="#ppt_x"/>
                                          </p:val>
                                        </p:tav>
                                      </p:tavLst>
                                    </p:anim>
                                    <p:anim calcmode="lin" valueType="num">
                                      <p:cBhvr>
                                        <p:cTn id="31" dur="500" fill="hold"/>
                                        <p:tgtEl>
                                          <p:spTgt spid="480266"/>
                                        </p:tgtEl>
                                        <p:attrNameLst>
                                          <p:attrName>ppt_y</p:attrName>
                                        </p:attrNameLst>
                                      </p:cBhvr>
                                      <p:tavLst>
                                        <p:tav tm="0">
                                          <p:val>
                                            <p:strVal val="#ppt_y-#ppt_h/2"/>
                                          </p:val>
                                        </p:tav>
                                        <p:tav tm="100000">
                                          <p:val>
                                            <p:strVal val="#ppt_y"/>
                                          </p:val>
                                        </p:tav>
                                      </p:tavLst>
                                    </p:anim>
                                    <p:anim calcmode="lin" valueType="num">
                                      <p:cBhvr>
                                        <p:cTn id="32" dur="500" fill="hold"/>
                                        <p:tgtEl>
                                          <p:spTgt spid="480266"/>
                                        </p:tgtEl>
                                        <p:attrNameLst>
                                          <p:attrName>ppt_w</p:attrName>
                                        </p:attrNameLst>
                                      </p:cBhvr>
                                      <p:tavLst>
                                        <p:tav tm="0">
                                          <p:val>
                                            <p:strVal val="#ppt_w"/>
                                          </p:val>
                                        </p:tav>
                                        <p:tav tm="100000">
                                          <p:val>
                                            <p:strVal val="#ppt_w"/>
                                          </p:val>
                                        </p:tav>
                                      </p:tavLst>
                                    </p:anim>
                                    <p:anim calcmode="lin" valueType="num">
                                      <p:cBhvr>
                                        <p:cTn id="33" dur="500" fill="hold"/>
                                        <p:tgtEl>
                                          <p:spTgt spid="480266"/>
                                        </p:tgtEl>
                                        <p:attrNameLst>
                                          <p:attrName>ppt_h</p:attrName>
                                        </p:attrNameLst>
                                      </p:cBhvr>
                                      <p:tavLst>
                                        <p:tav tm="0">
                                          <p:val>
                                            <p:fltVal val="0"/>
                                          </p:val>
                                        </p:tav>
                                        <p:tav tm="100000">
                                          <p:val>
                                            <p:strVal val="#ppt_h"/>
                                          </p:val>
                                        </p:tav>
                                      </p:tavLst>
                                    </p:anim>
                                  </p:childTnLst>
                                </p:cTn>
                              </p:par>
                            </p:childTnLst>
                          </p:cTn>
                        </p:par>
                        <p:par>
                          <p:cTn id="34" fill="hold">
                            <p:stCondLst>
                              <p:cond delay="2500"/>
                            </p:stCondLst>
                            <p:childTnLst>
                              <p:par>
                                <p:cTn id="35" presetID="17" presetClass="entr" presetSubtype="1" fill="hold" grpId="0" nodeType="afterEffect">
                                  <p:stCondLst>
                                    <p:cond delay="0"/>
                                  </p:stCondLst>
                                  <p:childTnLst>
                                    <p:set>
                                      <p:cBhvr>
                                        <p:cTn id="36" dur="1" fill="hold">
                                          <p:stCondLst>
                                            <p:cond delay="0"/>
                                          </p:stCondLst>
                                        </p:cTn>
                                        <p:tgtEl>
                                          <p:spTgt spid="480267"/>
                                        </p:tgtEl>
                                        <p:attrNameLst>
                                          <p:attrName>style.visibility</p:attrName>
                                        </p:attrNameLst>
                                      </p:cBhvr>
                                      <p:to>
                                        <p:strVal val="visible"/>
                                      </p:to>
                                    </p:set>
                                    <p:anim calcmode="lin" valueType="num">
                                      <p:cBhvr>
                                        <p:cTn id="37" dur="500" fill="hold"/>
                                        <p:tgtEl>
                                          <p:spTgt spid="480267"/>
                                        </p:tgtEl>
                                        <p:attrNameLst>
                                          <p:attrName>ppt_x</p:attrName>
                                        </p:attrNameLst>
                                      </p:cBhvr>
                                      <p:tavLst>
                                        <p:tav tm="0">
                                          <p:val>
                                            <p:strVal val="#ppt_x"/>
                                          </p:val>
                                        </p:tav>
                                        <p:tav tm="100000">
                                          <p:val>
                                            <p:strVal val="#ppt_x"/>
                                          </p:val>
                                        </p:tav>
                                      </p:tavLst>
                                    </p:anim>
                                    <p:anim calcmode="lin" valueType="num">
                                      <p:cBhvr>
                                        <p:cTn id="38" dur="500" fill="hold"/>
                                        <p:tgtEl>
                                          <p:spTgt spid="480267"/>
                                        </p:tgtEl>
                                        <p:attrNameLst>
                                          <p:attrName>ppt_y</p:attrName>
                                        </p:attrNameLst>
                                      </p:cBhvr>
                                      <p:tavLst>
                                        <p:tav tm="0">
                                          <p:val>
                                            <p:strVal val="#ppt_y-#ppt_h/2"/>
                                          </p:val>
                                        </p:tav>
                                        <p:tav tm="100000">
                                          <p:val>
                                            <p:strVal val="#ppt_y"/>
                                          </p:val>
                                        </p:tav>
                                      </p:tavLst>
                                    </p:anim>
                                    <p:anim calcmode="lin" valueType="num">
                                      <p:cBhvr>
                                        <p:cTn id="39" dur="500" fill="hold"/>
                                        <p:tgtEl>
                                          <p:spTgt spid="480267"/>
                                        </p:tgtEl>
                                        <p:attrNameLst>
                                          <p:attrName>ppt_w</p:attrName>
                                        </p:attrNameLst>
                                      </p:cBhvr>
                                      <p:tavLst>
                                        <p:tav tm="0">
                                          <p:val>
                                            <p:strVal val="#ppt_w"/>
                                          </p:val>
                                        </p:tav>
                                        <p:tav tm="100000">
                                          <p:val>
                                            <p:strVal val="#ppt_w"/>
                                          </p:val>
                                        </p:tav>
                                      </p:tavLst>
                                    </p:anim>
                                    <p:anim calcmode="lin" valueType="num">
                                      <p:cBhvr>
                                        <p:cTn id="40" dur="500" fill="hold"/>
                                        <p:tgtEl>
                                          <p:spTgt spid="480267"/>
                                        </p:tgtEl>
                                        <p:attrNameLst>
                                          <p:attrName>ppt_h</p:attrName>
                                        </p:attrNameLst>
                                      </p:cBhvr>
                                      <p:tavLst>
                                        <p:tav tm="0">
                                          <p:val>
                                            <p:fltVal val="0"/>
                                          </p:val>
                                        </p:tav>
                                        <p:tav tm="100000">
                                          <p:val>
                                            <p:strVal val="#ppt_h"/>
                                          </p:val>
                                        </p:tav>
                                      </p:tavLst>
                                    </p:anim>
                                  </p:childTnLst>
                                </p:cTn>
                              </p:par>
                            </p:childTnLst>
                          </p:cTn>
                        </p:par>
                        <p:par>
                          <p:cTn id="41" fill="hold">
                            <p:stCondLst>
                              <p:cond delay="3000"/>
                            </p:stCondLst>
                            <p:childTnLst>
                              <p:par>
                                <p:cTn id="42" presetID="12" presetClass="entr" presetSubtype="8" fill="hold" nodeType="afterEffect">
                                  <p:stCondLst>
                                    <p:cond delay="0"/>
                                  </p:stCondLst>
                                  <p:childTnLst>
                                    <p:set>
                                      <p:cBhvr>
                                        <p:cTn id="43" dur="1" fill="hold">
                                          <p:stCondLst>
                                            <p:cond delay="0"/>
                                          </p:stCondLst>
                                        </p:cTn>
                                        <p:tgtEl>
                                          <p:spTgt spid="480260"/>
                                        </p:tgtEl>
                                        <p:attrNameLst>
                                          <p:attrName>style.visibility</p:attrName>
                                        </p:attrNameLst>
                                      </p:cBhvr>
                                      <p:to>
                                        <p:strVal val="visible"/>
                                      </p:to>
                                    </p:set>
                                    <p:animEffect transition="in" filter="slide(fromLeft)">
                                      <p:cBhvr>
                                        <p:cTn id="44" dur="500"/>
                                        <p:tgtEl>
                                          <p:spTgt spid="480260"/>
                                        </p:tgtEl>
                                      </p:cBhvr>
                                    </p:animEffect>
                                  </p:childTnLst>
                                </p:cTn>
                              </p:par>
                            </p:childTnLst>
                          </p:cTn>
                        </p:par>
                        <p:par>
                          <p:cTn id="45" fill="hold">
                            <p:stCondLst>
                              <p:cond delay="3500"/>
                            </p:stCondLst>
                            <p:childTnLst>
                              <p:par>
                                <p:cTn id="46" presetID="12" presetClass="entr" presetSubtype="4" fill="hold" grpId="0" nodeType="afterEffect">
                                  <p:stCondLst>
                                    <p:cond delay="0"/>
                                  </p:stCondLst>
                                  <p:childTnLst>
                                    <p:set>
                                      <p:cBhvr>
                                        <p:cTn id="47" dur="1" fill="hold">
                                          <p:stCondLst>
                                            <p:cond delay="0"/>
                                          </p:stCondLst>
                                        </p:cTn>
                                        <p:tgtEl>
                                          <p:spTgt spid="480261"/>
                                        </p:tgtEl>
                                        <p:attrNameLst>
                                          <p:attrName>style.visibility</p:attrName>
                                        </p:attrNameLst>
                                      </p:cBhvr>
                                      <p:to>
                                        <p:strVal val="visible"/>
                                      </p:to>
                                    </p:set>
                                    <p:animEffect transition="in" filter="slide(fromBottom)">
                                      <p:cBhvr>
                                        <p:cTn id="48" dur="500"/>
                                        <p:tgtEl>
                                          <p:spTgt spid="480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61" grpId="0" autoUpdateAnimBg="0"/>
      <p:bldP spid="480264" grpId="0" animBg="1"/>
      <p:bldP spid="480265" grpId="0" animBg="1"/>
      <p:bldP spid="480266" grpId="0" animBg="1"/>
      <p:bldP spid="480267"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p:cNvSpPr>
            <a:spLocks noChangeArrowheads="1"/>
          </p:cNvSpPr>
          <p:nvPr/>
        </p:nvSpPr>
        <p:spPr bwMode="auto">
          <a:xfrm>
            <a:off x="1143000" y="1828800"/>
            <a:ext cx="6858000" cy="2103438"/>
          </a:xfrm>
          <a:prstGeom prst="rect">
            <a:avLst/>
          </a:prstGeom>
          <a:noFill/>
          <a:ln w="12700">
            <a:noFill/>
            <a:miter lim="800000"/>
            <a:headEnd type="none" w="sm" len="sm"/>
            <a:tailEnd type="none" w="sm" len="sm"/>
          </a:ln>
        </p:spPr>
        <p:txBody>
          <a:bodyPr>
            <a:spAutoFit/>
          </a:bodyPr>
          <a:lstStyle/>
          <a:p>
            <a:pPr algn="just"/>
            <a:r>
              <a:rPr kumimoji="1" lang="en-US" altLang="zh-CN">
                <a:solidFill>
                  <a:schemeClr val="tx1"/>
                </a:solidFill>
                <a:latin typeface="Times New Roman" pitchFamily="18" charset="0"/>
                <a:ea typeface="ˎ̥"/>
                <a:cs typeface="ˎ̥"/>
              </a:rPr>
              <a:t>         </a:t>
            </a:r>
            <a:r>
              <a:rPr kumimoji="1" lang="zh-CN" altLang="en-US" sz="3200">
                <a:solidFill>
                  <a:schemeClr val="tx1"/>
                </a:solidFill>
                <a:latin typeface="楷体_GB2312" pitchFamily="49" charset="-122"/>
                <a:ea typeface="楷体_GB2312" pitchFamily="49" charset="-122"/>
              </a:rPr>
              <a:t>辩证地分析事物的因果关系，分析存在和发展的不同原因及其不同结果，可以增强人们活动的自觉性、预测性和调控性</a:t>
            </a:r>
            <a:r>
              <a:rPr kumimoji="1" lang="zh-CN" altLang="en-US" sz="3200">
                <a:solidFill>
                  <a:schemeClr val="tx1"/>
                </a:solidFill>
                <a:latin typeface="楷体_GB2312" pitchFamily="49" charset="-122"/>
                <a:ea typeface="楷体_GB2312" pitchFamily="49" charset="-122"/>
                <a:cs typeface="文鼎CS楷体" pitchFamily="49" charset="-122"/>
              </a:rPr>
              <a:t> </a:t>
            </a:r>
            <a:endParaRPr lang="zh-CN" altLang="en-US" sz="3200">
              <a:solidFill>
                <a:schemeClr val="tx1"/>
              </a:solidFill>
              <a:latin typeface="楷体_GB2312" pitchFamily="49" charset="-122"/>
              <a:ea typeface="楷体_GB2312" pitchFamily="49" charset="-122"/>
            </a:endParaRPr>
          </a:p>
        </p:txBody>
      </p:sp>
      <p:sp>
        <p:nvSpPr>
          <p:cNvPr id="157699" name="Rectangle 3"/>
          <p:cNvSpPr>
            <a:spLocks noChangeArrowheads="1"/>
          </p:cNvSpPr>
          <p:nvPr/>
        </p:nvSpPr>
        <p:spPr bwMode="auto">
          <a:xfrm>
            <a:off x="1524000" y="914400"/>
            <a:ext cx="6765925" cy="519113"/>
          </a:xfrm>
          <a:prstGeom prst="rect">
            <a:avLst/>
          </a:prstGeom>
          <a:noFill/>
          <a:ln w="12700">
            <a:noFill/>
            <a:miter lim="800000"/>
            <a:headEnd type="none" w="sm" len="sm"/>
            <a:tailEnd type="none" w="sm" len="sm"/>
          </a:ln>
        </p:spPr>
        <p:txBody>
          <a:bodyPr>
            <a:spAutoFit/>
          </a:bodyPr>
          <a:lstStyle/>
          <a:p>
            <a:pPr>
              <a:spcBef>
                <a:spcPct val="50000"/>
              </a:spcBef>
            </a:pPr>
            <a:r>
              <a:rPr kumimoji="1" lang="zh-CN" altLang="en-US" sz="2800">
                <a:solidFill>
                  <a:srgbClr val="006600"/>
                </a:solidFill>
                <a:latin typeface="方正大黑简体" pitchFamily="2" charset="-122"/>
                <a:ea typeface="黑体" pitchFamily="2" charset="-122"/>
              </a:rPr>
              <a:t>原因和结果的辩证关系原理</a:t>
            </a:r>
            <a:r>
              <a:rPr kumimoji="1" lang="zh-CN" altLang="en-US" sz="2800">
                <a:solidFill>
                  <a:srgbClr val="006600"/>
                </a:solidFill>
                <a:latin typeface="Times New Roman" pitchFamily="18" charset="0"/>
                <a:ea typeface="黑体" pitchFamily="2" charset="-122"/>
              </a:rPr>
              <a:t>的方法论意义</a:t>
            </a:r>
            <a:endParaRPr lang="zh-CN" altLang="en-US">
              <a:solidFill>
                <a:srgbClr val="006600"/>
              </a:solidFill>
              <a:ea typeface="黑体" pitchFamily="2" charset="-122"/>
            </a:endParaRPr>
          </a:p>
        </p:txBody>
      </p:sp>
      <p:sp>
        <p:nvSpPr>
          <p:cNvPr id="157700" name="Rectangle 4"/>
          <p:cNvSpPr>
            <a:spLocks noChangeArrowheads="1"/>
          </p:cNvSpPr>
          <p:nvPr/>
        </p:nvSpPr>
        <p:spPr bwMode="auto">
          <a:xfrm>
            <a:off x="1676400" y="1524000"/>
            <a:ext cx="64008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481285" name="Rectangle 5"/>
          <p:cNvSpPr>
            <a:spLocks noChangeArrowheads="1"/>
          </p:cNvSpPr>
          <p:nvPr/>
        </p:nvSpPr>
        <p:spPr bwMode="auto">
          <a:xfrm>
            <a:off x="3659188" y="4043363"/>
            <a:ext cx="1447800" cy="1295400"/>
          </a:xfrm>
          <a:prstGeom prst="rect">
            <a:avLst/>
          </a:prstGeom>
          <a:solidFill>
            <a:srgbClr val="D7C4DA"/>
          </a:solidFill>
          <a:ln w="9525">
            <a:solidFill>
              <a:srgbClr val="FFFFFF"/>
            </a:solidFill>
            <a:miter lim="800000"/>
            <a:headEnd/>
            <a:tailEnd/>
          </a:ln>
        </p:spPr>
        <p:txBody>
          <a:bodyPr wrap="none" anchor="ctr"/>
          <a:lstStyle/>
          <a:p>
            <a:r>
              <a:rPr kumimoji="1" lang="zh-CN" altLang="en-US" sz="2800">
                <a:solidFill>
                  <a:schemeClr val="tx1"/>
                </a:solidFill>
                <a:latin typeface="方正大黑简体" pitchFamily="2" charset="-122"/>
                <a:ea typeface="方正大黑简体" pitchFamily="2" charset="-122"/>
              </a:rPr>
              <a:t>系统</a:t>
            </a:r>
            <a:endParaRPr lang="zh-CN" altLang="en-US">
              <a:solidFill>
                <a:schemeClr val="tx1"/>
              </a:solidFill>
            </a:endParaRPr>
          </a:p>
        </p:txBody>
      </p:sp>
      <p:sp>
        <p:nvSpPr>
          <p:cNvPr id="481286" name="Text Box 6"/>
          <p:cNvSpPr txBox="1">
            <a:spLocks noChangeArrowheads="1"/>
          </p:cNvSpPr>
          <p:nvPr/>
        </p:nvSpPr>
        <p:spPr bwMode="auto">
          <a:xfrm>
            <a:off x="611188" y="4043363"/>
            <a:ext cx="914400" cy="519112"/>
          </a:xfrm>
          <a:prstGeom prst="rect">
            <a:avLst/>
          </a:prstGeom>
          <a:noFill/>
          <a:ln w="9525">
            <a:noFill/>
            <a:miter lim="800000"/>
            <a:headEnd/>
            <a:tailEnd/>
          </a:ln>
        </p:spPr>
        <p:txBody>
          <a:bodyPr>
            <a:spAutoFit/>
          </a:bodyPr>
          <a:lstStyle/>
          <a:p>
            <a:pPr>
              <a:spcBef>
                <a:spcPct val="50000"/>
              </a:spcBef>
            </a:pPr>
            <a:r>
              <a:rPr kumimoji="1" lang="zh-CN" altLang="en-US" sz="2800">
                <a:solidFill>
                  <a:schemeClr val="tx1"/>
                </a:solidFill>
                <a:latin typeface="Times New Roman" pitchFamily="18" charset="0"/>
                <a:ea typeface="方正大黑简体" pitchFamily="2" charset="-122"/>
              </a:rPr>
              <a:t>输入</a:t>
            </a:r>
            <a:endParaRPr lang="zh-CN" altLang="en-US">
              <a:solidFill>
                <a:schemeClr val="tx1"/>
              </a:solidFill>
            </a:endParaRPr>
          </a:p>
        </p:txBody>
      </p:sp>
      <p:sp>
        <p:nvSpPr>
          <p:cNvPr id="481287" name="Text Box 7"/>
          <p:cNvSpPr txBox="1">
            <a:spLocks noChangeArrowheads="1"/>
          </p:cNvSpPr>
          <p:nvPr/>
        </p:nvSpPr>
        <p:spPr bwMode="auto">
          <a:xfrm>
            <a:off x="5945188" y="4043363"/>
            <a:ext cx="1066800" cy="519112"/>
          </a:xfrm>
          <a:prstGeom prst="rect">
            <a:avLst/>
          </a:prstGeom>
          <a:noFill/>
          <a:ln w="9525">
            <a:noFill/>
            <a:miter lim="800000"/>
            <a:headEnd/>
            <a:tailEnd/>
          </a:ln>
        </p:spPr>
        <p:txBody>
          <a:bodyPr>
            <a:spAutoFit/>
          </a:bodyPr>
          <a:lstStyle/>
          <a:p>
            <a:pPr>
              <a:spcBef>
                <a:spcPct val="50000"/>
              </a:spcBef>
            </a:pPr>
            <a:r>
              <a:rPr kumimoji="1" lang="zh-CN" altLang="en-US" sz="2800">
                <a:solidFill>
                  <a:schemeClr val="tx1"/>
                </a:solidFill>
                <a:latin typeface="Times New Roman" pitchFamily="18" charset="0"/>
                <a:ea typeface="方正大黑简体" pitchFamily="2" charset="-122"/>
              </a:rPr>
              <a:t>输</a:t>
            </a:r>
            <a:r>
              <a:rPr kumimoji="1" lang="zh-CN" altLang="en-US" sz="2800">
                <a:solidFill>
                  <a:schemeClr val="tx1"/>
                </a:solidFill>
                <a:latin typeface="Times New Roman" pitchFamily="18" charset="0"/>
              </a:rPr>
              <a:t>出</a:t>
            </a:r>
            <a:endParaRPr lang="zh-CN" altLang="en-US">
              <a:solidFill>
                <a:schemeClr val="tx1"/>
              </a:solidFill>
            </a:endParaRPr>
          </a:p>
        </p:txBody>
      </p:sp>
      <p:sp>
        <p:nvSpPr>
          <p:cNvPr id="481288" name="Line 8"/>
          <p:cNvSpPr>
            <a:spLocks noChangeShapeType="1"/>
          </p:cNvSpPr>
          <p:nvPr/>
        </p:nvSpPr>
        <p:spPr bwMode="auto">
          <a:xfrm>
            <a:off x="5792788" y="4729163"/>
            <a:ext cx="0" cy="114300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1289" name="Line 9"/>
          <p:cNvSpPr>
            <a:spLocks noChangeShapeType="1"/>
          </p:cNvSpPr>
          <p:nvPr/>
        </p:nvSpPr>
        <p:spPr bwMode="auto">
          <a:xfrm flipH="1">
            <a:off x="2973388" y="5872163"/>
            <a:ext cx="28194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1290" name="Line 10"/>
          <p:cNvSpPr>
            <a:spLocks noChangeShapeType="1"/>
          </p:cNvSpPr>
          <p:nvPr/>
        </p:nvSpPr>
        <p:spPr bwMode="auto">
          <a:xfrm flipV="1">
            <a:off x="2973388" y="4652963"/>
            <a:ext cx="0" cy="121920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1291" name="Text Box 11"/>
          <p:cNvSpPr txBox="1">
            <a:spLocks noChangeArrowheads="1"/>
          </p:cNvSpPr>
          <p:nvPr/>
        </p:nvSpPr>
        <p:spPr bwMode="auto">
          <a:xfrm>
            <a:off x="3659188" y="6024563"/>
            <a:ext cx="1447800" cy="457200"/>
          </a:xfrm>
          <a:prstGeom prst="rect">
            <a:avLst/>
          </a:prstGeom>
          <a:noFill/>
          <a:ln w="9525">
            <a:noFill/>
            <a:miter lim="800000"/>
            <a:headEnd/>
            <a:tailEnd/>
          </a:ln>
        </p:spPr>
        <p:txBody>
          <a:bodyPr>
            <a:spAutoFit/>
          </a:bodyPr>
          <a:lstStyle/>
          <a:p>
            <a:pPr>
              <a:spcBef>
                <a:spcPct val="50000"/>
              </a:spcBef>
            </a:pPr>
            <a:r>
              <a:rPr kumimoji="1" lang="zh-CN" altLang="en-US" sz="2400">
                <a:solidFill>
                  <a:schemeClr val="tx1"/>
                </a:solidFill>
                <a:latin typeface="Times New Roman" pitchFamily="18" charset="0"/>
              </a:rPr>
              <a:t>反馈调控</a:t>
            </a:r>
            <a:endParaRPr lang="zh-CN" altLang="en-US">
              <a:solidFill>
                <a:schemeClr val="tx1"/>
              </a:solidFill>
            </a:endParaRPr>
          </a:p>
        </p:txBody>
      </p:sp>
      <p:sp>
        <p:nvSpPr>
          <p:cNvPr id="481292" name="Text Box 12"/>
          <p:cNvSpPr txBox="1">
            <a:spLocks noChangeArrowheads="1"/>
          </p:cNvSpPr>
          <p:nvPr/>
        </p:nvSpPr>
        <p:spPr bwMode="auto">
          <a:xfrm>
            <a:off x="611188" y="4881563"/>
            <a:ext cx="1066800" cy="457200"/>
          </a:xfrm>
          <a:prstGeom prst="rect">
            <a:avLst/>
          </a:prstGeom>
          <a:noFill/>
          <a:ln w="9525">
            <a:noFill/>
            <a:miter lim="800000"/>
            <a:headEnd/>
            <a:tailEnd/>
          </a:ln>
        </p:spPr>
        <p:txBody>
          <a:bodyPr>
            <a:spAutoFit/>
          </a:bodyPr>
          <a:lstStyle/>
          <a:p>
            <a:pPr>
              <a:spcBef>
                <a:spcPct val="50000"/>
              </a:spcBef>
            </a:pPr>
            <a:r>
              <a:rPr kumimoji="1" lang="zh-CN" altLang="en-US" sz="2400">
                <a:solidFill>
                  <a:schemeClr val="tx1"/>
                </a:solidFill>
                <a:latin typeface="Times New Roman" pitchFamily="18" charset="0"/>
              </a:rPr>
              <a:t>调控</a:t>
            </a:r>
            <a:endParaRPr lang="zh-CN" altLang="en-US">
              <a:solidFill>
                <a:schemeClr val="tx1"/>
              </a:solidFill>
            </a:endParaRPr>
          </a:p>
        </p:txBody>
      </p:sp>
      <p:sp>
        <p:nvSpPr>
          <p:cNvPr id="481293" name="Text Box 13"/>
          <p:cNvSpPr txBox="1">
            <a:spLocks noChangeArrowheads="1"/>
          </p:cNvSpPr>
          <p:nvPr/>
        </p:nvSpPr>
        <p:spPr bwMode="auto">
          <a:xfrm>
            <a:off x="6783388" y="4881563"/>
            <a:ext cx="1447800" cy="1016000"/>
          </a:xfrm>
          <a:prstGeom prst="rect">
            <a:avLst/>
          </a:prstGeom>
          <a:noFill/>
          <a:ln w="9525">
            <a:noFill/>
            <a:miter lim="800000"/>
            <a:headEnd/>
            <a:tailEnd/>
          </a:ln>
        </p:spPr>
        <p:txBody>
          <a:bodyPr>
            <a:spAutoFit/>
          </a:bodyPr>
          <a:lstStyle/>
          <a:p>
            <a:pPr>
              <a:spcBef>
                <a:spcPct val="50000"/>
              </a:spcBef>
            </a:pPr>
            <a:r>
              <a:rPr kumimoji="1" lang="en-US" altLang="zh-CN" sz="2400">
                <a:solidFill>
                  <a:schemeClr val="tx1"/>
                </a:solidFill>
                <a:latin typeface="Times New Roman" pitchFamily="18" charset="0"/>
              </a:rPr>
              <a:t>﹝</a:t>
            </a:r>
            <a:r>
              <a:rPr kumimoji="1" lang="zh-CN" altLang="en-US" sz="2400">
                <a:solidFill>
                  <a:schemeClr val="tx1"/>
                </a:solidFill>
                <a:latin typeface="Times New Roman" pitchFamily="18" charset="0"/>
              </a:rPr>
              <a:t>原因</a:t>
            </a:r>
            <a:r>
              <a:rPr kumimoji="1" lang="en-US" altLang="zh-CN" sz="2400">
                <a:solidFill>
                  <a:schemeClr val="tx1"/>
                </a:solidFill>
                <a:latin typeface="Times New Roman" pitchFamily="18" charset="0"/>
              </a:rPr>
              <a:t>﹞ </a:t>
            </a:r>
            <a:endParaRPr kumimoji="1" lang="en-US" altLang="zh-CN" sz="2400">
              <a:solidFill>
                <a:schemeClr val="tx1"/>
              </a:solidFill>
              <a:latin typeface="Times New Roman" pitchFamily="18" charset="0"/>
              <a:ea typeface="ˎ̥"/>
              <a:cs typeface="ˎ̥"/>
            </a:endParaRPr>
          </a:p>
          <a:p>
            <a:endParaRPr lang="en-US" altLang="zh-CN"/>
          </a:p>
        </p:txBody>
      </p:sp>
      <p:sp>
        <p:nvSpPr>
          <p:cNvPr id="481294" name="Text Box 14"/>
          <p:cNvSpPr txBox="1">
            <a:spLocks noChangeArrowheads="1"/>
          </p:cNvSpPr>
          <p:nvPr/>
        </p:nvSpPr>
        <p:spPr bwMode="auto">
          <a:xfrm>
            <a:off x="1220788" y="4881563"/>
            <a:ext cx="2286000" cy="1016000"/>
          </a:xfrm>
          <a:prstGeom prst="rect">
            <a:avLst/>
          </a:prstGeom>
          <a:noFill/>
          <a:ln w="9525">
            <a:noFill/>
            <a:miter lim="800000"/>
            <a:headEnd/>
            <a:tailEnd/>
          </a:ln>
        </p:spPr>
        <p:txBody>
          <a:bodyPr>
            <a:spAutoFit/>
          </a:bodyPr>
          <a:lstStyle/>
          <a:p>
            <a:pPr>
              <a:spcBef>
                <a:spcPct val="50000"/>
              </a:spcBef>
            </a:pPr>
            <a:r>
              <a:rPr kumimoji="1" lang="en-US" altLang="zh-CN" sz="2400">
                <a:solidFill>
                  <a:schemeClr val="tx1"/>
                </a:solidFill>
                <a:latin typeface="Times New Roman" pitchFamily="18" charset="0"/>
              </a:rPr>
              <a:t>﹝</a:t>
            </a:r>
            <a:r>
              <a:rPr kumimoji="1" lang="zh-CN" altLang="en-US" sz="2400">
                <a:solidFill>
                  <a:schemeClr val="tx1"/>
                </a:solidFill>
                <a:latin typeface="Times New Roman" pitchFamily="18" charset="0"/>
              </a:rPr>
              <a:t>结果</a:t>
            </a:r>
            <a:r>
              <a:rPr kumimoji="1" lang="en-US" altLang="zh-CN" sz="2400">
                <a:solidFill>
                  <a:schemeClr val="tx1"/>
                </a:solidFill>
                <a:latin typeface="Times New Roman" pitchFamily="18" charset="0"/>
              </a:rPr>
              <a:t>﹞ </a:t>
            </a:r>
            <a:endParaRPr kumimoji="1" lang="en-US" altLang="zh-CN" sz="2400">
              <a:solidFill>
                <a:schemeClr val="tx1"/>
              </a:solidFill>
              <a:latin typeface="Times New Roman" pitchFamily="18" charset="0"/>
              <a:ea typeface="ˎ̥"/>
              <a:cs typeface="ˎ̥"/>
            </a:endParaRPr>
          </a:p>
          <a:p>
            <a:endParaRPr lang="en-US" altLang="zh-CN">
              <a:solidFill>
                <a:schemeClr val="tx1"/>
              </a:solidFill>
            </a:endParaRPr>
          </a:p>
        </p:txBody>
      </p:sp>
      <p:sp>
        <p:nvSpPr>
          <p:cNvPr id="481295" name="Text Box 15"/>
          <p:cNvSpPr txBox="1">
            <a:spLocks noChangeArrowheads="1"/>
          </p:cNvSpPr>
          <p:nvPr/>
        </p:nvSpPr>
        <p:spPr bwMode="auto">
          <a:xfrm>
            <a:off x="1296988" y="4119563"/>
            <a:ext cx="1447800" cy="1016000"/>
          </a:xfrm>
          <a:prstGeom prst="rect">
            <a:avLst/>
          </a:prstGeom>
          <a:noFill/>
          <a:ln w="9525">
            <a:noFill/>
            <a:miter lim="800000"/>
            <a:headEnd/>
            <a:tailEnd/>
          </a:ln>
        </p:spPr>
        <p:txBody>
          <a:bodyPr>
            <a:spAutoFit/>
          </a:bodyPr>
          <a:lstStyle/>
          <a:p>
            <a:pPr>
              <a:spcBef>
                <a:spcPct val="50000"/>
              </a:spcBef>
            </a:pPr>
            <a:r>
              <a:rPr kumimoji="1" lang="en-US" altLang="zh-CN" sz="2400">
                <a:solidFill>
                  <a:schemeClr val="tx1"/>
                </a:solidFill>
                <a:latin typeface="Times New Roman" pitchFamily="18" charset="0"/>
              </a:rPr>
              <a:t>﹝</a:t>
            </a:r>
            <a:r>
              <a:rPr kumimoji="1" lang="zh-CN" altLang="en-US" sz="2400">
                <a:solidFill>
                  <a:schemeClr val="tx1"/>
                </a:solidFill>
                <a:latin typeface="Times New Roman" pitchFamily="18" charset="0"/>
              </a:rPr>
              <a:t>原因</a:t>
            </a:r>
            <a:r>
              <a:rPr kumimoji="1" lang="en-US" altLang="zh-CN" sz="2400">
                <a:solidFill>
                  <a:schemeClr val="tx1"/>
                </a:solidFill>
                <a:latin typeface="Times New Roman" pitchFamily="18" charset="0"/>
              </a:rPr>
              <a:t>﹞ </a:t>
            </a:r>
            <a:endParaRPr kumimoji="1" lang="en-US" altLang="zh-CN" sz="2400">
              <a:solidFill>
                <a:schemeClr val="tx1"/>
              </a:solidFill>
              <a:latin typeface="Times New Roman" pitchFamily="18" charset="0"/>
              <a:ea typeface="ˎ̥"/>
              <a:cs typeface="ˎ̥"/>
            </a:endParaRPr>
          </a:p>
          <a:p>
            <a:endParaRPr lang="en-US" altLang="zh-CN"/>
          </a:p>
        </p:txBody>
      </p:sp>
      <p:sp>
        <p:nvSpPr>
          <p:cNvPr id="481296" name="Text Box 16"/>
          <p:cNvSpPr txBox="1">
            <a:spLocks noChangeArrowheads="1"/>
          </p:cNvSpPr>
          <p:nvPr/>
        </p:nvSpPr>
        <p:spPr bwMode="auto">
          <a:xfrm>
            <a:off x="6783388" y="4119563"/>
            <a:ext cx="1447800" cy="1016000"/>
          </a:xfrm>
          <a:prstGeom prst="rect">
            <a:avLst/>
          </a:prstGeom>
          <a:noFill/>
          <a:ln w="9525">
            <a:noFill/>
            <a:miter lim="800000"/>
            <a:headEnd/>
            <a:tailEnd/>
          </a:ln>
        </p:spPr>
        <p:txBody>
          <a:bodyPr>
            <a:spAutoFit/>
          </a:bodyPr>
          <a:lstStyle/>
          <a:p>
            <a:pPr>
              <a:spcBef>
                <a:spcPct val="50000"/>
              </a:spcBef>
            </a:pPr>
            <a:r>
              <a:rPr kumimoji="1" lang="en-US" altLang="zh-CN" sz="2400">
                <a:solidFill>
                  <a:schemeClr val="tx1"/>
                </a:solidFill>
                <a:latin typeface="Times New Roman" pitchFamily="18" charset="0"/>
              </a:rPr>
              <a:t>﹝</a:t>
            </a:r>
            <a:r>
              <a:rPr kumimoji="1" lang="zh-CN" altLang="en-US" sz="2400">
                <a:solidFill>
                  <a:schemeClr val="tx1"/>
                </a:solidFill>
                <a:latin typeface="Times New Roman" pitchFamily="18" charset="0"/>
              </a:rPr>
              <a:t>结果</a:t>
            </a:r>
            <a:r>
              <a:rPr kumimoji="1" lang="en-US" altLang="zh-CN" sz="2400">
                <a:solidFill>
                  <a:schemeClr val="tx1"/>
                </a:solidFill>
                <a:latin typeface="Times New Roman" pitchFamily="18" charset="0"/>
              </a:rPr>
              <a:t>﹞ </a:t>
            </a:r>
            <a:endParaRPr kumimoji="1" lang="en-US" altLang="zh-CN" sz="2400">
              <a:solidFill>
                <a:schemeClr val="tx1"/>
              </a:solidFill>
              <a:latin typeface="Times New Roman" pitchFamily="18" charset="0"/>
              <a:ea typeface="ˎ̥"/>
              <a:cs typeface="ˎ̥"/>
            </a:endParaRPr>
          </a:p>
          <a:p>
            <a:endParaRPr lang="en-US" altLang="zh-CN"/>
          </a:p>
        </p:txBody>
      </p:sp>
      <p:sp>
        <p:nvSpPr>
          <p:cNvPr id="481297" name="Text Box 17"/>
          <p:cNvSpPr txBox="1">
            <a:spLocks noChangeArrowheads="1"/>
          </p:cNvSpPr>
          <p:nvPr/>
        </p:nvSpPr>
        <p:spPr bwMode="auto">
          <a:xfrm>
            <a:off x="5786438" y="4857750"/>
            <a:ext cx="1447800" cy="1016000"/>
          </a:xfrm>
          <a:prstGeom prst="rect">
            <a:avLst/>
          </a:prstGeom>
          <a:noFill/>
          <a:ln w="9525">
            <a:noFill/>
            <a:miter lim="800000"/>
            <a:headEnd/>
            <a:tailEnd/>
          </a:ln>
        </p:spPr>
        <p:txBody>
          <a:bodyPr>
            <a:spAutoFit/>
          </a:bodyPr>
          <a:lstStyle/>
          <a:p>
            <a:pPr>
              <a:spcBef>
                <a:spcPct val="50000"/>
              </a:spcBef>
            </a:pPr>
            <a:r>
              <a:rPr kumimoji="1" lang="zh-CN" altLang="en-US" sz="2400">
                <a:solidFill>
                  <a:schemeClr val="tx1"/>
                </a:solidFill>
                <a:latin typeface="Times New Roman" pitchFamily="18" charset="0"/>
              </a:rPr>
              <a:t>反馈 </a:t>
            </a:r>
            <a:endParaRPr kumimoji="1" lang="zh-CN" altLang="en-US" sz="2400">
              <a:solidFill>
                <a:schemeClr val="tx1"/>
              </a:solidFill>
              <a:latin typeface="Times New Roman" pitchFamily="18" charset="0"/>
              <a:ea typeface="ˎ̥"/>
              <a:cs typeface="ˎ̥"/>
            </a:endParaRPr>
          </a:p>
          <a:p>
            <a:endParaRPr lang="en-US" altLang="zh-CN">
              <a:solidFill>
                <a:schemeClr val="tx1"/>
              </a:solidFill>
            </a:endParaRPr>
          </a:p>
        </p:txBody>
      </p:sp>
      <p:sp>
        <p:nvSpPr>
          <p:cNvPr id="481298" name="Line 18"/>
          <p:cNvSpPr>
            <a:spLocks noChangeShapeType="1"/>
          </p:cNvSpPr>
          <p:nvPr/>
        </p:nvSpPr>
        <p:spPr bwMode="auto">
          <a:xfrm flipV="1">
            <a:off x="5106988" y="4652963"/>
            <a:ext cx="3124200" cy="0"/>
          </a:xfrm>
          <a:prstGeom prst="line">
            <a:avLst/>
          </a:prstGeom>
          <a:noFill/>
          <a:ln w="38100">
            <a:solidFill>
              <a:schemeClr val="tx1"/>
            </a:solidFill>
            <a:round/>
            <a:headEnd/>
            <a:tailEnd type="triangle" w="med" len="med"/>
          </a:ln>
        </p:spPr>
        <p:txBody>
          <a:bodyPr anchor="ctr"/>
          <a:lstStyle/>
          <a:p>
            <a:endParaRPr lang="zh-CN" altLang="en-US"/>
          </a:p>
        </p:txBody>
      </p:sp>
      <p:sp>
        <p:nvSpPr>
          <p:cNvPr id="481299" name="Line 19"/>
          <p:cNvSpPr>
            <a:spLocks noChangeShapeType="1"/>
          </p:cNvSpPr>
          <p:nvPr/>
        </p:nvSpPr>
        <p:spPr bwMode="auto">
          <a:xfrm flipV="1">
            <a:off x="534988" y="4652963"/>
            <a:ext cx="3124200" cy="0"/>
          </a:xfrm>
          <a:prstGeom prst="line">
            <a:avLst/>
          </a:prstGeom>
          <a:noFill/>
          <a:ln w="38100">
            <a:solidFill>
              <a:schemeClr val="tx1"/>
            </a:solidFill>
            <a:round/>
            <a:headEnd/>
            <a:tailEnd type="triangle" w="med" len="med"/>
          </a:ln>
        </p:spPr>
        <p:txBody>
          <a:bodyPr anchor="ct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81285"/>
                                        </p:tgtEl>
                                        <p:attrNameLst>
                                          <p:attrName>style.visibility</p:attrName>
                                        </p:attrNameLst>
                                      </p:cBhvr>
                                      <p:to>
                                        <p:strVal val="visible"/>
                                      </p:to>
                                    </p:set>
                                    <p:anim calcmode="lin" valueType="num">
                                      <p:cBhvr>
                                        <p:cTn id="7" dur="500" fill="hold"/>
                                        <p:tgtEl>
                                          <p:spTgt spid="481285"/>
                                        </p:tgtEl>
                                        <p:attrNameLst>
                                          <p:attrName>ppt_w</p:attrName>
                                        </p:attrNameLst>
                                      </p:cBhvr>
                                      <p:tavLst>
                                        <p:tav tm="0">
                                          <p:val>
                                            <p:fltVal val="0"/>
                                          </p:val>
                                        </p:tav>
                                        <p:tav tm="100000">
                                          <p:val>
                                            <p:strVal val="#ppt_w"/>
                                          </p:val>
                                        </p:tav>
                                      </p:tavLst>
                                    </p:anim>
                                    <p:anim calcmode="lin" valueType="num">
                                      <p:cBhvr>
                                        <p:cTn id="8" dur="500" fill="hold"/>
                                        <p:tgtEl>
                                          <p:spTgt spid="48128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481286"/>
                                        </p:tgtEl>
                                        <p:attrNameLst>
                                          <p:attrName>style.visibility</p:attrName>
                                        </p:attrNameLst>
                                      </p:cBhvr>
                                      <p:to>
                                        <p:strVal val="visible"/>
                                      </p:to>
                                    </p:set>
                                    <p:anim calcmode="lin" valueType="num">
                                      <p:cBhvr>
                                        <p:cTn id="12" dur="500" fill="hold"/>
                                        <p:tgtEl>
                                          <p:spTgt spid="481286"/>
                                        </p:tgtEl>
                                        <p:attrNameLst>
                                          <p:attrName>ppt_w</p:attrName>
                                        </p:attrNameLst>
                                      </p:cBhvr>
                                      <p:tavLst>
                                        <p:tav tm="0">
                                          <p:val>
                                            <p:fltVal val="0"/>
                                          </p:val>
                                        </p:tav>
                                        <p:tav tm="100000">
                                          <p:val>
                                            <p:strVal val="#ppt_w"/>
                                          </p:val>
                                        </p:tav>
                                      </p:tavLst>
                                    </p:anim>
                                    <p:anim calcmode="lin" valueType="num">
                                      <p:cBhvr>
                                        <p:cTn id="13" dur="500" fill="hold"/>
                                        <p:tgtEl>
                                          <p:spTgt spid="481286"/>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481287"/>
                                        </p:tgtEl>
                                        <p:attrNameLst>
                                          <p:attrName>style.visibility</p:attrName>
                                        </p:attrNameLst>
                                      </p:cBhvr>
                                      <p:to>
                                        <p:strVal val="visible"/>
                                      </p:to>
                                    </p:set>
                                    <p:anim calcmode="lin" valueType="num">
                                      <p:cBhvr>
                                        <p:cTn id="17" dur="500" fill="hold"/>
                                        <p:tgtEl>
                                          <p:spTgt spid="481287"/>
                                        </p:tgtEl>
                                        <p:attrNameLst>
                                          <p:attrName>ppt_w</p:attrName>
                                        </p:attrNameLst>
                                      </p:cBhvr>
                                      <p:tavLst>
                                        <p:tav tm="0">
                                          <p:val>
                                            <p:fltVal val="0"/>
                                          </p:val>
                                        </p:tav>
                                        <p:tav tm="100000">
                                          <p:val>
                                            <p:strVal val="#ppt_w"/>
                                          </p:val>
                                        </p:tav>
                                      </p:tavLst>
                                    </p:anim>
                                    <p:anim calcmode="lin" valueType="num">
                                      <p:cBhvr>
                                        <p:cTn id="18" dur="500" fill="hold"/>
                                        <p:tgtEl>
                                          <p:spTgt spid="481287"/>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481291"/>
                                        </p:tgtEl>
                                        <p:attrNameLst>
                                          <p:attrName>style.visibility</p:attrName>
                                        </p:attrNameLst>
                                      </p:cBhvr>
                                      <p:to>
                                        <p:strVal val="visible"/>
                                      </p:to>
                                    </p:set>
                                    <p:anim calcmode="lin" valueType="num">
                                      <p:cBhvr>
                                        <p:cTn id="22" dur="500" fill="hold"/>
                                        <p:tgtEl>
                                          <p:spTgt spid="481291"/>
                                        </p:tgtEl>
                                        <p:attrNameLst>
                                          <p:attrName>ppt_w</p:attrName>
                                        </p:attrNameLst>
                                      </p:cBhvr>
                                      <p:tavLst>
                                        <p:tav tm="0">
                                          <p:val>
                                            <p:fltVal val="0"/>
                                          </p:val>
                                        </p:tav>
                                        <p:tav tm="100000">
                                          <p:val>
                                            <p:strVal val="#ppt_w"/>
                                          </p:val>
                                        </p:tav>
                                      </p:tavLst>
                                    </p:anim>
                                    <p:anim calcmode="lin" valueType="num">
                                      <p:cBhvr>
                                        <p:cTn id="23" dur="500" fill="hold"/>
                                        <p:tgtEl>
                                          <p:spTgt spid="481291"/>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481292"/>
                                        </p:tgtEl>
                                        <p:attrNameLst>
                                          <p:attrName>style.visibility</p:attrName>
                                        </p:attrNameLst>
                                      </p:cBhvr>
                                      <p:to>
                                        <p:strVal val="visible"/>
                                      </p:to>
                                    </p:set>
                                    <p:anim calcmode="lin" valueType="num">
                                      <p:cBhvr>
                                        <p:cTn id="27" dur="500" fill="hold"/>
                                        <p:tgtEl>
                                          <p:spTgt spid="481292"/>
                                        </p:tgtEl>
                                        <p:attrNameLst>
                                          <p:attrName>ppt_w</p:attrName>
                                        </p:attrNameLst>
                                      </p:cBhvr>
                                      <p:tavLst>
                                        <p:tav tm="0">
                                          <p:val>
                                            <p:fltVal val="0"/>
                                          </p:val>
                                        </p:tav>
                                        <p:tav tm="100000">
                                          <p:val>
                                            <p:strVal val="#ppt_w"/>
                                          </p:val>
                                        </p:tav>
                                      </p:tavLst>
                                    </p:anim>
                                    <p:anim calcmode="lin" valueType="num">
                                      <p:cBhvr>
                                        <p:cTn id="28" dur="500" fill="hold"/>
                                        <p:tgtEl>
                                          <p:spTgt spid="481292"/>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481293"/>
                                        </p:tgtEl>
                                        <p:attrNameLst>
                                          <p:attrName>style.visibility</p:attrName>
                                        </p:attrNameLst>
                                      </p:cBhvr>
                                      <p:to>
                                        <p:strVal val="visible"/>
                                      </p:to>
                                    </p:set>
                                    <p:anim calcmode="lin" valueType="num">
                                      <p:cBhvr>
                                        <p:cTn id="32" dur="500" fill="hold"/>
                                        <p:tgtEl>
                                          <p:spTgt spid="481293"/>
                                        </p:tgtEl>
                                        <p:attrNameLst>
                                          <p:attrName>ppt_w</p:attrName>
                                        </p:attrNameLst>
                                      </p:cBhvr>
                                      <p:tavLst>
                                        <p:tav tm="0">
                                          <p:val>
                                            <p:fltVal val="0"/>
                                          </p:val>
                                        </p:tav>
                                        <p:tav tm="100000">
                                          <p:val>
                                            <p:strVal val="#ppt_w"/>
                                          </p:val>
                                        </p:tav>
                                      </p:tavLst>
                                    </p:anim>
                                    <p:anim calcmode="lin" valueType="num">
                                      <p:cBhvr>
                                        <p:cTn id="33" dur="500" fill="hold"/>
                                        <p:tgtEl>
                                          <p:spTgt spid="481293"/>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481294"/>
                                        </p:tgtEl>
                                        <p:attrNameLst>
                                          <p:attrName>style.visibility</p:attrName>
                                        </p:attrNameLst>
                                      </p:cBhvr>
                                      <p:to>
                                        <p:strVal val="visible"/>
                                      </p:to>
                                    </p:set>
                                    <p:anim calcmode="lin" valueType="num">
                                      <p:cBhvr>
                                        <p:cTn id="37" dur="500" fill="hold"/>
                                        <p:tgtEl>
                                          <p:spTgt spid="481294"/>
                                        </p:tgtEl>
                                        <p:attrNameLst>
                                          <p:attrName>ppt_w</p:attrName>
                                        </p:attrNameLst>
                                      </p:cBhvr>
                                      <p:tavLst>
                                        <p:tav tm="0">
                                          <p:val>
                                            <p:fltVal val="0"/>
                                          </p:val>
                                        </p:tav>
                                        <p:tav tm="100000">
                                          <p:val>
                                            <p:strVal val="#ppt_w"/>
                                          </p:val>
                                        </p:tav>
                                      </p:tavLst>
                                    </p:anim>
                                    <p:anim calcmode="lin" valueType="num">
                                      <p:cBhvr>
                                        <p:cTn id="38" dur="500" fill="hold"/>
                                        <p:tgtEl>
                                          <p:spTgt spid="481294"/>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481295"/>
                                        </p:tgtEl>
                                        <p:attrNameLst>
                                          <p:attrName>style.visibility</p:attrName>
                                        </p:attrNameLst>
                                      </p:cBhvr>
                                      <p:to>
                                        <p:strVal val="visible"/>
                                      </p:to>
                                    </p:set>
                                    <p:anim calcmode="lin" valueType="num">
                                      <p:cBhvr>
                                        <p:cTn id="42" dur="500" fill="hold"/>
                                        <p:tgtEl>
                                          <p:spTgt spid="481295"/>
                                        </p:tgtEl>
                                        <p:attrNameLst>
                                          <p:attrName>ppt_w</p:attrName>
                                        </p:attrNameLst>
                                      </p:cBhvr>
                                      <p:tavLst>
                                        <p:tav tm="0">
                                          <p:val>
                                            <p:fltVal val="0"/>
                                          </p:val>
                                        </p:tav>
                                        <p:tav tm="100000">
                                          <p:val>
                                            <p:strVal val="#ppt_w"/>
                                          </p:val>
                                        </p:tav>
                                      </p:tavLst>
                                    </p:anim>
                                    <p:anim calcmode="lin" valueType="num">
                                      <p:cBhvr>
                                        <p:cTn id="43" dur="500" fill="hold"/>
                                        <p:tgtEl>
                                          <p:spTgt spid="481295"/>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481296"/>
                                        </p:tgtEl>
                                        <p:attrNameLst>
                                          <p:attrName>style.visibility</p:attrName>
                                        </p:attrNameLst>
                                      </p:cBhvr>
                                      <p:to>
                                        <p:strVal val="visible"/>
                                      </p:to>
                                    </p:set>
                                    <p:anim calcmode="lin" valueType="num">
                                      <p:cBhvr>
                                        <p:cTn id="47" dur="500" fill="hold"/>
                                        <p:tgtEl>
                                          <p:spTgt spid="481296"/>
                                        </p:tgtEl>
                                        <p:attrNameLst>
                                          <p:attrName>ppt_w</p:attrName>
                                        </p:attrNameLst>
                                      </p:cBhvr>
                                      <p:tavLst>
                                        <p:tav tm="0">
                                          <p:val>
                                            <p:fltVal val="0"/>
                                          </p:val>
                                        </p:tav>
                                        <p:tav tm="100000">
                                          <p:val>
                                            <p:strVal val="#ppt_w"/>
                                          </p:val>
                                        </p:tav>
                                      </p:tavLst>
                                    </p:anim>
                                    <p:anim calcmode="lin" valueType="num">
                                      <p:cBhvr>
                                        <p:cTn id="48" dur="500" fill="hold"/>
                                        <p:tgtEl>
                                          <p:spTgt spid="481296"/>
                                        </p:tgtEl>
                                        <p:attrNameLst>
                                          <p:attrName>ppt_h</p:attrName>
                                        </p:attrNameLst>
                                      </p:cBhvr>
                                      <p:tavLst>
                                        <p:tav tm="0">
                                          <p:val>
                                            <p:strVal val="#ppt_h"/>
                                          </p:val>
                                        </p:tav>
                                        <p:tav tm="100000">
                                          <p:val>
                                            <p:strVal val="#ppt_h"/>
                                          </p:val>
                                        </p:tav>
                                      </p:tavLst>
                                    </p:anim>
                                  </p:childTnLst>
                                </p:cTn>
                              </p:par>
                            </p:childTnLst>
                          </p:cTn>
                        </p:par>
                        <p:par>
                          <p:cTn id="49" fill="hold">
                            <p:stCondLst>
                              <p:cond delay="4500"/>
                            </p:stCondLst>
                            <p:childTnLst>
                              <p:par>
                                <p:cTn id="50" presetID="17" presetClass="entr" presetSubtype="10" fill="hold" grpId="0" nodeType="afterEffect">
                                  <p:stCondLst>
                                    <p:cond delay="0"/>
                                  </p:stCondLst>
                                  <p:childTnLst>
                                    <p:set>
                                      <p:cBhvr>
                                        <p:cTn id="51" dur="1" fill="hold">
                                          <p:stCondLst>
                                            <p:cond delay="0"/>
                                          </p:stCondLst>
                                        </p:cTn>
                                        <p:tgtEl>
                                          <p:spTgt spid="481297"/>
                                        </p:tgtEl>
                                        <p:attrNameLst>
                                          <p:attrName>style.visibility</p:attrName>
                                        </p:attrNameLst>
                                      </p:cBhvr>
                                      <p:to>
                                        <p:strVal val="visible"/>
                                      </p:to>
                                    </p:set>
                                    <p:anim calcmode="lin" valueType="num">
                                      <p:cBhvr>
                                        <p:cTn id="52" dur="500" fill="hold"/>
                                        <p:tgtEl>
                                          <p:spTgt spid="481297"/>
                                        </p:tgtEl>
                                        <p:attrNameLst>
                                          <p:attrName>ppt_w</p:attrName>
                                        </p:attrNameLst>
                                      </p:cBhvr>
                                      <p:tavLst>
                                        <p:tav tm="0">
                                          <p:val>
                                            <p:fltVal val="0"/>
                                          </p:val>
                                        </p:tav>
                                        <p:tav tm="100000">
                                          <p:val>
                                            <p:strVal val="#ppt_w"/>
                                          </p:val>
                                        </p:tav>
                                      </p:tavLst>
                                    </p:anim>
                                    <p:anim calcmode="lin" valueType="num">
                                      <p:cBhvr>
                                        <p:cTn id="53" dur="500" fill="hold"/>
                                        <p:tgtEl>
                                          <p:spTgt spid="481297"/>
                                        </p:tgtEl>
                                        <p:attrNameLst>
                                          <p:attrName>ppt_h</p:attrName>
                                        </p:attrNameLst>
                                      </p:cBhvr>
                                      <p:tavLst>
                                        <p:tav tm="0">
                                          <p:val>
                                            <p:strVal val="#ppt_h"/>
                                          </p:val>
                                        </p:tav>
                                        <p:tav tm="100000">
                                          <p:val>
                                            <p:strVal val="#ppt_h"/>
                                          </p:val>
                                        </p:tav>
                                      </p:tavLst>
                                    </p:anim>
                                  </p:childTnLst>
                                </p:cTn>
                              </p:par>
                            </p:childTnLst>
                          </p:cTn>
                        </p:par>
                        <p:par>
                          <p:cTn id="54" fill="hold">
                            <p:stCondLst>
                              <p:cond delay="5000"/>
                            </p:stCondLst>
                            <p:childTnLst>
                              <p:par>
                                <p:cTn id="55" presetID="17" presetClass="entr" presetSubtype="1" fill="hold" grpId="0" nodeType="afterEffect">
                                  <p:stCondLst>
                                    <p:cond delay="0"/>
                                  </p:stCondLst>
                                  <p:childTnLst>
                                    <p:set>
                                      <p:cBhvr>
                                        <p:cTn id="56" dur="1" fill="hold">
                                          <p:stCondLst>
                                            <p:cond delay="0"/>
                                          </p:stCondLst>
                                        </p:cTn>
                                        <p:tgtEl>
                                          <p:spTgt spid="481288"/>
                                        </p:tgtEl>
                                        <p:attrNameLst>
                                          <p:attrName>style.visibility</p:attrName>
                                        </p:attrNameLst>
                                      </p:cBhvr>
                                      <p:to>
                                        <p:strVal val="visible"/>
                                      </p:to>
                                    </p:set>
                                    <p:anim calcmode="lin" valueType="num">
                                      <p:cBhvr>
                                        <p:cTn id="57" dur="500" fill="hold"/>
                                        <p:tgtEl>
                                          <p:spTgt spid="481288"/>
                                        </p:tgtEl>
                                        <p:attrNameLst>
                                          <p:attrName>ppt_x</p:attrName>
                                        </p:attrNameLst>
                                      </p:cBhvr>
                                      <p:tavLst>
                                        <p:tav tm="0">
                                          <p:val>
                                            <p:strVal val="#ppt_x"/>
                                          </p:val>
                                        </p:tav>
                                        <p:tav tm="100000">
                                          <p:val>
                                            <p:strVal val="#ppt_x"/>
                                          </p:val>
                                        </p:tav>
                                      </p:tavLst>
                                    </p:anim>
                                    <p:anim calcmode="lin" valueType="num">
                                      <p:cBhvr>
                                        <p:cTn id="58" dur="500" fill="hold"/>
                                        <p:tgtEl>
                                          <p:spTgt spid="481288"/>
                                        </p:tgtEl>
                                        <p:attrNameLst>
                                          <p:attrName>ppt_y</p:attrName>
                                        </p:attrNameLst>
                                      </p:cBhvr>
                                      <p:tavLst>
                                        <p:tav tm="0">
                                          <p:val>
                                            <p:strVal val="#ppt_y-#ppt_h/2"/>
                                          </p:val>
                                        </p:tav>
                                        <p:tav tm="100000">
                                          <p:val>
                                            <p:strVal val="#ppt_y"/>
                                          </p:val>
                                        </p:tav>
                                      </p:tavLst>
                                    </p:anim>
                                    <p:anim calcmode="lin" valueType="num">
                                      <p:cBhvr>
                                        <p:cTn id="59" dur="500" fill="hold"/>
                                        <p:tgtEl>
                                          <p:spTgt spid="481288"/>
                                        </p:tgtEl>
                                        <p:attrNameLst>
                                          <p:attrName>ppt_w</p:attrName>
                                        </p:attrNameLst>
                                      </p:cBhvr>
                                      <p:tavLst>
                                        <p:tav tm="0">
                                          <p:val>
                                            <p:strVal val="#ppt_w"/>
                                          </p:val>
                                        </p:tav>
                                        <p:tav tm="100000">
                                          <p:val>
                                            <p:strVal val="#ppt_w"/>
                                          </p:val>
                                        </p:tav>
                                      </p:tavLst>
                                    </p:anim>
                                    <p:anim calcmode="lin" valueType="num">
                                      <p:cBhvr>
                                        <p:cTn id="60" dur="500" fill="hold"/>
                                        <p:tgtEl>
                                          <p:spTgt spid="481288"/>
                                        </p:tgtEl>
                                        <p:attrNameLst>
                                          <p:attrName>ppt_h</p:attrName>
                                        </p:attrNameLst>
                                      </p:cBhvr>
                                      <p:tavLst>
                                        <p:tav tm="0">
                                          <p:val>
                                            <p:fltVal val="0"/>
                                          </p:val>
                                        </p:tav>
                                        <p:tav tm="100000">
                                          <p:val>
                                            <p:strVal val="#ppt_h"/>
                                          </p:val>
                                        </p:tav>
                                      </p:tavLst>
                                    </p:anim>
                                  </p:childTnLst>
                                </p:cTn>
                              </p:par>
                            </p:childTnLst>
                          </p:cTn>
                        </p:par>
                        <p:par>
                          <p:cTn id="61" fill="hold">
                            <p:stCondLst>
                              <p:cond delay="5500"/>
                            </p:stCondLst>
                            <p:childTnLst>
                              <p:par>
                                <p:cTn id="62" presetID="17" presetClass="entr" presetSubtype="1" fill="hold" grpId="0" nodeType="afterEffect">
                                  <p:stCondLst>
                                    <p:cond delay="0"/>
                                  </p:stCondLst>
                                  <p:childTnLst>
                                    <p:set>
                                      <p:cBhvr>
                                        <p:cTn id="63" dur="1" fill="hold">
                                          <p:stCondLst>
                                            <p:cond delay="0"/>
                                          </p:stCondLst>
                                        </p:cTn>
                                        <p:tgtEl>
                                          <p:spTgt spid="481289"/>
                                        </p:tgtEl>
                                        <p:attrNameLst>
                                          <p:attrName>style.visibility</p:attrName>
                                        </p:attrNameLst>
                                      </p:cBhvr>
                                      <p:to>
                                        <p:strVal val="visible"/>
                                      </p:to>
                                    </p:set>
                                    <p:anim calcmode="lin" valueType="num">
                                      <p:cBhvr>
                                        <p:cTn id="64" dur="500" fill="hold"/>
                                        <p:tgtEl>
                                          <p:spTgt spid="481289"/>
                                        </p:tgtEl>
                                        <p:attrNameLst>
                                          <p:attrName>ppt_x</p:attrName>
                                        </p:attrNameLst>
                                      </p:cBhvr>
                                      <p:tavLst>
                                        <p:tav tm="0">
                                          <p:val>
                                            <p:strVal val="#ppt_x"/>
                                          </p:val>
                                        </p:tav>
                                        <p:tav tm="100000">
                                          <p:val>
                                            <p:strVal val="#ppt_x"/>
                                          </p:val>
                                        </p:tav>
                                      </p:tavLst>
                                    </p:anim>
                                    <p:anim calcmode="lin" valueType="num">
                                      <p:cBhvr>
                                        <p:cTn id="65" dur="500" fill="hold"/>
                                        <p:tgtEl>
                                          <p:spTgt spid="481289"/>
                                        </p:tgtEl>
                                        <p:attrNameLst>
                                          <p:attrName>ppt_y</p:attrName>
                                        </p:attrNameLst>
                                      </p:cBhvr>
                                      <p:tavLst>
                                        <p:tav tm="0">
                                          <p:val>
                                            <p:strVal val="#ppt_y-#ppt_h/2"/>
                                          </p:val>
                                        </p:tav>
                                        <p:tav tm="100000">
                                          <p:val>
                                            <p:strVal val="#ppt_y"/>
                                          </p:val>
                                        </p:tav>
                                      </p:tavLst>
                                    </p:anim>
                                    <p:anim calcmode="lin" valueType="num">
                                      <p:cBhvr>
                                        <p:cTn id="66" dur="500" fill="hold"/>
                                        <p:tgtEl>
                                          <p:spTgt spid="481289"/>
                                        </p:tgtEl>
                                        <p:attrNameLst>
                                          <p:attrName>ppt_w</p:attrName>
                                        </p:attrNameLst>
                                      </p:cBhvr>
                                      <p:tavLst>
                                        <p:tav tm="0">
                                          <p:val>
                                            <p:strVal val="#ppt_w"/>
                                          </p:val>
                                        </p:tav>
                                        <p:tav tm="100000">
                                          <p:val>
                                            <p:strVal val="#ppt_w"/>
                                          </p:val>
                                        </p:tav>
                                      </p:tavLst>
                                    </p:anim>
                                    <p:anim calcmode="lin" valueType="num">
                                      <p:cBhvr>
                                        <p:cTn id="67" dur="500" fill="hold"/>
                                        <p:tgtEl>
                                          <p:spTgt spid="481289"/>
                                        </p:tgtEl>
                                        <p:attrNameLst>
                                          <p:attrName>ppt_h</p:attrName>
                                        </p:attrNameLst>
                                      </p:cBhvr>
                                      <p:tavLst>
                                        <p:tav tm="0">
                                          <p:val>
                                            <p:fltVal val="0"/>
                                          </p:val>
                                        </p:tav>
                                        <p:tav tm="100000">
                                          <p:val>
                                            <p:strVal val="#ppt_h"/>
                                          </p:val>
                                        </p:tav>
                                      </p:tavLst>
                                    </p:anim>
                                  </p:childTnLst>
                                </p:cTn>
                              </p:par>
                            </p:childTnLst>
                          </p:cTn>
                        </p:par>
                        <p:par>
                          <p:cTn id="68" fill="hold">
                            <p:stCondLst>
                              <p:cond delay="6000"/>
                            </p:stCondLst>
                            <p:childTnLst>
                              <p:par>
                                <p:cTn id="69" presetID="17" presetClass="entr" presetSubtype="1" fill="hold" grpId="0" nodeType="afterEffect">
                                  <p:stCondLst>
                                    <p:cond delay="0"/>
                                  </p:stCondLst>
                                  <p:childTnLst>
                                    <p:set>
                                      <p:cBhvr>
                                        <p:cTn id="70" dur="1" fill="hold">
                                          <p:stCondLst>
                                            <p:cond delay="0"/>
                                          </p:stCondLst>
                                        </p:cTn>
                                        <p:tgtEl>
                                          <p:spTgt spid="481290"/>
                                        </p:tgtEl>
                                        <p:attrNameLst>
                                          <p:attrName>style.visibility</p:attrName>
                                        </p:attrNameLst>
                                      </p:cBhvr>
                                      <p:to>
                                        <p:strVal val="visible"/>
                                      </p:to>
                                    </p:set>
                                    <p:anim calcmode="lin" valueType="num">
                                      <p:cBhvr>
                                        <p:cTn id="71" dur="500" fill="hold"/>
                                        <p:tgtEl>
                                          <p:spTgt spid="481290"/>
                                        </p:tgtEl>
                                        <p:attrNameLst>
                                          <p:attrName>ppt_x</p:attrName>
                                        </p:attrNameLst>
                                      </p:cBhvr>
                                      <p:tavLst>
                                        <p:tav tm="0">
                                          <p:val>
                                            <p:strVal val="#ppt_x"/>
                                          </p:val>
                                        </p:tav>
                                        <p:tav tm="100000">
                                          <p:val>
                                            <p:strVal val="#ppt_x"/>
                                          </p:val>
                                        </p:tav>
                                      </p:tavLst>
                                    </p:anim>
                                    <p:anim calcmode="lin" valueType="num">
                                      <p:cBhvr>
                                        <p:cTn id="72" dur="500" fill="hold"/>
                                        <p:tgtEl>
                                          <p:spTgt spid="481290"/>
                                        </p:tgtEl>
                                        <p:attrNameLst>
                                          <p:attrName>ppt_y</p:attrName>
                                        </p:attrNameLst>
                                      </p:cBhvr>
                                      <p:tavLst>
                                        <p:tav tm="0">
                                          <p:val>
                                            <p:strVal val="#ppt_y-#ppt_h/2"/>
                                          </p:val>
                                        </p:tav>
                                        <p:tav tm="100000">
                                          <p:val>
                                            <p:strVal val="#ppt_y"/>
                                          </p:val>
                                        </p:tav>
                                      </p:tavLst>
                                    </p:anim>
                                    <p:anim calcmode="lin" valueType="num">
                                      <p:cBhvr>
                                        <p:cTn id="73" dur="500" fill="hold"/>
                                        <p:tgtEl>
                                          <p:spTgt spid="481290"/>
                                        </p:tgtEl>
                                        <p:attrNameLst>
                                          <p:attrName>ppt_w</p:attrName>
                                        </p:attrNameLst>
                                      </p:cBhvr>
                                      <p:tavLst>
                                        <p:tav tm="0">
                                          <p:val>
                                            <p:strVal val="#ppt_w"/>
                                          </p:val>
                                        </p:tav>
                                        <p:tav tm="100000">
                                          <p:val>
                                            <p:strVal val="#ppt_w"/>
                                          </p:val>
                                        </p:tav>
                                      </p:tavLst>
                                    </p:anim>
                                    <p:anim calcmode="lin" valueType="num">
                                      <p:cBhvr>
                                        <p:cTn id="74" dur="500" fill="hold"/>
                                        <p:tgtEl>
                                          <p:spTgt spid="481290"/>
                                        </p:tgtEl>
                                        <p:attrNameLst>
                                          <p:attrName>ppt_h</p:attrName>
                                        </p:attrNameLst>
                                      </p:cBhvr>
                                      <p:tavLst>
                                        <p:tav tm="0">
                                          <p:val>
                                            <p:fltVal val="0"/>
                                          </p:val>
                                        </p:tav>
                                        <p:tav tm="100000">
                                          <p:val>
                                            <p:strVal val="#ppt_h"/>
                                          </p:val>
                                        </p:tav>
                                      </p:tavLst>
                                    </p:anim>
                                  </p:childTnLst>
                                </p:cTn>
                              </p:par>
                            </p:childTnLst>
                          </p:cTn>
                        </p:par>
                        <p:par>
                          <p:cTn id="75" fill="hold">
                            <p:stCondLst>
                              <p:cond delay="6500"/>
                            </p:stCondLst>
                            <p:childTnLst>
                              <p:par>
                                <p:cTn id="76" presetID="17" presetClass="entr" presetSubtype="8" fill="hold" grpId="0" nodeType="afterEffect">
                                  <p:stCondLst>
                                    <p:cond delay="0"/>
                                  </p:stCondLst>
                                  <p:childTnLst>
                                    <p:set>
                                      <p:cBhvr>
                                        <p:cTn id="77" dur="1" fill="hold">
                                          <p:stCondLst>
                                            <p:cond delay="0"/>
                                          </p:stCondLst>
                                        </p:cTn>
                                        <p:tgtEl>
                                          <p:spTgt spid="481298"/>
                                        </p:tgtEl>
                                        <p:attrNameLst>
                                          <p:attrName>style.visibility</p:attrName>
                                        </p:attrNameLst>
                                      </p:cBhvr>
                                      <p:to>
                                        <p:strVal val="visible"/>
                                      </p:to>
                                    </p:set>
                                    <p:anim calcmode="lin" valueType="num">
                                      <p:cBhvr>
                                        <p:cTn id="78" dur="500" fill="hold"/>
                                        <p:tgtEl>
                                          <p:spTgt spid="481298"/>
                                        </p:tgtEl>
                                        <p:attrNameLst>
                                          <p:attrName>ppt_x</p:attrName>
                                        </p:attrNameLst>
                                      </p:cBhvr>
                                      <p:tavLst>
                                        <p:tav tm="0">
                                          <p:val>
                                            <p:strVal val="#ppt_x-#ppt_w/2"/>
                                          </p:val>
                                        </p:tav>
                                        <p:tav tm="100000">
                                          <p:val>
                                            <p:strVal val="#ppt_x"/>
                                          </p:val>
                                        </p:tav>
                                      </p:tavLst>
                                    </p:anim>
                                    <p:anim calcmode="lin" valueType="num">
                                      <p:cBhvr>
                                        <p:cTn id="79" dur="500" fill="hold"/>
                                        <p:tgtEl>
                                          <p:spTgt spid="481298"/>
                                        </p:tgtEl>
                                        <p:attrNameLst>
                                          <p:attrName>ppt_y</p:attrName>
                                        </p:attrNameLst>
                                      </p:cBhvr>
                                      <p:tavLst>
                                        <p:tav tm="0">
                                          <p:val>
                                            <p:strVal val="#ppt_y"/>
                                          </p:val>
                                        </p:tav>
                                        <p:tav tm="100000">
                                          <p:val>
                                            <p:strVal val="#ppt_y"/>
                                          </p:val>
                                        </p:tav>
                                      </p:tavLst>
                                    </p:anim>
                                    <p:anim calcmode="lin" valueType="num">
                                      <p:cBhvr>
                                        <p:cTn id="80" dur="500" fill="hold"/>
                                        <p:tgtEl>
                                          <p:spTgt spid="481298"/>
                                        </p:tgtEl>
                                        <p:attrNameLst>
                                          <p:attrName>ppt_w</p:attrName>
                                        </p:attrNameLst>
                                      </p:cBhvr>
                                      <p:tavLst>
                                        <p:tav tm="0">
                                          <p:val>
                                            <p:fltVal val="0"/>
                                          </p:val>
                                        </p:tav>
                                        <p:tav tm="100000">
                                          <p:val>
                                            <p:strVal val="#ppt_w"/>
                                          </p:val>
                                        </p:tav>
                                      </p:tavLst>
                                    </p:anim>
                                    <p:anim calcmode="lin" valueType="num">
                                      <p:cBhvr>
                                        <p:cTn id="81" dur="500" fill="hold"/>
                                        <p:tgtEl>
                                          <p:spTgt spid="481298"/>
                                        </p:tgtEl>
                                        <p:attrNameLst>
                                          <p:attrName>ppt_h</p:attrName>
                                        </p:attrNameLst>
                                      </p:cBhvr>
                                      <p:tavLst>
                                        <p:tav tm="0">
                                          <p:val>
                                            <p:strVal val="#ppt_h"/>
                                          </p:val>
                                        </p:tav>
                                        <p:tav tm="100000">
                                          <p:val>
                                            <p:strVal val="#ppt_h"/>
                                          </p:val>
                                        </p:tav>
                                      </p:tavLst>
                                    </p:anim>
                                  </p:childTnLst>
                                </p:cTn>
                              </p:par>
                            </p:childTnLst>
                          </p:cTn>
                        </p:par>
                        <p:par>
                          <p:cTn id="82" fill="hold">
                            <p:stCondLst>
                              <p:cond delay="7000"/>
                            </p:stCondLst>
                            <p:childTnLst>
                              <p:par>
                                <p:cTn id="83" presetID="17" presetClass="entr" presetSubtype="8" fill="hold" grpId="0" nodeType="afterEffect">
                                  <p:stCondLst>
                                    <p:cond delay="0"/>
                                  </p:stCondLst>
                                  <p:childTnLst>
                                    <p:set>
                                      <p:cBhvr>
                                        <p:cTn id="84" dur="1" fill="hold">
                                          <p:stCondLst>
                                            <p:cond delay="0"/>
                                          </p:stCondLst>
                                        </p:cTn>
                                        <p:tgtEl>
                                          <p:spTgt spid="481299"/>
                                        </p:tgtEl>
                                        <p:attrNameLst>
                                          <p:attrName>style.visibility</p:attrName>
                                        </p:attrNameLst>
                                      </p:cBhvr>
                                      <p:to>
                                        <p:strVal val="visible"/>
                                      </p:to>
                                    </p:set>
                                    <p:anim calcmode="lin" valueType="num">
                                      <p:cBhvr>
                                        <p:cTn id="85" dur="500" fill="hold"/>
                                        <p:tgtEl>
                                          <p:spTgt spid="481299"/>
                                        </p:tgtEl>
                                        <p:attrNameLst>
                                          <p:attrName>ppt_x</p:attrName>
                                        </p:attrNameLst>
                                      </p:cBhvr>
                                      <p:tavLst>
                                        <p:tav tm="0">
                                          <p:val>
                                            <p:strVal val="#ppt_x-#ppt_w/2"/>
                                          </p:val>
                                        </p:tav>
                                        <p:tav tm="100000">
                                          <p:val>
                                            <p:strVal val="#ppt_x"/>
                                          </p:val>
                                        </p:tav>
                                      </p:tavLst>
                                    </p:anim>
                                    <p:anim calcmode="lin" valueType="num">
                                      <p:cBhvr>
                                        <p:cTn id="86" dur="500" fill="hold"/>
                                        <p:tgtEl>
                                          <p:spTgt spid="481299"/>
                                        </p:tgtEl>
                                        <p:attrNameLst>
                                          <p:attrName>ppt_y</p:attrName>
                                        </p:attrNameLst>
                                      </p:cBhvr>
                                      <p:tavLst>
                                        <p:tav tm="0">
                                          <p:val>
                                            <p:strVal val="#ppt_y"/>
                                          </p:val>
                                        </p:tav>
                                        <p:tav tm="100000">
                                          <p:val>
                                            <p:strVal val="#ppt_y"/>
                                          </p:val>
                                        </p:tav>
                                      </p:tavLst>
                                    </p:anim>
                                    <p:anim calcmode="lin" valueType="num">
                                      <p:cBhvr>
                                        <p:cTn id="87" dur="500" fill="hold"/>
                                        <p:tgtEl>
                                          <p:spTgt spid="481299"/>
                                        </p:tgtEl>
                                        <p:attrNameLst>
                                          <p:attrName>ppt_w</p:attrName>
                                        </p:attrNameLst>
                                      </p:cBhvr>
                                      <p:tavLst>
                                        <p:tav tm="0">
                                          <p:val>
                                            <p:fltVal val="0"/>
                                          </p:val>
                                        </p:tav>
                                        <p:tav tm="100000">
                                          <p:val>
                                            <p:strVal val="#ppt_w"/>
                                          </p:val>
                                        </p:tav>
                                      </p:tavLst>
                                    </p:anim>
                                    <p:anim calcmode="lin" valueType="num">
                                      <p:cBhvr>
                                        <p:cTn id="88" dur="500" fill="hold"/>
                                        <p:tgtEl>
                                          <p:spTgt spid="4812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5" grpId="0" animBg="1" autoUpdateAnimBg="0"/>
      <p:bldP spid="481286" grpId="0" autoUpdateAnimBg="0"/>
      <p:bldP spid="481287" grpId="0" autoUpdateAnimBg="0"/>
      <p:bldP spid="481288" grpId="0" animBg="1"/>
      <p:bldP spid="481289" grpId="0" animBg="1"/>
      <p:bldP spid="481290" grpId="0" animBg="1"/>
      <p:bldP spid="481291" grpId="0" autoUpdateAnimBg="0"/>
      <p:bldP spid="481292" grpId="0" autoUpdateAnimBg="0"/>
      <p:bldP spid="481293" grpId="0" autoUpdateAnimBg="0"/>
      <p:bldP spid="481294" grpId="0" autoUpdateAnimBg="0"/>
      <p:bldP spid="481295" grpId="0" autoUpdateAnimBg="0"/>
      <p:bldP spid="481296" grpId="0" autoUpdateAnimBg="0"/>
      <p:bldP spid="481297" grpId="0" autoUpdateAnimBg="0"/>
      <p:bldP spid="481298" grpId="0" animBg="1"/>
      <p:bldP spid="481299"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1752600" y="785813"/>
            <a:ext cx="4084638" cy="641350"/>
          </a:xfrm>
          <a:prstGeom prst="rect">
            <a:avLst/>
          </a:prstGeom>
          <a:noFill/>
          <a:ln w="12700">
            <a:noFill/>
            <a:miter lim="800000"/>
            <a:headEnd type="none" w="sm" len="sm"/>
            <a:tailEnd type="none" w="sm" len="sm"/>
          </a:ln>
        </p:spPr>
        <p:txBody>
          <a:bodyPr wrap="none">
            <a:spAutoFit/>
          </a:bodyPr>
          <a:lstStyle/>
          <a:p>
            <a:r>
              <a:rPr kumimoji="1" lang="en-US" altLang="zh-CN">
                <a:solidFill>
                  <a:srgbClr val="006600"/>
                </a:solidFill>
                <a:latin typeface="黑体" pitchFamily="2" charset="-122"/>
                <a:ea typeface="黑体" pitchFamily="2" charset="-122"/>
              </a:rPr>
              <a:t>2</a:t>
            </a:r>
            <a:r>
              <a:rPr kumimoji="1" lang="zh-CN" altLang="en-US">
                <a:solidFill>
                  <a:srgbClr val="006600"/>
                </a:solidFill>
                <a:latin typeface="黑体" pitchFamily="2" charset="-122"/>
                <a:ea typeface="黑体" pitchFamily="2" charset="-122"/>
              </a:rPr>
              <a:t>、必然性和偶然性</a:t>
            </a:r>
            <a:endParaRPr lang="zh-CN" altLang="en-US">
              <a:solidFill>
                <a:srgbClr val="006600"/>
              </a:solidFill>
              <a:latin typeface="黑体" pitchFamily="2" charset="-122"/>
              <a:ea typeface="黑体" pitchFamily="2" charset="-122"/>
            </a:endParaRPr>
          </a:p>
        </p:txBody>
      </p:sp>
      <p:sp>
        <p:nvSpPr>
          <p:cNvPr id="482307" name="Text Box 3"/>
          <p:cNvSpPr txBox="1">
            <a:spLocks noChangeArrowheads="1"/>
          </p:cNvSpPr>
          <p:nvPr/>
        </p:nvSpPr>
        <p:spPr bwMode="auto">
          <a:xfrm>
            <a:off x="214313" y="1571625"/>
            <a:ext cx="7858125" cy="1570038"/>
          </a:xfrm>
          <a:prstGeom prst="rect">
            <a:avLst/>
          </a:prstGeom>
          <a:noFill/>
          <a:ln w="9525">
            <a:noFill/>
            <a:miter lim="800000"/>
            <a:headEnd/>
            <a:tailEnd/>
          </a:ln>
        </p:spPr>
        <p:txBody>
          <a:bodyPr>
            <a:spAutoFit/>
          </a:bodyPr>
          <a:lstStyle/>
          <a:p>
            <a:pPr algn="l"/>
            <a:r>
              <a:rPr kumimoji="1" lang="en-US" altLang="zh-CN" sz="2400">
                <a:solidFill>
                  <a:schemeClr val="tx1"/>
                </a:solidFill>
                <a:latin typeface="方正琥珀简体" pitchFamily="2" charset="-122"/>
                <a:ea typeface="方正琥珀简体" pitchFamily="2" charset="-122"/>
              </a:rPr>
              <a:t>    </a:t>
            </a:r>
            <a:r>
              <a:rPr kumimoji="1" lang="zh-CN" altLang="en-US" sz="3200">
                <a:solidFill>
                  <a:schemeClr val="tx1"/>
                </a:solidFill>
                <a:latin typeface="楷体_GB2312" pitchFamily="49" charset="-122"/>
                <a:ea typeface="楷体_GB2312" pitchFamily="49" charset="-122"/>
              </a:rPr>
              <a:t>（</a:t>
            </a:r>
            <a:r>
              <a:rPr kumimoji="1" lang="en-US" altLang="zh-CN" sz="3200">
                <a:solidFill>
                  <a:schemeClr val="tx1"/>
                </a:solidFill>
                <a:latin typeface="楷体_GB2312" pitchFamily="49" charset="-122"/>
                <a:ea typeface="楷体_GB2312" pitchFamily="49" charset="-122"/>
              </a:rPr>
              <a:t>1</a:t>
            </a:r>
            <a:r>
              <a:rPr kumimoji="1" lang="zh-CN" altLang="en-US" sz="3200">
                <a:solidFill>
                  <a:schemeClr val="tx1"/>
                </a:solidFill>
                <a:latin typeface="楷体_GB2312" pitchFamily="49" charset="-122"/>
                <a:ea typeface="楷体_GB2312" pitchFamily="49" charset="-122"/>
              </a:rPr>
              <a:t>）必然性：是指客观事物在联系和发展过程中合乎规律的、一定要发生的、确定不移的趋势。</a:t>
            </a:r>
            <a:endParaRPr lang="zh-CN" altLang="en-US">
              <a:solidFill>
                <a:schemeClr val="tx1"/>
              </a:solidFill>
              <a:latin typeface="楷体_GB2312" pitchFamily="49" charset="-122"/>
              <a:ea typeface="楷体_GB2312" pitchFamily="49" charset="-122"/>
            </a:endParaRPr>
          </a:p>
        </p:txBody>
      </p:sp>
      <p:pic>
        <p:nvPicPr>
          <p:cNvPr id="482308" name="Picture 4" descr="西爪果"/>
          <p:cNvPicPr>
            <a:picLocks noChangeAspect="1" noChangeArrowheads="1"/>
          </p:cNvPicPr>
          <p:nvPr/>
        </p:nvPicPr>
        <p:blipFill>
          <a:blip r:embed="rId2" cstate="print"/>
          <a:srcRect l="2682" t="3145" r="5983" b="4881"/>
          <a:stretch>
            <a:fillRect/>
          </a:stretch>
        </p:blipFill>
        <p:spPr bwMode="auto">
          <a:xfrm>
            <a:off x="1143000" y="4191000"/>
            <a:ext cx="2514600" cy="1909763"/>
          </a:xfrm>
          <a:prstGeom prst="rect">
            <a:avLst/>
          </a:prstGeom>
          <a:noFill/>
          <a:ln w="9525">
            <a:solidFill>
              <a:srgbClr val="FFFF00"/>
            </a:solidFill>
            <a:miter lim="800000"/>
            <a:headEnd/>
            <a:tailEnd/>
          </a:ln>
        </p:spPr>
      </p:pic>
      <p:pic>
        <p:nvPicPr>
          <p:cNvPr id="482309" name="Picture 5" descr="碗豆结果"/>
          <p:cNvPicPr>
            <a:picLocks noChangeAspect="1" noChangeArrowheads="1"/>
          </p:cNvPicPr>
          <p:nvPr/>
        </p:nvPicPr>
        <p:blipFill>
          <a:blip r:embed="rId3" cstate="print"/>
          <a:srcRect l="2495" t="1634" r="4395" b="5556"/>
          <a:stretch>
            <a:fillRect/>
          </a:stretch>
        </p:blipFill>
        <p:spPr bwMode="auto">
          <a:xfrm>
            <a:off x="6019800" y="2743200"/>
            <a:ext cx="1941513" cy="2595563"/>
          </a:xfrm>
          <a:prstGeom prst="rect">
            <a:avLst/>
          </a:prstGeom>
          <a:noFill/>
          <a:ln w="9525">
            <a:solidFill>
              <a:srgbClr val="FFFF00"/>
            </a:solidFill>
            <a:miter lim="800000"/>
            <a:headEnd/>
            <a:tailEnd/>
          </a:ln>
        </p:spPr>
      </p:pic>
      <p:pic>
        <p:nvPicPr>
          <p:cNvPr id="482310" name="Picture 6" descr="瓜子002"/>
          <p:cNvPicPr>
            <a:picLocks noChangeAspect="1" noChangeArrowheads="1"/>
          </p:cNvPicPr>
          <p:nvPr/>
        </p:nvPicPr>
        <p:blipFill>
          <a:blip r:embed="rId4" cstate="print"/>
          <a:srcRect/>
          <a:stretch>
            <a:fillRect/>
          </a:stretch>
        </p:blipFill>
        <p:spPr bwMode="auto">
          <a:xfrm>
            <a:off x="3962400" y="3200400"/>
            <a:ext cx="1447800" cy="1443038"/>
          </a:xfrm>
          <a:prstGeom prst="rect">
            <a:avLst/>
          </a:prstGeom>
          <a:noFill/>
          <a:ln w="9525">
            <a:noFill/>
            <a:miter lim="800000"/>
            <a:headEnd/>
            <a:tailEnd/>
          </a:ln>
        </p:spPr>
      </p:pic>
      <p:pic>
        <p:nvPicPr>
          <p:cNvPr id="482311" name="Picture 7" descr="碗豆1"/>
          <p:cNvPicPr>
            <a:picLocks noChangeAspect="1" noChangeArrowheads="1"/>
          </p:cNvPicPr>
          <p:nvPr/>
        </p:nvPicPr>
        <p:blipFill>
          <a:blip r:embed="rId5" cstate="print"/>
          <a:srcRect/>
          <a:stretch>
            <a:fillRect/>
          </a:stretch>
        </p:blipFill>
        <p:spPr bwMode="auto">
          <a:xfrm>
            <a:off x="3962400" y="4648200"/>
            <a:ext cx="1525588" cy="1446213"/>
          </a:xfrm>
          <a:prstGeom prst="rect">
            <a:avLst/>
          </a:prstGeom>
          <a:noFill/>
          <a:ln w="9525">
            <a:noFill/>
            <a:miter lim="800000"/>
            <a:headEnd/>
            <a:tailEnd/>
          </a:ln>
        </p:spPr>
      </p:pic>
      <p:sp>
        <p:nvSpPr>
          <p:cNvPr id="482312" name="Line 8"/>
          <p:cNvSpPr>
            <a:spLocks noChangeShapeType="1"/>
          </p:cNvSpPr>
          <p:nvPr/>
        </p:nvSpPr>
        <p:spPr bwMode="auto">
          <a:xfrm flipH="1">
            <a:off x="2209800" y="3733800"/>
            <a:ext cx="1752600" cy="0"/>
          </a:xfrm>
          <a:prstGeom prst="line">
            <a:avLst/>
          </a:prstGeom>
          <a:noFill/>
          <a:ln w="57150">
            <a:solidFill>
              <a:srgbClr val="0000CC"/>
            </a:solidFill>
            <a:round/>
            <a:headEnd/>
            <a:tailEnd/>
          </a:ln>
        </p:spPr>
        <p:txBody>
          <a:bodyPr wrap="none" anchor="ctr"/>
          <a:lstStyle/>
          <a:p>
            <a:endParaRPr lang="zh-CN" altLang="en-US"/>
          </a:p>
        </p:txBody>
      </p:sp>
      <p:sp>
        <p:nvSpPr>
          <p:cNvPr id="482313" name="Line 9"/>
          <p:cNvSpPr>
            <a:spLocks noChangeShapeType="1"/>
          </p:cNvSpPr>
          <p:nvPr/>
        </p:nvSpPr>
        <p:spPr bwMode="auto">
          <a:xfrm flipH="1" flipV="1">
            <a:off x="5410200" y="5791200"/>
            <a:ext cx="1905000" cy="0"/>
          </a:xfrm>
          <a:prstGeom prst="line">
            <a:avLst/>
          </a:prstGeom>
          <a:noFill/>
          <a:ln w="57150">
            <a:solidFill>
              <a:srgbClr val="0000CC"/>
            </a:solidFill>
            <a:round/>
            <a:headEnd/>
            <a:tailEnd/>
          </a:ln>
        </p:spPr>
        <p:txBody>
          <a:bodyPr wrap="none" anchor="ctr"/>
          <a:lstStyle/>
          <a:p>
            <a:endParaRPr lang="zh-CN" altLang="en-US"/>
          </a:p>
        </p:txBody>
      </p:sp>
      <p:sp>
        <p:nvSpPr>
          <p:cNvPr id="482314" name="Line 10"/>
          <p:cNvSpPr>
            <a:spLocks noChangeShapeType="1"/>
          </p:cNvSpPr>
          <p:nvPr/>
        </p:nvSpPr>
        <p:spPr bwMode="auto">
          <a:xfrm>
            <a:off x="2209800" y="3733800"/>
            <a:ext cx="0" cy="457200"/>
          </a:xfrm>
          <a:prstGeom prst="line">
            <a:avLst/>
          </a:prstGeom>
          <a:noFill/>
          <a:ln w="57150">
            <a:solidFill>
              <a:srgbClr val="0000CC"/>
            </a:solidFill>
            <a:round/>
            <a:headEnd/>
            <a:tailEnd type="triangle" w="med" len="med"/>
          </a:ln>
        </p:spPr>
        <p:txBody>
          <a:bodyPr wrap="none" anchor="ctr"/>
          <a:lstStyle/>
          <a:p>
            <a:endParaRPr lang="zh-CN" altLang="en-US"/>
          </a:p>
        </p:txBody>
      </p:sp>
      <p:sp>
        <p:nvSpPr>
          <p:cNvPr id="482315" name="Line 11"/>
          <p:cNvSpPr>
            <a:spLocks noChangeShapeType="1"/>
          </p:cNvSpPr>
          <p:nvPr/>
        </p:nvSpPr>
        <p:spPr bwMode="auto">
          <a:xfrm flipH="1" flipV="1">
            <a:off x="7315200" y="5334000"/>
            <a:ext cx="0" cy="457200"/>
          </a:xfrm>
          <a:prstGeom prst="line">
            <a:avLst/>
          </a:prstGeom>
          <a:noFill/>
          <a:ln w="57150">
            <a:solidFill>
              <a:srgbClr val="0000CC"/>
            </a:solidFill>
            <a:round/>
            <a:headEnd/>
            <a:tailEnd type="triangle" w="med" len="med"/>
          </a:ln>
        </p:spPr>
        <p:txBody>
          <a:bodyPr wrap="none" anchor="ctr"/>
          <a:lstStyle/>
          <a:p>
            <a:endParaRPr lang="zh-CN" altLang="en-US"/>
          </a:p>
        </p:txBody>
      </p:sp>
      <p:sp>
        <p:nvSpPr>
          <p:cNvPr id="158732" name="Rectangle 12"/>
          <p:cNvSpPr>
            <a:spLocks noChangeArrowheads="1"/>
          </p:cNvSpPr>
          <p:nvPr/>
        </p:nvSpPr>
        <p:spPr bwMode="auto">
          <a:xfrm>
            <a:off x="1828800" y="1447800"/>
            <a:ext cx="39624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58733" name="Text Box 13"/>
          <p:cNvSpPr txBox="1">
            <a:spLocks noChangeArrowheads="1"/>
          </p:cNvSpPr>
          <p:nvPr/>
        </p:nvSpPr>
        <p:spPr bwMode="auto">
          <a:xfrm>
            <a:off x="2819400" y="6096000"/>
            <a:ext cx="4222750" cy="519113"/>
          </a:xfrm>
          <a:prstGeom prst="rect">
            <a:avLst/>
          </a:prstGeom>
          <a:noFill/>
          <a:ln w="9525" algn="ctr">
            <a:noFill/>
            <a:miter lim="800000"/>
            <a:headEnd/>
            <a:tailEnd/>
          </a:ln>
        </p:spPr>
        <p:txBody>
          <a:bodyPr>
            <a:spAutoFit/>
          </a:bodyPr>
          <a:lstStyle/>
          <a:p>
            <a:pPr algn="just">
              <a:spcBef>
                <a:spcPct val="20000"/>
              </a:spcBef>
            </a:pPr>
            <a:r>
              <a:rPr lang="zh-CN" altLang="en-US" sz="2800">
                <a:solidFill>
                  <a:srgbClr val="FF6600"/>
                </a:solidFill>
                <a:ea typeface="华文行楷" pitchFamily="2" charset="-122"/>
              </a:rPr>
              <a:t>种瓜得瓜，种豆得豆</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2307"/>
                                        </p:tgtEl>
                                        <p:attrNameLst>
                                          <p:attrName>style.visibility</p:attrName>
                                        </p:attrNameLst>
                                      </p:cBhvr>
                                      <p:to>
                                        <p:strVal val="visible"/>
                                      </p:to>
                                    </p:set>
                                    <p:animEffect transition="in" filter="dissolve">
                                      <p:cBhvr>
                                        <p:cTn id="7" dur="500"/>
                                        <p:tgtEl>
                                          <p:spTgt spid="482307"/>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482310"/>
                                        </p:tgtEl>
                                        <p:attrNameLst>
                                          <p:attrName>style.visibility</p:attrName>
                                        </p:attrNameLst>
                                      </p:cBhvr>
                                      <p:to>
                                        <p:strVal val="visible"/>
                                      </p:to>
                                    </p:set>
                                    <p:anim calcmode="lin" valueType="num">
                                      <p:cBhvr>
                                        <p:cTn id="11" dur="500" fill="hold"/>
                                        <p:tgtEl>
                                          <p:spTgt spid="482310"/>
                                        </p:tgtEl>
                                        <p:attrNameLst>
                                          <p:attrName>ppt_w</p:attrName>
                                        </p:attrNameLst>
                                      </p:cBhvr>
                                      <p:tavLst>
                                        <p:tav tm="0">
                                          <p:val>
                                            <p:fltVal val="0"/>
                                          </p:val>
                                        </p:tav>
                                        <p:tav tm="100000">
                                          <p:val>
                                            <p:strVal val="#ppt_w"/>
                                          </p:val>
                                        </p:tav>
                                      </p:tavLst>
                                    </p:anim>
                                    <p:anim calcmode="lin" valueType="num">
                                      <p:cBhvr>
                                        <p:cTn id="12" dur="500" fill="hold"/>
                                        <p:tgtEl>
                                          <p:spTgt spid="482310"/>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7" presetClass="entr" presetSubtype="2" fill="hold" grpId="0" nodeType="afterEffect">
                                  <p:stCondLst>
                                    <p:cond delay="0"/>
                                  </p:stCondLst>
                                  <p:childTnLst>
                                    <p:set>
                                      <p:cBhvr>
                                        <p:cTn id="15" dur="1" fill="hold">
                                          <p:stCondLst>
                                            <p:cond delay="0"/>
                                          </p:stCondLst>
                                        </p:cTn>
                                        <p:tgtEl>
                                          <p:spTgt spid="482312"/>
                                        </p:tgtEl>
                                        <p:attrNameLst>
                                          <p:attrName>style.visibility</p:attrName>
                                        </p:attrNameLst>
                                      </p:cBhvr>
                                      <p:to>
                                        <p:strVal val="visible"/>
                                      </p:to>
                                    </p:set>
                                    <p:anim calcmode="lin" valueType="num">
                                      <p:cBhvr>
                                        <p:cTn id="16" dur="500" fill="hold"/>
                                        <p:tgtEl>
                                          <p:spTgt spid="482312"/>
                                        </p:tgtEl>
                                        <p:attrNameLst>
                                          <p:attrName>ppt_x</p:attrName>
                                        </p:attrNameLst>
                                      </p:cBhvr>
                                      <p:tavLst>
                                        <p:tav tm="0">
                                          <p:val>
                                            <p:strVal val="#ppt_x+#ppt_w/2"/>
                                          </p:val>
                                        </p:tav>
                                        <p:tav tm="100000">
                                          <p:val>
                                            <p:strVal val="#ppt_x"/>
                                          </p:val>
                                        </p:tav>
                                      </p:tavLst>
                                    </p:anim>
                                    <p:anim calcmode="lin" valueType="num">
                                      <p:cBhvr>
                                        <p:cTn id="17" dur="500" fill="hold"/>
                                        <p:tgtEl>
                                          <p:spTgt spid="482312"/>
                                        </p:tgtEl>
                                        <p:attrNameLst>
                                          <p:attrName>ppt_y</p:attrName>
                                        </p:attrNameLst>
                                      </p:cBhvr>
                                      <p:tavLst>
                                        <p:tav tm="0">
                                          <p:val>
                                            <p:strVal val="#ppt_y"/>
                                          </p:val>
                                        </p:tav>
                                        <p:tav tm="100000">
                                          <p:val>
                                            <p:strVal val="#ppt_y"/>
                                          </p:val>
                                        </p:tav>
                                      </p:tavLst>
                                    </p:anim>
                                    <p:anim calcmode="lin" valueType="num">
                                      <p:cBhvr>
                                        <p:cTn id="18" dur="500" fill="hold"/>
                                        <p:tgtEl>
                                          <p:spTgt spid="482312"/>
                                        </p:tgtEl>
                                        <p:attrNameLst>
                                          <p:attrName>ppt_w</p:attrName>
                                        </p:attrNameLst>
                                      </p:cBhvr>
                                      <p:tavLst>
                                        <p:tav tm="0">
                                          <p:val>
                                            <p:fltVal val="0"/>
                                          </p:val>
                                        </p:tav>
                                        <p:tav tm="100000">
                                          <p:val>
                                            <p:strVal val="#ppt_w"/>
                                          </p:val>
                                        </p:tav>
                                      </p:tavLst>
                                    </p:anim>
                                    <p:anim calcmode="lin" valueType="num">
                                      <p:cBhvr>
                                        <p:cTn id="19" dur="500" fill="hold"/>
                                        <p:tgtEl>
                                          <p:spTgt spid="482312"/>
                                        </p:tgtEl>
                                        <p:attrNameLst>
                                          <p:attrName>ppt_h</p:attrName>
                                        </p:attrNameLst>
                                      </p:cBhvr>
                                      <p:tavLst>
                                        <p:tav tm="0">
                                          <p:val>
                                            <p:strVal val="#ppt_h"/>
                                          </p:val>
                                        </p:tav>
                                        <p:tav tm="100000">
                                          <p:val>
                                            <p:strVal val="#ppt_h"/>
                                          </p:val>
                                        </p:tav>
                                      </p:tavLst>
                                    </p:anim>
                                  </p:childTnLst>
                                </p:cTn>
                              </p:par>
                            </p:childTnLst>
                          </p:cTn>
                        </p:par>
                        <p:par>
                          <p:cTn id="20" fill="hold">
                            <p:stCondLst>
                              <p:cond delay="1500"/>
                            </p:stCondLst>
                            <p:childTnLst>
                              <p:par>
                                <p:cTn id="21" presetID="17" presetClass="entr" presetSubtype="2" fill="hold" grpId="0" nodeType="afterEffect">
                                  <p:stCondLst>
                                    <p:cond delay="0"/>
                                  </p:stCondLst>
                                  <p:childTnLst>
                                    <p:set>
                                      <p:cBhvr>
                                        <p:cTn id="22" dur="1" fill="hold">
                                          <p:stCondLst>
                                            <p:cond delay="0"/>
                                          </p:stCondLst>
                                        </p:cTn>
                                        <p:tgtEl>
                                          <p:spTgt spid="482313"/>
                                        </p:tgtEl>
                                        <p:attrNameLst>
                                          <p:attrName>style.visibility</p:attrName>
                                        </p:attrNameLst>
                                      </p:cBhvr>
                                      <p:to>
                                        <p:strVal val="visible"/>
                                      </p:to>
                                    </p:set>
                                    <p:anim calcmode="lin" valueType="num">
                                      <p:cBhvr>
                                        <p:cTn id="23" dur="500" fill="hold"/>
                                        <p:tgtEl>
                                          <p:spTgt spid="482313"/>
                                        </p:tgtEl>
                                        <p:attrNameLst>
                                          <p:attrName>ppt_x</p:attrName>
                                        </p:attrNameLst>
                                      </p:cBhvr>
                                      <p:tavLst>
                                        <p:tav tm="0">
                                          <p:val>
                                            <p:strVal val="#ppt_x+#ppt_w/2"/>
                                          </p:val>
                                        </p:tav>
                                        <p:tav tm="100000">
                                          <p:val>
                                            <p:strVal val="#ppt_x"/>
                                          </p:val>
                                        </p:tav>
                                      </p:tavLst>
                                    </p:anim>
                                    <p:anim calcmode="lin" valueType="num">
                                      <p:cBhvr>
                                        <p:cTn id="24" dur="500" fill="hold"/>
                                        <p:tgtEl>
                                          <p:spTgt spid="482313"/>
                                        </p:tgtEl>
                                        <p:attrNameLst>
                                          <p:attrName>ppt_y</p:attrName>
                                        </p:attrNameLst>
                                      </p:cBhvr>
                                      <p:tavLst>
                                        <p:tav tm="0">
                                          <p:val>
                                            <p:strVal val="#ppt_y"/>
                                          </p:val>
                                        </p:tav>
                                        <p:tav tm="100000">
                                          <p:val>
                                            <p:strVal val="#ppt_y"/>
                                          </p:val>
                                        </p:tav>
                                      </p:tavLst>
                                    </p:anim>
                                    <p:anim calcmode="lin" valueType="num">
                                      <p:cBhvr>
                                        <p:cTn id="25" dur="500" fill="hold"/>
                                        <p:tgtEl>
                                          <p:spTgt spid="482313"/>
                                        </p:tgtEl>
                                        <p:attrNameLst>
                                          <p:attrName>ppt_w</p:attrName>
                                        </p:attrNameLst>
                                      </p:cBhvr>
                                      <p:tavLst>
                                        <p:tav tm="0">
                                          <p:val>
                                            <p:fltVal val="0"/>
                                          </p:val>
                                        </p:tav>
                                        <p:tav tm="100000">
                                          <p:val>
                                            <p:strVal val="#ppt_w"/>
                                          </p:val>
                                        </p:tav>
                                      </p:tavLst>
                                    </p:anim>
                                    <p:anim calcmode="lin" valueType="num">
                                      <p:cBhvr>
                                        <p:cTn id="26" dur="500" fill="hold"/>
                                        <p:tgtEl>
                                          <p:spTgt spid="482313"/>
                                        </p:tgtEl>
                                        <p:attrNameLst>
                                          <p:attrName>ppt_h</p:attrName>
                                        </p:attrNameLst>
                                      </p:cBhvr>
                                      <p:tavLst>
                                        <p:tav tm="0">
                                          <p:val>
                                            <p:strVal val="#ppt_h"/>
                                          </p:val>
                                        </p:tav>
                                        <p:tav tm="100000">
                                          <p:val>
                                            <p:strVal val="#ppt_h"/>
                                          </p:val>
                                        </p:tav>
                                      </p:tavLst>
                                    </p:anim>
                                  </p:childTnLst>
                                </p:cTn>
                              </p:par>
                            </p:childTnLst>
                          </p:cTn>
                        </p:par>
                        <p:par>
                          <p:cTn id="27" fill="hold">
                            <p:stCondLst>
                              <p:cond delay="2000"/>
                            </p:stCondLst>
                            <p:childTnLst>
                              <p:par>
                                <p:cTn id="28" presetID="17" presetClass="entr" presetSubtype="1" fill="hold" grpId="0" nodeType="afterEffect">
                                  <p:stCondLst>
                                    <p:cond delay="0"/>
                                  </p:stCondLst>
                                  <p:childTnLst>
                                    <p:set>
                                      <p:cBhvr>
                                        <p:cTn id="29" dur="1" fill="hold">
                                          <p:stCondLst>
                                            <p:cond delay="0"/>
                                          </p:stCondLst>
                                        </p:cTn>
                                        <p:tgtEl>
                                          <p:spTgt spid="482314"/>
                                        </p:tgtEl>
                                        <p:attrNameLst>
                                          <p:attrName>style.visibility</p:attrName>
                                        </p:attrNameLst>
                                      </p:cBhvr>
                                      <p:to>
                                        <p:strVal val="visible"/>
                                      </p:to>
                                    </p:set>
                                    <p:anim calcmode="lin" valueType="num">
                                      <p:cBhvr>
                                        <p:cTn id="30" dur="500" fill="hold"/>
                                        <p:tgtEl>
                                          <p:spTgt spid="482314"/>
                                        </p:tgtEl>
                                        <p:attrNameLst>
                                          <p:attrName>ppt_x</p:attrName>
                                        </p:attrNameLst>
                                      </p:cBhvr>
                                      <p:tavLst>
                                        <p:tav tm="0">
                                          <p:val>
                                            <p:strVal val="#ppt_x"/>
                                          </p:val>
                                        </p:tav>
                                        <p:tav tm="100000">
                                          <p:val>
                                            <p:strVal val="#ppt_x"/>
                                          </p:val>
                                        </p:tav>
                                      </p:tavLst>
                                    </p:anim>
                                    <p:anim calcmode="lin" valueType="num">
                                      <p:cBhvr>
                                        <p:cTn id="31" dur="500" fill="hold"/>
                                        <p:tgtEl>
                                          <p:spTgt spid="482314"/>
                                        </p:tgtEl>
                                        <p:attrNameLst>
                                          <p:attrName>ppt_y</p:attrName>
                                        </p:attrNameLst>
                                      </p:cBhvr>
                                      <p:tavLst>
                                        <p:tav tm="0">
                                          <p:val>
                                            <p:strVal val="#ppt_y-#ppt_h/2"/>
                                          </p:val>
                                        </p:tav>
                                        <p:tav tm="100000">
                                          <p:val>
                                            <p:strVal val="#ppt_y"/>
                                          </p:val>
                                        </p:tav>
                                      </p:tavLst>
                                    </p:anim>
                                    <p:anim calcmode="lin" valueType="num">
                                      <p:cBhvr>
                                        <p:cTn id="32" dur="500" fill="hold"/>
                                        <p:tgtEl>
                                          <p:spTgt spid="482314"/>
                                        </p:tgtEl>
                                        <p:attrNameLst>
                                          <p:attrName>ppt_w</p:attrName>
                                        </p:attrNameLst>
                                      </p:cBhvr>
                                      <p:tavLst>
                                        <p:tav tm="0">
                                          <p:val>
                                            <p:strVal val="#ppt_w"/>
                                          </p:val>
                                        </p:tav>
                                        <p:tav tm="100000">
                                          <p:val>
                                            <p:strVal val="#ppt_w"/>
                                          </p:val>
                                        </p:tav>
                                      </p:tavLst>
                                    </p:anim>
                                    <p:anim calcmode="lin" valueType="num">
                                      <p:cBhvr>
                                        <p:cTn id="33" dur="500" fill="hold"/>
                                        <p:tgtEl>
                                          <p:spTgt spid="482314"/>
                                        </p:tgtEl>
                                        <p:attrNameLst>
                                          <p:attrName>ppt_h</p:attrName>
                                        </p:attrNameLst>
                                      </p:cBhvr>
                                      <p:tavLst>
                                        <p:tav tm="0">
                                          <p:val>
                                            <p:fltVal val="0"/>
                                          </p:val>
                                        </p:tav>
                                        <p:tav tm="100000">
                                          <p:val>
                                            <p:strVal val="#ppt_h"/>
                                          </p:val>
                                        </p:tav>
                                      </p:tavLst>
                                    </p:anim>
                                  </p:childTnLst>
                                </p:cTn>
                              </p:par>
                            </p:childTnLst>
                          </p:cTn>
                        </p:par>
                        <p:par>
                          <p:cTn id="34" fill="hold">
                            <p:stCondLst>
                              <p:cond delay="2500"/>
                            </p:stCondLst>
                            <p:childTnLst>
                              <p:par>
                                <p:cTn id="35" presetID="17" presetClass="entr" presetSubtype="1" fill="hold" grpId="0" nodeType="afterEffect">
                                  <p:stCondLst>
                                    <p:cond delay="0"/>
                                  </p:stCondLst>
                                  <p:childTnLst>
                                    <p:set>
                                      <p:cBhvr>
                                        <p:cTn id="36" dur="1" fill="hold">
                                          <p:stCondLst>
                                            <p:cond delay="0"/>
                                          </p:stCondLst>
                                        </p:cTn>
                                        <p:tgtEl>
                                          <p:spTgt spid="482315"/>
                                        </p:tgtEl>
                                        <p:attrNameLst>
                                          <p:attrName>style.visibility</p:attrName>
                                        </p:attrNameLst>
                                      </p:cBhvr>
                                      <p:to>
                                        <p:strVal val="visible"/>
                                      </p:to>
                                    </p:set>
                                    <p:anim calcmode="lin" valueType="num">
                                      <p:cBhvr>
                                        <p:cTn id="37" dur="500" fill="hold"/>
                                        <p:tgtEl>
                                          <p:spTgt spid="482315"/>
                                        </p:tgtEl>
                                        <p:attrNameLst>
                                          <p:attrName>ppt_x</p:attrName>
                                        </p:attrNameLst>
                                      </p:cBhvr>
                                      <p:tavLst>
                                        <p:tav tm="0">
                                          <p:val>
                                            <p:strVal val="#ppt_x"/>
                                          </p:val>
                                        </p:tav>
                                        <p:tav tm="100000">
                                          <p:val>
                                            <p:strVal val="#ppt_x"/>
                                          </p:val>
                                        </p:tav>
                                      </p:tavLst>
                                    </p:anim>
                                    <p:anim calcmode="lin" valueType="num">
                                      <p:cBhvr>
                                        <p:cTn id="38" dur="500" fill="hold"/>
                                        <p:tgtEl>
                                          <p:spTgt spid="482315"/>
                                        </p:tgtEl>
                                        <p:attrNameLst>
                                          <p:attrName>ppt_y</p:attrName>
                                        </p:attrNameLst>
                                      </p:cBhvr>
                                      <p:tavLst>
                                        <p:tav tm="0">
                                          <p:val>
                                            <p:strVal val="#ppt_y-#ppt_h/2"/>
                                          </p:val>
                                        </p:tav>
                                        <p:tav tm="100000">
                                          <p:val>
                                            <p:strVal val="#ppt_y"/>
                                          </p:val>
                                        </p:tav>
                                      </p:tavLst>
                                    </p:anim>
                                    <p:anim calcmode="lin" valueType="num">
                                      <p:cBhvr>
                                        <p:cTn id="39" dur="500" fill="hold"/>
                                        <p:tgtEl>
                                          <p:spTgt spid="482315"/>
                                        </p:tgtEl>
                                        <p:attrNameLst>
                                          <p:attrName>ppt_w</p:attrName>
                                        </p:attrNameLst>
                                      </p:cBhvr>
                                      <p:tavLst>
                                        <p:tav tm="0">
                                          <p:val>
                                            <p:strVal val="#ppt_w"/>
                                          </p:val>
                                        </p:tav>
                                        <p:tav tm="100000">
                                          <p:val>
                                            <p:strVal val="#ppt_w"/>
                                          </p:val>
                                        </p:tav>
                                      </p:tavLst>
                                    </p:anim>
                                    <p:anim calcmode="lin" valueType="num">
                                      <p:cBhvr>
                                        <p:cTn id="40" dur="500" fill="hold"/>
                                        <p:tgtEl>
                                          <p:spTgt spid="482315"/>
                                        </p:tgtEl>
                                        <p:attrNameLst>
                                          <p:attrName>ppt_h</p:attrName>
                                        </p:attrNameLst>
                                      </p:cBhvr>
                                      <p:tavLst>
                                        <p:tav tm="0">
                                          <p:val>
                                            <p:fltVal val="0"/>
                                          </p:val>
                                        </p:tav>
                                        <p:tav tm="100000">
                                          <p:val>
                                            <p:strVal val="#ppt_h"/>
                                          </p:val>
                                        </p:tav>
                                      </p:tavLst>
                                    </p:anim>
                                  </p:childTnLst>
                                </p:cTn>
                              </p:par>
                            </p:childTnLst>
                          </p:cTn>
                        </p:par>
                        <p:par>
                          <p:cTn id="41" fill="hold">
                            <p:stCondLst>
                              <p:cond delay="3000"/>
                            </p:stCondLst>
                            <p:childTnLst>
                              <p:par>
                                <p:cTn id="42" presetID="12" presetClass="entr" presetSubtype="1" fill="hold" nodeType="afterEffect">
                                  <p:stCondLst>
                                    <p:cond delay="0"/>
                                  </p:stCondLst>
                                  <p:childTnLst>
                                    <p:set>
                                      <p:cBhvr>
                                        <p:cTn id="43" dur="1" fill="hold">
                                          <p:stCondLst>
                                            <p:cond delay="0"/>
                                          </p:stCondLst>
                                        </p:cTn>
                                        <p:tgtEl>
                                          <p:spTgt spid="482308"/>
                                        </p:tgtEl>
                                        <p:attrNameLst>
                                          <p:attrName>style.visibility</p:attrName>
                                        </p:attrNameLst>
                                      </p:cBhvr>
                                      <p:to>
                                        <p:strVal val="visible"/>
                                      </p:to>
                                    </p:set>
                                    <p:animEffect transition="in" filter="slide(fromTop)">
                                      <p:cBhvr>
                                        <p:cTn id="44" dur="500"/>
                                        <p:tgtEl>
                                          <p:spTgt spid="482308"/>
                                        </p:tgtEl>
                                      </p:cBhvr>
                                    </p:animEffect>
                                  </p:childTnLst>
                                </p:cTn>
                              </p:par>
                            </p:childTnLst>
                          </p:cTn>
                        </p:par>
                        <p:par>
                          <p:cTn id="45" fill="hold">
                            <p:stCondLst>
                              <p:cond delay="3500"/>
                            </p:stCondLst>
                            <p:childTnLst>
                              <p:par>
                                <p:cTn id="46" presetID="23" presetClass="entr" presetSubtype="16" fill="hold" nodeType="afterEffect">
                                  <p:stCondLst>
                                    <p:cond delay="0"/>
                                  </p:stCondLst>
                                  <p:childTnLst>
                                    <p:set>
                                      <p:cBhvr>
                                        <p:cTn id="47" dur="1" fill="hold">
                                          <p:stCondLst>
                                            <p:cond delay="0"/>
                                          </p:stCondLst>
                                        </p:cTn>
                                        <p:tgtEl>
                                          <p:spTgt spid="482311"/>
                                        </p:tgtEl>
                                        <p:attrNameLst>
                                          <p:attrName>style.visibility</p:attrName>
                                        </p:attrNameLst>
                                      </p:cBhvr>
                                      <p:to>
                                        <p:strVal val="visible"/>
                                      </p:to>
                                    </p:set>
                                    <p:anim calcmode="lin" valueType="num">
                                      <p:cBhvr>
                                        <p:cTn id="48" dur="500" fill="hold"/>
                                        <p:tgtEl>
                                          <p:spTgt spid="482311"/>
                                        </p:tgtEl>
                                        <p:attrNameLst>
                                          <p:attrName>ppt_w</p:attrName>
                                        </p:attrNameLst>
                                      </p:cBhvr>
                                      <p:tavLst>
                                        <p:tav tm="0">
                                          <p:val>
                                            <p:fltVal val="0"/>
                                          </p:val>
                                        </p:tav>
                                        <p:tav tm="100000">
                                          <p:val>
                                            <p:strVal val="#ppt_w"/>
                                          </p:val>
                                        </p:tav>
                                      </p:tavLst>
                                    </p:anim>
                                    <p:anim calcmode="lin" valueType="num">
                                      <p:cBhvr>
                                        <p:cTn id="49" dur="500" fill="hold"/>
                                        <p:tgtEl>
                                          <p:spTgt spid="482311"/>
                                        </p:tgtEl>
                                        <p:attrNameLst>
                                          <p:attrName>ppt_h</p:attrName>
                                        </p:attrNameLst>
                                      </p:cBhvr>
                                      <p:tavLst>
                                        <p:tav tm="0">
                                          <p:val>
                                            <p:fltVal val="0"/>
                                          </p:val>
                                        </p:tav>
                                        <p:tav tm="100000">
                                          <p:val>
                                            <p:strVal val="#ppt_h"/>
                                          </p:val>
                                        </p:tav>
                                      </p:tavLst>
                                    </p:anim>
                                  </p:childTnLst>
                                </p:cTn>
                              </p:par>
                            </p:childTnLst>
                          </p:cTn>
                        </p:par>
                        <p:par>
                          <p:cTn id="50" fill="hold">
                            <p:stCondLst>
                              <p:cond delay="4000"/>
                            </p:stCondLst>
                            <p:childTnLst>
                              <p:par>
                                <p:cTn id="51" presetID="12" presetClass="entr" presetSubtype="4" fill="hold" nodeType="afterEffect">
                                  <p:stCondLst>
                                    <p:cond delay="0"/>
                                  </p:stCondLst>
                                  <p:childTnLst>
                                    <p:set>
                                      <p:cBhvr>
                                        <p:cTn id="52" dur="1" fill="hold">
                                          <p:stCondLst>
                                            <p:cond delay="0"/>
                                          </p:stCondLst>
                                        </p:cTn>
                                        <p:tgtEl>
                                          <p:spTgt spid="482309"/>
                                        </p:tgtEl>
                                        <p:attrNameLst>
                                          <p:attrName>style.visibility</p:attrName>
                                        </p:attrNameLst>
                                      </p:cBhvr>
                                      <p:to>
                                        <p:strVal val="visible"/>
                                      </p:to>
                                    </p:set>
                                    <p:animEffect transition="in" filter="slide(fromBottom)">
                                      <p:cBhvr>
                                        <p:cTn id="53" dur="500"/>
                                        <p:tgtEl>
                                          <p:spTgt spid="48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autoUpdateAnimBg="0"/>
      <p:bldP spid="482312" grpId="0" animBg="1"/>
      <p:bldP spid="482313" grpId="0" animBg="1"/>
      <p:bldP spid="482314" grpId="0" animBg="1"/>
      <p:bldP spid="482315"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3330" name="Text Box 2"/>
          <p:cNvSpPr txBox="1">
            <a:spLocks noChangeArrowheads="1"/>
          </p:cNvSpPr>
          <p:nvPr/>
        </p:nvSpPr>
        <p:spPr bwMode="auto">
          <a:xfrm>
            <a:off x="1143000" y="1447800"/>
            <a:ext cx="6858000" cy="1922463"/>
          </a:xfrm>
          <a:prstGeom prst="rect">
            <a:avLst/>
          </a:prstGeom>
          <a:noFill/>
          <a:ln w="9525">
            <a:noFill/>
            <a:miter lim="800000"/>
            <a:headEnd/>
            <a:tailEnd/>
          </a:ln>
        </p:spPr>
        <p:txBody>
          <a:bodyPr>
            <a:spAutoFit/>
          </a:bodyPr>
          <a:lstStyle/>
          <a:p>
            <a:pPr algn="l"/>
            <a:r>
              <a:rPr kumimoji="1" lang="en-US" altLang="zh-CN">
                <a:solidFill>
                  <a:schemeClr val="tx1"/>
                </a:solidFill>
                <a:latin typeface="方正琥珀简体" pitchFamily="2" charset="-122"/>
                <a:ea typeface="方正琥珀简体" pitchFamily="2" charset="-122"/>
              </a:rPr>
              <a:t>   </a:t>
            </a:r>
            <a:r>
              <a:rPr kumimoji="1" lang="zh-CN" altLang="en-US" sz="2800">
                <a:solidFill>
                  <a:schemeClr val="tx1"/>
                </a:solidFill>
                <a:latin typeface="楷体_GB2312" pitchFamily="49" charset="-122"/>
                <a:ea typeface="楷体_GB2312" pitchFamily="49" charset="-122"/>
              </a:rPr>
              <a:t>（</a:t>
            </a:r>
            <a:r>
              <a:rPr kumimoji="1" lang="en-US" altLang="zh-CN" sz="2800">
                <a:solidFill>
                  <a:schemeClr val="tx1"/>
                </a:solidFill>
                <a:latin typeface="楷体_GB2312" pitchFamily="49" charset="-122"/>
                <a:ea typeface="楷体_GB2312" pitchFamily="49" charset="-122"/>
              </a:rPr>
              <a:t>2</a:t>
            </a:r>
            <a:r>
              <a:rPr kumimoji="1" lang="zh-CN" altLang="en-US" sz="2800">
                <a:solidFill>
                  <a:schemeClr val="tx1"/>
                </a:solidFill>
                <a:latin typeface="楷体_GB2312" pitchFamily="49" charset="-122"/>
                <a:ea typeface="楷体_GB2312" pitchFamily="49" charset="-122"/>
              </a:rPr>
              <a:t>）偶然性：是指客观事物发展过程中并非确定发生的，可以出现、也可以不出现；可以这样出现，也可以那样出现的不确定的趋势。</a:t>
            </a:r>
            <a:endParaRPr lang="zh-CN" altLang="en-US" sz="2800">
              <a:solidFill>
                <a:schemeClr val="tx1"/>
              </a:solidFill>
              <a:latin typeface="楷体_GB2312" pitchFamily="49" charset="-122"/>
              <a:ea typeface="楷体_GB2312" pitchFamily="49" charset="-122"/>
            </a:endParaRPr>
          </a:p>
        </p:txBody>
      </p:sp>
      <p:sp>
        <p:nvSpPr>
          <p:cNvPr id="159747" name="Rectangle 3"/>
          <p:cNvSpPr>
            <a:spLocks noChangeArrowheads="1"/>
          </p:cNvSpPr>
          <p:nvPr/>
        </p:nvSpPr>
        <p:spPr bwMode="auto">
          <a:xfrm>
            <a:off x="1676400" y="838200"/>
            <a:ext cx="3040063" cy="579438"/>
          </a:xfrm>
          <a:prstGeom prst="rect">
            <a:avLst/>
          </a:prstGeom>
          <a:noFill/>
          <a:ln w="12700">
            <a:noFill/>
            <a:miter lim="800000"/>
            <a:headEnd type="none" w="sm" len="sm"/>
            <a:tailEnd type="none" w="sm" len="sm"/>
          </a:ln>
        </p:spPr>
        <p:txBody>
          <a:bodyPr wrap="none">
            <a:spAutoFit/>
          </a:bodyPr>
          <a:lstStyle/>
          <a:p>
            <a:r>
              <a:rPr kumimoji="1" lang="zh-CN" altLang="en-US" sz="3200">
                <a:solidFill>
                  <a:srgbClr val="006600"/>
                </a:solidFill>
                <a:latin typeface="Times New Roman" pitchFamily="18" charset="0"/>
                <a:ea typeface="黑体" pitchFamily="2" charset="-122"/>
              </a:rPr>
              <a:t>必然性和偶然性</a:t>
            </a:r>
            <a:endParaRPr lang="zh-CN" altLang="en-US">
              <a:solidFill>
                <a:srgbClr val="006600"/>
              </a:solidFill>
              <a:ea typeface="黑体" pitchFamily="2" charset="-122"/>
            </a:endParaRPr>
          </a:p>
        </p:txBody>
      </p:sp>
      <p:sp>
        <p:nvSpPr>
          <p:cNvPr id="159748" name="Rectangle 4"/>
          <p:cNvSpPr>
            <a:spLocks noChangeArrowheads="1"/>
          </p:cNvSpPr>
          <p:nvPr/>
        </p:nvSpPr>
        <p:spPr bwMode="auto">
          <a:xfrm>
            <a:off x="1752600" y="1447800"/>
            <a:ext cx="29718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pic>
        <p:nvPicPr>
          <p:cNvPr id="483333" name="Picture 5" descr="布朗运动"/>
          <p:cNvPicPr>
            <a:picLocks noChangeAspect="1" noChangeArrowheads="1"/>
          </p:cNvPicPr>
          <p:nvPr/>
        </p:nvPicPr>
        <p:blipFill>
          <a:blip r:embed="rId2" cstate="print"/>
          <a:srcRect/>
          <a:stretch>
            <a:fillRect/>
          </a:stretch>
        </p:blipFill>
        <p:spPr bwMode="auto">
          <a:xfrm>
            <a:off x="1143000" y="3505200"/>
            <a:ext cx="3429000" cy="2286000"/>
          </a:xfrm>
          <a:prstGeom prst="rect">
            <a:avLst/>
          </a:prstGeom>
          <a:noFill/>
          <a:ln w="9525">
            <a:solidFill>
              <a:srgbClr val="FFFF00"/>
            </a:solidFill>
            <a:miter lim="800000"/>
            <a:headEnd/>
            <a:tailEnd/>
          </a:ln>
        </p:spPr>
      </p:pic>
      <p:pic>
        <p:nvPicPr>
          <p:cNvPr id="483334" name="Picture 6" descr="衡阳车难"/>
          <p:cNvPicPr>
            <a:picLocks noChangeAspect="1" noChangeArrowheads="1"/>
          </p:cNvPicPr>
          <p:nvPr/>
        </p:nvPicPr>
        <p:blipFill>
          <a:blip r:embed="rId3" cstate="print"/>
          <a:srcRect/>
          <a:stretch>
            <a:fillRect/>
          </a:stretch>
        </p:blipFill>
        <p:spPr bwMode="auto">
          <a:xfrm>
            <a:off x="4648200" y="3429000"/>
            <a:ext cx="3352800" cy="2362200"/>
          </a:xfrm>
          <a:prstGeom prst="rect">
            <a:avLst/>
          </a:prstGeom>
          <a:noFill/>
          <a:ln w="9525">
            <a:solidFill>
              <a:srgbClr val="FFFF00"/>
            </a:solidFill>
            <a:miter lim="800000"/>
            <a:headEnd/>
            <a:tailEnd/>
          </a:ln>
        </p:spPr>
      </p:pic>
      <p:sp>
        <p:nvSpPr>
          <p:cNvPr id="483335" name="Text Box 7"/>
          <p:cNvSpPr txBox="1">
            <a:spLocks noChangeArrowheads="1"/>
          </p:cNvSpPr>
          <p:nvPr/>
        </p:nvSpPr>
        <p:spPr bwMode="auto">
          <a:xfrm>
            <a:off x="1906588" y="5719763"/>
            <a:ext cx="1752600" cy="457200"/>
          </a:xfrm>
          <a:prstGeom prst="rect">
            <a:avLst/>
          </a:prstGeom>
          <a:noFill/>
          <a:ln w="9525">
            <a:noFill/>
            <a:miter lim="800000"/>
            <a:headEnd/>
            <a:tailEnd/>
          </a:ln>
          <a:effectLst/>
        </p:spPr>
        <p:txBody>
          <a:bodyPr>
            <a:spAutoFit/>
          </a:bodyPr>
          <a:lstStyle/>
          <a:p>
            <a:pPr>
              <a:spcBef>
                <a:spcPct val="50000"/>
              </a:spcBef>
              <a:defRPr/>
            </a:pPr>
            <a:r>
              <a:rPr kumimoji="1" lang="zh-CN" altLang="en-US" sz="2400" dirty="0">
                <a:solidFill>
                  <a:schemeClr val="tx1"/>
                </a:solidFill>
                <a:effectLst>
                  <a:outerShdw blurRad="38100" dist="38100" dir="2700000" algn="tl">
                    <a:srgbClr val="C0C0C0"/>
                  </a:outerShdw>
                </a:effectLst>
                <a:latin typeface="Times New Roman" pitchFamily="18" charset="0"/>
                <a:ea typeface="黑体" pitchFamily="2" charset="-122"/>
                <a:cs typeface="Arial" pitchFamily="34" charset="0"/>
              </a:rPr>
              <a:t>分子热运动</a:t>
            </a:r>
            <a:endParaRPr lang="zh-CN" altLang="en-US" dirty="0">
              <a:solidFill>
                <a:schemeClr val="tx1"/>
              </a:solidFill>
              <a:cs typeface="Arial" pitchFamily="34" charset="0"/>
            </a:endParaRPr>
          </a:p>
        </p:txBody>
      </p:sp>
      <p:sp>
        <p:nvSpPr>
          <p:cNvPr id="483336" name="Text Box 8"/>
          <p:cNvSpPr txBox="1">
            <a:spLocks noChangeArrowheads="1"/>
          </p:cNvSpPr>
          <p:nvPr/>
        </p:nvSpPr>
        <p:spPr bwMode="auto">
          <a:xfrm>
            <a:off x="6019800" y="5715000"/>
            <a:ext cx="914400" cy="457200"/>
          </a:xfrm>
          <a:prstGeom prst="rect">
            <a:avLst/>
          </a:prstGeom>
          <a:noFill/>
          <a:ln w="9525">
            <a:noFill/>
            <a:miter lim="800000"/>
            <a:headEnd/>
            <a:tailEnd/>
          </a:ln>
          <a:effectLst/>
        </p:spPr>
        <p:txBody>
          <a:bodyPr>
            <a:spAutoFit/>
          </a:bodyPr>
          <a:lstStyle/>
          <a:p>
            <a:pPr>
              <a:spcBef>
                <a:spcPct val="50000"/>
              </a:spcBef>
              <a:defRPr/>
            </a:pPr>
            <a:r>
              <a:rPr kumimoji="1" lang="zh-CN" altLang="en-US" sz="2400" dirty="0">
                <a:solidFill>
                  <a:schemeClr val="tx1"/>
                </a:solidFill>
                <a:effectLst>
                  <a:outerShdw blurRad="38100" dist="38100" dir="2700000" algn="tl">
                    <a:srgbClr val="C0C0C0"/>
                  </a:outerShdw>
                </a:effectLst>
                <a:latin typeface="Times New Roman" pitchFamily="18" charset="0"/>
                <a:ea typeface="黑体" pitchFamily="2" charset="-122"/>
                <a:cs typeface="Arial" pitchFamily="34" charset="0"/>
              </a:rPr>
              <a:t>车祸</a:t>
            </a:r>
            <a:endParaRPr lang="zh-CN" altLang="en-US" dirty="0">
              <a:solidFill>
                <a:schemeClr val="tx1"/>
              </a:solidFill>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83330"/>
                                        </p:tgtEl>
                                        <p:attrNameLst>
                                          <p:attrName>style.visibility</p:attrName>
                                        </p:attrNameLst>
                                      </p:cBhvr>
                                      <p:to>
                                        <p:strVal val="visible"/>
                                      </p:to>
                                    </p:set>
                                    <p:animEffect transition="in" filter="dissolve">
                                      <p:cBhvr>
                                        <p:cTn id="7" dur="500"/>
                                        <p:tgtEl>
                                          <p:spTgt spid="483330"/>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483333"/>
                                        </p:tgtEl>
                                        <p:attrNameLst>
                                          <p:attrName>style.visibility</p:attrName>
                                        </p:attrNameLst>
                                      </p:cBhvr>
                                      <p:to>
                                        <p:strVal val="visible"/>
                                      </p:to>
                                    </p:set>
                                    <p:animEffect transition="in" filter="slide(fromLeft)">
                                      <p:cBhvr>
                                        <p:cTn id="11" dur="500"/>
                                        <p:tgtEl>
                                          <p:spTgt spid="483333"/>
                                        </p:tgtEl>
                                      </p:cBhvr>
                                    </p:animEffect>
                                  </p:childTnLst>
                                </p:cTn>
                              </p:par>
                            </p:childTnLst>
                          </p:cTn>
                        </p:par>
                        <p:par>
                          <p:cTn id="12" fill="hold">
                            <p:stCondLst>
                              <p:cond delay="1000"/>
                            </p:stCondLst>
                            <p:childTnLst>
                              <p:par>
                                <p:cTn id="13" presetID="17" presetClass="entr" presetSubtype="10" fill="hold" grpId="0" nodeType="afterEffect">
                                  <p:stCondLst>
                                    <p:cond delay="0"/>
                                  </p:stCondLst>
                                  <p:childTnLst>
                                    <p:set>
                                      <p:cBhvr>
                                        <p:cTn id="14" dur="1" fill="hold">
                                          <p:stCondLst>
                                            <p:cond delay="0"/>
                                          </p:stCondLst>
                                        </p:cTn>
                                        <p:tgtEl>
                                          <p:spTgt spid="483335"/>
                                        </p:tgtEl>
                                        <p:attrNameLst>
                                          <p:attrName>style.visibility</p:attrName>
                                        </p:attrNameLst>
                                      </p:cBhvr>
                                      <p:to>
                                        <p:strVal val="visible"/>
                                      </p:to>
                                    </p:set>
                                    <p:anim calcmode="lin" valueType="num">
                                      <p:cBhvr>
                                        <p:cTn id="15" dur="500" fill="hold"/>
                                        <p:tgtEl>
                                          <p:spTgt spid="483335"/>
                                        </p:tgtEl>
                                        <p:attrNameLst>
                                          <p:attrName>ppt_w</p:attrName>
                                        </p:attrNameLst>
                                      </p:cBhvr>
                                      <p:tavLst>
                                        <p:tav tm="0">
                                          <p:val>
                                            <p:fltVal val="0"/>
                                          </p:val>
                                        </p:tav>
                                        <p:tav tm="100000">
                                          <p:val>
                                            <p:strVal val="#ppt_w"/>
                                          </p:val>
                                        </p:tav>
                                      </p:tavLst>
                                    </p:anim>
                                    <p:anim calcmode="lin" valueType="num">
                                      <p:cBhvr>
                                        <p:cTn id="16" dur="500" fill="hold"/>
                                        <p:tgtEl>
                                          <p:spTgt spid="483335"/>
                                        </p:tgtEl>
                                        <p:attrNameLst>
                                          <p:attrName>ppt_h</p:attrName>
                                        </p:attrNameLst>
                                      </p:cBhvr>
                                      <p:tavLst>
                                        <p:tav tm="0">
                                          <p:val>
                                            <p:strVal val="#ppt_h"/>
                                          </p:val>
                                        </p:tav>
                                        <p:tav tm="100000">
                                          <p:val>
                                            <p:strVal val="#ppt_h"/>
                                          </p:val>
                                        </p:tav>
                                      </p:tavLst>
                                    </p:anim>
                                  </p:childTnLst>
                                </p:cTn>
                              </p:par>
                            </p:childTnLst>
                          </p:cTn>
                        </p:par>
                        <p:par>
                          <p:cTn id="17" fill="hold">
                            <p:stCondLst>
                              <p:cond delay="1500"/>
                            </p:stCondLst>
                            <p:childTnLst>
                              <p:par>
                                <p:cTn id="18" presetID="12" presetClass="entr" presetSubtype="2" fill="hold" nodeType="afterEffect">
                                  <p:stCondLst>
                                    <p:cond delay="0"/>
                                  </p:stCondLst>
                                  <p:childTnLst>
                                    <p:set>
                                      <p:cBhvr>
                                        <p:cTn id="19" dur="1" fill="hold">
                                          <p:stCondLst>
                                            <p:cond delay="0"/>
                                          </p:stCondLst>
                                        </p:cTn>
                                        <p:tgtEl>
                                          <p:spTgt spid="483334"/>
                                        </p:tgtEl>
                                        <p:attrNameLst>
                                          <p:attrName>style.visibility</p:attrName>
                                        </p:attrNameLst>
                                      </p:cBhvr>
                                      <p:to>
                                        <p:strVal val="visible"/>
                                      </p:to>
                                    </p:set>
                                    <p:animEffect transition="in" filter="slide(fromRight)">
                                      <p:cBhvr>
                                        <p:cTn id="20" dur="500"/>
                                        <p:tgtEl>
                                          <p:spTgt spid="483334"/>
                                        </p:tgtEl>
                                      </p:cBhvr>
                                    </p:animEffect>
                                  </p:childTnLst>
                                </p:cTn>
                              </p:par>
                            </p:childTnLst>
                          </p:cTn>
                        </p:par>
                        <p:par>
                          <p:cTn id="21" fill="hold">
                            <p:stCondLst>
                              <p:cond delay="2000"/>
                            </p:stCondLst>
                            <p:childTnLst>
                              <p:par>
                                <p:cTn id="22" presetID="17" presetClass="entr" presetSubtype="10" fill="hold" grpId="0" nodeType="afterEffect">
                                  <p:stCondLst>
                                    <p:cond delay="0"/>
                                  </p:stCondLst>
                                  <p:childTnLst>
                                    <p:set>
                                      <p:cBhvr>
                                        <p:cTn id="23" dur="1" fill="hold">
                                          <p:stCondLst>
                                            <p:cond delay="0"/>
                                          </p:stCondLst>
                                        </p:cTn>
                                        <p:tgtEl>
                                          <p:spTgt spid="483336"/>
                                        </p:tgtEl>
                                        <p:attrNameLst>
                                          <p:attrName>style.visibility</p:attrName>
                                        </p:attrNameLst>
                                      </p:cBhvr>
                                      <p:to>
                                        <p:strVal val="visible"/>
                                      </p:to>
                                    </p:set>
                                    <p:anim calcmode="lin" valueType="num">
                                      <p:cBhvr>
                                        <p:cTn id="24" dur="500" fill="hold"/>
                                        <p:tgtEl>
                                          <p:spTgt spid="483336"/>
                                        </p:tgtEl>
                                        <p:attrNameLst>
                                          <p:attrName>ppt_w</p:attrName>
                                        </p:attrNameLst>
                                      </p:cBhvr>
                                      <p:tavLst>
                                        <p:tav tm="0">
                                          <p:val>
                                            <p:fltVal val="0"/>
                                          </p:val>
                                        </p:tav>
                                        <p:tav tm="100000">
                                          <p:val>
                                            <p:strVal val="#ppt_w"/>
                                          </p:val>
                                        </p:tav>
                                      </p:tavLst>
                                    </p:anim>
                                    <p:anim calcmode="lin" valueType="num">
                                      <p:cBhvr>
                                        <p:cTn id="25" dur="500" fill="hold"/>
                                        <p:tgtEl>
                                          <p:spTgt spid="4833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0" grpId="0" autoUpdateAnimBg="0"/>
      <p:bldP spid="483335" grpId="0" autoUpdateAnimBg="0"/>
      <p:bldP spid="483336"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4354" name="Text Box 2"/>
          <p:cNvSpPr txBox="1">
            <a:spLocks noChangeArrowheads="1"/>
          </p:cNvSpPr>
          <p:nvPr/>
        </p:nvSpPr>
        <p:spPr bwMode="auto">
          <a:xfrm>
            <a:off x="1752600" y="990600"/>
            <a:ext cx="6096000" cy="641350"/>
          </a:xfrm>
          <a:prstGeom prst="rect">
            <a:avLst/>
          </a:prstGeom>
          <a:noFill/>
          <a:ln w="9525">
            <a:noFill/>
            <a:miter lim="800000"/>
            <a:headEnd/>
            <a:tailEnd/>
          </a:ln>
        </p:spPr>
        <p:txBody>
          <a:bodyPr>
            <a:spAutoFit/>
          </a:bodyPr>
          <a:lstStyle/>
          <a:p>
            <a:pPr>
              <a:spcBef>
                <a:spcPct val="50000"/>
              </a:spcBef>
            </a:pPr>
            <a:r>
              <a:rPr kumimoji="1" lang="zh-CN" altLang="en-US">
                <a:solidFill>
                  <a:srgbClr val="006600"/>
                </a:solidFill>
                <a:latin typeface="Times New Roman" pitchFamily="18" charset="0"/>
                <a:ea typeface="黑体" pitchFamily="2" charset="-122"/>
              </a:rPr>
              <a:t>必然性和偶然性的辩证关系</a:t>
            </a:r>
            <a:endParaRPr lang="zh-CN" altLang="en-US">
              <a:solidFill>
                <a:srgbClr val="006600"/>
              </a:solidFill>
              <a:ea typeface="黑体" pitchFamily="2" charset="-122"/>
            </a:endParaRPr>
          </a:p>
        </p:txBody>
      </p:sp>
      <p:sp>
        <p:nvSpPr>
          <p:cNvPr id="160771" name="Rectangle 3"/>
          <p:cNvSpPr>
            <a:spLocks noChangeArrowheads="1"/>
          </p:cNvSpPr>
          <p:nvPr/>
        </p:nvSpPr>
        <p:spPr bwMode="auto">
          <a:xfrm>
            <a:off x="1752600" y="1676400"/>
            <a:ext cx="56388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484356" name="Text Box 4"/>
          <p:cNvSpPr txBox="1">
            <a:spLocks noChangeArrowheads="1"/>
          </p:cNvSpPr>
          <p:nvPr/>
        </p:nvSpPr>
        <p:spPr bwMode="auto">
          <a:xfrm>
            <a:off x="1143000" y="1676400"/>
            <a:ext cx="4267200" cy="2378075"/>
          </a:xfrm>
          <a:prstGeom prst="rect">
            <a:avLst/>
          </a:prstGeom>
          <a:noFill/>
          <a:ln w="9525">
            <a:noFill/>
            <a:miter lim="800000"/>
            <a:headEnd/>
            <a:tailEnd/>
          </a:ln>
        </p:spPr>
        <p:txBody>
          <a:bodyPr>
            <a:spAutoFit/>
          </a:bodyPr>
          <a:lstStyle/>
          <a:p>
            <a:pPr algn="l">
              <a:lnSpc>
                <a:spcPct val="150000"/>
              </a:lnSpc>
            </a:pPr>
            <a:r>
              <a:rPr kumimoji="1" lang="en-US" altLang="zh-CN">
                <a:solidFill>
                  <a:schemeClr val="tx1"/>
                </a:solidFill>
                <a:latin typeface="方正琥珀简体" pitchFamily="2" charset="-122"/>
                <a:ea typeface="方正琥珀简体" pitchFamily="2" charset="-122"/>
              </a:rPr>
              <a:t> </a:t>
            </a:r>
            <a:r>
              <a:rPr kumimoji="1" lang="zh-CN" altLang="en-US" sz="3200">
                <a:solidFill>
                  <a:schemeClr val="tx1"/>
                </a:solidFill>
                <a:latin typeface="方正琥珀简体" pitchFamily="2" charset="-122"/>
                <a:ea typeface="方正琥珀简体" pitchFamily="2" charset="-122"/>
              </a:rPr>
              <a:t>（</a:t>
            </a:r>
            <a:r>
              <a:rPr kumimoji="1" lang="en-US" altLang="zh-CN" sz="3200">
                <a:solidFill>
                  <a:schemeClr val="tx1"/>
                </a:solidFill>
                <a:latin typeface="黑体" pitchFamily="2" charset="-122"/>
                <a:ea typeface="黑体" pitchFamily="2" charset="-122"/>
              </a:rPr>
              <a:t>1</a:t>
            </a:r>
            <a:r>
              <a:rPr kumimoji="1" lang="zh-CN" altLang="en-US" sz="3200">
                <a:solidFill>
                  <a:schemeClr val="tx1"/>
                </a:solidFill>
                <a:latin typeface="黑体" pitchFamily="2" charset="-122"/>
                <a:ea typeface="黑体" pitchFamily="2" charset="-122"/>
              </a:rPr>
              <a:t>）依存关系</a:t>
            </a:r>
            <a:r>
              <a:rPr kumimoji="1" lang="zh-CN" altLang="en-US">
                <a:solidFill>
                  <a:schemeClr val="tx1"/>
                </a:solidFill>
                <a:latin typeface="方正琥珀简体" pitchFamily="2" charset="-122"/>
                <a:ea typeface="方正琥珀简体" pitchFamily="2" charset="-122"/>
              </a:rPr>
              <a:t> </a:t>
            </a:r>
          </a:p>
          <a:p>
            <a:pPr algn="l"/>
            <a:r>
              <a:rPr kumimoji="1" lang="zh-CN" altLang="en-US" sz="3200">
                <a:solidFill>
                  <a:schemeClr val="tx1"/>
                </a:solidFill>
                <a:latin typeface="方正琥珀简体" pitchFamily="2" charset="-122"/>
                <a:ea typeface="方正琥珀简体" pitchFamily="2" charset="-122"/>
              </a:rPr>
              <a:t>   必然性存在于偶然性之中，没有脱离偶然性的纯粹必然性。</a:t>
            </a:r>
            <a:endParaRPr lang="zh-CN" altLang="en-US">
              <a:solidFill>
                <a:schemeClr val="tx1"/>
              </a:solidFill>
            </a:endParaRPr>
          </a:p>
        </p:txBody>
      </p:sp>
      <p:sp>
        <p:nvSpPr>
          <p:cNvPr id="484357" name="Text Box 5"/>
          <p:cNvSpPr txBox="1">
            <a:spLocks noChangeArrowheads="1"/>
          </p:cNvSpPr>
          <p:nvPr/>
        </p:nvSpPr>
        <p:spPr bwMode="auto">
          <a:xfrm>
            <a:off x="1143000" y="4267200"/>
            <a:ext cx="4419600" cy="1616075"/>
          </a:xfrm>
          <a:prstGeom prst="rect">
            <a:avLst/>
          </a:prstGeom>
          <a:noFill/>
          <a:ln w="9525">
            <a:noFill/>
            <a:miter lim="800000"/>
            <a:headEnd/>
            <a:tailEnd/>
          </a:ln>
        </p:spPr>
        <p:txBody>
          <a:bodyPr>
            <a:spAutoFit/>
          </a:bodyPr>
          <a:lstStyle/>
          <a:p>
            <a:r>
              <a:rPr kumimoji="1" lang="en-US" altLang="zh-CN">
                <a:solidFill>
                  <a:schemeClr val="tx1"/>
                </a:solidFill>
                <a:latin typeface="方正琥珀简体" pitchFamily="2" charset="-122"/>
                <a:ea typeface="方正琥珀简体" pitchFamily="2" charset="-122"/>
              </a:rPr>
              <a:t>   </a:t>
            </a:r>
            <a:r>
              <a:rPr kumimoji="1" lang="zh-CN" altLang="en-US" sz="3200">
                <a:solidFill>
                  <a:schemeClr val="tx1"/>
                </a:solidFill>
                <a:latin typeface="方正琥珀简体" pitchFamily="2" charset="-122"/>
                <a:ea typeface="方正琥珀简体" pitchFamily="2" charset="-122"/>
              </a:rPr>
              <a:t>偶然性体现并受制于必然性，没有脱离必然性的纯粹的偶然性。</a:t>
            </a:r>
            <a:endParaRPr lang="zh-CN" altLang="en-US">
              <a:solidFill>
                <a:schemeClr val="tx1"/>
              </a:solidFill>
            </a:endParaRPr>
          </a:p>
        </p:txBody>
      </p:sp>
      <p:pic>
        <p:nvPicPr>
          <p:cNvPr id="160774" name="Picture 6" descr="电子云"/>
          <p:cNvPicPr>
            <a:picLocks noChangeAspect="1" noChangeArrowheads="1"/>
          </p:cNvPicPr>
          <p:nvPr/>
        </p:nvPicPr>
        <p:blipFill>
          <a:blip r:embed="rId2" cstate="print"/>
          <a:srcRect/>
          <a:stretch>
            <a:fillRect/>
          </a:stretch>
        </p:blipFill>
        <p:spPr bwMode="auto">
          <a:xfrm>
            <a:off x="5791200" y="1828800"/>
            <a:ext cx="2051050" cy="1970088"/>
          </a:xfrm>
          <a:prstGeom prst="rect">
            <a:avLst/>
          </a:prstGeom>
          <a:noFill/>
          <a:ln w="9525">
            <a:noFill/>
            <a:miter lim="800000"/>
            <a:headEnd/>
            <a:tailEnd/>
          </a:ln>
        </p:spPr>
      </p:pic>
      <p:pic>
        <p:nvPicPr>
          <p:cNvPr id="160775" name="Picture 7" descr="08-053"/>
          <p:cNvPicPr>
            <a:picLocks noChangeAspect="1" noChangeArrowheads="1"/>
          </p:cNvPicPr>
          <p:nvPr/>
        </p:nvPicPr>
        <p:blipFill>
          <a:blip r:embed="rId3" cstate="print"/>
          <a:srcRect/>
          <a:stretch>
            <a:fillRect/>
          </a:stretch>
        </p:blipFill>
        <p:spPr bwMode="auto">
          <a:xfrm>
            <a:off x="5715000" y="4267200"/>
            <a:ext cx="2200275" cy="1824038"/>
          </a:xfrm>
          <a:prstGeom prst="rect">
            <a:avLst/>
          </a:prstGeom>
          <a:noFill/>
          <a:ln w="9525">
            <a:noFill/>
            <a:miter lim="800000"/>
            <a:headEnd/>
            <a:tailEnd/>
          </a:ln>
        </p:spPr>
      </p:pic>
      <p:sp>
        <p:nvSpPr>
          <p:cNvPr id="160776" name="Text Box 8"/>
          <p:cNvSpPr txBox="1">
            <a:spLocks noChangeArrowheads="1"/>
          </p:cNvSpPr>
          <p:nvPr/>
        </p:nvSpPr>
        <p:spPr bwMode="auto">
          <a:xfrm>
            <a:off x="5867400" y="3886200"/>
            <a:ext cx="1973263" cy="396875"/>
          </a:xfrm>
          <a:prstGeom prst="rect">
            <a:avLst/>
          </a:prstGeom>
          <a:noFill/>
          <a:ln w="9525" algn="ctr">
            <a:noFill/>
            <a:miter lim="800000"/>
            <a:headEnd/>
            <a:tailEnd/>
          </a:ln>
        </p:spPr>
        <p:txBody>
          <a:bodyPr wrap="none">
            <a:spAutoFit/>
          </a:bodyPr>
          <a:lstStyle/>
          <a:p>
            <a:pPr algn="just">
              <a:spcBef>
                <a:spcPct val="20000"/>
              </a:spcBef>
            </a:pPr>
            <a:r>
              <a:rPr lang="zh-CN" altLang="en-US" sz="2000">
                <a:solidFill>
                  <a:srgbClr val="006600"/>
                </a:solidFill>
                <a:ea typeface="黑体" pitchFamily="2" charset="-122"/>
              </a:rPr>
              <a:t>氢原子电子云图</a:t>
            </a:r>
          </a:p>
        </p:txBody>
      </p:sp>
      <p:sp>
        <p:nvSpPr>
          <p:cNvPr id="160777" name="Text Box 9"/>
          <p:cNvSpPr txBox="1">
            <a:spLocks noChangeArrowheads="1"/>
          </p:cNvSpPr>
          <p:nvPr/>
        </p:nvSpPr>
        <p:spPr bwMode="auto">
          <a:xfrm>
            <a:off x="5638800" y="5791200"/>
            <a:ext cx="2216150" cy="396875"/>
          </a:xfrm>
          <a:prstGeom prst="rect">
            <a:avLst/>
          </a:prstGeom>
          <a:noFill/>
          <a:ln w="9525" algn="ctr">
            <a:noFill/>
            <a:miter lim="800000"/>
            <a:headEnd/>
            <a:tailEnd/>
          </a:ln>
        </p:spPr>
        <p:txBody>
          <a:bodyPr wrap="none">
            <a:spAutoFit/>
          </a:bodyPr>
          <a:lstStyle/>
          <a:p>
            <a:pPr algn="just">
              <a:spcBef>
                <a:spcPct val="20000"/>
              </a:spcBef>
            </a:pPr>
            <a:r>
              <a:rPr lang="zh-CN" altLang="en-US" sz="2000">
                <a:solidFill>
                  <a:srgbClr val="006600"/>
                </a:solidFill>
                <a:ea typeface="华文行楷" pitchFamily="2" charset="-122"/>
              </a:rPr>
              <a:t>电子概率密度分析</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84354"/>
                                        </p:tgtEl>
                                        <p:attrNameLst>
                                          <p:attrName>style.visibility</p:attrName>
                                        </p:attrNameLst>
                                      </p:cBhvr>
                                      <p:to>
                                        <p:strVal val="visible"/>
                                      </p:to>
                                    </p:set>
                                    <p:anim calcmode="lin" valueType="num">
                                      <p:cBhvr>
                                        <p:cTn id="7" dur="500" fill="hold"/>
                                        <p:tgtEl>
                                          <p:spTgt spid="484354"/>
                                        </p:tgtEl>
                                        <p:attrNameLst>
                                          <p:attrName>ppt_w</p:attrName>
                                        </p:attrNameLst>
                                      </p:cBhvr>
                                      <p:tavLst>
                                        <p:tav tm="0">
                                          <p:val>
                                            <p:fltVal val="0"/>
                                          </p:val>
                                        </p:tav>
                                        <p:tav tm="100000">
                                          <p:val>
                                            <p:strVal val="#ppt_w"/>
                                          </p:val>
                                        </p:tav>
                                      </p:tavLst>
                                    </p:anim>
                                    <p:anim calcmode="lin" valueType="num">
                                      <p:cBhvr>
                                        <p:cTn id="8" dur="500" fill="hold"/>
                                        <p:tgtEl>
                                          <p:spTgt spid="48435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484356"/>
                                        </p:tgtEl>
                                        <p:attrNameLst>
                                          <p:attrName>style.visibility</p:attrName>
                                        </p:attrNameLst>
                                      </p:cBhvr>
                                      <p:to>
                                        <p:strVal val="visible"/>
                                      </p:to>
                                    </p:set>
                                    <p:animEffect transition="in" filter="slide(fromTop)">
                                      <p:cBhvr>
                                        <p:cTn id="12" dur="500"/>
                                        <p:tgtEl>
                                          <p:spTgt spid="484356"/>
                                        </p:tgtEl>
                                      </p:cBhvr>
                                    </p:animEffect>
                                  </p:childTnLst>
                                </p:cTn>
                              </p:par>
                            </p:childTnLst>
                          </p:cTn>
                        </p:par>
                        <p:par>
                          <p:cTn id="13" fill="hold">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484357"/>
                                        </p:tgtEl>
                                        <p:attrNameLst>
                                          <p:attrName>style.visibility</p:attrName>
                                        </p:attrNameLst>
                                      </p:cBhvr>
                                      <p:to>
                                        <p:strVal val="visible"/>
                                      </p:to>
                                    </p:set>
                                    <p:animEffect transition="in" filter="slide(fromTop)">
                                      <p:cBhvr>
                                        <p:cTn id="16" dur="500"/>
                                        <p:tgtEl>
                                          <p:spTgt spid="484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4" grpId="0" autoUpdateAnimBg="0"/>
      <p:bldP spid="484356" grpId="0" autoUpdateAnimBg="0"/>
      <p:bldP spid="484357" grpId="0"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5378" name="Text Box 2"/>
          <p:cNvSpPr txBox="1">
            <a:spLocks noChangeArrowheads="1"/>
          </p:cNvSpPr>
          <p:nvPr/>
        </p:nvSpPr>
        <p:spPr bwMode="auto">
          <a:xfrm>
            <a:off x="1143000" y="1447800"/>
            <a:ext cx="6934200" cy="1301750"/>
          </a:xfrm>
          <a:prstGeom prst="rect">
            <a:avLst/>
          </a:prstGeom>
          <a:noFill/>
          <a:ln w="9525">
            <a:noFill/>
            <a:miter lim="800000"/>
            <a:headEnd/>
            <a:tailEnd/>
          </a:ln>
        </p:spPr>
        <p:txBody>
          <a:bodyPr>
            <a:spAutoFit/>
          </a:bodyPr>
          <a:lstStyle/>
          <a:p>
            <a:pPr algn="l">
              <a:lnSpc>
                <a:spcPct val="110000"/>
              </a:lnSpc>
            </a:pPr>
            <a:r>
              <a:rPr kumimoji="1" lang="en-US" altLang="zh-CN">
                <a:solidFill>
                  <a:schemeClr val="tx1"/>
                </a:solidFill>
                <a:latin typeface="宋体" pitchFamily="2" charset="-122"/>
                <a:ea typeface="方正琥珀简体" pitchFamily="2" charset="-122"/>
              </a:rPr>
              <a:t>    </a:t>
            </a:r>
            <a:r>
              <a:rPr kumimoji="1" lang="zh-CN" altLang="en-US" sz="3200">
                <a:solidFill>
                  <a:schemeClr val="tx1"/>
                </a:solidFill>
                <a:latin typeface="宋体" pitchFamily="2" charset="-122"/>
                <a:ea typeface="楷体_GB2312" pitchFamily="49" charset="-122"/>
              </a:rPr>
              <a:t>必然性和偶然性在一定条件下可以相互转化。</a:t>
            </a:r>
            <a:r>
              <a:rPr kumimoji="1" lang="zh-CN" altLang="en-US">
                <a:solidFill>
                  <a:schemeClr val="tx1"/>
                </a:solidFill>
                <a:latin typeface="Times New Roman" pitchFamily="18" charset="0"/>
                <a:ea typeface="方正琥珀简体" pitchFamily="2" charset="-122"/>
              </a:rPr>
              <a:t> </a:t>
            </a:r>
            <a:endParaRPr lang="zh-CN" altLang="en-US">
              <a:solidFill>
                <a:schemeClr val="tx1"/>
              </a:solidFill>
            </a:endParaRPr>
          </a:p>
        </p:txBody>
      </p:sp>
      <p:sp>
        <p:nvSpPr>
          <p:cNvPr id="161795" name="Text Box 3"/>
          <p:cNvSpPr txBox="1">
            <a:spLocks noChangeArrowheads="1"/>
          </p:cNvSpPr>
          <p:nvPr/>
        </p:nvSpPr>
        <p:spPr bwMode="auto">
          <a:xfrm>
            <a:off x="1676400" y="838200"/>
            <a:ext cx="6019800" cy="579438"/>
          </a:xfrm>
          <a:prstGeom prst="rect">
            <a:avLst/>
          </a:prstGeom>
          <a:noFill/>
          <a:ln w="9525">
            <a:noFill/>
            <a:miter lim="800000"/>
            <a:headEnd/>
            <a:tailEnd/>
          </a:ln>
        </p:spPr>
        <p:txBody>
          <a:bodyPr>
            <a:spAutoFit/>
          </a:bodyPr>
          <a:lstStyle/>
          <a:p>
            <a:pPr>
              <a:spcBef>
                <a:spcPct val="50000"/>
              </a:spcBef>
            </a:pPr>
            <a:r>
              <a:rPr kumimoji="1" lang="zh-CN" altLang="en-US" sz="3200">
                <a:solidFill>
                  <a:srgbClr val="006600"/>
                </a:solidFill>
                <a:latin typeface="黑体" pitchFamily="2" charset="-122"/>
                <a:ea typeface="黑体" pitchFamily="2" charset="-122"/>
              </a:rPr>
              <a:t>（</a:t>
            </a:r>
            <a:r>
              <a:rPr kumimoji="1" lang="en-US" altLang="zh-CN" sz="3200">
                <a:solidFill>
                  <a:srgbClr val="006600"/>
                </a:solidFill>
                <a:latin typeface="黑体" pitchFamily="2" charset="-122"/>
                <a:ea typeface="黑体" pitchFamily="2" charset="-122"/>
              </a:rPr>
              <a:t>2</a:t>
            </a:r>
            <a:r>
              <a:rPr kumimoji="1" lang="zh-CN" altLang="en-US" sz="3200">
                <a:solidFill>
                  <a:srgbClr val="006600"/>
                </a:solidFill>
                <a:latin typeface="黑体" pitchFamily="2" charset="-122"/>
                <a:ea typeface="黑体" pitchFamily="2" charset="-122"/>
              </a:rPr>
              <a:t>）转化关系</a:t>
            </a:r>
          </a:p>
        </p:txBody>
      </p:sp>
      <p:pic>
        <p:nvPicPr>
          <p:cNvPr id="485380" name="Picture 4" descr="人类的进化01"/>
          <p:cNvPicPr>
            <a:picLocks noChangeAspect="1" noChangeArrowheads="1"/>
          </p:cNvPicPr>
          <p:nvPr/>
        </p:nvPicPr>
        <p:blipFill>
          <a:blip r:embed="rId2" cstate="print"/>
          <a:srcRect/>
          <a:stretch>
            <a:fillRect/>
          </a:stretch>
        </p:blipFill>
        <p:spPr bwMode="auto">
          <a:xfrm>
            <a:off x="685800" y="2895600"/>
            <a:ext cx="7924800" cy="2430463"/>
          </a:xfrm>
          <a:prstGeom prst="rect">
            <a:avLst/>
          </a:prstGeom>
          <a:noFill/>
          <a:ln w="9525">
            <a:solidFill>
              <a:srgbClr val="FFFF00"/>
            </a:solidFill>
            <a:miter lim="800000"/>
            <a:headEnd/>
            <a:tailEnd/>
          </a:ln>
        </p:spPr>
      </p:pic>
      <p:sp>
        <p:nvSpPr>
          <p:cNvPr id="485381" name="Text Box 5"/>
          <p:cNvSpPr txBox="1">
            <a:spLocks noChangeArrowheads="1"/>
          </p:cNvSpPr>
          <p:nvPr/>
        </p:nvSpPr>
        <p:spPr bwMode="auto">
          <a:xfrm>
            <a:off x="2744788" y="5338763"/>
            <a:ext cx="990600" cy="457200"/>
          </a:xfrm>
          <a:prstGeom prst="rect">
            <a:avLst/>
          </a:prstGeom>
          <a:noFill/>
          <a:ln w="9525">
            <a:noFill/>
            <a:miter lim="800000"/>
            <a:headEnd/>
            <a:tailEnd/>
          </a:ln>
          <a:effectLst/>
        </p:spPr>
        <p:txBody>
          <a:bodyPr>
            <a:spAutoFit/>
          </a:bodyPr>
          <a:lstStyle/>
          <a:p>
            <a:pPr>
              <a:spcBef>
                <a:spcPct val="50000"/>
              </a:spcBef>
              <a:defRPr/>
            </a:pPr>
            <a:r>
              <a:rPr kumimoji="1" lang="zh-CN" altLang="en-US" sz="2400" dirty="0">
                <a:solidFill>
                  <a:schemeClr val="tx1"/>
                </a:solidFill>
                <a:effectLst>
                  <a:outerShdw blurRad="38100" dist="38100" dir="2700000" algn="tl">
                    <a:srgbClr val="C0C0C0"/>
                  </a:outerShdw>
                </a:effectLst>
                <a:latin typeface="Times New Roman" pitchFamily="18" charset="0"/>
                <a:ea typeface="黑体" pitchFamily="2" charset="-122"/>
                <a:cs typeface="Arial" pitchFamily="34" charset="0"/>
              </a:rPr>
              <a:t>变异</a:t>
            </a:r>
            <a:endParaRPr lang="zh-CN" altLang="en-US" dirty="0">
              <a:solidFill>
                <a:schemeClr val="tx1"/>
              </a:solidFill>
              <a:cs typeface="Arial" pitchFamily="34" charset="0"/>
            </a:endParaRPr>
          </a:p>
        </p:txBody>
      </p:sp>
      <p:sp>
        <p:nvSpPr>
          <p:cNvPr id="485382" name="Text Box 6"/>
          <p:cNvSpPr txBox="1">
            <a:spLocks noChangeArrowheads="1"/>
          </p:cNvSpPr>
          <p:nvPr/>
        </p:nvSpPr>
        <p:spPr bwMode="auto">
          <a:xfrm>
            <a:off x="534988" y="5338763"/>
            <a:ext cx="838200" cy="457200"/>
          </a:xfrm>
          <a:prstGeom prst="rect">
            <a:avLst/>
          </a:prstGeom>
          <a:noFill/>
          <a:ln w="9525">
            <a:noFill/>
            <a:miter lim="800000"/>
            <a:headEnd/>
            <a:tailEnd/>
          </a:ln>
          <a:effectLst/>
        </p:spPr>
        <p:txBody>
          <a:bodyPr>
            <a:spAutoFit/>
          </a:bodyPr>
          <a:lstStyle/>
          <a:p>
            <a:pPr>
              <a:spcBef>
                <a:spcPct val="50000"/>
              </a:spcBef>
              <a:defRPr/>
            </a:pPr>
            <a:r>
              <a:rPr kumimoji="1" lang="zh-CN" altLang="en-US" sz="2400" dirty="0">
                <a:solidFill>
                  <a:schemeClr val="tx1"/>
                </a:solidFill>
                <a:effectLst>
                  <a:outerShdw blurRad="38100" dist="38100" dir="2700000" algn="tl">
                    <a:srgbClr val="C0C0C0"/>
                  </a:outerShdw>
                </a:effectLst>
                <a:latin typeface="Times New Roman" pitchFamily="18" charset="0"/>
                <a:ea typeface="黑体" pitchFamily="2" charset="-122"/>
                <a:cs typeface="Arial" pitchFamily="34" charset="0"/>
              </a:rPr>
              <a:t>遗传</a:t>
            </a:r>
            <a:endParaRPr lang="zh-CN" altLang="en-US" dirty="0">
              <a:solidFill>
                <a:schemeClr val="tx1"/>
              </a:solidFill>
              <a:cs typeface="Arial" pitchFamily="34" charset="0"/>
            </a:endParaRPr>
          </a:p>
        </p:txBody>
      </p:sp>
      <p:sp>
        <p:nvSpPr>
          <p:cNvPr id="485383" name="Text Box 7"/>
          <p:cNvSpPr txBox="1">
            <a:spLocks noChangeArrowheads="1"/>
          </p:cNvSpPr>
          <p:nvPr/>
        </p:nvSpPr>
        <p:spPr bwMode="auto">
          <a:xfrm>
            <a:off x="4725988" y="5338763"/>
            <a:ext cx="838200" cy="457200"/>
          </a:xfrm>
          <a:prstGeom prst="rect">
            <a:avLst/>
          </a:prstGeom>
          <a:noFill/>
          <a:ln w="9525">
            <a:noFill/>
            <a:miter lim="800000"/>
            <a:headEnd/>
            <a:tailEnd/>
          </a:ln>
          <a:effectLst/>
        </p:spPr>
        <p:txBody>
          <a:bodyPr>
            <a:spAutoFit/>
          </a:bodyPr>
          <a:lstStyle/>
          <a:p>
            <a:pPr>
              <a:spcBef>
                <a:spcPct val="50000"/>
              </a:spcBef>
              <a:defRPr/>
            </a:pPr>
            <a:r>
              <a:rPr kumimoji="1" lang="zh-CN" altLang="en-US" sz="2400" dirty="0">
                <a:solidFill>
                  <a:schemeClr val="tx1"/>
                </a:solidFill>
                <a:effectLst>
                  <a:outerShdw blurRad="38100" dist="38100" dir="2700000" algn="tl">
                    <a:srgbClr val="C0C0C0"/>
                  </a:outerShdw>
                </a:effectLst>
                <a:latin typeface="Times New Roman" pitchFamily="18" charset="0"/>
                <a:ea typeface="黑体" pitchFamily="2" charset="-122"/>
                <a:cs typeface="Arial" pitchFamily="34" charset="0"/>
              </a:rPr>
              <a:t>遗传</a:t>
            </a:r>
            <a:endParaRPr lang="zh-CN" altLang="en-US" dirty="0">
              <a:solidFill>
                <a:schemeClr val="tx1"/>
              </a:solidFill>
              <a:cs typeface="Arial" pitchFamily="34" charset="0"/>
            </a:endParaRPr>
          </a:p>
        </p:txBody>
      </p:sp>
      <p:sp>
        <p:nvSpPr>
          <p:cNvPr id="485384" name="Text Box 8"/>
          <p:cNvSpPr txBox="1">
            <a:spLocks noChangeArrowheads="1"/>
          </p:cNvSpPr>
          <p:nvPr/>
        </p:nvSpPr>
        <p:spPr bwMode="auto">
          <a:xfrm>
            <a:off x="6859588" y="5338763"/>
            <a:ext cx="990600" cy="457200"/>
          </a:xfrm>
          <a:prstGeom prst="rect">
            <a:avLst/>
          </a:prstGeom>
          <a:noFill/>
          <a:ln w="9525">
            <a:noFill/>
            <a:miter lim="800000"/>
            <a:headEnd/>
            <a:tailEnd/>
          </a:ln>
          <a:effectLst/>
        </p:spPr>
        <p:txBody>
          <a:bodyPr>
            <a:spAutoFit/>
          </a:bodyPr>
          <a:lstStyle/>
          <a:p>
            <a:pPr>
              <a:spcBef>
                <a:spcPct val="50000"/>
              </a:spcBef>
              <a:defRPr/>
            </a:pPr>
            <a:r>
              <a:rPr kumimoji="1" lang="zh-CN" altLang="en-US" sz="2400" dirty="0">
                <a:solidFill>
                  <a:schemeClr val="tx1"/>
                </a:solidFill>
                <a:effectLst>
                  <a:outerShdw blurRad="38100" dist="38100" dir="2700000" algn="tl">
                    <a:srgbClr val="C0C0C0"/>
                  </a:outerShdw>
                </a:effectLst>
                <a:latin typeface="Times New Roman" pitchFamily="18" charset="0"/>
                <a:ea typeface="黑体" pitchFamily="2" charset="-122"/>
                <a:cs typeface="Arial" pitchFamily="34" charset="0"/>
              </a:rPr>
              <a:t>变异</a:t>
            </a:r>
            <a:endParaRPr lang="zh-CN" altLang="en-US" dirty="0">
              <a:solidFill>
                <a:schemeClr val="tx1"/>
              </a:solidFill>
              <a:cs typeface="Arial" pitchFamily="34" charset="0"/>
            </a:endParaRPr>
          </a:p>
        </p:txBody>
      </p:sp>
      <p:sp>
        <p:nvSpPr>
          <p:cNvPr id="485385" name="Line 9"/>
          <p:cNvSpPr>
            <a:spLocks noChangeShapeType="1"/>
          </p:cNvSpPr>
          <p:nvPr/>
        </p:nvSpPr>
        <p:spPr bwMode="auto">
          <a:xfrm flipV="1">
            <a:off x="1373188" y="5567363"/>
            <a:ext cx="12954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5386" name="Line 10"/>
          <p:cNvSpPr>
            <a:spLocks noChangeShapeType="1"/>
          </p:cNvSpPr>
          <p:nvPr/>
        </p:nvSpPr>
        <p:spPr bwMode="auto">
          <a:xfrm flipV="1">
            <a:off x="3659188" y="5567363"/>
            <a:ext cx="9906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5387" name="Line 11"/>
          <p:cNvSpPr>
            <a:spLocks noChangeShapeType="1"/>
          </p:cNvSpPr>
          <p:nvPr/>
        </p:nvSpPr>
        <p:spPr bwMode="auto">
          <a:xfrm>
            <a:off x="5487988" y="5567363"/>
            <a:ext cx="12954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5388" name="Line 12"/>
          <p:cNvSpPr>
            <a:spLocks noChangeShapeType="1"/>
          </p:cNvSpPr>
          <p:nvPr/>
        </p:nvSpPr>
        <p:spPr bwMode="auto">
          <a:xfrm flipV="1">
            <a:off x="7697788" y="5567363"/>
            <a:ext cx="10668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5389" name="Line 13"/>
          <p:cNvSpPr>
            <a:spLocks noChangeShapeType="1"/>
          </p:cNvSpPr>
          <p:nvPr/>
        </p:nvSpPr>
        <p:spPr bwMode="auto">
          <a:xfrm>
            <a:off x="7850188" y="6329363"/>
            <a:ext cx="8382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5390" name="Line 14"/>
          <p:cNvSpPr>
            <a:spLocks noChangeShapeType="1"/>
          </p:cNvSpPr>
          <p:nvPr/>
        </p:nvSpPr>
        <p:spPr bwMode="auto">
          <a:xfrm>
            <a:off x="5868988" y="6253163"/>
            <a:ext cx="8382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5391" name="Line 15"/>
          <p:cNvSpPr>
            <a:spLocks noChangeShapeType="1"/>
          </p:cNvSpPr>
          <p:nvPr/>
        </p:nvSpPr>
        <p:spPr bwMode="auto">
          <a:xfrm>
            <a:off x="3735388" y="6253163"/>
            <a:ext cx="8382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485392" name="Text Box 16"/>
          <p:cNvSpPr txBox="1">
            <a:spLocks noChangeArrowheads="1"/>
          </p:cNvSpPr>
          <p:nvPr/>
        </p:nvSpPr>
        <p:spPr bwMode="auto">
          <a:xfrm>
            <a:off x="2357438" y="5929313"/>
            <a:ext cx="1600200" cy="457200"/>
          </a:xfrm>
          <a:prstGeom prst="rect">
            <a:avLst/>
          </a:prstGeom>
          <a:noFill/>
          <a:ln w="9525">
            <a:noFill/>
            <a:miter lim="800000"/>
            <a:headEnd/>
            <a:tailEnd/>
          </a:ln>
        </p:spPr>
        <p:txBody>
          <a:bodyPr>
            <a:spAutoFit/>
          </a:bodyPr>
          <a:lstStyle/>
          <a:p>
            <a:pPr>
              <a:spcBef>
                <a:spcPct val="50000"/>
              </a:spcBef>
            </a:pPr>
            <a:r>
              <a:rPr kumimoji="1" lang="zh-CN" altLang="en-US" sz="2400">
                <a:solidFill>
                  <a:schemeClr val="tx1"/>
                </a:solidFill>
                <a:latin typeface="宋体" pitchFamily="2" charset="-122"/>
                <a:ea typeface="方正琥珀简体" pitchFamily="2" charset="-122"/>
              </a:rPr>
              <a:t>偶然性</a:t>
            </a:r>
            <a:endParaRPr lang="zh-CN" altLang="en-US">
              <a:solidFill>
                <a:schemeClr val="tx1"/>
              </a:solidFill>
            </a:endParaRPr>
          </a:p>
        </p:txBody>
      </p:sp>
      <p:sp>
        <p:nvSpPr>
          <p:cNvPr id="485393" name="Text Box 17"/>
          <p:cNvSpPr txBox="1">
            <a:spLocks noChangeArrowheads="1"/>
          </p:cNvSpPr>
          <p:nvPr/>
        </p:nvSpPr>
        <p:spPr bwMode="auto">
          <a:xfrm>
            <a:off x="142875" y="5929313"/>
            <a:ext cx="1981200" cy="457200"/>
          </a:xfrm>
          <a:prstGeom prst="rect">
            <a:avLst/>
          </a:prstGeom>
          <a:noFill/>
          <a:ln w="9525">
            <a:noFill/>
            <a:miter lim="800000"/>
            <a:headEnd/>
            <a:tailEnd/>
          </a:ln>
        </p:spPr>
        <p:txBody>
          <a:bodyPr>
            <a:spAutoFit/>
          </a:bodyPr>
          <a:lstStyle/>
          <a:p>
            <a:pPr>
              <a:spcBef>
                <a:spcPct val="50000"/>
              </a:spcBef>
            </a:pPr>
            <a:r>
              <a:rPr kumimoji="1" lang="zh-CN" altLang="en-US" sz="2400">
                <a:solidFill>
                  <a:schemeClr val="tx1"/>
                </a:solidFill>
                <a:latin typeface="宋体" pitchFamily="2" charset="-122"/>
                <a:ea typeface="方正琥珀简体" pitchFamily="2" charset="-122"/>
              </a:rPr>
              <a:t>必然性</a:t>
            </a:r>
            <a:r>
              <a:rPr kumimoji="1" lang="zh-CN" altLang="en-US" sz="2400">
                <a:latin typeface="宋体" pitchFamily="2" charset="-122"/>
                <a:ea typeface="方正琥珀简体" pitchFamily="2" charset="-122"/>
              </a:rPr>
              <a:t>性</a:t>
            </a:r>
            <a:endParaRPr lang="zh-CN" altLang="en-US"/>
          </a:p>
        </p:txBody>
      </p:sp>
      <p:sp>
        <p:nvSpPr>
          <p:cNvPr id="485394" name="Text Box 18"/>
          <p:cNvSpPr txBox="1">
            <a:spLocks noChangeArrowheads="1"/>
          </p:cNvSpPr>
          <p:nvPr/>
        </p:nvSpPr>
        <p:spPr bwMode="auto">
          <a:xfrm>
            <a:off x="4143375" y="6000750"/>
            <a:ext cx="1981200" cy="457200"/>
          </a:xfrm>
          <a:prstGeom prst="rect">
            <a:avLst/>
          </a:prstGeom>
          <a:noFill/>
          <a:ln w="9525">
            <a:noFill/>
            <a:miter lim="800000"/>
            <a:headEnd/>
            <a:tailEnd/>
          </a:ln>
        </p:spPr>
        <p:txBody>
          <a:bodyPr>
            <a:spAutoFit/>
          </a:bodyPr>
          <a:lstStyle/>
          <a:p>
            <a:pPr>
              <a:spcBef>
                <a:spcPct val="50000"/>
              </a:spcBef>
            </a:pPr>
            <a:r>
              <a:rPr kumimoji="1" lang="zh-CN" altLang="en-US" sz="2400">
                <a:solidFill>
                  <a:schemeClr val="tx1"/>
                </a:solidFill>
                <a:latin typeface="宋体" pitchFamily="2" charset="-122"/>
                <a:ea typeface="方正琥珀简体" pitchFamily="2" charset="-122"/>
              </a:rPr>
              <a:t>必然性</a:t>
            </a:r>
            <a:endParaRPr lang="zh-CN" altLang="en-US">
              <a:solidFill>
                <a:schemeClr val="tx1"/>
              </a:solidFill>
            </a:endParaRPr>
          </a:p>
        </p:txBody>
      </p:sp>
      <p:sp>
        <p:nvSpPr>
          <p:cNvPr id="485395" name="Text Box 19"/>
          <p:cNvSpPr txBox="1">
            <a:spLocks noChangeArrowheads="1"/>
          </p:cNvSpPr>
          <p:nvPr/>
        </p:nvSpPr>
        <p:spPr bwMode="auto">
          <a:xfrm>
            <a:off x="6500813" y="6000750"/>
            <a:ext cx="1600200" cy="457200"/>
          </a:xfrm>
          <a:prstGeom prst="rect">
            <a:avLst/>
          </a:prstGeom>
          <a:noFill/>
          <a:ln w="9525">
            <a:noFill/>
            <a:miter lim="800000"/>
            <a:headEnd/>
            <a:tailEnd/>
          </a:ln>
        </p:spPr>
        <p:txBody>
          <a:bodyPr>
            <a:spAutoFit/>
          </a:bodyPr>
          <a:lstStyle/>
          <a:p>
            <a:pPr>
              <a:spcBef>
                <a:spcPct val="50000"/>
              </a:spcBef>
            </a:pPr>
            <a:r>
              <a:rPr kumimoji="1" lang="zh-CN" altLang="en-US" sz="2400">
                <a:solidFill>
                  <a:schemeClr val="tx1"/>
                </a:solidFill>
                <a:latin typeface="宋体" pitchFamily="2" charset="-122"/>
                <a:ea typeface="方正琥珀简体" pitchFamily="2" charset="-122"/>
              </a:rPr>
              <a:t>偶然性</a:t>
            </a:r>
            <a:endParaRPr lang="zh-CN" altLang="en-US">
              <a:solidFill>
                <a:schemeClr val="tx1"/>
              </a:solidFill>
            </a:endParaRPr>
          </a:p>
        </p:txBody>
      </p:sp>
      <p:sp>
        <p:nvSpPr>
          <p:cNvPr id="485396" name="Line 20"/>
          <p:cNvSpPr>
            <a:spLocks noChangeShapeType="1"/>
          </p:cNvSpPr>
          <p:nvPr/>
        </p:nvSpPr>
        <p:spPr bwMode="auto">
          <a:xfrm flipV="1">
            <a:off x="1571625" y="6215063"/>
            <a:ext cx="990600" cy="0"/>
          </a:xfrm>
          <a:prstGeom prst="line">
            <a:avLst/>
          </a:prstGeom>
          <a:noFill/>
          <a:ln w="57150">
            <a:solidFill>
              <a:srgbClr val="0000CC"/>
            </a:solidFill>
            <a:prstDash val="sysDot"/>
            <a:round/>
            <a:headEnd/>
            <a:tailEnd type="stealth" w="med" len="med"/>
          </a:ln>
        </p:spPr>
        <p:txBody>
          <a:bodyPr anchor="ctr"/>
          <a:lstStyle/>
          <a:p>
            <a:endParaRPr lang="zh-CN" altLang="en-US"/>
          </a:p>
        </p:txBody>
      </p:sp>
      <p:sp>
        <p:nvSpPr>
          <p:cNvPr id="161813" name="Rectangle 21"/>
          <p:cNvSpPr>
            <a:spLocks noChangeArrowheads="1"/>
          </p:cNvSpPr>
          <p:nvPr/>
        </p:nvSpPr>
        <p:spPr bwMode="auto">
          <a:xfrm>
            <a:off x="1752600" y="1524000"/>
            <a:ext cx="56388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100"/>
                                  </p:stCondLst>
                                  <p:childTnLst>
                                    <p:set>
                                      <p:cBhvr>
                                        <p:cTn id="6" dur="1" fill="hold">
                                          <p:stCondLst>
                                            <p:cond delay="0"/>
                                          </p:stCondLst>
                                        </p:cTn>
                                        <p:tgtEl>
                                          <p:spTgt spid="485378"/>
                                        </p:tgtEl>
                                        <p:attrNameLst>
                                          <p:attrName>style.visibility</p:attrName>
                                        </p:attrNameLst>
                                      </p:cBhvr>
                                      <p:to>
                                        <p:strVal val="visible"/>
                                      </p:to>
                                    </p:set>
                                    <p:animEffect transition="in" filter="slide(fromTop)">
                                      <p:cBhvr>
                                        <p:cTn id="7" dur="500"/>
                                        <p:tgtEl>
                                          <p:spTgt spid="485378"/>
                                        </p:tgtEl>
                                      </p:cBhvr>
                                    </p:animEffect>
                                  </p:childTnLst>
                                </p:cTn>
                              </p:par>
                            </p:childTnLst>
                          </p:cTn>
                        </p:par>
                        <p:par>
                          <p:cTn id="8" fill="hold">
                            <p:stCondLst>
                              <p:cond delay="600"/>
                            </p:stCondLst>
                            <p:childTnLst>
                              <p:par>
                                <p:cTn id="9" presetID="12" presetClass="entr" presetSubtype="8" fill="hold" nodeType="afterEffect">
                                  <p:stCondLst>
                                    <p:cond delay="0"/>
                                  </p:stCondLst>
                                  <p:childTnLst>
                                    <p:set>
                                      <p:cBhvr>
                                        <p:cTn id="10" dur="1" fill="hold">
                                          <p:stCondLst>
                                            <p:cond delay="0"/>
                                          </p:stCondLst>
                                        </p:cTn>
                                        <p:tgtEl>
                                          <p:spTgt spid="485380"/>
                                        </p:tgtEl>
                                        <p:attrNameLst>
                                          <p:attrName>style.visibility</p:attrName>
                                        </p:attrNameLst>
                                      </p:cBhvr>
                                      <p:to>
                                        <p:strVal val="visible"/>
                                      </p:to>
                                    </p:set>
                                    <p:animEffect transition="in" filter="slide(fromLeft)">
                                      <p:cBhvr>
                                        <p:cTn id="11" dur="500"/>
                                        <p:tgtEl>
                                          <p:spTgt spid="485380"/>
                                        </p:tgtEl>
                                      </p:cBhvr>
                                    </p:animEffect>
                                  </p:childTnLst>
                                </p:cTn>
                              </p:par>
                            </p:childTnLst>
                          </p:cTn>
                        </p:par>
                        <p:par>
                          <p:cTn id="12" fill="hold">
                            <p:stCondLst>
                              <p:cond delay="1100"/>
                            </p:stCondLst>
                            <p:childTnLst>
                              <p:par>
                                <p:cTn id="13" presetID="17" presetClass="entr" presetSubtype="10" fill="hold" grpId="0" nodeType="afterEffect">
                                  <p:stCondLst>
                                    <p:cond delay="0"/>
                                  </p:stCondLst>
                                  <p:childTnLst>
                                    <p:set>
                                      <p:cBhvr>
                                        <p:cTn id="14" dur="1" fill="hold">
                                          <p:stCondLst>
                                            <p:cond delay="0"/>
                                          </p:stCondLst>
                                        </p:cTn>
                                        <p:tgtEl>
                                          <p:spTgt spid="485381"/>
                                        </p:tgtEl>
                                        <p:attrNameLst>
                                          <p:attrName>style.visibility</p:attrName>
                                        </p:attrNameLst>
                                      </p:cBhvr>
                                      <p:to>
                                        <p:strVal val="visible"/>
                                      </p:to>
                                    </p:set>
                                    <p:anim calcmode="lin" valueType="num">
                                      <p:cBhvr>
                                        <p:cTn id="15" dur="500" fill="hold"/>
                                        <p:tgtEl>
                                          <p:spTgt spid="485381"/>
                                        </p:tgtEl>
                                        <p:attrNameLst>
                                          <p:attrName>ppt_w</p:attrName>
                                        </p:attrNameLst>
                                      </p:cBhvr>
                                      <p:tavLst>
                                        <p:tav tm="0">
                                          <p:val>
                                            <p:fltVal val="0"/>
                                          </p:val>
                                        </p:tav>
                                        <p:tav tm="100000">
                                          <p:val>
                                            <p:strVal val="#ppt_w"/>
                                          </p:val>
                                        </p:tav>
                                      </p:tavLst>
                                    </p:anim>
                                    <p:anim calcmode="lin" valueType="num">
                                      <p:cBhvr>
                                        <p:cTn id="16" dur="500" fill="hold"/>
                                        <p:tgtEl>
                                          <p:spTgt spid="485381"/>
                                        </p:tgtEl>
                                        <p:attrNameLst>
                                          <p:attrName>ppt_h</p:attrName>
                                        </p:attrNameLst>
                                      </p:cBhvr>
                                      <p:tavLst>
                                        <p:tav tm="0">
                                          <p:val>
                                            <p:strVal val="#ppt_h"/>
                                          </p:val>
                                        </p:tav>
                                        <p:tav tm="100000">
                                          <p:val>
                                            <p:strVal val="#ppt_h"/>
                                          </p:val>
                                        </p:tav>
                                      </p:tavLst>
                                    </p:anim>
                                  </p:childTnLst>
                                </p:cTn>
                              </p:par>
                            </p:childTnLst>
                          </p:cTn>
                        </p:par>
                        <p:par>
                          <p:cTn id="17" fill="hold">
                            <p:stCondLst>
                              <p:cond delay="1600"/>
                            </p:stCondLst>
                            <p:childTnLst>
                              <p:par>
                                <p:cTn id="18" presetID="17" presetClass="entr" presetSubtype="10" fill="hold" grpId="0" nodeType="afterEffect">
                                  <p:stCondLst>
                                    <p:cond delay="0"/>
                                  </p:stCondLst>
                                  <p:childTnLst>
                                    <p:set>
                                      <p:cBhvr>
                                        <p:cTn id="19" dur="1" fill="hold">
                                          <p:stCondLst>
                                            <p:cond delay="0"/>
                                          </p:stCondLst>
                                        </p:cTn>
                                        <p:tgtEl>
                                          <p:spTgt spid="485382"/>
                                        </p:tgtEl>
                                        <p:attrNameLst>
                                          <p:attrName>style.visibility</p:attrName>
                                        </p:attrNameLst>
                                      </p:cBhvr>
                                      <p:to>
                                        <p:strVal val="visible"/>
                                      </p:to>
                                    </p:set>
                                    <p:anim calcmode="lin" valueType="num">
                                      <p:cBhvr>
                                        <p:cTn id="20" dur="500" fill="hold"/>
                                        <p:tgtEl>
                                          <p:spTgt spid="485382"/>
                                        </p:tgtEl>
                                        <p:attrNameLst>
                                          <p:attrName>ppt_w</p:attrName>
                                        </p:attrNameLst>
                                      </p:cBhvr>
                                      <p:tavLst>
                                        <p:tav tm="0">
                                          <p:val>
                                            <p:fltVal val="0"/>
                                          </p:val>
                                        </p:tav>
                                        <p:tav tm="100000">
                                          <p:val>
                                            <p:strVal val="#ppt_w"/>
                                          </p:val>
                                        </p:tav>
                                      </p:tavLst>
                                    </p:anim>
                                    <p:anim calcmode="lin" valueType="num">
                                      <p:cBhvr>
                                        <p:cTn id="21" dur="500" fill="hold"/>
                                        <p:tgtEl>
                                          <p:spTgt spid="485382"/>
                                        </p:tgtEl>
                                        <p:attrNameLst>
                                          <p:attrName>ppt_h</p:attrName>
                                        </p:attrNameLst>
                                      </p:cBhvr>
                                      <p:tavLst>
                                        <p:tav tm="0">
                                          <p:val>
                                            <p:strVal val="#ppt_h"/>
                                          </p:val>
                                        </p:tav>
                                        <p:tav tm="100000">
                                          <p:val>
                                            <p:strVal val="#ppt_h"/>
                                          </p:val>
                                        </p:tav>
                                      </p:tavLst>
                                    </p:anim>
                                  </p:childTnLst>
                                </p:cTn>
                              </p:par>
                            </p:childTnLst>
                          </p:cTn>
                        </p:par>
                        <p:par>
                          <p:cTn id="22" fill="hold">
                            <p:stCondLst>
                              <p:cond delay="2100"/>
                            </p:stCondLst>
                            <p:childTnLst>
                              <p:par>
                                <p:cTn id="23" presetID="17" presetClass="entr" presetSubtype="10" fill="hold" grpId="0" nodeType="afterEffect">
                                  <p:stCondLst>
                                    <p:cond delay="0"/>
                                  </p:stCondLst>
                                  <p:childTnLst>
                                    <p:set>
                                      <p:cBhvr>
                                        <p:cTn id="24" dur="1" fill="hold">
                                          <p:stCondLst>
                                            <p:cond delay="0"/>
                                          </p:stCondLst>
                                        </p:cTn>
                                        <p:tgtEl>
                                          <p:spTgt spid="485383"/>
                                        </p:tgtEl>
                                        <p:attrNameLst>
                                          <p:attrName>style.visibility</p:attrName>
                                        </p:attrNameLst>
                                      </p:cBhvr>
                                      <p:to>
                                        <p:strVal val="visible"/>
                                      </p:to>
                                    </p:set>
                                    <p:anim calcmode="lin" valueType="num">
                                      <p:cBhvr>
                                        <p:cTn id="25" dur="500" fill="hold"/>
                                        <p:tgtEl>
                                          <p:spTgt spid="485383"/>
                                        </p:tgtEl>
                                        <p:attrNameLst>
                                          <p:attrName>ppt_w</p:attrName>
                                        </p:attrNameLst>
                                      </p:cBhvr>
                                      <p:tavLst>
                                        <p:tav tm="0">
                                          <p:val>
                                            <p:fltVal val="0"/>
                                          </p:val>
                                        </p:tav>
                                        <p:tav tm="100000">
                                          <p:val>
                                            <p:strVal val="#ppt_w"/>
                                          </p:val>
                                        </p:tav>
                                      </p:tavLst>
                                    </p:anim>
                                    <p:anim calcmode="lin" valueType="num">
                                      <p:cBhvr>
                                        <p:cTn id="26" dur="500" fill="hold"/>
                                        <p:tgtEl>
                                          <p:spTgt spid="485383"/>
                                        </p:tgtEl>
                                        <p:attrNameLst>
                                          <p:attrName>ppt_h</p:attrName>
                                        </p:attrNameLst>
                                      </p:cBhvr>
                                      <p:tavLst>
                                        <p:tav tm="0">
                                          <p:val>
                                            <p:strVal val="#ppt_h"/>
                                          </p:val>
                                        </p:tav>
                                        <p:tav tm="100000">
                                          <p:val>
                                            <p:strVal val="#ppt_h"/>
                                          </p:val>
                                        </p:tav>
                                      </p:tavLst>
                                    </p:anim>
                                  </p:childTnLst>
                                </p:cTn>
                              </p:par>
                            </p:childTnLst>
                          </p:cTn>
                        </p:par>
                        <p:par>
                          <p:cTn id="27" fill="hold">
                            <p:stCondLst>
                              <p:cond delay="2600"/>
                            </p:stCondLst>
                            <p:childTnLst>
                              <p:par>
                                <p:cTn id="28" presetID="17" presetClass="entr" presetSubtype="10" fill="hold" grpId="0" nodeType="afterEffect">
                                  <p:stCondLst>
                                    <p:cond delay="0"/>
                                  </p:stCondLst>
                                  <p:childTnLst>
                                    <p:set>
                                      <p:cBhvr>
                                        <p:cTn id="29" dur="1" fill="hold">
                                          <p:stCondLst>
                                            <p:cond delay="0"/>
                                          </p:stCondLst>
                                        </p:cTn>
                                        <p:tgtEl>
                                          <p:spTgt spid="485384"/>
                                        </p:tgtEl>
                                        <p:attrNameLst>
                                          <p:attrName>style.visibility</p:attrName>
                                        </p:attrNameLst>
                                      </p:cBhvr>
                                      <p:to>
                                        <p:strVal val="visible"/>
                                      </p:to>
                                    </p:set>
                                    <p:anim calcmode="lin" valueType="num">
                                      <p:cBhvr>
                                        <p:cTn id="30" dur="500" fill="hold"/>
                                        <p:tgtEl>
                                          <p:spTgt spid="485384"/>
                                        </p:tgtEl>
                                        <p:attrNameLst>
                                          <p:attrName>ppt_w</p:attrName>
                                        </p:attrNameLst>
                                      </p:cBhvr>
                                      <p:tavLst>
                                        <p:tav tm="0">
                                          <p:val>
                                            <p:fltVal val="0"/>
                                          </p:val>
                                        </p:tav>
                                        <p:tav tm="100000">
                                          <p:val>
                                            <p:strVal val="#ppt_w"/>
                                          </p:val>
                                        </p:tav>
                                      </p:tavLst>
                                    </p:anim>
                                    <p:anim calcmode="lin" valueType="num">
                                      <p:cBhvr>
                                        <p:cTn id="31" dur="500" fill="hold"/>
                                        <p:tgtEl>
                                          <p:spTgt spid="485384"/>
                                        </p:tgtEl>
                                        <p:attrNameLst>
                                          <p:attrName>ppt_h</p:attrName>
                                        </p:attrNameLst>
                                      </p:cBhvr>
                                      <p:tavLst>
                                        <p:tav tm="0">
                                          <p:val>
                                            <p:strVal val="#ppt_h"/>
                                          </p:val>
                                        </p:tav>
                                        <p:tav tm="100000">
                                          <p:val>
                                            <p:strVal val="#ppt_h"/>
                                          </p:val>
                                        </p:tav>
                                      </p:tavLst>
                                    </p:anim>
                                  </p:childTnLst>
                                </p:cTn>
                              </p:par>
                            </p:childTnLst>
                          </p:cTn>
                        </p:par>
                        <p:par>
                          <p:cTn id="32" fill="hold">
                            <p:stCondLst>
                              <p:cond delay="3100"/>
                            </p:stCondLst>
                            <p:childTnLst>
                              <p:par>
                                <p:cTn id="33" presetID="17" presetClass="entr" presetSubtype="10" fill="hold" grpId="0" nodeType="afterEffect">
                                  <p:stCondLst>
                                    <p:cond delay="0"/>
                                  </p:stCondLst>
                                  <p:childTnLst>
                                    <p:set>
                                      <p:cBhvr>
                                        <p:cTn id="34" dur="1" fill="hold">
                                          <p:stCondLst>
                                            <p:cond delay="0"/>
                                          </p:stCondLst>
                                        </p:cTn>
                                        <p:tgtEl>
                                          <p:spTgt spid="485392"/>
                                        </p:tgtEl>
                                        <p:attrNameLst>
                                          <p:attrName>style.visibility</p:attrName>
                                        </p:attrNameLst>
                                      </p:cBhvr>
                                      <p:to>
                                        <p:strVal val="visible"/>
                                      </p:to>
                                    </p:set>
                                    <p:anim calcmode="lin" valueType="num">
                                      <p:cBhvr>
                                        <p:cTn id="35" dur="500" fill="hold"/>
                                        <p:tgtEl>
                                          <p:spTgt spid="485392"/>
                                        </p:tgtEl>
                                        <p:attrNameLst>
                                          <p:attrName>ppt_w</p:attrName>
                                        </p:attrNameLst>
                                      </p:cBhvr>
                                      <p:tavLst>
                                        <p:tav tm="0">
                                          <p:val>
                                            <p:fltVal val="0"/>
                                          </p:val>
                                        </p:tav>
                                        <p:tav tm="100000">
                                          <p:val>
                                            <p:strVal val="#ppt_w"/>
                                          </p:val>
                                        </p:tav>
                                      </p:tavLst>
                                    </p:anim>
                                    <p:anim calcmode="lin" valueType="num">
                                      <p:cBhvr>
                                        <p:cTn id="36" dur="500" fill="hold"/>
                                        <p:tgtEl>
                                          <p:spTgt spid="485392"/>
                                        </p:tgtEl>
                                        <p:attrNameLst>
                                          <p:attrName>ppt_h</p:attrName>
                                        </p:attrNameLst>
                                      </p:cBhvr>
                                      <p:tavLst>
                                        <p:tav tm="0">
                                          <p:val>
                                            <p:strVal val="#ppt_h"/>
                                          </p:val>
                                        </p:tav>
                                        <p:tav tm="100000">
                                          <p:val>
                                            <p:strVal val="#ppt_h"/>
                                          </p:val>
                                        </p:tav>
                                      </p:tavLst>
                                    </p:anim>
                                  </p:childTnLst>
                                </p:cTn>
                              </p:par>
                            </p:childTnLst>
                          </p:cTn>
                        </p:par>
                        <p:par>
                          <p:cTn id="37" fill="hold">
                            <p:stCondLst>
                              <p:cond delay="3600"/>
                            </p:stCondLst>
                            <p:childTnLst>
                              <p:par>
                                <p:cTn id="38" presetID="17" presetClass="entr" presetSubtype="10" fill="hold" grpId="0" nodeType="afterEffect">
                                  <p:stCondLst>
                                    <p:cond delay="0"/>
                                  </p:stCondLst>
                                  <p:childTnLst>
                                    <p:set>
                                      <p:cBhvr>
                                        <p:cTn id="39" dur="1" fill="hold">
                                          <p:stCondLst>
                                            <p:cond delay="0"/>
                                          </p:stCondLst>
                                        </p:cTn>
                                        <p:tgtEl>
                                          <p:spTgt spid="485393"/>
                                        </p:tgtEl>
                                        <p:attrNameLst>
                                          <p:attrName>style.visibility</p:attrName>
                                        </p:attrNameLst>
                                      </p:cBhvr>
                                      <p:to>
                                        <p:strVal val="visible"/>
                                      </p:to>
                                    </p:set>
                                    <p:anim calcmode="lin" valueType="num">
                                      <p:cBhvr>
                                        <p:cTn id="40" dur="500" fill="hold"/>
                                        <p:tgtEl>
                                          <p:spTgt spid="485393"/>
                                        </p:tgtEl>
                                        <p:attrNameLst>
                                          <p:attrName>ppt_w</p:attrName>
                                        </p:attrNameLst>
                                      </p:cBhvr>
                                      <p:tavLst>
                                        <p:tav tm="0">
                                          <p:val>
                                            <p:fltVal val="0"/>
                                          </p:val>
                                        </p:tav>
                                        <p:tav tm="100000">
                                          <p:val>
                                            <p:strVal val="#ppt_w"/>
                                          </p:val>
                                        </p:tav>
                                      </p:tavLst>
                                    </p:anim>
                                    <p:anim calcmode="lin" valueType="num">
                                      <p:cBhvr>
                                        <p:cTn id="41" dur="500" fill="hold"/>
                                        <p:tgtEl>
                                          <p:spTgt spid="485393"/>
                                        </p:tgtEl>
                                        <p:attrNameLst>
                                          <p:attrName>ppt_h</p:attrName>
                                        </p:attrNameLst>
                                      </p:cBhvr>
                                      <p:tavLst>
                                        <p:tav tm="0">
                                          <p:val>
                                            <p:strVal val="#ppt_h"/>
                                          </p:val>
                                        </p:tav>
                                        <p:tav tm="100000">
                                          <p:val>
                                            <p:strVal val="#ppt_h"/>
                                          </p:val>
                                        </p:tav>
                                      </p:tavLst>
                                    </p:anim>
                                  </p:childTnLst>
                                </p:cTn>
                              </p:par>
                            </p:childTnLst>
                          </p:cTn>
                        </p:par>
                        <p:par>
                          <p:cTn id="42" fill="hold">
                            <p:stCondLst>
                              <p:cond delay="4100"/>
                            </p:stCondLst>
                            <p:childTnLst>
                              <p:par>
                                <p:cTn id="43" presetID="17" presetClass="entr" presetSubtype="10" fill="hold" grpId="0" nodeType="afterEffect">
                                  <p:stCondLst>
                                    <p:cond delay="0"/>
                                  </p:stCondLst>
                                  <p:childTnLst>
                                    <p:set>
                                      <p:cBhvr>
                                        <p:cTn id="44" dur="1" fill="hold">
                                          <p:stCondLst>
                                            <p:cond delay="0"/>
                                          </p:stCondLst>
                                        </p:cTn>
                                        <p:tgtEl>
                                          <p:spTgt spid="485394"/>
                                        </p:tgtEl>
                                        <p:attrNameLst>
                                          <p:attrName>style.visibility</p:attrName>
                                        </p:attrNameLst>
                                      </p:cBhvr>
                                      <p:to>
                                        <p:strVal val="visible"/>
                                      </p:to>
                                    </p:set>
                                    <p:anim calcmode="lin" valueType="num">
                                      <p:cBhvr>
                                        <p:cTn id="45" dur="500" fill="hold"/>
                                        <p:tgtEl>
                                          <p:spTgt spid="485394"/>
                                        </p:tgtEl>
                                        <p:attrNameLst>
                                          <p:attrName>ppt_w</p:attrName>
                                        </p:attrNameLst>
                                      </p:cBhvr>
                                      <p:tavLst>
                                        <p:tav tm="0">
                                          <p:val>
                                            <p:fltVal val="0"/>
                                          </p:val>
                                        </p:tav>
                                        <p:tav tm="100000">
                                          <p:val>
                                            <p:strVal val="#ppt_w"/>
                                          </p:val>
                                        </p:tav>
                                      </p:tavLst>
                                    </p:anim>
                                    <p:anim calcmode="lin" valueType="num">
                                      <p:cBhvr>
                                        <p:cTn id="46" dur="500" fill="hold"/>
                                        <p:tgtEl>
                                          <p:spTgt spid="485394"/>
                                        </p:tgtEl>
                                        <p:attrNameLst>
                                          <p:attrName>ppt_h</p:attrName>
                                        </p:attrNameLst>
                                      </p:cBhvr>
                                      <p:tavLst>
                                        <p:tav tm="0">
                                          <p:val>
                                            <p:strVal val="#ppt_h"/>
                                          </p:val>
                                        </p:tav>
                                        <p:tav tm="100000">
                                          <p:val>
                                            <p:strVal val="#ppt_h"/>
                                          </p:val>
                                        </p:tav>
                                      </p:tavLst>
                                    </p:anim>
                                  </p:childTnLst>
                                </p:cTn>
                              </p:par>
                            </p:childTnLst>
                          </p:cTn>
                        </p:par>
                        <p:par>
                          <p:cTn id="47" fill="hold">
                            <p:stCondLst>
                              <p:cond delay="4600"/>
                            </p:stCondLst>
                            <p:childTnLst>
                              <p:par>
                                <p:cTn id="48" presetID="17" presetClass="entr" presetSubtype="10" fill="hold" grpId="0" nodeType="afterEffect">
                                  <p:stCondLst>
                                    <p:cond delay="0"/>
                                  </p:stCondLst>
                                  <p:childTnLst>
                                    <p:set>
                                      <p:cBhvr>
                                        <p:cTn id="49" dur="1" fill="hold">
                                          <p:stCondLst>
                                            <p:cond delay="0"/>
                                          </p:stCondLst>
                                        </p:cTn>
                                        <p:tgtEl>
                                          <p:spTgt spid="485395"/>
                                        </p:tgtEl>
                                        <p:attrNameLst>
                                          <p:attrName>style.visibility</p:attrName>
                                        </p:attrNameLst>
                                      </p:cBhvr>
                                      <p:to>
                                        <p:strVal val="visible"/>
                                      </p:to>
                                    </p:set>
                                    <p:anim calcmode="lin" valueType="num">
                                      <p:cBhvr>
                                        <p:cTn id="50" dur="500" fill="hold"/>
                                        <p:tgtEl>
                                          <p:spTgt spid="485395"/>
                                        </p:tgtEl>
                                        <p:attrNameLst>
                                          <p:attrName>ppt_w</p:attrName>
                                        </p:attrNameLst>
                                      </p:cBhvr>
                                      <p:tavLst>
                                        <p:tav tm="0">
                                          <p:val>
                                            <p:fltVal val="0"/>
                                          </p:val>
                                        </p:tav>
                                        <p:tav tm="100000">
                                          <p:val>
                                            <p:strVal val="#ppt_w"/>
                                          </p:val>
                                        </p:tav>
                                      </p:tavLst>
                                    </p:anim>
                                    <p:anim calcmode="lin" valueType="num">
                                      <p:cBhvr>
                                        <p:cTn id="51" dur="500" fill="hold"/>
                                        <p:tgtEl>
                                          <p:spTgt spid="485395"/>
                                        </p:tgtEl>
                                        <p:attrNameLst>
                                          <p:attrName>ppt_h</p:attrName>
                                        </p:attrNameLst>
                                      </p:cBhvr>
                                      <p:tavLst>
                                        <p:tav tm="0">
                                          <p:val>
                                            <p:strVal val="#ppt_h"/>
                                          </p:val>
                                        </p:tav>
                                        <p:tav tm="100000">
                                          <p:val>
                                            <p:strVal val="#ppt_h"/>
                                          </p:val>
                                        </p:tav>
                                      </p:tavLst>
                                    </p:anim>
                                  </p:childTnLst>
                                </p:cTn>
                              </p:par>
                            </p:childTnLst>
                          </p:cTn>
                        </p:par>
                        <p:par>
                          <p:cTn id="52" fill="hold">
                            <p:stCondLst>
                              <p:cond delay="5100"/>
                            </p:stCondLst>
                            <p:childTnLst>
                              <p:par>
                                <p:cTn id="53" presetID="17" presetClass="entr" presetSubtype="1" fill="hold" grpId="0" nodeType="afterEffect">
                                  <p:stCondLst>
                                    <p:cond delay="0"/>
                                  </p:stCondLst>
                                  <p:childTnLst>
                                    <p:set>
                                      <p:cBhvr>
                                        <p:cTn id="54" dur="1" fill="hold">
                                          <p:stCondLst>
                                            <p:cond delay="0"/>
                                          </p:stCondLst>
                                        </p:cTn>
                                        <p:tgtEl>
                                          <p:spTgt spid="485385"/>
                                        </p:tgtEl>
                                        <p:attrNameLst>
                                          <p:attrName>style.visibility</p:attrName>
                                        </p:attrNameLst>
                                      </p:cBhvr>
                                      <p:to>
                                        <p:strVal val="visible"/>
                                      </p:to>
                                    </p:set>
                                    <p:anim calcmode="lin" valueType="num">
                                      <p:cBhvr>
                                        <p:cTn id="55" dur="500" fill="hold"/>
                                        <p:tgtEl>
                                          <p:spTgt spid="485385"/>
                                        </p:tgtEl>
                                        <p:attrNameLst>
                                          <p:attrName>ppt_x</p:attrName>
                                        </p:attrNameLst>
                                      </p:cBhvr>
                                      <p:tavLst>
                                        <p:tav tm="0">
                                          <p:val>
                                            <p:strVal val="#ppt_x"/>
                                          </p:val>
                                        </p:tav>
                                        <p:tav tm="100000">
                                          <p:val>
                                            <p:strVal val="#ppt_x"/>
                                          </p:val>
                                        </p:tav>
                                      </p:tavLst>
                                    </p:anim>
                                    <p:anim calcmode="lin" valueType="num">
                                      <p:cBhvr>
                                        <p:cTn id="56" dur="500" fill="hold"/>
                                        <p:tgtEl>
                                          <p:spTgt spid="485385"/>
                                        </p:tgtEl>
                                        <p:attrNameLst>
                                          <p:attrName>ppt_y</p:attrName>
                                        </p:attrNameLst>
                                      </p:cBhvr>
                                      <p:tavLst>
                                        <p:tav tm="0">
                                          <p:val>
                                            <p:strVal val="#ppt_y-#ppt_h/2"/>
                                          </p:val>
                                        </p:tav>
                                        <p:tav tm="100000">
                                          <p:val>
                                            <p:strVal val="#ppt_y"/>
                                          </p:val>
                                        </p:tav>
                                      </p:tavLst>
                                    </p:anim>
                                    <p:anim calcmode="lin" valueType="num">
                                      <p:cBhvr>
                                        <p:cTn id="57" dur="500" fill="hold"/>
                                        <p:tgtEl>
                                          <p:spTgt spid="485385"/>
                                        </p:tgtEl>
                                        <p:attrNameLst>
                                          <p:attrName>ppt_w</p:attrName>
                                        </p:attrNameLst>
                                      </p:cBhvr>
                                      <p:tavLst>
                                        <p:tav tm="0">
                                          <p:val>
                                            <p:strVal val="#ppt_w"/>
                                          </p:val>
                                        </p:tav>
                                        <p:tav tm="100000">
                                          <p:val>
                                            <p:strVal val="#ppt_w"/>
                                          </p:val>
                                        </p:tav>
                                      </p:tavLst>
                                    </p:anim>
                                    <p:anim calcmode="lin" valueType="num">
                                      <p:cBhvr>
                                        <p:cTn id="58" dur="500" fill="hold"/>
                                        <p:tgtEl>
                                          <p:spTgt spid="485385"/>
                                        </p:tgtEl>
                                        <p:attrNameLst>
                                          <p:attrName>ppt_h</p:attrName>
                                        </p:attrNameLst>
                                      </p:cBhvr>
                                      <p:tavLst>
                                        <p:tav tm="0">
                                          <p:val>
                                            <p:fltVal val="0"/>
                                          </p:val>
                                        </p:tav>
                                        <p:tav tm="100000">
                                          <p:val>
                                            <p:strVal val="#ppt_h"/>
                                          </p:val>
                                        </p:tav>
                                      </p:tavLst>
                                    </p:anim>
                                  </p:childTnLst>
                                </p:cTn>
                              </p:par>
                            </p:childTnLst>
                          </p:cTn>
                        </p:par>
                        <p:par>
                          <p:cTn id="59" fill="hold">
                            <p:stCondLst>
                              <p:cond delay="5600"/>
                            </p:stCondLst>
                            <p:childTnLst>
                              <p:par>
                                <p:cTn id="60" presetID="17" presetClass="entr" presetSubtype="1" fill="hold" grpId="0" nodeType="afterEffect">
                                  <p:stCondLst>
                                    <p:cond delay="0"/>
                                  </p:stCondLst>
                                  <p:childTnLst>
                                    <p:set>
                                      <p:cBhvr>
                                        <p:cTn id="61" dur="1" fill="hold">
                                          <p:stCondLst>
                                            <p:cond delay="0"/>
                                          </p:stCondLst>
                                        </p:cTn>
                                        <p:tgtEl>
                                          <p:spTgt spid="485386"/>
                                        </p:tgtEl>
                                        <p:attrNameLst>
                                          <p:attrName>style.visibility</p:attrName>
                                        </p:attrNameLst>
                                      </p:cBhvr>
                                      <p:to>
                                        <p:strVal val="visible"/>
                                      </p:to>
                                    </p:set>
                                    <p:anim calcmode="lin" valueType="num">
                                      <p:cBhvr>
                                        <p:cTn id="62" dur="500" fill="hold"/>
                                        <p:tgtEl>
                                          <p:spTgt spid="485386"/>
                                        </p:tgtEl>
                                        <p:attrNameLst>
                                          <p:attrName>ppt_x</p:attrName>
                                        </p:attrNameLst>
                                      </p:cBhvr>
                                      <p:tavLst>
                                        <p:tav tm="0">
                                          <p:val>
                                            <p:strVal val="#ppt_x"/>
                                          </p:val>
                                        </p:tav>
                                        <p:tav tm="100000">
                                          <p:val>
                                            <p:strVal val="#ppt_x"/>
                                          </p:val>
                                        </p:tav>
                                      </p:tavLst>
                                    </p:anim>
                                    <p:anim calcmode="lin" valueType="num">
                                      <p:cBhvr>
                                        <p:cTn id="63" dur="500" fill="hold"/>
                                        <p:tgtEl>
                                          <p:spTgt spid="485386"/>
                                        </p:tgtEl>
                                        <p:attrNameLst>
                                          <p:attrName>ppt_y</p:attrName>
                                        </p:attrNameLst>
                                      </p:cBhvr>
                                      <p:tavLst>
                                        <p:tav tm="0">
                                          <p:val>
                                            <p:strVal val="#ppt_y-#ppt_h/2"/>
                                          </p:val>
                                        </p:tav>
                                        <p:tav tm="100000">
                                          <p:val>
                                            <p:strVal val="#ppt_y"/>
                                          </p:val>
                                        </p:tav>
                                      </p:tavLst>
                                    </p:anim>
                                    <p:anim calcmode="lin" valueType="num">
                                      <p:cBhvr>
                                        <p:cTn id="64" dur="500" fill="hold"/>
                                        <p:tgtEl>
                                          <p:spTgt spid="485386"/>
                                        </p:tgtEl>
                                        <p:attrNameLst>
                                          <p:attrName>ppt_w</p:attrName>
                                        </p:attrNameLst>
                                      </p:cBhvr>
                                      <p:tavLst>
                                        <p:tav tm="0">
                                          <p:val>
                                            <p:strVal val="#ppt_w"/>
                                          </p:val>
                                        </p:tav>
                                        <p:tav tm="100000">
                                          <p:val>
                                            <p:strVal val="#ppt_w"/>
                                          </p:val>
                                        </p:tav>
                                      </p:tavLst>
                                    </p:anim>
                                    <p:anim calcmode="lin" valueType="num">
                                      <p:cBhvr>
                                        <p:cTn id="65" dur="500" fill="hold"/>
                                        <p:tgtEl>
                                          <p:spTgt spid="485386"/>
                                        </p:tgtEl>
                                        <p:attrNameLst>
                                          <p:attrName>ppt_h</p:attrName>
                                        </p:attrNameLst>
                                      </p:cBhvr>
                                      <p:tavLst>
                                        <p:tav tm="0">
                                          <p:val>
                                            <p:fltVal val="0"/>
                                          </p:val>
                                        </p:tav>
                                        <p:tav tm="100000">
                                          <p:val>
                                            <p:strVal val="#ppt_h"/>
                                          </p:val>
                                        </p:tav>
                                      </p:tavLst>
                                    </p:anim>
                                  </p:childTnLst>
                                </p:cTn>
                              </p:par>
                            </p:childTnLst>
                          </p:cTn>
                        </p:par>
                        <p:par>
                          <p:cTn id="66" fill="hold">
                            <p:stCondLst>
                              <p:cond delay="6100"/>
                            </p:stCondLst>
                            <p:childTnLst>
                              <p:par>
                                <p:cTn id="67" presetID="17" presetClass="entr" presetSubtype="1" fill="hold" grpId="0" nodeType="afterEffect">
                                  <p:stCondLst>
                                    <p:cond delay="0"/>
                                  </p:stCondLst>
                                  <p:childTnLst>
                                    <p:set>
                                      <p:cBhvr>
                                        <p:cTn id="68" dur="1" fill="hold">
                                          <p:stCondLst>
                                            <p:cond delay="0"/>
                                          </p:stCondLst>
                                        </p:cTn>
                                        <p:tgtEl>
                                          <p:spTgt spid="485387"/>
                                        </p:tgtEl>
                                        <p:attrNameLst>
                                          <p:attrName>style.visibility</p:attrName>
                                        </p:attrNameLst>
                                      </p:cBhvr>
                                      <p:to>
                                        <p:strVal val="visible"/>
                                      </p:to>
                                    </p:set>
                                    <p:anim calcmode="lin" valueType="num">
                                      <p:cBhvr>
                                        <p:cTn id="69" dur="500" fill="hold"/>
                                        <p:tgtEl>
                                          <p:spTgt spid="485387"/>
                                        </p:tgtEl>
                                        <p:attrNameLst>
                                          <p:attrName>ppt_x</p:attrName>
                                        </p:attrNameLst>
                                      </p:cBhvr>
                                      <p:tavLst>
                                        <p:tav tm="0">
                                          <p:val>
                                            <p:strVal val="#ppt_x"/>
                                          </p:val>
                                        </p:tav>
                                        <p:tav tm="100000">
                                          <p:val>
                                            <p:strVal val="#ppt_x"/>
                                          </p:val>
                                        </p:tav>
                                      </p:tavLst>
                                    </p:anim>
                                    <p:anim calcmode="lin" valueType="num">
                                      <p:cBhvr>
                                        <p:cTn id="70" dur="500" fill="hold"/>
                                        <p:tgtEl>
                                          <p:spTgt spid="485387"/>
                                        </p:tgtEl>
                                        <p:attrNameLst>
                                          <p:attrName>ppt_y</p:attrName>
                                        </p:attrNameLst>
                                      </p:cBhvr>
                                      <p:tavLst>
                                        <p:tav tm="0">
                                          <p:val>
                                            <p:strVal val="#ppt_y-#ppt_h/2"/>
                                          </p:val>
                                        </p:tav>
                                        <p:tav tm="100000">
                                          <p:val>
                                            <p:strVal val="#ppt_y"/>
                                          </p:val>
                                        </p:tav>
                                      </p:tavLst>
                                    </p:anim>
                                    <p:anim calcmode="lin" valueType="num">
                                      <p:cBhvr>
                                        <p:cTn id="71" dur="500" fill="hold"/>
                                        <p:tgtEl>
                                          <p:spTgt spid="485387"/>
                                        </p:tgtEl>
                                        <p:attrNameLst>
                                          <p:attrName>ppt_w</p:attrName>
                                        </p:attrNameLst>
                                      </p:cBhvr>
                                      <p:tavLst>
                                        <p:tav tm="0">
                                          <p:val>
                                            <p:strVal val="#ppt_w"/>
                                          </p:val>
                                        </p:tav>
                                        <p:tav tm="100000">
                                          <p:val>
                                            <p:strVal val="#ppt_w"/>
                                          </p:val>
                                        </p:tav>
                                      </p:tavLst>
                                    </p:anim>
                                    <p:anim calcmode="lin" valueType="num">
                                      <p:cBhvr>
                                        <p:cTn id="72" dur="500" fill="hold"/>
                                        <p:tgtEl>
                                          <p:spTgt spid="485387"/>
                                        </p:tgtEl>
                                        <p:attrNameLst>
                                          <p:attrName>ppt_h</p:attrName>
                                        </p:attrNameLst>
                                      </p:cBhvr>
                                      <p:tavLst>
                                        <p:tav tm="0">
                                          <p:val>
                                            <p:fltVal val="0"/>
                                          </p:val>
                                        </p:tav>
                                        <p:tav tm="100000">
                                          <p:val>
                                            <p:strVal val="#ppt_h"/>
                                          </p:val>
                                        </p:tav>
                                      </p:tavLst>
                                    </p:anim>
                                  </p:childTnLst>
                                </p:cTn>
                              </p:par>
                            </p:childTnLst>
                          </p:cTn>
                        </p:par>
                        <p:par>
                          <p:cTn id="73" fill="hold">
                            <p:stCondLst>
                              <p:cond delay="6600"/>
                            </p:stCondLst>
                            <p:childTnLst>
                              <p:par>
                                <p:cTn id="74" presetID="17" presetClass="entr" presetSubtype="1" fill="hold" grpId="0" nodeType="afterEffect">
                                  <p:stCondLst>
                                    <p:cond delay="0"/>
                                  </p:stCondLst>
                                  <p:childTnLst>
                                    <p:set>
                                      <p:cBhvr>
                                        <p:cTn id="75" dur="1" fill="hold">
                                          <p:stCondLst>
                                            <p:cond delay="0"/>
                                          </p:stCondLst>
                                        </p:cTn>
                                        <p:tgtEl>
                                          <p:spTgt spid="485388"/>
                                        </p:tgtEl>
                                        <p:attrNameLst>
                                          <p:attrName>style.visibility</p:attrName>
                                        </p:attrNameLst>
                                      </p:cBhvr>
                                      <p:to>
                                        <p:strVal val="visible"/>
                                      </p:to>
                                    </p:set>
                                    <p:anim calcmode="lin" valueType="num">
                                      <p:cBhvr>
                                        <p:cTn id="76" dur="500" fill="hold"/>
                                        <p:tgtEl>
                                          <p:spTgt spid="485388"/>
                                        </p:tgtEl>
                                        <p:attrNameLst>
                                          <p:attrName>ppt_x</p:attrName>
                                        </p:attrNameLst>
                                      </p:cBhvr>
                                      <p:tavLst>
                                        <p:tav tm="0">
                                          <p:val>
                                            <p:strVal val="#ppt_x"/>
                                          </p:val>
                                        </p:tav>
                                        <p:tav tm="100000">
                                          <p:val>
                                            <p:strVal val="#ppt_x"/>
                                          </p:val>
                                        </p:tav>
                                      </p:tavLst>
                                    </p:anim>
                                    <p:anim calcmode="lin" valueType="num">
                                      <p:cBhvr>
                                        <p:cTn id="77" dur="500" fill="hold"/>
                                        <p:tgtEl>
                                          <p:spTgt spid="485388"/>
                                        </p:tgtEl>
                                        <p:attrNameLst>
                                          <p:attrName>ppt_y</p:attrName>
                                        </p:attrNameLst>
                                      </p:cBhvr>
                                      <p:tavLst>
                                        <p:tav tm="0">
                                          <p:val>
                                            <p:strVal val="#ppt_y-#ppt_h/2"/>
                                          </p:val>
                                        </p:tav>
                                        <p:tav tm="100000">
                                          <p:val>
                                            <p:strVal val="#ppt_y"/>
                                          </p:val>
                                        </p:tav>
                                      </p:tavLst>
                                    </p:anim>
                                    <p:anim calcmode="lin" valueType="num">
                                      <p:cBhvr>
                                        <p:cTn id="78" dur="500" fill="hold"/>
                                        <p:tgtEl>
                                          <p:spTgt spid="485388"/>
                                        </p:tgtEl>
                                        <p:attrNameLst>
                                          <p:attrName>ppt_w</p:attrName>
                                        </p:attrNameLst>
                                      </p:cBhvr>
                                      <p:tavLst>
                                        <p:tav tm="0">
                                          <p:val>
                                            <p:strVal val="#ppt_w"/>
                                          </p:val>
                                        </p:tav>
                                        <p:tav tm="100000">
                                          <p:val>
                                            <p:strVal val="#ppt_w"/>
                                          </p:val>
                                        </p:tav>
                                      </p:tavLst>
                                    </p:anim>
                                    <p:anim calcmode="lin" valueType="num">
                                      <p:cBhvr>
                                        <p:cTn id="79" dur="500" fill="hold"/>
                                        <p:tgtEl>
                                          <p:spTgt spid="485388"/>
                                        </p:tgtEl>
                                        <p:attrNameLst>
                                          <p:attrName>ppt_h</p:attrName>
                                        </p:attrNameLst>
                                      </p:cBhvr>
                                      <p:tavLst>
                                        <p:tav tm="0">
                                          <p:val>
                                            <p:fltVal val="0"/>
                                          </p:val>
                                        </p:tav>
                                        <p:tav tm="100000">
                                          <p:val>
                                            <p:strVal val="#ppt_h"/>
                                          </p:val>
                                        </p:tav>
                                      </p:tavLst>
                                    </p:anim>
                                  </p:childTnLst>
                                </p:cTn>
                              </p:par>
                            </p:childTnLst>
                          </p:cTn>
                        </p:par>
                        <p:par>
                          <p:cTn id="80" fill="hold">
                            <p:stCondLst>
                              <p:cond delay="7100"/>
                            </p:stCondLst>
                            <p:childTnLst>
                              <p:par>
                                <p:cTn id="81" presetID="17" presetClass="entr" presetSubtype="1" fill="hold" grpId="0" nodeType="afterEffect">
                                  <p:stCondLst>
                                    <p:cond delay="0"/>
                                  </p:stCondLst>
                                  <p:childTnLst>
                                    <p:set>
                                      <p:cBhvr>
                                        <p:cTn id="82" dur="1" fill="hold">
                                          <p:stCondLst>
                                            <p:cond delay="0"/>
                                          </p:stCondLst>
                                        </p:cTn>
                                        <p:tgtEl>
                                          <p:spTgt spid="485389"/>
                                        </p:tgtEl>
                                        <p:attrNameLst>
                                          <p:attrName>style.visibility</p:attrName>
                                        </p:attrNameLst>
                                      </p:cBhvr>
                                      <p:to>
                                        <p:strVal val="visible"/>
                                      </p:to>
                                    </p:set>
                                    <p:anim calcmode="lin" valueType="num">
                                      <p:cBhvr>
                                        <p:cTn id="83" dur="500" fill="hold"/>
                                        <p:tgtEl>
                                          <p:spTgt spid="485389"/>
                                        </p:tgtEl>
                                        <p:attrNameLst>
                                          <p:attrName>ppt_x</p:attrName>
                                        </p:attrNameLst>
                                      </p:cBhvr>
                                      <p:tavLst>
                                        <p:tav tm="0">
                                          <p:val>
                                            <p:strVal val="#ppt_x"/>
                                          </p:val>
                                        </p:tav>
                                        <p:tav tm="100000">
                                          <p:val>
                                            <p:strVal val="#ppt_x"/>
                                          </p:val>
                                        </p:tav>
                                      </p:tavLst>
                                    </p:anim>
                                    <p:anim calcmode="lin" valueType="num">
                                      <p:cBhvr>
                                        <p:cTn id="84" dur="500" fill="hold"/>
                                        <p:tgtEl>
                                          <p:spTgt spid="485389"/>
                                        </p:tgtEl>
                                        <p:attrNameLst>
                                          <p:attrName>ppt_y</p:attrName>
                                        </p:attrNameLst>
                                      </p:cBhvr>
                                      <p:tavLst>
                                        <p:tav tm="0">
                                          <p:val>
                                            <p:strVal val="#ppt_y-#ppt_h/2"/>
                                          </p:val>
                                        </p:tav>
                                        <p:tav tm="100000">
                                          <p:val>
                                            <p:strVal val="#ppt_y"/>
                                          </p:val>
                                        </p:tav>
                                      </p:tavLst>
                                    </p:anim>
                                    <p:anim calcmode="lin" valueType="num">
                                      <p:cBhvr>
                                        <p:cTn id="85" dur="500" fill="hold"/>
                                        <p:tgtEl>
                                          <p:spTgt spid="485389"/>
                                        </p:tgtEl>
                                        <p:attrNameLst>
                                          <p:attrName>ppt_w</p:attrName>
                                        </p:attrNameLst>
                                      </p:cBhvr>
                                      <p:tavLst>
                                        <p:tav tm="0">
                                          <p:val>
                                            <p:strVal val="#ppt_w"/>
                                          </p:val>
                                        </p:tav>
                                        <p:tav tm="100000">
                                          <p:val>
                                            <p:strVal val="#ppt_w"/>
                                          </p:val>
                                        </p:tav>
                                      </p:tavLst>
                                    </p:anim>
                                    <p:anim calcmode="lin" valueType="num">
                                      <p:cBhvr>
                                        <p:cTn id="86" dur="500" fill="hold"/>
                                        <p:tgtEl>
                                          <p:spTgt spid="485389"/>
                                        </p:tgtEl>
                                        <p:attrNameLst>
                                          <p:attrName>ppt_h</p:attrName>
                                        </p:attrNameLst>
                                      </p:cBhvr>
                                      <p:tavLst>
                                        <p:tav tm="0">
                                          <p:val>
                                            <p:fltVal val="0"/>
                                          </p:val>
                                        </p:tav>
                                        <p:tav tm="100000">
                                          <p:val>
                                            <p:strVal val="#ppt_h"/>
                                          </p:val>
                                        </p:tav>
                                      </p:tavLst>
                                    </p:anim>
                                  </p:childTnLst>
                                </p:cTn>
                              </p:par>
                            </p:childTnLst>
                          </p:cTn>
                        </p:par>
                        <p:par>
                          <p:cTn id="87" fill="hold">
                            <p:stCondLst>
                              <p:cond delay="7600"/>
                            </p:stCondLst>
                            <p:childTnLst>
                              <p:par>
                                <p:cTn id="88" presetID="17" presetClass="entr" presetSubtype="1" fill="hold" grpId="0" nodeType="afterEffect">
                                  <p:stCondLst>
                                    <p:cond delay="0"/>
                                  </p:stCondLst>
                                  <p:childTnLst>
                                    <p:set>
                                      <p:cBhvr>
                                        <p:cTn id="89" dur="1" fill="hold">
                                          <p:stCondLst>
                                            <p:cond delay="0"/>
                                          </p:stCondLst>
                                        </p:cTn>
                                        <p:tgtEl>
                                          <p:spTgt spid="485390"/>
                                        </p:tgtEl>
                                        <p:attrNameLst>
                                          <p:attrName>style.visibility</p:attrName>
                                        </p:attrNameLst>
                                      </p:cBhvr>
                                      <p:to>
                                        <p:strVal val="visible"/>
                                      </p:to>
                                    </p:set>
                                    <p:anim calcmode="lin" valueType="num">
                                      <p:cBhvr>
                                        <p:cTn id="90" dur="500" fill="hold"/>
                                        <p:tgtEl>
                                          <p:spTgt spid="485390"/>
                                        </p:tgtEl>
                                        <p:attrNameLst>
                                          <p:attrName>ppt_x</p:attrName>
                                        </p:attrNameLst>
                                      </p:cBhvr>
                                      <p:tavLst>
                                        <p:tav tm="0">
                                          <p:val>
                                            <p:strVal val="#ppt_x"/>
                                          </p:val>
                                        </p:tav>
                                        <p:tav tm="100000">
                                          <p:val>
                                            <p:strVal val="#ppt_x"/>
                                          </p:val>
                                        </p:tav>
                                      </p:tavLst>
                                    </p:anim>
                                    <p:anim calcmode="lin" valueType="num">
                                      <p:cBhvr>
                                        <p:cTn id="91" dur="500" fill="hold"/>
                                        <p:tgtEl>
                                          <p:spTgt spid="485390"/>
                                        </p:tgtEl>
                                        <p:attrNameLst>
                                          <p:attrName>ppt_y</p:attrName>
                                        </p:attrNameLst>
                                      </p:cBhvr>
                                      <p:tavLst>
                                        <p:tav tm="0">
                                          <p:val>
                                            <p:strVal val="#ppt_y-#ppt_h/2"/>
                                          </p:val>
                                        </p:tav>
                                        <p:tav tm="100000">
                                          <p:val>
                                            <p:strVal val="#ppt_y"/>
                                          </p:val>
                                        </p:tav>
                                      </p:tavLst>
                                    </p:anim>
                                    <p:anim calcmode="lin" valueType="num">
                                      <p:cBhvr>
                                        <p:cTn id="92" dur="500" fill="hold"/>
                                        <p:tgtEl>
                                          <p:spTgt spid="485390"/>
                                        </p:tgtEl>
                                        <p:attrNameLst>
                                          <p:attrName>ppt_w</p:attrName>
                                        </p:attrNameLst>
                                      </p:cBhvr>
                                      <p:tavLst>
                                        <p:tav tm="0">
                                          <p:val>
                                            <p:strVal val="#ppt_w"/>
                                          </p:val>
                                        </p:tav>
                                        <p:tav tm="100000">
                                          <p:val>
                                            <p:strVal val="#ppt_w"/>
                                          </p:val>
                                        </p:tav>
                                      </p:tavLst>
                                    </p:anim>
                                    <p:anim calcmode="lin" valueType="num">
                                      <p:cBhvr>
                                        <p:cTn id="93" dur="500" fill="hold"/>
                                        <p:tgtEl>
                                          <p:spTgt spid="485390"/>
                                        </p:tgtEl>
                                        <p:attrNameLst>
                                          <p:attrName>ppt_h</p:attrName>
                                        </p:attrNameLst>
                                      </p:cBhvr>
                                      <p:tavLst>
                                        <p:tav tm="0">
                                          <p:val>
                                            <p:fltVal val="0"/>
                                          </p:val>
                                        </p:tav>
                                        <p:tav tm="100000">
                                          <p:val>
                                            <p:strVal val="#ppt_h"/>
                                          </p:val>
                                        </p:tav>
                                      </p:tavLst>
                                    </p:anim>
                                  </p:childTnLst>
                                </p:cTn>
                              </p:par>
                            </p:childTnLst>
                          </p:cTn>
                        </p:par>
                        <p:par>
                          <p:cTn id="94" fill="hold">
                            <p:stCondLst>
                              <p:cond delay="8100"/>
                            </p:stCondLst>
                            <p:childTnLst>
                              <p:par>
                                <p:cTn id="95" presetID="17" presetClass="entr" presetSubtype="1" fill="hold" grpId="0" nodeType="afterEffect">
                                  <p:stCondLst>
                                    <p:cond delay="0"/>
                                  </p:stCondLst>
                                  <p:childTnLst>
                                    <p:set>
                                      <p:cBhvr>
                                        <p:cTn id="96" dur="1" fill="hold">
                                          <p:stCondLst>
                                            <p:cond delay="0"/>
                                          </p:stCondLst>
                                        </p:cTn>
                                        <p:tgtEl>
                                          <p:spTgt spid="485391"/>
                                        </p:tgtEl>
                                        <p:attrNameLst>
                                          <p:attrName>style.visibility</p:attrName>
                                        </p:attrNameLst>
                                      </p:cBhvr>
                                      <p:to>
                                        <p:strVal val="visible"/>
                                      </p:to>
                                    </p:set>
                                    <p:anim calcmode="lin" valueType="num">
                                      <p:cBhvr>
                                        <p:cTn id="97" dur="500" fill="hold"/>
                                        <p:tgtEl>
                                          <p:spTgt spid="485391"/>
                                        </p:tgtEl>
                                        <p:attrNameLst>
                                          <p:attrName>ppt_x</p:attrName>
                                        </p:attrNameLst>
                                      </p:cBhvr>
                                      <p:tavLst>
                                        <p:tav tm="0">
                                          <p:val>
                                            <p:strVal val="#ppt_x"/>
                                          </p:val>
                                        </p:tav>
                                        <p:tav tm="100000">
                                          <p:val>
                                            <p:strVal val="#ppt_x"/>
                                          </p:val>
                                        </p:tav>
                                      </p:tavLst>
                                    </p:anim>
                                    <p:anim calcmode="lin" valueType="num">
                                      <p:cBhvr>
                                        <p:cTn id="98" dur="500" fill="hold"/>
                                        <p:tgtEl>
                                          <p:spTgt spid="485391"/>
                                        </p:tgtEl>
                                        <p:attrNameLst>
                                          <p:attrName>ppt_y</p:attrName>
                                        </p:attrNameLst>
                                      </p:cBhvr>
                                      <p:tavLst>
                                        <p:tav tm="0">
                                          <p:val>
                                            <p:strVal val="#ppt_y-#ppt_h/2"/>
                                          </p:val>
                                        </p:tav>
                                        <p:tav tm="100000">
                                          <p:val>
                                            <p:strVal val="#ppt_y"/>
                                          </p:val>
                                        </p:tav>
                                      </p:tavLst>
                                    </p:anim>
                                    <p:anim calcmode="lin" valueType="num">
                                      <p:cBhvr>
                                        <p:cTn id="99" dur="500" fill="hold"/>
                                        <p:tgtEl>
                                          <p:spTgt spid="485391"/>
                                        </p:tgtEl>
                                        <p:attrNameLst>
                                          <p:attrName>ppt_w</p:attrName>
                                        </p:attrNameLst>
                                      </p:cBhvr>
                                      <p:tavLst>
                                        <p:tav tm="0">
                                          <p:val>
                                            <p:strVal val="#ppt_w"/>
                                          </p:val>
                                        </p:tav>
                                        <p:tav tm="100000">
                                          <p:val>
                                            <p:strVal val="#ppt_w"/>
                                          </p:val>
                                        </p:tav>
                                      </p:tavLst>
                                    </p:anim>
                                    <p:anim calcmode="lin" valueType="num">
                                      <p:cBhvr>
                                        <p:cTn id="100" dur="500" fill="hold"/>
                                        <p:tgtEl>
                                          <p:spTgt spid="485391"/>
                                        </p:tgtEl>
                                        <p:attrNameLst>
                                          <p:attrName>ppt_h</p:attrName>
                                        </p:attrNameLst>
                                      </p:cBhvr>
                                      <p:tavLst>
                                        <p:tav tm="0">
                                          <p:val>
                                            <p:fltVal val="0"/>
                                          </p:val>
                                        </p:tav>
                                        <p:tav tm="100000">
                                          <p:val>
                                            <p:strVal val="#ppt_h"/>
                                          </p:val>
                                        </p:tav>
                                      </p:tavLst>
                                    </p:anim>
                                  </p:childTnLst>
                                </p:cTn>
                              </p:par>
                            </p:childTnLst>
                          </p:cTn>
                        </p:par>
                        <p:par>
                          <p:cTn id="101" fill="hold">
                            <p:stCondLst>
                              <p:cond delay="8600"/>
                            </p:stCondLst>
                            <p:childTnLst>
                              <p:par>
                                <p:cTn id="102" presetID="17" presetClass="entr" presetSubtype="1" fill="hold" grpId="0" nodeType="afterEffect">
                                  <p:stCondLst>
                                    <p:cond delay="0"/>
                                  </p:stCondLst>
                                  <p:childTnLst>
                                    <p:set>
                                      <p:cBhvr>
                                        <p:cTn id="103" dur="1" fill="hold">
                                          <p:stCondLst>
                                            <p:cond delay="0"/>
                                          </p:stCondLst>
                                        </p:cTn>
                                        <p:tgtEl>
                                          <p:spTgt spid="485396"/>
                                        </p:tgtEl>
                                        <p:attrNameLst>
                                          <p:attrName>style.visibility</p:attrName>
                                        </p:attrNameLst>
                                      </p:cBhvr>
                                      <p:to>
                                        <p:strVal val="visible"/>
                                      </p:to>
                                    </p:set>
                                    <p:anim calcmode="lin" valueType="num">
                                      <p:cBhvr>
                                        <p:cTn id="104" dur="500" fill="hold"/>
                                        <p:tgtEl>
                                          <p:spTgt spid="485396"/>
                                        </p:tgtEl>
                                        <p:attrNameLst>
                                          <p:attrName>ppt_x</p:attrName>
                                        </p:attrNameLst>
                                      </p:cBhvr>
                                      <p:tavLst>
                                        <p:tav tm="0">
                                          <p:val>
                                            <p:strVal val="#ppt_x"/>
                                          </p:val>
                                        </p:tav>
                                        <p:tav tm="100000">
                                          <p:val>
                                            <p:strVal val="#ppt_x"/>
                                          </p:val>
                                        </p:tav>
                                      </p:tavLst>
                                    </p:anim>
                                    <p:anim calcmode="lin" valueType="num">
                                      <p:cBhvr>
                                        <p:cTn id="105" dur="500" fill="hold"/>
                                        <p:tgtEl>
                                          <p:spTgt spid="485396"/>
                                        </p:tgtEl>
                                        <p:attrNameLst>
                                          <p:attrName>ppt_y</p:attrName>
                                        </p:attrNameLst>
                                      </p:cBhvr>
                                      <p:tavLst>
                                        <p:tav tm="0">
                                          <p:val>
                                            <p:strVal val="#ppt_y-#ppt_h/2"/>
                                          </p:val>
                                        </p:tav>
                                        <p:tav tm="100000">
                                          <p:val>
                                            <p:strVal val="#ppt_y"/>
                                          </p:val>
                                        </p:tav>
                                      </p:tavLst>
                                    </p:anim>
                                    <p:anim calcmode="lin" valueType="num">
                                      <p:cBhvr>
                                        <p:cTn id="106" dur="500" fill="hold"/>
                                        <p:tgtEl>
                                          <p:spTgt spid="485396"/>
                                        </p:tgtEl>
                                        <p:attrNameLst>
                                          <p:attrName>ppt_w</p:attrName>
                                        </p:attrNameLst>
                                      </p:cBhvr>
                                      <p:tavLst>
                                        <p:tav tm="0">
                                          <p:val>
                                            <p:strVal val="#ppt_w"/>
                                          </p:val>
                                        </p:tav>
                                        <p:tav tm="100000">
                                          <p:val>
                                            <p:strVal val="#ppt_w"/>
                                          </p:val>
                                        </p:tav>
                                      </p:tavLst>
                                    </p:anim>
                                    <p:anim calcmode="lin" valueType="num">
                                      <p:cBhvr>
                                        <p:cTn id="107" dur="500" fill="hold"/>
                                        <p:tgtEl>
                                          <p:spTgt spid="4853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78" grpId="0" autoUpdateAnimBg="0"/>
      <p:bldP spid="485381" grpId="0" autoUpdateAnimBg="0"/>
      <p:bldP spid="485382" grpId="0" autoUpdateAnimBg="0"/>
      <p:bldP spid="485383" grpId="0" autoUpdateAnimBg="0"/>
      <p:bldP spid="485384" grpId="0" autoUpdateAnimBg="0"/>
      <p:bldP spid="485385" grpId="0" animBg="1"/>
      <p:bldP spid="485386" grpId="0" animBg="1"/>
      <p:bldP spid="485387" grpId="0" animBg="1"/>
      <p:bldP spid="485388" grpId="0" animBg="1"/>
      <p:bldP spid="485389" grpId="0" animBg="1"/>
      <p:bldP spid="485390" grpId="0" animBg="1"/>
      <p:bldP spid="485391" grpId="0" animBg="1"/>
      <p:bldP spid="485392" grpId="0" autoUpdateAnimBg="0"/>
      <p:bldP spid="485393" grpId="0" autoUpdateAnimBg="0"/>
      <p:bldP spid="485394" grpId="0" autoUpdateAnimBg="0"/>
      <p:bldP spid="485395" grpId="0" autoUpdateAnimBg="0"/>
      <p:bldP spid="48539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2083" name="Rectangle 3"/>
          <p:cNvSpPr>
            <a:spLocks noGrp="1" noChangeArrowheads="1"/>
          </p:cNvSpPr>
          <p:nvPr>
            <p:ph type="title"/>
          </p:nvPr>
        </p:nvSpPr>
        <p:spPr>
          <a:xfrm>
            <a:off x="1524000" y="1066800"/>
            <a:ext cx="7086600" cy="685800"/>
          </a:xfrm>
        </p:spPr>
        <p:txBody>
          <a:bodyPr>
            <a:normAutofit fontScale="90000"/>
          </a:bodyPr>
          <a:lstStyle/>
          <a:p>
            <a:pPr>
              <a:defRPr/>
            </a:pPr>
            <a:r>
              <a:rPr lang="en-US" altLang="zh-CN">
                <a:solidFill>
                  <a:srgbClr val="0000CC"/>
                </a:solidFill>
                <a:effectLst>
                  <a:outerShdw blurRad="38100" dist="38100" dir="2700000" algn="tl">
                    <a:srgbClr val="C0C0C0"/>
                  </a:outerShdw>
                </a:effectLst>
              </a:rPr>
              <a:t/>
            </a:r>
            <a:br>
              <a:rPr lang="en-US" altLang="zh-CN">
                <a:solidFill>
                  <a:srgbClr val="0000CC"/>
                </a:solidFill>
                <a:effectLst>
                  <a:outerShdw blurRad="38100" dist="38100" dir="2700000" algn="tl">
                    <a:srgbClr val="C0C0C0"/>
                  </a:outerShdw>
                </a:effectLst>
              </a:rPr>
            </a:br>
            <a:endParaRPr lang="en-US" altLang="zh-CN">
              <a:solidFill>
                <a:srgbClr val="0000CC"/>
              </a:solidFill>
              <a:effectLst>
                <a:outerShdw blurRad="38100" dist="38100" dir="2700000" algn="tl">
                  <a:srgbClr val="C0C0C0"/>
                </a:outerShdw>
              </a:effectLst>
            </a:endParaRPr>
          </a:p>
        </p:txBody>
      </p:sp>
      <p:sp>
        <p:nvSpPr>
          <p:cNvPr id="36867" name="Rectangle 4"/>
          <p:cNvSpPr>
            <a:spLocks noGrp="1" noChangeArrowheads="1"/>
          </p:cNvSpPr>
          <p:nvPr>
            <p:ph type="body" idx="1"/>
          </p:nvPr>
        </p:nvSpPr>
        <p:spPr>
          <a:xfrm>
            <a:off x="1214438" y="1285875"/>
            <a:ext cx="6629400" cy="4495800"/>
          </a:xfrm>
        </p:spPr>
        <p:txBody>
          <a:bodyPr/>
          <a:lstStyle/>
          <a:p>
            <a:pPr>
              <a:lnSpc>
                <a:spcPct val="90000"/>
              </a:lnSpc>
            </a:pPr>
            <a:r>
              <a:rPr lang="zh-CN" altLang="en-US" sz="2800" b="1" smtClean="0">
                <a:ea typeface="华文新魏" pitchFamily="2" charset="-122"/>
              </a:rPr>
              <a:t>哲学研究对象及方向的迁移</a:t>
            </a:r>
          </a:p>
          <a:p>
            <a:pPr>
              <a:lnSpc>
                <a:spcPct val="90000"/>
              </a:lnSpc>
            </a:pPr>
            <a:r>
              <a:rPr lang="zh-CN" altLang="en-US" sz="2800" b="1" smtClean="0"/>
              <a:t>古希腊：道德人伦</a:t>
            </a:r>
          </a:p>
          <a:p>
            <a:pPr>
              <a:lnSpc>
                <a:spcPct val="90000"/>
              </a:lnSpc>
            </a:pPr>
            <a:r>
              <a:rPr lang="zh-CN" altLang="en-US" sz="2800" b="1" smtClean="0"/>
              <a:t>古罗马：城邦制度</a:t>
            </a:r>
          </a:p>
          <a:p>
            <a:pPr>
              <a:lnSpc>
                <a:spcPct val="90000"/>
              </a:lnSpc>
            </a:pPr>
            <a:r>
              <a:rPr lang="zh-CN" altLang="en-US" sz="2800" b="1" smtClean="0"/>
              <a:t>中世纪：神学与宗教</a:t>
            </a:r>
          </a:p>
          <a:p>
            <a:pPr>
              <a:lnSpc>
                <a:spcPct val="90000"/>
              </a:lnSpc>
            </a:pPr>
            <a:r>
              <a:rPr lang="zh-CN" altLang="en-US" sz="2800" b="1" smtClean="0"/>
              <a:t>近现代：人本主义、科学主义、</a:t>
            </a:r>
          </a:p>
          <a:p>
            <a:pPr>
              <a:lnSpc>
                <a:spcPct val="90000"/>
              </a:lnSpc>
            </a:pPr>
            <a:r>
              <a:rPr lang="zh-CN" altLang="en-US" sz="2800" b="1" smtClean="0"/>
              <a:t>宗教思辨唯心主义           </a:t>
            </a:r>
          </a:p>
          <a:p>
            <a:pPr>
              <a:lnSpc>
                <a:spcPct val="90000"/>
              </a:lnSpc>
            </a:pPr>
            <a:r>
              <a:rPr lang="zh-CN" altLang="en-US" sz="2800" b="1" smtClean="0"/>
              <a:t>当   代：语言学转向、生活世界转向、</a:t>
            </a:r>
          </a:p>
          <a:p>
            <a:pPr>
              <a:lnSpc>
                <a:spcPct val="90000"/>
              </a:lnSpc>
            </a:pPr>
            <a:r>
              <a:rPr lang="zh-CN" altLang="en-US" sz="2800" b="1" smtClean="0"/>
              <a:t>              历史和实践转向、后现代转向</a:t>
            </a:r>
          </a:p>
        </p:txBody>
      </p:sp>
      <p:sp>
        <p:nvSpPr>
          <p:cNvPr id="302085" name="Rectangle 5"/>
          <p:cNvSpPr>
            <a:spLocks noChangeArrowheads="1"/>
          </p:cNvSpPr>
          <p:nvPr/>
        </p:nvSpPr>
        <p:spPr bwMode="auto">
          <a:xfrm>
            <a:off x="2643188" y="571500"/>
            <a:ext cx="3643312" cy="701675"/>
          </a:xfrm>
          <a:prstGeom prst="rect">
            <a:avLst/>
          </a:prstGeom>
          <a:noFill/>
          <a:ln w="9525" algn="ctr">
            <a:noFill/>
            <a:miter lim="800000"/>
            <a:headEnd/>
            <a:tailEnd/>
          </a:ln>
          <a:effectLst/>
        </p:spPr>
        <p:txBody>
          <a:bodyPr>
            <a:spAutoFit/>
          </a:bodyPr>
          <a:lstStyle/>
          <a:p>
            <a:pPr algn="just">
              <a:spcBef>
                <a:spcPct val="20000"/>
              </a:spcBef>
              <a:defRPr/>
            </a:pPr>
            <a:r>
              <a:rPr kumimoji="1" lang="zh-CN" altLang="en-US" sz="4000" dirty="0">
                <a:solidFill>
                  <a:srgbClr val="008000"/>
                </a:solidFill>
                <a:effectLst>
                  <a:outerShdw blurRad="38100" dist="38100" dir="2700000" algn="tl">
                    <a:srgbClr val="C0C0C0"/>
                  </a:outerShdw>
                </a:effectLst>
                <a:latin typeface="黑体" pitchFamily="2" charset="-122"/>
                <a:ea typeface="黑体" pitchFamily="2" charset="-122"/>
              </a:rPr>
              <a:t>哲学基本问题</a:t>
            </a: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6402" name="Text Box 2"/>
          <p:cNvSpPr txBox="1">
            <a:spLocks noChangeArrowheads="1"/>
          </p:cNvSpPr>
          <p:nvPr/>
        </p:nvSpPr>
        <p:spPr bwMode="auto">
          <a:xfrm>
            <a:off x="1447800" y="914400"/>
            <a:ext cx="7696200" cy="519113"/>
          </a:xfrm>
          <a:prstGeom prst="rect">
            <a:avLst/>
          </a:prstGeom>
          <a:noFill/>
          <a:ln w="9525">
            <a:noFill/>
            <a:miter lim="800000"/>
            <a:headEnd/>
            <a:tailEnd/>
          </a:ln>
        </p:spPr>
        <p:txBody>
          <a:bodyPr>
            <a:spAutoFit/>
          </a:bodyPr>
          <a:lstStyle/>
          <a:p>
            <a:pPr>
              <a:spcBef>
                <a:spcPct val="50000"/>
              </a:spcBef>
            </a:pPr>
            <a:r>
              <a:rPr kumimoji="1" lang="zh-CN" altLang="en-US" sz="2800">
                <a:solidFill>
                  <a:srgbClr val="006600"/>
                </a:solidFill>
                <a:latin typeface="Times New Roman" pitchFamily="18" charset="0"/>
                <a:ea typeface="黑体" pitchFamily="2" charset="-122"/>
              </a:rPr>
              <a:t>必然性和偶然性辩证关系原理的方法论意义</a:t>
            </a:r>
            <a:endParaRPr lang="zh-CN" altLang="en-US">
              <a:solidFill>
                <a:srgbClr val="006600"/>
              </a:solidFill>
              <a:ea typeface="黑体" pitchFamily="2" charset="-122"/>
            </a:endParaRPr>
          </a:p>
        </p:txBody>
      </p:sp>
      <p:sp>
        <p:nvSpPr>
          <p:cNvPr id="486403" name="Text Box 3"/>
          <p:cNvSpPr txBox="1">
            <a:spLocks noChangeArrowheads="1"/>
          </p:cNvSpPr>
          <p:nvPr/>
        </p:nvSpPr>
        <p:spPr bwMode="auto">
          <a:xfrm>
            <a:off x="1143000" y="1676400"/>
            <a:ext cx="7500938" cy="1501775"/>
          </a:xfrm>
          <a:prstGeom prst="rect">
            <a:avLst/>
          </a:prstGeom>
          <a:noFill/>
          <a:ln w="9525">
            <a:noFill/>
            <a:miter lim="800000"/>
            <a:headEnd/>
            <a:tailEnd/>
          </a:ln>
        </p:spPr>
        <p:txBody>
          <a:bodyPr>
            <a:spAutoFit/>
          </a:bodyPr>
          <a:lstStyle/>
          <a:p>
            <a:pPr algn="l">
              <a:lnSpc>
                <a:spcPct val="110000"/>
              </a:lnSpc>
              <a:buClr>
                <a:srgbClr val="FF3300"/>
              </a:buClr>
              <a:buFont typeface="Wingdings" pitchFamily="2" charset="2"/>
              <a:buChar char="v"/>
            </a:pPr>
            <a:r>
              <a:rPr kumimoji="1" lang="zh-CN" altLang="en-US" sz="2800">
                <a:solidFill>
                  <a:schemeClr val="tx1"/>
                </a:solidFill>
                <a:latin typeface="方正琥珀简体" pitchFamily="2" charset="-122"/>
                <a:ea typeface="楷体_GB2312" pitchFamily="49" charset="-122"/>
              </a:rPr>
              <a:t>必然性和偶然性辩证统一的原理，是反对形而上学机械决定论和唯心主义非决定论的有力武器。</a:t>
            </a:r>
            <a:endParaRPr lang="zh-CN" altLang="en-US" sz="2800">
              <a:solidFill>
                <a:schemeClr val="tx1"/>
              </a:solidFill>
              <a:ea typeface="楷体_GB2312" pitchFamily="49" charset="-122"/>
            </a:endParaRPr>
          </a:p>
        </p:txBody>
      </p:sp>
      <p:sp>
        <p:nvSpPr>
          <p:cNvPr id="486404" name="Text Box 4"/>
          <p:cNvSpPr txBox="1">
            <a:spLocks noChangeArrowheads="1"/>
          </p:cNvSpPr>
          <p:nvPr/>
        </p:nvSpPr>
        <p:spPr bwMode="auto">
          <a:xfrm>
            <a:off x="3124200" y="3352800"/>
            <a:ext cx="2743200" cy="2724150"/>
          </a:xfrm>
          <a:prstGeom prst="rect">
            <a:avLst/>
          </a:prstGeom>
          <a:noFill/>
          <a:ln w="9525">
            <a:solidFill>
              <a:srgbClr val="FFFFFF"/>
            </a:solidFill>
            <a:miter lim="800000"/>
            <a:headEnd/>
            <a:tailEnd/>
          </a:ln>
          <a:effectLst/>
        </p:spPr>
        <p:txBody>
          <a:bodyPr>
            <a:spAutoFit/>
          </a:bodyPr>
          <a:lstStyle/>
          <a:p>
            <a:pPr algn="l">
              <a:spcBef>
                <a:spcPct val="50000"/>
              </a:spcBef>
              <a:defRPr/>
            </a:pPr>
            <a:r>
              <a:rPr kumimoji="1" lang="zh-CN" altLang="en-US" sz="3200" dirty="0">
                <a:solidFill>
                  <a:srgbClr val="FF6600"/>
                </a:solidFill>
                <a:effectLst>
                  <a:outerShdw blurRad="38100" dist="38100" dir="2700000" algn="tl">
                    <a:srgbClr val="C0C0C0"/>
                  </a:outerShdw>
                </a:effectLst>
                <a:latin typeface="方正大黑简体" pitchFamily="2" charset="-122"/>
                <a:ea typeface="方正大黑简体" pitchFamily="2" charset="-122"/>
                <a:cs typeface="Arial" pitchFamily="34" charset="0"/>
              </a:rPr>
              <a:t>案例：</a:t>
            </a:r>
            <a:r>
              <a:rPr kumimoji="1" lang="zh-CN" altLang="en-US" sz="28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rPr>
              <a:t>在机械决定论看来，一个豆荚中豆粒的多少，一条狗尾巴的长短等等，都是必然的。 </a:t>
            </a:r>
            <a:endParaRPr lang="zh-CN" altLang="en-US" sz="2800" dirty="0">
              <a:solidFill>
                <a:schemeClr val="tx1"/>
              </a:solidFill>
              <a:latin typeface="楷体_GB2312" pitchFamily="49" charset="-122"/>
              <a:ea typeface="楷体_GB2312" pitchFamily="49" charset="-122"/>
              <a:cs typeface="Arial" pitchFamily="34" charset="0"/>
            </a:endParaRPr>
          </a:p>
        </p:txBody>
      </p:sp>
      <p:pic>
        <p:nvPicPr>
          <p:cNvPr id="486405" name="Picture 5" descr="碗豆结果"/>
          <p:cNvPicPr>
            <a:picLocks noChangeAspect="1" noChangeArrowheads="1"/>
          </p:cNvPicPr>
          <p:nvPr/>
        </p:nvPicPr>
        <p:blipFill>
          <a:blip r:embed="rId2" cstate="print"/>
          <a:srcRect l="2493" t="4248" r="8195" b="5556"/>
          <a:stretch>
            <a:fillRect/>
          </a:stretch>
        </p:blipFill>
        <p:spPr bwMode="auto">
          <a:xfrm>
            <a:off x="1143000" y="3352800"/>
            <a:ext cx="1973263" cy="2743200"/>
          </a:xfrm>
          <a:prstGeom prst="rect">
            <a:avLst/>
          </a:prstGeom>
          <a:noFill/>
          <a:ln w="9525">
            <a:solidFill>
              <a:srgbClr val="FFFF00"/>
            </a:solidFill>
            <a:miter lim="800000"/>
            <a:headEnd/>
            <a:tailEnd/>
          </a:ln>
        </p:spPr>
      </p:pic>
      <p:pic>
        <p:nvPicPr>
          <p:cNvPr id="486406" name="Picture 6" descr="狗01"/>
          <p:cNvPicPr>
            <a:picLocks noChangeAspect="1" noChangeArrowheads="1"/>
          </p:cNvPicPr>
          <p:nvPr/>
        </p:nvPicPr>
        <p:blipFill>
          <a:blip r:embed="rId3" cstate="print"/>
          <a:srcRect/>
          <a:stretch>
            <a:fillRect/>
          </a:stretch>
        </p:blipFill>
        <p:spPr bwMode="auto">
          <a:xfrm>
            <a:off x="6019800" y="3200400"/>
            <a:ext cx="1889125" cy="2895600"/>
          </a:xfrm>
          <a:prstGeom prst="rect">
            <a:avLst/>
          </a:prstGeom>
          <a:noFill/>
          <a:ln w="9525">
            <a:noFill/>
            <a:miter lim="800000"/>
            <a:headEnd/>
            <a:tailEnd/>
          </a:ln>
        </p:spPr>
      </p:pic>
      <p:sp>
        <p:nvSpPr>
          <p:cNvPr id="162823" name="Rectangle 7"/>
          <p:cNvSpPr>
            <a:spLocks noChangeArrowheads="1"/>
          </p:cNvSpPr>
          <p:nvPr/>
        </p:nvSpPr>
        <p:spPr bwMode="auto">
          <a:xfrm flipV="1">
            <a:off x="1600200" y="1447800"/>
            <a:ext cx="67818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86402"/>
                                        </p:tgtEl>
                                        <p:attrNameLst>
                                          <p:attrName>style.visibility</p:attrName>
                                        </p:attrNameLst>
                                      </p:cBhvr>
                                      <p:to>
                                        <p:strVal val="visible"/>
                                      </p:to>
                                    </p:set>
                                    <p:anim calcmode="lin" valueType="num">
                                      <p:cBhvr>
                                        <p:cTn id="7" dur="500" fill="hold"/>
                                        <p:tgtEl>
                                          <p:spTgt spid="486402"/>
                                        </p:tgtEl>
                                        <p:attrNameLst>
                                          <p:attrName>ppt_w</p:attrName>
                                        </p:attrNameLst>
                                      </p:cBhvr>
                                      <p:tavLst>
                                        <p:tav tm="0">
                                          <p:val>
                                            <p:fltVal val="0"/>
                                          </p:val>
                                        </p:tav>
                                        <p:tav tm="100000">
                                          <p:val>
                                            <p:strVal val="#ppt_w"/>
                                          </p:val>
                                        </p:tav>
                                      </p:tavLst>
                                    </p:anim>
                                    <p:anim calcmode="lin" valueType="num">
                                      <p:cBhvr>
                                        <p:cTn id="8" dur="500" fill="hold"/>
                                        <p:tgtEl>
                                          <p:spTgt spid="48640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86403"/>
                                        </p:tgtEl>
                                        <p:attrNameLst>
                                          <p:attrName>style.visibility</p:attrName>
                                        </p:attrNameLst>
                                      </p:cBhvr>
                                      <p:to>
                                        <p:strVal val="visible"/>
                                      </p:to>
                                    </p:set>
                                    <p:anim calcmode="lin" valueType="num">
                                      <p:cBhvr additive="base">
                                        <p:cTn id="12" dur="500" fill="hold"/>
                                        <p:tgtEl>
                                          <p:spTgt spid="486403"/>
                                        </p:tgtEl>
                                        <p:attrNameLst>
                                          <p:attrName>ppt_x</p:attrName>
                                        </p:attrNameLst>
                                      </p:cBhvr>
                                      <p:tavLst>
                                        <p:tav tm="0">
                                          <p:val>
                                            <p:strVal val="0-#ppt_w/2"/>
                                          </p:val>
                                        </p:tav>
                                        <p:tav tm="100000">
                                          <p:val>
                                            <p:strVal val="#ppt_x"/>
                                          </p:val>
                                        </p:tav>
                                      </p:tavLst>
                                    </p:anim>
                                    <p:anim calcmode="lin" valueType="num">
                                      <p:cBhvr additive="base">
                                        <p:cTn id="13" dur="500" fill="hold"/>
                                        <p:tgtEl>
                                          <p:spTgt spid="48640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486404"/>
                                        </p:tgtEl>
                                        <p:attrNameLst>
                                          <p:attrName>style.visibility</p:attrName>
                                        </p:attrNameLst>
                                      </p:cBhvr>
                                      <p:to>
                                        <p:strVal val="visible"/>
                                      </p:to>
                                    </p:set>
                                    <p:animEffect transition="in" filter="dissolve">
                                      <p:cBhvr>
                                        <p:cTn id="17" dur="500"/>
                                        <p:tgtEl>
                                          <p:spTgt spid="486404"/>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486405"/>
                                        </p:tgtEl>
                                        <p:attrNameLst>
                                          <p:attrName>style.visibility</p:attrName>
                                        </p:attrNameLst>
                                      </p:cBhvr>
                                      <p:to>
                                        <p:strVal val="visible"/>
                                      </p:to>
                                    </p:set>
                                    <p:animEffect transition="in" filter="slide(fromLeft)">
                                      <p:cBhvr>
                                        <p:cTn id="21" dur="500"/>
                                        <p:tgtEl>
                                          <p:spTgt spid="486405"/>
                                        </p:tgtEl>
                                      </p:cBhvr>
                                    </p:animEffect>
                                  </p:childTnLst>
                                </p:cTn>
                              </p:par>
                            </p:childTnLst>
                          </p:cTn>
                        </p:par>
                        <p:par>
                          <p:cTn id="22" fill="hold">
                            <p:stCondLst>
                              <p:cond delay="2000"/>
                            </p:stCondLst>
                            <p:childTnLst>
                              <p:par>
                                <p:cTn id="23" presetID="12" presetClass="entr" presetSubtype="4" fill="hold" nodeType="afterEffect">
                                  <p:stCondLst>
                                    <p:cond delay="0"/>
                                  </p:stCondLst>
                                  <p:childTnLst>
                                    <p:set>
                                      <p:cBhvr>
                                        <p:cTn id="24" dur="1" fill="hold">
                                          <p:stCondLst>
                                            <p:cond delay="0"/>
                                          </p:stCondLst>
                                        </p:cTn>
                                        <p:tgtEl>
                                          <p:spTgt spid="486406"/>
                                        </p:tgtEl>
                                        <p:attrNameLst>
                                          <p:attrName>style.visibility</p:attrName>
                                        </p:attrNameLst>
                                      </p:cBhvr>
                                      <p:to>
                                        <p:strVal val="visible"/>
                                      </p:to>
                                    </p:set>
                                    <p:animEffect transition="in" filter="slide(fromBottom)">
                                      <p:cBhvr>
                                        <p:cTn id="25" dur="500"/>
                                        <p:tgtEl>
                                          <p:spTgt spid="486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2" grpId="0" autoUpdateAnimBg="0"/>
      <p:bldP spid="486403" grpId="0" autoUpdateAnimBg="0"/>
      <p:bldP spid="486404" grpId="0" animBg="1"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ChangeArrowheads="1"/>
          </p:cNvSpPr>
          <p:nvPr/>
        </p:nvSpPr>
        <p:spPr bwMode="auto">
          <a:xfrm>
            <a:off x="1676400" y="1447800"/>
            <a:ext cx="64008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487427" name="Text Box 3"/>
          <p:cNvSpPr txBox="1">
            <a:spLocks noChangeArrowheads="1"/>
          </p:cNvSpPr>
          <p:nvPr/>
        </p:nvSpPr>
        <p:spPr bwMode="auto">
          <a:xfrm>
            <a:off x="1295400" y="1752600"/>
            <a:ext cx="6858000" cy="1701800"/>
          </a:xfrm>
          <a:prstGeom prst="rect">
            <a:avLst/>
          </a:prstGeom>
          <a:noFill/>
          <a:ln w="9525">
            <a:noFill/>
            <a:miter lim="800000"/>
            <a:headEnd/>
            <a:tailEnd/>
          </a:ln>
        </p:spPr>
        <p:txBody>
          <a:bodyPr>
            <a:spAutoFit/>
          </a:bodyPr>
          <a:lstStyle/>
          <a:p>
            <a:pPr algn="l">
              <a:lnSpc>
                <a:spcPct val="110000"/>
              </a:lnSpc>
              <a:buClr>
                <a:srgbClr val="FF3300"/>
              </a:buClr>
              <a:buFont typeface="Wingdings" pitchFamily="2" charset="2"/>
              <a:buChar char="v"/>
            </a:pPr>
            <a:r>
              <a:rPr kumimoji="1" lang="zh-CN" altLang="en-US" sz="3200">
                <a:solidFill>
                  <a:schemeClr val="tx1"/>
                </a:solidFill>
                <a:latin typeface="方正琥珀简体" pitchFamily="2" charset="-122"/>
                <a:ea typeface="楷体_GB2312" pitchFamily="49" charset="-122"/>
              </a:rPr>
              <a:t>坚持必然性和偶然性辩证统一的原理，使人们的认识和实践活动立足于客观必然性的可靠基础之上。</a:t>
            </a:r>
            <a:endParaRPr lang="zh-CN" altLang="en-US" sz="3200">
              <a:solidFill>
                <a:schemeClr val="tx1"/>
              </a:solidFill>
              <a:ea typeface="楷体_GB2312" pitchFamily="49" charset="-122"/>
            </a:endParaRPr>
          </a:p>
        </p:txBody>
      </p:sp>
      <p:sp>
        <p:nvSpPr>
          <p:cNvPr id="163844" name="Text Box 4"/>
          <p:cNvSpPr txBox="1">
            <a:spLocks noChangeArrowheads="1"/>
          </p:cNvSpPr>
          <p:nvPr/>
        </p:nvSpPr>
        <p:spPr bwMode="auto">
          <a:xfrm>
            <a:off x="1219200" y="838200"/>
            <a:ext cx="7620000" cy="519113"/>
          </a:xfrm>
          <a:prstGeom prst="rect">
            <a:avLst/>
          </a:prstGeom>
          <a:noFill/>
          <a:ln w="9525">
            <a:noFill/>
            <a:miter lim="800000"/>
            <a:headEnd/>
            <a:tailEnd/>
          </a:ln>
        </p:spPr>
        <p:txBody>
          <a:bodyPr>
            <a:spAutoFit/>
          </a:bodyPr>
          <a:lstStyle/>
          <a:p>
            <a:pPr>
              <a:spcBef>
                <a:spcPct val="50000"/>
              </a:spcBef>
            </a:pPr>
            <a:r>
              <a:rPr kumimoji="1" lang="zh-CN" altLang="en-US" sz="2800">
                <a:solidFill>
                  <a:srgbClr val="006600"/>
                </a:solidFill>
                <a:latin typeface="Times New Roman" pitchFamily="18" charset="0"/>
                <a:ea typeface="黑体" pitchFamily="2" charset="-122"/>
              </a:rPr>
              <a:t>必然性和偶然性辩证关系原理的方法论意义</a:t>
            </a:r>
            <a:endParaRPr lang="zh-CN" altLang="en-US" sz="2800">
              <a:solidFill>
                <a:srgbClr val="006600"/>
              </a:solidFill>
              <a:ea typeface="黑体" pitchFamily="2" charset="-122"/>
            </a:endParaRPr>
          </a:p>
        </p:txBody>
      </p:sp>
      <p:pic>
        <p:nvPicPr>
          <p:cNvPr id="487429" name="Picture 5" descr="漫画：守株待免 副本"/>
          <p:cNvPicPr>
            <a:picLocks noChangeAspect="1" noChangeArrowheads="1"/>
          </p:cNvPicPr>
          <p:nvPr/>
        </p:nvPicPr>
        <p:blipFill>
          <a:blip r:embed="rId2" cstate="print"/>
          <a:srcRect l="3690" t="16713" r="3690" b="4507"/>
          <a:stretch>
            <a:fillRect/>
          </a:stretch>
        </p:blipFill>
        <p:spPr bwMode="auto">
          <a:xfrm>
            <a:off x="4191000" y="3505200"/>
            <a:ext cx="3579813" cy="2222500"/>
          </a:xfrm>
          <a:prstGeom prst="rect">
            <a:avLst/>
          </a:prstGeom>
          <a:noFill/>
          <a:ln w="9525">
            <a:solidFill>
              <a:srgbClr val="FFFF00"/>
            </a:solidFill>
            <a:miter lim="800000"/>
            <a:headEnd/>
            <a:tailEnd/>
          </a:ln>
        </p:spPr>
      </p:pic>
      <p:sp>
        <p:nvSpPr>
          <p:cNvPr id="487430" name="Text Box 6"/>
          <p:cNvSpPr txBox="1">
            <a:spLocks noChangeArrowheads="1"/>
          </p:cNvSpPr>
          <p:nvPr/>
        </p:nvSpPr>
        <p:spPr bwMode="auto">
          <a:xfrm>
            <a:off x="1219200" y="3733800"/>
            <a:ext cx="2971800" cy="1836738"/>
          </a:xfrm>
          <a:prstGeom prst="rect">
            <a:avLst/>
          </a:prstGeom>
          <a:noFill/>
          <a:ln w="9525">
            <a:noFill/>
            <a:miter lim="800000"/>
            <a:headEnd/>
            <a:tailEnd/>
          </a:ln>
          <a:effectLst>
            <a:outerShdw dist="35921" dir="2700000" algn="ctr" rotWithShape="0">
              <a:srgbClr val="000514"/>
            </a:outerShdw>
          </a:effectLst>
        </p:spPr>
        <p:txBody>
          <a:bodyPr>
            <a:spAutoFit/>
          </a:bodyPr>
          <a:lstStyle/>
          <a:p>
            <a:pPr>
              <a:lnSpc>
                <a:spcPct val="130000"/>
              </a:lnSpc>
              <a:spcBef>
                <a:spcPct val="50000"/>
              </a:spcBef>
              <a:defRPr/>
            </a:pPr>
            <a:r>
              <a:rPr kumimoji="1" lang="en-US" altLang="zh-CN" sz="3200" dirty="0">
                <a:effectLst>
                  <a:outerShdw blurRad="38100" dist="38100" dir="2700000" algn="tl">
                    <a:srgbClr val="C0C0C0"/>
                  </a:outerShdw>
                </a:effectLst>
                <a:latin typeface="方正大黑简体" pitchFamily="2" charset="-122"/>
                <a:ea typeface="方正大黑简体" pitchFamily="2" charset="-122"/>
                <a:cs typeface="Arial" pitchFamily="34" charset="0"/>
              </a:rPr>
              <a:t>   </a:t>
            </a:r>
            <a:r>
              <a:rPr kumimoji="1" lang="zh-CN" altLang="en-US" sz="28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rPr>
              <a:t>不能把希望寄托在侥幸的偶然事件上。</a:t>
            </a:r>
            <a:endParaRPr lang="zh-CN" altLang="en-US" sz="2800" dirty="0">
              <a:solidFill>
                <a:schemeClr val="tx1"/>
              </a:solidFill>
              <a:latin typeface="楷体_GB2312" pitchFamily="49" charset="-122"/>
              <a:ea typeface="楷体_GB2312" pitchFamily="49" charset="-122"/>
              <a:cs typeface="Arial" pitchFamily="34" charset="0"/>
            </a:endParaRPr>
          </a:p>
        </p:txBody>
      </p:sp>
      <p:sp>
        <p:nvSpPr>
          <p:cNvPr id="487431" name="Text Box 7"/>
          <p:cNvSpPr txBox="1">
            <a:spLocks noChangeArrowheads="1"/>
          </p:cNvSpPr>
          <p:nvPr/>
        </p:nvSpPr>
        <p:spPr bwMode="auto">
          <a:xfrm>
            <a:off x="5105400" y="5638800"/>
            <a:ext cx="1981200" cy="519113"/>
          </a:xfrm>
          <a:prstGeom prst="rect">
            <a:avLst/>
          </a:prstGeom>
          <a:noFill/>
          <a:ln w="9525">
            <a:noFill/>
            <a:miter lim="800000"/>
            <a:headEnd/>
            <a:tailEnd/>
          </a:ln>
        </p:spPr>
        <p:txBody>
          <a:bodyPr>
            <a:spAutoFit/>
          </a:bodyPr>
          <a:lstStyle/>
          <a:p>
            <a:pPr>
              <a:spcBef>
                <a:spcPct val="50000"/>
              </a:spcBef>
            </a:pPr>
            <a:r>
              <a:rPr kumimoji="1" lang="zh-CN" altLang="en-US" sz="2800">
                <a:latin typeface="Times New Roman" pitchFamily="18" charset="0"/>
                <a:ea typeface="方正大黑简体" pitchFamily="2" charset="-122"/>
              </a:rPr>
              <a:t>守株待兔</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7427"/>
                                        </p:tgtEl>
                                        <p:attrNameLst>
                                          <p:attrName>style.visibility</p:attrName>
                                        </p:attrNameLst>
                                      </p:cBhvr>
                                      <p:to>
                                        <p:strVal val="visible"/>
                                      </p:to>
                                    </p:set>
                                    <p:anim calcmode="lin" valueType="num">
                                      <p:cBhvr additive="base">
                                        <p:cTn id="7" dur="500" fill="hold"/>
                                        <p:tgtEl>
                                          <p:spTgt spid="487427"/>
                                        </p:tgtEl>
                                        <p:attrNameLst>
                                          <p:attrName>ppt_x</p:attrName>
                                        </p:attrNameLst>
                                      </p:cBhvr>
                                      <p:tavLst>
                                        <p:tav tm="0">
                                          <p:val>
                                            <p:strVal val="0-#ppt_w/2"/>
                                          </p:val>
                                        </p:tav>
                                        <p:tav tm="100000">
                                          <p:val>
                                            <p:strVal val="#ppt_x"/>
                                          </p:val>
                                        </p:tav>
                                      </p:tavLst>
                                    </p:anim>
                                    <p:anim calcmode="lin" valueType="num">
                                      <p:cBhvr additive="base">
                                        <p:cTn id="8" dur="500" fill="hold"/>
                                        <p:tgtEl>
                                          <p:spTgt spid="4874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grpId="0" nodeType="afterEffect">
                                  <p:stCondLst>
                                    <p:cond delay="0"/>
                                  </p:stCondLst>
                                  <p:childTnLst>
                                    <p:set>
                                      <p:cBhvr>
                                        <p:cTn id="11" dur="1" fill="hold">
                                          <p:stCondLst>
                                            <p:cond delay="0"/>
                                          </p:stCondLst>
                                        </p:cTn>
                                        <p:tgtEl>
                                          <p:spTgt spid="487430"/>
                                        </p:tgtEl>
                                        <p:attrNameLst>
                                          <p:attrName>style.visibility</p:attrName>
                                        </p:attrNameLst>
                                      </p:cBhvr>
                                      <p:to>
                                        <p:strVal val="visible"/>
                                      </p:to>
                                    </p:set>
                                    <p:animEffect transition="in" filter="slide(fromTop)">
                                      <p:cBhvr>
                                        <p:cTn id="12" dur="500"/>
                                        <p:tgtEl>
                                          <p:spTgt spid="487430"/>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487429"/>
                                        </p:tgtEl>
                                        <p:attrNameLst>
                                          <p:attrName>style.visibility</p:attrName>
                                        </p:attrNameLst>
                                      </p:cBhvr>
                                      <p:to>
                                        <p:strVal val="visible"/>
                                      </p:to>
                                    </p:set>
                                    <p:animEffect transition="in" filter="slide(fromBottom)">
                                      <p:cBhvr>
                                        <p:cTn id="16" dur="500"/>
                                        <p:tgtEl>
                                          <p:spTgt spid="487429"/>
                                        </p:tgtEl>
                                      </p:cBhvr>
                                    </p:animEffect>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487431"/>
                                        </p:tgtEl>
                                        <p:attrNameLst>
                                          <p:attrName>style.visibility</p:attrName>
                                        </p:attrNameLst>
                                      </p:cBhvr>
                                      <p:to>
                                        <p:strVal val="visible"/>
                                      </p:to>
                                    </p:set>
                                    <p:anim calcmode="lin" valueType="num">
                                      <p:cBhvr>
                                        <p:cTn id="20" dur="500" fill="hold"/>
                                        <p:tgtEl>
                                          <p:spTgt spid="487431"/>
                                        </p:tgtEl>
                                        <p:attrNameLst>
                                          <p:attrName>ppt_w</p:attrName>
                                        </p:attrNameLst>
                                      </p:cBhvr>
                                      <p:tavLst>
                                        <p:tav tm="0">
                                          <p:val>
                                            <p:fltVal val="0"/>
                                          </p:val>
                                        </p:tav>
                                        <p:tav tm="100000">
                                          <p:val>
                                            <p:strVal val="#ppt_w"/>
                                          </p:val>
                                        </p:tav>
                                      </p:tavLst>
                                    </p:anim>
                                    <p:anim calcmode="lin" valueType="num">
                                      <p:cBhvr>
                                        <p:cTn id="21" dur="500" fill="hold"/>
                                        <p:tgtEl>
                                          <p:spTgt spid="4874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27" grpId="0" autoUpdateAnimBg="0"/>
      <p:bldP spid="487430" grpId="0" autoUpdateAnimBg="0"/>
      <p:bldP spid="487431"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1219200" y="1600200"/>
            <a:ext cx="72390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488451" name="Rectangle 3"/>
          <p:cNvSpPr>
            <a:spLocks noChangeArrowheads="1"/>
          </p:cNvSpPr>
          <p:nvPr/>
        </p:nvSpPr>
        <p:spPr bwMode="auto">
          <a:xfrm>
            <a:off x="1143000" y="1676400"/>
            <a:ext cx="6858000" cy="1117600"/>
          </a:xfrm>
          <a:prstGeom prst="rect">
            <a:avLst/>
          </a:prstGeom>
          <a:noFill/>
          <a:ln w="9525">
            <a:noFill/>
            <a:miter lim="800000"/>
            <a:headEnd/>
            <a:tailEnd/>
          </a:ln>
        </p:spPr>
        <p:txBody>
          <a:bodyPr>
            <a:spAutoFit/>
          </a:bodyPr>
          <a:lstStyle/>
          <a:p>
            <a:pPr>
              <a:lnSpc>
                <a:spcPct val="120000"/>
              </a:lnSpc>
              <a:buClr>
                <a:srgbClr val="FF3300"/>
              </a:buClr>
              <a:buFont typeface="Wingdings" pitchFamily="2" charset="2"/>
              <a:buChar char="v"/>
            </a:pPr>
            <a:r>
              <a:rPr kumimoji="1" lang="zh-CN" altLang="en-US" sz="2800">
                <a:solidFill>
                  <a:schemeClr val="tx1"/>
                </a:solidFill>
                <a:latin typeface="方正琥珀简体" pitchFamily="2" charset="-122"/>
                <a:ea typeface="方正琥珀简体" pitchFamily="2" charset="-122"/>
              </a:rPr>
              <a:t>坚持必然性和偶然性辩证统一的原理，也要重视并善于利用偶然性因素的作用。</a:t>
            </a:r>
            <a:endParaRPr lang="zh-CN" altLang="en-US" sz="2800">
              <a:solidFill>
                <a:schemeClr val="tx1"/>
              </a:solidFill>
            </a:endParaRPr>
          </a:p>
        </p:txBody>
      </p:sp>
      <p:sp>
        <p:nvSpPr>
          <p:cNvPr id="164868" name="Text Box 4"/>
          <p:cNvSpPr txBox="1">
            <a:spLocks noChangeArrowheads="1"/>
          </p:cNvSpPr>
          <p:nvPr/>
        </p:nvSpPr>
        <p:spPr bwMode="auto">
          <a:xfrm>
            <a:off x="838200" y="1000125"/>
            <a:ext cx="8305800" cy="519113"/>
          </a:xfrm>
          <a:prstGeom prst="rect">
            <a:avLst/>
          </a:prstGeom>
          <a:noFill/>
          <a:ln w="9525">
            <a:noFill/>
            <a:miter lim="800000"/>
            <a:headEnd/>
            <a:tailEnd/>
          </a:ln>
        </p:spPr>
        <p:txBody>
          <a:bodyPr>
            <a:spAutoFit/>
          </a:bodyPr>
          <a:lstStyle/>
          <a:p>
            <a:pPr>
              <a:spcBef>
                <a:spcPct val="50000"/>
              </a:spcBef>
            </a:pPr>
            <a:r>
              <a:rPr kumimoji="1" lang="zh-CN" altLang="en-US" sz="2800">
                <a:solidFill>
                  <a:srgbClr val="006600"/>
                </a:solidFill>
                <a:latin typeface="Times New Roman" pitchFamily="18" charset="0"/>
                <a:ea typeface="黑体" pitchFamily="2" charset="-122"/>
              </a:rPr>
              <a:t>必然性和偶然性辩证关系原理的的方法论意义</a:t>
            </a:r>
            <a:endParaRPr lang="zh-CN" altLang="en-US" sz="2800">
              <a:solidFill>
                <a:srgbClr val="006600"/>
              </a:solidFill>
              <a:ea typeface="黑体" pitchFamily="2" charset="-122"/>
            </a:endParaRPr>
          </a:p>
        </p:txBody>
      </p:sp>
      <p:grpSp>
        <p:nvGrpSpPr>
          <p:cNvPr id="2" name="Group 5"/>
          <p:cNvGrpSpPr>
            <a:grpSpLocks/>
          </p:cNvGrpSpPr>
          <p:nvPr/>
        </p:nvGrpSpPr>
        <p:grpSpPr bwMode="auto">
          <a:xfrm>
            <a:off x="1295400" y="2881313"/>
            <a:ext cx="3124200" cy="2438400"/>
            <a:chOff x="384" y="816"/>
            <a:chExt cx="1584" cy="1680"/>
          </a:xfrm>
        </p:grpSpPr>
        <p:pic>
          <p:nvPicPr>
            <p:cNvPr id="164874" name="Picture 6" descr="弗莱明05"/>
            <p:cNvPicPr>
              <a:picLocks noChangeAspect="1" noChangeArrowheads="1"/>
            </p:cNvPicPr>
            <p:nvPr/>
          </p:nvPicPr>
          <p:blipFill>
            <a:blip r:embed="rId2" cstate="print"/>
            <a:srcRect l="19907" t="7288" r="7932"/>
            <a:stretch>
              <a:fillRect/>
            </a:stretch>
          </p:blipFill>
          <p:spPr bwMode="auto">
            <a:xfrm>
              <a:off x="384" y="816"/>
              <a:ext cx="1446" cy="1680"/>
            </a:xfrm>
            <a:prstGeom prst="rect">
              <a:avLst/>
            </a:prstGeom>
            <a:noFill/>
            <a:ln w="9525">
              <a:solidFill>
                <a:srgbClr val="FFFF00"/>
              </a:solidFill>
              <a:miter lim="800000"/>
              <a:headEnd/>
              <a:tailEnd/>
            </a:ln>
          </p:spPr>
        </p:pic>
        <p:sp>
          <p:nvSpPr>
            <p:cNvPr id="488455" name="Text Box 7"/>
            <p:cNvSpPr txBox="1">
              <a:spLocks noChangeArrowheads="1"/>
            </p:cNvSpPr>
            <p:nvPr/>
          </p:nvSpPr>
          <p:spPr bwMode="auto">
            <a:xfrm>
              <a:off x="1092" y="2160"/>
              <a:ext cx="876" cy="315"/>
            </a:xfrm>
            <a:prstGeom prst="rect">
              <a:avLst/>
            </a:prstGeom>
            <a:noFill/>
            <a:ln w="9525">
              <a:noFill/>
              <a:miter lim="800000"/>
              <a:headEnd/>
              <a:tailEnd/>
            </a:ln>
            <a:effectLst>
              <a:outerShdw dist="35921" dir="2700000" algn="ctr" rotWithShape="0">
                <a:srgbClr val="000514"/>
              </a:outerShdw>
            </a:effectLst>
          </p:spPr>
          <p:txBody>
            <a:bodyPr>
              <a:spAutoFit/>
            </a:bodyPr>
            <a:lstStyle/>
            <a:p>
              <a:pPr>
                <a:spcBef>
                  <a:spcPct val="50000"/>
                </a:spcBef>
                <a:defRPr/>
              </a:pPr>
              <a:r>
                <a:rPr kumimoji="1" lang="zh-CN" altLang="en-US" sz="2400">
                  <a:latin typeface="黑体" pitchFamily="2" charset="-122"/>
                  <a:ea typeface="黑体" pitchFamily="2" charset="-122"/>
                  <a:cs typeface="Arial" pitchFamily="34" charset="0"/>
                </a:rPr>
                <a:t>弗莱明</a:t>
              </a:r>
              <a:endParaRPr lang="zh-CN" altLang="en-US">
                <a:cs typeface="Arial" pitchFamily="34" charset="0"/>
              </a:endParaRPr>
            </a:p>
          </p:txBody>
        </p:sp>
      </p:grpSp>
      <p:grpSp>
        <p:nvGrpSpPr>
          <p:cNvPr id="3" name="Group 8"/>
          <p:cNvGrpSpPr>
            <a:grpSpLocks/>
          </p:cNvGrpSpPr>
          <p:nvPr/>
        </p:nvGrpSpPr>
        <p:grpSpPr bwMode="auto">
          <a:xfrm>
            <a:off x="4572000" y="2881313"/>
            <a:ext cx="3657600" cy="2460625"/>
            <a:chOff x="336" y="2592"/>
            <a:chExt cx="2304" cy="1550"/>
          </a:xfrm>
        </p:grpSpPr>
        <p:pic>
          <p:nvPicPr>
            <p:cNvPr id="164872" name="Picture 9" descr="伦琴2 副本"/>
            <p:cNvPicPr>
              <a:picLocks noChangeAspect="1" noChangeArrowheads="1"/>
            </p:cNvPicPr>
            <p:nvPr/>
          </p:nvPicPr>
          <p:blipFill>
            <a:blip r:embed="rId3" cstate="print"/>
            <a:srcRect/>
            <a:stretch>
              <a:fillRect/>
            </a:stretch>
          </p:blipFill>
          <p:spPr bwMode="auto">
            <a:xfrm>
              <a:off x="336" y="2592"/>
              <a:ext cx="2208" cy="1550"/>
            </a:xfrm>
            <a:prstGeom prst="rect">
              <a:avLst/>
            </a:prstGeom>
            <a:noFill/>
            <a:ln w="9525">
              <a:solidFill>
                <a:srgbClr val="FFFF00"/>
              </a:solidFill>
              <a:miter lim="800000"/>
              <a:headEnd/>
              <a:tailEnd/>
            </a:ln>
          </p:spPr>
        </p:pic>
        <p:sp>
          <p:nvSpPr>
            <p:cNvPr id="488458" name="Text Box 10"/>
            <p:cNvSpPr txBox="1">
              <a:spLocks noChangeArrowheads="1"/>
            </p:cNvSpPr>
            <p:nvPr/>
          </p:nvSpPr>
          <p:spPr bwMode="auto">
            <a:xfrm>
              <a:off x="1170" y="3792"/>
              <a:ext cx="1470" cy="288"/>
            </a:xfrm>
            <a:prstGeom prst="rect">
              <a:avLst/>
            </a:prstGeom>
            <a:noFill/>
            <a:ln w="9525">
              <a:noFill/>
              <a:miter lim="800000"/>
              <a:headEnd/>
              <a:tailEnd/>
            </a:ln>
            <a:effectLst>
              <a:outerShdw dist="35921" dir="2700000" algn="ctr" rotWithShape="0">
                <a:srgbClr val="000514"/>
              </a:outerShdw>
            </a:effectLst>
          </p:spPr>
          <p:txBody>
            <a:bodyPr>
              <a:spAutoFit/>
            </a:bodyPr>
            <a:lstStyle/>
            <a:p>
              <a:pPr>
                <a:spcBef>
                  <a:spcPct val="50000"/>
                </a:spcBef>
                <a:defRPr/>
              </a:pPr>
              <a:r>
                <a:rPr kumimoji="1" lang="zh-CN" altLang="en-US" sz="2400">
                  <a:solidFill>
                    <a:srgbClr val="FF6600"/>
                  </a:solidFill>
                  <a:latin typeface="黑体" pitchFamily="2" charset="-122"/>
                  <a:ea typeface="黑体" pitchFamily="2" charset="-122"/>
                  <a:cs typeface="Arial" pitchFamily="34" charset="0"/>
                </a:rPr>
                <a:t>伦琴发现</a:t>
              </a:r>
              <a:r>
                <a:rPr kumimoji="1" lang="en-US" altLang="zh-CN" sz="2400">
                  <a:solidFill>
                    <a:srgbClr val="FF6600"/>
                  </a:solidFill>
                  <a:latin typeface="黑体" pitchFamily="2" charset="-122"/>
                  <a:ea typeface="黑体" pitchFamily="2" charset="-122"/>
                  <a:cs typeface="Arial" pitchFamily="34" charset="0"/>
                </a:rPr>
                <a:t>X</a:t>
              </a:r>
              <a:r>
                <a:rPr kumimoji="1" lang="zh-CN" altLang="en-US" sz="2400">
                  <a:solidFill>
                    <a:srgbClr val="FF6600"/>
                  </a:solidFill>
                  <a:latin typeface="黑体" pitchFamily="2" charset="-122"/>
                  <a:ea typeface="黑体" pitchFamily="2" charset="-122"/>
                  <a:cs typeface="Arial" pitchFamily="34" charset="0"/>
                </a:rPr>
                <a:t>射线</a:t>
              </a:r>
              <a:endParaRPr lang="zh-CN" altLang="en-US">
                <a:solidFill>
                  <a:srgbClr val="FF6600"/>
                </a:solidFill>
                <a:cs typeface="Arial" pitchFamily="34" charset="0"/>
              </a:endParaRPr>
            </a:p>
          </p:txBody>
        </p:sp>
      </p:grpSp>
      <p:sp>
        <p:nvSpPr>
          <p:cNvPr id="488459" name="Text Box 11"/>
          <p:cNvSpPr txBox="1">
            <a:spLocks noChangeArrowheads="1"/>
          </p:cNvSpPr>
          <p:nvPr/>
        </p:nvSpPr>
        <p:spPr bwMode="auto">
          <a:xfrm>
            <a:off x="1143000" y="5257800"/>
            <a:ext cx="6781800" cy="830263"/>
          </a:xfrm>
          <a:prstGeom prst="rect">
            <a:avLst/>
          </a:prstGeom>
          <a:noFill/>
          <a:ln w="9525">
            <a:noFill/>
            <a:miter lim="800000"/>
            <a:headEnd/>
            <a:tailEnd/>
          </a:ln>
          <a:effectLst/>
        </p:spPr>
        <p:txBody>
          <a:bodyPr>
            <a:spAutoFit/>
          </a:bodyPr>
          <a:lstStyle/>
          <a:p>
            <a:pPr>
              <a:spcBef>
                <a:spcPct val="50000"/>
              </a:spcBef>
              <a:defRPr/>
            </a:pPr>
            <a:r>
              <a:rPr kumimoji="1" lang="zh-CN" altLang="en-US" sz="2400" dirty="0">
                <a:solidFill>
                  <a:schemeClr val="tx1"/>
                </a:solidFill>
                <a:effectLst>
                  <a:outerShdw blurRad="38100" dist="38100" dir="2700000" algn="tl">
                    <a:srgbClr val="C0C0C0"/>
                  </a:outerShdw>
                </a:effectLst>
                <a:latin typeface="方正大黑简体" pitchFamily="2" charset="-122"/>
                <a:ea typeface="方正大黑简体" pitchFamily="2" charset="-122"/>
                <a:cs typeface="Arial" pitchFamily="34" charset="0"/>
              </a:rPr>
              <a:t>弗莱明发现青霉素，伦琴发现</a:t>
            </a:r>
            <a:r>
              <a:rPr kumimoji="1" lang="en-US" altLang="zh-CN" sz="2400" dirty="0">
                <a:solidFill>
                  <a:schemeClr val="tx1"/>
                </a:solidFill>
                <a:effectLst>
                  <a:outerShdw blurRad="38100" dist="38100" dir="2700000" algn="tl">
                    <a:srgbClr val="C0C0C0"/>
                  </a:outerShdw>
                </a:effectLst>
                <a:latin typeface="方正大黑简体" pitchFamily="2" charset="-122"/>
                <a:ea typeface="方正大黑简体" pitchFamily="2" charset="-122"/>
                <a:cs typeface="Arial" pitchFamily="34" charset="0"/>
              </a:rPr>
              <a:t>X</a:t>
            </a:r>
            <a:r>
              <a:rPr kumimoji="1" lang="zh-CN" altLang="en-US" sz="2400" dirty="0">
                <a:solidFill>
                  <a:schemeClr val="tx1"/>
                </a:solidFill>
                <a:effectLst>
                  <a:outerShdw blurRad="38100" dist="38100" dir="2700000" algn="tl">
                    <a:srgbClr val="C0C0C0"/>
                  </a:outerShdw>
                </a:effectLst>
                <a:latin typeface="方正大黑简体" pitchFamily="2" charset="-122"/>
                <a:ea typeface="方正大黑简体" pitchFamily="2" charset="-122"/>
                <a:cs typeface="Arial" pitchFamily="34" charset="0"/>
              </a:rPr>
              <a:t>射线，都与善于利用偶然因素紧密相关。 </a:t>
            </a:r>
            <a:endParaRPr lang="zh-CN" altLang="en-US" sz="2400" dirty="0">
              <a:solidFill>
                <a:schemeClr val="tx1"/>
              </a:solidFill>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8451"/>
                                        </p:tgtEl>
                                        <p:attrNameLst>
                                          <p:attrName>style.visibility</p:attrName>
                                        </p:attrNameLst>
                                      </p:cBhvr>
                                      <p:to>
                                        <p:strVal val="visible"/>
                                      </p:to>
                                    </p:set>
                                    <p:anim calcmode="lin" valueType="num">
                                      <p:cBhvr additive="base">
                                        <p:cTn id="7" dur="500" fill="hold"/>
                                        <p:tgtEl>
                                          <p:spTgt spid="488451"/>
                                        </p:tgtEl>
                                        <p:attrNameLst>
                                          <p:attrName>ppt_x</p:attrName>
                                        </p:attrNameLst>
                                      </p:cBhvr>
                                      <p:tavLst>
                                        <p:tav tm="0">
                                          <p:val>
                                            <p:strVal val="0-#ppt_w/2"/>
                                          </p:val>
                                        </p:tav>
                                        <p:tav tm="100000">
                                          <p:val>
                                            <p:strVal val="#ppt_x"/>
                                          </p:val>
                                        </p:tav>
                                      </p:tavLst>
                                    </p:anim>
                                    <p:anim calcmode="lin" valueType="num">
                                      <p:cBhvr additive="base">
                                        <p:cTn id="8" dur="500" fill="hold"/>
                                        <p:tgtEl>
                                          <p:spTgt spid="48845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lide(fromRight)">
                                      <p:cBhvr>
                                        <p:cTn id="12" dur="500"/>
                                        <p:tgtEl>
                                          <p:spTgt spid="2"/>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Left)">
                                      <p:cBhvr>
                                        <p:cTn id="16" dur="500"/>
                                        <p:tgtEl>
                                          <p:spTgt spid="3"/>
                                        </p:tgtEl>
                                      </p:cBhvr>
                                    </p:animEffect>
                                  </p:childTnLst>
                                </p:cTn>
                              </p:par>
                            </p:childTnLst>
                          </p:cTn>
                        </p:par>
                        <p:par>
                          <p:cTn id="17" fill="hold">
                            <p:stCondLst>
                              <p:cond delay="1500"/>
                            </p:stCondLst>
                            <p:childTnLst>
                              <p:par>
                                <p:cTn id="18" presetID="12" presetClass="entr" presetSubtype="4" fill="hold" grpId="0" nodeType="afterEffect">
                                  <p:stCondLst>
                                    <p:cond delay="0"/>
                                  </p:stCondLst>
                                  <p:childTnLst>
                                    <p:set>
                                      <p:cBhvr>
                                        <p:cTn id="19" dur="1" fill="hold">
                                          <p:stCondLst>
                                            <p:cond delay="0"/>
                                          </p:stCondLst>
                                        </p:cTn>
                                        <p:tgtEl>
                                          <p:spTgt spid="488459"/>
                                        </p:tgtEl>
                                        <p:attrNameLst>
                                          <p:attrName>style.visibility</p:attrName>
                                        </p:attrNameLst>
                                      </p:cBhvr>
                                      <p:to>
                                        <p:strVal val="visible"/>
                                      </p:to>
                                    </p:set>
                                    <p:animEffect transition="in" filter="slide(fromBottom)">
                                      <p:cBhvr>
                                        <p:cTn id="20" dur="500"/>
                                        <p:tgtEl>
                                          <p:spTgt spid="488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autoUpdateAnimBg="0"/>
      <p:bldP spid="488459"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1752600" y="914400"/>
            <a:ext cx="4800600" cy="641350"/>
          </a:xfrm>
          <a:prstGeom prst="rect">
            <a:avLst/>
          </a:prstGeom>
          <a:noFill/>
          <a:ln w="12700">
            <a:noFill/>
            <a:miter lim="800000"/>
            <a:headEnd type="none" w="sm" len="sm"/>
            <a:tailEnd type="none" w="sm" len="sm"/>
          </a:ln>
        </p:spPr>
        <p:txBody>
          <a:bodyPr>
            <a:spAutoFit/>
          </a:bodyPr>
          <a:lstStyle/>
          <a:p>
            <a:r>
              <a:rPr kumimoji="1" lang="en-US" altLang="zh-CN">
                <a:solidFill>
                  <a:srgbClr val="006600"/>
                </a:solidFill>
                <a:latin typeface="黑体" pitchFamily="2" charset="-122"/>
                <a:ea typeface="黑体" pitchFamily="2" charset="-122"/>
              </a:rPr>
              <a:t>3</a:t>
            </a:r>
            <a:r>
              <a:rPr kumimoji="1" lang="zh-CN" altLang="en-US">
                <a:solidFill>
                  <a:srgbClr val="006600"/>
                </a:solidFill>
                <a:latin typeface="黑体" pitchFamily="2" charset="-122"/>
                <a:ea typeface="黑体" pitchFamily="2" charset="-122"/>
              </a:rPr>
              <a:t>、现实性和可能性</a:t>
            </a:r>
            <a:r>
              <a:rPr kumimoji="1" lang="zh-CN" altLang="en-US">
                <a:solidFill>
                  <a:srgbClr val="006600"/>
                </a:solidFill>
                <a:latin typeface="黑体" pitchFamily="2" charset="-122"/>
                <a:ea typeface="黑体" pitchFamily="2" charset="-122"/>
                <a:cs typeface="文鼎CS楷体" pitchFamily="49" charset="-122"/>
              </a:rPr>
              <a:t> </a:t>
            </a:r>
            <a:endParaRPr lang="zh-CN" altLang="en-US">
              <a:solidFill>
                <a:srgbClr val="006600"/>
              </a:solidFill>
              <a:latin typeface="黑体" pitchFamily="2" charset="-122"/>
              <a:ea typeface="黑体" pitchFamily="2" charset="-122"/>
            </a:endParaRPr>
          </a:p>
        </p:txBody>
      </p:sp>
      <p:sp>
        <p:nvSpPr>
          <p:cNvPr id="165891" name="Rectangle 3"/>
          <p:cNvSpPr>
            <a:spLocks noChangeArrowheads="1"/>
          </p:cNvSpPr>
          <p:nvPr/>
        </p:nvSpPr>
        <p:spPr bwMode="auto">
          <a:xfrm>
            <a:off x="1828800" y="1524000"/>
            <a:ext cx="39624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65892" name="Rectangle 4"/>
          <p:cNvSpPr>
            <a:spLocks noChangeArrowheads="1"/>
          </p:cNvSpPr>
          <p:nvPr/>
        </p:nvSpPr>
        <p:spPr bwMode="auto">
          <a:xfrm>
            <a:off x="1143000" y="1752600"/>
            <a:ext cx="6858000" cy="1066800"/>
          </a:xfrm>
          <a:prstGeom prst="rect">
            <a:avLst/>
          </a:prstGeom>
          <a:noFill/>
          <a:ln w="12700">
            <a:noFill/>
            <a:miter lim="800000"/>
            <a:headEnd type="none" w="sm" len="sm"/>
            <a:tailEnd type="none" w="sm" len="sm"/>
          </a:ln>
        </p:spPr>
        <p:txBody>
          <a:bodyPr>
            <a:spAutoFit/>
          </a:bodyPr>
          <a:lstStyle/>
          <a:p>
            <a:pPr algn="l"/>
            <a:r>
              <a:rPr kumimoji="1" lang="en-US" altLang="zh-CN" sz="3200">
                <a:solidFill>
                  <a:schemeClr val="tx1"/>
                </a:solidFill>
                <a:latin typeface="Times New Roman" pitchFamily="18" charset="0"/>
                <a:ea typeface="ˎ̥"/>
                <a:cs typeface="ˎ̥"/>
              </a:rPr>
              <a:t>    </a:t>
            </a:r>
            <a:r>
              <a:rPr kumimoji="1" lang="zh-CN" altLang="en-US" sz="3200">
                <a:solidFill>
                  <a:schemeClr val="tx1"/>
                </a:solidFill>
                <a:latin typeface="楷体_GB2312" pitchFamily="49" charset="-122"/>
                <a:ea typeface="楷体_GB2312" pitchFamily="49" charset="-122"/>
              </a:rPr>
              <a:t>现实性是指已经产生出来的有内在根据的、合乎必然性的存在</a:t>
            </a:r>
            <a:r>
              <a:rPr kumimoji="1" lang="zh-CN" altLang="en-US" sz="3200">
                <a:solidFill>
                  <a:schemeClr val="tx1"/>
                </a:solidFill>
                <a:latin typeface="楷体_GB2312" pitchFamily="49" charset="-122"/>
                <a:ea typeface="楷体_GB2312" pitchFamily="49" charset="-122"/>
                <a:cs typeface="文鼎CS楷体" pitchFamily="49" charset="-122"/>
              </a:rPr>
              <a:t> </a:t>
            </a:r>
            <a:endParaRPr lang="zh-CN" altLang="en-US">
              <a:solidFill>
                <a:schemeClr val="tx1"/>
              </a:solidFill>
              <a:latin typeface="楷体_GB2312" pitchFamily="49" charset="-122"/>
              <a:ea typeface="楷体_GB2312" pitchFamily="49" charset="-122"/>
            </a:endParaRPr>
          </a:p>
        </p:txBody>
      </p:sp>
      <p:sp>
        <p:nvSpPr>
          <p:cNvPr id="165893" name="Rectangle 5"/>
          <p:cNvSpPr>
            <a:spLocks noChangeArrowheads="1"/>
          </p:cNvSpPr>
          <p:nvPr/>
        </p:nvSpPr>
        <p:spPr bwMode="auto">
          <a:xfrm>
            <a:off x="1066800" y="2743200"/>
            <a:ext cx="6858000" cy="1066800"/>
          </a:xfrm>
          <a:prstGeom prst="rect">
            <a:avLst/>
          </a:prstGeom>
          <a:noFill/>
          <a:ln w="12700">
            <a:noFill/>
            <a:miter lim="800000"/>
            <a:headEnd type="none" w="sm" len="sm"/>
            <a:tailEnd type="none" w="sm" len="sm"/>
          </a:ln>
        </p:spPr>
        <p:txBody>
          <a:bodyPr>
            <a:spAutoFit/>
          </a:bodyPr>
          <a:lstStyle/>
          <a:p>
            <a:pPr algn="just"/>
            <a:r>
              <a:rPr kumimoji="1" lang="en-US" altLang="zh-CN" sz="3200">
                <a:solidFill>
                  <a:schemeClr val="tx1"/>
                </a:solidFill>
                <a:latin typeface="Times New Roman" pitchFamily="18" charset="0"/>
                <a:ea typeface="ˎ̥"/>
                <a:cs typeface="ˎ̥"/>
              </a:rPr>
              <a:t>     </a:t>
            </a:r>
            <a:r>
              <a:rPr kumimoji="1" lang="zh-CN" altLang="en-US" sz="3200">
                <a:solidFill>
                  <a:schemeClr val="tx1"/>
                </a:solidFill>
                <a:latin typeface="楷体_GB2312" pitchFamily="49" charset="-122"/>
                <a:ea typeface="楷体_GB2312" pitchFamily="49" charset="-122"/>
              </a:rPr>
              <a:t>可能性是事物发展过程中所包含的预示事物发展前途的种种趋势</a:t>
            </a:r>
            <a:r>
              <a:rPr kumimoji="1" lang="zh-CN" altLang="en-US" sz="3200">
                <a:solidFill>
                  <a:schemeClr val="tx1"/>
                </a:solidFill>
                <a:latin typeface="楷体_GB2312" pitchFamily="49" charset="-122"/>
                <a:ea typeface="楷体_GB2312" pitchFamily="49" charset="-122"/>
                <a:cs typeface="文鼎CS楷体" pitchFamily="49" charset="-122"/>
              </a:rPr>
              <a:t> </a:t>
            </a:r>
            <a:endParaRPr lang="zh-CN" altLang="en-US">
              <a:solidFill>
                <a:schemeClr val="tx1"/>
              </a:solidFill>
              <a:latin typeface="楷体_GB2312" pitchFamily="49" charset="-122"/>
              <a:ea typeface="楷体_GB2312" pitchFamily="49" charset="-122"/>
            </a:endParaRPr>
          </a:p>
        </p:txBody>
      </p:sp>
      <p:pic>
        <p:nvPicPr>
          <p:cNvPr id="489478" name="Picture 6" descr="科研人员"/>
          <p:cNvPicPr>
            <a:picLocks noChangeAspect="1" noChangeArrowheads="1"/>
          </p:cNvPicPr>
          <p:nvPr/>
        </p:nvPicPr>
        <p:blipFill>
          <a:blip r:embed="rId3" cstate="print"/>
          <a:srcRect/>
          <a:stretch>
            <a:fillRect/>
          </a:stretch>
        </p:blipFill>
        <p:spPr bwMode="auto">
          <a:xfrm>
            <a:off x="5257800" y="3810000"/>
            <a:ext cx="2741613" cy="2230438"/>
          </a:xfrm>
          <a:prstGeom prst="rect">
            <a:avLst/>
          </a:prstGeom>
          <a:noFill/>
          <a:ln w="9525">
            <a:solidFill>
              <a:srgbClr val="FFFF66"/>
            </a:solidFill>
            <a:miter lim="800000"/>
            <a:headEnd/>
            <a:tailEnd/>
          </a:ln>
        </p:spPr>
      </p:pic>
      <p:pic>
        <p:nvPicPr>
          <p:cNvPr id="165895" name="Picture 7" descr="嫦娥奔月"/>
          <p:cNvPicPr>
            <a:picLocks noChangeAspect="1" noChangeArrowheads="1"/>
          </p:cNvPicPr>
          <p:nvPr/>
        </p:nvPicPr>
        <p:blipFill>
          <a:blip r:embed="rId4" cstate="print"/>
          <a:srcRect/>
          <a:stretch>
            <a:fillRect/>
          </a:stretch>
        </p:blipFill>
        <p:spPr bwMode="auto">
          <a:xfrm>
            <a:off x="1143000" y="3810000"/>
            <a:ext cx="2225675" cy="2286000"/>
          </a:xfrm>
          <a:prstGeom prst="rect">
            <a:avLst/>
          </a:prstGeom>
          <a:noFill/>
          <a:ln w="9525">
            <a:noFill/>
            <a:miter lim="800000"/>
            <a:headEnd/>
            <a:tailEnd/>
          </a:ln>
        </p:spPr>
      </p:pic>
      <p:sp>
        <p:nvSpPr>
          <p:cNvPr id="165896" name="Text Box 8"/>
          <p:cNvSpPr txBox="1">
            <a:spLocks noChangeArrowheads="1"/>
          </p:cNvSpPr>
          <p:nvPr/>
        </p:nvSpPr>
        <p:spPr bwMode="auto">
          <a:xfrm>
            <a:off x="1066800" y="3886200"/>
            <a:ext cx="1200150" cy="396875"/>
          </a:xfrm>
          <a:prstGeom prst="rect">
            <a:avLst/>
          </a:prstGeom>
          <a:noFill/>
          <a:ln w="9525" algn="ctr">
            <a:noFill/>
            <a:miter lim="800000"/>
            <a:headEnd/>
            <a:tailEnd/>
          </a:ln>
        </p:spPr>
        <p:txBody>
          <a:bodyPr wrap="none">
            <a:spAutoFit/>
          </a:bodyPr>
          <a:lstStyle/>
          <a:p>
            <a:pPr algn="just">
              <a:spcBef>
                <a:spcPct val="20000"/>
              </a:spcBef>
            </a:pPr>
            <a:r>
              <a:rPr lang="zh-CN" altLang="en-US" sz="2000">
                <a:solidFill>
                  <a:srgbClr val="FF0000"/>
                </a:solidFill>
                <a:ea typeface="华文行楷" pitchFamily="2" charset="-122"/>
              </a:rPr>
              <a:t>嫦娥奔月</a:t>
            </a:r>
          </a:p>
        </p:txBody>
      </p:sp>
      <p:sp>
        <p:nvSpPr>
          <p:cNvPr id="165897" name="Text Box 9"/>
          <p:cNvSpPr txBox="1">
            <a:spLocks noChangeArrowheads="1"/>
          </p:cNvSpPr>
          <p:nvPr/>
        </p:nvSpPr>
        <p:spPr bwMode="auto">
          <a:xfrm>
            <a:off x="3505200" y="4191000"/>
            <a:ext cx="1606550" cy="1544638"/>
          </a:xfrm>
          <a:prstGeom prst="rect">
            <a:avLst/>
          </a:prstGeom>
          <a:noFill/>
          <a:ln w="9525" algn="ctr">
            <a:noFill/>
            <a:miter lim="800000"/>
            <a:headEnd/>
            <a:tailEnd/>
          </a:ln>
        </p:spPr>
        <p:txBody>
          <a:bodyPr wrap="none">
            <a:spAutoFit/>
          </a:bodyPr>
          <a:lstStyle/>
          <a:p>
            <a:pPr algn="just">
              <a:spcBef>
                <a:spcPct val="20000"/>
              </a:spcBef>
            </a:pPr>
            <a:r>
              <a:rPr lang="zh-CN" altLang="en-US" sz="2800">
                <a:solidFill>
                  <a:srgbClr val="006600"/>
                </a:solidFill>
                <a:ea typeface="华文行楷" pitchFamily="2" charset="-122"/>
              </a:rPr>
              <a:t>嫦娥奔月</a:t>
            </a:r>
          </a:p>
          <a:p>
            <a:pPr algn="just">
              <a:spcBef>
                <a:spcPct val="20000"/>
              </a:spcBef>
            </a:pPr>
            <a:r>
              <a:rPr lang="zh-CN" altLang="en-US" sz="2800">
                <a:solidFill>
                  <a:srgbClr val="006600"/>
                </a:solidFill>
                <a:ea typeface="华文行楷" pitchFamily="2" charset="-122"/>
              </a:rPr>
              <a:t>的可能性</a:t>
            </a:r>
          </a:p>
          <a:p>
            <a:pPr algn="just">
              <a:spcBef>
                <a:spcPct val="20000"/>
              </a:spcBef>
            </a:pPr>
            <a:r>
              <a:rPr lang="zh-CN" altLang="en-US" sz="2800">
                <a:solidFill>
                  <a:srgbClr val="006600"/>
                </a:solidFill>
                <a:ea typeface="华文行楷" pitchFamily="2" charset="-122"/>
              </a:rPr>
              <a:t>与现实性</a:t>
            </a:r>
          </a:p>
        </p:txBody>
      </p:sp>
      <p:sp>
        <p:nvSpPr>
          <p:cNvPr id="165898" name="Text Box 10"/>
          <p:cNvSpPr txBox="1">
            <a:spLocks noChangeArrowheads="1"/>
          </p:cNvSpPr>
          <p:nvPr/>
        </p:nvSpPr>
        <p:spPr bwMode="auto">
          <a:xfrm>
            <a:off x="5470525" y="3771900"/>
            <a:ext cx="1962150" cy="396875"/>
          </a:xfrm>
          <a:prstGeom prst="rect">
            <a:avLst/>
          </a:prstGeom>
          <a:noFill/>
          <a:ln w="9525" algn="ctr">
            <a:noFill/>
            <a:miter lim="800000"/>
            <a:headEnd/>
            <a:tailEnd/>
          </a:ln>
        </p:spPr>
        <p:txBody>
          <a:bodyPr wrap="none">
            <a:spAutoFit/>
          </a:bodyPr>
          <a:lstStyle/>
          <a:p>
            <a:pPr algn="just">
              <a:spcBef>
                <a:spcPct val="20000"/>
              </a:spcBef>
            </a:pPr>
            <a:r>
              <a:rPr lang="zh-CN" altLang="en-US" sz="2000">
                <a:solidFill>
                  <a:srgbClr val="FF0000"/>
                </a:solidFill>
                <a:ea typeface="华文行楷" pitchFamily="2" charset="-122"/>
              </a:rPr>
              <a:t>登月飞船的研制</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489478"/>
                                        </p:tgtEl>
                                        <p:attrNameLst>
                                          <p:attrName>style.visibility</p:attrName>
                                        </p:attrNameLst>
                                      </p:cBhvr>
                                      <p:to>
                                        <p:strVal val="visible"/>
                                      </p:to>
                                    </p:set>
                                    <p:animEffect transition="in" filter="slide(fromRight)">
                                      <p:cBhvr>
                                        <p:cTn id="7" dur="500"/>
                                        <p:tgtEl>
                                          <p:spTgt spid="489478"/>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4" name="Rectangle 2"/>
          <p:cNvSpPr>
            <a:spLocks noChangeArrowheads="1"/>
          </p:cNvSpPr>
          <p:nvPr/>
        </p:nvSpPr>
        <p:spPr bwMode="auto">
          <a:xfrm>
            <a:off x="1752600" y="838200"/>
            <a:ext cx="5181600" cy="792163"/>
          </a:xfrm>
          <a:prstGeom prst="rect">
            <a:avLst/>
          </a:prstGeom>
          <a:noFill/>
          <a:ln w="12700">
            <a:noFill/>
            <a:miter lim="800000"/>
            <a:headEnd type="none" w="sm" len="sm"/>
            <a:tailEnd type="none" w="sm" len="sm"/>
          </a:ln>
        </p:spPr>
        <p:txBody>
          <a:bodyPr wrap="none">
            <a:spAutoFit/>
          </a:bodyPr>
          <a:lstStyle/>
          <a:p>
            <a:r>
              <a:rPr kumimoji="1" lang="zh-CN" altLang="en-US" sz="3200">
                <a:solidFill>
                  <a:srgbClr val="006600"/>
                </a:solidFill>
                <a:latin typeface="Times New Roman" pitchFamily="18" charset="0"/>
                <a:ea typeface="黑体" pitchFamily="2" charset="-122"/>
              </a:rPr>
              <a:t>现实性和可能性的辩证关系</a:t>
            </a:r>
            <a:r>
              <a:rPr kumimoji="1" lang="zh-CN" altLang="en-US" sz="3200">
                <a:latin typeface="Times New Roman" pitchFamily="18" charset="0"/>
                <a:ea typeface="方正大黑简体" pitchFamily="2" charset="-122"/>
              </a:rPr>
              <a:t> </a:t>
            </a:r>
            <a:endParaRPr kumimoji="1" lang="zh-CN" altLang="en-US" sz="2400">
              <a:latin typeface="Times New Roman" pitchFamily="18" charset="0"/>
              <a:ea typeface="ˎ̥"/>
              <a:cs typeface="ˎ̥"/>
            </a:endParaRPr>
          </a:p>
          <a:p>
            <a:r>
              <a:rPr kumimoji="1" lang="zh-CN" altLang="en-US" sz="1400">
                <a:latin typeface="Times New Roman" pitchFamily="18" charset="0"/>
                <a:ea typeface="文鼎CS楷体" pitchFamily="49" charset="-122"/>
              </a:rPr>
              <a:t> </a:t>
            </a:r>
            <a:endParaRPr lang="zh-CN" altLang="en-US"/>
          </a:p>
        </p:txBody>
      </p:sp>
      <p:sp>
        <p:nvSpPr>
          <p:cNvPr id="166915" name="Rectangle 3"/>
          <p:cNvSpPr>
            <a:spLocks noChangeArrowheads="1"/>
          </p:cNvSpPr>
          <p:nvPr/>
        </p:nvSpPr>
        <p:spPr bwMode="auto">
          <a:xfrm flipV="1">
            <a:off x="1752600" y="1524000"/>
            <a:ext cx="47244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66916" name="Rectangle 4"/>
          <p:cNvSpPr>
            <a:spLocks noChangeArrowheads="1"/>
          </p:cNvSpPr>
          <p:nvPr/>
        </p:nvSpPr>
        <p:spPr bwMode="auto">
          <a:xfrm>
            <a:off x="1143000" y="1752600"/>
            <a:ext cx="7000875" cy="1373188"/>
          </a:xfrm>
          <a:prstGeom prst="rect">
            <a:avLst/>
          </a:prstGeom>
          <a:noFill/>
          <a:ln w="12700">
            <a:noFill/>
            <a:miter lim="800000"/>
            <a:headEnd type="none" w="sm" len="sm"/>
            <a:tailEnd type="none" w="sm" len="sm"/>
          </a:ln>
        </p:spPr>
        <p:txBody>
          <a:bodyPr>
            <a:spAutoFit/>
          </a:bodyPr>
          <a:lstStyle/>
          <a:p>
            <a:pPr algn="just"/>
            <a:r>
              <a:rPr kumimoji="1" lang="en-US" altLang="zh-CN" sz="2800">
                <a:solidFill>
                  <a:schemeClr val="tx1"/>
                </a:solidFill>
                <a:latin typeface="Times New Roman" pitchFamily="18" charset="0"/>
                <a:ea typeface="ˎ̥"/>
                <a:cs typeface="ˎ̥"/>
              </a:rPr>
              <a:t>        </a:t>
            </a:r>
            <a:r>
              <a:rPr kumimoji="1" lang="zh-CN" altLang="en-US" sz="2800">
                <a:solidFill>
                  <a:schemeClr val="tx1"/>
                </a:solidFill>
                <a:latin typeface="Times New Roman" pitchFamily="18" charset="0"/>
              </a:rPr>
              <a:t>现实性和可能性既有区别，又有联系。没有现实就没有可能，反过来，没有可能就没有新的现实</a:t>
            </a:r>
            <a:r>
              <a:rPr kumimoji="1" lang="zh-CN" altLang="en-US" sz="2800">
                <a:solidFill>
                  <a:schemeClr val="tx1"/>
                </a:solidFill>
                <a:latin typeface="Times New Roman" pitchFamily="18" charset="0"/>
                <a:ea typeface="文鼎CS楷体" pitchFamily="49" charset="-122"/>
              </a:rPr>
              <a:t> 。</a:t>
            </a:r>
            <a:endParaRPr lang="zh-CN" altLang="en-US">
              <a:solidFill>
                <a:schemeClr val="tx1"/>
              </a:solidFill>
            </a:endParaRPr>
          </a:p>
        </p:txBody>
      </p:sp>
      <p:pic>
        <p:nvPicPr>
          <p:cNvPr id="166917" name="Picture 5" descr="feixiang 2"/>
          <p:cNvPicPr>
            <a:picLocks noChangeAspect="1" noChangeArrowheads="1"/>
          </p:cNvPicPr>
          <p:nvPr/>
        </p:nvPicPr>
        <p:blipFill>
          <a:blip r:embed="rId2" cstate="print"/>
          <a:srcRect/>
          <a:stretch>
            <a:fillRect/>
          </a:stretch>
        </p:blipFill>
        <p:spPr bwMode="auto">
          <a:xfrm>
            <a:off x="4114800" y="3124200"/>
            <a:ext cx="3962400" cy="2989263"/>
          </a:xfrm>
          <a:prstGeom prst="rect">
            <a:avLst/>
          </a:prstGeom>
          <a:noFill/>
          <a:ln w="9525">
            <a:noFill/>
            <a:miter lim="800000"/>
            <a:headEnd/>
            <a:tailEnd/>
          </a:ln>
        </p:spPr>
      </p:pic>
      <p:pic>
        <p:nvPicPr>
          <p:cNvPr id="166918" name="Picture 6" descr="飞翔2"/>
          <p:cNvPicPr>
            <a:picLocks noChangeAspect="1" noChangeArrowheads="1"/>
          </p:cNvPicPr>
          <p:nvPr/>
        </p:nvPicPr>
        <p:blipFill>
          <a:blip r:embed="rId3" cstate="print"/>
          <a:srcRect/>
          <a:stretch>
            <a:fillRect/>
          </a:stretch>
        </p:blipFill>
        <p:spPr bwMode="auto">
          <a:xfrm>
            <a:off x="1143000" y="3124200"/>
            <a:ext cx="2971800" cy="2971800"/>
          </a:xfrm>
          <a:prstGeom prst="rect">
            <a:avLst/>
          </a:prstGeom>
          <a:noFill/>
          <a:ln w="9525">
            <a:noFill/>
            <a:miter lim="800000"/>
            <a:headEnd/>
            <a:tailEnd/>
          </a:ln>
        </p:spPr>
      </p:pic>
      <p:sp>
        <p:nvSpPr>
          <p:cNvPr id="166919" name="Text Box 7"/>
          <p:cNvSpPr txBox="1">
            <a:spLocks noChangeArrowheads="1"/>
          </p:cNvSpPr>
          <p:nvPr/>
        </p:nvSpPr>
        <p:spPr bwMode="auto">
          <a:xfrm>
            <a:off x="1143000" y="3124200"/>
            <a:ext cx="1403350" cy="457200"/>
          </a:xfrm>
          <a:prstGeom prst="rect">
            <a:avLst/>
          </a:prstGeom>
          <a:noFill/>
          <a:ln w="9525" algn="ctr">
            <a:noFill/>
            <a:miter lim="800000"/>
            <a:headEnd/>
            <a:tailEnd/>
          </a:ln>
        </p:spPr>
        <p:txBody>
          <a:bodyPr wrap="none">
            <a:spAutoFit/>
          </a:bodyPr>
          <a:lstStyle/>
          <a:p>
            <a:pPr algn="just">
              <a:spcBef>
                <a:spcPct val="20000"/>
              </a:spcBef>
            </a:pPr>
            <a:r>
              <a:rPr lang="zh-CN" altLang="en-US" sz="2400">
                <a:solidFill>
                  <a:srgbClr val="FF0000"/>
                </a:solidFill>
                <a:ea typeface="华文行楷" pitchFamily="2" charset="-122"/>
              </a:rPr>
              <a:t>鸟类飞翔</a:t>
            </a:r>
          </a:p>
        </p:txBody>
      </p:sp>
      <p:sp>
        <p:nvSpPr>
          <p:cNvPr id="166920" name="Text Box 8"/>
          <p:cNvSpPr txBox="1">
            <a:spLocks noChangeArrowheads="1"/>
          </p:cNvSpPr>
          <p:nvPr/>
        </p:nvSpPr>
        <p:spPr bwMode="auto">
          <a:xfrm>
            <a:off x="4191000" y="3124200"/>
            <a:ext cx="2012950" cy="457200"/>
          </a:xfrm>
          <a:prstGeom prst="rect">
            <a:avLst/>
          </a:prstGeom>
          <a:noFill/>
          <a:ln w="9525" algn="ctr">
            <a:noFill/>
            <a:miter lim="800000"/>
            <a:headEnd/>
            <a:tailEnd/>
          </a:ln>
        </p:spPr>
        <p:txBody>
          <a:bodyPr wrap="none">
            <a:spAutoFit/>
          </a:bodyPr>
          <a:lstStyle/>
          <a:p>
            <a:pPr algn="just">
              <a:spcBef>
                <a:spcPct val="20000"/>
              </a:spcBef>
            </a:pPr>
            <a:r>
              <a:rPr lang="zh-CN" altLang="en-US" sz="2400">
                <a:solidFill>
                  <a:srgbClr val="FF0000"/>
                </a:solidFill>
                <a:ea typeface="华文行楷" pitchFamily="2" charset="-122"/>
              </a:rPr>
              <a:t>人类的飞翔梦</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ChangeArrowheads="1"/>
          </p:cNvSpPr>
          <p:nvPr/>
        </p:nvSpPr>
        <p:spPr bwMode="auto">
          <a:xfrm>
            <a:off x="990600" y="838200"/>
            <a:ext cx="7618413" cy="792163"/>
          </a:xfrm>
          <a:prstGeom prst="rect">
            <a:avLst/>
          </a:prstGeom>
          <a:noFill/>
          <a:ln w="12700">
            <a:noFill/>
            <a:miter lim="800000"/>
            <a:headEnd type="none" w="sm" len="sm"/>
            <a:tailEnd type="none" w="sm" len="sm"/>
          </a:ln>
        </p:spPr>
        <p:txBody>
          <a:bodyPr wrap="none">
            <a:spAutoFit/>
          </a:bodyPr>
          <a:lstStyle/>
          <a:p>
            <a:r>
              <a:rPr kumimoji="1" lang="zh-CN" altLang="en-US" sz="3200">
                <a:solidFill>
                  <a:srgbClr val="006600"/>
                </a:solidFill>
                <a:latin typeface="Times New Roman" pitchFamily="18" charset="0"/>
                <a:ea typeface="黑体" pitchFamily="2" charset="-122"/>
              </a:rPr>
              <a:t>现实性和可能性辩证关系</a:t>
            </a:r>
            <a:r>
              <a:rPr kumimoji="1" lang="zh-CN" altLang="en-US" sz="2800">
                <a:solidFill>
                  <a:srgbClr val="006600"/>
                </a:solidFill>
                <a:latin typeface="Times New Roman" pitchFamily="18" charset="0"/>
                <a:ea typeface="黑体" pitchFamily="2" charset="-122"/>
              </a:rPr>
              <a:t>原理的方法论意义</a:t>
            </a:r>
            <a:r>
              <a:rPr kumimoji="1" lang="zh-CN" altLang="en-US" sz="2800">
                <a:latin typeface="Times New Roman" pitchFamily="18" charset="0"/>
              </a:rPr>
              <a:t> </a:t>
            </a:r>
            <a:endParaRPr kumimoji="1" lang="zh-CN" altLang="en-US" sz="2400">
              <a:latin typeface="Times New Roman" pitchFamily="18" charset="0"/>
              <a:ea typeface="ˎ̥"/>
              <a:cs typeface="ˎ̥"/>
            </a:endParaRPr>
          </a:p>
          <a:p>
            <a:r>
              <a:rPr kumimoji="1" lang="zh-CN" altLang="en-US" sz="1400">
                <a:latin typeface="Times New Roman" pitchFamily="18" charset="0"/>
                <a:ea typeface="文鼎CS楷体" pitchFamily="49" charset="-122"/>
              </a:rPr>
              <a:t> </a:t>
            </a:r>
            <a:endParaRPr lang="zh-CN" altLang="en-US"/>
          </a:p>
        </p:txBody>
      </p:sp>
      <p:sp>
        <p:nvSpPr>
          <p:cNvPr id="167939" name="Rectangle 3"/>
          <p:cNvSpPr>
            <a:spLocks noChangeArrowheads="1"/>
          </p:cNvSpPr>
          <p:nvPr/>
        </p:nvSpPr>
        <p:spPr bwMode="auto">
          <a:xfrm flipV="1">
            <a:off x="990600" y="1600200"/>
            <a:ext cx="72390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67940" name="Rectangle 4"/>
          <p:cNvSpPr>
            <a:spLocks noChangeArrowheads="1"/>
          </p:cNvSpPr>
          <p:nvPr/>
        </p:nvSpPr>
        <p:spPr bwMode="auto">
          <a:xfrm>
            <a:off x="785813" y="1752600"/>
            <a:ext cx="7673975" cy="1860550"/>
          </a:xfrm>
          <a:prstGeom prst="rect">
            <a:avLst/>
          </a:prstGeom>
          <a:noFill/>
          <a:ln w="12700">
            <a:noFill/>
            <a:miter lim="800000"/>
            <a:headEnd type="none" w="sm" len="sm"/>
            <a:tailEnd type="none" w="sm" len="sm"/>
          </a:ln>
        </p:spPr>
        <p:txBody>
          <a:bodyPr>
            <a:spAutoFit/>
          </a:bodyPr>
          <a:lstStyle/>
          <a:p>
            <a:pPr algn="just"/>
            <a:r>
              <a:rPr kumimoji="1" lang="en-US" altLang="zh-CN" sz="3200">
                <a:solidFill>
                  <a:schemeClr val="tx1"/>
                </a:solidFill>
                <a:latin typeface="Times New Roman" pitchFamily="18" charset="0"/>
                <a:ea typeface="ˎ̥"/>
                <a:cs typeface="ˎ̥"/>
              </a:rPr>
              <a:t>     </a:t>
            </a:r>
            <a:r>
              <a:rPr kumimoji="1" lang="zh-CN" altLang="en-US" sz="2800">
                <a:solidFill>
                  <a:schemeClr val="tx1"/>
                </a:solidFill>
                <a:latin typeface="楷体_GB2312" pitchFamily="49" charset="-122"/>
                <a:ea typeface="楷体_GB2312" pitchFamily="49" charset="-122"/>
              </a:rPr>
              <a:t>把握这一对范畴的方法论意义，就要求人们立足现实，展望未来，注意分析事物发展的各种可能，发挥主观能动性，做好应对不利情况的准备，争取实现好的可能。</a:t>
            </a:r>
            <a:r>
              <a:rPr kumimoji="1" lang="zh-CN" altLang="en-US" sz="2800">
                <a:solidFill>
                  <a:schemeClr val="tx1"/>
                </a:solidFill>
                <a:latin typeface="楷体_GB2312" pitchFamily="49" charset="-122"/>
                <a:ea typeface="楷体_GB2312" pitchFamily="49" charset="-122"/>
                <a:cs typeface="文鼎CS楷体" pitchFamily="49" charset="-122"/>
              </a:rPr>
              <a:t> </a:t>
            </a:r>
            <a:endParaRPr lang="zh-CN" altLang="en-US" sz="2800">
              <a:solidFill>
                <a:schemeClr val="tx1"/>
              </a:solidFill>
              <a:latin typeface="楷体_GB2312" pitchFamily="49" charset="-122"/>
              <a:ea typeface="楷体_GB2312" pitchFamily="49" charset="-122"/>
            </a:endParaRPr>
          </a:p>
        </p:txBody>
      </p:sp>
      <p:pic>
        <p:nvPicPr>
          <p:cNvPr id="491525" name="Picture 5" descr="D客机1"/>
          <p:cNvPicPr>
            <a:picLocks noChangeAspect="1" noChangeArrowheads="1"/>
          </p:cNvPicPr>
          <p:nvPr/>
        </p:nvPicPr>
        <p:blipFill>
          <a:blip r:embed="rId2" cstate="print"/>
          <a:srcRect t="1773" r="36507" b="3192"/>
          <a:stretch>
            <a:fillRect/>
          </a:stretch>
        </p:blipFill>
        <p:spPr bwMode="auto">
          <a:xfrm>
            <a:off x="3659188" y="3738563"/>
            <a:ext cx="2362200" cy="2743200"/>
          </a:xfrm>
          <a:prstGeom prst="rect">
            <a:avLst/>
          </a:prstGeom>
          <a:noFill/>
          <a:ln w="9525">
            <a:solidFill>
              <a:srgbClr val="0099CC"/>
            </a:solidFill>
            <a:miter lim="800000"/>
            <a:headEnd/>
            <a:tailEnd/>
          </a:ln>
        </p:spPr>
      </p:pic>
      <p:pic>
        <p:nvPicPr>
          <p:cNvPr id="491526" name="Picture 6" descr="海湾战２"/>
          <p:cNvPicPr>
            <a:picLocks noChangeAspect="1" noChangeArrowheads="1"/>
          </p:cNvPicPr>
          <p:nvPr/>
        </p:nvPicPr>
        <p:blipFill>
          <a:blip r:embed="rId3" cstate="print"/>
          <a:srcRect r="1544"/>
          <a:stretch>
            <a:fillRect/>
          </a:stretch>
        </p:blipFill>
        <p:spPr bwMode="auto">
          <a:xfrm>
            <a:off x="458788" y="3738563"/>
            <a:ext cx="3048000" cy="2784475"/>
          </a:xfrm>
          <a:prstGeom prst="rect">
            <a:avLst/>
          </a:prstGeom>
          <a:noFill/>
          <a:ln w="9525">
            <a:solidFill>
              <a:srgbClr val="E5E5FF"/>
            </a:solidFill>
            <a:miter lim="800000"/>
            <a:headEnd/>
            <a:tailEnd/>
          </a:ln>
        </p:spPr>
      </p:pic>
      <p:pic>
        <p:nvPicPr>
          <p:cNvPr id="491527" name="Picture 7" descr="火山１"/>
          <p:cNvPicPr>
            <a:picLocks noChangeAspect="1" noChangeArrowheads="1"/>
          </p:cNvPicPr>
          <p:nvPr/>
        </p:nvPicPr>
        <p:blipFill>
          <a:blip r:embed="rId4" cstate="print"/>
          <a:srcRect l="50087" t="1572" r="2773" b="4126"/>
          <a:stretch>
            <a:fillRect/>
          </a:stretch>
        </p:blipFill>
        <p:spPr bwMode="auto">
          <a:xfrm>
            <a:off x="6249988" y="3738563"/>
            <a:ext cx="2590800" cy="2743200"/>
          </a:xfrm>
          <a:prstGeom prst="rect">
            <a:avLst/>
          </a:prstGeom>
          <a:noFill/>
          <a:ln w="9525">
            <a:solidFill>
              <a:srgbClr val="E5E5FF"/>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91526"/>
                                        </p:tgtEl>
                                        <p:attrNameLst>
                                          <p:attrName>style.visibility</p:attrName>
                                        </p:attrNameLst>
                                      </p:cBhvr>
                                      <p:to>
                                        <p:strVal val="visible"/>
                                      </p:to>
                                    </p:set>
                                    <p:anim calcmode="lin" valueType="num">
                                      <p:cBhvr additive="base">
                                        <p:cTn id="7" dur="500" fill="hold"/>
                                        <p:tgtEl>
                                          <p:spTgt spid="491526"/>
                                        </p:tgtEl>
                                        <p:attrNameLst>
                                          <p:attrName>ppt_x</p:attrName>
                                        </p:attrNameLst>
                                      </p:cBhvr>
                                      <p:tavLst>
                                        <p:tav tm="0">
                                          <p:val>
                                            <p:strVal val="0-#ppt_w/2"/>
                                          </p:val>
                                        </p:tav>
                                        <p:tav tm="100000">
                                          <p:val>
                                            <p:strVal val="#ppt_x"/>
                                          </p:val>
                                        </p:tav>
                                      </p:tavLst>
                                    </p:anim>
                                    <p:anim calcmode="lin" valueType="num">
                                      <p:cBhvr additive="base">
                                        <p:cTn id="8" dur="500" fill="hold"/>
                                        <p:tgtEl>
                                          <p:spTgt spid="4915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491527"/>
                                        </p:tgtEl>
                                        <p:attrNameLst>
                                          <p:attrName>style.visibility</p:attrName>
                                        </p:attrNameLst>
                                      </p:cBhvr>
                                      <p:to>
                                        <p:strVal val="visible"/>
                                      </p:to>
                                    </p:set>
                                    <p:anim calcmode="lin" valueType="num">
                                      <p:cBhvr additive="base">
                                        <p:cTn id="12" dur="500" fill="hold"/>
                                        <p:tgtEl>
                                          <p:spTgt spid="491527"/>
                                        </p:tgtEl>
                                        <p:attrNameLst>
                                          <p:attrName>ppt_x</p:attrName>
                                        </p:attrNameLst>
                                      </p:cBhvr>
                                      <p:tavLst>
                                        <p:tav tm="0">
                                          <p:val>
                                            <p:strVal val="0-#ppt_w/2"/>
                                          </p:val>
                                        </p:tav>
                                        <p:tav tm="100000">
                                          <p:val>
                                            <p:strVal val="#ppt_x"/>
                                          </p:val>
                                        </p:tav>
                                      </p:tavLst>
                                    </p:anim>
                                    <p:anim calcmode="lin" valueType="num">
                                      <p:cBhvr additive="base">
                                        <p:cTn id="13" dur="500" fill="hold"/>
                                        <p:tgtEl>
                                          <p:spTgt spid="49152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2" presetClass="entr" presetSubtype="8" fill="hold" nodeType="afterEffect">
                                  <p:stCondLst>
                                    <p:cond delay="100"/>
                                  </p:stCondLst>
                                  <p:childTnLst>
                                    <p:set>
                                      <p:cBhvr>
                                        <p:cTn id="16" dur="1" fill="hold">
                                          <p:stCondLst>
                                            <p:cond delay="0"/>
                                          </p:stCondLst>
                                        </p:cTn>
                                        <p:tgtEl>
                                          <p:spTgt spid="491525"/>
                                        </p:tgtEl>
                                        <p:attrNameLst>
                                          <p:attrName>style.visibility</p:attrName>
                                        </p:attrNameLst>
                                      </p:cBhvr>
                                      <p:to>
                                        <p:strVal val="visible"/>
                                      </p:to>
                                    </p:set>
                                    <p:animEffect transition="in" filter="slide(fromLeft)">
                                      <p:cBhvr>
                                        <p:cTn id="17" dur="500"/>
                                        <p:tgtEl>
                                          <p:spTgt spid="49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flipV="1">
            <a:off x="1828800" y="1447800"/>
            <a:ext cx="27432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68963" name="Rectangle 3"/>
          <p:cNvSpPr>
            <a:spLocks noChangeArrowheads="1"/>
          </p:cNvSpPr>
          <p:nvPr/>
        </p:nvSpPr>
        <p:spPr bwMode="auto">
          <a:xfrm>
            <a:off x="1828800" y="762000"/>
            <a:ext cx="2836863" cy="579438"/>
          </a:xfrm>
          <a:prstGeom prst="rect">
            <a:avLst/>
          </a:prstGeom>
          <a:noFill/>
          <a:ln w="12700">
            <a:noFill/>
            <a:miter lim="800000"/>
            <a:headEnd type="none" w="sm" len="sm"/>
            <a:tailEnd type="none" w="sm" len="sm"/>
          </a:ln>
        </p:spPr>
        <p:txBody>
          <a:bodyPr wrap="none">
            <a:spAutoFit/>
          </a:bodyPr>
          <a:lstStyle/>
          <a:p>
            <a:r>
              <a:rPr lang="en-US" altLang="zh-CN" sz="3200">
                <a:solidFill>
                  <a:srgbClr val="006600"/>
                </a:solidFill>
                <a:latin typeface="黑体" pitchFamily="2" charset="-122"/>
                <a:ea typeface="黑体" pitchFamily="2" charset="-122"/>
              </a:rPr>
              <a:t>4</a:t>
            </a:r>
            <a:r>
              <a:rPr lang="zh-CN" altLang="en-US" sz="3200">
                <a:solidFill>
                  <a:srgbClr val="006600"/>
                </a:solidFill>
                <a:latin typeface="黑体" pitchFamily="2" charset="-122"/>
                <a:ea typeface="黑体" pitchFamily="2" charset="-122"/>
              </a:rPr>
              <a:t>、现象与本质</a:t>
            </a:r>
            <a:endParaRPr lang="zh-CN" altLang="en-US">
              <a:solidFill>
                <a:srgbClr val="006600"/>
              </a:solidFill>
              <a:latin typeface="黑体" pitchFamily="2" charset="-122"/>
              <a:ea typeface="黑体" pitchFamily="2" charset="-122"/>
            </a:endParaRPr>
          </a:p>
        </p:txBody>
      </p:sp>
      <p:sp>
        <p:nvSpPr>
          <p:cNvPr id="492548" name="Text Box 4"/>
          <p:cNvSpPr txBox="1">
            <a:spLocks noChangeArrowheads="1"/>
          </p:cNvSpPr>
          <p:nvPr/>
        </p:nvSpPr>
        <p:spPr bwMode="auto">
          <a:xfrm>
            <a:off x="4648200" y="1600200"/>
            <a:ext cx="3600450" cy="3244850"/>
          </a:xfrm>
          <a:prstGeom prst="rect">
            <a:avLst/>
          </a:prstGeom>
          <a:noFill/>
          <a:ln w="9525">
            <a:noFill/>
            <a:miter lim="800000"/>
            <a:headEnd/>
            <a:tailEnd/>
          </a:ln>
        </p:spPr>
        <p:txBody>
          <a:bodyPr>
            <a:spAutoFit/>
          </a:bodyPr>
          <a:lstStyle/>
          <a:p>
            <a:pPr>
              <a:lnSpc>
                <a:spcPct val="110000"/>
              </a:lnSpc>
            </a:pPr>
            <a:r>
              <a:rPr kumimoji="1" lang="zh-CN" altLang="en-US" sz="3200">
                <a:solidFill>
                  <a:schemeClr val="tx1"/>
                </a:solidFill>
                <a:latin typeface="方正大黑简体" pitchFamily="2" charset="-122"/>
                <a:ea typeface="方正大黑简体" pitchFamily="2" charset="-122"/>
              </a:rPr>
              <a:t>题 西 林 壁 </a:t>
            </a:r>
            <a:endParaRPr kumimoji="1" lang="zh-CN" altLang="en-US" sz="2400">
              <a:solidFill>
                <a:schemeClr val="tx1"/>
              </a:solidFill>
              <a:latin typeface="Times New Roman" pitchFamily="18" charset="0"/>
              <a:ea typeface="ˎ̥"/>
              <a:cs typeface="ˎ̥"/>
            </a:endParaRPr>
          </a:p>
          <a:p>
            <a:pPr>
              <a:lnSpc>
                <a:spcPct val="110000"/>
              </a:lnSpc>
            </a:pPr>
            <a:r>
              <a:rPr kumimoji="1" lang="zh-CN" altLang="en-US" sz="2800">
                <a:solidFill>
                  <a:schemeClr val="tx1"/>
                </a:solidFill>
                <a:latin typeface="方正大黑简体" pitchFamily="2" charset="-122"/>
                <a:ea typeface="方正大黑简体" pitchFamily="2" charset="-122"/>
              </a:rPr>
              <a:t>苏 轼 </a:t>
            </a:r>
            <a:endParaRPr kumimoji="1" lang="zh-CN" altLang="en-US" sz="2400">
              <a:solidFill>
                <a:schemeClr val="tx1"/>
              </a:solidFill>
              <a:latin typeface="Times New Roman" pitchFamily="18" charset="0"/>
              <a:ea typeface="ˎ̥"/>
              <a:cs typeface="ˎ̥"/>
            </a:endParaRPr>
          </a:p>
          <a:p>
            <a:pPr>
              <a:lnSpc>
                <a:spcPct val="110000"/>
              </a:lnSpc>
            </a:pPr>
            <a:r>
              <a:rPr kumimoji="1" lang="zh-CN" altLang="en-US" sz="3200">
                <a:solidFill>
                  <a:schemeClr val="tx1"/>
                </a:solidFill>
                <a:latin typeface="方正大黑简体" pitchFamily="2" charset="-122"/>
                <a:ea typeface="方正大黑简体" pitchFamily="2" charset="-122"/>
              </a:rPr>
              <a:t>横看成岭侧成峰，远近高低各不同。不识庐山真面目，只缘身在此山中。</a:t>
            </a:r>
            <a:endParaRPr lang="zh-CN" altLang="en-US">
              <a:solidFill>
                <a:schemeClr val="tx1"/>
              </a:solidFill>
            </a:endParaRPr>
          </a:p>
        </p:txBody>
      </p:sp>
      <p:pic>
        <p:nvPicPr>
          <p:cNvPr id="492549" name="Picture 5" descr="苏轼头像1"/>
          <p:cNvPicPr>
            <a:picLocks noChangeAspect="1" noChangeArrowheads="1"/>
          </p:cNvPicPr>
          <p:nvPr/>
        </p:nvPicPr>
        <p:blipFill>
          <a:blip r:embed="rId2" cstate="print"/>
          <a:srcRect l="4347" t="2808" r="4347" b="14046"/>
          <a:stretch>
            <a:fillRect/>
          </a:stretch>
        </p:blipFill>
        <p:spPr bwMode="auto">
          <a:xfrm>
            <a:off x="1905000" y="3962400"/>
            <a:ext cx="2209800" cy="1884363"/>
          </a:xfrm>
          <a:prstGeom prst="rect">
            <a:avLst/>
          </a:prstGeom>
          <a:noFill/>
          <a:ln w="9525">
            <a:solidFill>
              <a:srgbClr val="FF33CC"/>
            </a:solidFill>
            <a:miter lim="800000"/>
            <a:headEnd/>
            <a:tailEnd/>
          </a:ln>
        </p:spPr>
      </p:pic>
      <p:pic>
        <p:nvPicPr>
          <p:cNvPr id="168966" name="Picture 6" descr="庐山无老峰"/>
          <p:cNvPicPr>
            <a:picLocks noChangeAspect="1" noChangeArrowheads="1"/>
          </p:cNvPicPr>
          <p:nvPr/>
        </p:nvPicPr>
        <p:blipFill>
          <a:blip r:embed="rId3" cstate="print"/>
          <a:srcRect/>
          <a:stretch>
            <a:fillRect/>
          </a:stretch>
        </p:blipFill>
        <p:spPr bwMode="auto">
          <a:xfrm>
            <a:off x="1219200" y="1676400"/>
            <a:ext cx="3352800" cy="2212975"/>
          </a:xfrm>
          <a:prstGeom prst="rect">
            <a:avLst/>
          </a:prstGeom>
          <a:noFill/>
          <a:ln w="9525">
            <a:noFill/>
            <a:miter lim="800000"/>
            <a:headEnd/>
            <a:tailEnd/>
          </a:ln>
        </p:spPr>
      </p:pic>
      <p:sp>
        <p:nvSpPr>
          <p:cNvPr id="168967" name="Text Box 7"/>
          <p:cNvSpPr txBox="1">
            <a:spLocks noChangeArrowheads="1"/>
          </p:cNvSpPr>
          <p:nvPr/>
        </p:nvSpPr>
        <p:spPr bwMode="auto">
          <a:xfrm>
            <a:off x="1203325" y="3424238"/>
            <a:ext cx="1708150" cy="457200"/>
          </a:xfrm>
          <a:prstGeom prst="rect">
            <a:avLst/>
          </a:prstGeom>
          <a:noFill/>
          <a:ln w="9525" algn="ctr">
            <a:noFill/>
            <a:miter lim="800000"/>
            <a:headEnd/>
            <a:tailEnd/>
          </a:ln>
        </p:spPr>
        <p:txBody>
          <a:bodyPr wrap="none">
            <a:spAutoFit/>
          </a:bodyPr>
          <a:lstStyle/>
          <a:p>
            <a:pPr algn="just">
              <a:spcBef>
                <a:spcPct val="20000"/>
              </a:spcBef>
            </a:pPr>
            <a:r>
              <a:rPr lang="zh-CN" altLang="en-US" sz="2400">
                <a:solidFill>
                  <a:srgbClr val="FF0000"/>
                </a:solidFill>
                <a:ea typeface="华文行楷" pitchFamily="2" charset="-122"/>
              </a:rPr>
              <a:t>庐山五老峰</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92549"/>
                                        </p:tgtEl>
                                        <p:attrNameLst>
                                          <p:attrName>style.visibility</p:attrName>
                                        </p:attrNameLst>
                                      </p:cBhvr>
                                      <p:to>
                                        <p:strVal val="visible"/>
                                      </p:to>
                                    </p:set>
                                    <p:anim calcmode="lin" valueType="num">
                                      <p:cBhvr additive="base">
                                        <p:cTn id="7" dur="500" fill="hold"/>
                                        <p:tgtEl>
                                          <p:spTgt spid="492549"/>
                                        </p:tgtEl>
                                        <p:attrNameLst>
                                          <p:attrName>ppt_x</p:attrName>
                                        </p:attrNameLst>
                                      </p:cBhvr>
                                      <p:tavLst>
                                        <p:tav tm="0">
                                          <p:val>
                                            <p:strVal val="0-#ppt_w/2"/>
                                          </p:val>
                                        </p:tav>
                                        <p:tav tm="100000">
                                          <p:val>
                                            <p:strVal val="#ppt_x"/>
                                          </p:val>
                                        </p:tav>
                                      </p:tavLst>
                                    </p:anim>
                                    <p:anim calcmode="lin" valueType="num">
                                      <p:cBhvr additive="base">
                                        <p:cTn id="8" dur="500" fill="hold"/>
                                        <p:tgtEl>
                                          <p:spTgt spid="4925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92548"/>
                                        </p:tgtEl>
                                        <p:attrNameLst>
                                          <p:attrName>style.visibility</p:attrName>
                                        </p:attrNameLst>
                                      </p:cBhvr>
                                      <p:to>
                                        <p:strVal val="visible"/>
                                      </p:to>
                                    </p:set>
                                    <p:anim calcmode="lin" valueType="num">
                                      <p:cBhvr additive="base">
                                        <p:cTn id="12" dur="500" fill="hold"/>
                                        <p:tgtEl>
                                          <p:spTgt spid="492548"/>
                                        </p:tgtEl>
                                        <p:attrNameLst>
                                          <p:attrName>ppt_x</p:attrName>
                                        </p:attrNameLst>
                                      </p:cBhvr>
                                      <p:tavLst>
                                        <p:tav tm="0">
                                          <p:val>
                                            <p:strVal val="1+#ppt_w/2"/>
                                          </p:val>
                                        </p:tav>
                                        <p:tav tm="100000">
                                          <p:val>
                                            <p:strVal val="#ppt_x"/>
                                          </p:val>
                                        </p:tav>
                                      </p:tavLst>
                                    </p:anim>
                                    <p:anim calcmode="lin" valueType="num">
                                      <p:cBhvr additive="base">
                                        <p:cTn id="13" dur="500" fill="hold"/>
                                        <p:tgtEl>
                                          <p:spTgt spid="492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548"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flipV="1">
            <a:off x="1828800" y="1524000"/>
            <a:ext cx="30480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493571" name="Text Box 3"/>
          <p:cNvSpPr txBox="1">
            <a:spLocks noChangeArrowheads="1"/>
          </p:cNvSpPr>
          <p:nvPr/>
        </p:nvSpPr>
        <p:spPr bwMode="auto">
          <a:xfrm>
            <a:off x="1143000" y="1600200"/>
            <a:ext cx="6858000" cy="1243013"/>
          </a:xfrm>
          <a:prstGeom prst="rect">
            <a:avLst/>
          </a:prstGeom>
          <a:noFill/>
          <a:ln w="9525">
            <a:noFill/>
            <a:miter lim="800000"/>
            <a:headEnd/>
            <a:tailEnd/>
          </a:ln>
        </p:spPr>
        <p:txBody>
          <a:bodyPr>
            <a:spAutoFit/>
          </a:bodyPr>
          <a:lstStyle/>
          <a:p>
            <a:pPr algn="l">
              <a:lnSpc>
                <a:spcPct val="110000"/>
              </a:lnSpc>
            </a:pPr>
            <a:r>
              <a:rPr kumimoji="1" lang="en-US" altLang="zh-CN">
                <a:solidFill>
                  <a:schemeClr val="tx1"/>
                </a:solidFill>
                <a:latin typeface="方正琥珀简体" pitchFamily="2" charset="-122"/>
                <a:ea typeface="方正琥珀简体" pitchFamily="2" charset="-122"/>
              </a:rPr>
              <a:t>  </a:t>
            </a:r>
            <a:r>
              <a:rPr kumimoji="1" lang="zh-CN" altLang="en-US" sz="3200">
                <a:solidFill>
                  <a:schemeClr val="tx1"/>
                </a:solidFill>
                <a:latin typeface="楷体_GB2312" pitchFamily="49" charset="-122"/>
                <a:ea typeface="楷体_GB2312" pitchFamily="49" charset="-122"/>
              </a:rPr>
              <a:t>（</a:t>
            </a:r>
            <a:r>
              <a:rPr kumimoji="1" lang="en-US" altLang="zh-CN" sz="3200">
                <a:solidFill>
                  <a:schemeClr val="tx1"/>
                </a:solidFill>
                <a:latin typeface="楷体_GB2312" pitchFamily="49" charset="-122"/>
                <a:ea typeface="楷体_GB2312" pitchFamily="49" charset="-122"/>
              </a:rPr>
              <a:t>1</a:t>
            </a:r>
            <a:r>
              <a:rPr kumimoji="1" lang="zh-CN" altLang="en-US" sz="3200">
                <a:solidFill>
                  <a:schemeClr val="tx1"/>
                </a:solidFill>
                <a:latin typeface="楷体_GB2312" pitchFamily="49" charset="-122"/>
                <a:ea typeface="楷体_GB2312" pitchFamily="49" charset="-122"/>
              </a:rPr>
              <a:t>）现象是事物的外部联系和表面特征，是事物的外在</a:t>
            </a:r>
            <a:r>
              <a:rPr kumimoji="1" lang="zh-CN" altLang="en-US" sz="3200">
                <a:latin typeface="楷体_GB2312" pitchFamily="49" charset="-122"/>
                <a:ea typeface="楷体_GB2312" pitchFamily="49" charset="-122"/>
              </a:rPr>
              <a:t>表现。</a:t>
            </a:r>
            <a:endParaRPr lang="zh-CN" altLang="en-US" sz="3200">
              <a:latin typeface="楷体_GB2312" pitchFamily="49" charset="-122"/>
              <a:ea typeface="楷体_GB2312" pitchFamily="49" charset="-122"/>
            </a:endParaRPr>
          </a:p>
        </p:txBody>
      </p:sp>
      <p:sp>
        <p:nvSpPr>
          <p:cNvPr id="169988" name="Rectangle 4"/>
          <p:cNvSpPr>
            <a:spLocks noChangeArrowheads="1"/>
          </p:cNvSpPr>
          <p:nvPr/>
        </p:nvSpPr>
        <p:spPr bwMode="auto">
          <a:xfrm>
            <a:off x="1752600" y="838200"/>
            <a:ext cx="3167063" cy="641350"/>
          </a:xfrm>
          <a:prstGeom prst="rect">
            <a:avLst/>
          </a:prstGeom>
          <a:noFill/>
          <a:ln w="12700">
            <a:noFill/>
            <a:miter lim="800000"/>
            <a:headEnd type="none" w="sm" len="sm"/>
            <a:tailEnd type="none" w="sm" len="sm"/>
          </a:ln>
        </p:spPr>
        <p:txBody>
          <a:bodyPr wrap="none">
            <a:spAutoFit/>
          </a:bodyPr>
          <a:lstStyle/>
          <a:p>
            <a:r>
              <a:rPr lang="en-US" altLang="zh-CN">
                <a:solidFill>
                  <a:srgbClr val="006600"/>
                </a:solidFill>
                <a:latin typeface="黑体" pitchFamily="2" charset="-122"/>
                <a:ea typeface="黑体" pitchFamily="2" charset="-122"/>
              </a:rPr>
              <a:t>4</a:t>
            </a:r>
            <a:r>
              <a:rPr lang="zh-CN" altLang="en-US">
                <a:solidFill>
                  <a:srgbClr val="006600"/>
                </a:solidFill>
                <a:latin typeface="黑体" pitchFamily="2" charset="-122"/>
                <a:ea typeface="黑体" pitchFamily="2" charset="-122"/>
              </a:rPr>
              <a:t>、现象与本质</a:t>
            </a:r>
          </a:p>
        </p:txBody>
      </p:sp>
      <p:sp>
        <p:nvSpPr>
          <p:cNvPr id="493573" name="Text Box 5"/>
          <p:cNvSpPr txBox="1">
            <a:spLocks noChangeArrowheads="1"/>
          </p:cNvSpPr>
          <p:nvPr/>
        </p:nvSpPr>
        <p:spPr bwMode="auto">
          <a:xfrm>
            <a:off x="1143000" y="2743200"/>
            <a:ext cx="6858000" cy="1616075"/>
          </a:xfrm>
          <a:prstGeom prst="rect">
            <a:avLst/>
          </a:prstGeom>
          <a:noFill/>
          <a:ln w="9525">
            <a:noFill/>
            <a:miter lim="800000"/>
            <a:headEnd/>
            <a:tailEnd/>
          </a:ln>
        </p:spPr>
        <p:txBody>
          <a:bodyPr>
            <a:spAutoFit/>
          </a:bodyPr>
          <a:lstStyle/>
          <a:p>
            <a:pPr algn="l"/>
            <a:r>
              <a:rPr kumimoji="1" lang="en-US" altLang="zh-CN">
                <a:solidFill>
                  <a:schemeClr val="tx1"/>
                </a:solidFill>
                <a:latin typeface="方正琥珀简体" pitchFamily="2" charset="-122"/>
                <a:ea typeface="方正琥珀简体" pitchFamily="2" charset="-122"/>
              </a:rPr>
              <a:t>  </a:t>
            </a:r>
            <a:r>
              <a:rPr kumimoji="1" lang="zh-CN" altLang="en-US" sz="3200">
                <a:solidFill>
                  <a:schemeClr val="tx1"/>
                </a:solidFill>
                <a:latin typeface="楷体_GB2312" pitchFamily="49" charset="-122"/>
                <a:ea typeface="楷体_GB2312" pitchFamily="49" charset="-122"/>
              </a:rPr>
              <a:t>（</a:t>
            </a:r>
            <a:r>
              <a:rPr kumimoji="1" lang="en-US" altLang="zh-CN" sz="3200">
                <a:solidFill>
                  <a:schemeClr val="tx1"/>
                </a:solidFill>
                <a:latin typeface="楷体_GB2312" pitchFamily="49" charset="-122"/>
                <a:ea typeface="楷体_GB2312" pitchFamily="49" charset="-122"/>
              </a:rPr>
              <a:t>2</a:t>
            </a:r>
            <a:r>
              <a:rPr kumimoji="1" lang="zh-CN" altLang="en-US" sz="3200">
                <a:solidFill>
                  <a:schemeClr val="tx1"/>
                </a:solidFill>
                <a:latin typeface="楷体_GB2312" pitchFamily="49" charset="-122"/>
                <a:ea typeface="楷体_GB2312" pitchFamily="49" charset="-122"/>
              </a:rPr>
              <a:t>）本质是事物的内部联系，是由事物内部特殊矛盾造成的、并决定事物根本性质的内在根据。</a:t>
            </a:r>
            <a:endParaRPr lang="zh-CN" altLang="en-US" sz="3200">
              <a:solidFill>
                <a:schemeClr val="tx1"/>
              </a:solidFill>
              <a:latin typeface="楷体_GB2312" pitchFamily="49" charset="-122"/>
              <a:ea typeface="楷体_GB2312" pitchFamily="49" charset="-122"/>
            </a:endParaRPr>
          </a:p>
        </p:txBody>
      </p:sp>
      <p:pic>
        <p:nvPicPr>
          <p:cNvPr id="493574" name="Picture 6" descr="闪电１"/>
          <p:cNvPicPr>
            <a:picLocks noChangeAspect="1" noChangeArrowheads="1"/>
          </p:cNvPicPr>
          <p:nvPr/>
        </p:nvPicPr>
        <p:blipFill>
          <a:blip r:embed="rId2" cstate="print"/>
          <a:srcRect l="6044" t="25111" r="8974" b="5556"/>
          <a:stretch>
            <a:fillRect/>
          </a:stretch>
        </p:blipFill>
        <p:spPr bwMode="auto">
          <a:xfrm>
            <a:off x="1143000" y="4495800"/>
            <a:ext cx="3659188" cy="1830388"/>
          </a:xfrm>
          <a:prstGeom prst="rect">
            <a:avLst/>
          </a:prstGeom>
          <a:noFill/>
          <a:ln w="9525">
            <a:solidFill>
              <a:srgbClr val="E5E5FF"/>
            </a:solidFill>
            <a:miter lim="800000"/>
            <a:headEnd/>
            <a:tailEnd/>
          </a:ln>
        </p:spPr>
      </p:pic>
      <p:sp>
        <p:nvSpPr>
          <p:cNvPr id="493575" name="Text Box 7"/>
          <p:cNvSpPr txBox="1">
            <a:spLocks noChangeArrowheads="1"/>
          </p:cNvSpPr>
          <p:nvPr/>
        </p:nvSpPr>
        <p:spPr bwMode="auto">
          <a:xfrm>
            <a:off x="4800600" y="4572000"/>
            <a:ext cx="3200400" cy="1800225"/>
          </a:xfrm>
          <a:prstGeom prst="rect">
            <a:avLst/>
          </a:prstGeom>
          <a:noFill/>
          <a:ln w="9525">
            <a:noFill/>
            <a:miter lim="800000"/>
            <a:headEnd/>
            <a:tailEnd/>
          </a:ln>
          <a:effectLst/>
        </p:spPr>
        <p:txBody>
          <a:bodyPr>
            <a:spAutoFit/>
          </a:bodyPr>
          <a:lstStyle/>
          <a:p>
            <a:pPr algn="l">
              <a:spcBef>
                <a:spcPct val="50000"/>
              </a:spcBef>
              <a:defRPr/>
            </a:pPr>
            <a:r>
              <a:rPr kumimoji="1" lang="en-US" altLang="zh-CN" sz="2800" dirty="0">
                <a:effectLst>
                  <a:outerShdw blurRad="38100" dist="38100" dir="2700000" algn="tl">
                    <a:srgbClr val="C0C0C0"/>
                  </a:outerShdw>
                </a:effectLst>
                <a:latin typeface="Times New Roman" pitchFamily="18" charset="0"/>
                <a:ea typeface="方正大黑简体" pitchFamily="2" charset="-122"/>
                <a:cs typeface="Arial" pitchFamily="34" charset="0"/>
              </a:rPr>
              <a:t>        </a:t>
            </a:r>
            <a:r>
              <a:rPr kumimoji="1" lang="zh-CN" altLang="en-US" sz="2800" dirty="0">
                <a:solidFill>
                  <a:schemeClr val="tx1"/>
                </a:solidFill>
                <a:effectLst>
                  <a:outerShdw blurRad="38100" dist="38100" dir="2700000" algn="tl">
                    <a:srgbClr val="C0C0C0"/>
                  </a:outerShdw>
                </a:effectLst>
                <a:latin typeface="Times New Roman" pitchFamily="18" charset="0"/>
                <a:ea typeface="方正大黑简体" pitchFamily="2" charset="-122"/>
                <a:cs typeface="Arial" pitchFamily="34" charset="0"/>
              </a:rPr>
              <a:t>闪电的本质是云层中的正电与负电相遇而发生猛烈放电的过程。</a:t>
            </a:r>
            <a:r>
              <a:rPr kumimoji="1" lang="zh-CN" altLang="en-US" sz="2400" dirty="0">
                <a:solidFill>
                  <a:schemeClr val="tx1"/>
                </a:solidFill>
                <a:effectLst>
                  <a:outerShdw blurRad="38100" dist="38100" dir="2700000" algn="tl">
                    <a:srgbClr val="C0C0C0"/>
                  </a:outerShdw>
                </a:effectLst>
                <a:latin typeface="Times New Roman" pitchFamily="18" charset="0"/>
                <a:ea typeface="方正大黑简体" pitchFamily="2" charset="-122"/>
                <a:cs typeface="Arial" pitchFamily="34" charset="0"/>
              </a:rPr>
              <a:t> </a:t>
            </a:r>
            <a:endParaRPr lang="zh-CN" altLang="en-US" dirty="0">
              <a:solidFill>
                <a:schemeClr val="tx1"/>
              </a:solidFill>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3571"/>
                                        </p:tgtEl>
                                        <p:attrNameLst>
                                          <p:attrName>style.visibility</p:attrName>
                                        </p:attrNameLst>
                                      </p:cBhvr>
                                      <p:to>
                                        <p:strVal val="visible"/>
                                      </p:to>
                                    </p:set>
                                    <p:anim calcmode="lin" valueType="num">
                                      <p:cBhvr additive="base">
                                        <p:cTn id="7" dur="500" fill="hold"/>
                                        <p:tgtEl>
                                          <p:spTgt spid="493571"/>
                                        </p:tgtEl>
                                        <p:attrNameLst>
                                          <p:attrName>ppt_x</p:attrName>
                                        </p:attrNameLst>
                                      </p:cBhvr>
                                      <p:tavLst>
                                        <p:tav tm="0">
                                          <p:val>
                                            <p:strVal val="0-#ppt_w/2"/>
                                          </p:val>
                                        </p:tav>
                                        <p:tav tm="100000">
                                          <p:val>
                                            <p:strVal val="#ppt_x"/>
                                          </p:val>
                                        </p:tav>
                                      </p:tavLst>
                                    </p:anim>
                                    <p:anim calcmode="lin" valueType="num">
                                      <p:cBhvr additive="base">
                                        <p:cTn id="8" dur="500" fill="hold"/>
                                        <p:tgtEl>
                                          <p:spTgt spid="49357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93573"/>
                                        </p:tgtEl>
                                        <p:attrNameLst>
                                          <p:attrName>style.visibility</p:attrName>
                                        </p:attrNameLst>
                                      </p:cBhvr>
                                      <p:to>
                                        <p:strVal val="visible"/>
                                      </p:to>
                                    </p:set>
                                    <p:anim calcmode="lin" valueType="num">
                                      <p:cBhvr additive="base">
                                        <p:cTn id="12" dur="500" fill="hold"/>
                                        <p:tgtEl>
                                          <p:spTgt spid="493573"/>
                                        </p:tgtEl>
                                        <p:attrNameLst>
                                          <p:attrName>ppt_x</p:attrName>
                                        </p:attrNameLst>
                                      </p:cBhvr>
                                      <p:tavLst>
                                        <p:tav tm="0">
                                          <p:val>
                                            <p:strVal val="0-#ppt_w/2"/>
                                          </p:val>
                                        </p:tav>
                                        <p:tav tm="100000">
                                          <p:val>
                                            <p:strVal val="#ppt_x"/>
                                          </p:val>
                                        </p:tav>
                                      </p:tavLst>
                                    </p:anim>
                                    <p:anim calcmode="lin" valueType="num">
                                      <p:cBhvr additive="base">
                                        <p:cTn id="13" dur="500" fill="hold"/>
                                        <p:tgtEl>
                                          <p:spTgt spid="49357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493574"/>
                                        </p:tgtEl>
                                        <p:attrNameLst>
                                          <p:attrName>style.visibility</p:attrName>
                                        </p:attrNameLst>
                                      </p:cBhvr>
                                      <p:to>
                                        <p:strVal val="visible"/>
                                      </p:to>
                                    </p:set>
                                    <p:animEffect transition="in" filter="slide(fromBottom)">
                                      <p:cBhvr>
                                        <p:cTn id="17" dur="500"/>
                                        <p:tgtEl>
                                          <p:spTgt spid="493574"/>
                                        </p:tgtEl>
                                      </p:cBhvr>
                                    </p:animEffect>
                                  </p:childTnLst>
                                </p:cTn>
                              </p:par>
                            </p:childTnLst>
                          </p:cTn>
                        </p:par>
                        <p:par>
                          <p:cTn id="18" fill="hold">
                            <p:stCondLst>
                              <p:cond delay="1500"/>
                            </p:stCondLst>
                            <p:childTnLst>
                              <p:par>
                                <p:cTn id="19" presetID="9" presetClass="entr" presetSubtype="0" fill="hold" grpId="0" nodeType="afterEffect">
                                  <p:stCondLst>
                                    <p:cond delay="0"/>
                                  </p:stCondLst>
                                  <p:childTnLst>
                                    <p:set>
                                      <p:cBhvr>
                                        <p:cTn id="20" dur="1" fill="hold">
                                          <p:stCondLst>
                                            <p:cond delay="0"/>
                                          </p:stCondLst>
                                        </p:cTn>
                                        <p:tgtEl>
                                          <p:spTgt spid="493575"/>
                                        </p:tgtEl>
                                        <p:attrNameLst>
                                          <p:attrName>style.visibility</p:attrName>
                                        </p:attrNameLst>
                                      </p:cBhvr>
                                      <p:to>
                                        <p:strVal val="visible"/>
                                      </p:to>
                                    </p:set>
                                    <p:animEffect transition="in" filter="dissolve">
                                      <p:cBhvr>
                                        <p:cTn id="21" dur="500"/>
                                        <p:tgtEl>
                                          <p:spTgt spid="493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autoUpdateAnimBg="0"/>
      <p:bldP spid="493573" grpId="0" autoUpdateAnimBg="0"/>
      <p:bldP spid="493575"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ChangeArrowheads="1"/>
          </p:cNvSpPr>
          <p:nvPr/>
        </p:nvSpPr>
        <p:spPr bwMode="auto">
          <a:xfrm>
            <a:off x="1905000" y="1524000"/>
            <a:ext cx="53340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494595" name="Text Box 3"/>
          <p:cNvSpPr txBox="1">
            <a:spLocks noChangeArrowheads="1"/>
          </p:cNvSpPr>
          <p:nvPr/>
        </p:nvSpPr>
        <p:spPr bwMode="auto">
          <a:xfrm>
            <a:off x="1752600" y="914400"/>
            <a:ext cx="5791200" cy="579438"/>
          </a:xfrm>
          <a:prstGeom prst="rect">
            <a:avLst/>
          </a:prstGeom>
          <a:noFill/>
          <a:ln w="9525">
            <a:noFill/>
            <a:miter lim="800000"/>
            <a:headEnd/>
            <a:tailEnd/>
          </a:ln>
        </p:spPr>
        <p:txBody>
          <a:bodyPr>
            <a:spAutoFit/>
          </a:bodyPr>
          <a:lstStyle/>
          <a:p>
            <a:pPr>
              <a:spcBef>
                <a:spcPct val="50000"/>
              </a:spcBef>
            </a:pPr>
            <a:r>
              <a:rPr kumimoji="1" lang="zh-CN" altLang="en-US" sz="3200">
                <a:solidFill>
                  <a:srgbClr val="006600"/>
                </a:solidFill>
                <a:latin typeface="黑体" pitchFamily="2" charset="-122"/>
                <a:ea typeface="黑体" pitchFamily="2" charset="-122"/>
              </a:rPr>
              <a:t>（</a:t>
            </a:r>
            <a:r>
              <a:rPr kumimoji="1" lang="en-US" altLang="zh-CN" sz="3200">
                <a:solidFill>
                  <a:srgbClr val="006600"/>
                </a:solidFill>
                <a:latin typeface="黑体" pitchFamily="2" charset="-122"/>
                <a:ea typeface="黑体" pitchFamily="2" charset="-122"/>
              </a:rPr>
              <a:t>3</a:t>
            </a:r>
            <a:r>
              <a:rPr kumimoji="1" lang="zh-CN" altLang="en-US" sz="3200">
                <a:solidFill>
                  <a:srgbClr val="006600"/>
                </a:solidFill>
                <a:latin typeface="黑体" pitchFamily="2" charset="-122"/>
                <a:ea typeface="黑体" pitchFamily="2" charset="-122"/>
              </a:rPr>
              <a:t>）现象与本质的辩证关系</a:t>
            </a:r>
            <a:endParaRPr lang="zh-CN" altLang="en-US">
              <a:solidFill>
                <a:srgbClr val="006600"/>
              </a:solidFill>
              <a:latin typeface="黑体" pitchFamily="2" charset="-122"/>
              <a:ea typeface="黑体" pitchFamily="2" charset="-122"/>
            </a:endParaRPr>
          </a:p>
        </p:txBody>
      </p:sp>
      <p:sp>
        <p:nvSpPr>
          <p:cNvPr id="494596" name="Text Box 4"/>
          <p:cNvSpPr txBox="1">
            <a:spLocks noChangeArrowheads="1"/>
          </p:cNvSpPr>
          <p:nvPr/>
        </p:nvSpPr>
        <p:spPr bwMode="auto">
          <a:xfrm>
            <a:off x="1143000" y="1752600"/>
            <a:ext cx="6858000" cy="1433513"/>
          </a:xfrm>
          <a:prstGeom prst="rect">
            <a:avLst/>
          </a:prstGeom>
          <a:noFill/>
          <a:ln w="9525">
            <a:noFill/>
            <a:miter lim="800000"/>
            <a:headEnd/>
            <a:tailEnd/>
          </a:ln>
        </p:spPr>
        <p:txBody>
          <a:bodyPr>
            <a:spAutoFit/>
          </a:bodyPr>
          <a:lstStyle/>
          <a:p>
            <a:pPr algn="l">
              <a:spcBef>
                <a:spcPct val="50000"/>
              </a:spcBef>
            </a:pPr>
            <a:r>
              <a:rPr kumimoji="1" lang="en-US" altLang="zh-CN" sz="3200">
                <a:solidFill>
                  <a:schemeClr val="tx1"/>
                </a:solidFill>
                <a:latin typeface="仿宋_GB2312" pitchFamily="49" charset="-122"/>
                <a:ea typeface="方正大黑简体" pitchFamily="2" charset="-122"/>
              </a:rPr>
              <a:t>    </a:t>
            </a:r>
            <a:r>
              <a:rPr kumimoji="1" lang="zh-CN" altLang="en-US" sz="2800">
                <a:solidFill>
                  <a:schemeClr val="tx1"/>
                </a:solidFill>
                <a:latin typeface="楷体_GB2312" pitchFamily="49" charset="-122"/>
                <a:ea typeface="楷体_GB2312" pitchFamily="49" charset="-122"/>
              </a:rPr>
              <a:t>现象与本质相互联系，不可分割</a:t>
            </a:r>
            <a:r>
              <a:rPr kumimoji="1" lang="en-US" altLang="zh-CN" sz="2800">
                <a:solidFill>
                  <a:schemeClr val="tx1"/>
                </a:solidFill>
                <a:latin typeface="楷体_GB2312" pitchFamily="49" charset="-122"/>
                <a:ea typeface="楷体_GB2312" pitchFamily="49" charset="-122"/>
              </a:rPr>
              <a:t>:</a:t>
            </a:r>
            <a:r>
              <a:rPr kumimoji="1" lang="zh-CN" altLang="en-US" sz="2800">
                <a:solidFill>
                  <a:schemeClr val="tx1"/>
                </a:solidFill>
                <a:latin typeface="楷体_GB2312" pitchFamily="49" charset="-122"/>
                <a:ea typeface="楷体_GB2312" pitchFamily="49" charset="-122"/>
              </a:rPr>
              <a:t>现象不能脱离本质，本质也不能脱离现象，即使假象也是本质的反映。</a:t>
            </a:r>
            <a:endParaRPr lang="zh-CN" altLang="en-US" sz="2800">
              <a:solidFill>
                <a:schemeClr val="tx1"/>
              </a:solidFill>
              <a:latin typeface="楷体_GB2312" pitchFamily="49" charset="-122"/>
              <a:ea typeface="楷体_GB2312" pitchFamily="49" charset="-122"/>
            </a:endParaRPr>
          </a:p>
        </p:txBody>
      </p:sp>
      <p:sp>
        <p:nvSpPr>
          <p:cNvPr id="494597" name="Text Box 5"/>
          <p:cNvSpPr txBox="1">
            <a:spLocks noChangeArrowheads="1"/>
          </p:cNvSpPr>
          <p:nvPr/>
        </p:nvSpPr>
        <p:spPr bwMode="auto">
          <a:xfrm>
            <a:off x="1071563" y="3429000"/>
            <a:ext cx="4491037" cy="2701925"/>
          </a:xfrm>
          <a:prstGeom prst="rect">
            <a:avLst/>
          </a:prstGeom>
          <a:noFill/>
          <a:ln w="9525">
            <a:solidFill>
              <a:srgbClr val="FFFFFF"/>
            </a:solidFill>
            <a:miter lim="800000"/>
            <a:headEnd/>
            <a:tailEnd/>
          </a:ln>
          <a:effectLst/>
        </p:spPr>
        <p:txBody>
          <a:bodyPr>
            <a:spAutoFit/>
          </a:bodyPr>
          <a:lstStyle/>
          <a:p>
            <a:pPr algn="l">
              <a:spcBef>
                <a:spcPct val="50000"/>
              </a:spcBef>
              <a:defRPr/>
            </a:pPr>
            <a:r>
              <a:rPr kumimoji="1" lang="en-US" altLang="zh-CN" sz="2400" dirty="0">
                <a:solidFill>
                  <a:schemeClr val="tx1"/>
                </a:solidFill>
                <a:effectLst>
                  <a:outerShdw blurRad="38100" dist="38100" dir="2700000" algn="tl">
                    <a:srgbClr val="C0C0C0"/>
                  </a:outerShdw>
                </a:effectLst>
                <a:latin typeface="方正大黑简体" pitchFamily="2" charset="-122"/>
                <a:ea typeface="方正大黑简体" pitchFamily="2" charset="-122"/>
                <a:cs typeface="Arial" pitchFamily="34" charset="0"/>
              </a:rPr>
              <a:t>    </a:t>
            </a:r>
            <a:r>
              <a:rPr kumimoji="1" lang="zh-CN" altLang="en-US" sz="32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rPr>
              <a:t>假象的东西是本质的一个规定，本质的一个方面，本质的一个环节。 </a:t>
            </a:r>
            <a:endParaRPr kumimoji="1" lang="zh-CN" altLang="en-US" sz="2400" dirty="0">
              <a:solidFill>
                <a:schemeClr val="tx1"/>
              </a:solidFill>
              <a:latin typeface="楷体_GB2312" pitchFamily="49" charset="-122"/>
              <a:ea typeface="楷体_GB2312" pitchFamily="49" charset="-122"/>
              <a:cs typeface="ˎ̥"/>
            </a:endParaRPr>
          </a:p>
          <a:p>
            <a:pPr>
              <a:lnSpc>
                <a:spcPct val="80000"/>
              </a:lnSpc>
              <a:spcBef>
                <a:spcPct val="50000"/>
              </a:spcBef>
              <a:defRPr/>
            </a:pPr>
            <a:r>
              <a:rPr kumimoji="1" lang="zh-CN" altLang="en-US" sz="32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rPr>
              <a:t>         </a:t>
            </a:r>
            <a:r>
              <a:rPr kumimoji="1" lang="zh-CN" altLang="en-US" sz="32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sym typeface="Symbol" pitchFamily="18" charset="2"/>
              </a:rPr>
              <a:t></a:t>
            </a:r>
            <a:r>
              <a:rPr kumimoji="1" lang="zh-CN" altLang="en-US" sz="32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rPr>
              <a:t>列宁</a:t>
            </a:r>
            <a:r>
              <a:rPr kumimoji="1" lang="zh-CN" altLang="en-US" sz="28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rPr>
              <a:t> </a:t>
            </a:r>
            <a:endParaRPr kumimoji="1" lang="zh-CN" altLang="en-US" sz="32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sym typeface="Symbol" pitchFamily="18" charset="2"/>
            </a:endParaRPr>
          </a:p>
        </p:txBody>
      </p:sp>
      <p:pic>
        <p:nvPicPr>
          <p:cNvPr id="494598" name="Picture 6" descr="列宁2"/>
          <p:cNvPicPr>
            <a:picLocks noChangeAspect="1" noChangeArrowheads="1"/>
          </p:cNvPicPr>
          <p:nvPr/>
        </p:nvPicPr>
        <p:blipFill>
          <a:blip r:embed="rId2" cstate="print"/>
          <a:srcRect/>
          <a:stretch>
            <a:fillRect/>
          </a:stretch>
        </p:blipFill>
        <p:spPr bwMode="auto">
          <a:xfrm>
            <a:off x="5638800" y="3352800"/>
            <a:ext cx="2322513" cy="2671763"/>
          </a:xfrm>
          <a:prstGeom prst="rect">
            <a:avLst/>
          </a:prstGeom>
          <a:noFill/>
          <a:ln w="9525">
            <a:solidFill>
              <a:srgbClr val="E5E5FF"/>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94595"/>
                                        </p:tgtEl>
                                        <p:attrNameLst>
                                          <p:attrName>style.visibility</p:attrName>
                                        </p:attrNameLst>
                                      </p:cBhvr>
                                      <p:to>
                                        <p:strVal val="visible"/>
                                      </p:to>
                                    </p:set>
                                    <p:anim calcmode="lin" valueType="num">
                                      <p:cBhvr>
                                        <p:cTn id="7" dur="500" fill="hold"/>
                                        <p:tgtEl>
                                          <p:spTgt spid="494595"/>
                                        </p:tgtEl>
                                        <p:attrNameLst>
                                          <p:attrName>ppt_w</p:attrName>
                                        </p:attrNameLst>
                                      </p:cBhvr>
                                      <p:tavLst>
                                        <p:tav tm="0">
                                          <p:val>
                                            <p:fltVal val="0"/>
                                          </p:val>
                                        </p:tav>
                                        <p:tav tm="100000">
                                          <p:val>
                                            <p:strVal val="#ppt_w"/>
                                          </p:val>
                                        </p:tav>
                                      </p:tavLst>
                                    </p:anim>
                                    <p:anim calcmode="lin" valueType="num">
                                      <p:cBhvr>
                                        <p:cTn id="8" dur="500" fill="hold"/>
                                        <p:tgtEl>
                                          <p:spTgt spid="49459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94596"/>
                                        </p:tgtEl>
                                        <p:attrNameLst>
                                          <p:attrName>style.visibility</p:attrName>
                                        </p:attrNameLst>
                                      </p:cBhvr>
                                      <p:to>
                                        <p:strVal val="visible"/>
                                      </p:to>
                                    </p:set>
                                    <p:anim calcmode="lin" valueType="num">
                                      <p:cBhvr additive="base">
                                        <p:cTn id="12" dur="500" fill="hold"/>
                                        <p:tgtEl>
                                          <p:spTgt spid="494596"/>
                                        </p:tgtEl>
                                        <p:attrNameLst>
                                          <p:attrName>ppt_x</p:attrName>
                                        </p:attrNameLst>
                                      </p:cBhvr>
                                      <p:tavLst>
                                        <p:tav tm="0">
                                          <p:val>
                                            <p:strVal val="0-#ppt_w/2"/>
                                          </p:val>
                                        </p:tav>
                                        <p:tav tm="100000">
                                          <p:val>
                                            <p:strVal val="#ppt_x"/>
                                          </p:val>
                                        </p:tav>
                                      </p:tavLst>
                                    </p:anim>
                                    <p:anim calcmode="lin" valueType="num">
                                      <p:cBhvr additive="base">
                                        <p:cTn id="13" dur="500" fill="hold"/>
                                        <p:tgtEl>
                                          <p:spTgt spid="49459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494598"/>
                                        </p:tgtEl>
                                        <p:attrNameLst>
                                          <p:attrName>style.visibility</p:attrName>
                                        </p:attrNameLst>
                                      </p:cBhvr>
                                      <p:to>
                                        <p:strVal val="visible"/>
                                      </p:to>
                                    </p:set>
                                    <p:animEffect transition="in" filter="slide(fromBottom)">
                                      <p:cBhvr>
                                        <p:cTn id="17" dur="500"/>
                                        <p:tgtEl>
                                          <p:spTgt spid="494598"/>
                                        </p:tgtEl>
                                      </p:cBhvr>
                                    </p:animEffect>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494597"/>
                                        </p:tgtEl>
                                        <p:attrNameLst>
                                          <p:attrName>style.visibility</p:attrName>
                                        </p:attrNameLst>
                                      </p:cBhvr>
                                      <p:to>
                                        <p:strVal val="visible"/>
                                      </p:to>
                                    </p:set>
                                    <p:anim calcmode="lin" valueType="num">
                                      <p:cBhvr>
                                        <p:cTn id="21" dur="500" fill="hold"/>
                                        <p:tgtEl>
                                          <p:spTgt spid="494597"/>
                                        </p:tgtEl>
                                        <p:attrNameLst>
                                          <p:attrName>ppt_w</p:attrName>
                                        </p:attrNameLst>
                                      </p:cBhvr>
                                      <p:tavLst>
                                        <p:tav tm="0">
                                          <p:val>
                                            <p:fltVal val="0"/>
                                          </p:val>
                                        </p:tav>
                                        <p:tav tm="100000">
                                          <p:val>
                                            <p:strVal val="#ppt_w"/>
                                          </p:val>
                                        </p:tav>
                                      </p:tavLst>
                                    </p:anim>
                                    <p:anim calcmode="lin" valueType="num">
                                      <p:cBhvr>
                                        <p:cTn id="22" dur="500" fill="hold"/>
                                        <p:tgtEl>
                                          <p:spTgt spid="4945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95" grpId="0" autoUpdateAnimBg="0"/>
      <p:bldP spid="494596" grpId="0" autoUpdateAnimBg="0"/>
      <p:bldP spid="494597"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flipV="1">
            <a:off x="1752600" y="1524000"/>
            <a:ext cx="60198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72035" name="Rectangle 3"/>
          <p:cNvSpPr>
            <a:spLocks noChangeArrowheads="1"/>
          </p:cNvSpPr>
          <p:nvPr/>
        </p:nvSpPr>
        <p:spPr bwMode="auto">
          <a:xfrm>
            <a:off x="1143000" y="1676400"/>
            <a:ext cx="6858000" cy="3081338"/>
          </a:xfrm>
          <a:prstGeom prst="rect">
            <a:avLst/>
          </a:prstGeom>
          <a:noFill/>
          <a:ln w="12700">
            <a:noFill/>
            <a:miter lim="800000"/>
            <a:headEnd type="none" w="sm" len="sm"/>
            <a:tailEnd type="none" w="sm" len="sm"/>
          </a:ln>
        </p:spPr>
        <p:txBody>
          <a:bodyPr>
            <a:spAutoFit/>
          </a:bodyPr>
          <a:lstStyle/>
          <a:p>
            <a:pPr algn="just"/>
            <a:r>
              <a:rPr kumimoji="1" lang="en-US" altLang="zh-CN" sz="2800">
                <a:solidFill>
                  <a:schemeClr val="tx1"/>
                </a:solidFill>
                <a:latin typeface="Times New Roman" pitchFamily="18" charset="0"/>
                <a:ea typeface="ˎ̥"/>
                <a:cs typeface="ˎ̥"/>
              </a:rPr>
              <a:t>         </a:t>
            </a:r>
            <a:r>
              <a:rPr kumimoji="1" lang="zh-CN" altLang="en-US" sz="2800">
                <a:solidFill>
                  <a:schemeClr val="tx1"/>
                </a:solidFill>
                <a:latin typeface="Times New Roman" pitchFamily="18" charset="0"/>
              </a:rPr>
              <a:t>现象与本质也是既对立又统一的。现象是事物的外部联系和表面特征，本质是事物的内部联系和根本性质。任何现象都是本质的表现，人们正是通过对事物现象的去粗取精、去伪存真、由此及彼、由表及里的认识过程，才不断深化对事物本质的认识。</a:t>
            </a:r>
            <a:endParaRPr lang="zh-CN" altLang="en-US">
              <a:solidFill>
                <a:schemeClr val="tx1"/>
              </a:solidFill>
            </a:endParaRPr>
          </a:p>
        </p:txBody>
      </p:sp>
      <p:sp>
        <p:nvSpPr>
          <p:cNvPr id="495620" name="Text Box 4"/>
          <p:cNvSpPr txBox="1">
            <a:spLocks noChangeArrowheads="1"/>
          </p:cNvSpPr>
          <p:nvPr/>
        </p:nvSpPr>
        <p:spPr bwMode="auto">
          <a:xfrm>
            <a:off x="1752600" y="914400"/>
            <a:ext cx="6324600" cy="519113"/>
          </a:xfrm>
          <a:prstGeom prst="rect">
            <a:avLst/>
          </a:prstGeom>
          <a:noFill/>
          <a:ln w="9525">
            <a:noFill/>
            <a:miter lim="800000"/>
            <a:headEnd/>
            <a:tailEnd/>
          </a:ln>
        </p:spPr>
        <p:txBody>
          <a:bodyPr>
            <a:spAutoFit/>
          </a:bodyPr>
          <a:lstStyle/>
          <a:p>
            <a:pPr>
              <a:spcBef>
                <a:spcPct val="50000"/>
              </a:spcBef>
            </a:pPr>
            <a:r>
              <a:rPr kumimoji="1" lang="zh-CN" altLang="en-US" sz="2800">
                <a:solidFill>
                  <a:srgbClr val="006600"/>
                </a:solidFill>
                <a:latin typeface="Times New Roman" pitchFamily="18" charset="0"/>
                <a:ea typeface="黑体" pitchFamily="2" charset="-122"/>
              </a:rPr>
              <a:t>现象与本质辩证关系原理的方法论意义</a:t>
            </a:r>
            <a:endParaRPr lang="zh-CN" altLang="en-US">
              <a:solidFill>
                <a:srgbClr val="006600"/>
              </a:solidFill>
              <a:ea typeface="黑体" pitchFamily="2" charset="-122"/>
            </a:endParaRPr>
          </a:p>
        </p:txBody>
      </p:sp>
      <p:pic>
        <p:nvPicPr>
          <p:cNvPr id="495621" name="Picture 5" descr="漫画：苹果落地2"/>
          <p:cNvPicPr>
            <a:picLocks noChangeAspect="1" noChangeArrowheads="1"/>
          </p:cNvPicPr>
          <p:nvPr/>
        </p:nvPicPr>
        <p:blipFill>
          <a:blip r:embed="rId2" cstate="print"/>
          <a:srcRect l="5382" t="5316" r="6726" b="6976"/>
          <a:stretch>
            <a:fillRect/>
          </a:stretch>
        </p:blipFill>
        <p:spPr bwMode="auto">
          <a:xfrm>
            <a:off x="1143000" y="4800600"/>
            <a:ext cx="2665413" cy="1685925"/>
          </a:xfrm>
          <a:prstGeom prst="rect">
            <a:avLst/>
          </a:prstGeom>
          <a:noFill/>
          <a:ln w="9525">
            <a:solidFill>
              <a:srgbClr val="E5E5FF"/>
            </a:solidFill>
            <a:miter lim="800000"/>
            <a:headEnd/>
            <a:tailEnd/>
          </a:ln>
        </p:spPr>
      </p:pic>
      <p:sp>
        <p:nvSpPr>
          <p:cNvPr id="495622" name="Text Box 6"/>
          <p:cNvSpPr txBox="1">
            <a:spLocks noChangeArrowheads="1"/>
          </p:cNvSpPr>
          <p:nvPr/>
        </p:nvSpPr>
        <p:spPr bwMode="auto">
          <a:xfrm>
            <a:off x="3962400" y="4724400"/>
            <a:ext cx="3810000" cy="1749425"/>
          </a:xfrm>
          <a:prstGeom prst="rect">
            <a:avLst/>
          </a:prstGeom>
          <a:noFill/>
          <a:ln w="9525">
            <a:solidFill>
              <a:srgbClr val="FFFFFF"/>
            </a:solidFill>
            <a:miter lim="800000"/>
            <a:headEnd/>
            <a:tailEnd/>
          </a:ln>
          <a:effectLst/>
        </p:spPr>
        <p:txBody>
          <a:bodyPr>
            <a:spAutoFit/>
          </a:bodyPr>
          <a:lstStyle/>
          <a:p>
            <a:pPr>
              <a:spcBef>
                <a:spcPct val="50000"/>
              </a:spcBef>
              <a:defRPr/>
            </a:pPr>
            <a:r>
              <a:rPr kumimoji="1" lang="zh-CN" altLang="en-US" sz="2400" dirty="0">
                <a:solidFill>
                  <a:srgbClr val="FF6600"/>
                </a:solidFill>
                <a:latin typeface="Times New Roman" pitchFamily="18" charset="0"/>
                <a:ea typeface="黑体" pitchFamily="2" charset="-122"/>
                <a:cs typeface="Arial" pitchFamily="34" charset="0"/>
              </a:rPr>
              <a:t>案例：</a:t>
            </a:r>
            <a:r>
              <a:rPr kumimoji="1" lang="zh-CN" altLang="en-US" sz="2400" dirty="0">
                <a:latin typeface="Times New Roman" pitchFamily="18" charset="0"/>
                <a:ea typeface="黑体" pitchFamily="2" charset="-122"/>
                <a:cs typeface="Arial" pitchFamily="34" charset="0"/>
              </a:rPr>
              <a:t>    </a:t>
            </a:r>
          </a:p>
          <a:p>
            <a:pPr algn="l">
              <a:spcBef>
                <a:spcPct val="50000"/>
              </a:spcBef>
              <a:defRPr/>
            </a:pPr>
            <a:r>
              <a:rPr kumimoji="1" lang="zh-CN" altLang="en-US" sz="2400" dirty="0">
                <a:latin typeface="Times New Roman" pitchFamily="18" charset="0"/>
                <a:ea typeface="黑体" pitchFamily="2" charset="-122"/>
                <a:cs typeface="Arial" pitchFamily="34" charset="0"/>
              </a:rPr>
              <a:t>      </a:t>
            </a:r>
            <a:r>
              <a:rPr kumimoji="1" lang="zh-CN" altLang="en-US" sz="2800" dirty="0">
                <a:solidFill>
                  <a:schemeClr val="tx1"/>
                </a:solidFill>
                <a:latin typeface="Times New Roman" pitchFamily="18" charset="0"/>
                <a:ea typeface="楷体_GB2312" pitchFamily="49" charset="-122"/>
                <a:cs typeface="Arial" pitchFamily="34" charset="0"/>
              </a:rPr>
              <a:t>苹果落地</a:t>
            </a:r>
            <a:r>
              <a:rPr kumimoji="1" lang="zh-CN" altLang="en-US" sz="2800" dirty="0">
                <a:solidFill>
                  <a:schemeClr val="tx1"/>
                </a:solidFill>
                <a:effectLst>
                  <a:outerShdw blurRad="38100" dist="38100" dir="2700000" algn="tl">
                    <a:srgbClr val="C0C0C0"/>
                  </a:outerShdw>
                </a:effectLst>
                <a:latin typeface="方正大黑简体" pitchFamily="2" charset="-122"/>
                <a:ea typeface="楷体_GB2312" pitchFamily="49" charset="-122"/>
                <a:cs typeface="Arial" pitchFamily="34" charset="0"/>
              </a:rPr>
              <a:t>是现象，</a:t>
            </a:r>
          </a:p>
          <a:p>
            <a:pPr algn="l">
              <a:spcBef>
                <a:spcPct val="50000"/>
              </a:spcBef>
              <a:defRPr/>
            </a:pPr>
            <a:r>
              <a:rPr kumimoji="1" lang="zh-CN" altLang="en-US" sz="2800" dirty="0">
                <a:solidFill>
                  <a:schemeClr val="tx1"/>
                </a:solidFill>
                <a:effectLst>
                  <a:outerShdw blurRad="38100" dist="38100" dir="2700000" algn="tl">
                    <a:srgbClr val="C0C0C0"/>
                  </a:outerShdw>
                </a:effectLst>
                <a:latin typeface="方正大黑简体" pitchFamily="2" charset="-122"/>
                <a:ea typeface="楷体_GB2312" pitchFamily="49" charset="-122"/>
                <a:cs typeface="Arial" pitchFamily="34" charset="0"/>
              </a:rPr>
              <a:t>引力相互作用是本质。</a:t>
            </a:r>
            <a:endParaRPr lang="zh-CN" altLang="en-US" sz="2800" dirty="0">
              <a:solidFill>
                <a:schemeClr val="tx1"/>
              </a:solidFill>
              <a:ea typeface="楷体_GB2312" pitchFamily="49" charset="-122"/>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95620"/>
                                        </p:tgtEl>
                                        <p:attrNameLst>
                                          <p:attrName>style.visibility</p:attrName>
                                        </p:attrNameLst>
                                      </p:cBhvr>
                                      <p:to>
                                        <p:strVal val="visible"/>
                                      </p:to>
                                    </p:set>
                                    <p:anim calcmode="lin" valueType="num">
                                      <p:cBhvr>
                                        <p:cTn id="7" dur="500" fill="hold"/>
                                        <p:tgtEl>
                                          <p:spTgt spid="495620"/>
                                        </p:tgtEl>
                                        <p:attrNameLst>
                                          <p:attrName>ppt_w</p:attrName>
                                        </p:attrNameLst>
                                      </p:cBhvr>
                                      <p:tavLst>
                                        <p:tav tm="0">
                                          <p:val>
                                            <p:fltVal val="0"/>
                                          </p:val>
                                        </p:tav>
                                        <p:tav tm="100000">
                                          <p:val>
                                            <p:strVal val="#ppt_w"/>
                                          </p:val>
                                        </p:tav>
                                      </p:tavLst>
                                    </p:anim>
                                    <p:anim calcmode="lin" valueType="num">
                                      <p:cBhvr>
                                        <p:cTn id="8" dur="500" fill="hold"/>
                                        <p:tgtEl>
                                          <p:spTgt spid="49562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8" fill="hold" nodeType="afterEffect">
                                  <p:stCondLst>
                                    <p:cond delay="100"/>
                                  </p:stCondLst>
                                  <p:childTnLst>
                                    <p:set>
                                      <p:cBhvr>
                                        <p:cTn id="11" dur="1" fill="hold">
                                          <p:stCondLst>
                                            <p:cond delay="0"/>
                                          </p:stCondLst>
                                        </p:cTn>
                                        <p:tgtEl>
                                          <p:spTgt spid="495621"/>
                                        </p:tgtEl>
                                        <p:attrNameLst>
                                          <p:attrName>style.visibility</p:attrName>
                                        </p:attrNameLst>
                                      </p:cBhvr>
                                      <p:to>
                                        <p:strVal val="visible"/>
                                      </p:to>
                                    </p:set>
                                    <p:animEffect transition="in" filter="slide(fromLeft)">
                                      <p:cBhvr>
                                        <p:cTn id="12" dur="500"/>
                                        <p:tgtEl>
                                          <p:spTgt spid="495621"/>
                                        </p:tgtEl>
                                      </p:cBhvr>
                                    </p:animEffect>
                                  </p:childTnLst>
                                </p:cTn>
                              </p:par>
                            </p:childTnLst>
                          </p:cTn>
                        </p:par>
                        <p:par>
                          <p:cTn id="13" fill="hold">
                            <p:stCondLst>
                              <p:cond delay="1100"/>
                            </p:stCondLst>
                            <p:childTnLst>
                              <p:par>
                                <p:cTn id="14" presetID="2" presetClass="entr" presetSubtype="2" fill="hold" grpId="0" nodeType="afterEffect">
                                  <p:stCondLst>
                                    <p:cond delay="0"/>
                                  </p:stCondLst>
                                  <p:childTnLst>
                                    <p:set>
                                      <p:cBhvr>
                                        <p:cTn id="15" dur="1" fill="hold">
                                          <p:stCondLst>
                                            <p:cond delay="0"/>
                                          </p:stCondLst>
                                        </p:cTn>
                                        <p:tgtEl>
                                          <p:spTgt spid="495622"/>
                                        </p:tgtEl>
                                        <p:attrNameLst>
                                          <p:attrName>style.visibility</p:attrName>
                                        </p:attrNameLst>
                                      </p:cBhvr>
                                      <p:to>
                                        <p:strVal val="visible"/>
                                      </p:to>
                                    </p:set>
                                    <p:anim calcmode="lin" valueType="num">
                                      <p:cBhvr additive="base">
                                        <p:cTn id="16" dur="500" fill="hold"/>
                                        <p:tgtEl>
                                          <p:spTgt spid="495622"/>
                                        </p:tgtEl>
                                        <p:attrNameLst>
                                          <p:attrName>ppt_x</p:attrName>
                                        </p:attrNameLst>
                                      </p:cBhvr>
                                      <p:tavLst>
                                        <p:tav tm="0">
                                          <p:val>
                                            <p:strVal val="1+#ppt_w/2"/>
                                          </p:val>
                                        </p:tav>
                                        <p:tav tm="100000">
                                          <p:val>
                                            <p:strVal val="#ppt_x"/>
                                          </p:val>
                                        </p:tav>
                                      </p:tavLst>
                                    </p:anim>
                                    <p:anim calcmode="lin" valueType="num">
                                      <p:cBhvr additive="base">
                                        <p:cTn id="17" dur="500" fill="hold"/>
                                        <p:tgtEl>
                                          <p:spTgt spid="4956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autoUpdateAnimBg="0"/>
      <p:bldP spid="495622"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1285875" y="500063"/>
            <a:ext cx="6215063" cy="1319212"/>
          </a:xfrm>
        </p:spPr>
        <p:txBody>
          <a:bodyPr>
            <a:normAutofit lnSpcReduction="10000"/>
          </a:bodyPr>
          <a:lstStyle/>
          <a:p>
            <a:pPr algn="ctr" eaLnBrk="1" hangingPunct="1">
              <a:lnSpc>
                <a:spcPct val="120000"/>
              </a:lnSpc>
              <a:buFontTx/>
              <a:buNone/>
              <a:defRPr/>
            </a:pPr>
            <a:r>
              <a:rPr lang="en-US" altLang="zh-CN" sz="3600" b="1" dirty="0" smtClean="0">
                <a:effectLst>
                  <a:outerShdw blurRad="38100" dist="38100" dir="2700000" algn="tl">
                    <a:srgbClr val="C0C0C0"/>
                  </a:outerShdw>
                </a:effectLst>
                <a:latin typeface="楷体_GB2312" pitchFamily="49" charset="-122"/>
                <a:ea typeface="楷体_GB2312" pitchFamily="49" charset="-122"/>
              </a:rPr>
              <a:t>		</a:t>
            </a:r>
            <a:r>
              <a:rPr lang="zh-CN" altLang="en-US" sz="3600" b="1" dirty="0" smtClean="0">
                <a:effectLst>
                  <a:outerShdw blurRad="38100" dist="38100" dir="2700000" algn="tl">
                    <a:srgbClr val="C0C0C0"/>
                  </a:outerShdw>
                </a:effectLst>
                <a:latin typeface="楷体_GB2312" pitchFamily="49" charset="-122"/>
                <a:ea typeface="楷体_GB2312" pitchFamily="49" charset="-122"/>
              </a:rPr>
              <a:t>思维和存在的关系问题是哲学的重大的基本问题</a:t>
            </a:r>
            <a:r>
              <a:rPr lang="zh-CN" altLang="en-US" sz="2800" dirty="0" smtClean="0">
                <a:latin typeface="楷体_GB2312" pitchFamily="49" charset="-122"/>
                <a:ea typeface="楷体_GB2312" pitchFamily="49" charset="-122"/>
              </a:rPr>
              <a:t>        </a:t>
            </a:r>
          </a:p>
        </p:txBody>
      </p:sp>
      <p:grpSp>
        <p:nvGrpSpPr>
          <p:cNvPr id="2" name="Group 4"/>
          <p:cNvGrpSpPr>
            <a:grpSpLocks/>
          </p:cNvGrpSpPr>
          <p:nvPr/>
        </p:nvGrpSpPr>
        <p:grpSpPr bwMode="auto">
          <a:xfrm>
            <a:off x="304800" y="2665413"/>
            <a:ext cx="8493125" cy="3271837"/>
            <a:chOff x="192" y="1679"/>
            <a:chExt cx="5350" cy="2061"/>
          </a:xfrm>
        </p:grpSpPr>
        <p:sp>
          <p:nvSpPr>
            <p:cNvPr id="8197" name="AutoShape 5"/>
            <p:cNvSpPr>
              <a:spLocks noChangeArrowheads="1"/>
            </p:cNvSpPr>
            <p:nvPr/>
          </p:nvSpPr>
          <p:spPr bwMode="gray">
            <a:xfrm>
              <a:off x="1776" y="1686"/>
              <a:ext cx="3766" cy="2009"/>
            </a:xfrm>
            <a:prstGeom prst="roundRect">
              <a:avLst>
                <a:gd name="adj" fmla="val 2454"/>
              </a:avLst>
            </a:prstGeom>
            <a:solidFill>
              <a:schemeClr val="hlink"/>
            </a:solidFill>
            <a:ln w="28575">
              <a:solidFill>
                <a:srgbClr val="FEFEFE"/>
              </a:solidFill>
              <a:round/>
              <a:headEnd/>
              <a:tailEnd/>
            </a:ln>
            <a:effectLst>
              <a:outerShdw dist="107763" dir="2700000" algn="ctr" rotWithShape="0">
                <a:schemeClr val="bg2">
                  <a:alpha val="50000"/>
                </a:schemeClr>
              </a:outerShdw>
            </a:effectLst>
          </p:spPr>
          <p:txBody>
            <a:bodyPr wrap="none" anchor="ctr"/>
            <a:lstStyle/>
            <a:p>
              <a:pPr eaLnBrk="1" hangingPunct="1">
                <a:spcBef>
                  <a:spcPct val="50000"/>
                </a:spcBef>
                <a:defRPr/>
              </a:pPr>
              <a:endParaRPr kumimoji="1" lang="zh-CN" altLang="zh-CN" sz="3200">
                <a:solidFill>
                  <a:schemeClr val="tx1"/>
                </a:solidFill>
                <a:latin typeface="Times New Roman" pitchFamily="18" charset="0"/>
              </a:endParaRPr>
            </a:p>
          </p:txBody>
        </p:sp>
        <p:grpSp>
          <p:nvGrpSpPr>
            <p:cNvPr id="3" name="Group 6"/>
            <p:cNvGrpSpPr>
              <a:grpSpLocks/>
            </p:cNvGrpSpPr>
            <p:nvPr/>
          </p:nvGrpSpPr>
          <p:grpSpPr bwMode="auto">
            <a:xfrm rot="5400000">
              <a:off x="1491" y="2117"/>
              <a:ext cx="280" cy="381"/>
              <a:chOff x="778" y="1762"/>
              <a:chExt cx="312" cy="420"/>
            </a:xfrm>
          </p:grpSpPr>
          <p:grpSp>
            <p:nvGrpSpPr>
              <p:cNvPr id="4" name="Group 7"/>
              <p:cNvGrpSpPr>
                <a:grpSpLocks/>
              </p:cNvGrpSpPr>
              <p:nvPr/>
            </p:nvGrpSpPr>
            <p:grpSpPr bwMode="auto">
              <a:xfrm>
                <a:off x="960" y="1764"/>
                <a:ext cx="130" cy="418"/>
                <a:chOff x="960" y="1764"/>
                <a:chExt cx="130" cy="418"/>
              </a:xfrm>
            </p:grpSpPr>
            <p:sp>
              <p:nvSpPr>
                <p:cNvPr id="8200" name="Oval 8"/>
                <p:cNvSpPr>
                  <a:spLocks noChangeArrowheads="1"/>
                </p:cNvSpPr>
                <p:nvPr/>
              </p:nvSpPr>
              <p:spPr bwMode="gray">
                <a:xfrm>
                  <a:off x="960" y="1768"/>
                  <a:ext cx="126" cy="119"/>
                </a:xfrm>
                <a:prstGeom prst="ellipse">
                  <a:avLst/>
                </a:prstGeom>
                <a:solidFill>
                  <a:schemeClr val="hlink">
                    <a:alpha val="20000"/>
                  </a:schemeClr>
                </a:solidFill>
                <a:ln w="38100" algn="ctr">
                  <a:solidFill>
                    <a:srgbClr val="DDDDDD"/>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201" name="Oval 9"/>
                <p:cNvSpPr>
                  <a:spLocks noChangeArrowheads="1"/>
                </p:cNvSpPr>
                <p:nvPr/>
              </p:nvSpPr>
              <p:spPr bwMode="gray">
                <a:xfrm>
                  <a:off x="966" y="2062"/>
                  <a:ext cx="130" cy="120"/>
                </a:xfrm>
                <a:prstGeom prst="ellipse">
                  <a:avLst/>
                </a:prstGeom>
                <a:solidFill>
                  <a:schemeClr val="hlink">
                    <a:alpha val="30000"/>
                  </a:schemeClr>
                </a:solidFill>
                <a:ln w="38100" algn="ctr">
                  <a:solidFill>
                    <a:srgbClr val="DDDDDD"/>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202" name="AutoShape 10"/>
                <p:cNvSpPr>
                  <a:spLocks noChangeArrowheads="1"/>
                </p:cNvSpPr>
                <p:nvPr/>
              </p:nvSpPr>
              <p:spPr bwMode="gray">
                <a:xfrm>
                  <a:off x="996" y="1833"/>
                  <a:ext cx="62" cy="300"/>
                </a:xfrm>
                <a:prstGeom prst="roundRect">
                  <a:avLst>
                    <a:gd name="adj" fmla="val 50000"/>
                  </a:avLst>
                </a:prstGeom>
                <a:solidFill>
                  <a:schemeClr val="hlink"/>
                </a:solidFill>
                <a:ln w="38100"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 name="Group 11"/>
              <p:cNvGrpSpPr>
                <a:grpSpLocks/>
              </p:cNvGrpSpPr>
              <p:nvPr/>
            </p:nvGrpSpPr>
            <p:grpSpPr bwMode="auto">
              <a:xfrm>
                <a:off x="778" y="1762"/>
                <a:ext cx="130" cy="418"/>
                <a:chOff x="960" y="1764"/>
                <a:chExt cx="130" cy="418"/>
              </a:xfrm>
            </p:grpSpPr>
            <p:sp>
              <p:nvSpPr>
                <p:cNvPr id="8204" name="Oval 12"/>
                <p:cNvSpPr>
                  <a:spLocks noChangeArrowheads="1"/>
                </p:cNvSpPr>
                <p:nvPr/>
              </p:nvSpPr>
              <p:spPr bwMode="gray">
                <a:xfrm>
                  <a:off x="966" y="1768"/>
                  <a:ext cx="126" cy="119"/>
                </a:xfrm>
                <a:prstGeom prst="ellipse">
                  <a:avLst/>
                </a:prstGeom>
                <a:solidFill>
                  <a:schemeClr val="hlink">
                    <a:alpha val="20000"/>
                  </a:schemeClr>
                </a:solidFill>
                <a:ln w="38100" algn="ctr">
                  <a:solidFill>
                    <a:srgbClr val="DDDDDD"/>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205" name="Oval 13"/>
                <p:cNvSpPr>
                  <a:spLocks noChangeArrowheads="1"/>
                </p:cNvSpPr>
                <p:nvPr/>
              </p:nvSpPr>
              <p:spPr bwMode="gray">
                <a:xfrm>
                  <a:off x="966" y="2062"/>
                  <a:ext cx="130" cy="120"/>
                </a:xfrm>
                <a:prstGeom prst="ellipse">
                  <a:avLst/>
                </a:prstGeom>
                <a:solidFill>
                  <a:schemeClr val="hlink">
                    <a:alpha val="30000"/>
                  </a:schemeClr>
                </a:solidFill>
                <a:ln w="38100" algn="ctr">
                  <a:solidFill>
                    <a:srgbClr val="DDDDDD"/>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206" name="AutoShape 14"/>
                <p:cNvSpPr>
                  <a:spLocks noChangeArrowheads="1"/>
                </p:cNvSpPr>
                <p:nvPr/>
              </p:nvSpPr>
              <p:spPr bwMode="gray">
                <a:xfrm>
                  <a:off x="996" y="1833"/>
                  <a:ext cx="62" cy="300"/>
                </a:xfrm>
                <a:prstGeom prst="roundRect">
                  <a:avLst>
                    <a:gd name="adj" fmla="val 50000"/>
                  </a:avLst>
                </a:prstGeom>
                <a:solidFill>
                  <a:schemeClr val="hlink"/>
                </a:solidFill>
                <a:ln w="38100"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6" name="Group 15"/>
            <p:cNvGrpSpPr>
              <a:grpSpLocks/>
            </p:cNvGrpSpPr>
            <p:nvPr/>
          </p:nvGrpSpPr>
          <p:grpSpPr bwMode="auto">
            <a:xfrm rot="5400000">
              <a:off x="1490" y="3015"/>
              <a:ext cx="282" cy="381"/>
              <a:chOff x="778" y="1762"/>
              <a:chExt cx="312" cy="420"/>
            </a:xfrm>
          </p:grpSpPr>
          <p:grpSp>
            <p:nvGrpSpPr>
              <p:cNvPr id="7" name="Group 16"/>
              <p:cNvGrpSpPr>
                <a:grpSpLocks/>
              </p:cNvGrpSpPr>
              <p:nvPr/>
            </p:nvGrpSpPr>
            <p:grpSpPr bwMode="auto">
              <a:xfrm>
                <a:off x="960" y="1764"/>
                <a:ext cx="130" cy="418"/>
                <a:chOff x="960" y="1764"/>
                <a:chExt cx="130" cy="418"/>
              </a:xfrm>
            </p:grpSpPr>
            <p:sp>
              <p:nvSpPr>
                <p:cNvPr id="8209" name="Oval 17"/>
                <p:cNvSpPr>
                  <a:spLocks noChangeArrowheads="1"/>
                </p:cNvSpPr>
                <p:nvPr/>
              </p:nvSpPr>
              <p:spPr bwMode="gray">
                <a:xfrm>
                  <a:off x="967" y="1768"/>
                  <a:ext cx="121" cy="119"/>
                </a:xfrm>
                <a:prstGeom prst="ellipse">
                  <a:avLst/>
                </a:prstGeom>
                <a:solidFill>
                  <a:schemeClr val="hlink">
                    <a:alpha val="20000"/>
                  </a:schemeClr>
                </a:solidFill>
                <a:ln w="38100" algn="ctr">
                  <a:solidFill>
                    <a:srgbClr val="DDDDDD"/>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210" name="Oval 18"/>
                <p:cNvSpPr>
                  <a:spLocks noChangeArrowheads="1"/>
                </p:cNvSpPr>
                <p:nvPr/>
              </p:nvSpPr>
              <p:spPr bwMode="gray">
                <a:xfrm>
                  <a:off x="971" y="2062"/>
                  <a:ext cx="125" cy="120"/>
                </a:xfrm>
                <a:prstGeom prst="ellipse">
                  <a:avLst/>
                </a:prstGeom>
                <a:solidFill>
                  <a:schemeClr val="hlink">
                    <a:alpha val="30000"/>
                  </a:schemeClr>
                </a:solidFill>
                <a:ln w="38100" algn="ctr">
                  <a:solidFill>
                    <a:srgbClr val="DDDDDD"/>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211" name="AutoShape 19"/>
                <p:cNvSpPr>
                  <a:spLocks noChangeArrowheads="1"/>
                </p:cNvSpPr>
                <p:nvPr/>
              </p:nvSpPr>
              <p:spPr bwMode="gray">
                <a:xfrm>
                  <a:off x="1002" y="1833"/>
                  <a:ext cx="62" cy="300"/>
                </a:xfrm>
                <a:prstGeom prst="roundRect">
                  <a:avLst>
                    <a:gd name="adj" fmla="val 50000"/>
                  </a:avLst>
                </a:prstGeom>
                <a:solidFill>
                  <a:schemeClr val="hlink"/>
                </a:solidFill>
                <a:ln w="38100"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8" name="Group 20"/>
              <p:cNvGrpSpPr>
                <a:grpSpLocks/>
              </p:cNvGrpSpPr>
              <p:nvPr/>
            </p:nvGrpSpPr>
            <p:grpSpPr bwMode="auto">
              <a:xfrm>
                <a:off x="778" y="1762"/>
                <a:ext cx="130" cy="418"/>
                <a:chOff x="960" y="1764"/>
                <a:chExt cx="130" cy="418"/>
              </a:xfrm>
            </p:grpSpPr>
            <p:sp>
              <p:nvSpPr>
                <p:cNvPr id="8213" name="Oval 21"/>
                <p:cNvSpPr>
                  <a:spLocks noChangeArrowheads="1"/>
                </p:cNvSpPr>
                <p:nvPr/>
              </p:nvSpPr>
              <p:spPr bwMode="gray">
                <a:xfrm>
                  <a:off x="966" y="1768"/>
                  <a:ext cx="126" cy="119"/>
                </a:xfrm>
                <a:prstGeom prst="ellipse">
                  <a:avLst/>
                </a:prstGeom>
                <a:solidFill>
                  <a:schemeClr val="hlink">
                    <a:alpha val="20000"/>
                  </a:schemeClr>
                </a:solidFill>
                <a:ln w="38100" algn="ctr">
                  <a:solidFill>
                    <a:srgbClr val="DDDDDD"/>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214" name="Oval 22"/>
                <p:cNvSpPr>
                  <a:spLocks noChangeArrowheads="1"/>
                </p:cNvSpPr>
                <p:nvPr/>
              </p:nvSpPr>
              <p:spPr bwMode="gray">
                <a:xfrm>
                  <a:off x="966" y="2062"/>
                  <a:ext cx="131" cy="120"/>
                </a:xfrm>
                <a:prstGeom prst="ellipse">
                  <a:avLst/>
                </a:prstGeom>
                <a:solidFill>
                  <a:schemeClr val="hlink">
                    <a:alpha val="30000"/>
                  </a:schemeClr>
                </a:solidFill>
                <a:ln w="38100" algn="ctr">
                  <a:solidFill>
                    <a:srgbClr val="DDDDDD"/>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215" name="AutoShape 23"/>
                <p:cNvSpPr>
                  <a:spLocks noChangeArrowheads="1"/>
                </p:cNvSpPr>
                <p:nvPr/>
              </p:nvSpPr>
              <p:spPr bwMode="gray">
                <a:xfrm>
                  <a:off x="998" y="1833"/>
                  <a:ext cx="65" cy="300"/>
                </a:xfrm>
                <a:prstGeom prst="roundRect">
                  <a:avLst>
                    <a:gd name="adj" fmla="val 50000"/>
                  </a:avLst>
                </a:prstGeom>
                <a:solidFill>
                  <a:schemeClr val="hlink"/>
                </a:solidFill>
                <a:ln w="38100"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8216" name="AutoShape 24"/>
            <p:cNvSpPr>
              <a:spLocks noChangeArrowheads="1"/>
            </p:cNvSpPr>
            <p:nvPr/>
          </p:nvSpPr>
          <p:spPr bwMode="gray">
            <a:xfrm flipH="1">
              <a:off x="192" y="1679"/>
              <a:ext cx="1438" cy="2061"/>
            </a:xfrm>
            <a:prstGeom prst="roundRect">
              <a:avLst>
                <a:gd name="adj" fmla="val 11375"/>
              </a:avLst>
            </a:prstGeom>
            <a:noFill/>
            <a:ln w="28575">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8217" name="Rectangle 25"/>
            <p:cNvSpPr>
              <a:spLocks noChangeArrowheads="1"/>
            </p:cNvSpPr>
            <p:nvPr/>
          </p:nvSpPr>
          <p:spPr bwMode="auto">
            <a:xfrm>
              <a:off x="1968" y="1824"/>
              <a:ext cx="3482" cy="1650"/>
            </a:xfrm>
            <a:prstGeom prst="rect">
              <a:avLst/>
            </a:prstGeom>
            <a:solidFill>
              <a:schemeClr val="hlink"/>
            </a:solidFill>
            <a:ln w="28575" algn="ctr">
              <a:noFill/>
              <a:miter lim="800000"/>
              <a:headEnd/>
              <a:tailEnd/>
            </a:ln>
            <a:effectLst/>
          </p:spPr>
          <p:txBody>
            <a:bodyPr>
              <a:spAutoFit/>
            </a:bodyPr>
            <a:lstStyle/>
            <a:p>
              <a:pPr algn="l" eaLnBrk="1" hangingPunct="1">
                <a:lnSpc>
                  <a:spcPct val="115000"/>
                </a:lnSpc>
                <a:spcBef>
                  <a:spcPct val="50000"/>
                </a:spcBef>
                <a:defRPr/>
              </a:pPr>
              <a:r>
                <a:rPr lang="en-US" altLang="zh-CN" dirty="0">
                  <a:effectLst>
                    <a:outerShdw blurRad="38100" dist="38100" dir="2700000" algn="tl">
                      <a:srgbClr val="000000"/>
                    </a:outerShdw>
                  </a:effectLst>
                  <a:latin typeface="楷体_GB2312" pitchFamily="49" charset="-122"/>
                  <a:ea typeface="楷体_GB2312" pitchFamily="49" charset="-122"/>
                </a:rPr>
                <a:t>	 </a:t>
              </a:r>
              <a:r>
                <a:rPr lang="en-US" altLang="zh-CN" dirty="0">
                  <a:effectLst>
                    <a:outerShdw blurRad="38100" dist="38100" dir="2700000" algn="tl">
                      <a:srgbClr val="000000"/>
                    </a:outerShdw>
                  </a:effectLst>
                  <a:latin typeface="Arial"/>
                  <a:ea typeface="楷体_GB2312" pitchFamily="49" charset="-122"/>
                </a:rPr>
                <a:t>“</a:t>
              </a:r>
              <a:r>
                <a:rPr lang="zh-CN" altLang="en-US" dirty="0">
                  <a:effectLst>
                    <a:outerShdw blurRad="38100" dist="38100" dir="2700000" algn="tl">
                      <a:srgbClr val="000000"/>
                    </a:outerShdw>
                  </a:effectLst>
                  <a:latin typeface="楷体_GB2312" pitchFamily="49" charset="-122"/>
                  <a:ea typeface="楷体_GB2312" pitchFamily="49" charset="-122"/>
                </a:rPr>
                <a:t>全部哲学，特别是近代哲学的重大的基本问题，是思维和存在的关系问题。</a:t>
              </a:r>
              <a:r>
                <a:rPr lang="zh-CN" altLang="en-US" dirty="0">
                  <a:effectLst>
                    <a:outerShdw blurRad="38100" dist="38100" dir="2700000" algn="tl">
                      <a:srgbClr val="000000"/>
                    </a:outerShdw>
                  </a:effectLst>
                  <a:latin typeface="Arial"/>
                  <a:ea typeface="楷体_GB2312" pitchFamily="49" charset="-122"/>
                </a:rPr>
                <a:t>”</a:t>
              </a:r>
              <a:r>
                <a:rPr lang="zh-CN" altLang="en-US" b="0" dirty="0">
                  <a:solidFill>
                    <a:schemeClr val="tx1"/>
                  </a:solidFill>
                  <a:latin typeface="楷体_GB2312" pitchFamily="49" charset="-122"/>
                  <a:ea typeface="楷体_GB2312" pitchFamily="49" charset="-122"/>
                </a:rPr>
                <a:t>   </a:t>
              </a:r>
            </a:p>
          </p:txBody>
        </p:sp>
        <p:pic>
          <p:nvPicPr>
            <p:cNvPr id="37900" name="Picture 26" descr="u=928036097,1587135342&amp;gp=2">
              <a:hlinkClick r:id="rId2"/>
            </p:cNvPr>
            <p:cNvPicPr>
              <a:picLocks noChangeAspect="1" noChangeArrowheads="1"/>
            </p:cNvPicPr>
            <p:nvPr/>
          </p:nvPicPr>
          <p:blipFill>
            <a:blip r:embed="rId3" cstate="print"/>
            <a:srcRect/>
            <a:stretch>
              <a:fillRect/>
            </a:stretch>
          </p:blipFill>
          <p:spPr bwMode="auto">
            <a:xfrm>
              <a:off x="336" y="1968"/>
              <a:ext cx="1051" cy="1488"/>
            </a:xfrm>
            <a:prstGeom prst="rect">
              <a:avLst/>
            </a:prstGeom>
            <a:noFill/>
            <a:ln w="9525">
              <a:solidFill>
                <a:schemeClr val="hlink"/>
              </a:solidFill>
              <a:miter lim="800000"/>
              <a:headEnd/>
              <a:tailEnd/>
            </a:ln>
          </p:spPr>
        </p:pic>
      </p:grpSp>
      <p:grpSp>
        <p:nvGrpSpPr>
          <p:cNvPr id="9" name="Group 27"/>
          <p:cNvGrpSpPr>
            <a:grpSpLocks/>
          </p:cNvGrpSpPr>
          <p:nvPr/>
        </p:nvGrpSpPr>
        <p:grpSpPr bwMode="auto">
          <a:xfrm>
            <a:off x="0" y="2117725"/>
            <a:ext cx="9144000" cy="590550"/>
            <a:chOff x="0" y="816"/>
            <a:chExt cx="5760" cy="372"/>
          </a:xfrm>
        </p:grpSpPr>
        <p:pic>
          <p:nvPicPr>
            <p:cNvPr id="37893" name="Picture 28" descr="1118564011"/>
            <p:cNvPicPr>
              <a:picLocks noChangeAspect="1" noChangeArrowheads="1"/>
            </p:cNvPicPr>
            <p:nvPr/>
          </p:nvPicPr>
          <p:blipFill>
            <a:blip r:embed="rId4" cstate="print"/>
            <a:srcRect/>
            <a:stretch>
              <a:fillRect/>
            </a:stretch>
          </p:blipFill>
          <p:spPr bwMode="auto">
            <a:xfrm>
              <a:off x="3426" y="816"/>
              <a:ext cx="2334" cy="372"/>
            </a:xfrm>
            <a:prstGeom prst="rect">
              <a:avLst/>
            </a:prstGeom>
            <a:noFill/>
            <a:ln w="9525">
              <a:noFill/>
              <a:miter lim="800000"/>
              <a:headEnd/>
              <a:tailEnd/>
            </a:ln>
          </p:spPr>
        </p:pic>
        <p:pic>
          <p:nvPicPr>
            <p:cNvPr id="37894" name="Picture 29" descr="1118564011"/>
            <p:cNvPicPr>
              <a:picLocks noChangeAspect="1" noChangeArrowheads="1"/>
            </p:cNvPicPr>
            <p:nvPr/>
          </p:nvPicPr>
          <p:blipFill>
            <a:blip r:embed="rId4"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wipe(left)">
                                      <p:cBhvr>
                                        <p:cTn id="7" dur="500"/>
                                        <p:tgtEl>
                                          <p:spTgt spid="8194">
                                            <p:txEl>
                                              <p:pRg st="0" end="0"/>
                                            </p:txEl>
                                          </p:spTgt>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1981200" y="1447800"/>
            <a:ext cx="30480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73059" name="Rectangle 3"/>
          <p:cNvSpPr>
            <a:spLocks noChangeArrowheads="1"/>
          </p:cNvSpPr>
          <p:nvPr/>
        </p:nvSpPr>
        <p:spPr bwMode="auto">
          <a:xfrm>
            <a:off x="1828800" y="785813"/>
            <a:ext cx="3167063" cy="641350"/>
          </a:xfrm>
          <a:prstGeom prst="rect">
            <a:avLst/>
          </a:prstGeom>
          <a:noFill/>
          <a:ln w="12700">
            <a:noFill/>
            <a:miter lim="800000"/>
            <a:headEnd type="none" w="sm" len="sm"/>
            <a:tailEnd type="none" w="sm" len="sm"/>
          </a:ln>
        </p:spPr>
        <p:txBody>
          <a:bodyPr wrap="none">
            <a:spAutoFit/>
          </a:bodyPr>
          <a:lstStyle/>
          <a:p>
            <a:pPr>
              <a:spcBef>
                <a:spcPct val="50000"/>
              </a:spcBef>
            </a:pPr>
            <a:r>
              <a:rPr kumimoji="1" lang="en-US" altLang="zh-CN">
                <a:solidFill>
                  <a:srgbClr val="006600"/>
                </a:solidFill>
                <a:latin typeface="黑体" pitchFamily="2" charset="-122"/>
                <a:ea typeface="黑体" pitchFamily="2" charset="-122"/>
              </a:rPr>
              <a:t>5</a:t>
            </a:r>
            <a:r>
              <a:rPr kumimoji="1" lang="zh-CN" altLang="en-US">
                <a:solidFill>
                  <a:srgbClr val="006600"/>
                </a:solidFill>
                <a:latin typeface="黑体" pitchFamily="2" charset="-122"/>
                <a:ea typeface="黑体" pitchFamily="2" charset="-122"/>
              </a:rPr>
              <a:t>、内容和形式</a:t>
            </a:r>
            <a:endParaRPr lang="zh-CN" altLang="en-US">
              <a:solidFill>
                <a:srgbClr val="006600"/>
              </a:solidFill>
              <a:latin typeface="黑体" pitchFamily="2" charset="-122"/>
              <a:ea typeface="黑体" pitchFamily="2" charset="-122"/>
            </a:endParaRPr>
          </a:p>
        </p:txBody>
      </p:sp>
      <p:sp>
        <p:nvSpPr>
          <p:cNvPr id="496644" name="Text Box 4"/>
          <p:cNvSpPr txBox="1">
            <a:spLocks noChangeArrowheads="1"/>
          </p:cNvSpPr>
          <p:nvPr/>
        </p:nvSpPr>
        <p:spPr bwMode="auto">
          <a:xfrm>
            <a:off x="1143000" y="1752600"/>
            <a:ext cx="6858000" cy="2774950"/>
          </a:xfrm>
          <a:prstGeom prst="rect">
            <a:avLst/>
          </a:prstGeom>
          <a:noFill/>
          <a:ln w="9525">
            <a:noFill/>
            <a:miter lim="800000"/>
            <a:headEnd/>
            <a:tailEnd/>
          </a:ln>
        </p:spPr>
        <p:txBody>
          <a:bodyPr>
            <a:spAutoFit/>
          </a:bodyPr>
          <a:lstStyle/>
          <a:p>
            <a:pPr algn="l">
              <a:lnSpc>
                <a:spcPct val="110000"/>
              </a:lnSpc>
            </a:pPr>
            <a:r>
              <a:rPr kumimoji="1" lang="en-US" altLang="zh-CN" sz="3200">
                <a:solidFill>
                  <a:schemeClr val="tx1"/>
                </a:solidFill>
                <a:latin typeface="方正琥珀简体" pitchFamily="2" charset="-122"/>
                <a:ea typeface="方正琥珀简体" pitchFamily="2" charset="-122"/>
              </a:rPr>
              <a:t>  </a:t>
            </a:r>
            <a:r>
              <a:rPr kumimoji="1" lang="zh-CN" altLang="en-US" sz="3200">
                <a:solidFill>
                  <a:schemeClr val="tx1"/>
                </a:solidFill>
                <a:latin typeface="方正琥珀简体" pitchFamily="2" charset="-122"/>
                <a:ea typeface="方正琥珀简体" pitchFamily="2" charset="-122"/>
              </a:rPr>
              <a:t>（</a:t>
            </a:r>
            <a:r>
              <a:rPr kumimoji="1" lang="en-US" altLang="zh-CN" sz="3200">
                <a:solidFill>
                  <a:schemeClr val="tx1"/>
                </a:solidFill>
                <a:latin typeface="方正琥珀简体" pitchFamily="2" charset="-122"/>
                <a:ea typeface="方正琥珀简体" pitchFamily="2" charset="-122"/>
              </a:rPr>
              <a:t>1</a:t>
            </a:r>
            <a:r>
              <a:rPr kumimoji="1" lang="zh-CN" altLang="en-US" sz="3200">
                <a:solidFill>
                  <a:schemeClr val="tx1"/>
                </a:solidFill>
                <a:latin typeface="方正琥珀简体" pitchFamily="2" charset="-122"/>
                <a:ea typeface="方正琥珀简体" pitchFamily="2" charset="-122"/>
              </a:rPr>
              <a:t>）</a:t>
            </a:r>
            <a:r>
              <a:rPr kumimoji="1" lang="zh-CN" altLang="en-US" sz="3200">
                <a:solidFill>
                  <a:schemeClr val="tx1"/>
                </a:solidFill>
                <a:latin typeface="方正琥珀简体" pitchFamily="2" charset="-122"/>
                <a:ea typeface="楷体_GB2312" pitchFamily="49" charset="-122"/>
              </a:rPr>
              <a:t>内容是指构成事物的一切要素，即事物的各种内在矛盾以及由这些矛盾所决定的事物的特征、成分、运动过程、发展趋势等的总和，是事物存在的基础。</a:t>
            </a:r>
            <a:endParaRPr lang="zh-CN" altLang="en-US">
              <a:solidFill>
                <a:schemeClr val="tx1"/>
              </a:solidFill>
              <a:ea typeface="楷体_GB2312" pitchFamily="49" charset="-122"/>
            </a:endParaRPr>
          </a:p>
        </p:txBody>
      </p:sp>
      <p:sp>
        <p:nvSpPr>
          <p:cNvPr id="496645" name="Text Box 5"/>
          <p:cNvSpPr txBox="1">
            <a:spLocks noChangeArrowheads="1"/>
          </p:cNvSpPr>
          <p:nvPr/>
        </p:nvSpPr>
        <p:spPr bwMode="auto">
          <a:xfrm>
            <a:off x="1143000" y="4648200"/>
            <a:ext cx="6858000" cy="1195388"/>
          </a:xfrm>
          <a:prstGeom prst="rect">
            <a:avLst/>
          </a:prstGeom>
          <a:noFill/>
          <a:ln w="9525">
            <a:noFill/>
            <a:miter lim="800000"/>
            <a:headEnd/>
            <a:tailEnd/>
          </a:ln>
        </p:spPr>
        <p:txBody>
          <a:bodyPr>
            <a:spAutoFit/>
          </a:bodyPr>
          <a:lstStyle/>
          <a:p>
            <a:pPr algn="l">
              <a:lnSpc>
                <a:spcPct val="120000"/>
              </a:lnSpc>
            </a:pPr>
            <a:r>
              <a:rPr kumimoji="1" lang="en-US" altLang="zh-CN" sz="3200">
                <a:solidFill>
                  <a:schemeClr val="tx1"/>
                </a:solidFill>
                <a:latin typeface="方正琥珀简体" pitchFamily="2" charset="-122"/>
                <a:ea typeface="方正琥珀简体" pitchFamily="2" charset="-122"/>
              </a:rPr>
              <a:t>  </a:t>
            </a:r>
            <a:r>
              <a:rPr kumimoji="1" lang="zh-CN" altLang="en-US" sz="3200">
                <a:solidFill>
                  <a:schemeClr val="tx1"/>
                </a:solidFill>
                <a:latin typeface="楷体_GB2312" pitchFamily="49" charset="-122"/>
                <a:ea typeface="楷体_GB2312" pitchFamily="49" charset="-122"/>
              </a:rPr>
              <a:t>（</a:t>
            </a:r>
            <a:r>
              <a:rPr kumimoji="1" lang="en-US" altLang="zh-CN" sz="3200">
                <a:solidFill>
                  <a:schemeClr val="tx1"/>
                </a:solidFill>
                <a:latin typeface="楷体_GB2312" pitchFamily="49" charset="-122"/>
                <a:ea typeface="楷体_GB2312" pitchFamily="49" charset="-122"/>
              </a:rPr>
              <a:t>2</a:t>
            </a:r>
            <a:r>
              <a:rPr kumimoji="1" lang="zh-CN" altLang="en-US" sz="3200">
                <a:solidFill>
                  <a:schemeClr val="tx1"/>
                </a:solidFill>
                <a:latin typeface="楷体_GB2312" pitchFamily="49" charset="-122"/>
                <a:ea typeface="楷体_GB2312" pitchFamily="49" charset="-122"/>
              </a:rPr>
              <a:t>）形式是指把内容诸要素统一起来的结构和表现内容的方式。</a:t>
            </a:r>
            <a:endParaRPr lang="zh-CN" altLang="en-US" sz="3200">
              <a:solidFill>
                <a:schemeClr val="tx1"/>
              </a:solidFill>
              <a:latin typeface="楷体_GB2312" pitchFamily="49" charset="-122"/>
              <a:ea typeface="楷体_GB2312"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6644"/>
                                        </p:tgtEl>
                                        <p:attrNameLst>
                                          <p:attrName>style.visibility</p:attrName>
                                        </p:attrNameLst>
                                      </p:cBhvr>
                                      <p:to>
                                        <p:strVal val="visible"/>
                                      </p:to>
                                    </p:set>
                                    <p:anim calcmode="lin" valueType="num">
                                      <p:cBhvr additive="base">
                                        <p:cTn id="7" dur="500" fill="hold"/>
                                        <p:tgtEl>
                                          <p:spTgt spid="496644"/>
                                        </p:tgtEl>
                                        <p:attrNameLst>
                                          <p:attrName>ppt_x</p:attrName>
                                        </p:attrNameLst>
                                      </p:cBhvr>
                                      <p:tavLst>
                                        <p:tav tm="0">
                                          <p:val>
                                            <p:strVal val="0-#ppt_w/2"/>
                                          </p:val>
                                        </p:tav>
                                        <p:tav tm="100000">
                                          <p:val>
                                            <p:strVal val="#ppt_x"/>
                                          </p:val>
                                        </p:tav>
                                      </p:tavLst>
                                    </p:anim>
                                    <p:anim calcmode="lin" valueType="num">
                                      <p:cBhvr additive="base">
                                        <p:cTn id="8" dur="500" fill="hold"/>
                                        <p:tgtEl>
                                          <p:spTgt spid="49664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96645"/>
                                        </p:tgtEl>
                                        <p:attrNameLst>
                                          <p:attrName>style.visibility</p:attrName>
                                        </p:attrNameLst>
                                      </p:cBhvr>
                                      <p:to>
                                        <p:strVal val="visible"/>
                                      </p:to>
                                    </p:set>
                                    <p:anim calcmode="lin" valueType="num">
                                      <p:cBhvr additive="base">
                                        <p:cTn id="12" dur="500" fill="hold"/>
                                        <p:tgtEl>
                                          <p:spTgt spid="496645"/>
                                        </p:tgtEl>
                                        <p:attrNameLst>
                                          <p:attrName>ppt_x</p:attrName>
                                        </p:attrNameLst>
                                      </p:cBhvr>
                                      <p:tavLst>
                                        <p:tav tm="0">
                                          <p:val>
                                            <p:strVal val="0-#ppt_w/2"/>
                                          </p:val>
                                        </p:tav>
                                        <p:tav tm="100000">
                                          <p:val>
                                            <p:strVal val="#ppt_x"/>
                                          </p:val>
                                        </p:tav>
                                      </p:tavLst>
                                    </p:anim>
                                    <p:anim calcmode="lin" valueType="num">
                                      <p:cBhvr additive="base">
                                        <p:cTn id="13" dur="500" fill="hold"/>
                                        <p:tgtEl>
                                          <p:spTgt spid="4966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4" grpId="0" autoUpdateAnimBg="0"/>
      <p:bldP spid="496645"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2"/>
          <p:cNvSpPr>
            <a:spLocks noChangeArrowheads="1"/>
          </p:cNvSpPr>
          <p:nvPr/>
        </p:nvSpPr>
        <p:spPr bwMode="auto">
          <a:xfrm>
            <a:off x="1600200" y="809625"/>
            <a:ext cx="6148388" cy="641350"/>
          </a:xfrm>
          <a:prstGeom prst="rect">
            <a:avLst/>
          </a:prstGeom>
          <a:noFill/>
          <a:ln w="12700">
            <a:noFill/>
            <a:miter lim="800000"/>
            <a:headEnd type="none" w="sm" len="sm"/>
            <a:tailEnd type="none" w="sm" len="sm"/>
          </a:ln>
        </p:spPr>
        <p:txBody>
          <a:bodyPr>
            <a:spAutoFit/>
          </a:bodyPr>
          <a:lstStyle/>
          <a:p>
            <a:r>
              <a:rPr kumimoji="1" lang="zh-CN" altLang="en-US">
                <a:solidFill>
                  <a:srgbClr val="006600"/>
                </a:solidFill>
                <a:latin typeface="黑体" pitchFamily="2" charset="-122"/>
                <a:ea typeface="黑体" pitchFamily="2" charset="-122"/>
              </a:rPr>
              <a:t>（</a:t>
            </a:r>
            <a:r>
              <a:rPr kumimoji="1" lang="en-US" altLang="zh-CN">
                <a:solidFill>
                  <a:srgbClr val="006600"/>
                </a:solidFill>
                <a:latin typeface="黑体" pitchFamily="2" charset="-122"/>
                <a:ea typeface="黑体" pitchFamily="2" charset="-122"/>
              </a:rPr>
              <a:t>3</a:t>
            </a:r>
            <a:r>
              <a:rPr kumimoji="1" lang="zh-CN" altLang="en-US">
                <a:solidFill>
                  <a:srgbClr val="006600"/>
                </a:solidFill>
                <a:latin typeface="黑体" pitchFamily="2" charset="-122"/>
                <a:ea typeface="黑体" pitchFamily="2" charset="-122"/>
              </a:rPr>
              <a:t>）内容和形式的辩证关系</a:t>
            </a:r>
            <a:endParaRPr lang="zh-CN" altLang="en-US">
              <a:solidFill>
                <a:srgbClr val="006600"/>
              </a:solidFill>
              <a:latin typeface="黑体" pitchFamily="2" charset="-122"/>
              <a:ea typeface="黑体" pitchFamily="2" charset="-122"/>
            </a:endParaRPr>
          </a:p>
        </p:txBody>
      </p:sp>
      <p:sp>
        <p:nvSpPr>
          <p:cNvPr id="174083" name="Rectangle 3"/>
          <p:cNvSpPr>
            <a:spLocks noChangeArrowheads="1"/>
          </p:cNvSpPr>
          <p:nvPr/>
        </p:nvSpPr>
        <p:spPr bwMode="auto">
          <a:xfrm>
            <a:off x="1905000" y="1447800"/>
            <a:ext cx="56388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74084" name="Rectangle 4"/>
          <p:cNvSpPr>
            <a:spLocks noChangeArrowheads="1"/>
          </p:cNvSpPr>
          <p:nvPr/>
        </p:nvSpPr>
        <p:spPr bwMode="auto">
          <a:xfrm>
            <a:off x="1143000" y="1676400"/>
            <a:ext cx="6858000" cy="1066800"/>
          </a:xfrm>
          <a:prstGeom prst="rect">
            <a:avLst/>
          </a:prstGeom>
          <a:noFill/>
          <a:ln w="12700">
            <a:noFill/>
            <a:miter lim="800000"/>
            <a:headEnd type="none" w="sm" len="sm"/>
            <a:tailEnd type="none" w="sm" len="sm"/>
          </a:ln>
        </p:spPr>
        <p:txBody>
          <a:bodyPr>
            <a:spAutoFit/>
          </a:bodyPr>
          <a:lstStyle/>
          <a:p>
            <a:pPr algn="just"/>
            <a:r>
              <a:rPr kumimoji="1" lang="en-US" altLang="zh-CN" sz="3200">
                <a:solidFill>
                  <a:schemeClr val="tx1"/>
                </a:solidFill>
                <a:latin typeface="Times New Roman" pitchFamily="18" charset="0"/>
                <a:ea typeface="ˎ̥"/>
                <a:cs typeface="ˎ̥"/>
              </a:rPr>
              <a:t>         </a:t>
            </a:r>
            <a:r>
              <a:rPr kumimoji="1" lang="zh-CN" altLang="en-US" sz="3200">
                <a:solidFill>
                  <a:schemeClr val="tx1"/>
                </a:solidFill>
                <a:latin typeface="Times New Roman" pitchFamily="18" charset="0"/>
              </a:rPr>
              <a:t>内容决定形式，形式反作用于内容，两者既相互区别又相互依存。</a:t>
            </a:r>
            <a:r>
              <a:rPr kumimoji="1" lang="zh-CN" altLang="en-US" sz="3200">
                <a:solidFill>
                  <a:schemeClr val="tx1"/>
                </a:solidFill>
                <a:latin typeface="Times New Roman" pitchFamily="18" charset="0"/>
                <a:ea typeface="文鼎CS楷体" pitchFamily="49" charset="-122"/>
              </a:rPr>
              <a:t> </a:t>
            </a:r>
            <a:endParaRPr lang="zh-CN" altLang="en-US">
              <a:solidFill>
                <a:schemeClr val="tx1"/>
              </a:solidFill>
            </a:endParaRPr>
          </a:p>
        </p:txBody>
      </p:sp>
      <p:grpSp>
        <p:nvGrpSpPr>
          <p:cNvPr id="2" name="Group 5"/>
          <p:cNvGrpSpPr>
            <a:grpSpLocks/>
          </p:cNvGrpSpPr>
          <p:nvPr/>
        </p:nvGrpSpPr>
        <p:grpSpPr bwMode="auto">
          <a:xfrm>
            <a:off x="5334000" y="2895600"/>
            <a:ext cx="2819400" cy="3378200"/>
            <a:chOff x="1872" y="2736"/>
            <a:chExt cx="1872" cy="1229"/>
          </a:xfrm>
        </p:grpSpPr>
        <p:pic>
          <p:nvPicPr>
            <p:cNvPr id="174089" name="Picture 6" descr="空间技术9"/>
            <p:cNvPicPr>
              <a:picLocks noChangeAspect="1" noChangeArrowheads="1"/>
            </p:cNvPicPr>
            <p:nvPr/>
          </p:nvPicPr>
          <p:blipFill>
            <a:blip r:embed="rId2" cstate="print"/>
            <a:srcRect l="1830" t="2942" r="2774"/>
            <a:stretch>
              <a:fillRect/>
            </a:stretch>
          </p:blipFill>
          <p:spPr bwMode="auto">
            <a:xfrm>
              <a:off x="1872" y="2736"/>
              <a:ext cx="1776" cy="1229"/>
            </a:xfrm>
            <a:prstGeom prst="rect">
              <a:avLst/>
            </a:prstGeom>
            <a:noFill/>
            <a:ln w="9525">
              <a:solidFill>
                <a:srgbClr val="E5E5FF"/>
              </a:solidFill>
              <a:miter lim="800000"/>
              <a:headEnd/>
              <a:tailEnd/>
            </a:ln>
          </p:spPr>
        </p:pic>
        <p:sp>
          <p:nvSpPr>
            <p:cNvPr id="497671" name="Text Box 7"/>
            <p:cNvSpPr txBox="1">
              <a:spLocks noChangeArrowheads="1"/>
            </p:cNvSpPr>
            <p:nvPr/>
          </p:nvSpPr>
          <p:spPr bwMode="auto">
            <a:xfrm>
              <a:off x="2544" y="3648"/>
              <a:ext cx="1200" cy="166"/>
            </a:xfrm>
            <a:prstGeom prst="rect">
              <a:avLst/>
            </a:prstGeom>
            <a:noFill/>
            <a:ln w="9525">
              <a:noFill/>
              <a:miter lim="800000"/>
              <a:headEnd/>
              <a:tailEnd/>
            </a:ln>
            <a:effectLst>
              <a:outerShdw dist="35921" dir="2700000" algn="ctr" rotWithShape="0">
                <a:srgbClr val="000514"/>
              </a:outerShdw>
            </a:effectLst>
          </p:spPr>
          <p:txBody>
            <a:bodyPr>
              <a:spAutoFit/>
            </a:bodyPr>
            <a:lstStyle/>
            <a:p>
              <a:pPr>
                <a:spcBef>
                  <a:spcPct val="50000"/>
                </a:spcBef>
                <a:defRPr/>
              </a:pPr>
              <a:r>
                <a:rPr kumimoji="1" lang="en-US" altLang="zh-CN" sz="2400">
                  <a:solidFill>
                    <a:srgbClr val="FFFF00"/>
                  </a:solidFill>
                  <a:latin typeface="Times New Roman" pitchFamily="18" charset="0"/>
                  <a:ea typeface="黑体" pitchFamily="2" charset="-122"/>
                  <a:cs typeface="Arial" pitchFamily="34" charset="0"/>
                </a:rPr>
                <a:t>“</a:t>
              </a:r>
              <a:r>
                <a:rPr kumimoji="1" lang="zh-CN" altLang="en-US" sz="2400">
                  <a:solidFill>
                    <a:srgbClr val="FFFF00"/>
                  </a:solidFill>
                  <a:latin typeface="Times New Roman" pitchFamily="18" charset="0"/>
                  <a:ea typeface="黑体" pitchFamily="2" charset="-122"/>
                  <a:cs typeface="Arial" pitchFamily="34" charset="0"/>
                </a:rPr>
                <a:t>先驱者”号</a:t>
              </a:r>
              <a:endParaRPr lang="zh-CN" altLang="en-US">
                <a:solidFill>
                  <a:srgbClr val="FFFF00"/>
                </a:solidFill>
                <a:cs typeface="Arial" pitchFamily="34" charset="0"/>
              </a:endParaRPr>
            </a:p>
          </p:txBody>
        </p:sp>
      </p:grpSp>
      <p:grpSp>
        <p:nvGrpSpPr>
          <p:cNvPr id="3" name="Group 8"/>
          <p:cNvGrpSpPr>
            <a:grpSpLocks/>
          </p:cNvGrpSpPr>
          <p:nvPr/>
        </p:nvGrpSpPr>
        <p:grpSpPr bwMode="auto">
          <a:xfrm>
            <a:off x="1143000" y="2895600"/>
            <a:ext cx="4572000" cy="3276600"/>
            <a:chOff x="1872" y="1104"/>
            <a:chExt cx="1968" cy="1488"/>
          </a:xfrm>
        </p:grpSpPr>
        <p:pic>
          <p:nvPicPr>
            <p:cNvPr id="174087" name="Picture 9" descr="生物圈实"/>
            <p:cNvPicPr>
              <a:picLocks noChangeAspect="1" noChangeArrowheads="1"/>
            </p:cNvPicPr>
            <p:nvPr/>
          </p:nvPicPr>
          <p:blipFill>
            <a:blip r:embed="rId3" cstate="print"/>
            <a:srcRect b="15044"/>
            <a:stretch>
              <a:fillRect/>
            </a:stretch>
          </p:blipFill>
          <p:spPr bwMode="auto">
            <a:xfrm>
              <a:off x="1872" y="1104"/>
              <a:ext cx="1776" cy="1488"/>
            </a:xfrm>
            <a:prstGeom prst="rect">
              <a:avLst/>
            </a:prstGeom>
            <a:noFill/>
            <a:ln w="9525">
              <a:solidFill>
                <a:srgbClr val="E5E5FF"/>
              </a:solidFill>
              <a:miter lim="800000"/>
              <a:headEnd/>
              <a:tailEnd/>
            </a:ln>
          </p:spPr>
        </p:pic>
        <p:sp>
          <p:nvSpPr>
            <p:cNvPr id="497674" name="Text Box 10"/>
            <p:cNvSpPr txBox="1">
              <a:spLocks noChangeArrowheads="1"/>
            </p:cNvSpPr>
            <p:nvPr/>
          </p:nvSpPr>
          <p:spPr bwMode="auto">
            <a:xfrm>
              <a:off x="2362" y="2304"/>
              <a:ext cx="1478" cy="208"/>
            </a:xfrm>
            <a:prstGeom prst="rect">
              <a:avLst/>
            </a:prstGeom>
            <a:noFill/>
            <a:ln w="9525">
              <a:noFill/>
              <a:miter lim="800000"/>
              <a:headEnd/>
              <a:tailEnd/>
            </a:ln>
            <a:effectLst>
              <a:outerShdw dist="35921" dir="2700000" algn="ctr" rotWithShape="0">
                <a:srgbClr val="000514"/>
              </a:outerShdw>
            </a:effectLst>
          </p:spPr>
          <p:txBody>
            <a:bodyPr>
              <a:spAutoFit/>
            </a:bodyPr>
            <a:lstStyle/>
            <a:p>
              <a:pPr>
                <a:spcBef>
                  <a:spcPct val="50000"/>
                </a:spcBef>
                <a:defRPr/>
              </a:pPr>
              <a:r>
                <a:rPr kumimoji="1" lang="zh-CN" altLang="en-US" sz="2400">
                  <a:solidFill>
                    <a:srgbClr val="FFFF00"/>
                  </a:solidFill>
                  <a:latin typeface="Times New Roman" pitchFamily="18" charset="0"/>
                  <a:ea typeface="黑体" pitchFamily="2" charset="-122"/>
                  <a:cs typeface="Arial" pitchFamily="34" charset="0"/>
                </a:rPr>
                <a:t>生物圈实验室</a:t>
              </a:r>
              <a:endParaRPr lang="zh-CN" altLang="en-US">
                <a:solidFill>
                  <a:srgbClr val="FFFF00"/>
                </a:solidFill>
                <a:cs typeface="Arial"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1676400" y="1524000"/>
            <a:ext cx="66294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75107" name="Rectangle 3"/>
          <p:cNvSpPr>
            <a:spLocks noChangeArrowheads="1"/>
          </p:cNvSpPr>
          <p:nvPr/>
        </p:nvSpPr>
        <p:spPr bwMode="auto">
          <a:xfrm>
            <a:off x="1143000" y="1752600"/>
            <a:ext cx="6858000" cy="1433513"/>
          </a:xfrm>
          <a:prstGeom prst="rect">
            <a:avLst/>
          </a:prstGeom>
          <a:noFill/>
          <a:ln w="12700">
            <a:noFill/>
            <a:miter lim="800000"/>
            <a:headEnd type="none" w="sm" len="sm"/>
            <a:tailEnd type="none" w="sm" len="sm"/>
          </a:ln>
        </p:spPr>
        <p:txBody>
          <a:bodyPr>
            <a:spAutoFit/>
          </a:bodyPr>
          <a:lstStyle/>
          <a:p>
            <a:pPr algn="just"/>
            <a:r>
              <a:rPr kumimoji="1" lang="en-US" altLang="zh-CN" sz="3200">
                <a:solidFill>
                  <a:schemeClr val="tx1"/>
                </a:solidFill>
                <a:latin typeface="Times New Roman" pitchFamily="18" charset="0"/>
                <a:ea typeface="ˎ̥"/>
                <a:cs typeface="ˎ̥"/>
              </a:rPr>
              <a:t>         </a:t>
            </a:r>
            <a:r>
              <a:rPr kumimoji="1" lang="zh-CN" altLang="en-US" sz="2800">
                <a:solidFill>
                  <a:schemeClr val="tx1"/>
                </a:solidFill>
                <a:latin typeface="楷体_GB2312" pitchFamily="49" charset="-122"/>
                <a:ea typeface="楷体_GB2312" pitchFamily="49" charset="-122"/>
              </a:rPr>
              <a:t>在把握内容与形式这对范畴时，既要重视内容，反对形式主义，又要善于运用形式，发挥其积极作用。</a:t>
            </a:r>
            <a:r>
              <a:rPr kumimoji="1" lang="zh-CN" altLang="en-US" sz="2800">
                <a:solidFill>
                  <a:schemeClr val="tx1"/>
                </a:solidFill>
                <a:latin typeface="楷体_GB2312" pitchFamily="49" charset="-122"/>
                <a:ea typeface="楷体_GB2312" pitchFamily="49" charset="-122"/>
                <a:cs typeface="文鼎CS楷体" pitchFamily="49" charset="-122"/>
              </a:rPr>
              <a:t> </a:t>
            </a:r>
            <a:endParaRPr lang="zh-CN" altLang="en-US" sz="2800">
              <a:solidFill>
                <a:schemeClr val="tx1"/>
              </a:solidFill>
              <a:latin typeface="楷体_GB2312" pitchFamily="49" charset="-122"/>
              <a:ea typeface="楷体_GB2312" pitchFamily="49" charset="-122"/>
            </a:endParaRPr>
          </a:p>
        </p:txBody>
      </p:sp>
      <p:sp>
        <p:nvSpPr>
          <p:cNvPr id="498692" name="Text Box 4"/>
          <p:cNvSpPr txBox="1">
            <a:spLocks noChangeArrowheads="1"/>
          </p:cNvSpPr>
          <p:nvPr/>
        </p:nvSpPr>
        <p:spPr bwMode="auto">
          <a:xfrm>
            <a:off x="1600200" y="838200"/>
            <a:ext cx="7543800" cy="579438"/>
          </a:xfrm>
          <a:prstGeom prst="rect">
            <a:avLst/>
          </a:prstGeom>
          <a:noFill/>
          <a:ln w="9525">
            <a:noFill/>
            <a:miter lim="800000"/>
            <a:headEnd/>
            <a:tailEnd/>
          </a:ln>
        </p:spPr>
        <p:txBody>
          <a:bodyPr>
            <a:spAutoFit/>
          </a:bodyPr>
          <a:lstStyle/>
          <a:p>
            <a:pPr>
              <a:spcBef>
                <a:spcPct val="50000"/>
              </a:spcBef>
            </a:pPr>
            <a:r>
              <a:rPr kumimoji="1" lang="zh-CN" altLang="en-US" sz="3200">
                <a:solidFill>
                  <a:srgbClr val="006600"/>
                </a:solidFill>
                <a:latin typeface="Times New Roman" pitchFamily="18" charset="0"/>
                <a:ea typeface="黑体" pitchFamily="2" charset="-122"/>
              </a:rPr>
              <a:t>内容和形式辩证关系原理的</a:t>
            </a:r>
            <a:r>
              <a:rPr kumimoji="1" lang="zh-CN" altLang="en-US" sz="2800">
                <a:solidFill>
                  <a:srgbClr val="006600"/>
                </a:solidFill>
                <a:latin typeface="Times New Roman" pitchFamily="18" charset="0"/>
                <a:ea typeface="黑体" pitchFamily="2" charset="-122"/>
              </a:rPr>
              <a:t>方法论意义</a:t>
            </a:r>
            <a:endParaRPr lang="zh-CN" altLang="en-US">
              <a:solidFill>
                <a:srgbClr val="006600"/>
              </a:solidFill>
              <a:ea typeface="黑体" pitchFamily="2" charset="-122"/>
            </a:endParaRPr>
          </a:p>
        </p:txBody>
      </p:sp>
      <p:sp>
        <p:nvSpPr>
          <p:cNvPr id="498693" name="Text Box 5"/>
          <p:cNvSpPr txBox="1">
            <a:spLocks noChangeArrowheads="1"/>
          </p:cNvSpPr>
          <p:nvPr/>
        </p:nvSpPr>
        <p:spPr bwMode="auto">
          <a:xfrm>
            <a:off x="4114800" y="3429000"/>
            <a:ext cx="3656013" cy="2371725"/>
          </a:xfrm>
          <a:prstGeom prst="rect">
            <a:avLst/>
          </a:prstGeom>
          <a:noFill/>
          <a:ln w="9525">
            <a:solidFill>
              <a:srgbClr val="FFFFFF"/>
            </a:solidFill>
            <a:miter lim="800000"/>
            <a:headEnd/>
            <a:tailEnd/>
          </a:ln>
          <a:effectLst/>
        </p:spPr>
        <p:txBody>
          <a:bodyPr>
            <a:spAutoFit/>
          </a:bodyPr>
          <a:lstStyle/>
          <a:p>
            <a:pPr algn="l">
              <a:lnSpc>
                <a:spcPct val="120000"/>
              </a:lnSpc>
              <a:defRPr/>
            </a:pPr>
            <a:r>
              <a:rPr kumimoji="1" lang="en-US" altLang="zh-CN" sz="4000" dirty="0">
                <a:solidFill>
                  <a:srgbClr val="FFC44D"/>
                </a:solidFill>
                <a:effectLst>
                  <a:outerShdw blurRad="38100" dist="38100" dir="2700000" algn="tl">
                    <a:srgbClr val="C0C0C0"/>
                  </a:outerShdw>
                </a:effectLst>
                <a:latin typeface="方正琥珀简体" pitchFamily="2" charset="-122"/>
                <a:ea typeface="方正琥珀简体" pitchFamily="2" charset="-122"/>
                <a:cs typeface="Arial" pitchFamily="34" charset="0"/>
              </a:rPr>
              <a:t>   </a:t>
            </a:r>
            <a:r>
              <a:rPr kumimoji="1" lang="zh-CN" altLang="en-US" sz="28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rPr>
              <a:t>只讲究形式，没有内容，抓落实就会成空话。 </a:t>
            </a:r>
            <a:endParaRPr kumimoji="1" lang="zh-CN" altLang="en-US" sz="2800" dirty="0">
              <a:solidFill>
                <a:schemeClr val="tx1"/>
              </a:solidFill>
              <a:latin typeface="楷体_GB2312" pitchFamily="49" charset="-122"/>
              <a:ea typeface="楷体_GB2312" pitchFamily="49" charset="-122"/>
              <a:cs typeface="ˎ̥"/>
            </a:endParaRPr>
          </a:p>
          <a:p>
            <a:pPr algn="l">
              <a:lnSpc>
                <a:spcPct val="120000"/>
              </a:lnSpc>
              <a:defRPr/>
            </a:pPr>
            <a:r>
              <a:rPr kumimoji="1" lang="zh-CN" altLang="en-US" sz="28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rPr>
              <a:t>      </a:t>
            </a:r>
            <a:r>
              <a:rPr kumimoji="1" lang="zh-CN" altLang="en-US" sz="28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sym typeface="Symbol" pitchFamily="18" charset="2"/>
              </a:rPr>
              <a:t></a:t>
            </a:r>
            <a:r>
              <a:rPr kumimoji="1" lang="zh-CN" altLang="en-US" sz="28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rPr>
              <a:t>江泽民</a:t>
            </a:r>
            <a:endParaRPr kumimoji="1" lang="zh-CN" altLang="en-US" sz="2800" dirty="0">
              <a:solidFill>
                <a:schemeClr val="tx1"/>
              </a:solidFill>
              <a:effectLst>
                <a:outerShdw blurRad="38100" dist="38100" dir="2700000" algn="tl">
                  <a:srgbClr val="C0C0C0"/>
                </a:outerShdw>
              </a:effectLst>
              <a:latin typeface="楷体_GB2312" pitchFamily="49" charset="-122"/>
              <a:ea typeface="楷体_GB2312" pitchFamily="49" charset="-122"/>
              <a:cs typeface="Arial" pitchFamily="34" charset="0"/>
              <a:sym typeface="Symbol" pitchFamily="18"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98692"/>
                                        </p:tgtEl>
                                        <p:attrNameLst>
                                          <p:attrName>style.visibility</p:attrName>
                                        </p:attrNameLst>
                                      </p:cBhvr>
                                      <p:to>
                                        <p:strVal val="visible"/>
                                      </p:to>
                                    </p:set>
                                    <p:anim calcmode="lin" valueType="num">
                                      <p:cBhvr>
                                        <p:cTn id="7" dur="500" fill="hold"/>
                                        <p:tgtEl>
                                          <p:spTgt spid="498692"/>
                                        </p:tgtEl>
                                        <p:attrNameLst>
                                          <p:attrName>ppt_w</p:attrName>
                                        </p:attrNameLst>
                                      </p:cBhvr>
                                      <p:tavLst>
                                        <p:tav tm="0">
                                          <p:val>
                                            <p:fltVal val="0"/>
                                          </p:val>
                                        </p:tav>
                                        <p:tav tm="100000">
                                          <p:val>
                                            <p:strVal val="#ppt_w"/>
                                          </p:val>
                                        </p:tav>
                                      </p:tavLst>
                                    </p:anim>
                                    <p:anim calcmode="lin" valueType="num">
                                      <p:cBhvr>
                                        <p:cTn id="8" dur="500" fill="hold"/>
                                        <p:tgtEl>
                                          <p:spTgt spid="49869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498693"/>
                                        </p:tgtEl>
                                        <p:attrNameLst>
                                          <p:attrName>style.visibility</p:attrName>
                                        </p:attrNameLst>
                                      </p:cBhvr>
                                      <p:to>
                                        <p:strVal val="visible"/>
                                      </p:to>
                                    </p:set>
                                    <p:anim calcmode="lin" valueType="num">
                                      <p:cBhvr>
                                        <p:cTn id="12" dur="500" fill="hold"/>
                                        <p:tgtEl>
                                          <p:spTgt spid="498693"/>
                                        </p:tgtEl>
                                        <p:attrNameLst>
                                          <p:attrName>ppt_w</p:attrName>
                                        </p:attrNameLst>
                                      </p:cBhvr>
                                      <p:tavLst>
                                        <p:tav tm="0">
                                          <p:val>
                                            <p:fltVal val="0"/>
                                          </p:val>
                                        </p:tav>
                                        <p:tav tm="100000">
                                          <p:val>
                                            <p:strVal val="#ppt_w"/>
                                          </p:val>
                                        </p:tav>
                                      </p:tavLst>
                                    </p:anim>
                                    <p:anim calcmode="lin" valueType="num">
                                      <p:cBhvr>
                                        <p:cTn id="13" dur="500" fill="hold"/>
                                        <p:tgtEl>
                                          <p:spTgt spid="49869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2" grpId="0" autoUpdateAnimBg="0"/>
      <p:bldP spid="498693" grpId="0" animBg="1"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Grp="1" noChangeArrowheads="1"/>
          </p:cNvSpPr>
          <p:nvPr>
            <p:ph type="body" idx="1"/>
          </p:nvPr>
        </p:nvSpPr>
        <p:spPr>
          <a:xfrm>
            <a:off x="457200" y="762000"/>
            <a:ext cx="8382000" cy="625475"/>
          </a:xfrm>
        </p:spPr>
        <p:txBody>
          <a:bodyPr>
            <a:spAutoFit/>
          </a:bodyPr>
          <a:lstStyle/>
          <a:p>
            <a:pPr marL="0" indent="0" eaLnBrk="1" hangingPunct="1">
              <a:spcBef>
                <a:spcPct val="0"/>
              </a:spcBef>
              <a:buClr>
                <a:srgbClr val="00FF99"/>
              </a:buClr>
              <a:buFont typeface="Wingdings" pitchFamily="2" charset="2"/>
              <a:buChar char="q"/>
              <a:defRPr/>
            </a:pPr>
            <a:r>
              <a:rPr kumimoji="1" lang="en-US" altLang="zh-CN" sz="3500" b="1" smtClean="0">
                <a:solidFill>
                  <a:srgbClr val="800000"/>
                </a:solidFill>
                <a:effectLst>
                  <a:outerShdw blurRad="38100" dist="38100" dir="2700000" algn="tl">
                    <a:srgbClr val="C0C0C0"/>
                  </a:outerShdw>
                </a:effectLst>
                <a:latin typeface="华文新魏" pitchFamily="2" charset="-122"/>
                <a:ea typeface="华文新魏" pitchFamily="2" charset="-122"/>
              </a:rPr>
              <a:t>    </a:t>
            </a:r>
            <a:r>
              <a:rPr kumimoji="1" lang="zh-CN" altLang="en-US" sz="3500" b="1" smtClean="0">
                <a:solidFill>
                  <a:srgbClr val="800000"/>
                </a:solidFill>
                <a:effectLst>
                  <a:outerShdw blurRad="38100" dist="38100" dir="2700000" algn="tl">
                    <a:srgbClr val="C0C0C0"/>
                  </a:outerShdw>
                </a:effectLst>
                <a:latin typeface="华文新魏" pitchFamily="2" charset="-122"/>
                <a:ea typeface="华文新魏" pitchFamily="2" charset="-122"/>
              </a:rPr>
              <a:t>辩证思维方法与现代科学思维方法</a:t>
            </a:r>
          </a:p>
        </p:txBody>
      </p:sp>
      <p:sp>
        <p:nvSpPr>
          <p:cNvPr id="91139" name="Line 3"/>
          <p:cNvSpPr>
            <a:spLocks noChangeShapeType="1"/>
          </p:cNvSpPr>
          <p:nvPr/>
        </p:nvSpPr>
        <p:spPr bwMode="auto">
          <a:xfrm>
            <a:off x="4171950" y="2514600"/>
            <a:ext cx="0" cy="381000"/>
          </a:xfrm>
          <a:prstGeom prst="line">
            <a:avLst/>
          </a:prstGeom>
          <a:noFill/>
          <a:ln w="38100">
            <a:solidFill>
              <a:schemeClr val="accent2"/>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1140" name="Text Box 4"/>
          <p:cNvSpPr txBox="1">
            <a:spLocks noChangeArrowheads="1"/>
          </p:cNvSpPr>
          <p:nvPr/>
        </p:nvSpPr>
        <p:spPr bwMode="auto">
          <a:xfrm>
            <a:off x="2411413" y="1981200"/>
            <a:ext cx="3429000" cy="588963"/>
          </a:xfrm>
          <a:prstGeom prst="rect">
            <a:avLst/>
          </a:prstGeom>
          <a:solidFill>
            <a:srgbClr val="CCFFFF"/>
          </a:solidFill>
          <a:ln w="9525">
            <a:miter lim="800000"/>
            <a:headEnd/>
            <a:tailEnd/>
          </a:ln>
          <a:effectLst/>
          <a:scene3d>
            <a:camera prst="legacyObliqueTopRight">
              <a:rot lat="21299999" lon="0" rev="0"/>
            </a:camera>
            <a:lightRig rig="legacyFlat3" dir="r"/>
          </a:scene3d>
          <a:sp3d extrusionH="227000" prstMaterial="legacyMatte">
            <a:bevelT w="13500" h="13500" prst="angle"/>
            <a:bevelB w="13500" h="13500" prst="angle"/>
            <a:extrusionClr>
              <a:srgbClr val="CCFFFF"/>
            </a:extrusionClr>
          </a:sp3d>
        </p:spPr>
        <p:txBody>
          <a:bodyPr>
            <a:spAutoFit/>
            <a:flatTx/>
          </a:bodyPr>
          <a:lstStyle/>
          <a:p>
            <a:pPr algn="l" eaLnBrk="1" hangingPunct="1">
              <a:defRPr/>
            </a:pPr>
            <a:r>
              <a:rPr kumimoji="1" lang="en-US" altLang="zh-CN" sz="3200">
                <a:solidFill>
                  <a:schemeClr val="tx1"/>
                </a:solidFill>
                <a:effectLst>
                  <a:outerShdw blurRad="38100" dist="38100" dir="2700000" algn="tl">
                    <a:srgbClr val="FFFFFF"/>
                  </a:outerShdw>
                </a:effectLst>
                <a:latin typeface="隶书" pitchFamily="49" charset="-122"/>
              </a:rPr>
              <a:t> </a:t>
            </a:r>
            <a:r>
              <a:rPr kumimoji="1" lang="zh-CN" altLang="en-US" sz="3200">
                <a:solidFill>
                  <a:schemeClr val="tx1"/>
                </a:solidFill>
                <a:effectLst>
                  <a:outerShdw blurRad="38100" dist="38100" dir="2700000" algn="tl">
                    <a:srgbClr val="FFFFFF"/>
                  </a:outerShdw>
                </a:effectLst>
                <a:latin typeface="隶书" pitchFamily="49" charset="-122"/>
              </a:rPr>
              <a:t>辩证思维方法论</a:t>
            </a:r>
          </a:p>
        </p:txBody>
      </p:sp>
      <p:sp>
        <p:nvSpPr>
          <p:cNvPr id="91141" name="Text Box 5"/>
          <p:cNvSpPr txBox="1">
            <a:spLocks noChangeArrowheads="1"/>
          </p:cNvSpPr>
          <p:nvPr/>
        </p:nvSpPr>
        <p:spPr bwMode="auto">
          <a:xfrm>
            <a:off x="1735138" y="3352800"/>
            <a:ext cx="533400" cy="2227263"/>
          </a:xfrm>
          <a:prstGeom prst="rect">
            <a:avLst/>
          </a:prstGeom>
          <a:solidFill>
            <a:schemeClr val="bg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bg1"/>
            </a:extrusionClr>
          </a:sp3d>
        </p:spPr>
        <p:txBody>
          <a:bodyPr>
            <a:spAutoFit/>
            <a:flatTx/>
          </a:bodyPr>
          <a:lstStyle/>
          <a:p>
            <a:pPr algn="l" eaLnBrk="1" hangingPunct="1"/>
            <a:r>
              <a:rPr kumimoji="1" lang="zh-CN" altLang="en-US" sz="2800">
                <a:solidFill>
                  <a:schemeClr val="tx1"/>
                </a:solidFill>
                <a:latin typeface="Times New Roman" pitchFamily="18" charset="0"/>
                <a:ea typeface="楷体_GB2312" pitchFamily="49" charset="-122"/>
              </a:rPr>
              <a:t>归纳与演绎</a:t>
            </a:r>
          </a:p>
        </p:txBody>
      </p:sp>
      <p:sp>
        <p:nvSpPr>
          <p:cNvPr id="91142" name="Text Box 6"/>
          <p:cNvSpPr txBox="1">
            <a:spLocks noChangeArrowheads="1"/>
          </p:cNvSpPr>
          <p:nvPr/>
        </p:nvSpPr>
        <p:spPr bwMode="auto">
          <a:xfrm>
            <a:off x="4727575" y="3352800"/>
            <a:ext cx="565150" cy="2227263"/>
          </a:xfrm>
          <a:prstGeom prst="rect">
            <a:avLst/>
          </a:prstGeom>
          <a:solidFill>
            <a:schemeClr val="bg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bg1"/>
            </a:extrusionClr>
          </a:sp3d>
        </p:spPr>
        <p:txBody>
          <a:bodyPr>
            <a:spAutoFit/>
            <a:flatTx/>
          </a:bodyPr>
          <a:lstStyle/>
          <a:p>
            <a:pPr algn="l" eaLnBrk="1" hangingPunct="1"/>
            <a:r>
              <a:rPr kumimoji="1" lang="zh-CN" altLang="en-US" sz="2800">
                <a:solidFill>
                  <a:schemeClr val="tx1"/>
                </a:solidFill>
                <a:latin typeface="Times New Roman" pitchFamily="18" charset="0"/>
                <a:ea typeface="楷体_GB2312" pitchFamily="49" charset="-122"/>
              </a:rPr>
              <a:t>抽象与具体</a:t>
            </a:r>
          </a:p>
        </p:txBody>
      </p:sp>
      <p:sp>
        <p:nvSpPr>
          <p:cNvPr id="91143" name="Text Box 7"/>
          <p:cNvSpPr txBox="1">
            <a:spLocks noChangeArrowheads="1"/>
          </p:cNvSpPr>
          <p:nvPr/>
        </p:nvSpPr>
        <p:spPr bwMode="auto">
          <a:xfrm>
            <a:off x="3124200" y="3352800"/>
            <a:ext cx="565150" cy="2227263"/>
          </a:xfrm>
          <a:prstGeom prst="rect">
            <a:avLst/>
          </a:prstGeom>
          <a:solidFill>
            <a:schemeClr val="bg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bg1"/>
            </a:extrusionClr>
          </a:sp3d>
        </p:spPr>
        <p:txBody>
          <a:bodyPr>
            <a:spAutoFit/>
            <a:flatTx/>
          </a:bodyPr>
          <a:lstStyle/>
          <a:p>
            <a:pPr algn="l" eaLnBrk="1" hangingPunct="1"/>
            <a:r>
              <a:rPr kumimoji="1" lang="zh-CN" altLang="en-US" sz="2800">
                <a:solidFill>
                  <a:schemeClr val="tx1"/>
                </a:solidFill>
                <a:latin typeface="Times New Roman" pitchFamily="18" charset="0"/>
                <a:ea typeface="楷体_GB2312" pitchFamily="49" charset="-122"/>
              </a:rPr>
              <a:t>分析与综合</a:t>
            </a:r>
          </a:p>
        </p:txBody>
      </p:sp>
      <p:sp>
        <p:nvSpPr>
          <p:cNvPr id="91144" name="Text Box 8"/>
          <p:cNvSpPr txBox="1">
            <a:spLocks noChangeArrowheads="1"/>
          </p:cNvSpPr>
          <p:nvPr/>
        </p:nvSpPr>
        <p:spPr bwMode="auto">
          <a:xfrm>
            <a:off x="6454775" y="3352800"/>
            <a:ext cx="565150" cy="2227263"/>
          </a:xfrm>
          <a:prstGeom prst="rect">
            <a:avLst/>
          </a:prstGeom>
          <a:solidFill>
            <a:schemeClr val="bg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bg1"/>
            </a:extrusionClr>
          </a:sp3d>
        </p:spPr>
        <p:txBody>
          <a:bodyPr>
            <a:spAutoFit/>
            <a:flatTx/>
          </a:bodyPr>
          <a:lstStyle/>
          <a:p>
            <a:pPr algn="l" eaLnBrk="1" hangingPunct="1"/>
            <a:r>
              <a:rPr kumimoji="1" lang="zh-CN" altLang="en-US" sz="2800">
                <a:solidFill>
                  <a:schemeClr val="tx1"/>
                </a:solidFill>
                <a:latin typeface="Times New Roman" pitchFamily="18" charset="0"/>
                <a:ea typeface="楷体_GB2312" pitchFamily="49" charset="-122"/>
              </a:rPr>
              <a:t>逻辑与历史</a:t>
            </a:r>
          </a:p>
        </p:txBody>
      </p:sp>
      <p:sp>
        <p:nvSpPr>
          <p:cNvPr id="91145" name="Line 9"/>
          <p:cNvSpPr>
            <a:spLocks noChangeShapeType="1"/>
          </p:cNvSpPr>
          <p:nvPr/>
        </p:nvSpPr>
        <p:spPr bwMode="auto">
          <a:xfrm>
            <a:off x="1981200" y="2895600"/>
            <a:ext cx="4724400" cy="0"/>
          </a:xfrm>
          <a:prstGeom prst="line">
            <a:avLst/>
          </a:prstGeom>
          <a:noFill/>
          <a:ln w="38100">
            <a:solidFill>
              <a:schemeClr val="accent2"/>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1146" name="Line 10"/>
          <p:cNvSpPr>
            <a:spLocks noChangeShapeType="1"/>
          </p:cNvSpPr>
          <p:nvPr/>
        </p:nvSpPr>
        <p:spPr bwMode="auto">
          <a:xfrm>
            <a:off x="3429000" y="2895600"/>
            <a:ext cx="0" cy="457200"/>
          </a:xfrm>
          <a:prstGeom prst="line">
            <a:avLst/>
          </a:prstGeom>
          <a:noFill/>
          <a:ln w="38100">
            <a:solidFill>
              <a:schemeClr val="accent2"/>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1147" name="Line 11"/>
          <p:cNvSpPr>
            <a:spLocks noChangeShapeType="1"/>
          </p:cNvSpPr>
          <p:nvPr/>
        </p:nvSpPr>
        <p:spPr bwMode="auto">
          <a:xfrm>
            <a:off x="4953000" y="2895600"/>
            <a:ext cx="0" cy="457200"/>
          </a:xfrm>
          <a:prstGeom prst="line">
            <a:avLst/>
          </a:prstGeom>
          <a:noFill/>
          <a:ln w="38100">
            <a:solidFill>
              <a:schemeClr val="accent2"/>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1148" name="Line 12"/>
          <p:cNvSpPr>
            <a:spLocks noChangeShapeType="1"/>
          </p:cNvSpPr>
          <p:nvPr/>
        </p:nvSpPr>
        <p:spPr bwMode="auto">
          <a:xfrm>
            <a:off x="6705600" y="2895600"/>
            <a:ext cx="0" cy="457200"/>
          </a:xfrm>
          <a:prstGeom prst="line">
            <a:avLst/>
          </a:prstGeom>
          <a:noFill/>
          <a:ln w="38100">
            <a:solidFill>
              <a:schemeClr val="accent2"/>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91149" name="Line 13"/>
          <p:cNvSpPr>
            <a:spLocks noChangeShapeType="1"/>
          </p:cNvSpPr>
          <p:nvPr/>
        </p:nvSpPr>
        <p:spPr bwMode="auto">
          <a:xfrm>
            <a:off x="1981200" y="2895600"/>
            <a:ext cx="0" cy="457200"/>
          </a:xfrm>
          <a:prstGeom prst="line">
            <a:avLst/>
          </a:prstGeom>
          <a:noFill/>
          <a:ln w="38100">
            <a:solidFill>
              <a:schemeClr val="accent2"/>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wipe(left)">
                                      <p:cBhvr>
                                        <p:cTn id="7" dur="500"/>
                                        <p:tgtEl>
                                          <p:spTgt spid="91138"/>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1140"/>
                                        </p:tgtEl>
                                        <p:attrNameLst>
                                          <p:attrName>style.visibility</p:attrName>
                                        </p:attrNameLst>
                                      </p:cBhvr>
                                      <p:to>
                                        <p:strVal val="visible"/>
                                      </p:to>
                                    </p:set>
                                    <p:animEffect transition="in" filter="box(out)">
                                      <p:cBhvr>
                                        <p:cTn id="11" dur="500"/>
                                        <p:tgtEl>
                                          <p:spTgt spid="9114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1139"/>
                                        </p:tgtEl>
                                        <p:attrNameLst>
                                          <p:attrName>style.visibility</p:attrName>
                                        </p:attrNameLst>
                                      </p:cBhvr>
                                      <p:to>
                                        <p:strVal val="visible"/>
                                      </p:to>
                                    </p:set>
                                    <p:animEffect transition="in" filter="wipe(up)">
                                      <p:cBhvr>
                                        <p:cTn id="15" dur="500"/>
                                        <p:tgtEl>
                                          <p:spTgt spid="91139"/>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91145"/>
                                        </p:tgtEl>
                                        <p:attrNameLst>
                                          <p:attrName>style.visibility</p:attrName>
                                        </p:attrNameLst>
                                      </p:cBhvr>
                                      <p:to>
                                        <p:strVal val="visible"/>
                                      </p:to>
                                    </p:set>
                                    <p:animEffect transition="in" filter="barn(outVertical)">
                                      <p:cBhvr>
                                        <p:cTn id="19" dur="500"/>
                                        <p:tgtEl>
                                          <p:spTgt spid="91145"/>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91149"/>
                                        </p:tgtEl>
                                        <p:attrNameLst>
                                          <p:attrName>style.visibility</p:attrName>
                                        </p:attrNameLst>
                                      </p:cBhvr>
                                      <p:to>
                                        <p:strVal val="visible"/>
                                      </p:to>
                                    </p:set>
                                    <p:animEffect transition="in" filter="wipe(up)">
                                      <p:cBhvr>
                                        <p:cTn id="23" dur="500"/>
                                        <p:tgtEl>
                                          <p:spTgt spid="91149"/>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91141"/>
                                        </p:tgtEl>
                                        <p:attrNameLst>
                                          <p:attrName>style.visibility</p:attrName>
                                        </p:attrNameLst>
                                      </p:cBhvr>
                                      <p:to>
                                        <p:strVal val="visible"/>
                                      </p:to>
                                    </p:set>
                                    <p:animEffect transition="in" filter="wipe(up)">
                                      <p:cBhvr>
                                        <p:cTn id="27" dur="500"/>
                                        <p:tgtEl>
                                          <p:spTgt spid="91141"/>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91146"/>
                                        </p:tgtEl>
                                        <p:attrNameLst>
                                          <p:attrName>style.visibility</p:attrName>
                                        </p:attrNameLst>
                                      </p:cBhvr>
                                      <p:to>
                                        <p:strVal val="visible"/>
                                      </p:to>
                                    </p:set>
                                    <p:animEffect transition="in" filter="wipe(up)">
                                      <p:cBhvr>
                                        <p:cTn id="31" dur="500"/>
                                        <p:tgtEl>
                                          <p:spTgt spid="91146"/>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91143"/>
                                        </p:tgtEl>
                                        <p:attrNameLst>
                                          <p:attrName>style.visibility</p:attrName>
                                        </p:attrNameLst>
                                      </p:cBhvr>
                                      <p:to>
                                        <p:strVal val="visible"/>
                                      </p:to>
                                    </p:set>
                                    <p:animEffect transition="in" filter="wipe(up)">
                                      <p:cBhvr>
                                        <p:cTn id="35" dur="500"/>
                                        <p:tgtEl>
                                          <p:spTgt spid="91143"/>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91147"/>
                                        </p:tgtEl>
                                        <p:attrNameLst>
                                          <p:attrName>style.visibility</p:attrName>
                                        </p:attrNameLst>
                                      </p:cBhvr>
                                      <p:to>
                                        <p:strVal val="visible"/>
                                      </p:to>
                                    </p:set>
                                    <p:animEffect transition="in" filter="wipe(up)">
                                      <p:cBhvr>
                                        <p:cTn id="39" dur="500"/>
                                        <p:tgtEl>
                                          <p:spTgt spid="91147"/>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91142"/>
                                        </p:tgtEl>
                                        <p:attrNameLst>
                                          <p:attrName>style.visibility</p:attrName>
                                        </p:attrNameLst>
                                      </p:cBhvr>
                                      <p:to>
                                        <p:strVal val="visible"/>
                                      </p:to>
                                    </p:set>
                                    <p:animEffect transition="in" filter="wipe(up)">
                                      <p:cBhvr>
                                        <p:cTn id="43" dur="500"/>
                                        <p:tgtEl>
                                          <p:spTgt spid="91142"/>
                                        </p:tgtEl>
                                      </p:cBhvr>
                                    </p:animEffect>
                                  </p:childTnLst>
                                </p:cTn>
                              </p:par>
                            </p:childTnLst>
                          </p:cTn>
                        </p:par>
                        <p:par>
                          <p:cTn id="44" fill="hold">
                            <p:stCondLst>
                              <p:cond delay="5000"/>
                            </p:stCondLst>
                            <p:childTnLst>
                              <p:par>
                                <p:cTn id="45" presetID="22" presetClass="entr" presetSubtype="1" fill="hold" nodeType="afterEffect">
                                  <p:stCondLst>
                                    <p:cond delay="0"/>
                                  </p:stCondLst>
                                  <p:childTnLst>
                                    <p:set>
                                      <p:cBhvr>
                                        <p:cTn id="46" dur="1" fill="hold">
                                          <p:stCondLst>
                                            <p:cond delay="0"/>
                                          </p:stCondLst>
                                        </p:cTn>
                                        <p:tgtEl>
                                          <p:spTgt spid="91148"/>
                                        </p:tgtEl>
                                        <p:attrNameLst>
                                          <p:attrName>style.visibility</p:attrName>
                                        </p:attrNameLst>
                                      </p:cBhvr>
                                      <p:to>
                                        <p:strVal val="visible"/>
                                      </p:to>
                                    </p:set>
                                    <p:animEffect transition="in" filter="wipe(up)">
                                      <p:cBhvr>
                                        <p:cTn id="47" dur="500"/>
                                        <p:tgtEl>
                                          <p:spTgt spid="91148"/>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91144"/>
                                        </p:tgtEl>
                                        <p:attrNameLst>
                                          <p:attrName>style.visibility</p:attrName>
                                        </p:attrNameLst>
                                      </p:cBhvr>
                                      <p:to>
                                        <p:strVal val="visible"/>
                                      </p:to>
                                    </p:set>
                                    <p:animEffect transition="in" filter="wipe(up)">
                                      <p:cBhvr>
                                        <p:cTn id="51" dur="500"/>
                                        <p:tgtEl>
                                          <p:spTgt spid="91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0" grpId="0" animBg="1" autoUpdateAnimBg="0"/>
      <p:bldP spid="91141" grpId="0" animBg="1" autoUpdateAnimBg="0"/>
      <p:bldP spid="91142" grpId="0" animBg="1" autoUpdateAnimBg="0"/>
      <p:bldP spid="91143" grpId="0" animBg="1" autoUpdateAnimBg="0"/>
      <p:bldP spid="91144" grpId="0" animBg="1"/>
    </p:bld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571750" y="1643063"/>
            <a:ext cx="3352800" cy="8255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501763" name="Text Box 3" descr="背景19副本"/>
          <p:cNvSpPr txBox="1">
            <a:spLocks noChangeArrowheads="1"/>
          </p:cNvSpPr>
          <p:nvPr/>
        </p:nvSpPr>
        <p:spPr bwMode="auto">
          <a:xfrm>
            <a:off x="1143000" y="1778000"/>
            <a:ext cx="6858000" cy="1231900"/>
          </a:xfrm>
          <a:prstGeom prst="rect">
            <a:avLst/>
          </a:prstGeom>
          <a:noFill/>
          <a:ln w="9525">
            <a:noFill/>
            <a:miter lim="800000"/>
            <a:headEnd/>
            <a:tailEnd/>
          </a:ln>
          <a:effectLst/>
        </p:spPr>
        <p:txBody>
          <a:bodyPr>
            <a:spAutoFit/>
          </a:bodyPr>
          <a:lstStyle/>
          <a:p>
            <a:pPr algn="l">
              <a:lnSpc>
                <a:spcPct val="110000"/>
              </a:lnSpc>
              <a:spcBef>
                <a:spcPct val="50000"/>
              </a:spcBef>
              <a:defRPr/>
            </a:pPr>
            <a:r>
              <a:rPr kumimoji="1" lang="en-US" altLang="zh-CN" sz="4000" dirty="0">
                <a:solidFill>
                  <a:schemeClr val="tx1"/>
                </a:solidFill>
                <a:latin typeface="Times New Roman" pitchFamily="18" charset="0"/>
                <a:ea typeface="方正琥珀简体" pitchFamily="2" charset="-122"/>
                <a:cs typeface="Arial" pitchFamily="34" charset="0"/>
              </a:rPr>
              <a:t>      </a:t>
            </a:r>
            <a:r>
              <a:rPr kumimoji="1" lang="zh-CN" altLang="en-US" sz="2800" dirty="0">
                <a:solidFill>
                  <a:schemeClr val="tx1"/>
                </a:solidFill>
                <a:effectLst>
                  <a:outerShdw blurRad="38100" dist="38100" dir="2700000" algn="tl">
                    <a:srgbClr val="C0C0C0"/>
                  </a:outerShdw>
                </a:effectLst>
                <a:latin typeface="Times New Roman" pitchFamily="18" charset="0"/>
                <a:ea typeface="方正琥珀简体" pitchFamily="2" charset="-122"/>
                <a:cs typeface="Arial" pitchFamily="34" charset="0"/>
              </a:rPr>
              <a:t>归纳</a:t>
            </a:r>
            <a:r>
              <a:rPr kumimoji="1" lang="zh-CN" altLang="en-US" sz="2800" dirty="0">
                <a:solidFill>
                  <a:schemeClr val="tx1"/>
                </a:solidFill>
                <a:latin typeface="Times New Roman" pitchFamily="18" charset="0"/>
                <a:ea typeface="方正琥珀简体" pitchFamily="2" charset="-122"/>
                <a:cs typeface="Arial" pitchFamily="34" charset="0"/>
              </a:rPr>
              <a:t>是指从许多个别的事物中概括出一般性概念、原则或结论的思维方法。</a:t>
            </a:r>
            <a:endParaRPr lang="zh-CN" altLang="en-US" dirty="0">
              <a:solidFill>
                <a:schemeClr val="tx1"/>
              </a:solidFill>
              <a:cs typeface="Arial" pitchFamily="34" charset="0"/>
            </a:endParaRPr>
          </a:p>
        </p:txBody>
      </p:sp>
      <p:sp>
        <p:nvSpPr>
          <p:cNvPr id="501764" name="Oval 4"/>
          <p:cNvSpPr>
            <a:spLocks noChangeArrowheads="1"/>
          </p:cNvSpPr>
          <p:nvPr/>
        </p:nvSpPr>
        <p:spPr bwMode="auto">
          <a:xfrm>
            <a:off x="3733800" y="3124200"/>
            <a:ext cx="1371600" cy="1371600"/>
          </a:xfrm>
          <a:prstGeom prst="ellipse">
            <a:avLst/>
          </a:prstGeom>
          <a:gradFill rotWithShape="0">
            <a:gsLst>
              <a:gs pos="0">
                <a:srgbClr val="FF9900"/>
              </a:gs>
              <a:gs pos="50000">
                <a:srgbClr val="003399"/>
              </a:gs>
              <a:gs pos="100000">
                <a:srgbClr val="FF9900"/>
              </a:gs>
            </a:gsLst>
            <a:lin ang="5400000" scaled="1"/>
          </a:gradFill>
          <a:ln w="9525">
            <a:solidFill>
              <a:srgbClr val="FFFFFF"/>
            </a:solidFill>
            <a:round/>
            <a:headEnd/>
            <a:tailEnd/>
          </a:ln>
        </p:spPr>
        <p:txBody>
          <a:bodyPr wrap="none" anchor="ctr"/>
          <a:lstStyle/>
          <a:p>
            <a:r>
              <a:rPr kumimoji="1" lang="zh-CN" altLang="en-US">
                <a:solidFill>
                  <a:srgbClr val="FFFF00"/>
                </a:solidFill>
                <a:latin typeface="Times New Roman" pitchFamily="18" charset="0"/>
                <a:ea typeface="方正琥珀简体" pitchFamily="2" charset="-122"/>
              </a:rPr>
              <a:t>个别</a:t>
            </a:r>
            <a:endParaRPr lang="zh-CN" altLang="en-US">
              <a:solidFill>
                <a:srgbClr val="FFFF00"/>
              </a:solidFill>
            </a:endParaRPr>
          </a:p>
        </p:txBody>
      </p:sp>
      <p:sp>
        <p:nvSpPr>
          <p:cNvPr id="501765" name="Oval 5"/>
          <p:cNvSpPr>
            <a:spLocks noChangeArrowheads="1"/>
          </p:cNvSpPr>
          <p:nvPr/>
        </p:nvSpPr>
        <p:spPr bwMode="auto">
          <a:xfrm>
            <a:off x="6553200" y="3048000"/>
            <a:ext cx="1371600" cy="1371600"/>
          </a:xfrm>
          <a:prstGeom prst="ellipse">
            <a:avLst/>
          </a:prstGeom>
          <a:gradFill rotWithShape="0">
            <a:gsLst>
              <a:gs pos="0">
                <a:srgbClr val="FF9900"/>
              </a:gs>
              <a:gs pos="50000">
                <a:srgbClr val="003399"/>
              </a:gs>
              <a:gs pos="100000">
                <a:srgbClr val="FF9900"/>
              </a:gs>
            </a:gsLst>
            <a:lin ang="5400000" scaled="1"/>
          </a:gradFill>
          <a:ln w="9525">
            <a:solidFill>
              <a:srgbClr val="FFFFFF"/>
            </a:solidFill>
            <a:round/>
            <a:headEnd/>
            <a:tailEnd/>
          </a:ln>
        </p:spPr>
        <p:txBody>
          <a:bodyPr wrap="none" anchor="ctr"/>
          <a:lstStyle/>
          <a:p>
            <a:r>
              <a:rPr kumimoji="1" lang="zh-CN" altLang="en-US">
                <a:solidFill>
                  <a:srgbClr val="FFFF00"/>
                </a:solidFill>
                <a:latin typeface="Times New Roman" pitchFamily="18" charset="0"/>
                <a:ea typeface="方正琥珀简体" pitchFamily="2" charset="-122"/>
              </a:rPr>
              <a:t>一般</a:t>
            </a:r>
            <a:endParaRPr lang="zh-CN" altLang="en-US">
              <a:solidFill>
                <a:srgbClr val="FFFF00"/>
              </a:solidFill>
            </a:endParaRPr>
          </a:p>
        </p:txBody>
      </p:sp>
      <p:sp>
        <p:nvSpPr>
          <p:cNvPr id="501766" name="AutoShape 6"/>
          <p:cNvSpPr>
            <a:spLocks noChangeArrowheads="1"/>
          </p:cNvSpPr>
          <p:nvPr/>
        </p:nvSpPr>
        <p:spPr bwMode="auto">
          <a:xfrm>
            <a:off x="5181600" y="3657600"/>
            <a:ext cx="1295400" cy="215900"/>
          </a:xfrm>
          <a:custGeom>
            <a:avLst/>
            <a:gdLst>
              <a:gd name="T0" fmla="*/ 971550 w 21600"/>
              <a:gd name="T1" fmla="*/ 0 h 21600"/>
              <a:gd name="T2" fmla="*/ 0 w 21600"/>
              <a:gd name="T3" fmla="*/ 107950 h 21600"/>
              <a:gd name="T4" fmla="*/ 971550 w 21600"/>
              <a:gd name="T5" fmla="*/ 215900 h 21600"/>
              <a:gd name="T6" fmla="*/ 1295400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3399"/>
              </a:gs>
              <a:gs pos="100000">
                <a:srgbClr val="FF0000"/>
              </a:gs>
            </a:gsLst>
            <a:lin ang="0" scaled="1"/>
          </a:gradFill>
          <a:ln w="9525">
            <a:solidFill>
              <a:srgbClr val="FFFFFF"/>
            </a:solidFill>
            <a:miter lim="800000"/>
            <a:headEnd/>
            <a:tailEnd/>
          </a:ln>
        </p:spPr>
        <p:txBody>
          <a:bodyPr wrap="none" anchor="ctr"/>
          <a:lstStyle/>
          <a:p>
            <a:endParaRPr lang="zh-CN" altLang="en-US"/>
          </a:p>
        </p:txBody>
      </p:sp>
      <p:sp>
        <p:nvSpPr>
          <p:cNvPr id="501767" name="Text Box 7"/>
          <p:cNvSpPr txBox="1">
            <a:spLocks noChangeArrowheads="1"/>
          </p:cNvSpPr>
          <p:nvPr/>
        </p:nvSpPr>
        <p:spPr bwMode="auto">
          <a:xfrm>
            <a:off x="1752600" y="914400"/>
            <a:ext cx="4648200" cy="555625"/>
          </a:xfrm>
          <a:prstGeom prst="rect">
            <a:avLst/>
          </a:prstGeom>
          <a:noFill/>
          <a:ln w="9525">
            <a:noFill/>
            <a:miter lim="800000"/>
            <a:headEnd/>
            <a:tailEnd/>
          </a:ln>
        </p:spPr>
        <p:txBody>
          <a:bodyPr lIns="92075" tIns="46036" rIns="92075" bIns="46036"/>
          <a:lstStyle/>
          <a:p>
            <a:pPr marL="342900" indent="-342900">
              <a:spcBef>
                <a:spcPct val="50000"/>
              </a:spcBef>
            </a:pPr>
            <a:r>
              <a:rPr lang="zh-CN" altLang="en-US">
                <a:solidFill>
                  <a:srgbClr val="006600"/>
                </a:solidFill>
                <a:latin typeface="黑体" pitchFamily="2" charset="-122"/>
                <a:ea typeface="黑体" pitchFamily="2" charset="-122"/>
              </a:rPr>
              <a:t>（</a:t>
            </a:r>
            <a:r>
              <a:rPr lang="en-US" altLang="zh-CN">
                <a:solidFill>
                  <a:srgbClr val="006600"/>
                </a:solidFill>
                <a:latin typeface="黑体" pitchFamily="2" charset="-122"/>
                <a:ea typeface="黑体" pitchFamily="2" charset="-122"/>
              </a:rPr>
              <a:t>1</a:t>
            </a:r>
            <a:r>
              <a:rPr lang="zh-CN" altLang="en-US">
                <a:solidFill>
                  <a:srgbClr val="006600"/>
                </a:solidFill>
                <a:latin typeface="黑体" pitchFamily="2" charset="-122"/>
                <a:ea typeface="黑体" pitchFamily="2" charset="-122"/>
              </a:rPr>
              <a:t>）归纳和演绎</a:t>
            </a:r>
          </a:p>
        </p:txBody>
      </p:sp>
      <p:pic>
        <p:nvPicPr>
          <p:cNvPr id="501768" name="Picture 8" descr="亚里士多德（彩色头像）"/>
          <p:cNvPicPr>
            <a:picLocks noChangeAspect="1" noChangeArrowheads="1"/>
          </p:cNvPicPr>
          <p:nvPr/>
        </p:nvPicPr>
        <p:blipFill>
          <a:blip r:embed="rId2" cstate="print"/>
          <a:srcRect t="10580" r="560"/>
          <a:stretch>
            <a:fillRect/>
          </a:stretch>
        </p:blipFill>
        <p:spPr bwMode="auto">
          <a:xfrm>
            <a:off x="1143000" y="3048000"/>
            <a:ext cx="2520950" cy="3048000"/>
          </a:xfrm>
          <a:prstGeom prst="rect">
            <a:avLst/>
          </a:prstGeom>
          <a:noFill/>
          <a:ln w="9525">
            <a:solidFill>
              <a:srgbClr val="66FF33"/>
            </a:solidFill>
            <a:miter lim="800000"/>
            <a:headEnd/>
            <a:tailEnd/>
          </a:ln>
        </p:spPr>
      </p:pic>
      <p:sp>
        <p:nvSpPr>
          <p:cNvPr id="177161" name="Rectangle 9"/>
          <p:cNvSpPr>
            <a:spLocks noChangeArrowheads="1"/>
          </p:cNvSpPr>
          <p:nvPr/>
        </p:nvSpPr>
        <p:spPr bwMode="auto">
          <a:xfrm>
            <a:off x="1524000" y="5562600"/>
            <a:ext cx="1962150" cy="519113"/>
          </a:xfrm>
          <a:prstGeom prst="rect">
            <a:avLst/>
          </a:prstGeom>
          <a:noFill/>
          <a:ln w="9525" algn="ctr">
            <a:noFill/>
            <a:miter lim="800000"/>
            <a:headEnd/>
            <a:tailEnd/>
          </a:ln>
        </p:spPr>
        <p:txBody>
          <a:bodyPr wrap="none">
            <a:spAutoFit/>
          </a:bodyPr>
          <a:lstStyle/>
          <a:p>
            <a:pPr algn="just">
              <a:spcBef>
                <a:spcPct val="20000"/>
              </a:spcBef>
            </a:pPr>
            <a:r>
              <a:rPr kumimoji="1" lang="zh-CN" altLang="en-US" sz="2800">
                <a:solidFill>
                  <a:srgbClr val="FFFF00"/>
                </a:solidFill>
                <a:ea typeface="华文行楷" pitchFamily="2" charset="-122"/>
              </a:rPr>
              <a:t>亚里斯多德</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01763"/>
                                        </p:tgtEl>
                                        <p:attrNameLst>
                                          <p:attrName>style.visibility</p:attrName>
                                        </p:attrNameLst>
                                      </p:cBhvr>
                                      <p:to>
                                        <p:strVal val="visible"/>
                                      </p:to>
                                    </p:set>
                                    <p:animEffect transition="in" filter="dissolve">
                                      <p:cBhvr>
                                        <p:cTn id="7" dur="500"/>
                                        <p:tgtEl>
                                          <p:spTgt spid="501763"/>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01764"/>
                                        </p:tgtEl>
                                        <p:attrNameLst>
                                          <p:attrName>style.visibility</p:attrName>
                                        </p:attrNameLst>
                                      </p:cBhvr>
                                      <p:to>
                                        <p:strVal val="visible"/>
                                      </p:to>
                                    </p:set>
                                    <p:anim calcmode="lin" valueType="num">
                                      <p:cBhvr>
                                        <p:cTn id="11" dur="500" fill="hold"/>
                                        <p:tgtEl>
                                          <p:spTgt spid="501764"/>
                                        </p:tgtEl>
                                        <p:attrNameLst>
                                          <p:attrName>ppt_w</p:attrName>
                                        </p:attrNameLst>
                                      </p:cBhvr>
                                      <p:tavLst>
                                        <p:tav tm="0">
                                          <p:val>
                                            <p:fltVal val="0"/>
                                          </p:val>
                                        </p:tav>
                                        <p:tav tm="100000">
                                          <p:val>
                                            <p:strVal val="#ppt_w"/>
                                          </p:val>
                                        </p:tav>
                                      </p:tavLst>
                                    </p:anim>
                                    <p:anim calcmode="lin" valueType="num">
                                      <p:cBhvr>
                                        <p:cTn id="12" dur="500" fill="hold"/>
                                        <p:tgtEl>
                                          <p:spTgt spid="501764"/>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501765"/>
                                        </p:tgtEl>
                                        <p:attrNameLst>
                                          <p:attrName>style.visibility</p:attrName>
                                        </p:attrNameLst>
                                      </p:cBhvr>
                                      <p:to>
                                        <p:strVal val="visible"/>
                                      </p:to>
                                    </p:set>
                                    <p:animEffect transition="in" filter="slide(fromLeft)">
                                      <p:cBhvr>
                                        <p:cTn id="16" dur="500"/>
                                        <p:tgtEl>
                                          <p:spTgt spid="501765"/>
                                        </p:tgtEl>
                                      </p:cBhvr>
                                    </p:animEffect>
                                  </p:childTnLst>
                                </p:cTn>
                              </p:par>
                            </p:childTnLst>
                          </p:cTn>
                        </p:par>
                        <p:par>
                          <p:cTn id="17" fill="hold">
                            <p:stCondLst>
                              <p:cond delay="1500"/>
                            </p:stCondLst>
                            <p:childTnLst>
                              <p:par>
                                <p:cTn id="18" presetID="17" presetClass="entr" presetSubtype="8" fill="hold" grpId="0" nodeType="afterEffect">
                                  <p:stCondLst>
                                    <p:cond delay="0"/>
                                  </p:stCondLst>
                                  <p:childTnLst>
                                    <p:set>
                                      <p:cBhvr>
                                        <p:cTn id="19" dur="1" fill="hold">
                                          <p:stCondLst>
                                            <p:cond delay="0"/>
                                          </p:stCondLst>
                                        </p:cTn>
                                        <p:tgtEl>
                                          <p:spTgt spid="501766"/>
                                        </p:tgtEl>
                                        <p:attrNameLst>
                                          <p:attrName>style.visibility</p:attrName>
                                        </p:attrNameLst>
                                      </p:cBhvr>
                                      <p:to>
                                        <p:strVal val="visible"/>
                                      </p:to>
                                    </p:set>
                                    <p:anim calcmode="lin" valueType="num">
                                      <p:cBhvr>
                                        <p:cTn id="20" dur="500" fill="hold"/>
                                        <p:tgtEl>
                                          <p:spTgt spid="501766"/>
                                        </p:tgtEl>
                                        <p:attrNameLst>
                                          <p:attrName>ppt_x</p:attrName>
                                        </p:attrNameLst>
                                      </p:cBhvr>
                                      <p:tavLst>
                                        <p:tav tm="0">
                                          <p:val>
                                            <p:strVal val="#ppt_x-#ppt_w/2"/>
                                          </p:val>
                                        </p:tav>
                                        <p:tav tm="100000">
                                          <p:val>
                                            <p:strVal val="#ppt_x"/>
                                          </p:val>
                                        </p:tav>
                                      </p:tavLst>
                                    </p:anim>
                                    <p:anim calcmode="lin" valueType="num">
                                      <p:cBhvr>
                                        <p:cTn id="21" dur="500" fill="hold"/>
                                        <p:tgtEl>
                                          <p:spTgt spid="501766"/>
                                        </p:tgtEl>
                                        <p:attrNameLst>
                                          <p:attrName>ppt_y</p:attrName>
                                        </p:attrNameLst>
                                      </p:cBhvr>
                                      <p:tavLst>
                                        <p:tav tm="0">
                                          <p:val>
                                            <p:strVal val="#ppt_y"/>
                                          </p:val>
                                        </p:tav>
                                        <p:tav tm="100000">
                                          <p:val>
                                            <p:strVal val="#ppt_y"/>
                                          </p:val>
                                        </p:tav>
                                      </p:tavLst>
                                    </p:anim>
                                    <p:anim calcmode="lin" valueType="num">
                                      <p:cBhvr>
                                        <p:cTn id="22" dur="500" fill="hold"/>
                                        <p:tgtEl>
                                          <p:spTgt spid="501766"/>
                                        </p:tgtEl>
                                        <p:attrNameLst>
                                          <p:attrName>ppt_w</p:attrName>
                                        </p:attrNameLst>
                                      </p:cBhvr>
                                      <p:tavLst>
                                        <p:tav tm="0">
                                          <p:val>
                                            <p:fltVal val="0"/>
                                          </p:val>
                                        </p:tav>
                                        <p:tav tm="100000">
                                          <p:val>
                                            <p:strVal val="#ppt_w"/>
                                          </p:val>
                                        </p:tav>
                                      </p:tavLst>
                                    </p:anim>
                                    <p:anim calcmode="lin" valueType="num">
                                      <p:cBhvr>
                                        <p:cTn id="23" dur="500" fill="hold"/>
                                        <p:tgtEl>
                                          <p:spTgt spid="501766"/>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501767"/>
                                        </p:tgtEl>
                                        <p:attrNameLst>
                                          <p:attrName>style.visibility</p:attrName>
                                        </p:attrNameLst>
                                      </p:cBhvr>
                                      <p:to>
                                        <p:strVal val="visible"/>
                                      </p:to>
                                    </p:set>
                                    <p:anim calcmode="lin" valueType="num">
                                      <p:cBhvr>
                                        <p:cTn id="27" dur="500" fill="hold"/>
                                        <p:tgtEl>
                                          <p:spTgt spid="501767"/>
                                        </p:tgtEl>
                                        <p:attrNameLst>
                                          <p:attrName>ppt_w</p:attrName>
                                        </p:attrNameLst>
                                      </p:cBhvr>
                                      <p:tavLst>
                                        <p:tav tm="0">
                                          <p:val>
                                            <p:fltVal val="0"/>
                                          </p:val>
                                        </p:tav>
                                        <p:tav tm="100000">
                                          <p:val>
                                            <p:strVal val="#ppt_w"/>
                                          </p:val>
                                        </p:tav>
                                      </p:tavLst>
                                    </p:anim>
                                    <p:anim calcmode="lin" valueType="num">
                                      <p:cBhvr>
                                        <p:cTn id="28" dur="500" fill="hold"/>
                                        <p:tgtEl>
                                          <p:spTgt spid="501767"/>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501768"/>
                                        </p:tgtEl>
                                        <p:attrNameLst>
                                          <p:attrName>style.visibility</p:attrName>
                                        </p:attrNameLst>
                                      </p:cBhvr>
                                      <p:to>
                                        <p:strVal val="visible"/>
                                      </p:to>
                                    </p:set>
                                    <p:anim calcmode="lin" valueType="num">
                                      <p:cBhvr additive="base">
                                        <p:cTn id="32" dur="500" fill="hold"/>
                                        <p:tgtEl>
                                          <p:spTgt spid="501768"/>
                                        </p:tgtEl>
                                        <p:attrNameLst>
                                          <p:attrName>ppt_x</p:attrName>
                                        </p:attrNameLst>
                                      </p:cBhvr>
                                      <p:tavLst>
                                        <p:tav tm="0">
                                          <p:val>
                                            <p:strVal val="0-#ppt_w/2"/>
                                          </p:val>
                                        </p:tav>
                                        <p:tav tm="100000">
                                          <p:val>
                                            <p:strVal val="#ppt_x"/>
                                          </p:val>
                                        </p:tav>
                                      </p:tavLst>
                                    </p:anim>
                                    <p:anim calcmode="lin" valueType="num">
                                      <p:cBhvr additive="base">
                                        <p:cTn id="33" dur="500" fill="hold"/>
                                        <p:tgtEl>
                                          <p:spTgt spid="5017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3" grpId="0" autoUpdateAnimBg="0"/>
      <p:bldP spid="501764" grpId="0" animBg="1" autoUpdateAnimBg="0"/>
      <p:bldP spid="501765" grpId="0" animBg="1" autoUpdateAnimBg="0"/>
      <p:bldP spid="501766" grpId="0" animBg="1"/>
      <p:bldP spid="501767"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142875" y="571500"/>
            <a:ext cx="8229600" cy="1143000"/>
          </a:xfrm>
        </p:spPr>
        <p:txBody>
          <a:bodyPr/>
          <a:lstStyle/>
          <a:p>
            <a:r>
              <a:rPr lang="zh-CN" altLang="en-US" sz="3600" smtClean="0">
                <a:solidFill>
                  <a:srgbClr val="006600"/>
                </a:solidFill>
                <a:ea typeface="黑体" pitchFamily="2" charset="-122"/>
              </a:rPr>
              <a:t>完全归纳法案例</a:t>
            </a:r>
          </a:p>
        </p:txBody>
      </p:sp>
      <p:sp>
        <p:nvSpPr>
          <p:cNvPr id="178179" name="Rectangle 3"/>
          <p:cNvSpPr>
            <a:spLocks noGrp="1" noChangeArrowheads="1"/>
          </p:cNvSpPr>
          <p:nvPr>
            <p:ph type="body" idx="1"/>
          </p:nvPr>
        </p:nvSpPr>
        <p:spPr>
          <a:xfrm>
            <a:off x="642938" y="1785938"/>
            <a:ext cx="7858125" cy="4525962"/>
          </a:xfrm>
        </p:spPr>
        <p:txBody>
          <a:bodyPr/>
          <a:lstStyle/>
          <a:p>
            <a:r>
              <a:rPr kumimoji="1" lang="zh-CN" altLang="en-US" b="1" smtClean="0"/>
              <a:t>例如： 圆是二次曲线</a:t>
            </a:r>
          </a:p>
          <a:p>
            <a:r>
              <a:rPr kumimoji="1" lang="zh-CN" altLang="en-US" b="1" smtClean="0"/>
              <a:t>            椭圆是二次曲线</a:t>
            </a:r>
          </a:p>
          <a:p>
            <a:r>
              <a:rPr kumimoji="1" lang="zh-CN" altLang="en-US" b="1" smtClean="0"/>
              <a:t>            双曲线是二次曲线</a:t>
            </a:r>
          </a:p>
          <a:p>
            <a:r>
              <a:rPr kumimoji="1" lang="zh-CN" altLang="en-US" b="1" smtClean="0"/>
              <a:t>            抛物线是二次曲线</a:t>
            </a:r>
          </a:p>
          <a:p>
            <a:r>
              <a:rPr kumimoji="1" lang="zh-CN" altLang="en-US" b="1" smtClean="0"/>
              <a:t>   </a:t>
            </a:r>
            <a:r>
              <a:rPr kumimoji="1" lang="zh-CN" altLang="en-US" b="1" smtClean="0">
                <a:solidFill>
                  <a:srgbClr val="FF6600"/>
                </a:solidFill>
              </a:rPr>
              <a:t>圆、椭圆、双曲线、抛物线是圆锥曲线</a:t>
            </a:r>
            <a:endParaRPr kumimoji="1" lang="en-US" altLang="zh-CN" b="1" smtClean="0">
              <a:solidFill>
                <a:srgbClr val="FF6600"/>
              </a:solidFill>
            </a:endParaRPr>
          </a:p>
          <a:p>
            <a:r>
              <a:rPr kumimoji="1" lang="zh-CN" altLang="en-US" b="1" smtClean="0">
                <a:solidFill>
                  <a:srgbClr val="FF6600"/>
                </a:solidFill>
              </a:rPr>
              <a:t>的全部类型</a:t>
            </a:r>
          </a:p>
          <a:p>
            <a:r>
              <a:rPr kumimoji="1" lang="zh-CN" altLang="en-US" b="1" smtClean="0"/>
              <a:t>           ∴ 所有圆锥曲线都是二次曲线</a:t>
            </a:r>
          </a:p>
          <a:p>
            <a:endParaRPr lang="en-US" altLang="zh-CN" smtClean="0"/>
          </a:p>
        </p:txBody>
      </p:sp>
      <p:sp>
        <p:nvSpPr>
          <p:cNvPr id="178180" name="Rectangle 4"/>
          <p:cNvSpPr>
            <a:spLocks noChangeArrowheads="1"/>
          </p:cNvSpPr>
          <p:nvPr/>
        </p:nvSpPr>
        <p:spPr bwMode="auto">
          <a:xfrm>
            <a:off x="2057400" y="1600200"/>
            <a:ext cx="4953000" cy="8255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42875" y="500063"/>
            <a:ext cx="8229600" cy="1143000"/>
          </a:xfrm>
        </p:spPr>
        <p:txBody>
          <a:bodyPr/>
          <a:lstStyle/>
          <a:p>
            <a:r>
              <a:rPr lang="zh-CN" altLang="en-US" sz="3600" smtClean="0">
                <a:solidFill>
                  <a:srgbClr val="006600"/>
                </a:solidFill>
                <a:ea typeface="黑体" pitchFamily="2" charset="-122"/>
              </a:rPr>
              <a:t>不完全归纳法案例</a:t>
            </a:r>
          </a:p>
        </p:txBody>
      </p:sp>
      <p:sp>
        <p:nvSpPr>
          <p:cNvPr id="179203" name="Rectangle 3"/>
          <p:cNvSpPr>
            <a:spLocks noGrp="1" noChangeArrowheads="1"/>
          </p:cNvSpPr>
          <p:nvPr>
            <p:ph type="body" idx="1"/>
          </p:nvPr>
        </p:nvSpPr>
        <p:spPr>
          <a:xfrm>
            <a:off x="642938" y="1500188"/>
            <a:ext cx="8001000" cy="4648200"/>
          </a:xfrm>
        </p:spPr>
        <p:txBody>
          <a:bodyPr/>
          <a:lstStyle/>
          <a:p>
            <a:r>
              <a:rPr kumimoji="1" lang="zh-CN" altLang="en-US" sz="2400" b="1" smtClean="0"/>
              <a:t>例如：肺结核病人有低烧、盗汗的症状；</a:t>
            </a:r>
          </a:p>
          <a:p>
            <a:r>
              <a:rPr kumimoji="1" lang="zh-CN" altLang="en-US" sz="2400" b="1" smtClean="0"/>
              <a:t>           淋巴结核病人有低烧、盗汗的症状；</a:t>
            </a:r>
          </a:p>
          <a:p>
            <a:r>
              <a:rPr kumimoji="1" lang="zh-CN" altLang="en-US" sz="2400" b="1" smtClean="0"/>
              <a:t>           骨结核病人有低烧、盗汗的症状；</a:t>
            </a:r>
          </a:p>
          <a:p>
            <a:r>
              <a:rPr kumimoji="1" lang="zh-CN" altLang="en-US" sz="2400" b="1" smtClean="0"/>
              <a:t>           肾结核病人有低烧、盗汗的症状；</a:t>
            </a:r>
          </a:p>
          <a:p>
            <a:r>
              <a:rPr kumimoji="1" lang="zh-CN" altLang="en-US" sz="2400" b="1" smtClean="0"/>
              <a:t>           腹腔结核病人有低烧、盗汗的症状；</a:t>
            </a:r>
          </a:p>
          <a:p>
            <a:r>
              <a:rPr kumimoji="1" lang="zh-CN" altLang="en-US" sz="2400" b="1" smtClean="0"/>
              <a:t>∴ 凡患结核菌感染的所有患者都有低烧、盗汗的症状。</a:t>
            </a:r>
          </a:p>
          <a:p>
            <a:r>
              <a:rPr kumimoji="1" lang="zh-CN" altLang="en-US" sz="2400" b="1" smtClean="0"/>
              <a:t> （因为还有肠结核未统计，更何况我们不可能对所有结核病人进行考察）。</a:t>
            </a:r>
          </a:p>
          <a:p>
            <a:pPr algn="just">
              <a:spcBef>
                <a:spcPct val="0"/>
              </a:spcBef>
            </a:pPr>
            <a:r>
              <a:rPr kumimoji="1" lang="zh-CN" altLang="en-US" sz="2400" b="1" smtClean="0">
                <a:solidFill>
                  <a:srgbClr val="0000CC"/>
                </a:solidFill>
              </a:rPr>
              <a:t>不完全归纳法</a:t>
            </a:r>
            <a:r>
              <a:rPr kumimoji="1" lang="zh-CN" altLang="en-US" sz="2400" b="1" smtClean="0"/>
              <a:t>是通过考察某类事物的部分对象具有（或不具有）某种属性，从而得出该类事物的所有对象具有（或不具有）某种属性的一般性原理的结论。</a:t>
            </a:r>
          </a:p>
          <a:p>
            <a:endParaRPr lang="en-US" altLang="zh-CN" sz="1800" smtClean="0"/>
          </a:p>
        </p:txBody>
      </p:sp>
      <p:sp>
        <p:nvSpPr>
          <p:cNvPr id="179204" name="Rectangle 4"/>
          <p:cNvSpPr>
            <a:spLocks noChangeArrowheads="1"/>
          </p:cNvSpPr>
          <p:nvPr/>
        </p:nvSpPr>
        <p:spPr bwMode="auto">
          <a:xfrm>
            <a:off x="2071688" y="1357313"/>
            <a:ext cx="4953000" cy="8255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00063" y="428625"/>
            <a:ext cx="8229600" cy="1143000"/>
          </a:xfrm>
        </p:spPr>
        <p:txBody>
          <a:bodyPr/>
          <a:lstStyle/>
          <a:p>
            <a:r>
              <a:rPr lang="zh-CN" altLang="en-US" sz="3600" smtClean="0">
                <a:solidFill>
                  <a:srgbClr val="006600"/>
                </a:solidFill>
                <a:ea typeface="黑体" pitchFamily="2" charset="-122"/>
              </a:rPr>
              <a:t>不完全归纳法悖论案例</a:t>
            </a:r>
          </a:p>
        </p:txBody>
      </p:sp>
      <p:sp>
        <p:nvSpPr>
          <p:cNvPr id="180227" name="Rectangle 3"/>
          <p:cNvSpPr>
            <a:spLocks noGrp="1" noChangeArrowheads="1"/>
          </p:cNvSpPr>
          <p:nvPr>
            <p:ph type="body" idx="1"/>
          </p:nvPr>
        </p:nvSpPr>
        <p:spPr>
          <a:xfrm>
            <a:off x="571500" y="1714500"/>
            <a:ext cx="7572375" cy="5029200"/>
          </a:xfrm>
        </p:spPr>
        <p:txBody>
          <a:bodyPr/>
          <a:lstStyle/>
          <a:p>
            <a:r>
              <a:rPr kumimoji="1" lang="zh-CN" altLang="en-US" sz="2400" smtClean="0"/>
              <a:t>例</a:t>
            </a:r>
            <a:r>
              <a:rPr kumimoji="1" lang="en-US" altLang="zh-CN" sz="2400" smtClean="0"/>
              <a:t>1</a:t>
            </a:r>
            <a:r>
              <a:rPr kumimoji="1" lang="zh-CN" altLang="en-US" sz="2400" smtClean="0"/>
              <a:t>：过去经过反复考察，几百年人们都认为“所有天鹅都是白色的”，但后来人们经过对澳大利亚的考察，却发现了黑天鹅存在的事实。所以原来结论就被推翻。</a:t>
            </a:r>
          </a:p>
          <a:p>
            <a:r>
              <a:rPr kumimoji="1" lang="zh-CN" altLang="en-US" sz="2400" smtClean="0"/>
              <a:t>例</a:t>
            </a:r>
            <a:r>
              <a:rPr kumimoji="1" lang="en-US" altLang="zh-CN" sz="2400" smtClean="0"/>
              <a:t>2:</a:t>
            </a:r>
            <a:r>
              <a:rPr kumimoji="1" lang="zh-CN" altLang="en-US" sz="2400" smtClean="0"/>
              <a:t>人们过去长期观察金属都沉于水底</a:t>
            </a:r>
            <a:r>
              <a:rPr kumimoji="1" lang="en-US" altLang="zh-CN" sz="2400" smtClean="0"/>
              <a:t>,</a:t>
            </a:r>
            <a:r>
              <a:rPr kumimoji="1" lang="zh-CN" altLang="en-US" sz="2400" smtClean="0"/>
              <a:t>于是就得出：“所有金属都沉于水底”。但后果却发现了轻于水的金属锡。此结论就被推翻。</a:t>
            </a:r>
          </a:p>
          <a:p>
            <a:r>
              <a:rPr kumimoji="1" lang="zh-CN" altLang="en-US" sz="2400" smtClean="0"/>
              <a:t>例</a:t>
            </a:r>
            <a:r>
              <a:rPr kumimoji="1" lang="en-US" altLang="zh-CN" sz="2400" smtClean="0"/>
              <a:t>3</a:t>
            </a:r>
            <a:r>
              <a:rPr kumimoji="1" lang="zh-CN" altLang="en-US" sz="2400" smtClean="0"/>
              <a:t>：以前相当长的时间内，动物学家都相信“鱼是用鳃呼吸”和“所有的哺乳动物都是胎生的”。但后来人们在南美洲发现了用肺呼吸的肺鱼；在澳大利亚发现了鸭嘴兽，它是哺乳类动物，但不是胎生的，而是卵生的，于是这两个结论都被推翻。</a:t>
            </a:r>
          </a:p>
        </p:txBody>
      </p:sp>
      <p:sp>
        <p:nvSpPr>
          <p:cNvPr id="180228" name="Rectangle 4"/>
          <p:cNvSpPr>
            <a:spLocks noChangeArrowheads="1"/>
          </p:cNvSpPr>
          <p:nvPr/>
        </p:nvSpPr>
        <p:spPr bwMode="auto">
          <a:xfrm>
            <a:off x="2057400" y="1524000"/>
            <a:ext cx="5181600" cy="8255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6882" name="Text Box 2" descr="背景20 副本"/>
          <p:cNvSpPr txBox="1">
            <a:spLocks noChangeArrowheads="1"/>
          </p:cNvSpPr>
          <p:nvPr/>
        </p:nvSpPr>
        <p:spPr bwMode="auto">
          <a:xfrm>
            <a:off x="1219200" y="1524000"/>
            <a:ext cx="6705600" cy="1128713"/>
          </a:xfrm>
          <a:prstGeom prst="rect">
            <a:avLst/>
          </a:prstGeom>
          <a:noFill/>
          <a:ln w="9525">
            <a:noFill/>
            <a:miter lim="800000"/>
            <a:headEnd/>
            <a:tailEnd/>
          </a:ln>
          <a:effectLst/>
        </p:spPr>
        <p:txBody>
          <a:bodyPr>
            <a:spAutoFit/>
          </a:bodyPr>
          <a:lstStyle/>
          <a:p>
            <a:pPr algn="l">
              <a:spcBef>
                <a:spcPct val="50000"/>
              </a:spcBef>
              <a:defRPr/>
            </a:pPr>
            <a:r>
              <a:rPr kumimoji="1" lang="en-US" altLang="zh-CN" sz="4000" dirty="0">
                <a:latin typeface="Times New Roman" pitchFamily="18" charset="0"/>
                <a:ea typeface="方正琥珀简体" pitchFamily="2" charset="-122"/>
                <a:cs typeface="Arial" pitchFamily="34" charset="0"/>
              </a:rPr>
              <a:t>      </a:t>
            </a:r>
            <a:r>
              <a:rPr kumimoji="1" lang="zh-CN" altLang="en-US" sz="2800" dirty="0">
                <a:solidFill>
                  <a:schemeClr val="tx1"/>
                </a:solidFill>
                <a:effectLst>
                  <a:outerShdw blurRad="38100" dist="38100" dir="2700000" algn="tl">
                    <a:srgbClr val="C0C0C0"/>
                  </a:outerShdw>
                </a:effectLst>
                <a:latin typeface="Times New Roman" pitchFamily="18" charset="0"/>
                <a:ea typeface="方正琥珀简体" pitchFamily="2" charset="-122"/>
                <a:cs typeface="Arial" pitchFamily="34" charset="0"/>
              </a:rPr>
              <a:t>演绎</a:t>
            </a:r>
            <a:r>
              <a:rPr kumimoji="1" lang="zh-CN" altLang="en-US" sz="2800" dirty="0">
                <a:solidFill>
                  <a:schemeClr val="tx1"/>
                </a:solidFill>
                <a:latin typeface="Times New Roman" pitchFamily="18" charset="0"/>
                <a:ea typeface="方正琥珀简体" pitchFamily="2" charset="-122"/>
                <a:cs typeface="Arial" pitchFamily="34" charset="0"/>
              </a:rPr>
              <a:t>是以一般概念、原则为前提推导出个别结论的思维方法。</a:t>
            </a:r>
            <a:endParaRPr lang="zh-CN" altLang="en-US" dirty="0">
              <a:solidFill>
                <a:schemeClr val="tx1"/>
              </a:solidFill>
              <a:cs typeface="Arial" pitchFamily="34" charset="0"/>
            </a:endParaRPr>
          </a:p>
        </p:txBody>
      </p:sp>
      <p:sp>
        <p:nvSpPr>
          <p:cNvPr id="181251" name="Rectangle 3"/>
          <p:cNvSpPr>
            <a:spLocks noChangeArrowheads="1"/>
          </p:cNvSpPr>
          <p:nvPr/>
        </p:nvSpPr>
        <p:spPr bwMode="auto">
          <a:xfrm flipV="1">
            <a:off x="1828800" y="1371600"/>
            <a:ext cx="2665413" cy="71438"/>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506884" name="Text Box 4"/>
          <p:cNvSpPr txBox="1">
            <a:spLocks noChangeArrowheads="1"/>
          </p:cNvSpPr>
          <p:nvPr/>
        </p:nvSpPr>
        <p:spPr bwMode="auto">
          <a:xfrm>
            <a:off x="1828800" y="762000"/>
            <a:ext cx="3962400" cy="631825"/>
          </a:xfrm>
          <a:prstGeom prst="rect">
            <a:avLst/>
          </a:prstGeom>
          <a:noFill/>
          <a:ln w="9525">
            <a:noFill/>
            <a:miter lim="800000"/>
            <a:headEnd/>
            <a:tailEnd/>
          </a:ln>
        </p:spPr>
        <p:txBody>
          <a:bodyPr lIns="92075" tIns="46036" rIns="92075" bIns="46036"/>
          <a:lstStyle/>
          <a:p>
            <a:pPr marL="342900" indent="-342900">
              <a:spcBef>
                <a:spcPct val="50000"/>
              </a:spcBef>
            </a:pPr>
            <a:r>
              <a:rPr lang="zh-CN" altLang="en-US">
                <a:solidFill>
                  <a:srgbClr val="006600"/>
                </a:solidFill>
                <a:latin typeface="Garamond" pitchFamily="18" charset="0"/>
                <a:ea typeface="黑体" pitchFamily="2" charset="-122"/>
              </a:rPr>
              <a:t>演绎的概念</a:t>
            </a:r>
            <a:endParaRPr lang="zh-CN" altLang="en-US">
              <a:solidFill>
                <a:srgbClr val="006600"/>
              </a:solidFill>
              <a:ea typeface="黑体" pitchFamily="2" charset="-122"/>
            </a:endParaRPr>
          </a:p>
        </p:txBody>
      </p:sp>
      <p:sp>
        <p:nvSpPr>
          <p:cNvPr id="506885" name="Oval 5"/>
          <p:cNvSpPr>
            <a:spLocks noChangeArrowheads="1"/>
          </p:cNvSpPr>
          <p:nvPr/>
        </p:nvSpPr>
        <p:spPr bwMode="auto">
          <a:xfrm>
            <a:off x="3429000" y="2895600"/>
            <a:ext cx="1371600" cy="1371600"/>
          </a:xfrm>
          <a:prstGeom prst="ellipse">
            <a:avLst/>
          </a:prstGeom>
          <a:gradFill rotWithShape="0">
            <a:gsLst>
              <a:gs pos="0">
                <a:srgbClr val="FF9900"/>
              </a:gs>
              <a:gs pos="50000">
                <a:srgbClr val="003399"/>
              </a:gs>
              <a:gs pos="100000">
                <a:srgbClr val="FF9900"/>
              </a:gs>
            </a:gsLst>
            <a:lin ang="5400000" scaled="1"/>
          </a:gradFill>
          <a:ln w="9525">
            <a:solidFill>
              <a:srgbClr val="FFFFFF"/>
            </a:solidFill>
            <a:round/>
            <a:headEnd/>
            <a:tailEnd/>
          </a:ln>
        </p:spPr>
        <p:txBody>
          <a:bodyPr wrap="none" anchor="ctr"/>
          <a:lstStyle/>
          <a:p>
            <a:r>
              <a:rPr kumimoji="1" lang="zh-CN" altLang="en-US">
                <a:solidFill>
                  <a:srgbClr val="FFFF00"/>
                </a:solidFill>
                <a:latin typeface="Times New Roman" pitchFamily="18" charset="0"/>
                <a:ea typeface="方正琥珀简体" pitchFamily="2" charset="-122"/>
              </a:rPr>
              <a:t>一般</a:t>
            </a:r>
            <a:endParaRPr lang="zh-CN" altLang="en-US">
              <a:solidFill>
                <a:srgbClr val="FFFF00"/>
              </a:solidFill>
            </a:endParaRPr>
          </a:p>
        </p:txBody>
      </p:sp>
      <p:sp>
        <p:nvSpPr>
          <p:cNvPr id="506886" name="Oval 6"/>
          <p:cNvSpPr>
            <a:spLocks noChangeArrowheads="1"/>
          </p:cNvSpPr>
          <p:nvPr/>
        </p:nvSpPr>
        <p:spPr bwMode="auto">
          <a:xfrm>
            <a:off x="6553200" y="2895600"/>
            <a:ext cx="1371600" cy="1371600"/>
          </a:xfrm>
          <a:prstGeom prst="ellipse">
            <a:avLst/>
          </a:prstGeom>
          <a:gradFill rotWithShape="0">
            <a:gsLst>
              <a:gs pos="0">
                <a:srgbClr val="FF9900"/>
              </a:gs>
              <a:gs pos="50000">
                <a:srgbClr val="003399"/>
              </a:gs>
              <a:gs pos="100000">
                <a:srgbClr val="FF9900"/>
              </a:gs>
            </a:gsLst>
            <a:lin ang="5400000" scaled="1"/>
          </a:gradFill>
          <a:ln w="9525">
            <a:solidFill>
              <a:srgbClr val="FFFFFF"/>
            </a:solidFill>
            <a:round/>
            <a:headEnd/>
            <a:tailEnd/>
          </a:ln>
        </p:spPr>
        <p:txBody>
          <a:bodyPr wrap="none" anchor="ctr"/>
          <a:lstStyle/>
          <a:p>
            <a:r>
              <a:rPr kumimoji="1" lang="zh-CN" altLang="en-US">
                <a:solidFill>
                  <a:srgbClr val="FFFF00"/>
                </a:solidFill>
                <a:latin typeface="Times New Roman" pitchFamily="18" charset="0"/>
                <a:ea typeface="方正琥珀简体" pitchFamily="2" charset="-122"/>
              </a:rPr>
              <a:t>个别</a:t>
            </a:r>
            <a:endParaRPr lang="zh-CN" altLang="en-US">
              <a:solidFill>
                <a:srgbClr val="FFFF00"/>
              </a:solidFill>
            </a:endParaRPr>
          </a:p>
        </p:txBody>
      </p:sp>
      <p:sp>
        <p:nvSpPr>
          <p:cNvPr id="506887" name="AutoShape 7"/>
          <p:cNvSpPr>
            <a:spLocks noChangeArrowheads="1"/>
          </p:cNvSpPr>
          <p:nvPr/>
        </p:nvSpPr>
        <p:spPr bwMode="auto">
          <a:xfrm>
            <a:off x="4800600" y="3505200"/>
            <a:ext cx="1752600" cy="215900"/>
          </a:xfrm>
          <a:custGeom>
            <a:avLst/>
            <a:gdLst>
              <a:gd name="T0" fmla="*/ 1314450 w 21600"/>
              <a:gd name="T1" fmla="*/ 0 h 21600"/>
              <a:gd name="T2" fmla="*/ 0 w 21600"/>
              <a:gd name="T3" fmla="*/ 107950 h 21600"/>
              <a:gd name="T4" fmla="*/ 1314450 w 21600"/>
              <a:gd name="T5" fmla="*/ 215900 h 21600"/>
              <a:gd name="T6" fmla="*/ 1752600 w 21600"/>
              <a:gd name="T7" fmla="*/ 10795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3399"/>
              </a:gs>
              <a:gs pos="100000">
                <a:srgbClr val="FF0000"/>
              </a:gs>
            </a:gsLst>
            <a:lin ang="0" scaled="1"/>
          </a:gradFill>
          <a:ln w="9525">
            <a:solidFill>
              <a:srgbClr val="FFFFFF"/>
            </a:solidFill>
            <a:miter lim="800000"/>
            <a:headEnd/>
            <a:tailEnd/>
          </a:ln>
        </p:spPr>
        <p:txBody>
          <a:bodyPr wrap="none" anchor="ctr"/>
          <a:lstStyle/>
          <a:p>
            <a:endParaRPr lang="zh-CN" altLang="en-US"/>
          </a:p>
        </p:txBody>
      </p:sp>
      <p:sp>
        <p:nvSpPr>
          <p:cNvPr id="506888" name="Text Box 8"/>
          <p:cNvSpPr txBox="1">
            <a:spLocks noChangeArrowheads="1"/>
          </p:cNvSpPr>
          <p:nvPr/>
        </p:nvSpPr>
        <p:spPr bwMode="auto">
          <a:xfrm>
            <a:off x="1068388" y="5643563"/>
            <a:ext cx="1752600" cy="366712"/>
          </a:xfrm>
          <a:prstGeom prst="rect">
            <a:avLst/>
          </a:prstGeom>
          <a:noFill/>
          <a:ln w="9525">
            <a:noFill/>
            <a:miter lim="800000"/>
            <a:headEnd/>
            <a:tailEnd/>
          </a:ln>
        </p:spPr>
        <p:txBody>
          <a:bodyPr>
            <a:spAutoFit/>
          </a:bodyPr>
          <a:lstStyle/>
          <a:p>
            <a:pPr>
              <a:spcBef>
                <a:spcPct val="50000"/>
              </a:spcBef>
            </a:pPr>
            <a:endParaRPr lang="zh-CN" altLang="zh-CN"/>
          </a:p>
        </p:txBody>
      </p:sp>
      <p:pic>
        <p:nvPicPr>
          <p:cNvPr id="181257" name="Picture 9" descr="gongdang"/>
          <p:cNvPicPr>
            <a:picLocks noChangeAspect="1" noChangeArrowheads="1"/>
          </p:cNvPicPr>
          <p:nvPr/>
        </p:nvPicPr>
        <p:blipFill>
          <a:blip r:embed="rId2" cstate="print"/>
          <a:srcRect/>
          <a:stretch>
            <a:fillRect/>
          </a:stretch>
        </p:blipFill>
        <p:spPr bwMode="auto">
          <a:xfrm>
            <a:off x="1143000" y="3124200"/>
            <a:ext cx="2171700" cy="2895600"/>
          </a:xfrm>
          <a:prstGeom prst="rect">
            <a:avLst/>
          </a:prstGeom>
          <a:noFill/>
          <a:ln w="9525">
            <a:noFill/>
            <a:miter lim="800000"/>
            <a:headEnd/>
            <a:tailEnd/>
          </a:ln>
        </p:spPr>
      </p:pic>
      <p:sp>
        <p:nvSpPr>
          <p:cNvPr id="181258" name="Text Box 10"/>
          <p:cNvSpPr txBox="1">
            <a:spLocks noChangeArrowheads="1"/>
          </p:cNvSpPr>
          <p:nvPr/>
        </p:nvSpPr>
        <p:spPr bwMode="auto">
          <a:xfrm>
            <a:off x="3714750" y="4357688"/>
            <a:ext cx="3740150" cy="1544637"/>
          </a:xfrm>
          <a:prstGeom prst="rect">
            <a:avLst/>
          </a:prstGeom>
          <a:noFill/>
          <a:ln w="9525" algn="ctr">
            <a:noFill/>
            <a:miter lim="800000"/>
            <a:headEnd/>
            <a:tailEnd/>
          </a:ln>
        </p:spPr>
        <p:txBody>
          <a:bodyPr wrap="none">
            <a:spAutoFit/>
          </a:bodyPr>
          <a:lstStyle/>
          <a:p>
            <a:pPr algn="just">
              <a:spcBef>
                <a:spcPct val="20000"/>
              </a:spcBef>
            </a:pPr>
            <a:r>
              <a:rPr lang="zh-CN" altLang="en-US" sz="2800">
                <a:solidFill>
                  <a:srgbClr val="FF6600"/>
                </a:solidFill>
                <a:ea typeface="华文行楷" pitchFamily="2" charset="-122"/>
              </a:rPr>
              <a:t>案例</a:t>
            </a:r>
            <a:r>
              <a:rPr lang="zh-CN" altLang="en-US" sz="2800">
                <a:solidFill>
                  <a:schemeClr val="tx1"/>
                </a:solidFill>
                <a:ea typeface="华文行楷" pitchFamily="2" charset="-122"/>
              </a:rPr>
              <a:t>：</a:t>
            </a:r>
          </a:p>
          <a:p>
            <a:pPr algn="just">
              <a:spcBef>
                <a:spcPct val="20000"/>
              </a:spcBef>
            </a:pPr>
            <a:r>
              <a:rPr lang="zh-CN" altLang="en-US" sz="2800">
                <a:solidFill>
                  <a:schemeClr val="tx1"/>
                </a:solidFill>
                <a:ea typeface="华文行楷" pitchFamily="2" charset="-122"/>
              </a:rPr>
              <a:t>马克思主义普遍真理</a:t>
            </a:r>
          </a:p>
          <a:p>
            <a:pPr algn="just">
              <a:spcBef>
                <a:spcPct val="20000"/>
              </a:spcBef>
            </a:pPr>
            <a:r>
              <a:rPr lang="zh-CN" altLang="en-US" sz="2800">
                <a:solidFill>
                  <a:schemeClr val="tx1"/>
                </a:solidFill>
                <a:ea typeface="华文行楷" pitchFamily="2" charset="-122"/>
              </a:rPr>
              <a:t>指引中国革命走向胜利</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06882"/>
                                        </p:tgtEl>
                                        <p:attrNameLst>
                                          <p:attrName>style.visibility</p:attrName>
                                        </p:attrNameLst>
                                      </p:cBhvr>
                                      <p:to>
                                        <p:strVal val="visible"/>
                                      </p:to>
                                    </p:set>
                                    <p:animEffect transition="in" filter="dissolve">
                                      <p:cBhvr>
                                        <p:cTn id="7" dur="500"/>
                                        <p:tgtEl>
                                          <p:spTgt spid="50688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06884"/>
                                        </p:tgtEl>
                                        <p:attrNameLst>
                                          <p:attrName>style.visibility</p:attrName>
                                        </p:attrNameLst>
                                      </p:cBhvr>
                                      <p:to>
                                        <p:strVal val="visible"/>
                                      </p:to>
                                    </p:set>
                                    <p:anim calcmode="lin" valueType="num">
                                      <p:cBhvr>
                                        <p:cTn id="11" dur="500" fill="hold"/>
                                        <p:tgtEl>
                                          <p:spTgt spid="506884"/>
                                        </p:tgtEl>
                                        <p:attrNameLst>
                                          <p:attrName>ppt_w</p:attrName>
                                        </p:attrNameLst>
                                      </p:cBhvr>
                                      <p:tavLst>
                                        <p:tav tm="0">
                                          <p:val>
                                            <p:fltVal val="0"/>
                                          </p:val>
                                        </p:tav>
                                        <p:tav tm="100000">
                                          <p:val>
                                            <p:strVal val="#ppt_w"/>
                                          </p:val>
                                        </p:tav>
                                      </p:tavLst>
                                    </p:anim>
                                    <p:anim calcmode="lin" valueType="num">
                                      <p:cBhvr>
                                        <p:cTn id="12" dur="500" fill="hold"/>
                                        <p:tgtEl>
                                          <p:spTgt spid="506884"/>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506885"/>
                                        </p:tgtEl>
                                        <p:attrNameLst>
                                          <p:attrName>style.visibility</p:attrName>
                                        </p:attrNameLst>
                                      </p:cBhvr>
                                      <p:to>
                                        <p:strVal val="visible"/>
                                      </p:to>
                                    </p:set>
                                    <p:anim calcmode="lin" valueType="num">
                                      <p:cBhvr>
                                        <p:cTn id="16" dur="500" fill="hold"/>
                                        <p:tgtEl>
                                          <p:spTgt spid="506885"/>
                                        </p:tgtEl>
                                        <p:attrNameLst>
                                          <p:attrName>ppt_w</p:attrName>
                                        </p:attrNameLst>
                                      </p:cBhvr>
                                      <p:tavLst>
                                        <p:tav tm="0">
                                          <p:val>
                                            <p:fltVal val="0"/>
                                          </p:val>
                                        </p:tav>
                                        <p:tav tm="100000">
                                          <p:val>
                                            <p:strVal val="#ppt_w"/>
                                          </p:val>
                                        </p:tav>
                                      </p:tavLst>
                                    </p:anim>
                                    <p:anim calcmode="lin" valueType="num">
                                      <p:cBhvr>
                                        <p:cTn id="17" dur="500" fill="hold"/>
                                        <p:tgtEl>
                                          <p:spTgt spid="506885"/>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12" presetClass="entr" presetSubtype="8" fill="hold" grpId="0" nodeType="afterEffect">
                                  <p:stCondLst>
                                    <p:cond delay="0"/>
                                  </p:stCondLst>
                                  <p:childTnLst>
                                    <p:set>
                                      <p:cBhvr>
                                        <p:cTn id="20" dur="1" fill="hold">
                                          <p:stCondLst>
                                            <p:cond delay="0"/>
                                          </p:stCondLst>
                                        </p:cTn>
                                        <p:tgtEl>
                                          <p:spTgt spid="506886"/>
                                        </p:tgtEl>
                                        <p:attrNameLst>
                                          <p:attrName>style.visibility</p:attrName>
                                        </p:attrNameLst>
                                      </p:cBhvr>
                                      <p:to>
                                        <p:strVal val="visible"/>
                                      </p:to>
                                    </p:set>
                                    <p:animEffect transition="in" filter="slide(fromLeft)">
                                      <p:cBhvr>
                                        <p:cTn id="21" dur="500"/>
                                        <p:tgtEl>
                                          <p:spTgt spid="506886"/>
                                        </p:tgtEl>
                                      </p:cBhvr>
                                    </p:animEffect>
                                  </p:childTnLst>
                                </p:cTn>
                              </p:par>
                            </p:childTnLst>
                          </p:cTn>
                        </p:par>
                        <p:par>
                          <p:cTn id="22" fill="hold">
                            <p:stCondLst>
                              <p:cond delay="2000"/>
                            </p:stCondLst>
                            <p:childTnLst>
                              <p:par>
                                <p:cTn id="23" presetID="17" presetClass="entr" presetSubtype="8" fill="hold" grpId="0" nodeType="afterEffect">
                                  <p:stCondLst>
                                    <p:cond delay="0"/>
                                  </p:stCondLst>
                                  <p:childTnLst>
                                    <p:set>
                                      <p:cBhvr>
                                        <p:cTn id="24" dur="1" fill="hold">
                                          <p:stCondLst>
                                            <p:cond delay="0"/>
                                          </p:stCondLst>
                                        </p:cTn>
                                        <p:tgtEl>
                                          <p:spTgt spid="506887"/>
                                        </p:tgtEl>
                                        <p:attrNameLst>
                                          <p:attrName>style.visibility</p:attrName>
                                        </p:attrNameLst>
                                      </p:cBhvr>
                                      <p:to>
                                        <p:strVal val="visible"/>
                                      </p:to>
                                    </p:set>
                                    <p:anim calcmode="lin" valueType="num">
                                      <p:cBhvr>
                                        <p:cTn id="25" dur="500" fill="hold"/>
                                        <p:tgtEl>
                                          <p:spTgt spid="506887"/>
                                        </p:tgtEl>
                                        <p:attrNameLst>
                                          <p:attrName>ppt_x</p:attrName>
                                        </p:attrNameLst>
                                      </p:cBhvr>
                                      <p:tavLst>
                                        <p:tav tm="0">
                                          <p:val>
                                            <p:strVal val="#ppt_x-#ppt_w/2"/>
                                          </p:val>
                                        </p:tav>
                                        <p:tav tm="100000">
                                          <p:val>
                                            <p:strVal val="#ppt_x"/>
                                          </p:val>
                                        </p:tav>
                                      </p:tavLst>
                                    </p:anim>
                                    <p:anim calcmode="lin" valueType="num">
                                      <p:cBhvr>
                                        <p:cTn id="26" dur="500" fill="hold"/>
                                        <p:tgtEl>
                                          <p:spTgt spid="506887"/>
                                        </p:tgtEl>
                                        <p:attrNameLst>
                                          <p:attrName>ppt_y</p:attrName>
                                        </p:attrNameLst>
                                      </p:cBhvr>
                                      <p:tavLst>
                                        <p:tav tm="0">
                                          <p:val>
                                            <p:strVal val="#ppt_y"/>
                                          </p:val>
                                        </p:tav>
                                        <p:tav tm="100000">
                                          <p:val>
                                            <p:strVal val="#ppt_y"/>
                                          </p:val>
                                        </p:tav>
                                      </p:tavLst>
                                    </p:anim>
                                    <p:anim calcmode="lin" valueType="num">
                                      <p:cBhvr>
                                        <p:cTn id="27" dur="500" fill="hold"/>
                                        <p:tgtEl>
                                          <p:spTgt spid="506887"/>
                                        </p:tgtEl>
                                        <p:attrNameLst>
                                          <p:attrName>ppt_w</p:attrName>
                                        </p:attrNameLst>
                                      </p:cBhvr>
                                      <p:tavLst>
                                        <p:tav tm="0">
                                          <p:val>
                                            <p:fltVal val="0"/>
                                          </p:val>
                                        </p:tav>
                                        <p:tav tm="100000">
                                          <p:val>
                                            <p:strVal val="#ppt_w"/>
                                          </p:val>
                                        </p:tav>
                                      </p:tavLst>
                                    </p:anim>
                                    <p:anim calcmode="lin" valueType="num">
                                      <p:cBhvr>
                                        <p:cTn id="28" dur="500" fill="hold"/>
                                        <p:tgtEl>
                                          <p:spTgt spid="506887"/>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2" presetClass="entr" presetSubtype="4" fill="hold" grpId="0" nodeType="afterEffect" nodePh="1">
                                  <p:stCondLst>
                                    <p:cond delay="0"/>
                                  </p:stCondLst>
                                  <p:endCondLst>
                                    <p:cond evt="begin" delay="0">
                                      <p:tn val="30"/>
                                    </p:cond>
                                  </p:endCondLst>
                                  <p:childTnLst>
                                    <p:set>
                                      <p:cBhvr>
                                        <p:cTn id="31" dur="1" fill="hold">
                                          <p:stCondLst>
                                            <p:cond delay="0"/>
                                          </p:stCondLst>
                                        </p:cTn>
                                        <p:tgtEl>
                                          <p:spTgt spid="506888"/>
                                        </p:tgtEl>
                                        <p:attrNameLst>
                                          <p:attrName>style.visibility</p:attrName>
                                        </p:attrNameLst>
                                      </p:cBhvr>
                                      <p:to>
                                        <p:strVal val="visible"/>
                                      </p:to>
                                    </p:set>
                                    <p:animEffect transition="in" filter="slide(fromBottom)">
                                      <p:cBhvr>
                                        <p:cTn id="32" dur="500"/>
                                        <p:tgtEl>
                                          <p:spTgt spid="506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2" grpId="0" autoUpdateAnimBg="0"/>
      <p:bldP spid="506884" grpId="0" autoUpdateAnimBg="0"/>
      <p:bldP spid="506885" grpId="0" animBg="1" autoUpdateAnimBg="0"/>
      <p:bldP spid="506886" grpId="0" animBg="1" autoUpdateAnimBg="0"/>
      <p:bldP spid="506887" grpId="0" animBg="1"/>
      <p:bldP spid="506888"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1828800" y="1447800"/>
            <a:ext cx="4724400" cy="8255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82275" name="Text Box 3"/>
          <p:cNvSpPr txBox="1">
            <a:spLocks noChangeArrowheads="1"/>
          </p:cNvSpPr>
          <p:nvPr/>
        </p:nvSpPr>
        <p:spPr bwMode="auto">
          <a:xfrm>
            <a:off x="1752600" y="838200"/>
            <a:ext cx="5029200" cy="641350"/>
          </a:xfrm>
          <a:prstGeom prst="rect">
            <a:avLst/>
          </a:prstGeom>
          <a:noFill/>
          <a:ln w="9525">
            <a:noFill/>
            <a:miter lim="800000"/>
            <a:headEnd/>
            <a:tailEnd/>
          </a:ln>
        </p:spPr>
        <p:txBody>
          <a:bodyPr>
            <a:spAutoFit/>
          </a:bodyPr>
          <a:lstStyle/>
          <a:p>
            <a:pPr>
              <a:spcBef>
                <a:spcPct val="50000"/>
              </a:spcBef>
            </a:pPr>
            <a:r>
              <a:rPr kumimoji="1" lang="zh-CN" altLang="en-US">
                <a:solidFill>
                  <a:srgbClr val="006600"/>
                </a:solidFill>
                <a:latin typeface="Times New Roman" pitchFamily="18" charset="0"/>
                <a:ea typeface="黑体" pitchFamily="2" charset="-122"/>
              </a:rPr>
              <a:t>归纳和演绎的辩证关系</a:t>
            </a:r>
            <a:endParaRPr lang="zh-CN" altLang="en-US">
              <a:solidFill>
                <a:srgbClr val="006600"/>
              </a:solidFill>
              <a:ea typeface="黑体" pitchFamily="2" charset="-122"/>
            </a:endParaRPr>
          </a:p>
        </p:txBody>
      </p:sp>
      <p:sp>
        <p:nvSpPr>
          <p:cNvPr id="182276" name="Rectangle 4"/>
          <p:cNvSpPr>
            <a:spLocks noChangeArrowheads="1"/>
          </p:cNvSpPr>
          <p:nvPr/>
        </p:nvSpPr>
        <p:spPr bwMode="auto">
          <a:xfrm>
            <a:off x="1071563" y="1714500"/>
            <a:ext cx="7072312" cy="1506538"/>
          </a:xfrm>
          <a:prstGeom prst="rect">
            <a:avLst/>
          </a:prstGeom>
          <a:noFill/>
          <a:ln w="12700">
            <a:solidFill>
              <a:srgbClr val="FFFFFF"/>
            </a:solidFill>
            <a:miter lim="800000"/>
            <a:headEnd type="none" w="sm" len="sm"/>
            <a:tailEnd type="none" w="sm" len="sm"/>
          </a:ln>
        </p:spPr>
        <p:txBody>
          <a:bodyPr anchor="ctr">
            <a:spAutoFit/>
          </a:bodyPr>
          <a:lstStyle/>
          <a:p>
            <a:pPr algn="l"/>
            <a:r>
              <a:rPr kumimoji="1" lang="en-US" altLang="zh-CN" sz="3200">
                <a:solidFill>
                  <a:schemeClr val="tx1"/>
                </a:solidFill>
                <a:latin typeface="Times New Roman" pitchFamily="18" charset="0"/>
                <a:ea typeface="文鼎CS楷体" pitchFamily="49" charset="-122"/>
              </a:rPr>
              <a:t>       </a:t>
            </a:r>
            <a:r>
              <a:rPr kumimoji="1" lang="zh-CN" altLang="en-US" sz="2800">
                <a:solidFill>
                  <a:schemeClr val="tx1"/>
                </a:solidFill>
                <a:latin typeface="Times New Roman" pitchFamily="18" charset="0"/>
                <a:ea typeface="文鼎CS楷体" pitchFamily="49" charset="-122"/>
              </a:rPr>
              <a:t>归纳和演绎两种方法处于不可分割的联系之中。一方面，归纳和演绎互为前提。另一方面，归纳和演绎相互补充</a:t>
            </a:r>
            <a:r>
              <a:rPr kumimoji="1" lang="zh-CN" altLang="en-US" sz="3200">
                <a:solidFill>
                  <a:schemeClr val="tx1"/>
                </a:solidFill>
                <a:latin typeface="Times New Roman" pitchFamily="18" charset="0"/>
                <a:ea typeface="文鼎CS楷体" pitchFamily="49" charset="-122"/>
              </a:rPr>
              <a:t>。</a:t>
            </a:r>
            <a:r>
              <a:rPr kumimoji="1" lang="zh-CN" altLang="en-US" sz="2800">
                <a:solidFill>
                  <a:schemeClr val="tx1"/>
                </a:solidFill>
                <a:latin typeface="Times New Roman" pitchFamily="18" charset="0"/>
                <a:ea typeface="文鼎CS楷体" pitchFamily="49" charset="-122"/>
              </a:rPr>
              <a:t> </a:t>
            </a:r>
            <a:endParaRPr lang="zh-CN" altLang="en-US">
              <a:solidFill>
                <a:schemeClr val="tx1"/>
              </a:solidFill>
            </a:endParaRPr>
          </a:p>
        </p:txBody>
      </p:sp>
      <p:pic>
        <p:nvPicPr>
          <p:cNvPr id="182277" name="Picture 5" descr="niudun"/>
          <p:cNvPicPr>
            <a:picLocks noChangeAspect="1" noChangeArrowheads="1"/>
          </p:cNvPicPr>
          <p:nvPr/>
        </p:nvPicPr>
        <p:blipFill>
          <a:blip r:embed="rId2" cstate="print"/>
          <a:srcRect/>
          <a:stretch>
            <a:fillRect/>
          </a:stretch>
        </p:blipFill>
        <p:spPr bwMode="auto">
          <a:xfrm>
            <a:off x="4495800" y="3276600"/>
            <a:ext cx="3505200" cy="2836863"/>
          </a:xfrm>
          <a:prstGeom prst="rect">
            <a:avLst/>
          </a:prstGeom>
          <a:noFill/>
          <a:ln w="9525">
            <a:noFill/>
            <a:miter lim="800000"/>
            <a:headEnd/>
            <a:tailEnd/>
          </a:ln>
        </p:spPr>
      </p:pic>
      <p:pic>
        <p:nvPicPr>
          <p:cNvPr id="182278" name="Picture 6" descr="newton_4"/>
          <p:cNvPicPr>
            <a:picLocks noChangeAspect="1" noChangeArrowheads="1"/>
          </p:cNvPicPr>
          <p:nvPr/>
        </p:nvPicPr>
        <p:blipFill>
          <a:blip r:embed="rId3" cstate="print"/>
          <a:srcRect/>
          <a:stretch>
            <a:fillRect/>
          </a:stretch>
        </p:blipFill>
        <p:spPr bwMode="auto">
          <a:xfrm>
            <a:off x="1143000" y="3276600"/>
            <a:ext cx="2708275" cy="2819400"/>
          </a:xfrm>
          <a:prstGeom prst="rect">
            <a:avLst/>
          </a:prstGeom>
          <a:noFill/>
          <a:ln w="9525">
            <a:noFill/>
            <a:miter lim="800000"/>
            <a:headEnd/>
            <a:tailEnd/>
          </a:ln>
        </p:spPr>
      </p:pic>
      <p:sp>
        <p:nvSpPr>
          <p:cNvPr id="182279" name="Text Box 7"/>
          <p:cNvSpPr txBox="1">
            <a:spLocks noChangeArrowheads="1"/>
          </p:cNvSpPr>
          <p:nvPr/>
        </p:nvSpPr>
        <p:spPr bwMode="auto">
          <a:xfrm>
            <a:off x="1127125" y="5600700"/>
            <a:ext cx="6788150" cy="396875"/>
          </a:xfrm>
          <a:prstGeom prst="rect">
            <a:avLst/>
          </a:prstGeom>
          <a:noFill/>
          <a:ln w="9525" algn="ctr">
            <a:noFill/>
            <a:miter lim="800000"/>
            <a:headEnd/>
            <a:tailEnd/>
          </a:ln>
        </p:spPr>
        <p:txBody>
          <a:bodyPr wrap="none">
            <a:spAutoFit/>
          </a:bodyPr>
          <a:lstStyle/>
          <a:p>
            <a:pPr algn="just">
              <a:spcBef>
                <a:spcPct val="20000"/>
              </a:spcBef>
            </a:pPr>
            <a:r>
              <a:rPr lang="zh-CN" altLang="en-US" sz="2000">
                <a:solidFill>
                  <a:srgbClr val="FFFF00"/>
                </a:solidFill>
                <a:ea typeface="华文行楷" pitchFamily="2" charset="-122"/>
              </a:rPr>
              <a:t>萍果落地启发出万有引力原理，它又指导人们发现新的星球</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2"/>
          <p:cNvSpPr>
            <a:spLocks noChangeShapeType="1"/>
          </p:cNvSpPr>
          <p:nvPr/>
        </p:nvSpPr>
        <p:spPr bwMode="auto">
          <a:xfrm>
            <a:off x="1981200" y="4508500"/>
            <a:ext cx="403225" cy="0"/>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9219" name="Line 3"/>
          <p:cNvSpPr>
            <a:spLocks noChangeShapeType="1"/>
          </p:cNvSpPr>
          <p:nvPr/>
        </p:nvSpPr>
        <p:spPr bwMode="auto">
          <a:xfrm flipH="1">
            <a:off x="1979613" y="2132013"/>
            <a:ext cx="1587" cy="2403475"/>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9220" name="Rectangle 4"/>
          <p:cNvSpPr>
            <a:spLocks noChangeArrowheads="1"/>
          </p:cNvSpPr>
          <p:nvPr/>
        </p:nvSpPr>
        <p:spPr bwMode="auto">
          <a:xfrm>
            <a:off x="1066800" y="836613"/>
            <a:ext cx="533400" cy="4678362"/>
          </a:xfrm>
          <a:prstGeom prst="rect">
            <a:avLst/>
          </a:prstGeom>
          <a:solidFill>
            <a:schemeClr val="accent2"/>
          </a:solidFill>
          <a:ln w="28575">
            <a:solidFill>
              <a:srgbClr val="660033"/>
            </a:solidFill>
            <a:miter lim="800000"/>
            <a:headEnd/>
            <a:tailEnd/>
          </a:ln>
          <a:effectLst>
            <a:outerShdw dist="35921" dir="2700000" algn="ctr" rotWithShape="0">
              <a:schemeClr val="bg2">
                <a:alpha val="50000"/>
              </a:schemeClr>
            </a:outerShdw>
          </a:effectLst>
        </p:spPr>
        <p:txBody>
          <a:bodyPr wrap="none" anchor="ctr"/>
          <a:lstStyle/>
          <a:p>
            <a:pPr eaLnBrk="1" hangingPunct="1">
              <a:defRPr/>
            </a:pPr>
            <a:r>
              <a:rPr kumimoji="1" lang="zh-CN" altLang="en-US" sz="3400">
                <a:effectLst>
                  <a:outerShdw blurRad="38100" dist="38100" dir="2700000" algn="tl">
                    <a:srgbClr val="000000"/>
                  </a:outerShdw>
                </a:effectLst>
                <a:latin typeface="Times New Roman" pitchFamily="18" charset="0"/>
                <a:ea typeface="楷体_GB2312" pitchFamily="49" charset="-122"/>
              </a:rPr>
              <a:t>思</a:t>
            </a:r>
          </a:p>
          <a:p>
            <a:pPr eaLnBrk="1" hangingPunct="1">
              <a:defRPr/>
            </a:pPr>
            <a:r>
              <a:rPr kumimoji="1" lang="zh-CN" altLang="en-US" sz="3400">
                <a:effectLst>
                  <a:outerShdw blurRad="38100" dist="38100" dir="2700000" algn="tl">
                    <a:srgbClr val="000000"/>
                  </a:outerShdw>
                </a:effectLst>
                <a:latin typeface="Times New Roman" pitchFamily="18" charset="0"/>
                <a:ea typeface="楷体_GB2312" pitchFamily="49" charset="-122"/>
              </a:rPr>
              <a:t>维</a:t>
            </a:r>
          </a:p>
          <a:p>
            <a:pPr eaLnBrk="1" hangingPunct="1">
              <a:defRPr/>
            </a:pPr>
            <a:r>
              <a:rPr kumimoji="1" lang="zh-CN" altLang="en-US" sz="3400">
                <a:effectLst>
                  <a:outerShdw blurRad="38100" dist="38100" dir="2700000" algn="tl">
                    <a:srgbClr val="000000"/>
                  </a:outerShdw>
                </a:effectLst>
                <a:latin typeface="Times New Roman" pitchFamily="18" charset="0"/>
                <a:ea typeface="楷体_GB2312" pitchFamily="49" charset="-122"/>
              </a:rPr>
              <a:t>和</a:t>
            </a:r>
          </a:p>
          <a:p>
            <a:pPr eaLnBrk="1" hangingPunct="1">
              <a:defRPr/>
            </a:pPr>
            <a:r>
              <a:rPr kumimoji="1" lang="zh-CN" altLang="en-US" sz="3400">
                <a:effectLst>
                  <a:outerShdw blurRad="38100" dist="38100" dir="2700000" algn="tl">
                    <a:srgbClr val="000000"/>
                  </a:outerShdw>
                </a:effectLst>
                <a:latin typeface="Times New Roman" pitchFamily="18" charset="0"/>
                <a:ea typeface="楷体_GB2312" pitchFamily="49" charset="-122"/>
              </a:rPr>
              <a:t>存</a:t>
            </a:r>
          </a:p>
          <a:p>
            <a:pPr eaLnBrk="1" hangingPunct="1">
              <a:defRPr/>
            </a:pPr>
            <a:r>
              <a:rPr kumimoji="1" lang="zh-CN" altLang="en-US" sz="3400">
                <a:effectLst>
                  <a:outerShdw blurRad="38100" dist="38100" dir="2700000" algn="tl">
                    <a:srgbClr val="000000"/>
                  </a:outerShdw>
                </a:effectLst>
                <a:latin typeface="Times New Roman" pitchFamily="18" charset="0"/>
                <a:ea typeface="楷体_GB2312" pitchFamily="49" charset="-122"/>
              </a:rPr>
              <a:t>的</a:t>
            </a:r>
          </a:p>
          <a:p>
            <a:pPr eaLnBrk="1" hangingPunct="1">
              <a:defRPr/>
            </a:pPr>
            <a:r>
              <a:rPr kumimoji="1" lang="zh-CN" altLang="en-US" sz="3400">
                <a:effectLst>
                  <a:outerShdw blurRad="38100" dist="38100" dir="2700000" algn="tl">
                    <a:srgbClr val="000000"/>
                  </a:outerShdw>
                </a:effectLst>
                <a:latin typeface="Times New Roman" pitchFamily="18" charset="0"/>
                <a:ea typeface="楷体_GB2312" pitchFamily="49" charset="-122"/>
              </a:rPr>
              <a:t>关</a:t>
            </a:r>
          </a:p>
          <a:p>
            <a:pPr eaLnBrk="1" hangingPunct="1">
              <a:defRPr/>
            </a:pPr>
            <a:r>
              <a:rPr kumimoji="1" lang="zh-CN" altLang="en-US" sz="3400">
                <a:effectLst>
                  <a:outerShdw blurRad="38100" dist="38100" dir="2700000" algn="tl">
                    <a:srgbClr val="000000"/>
                  </a:outerShdw>
                </a:effectLst>
                <a:latin typeface="Times New Roman" pitchFamily="18" charset="0"/>
                <a:ea typeface="楷体_GB2312" pitchFamily="49" charset="-122"/>
              </a:rPr>
              <a:t>系</a:t>
            </a:r>
          </a:p>
          <a:p>
            <a:pPr eaLnBrk="1" hangingPunct="1">
              <a:defRPr/>
            </a:pPr>
            <a:r>
              <a:rPr kumimoji="1" lang="zh-CN" altLang="en-US" sz="3400">
                <a:effectLst>
                  <a:outerShdw blurRad="38100" dist="38100" dir="2700000" algn="tl">
                    <a:srgbClr val="000000"/>
                  </a:outerShdw>
                </a:effectLst>
                <a:latin typeface="Times New Roman" pitchFamily="18" charset="0"/>
                <a:ea typeface="楷体_GB2312" pitchFamily="49" charset="-122"/>
              </a:rPr>
              <a:t>问</a:t>
            </a:r>
          </a:p>
          <a:p>
            <a:pPr eaLnBrk="1" hangingPunct="1">
              <a:defRPr/>
            </a:pPr>
            <a:r>
              <a:rPr kumimoji="1" lang="zh-CN" altLang="en-US" sz="3400">
                <a:effectLst>
                  <a:outerShdw blurRad="38100" dist="38100" dir="2700000" algn="tl">
                    <a:srgbClr val="000000"/>
                  </a:outerShdw>
                </a:effectLst>
                <a:latin typeface="Times New Roman" pitchFamily="18" charset="0"/>
                <a:ea typeface="楷体_GB2312" pitchFamily="49" charset="-122"/>
              </a:rPr>
              <a:t>题</a:t>
            </a:r>
          </a:p>
        </p:txBody>
      </p:sp>
      <p:sp>
        <p:nvSpPr>
          <p:cNvPr id="9221" name="Line 5"/>
          <p:cNvSpPr>
            <a:spLocks noChangeShapeType="1"/>
          </p:cNvSpPr>
          <p:nvPr/>
        </p:nvSpPr>
        <p:spPr bwMode="auto">
          <a:xfrm>
            <a:off x="1600200" y="3357563"/>
            <a:ext cx="403225" cy="0"/>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9222" name="Line 6"/>
          <p:cNvSpPr>
            <a:spLocks noChangeShapeType="1"/>
          </p:cNvSpPr>
          <p:nvPr/>
        </p:nvSpPr>
        <p:spPr bwMode="auto">
          <a:xfrm>
            <a:off x="1981200" y="2133600"/>
            <a:ext cx="381000" cy="0"/>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9223" name="Rectangle 7"/>
          <p:cNvSpPr>
            <a:spLocks noChangeArrowheads="1"/>
          </p:cNvSpPr>
          <p:nvPr/>
        </p:nvSpPr>
        <p:spPr bwMode="auto">
          <a:xfrm>
            <a:off x="2411413" y="3694113"/>
            <a:ext cx="2438400" cy="1570037"/>
          </a:xfrm>
          <a:prstGeom prst="rect">
            <a:avLst/>
          </a:prstGeom>
          <a:solidFill>
            <a:schemeClr val="hlink"/>
          </a:solidFill>
          <a:ln w="28575">
            <a:solidFill>
              <a:srgbClr val="660033"/>
            </a:solidFill>
            <a:miter lim="800000"/>
            <a:headEnd/>
            <a:tailEnd/>
          </a:ln>
          <a:effectLst>
            <a:outerShdw dist="35921" dir="2700000" algn="ctr" rotWithShape="0">
              <a:schemeClr val="bg2">
                <a:alpha val="50000"/>
              </a:schemeClr>
            </a:outerShdw>
          </a:effectLst>
        </p:spPr>
        <p:txBody>
          <a:bodyPr wrap="none" anchor="ctr"/>
          <a:lstStyle/>
          <a:p>
            <a:pPr eaLnBrk="1" hangingPunct="1">
              <a:defRPr/>
            </a:pPr>
            <a:r>
              <a:rPr kumimoji="1" lang="zh-CN" altLang="en-US" sz="3200">
                <a:latin typeface="楷体_GB2312" pitchFamily="49" charset="-122"/>
                <a:ea typeface="楷体_GB2312" pitchFamily="49" charset="-122"/>
              </a:rPr>
              <a:t>思维和存在</a:t>
            </a:r>
          </a:p>
          <a:p>
            <a:pPr eaLnBrk="1" hangingPunct="1">
              <a:defRPr/>
            </a:pPr>
            <a:r>
              <a:rPr kumimoji="1" lang="zh-CN" altLang="en-US" sz="3200">
                <a:latin typeface="楷体_GB2312" pitchFamily="49" charset="-122"/>
                <a:ea typeface="楷体_GB2312" pitchFamily="49" charset="-122"/>
              </a:rPr>
              <a:t>是否具有</a:t>
            </a:r>
          </a:p>
          <a:p>
            <a:pPr eaLnBrk="1" hangingPunct="1">
              <a:defRPr/>
            </a:pPr>
            <a:r>
              <a:rPr kumimoji="1" lang="zh-CN" altLang="en-US" sz="3200">
                <a:latin typeface="楷体_GB2312" pitchFamily="49" charset="-122"/>
                <a:ea typeface="楷体_GB2312" pitchFamily="49" charset="-122"/>
              </a:rPr>
              <a:t>同一性问题</a:t>
            </a:r>
          </a:p>
        </p:txBody>
      </p:sp>
      <p:sp>
        <p:nvSpPr>
          <p:cNvPr id="9224" name="Rectangle 8"/>
          <p:cNvSpPr>
            <a:spLocks noChangeArrowheads="1"/>
          </p:cNvSpPr>
          <p:nvPr/>
        </p:nvSpPr>
        <p:spPr bwMode="auto">
          <a:xfrm>
            <a:off x="5867400" y="762000"/>
            <a:ext cx="2614613" cy="533400"/>
          </a:xfrm>
          <a:prstGeom prst="rect">
            <a:avLst/>
          </a:prstGeom>
          <a:solidFill>
            <a:schemeClr val="accent1"/>
          </a:solidFill>
          <a:ln w="28575">
            <a:solidFill>
              <a:srgbClr val="660033"/>
            </a:solidFill>
            <a:miter lim="800000"/>
            <a:headEnd/>
            <a:tailEnd/>
          </a:ln>
          <a:effectLst>
            <a:outerShdw dist="35921" dir="2700000" algn="ctr" rotWithShape="0">
              <a:schemeClr val="bg2">
                <a:alpha val="50000"/>
              </a:schemeClr>
            </a:outerShdw>
          </a:effectLst>
        </p:spPr>
        <p:txBody>
          <a:bodyPr wrap="none" anchor="ctr"/>
          <a:lstStyle/>
          <a:p>
            <a:pPr eaLnBrk="1" hangingPunct="1">
              <a:defRPr/>
            </a:pPr>
            <a:r>
              <a:rPr kumimoji="1" lang="zh-CN" altLang="en-US" sz="3200">
                <a:solidFill>
                  <a:srgbClr val="000066"/>
                </a:solidFill>
                <a:effectLst>
                  <a:outerShdw blurRad="38100" dist="38100" dir="2700000" algn="tl">
                    <a:srgbClr val="000000"/>
                  </a:outerShdw>
                </a:effectLst>
                <a:latin typeface="楷体_GB2312" pitchFamily="49" charset="-122"/>
                <a:ea typeface="楷体_GB2312" pitchFamily="49" charset="-122"/>
              </a:rPr>
              <a:t>唯物主义</a:t>
            </a:r>
          </a:p>
        </p:txBody>
      </p:sp>
      <p:sp>
        <p:nvSpPr>
          <p:cNvPr id="9227" name="Rectangle 11"/>
          <p:cNvSpPr>
            <a:spLocks noChangeArrowheads="1"/>
          </p:cNvSpPr>
          <p:nvPr/>
        </p:nvSpPr>
        <p:spPr bwMode="auto">
          <a:xfrm>
            <a:off x="2413000" y="1268413"/>
            <a:ext cx="2519363" cy="1582737"/>
          </a:xfrm>
          <a:prstGeom prst="rect">
            <a:avLst/>
          </a:prstGeom>
          <a:solidFill>
            <a:schemeClr val="hlink"/>
          </a:solidFill>
          <a:ln w="28575">
            <a:solidFill>
              <a:schemeClr val="tx2"/>
            </a:solidFill>
            <a:miter lim="800000"/>
            <a:headEnd/>
            <a:tailEnd/>
          </a:ln>
          <a:effectLst>
            <a:outerShdw dist="35921" dir="2700000" algn="ctr" rotWithShape="0">
              <a:schemeClr val="bg2">
                <a:alpha val="50000"/>
              </a:schemeClr>
            </a:outerShdw>
          </a:effectLst>
        </p:spPr>
        <p:txBody>
          <a:bodyPr>
            <a:spAutoFit/>
          </a:bodyPr>
          <a:lstStyle/>
          <a:p>
            <a:pPr algn="l" eaLnBrk="1" hangingPunct="1">
              <a:defRPr/>
            </a:pPr>
            <a:r>
              <a:rPr kumimoji="1" lang="zh-CN" altLang="en-US" sz="3200">
                <a:latin typeface="Arial" pitchFamily="34" charset="0"/>
                <a:ea typeface="楷体_GB2312" pitchFamily="49" charset="-122"/>
              </a:rPr>
              <a:t>思维和存在何者为第一性的问题</a:t>
            </a:r>
          </a:p>
        </p:txBody>
      </p:sp>
      <p:sp>
        <p:nvSpPr>
          <p:cNvPr id="9228" name="Line 12"/>
          <p:cNvSpPr>
            <a:spLocks noChangeShapeType="1"/>
          </p:cNvSpPr>
          <p:nvPr/>
        </p:nvSpPr>
        <p:spPr bwMode="auto">
          <a:xfrm>
            <a:off x="5486400" y="1066800"/>
            <a:ext cx="0" cy="1752600"/>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9229" name="Line 13"/>
          <p:cNvSpPr>
            <a:spLocks noChangeShapeType="1"/>
          </p:cNvSpPr>
          <p:nvPr/>
        </p:nvSpPr>
        <p:spPr bwMode="auto">
          <a:xfrm>
            <a:off x="5486400" y="1066800"/>
            <a:ext cx="381000" cy="0"/>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9230" name="Line 14"/>
          <p:cNvSpPr>
            <a:spLocks noChangeShapeType="1"/>
          </p:cNvSpPr>
          <p:nvPr/>
        </p:nvSpPr>
        <p:spPr bwMode="auto">
          <a:xfrm flipV="1">
            <a:off x="4932363" y="1905000"/>
            <a:ext cx="554037" cy="11113"/>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9231" name="Line 15"/>
          <p:cNvSpPr>
            <a:spLocks noChangeShapeType="1"/>
          </p:cNvSpPr>
          <p:nvPr/>
        </p:nvSpPr>
        <p:spPr bwMode="auto">
          <a:xfrm>
            <a:off x="5486400" y="2819400"/>
            <a:ext cx="403225" cy="0"/>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9232" name="Rectangle 16"/>
          <p:cNvSpPr>
            <a:spLocks noChangeArrowheads="1"/>
          </p:cNvSpPr>
          <p:nvPr/>
        </p:nvSpPr>
        <p:spPr bwMode="auto">
          <a:xfrm>
            <a:off x="5867400" y="2438400"/>
            <a:ext cx="2514600" cy="533400"/>
          </a:xfrm>
          <a:prstGeom prst="rect">
            <a:avLst/>
          </a:prstGeom>
          <a:solidFill>
            <a:schemeClr val="accent1"/>
          </a:solidFill>
          <a:ln w="28575">
            <a:solidFill>
              <a:srgbClr val="660033"/>
            </a:solidFill>
            <a:miter lim="800000"/>
            <a:headEnd/>
            <a:tailEnd/>
          </a:ln>
          <a:effectLst>
            <a:outerShdw dist="35921" dir="2700000" algn="ctr" rotWithShape="0">
              <a:schemeClr val="bg2">
                <a:alpha val="50000"/>
              </a:schemeClr>
            </a:outerShdw>
          </a:effectLst>
        </p:spPr>
        <p:txBody>
          <a:bodyPr wrap="none" anchor="ctr"/>
          <a:lstStyle/>
          <a:p>
            <a:pPr eaLnBrk="1" hangingPunct="1">
              <a:defRPr/>
            </a:pPr>
            <a:r>
              <a:rPr kumimoji="1" lang="zh-CN" altLang="en-US" sz="3200">
                <a:solidFill>
                  <a:srgbClr val="000066"/>
                </a:solidFill>
                <a:effectLst>
                  <a:outerShdw blurRad="38100" dist="38100" dir="2700000" algn="tl">
                    <a:srgbClr val="000000"/>
                  </a:outerShdw>
                </a:effectLst>
                <a:latin typeface="楷体_GB2312" pitchFamily="49" charset="-122"/>
                <a:ea typeface="楷体_GB2312" pitchFamily="49" charset="-122"/>
              </a:rPr>
              <a:t>唯心主义</a:t>
            </a:r>
          </a:p>
        </p:txBody>
      </p:sp>
      <p:sp>
        <p:nvSpPr>
          <p:cNvPr id="9233" name="Rectangle 17"/>
          <p:cNvSpPr>
            <a:spLocks noChangeArrowheads="1"/>
          </p:cNvSpPr>
          <p:nvPr/>
        </p:nvSpPr>
        <p:spPr bwMode="auto">
          <a:xfrm>
            <a:off x="5638800" y="3532188"/>
            <a:ext cx="2716213" cy="533400"/>
          </a:xfrm>
          <a:prstGeom prst="rect">
            <a:avLst/>
          </a:prstGeom>
          <a:solidFill>
            <a:schemeClr val="accent1"/>
          </a:solidFill>
          <a:ln w="28575">
            <a:solidFill>
              <a:srgbClr val="660033"/>
            </a:solidFill>
            <a:miter lim="800000"/>
            <a:headEnd/>
            <a:tailEnd/>
          </a:ln>
          <a:effectLst>
            <a:outerShdw dist="35921" dir="2700000" algn="ctr" rotWithShape="0">
              <a:schemeClr val="bg2">
                <a:alpha val="50000"/>
              </a:schemeClr>
            </a:outerShdw>
          </a:effectLst>
        </p:spPr>
        <p:txBody>
          <a:bodyPr wrap="none" anchor="ctr"/>
          <a:lstStyle/>
          <a:p>
            <a:pPr eaLnBrk="1" hangingPunct="1">
              <a:defRPr/>
            </a:pPr>
            <a:r>
              <a:rPr kumimoji="1" lang="zh-CN" altLang="en-US" sz="3200">
                <a:solidFill>
                  <a:srgbClr val="000066"/>
                </a:solidFill>
                <a:effectLst>
                  <a:outerShdw blurRad="38100" dist="38100" dir="2700000" algn="tl">
                    <a:srgbClr val="000000"/>
                  </a:outerShdw>
                </a:effectLst>
                <a:latin typeface="楷体_GB2312" pitchFamily="49" charset="-122"/>
                <a:ea typeface="楷体_GB2312" pitchFamily="49" charset="-122"/>
              </a:rPr>
              <a:t>可知论</a:t>
            </a:r>
          </a:p>
        </p:txBody>
      </p:sp>
      <p:sp>
        <p:nvSpPr>
          <p:cNvPr id="9234" name="Line 18"/>
          <p:cNvSpPr>
            <a:spLocks noChangeShapeType="1"/>
          </p:cNvSpPr>
          <p:nvPr/>
        </p:nvSpPr>
        <p:spPr bwMode="auto">
          <a:xfrm>
            <a:off x="5257800" y="3760788"/>
            <a:ext cx="0" cy="1447800"/>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9235" name="Line 19"/>
          <p:cNvSpPr>
            <a:spLocks noChangeShapeType="1"/>
          </p:cNvSpPr>
          <p:nvPr/>
        </p:nvSpPr>
        <p:spPr bwMode="auto">
          <a:xfrm>
            <a:off x="5257800" y="3760788"/>
            <a:ext cx="381000" cy="0"/>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9236" name="Line 20"/>
          <p:cNvSpPr>
            <a:spLocks noChangeShapeType="1"/>
          </p:cNvSpPr>
          <p:nvPr/>
        </p:nvSpPr>
        <p:spPr bwMode="auto">
          <a:xfrm>
            <a:off x="5257800" y="5208588"/>
            <a:ext cx="403225" cy="0"/>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9237" name="Rectangle 21"/>
          <p:cNvSpPr>
            <a:spLocks noChangeArrowheads="1"/>
          </p:cNvSpPr>
          <p:nvPr/>
        </p:nvSpPr>
        <p:spPr bwMode="auto">
          <a:xfrm>
            <a:off x="5638800" y="5056188"/>
            <a:ext cx="2716213" cy="533400"/>
          </a:xfrm>
          <a:prstGeom prst="rect">
            <a:avLst/>
          </a:prstGeom>
          <a:solidFill>
            <a:schemeClr val="accent1"/>
          </a:solidFill>
          <a:ln w="28575">
            <a:solidFill>
              <a:srgbClr val="660033"/>
            </a:solidFill>
            <a:miter lim="800000"/>
            <a:headEnd/>
            <a:tailEnd/>
          </a:ln>
          <a:effectLst>
            <a:outerShdw dist="35921" dir="2700000" algn="ctr" rotWithShape="0">
              <a:schemeClr val="bg2">
                <a:alpha val="50000"/>
              </a:schemeClr>
            </a:outerShdw>
          </a:effectLst>
        </p:spPr>
        <p:txBody>
          <a:bodyPr wrap="none" anchor="ctr"/>
          <a:lstStyle/>
          <a:p>
            <a:pPr eaLnBrk="1" hangingPunct="1">
              <a:defRPr/>
            </a:pPr>
            <a:r>
              <a:rPr kumimoji="1" lang="zh-CN" altLang="en-US" sz="3200">
                <a:solidFill>
                  <a:srgbClr val="000066"/>
                </a:solidFill>
                <a:effectLst>
                  <a:outerShdw blurRad="38100" dist="38100" dir="2700000" algn="tl">
                    <a:srgbClr val="000000"/>
                  </a:outerShdw>
                </a:effectLst>
                <a:latin typeface="楷体_GB2312" pitchFamily="49" charset="-122"/>
                <a:ea typeface="楷体_GB2312" pitchFamily="49" charset="-122"/>
              </a:rPr>
              <a:t>不可知论</a:t>
            </a:r>
          </a:p>
        </p:txBody>
      </p:sp>
      <p:sp>
        <p:nvSpPr>
          <p:cNvPr id="9238" name="Line 22"/>
          <p:cNvSpPr>
            <a:spLocks noChangeShapeType="1"/>
          </p:cNvSpPr>
          <p:nvPr/>
        </p:nvSpPr>
        <p:spPr bwMode="auto">
          <a:xfrm>
            <a:off x="4876800" y="4370388"/>
            <a:ext cx="381000" cy="0"/>
          </a:xfrm>
          <a:prstGeom prst="line">
            <a:avLst/>
          </a:prstGeom>
          <a:noFill/>
          <a:ln w="28575">
            <a:solidFill>
              <a:srgbClr val="660033"/>
            </a:solidFill>
            <a:round/>
            <a:headEnd/>
            <a:tailEnd/>
          </a:ln>
          <a:effectLst>
            <a:outerShdw dist="35921" dir="2700000" algn="ctr" rotWithShape="0">
              <a:schemeClr val="bg2"/>
            </a:outerShdw>
          </a:effectLst>
        </p:spPr>
        <p:txBody>
          <a:bodyPr/>
          <a:lstStyle/>
          <a:p>
            <a:pPr>
              <a:defRPr/>
            </a:pPr>
            <a:endParaRPr lang="zh-CN" altLang="en-US">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ox(out)">
                                      <p:cBhvr>
                                        <p:cTn id="7" dur="500"/>
                                        <p:tgtEl>
                                          <p:spTgt spid="92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wipe(left)">
                                      <p:cBhvr>
                                        <p:cTn id="11" dur="500"/>
                                        <p:tgtEl>
                                          <p:spTgt spid="9221"/>
                                        </p:tgtEl>
                                      </p:cBhvr>
                                    </p:animEffect>
                                  </p:childTnLst>
                                </p:cTn>
                              </p:par>
                            </p:childTnLst>
                          </p:cTn>
                        </p:par>
                        <p:par>
                          <p:cTn id="12" fill="hold">
                            <p:stCondLst>
                              <p:cond delay="1000"/>
                            </p:stCondLst>
                            <p:childTnLst>
                              <p:par>
                                <p:cTn id="13" presetID="16" presetClass="entr" presetSubtype="26" fill="hold" nodeType="after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barn(inHorizontal)">
                                      <p:cBhvr>
                                        <p:cTn id="15" dur="500"/>
                                        <p:tgtEl>
                                          <p:spTgt spid="9219"/>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222"/>
                                        </p:tgtEl>
                                        <p:attrNameLst>
                                          <p:attrName>style.visibility</p:attrName>
                                        </p:attrNameLst>
                                      </p:cBhvr>
                                      <p:to>
                                        <p:strVal val="visible"/>
                                      </p:to>
                                    </p:set>
                                    <p:animEffect transition="in" filter="wipe(left)">
                                      <p:cBhvr>
                                        <p:cTn id="19" dur="500"/>
                                        <p:tgtEl>
                                          <p:spTgt spid="9222"/>
                                        </p:tgtEl>
                                      </p:cBhvr>
                                    </p:animEffect>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9227"/>
                                        </p:tgtEl>
                                        <p:attrNameLst>
                                          <p:attrName>style.visibility</p:attrName>
                                        </p:attrNameLst>
                                      </p:cBhvr>
                                      <p:to>
                                        <p:strVal val="visible"/>
                                      </p:to>
                                    </p:set>
                                    <p:anim calcmode="lin" valueType="num">
                                      <p:cBhvr>
                                        <p:cTn id="23" dur="500" fill="hold"/>
                                        <p:tgtEl>
                                          <p:spTgt spid="9227"/>
                                        </p:tgtEl>
                                        <p:attrNameLst>
                                          <p:attrName>ppt_w</p:attrName>
                                        </p:attrNameLst>
                                      </p:cBhvr>
                                      <p:tavLst>
                                        <p:tav tm="0">
                                          <p:val>
                                            <p:fltVal val="0"/>
                                          </p:val>
                                        </p:tav>
                                        <p:tav tm="100000">
                                          <p:val>
                                            <p:strVal val="#ppt_w"/>
                                          </p:val>
                                        </p:tav>
                                      </p:tavLst>
                                    </p:anim>
                                    <p:anim calcmode="lin" valueType="num">
                                      <p:cBhvr>
                                        <p:cTn id="24" dur="500" fill="hold"/>
                                        <p:tgtEl>
                                          <p:spTgt spid="9227"/>
                                        </p:tgtEl>
                                        <p:attrNameLst>
                                          <p:attrName>ppt_h</p:attrName>
                                        </p:attrNameLst>
                                      </p:cBhvr>
                                      <p:tavLst>
                                        <p:tav tm="0">
                                          <p:val>
                                            <p:fltVal val="0"/>
                                          </p:val>
                                        </p:tav>
                                        <p:tav tm="100000">
                                          <p:val>
                                            <p:strVal val="#ppt_h"/>
                                          </p:val>
                                        </p:tav>
                                      </p:tavLst>
                                    </p:anim>
                                    <p:animEffect transition="in" filter="fade">
                                      <p:cBhvr>
                                        <p:cTn id="25" dur="500"/>
                                        <p:tgtEl>
                                          <p:spTgt spid="9227"/>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9218"/>
                                        </p:tgtEl>
                                        <p:attrNameLst>
                                          <p:attrName>style.visibility</p:attrName>
                                        </p:attrNameLst>
                                      </p:cBhvr>
                                      <p:to>
                                        <p:strVal val="visible"/>
                                      </p:to>
                                    </p:set>
                                    <p:animEffect transition="in" filter="wipe(left)">
                                      <p:cBhvr>
                                        <p:cTn id="29" dur="500"/>
                                        <p:tgtEl>
                                          <p:spTgt spid="9218"/>
                                        </p:tgtEl>
                                      </p:cBhvr>
                                    </p:animEffect>
                                  </p:childTnLst>
                                </p:cTn>
                              </p:par>
                            </p:childTnLst>
                          </p:cTn>
                        </p:par>
                        <p:par>
                          <p:cTn id="30" fill="hold">
                            <p:stCondLst>
                              <p:cond delay="3000"/>
                            </p:stCondLst>
                            <p:childTnLst>
                              <p:par>
                                <p:cTn id="31" presetID="4" presetClass="entr" presetSubtype="32" fill="hold" grpId="0" nodeType="afterEffect">
                                  <p:stCondLst>
                                    <p:cond delay="0"/>
                                  </p:stCondLst>
                                  <p:childTnLst>
                                    <p:set>
                                      <p:cBhvr>
                                        <p:cTn id="32" dur="1" fill="hold">
                                          <p:stCondLst>
                                            <p:cond delay="0"/>
                                          </p:stCondLst>
                                        </p:cTn>
                                        <p:tgtEl>
                                          <p:spTgt spid="9223"/>
                                        </p:tgtEl>
                                        <p:attrNameLst>
                                          <p:attrName>style.visibility</p:attrName>
                                        </p:attrNameLst>
                                      </p:cBhvr>
                                      <p:to>
                                        <p:strVal val="visible"/>
                                      </p:to>
                                    </p:set>
                                    <p:animEffect transition="in" filter="box(out)">
                                      <p:cBhvr>
                                        <p:cTn id="33" dur="500"/>
                                        <p:tgtEl>
                                          <p:spTgt spid="9223"/>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9230"/>
                                        </p:tgtEl>
                                        <p:attrNameLst>
                                          <p:attrName>style.visibility</p:attrName>
                                        </p:attrNameLst>
                                      </p:cBhvr>
                                      <p:to>
                                        <p:strVal val="visible"/>
                                      </p:to>
                                    </p:set>
                                    <p:animEffect transition="in" filter="wipe(left)">
                                      <p:cBhvr>
                                        <p:cTn id="37" dur="500"/>
                                        <p:tgtEl>
                                          <p:spTgt spid="9230"/>
                                        </p:tgtEl>
                                      </p:cBhvr>
                                    </p:animEffect>
                                  </p:childTnLst>
                                </p:cTn>
                              </p:par>
                            </p:childTnLst>
                          </p:cTn>
                        </p:par>
                        <p:par>
                          <p:cTn id="38" fill="hold">
                            <p:stCondLst>
                              <p:cond delay="4000"/>
                            </p:stCondLst>
                            <p:childTnLst>
                              <p:par>
                                <p:cTn id="39" presetID="16" presetClass="entr" presetSubtype="26" fill="hold" nodeType="afterEffect">
                                  <p:stCondLst>
                                    <p:cond delay="0"/>
                                  </p:stCondLst>
                                  <p:childTnLst>
                                    <p:set>
                                      <p:cBhvr>
                                        <p:cTn id="40" dur="1" fill="hold">
                                          <p:stCondLst>
                                            <p:cond delay="0"/>
                                          </p:stCondLst>
                                        </p:cTn>
                                        <p:tgtEl>
                                          <p:spTgt spid="9228"/>
                                        </p:tgtEl>
                                        <p:attrNameLst>
                                          <p:attrName>style.visibility</p:attrName>
                                        </p:attrNameLst>
                                      </p:cBhvr>
                                      <p:to>
                                        <p:strVal val="visible"/>
                                      </p:to>
                                    </p:set>
                                    <p:animEffect transition="in" filter="barn(inHorizontal)">
                                      <p:cBhvr>
                                        <p:cTn id="41" dur="500"/>
                                        <p:tgtEl>
                                          <p:spTgt spid="9228"/>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9229"/>
                                        </p:tgtEl>
                                        <p:attrNameLst>
                                          <p:attrName>style.visibility</p:attrName>
                                        </p:attrNameLst>
                                      </p:cBhvr>
                                      <p:to>
                                        <p:strVal val="visible"/>
                                      </p:to>
                                    </p:set>
                                    <p:animEffect transition="in" filter="wipe(left)">
                                      <p:cBhvr>
                                        <p:cTn id="45" dur="500"/>
                                        <p:tgtEl>
                                          <p:spTgt spid="9229"/>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9231"/>
                                        </p:tgtEl>
                                        <p:attrNameLst>
                                          <p:attrName>style.visibility</p:attrName>
                                        </p:attrNameLst>
                                      </p:cBhvr>
                                      <p:to>
                                        <p:strVal val="visible"/>
                                      </p:to>
                                    </p:set>
                                    <p:animEffect transition="in" filter="wipe(left)">
                                      <p:cBhvr>
                                        <p:cTn id="49" dur="500"/>
                                        <p:tgtEl>
                                          <p:spTgt spid="9231"/>
                                        </p:tgtEl>
                                      </p:cBhvr>
                                    </p:animEffect>
                                  </p:childTnLst>
                                </p:cTn>
                              </p:par>
                            </p:childTnLst>
                          </p:cTn>
                        </p:par>
                        <p:par>
                          <p:cTn id="50" fill="hold">
                            <p:stCondLst>
                              <p:cond delay="5500"/>
                            </p:stCondLst>
                            <p:childTnLst>
                              <p:par>
                                <p:cTn id="51" presetID="4" presetClass="entr" presetSubtype="32" fill="hold" grpId="0" nodeType="afterEffect">
                                  <p:stCondLst>
                                    <p:cond delay="0"/>
                                  </p:stCondLst>
                                  <p:childTnLst>
                                    <p:set>
                                      <p:cBhvr>
                                        <p:cTn id="52" dur="1" fill="hold">
                                          <p:stCondLst>
                                            <p:cond delay="0"/>
                                          </p:stCondLst>
                                        </p:cTn>
                                        <p:tgtEl>
                                          <p:spTgt spid="9224"/>
                                        </p:tgtEl>
                                        <p:attrNameLst>
                                          <p:attrName>style.visibility</p:attrName>
                                        </p:attrNameLst>
                                      </p:cBhvr>
                                      <p:to>
                                        <p:strVal val="visible"/>
                                      </p:to>
                                    </p:set>
                                    <p:animEffect transition="in" filter="box(out)">
                                      <p:cBhvr>
                                        <p:cTn id="53" dur="500"/>
                                        <p:tgtEl>
                                          <p:spTgt spid="9224"/>
                                        </p:tgtEl>
                                      </p:cBhvr>
                                    </p:animEffect>
                                  </p:childTnLst>
                                </p:cTn>
                              </p:par>
                            </p:childTnLst>
                          </p:cTn>
                        </p:par>
                        <p:par>
                          <p:cTn id="54" fill="hold">
                            <p:stCondLst>
                              <p:cond delay="6000"/>
                            </p:stCondLst>
                            <p:childTnLst>
                              <p:par>
                                <p:cTn id="55" presetID="4" presetClass="entr" presetSubtype="32" fill="hold" grpId="0" nodeType="afterEffect">
                                  <p:stCondLst>
                                    <p:cond delay="0"/>
                                  </p:stCondLst>
                                  <p:childTnLst>
                                    <p:set>
                                      <p:cBhvr>
                                        <p:cTn id="56" dur="1" fill="hold">
                                          <p:stCondLst>
                                            <p:cond delay="0"/>
                                          </p:stCondLst>
                                        </p:cTn>
                                        <p:tgtEl>
                                          <p:spTgt spid="9232"/>
                                        </p:tgtEl>
                                        <p:attrNameLst>
                                          <p:attrName>style.visibility</p:attrName>
                                        </p:attrNameLst>
                                      </p:cBhvr>
                                      <p:to>
                                        <p:strVal val="visible"/>
                                      </p:to>
                                    </p:set>
                                    <p:animEffect transition="in" filter="box(out)">
                                      <p:cBhvr>
                                        <p:cTn id="57" dur="500"/>
                                        <p:tgtEl>
                                          <p:spTgt spid="9232"/>
                                        </p:tgtEl>
                                      </p:cBhvr>
                                    </p:animEffect>
                                  </p:childTnLst>
                                </p:cTn>
                              </p:par>
                            </p:childTnLst>
                          </p:cTn>
                        </p:par>
                        <p:par>
                          <p:cTn id="58" fill="hold">
                            <p:stCondLst>
                              <p:cond delay="6500"/>
                            </p:stCondLst>
                            <p:childTnLst>
                              <p:par>
                                <p:cTn id="59" presetID="22" presetClass="entr" presetSubtype="8" fill="hold" nodeType="afterEffect">
                                  <p:stCondLst>
                                    <p:cond delay="0"/>
                                  </p:stCondLst>
                                  <p:childTnLst>
                                    <p:set>
                                      <p:cBhvr>
                                        <p:cTn id="60" dur="1" fill="hold">
                                          <p:stCondLst>
                                            <p:cond delay="0"/>
                                          </p:stCondLst>
                                        </p:cTn>
                                        <p:tgtEl>
                                          <p:spTgt spid="9238"/>
                                        </p:tgtEl>
                                        <p:attrNameLst>
                                          <p:attrName>style.visibility</p:attrName>
                                        </p:attrNameLst>
                                      </p:cBhvr>
                                      <p:to>
                                        <p:strVal val="visible"/>
                                      </p:to>
                                    </p:set>
                                    <p:animEffect transition="in" filter="wipe(left)">
                                      <p:cBhvr>
                                        <p:cTn id="61" dur="500"/>
                                        <p:tgtEl>
                                          <p:spTgt spid="9238"/>
                                        </p:tgtEl>
                                      </p:cBhvr>
                                    </p:animEffect>
                                  </p:childTnLst>
                                </p:cTn>
                              </p:par>
                            </p:childTnLst>
                          </p:cTn>
                        </p:par>
                        <p:par>
                          <p:cTn id="62" fill="hold">
                            <p:stCondLst>
                              <p:cond delay="7000"/>
                            </p:stCondLst>
                            <p:childTnLst>
                              <p:par>
                                <p:cTn id="63" presetID="16" presetClass="entr" presetSubtype="26" fill="hold" nodeType="afterEffect">
                                  <p:stCondLst>
                                    <p:cond delay="0"/>
                                  </p:stCondLst>
                                  <p:childTnLst>
                                    <p:set>
                                      <p:cBhvr>
                                        <p:cTn id="64" dur="1" fill="hold">
                                          <p:stCondLst>
                                            <p:cond delay="0"/>
                                          </p:stCondLst>
                                        </p:cTn>
                                        <p:tgtEl>
                                          <p:spTgt spid="9234"/>
                                        </p:tgtEl>
                                        <p:attrNameLst>
                                          <p:attrName>style.visibility</p:attrName>
                                        </p:attrNameLst>
                                      </p:cBhvr>
                                      <p:to>
                                        <p:strVal val="visible"/>
                                      </p:to>
                                    </p:set>
                                    <p:animEffect transition="in" filter="barn(inHorizontal)">
                                      <p:cBhvr>
                                        <p:cTn id="65" dur="500"/>
                                        <p:tgtEl>
                                          <p:spTgt spid="9234"/>
                                        </p:tgtEl>
                                      </p:cBhvr>
                                    </p:animEffect>
                                  </p:childTnLst>
                                </p:cTn>
                              </p:par>
                            </p:childTnLst>
                          </p:cTn>
                        </p:par>
                        <p:par>
                          <p:cTn id="66" fill="hold">
                            <p:stCondLst>
                              <p:cond delay="7500"/>
                            </p:stCondLst>
                            <p:childTnLst>
                              <p:par>
                                <p:cTn id="67" presetID="22" presetClass="entr" presetSubtype="8" fill="hold" nodeType="afterEffect">
                                  <p:stCondLst>
                                    <p:cond delay="0"/>
                                  </p:stCondLst>
                                  <p:childTnLst>
                                    <p:set>
                                      <p:cBhvr>
                                        <p:cTn id="68" dur="1" fill="hold">
                                          <p:stCondLst>
                                            <p:cond delay="0"/>
                                          </p:stCondLst>
                                        </p:cTn>
                                        <p:tgtEl>
                                          <p:spTgt spid="9235"/>
                                        </p:tgtEl>
                                        <p:attrNameLst>
                                          <p:attrName>style.visibility</p:attrName>
                                        </p:attrNameLst>
                                      </p:cBhvr>
                                      <p:to>
                                        <p:strVal val="visible"/>
                                      </p:to>
                                    </p:set>
                                    <p:animEffect transition="in" filter="wipe(left)">
                                      <p:cBhvr>
                                        <p:cTn id="69" dur="500"/>
                                        <p:tgtEl>
                                          <p:spTgt spid="9235"/>
                                        </p:tgtEl>
                                      </p:cBhvr>
                                    </p:animEffect>
                                  </p:childTnLst>
                                </p:cTn>
                              </p:par>
                            </p:childTnLst>
                          </p:cTn>
                        </p:par>
                        <p:par>
                          <p:cTn id="70" fill="hold">
                            <p:stCondLst>
                              <p:cond delay="8000"/>
                            </p:stCondLst>
                            <p:childTnLst>
                              <p:par>
                                <p:cTn id="71" presetID="22" presetClass="entr" presetSubtype="8" fill="hold" nodeType="afterEffect">
                                  <p:stCondLst>
                                    <p:cond delay="0"/>
                                  </p:stCondLst>
                                  <p:childTnLst>
                                    <p:set>
                                      <p:cBhvr>
                                        <p:cTn id="72" dur="1" fill="hold">
                                          <p:stCondLst>
                                            <p:cond delay="0"/>
                                          </p:stCondLst>
                                        </p:cTn>
                                        <p:tgtEl>
                                          <p:spTgt spid="9236"/>
                                        </p:tgtEl>
                                        <p:attrNameLst>
                                          <p:attrName>style.visibility</p:attrName>
                                        </p:attrNameLst>
                                      </p:cBhvr>
                                      <p:to>
                                        <p:strVal val="visible"/>
                                      </p:to>
                                    </p:set>
                                    <p:animEffect transition="in" filter="wipe(left)">
                                      <p:cBhvr>
                                        <p:cTn id="73" dur="500"/>
                                        <p:tgtEl>
                                          <p:spTgt spid="9236"/>
                                        </p:tgtEl>
                                      </p:cBhvr>
                                    </p:animEffect>
                                  </p:childTnLst>
                                </p:cTn>
                              </p:par>
                            </p:childTnLst>
                          </p:cTn>
                        </p:par>
                        <p:par>
                          <p:cTn id="74" fill="hold">
                            <p:stCondLst>
                              <p:cond delay="8500"/>
                            </p:stCondLst>
                            <p:childTnLst>
                              <p:par>
                                <p:cTn id="75" presetID="4" presetClass="entr" presetSubtype="32" fill="hold" grpId="0" nodeType="afterEffect">
                                  <p:stCondLst>
                                    <p:cond delay="0"/>
                                  </p:stCondLst>
                                  <p:childTnLst>
                                    <p:set>
                                      <p:cBhvr>
                                        <p:cTn id="76" dur="1" fill="hold">
                                          <p:stCondLst>
                                            <p:cond delay="0"/>
                                          </p:stCondLst>
                                        </p:cTn>
                                        <p:tgtEl>
                                          <p:spTgt spid="9233"/>
                                        </p:tgtEl>
                                        <p:attrNameLst>
                                          <p:attrName>style.visibility</p:attrName>
                                        </p:attrNameLst>
                                      </p:cBhvr>
                                      <p:to>
                                        <p:strVal val="visible"/>
                                      </p:to>
                                    </p:set>
                                    <p:animEffect transition="in" filter="box(out)">
                                      <p:cBhvr>
                                        <p:cTn id="77" dur="500"/>
                                        <p:tgtEl>
                                          <p:spTgt spid="9233"/>
                                        </p:tgtEl>
                                      </p:cBhvr>
                                    </p:animEffect>
                                  </p:childTnLst>
                                </p:cTn>
                              </p:par>
                            </p:childTnLst>
                          </p:cTn>
                        </p:par>
                        <p:par>
                          <p:cTn id="78" fill="hold">
                            <p:stCondLst>
                              <p:cond delay="9000"/>
                            </p:stCondLst>
                            <p:childTnLst>
                              <p:par>
                                <p:cTn id="79" presetID="4" presetClass="entr" presetSubtype="32" fill="hold" grpId="0" nodeType="afterEffect">
                                  <p:stCondLst>
                                    <p:cond delay="0"/>
                                  </p:stCondLst>
                                  <p:childTnLst>
                                    <p:set>
                                      <p:cBhvr>
                                        <p:cTn id="80" dur="1" fill="hold">
                                          <p:stCondLst>
                                            <p:cond delay="0"/>
                                          </p:stCondLst>
                                        </p:cTn>
                                        <p:tgtEl>
                                          <p:spTgt spid="9237"/>
                                        </p:tgtEl>
                                        <p:attrNameLst>
                                          <p:attrName>style.visibility</p:attrName>
                                        </p:attrNameLst>
                                      </p:cBhvr>
                                      <p:to>
                                        <p:strVal val="visible"/>
                                      </p:to>
                                    </p:set>
                                    <p:animEffect transition="in" filter="box(out)">
                                      <p:cBhvr>
                                        <p:cTn id="81" dur="500"/>
                                        <p:tgtEl>
                                          <p:spTgt spid="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autoUpdateAnimBg="0"/>
      <p:bldP spid="9223" grpId="0" animBg="1" autoUpdateAnimBg="0"/>
      <p:bldP spid="9224" grpId="0" animBg="1" autoUpdateAnimBg="0"/>
      <p:bldP spid="9227" grpId="0" animBg="1"/>
      <p:bldP spid="9232" grpId="0" animBg="1" autoUpdateAnimBg="0"/>
      <p:bldP spid="9233" grpId="0" animBg="1" autoUpdateAnimBg="0"/>
      <p:bldP spid="9237"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500063" y="500063"/>
            <a:ext cx="8229600" cy="1143000"/>
          </a:xfrm>
        </p:spPr>
        <p:txBody>
          <a:bodyPr/>
          <a:lstStyle/>
          <a:p>
            <a:r>
              <a:rPr kumimoji="1" lang="zh-CN" altLang="en-US" sz="3600" smtClean="0">
                <a:solidFill>
                  <a:srgbClr val="006600"/>
                </a:solidFill>
                <a:ea typeface="黑体" pitchFamily="2" charset="-122"/>
              </a:rPr>
              <a:t>归纳和演绎的辩证案例</a:t>
            </a:r>
          </a:p>
        </p:txBody>
      </p:sp>
      <p:sp>
        <p:nvSpPr>
          <p:cNvPr id="183299" name="Rectangle 3"/>
          <p:cNvSpPr>
            <a:spLocks noGrp="1" noChangeArrowheads="1"/>
          </p:cNvSpPr>
          <p:nvPr>
            <p:ph type="body" idx="1"/>
          </p:nvPr>
        </p:nvSpPr>
        <p:spPr>
          <a:xfrm>
            <a:off x="357188" y="1714500"/>
            <a:ext cx="8229600" cy="4525963"/>
          </a:xfrm>
        </p:spPr>
        <p:txBody>
          <a:bodyPr/>
          <a:lstStyle/>
          <a:p>
            <a:r>
              <a:rPr kumimoji="1" lang="zh-CN" altLang="en-US" sz="2400" smtClean="0"/>
              <a:t>德国业余天文学家施瓦布，在</a:t>
            </a:r>
            <a:r>
              <a:rPr kumimoji="1" lang="en-US" altLang="zh-CN" sz="2400" smtClean="0"/>
              <a:t>19</a:t>
            </a:r>
            <a:r>
              <a:rPr kumimoji="1" lang="zh-CN" altLang="en-US" sz="2400" smtClean="0"/>
              <a:t>世纪中叶，根据他对太阳的长期观察，发现太阳是一个自行变化的星球，每隔</a:t>
            </a:r>
            <a:r>
              <a:rPr kumimoji="1" lang="en-US" altLang="zh-CN" sz="2400" smtClean="0"/>
              <a:t>11</a:t>
            </a:r>
            <a:r>
              <a:rPr kumimoji="1" lang="zh-CN" altLang="en-US" sz="2400" smtClean="0"/>
              <a:t>年左右，就有一次大的活动期，太阳黑子明显增多。然后活动降低到最少量，</a:t>
            </a:r>
            <a:r>
              <a:rPr kumimoji="1" lang="en-US" altLang="zh-CN" sz="2400" smtClean="0"/>
              <a:t>11</a:t>
            </a:r>
            <a:r>
              <a:rPr kumimoji="1" lang="zh-CN" altLang="en-US" sz="2400" smtClean="0"/>
              <a:t>年后活动再升到最大量。</a:t>
            </a:r>
          </a:p>
          <a:p>
            <a:r>
              <a:rPr kumimoji="1" lang="zh-CN" altLang="en-US" sz="2400" smtClean="0"/>
              <a:t>  后来天文观察证明：施瓦布的发现是正确的，太阳确是每隔</a:t>
            </a:r>
            <a:r>
              <a:rPr kumimoji="1" lang="en-US" altLang="zh-CN" sz="2400" smtClean="0"/>
              <a:t>11</a:t>
            </a:r>
            <a:r>
              <a:rPr kumimoji="1" lang="zh-CN" altLang="en-US" sz="2400" smtClean="0"/>
              <a:t>年左右就有一次大的活动期，至今没有出现过相反的事例。象最近的</a:t>
            </a:r>
            <a:r>
              <a:rPr kumimoji="1" lang="en-US" altLang="zh-CN" sz="2400" smtClean="0"/>
              <a:t>1947</a:t>
            </a:r>
            <a:r>
              <a:rPr kumimoji="1" lang="zh-CN" altLang="en-US" sz="2400" smtClean="0"/>
              <a:t>、</a:t>
            </a:r>
            <a:r>
              <a:rPr kumimoji="1" lang="en-US" altLang="zh-CN" sz="2400" smtClean="0"/>
              <a:t>1958</a:t>
            </a:r>
            <a:r>
              <a:rPr kumimoji="1" lang="zh-CN" altLang="en-US" sz="2400" smtClean="0"/>
              <a:t>、</a:t>
            </a:r>
            <a:r>
              <a:rPr kumimoji="1" lang="en-US" altLang="zh-CN" sz="2400" smtClean="0"/>
              <a:t>1969</a:t>
            </a:r>
            <a:r>
              <a:rPr kumimoji="1" lang="zh-CN" altLang="en-US" sz="2400" smtClean="0"/>
              <a:t>、</a:t>
            </a:r>
            <a:r>
              <a:rPr kumimoji="1" lang="en-US" altLang="zh-CN" sz="2400" smtClean="0"/>
              <a:t>1980</a:t>
            </a:r>
            <a:r>
              <a:rPr kumimoji="1" lang="zh-CN" altLang="en-US" sz="2400" smtClean="0"/>
              <a:t>、</a:t>
            </a:r>
            <a:r>
              <a:rPr kumimoji="1" lang="en-US" altLang="zh-CN" sz="2400" smtClean="0"/>
              <a:t>1990</a:t>
            </a:r>
            <a:r>
              <a:rPr kumimoji="1" lang="zh-CN" altLang="en-US" sz="2400" smtClean="0"/>
              <a:t>、</a:t>
            </a:r>
            <a:r>
              <a:rPr kumimoji="1" lang="en-US" altLang="zh-CN" sz="2400" smtClean="0"/>
              <a:t>2001</a:t>
            </a:r>
            <a:r>
              <a:rPr kumimoji="1" lang="zh-CN" altLang="en-US" sz="2400" smtClean="0"/>
              <a:t>年几次，都发现太阳黑子增多，活动加强，对地球的气候等有明显影响。</a:t>
            </a:r>
          </a:p>
        </p:txBody>
      </p:sp>
      <p:sp>
        <p:nvSpPr>
          <p:cNvPr id="183300" name="Rectangle 4"/>
          <p:cNvSpPr>
            <a:spLocks noChangeArrowheads="1"/>
          </p:cNvSpPr>
          <p:nvPr/>
        </p:nvSpPr>
        <p:spPr bwMode="auto">
          <a:xfrm>
            <a:off x="2286000" y="1524000"/>
            <a:ext cx="4724400" cy="8255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9954" name="Text Box 2"/>
          <p:cNvSpPr txBox="1">
            <a:spLocks noChangeArrowheads="1"/>
          </p:cNvSpPr>
          <p:nvPr/>
        </p:nvSpPr>
        <p:spPr bwMode="auto">
          <a:xfrm>
            <a:off x="3657600" y="1981200"/>
            <a:ext cx="4341813" cy="4114800"/>
          </a:xfrm>
          <a:prstGeom prst="rect">
            <a:avLst/>
          </a:prstGeom>
          <a:noFill/>
          <a:ln w="9525">
            <a:solidFill>
              <a:srgbClr val="FFFFFF"/>
            </a:solidFill>
            <a:miter lim="800000"/>
            <a:headEnd/>
            <a:tailEnd/>
          </a:ln>
          <a:effectLst/>
        </p:spPr>
        <p:txBody>
          <a:bodyPr lIns="92075" tIns="46036" rIns="92075" bIns="46036"/>
          <a:lstStyle/>
          <a:p>
            <a:pPr marL="342900" indent="-342900" algn="l">
              <a:lnSpc>
                <a:spcPct val="110000"/>
              </a:lnSpc>
              <a:spcBef>
                <a:spcPct val="50000"/>
              </a:spcBef>
              <a:defRPr/>
            </a:pPr>
            <a:r>
              <a:rPr lang="en-US" altLang="zh-CN" sz="2400" dirty="0">
                <a:solidFill>
                  <a:schemeClr val="tx1"/>
                </a:solidFill>
                <a:effectLst>
                  <a:outerShdw blurRad="38100" dist="38100" dir="2700000" algn="tl">
                    <a:srgbClr val="C0C0C0"/>
                  </a:outerShdw>
                </a:effectLst>
                <a:latin typeface="Garamond" pitchFamily="18" charset="0"/>
                <a:ea typeface="ˎ̥"/>
                <a:cs typeface="ˎ̥"/>
              </a:rPr>
              <a:t>             </a:t>
            </a:r>
            <a:r>
              <a:rPr lang="zh-CN" altLang="en-US" sz="2400" dirty="0">
                <a:solidFill>
                  <a:schemeClr val="tx1"/>
                </a:solidFill>
                <a:latin typeface="Garamond" pitchFamily="18" charset="0"/>
                <a:cs typeface="Arial" pitchFamily="34" charset="0"/>
              </a:rPr>
              <a:t>归纳和演绎，正如综合和分析一样，必然是属于一个整体的。不应当牺牲一个而把另一个捧到天上去，应当把每一个都用到该用的地方，但是只有记住它们是属于一个整体，它们是相辅相成的，才能做到这一点。</a:t>
            </a:r>
            <a:endParaRPr lang="zh-CN" altLang="en-US" sz="2800" dirty="0">
              <a:solidFill>
                <a:schemeClr val="tx1"/>
              </a:solidFill>
              <a:cs typeface="Arial" pitchFamily="34" charset="0"/>
            </a:endParaRPr>
          </a:p>
        </p:txBody>
      </p:sp>
      <p:sp>
        <p:nvSpPr>
          <p:cNvPr id="184323" name="Text Box 3"/>
          <p:cNvSpPr txBox="1">
            <a:spLocks noChangeArrowheads="1"/>
          </p:cNvSpPr>
          <p:nvPr/>
        </p:nvSpPr>
        <p:spPr bwMode="auto">
          <a:xfrm>
            <a:off x="1752600" y="914400"/>
            <a:ext cx="5029200" cy="579438"/>
          </a:xfrm>
          <a:prstGeom prst="rect">
            <a:avLst/>
          </a:prstGeom>
          <a:noFill/>
          <a:ln w="9525">
            <a:noFill/>
            <a:miter lim="800000"/>
            <a:headEnd/>
            <a:tailEnd/>
          </a:ln>
        </p:spPr>
        <p:txBody>
          <a:bodyPr>
            <a:spAutoFit/>
          </a:bodyPr>
          <a:lstStyle/>
          <a:p>
            <a:pPr>
              <a:spcBef>
                <a:spcPct val="50000"/>
              </a:spcBef>
            </a:pPr>
            <a:r>
              <a:rPr kumimoji="1" lang="zh-CN" altLang="en-US" sz="3200">
                <a:solidFill>
                  <a:srgbClr val="006600"/>
                </a:solidFill>
                <a:latin typeface="Times New Roman" pitchFamily="18" charset="0"/>
                <a:ea typeface="黑体" pitchFamily="2" charset="-122"/>
              </a:rPr>
              <a:t>归纳和演绎的辩证关系</a:t>
            </a:r>
            <a:endParaRPr lang="zh-CN" altLang="en-US">
              <a:solidFill>
                <a:srgbClr val="006600"/>
              </a:solidFill>
              <a:ea typeface="黑体" pitchFamily="2" charset="-122"/>
            </a:endParaRPr>
          </a:p>
        </p:txBody>
      </p:sp>
      <p:pic>
        <p:nvPicPr>
          <p:cNvPr id="509956" name="Picture 4" descr="恩格斯"/>
          <p:cNvPicPr>
            <a:picLocks noChangeAspect="1" noChangeArrowheads="1"/>
          </p:cNvPicPr>
          <p:nvPr/>
        </p:nvPicPr>
        <p:blipFill>
          <a:blip r:embed="rId2" cstate="print"/>
          <a:srcRect/>
          <a:stretch>
            <a:fillRect/>
          </a:stretch>
        </p:blipFill>
        <p:spPr bwMode="auto">
          <a:xfrm>
            <a:off x="552450" y="1981200"/>
            <a:ext cx="3036888" cy="4049713"/>
          </a:xfrm>
          <a:prstGeom prst="rect">
            <a:avLst/>
          </a:prstGeom>
          <a:noFill/>
          <a:ln w="9525">
            <a:solidFill>
              <a:srgbClr val="66FF33"/>
            </a:solidFill>
            <a:miter lim="800000"/>
            <a:headEnd/>
            <a:tailEnd/>
          </a:ln>
        </p:spPr>
      </p:pic>
      <p:sp>
        <p:nvSpPr>
          <p:cNvPr id="184325" name="Rectangle 5"/>
          <p:cNvSpPr>
            <a:spLocks noChangeArrowheads="1"/>
          </p:cNvSpPr>
          <p:nvPr/>
        </p:nvSpPr>
        <p:spPr bwMode="auto">
          <a:xfrm>
            <a:off x="1905000" y="1524000"/>
            <a:ext cx="4114800" cy="8255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84326" name="Rectangle 6"/>
          <p:cNvSpPr>
            <a:spLocks noChangeArrowheads="1"/>
          </p:cNvSpPr>
          <p:nvPr/>
        </p:nvSpPr>
        <p:spPr bwMode="auto">
          <a:xfrm>
            <a:off x="5334000" y="5410200"/>
            <a:ext cx="2514600" cy="473075"/>
          </a:xfrm>
          <a:prstGeom prst="rect">
            <a:avLst/>
          </a:prstGeom>
          <a:noFill/>
          <a:ln w="12700">
            <a:noFill/>
            <a:miter lim="800000"/>
            <a:headEnd type="none" w="sm" len="sm"/>
            <a:tailEnd type="none" w="sm" len="sm"/>
          </a:ln>
        </p:spPr>
        <p:txBody>
          <a:bodyPr>
            <a:spAutoFit/>
          </a:bodyPr>
          <a:lstStyle/>
          <a:p>
            <a:pPr>
              <a:lnSpc>
                <a:spcPct val="110000"/>
              </a:lnSpc>
              <a:spcBef>
                <a:spcPct val="50000"/>
              </a:spcBef>
            </a:pPr>
            <a:r>
              <a:rPr kumimoji="1" lang="en-US" altLang="zh-CN" sz="2400">
                <a:solidFill>
                  <a:schemeClr val="tx1"/>
                </a:solidFill>
                <a:latin typeface="Times New Roman" pitchFamily="18" charset="0"/>
                <a:ea typeface="ˎ̥"/>
                <a:cs typeface="ˎ̥"/>
              </a:rPr>
              <a:t>     — — </a:t>
            </a:r>
            <a:r>
              <a:rPr kumimoji="1" lang="zh-CN" altLang="en-US" sz="2400">
                <a:solidFill>
                  <a:schemeClr val="tx1"/>
                </a:solidFill>
                <a:latin typeface="Times New Roman" pitchFamily="18" charset="0"/>
              </a:rPr>
              <a:t>恩格斯</a:t>
            </a:r>
            <a:endParaRPr lang="zh-CN" alt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09954">
                                            <p:txEl>
                                              <p:charRg st="4294967295" end="4294967295"/>
                                            </p:txEl>
                                          </p:spTgt>
                                        </p:tgtEl>
                                        <p:attrNameLst>
                                          <p:attrName>style.visibility</p:attrName>
                                        </p:attrNameLst>
                                      </p:cBhvr>
                                      <p:to>
                                        <p:strVal val="visible"/>
                                      </p:to>
                                    </p:set>
                                    <p:anim calcmode="lin" valueType="num">
                                      <p:cBhvr>
                                        <p:cTn id="7" dur="500" fill="hold"/>
                                        <p:tgtEl>
                                          <p:spTgt spid="509954">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509954">
                                            <p:txEl>
                                              <p:charRg st="4294967295" end="4294967295"/>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09956"/>
                                        </p:tgtEl>
                                        <p:attrNameLst>
                                          <p:attrName>style.visibility</p:attrName>
                                        </p:attrNameLst>
                                      </p:cBhvr>
                                      <p:to>
                                        <p:strVal val="visible"/>
                                      </p:to>
                                    </p:set>
                                    <p:animEffect transition="in" filter="slide(fromBottom)">
                                      <p:cBhvr>
                                        <p:cTn id="12" dur="500"/>
                                        <p:tgtEl>
                                          <p:spTgt spid="509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4"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0978" name="Text Box 2"/>
          <p:cNvSpPr txBox="1">
            <a:spLocks noChangeArrowheads="1"/>
          </p:cNvSpPr>
          <p:nvPr/>
        </p:nvSpPr>
        <p:spPr bwMode="auto">
          <a:xfrm>
            <a:off x="1752600" y="990600"/>
            <a:ext cx="4800600" cy="579438"/>
          </a:xfrm>
          <a:prstGeom prst="rect">
            <a:avLst/>
          </a:prstGeom>
          <a:noFill/>
          <a:ln w="9525">
            <a:noFill/>
            <a:miter lim="800000"/>
            <a:headEnd/>
            <a:tailEnd/>
          </a:ln>
        </p:spPr>
        <p:txBody>
          <a:bodyPr>
            <a:spAutoFit/>
          </a:bodyPr>
          <a:lstStyle/>
          <a:p>
            <a:pPr>
              <a:spcBef>
                <a:spcPct val="50000"/>
              </a:spcBef>
            </a:pPr>
            <a:r>
              <a:rPr kumimoji="1" lang="zh-CN" altLang="en-US" sz="3200">
                <a:solidFill>
                  <a:srgbClr val="006600"/>
                </a:solidFill>
                <a:latin typeface="黑体" pitchFamily="2" charset="-122"/>
                <a:ea typeface="黑体" pitchFamily="2" charset="-122"/>
              </a:rPr>
              <a:t>（</a:t>
            </a:r>
            <a:r>
              <a:rPr kumimoji="1" lang="en-US" altLang="zh-CN" sz="3200">
                <a:solidFill>
                  <a:srgbClr val="006600"/>
                </a:solidFill>
                <a:latin typeface="黑体" pitchFamily="2" charset="-122"/>
                <a:ea typeface="黑体" pitchFamily="2" charset="-122"/>
              </a:rPr>
              <a:t>2</a:t>
            </a:r>
            <a:r>
              <a:rPr kumimoji="1" lang="zh-CN" altLang="en-US" sz="3200">
                <a:solidFill>
                  <a:srgbClr val="006600"/>
                </a:solidFill>
                <a:latin typeface="黑体" pitchFamily="2" charset="-122"/>
                <a:ea typeface="黑体" pitchFamily="2" charset="-122"/>
              </a:rPr>
              <a:t>）分析与综合</a:t>
            </a:r>
            <a:endParaRPr lang="zh-CN" altLang="en-US">
              <a:solidFill>
                <a:srgbClr val="006600"/>
              </a:solidFill>
              <a:latin typeface="黑体" pitchFamily="2" charset="-122"/>
              <a:ea typeface="黑体" pitchFamily="2" charset="-122"/>
            </a:endParaRPr>
          </a:p>
        </p:txBody>
      </p:sp>
      <p:sp>
        <p:nvSpPr>
          <p:cNvPr id="185347" name="Rectangle 3"/>
          <p:cNvSpPr>
            <a:spLocks noChangeArrowheads="1"/>
          </p:cNvSpPr>
          <p:nvPr/>
        </p:nvSpPr>
        <p:spPr bwMode="auto">
          <a:xfrm>
            <a:off x="2857500" y="1643063"/>
            <a:ext cx="2873375" cy="8255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85348" name="Rectangle 4"/>
          <p:cNvSpPr>
            <a:spLocks noChangeArrowheads="1"/>
          </p:cNvSpPr>
          <p:nvPr/>
        </p:nvSpPr>
        <p:spPr bwMode="auto">
          <a:xfrm>
            <a:off x="1143000" y="4419600"/>
            <a:ext cx="6781800" cy="1373188"/>
          </a:xfrm>
          <a:prstGeom prst="rect">
            <a:avLst/>
          </a:prstGeom>
          <a:noFill/>
          <a:ln w="12700">
            <a:noFill/>
            <a:miter lim="800000"/>
            <a:headEnd type="none" w="sm" len="sm"/>
            <a:tailEnd type="none" w="sm" len="sm"/>
          </a:ln>
        </p:spPr>
        <p:txBody>
          <a:bodyPr>
            <a:spAutoFit/>
          </a:bodyPr>
          <a:lstStyle/>
          <a:p>
            <a:pPr algn="just"/>
            <a:r>
              <a:rPr kumimoji="1" lang="en-US" altLang="zh-CN" sz="2800">
                <a:solidFill>
                  <a:srgbClr val="FF6600"/>
                </a:solidFill>
                <a:latin typeface="Times New Roman" pitchFamily="18" charset="0"/>
                <a:ea typeface="ˎ̥"/>
                <a:cs typeface="ˎ̥"/>
              </a:rPr>
              <a:t>      </a:t>
            </a:r>
            <a:r>
              <a:rPr kumimoji="1" lang="zh-CN" altLang="en-US" sz="2800">
                <a:solidFill>
                  <a:srgbClr val="FF6600"/>
                </a:solidFill>
                <a:latin typeface="Times New Roman" pitchFamily="18" charset="0"/>
                <a:ea typeface="黑体" pitchFamily="2" charset="-122"/>
              </a:rPr>
              <a:t>分析与综合的实质</a:t>
            </a:r>
            <a:r>
              <a:rPr kumimoji="1" lang="zh-CN" altLang="en-US" sz="2800">
                <a:solidFill>
                  <a:srgbClr val="FF6600"/>
                </a:solidFill>
                <a:latin typeface="Times New Roman" pitchFamily="18" charset="0"/>
              </a:rPr>
              <a:t>：</a:t>
            </a:r>
            <a:r>
              <a:rPr kumimoji="1" lang="zh-CN" altLang="en-US" sz="2800">
                <a:solidFill>
                  <a:schemeClr val="tx1"/>
                </a:solidFill>
                <a:latin typeface="Times New Roman" pitchFamily="18" charset="0"/>
              </a:rPr>
              <a:t>就是建立在调查研究基础上的矛盾分析方法，是客观事物的辩证联系和过程在思维中的再现。</a:t>
            </a:r>
            <a:r>
              <a:rPr kumimoji="1" lang="zh-CN" altLang="en-US" sz="2800">
                <a:solidFill>
                  <a:schemeClr val="tx1"/>
                </a:solidFill>
                <a:latin typeface="Times New Roman" pitchFamily="18" charset="0"/>
                <a:ea typeface="文鼎CS楷体" pitchFamily="49" charset="-122"/>
              </a:rPr>
              <a:t> </a:t>
            </a:r>
            <a:endParaRPr lang="zh-CN" altLang="en-US">
              <a:solidFill>
                <a:schemeClr val="tx1"/>
              </a:solidFill>
            </a:endParaRPr>
          </a:p>
        </p:txBody>
      </p:sp>
      <p:sp>
        <p:nvSpPr>
          <p:cNvPr id="185349" name="Rectangle 5"/>
          <p:cNvSpPr>
            <a:spLocks noChangeArrowheads="1"/>
          </p:cNvSpPr>
          <p:nvPr/>
        </p:nvSpPr>
        <p:spPr bwMode="auto">
          <a:xfrm>
            <a:off x="1143000" y="1833563"/>
            <a:ext cx="6858000" cy="1373187"/>
          </a:xfrm>
          <a:prstGeom prst="rect">
            <a:avLst/>
          </a:prstGeom>
          <a:noFill/>
          <a:ln w="12700">
            <a:noFill/>
            <a:miter lim="800000"/>
            <a:headEnd type="none" w="sm" len="sm"/>
            <a:tailEnd type="none" w="sm" len="sm"/>
          </a:ln>
        </p:spPr>
        <p:txBody>
          <a:bodyPr>
            <a:spAutoFit/>
          </a:bodyPr>
          <a:lstStyle/>
          <a:p>
            <a:pPr algn="just"/>
            <a:r>
              <a:rPr kumimoji="1" lang="en-US" altLang="zh-CN" sz="2400">
                <a:solidFill>
                  <a:schemeClr val="tx1"/>
                </a:solidFill>
                <a:latin typeface="Times New Roman" pitchFamily="18" charset="0"/>
                <a:ea typeface="ˎ̥"/>
                <a:cs typeface="ˎ̥"/>
              </a:rPr>
              <a:t>         </a:t>
            </a:r>
            <a:r>
              <a:rPr kumimoji="1" lang="zh-CN" altLang="en-US" sz="2800">
                <a:solidFill>
                  <a:schemeClr val="tx1"/>
                </a:solidFill>
                <a:latin typeface="Times New Roman" pitchFamily="18" charset="0"/>
              </a:rPr>
              <a:t>分析，就是在思维中把认识对象分解为各个部分、方面、要素，以便分别加以研究的思维方法。</a:t>
            </a:r>
            <a:r>
              <a:rPr kumimoji="1" lang="zh-CN" altLang="en-US" sz="2800">
                <a:solidFill>
                  <a:schemeClr val="tx1"/>
                </a:solidFill>
                <a:latin typeface="Times New Roman" pitchFamily="18" charset="0"/>
                <a:ea typeface="文鼎CS楷体" pitchFamily="49" charset="-122"/>
              </a:rPr>
              <a:t> </a:t>
            </a:r>
            <a:endParaRPr lang="zh-CN" altLang="en-US">
              <a:solidFill>
                <a:schemeClr val="tx1"/>
              </a:solidFill>
            </a:endParaRPr>
          </a:p>
        </p:txBody>
      </p:sp>
      <p:sp>
        <p:nvSpPr>
          <p:cNvPr id="185350" name="Rectangle 6"/>
          <p:cNvSpPr>
            <a:spLocks noChangeArrowheads="1"/>
          </p:cNvSpPr>
          <p:nvPr/>
        </p:nvSpPr>
        <p:spPr bwMode="auto">
          <a:xfrm>
            <a:off x="1143000" y="3276600"/>
            <a:ext cx="6858000" cy="946150"/>
          </a:xfrm>
          <a:prstGeom prst="rect">
            <a:avLst/>
          </a:prstGeom>
          <a:noFill/>
          <a:ln w="12700">
            <a:noFill/>
            <a:miter lim="800000"/>
            <a:headEnd type="none" w="sm" len="sm"/>
            <a:tailEnd type="none" w="sm" len="sm"/>
          </a:ln>
        </p:spPr>
        <p:txBody>
          <a:bodyPr>
            <a:spAutoFit/>
          </a:bodyPr>
          <a:lstStyle/>
          <a:p>
            <a:pPr algn="just"/>
            <a:r>
              <a:rPr kumimoji="1" lang="en-US" altLang="zh-CN" sz="2800">
                <a:solidFill>
                  <a:schemeClr val="tx1"/>
                </a:solidFill>
                <a:latin typeface="Times New Roman" pitchFamily="18" charset="0"/>
                <a:ea typeface="ˎ̥"/>
                <a:cs typeface="ˎ̥"/>
              </a:rPr>
              <a:t>       </a:t>
            </a:r>
            <a:r>
              <a:rPr kumimoji="1" lang="zh-CN" altLang="en-US" sz="2800">
                <a:solidFill>
                  <a:schemeClr val="tx1"/>
                </a:solidFill>
                <a:latin typeface="Times New Roman" pitchFamily="18" charset="0"/>
              </a:rPr>
              <a:t>综合是在把整体分解为各个因素的基础上，再组合成一个整体的思维活动。</a:t>
            </a:r>
            <a:endParaRPr lang="zh-CN" alt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0978"/>
                                        </p:tgtEl>
                                        <p:attrNameLst>
                                          <p:attrName>style.visibility</p:attrName>
                                        </p:attrNameLst>
                                      </p:cBhvr>
                                      <p:to>
                                        <p:strVal val="visible"/>
                                      </p:to>
                                    </p:set>
                                    <p:anim calcmode="lin" valueType="num">
                                      <p:cBhvr>
                                        <p:cTn id="7" dur="500" fill="hold"/>
                                        <p:tgtEl>
                                          <p:spTgt spid="510978"/>
                                        </p:tgtEl>
                                        <p:attrNameLst>
                                          <p:attrName>ppt_w</p:attrName>
                                        </p:attrNameLst>
                                      </p:cBhvr>
                                      <p:tavLst>
                                        <p:tav tm="0">
                                          <p:val>
                                            <p:fltVal val="0"/>
                                          </p:val>
                                        </p:tav>
                                        <p:tav tm="100000">
                                          <p:val>
                                            <p:strVal val="#ppt_w"/>
                                          </p:val>
                                        </p:tav>
                                      </p:tavLst>
                                    </p:anim>
                                    <p:anim calcmode="lin" valueType="num">
                                      <p:cBhvr>
                                        <p:cTn id="8" dur="500" fill="hold"/>
                                        <p:tgtEl>
                                          <p:spTgt spid="5109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8"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2" name="Rectangle 2"/>
          <p:cNvSpPr>
            <a:spLocks noChangeArrowheads="1"/>
          </p:cNvSpPr>
          <p:nvPr/>
        </p:nvSpPr>
        <p:spPr bwMode="auto">
          <a:xfrm>
            <a:off x="1143000" y="1704975"/>
            <a:ext cx="6858000" cy="1666875"/>
          </a:xfrm>
          <a:prstGeom prst="rect">
            <a:avLst/>
          </a:prstGeom>
          <a:noFill/>
          <a:ln w="9525">
            <a:noFill/>
            <a:miter lim="800000"/>
            <a:headEnd/>
            <a:tailEnd/>
          </a:ln>
          <a:effectLst/>
        </p:spPr>
        <p:txBody>
          <a:bodyPr/>
          <a:lstStyle/>
          <a:p>
            <a:pPr marL="342900" indent="-342900" algn="l">
              <a:lnSpc>
                <a:spcPct val="90000"/>
              </a:lnSpc>
              <a:spcBef>
                <a:spcPct val="20000"/>
              </a:spcBef>
              <a:buClr>
                <a:schemeClr val="hlink"/>
              </a:buClr>
              <a:buSzPct val="70000"/>
              <a:buFont typeface="Wingdings" pitchFamily="2" charset="2"/>
              <a:buNone/>
              <a:defRPr/>
            </a:pPr>
            <a:r>
              <a:rPr lang="en-US" altLang="zh-CN" sz="3200" dirty="0">
                <a:effectLst>
                  <a:outerShdw blurRad="38100" dist="38100" dir="2700000" algn="tl">
                    <a:srgbClr val="C0C0C0"/>
                  </a:outerShdw>
                </a:effectLst>
                <a:latin typeface="Garamond" pitchFamily="18" charset="0"/>
                <a:cs typeface="Arial" pitchFamily="34" charset="0"/>
              </a:rPr>
              <a:t>    </a:t>
            </a:r>
            <a:r>
              <a:rPr lang="zh-CN" altLang="en-US" sz="3200" dirty="0">
                <a:solidFill>
                  <a:schemeClr val="tx1"/>
                </a:solidFill>
                <a:effectLst>
                  <a:outerShdw blurRad="38100" dist="38100" dir="2700000" algn="tl">
                    <a:srgbClr val="C0C0C0"/>
                  </a:outerShdw>
                </a:effectLst>
                <a:latin typeface="Garamond" pitchFamily="18" charset="0"/>
                <a:cs typeface="Arial" pitchFamily="34" charset="0"/>
              </a:rPr>
              <a:t>分析与综合的关系也是辩证的，分析是综合的基础，综合是分析的完成，只有把二者结合在一起，才能构成一个完整的、科学的认识。</a:t>
            </a:r>
            <a:endParaRPr lang="zh-CN" altLang="en-US" sz="3200" dirty="0">
              <a:solidFill>
                <a:schemeClr val="tx1"/>
              </a:solidFill>
              <a:cs typeface="Arial" pitchFamily="34" charset="0"/>
            </a:endParaRPr>
          </a:p>
        </p:txBody>
      </p:sp>
      <p:sp>
        <p:nvSpPr>
          <p:cNvPr id="512003" name="Text Box 3"/>
          <p:cNvSpPr txBox="1">
            <a:spLocks noChangeArrowheads="1"/>
          </p:cNvSpPr>
          <p:nvPr/>
        </p:nvSpPr>
        <p:spPr bwMode="auto">
          <a:xfrm>
            <a:off x="1752600" y="533400"/>
            <a:ext cx="5165725" cy="1219200"/>
          </a:xfrm>
          <a:prstGeom prst="rect">
            <a:avLst/>
          </a:prstGeom>
          <a:noFill/>
          <a:ln w="9525">
            <a:noFill/>
            <a:miter lim="800000"/>
            <a:headEnd/>
            <a:tailEnd/>
          </a:ln>
        </p:spPr>
        <p:txBody>
          <a:bodyPr lIns="92075" tIns="46036" rIns="92075" bIns="46036" anchor="ctr"/>
          <a:lstStyle/>
          <a:p>
            <a:pPr>
              <a:spcBef>
                <a:spcPct val="50000"/>
              </a:spcBef>
            </a:pPr>
            <a:r>
              <a:rPr lang="zh-CN" altLang="en-US">
                <a:solidFill>
                  <a:srgbClr val="006600"/>
                </a:solidFill>
                <a:latin typeface="Garamond" pitchFamily="18" charset="0"/>
                <a:ea typeface="黑体" pitchFamily="2" charset="-122"/>
              </a:rPr>
              <a:t>分析与综合的辩证关系</a:t>
            </a:r>
            <a:endParaRPr lang="zh-CN" altLang="en-US">
              <a:solidFill>
                <a:srgbClr val="006600"/>
              </a:solidFill>
              <a:ea typeface="黑体" pitchFamily="2" charset="-122"/>
            </a:endParaRPr>
          </a:p>
        </p:txBody>
      </p:sp>
      <p:sp>
        <p:nvSpPr>
          <p:cNvPr id="186372" name="Rectangle 4"/>
          <p:cNvSpPr>
            <a:spLocks noChangeArrowheads="1"/>
          </p:cNvSpPr>
          <p:nvPr/>
        </p:nvSpPr>
        <p:spPr bwMode="auto">
          <a:xfrm>
            <a:off x="1905000" y="1524000"/>
            <a:ext cx="4572000" cy="8255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pic>
        <p:nvPicPr>
          <p:cNvPr id="186373" name="Picture 5" descr="lindaiyu"/>
          <p:cNvPicPr>
            <a:picLocks noChangeAspect="1" noChangeArrowheads="1"/>
          </p:cNvPicPr>
          <p:nvPr/>
        </p:nvPicPr>
        <p:blipFill>
          <a:blip r:embed="rId2" cstate="print"/>
          <a:srcRect/>
          <a:stretch>
            <a:fillRect/>
          </a:stretch>
        </p:blipFill>
        <p:spPr bwMode="auto">
          <a:xfrm>
            <a:off x="1143000" y="3581400"/>
            <a:ext cx="3429000" cy="2519363"/>
          </a:xfrm>
          <a:prstGeom prst="rect">
            <a:avLst/>
          </a:prstGeom>
          <a:noFill/>
          <a:ln w="9525">
            <a:noFill/>
            <a:miter lim="800000"/>
            <a:headEnd/>
            <a:tailEnd/>
          </a:ln>
        </p:spPr>
      </p:pic>
      <p:sp>
        <p:nvSpPr>
          <p:cNvPr id="186374" name="Text Box 6"/>
          <p:cNvSpPr txBox="1">
            <a:spLocks noChangeArrowheads="1"/>
          </p:cNvSpPr>
          <p:nvPr/>
        </p:nvSpPr>
        <p:spPr bwMode="auto">
          <a:xfrm>
            <a:off x="1600200" y="6096000"/>
            <a:ext cx="2317750" cy="457200"/>
          </a:xfrm>
          <a:prstGeom prst="rect">
            <a:avLst/>
          </a:prstGeom>
          <a:noFill/>
          <a:ln w="9525" algn="ctr">
            <a:noFill/>
            <a:miter lim="800000"/>
            <a:headEnd/>
            <a:tailEnd/>
          </a:ln>
        </p:spPr>
        <p:txBody>
          <a:bodyPr wrap="none">
            <a:spAutoFit/>
          </a:bodyPr>
          <a:lstStyle/>
          <a:p>
            <a:pPr algn="just">
              <a:spcBef>
                <a:spcPct val="20000"/>
              </a:spcBef>
            </a:pPr>
            <a:r>
              <a:rPr lang="zh-CN" altLang="en-US" sz="2400">
                <a:solidFill>
                  <a:schemeClr val="tx1"/>
                </a:solidFill>
                <a:ea typeface="华文行楷" pitchFamily="2" charset="-122"/>
              </a:rPr>
              <a:t>林黛玉与贾宝玉</a:t>
            </a:r>
          </a:p>
        </p:txBody>
      </p:sp>
      <p:sp>
        <p:nvSpPr>
          <p:cNvPr id="186375" name="Text Box 7"/>
          <p:cNvSpPr txBox="1">
            <a:spLocks noChangeArrowheads="1"/>
          </p:cNvSpPr>
          <p:nvPr/>
        </p:nvSpPr>
        <p:spPr bwMode="auto">
          <a:xfrm>
            <a:off x="4648200" y="3505200"/>
            <a:ext cx="184150" cy="519113"/>
          </a:xfrm>
          <a:prstGeom prst="rect">
            <a:avLst/>
          </a:prstGeom>
          <a:noFill/>
          <a:ln w="9525" algn="ctr">
            <a:noFill/>
            <a:miter lim="800000"/>
            <a:headEnd/>
            <a:tailEnd/>
          </a:ln>
        </p:spPr>
        <p:txBody>
          <a:bodyPr wrap="none">
            <a:spAutoFit/>
          </a:bodyPr>
          <a:lstStyle/>
          <a:p>
            <a:pPr algn="just">
              <a:spcBef>
                <a:spcPct val="20000"/>
              </a:spcBef>
            </a:pPr>
            <a:endParaRPr lang="zh-CN" altLang="zh-CN" sz="2800" i="1">
              <a:solidFill>
                <a:srgbClr val="FFFF00"/>
              </a:solidFill>
              <a:ea typeface="华文行楷" pitchFamily="2" charset="-122"/>
            </a:endParaRPr>
          </a:p>
        </p:txBody>
      </p:sp>
      <p:sp>
        <p:nvSpPr>
          <p:cNvPr id="186376" name="Text Box 8"/>
          <p:cNvSpPr txBox="1">
            <a:spLocks noChangeArrowheads="1"/>
          </p:cNvSpPr>
          <p:nvPr/>
        </p:nvSpPr>
        <p:spPr bwMode="auto">
          <a:xfrm>
            <a:off x="4632325" y="3500438"/>
            <a:ext cx="3262313" cy="2678112"/>
          </a:xfrm>
          <a:prstGeom prst="rect">
            <a:avLst/>
          </a:prstGeom>
          <a:noFill/>
          <a:ln w="9525" algn="ctr">
            <a:noFill/>
            <a:miter lim="800000"/>
            <a:headEnd/>
            <a:tailEnd/>
          </a:ln>
        </p:spPr>
        <p:txBody>
          <a:bodyPr wrap="none">
            <a:spAutoFit/>
          </a:bodyPr>
          <a:lstStyle/>
          <a:p>
            <a:pPr algn="just">
              <a:spcBef>
                <a:spcPct val="20000"/>
              </a:spcBef>
            </a:pPr>
            <a:r>
              <a:rPr lang="zh-CN" altLang="en-US" sz="2400">
                <a:solidFill>
                  <a:srgbClr val="FF6600"/>
                </a:solidFill>
                <a:ea typeface="华文行楷" pitchFamily="2" charset="-122"/>
              </a:rPr>
              <a:t>案例：</a:t>
            </a:r>
            <a:endParaRPr lang="zh-CN" altLang="en-US" sz="2400">
              <a:solidFill>
                <a:schemeClr val="tx1"/>
              </a:solidFill>
              <a:ea typeface="华文行楷" pitchFamily="2" charset="-122"/>
            </a:endParaRPr>
          </a:p>
          <a:p>
            <a:pPr algn="just">
              <a:spcBef>
                <a:spcPct val="20000"/>
              </a:spcBef>
            </a:pPr>
            <a:r>
              <a:rPr lang="zh-CN" altLang="en-US" sz="2400">
                <a:solidFill>
                  <a:schemeClr val="tx1"/>
                </a:solidFill>
                <a:ea typeface="华文行楷" pitchFamily="2" charset="-122"/>
              </a:rPr>
              <a:t>通过对</a:t>
            </a:r>
            <a:r>
              <a:rPr lang="en-US" altLang="zh-CN" sz="2400">
                <a:solidFill>
                  <a:schemeClr val="tx1"/>
                </a:solidFill>
                <a:ea typeface="华文行楷" pitchFamily="2" charset="-122"/>
              </a:rPr>
              <a:t>《</a:t>
            </a:r>
            <a:r>
              <a:rPr lang="zh-CN" altLang="en-US" sz="2400">
                <a:solidFill>
                  <a:schemeClr val="tx1"/>
                </a:solidFill>
                <a:ea typeface="华文行楷" pitchFamily="2" charset="-122"/>
              </a:rPr>
              <a:t>红楼梦</a:t>
            </a:r>
            <a:r>
              <a:rPr lang="en-US" altLang="zh-CN" sz="2400">
                <a:solidFill>
                  <a:schemeClr val="tx1"/>
                </a:solidFill>
                <a:ea typeface="华文行楷" pitchFamily="2" charset="-122"/>
              </a:rPr>
              <a:t>》</a:t>
            </a:r>
            <a:r>
              <a:rPr lang="zh-CN" altLang="en-US" sz="2400">
                <a:solidFill>
                  <a:schemeClr val="tx1"/>
                </a:solidFill>
                <a:ea typeface="华文行楷" pitchFamily="2" charset="-122"/>
              </a:rPr>
              <a:t>有关</a:t>
            </a:r>
          </a:p>
          <a:p>
            <a:pPr algn="just">
              <a:spcBef>
                <a:spcPct val="20000"/>
              </a:spcBef>
            </a:pPr>
            <a:r>
              <a:rPr lang="zh-CN" altLang="en-US" sz="2400">
                <a:solidFill>
                  <a:schemeClr val="tx1"/>
                </a:solidFill>
                <a:ea typeface="华文行楷" pitchFamily="2" charset="-122"/>
              </a:rPr>
              <a:t>背景分析、人物分析、</a:t>
            </a:r>
          </a:p>
          <a:p>
            <a:pPr algn="just">
              <a:spcBef>
                <a:spcPct val="20000"/>
              </a:spcBef>
            </a:pPr>
            <a:r>
              <a:rPr lang="zh-CN" altLang="en-US" sz="2400">
                <a:solidFill>
                  <a:schemeClr val="tx1"/>
                </a:solidFill>
                <a:ea typeface="华文行楷" pitchFamily="2" charset="-122"/>
              </a:rPr>
              <a:t>场景分析、事件分析，</a:t>
            </a:r>
          </a:p>
          <a:p>
            <a:pPr algn="just">
              <a:spcBef>
                <a:spcPct val="20000"/>
              </a:spcBef>
            </a:pPr>
            <a:r>
              <a:rPr lang="zh-CN" altLang="en-US" sz="2400">
                <a:solidFill>
                  <a:schemeClr val="tx1"/>
                </a:solidFill>
                <a:ea typeface="华文行楷" pitchFamily="2" charset="-122"/>
              </a:rPr>
              <a:t>可以综合出林黛玉的</a:t>
            </a:r>
          </a:p>
          <a:p>
            <a:pPr algn="just">
              <a:spcBef>
                <a:spcPct val="20000"/>
              </a:spcBef>
            </a:pPr>
            <a:r>
              <a:rPr lang="zh-CN" altLang="en-US" sz="2400">
                <a:solidFill>
                  <a:schemeClr val="tx1"/>
                </a:solidFill>
                <a:ea typeface="华文行楷" pitchFamily="2" charset="-122"/>
              </a:rPr>
              <a:t>红颜薄命的悲剧人生。</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2003"/>
                                        </p:tgtEl>
                                        <p:attrNameLst>
                                          <p:attrName>style.visibility</p:attrName>
                                        </p:attrNameLst>
                                      </p:cBhvr>
                                      <p:to>
                                        <p:strVal val="visible"/>
                                      </p:to>
                                    </p:set>
                                    <p:anim calcmode="lin" valueType="num">
                                      <p:cBhvr>
                                        <p:cTn id="7" dur="500" fill="hold"/>
                                        <p:tgtEl>
                                          <p:spTgt spid="512003"/>
                                        </p:tgtEl>
                                        <p:attrNameLst>
                                          <p:attrName>ppt_w</p:attrName>
                                        </p:attrNameLst>
                                      </p:cBhvr>
                                      <p:tavLst>
                                        <p:tav tm="0">
                                          <p:val>
                                            <p:fltVal val="0"/>
                                          </p:val>
                                        </p:tav>
                                        <p:tav tm="100000">
                                          <p:val>
                                            <p:strVal val="#ppt_w"/>
                                          </p:val>
                                        </p:tav>
                                      </p:tavLst>
                                    </p:anim>
                                    <p:anim calcmode="lin" valueType="num">
                                      <p:cBhvr>
                                        <p:cTn id="8" dur="500" fill="hold"/>
                                        <p:tgtEl>
                                          <p:spTgt spid="5120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914400" y="571500"/>
            <a:ext cx="8229600" cy="1143000"/>
          </a:xfrm>
        </p:spPr>
        <p:txBody>
          <a:bodyPr/>
          <a:lstStyle/>
          <a:p>
            <a:r>
              <a:rPr lang="zh-CN" altLang="en-US" smtClean="0">
                <a:solidFill>
                  <a:srgbClr val="006600"/>
                </a:solidFill>
                <a:latin typeface="Garamond" pitchFamily="18" charset="0"/>
                <a:ea typeface="黑体" pitchFamily="2" charset="-122"/>
              </a:rPr>
              <a:t>分析与综合案例</a:t>
            </a:r>
          </a:p>
        </p:txBody>
      </p:sp>
      <p:sp>
        <p:nvSpPr>
          <p:cNvPr id="187395" name="Rectangle 3"/>
          <p:cNvSpPr>
            <a:spLocks noGrp="1" noChangeArrowheads="1"/>
          </p:cNvSpPr>
          <p:nvPr>
            <p:ph type="body" idx="1"/>
          </p:nvPr>
        </p:nvSpPr>
        <p:spPr>
          <a:xfrm>
            <a:off x="428625" y="1714500"/>
            <a:ext cx="8286750" cy="4800600"/>
          </a:xfrm>
        </p:spPr>
        <p:txBody>
          <a:bodyPr/>
          <a:lstStyle/>
          <a:p>
            <a:r>
              <a:rPr kumimoji="1" lang="zh-CN" altLang="en-US" b="1" smtClean="0"/>
              <a:t>例如：某城市，抽取地下水越多的地区，则地面下沉得越多；</a:t>
            </a:r>
          </a:p>
          <a:p>
            <a:r>
              <a:rPr kumimoji="1" lang="zh-CN" altLang="en-US" b="1" smtClean="0"/>
              <a:t>抽取地下水少的地区，地面下沉的就较少</a:t>
            </a:r>
          </a:p>
          <a:p>
            <a:r>
              <a:rPr kumimoji="1" lang="zh-CN" altLang="en-US" b="1" smtClean="0"/>
              <a:t>基本不抽取地下水的地区，地面基本不下沉</a:t>
            </a:r>
          </a:p>
          <a:p>
            <a:r>
              <a:rPr kumimoji="1" lang="zh-CN" altLang="en-US" b="1" smtClean="0"/>
              <a:t>其它情况基本相同（如：居民人口密度、建筑、设施、道路、地质结构等）。</a:t>
            </a:r>
          </a:p>
          <a:p>
            <a:r>
              <a:rPr kumimoji="1" lang="zh-CN" altLang="en-US" b="1" smtClean="0"/>
              <a:t>结论：抽取地下水是引起地面下沉的原因</a:t>
            </a:r>
            <a:r>
              <a:rPr kumimoji="1" lang="zh-CN" altLang="en-US" smtClean="0"/>
              <a:t>。</a:t>
            </a:r>
          </a:p>
        </p:txBody>
      </p:sp>
      <p:sp>
        <p:nvSpPr>
          <p:cNvPr id="187396" name="Rectangle 4"/>
          <p:cNvSpPr>
            <a:spLocks noChangeArrowheads="1"/>
          </p:cNvSpPr>
          <p:nvPr/>
        </p:nvSpPr>
        <p:spPr bwMode="auto">
          <a:xfrm>
            <a:off x="2571750" y="1428750"/>
            <a:ext cx="4572000" cy="8255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ChangeArrowheads="1"/>
          </p:cNvSpPr>
          <p:nvPr/>
        </p:nvSpPr>
        <p:spPr bwMode="auto">
          <a:xfrm>
            <a:off x="1752600" y="914400"/>
            <a:ext cx="5524500" cy="604838"/>
          </a:xfrm>
          <a:prstGeom prst="rect">
            <a:avLst/>
          </a:prstGeom>
          <a:noFill/>
          <a:ln w="9525">
            <a:noFill/>
            <a:miter lim="800000"/>
            <a:headEnd/>
            <a:tailEnd/>
          </a:ln>
        </p:spPr>
        <p:txBody>
          <a:bodyPr/>
          <a:lstStyle/>
          <a:p>
            <a:pPr marL="342900" indent="-342900">
              <a:spcBef>
                <a:spcPct val="20000"/>
              </a:spcBef>
              <a:buClr>
                <a:schemeClr val="hlink"/>
              </a:buClr>
              <a:buSzPct val="70000"/>
              <a:buFont typeface="Wingdings" pitchFamily="2" charset="2"/>
              <a:buNone/>
            </a:pPr>
            <a:r>
              <a:rPr lang="zh-CN" altLang="en-US">
                <a:solidFill>
                  <a:srgbClr val="006600"/>
                </a:solidFill>
                <a:latin typeface="Garamond" pitchFamily="18" charset="0"/>
                <a:ea typeface="黑体" pitchFamily="2" charset="-122"/>
              </a:rPr>
              <a:t>（</a:t>
            </a:r>
            <a:r>
              <a:rPr lang="en-US" altLang="zh-CN">
                <a:solidFill>
                  <a:srgbClr val="006600"/>
                </a:solidFill>
                <a:latin typeface="Garamond" pitchFamily="18" charset="0"/>
                <a:ea typeface="黑体" pitchFamily="2" charset="-122"/>
              </a:rPr>
              <a:t>3</a:t>
            </a:r>
            <a:r>
              <a:rPr lang="zh-CN" altLang="en-US">
                <a:solidFill>
                  <a:srgbClr val="006600"/>
                </a:solidFill>
                <a:latin typeface="Garamond" pitchFamily="18" charset="0"/>
                <a:ea typeface="黑体" pitchFamily="2" charset="-122"/>
              </a:rPr>
              <a:t>）抽象和具体</a:t>
            </a:r>
            <a:endParaRPr lang="zh-CN" altLang="en-US">
              <a:solidFill>
                <a:srgbClr val="006600"/>
              </a:solidFill>
              <a:ea typeface="黑体" pitchFamily="2" charset="-122"/>
            </a:endParaRPr>
          </a:p>
        </p:txBody>
      </p:sp>
      <p:sp>
        <p:nvSpPr>
          <p:cNvPr id="188419" name="Rectangle 3"/>
          <p:cNvSpPr>
            <a:spLocks noChangeArrowheads="1"/>
          </p:cNvSpPr>
          <p:nvPr/>
        </p:nvSpPr>
        <p:spPr bwMode="auto">
          <a:xfrm>
            <a:off x="1828800" y="1600200"/>
            <a:ext cx="3733800" cy="8255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88420" name="Rectangle 4"/>
          <p:cNvSpPr>
            <a:spLocks noChangeArrowheads="1"/>
          </p:cNvSpPr>
          <p:nvPr/>
        </p:nvSpPr>
        <p:spPr bwMode="auto">
          <a:xfrm>
            <a:off x="1143000" y="1160463"/>
            <a:ext cx="6858000" cy="5016500"/>
          </a:xfrm>
          <a:prstGeom prst="rect">
            <a:avLst/>
          </a:prstGeom>
          <a:noFill/>
          <a:ln w="12700">
            <a:noFill/>
            <a:miter lim="800000"/>
            <a:headEnd type="none" w="sm" len="sm"/>
            <a:tailEnd type="none" w="sm" len="sm"/>
          </a:ln>
        </p:spPr>
        <p:txBody>
          <a:bodyPr anchor="ctr">
            <a:spAutoFit/>
          </a:bodyPr>
          <a:lstStyle/>
          <a:p>
            <a:pPr algn="l"/>
            <a:r>
              <a:rPr kumimoji="1" lang="en-US" altLang="zh-CN" sz="3200">
                <a:latin typeface="Times New Roman" pitchFamily="18" charset="0"/>
                <a:ea typeface="文鼎CS楷体" pitchFamily="49" charset="-122"/>
              </a:rPr>
              <a:t>                                                                                        </a:t>
            </a:r>
            <a:r>
              <a:rPr kumimoji="1" lang="zh-CN" altLang="en-US" sz="3200">
                <a:solidFill>
                  <a:srgbClr val="FF6600"/>
                </a:solidFill>
                <a:latin typeface="Times New Roman" pitchFamily="18" charset="0"/>
                <a:ea typeface="楷体_GB2312" pitchFamily="49" charset="-122"/>
                <a:cs typeface="文鼎CS楷体" pitchFamily="49" charset="-122"/>
              </a:rPr>
              <a:t>抽象：</a:t>
            </a:r>
            <a:r>
              <a:rPr kumimoji="1" lang="zh-CN" altLang="en-US" sz="3200">
                <a:solidFill>
                  <a:schemeClr val="tx1"/>
                </a:solidFill>
                <a:latin typeface="Times New Roman" pitchFamily="18" charset="0"/>
                <a:ea typeface="楷体_GB2312" pitchFamily="49" charset="-122"/>
                <a:cs typeface="文鼎CS楷体" pitchFamily="49" charset="-122"/>
              </a:rPr>
              <a:t>是通过分析把整体分解成各个</a:t>
            </a:r>
            <a:r>
              <a:rPr kumimoji="1" lang="zh-CN" altLang="en-US" sz="3200">
                <a:solidFill>
                  <a:schemeClr val="tx1"/>
                </a:solidFill>
                <a:ea typeface="楷体_GB2312" pitchFamily="49" charset="-122"/>
              </a:rPr>
              <a:t>部分，区分出必然的本质的方面和偶然的现象的方面，从中抽取出各个必然的本质的因素，以达到对具体事物的某一本质方面的认识。</a:t>
            </a:r>
          </a:p>
          <a:p>
            <a:pPr algn="l"/>
            <a:endParaRPr kumimoji="1" lang="zh-CN" altLang="en-US" sz="3200">
              <a:ea typeface="楷体_GB2312" pitchFamily="49" charset="-122"/>
            </a:endParaRPr>
          </a:p>
          <a:p>
            <a:pPr algn="l"/>
            <a:r>
              <a:rPr kumimoji="1" lang="zh-CN" altLang="en-US" sz="3200">
                <a:solidFill>
                  <a:srgbClr val="FF6600"/>
                </a:solidFill>
                <a:ea typeface="楷体_GB2312" pitchFamily="49" charset="-122"/>
              </a:rPr>
              <a:t>具体：</a:t>
            </a:r>
            <a:r>
              <a:rPr kumimoji="1" lang="zh-CN" altLang="en-US" sz="3200">
                <a:solidFill>
                  <a:schemeClr val="tx1"/>
                </a:solidFill>
                <a:ea typeface="楷体_GB2312" pitchFamily="49" charset="-122"/>
              </a:rPr>
              <a:t>是指许多规定综合的统一体。有两种完全不同的具体，一种是感性的具体，一种是思维的具体。</a:t>
            </a:r>
          </a:p>
        </p:txBody>
      </p:sp>
      <p:sp>
        <p:nvSpPr>
          <p:cNvPr id="188421" name="Rectangle 5"/>
          <p:cNvSpPr>
            <a:spLocks noChangeArrowheads="1"/>
          </p:cNvSpPr>
          <p:nvPr/>
        </p:nvSpPr>
        <p:spPr bwMode="auto">
          <a:xfrm>
            <a:off x="2171700" y="2824163"/>
            <a:ext cx="4572000" cy="731837"/>
          </a:xfrm>
          <a:prstGeom prst="rect">
            <a:avLst/>
          </a:prstGeom>
          <a:noFill/>
          <a:ln w="12700">
            <a:noFill/>
            <a:miter lim="800000"/>
            <a:headEnd type="none" w="sm" len="sm"/>
            <a:tailEnd type="none" w="sm" len="sm"/>
          </a:ln>
        </p:spPr>
        <p:txBody>
          <a:bodyPr>
            <a:spAutoFit/>
          </a:bodyPr>
          <a:lstStyle/>
          <a:p>
            <a:pPr>
              <a:spcBef>
                <a:spcPct val="50000"/>
              </a:spcBef>
            </a:pPr>
            <a:endParaRPr kumimoji="1" lang="en-US" altLang="zh-CN" sz="2400">
              <a:latin typeface="Times New Roman" pitchFamily="18" charset="0"/>
              <a:ea typeface="ˎ̥"/>
              <a:cs typeface="ˎ̥"/>
            </a:endParaRPr>
          </a:p>
          <a:p>
            <a:endParaRPr lang="en-US" altLang="zh-CN"/>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p:cNvSpPr>
            <a:spLocks noChangeArrowheads="1"/>
          </p:cNvSpPr>
          <p:nvPr/>
        </p:nvSpPr>
        <p:spPr bwMode="auto">
          <a:xfrm>
            <a:off x="1752600" y="609600"/>
            <a:ext cx="3198813" cy="914400"/>
          </a:xfrm>
          <a:prstGeom prst="rect">
            <a:avLst/>
          </a:prstGeom>
          <a:noFill/>
          <a:ln w="9525">
            <a:noFill/>
            <a:miter lim="800000"/>
            <a:headEnd/>
            <a:tailEnd/>
          </a:ln>
        </p:spPr>
        <p:txBody>
          <a:bodyPr anchor="ctr"/>
          <a:lstStyle/>
          <a:p>
            <a:r>
              <a:rPr lang="zh-CN" altLang="en-US">
                <a:solidFill>
                  <a:srgbClr val="006600"/>
                </a:solidFill>
                <a:latin typeface="Garamond" pitchFamily="18" charset="0"/>
                <a:ea typeface="黑体" pitchFamily="2" charset="-122"/>
              </a:rPr>
              <a:t>感性具体</a:t>
            </a:r>
            <a:endParaRPr lang="zh-CN" altLang="en-US">
              <a:solidFill>
                <a:srgbClr val="006600"/>
              </a:solidFill>
              <a:ea typeface="黑体" pitchFamily="2" charset="-122"/>
            </a:endParaRPr>
          </a:p>
        </p:txBody>
      </p:sp>
      <p:sp>
        <p:nvSpPr>
          <p:cNvPr id="515075" name="Text Box 3" descr="背景14副本"/>
          <p:cNvSpPr txBox="1">
            <a:spLocks noChangeArrowheads="1"/>
          </p:cNvSpPr>
          <p:nvPr/>
        </p:nvSpPr>
        <p:spPr bwMode="auto">
          <a:xfrm>
            <a:off x="1143000" y="1676400"/>
            <a:ext cx="6858000" cy="1524000"/>
          </a:xfrm>
          <a:prstGeom prst="rect">
            <a:avLst/>
          </a:prstGeom>
          <a:noFill/>
          <a:ln w="9525">
            <a:noFill/>
            <a:miter lim="800000"/>
            <a:headEnd/>
            <a:tailEnd/>
          </a:ln>
        </p:spPr>
        <p:txBody>
          <a:bodyPr lIns="92075" tIns="46036" rIns="92075" bIns="46036"/>
          <a:lstStyle/>
          <a:p>
            <a:pPr marL="342900" indent="-342900" algn="l">
              <a:spcBef>
                <a:spcPct val="50000"/>
              </a:spcBef>
            </a:pPr>
            <a:r>
              <a:rPr lang="en-US" altLang="zh-CN" sz="3200">
                <a:solidFill>
                  <a:schemeClr val="tx1"/>
                </a:solidFill>
                <a:latin typeface="Garamond" pitchFamily="18" charset="0"/>
                <a:ea typeface="ˎ̥"/>
                <a:cs typeface="ˎ̥"/>
              </a:rPr>
              <a:t>         </a:t>
            </a:r>
            <a:r>
              <a:rPr lang="zh-CN" altLang="en-US" sz="3200">
                <a:solidFill>
                  <a:schemeClr val="tx1"/>
                </a:solidFill>
                <a:latin typeface="Garamond" pitchFamily="18" charset="0"/>
              </a:rPr>
              <a:t>感性具体，就是人的感觉器官所得到的生动而具体的知觉表象。</a:t>
            </a:r>
            <a:r>
              <a:rPr lang="zh-CN" altLang="en-US" sz="3200">
                <a:solidFill>
                  <a:schemeClr val="tx1"/>
                </a:solidFill>
                <a:latin typeface="Garamond" pitchFamily="18" charset="0"/>
                <a:ea typeface="方正琥珀简体" pitchFamily="2" charset="-122"/>
              </a:rPr>
              <a:t> </a:t>
            </a:r>
            <a:endParaRPr lang="zh-CN" altLang="en-US" sz="2800">
              <a:solidFill>
                <a:schemeClr val="tx1"/>
              </a:solidFill>
            </a:endParaRPr>
          </a:p>
        </p:txBody>
      </p:sp>
      <p:sp>
        <p:nvSpPr>
          <p:cNvPr id="189444" name="Rectangle 4"/>
          <p:cNvSpPr>
            <a:spLocks noChangeArrowheads="1"/>
          </p:cNvSpPr>
          <p:nvPr/>
        </p:nvSpPr>
        <p:spPr bwMode="auto">
          <a:xfrm>
            <a:off x="2438400" y="1447800"/>
            <a:ext cx="19812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pic>
        <p:nvPicPr>
          <p:cNvPr id="515077" name="Picture 5" descr="角度"/>
          <p:cNvPicPr>
            <a:picLocks noChangeAspect="1" noChangeArrowheads="1"/>
          </p:cNvPicPr>
          <p:nvPr/>
        </p:nvPicPr>
        <p:blipFill>
          <a:blip r:embed="rId2" cstate="print"/>
          <a:srcRect l="1938" t="4044" r="3488" b="12523"/>
          <a:stretch>
            <a:fillRect/>
          </a:stretch>
        </p:blipFill>
        <p:spPr bwMode="auto">
          <a:xfrm>
            <a:off x="1143000" y="2895600"/>
            <a:ext cx="5332413" cy="3186113"/>
          </a:xfrm>
          <a:prstGeom prst="rect">
            <a:avLst/>
          </a:prstGeom>
          <a:noFill/>
          <a:ln w="9525">
            <a:solidFill>
              <a:srgbClr val="FFFF66"/>
            </a:solidFill>
            <a:miter lim="800000"/>
            <a:headEnd/>
            <a:tailEnd/>
          </a:ln>
        </p:spPr>
      </p:pic>
      <p:sp>
        <p:nvSpPr>
          <p:cNvPr id="515078" name="Text Box 6"/>
          <p:cNvSpPr txBox="1">
            <a:spLocks noChangeArrowheads="1"/>
          </p:cNvSpPr>
          <p:nvPr/>
        </p:nvSpPr>
        <p:spPr bwMode="auto">
          <a:xfrm>
            <a:off x="6629400" y="2895600"/>
            <a:ext cx="1209675" cy="3505200"/>
          </a:xfrm>
          <a:prstGeom prst="rect">
            <a:avLst/>
          </a:prstGeom>
          <a:noFill/>
          <a:ln w="9525">
            <a:noFill/>
            <a:miter lim="800000"/>
            <a:headEnd/>
            <a:tailEnd/>
          </a:ln>
        </p:spPr>
        <p:txBody>
          <a:bodyPr vert="eaVert">
            <a:spAutoFit/>
          </a:bodyPr>
          <a:lstStyle/>
          <a:p>
            <a:pPr>
              <a:lnSpc>
                <a:spcPct val="80000"/>
              </a:lnSpc>
              <a:spcBef>
                <a:spcPct val="50000"/>
              </a:spcBef>
            </a:pPr>
            <a:r>
              <a:rPr kumimoji="1" lang="zh-CN" altLang="en-US" sz="3200">
                <a:solidFill>
                  <a:srgbClr val="FF0000"/>
                </a:solidFill>
                <a:latin typeface="华文新魏" pitchFamily="2" charset="-122"/>
                <a:ea typeface="华文新魏" pitchFamily="2" charset="-122"/>
              </a:rPr>
              <a:t>横看成岭侧成峰， </a:t>
            </a:r>
            <a:endParaRPr kumimoji="1" lang="zh-CN" altLang="en-US" sz="2400">
              <a:solidFill>
                <a:srgbClr val="FF0000"/>
              </a:solidFill>
              <a:latin typeface="华文新魏" pitchFamily="2" charset="-122"/>
              <a:ea typeface="华文新魏" pitchFamily="2" charset="-122"/>
              <a:cs typeface="ˎ̥"/>
            </a:endParaRPr>
          </a:p>
          <a:p>
            <a:pPr>
              <a:lnSpc>
                <a:spcPct val="80000"/>
              </a:lnSpc>
              <a:spcBef>
                <a:spcPct val="50000"/>
              </a:spcBef>
            </a:pPr>
            <a:r>
              <a:rPr kumimoji="1" lang="zh-CN" altLang="en-US" sz="3200">
                <a:solidFill>
                  <a:srgbClr val="FF0000"/>
                </a:solidFill>
                <a:latin typeface="华文新魏" pitchFamily="2" charset="-122"/>
                <a:ea typeface="华文新魏" pitchFamily="2" charset="-122"/>
              </a:rPr>
              <a:t>远近高低各不同。</a:t>
            </a:r>
            <a:endParaRPr lang="zh-CN" altLang="en-US">
              <a:solidFill>
                <a:srgbClr val="FF0000"/>
              </a:solidFill>
              <a:latin typeface="华文新魏" pitchFamily="2" charset="-122"/>
              <a:ea typeface="华文新魏"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15075"/>
                                        </p:tgtEl>
                                        <p:attrNameLst>
                                          <p:attrName>style.visibility</p:attrName>
                                        </p:attrNameLst>
                                      </p:cBhvr>
                                      <p:to>
                                        <p:strVal val="visible"/>
                                      </p:to>
                                    </p:set>
                                    <p:animEffect transition="in" filter="barn(outVertical)">
                                      <p:cBhvr>
                                        <p:cTn id="7" dur="500"/>
                                        <p:tgtEl>
                                          <p:spTgt spid="51507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515077"/>
                                        </p:tgtEl>
                                        <p:attrNameLst>
                                          <p:attrName>style.visibility</p:attrName>
                                        </p:attrNameLst>
                                      </p:cBhvr>
                                      <p:to>
                                        <p:strVal val="visible"/>
                                      </p:to>
                                    </p:set>
                                    <p:animEffect transition="in" filter="barn(outHorizontal)">
                                      <p:cBhvr>
                                        <p:cTn id="11" dur="500"/>
                                        <p:tgtEl>
                                          <p:spTgt spid="515077"/>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15078"/>
                                        </p:tgtEl>
                                        <p:attrNameLst>
                                          <p:attrName>style.visibility</p:attrName>
                                        </p:attrNameLst>
                                      </p:cBhvr>
                                      <p:to>
                                        <p:strVal val="visible"/>
                                      </p:to>
                                    </p:set>
                                    <p:anim calcmode="lin" valueType="num">
                                      <p:cBhvr additive="base">
                                        <p:cTn id="15" dur="500" fill="hold"/>
                                        <p:tgtEl>
                                          <p:spTgt spid="515078"/>
                                        </p:tgtEl>
                                        <p:attrNameLst>
                                          <p:attrName>ppt_x</p:attrName>
                                        </p:attrNameLst>
                                      </p:cBhvr>
                                      <p:tavLst>
                                        <p:tav tm="0">
                                          <p:val>
                                            <p:strVal val="1+#ppt_w/2"/>
                                          </p:val>
                                        </p:tav>
                                        <p:tav tm="100000">
                                          <p:val>
                                            <p:strVal val="#ppt_x"/>
                                          </p:val>
                                        </p:tav>
                                      </p:tavLst>
                                    </p:anim>
                                    <p:anim calcmode="lin" valueType="num">
                                      <p:cBhvr additive="base">
                                        <p:cTn id="16" dur="500" fill="hold"/>
                                        <p:tgtEl>
                                          <p:spTgt spid="5150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75" grpId="0"/>
      <p:bldP spid="515078"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1828800" y="533400"/>
            <a:ext cx="3429000" cy="1219200"/>
          </a:xfrm>
          <a:prstGeom prst="rect">
            <a:avLst/>
          </a:prstGeom>
          <a:noFill/>
          <a:ln w="9525">
            <a:noFill/>
            <a:miter lim="800000"/>
            <a:headEnd/>
            <a:tailEnd/>
          </a:ln>
        </p:spPr>
        <p:txBody>
          <a:bodyPr anchor="ctr"/>
          <a:lstStyle/>
          <a:p>
            <a:r>
              <a:rPr lang="zh-CN" altLang="en-US">
                <a:solidFill>
                  <a:srgbClr val="006600"/>
                </a:solidFill>
                <a:latin typeface="Garamond" pitchFamily="18" charset="0"/>
                <a:ea typeface="黑体" pitchFamily="2" charset="-122"/>
              </a:rPr>
              <a:t>思维具体</a:t>
            </a:r>
            <a:endParaRPr lang="zh-CN" altLang="en-US">
              <a:solidFill>
                <a:srgbClr val="006600"/>
              </a:solidFill>
              <a:ea typeface="黑体" pitchFamily="2" charset="-122"/>
            </a:endParaRPr>
          </a:p>
        </p:txBody>
      </p:sp>
      <p:sp>
        <p:nvSpPr>
          <p:cNvPr id="516099" name="Text Box 3"/>
          <p:cNvSpPr txBox="1">
            <a:spLocks noChangeArrowheads="1"/>
          </p:cNvSpPr>
          <p:nvPr/>
        </p:nvSpPr>
        <p:spPr bwMode="auto">
          <a:xfrm>
            <a:off x="755650" y="1557338"/>
            <a:ext cx="7750175" cy="2662237"/>
          </a:xfrm>
          <a:prstGeom prst="rect">
            <a:avLst/>
          </a:prstGeom>
          <a:noFill/>
          <a:ln w="9525">
            <a:noFill/>
            <a:miter lim="800000"/>
            <a:headEnd/>
            <a:tailEnd/>
          </a:ln>
        </p:spPr>
        <p:txBody>
          <a:bodyPr lIns="92075" tIns="46036" rIns="92075" bIns="46036"/>
          <a:lstStyle/>
          <a:p>
            <a:pPr marL="342900" indent="-342900" algn="l">
              <a:lnSpc>
                <a:spcPct val="130000"/>
              </a:lnSpc>
              <a:spcBef>
                <a:spcPct val="50000"/>
              </a:spcBef>
            </a:pPr>
            <a:r>
              <a:rPr lang="en-US" altLang="zh-CN" sz="3200">
                <a:solidFill>
                  <a:schemeClr val="tx1"/>
                </a:solidFill>
                <a:latin typeface="Garamond" pitchFamily="18" charset="0"/>
                <a:ea typeface="方正琥珀简体" pitchFamily="2" charset="-122"/>
              </a:rPr>
              <a:t>          </a:t>
            </a:r>
            <a:r>
              <a:rPr lang="zh-CN" altLang="en-US" sz="2800">
                <a:solidFill>
                  <a:schemeClr val="tx1"/>
                </a:solidFill>
                <a:latin typeface="Garamond" pitchFamily="18" charset="0"/>
              </a:rPr>
              <a:t>思维具体是指关于某一对象的各种抽象规定按照其内在联系统一起来的有机整体在思维中的完整的、具体的再现。</a:t>
            </a:r>
            <a:endParaRPr lang="zh-CN" altLang="en-US" sz="2800">
              <a:solidFill>
                <a:schemeClr val="tx1"/>
              </a:solidFill>
            </a:endParaRPr>
          </a:p>
        </p:txBody>
      </p:sp>
      <p:sp>
        <p:nvSpPr>
          <p:cNvPr id="190468" name="Rectangle 4"/>
          <p:cNvSpPr>
            <a:spLocks noChangeArrowheads="1"/>
          </p:cNvSpPr>
          <p:nvPr/>
        </p:nvSpPr>
        <p:spPr bwMode="auto">
          <a:xfrm>
            <a:off x="2590800" y="1524000"/>
            <a:ext cx="20574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pic>
        <p:nvPicPr>
          <p:cNvPr id="516101" name="Picture 5" descr="共产党宣言"/>
          <p:cNvPicPr>
            <a:picLocks noChangeAspect="1" noChangeArrowheads="1"/>
          </p:cNvPicPr>
          <p:nvPr/>
        </p:nvPicPr>
        <p:blipFill>
          <a:blip r:embed="rId2" cstate="print"/>
          <a:srcRect/>
          <a:stretch>
            <a:fillRect/>
          </a:stretch>
        </p:blipFill>
        <p:spPr bwMode="auto">
          <a:xfrm>
            <a:off x="1219200" y="3505200"/>
            <a:ext cx="1905000" cy="2590800"/>
          </a:xfrm>
          <a:prstGeom prst="rect">
            <a:avLst/>
          </a:prstGeom>
          <a:noFill/>
          <a:ln w="9525">
            <a:solidFill>
              <a:srgbClr val="FFFFCC"/>
            </a:solidFill>
            <a:miter lim="800000"/>
            <a:headEnd/>
            <a:tailEnd/>
          </a:ln>
          <a:effectLst>
            <a:outerShdw dist="76200" dir="10800000" algn="ctr" rotWithShape="0">
              <a:srgbClr val="FFFFCC"/>
            </a:outerShdw>
          </a:effectLst>
        </p:spPr>
      </p:pic>
      <p:pic>
        <p:nvPicPr>
          <p:cNvPr id="516102" name="Picture 6" descr="《自然辩证法》 副本"/>
          <p:cNvPicPr>
            <a:picLocks noChangeAspect="1" noChangeArrowheads="1"/>
          </p:cNvPicPr>
          <p:nvPr/>
        </p:nvPicPr>
        <p:blipFill>
          <a:blip r:embed="rId3" cstate="print"/>
          <a:srcRect/>
          <a:stretch>
            <a:fillRect/>
          </a:stretch>
        </p:blipFill>
        <p:spPr bwMode="auto">
          <a:xfrm>
            <a:off x="3124200" y="3505200"/>
            <a:ext cx="1981200" cy="2590800"/>
          </a:xfrm>
          <a:prstGeom prst="rect">
            <a:avLst/>
          </a:prstGeom>
          <a:noFill/>
          <a:ln w="9525">
            <a:solidFill>
              <a:srgbClr val="FFFFCC"/>
            </a:solidFill>
            <a:miter lim="800000"/>
            <a:headEnd/>
            <a:tailEnd/>
          </a:ln>
          <a:effectLst>
            <a:outerShdw dist="88900" dir="10800000" algn="ctr" rotWithShape="0">
              <a:srgbClr val="FFFFCC"/>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16099"/>
                                        </p:tgtEl>
                                        <p:attrNameLst>
                                          <p:attrName>style.visibility</p:attrName>
                                        </p:attrNameLst>
                                      </p:cBhvr>
                                      <p:to>
                                        <p:strVal val="visible"/>
                                      </p:to>
                                    </p:set>
                                    <p:animEffect transition="in" filter="dissolve">
                                      <p:cBhvr>
                                        <p:cTn id="7" dur="500"/>
                                        <p:tgtEl>
                                          <p:spTgt spid="51609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16102"/>
                                        </p:tgtEl>
                                        <p:attrNameLst>
                                          <p:attrName>style.visibility</p:attrName>
                                        </p:attrNameLst>
                                      </p:cBhvr>
                                      <p:to>
                                        <p:strVal val="visible"/>
                                      </p:to>
                                    </p:set>
                                    <p:animEffect transition="in" filter="dissolve">
                                      <p:cBhvr>
                                        <p:cTn id="11" dur="500"/>
                                        <p:tgtEl>
                                          <p:spTgt spid="516102"/>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516101"/>
                                        </p:tgtEl>
                                        <p:attrNameLst>
                                          <p:attrName>style.visibility</p:attrName>
                                        </p:attrNameLst>
                                      </p:cBhvr>
                                      <p:to>
                                        <p:strVal val="visible"/>
                                      </p:to>
                                    </p:set>
                                    <p:anim calcmode="lin" valueType="num">
                                      <p:cBhvr>
                                        <p:cTn id="15" dur="500" fill="hold"/>
                                        <p:tgtEl>
                                          <p:spTgt spid="516101"/>
                                        </p:tgtEl>
                                        <p:attrNameLst>
                                          <p:attrName>ppt_w</p:attrName>
                                        </p:attrNameLst>
                                      </p:cBhvr>
                                      <p:tavLst>
                                        <p:tav tm="0">
                                          <p:val>
                                            <p:fltVal val="0"/>
                                          </p:val>
                                        </p:tav>
                                        <p:tav tm="100000">
                                          <p:val>
                                            <p:strVal val="#ppt_w"/>
                                          </p:val>
                                        </p:tav>
                                      </p:tavLst>
                                    </p:anim>
                                    <p:anim calcmode="lin" valueType="num">
                                      <p:cBhvr>
                                        <p:cTn id="16" dur="500" fill="hold"/>
                                        <p:tgtEl>
                                          <p:spTgt spid="5161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099" grpId="0"/>
    </p:bld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7122" name="Text Box 2"/>
          <p:cNvSpPr txBox="1">
            <a:spLocks noChangeArrowheads="1"/>
          </p:cNvSpPr>
          <p:nvPr/>
        </p:nvSpPr>
        <p:spPr bwMode="auto">
          <a:xfrm>
            <a:off x="838200" y="1600200"/>
            <a:ext cx="7315200" cy="2438400"/>
          </a:xfrm>
          <a:prstGeom prst="rect">
            <a:avLst/>
          </a:prstGeom>
          <a:noFill/>
          <a:ln w="9525">
            <a:noFill/>
            <a:miter lim="800000"/>
            <a:headEnd/>
            <a:tailEnd/>
          </a:ln>
        </p:spPr>
        <p:txBody>
          <a:bodyPr lIns="92075" tIns="46036" rIns="92075" bIns="46036"/>
          <a:lstStyle/>
          <a:p>
            <a:pPr marL="342900" indent="-342900" algn="l">
              <a:spcBef>
                <a:spcPct val="50000"/>
              </a:spcBef>
            </a:pPr>
            <a:r>
              <a:rPr lang="en-US" altLang="zh-CN" sz="2800">
                <a:solidFill>
                  <a:schemeClr val="tx1"/>
                </a:solidFill>
                <a:latin typeface="Garamond" pitchFamily="18" charset="0"/>
                <a:ea typeface="方正大黑简体" pitchFamily="2" charset="-122"/>
              </a:rPr>
              <a:t>          </a:t>
            </a:r>
            <a:r>
              <a:rPr lang="zh-CN" altLang="en-US" sz="2800">
                <a:solidFill>
                  <a:schemeClr val="tx1"/>
                </a:solidFill>
                <a:latin typeface="Garamond" pitchFamily="18" charset="0"/>
              </a:rPr>
              <a:t>感性具体是认识的起点，抽象规定是对感性具体的否定，但它又包含着对自身的否定，是向思维具体的接近。思维具体是在对感性具体和抽象规定双重否定基础上的辩证统一，是否定的否定，是认识的结果。</a:t>
            </a:r>
            <a:endParaRPr lang="zh-CN" altLang="en-US" sz="2800">
              <a:solidFill>
                <a:schemeClr val="tx1"/>
              </a:solidFill>
            </a:endParaRPr>
          </a:p>
        </p:txBody>
      </p:sp>
      <p:sp>
        <p:nvSpPr>
          <p:cNvPr id="517123" name="Text Box 3"/>
          <p:cNvSpPr txBox="1">
            <a:spLocks noChangeArrowheads="1"/>
          </p:cNvSpPr>
          <p:nvPr/>
        </p:nvSpPr>
        <p:spPr bwMode="auto">
          <a:xfrm>
            <a:off x="1676400" y="762000"/>
            <a:ext cx="5410200" cy="757238"/>
          </a:xfrm>
          <a:prstGeom prst="rect">
            <a:avLst/>
          </a:prstGeom>
          <a:noFill/>
          <a:ln w="9525">
            <a:noFill/>
            <a:miter lim="800000"/>
            <a:headEnd/>
            <a:tailEnd/>
          </a:ln>
        </p:spPr>
        <p:txBody>
          <a:bodyPr lIns="92075" tIns="46036" rIns="92075" bIns="46036" anchor="ctr"/>
          <a:lstStyle/>
          <a:p>
            <a:pPr>
              <a:spcBef>
                <a:spcPct val="50000"/>
              </a:spcBef>
            </a:pPr>
            <a:r>
              <a:rPr lang="zh-CN" altLang="en-US">
                <a:solidFill>
                  <a:srgbClr val="006600"/>
                </a:solidFill>
                <a:latin typeface="Garamond" pitchFamily="18" charset="0"/>
                <a:ea typeface="黑体" pitchFamily="2" charset="-122"/>
              </a:rPr>
              <a:t>抽象和具体的辩证关系</a:t>
            </a:r>
            <a:endParaRPr lang="zh-CN" altLang="en-US">
              <a:solidFill>
                <a:srgbClr val="006600"/>
              </a:solidFill>
              <a:ea typeface="黑体" pitchFamily="2" charset="-122"/>
            </a:endParaRPr>
          </a:p>
        </p:txBody>
      </p:sp>
      <p:sp>
        <p:nvSpPr>
          <p:cNvPr id="517124" name="Oval 4"/>
          <p:cNvSpPr>
            <a:spLocks noChangeArrowheads="1"/>
          </p:cNvSpPr>
          <p:nvPr/>
        </p:nvSpPr>
        <p:spPr bwMode="auto">
          <a:xfrm>
            <a:off x="3657600" y="3810000"/>
            <a:ext cx="1754188" cy="995363"/>
          </a:xfrm>
          <a:prstGeom prst="ellipse">
            <a:avLst/>
          </a:prstGeom>
          <a:solidFill>
            <a:srgbClr val="DDEFAF"/>
          </a:solidFill>
          <a:ln w="9525">
            <a:noFill/>
            <a:round/>
            <a:headEnd/>
            <a:tailEnd/>
          </a:ln>
        </p:spPr>
        <p:txBody>
          <a:bodyPr>
            <a:spAutoFit/>
          </a:bodyPr>
          <a:lstStyle/>
          <a:p>
            <a:r>
              <a:rPr kumimoji="1" lang="zh-CN" altLang="en-US" sz="4000">
                <a:solidFill>
                  <a:schemeClr val="tx1"/>
                </a:solidFill>
                <a:latin typeface="Times New Roman" pitchFamily="18" charset="0"/>
                <a:ea typeface="方正琥珀简体" pitchFamily="2" charset="-122"/>
              </a:rPr>
              <a:t>认识</a:t>
            </a:r>
            <a:endParaRPr lang="zh-CN" altLang="en-US">
              <a:solidFill>
                <a:schemeClr val="tx1"/>
              </a:solidFill>
            </a:endParaRPr>
          </a:p>
        </p:txBody>
      </p:sp>
      <p:sp>
        <p:nvSpPr>
          <p:cNvPr id="517125" name="Text Box 5"/>
          <p:cNvSpPr txBox="1">
            <a:spLocks noChangeArrowheads="1"/>
          </p:cNvSpPr>
          <p:nvPr/>
        </p:nvSpPr>
        <p:spPr bwMode="auto">
          <a:xfrm>
            <a:off x="457200" y="5562600"/>
            <a:ext cx="1828800" cy="579438"/>
          </a:xfrm>
          <a:prstGeom prst="rect">
            <a:avLst/>
          </a:prstGeom>
          <a:solidFill>
            <a:schemeClr val="accent1"/>
          </a:solidFill>
          <a:ln w="9525">
            <a:noFill/>
            <a:miter lim="800000"/>
            <a:headEnd/>
            <a:tailEnd/>
          </a:ln>
        </p:spPr>
        <p:txBody>
          <a:bodyPr>
            <a:spAutoFit/>
          </a:bodyPr>
          <a:lstStyle/>
          <a:p>
            <a:pPr>
              <a:spcBef>
                <a:spcPct val="50000"/>
              </a:spcBef>
            </a:pPr>
            <a:r>
              <a:rPr kumimoji="1" lang="zh-CN" altLang="en-US" sz="3200">
                <a:solidFill>
                  <a:schemeClr val="tx1"/>
                </a:solidFill>
                <a:latin typeface="Times New Roman" pitchFamily="18" charset="0"/>
                <a:ea typeface="方正琥珀简体" pitchFamily="2" charset="-122"/>
              </a:rPr>
              <a:t>感性具体</a:t>
            </a:r>
            <a:endParaRPr lang="zh-CN" altLang="en-US">
              <a:solidFill>
                <a:schemeClr val="tx1"/>
              </a:solidFill>
            </a:endParaRPr>
          </a:p>
        </p:txBody>
      </p:sp>
      <p:sp>
        <p:nvSpPr>
          <p:cNvPr id="517126" name="Text Box 6"/>
          <p:cNvSpPr txBox="1">
            <a:spLocks noChangeArrowheads="1"/>
          </p:cNvSpPr>
          <p:nvPr/>
        </p:nvSpPr>
        <p:spPr bwMode="auto">
          <a:xfrm>
            <a:off x="3352800" y="5562600"/>
            <a:ext cx="1905000" cy="579438"/>
          </a:xfrm>
          <a:prstGeom prst="rect">
            <a:avLst/>
          </a:prstGeom>
          <a:solidFill>
            <a:schemeClr val="accent1"/>
          </a:solidFill>
          <a:ln w="9525">
            <a:noFill/>
            <a:miter lim="800000"/>
            <a:headEnd/>
            <a:tailEnd/>
          </a:ln>
        </p:spPr>
        <p:txBody>
          <a:bodyPr>
            <a:spAutoFit/>
          </a:bodyPr>
          <a:lstStyle/>
          <a:p>
            <a:pPr>
              <a:spcBef>
                <a:spcPct val="50000"/>
              </a:spcBef>
            </a:pPr>
            <a:r>
              <a:rPr kumimoji="1" lang="zh-CN" altLang="en-US" sz="3200">
                <a:solidFill>
                  <a:schemeClr val="tx1"/>
                </a:solidFill>
                <a:latin typeface="Times New Roman" pitchFamily="18" charset="0"/>
                <a:ea typeface="方正琥珀简体" pitchFamily="2" charset="-122"/>
              </a:rPr>
              <a:t>抽象规定</a:t>
            </a:r>
            <a:endParaRPr lang="zh-CN" altLang="en-US">
              <a:solidFill>
                <a:schemeClr val="tx1"/>
              </a:solidFill>
            </a:endParaRPr>
          </a:p>
        </p:txBody>
      </p:sp>
      <p:sp>
        <p:nvSpPr>
          <p:cNvPr id="517127" name="Text Box 7"/>
          <p:cNvSpPr txBox="1">
            <a:spLocks noChangeArrowheads="1"/>
          </p:cNvSpPr>
          <p:nvPr/>
        </p:nvSpPr>
        <p:spPr bwMode="auto">
          <a:xfrm>
            <a:off x="6477000" y="5562600"/>
            <a:ext cx="1905000" cy="579438"/>
          </a:xfrm>
          <a:prstGeom prst="rect">
            <a:avLst/>
          </a:prstGeom>
          <a:solidFill>
            <a:schemeClr val="accent1"/>
          </a:solidFill>
          <a:ln w="9525">
            <a:noFill/>
            <a:miter lim="800000"/>
            <a:headEnd/>
            <a:tailEnd/>
          </a:ln>
        </p:spPr>
        <p:txBody>
          <a:bodyPr>
            <a:spAutoFit/>
          </a:bodyPr>
          <a:lstStyle/>
          <a:p>
            <a:pPr>
              <a:spcBef>
                <a:spcPct val="50000"/>
              </a:spcBef>
            </a:pPr>
            <a:r>
              <a:rPr kumimoji="1" lang="zh-CN" altLang="en-US" sz="3200">
                <a:solidFill>
                  <a:schemeClr val="tx1"/>
                </a:solidFill>
                <a:latin typeface="Times New Roman" pitchFamily="18" charset="0"/>
                <a:ea typeface="方正琥珀简体" pitchFamily="2" charset="-122"/>
              </a:rPr>
              <a:t>思维具体</a:t>
            </a:r>
            <a:endParaRPr lang="zh-CN" altLang="en-US">
              <a:solidFill>
                <a:schemeClr val="tx1"/>
              </a:solidFill>
            </a:endParaRPr>
          </a:p>
        </p:txBody>
      </p:sp>
      <p:sp>
        <p:nvSpPr>
          <p:cNvPr id="517128" name="Line 8"/>
          <p:cNvSpPr>
            <a:spLocks noChangeShapeType="1"/>
          </p:cNvSpPr>
          <p:nvPr/>
        </p:nvSpPr>
        <p:spPr bwMode="auto">
          <a:xfrm>
            <a:off x="1371600" y="4953000"/>
            <a:ext cx="6248400" cy="0"/>
          </a:xfrm>
          <a:prstGeom prst="line">
            <a:avLst/>
          </a:prstGeom>
          <a:noFill/>
          <a:ln w="76200">
            <a:solidFill>
              <a:srgbClr val="0000CC"/>
            </a:solidFill>
            <a:round/>
            <a:headEnd/>
            <a:tailEnd/>
          </a:ln>
        </p:spPr>
        <p:txBody>
          <a:bodyPr/>
          <a:lstStyle/>
          <a:p>
            <a:endParaRPr lang="zh-CN" altLang="en-US"/>
          </a:p>
        </p:txBody>
      </p:sp>
      <p:grpSp>
        <p:nvGrpSpPr>
          <p:cNvPr id="2" name="Group 9"/>
          <p:cNvGrpSpPr>
            <a:grpSpLocks/>
          </p:cNvGrpSpPr>
          <p:nvPr/>
        </p:nvGrpSpPr>
        <p:grpSpPr bwMode="auto">
          <a:xfrm>
            <a:off x="1447800" y="4953000"/>
            <a:ext cx="6172200" cy="685800"/>
            <a:chOff x="1464" y="1488"/>
            <a:chExt cx="2736" cy="432"/>
          </a:xfrm>
        </p:grpSpPr>
        <p:sp>
          <p:nvSpPr>
            <p:cNvPr id="191502" name="Line 10"/>
            <p:cNvSpPr>
              <a:spLocks noChangeShapeType="1"/>
            </p:cNvSpPr>
            <p:nvPr/>
          </p:nvSpPr>
          <p:spPr bwMode="auto">
            <a:xfrm>
              <a:off x="1464" y="1488"/>
              <a:ext cx="0" cy="384"/>
            </a:xfrm>
            <a:prstGeom prst="line">
              <a:avLst/>
            </a:prstGeom>
            <a:noFill/>
            <a:ln w="76200">
              <a:solidFill>
                <a:srgbClr val="0000CC"/>
              </a:solidFill>
              <a:round/>
              <a:headEnd/>
              <a:tailEnd type="triangle" w="med" len="med"/>
            </a:ln>
          </p:spPr>
          <p:txBody>
            <a:bodyPr/>
            <a:lstStyle/>
            <a:p>
              <a:endParaRPr lang="zh-CN" altLang="en-US"/>
            </a:p>
          </p:txBody>
        </p:sp>
        <p:sp>
          <p:nvSpPr>
            <p:cNvPr id="191503" name="Line 11"/>
            <p:cNvSpPr>
              <a:spLocks noChangeShapeType="1"/>
            </p:cNvSpPr>
            <p:nvPr/>
          </p:nvSpPr>
          <p:spPr bwMode="auto">
            <a:xfrm>
              <a:off x="4200" y="1488"/>
              <a:ext cx="0" cy="432"/>
            </a:xfrm>
            <a:prstGeom prst="line">
              <a:avLst/>
            </a:prstGeom>
            <a:noFill/>
            <a:ln w="76200">
              <a:solidFill>
                <a:srgbClr val="0000CC"/>
              </a:solidFill>
              <a:round/>
              <a:headEnd/>
              <a:tailEnd type="triangle" w="med" len="med"/>
            </a:ln>
          </p:spPr>
          <p:txBody>
            <a:bodyPr/>
            <a:lstStyle/>
            <a:p>
              <a:endParaRPr lang="zh-CN" altLang="en-US"/>
            </a:p>
          </p:txBody>
        </p:sp>
      </p:grpSp>
      <p:sp>
        <p:nvSpPr>
          <p:cNvPr id="517132" name="Line 12"/>
          <p:cNvSpPr>
            <a:spLocks noChangeShapeType="1"/>
          </p:cNvSpPr>
          <p:nvPr/>
        </p:nvSpPr>
        <p:spPr bwMode="auto">
          <a:xfrm>
            <a:off x="4495800" y="4724400"/>
            <a:ext cx="0" cy="228600"/>
          </a:xfrm>
          <a:prstGeom prst="line">
            <a:avLst/>
          </a:prstGeom>
          <a:noFill/>
          <a:ln w="76200">
            <a:solidFill>
              <a:srgbClr val="0000CC"/>
            </a:solidFill>
            <a:round/>
            <a:headEnd/>
            <a:tailEnd/>
          </a:ln>
        </p:spPr>
        <p:txBody>
          <a:bodyPr/>
          <a:lstStyle/>
          <a:p>
            <a:endParaRPr lang="zh-CN" altLang="en-US"/>
          </a:p>
        </p:txBody>
      </p:sp>
      <p:sp>
        <p:nvSpPr>
          <p:cNvPr id="517133" name="Line 13"/>
          <p:cNvSpPr>
            <a:spLocks noChangeShapeType="1"/>
          </p:cNvSpPr>
          <p:nvPr/>
        </p:nvSpPr>
        <p:spPr bwMode="auto">
          <a:xfrm>
            <a:off x="2286000" y="5867400"/>
            <a:ext cx="1066800" cy="0"/>
          </a:xfrm>
          <a:prstGeom prst="line">
            <a:avLst/>
          </a:prstGeom>
          <a:noFill/>
          <a:ln w="57150" cap="rnd">
            <a:solidFill>
              <a:srgbClr val="0000CC"/>
            </a:solidFill>
            <a:prstDash val="sysDot"/>
            <a:round/>
            <a:headEnd/>
            <a:tailEnd type="triangle" w="med" len="med"/>
          </a:ln>
        </p:spPr>
        <p:txBody>
          <a:bodyPr/>
          <a:lstStyle/>
          <a:p>
            <a:endParaRPr lang="zh-CN" altLang="en-US"/>
          </a:p>
        </p:txBody>
      </p:sp>
      <p:sp>
        <p:nvSpPr>
          <p:cNvPr id="517134" name="Line 14"/>
          <p:cNvSpPr>
            <a:spLocks noChangeShapeType="1"/>
          </p:cNvSpPr>
          <p:nvPr/>
        </p:nvSpPr>
        <p:spPr bwMode="auto">
          <a:xfrm>
            <a:off x="5334000" y="5867400"/>
            <a:ext cx="1143000" cy="0"/>
          </a:xfrm>
          <a:prstGeom prst="line">
            <a:avLst/>
          </a:prstGeom>
          <a:noFill/>
          <a:ln w="57150" cap="rnd">
            <a:solidFill>
              <a:srgbClr val="0000CC"/>
            </a:solidFill>
            <a:prstDash val="sysDot"/>
            <a:round/>
            <a:headEnd/>
            <a:tailEnd type="triangle" w="med" len="med"/>
          </a:ln>
        </p:spPr>
        <p:txBody>
          <a:bodyPr/>
          <a:lstStyle/>
          <a:p>
            <a:endParaRPr lang="zh-CN" altLang="en-US"/>
          </a:p>
        </p:txBody>
      </p:sp>
      <p:sp>
        <p:nvSpPr>
          <p:cNvPr id="517135" name="Rectangle 15"/>
          <p:cNvSpPr>
            <a:spLocks noChangeArrowheads="1"/>
          </p:cNvSpPr>
          <p:nvPr/>
        </p:nvSpPr>
        <p:spPr bwMode="auto">
          <a:xfrm>
            <a:off x="1752600" y="1447800"/>
            <a:ext cx="4724400" cy="76200"/>
          </a:xfrm>
          <a:prstGeom prst="rect">
            <a:avLst/>
          </a:prstGeom>
          <a:gradFill rotWithShape="0">
            <a:gsLst>
              <a:gs pos="0">
                <a:srgbClr val="66FF33"/>
              </a:gs>
              <a:gs pos="50000">
                <a:srgbClr val="003399"/>
              </a:gs>
              <a:gs pos="100000">
                <a:srgbClr val="66FF33"/>
              </a:gs>
            </a:gsLst>
            <a:lin ang="0" scaled="1"/>
          </a:gradFill>
          <a:ln w="9525">
            <a:solidFill>
              <a:srgbClr val="660066"/>
            </a:solidFill>
            <a:miter lim="800000"/>
            <a:headEnd/>
            <a:tailEnd/>
          </a:ln>
        </p:spPr>
        <p:txBody>
          <a:bodyPr anchor="ctr">
            <a:spAutoFit/>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17135"/>
                                        </p:tgtEl>
                                        <p:attrNameLst>
                                          <p:attrName>style.visibility</p:attrName>
                                        </p:attrNameLst>
                                      </p:cBhvr>
                                      <p:to>
                                        <p:strVal val="visible"/>
                                      </p:to>
                                    </p:set>
                                    <p:animEffect transition="in" filter="barn(inVertical)">
                                      <p:cBhvr>
                                        <p:cTn id="7" dur="500"/>
                                        <p:tgtEl>
                                          <p:spTgt spid="517135"/>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17123"/>
                                        </p:tgtEl>
                                        <p:attrNameLst>
                                          <p:attrName>style.visibility</p:attrName>
                                        </p:attrNameLst>
                                      </p:cBhvr>
                                      <p:to>
                                        <p:strVal val="visible"/>
                                      </p:to>
                                    </p:set>
                                    <p:anim calcmode="lin" valueType="num">
                                      <p:cBhvr>
                                        <p:cTn id="11" dur="500" fill="hold"/>
                                        <p:tgtEl>
                                          <p:spTgt spid="517123"/>
                                        </p:tgtEl>
                                        <p:attrNameLst>
                                          <p:attrName>ppt_w</p:attrName>
                                        </p:attrNameLst>
                                      </p:cBhvr>
                                      <p:tavLst>
                                        <p:tav tm="0">
                                          <p:val>
                                            <p:fltVal val="0"/>
                                          </p:val>
                                        </p:tav>
                                        <p:tav tm="100000">
                                          <p:val>
                                            <p:strVal val="#ppt_w"/>
                                          </p:val>
                                        </p:tav>
                                      </p:tavLst>
                                    </p:anim>
                                    <p:anim calcmode="lin" valueType="num">
                                      <p:cBhvr>
                                        <p:cTn id="12" dur="500" fill="hold"/>
                                        <p:tgtEl>
                                          <p:spTgt spid="517123"/>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517122"/>
                                        </p:tgtEl>
                                        <p:attrNameLst>
                                          <p:attrName>style.visibility</p:attrName>
                                        </p:attrNameLst>
                                      </p:cBhvr>
                                      <p:to>
                                        <p:strVal val="visible"/>
                                      </p:to>
                                    </p:set>
                                    <p:animEffect transition="in" filter="dissolve">
                                      <p:cBhvr>
                                        <p:cTn id="16" dur="500"/>
                                        <p:tgtEl>
                                          <p:spTgt spid="517122"/>
                                        </p:tgtEl>
                                      </p:cBhvr>
                                    </p:animEffect>
                                  </p:childTnLst>
                                </p:cTn>
                              </p:par>
                            </p:childTnLst>
                          </p:cTn>
                        </p:par>
                        <p:par>
                          <p:cTn id="17" fill="hold">
                            <p:stCondLst>
                              <p:cond delay="1500"/>
                            </p:stCondLst>
                            <p:childTnLst>
                              <p:par>
                                <p:cTn id="18" presetID="23" presetClass="entr" presetSubtype="16" fill="hold" grpId="0" nodeType="afterEffect">
                                  <p:stCondLst>
                                    <p:cond delay="0"/>
                                  </p:stCondLst>
                                  <p:childTnLst>
                                    <p:set>
                                      <p:cBhvr>
                                        <p:cTn id="19" dur="1" fill="hold">
                                          <p:stCondLst>
                                            <p:cond delay="0"/>
                                          </p:stCondLst>
                                        </p:cTn>
                                        <p:tgtEl>
                                          <p:spTgt spid="517124"/>
                                        </p:tgtEl>
                                        <p:attrNameLst>
                                          <p:attrName>style.visibility</p:attrName>
                                        </p:attrNameLst>
                                      </p:cBhvr>
                                      <p:to>
                                        <p:strVal val="visible"/>
                                      </p:to>
                                    </p:set>
                                    <p:anim calcmode="lin" valueType="num">
                                      <p:cBhvr>
                                        <p:cTn id="20" dur="500" fill="hold"/>
                                        <p:tgtEl>
                                          <p:spTgt spid="517124"/>
                                        </p:tgtEl>
                                        <p:attrNameLst>
                                          <p:attrName>ppt_w</p:attrName>
                                        </p:attrNameLst>
                                      </p:cBhvr>
                                      <p:tavLst>
                                        <p:tav tm="0">
                                          <p:val>
                                            <p:fltVal val="0"/>
                                          </p:val>
                                        </p:tav>
                                        <p:tav tm="100000">
                                          <p:val>
                                            <p:strVal val="#ppt_w"/>
                                          </p:val>
                                        </p:tav>
                                      </p:tavLst>
                                    </p:anim>
                                    <p:anim calcmode="lin" valueType="num">
                                      <p:cBhvr>
                                        <p:cTn id="21" dur="500" fill="hold"/>
                                        <p:tgtEl>
                                          <p:spTgt spid="517124"/>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17" presetClass="entr" presetSubtype="1" fill="hold" grpId="0" nodeType="afterEffect">
                                  <p:stCondLst>
                                    <p:cond delay="0"/>
                                  </p:stCondLst>
                                  <p:childTnLst>
                                    <p:set>
                                      <p:cBhvr>
                                        <p:cTn id="24" dur="1" fill="hold">
                                          <p:stCondLst>
                                            <p:cond delay="0"/>
                                          </p:stCondLst>
                                        </p:cTn>
                                        <p:tgtEl>
                                          <p:spTgt spid="517132"/>
                                        </p:tgtEl>
                                        <p:attrNameLst>
                                          <p:attrName>style.visibility</p:attrName>
                                        </p:attrNameLst>
                                      </p:cBhvr>
                                      <p:to>
                                        <p:strVal val="visible"/>
                                      </p:to>
                                    </p:set>
                                    <p:anim calcmode="lin" valueType="num">
                                      <p:cBhvr>
                                        <p:cTn id="25" dur="500" fill="hold"/>
                                        <p:tgtEl>
                                          <p:spTgt spid="517132"/>
                                        </p:tgtEl>
                                        <p:attrNameLst>
                                          <p:attrName>ppt_x</p:attrName>
                                        </p:attrNameLst>
                                      </p:cBhvr>
                                      <p:tavLst>
                                        <p:tav tm="0">
                                          <p:val>
                                            <p:strVal val="#ppt_x"/>
                                          </p:val>
                                        </p:tav>
                                        <p:tav tm="100000">
                                          <p:val>
                                            <p:strVal val="#ppt_x"/>
                                          </p:val>
                                        </p:tav>
                                      </p:tavLst>
                                    </p:anim>
                                    <p:anim calcmode="lin" valueType="num">
                                      <p:cBhvr>
                                        <p:cTn id="26" dur="500" fill="hold"/>
                                        <p:tgtEl>
                                          <p:spTgt spid="517132"/>
                                        </p:tgtEl>
                                        <p:attrNameLst>
                                          <p:attrName>ppt_y</p:attrName>
                                        </p:attrNameLst>
                                      </p:cBhvr>
                                      <p:tavLst>
                                        <p:tav tm="0">
                                          <p:val>
                                            <p:strVal val="#ppt_y-#ppt_h/2"/>
                                          </p:val>
                                        </p:tav>
                                        <p:tav tm="100000">
                                          <p:val>
                                            <p:strVal val="#ppt_y"/>
                                          </p:val>
                                        </p:tav>
                                      </p:tavLst>
                                    </p:anim>
                                    <p:anim calcmode="lin" valueType="num">
                                      <p:cBhvr>
                                        <p:cTn id="27" dur="500" fill="hold"/>
                                        <p:tgtEl>
                                          <p:spTgt spid="517132"/>
                                        </p:tgtEl>
                                        <p:attrNameLst>
                                          <p:attrName>ppt_w</p:attrName>
                                        </p:attrNameLst>
                                      </p:cBhvr>
                                      <p:tavLst>
                                        <p:tav tm="0">
                                          <p:val>
                                            <p:strVal val="#ppt_w"/>
                                          </p:val>
                                        </p:tav>
                                        <p:tav tm="100000">
                                          <p:val>
                                            <p:strVal val="#ppt_w"/>
                                          </p:val>
                                        </p:tav>
                                      </p:tavLst>
                                    </p:anim>
                                    <p:anim calcmode="lin" valueType="num">
                                      <p:cBhvr>
                                        <p:cTn id="28" dur="500" fill="hold"/>
                                        <p:tgtEl>
                                          <p:spTgt spid="517132"/>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6" presetClass="entr" presetSubtype="37" fill="hold" grpId="0" nodeType="afterEffect">
                                  <p:stCondLst>
                                    <p:cond delay="0"/>
                                  </p:stCondLst>
                                  <p:childTnLst>
                                    <p:set>
                                      <p:cBhvr>
                                        <p:cTn id="31" dur="1" fill="hold">
                                          <p:stCondLst>
                                            <p:cond delay="0"/>
                                          </p:stCondLst>
                                        </p:cTn>
                                        <p:tgtEl>
                                          <p:spTgt spid="517128"/>
                                        </p:tgtEl>
                                        <p:attrNameLst>
                                          <p:attrName>style.visibility</p:attrName>
                                        </p:attrNameLst>
                                      </p:cBhvr>
                                      <p:to>
                                        <p:strVal val="visible"/>
                                      </p:to>
                                    </p:set>
                                    <p:animEffect transition="in" filter="barn(outVertical)">
                                      <p:cBhvr>
                                        <p:cTn id="32" dur="500"/>
                                        <p:tgtEl>
                                          <p:spTgt spid="517128"/>
                                        </p:tgtEl>
                                      </p:cBhvr>
                                    </p:animEffect>
                                  </p:childTnLst>
                                </p:cTn>
                              </p:par>
                            </p:childTnLst>
                          </p:cTn>
                        </p:par>
                        <p:par>
                          <p:cTn id="33" fill="hold">
                            <p:stCondLst>
                              <p:cond delay="3000"/>
                            </p:stCondLst>
                            <p:childTnLst>
                              <p:par>
                                <p:cTn id="34" presetID="17" presetClass="entr" presetSubtype="1"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100000">
                                          <p:val>
                                            <p:strVal val="#ppt_x"/>
                                          </p:val>
                                        </p:tav>
                                      </p:tavLst>
                                    </p:anim>
                                    <p:anim calcmode="lin" valueType="num">
                                      <p:cBhvr>
                                        <p:cTn id="37" dur="500" fill="hold"/>
                                        <p:tgtEl>
                                          <p:spTgt spid="2"/>
                                        </p:tgtEl>
                                        <p:attrNameLst>
                                          <p:attrName>ppt_y</p:attrName>
                                        </p:attrNameLst>
                                      </p:cBhvr>
                                      <p:tavLst>
                                        <p:tav tm="0">
                                          <p:val>
                                            <p:strVal val="#ppt_y-#ppt_h/2"/>
                                          </p:val>
                                        </p:tav>
                                        <p:tav tm="100000">
                                          <p:val>
                                            <p:strVal val="#ppt_y"/>
                                          </p:val>
                                        </p:tav>
                                      </p:tavLst>
                                    </p:anim>
                                    <p:anim calcmode="lin" valueType="num">
                                      <p:cBhvr>
                                        <p:cTn id="38" dur="500" fill="hold"/>
                                        <p:tgtEl>
                                          <p:spTgt spid="2"/>
                                        </p:tgtEl>
                                        <p:attrNameLst>
                                          <p:attrName>ppt_w</p:attrName>
                                        </p:attrNameLst>
                                      </p:cBhvr>
                                      <p:tavLst>
                                        <p:tav tm="0">
                                          <p:val>
                                            <p:strVal val="#ppt_w"/>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childTnLst>
                                </p:cTn>
                              </p:par>
                            </p:childTnLst>
                          </p:cTn>
                        </p:par>
                        <p:par>
                          <p:cTn id="40" fill="hold">
                            <p:stCondLst>
                              <p:cond delay="3500"/>
                            </p:stCondLst>
                            <p:childTnLst>
                              <p:par>
                                <p:cTn id="41" presetID="12" presetClass="entr" presetSubtype="1" fill="hold" grpId="0" nodeType="afterEffect">
                                  <p:stCondLst>
                                    <p:cond delay="0"/>
                                  </p:stCondLst>
                                  <p:childTnLst>
                                    <p:set>
                                      <p:cBhvr>
                                        <p:cTn id="42" dur="1" fill="hold">
                                          <p:stCondLst>
                                            <p:cond delay="0"/>
                                          </p:stCondLst>
                                        </p:cTn>
                                        <p:tgtEl>
                                          <p:spTgt spid="517125"/>
                                        </p:tgtEl>
                                        <p:attrNameLst>
                                          <p:attrName>style.visibility</p:attrName>
                                        </p:attrNameLst>
                                      </p:cBhvr>
                                      <p:to>
                                        <p:strVal val="visible"/>
                                      </p:to>
                                    </p:set>
                                    <p:animEffect transition="in" filter="slide(fromTop)">
                                      <p:cBhvr>
                                        <p:cTn id="43" dur="500"/>
                                        <p:tgtEl>
                                          <p:spTgt spid="517125"/>
                                        </p:tgtEl>
                                      </p:cBhvr>
                                    </p:animEffect>
                                  </p:childTnLst>
                                </p:cTn>
                              </p:par>
                            </p:childTnLst>
                          </p:cTn>
                        </p:par>
                        <p:par>
                          <p:cTn id="44" fill="hold">
                            <p:stCondLst>
                              <p:cond delay="4000"/>
                            </p:stCondLst>
                            <p:childTnLst>
                              <p:par>
                                <p:cTn id="45" presetID="17" presetClass="entr" presetSubtype="8" fill="hold" grpId="0" nodeType="afterEffect">
                                  <p:stCondLst>
                                    <p:cond delay="0"/>
                                  </p:stCondLst>
                                  <p:childTnLst>
                                    <p:set>
                                      <p:cBhvr>
                                        <p:cTn id="46" dur="1" fill="hold">
                                          <p:stCondLst>
                                            <p:cond delay="0"/>
                                          </p:stCondLst>
                                        </p:cTn>
                                        <p:tgtEl>
                                          <p:spTgt spid="517133"/>
                                        </p:tgtEl>
                                        <p:attrNameLst>
                                          <p:attrName>style.visibility</p:attrName>
                                        </p:attrNameLst>
                                      </p:cBhvr>
                                      <p:to>
                                        <p:strVal val="visible"/>
                                      </p:to>
                                    </p:set>
                                    <p:anim calcmode="lin" valueType="num">
                                      <p:cBhvr>
                                        <p:cTn id="47" dur="500" fill="hold"/>
                                        <p:tgtEl>
                                          <p:spTgt spid="517133"/>
                                        </p:tgtEl>
                                        <p:attrNameLst>
                                          <p:attrName>ppt_x</p:attrName>
                                        </p:attrNameLst>
                                      </p:cBhvr>
                                      <p:tavLst>
                                        <p:tav tm="0">
                                          <p:val>
                                            <p:strVal val="#ppt_x-#ppt_w/2"/>
                                          </p:val>
                                        </p:tav>
                                        <p:tav tm="100000">
                                          <p:val>
                                            <p:strVal val="#ppt_x"/>
                                          </p:val>
                                        </p:tav>
                                      </p:tavLst>
                                    </p:anim>
                                    <p:anim calcmode="lin" valueType="num">
                                      <p:cBhvr>
                                        <p:cTn id="48" dur="500" fill="hold"/>
                                        <p:tgtEl>
                                          <p:spTgt spid="517133"/>
                                        </p:tgtEl>
                                        <p:attrNameLst>
                                          <p:attrName>ppt_y</p:attrName>
                                        </p:attrNameLst>
                                      </p:cBhvr>
                                      <p:tavLst>
                                        <p:tav tm="0">
                                          <p:val>
                                            <p:strVal val="#ppt_y"/>
                                          </p:val>
                                        </p:tav>
                                        <p:tav tm="100000">
                                          <p:val>
                                            <p:strVal val="#ppt_y"/>
                                          </p:val>
                                        </p:tav>
                                      </p:tavLst>
                                    </p:anim>
                                    <p:anim calcmode="lin" valueType="num">
                                      <p:cBhvr>
                                        <p:cTn id="49" dur="500" fill="hold"/>
                                        <p:tgtEl>
                                          <p:spTgt spid="517133"/>
                                        </p:tgtEl>
                                        <p:attrNameLst>
                                          <p:attrName>ppt_w</p:attrName>
                                        </p:attrNameLst>
                                      </p:cBhvr>
                                      <p:tavLst>
                                        <p:tav tm="0">
                                          <p:val>
                                            <p:fltVal val="0"/>
                                          </p:val>
                                        </p:tav>
                                        <p:tav tm="100000">
                                          <p:val>
                                            <p:strVal val="#ppt_w"/>
                                          </p:val>
                                        </p:tav>
                                      </p:tavLst>
                                    </p:anim>
                                    <p:anim calcmode="lin" valueType="num">
                                      <p:cBhvr>
                                        <p:cTn id="50" dur="500" fill="hold"/>
                                        <p:tgtEl>
                                          <p:spTgt spid="517133"/>
                                        </p:tgtEl>
                                        <p:attrNameLst>
                                          <p:attrName>ppt_h</p:attrName>
                                        </p:attrNameLst>
                                      </p:cBhvr>
                                      <p:tavLst>
                                        <p:tav tm="0">
                                          <p:val>
                                            <p:strVal val="#ppt_h"/>
                                          </p:val>
                                        </p:tav>
                                        <p:tav tm="100000">
                                          <p:val>
                                            <p:strVal val="#ppt_h"/>
                                          </p:val>
                                        </p:tav>
                                      </p:tavLst>
                                    </p:anim>
                                  </p:childTnLst>
                                </p:cTn>
                              </p:par>
                            </p:childTnLst>
                          </p:cTn>
                        </p:par>
                        <p:par>
                          <p:cTn id="51" fill="hold">
                            <p:stCondLst>
                              <p:cond delay="4500"/>
                            </p:stCondLst>
                            <p:childTnLst>
                              <p:par>
                                <p:cTn id="52" presetID="17" presetClass="entr" presetSubtype="8" fill="hold" grpId="0" nodeType="afterEffect">
                                  <p:stCondLst>
                                    <p:cond delay="0"/>
                                  </p:stCondLst>
                                  <p:childTnLst>
                                    <p:set>
                                      <p:cBhvr>
                                        <p:cTn id="53" dur="1" fill="hold">
                                          <p:stCondLst>
                                            <p:cond delay="0"/>
                                          </p:stCondLst>
                                        </p:cTn>
                                        <p:tgtEl>
                                          <p:spTgt spid="517134"/>
                                        </p:tgtEl>
                                        <p:attrNameLst>
                                          <p:attrName>style.visibility</p:attrName>
                                        </p:attrNameLst>
                                      </p:cBhvr>
                                      <p:to>
                                        <p:strVal val="visible"/>
                                      </p:to>
                                    </p:set>
                                    <p:anim calcmode="lin" valueType="num">
                                      <p:cBhvr>
                                        <p:cTn id="54" dur="500" fill="hold"/>
                                        <p:tgtEl>
                                          <p:spTgt spid="517134"/>
                                        </p:tgtEl>
                                        <p:attrNameLst>
                                          <p:attrName>ppt_x</p:attrName>
                                        </p:attrNameLst>
                                      </p:cBhvr>
                                      <p:tavLst>
                                        <p:tav tm="0">
                                          <p:val>
                                            <p:strVal val="#ppt_x-#ppt_w/2"/>
                                          </p:val>
                                        </p:tav>
                                        <p:tav tm="100000">
                                          <p:val>
                                            <p:strVal val="#ppt_x"/>
                                          </p:val>
                                        </p:tav>
                                      </p:tavLst>
                                    </p:anim>
                                    <p:anim calcmode="lin" valueType="num">
                                      <p:cBhvr>
                                        <p:cTn id="55" dur="500" fill="hold"/>
                                        <p:tgtEl>
                                          <p:spTgt spid="517134"/>
                                        </p:tgtEl>
                                        <p:attrNameLst>
                                          <p:attrName>ppt_y</p:attrName>
                                        </p:attrNameLst>
                                      </p:cBhvr>
                                      <p:tavLst>
                                        <p:tav tm="0">
                                          <p:val>
                                            <p:strVal val="#ppt_y"/>
                                          </p:val>
                                        </p:tav>
                                        <p:tav tm="100000">
                                          <p:val>
                                            <p:strVal val="#ppt_y"/>
                                          </p:val>
                                        </p:tav>
                                      </p:tavLst>
                                    </p:anim>
                                    <p:anim calcmode="lin" valueType="num">
                                      <p:cBhvr>
                                        <p:cTn id="56" dur="500" fill="hold"/>
                                        <p:tgtEl>
                                          <p:spTgt spid="517134"/>
                                        </p:tgtEl>
                                        <p:attrNameLst>
                                          <p:attrName>ppt_w</p:attrName>
                                        </p:attrNameLst>
                                      </p:cBhvr>
                                      <p:tavLst>
                                        <p:tav tm="0">
                                          <p:val>
                                            <p:fltVal val="0"/>
                                          </p:val>
                                        </p:tav>
                                        <p:tav tm="100000">
                                          <p:val>
                                            <p:strVal val="#ppt_w"/>
                                          </p:val>
                                        </p:tav>
                                      </p:tavLst>
                                    </p:anim>
                                    <p:anim calcmode="lin" valueType="num">
                                      <p:cBhvr>
                                        <p:cTn id="57" dur="500" fill="hold"/>
                                        <p:tgtEl>
                                          <p:spTgt spid="517134"/>
                                        </p:tgtEl>
                                        <p:attrNameLst>
                                          <p:attrName>ppt_h</p:attrName>
                                        </p:attrNameLst>
                                      </p:cBhvr>
                                      <p:tavLst>
                                        <p:tav tm="0">
                                          <p:val>
                                            <p:strVal val="#ppt_h"/>
                                          </p:val>
                                        </p:tav>
                                        <p:tav tm="100000">
                                          <p:val>
                                            <p:strVal val="#ppt_h"/>
                                          </p:val>
                                        </p:tav>
                                      </p:tavLst>
                                    </p:anim>
                                  </p:childTnLst>
                                </p:cTn>
                              </p:par>
                            </p:childTnLst>
                          </p:cTn>
                        </p:par>
                        <p:par>
                          <p:cTn id="58" fill="hold">
                            <p:stCondLst>
                              <p:cond delay="5000"/>
                            </p:stCondLst>
                            <p:childTnLst>
                              <p:par>
                                <p:cTn id="59" presetID="12" presetClass="entr" presetSubtype="8" fill="hold" grpId="0" nodeType="afterEffect">
                                  <p:stCondLst>
                                    <p:cond delay="0"/>
                                  </p:stCondLst>
                                  <p:childTnLst>
                                    <p:set>
                                      <p:cBhvr>
                                        <p:cTn id="60" dur="1" fill="hold">
                                          <p:stCondLst>
                                            <p:cond delay="0"/>
                                          </p:stCondLst>
                                        </p:cTn>
                                        <p:tgtEl>
                                          <p:spTgt spid="517126"/>
                                        </p:tgtEl>
                                        <p:attrNameLst>
                                          <p:attrName>style.visibility</p:attrName>
                                        </p:attrNameLst>
                                      </p:cBhvr>
                                      <p:to>
                                        <p:strVal val="visible"/>
                                      </p:to>
                                    </p:set>
                                    <p:animEffect transition="in" filter="slide(fromLeft)">
                                      <p:cBhvr>
                                        <p:cTn id="61" dur="500"/>
                                        <p:tgtEl>
                                          <p:spTgt spid="517126"/>
                                        </p:tgtEl>
                                      </p:cBhvr>
                                    </p:animEffect>
                                  </p:childTnLst>
                                </p:cTn>
                              </p:par>
                            </p:childTnLst>
                          </p:cTn>
                        </p:par>
                        <p:par>
                          <p:cTn id="62" fill="hold">
                            <p:stCondLst>
                              <p:cond delay="5500"/>
                            </p:stCondLst>
                            <p:childTnLst>
                              <p:par>
                                <p:cTn id="63" presetID="12" presetClass="entr" presetSubtype="8" fill="hold" grpId="0" nodeType="afterEffect">
                                  <p:stCondLst>
                                    <p:cond delay="0"/>
                                  </p:stCondLst>
                                  <p:childTnLst>
                                    <p:set>
                                      <p:cBhvr>
                                        <p:cTn id="64" dur="1" fill="hold">
                                          <p:stCondLst>
                                            <p:cond delay="0"/>
                                          </p:stCondLst>
                                        </p:cTn>
                                        <p:tgtEl>
                                          <p:spTgt spid="517127"/>
                                        </p:tgtEl>
                                        <p:attrNameLst>
                                          <p:attrName>style.visibility</p:attrName>
                                        </p:attrNameLst>
                                      </p:cBhvr>
                                      <p:to>
                                        <p:strVal val="visible"/>
                                      </p:to>
                                    </p:set>
                                    <p:animEffect transition="in" filter="slide(fromLeft)">
                                      <p:cBhvr>
                                        <p:cTn id="65" dur="500"/>
                                        <p:tgtEl>
                                          <p:spTgt spid="517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2" grpId="0" autoUpdateAnimBg="0"/>
      <p:bldP spid="517123" grpId="0" autoUpdateAnimBg="0"/>
      <p:bldP spid="517124" grpId="0" animBg="1" autoUpdateAnimBg="0"/>
      <p:bldP spid="517125" grpId="0" animBg="1" autoUpdateAnimBg="0"/>
      <p:bldP spid="517126" grpId="0" animBg="1" autoUpdateAnimBg="0"/>
      <p:bldP spid="517127" grpId="0" animBg="1" autoUpdateAnimBg="0"/>
      <p:bldP spid="517128" grpId="0" animBg="1"/>
      <p:bldP spid="517132" grpId="0" animBg="1"/>
      <p:bldP spid="517133" grpId="0" animBg="1"/>
      <p:bldP spid="517134" grpId="0" animBg="1"/>
      <p:bldP spid="517135"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1981200" y="1447800"/>
            <a:ext cx="54102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
        <p:nvSpPr>
          <p:cNvPr id="192515" name="Rectangle 3"/>
          <p:cNvSpPr>
            <a:spLocks noChangeArrowheads="1"/>
          </p:cNvSpPr>
          <p:nvPr/>
        </p:nvSpPr>
        <p:spPr bwMode="auto">
          <a:xfrm>
            <a:off x="1752600" y="762000"/>
            <a:ext cx="5002213" cy="641350"/>
          </a:xfrm>
          <a:prstGeom prst="rect">
            <a:avLst/>
          </a:prstGeom>
          <a:noFill/>
          <a:ln w="12700">
            <a:noFill/>
            <a:miter lim="800000"/>
            <a:headEnd type="none" w="sm" len="sm"/>
            <a:tailEnd type="none" w="sm" len="sm"/>
          </a:ln>
        </p:spPr>
        <p:txBody>
          <a:bodyPr wrap="none">
            <a:spAutoFit/>
          </a:bodyPr>
          <a:lstStyle/>
          <a:p>
            <a:pPr>
              <a:spcBef>
                <a:spcPct val="50000"/>
              </a:spcBef>
            </a:pPr>
            <a:r>
              <a:rPr kumimoji="1" lang="zh-CN" altLang="en-US">
                <a:solidFill>
                  <a:srgbClr val="006600"/>
                </a:solidFill>
                <a:latin typeface="黑体" pitchFamily="2" charset="-122"/>
                <a:ea typeface="黑体" pitchFamily="2" charset="-122"/>
              </a:rPr>
              <a:t>（</a:t>
            </a:r>
            <a:r>
              <a:rPr kumimoji="1" lang="en-US" altLang="zh-CN">
                <a:solidFill>
                  <a:srgbClr val="006600"/>
                </a:solidFill>
                <a:latin typeface="黑体" pitchFamily="2" charset="-122"/>
                <a:ea typeface="黑体" pitchFamily="2" charset="-122"/>
              </a:rPr>
              <a:t>4</a:t>
            </a:r>
            <a:r>
              <a:rPr kumimoji="1" lang="zh-CN" altLang="en-US">
                <a:solidFill>
                  <a:srgbClr val="006600"/>
                </a:solidFill>
                <a:latin typeface="黑体" pitchFamily="2" charset="-122"/>
                <a:ea typeface="黑体" pitchFamily="2" charset="-122"/>
              </a:rPr>
              <a:t>）历史与逻辑的统一</a:t>
            </a:r>
            <a:endParaRPr lang="zh-CN" altLang="en-US">
              <a:solidFill>
                <a:srgbClr val="006600"/>
              </a:solidFill>
              <a:latin typeface="黑体" pitchFamily="2" charset="-122"/>
              <a:ea typeface="黑体" pitchFamily="2" charset="-122"/>
            </a:endParaRPr>
          </a:p>
        </p:txBody>
      </p:sp>
      <p:sp>
        <p:nvSpPr>
          <p:cNvPr id="192516" name="Rectangle 4"/>
          <p:cNvSpPr>
            <a:spLocks noChangeArrowheads="1"/>
          </p:cNvSpPr>
          <p:nvPr/>
        </p:nvSpPr>
        <p:spPr bwMode="auto">
          <a:xfrm>
            <a:off x="1219200" y="3505200"/>
            <a:ext cx="6781800" cy="1790700"/>
          </a:xfrm>
          <a:prstGeom prst="rect">
            <a:avLst/>
          </a:prstGeom>
          <a:noFill/>
          <a:ln w="9525">
            <a:noFill/>
            <a:miter lim="800000"/>
            <a:headEnd/>
            <a:tailEnd/>
          </a:ln>
        </p:spPr>
        <p:txBody>
          <a:bodyPr/>
          <a:lstStyle/>
          <a:p>
            <a:pPr marL="342900" indent="-342900" algn="just">
              <a:spcBef>
                <a:spcPct val="20000"/>
              </a:spcBef>
              <a:buClr>
                <a:schemeClr val="hlink"/>
              </a:buClr>
              <a:buSzPct val="70000"/>
              <a:buFont typeface="Wingdings" pitchFamily="2" charset="2"/>
              <a:buNone/>
            </a:pPr>
            <a:r>
              <a:rPr lang="en-US" altLang="zh-CN" sz="3200">
                <a:solidFill>
                  <a:schemeClr val="tx1"/>
                </a:solidFill>
                <a:latin typeface="Garamond" pitchFamily="18" charset="0"/>
                <a:ea typeface="方正琥珀简体" pitchFamily="2" charset="-122"/>
              </a:rPr>
              <a:t>         </a:t>
            </a:r>
            <a:r>
              <a:rPr lang="zh-CN" altLang="en-US" sz="3200">
                <a:solidFill>
                  <a:schemeClr val="tx1"/>
                </a:solidFill>
                <a:latin typeface="楷体_GB2312" pitchFamily="49" charset="-122"/>
              </a:rPr>
              <a:t>逻辑是指关于对象的认识成果或理论体系的内在结构和范畴演化序列。 </a:t>
            </a:r>
            <a:endParaRPr lang="zh-CN" altLang="en-US" sz="2800">
              <a:solidFill>
                <a:schemeClr val="tx1"/>
              </a:solidFill>
            </a:endParaRPr>
          </a:p>
        </p:txBody>
      </p:sp>
      <p:sp>
        <p:nvSpPr>
          <p:cNvPr id="192517" name="Rectangle 5"/>
          <p:cNvSpPr>
            <a:spLocks noChangeArrowheads="1"/>
          </p:cNvSpPr>
          <p:nvPr/>
        </p:nvSpPr>
        <p:spPr bwMode="auto">
          <a:xfrm>
            <a:off x="1371600" y="1752600"/>
            <a:ext cx="6553200" cy="1570038"/>
          </a:xfrm>
          <a:prstGeom prst="rect">
            <a:avLst/>
          </a:prstGeom>
          <a:noFill/>
          <a:ln w="12700">
            <a:noFill/>
            <a:miter lim="800000"/>
            <a:headEnd type="none" w="sm" len="sm"/>
            <a:tailEnd type="none" w="sm" len="sm"/>
          </a:ln>
        </p:spPr>
        <p:txBody>
          <a:bodyPr>
            <a:spAutoFit/>
          </a:bodyPr>
          <a:lstStyle/>
          <a:p>
            <a:pPr algn="just"/>
            <a:r>
              <a:rPr kumimoji="1" lang="en-US" altLang="zh-CN" sz="3200">
                <a:solidFill>
                  <a:schemeClr val="tx1"/>
                </a:solidFill>
                <a:latin typeface="Times New Roman" pitchFamily="18" charset="0"/>
                <a:ea typeface="ˎ̥"/>
                <a:cs typeface="ˎ̥"/>
              </a:rPr>
              <a:t>         </a:t>
            </a:r>
            <a:r>
              <a:rPr kumimoji="1" lang="zh-CN" altLang="en-US" sz="3200">
                <a:solidFill>
                  <a:schemeClr val="tx1"/>
                </a:solidFill>
                <a:latin typeface="楷体_GB2312" pitchFamily="49" charset="-122"/>
                <a:ea typeface="楷体_GB2312" pitchFamily="49" charset="-122"/>
              </a:rPr>
              <a:t>辩证思维中的历史范畴，一是指客观实在自身的历史，二是指反映客观实在的认识的历史。</a:t>
            </a:r>
            <a:r>
              <a:rPr kumimoji="1" lang="zh-CN" altLang="en-US" sz="3200">
                <a:solidFill>
                  <a:schemeClr val="tx1"/>
                </a:solidFill>
                <a:latin typeface="楷体_GB2312" pitchFamily="49" charset="-122"/>
                <a:ea typeface="楷体_GB2312" pitchFamily="49" charset="-122"/>
                <a:cs typeface="文鼎CS楷体" pitchFamily="49" charset="-122"/>
              </a:rPr>
              <a:t> </a:t>
            </a:r>
            <a:endParaRPr lang="zh-CN" altLang="en-US" sz="3200">
              <a:solidFill>
                <a:schemeClr val="tx1"/>
              </a:solidFill>
              <a:latin typeface="楷体_GB2312" pitchFamily="49" charset="-122"/>
              <a:ea typeface="楷体_GB2312" pitchFamily="49" charset="-122"/>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05"/>
          <p:cNvPicPr>
            <a:picLocks noGrp="1" noChangeAspect="1" noChangeArrowheads="1"/>
          </p:cNvPicPr>
          <p:nvPr>
            <p:ph sz="quarter" idx="1"/>
          </p:nvPr>
        </p:nvPicPr>
        <p:blipFill>
          <a:blip r:embed="rId2" cstate="print"/>
          <a:srcRect/>
          <a:stretch>
            <a:fillRect/>
          </a:stretch>
        </p:blipFill>
        <p:spPr>
          <a:xfrm>
            <a:off x="381000" y="762000"/>
            <a:ext cx="6858000" cy="2154238"/>
          </a:xfrm>
          <a:noFill/>
        </p:spPr>
      </p:pic>
      <p:pic>
        <p:nvPicPr>
          <p:cNvPr id="10243" name="Picture 3" descr="11"/>
          <p:cNvPicPr>
            <a:picLocks noGrp="1" noChangeAspect="1" noChangeArrowheads="1"/>
          </p:cNvPicPr>
          <p:nvPr>
            <p:ph sz="quarter" idx="2"/>
          </p:nvPr>
        </p:nvPicPr>
        <p:blipFill>
          <a:blip r:embed="rId3" cstate="print"/>
          <a:srcRect/>
          <a:stretch>
            <a:fillRect/>
          </a:stretch>
        </p:blipFill>
        <p:spPr>
          <a:xfrm>
            <a:off x="2667000" y="3505200"/>
            <a:ext cx="6019800" cy="2132013"/>
          </a:xfrm>
          <a:noFill/>
        </p:spPr>
      </p:pic>
      <p:pic>
        <p:nvPicPr>
          <p:cNvPr id="10244" name="Picture 4" descr="u=1667031202,2386124314&amp;gp=20">
            <a:hlinkClick r:id="rId4"/>
          </p:cNvPr>
          <p:cNvPicPr>
            <a:picLocks noGrp="1" noChangeAspect="1" noChangeArrowheads="1"/>
          </p:cNvPicPr>
          <p:nvPr>
            <p:ph sz="quarter" idx="4"/>
          </p:nvPr>
        </p:nvPicPr>
        <p:blipFill>
          <a:blip r:embed="rId5" cstate="print"/>
          <a:srcRect/>
          <a:stretch>
            <a:fillRect/>
          </a:stretch>
        </p:blipFill>
        <p:spPr>
          <a:xfrm>
            <a:off x="7391400" y="838200"/>
            <a:ext cx="1401763" cy="1981200"/>
          </a:xfrm>
        </p:spPr>
      </p:pic>
      <p:grpSp>
        <p:nvGrpSpPr>
          <p:cNvPr id="2" name="Group 5"/>
          <p:cNvGrpSpPr>
            <a:grpSpLocks/>
          </p:cNvGrpSpPr>
          <p:nvPr/>
        </p:nvGrpSpPr>
        <p:grpSpPr bwMode="auto">
          <a:xfrm>
            <a:off x="568325" y="3413125"/>
            <a:ext cx="1641475" cy="2606675"/>
            <a:chOff x="358" y="2064"/>
            <a:chExt cx="1034" cy="1642"/>
          </a:xfrm>
        </p:grpSpPr>
        <p:sp>
          <p:nvSpPr>
            <p:cNvPr id="10246" name="Text Box 6"/>
            <p:cNvSpPr txBox="1">
              <a:spLocks noChangeArrowheads="1"/>
            </p:cNvSpPr>
            <p:nvPr/>
          </p:nvSpPr>
          <p:spPr bwMode="auto">
            <a:xfrm>
              <a:off x="384" y="3456"/>
              <a:ext cx="960" cy="250"/>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000">
                  <a:solidFill>
                    <a:schemeClr val="tx1"/>
                  </a:solidFill>
                  <a:effectLst>
                    <a:outerShdw blurRad="38100" dist="38100" dir="2700000" algn="tl">
                      <a:srgbClr val="C0C0C0"/>
                    </a:outerShdw>
                  </a:effectLst>
                  <a:latin typeface="Arial" pitchFamily="34" charset="0"/>
                  <a:ea typeface="楷体_GB2312" pitchFamily="49" charset="-122"/>
                </a:rPr>
                <a:t>德谟克利特</a:t>
              </a:r>
            </a:p>
          </p:txBody>
        </p:sp>
        <p:pic>
          <p:nvPicPr>
            <p:cNvPr id="39943" name="Picture 7" descr="德谟克利特"/>
            <p:cNvPicPr>
              <a:picLocks noChangeAspect="1" noChangeArrowheads="1"/>
            </p:cNvPicPr>
            <p:nvPr/>
          </p:nvPicPr>
          <p:blipFill>
            <a:blip r:embed="rId6" cstate="print"/>
            <a:srcRect r="5817"/>
            <a:stretch>
              <a:fillRect/>
            </a:stretch>
          </p:blipFill>
          <p:spPr bwMode="auto">
            <a:xfrm>
              <a:off x="358" y="2064"/>
              <a:ext cx="1034" cy="1344"/>
            </a:xfrm>
            <a:prstGeom prst="rect">
              <a:avLst/>
            </a:prstGeom>
            <a:noFill/>
            <a:ln w="57150">
              <a:solidFill>
                <a:srgbClr val="FF0000"/>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plus(in)">
                                      <p:cBhvr>
                                        <p:cTn id="7" dur="1000"/>
                                        <p:tgtEl>
                                          <p:spTgt spid="10242"/>
                                        </p:tgtEl>
                                      </p:cBhvr>
                                    </p:animEffect>
                                  </p:childTnLst>
                                </p:cTn>
                              </p:par>
                            </p:childTnLst>
                          </p:cTn>
                        </p:par>
                        <p:par>
                          <p:cTn id="8" fill="hold">
                            <p:stCondLst>
                              <p:cond delay="1000"/>
                            </p:stCondLst>
                            <p:childTnLst>
                              <p:par>
                                <p:cTn id="9" presetID="8" presetClass="entr" presetSubtype="32" fill="hold" nodeType="afterEffect">
                                  <p:stCondLst>
                                    <p:cond delay="0"/>
                                  </p:stCondLst>
                                  <p:childTnLst>
                                    <p:set>
                                      <p:cBhvr>
                                        <p:cTn id="10" dur="1" fill="hold">
                                          <p:stCondLst>
                                            <p:cond delay="0"/>
                                          </p:stCondLst>
                                        </p:cTn>
                                        <p:tgtEl>
                                          <p:spTgt spid="10244"/>
                                        </p:tgtEl>
                                        <p:attrNameLst>
                                          <p:attrName>style.visibility</p:attrName>
                                        </p:attrNameLst>
                                      </p:cBhvr>
                                      <p:to>
                                        <p:strVal val="visible"/>
                                      </p:to>
                                    </p:set>
                                    <p:animEffect transition="in" filter="diamond(out)">
                                      <p:cBhvr>
                                        <p:cTn id="11" dur="1000"/>
                                        <p:tgtEl>
                                          <p:spTgt spid="10244"/>
                                        </p:tgtEl>
                                      </p:cBhvr>
                                    </p:animEffect>
                                  </p:childTnLst>
                                </p:cTn>
                              </p:par>
                            </p:childTnLst>
                          </p:cTn>
                        </p:par>
                        <p:par>
                          <p:cTn id="12" fill="hold">
                            <p:stCondLst>
                              <p:cond delay="2000"/>
                            </p:stCondLst>
                            <p:childTnLst>
                              <p:par>
                                <p:cTn id="13" presetID="3"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10243"/>
                                        </p:tgtEl>
                                        <p:attrNameLst>
                                          <p:attrName>style.visibility</p:attrName>
                                        </p:attrNameLst>
                                      </p:cBhvr>
                                      <p:to>
                                        <p:strVal val="visible"/>
                                      </p:to>
                                    </p:set>
                                    <p:animEffect transition="in" filter="wipe(left)">
                                      <p:cBhvr>
                                        <p:cTn id="19"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9170" name="Rectangle 2"/>
          <p:cNvSpPr>
            <a:spLocks noChangeArrowheads="1"/>
          </p:cNvSpPr>
          <p:nvPr/>
        </p:nvSpPr>
        <p:spPr bwMode="auto">
          <a:xfrm>
            <a:off x="1143000" y="1752600"/>
            <a:ext cx="6858000" cy="4419600"/>
          </a:xfrm>
          <a:prstGeom prst="rect">
            <a:avLst/>
          </a:prstGeom>
          <a:noFill/>
          <a:ln w="9525">
            <a:noFill/>
            <a:miter lim="800000"/>
            <a:headEnd/>
            <a:tailEnd/>
          </a:ln>
          <a:effectLst/>
        </p:spPr>
        <p:txBody>
          <a:bodyPr/>
          <a:lstStyle/>
          <a:p>
            <a:pPr marL="342900" indent="-342900" algn="l">
              <a:lnSpc>
                <a:spcPct val="90000"/>
              </a:lnSpc>
              <a:spcBef>
                <a:spcPct val="20000"/>
              </a:spcBef>
              <a:buClr>
                <a:schemeClr val="hlink"/>
              </a:buClr>
              <a:buSzPct val="70000"/>
              <a:buFont typeface="Wingdings" pitchFamily="2" charset="2"/>
              <a:buNone/>
              <a:defRPr/>
            </a:pPr>
            <a:r>
              <a:rPr lang="en-US" altLang="zh-CN" sz="2400" dirty="0">
                <a:effectLst>
                  <a:outerShdw blurRad="38100" dist="38100" dir="2700000" algn="tl">
                    <a:srgbClr val="C0C0C0"/>
                  </a:outerShdw>
                </a:effectLst>
                <a:latin typeface="Garamond" pitchFamily="18" charset="0"/>
                <a:ea typeface="ˎ̥"/>
                <a:cs typeface="ˎ̥"/>
              </a:rPr>
              <a:t>           </a:t>
            </a:r>
            <a:r>
              <a:rPr lang="zh-CN" altLang="en-US" sz="2800" dirty="0">
                <a:solidFill>
                  <a:schemeClr val="tx1"/>
                </a:solidFill>
                <a:effectLst>
                  <a:outerShdw blurRad="38100" dist="38100" dir="2700000" algn="tl">
                    <a:srgbClr val="C0C0C0"/>
                  </a:outerShdw>
                </a:effectLst>
                <a:latin typeface="楷体_GB2312" pitchFamily="49" charset="-122"/>
                <a:cs typeface="Arial" pitchFamily="34" charset="0"/>
              </a:rPr>
              <a:t>逻辑的东西和历史的东西是辩证统一的，一方面，逻辑与历史是一致的，历史的东西是逻辑的东西的基础，逻辑的东西则是历史的东西在思维中的再现，因此，逻辑的进程和历史的进程具有内在统一性。</a:t>
            </a:r>
          </a:p>
          <a:p>
            <a:pPr marL="342900" indent="-342900" algn="l">
              <a:lnSpc>
                <a:spcPct val="90000"/>
              </a:lnSpc>
              <a:spcBef>
                <a:spcPct val="20000"/>
              </a:spcBef>
              <a:buClr>
                <a:schemeClr val="hlink"/>
              </a:buClr>
              <a:buSzPct val="70000"/>
              <a:buFont typeface="Wingdings" pitchFamily="2" charset="2"/>
              <a:buNone/>
              <a:defRPr/>
            </a:pPr>
            <a:r>
              <a:rPr lang="zh-CN" altLang="en-US" sz="2800" dirty="0">
                <a:solidFill>
                  <a:schemeClr val="tx1"/>
                </a:solidFill>
                <a:effectLst>
                  <a:outerShdw blurRad="38100" dist="38100" dir="2700000" algn="tl">
                    <a:srgbClr val="C0C0C0"/>
                  </a:outerShdw>
                </a:effectLst>
                <a:latin typeface="楷体_GB2312" pitchFamily="49" charset="-122"/>
                <a:cs typeface="Arial" pitchFamily="34" charset="0"/>
              </a:rPr>
              <a:t>    另一方面，历史与逻辑的统一又包含着差异和对立。历史的东西总是包含有偶然因素、次要因素以及迂回曲折的细节，具体而生动。逻辑的东西则是</a:t>
            </a:r>
            <a:r>
              <a:rPr lang="zh-CN" altLang="en-US" sz="2800" dirty="0">
                <a:solidFill>
                  <a:schemeClr val="tx1"/>
                </a:solidFill>
                <a:effectLst>
                  <a:outerShdw blurRad="38100" dist="38100" dir="2700000" algn="tl">
                    <a:srgbClr val="C0C0C0"/>
                  </a:outerShdw>
                </a:effectLst>
                <a:latin typeface="Arial"/>
                <a:ea typeface="ˎ̥"/>
                <a:cs typeface="ˎ̥"/>
              </a:rPr>
              <a:t>“</a:t>
            </a:r>
            <a:r>
              <a:rPr lang="zh-CN" altLang="en-US" sz="2800" dirty="0">
                <a:solidFill>
                  <a:schemeClr val="tx1"/>
                </a:solidFill>
                <a:effectLst>
                  <a:outerShdw blurRad="38100" dist="38100" dir="2700000" algn="tl">
                    <a:srgbClr val="C0C0C0"/>
                  </a:outerShdw>
                </a:effectLst>
                <a:latin typeface="楷体_GB2312" pitchFamily="49" charset="-122"/>
                <a:cs typeface="Arial" pitchFamily="34" charset="0"/>
              </a:rPr>
              <a:t>修正过</a:t>
            </a:r>
            <a:r>
              <a:rPr lang="zh-CN" altLang="en-US" sz="2800" dirty="0">
                <a:solidFill>
                  <a:schemeClr val="tx1"/>
                </a:solidFill>
                <a:effectLst>
                  <a:outerShdw blurRad="38100" dist="38100" dir="2700000" algn="tl">
                    <a:srgbClr val="C0C0C0"/>
                  </a:outerShdw>
                </a:effectLst>
                <a:latin typeface="Arial"/>
                <a:ea typeface="ˎ̥"/>
                <a:cs typeface="ˎ̥"/>
              </a:rPr>
              <a:t>”</a:t>
            </a:r>
            <a:r>
              <a:rPr lang="zh-CN" altLang="en-US" sz="2800" dirty="0">
                <a:solidFill>
                  <a:schemeClr val="tx1"/>
                </a:solidFill>
                <a:effectLst>
                  <a:outerShdw blurRad="38100" dist="38100" dir="2700000" algn="tl">
                    <a:srgbClr val="C0C0C0"/>
                  </a:outerShdw>
                </a:effectLst>
                <a:latin typeface="楷体_GB2312" pitchFamily="49" charset="-122"/>
                <a:cs typeface="Arial" pitchFamily="34" charset="0"/>
              </a:rPr>
              <a:t>的历史的东西。</a:t>
            </a:r>
            <a:r>
              <a:rPr lang="zh-CN" altLang="en-US" sz="2800" dirty="0">
                <a:solidFill>
                  <a:schemeClr val="tx1"/>
                </a:solidFill>
                <a:effectLst>
                  <a:outerShdw blurRad="38100" dist="38100" dir="2700000" algn="tl">
                    <a:srgbClr val="C0C0C0"/>
                  </a:outerShdw>
                </a:effectLst>
                <a:latin typeface="楷体_GB2312" pitchFamily="49" charset="-122"/>
                <a:ea typeface="ˎ̥"/>
                <a:cs typeface="ˎ̥"/>
              </a:rPr>
              <a:t>  </a:t>
            </a:r>
            <a:endParaRPr lang="zh-CN" altLang="en-US" sz="2800" dirty="0">
              <a:solidFill>
                <a:schemeClr val="tx1"/>
              </a:solidFill>
              <a:latin typeface="楷体_GB2312" pitchFamily="49" charset="-122"/>
              <a:cs typeface="Arial" pitchFamily="34" charset="0"/>
            </a:endParaRPr>
          </a:p>
        </p:txBody>
      </p:sp>
      <p:sp>
        <p:nvSpPr>
          <p:cNvPr id="519171" name="Text Box 3"/>
          <p:cNvSpPr txBox="1">
            <a:spLocks noChangeArrowheads="1"/>
          </p:cNvSpPr>
          <p:nvPr/>
        </p:nvSpPr>
        <p:spPr bwMode="auto">
          <a:xfrm>
            <a:off x="1676400" y="838200"/>
            <a:ext cx="5561013" cy="711200"/>
          </a:xfrm>
          <a:prstGeom prst="rect">
            <a:avLst/>
          </a:prstGeom>
          <a:noFill/>
          <a:ln w="9525">
            <a:noFill/>
            <a:miter lim="800000"/>
            <a:headEnd/>
            <a:tailEnd/>
          </a:ln>
        </p:spPr>
        <p:txBody>
          <a:bodyPr lIns="92075" tIns="46036" rIns="92075" bIns="46036" anchor="ctr"/>
          <a:lstStyle/>
          <a:p>
            <a:pPr>
              <a:spcBef>
                <a:spcPct val="50000"/>
              </a:spcBef>
            </a:pPr>
            <a:r>
              <a:rPr lang="zh-CN" altLang="en-US">
                <a:solidFill>
                  <a:srgbClr val="006600"/>
                </a:solidFill>
                <a:latin typeface="Garamond" pitchFamily="18" charset="0"/>
                <a:ea typeface="黑体" pitchFamily="2" charset="-122"/>
              </a:rPr>
              <a:t>逻辑和历史的统一</a:t>
            </a:r>
            <a:endParaRPr lang="zh-CN" altLang="en-US">
              <a:solidFill>
                <a:srgbClr val="006600"/>
              </a:solidFill>
              <a:ea typeface="黑体" pitchFamily="2" charset="-122"/>
            </a:endParaRPr>
          </a:p>
        </p:txBody>
      </p:sp>
      <p:sp>
        <p:nvSpPr>
          <p:cNvPr id="519172" name="Rectangle 4"/>
          <p:cNvSpPr>
            <a:spLocks noChangeArrowheads="1"/>
          </p:cNvSpPr>
          <p:nvPr/>
        </p:nvSpPr>
        <p:spPr bwMode="auto">
          <a:xfrm>
            <a:off x="1828800" y="1524000"/>
            <a:ext cx="3733800" cy="76200"/>
          </a:xfrm>
          <a:prstGeom prst="rect">
            <a:avLst/>
          </a:prstGeom>
          <a:gradFill rotWithShape="0">
            <a:gsLst>
              <a:gs pos="0">
                <a:srgbClr val="66FF33"/>
              </a:gs>
              <a:gs pos="50000">
                <a:srgbClr val="003399"/>
              </a:gs>
              <a:gs pos="100000">
                <a:srgbClr val="66FF33"/>
              </a:gs>
            </a:gsLst>
            <a:lin ang="0" scaled="1"/>
          </a:gradFill>
          <a:ln w="9525">
            <a:solidFill>
              <a:srgbClr val="660066"/>
            </a:solidFill>
            <a:miter lim="800000"/>
            <a:headEnd/>
            <a:tailEnd/>
          </a:ln>
        </p:spPr>
        <p:txBody>
          <a:bodyPr anchor="ctr">
            <a:spAutoFit/>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19172"/>
                                        </p:tgtEl>
                                        <p:attrNameLst>
                                          <p:attrName>style.visibility</p:attrName>
                                        </p:attrNameLst>
                                      </p:cBhvr>
                                      <p:to>
                                        <p:strVal val="visible"/>
                                      </p:to>
                                    </p:set>
                                    <p:animEffect transition="in" filter="barn(inVertical)">
                                      <p:cBhvr>
                                        <p:cTn id="7" dur="500"/>
                                        <p:tgtEl>
                                          <p:spTgt spid="519172"/>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19171"/>
                                        </p:tgtEl>
                                        <p:attrNameLst>
                                          <p:attrName>style.visibility</p:attrName>
                                        </p:attrNameLst>
                                      </p:cBhvr>
                                      <p:to>
                                        <p:strVal val="visible"/>
                                      </p:to>
                                    </p:set>
                                    <p:anim calcmode="lin" valueType="num">
                                      <p:cBhvr>
                                        <p:cTn id="11" dur="500" fill="hold"/>
                                        <p:tgtEl>
                                          <p:spTgt spid="519171"/>
                                        </p:tgtEl>
                                        <p:attrNameLst>
                                          <p:attrName>ppt_w</p:attrName>
                                        </p:attrNameLst>
                                      </p:cBhvr>
                                      <p:tavLst>
                                        <p:tav tm="0">
                                          <p:val>
                                            <p:fltVal val="0"/>
                                          </p:val>
                                        </p:tav>
                                        <p:tav tm="100000">
                                          <p:val>
                                            <p:strVal val="#ppt_w"/>
                                          </p:val>
                                        </p:tav>
                                      </p:tavLst>
                                    </p:anim>
                                    <p:anim calcmode="lin" valueType="num">
                                      <p:cBhvr>
                                        <p:cTn id="12" dur="500" fill="hold"/>
                                        <p:tgtEl>
                                          <p:spTgt spid="5191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1" grpId="0" autoUpdateAnimBg="0"/>
      <p:bldP spid="519172" grpId="0" animBg="1"/>
    </p:bld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0194" name="Text Box 2"/>
          <p:cNvSpPr txBox="1">
            <a:spLocks noChangeArrowheads="1"/>
          </p:cNvSpPr>
          <p:nvPr/>
        </p:nvSpPr>
        <p:spPr bwMode="auto">
          <a:xfrm>
            <a:off x="1752600" y="609600"/>
            <a:ext cx="4113213" cy="909638"/>
          </a:xfrm>
          <a:prstGeom prst="rect">
            <a:avLst/>
          </a:prstGeom>
          <a:noFill/>
          <a:ln w="9525">
            <a:noFill/>
            <a:miter lim="800000"/>
            <a:headEnd/>
            <a:tailEnd/>
          </a:ln>
        </p:spPr>
        <p:txBody>
          <a:bodyPr lIns="92075" tIns="46036" rIns="92075" bIns="46036" anchor="ctr"/>
          <a:lstStyle/>
          <a:p>
            <a:pPr>
              <a:spcBef>
                <a:spcPct val="50000"/>
              </a:spcBef>
            </a:pPr>
            <a:r>
              <a:rPr lang="zh-CN" altLang="en-US">
                <a:solidFill>
                  <a:srgbClr val="006600"/>
                </a:solidFill>
                <a:latin typeface="Garamond" pitchFamily="18" charset="0"/>
                <a:ea typeface="黑体" pitchFamily="2" charset="-122"/>
              </a:rPr>
              <a:t>逻辑和历史的统一</a:t>
            </a:r>
          </a:p>
        </p:txBody>
      </p:sp>
      <p:sp>
        <p:nvSpPr>
          <p:cNvPr id="520195" name="Text Box 3"/>
          <p:cNvSpPr txBox="1">
            <a:spLocks noChangeArrowheads="1"/>
          </p:cNvSpPr>
          <p:nvPr/>
        </p:nvSpPr>
        <p:spPr bwMode="auto">
          <a:xfrm>
            <a:off x="3276600" y="2286000"/>
            <a:ext cx="4675188" cy="3733800"/>
          </a:xfrm>
          <a:prstGeom prst="rect">
            <a:avLst/>
          </a:prstGeom>
          <a:noFill/>
          <a:ln w="9525">
            <a:solidFill>
              <a:srgbClr val="FFFFFF"/>
            </a:solidFill>
            <a:miter lim="800000"/>
            <a:headEnd/>
            <a:tailEnd/>
          </a:ln>
        </p:spPr>
        <p:txBody>
          <a:bodyPr lIns="92075" tIns="46036" rIns="92075" bIns="46036"/>
          <a:lstStyle/>
          <a:p>
            <a:pPr marL="342900" indent="-342900" algn="l">
              <a:lnSpc>
                <a:spcPct val="120000"/>
              </a:lnSpc>
              <a:spcBef>
                <a:spcPct val="50000"/>
              </a:spcBef>
            </a:pPr>
            <a:r>
              <a:rPr lang="en-US" altLang="zh-CN" sz="3200">
                <a:solidFill>
                  <a:schemeClr val="tx1"/>
                </a:solidFill>
                <a:latin typeface="Garamond" pitchFamily="18" charset="0"/>
                <a:ea typeface="方正大黑简体" pitchFamily="2" charset="-122"/>
              </a:rPr>
              <a:t>          </a:t>
            </a:r>
            <a:r>
              <a:rPr lang="zh-CN" altLang="en-US" sz="2800">
                <a:solidFill>
                  <a:schemeClr val="tx1"/>
                </a:solidFill>
                <a:latin typeface="Garamond" pitchFamily="18" charset="0"/>
              </a:rPr>
              <a:t>历史从哪里开始，思想进程也应当从哪里开始，而思想进行的进一步发展不过是历史过程在抽象的、理论上前后一贯的形式的反映。</a:t>
            </a:r>
            <a:endParaRPr lang="zh-CN" altLang="en-US" sz="2800">
              <a:solidFill>
                <a:schemeClr val="tx1"/>
              </a:solidFill>
            </a:endParaRPr>
          </a:p>
        </p:txBody>
      </p:sp>
      <p:sp>
        <p:nvSpPr>
          <p:cNvPr id="520196" name="Rectangle 4"/>
          <p:cNvSpPr>
            <a:spLocks noChangeArrowheads="1"/>
          </p:cNvSpPr>
          <p:nvPr/>
        </p:nvSpPr>
        <p:spPr bwMode="auto">
          <a:xfrm>
            <a:off x="1752600" y="1524000"/>
            <a:ext cx="4038600" cy="76200"/>
          </a:xfrm>
          <a:prstGeom prst="rect">
            <a:avLst/>
          </a:prstGeom>
          <a:gradFill rotWithShape="0">
            <a:gsLst>
              <a:gs pos="0">
                <a:srgbClr val="66FF33"/>
              </a:gs>
              <a:gs pos="50000">
                <a:srgbClr val="003399"/>
              </a:gs>
              <a:gs pos="100000">
                <a:srgbClr val="66FF33"/>
              </a:gs>
            </a:gsLst>
            <a:lin ang="0" scaled="1"/>
          </a:gradFill>
          <a:ln w="9525">
            <a:solidFill>
              <a:srgbClr val="660066"/>
            </a:solidFill>
            <a:miter lim="800000"/>
            <a:headEnd/>
            <a:tailEnd/>
          </a:ln>
        </p:spPr>
        <p:txBody>
          <a:bodyPr anchor="ctr">
            <a:spAutoFit/>
          </a:bodyPr>
          <a:lstStyle/>
          <a:p>
            <a:endParaRPr lang="zh-CN" altLang="en-US"/>
          </a:p>
        </p:txBody>
      </p:sp>
      <p:pic>
        <p:nvPicPr>
          <p:cNvPr id="520197" name="Picture 5" descr="恩格斯"/>
          <p:cNvPicPr>
            <a:picLocks noChangeAspect="1" noChangeArrowheads="1"/>
          </p:cNvPicPr>
          <p:nvPr/>
        </p:nvPicPr>
        <p:blipFill>
          <a:blip r:embed="rId2" cstate="print"/>
          <a:srcRect/>
          <a:stretch>
            <a:fillRect/>
          </a:stretch>
        </p:blipFill>
        <p:spPr bwMode="auto">
          <a:xfrm>
            <a:off x="533400" y="2209800"/>
            <a:ext cx="2667000" cy="3886200"/>
          </a:xfrm>
          <a:prstGeom prst="rect">
            <a:avLst/>
          </a:prstGeom>
          <a:noFill/>
          <a:ln w="9525">
            <a:solidFill>
              <a:srgbClr val="66FF33"/>
            </a:solidFill>
            <a:miter lim="800000"/>
            <a:headEnd/>
            <a:tailEnd/>
          </a:ln>
        </p:spPr>
      </p:pic>
      <p:sp>
        <p:nvSpPr>
          <p:cNvPr id="520198" name="Rectangle 6"/>
          <p:cNvSpPr>
            <a:spLocks noChangeArrowheads="1"/>
          </p:cNvSpPr>
          <p:nvPr/>
        </p:nvSpPr>
        <p:spPr bwMode="auto">
          <a:xfrm>
            <a:off x="5791200" y="5486400"/>
            <a:ext cx="1966913" cy="519113"/>
          </a:xfrm>
          <a:prstGeom prst="rect">
            <a:avLst/>
          </a:prstGeom>
          <a:noFill/>
          <a:ln w="12700">
            <a:noFill/>
            <a:miter lim="800000"/>
            <a:headEnd type="none" w="sm" len="sm"/>
            <a:tailEnd type="none" w="sm" len="sm"/>
          </a:ln>
          <a:effectLst/>
        </p:spPr>
        <p:txBody>
          <a:bodyPr wrap="none">
            <a:spAutoFit/>
          </a:bodyPr>
          <a:lstStyle/>
          <a:p>
            <a:pPr>
              <a:spcBef>
                <a:spcPct val="50000"/>
              </a:spcBef>
              <a:defRPr/>
            </a:pPr>
            <a:r>
              <a:rPr kumimoji="1" lang="en-US" altLang="zh-CN" sz="2800" dirty="0">
                <a:solidFill>
                  <a:schemeClr val="tx1"/>
                </a:solidFill>
                <a:effectLst>
                  <a:outerShdw blurRad="38100" dist="38100" dir="2700000" algn="tl">
                    <a:srgbClr val="C0C0C0"/>
                  </a:outerShdw>
                </a:effectLst>
                <a:latin typeface="宋体" pitchFamily="2" charset="-122"/>
                <a:ea typeface="ˎ̥"/>
                <a:cs typeface="ˎ̥"/>
                <a:sym typeface="Symbol" pitchFamily="18" charset="2"/>
              </a:rPr>
              <a:t></a:t>
            </a:r>
            <a:r>
              <a:rPr kumimoji="1" lang="zh-CN" altLang="en-US" sz="2800" dirty="0">
                <a:solidFill>
                  <a:schemeClr val="tx1"/>
                </a:solidFill>
                <a:effectLst>
                  <a:outerShdw blurRad="38100" dist="38100" dir="2700000" algn="tl">
                    <a:srgbClr val="C0C0C0"/>
                  </a:outerShdw>
                </a:effectLst>
                <a:latin typeface="宋体" pitchFamily="2" charset="-122"/>
                <a:cs typeface="Arial" pitchFamily="34" charset="0"/>
              </a:rPr>
              <a:t>恩格斯</a:t>
            </a:r>
            <a:endParaRPr kumimoji="1" lang="zh-CN" altLang="en-US" sz="2800" dirty="0">
              <a:solidFill>
                <a:schemeClr val="tx1"/>
              </a:solidFill>
              <a:effectLst>
                <a:outerShdw blurRad="38100" dist="38100" dir="2700000" algn="tl">
                  <a:srgbClr val="C0C0C0"/>
                </a:outerShdw>
              </a:effectLst>
              <a:latin typeface="宋体" pitchFamily="2" charset="-122"/>
              <a:ea typeface="ˎ̥"/>
              <a:cs typeface="ˎ̥"/>
              <a:sym typeface="Symbol" pitchFamily="18"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0196"/>
                                        </p:tgtEl>
                                        <p:attrNameLst>
                                          <p:attrName>style.visibility</p:attrName>
                                        </p:attrNameLst>
                                      </p:cBhvr>
                                      <p:to>
                                        <p:strVal val="visible"/>
                                      </p:to>
                                    </p:set>
                                    <p:animEffect transition="in" filter="barn(inVertical)">
                                      <p:cBhvr>
                                        <p:cTn id="7" dur="500"/>
                                        <p:tgtEl>
                                          <p:spTgt spid="520196"/>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520197"/>
                                        </p:tgtEl>
                                        <p:attrNameLst>
                                          <p:attrName>style.visibility</p:attrName>
                                        </p:attrNameLst>
                                      </p:cBhvr>
                                      <p:to>
                                        <p:strVal val="visible"/>
                                      </p:to>
                                    </p:set>
                                    <p:animEffect transition="in" filter="slide(fromBottom)">
                                      <p:cBhvr>
                                        <p:cTn id="11" dur="500"/>
                                        <p:tgtEl>
                                          <p:spTgt spid="520197"/>
                                        </p:tgtEl>
                                      </p:cBhvr>
                                    </p:animEffect>
                                  </p:childTnLst>
                                </p:cTn>
                              </p:par>
                            </p:childTnLst>
                          </p:cTn>
                        </p:par>
                        <p:par>
                          <p:cTn id="12" fill="hold">
                            <p:stCondLst>
                              <p:cond delay="1000"/>
                            </p:stCondLst>
                            <p:childTnLst>
                              <p:par>
                                <p:cTn id="13" presetID="23" presetClass="entr" presetSubtype="16" fill="hold" grpId="0" nodeType="afterEffect">
                                  <p:stCondLst>
                                    <p:cond delay="0"/>
                                  </p:stCondLst>
                                  <p:childTnLst>
                                    <p:set>
                                      <p:cBhvr>
                                        <p:cTn id="14" dur="1" fill="hold">
                                          <p:stCondLst>
                                            <p:cond delay="0"/>
                                          </p:stCondLst>
                                        </p:cTn>
                                        <p:tgtEl>
                                          <p:spTgt spid="520194"/>
                                        </p:tgtEl>
                                        <p:attrNameLst>
                                          <p:attrName>style.visibility</p:attrName>
                                        </p:attrNameLst>
                                      </p:cBhvr>
                                      <p:to>
                                        <p:strVal val="visible"/>
                                      </p:to>
                                    </p:set>
                                    <p:anim calcmode="lin" valueType="num">
                                      <p:cBhvr>
                                        <p:cTn id="15" dur="500" fill="hold"/>
                                        <p:tgtEl>
                                          <p:spTgt spid="520194"/>
                                        </p:tgtEl>
                                        <p:attrNameLst>
                                          <p:attrName>ppt_w</p:attrName>
                                        </p:attrNameLst>
                                      </p:cBhvr>
                                      <p:tavLst>
                                        <p:tav tm="0">
                                          <p:val>
                                            <p:fltVal val="0"/>
                                          </p:val>
                                        </p:tav>
                                        <p:tav tm="100000">
                                          <p:val>
                                            <p:strVal val="#ppt_w"/>
                                          </p:val>
                                        </p:tav>
                                      </p:tavLst>
                                    </p:anim>
                                    <p:anim calcmode="lin" valueType="num">
                                      <p:cBhvr>
                                        <p:cTn id="16" dur="500" fill="hold"/>
                                        <p:tgtEl>
                                          <p:spTgt spid="520194"/>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3" presetClass="entr" presetSubtype="16" fill="hold" grpId="0" nodeType="afterEffect">
                                  <p:stCondLst>
                                    <p:cond delay="0"/>
                                  </p:stCondLst>
                                  <p:childTnLst>
                                    <p:set>
                                      <p:cBhvr>
                                        <p:cTn id="19" dur="1" fill="hold">
                                          <p:stCondLst>
                                            <p:cond delay="0"/>
                                          </p:stCondLst>
                                        </p:cTn>
                                        <p:tgtEl>
                                          <p:spTgt spid="520195"/>
                                        </p:tgtEl>
                                        <p:attrNameLst>
                                          <p:attrName>style.visibility</p:attrName>
                                        </p:attrNameLst>
                                      </p:cBhvr>
                                      <p:to>
                                        <p:strVal val="visible"/>
                                      </p:to>
                                    </p:set>
                                    <p:anim calcmode="lin" valueType="num">
                                      <p:cBhvr>
                                        <p:cTn id="20" dur="500" fill="hold"/>
                                        <p:tgtEl>
                                          <p:spTgt spid="520195"/>
                                        </p:tgtEl>
                                        <p:attrNameLst>
                                          <p:attrName>ppt_w</p:attrName>
                                        </p:attrNameLst>
                                      </p:cBhvr>
                                      <p:tavLst>
                                        <p:tav tm="0">
                                          <p:val>
                                            <p:fltVal val="0"/>
                                          </p:val>
                                        </p:tav>
                                        <p:tav tm="100000">
                                          <p:val>
                                            <p:strVal val="#ppt_w"/>
                                          </p:val>
                                        </p:tav>
                                      </p:tavLst>
                                    </p:anim>
                                    <p:anim calcmode="lin" valueType="num">
                                      <p:cBhvr>
                                        <p:cTn id="21" dur="500" fill="hold"/>
                                        <p:tgtEl>
                                          <p:spTgt spid="5201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4" grpId="0" autoUpdateAnimBg="0"/>
      <p:bldP spid="520195" grpId="0" animBg="1" autoUpdateAnimBg="0"/>
      <p:bldP spid="520196"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6" name="Rectangle 2"/>
          <p:cNvSpPr>
            <a:spLocks noChangeArrowheads="1"/>
          </p:cNvSpPr>
          <p:nvPr/>
        </p:nvSpPr>
        <p:spPr bwMode="auto">
          <a:xfrm>
            <a:off x="1981200" y="762000"/>
            <a:ext cx="4953000" cy="762000"/>
          </a:xfrm>
          <a:prstGeom prst="rect">
            <a:avLst/>
          </a:prstGeom>
          <a:noFill/>
          <a:ln w="9525">
            <a:noFill/>
            <a:miter lim="800000"/>
            <a:headEnd/>
            <a:tailEnd/>
          </a:ln>
        </p:spPr>
        <p:txBody>
          <a:bodyPr anchor="ctr"/>
          <a:lstStyle/>
          <a:p>
            <a:r>
              <a:rPr lang="en-US" altLang="zh-CN">
                <a:solidFill>
                  <a:srgbClr val="006600"/>
                </a:solidFill>
                <a:latin typeface="Garamond" pitchFamily="18" charset="0"/>
                <a:ea typeface="黑体" pitchFamily="2" charset="-122"/>
              </a:rPr>
              <a:t>2</a:t>
            </a:r>
            <a:r>
              <a:rPr lang="zh-CN" altLang="en-US">
                <a:solidFill>
                  <a:srgbClr val="006600"/>
                </a:solidFill>
                <a:latin typeface="Garamond" pitchFamily="18" charset="0"/>
                <a:ea typeface="黑体" pitchFamily="2" charset="-122"/>
              </a:rPr>
              <a:t>、现代科学思维方法</a:t>
            </a:r>
            <a:r>
              <a:rPr lang="zh-CN" altLang="en-US" sz="3200">
                <a:latin typeface="Garamond" pitchFamily="18" charset="0"/>
                <a:ea typeface="ˎ̥"/>
                <a:cs typeface="ˎ̥"/>
              </a:rPr>
              <a:t> </a:t>
            </a:r>
            <a:endParaRPr lang="zh-CN" altLang="en-US" sz="3200">
              <a:solidFill>
                <a:schemeClr val="tx2"/>
              </a:solidFill>
            </a:endParaRPr>
          </a:p>
        </p:txBody>
      </p:sp>
      <p:sp>
        <p:nvSpPr>
          <p:cNvPr id="521219" name="Rectangle 3"/>
          <p:cNvSpPr>
            <a:spLocks noChangeArrowheads="1"/>
          </p:cNvSpPr>
          <p:nvPr/>
        </p:nvSpPr>
        <p:spPr bwMode="auto">
          <a:xfrm flipV="1">
            <a:off x="2209800" y="1524000"/>
            <a:ext cx="4572000" cy="76200"/>
          </a:xfrm>
          <a:prstGeom prst="rect">
            <a:avLst/>
          </a:prstGeom>
          <a:gradFill rotWithShape="0">
            <a:gsLst>
              <a:gs pos="0">
                <a:srgbClr val="66FF33"/>
              </a:gs>
              <a:gs pos="50000">
                <a:srgbClr val="003399"/>
              </a:gs>
              <a:gs pos="100000">
                <a:srgbClr val="66FF33"/>
              </a:gs>
            </a:gsLst>
            <a:lin ang="0" scaled="1"/>
          </a:gradFill>
          <a:ln w="9525">
            <a:solidFill>
              <a:srgbClr val="660066"/>
            </a:solidFill>
            <a:miter lim="800000"/>
            <a:headEnd/>
            <a:tailEnd/>
          </a:ln>
        </p:spPr>
        <p:txBody>
          <a:bodyPr anchor="ctr">
            <a:spAutoFit/>
          </a:bodyPr>
          <a:lstStyle/>
          <a:p>
            <a:endParaRPr lang="zh-CN" altLang="en-US"/>
          </a:p>
        </p:txBody>
      </p:sp>
      <p:sp>
        <p:nvSpPr>
          <p:cNvPr id="521220" name="Rectangle 4"/>
          <p:cNvSpPr>
            <a:spLocks noChangeArrowheads="1"/>
          </p:cNvSpPr>
          <p:nvPr/>
        </p:nvSpPr>
        <p:spPr bwMode="auto">
          <a:xfrm>
            <a:off x="1143000" y="1849438"/>
            <a:ext cx="6858000" cy="4032250"/>
          </a:xfrm>
          <a:prstGeom prst="rect">
            <a:avLst/>
          </a:prstGeom>
          <a:noFill/>
          <a:ln w="12700">
            <a:noFill/>
            <a:miter lim="800000"/>
            <a:headEnd type="none" w="sm" len="sm"/>
            <a:tailEnd type="none" w="sm" len="sm"/>
          </a:ln>
          <a:effectLst/>
        </p:spPr>
        <p:txBody>
          <a:bodyPr>
            <a:spAutoFit/>
          </a:bodyPr>
          <a:lstStyle/>
          <a:p>
            <a:pPr>
              <a:defRPr/>
            </a:pPr>
            <a:r>
              <a:rPr kumimoji="1" lang="en-US" altLang="zh-CN" sz="3200" dirty="0">
                <a:effectLst>
                  <a:outerShdw blurRad="38100" dist="38100" dir="2700000" algn="tl">
                    <a:srgbClr val="C0C0C0"/>
                  </a:outerShdw>
                </a:effectLst>
                <a:latin typeface="Times New Roman" pitchFamily="18" charset="0"/>
                <a:ea typeface="文鼎CS楷体" pitchFamily="49" charset="-122"/>
                <a:cs typeface="Arial" pitchFamily="34" charset="0"/>
              </a:rPr>
              <a:t>       </a:t>
            </a:r>
            <a:r>
              <a:rPr kumimoji="1" lang="zh-CN" altLang="en-US" sz="3200" dirty="0">
                <a:solidFill>
                  <a:schemeClr val="tx1"/>
                </a:solidFill>
                <a:effectLst>
                  <a:outerShdw blurRad="38100" dist="38100" dir="2700000" algn="tl">
                    <a:srgbClr val="C0C0C0"/>
                  </a:outerShdw>
                </a:effectLst>
                <a:latin typeface="Times New Roman" pitchFamily="18" charset="0"/>
                <a:ea typeface="文鼎CS楷体" pitchFamily="49" charset="-122"/>
                <a:cs typeface="Arial" pitchFamily="34" charset="0"/>
              </a:rPr>
              <a:t>现代科学思维方法是一个巨大的方法群，主要包括</a:t>
            </a:r>
            <a:r>
              <a:rPr kumimoji="1" lang="en-US" altLang="zh-CN" sz="3200" dirty="0">
                <a:solidFill>
                  <a:schemeClr val="tx1"/>
                </a:solidFill>
                <a:effectLst>
                  <a:outerShdw blurRad="38100" dist="38100" dir="2700000" algn="tl">
                    <a:srgbClr val="C0C0C0"/>
                  </a:outerShdw>
                </a:effectLst>
                <a:latin typeface="Times New Roman" pitchFamily="18" charset="0"/>
                <a:ea typeface="文鼎CS楷体" pitchFamily="49" charset="-122"/>
                <a:cs typeface="Arial" pitchFamily="34" charset="0"/>
              </a:rPr>
              <a:t>︰ </a:t>
            </a:r>
            <a:endParaRPr kumimoji="1" lang="en-US" altLang="zh-CN" sz="2400" dirty="0">
              <a:solidFill>
                <a:schemeClr val="tx1"/>
              </a:solidFill>
              <a:latin typeface="Times New Roman" pitchFamily="18" charset="0"/>
              <a:ea typeface="ˎ̥"/>
              <a:cs typeface="ˎ̥"/>
            </a:endParaRPr>
          </a:p>
          <a:p>
            <a:pPr>
              <a:defRPr/>
            </a:pPr>
            <a:r>
              <a:rPr kumimoji="1" lang="en-US" altLang="zh-CN" sz="3200" dirty="0">
                <a:solidFill>
                  <a:schemeClr val="tx1"/>
                </a:solidFill>
                <a:effectLst>
                  <a:outerShdw blurRad="38100" dist="38100" dir="2700000" algn="tl">
                    <a:srgbClr val="C0C0C0"/>
                  </a:outerShdw>
                </a:effectLst>
                <a:latin typeface="Times New Roman" pitchFamily="18" charset="0"/>
                <a:ea typeface="文鼎CS楷体" pitchFamily="49" charset="-122"/>
                <a:cs typeface="Arial" pitchFamily="34" charset="0"/>
              </a:rPr>
              <a:t>                         </a:t>
            </a:r>
            <a:r>
              <a:rPr kumimoji="1" lang="zh-CN" altLang="en-US" sz="3200" dirty="0">
                <a:solidFill>
                  <a:schemeClr val="tx1"/>
                </a:solidFill>
                <a:effectLst>
                  <a:outerShdw blurRad="38100" dist="38100" dir="2700000" algn="tl">
                    <a:srgbClr val="C0C0C0"/>
                  </a:outerShdw>
                </a:effectLst>
                <a:latin typeface="Times New Roman" pitchFamily="18" charset="0"/>
                <a:ea typeface="文鼎CS楷体" pitchFamily="49" charset="-122"/>
                <a:cs typeface="Arial" pitchFamily="34" charset="0"/>
              </a:rPr>
              <a:t>控制方法 </a:t>
            </a:r>
            <a:endParaRPr kumimoji="1" lang="zh-CN" altLang="en-US" sz="2400" dirty="0">
              <a:solidFill>
                <a:schemeClr val="tx1"/>
              </a:solidFill>
              <a:latin typeface="Times New Roman" pitchFamily="18" charset="0"/>
              <a:ea typeface="ˎ̥"/>
              <a:cs typeface="ˎ̥"/>
            </a:endParaRPr>
          </a:p>
          <a:p>
            <a:pPr>
              <a:defRPr/>
            </a:pPr>
            <a:r>
              <a:rPr kumimoji="1" lang="zh-CN" altLang="en-US" sz="3200" dirty="0">
                <a:solidFill>
                  <a:schemeClr val="tx1"/>
                </a:solidFill>
                <a:effectLst>
                  <a:outerShdw blurRad="38100" dist="38100" dir="2700000" algn="tl">
                    <a:srgbClr val="C0C0C0"/>
                  </a:outerShdw>
                </a:effectLst>
                <a:latin typeface="Times New Roman" pitchFamily="18" charset="0"/>
                <a:ea typeface="文鼎CS楷体" pitchFamily="49" charset="-122"/>
                <a:cs typeface="Arial" pitchFamily="34" charset="0"/>
              </a:rPr>
              <a:t>                         信息方法 </a:t>
            </a:r>
            <a:endParaRPr kumimoji="1" lang="zh-CN" altLang="en-US" sz="2400" dirty="0">
              <a:solidFill>
                <a:schemeClr val="tx1"/>
              </a:solidFill>
              <a:latin typeface="Times New Roman" pitchFamily="18" charset="0"/>
              <a:ea typeface="ˎ̥"/>
              <a:cs typeface="ˎ̥"/>
            </a:endParaRPr>
          </a:p>
          <a:p>
            <a:pPr>
              <a:defRPr/>
            </a:pPr>
            <a:r>
              <a:rPr kumimoji="1" lang="zh-CN" altLang="en-US" sz="3200" dirty="0">
                <a:solidFill>
                  <a:schemeClr val="tx1"/>
                </a:solidFill>
                <a:effectLst>
                  <a:outerShdw blurRad="38100" dist="38100" dir="2700000" algn="tl">
                    <a:srgbClr val="C0C0C0"/>
                  </a:outerShdw>
                </a:effectLst>
                <a:latin typeface="Times New Roman" pitchFamily="18" charset="0"/>
                <a:ea typeface="文鼎CS楷体" pitchFamily="49" charset="-122"/>
                <a:cs typeface="Arial" pitchFamily="34" charset="0"/>
              </a:rPr>
              <a:t>                         系统方法 </a:t>
            </a:r>
            <a:endParaRPr kumimoji="1" lang="zh-CN" altLang="en-US" sz="2400" dirty="0">
              <a:solidFill>
                <a:schemeClr val="tx1"/>
              </a:solidFill>
              <a:latin typeface="Times New Roman" pitchFamily="18" charset="0"/>
              <a:ea typeface="ˎ̥"/>
              <a:cs typeface="ˎ̥"/>
            </a:endParaRPr>
          </a:p>
          <a:p>
            <a:pPr>
              <a:defRPr/>
            </a:pPr>
            <a:r>
              <a:rPr kumimoji="1" lang="zh-CN" altLang="en-US" sz="3200" dirty="0">
                <a:solidFill>
                  <a:schemeClr val="tx1"/>
                </a:solidFill>
                <a:effectLst>
                  <a:outerShdw blurRad="38100" dist="38100" dir="2700000" algn="tl">
                    <a:srgbClr val="C0C0C0"/>
                  </a:outerShdw>
                </a:effectLst>
                <a:latin typeface="Times New Roman" pitchFamily="18" charset="0"/>
                <a:ea typeface="文鼎CS楷体" pitchFamily="49" charset="-122"/>
                <a:cs typeface="Arial" pitchFamily="34" charset="0"/>
              </a:rPr>
              <a:t>                         结构</a:t>
            </a:r>
            <a:r>
              <a:rPr kumimoji="1" lang="en-US" altLang="zh-CN" sz="3200" dirty="0">
                <a:solidFill>
                  <a:schemeClr val="tx1"/>
                </a:solidFill>
                <a:effectLst>
                  <a:outerShdw blurRad="38100" dist="38100" dir="2700000" algn="tl">
                    <a:srgbClr val="C0C0C0"/>
                  </a:outerShdw>
                </a:effectLst>
                <a:latin typeface="Times New Roman" pitchFamily="18" charset="0"/>
                <a:ea typeface="文鼎CS楷体" pitchFamily="49" charset="-122"/>
                <a:cs typeface="Arial" pitchFamily="34" charset="0"/>
              </a:rPr>
              <a:t>——</a:t>
            </a:r>
            <a:r>
              <a:rPr kumimoji="1" lang="zh-CN" altLang="en-US" sz="3200" dirty="0">
                <a:solidFill>
                  <a:schemeClr val="tx1"/>
                </a:solidFill>
                <a:effectLst>
                  <a:outerShdw blurRad="38100" dist="38100" dir="2700000" algn="tl">
                    <a:srgbClr val="C0C0C0"/>
                  </a:outerShdw>
                </a:effectLst>
                <a:latin typeface="Times New Roman" pitchFamily="18" charset="0"/>
                <a:ea typeface="文鼎CS楷体" pitchFamily="49" charset="-122"/>
                <a:cs typeface="Arial" pitchFamily="34" charset="0"/>
              </a:rPr>
              <a:t>功能方法 </a:t>
            </a:r>
            <a:endParaRPr kumimoji="1" lang="zh-CN" altLang="en-US" sz="2400" dirty="0">
              <a:solidFill>
                <a:schemeClr val="tx1"/>
              </a:solidFill>
              <a:latin typeface="Times New Roman" pitchFamily="18" charset="0"/>
              <a:ea typeface="ˎ̥"/>
              <a:cs typeface="ˎ̥"/>
            </a:endParaRPr>
          </a:p>
          <a:p>
            <a:pPr>
              <a:defRPr/>
            </a:pPr>
            <a:r>
              <a:rPr kumimoji="1" lang="zh-CN" altLang="en-US" sz="3200" dirty="0">
                <a:solidFill>
                  <a:schemeClr val="tx1"/>
                </a:solidFill>
                <a:effectLst>
                  <a:outerShdw blurRad="38100" dist="38100" dir="2700000" algn="tl">
                    <a:srgbClr val="C0C0C0"/>
                  </a:outerShdw>
                </a:effectLst>
                <a:latin typeface="Times New Roman" pitchFamily="18" charset="0"/>
                <a:ea typeface="文鼎CS楷体" pitchFamily="49" charset="-122"/>
                <a:cs typeface="Arial" pitchFamily="34" charset="0"/>
              </a:rPr>
              <a:t>                         模型化方法                      </a:t>
            </a:r>
            <a:endParaRPr kumimoji="1" lang="zh-CN" altLang="en-US" sz="2400" dirty="0">
              <a:solidFill>
                <a:schemeClr val="tx1"/>
              </a:solidFill>
              <a:latin typeface="Times New Roman" pitchFamily="18" charset="0"/>
              <a:ea typeface="ˎ̥"/>
              <a:cs typeface="ˎ̥"/>
            </a:endParaRPr>
          </a:p>
          <a:p>
            <a:pPr>
              <a:defRPr/>
            </a:pPr>
            <a:r>
              <a:rPr kumimoji="1" lang="zh-CN" altLang="en-US" sz="3200" dirty="0">
                <a:solidFill>
                  <a:schemeClr val="tx1"/>
                </a:solidFill>
                <a:effectLst>
                  <a:outerShdw blurRad="38100" dist="38100" dir="2700000" algn="tl">
                    <a:srgbClr val="C0C0C0"/>
                  </a:outerShdw>
                </a:effectLst>
                <a:latin typeface="Times New Roman" pitchFamily="18" charset="0"/>
                <a:ea typeface="文鼎CS楷体" pitchFamily="49" charset="-122"/>
                <a:cs typeface="Arial" pitchFamily="34" charset="0"/>
              </a:rPr>
              <a:t>                         理想化方法</a:t>
            </a:r>
            <a:endParaRPr lang="zh-CN" altLang="en-US" dirty="0">
              <a:solidFill>
                <a:schemeClr val="tx1"/>
              </a:solidFill>
              <a:cs typeface="Arial" pitchFamily="34" charset="0"/>
            </a:endParaRPr>
          </a:p>
        </p:txBody>
      </p:sp>
      <p:pic>
        <p:nvPicPr>
          <p:cNvPr id="195589" name="Picture 5" descr="7-209-02577-4"/>
          <p:cNvPicPr>
            <a:picLocks noChangeAspect="1" noChangeArrowheads="1"/>
          </p:cNvPicPr>
          <p:nvPr/>
        </p:nvPicPr>
        <p:blipFill>
          <a:blip r:embed="rId2" cstate="print"/>
          <a:srcRect/>
          <a:stretch>
            <a:fillRect/>
          </a:stretch>
        </p:blipFill>
        <p:spPr bwMode="auto">
          <a:xfrm>
            <a:off x="1143000" y="2971800"/>
            <a:ext cx="2343150" cy="3124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1219"/>
                                        </p:tgtEl>
                                        <p:attrNameLst>
                                          <p:attrName>style.visibility</p:attrName>
                                        </p:attrNameLst>
                                      </p:cBhvr>
                                      <p:to>
                                        <p:strVal val="visible"/>
                                      </p:to>
                                    </p:set>
                                    <p:animEffect transition="in" filter="barn(inVertical)">
                                      <p:cBhvr>
                                        <p:cTn id="7" dur="500"/>
                                        <p:tgtEl>
                                          <p:spTgt spid="521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19"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42" name="Rectangle 2"/>
          <p:cNvSpPr>
            <a:spLocks noChangeArrowheads="1"/>
          </p:cNvSpPr>
          <p:nvPr/>
        </p:nvSpPr>
        <p:spPr bwMode="auto">
          <a:xfrm>
            <a:off x="500063" y="1928813"/>
            <a:ext cx="8072437" cy="3128962"/>
          </a:xfrm>
          <a:prstGeom prst="rect">
            <a:avLst/>
          </a:prstGeom>
          <a:noFill/>
          <a:ln w="9525">
            <a:noFill/>
            <a:miter lim="800000"/>
            <a:headEnd/>
            <a:tailEnd/>
          </a:ln>
          <a:effectLst/>
        </p:spPr>
        <p:txBody>
          <a:bodyPr/>
          <a:lstStyle/>
          <a:p>
            <a:pPr marL="342900" indent="-342900" algn="just">
              <a:spcBef>
                <a:spcPct val="20000"/>
              </a:spcBef>
              <a:buClr>
                <a:schemeClr val="hlink"/>
              </a:buClr>
              <a:buSzPct val="70000"/>
              <a:buFont typeface="Wingdings" pitchFamily="2" charset="2"/>
              <a:buNone/>
              <a:defRPr/>
            </a:pPr>
            <a:r>
              <a:rPr lang="en-US" altLang="zh-CN" sz="2800" dirty="0">
                <a:solidFill>
                  <a:schemeClr val="tx1"/>
                </a:solidFill>
                <a:effectLst>
                  <a:outerShdw blurRad="38100" dist="38100" dir="2700000" algn="tl">
                    <a:srgbClr val="C0C0C0"/>
                  </a:outerShdw>
                </a:effectLst>
                <a:latin typeface="Garamond" pitchFamily="18" charset="0"/>
                <a:ea typeface="ˎ̥"/>
                <a:cs typeface="ˎ̥"/>
              </a:rPr>
              <a:t>         </a:t>
            </a:r>
            <a:r>
              <a:rPr lang="zh-CN" altLang="en-US" sz="3200" dirty="0">
                <a:solidFill>
                  <a:schemeClr val="tx1"/>
                </a:solidFill>
                <a:effectLst>
                  <a:outerShdw blurRad="38100" dist="38100" dir="2700000" algn="tl">
                    <a:srgbClr val="C0C0C0"/>
                  </a:outerShdw>
                </a:effectLst>
                <a:latin typeface="楷体_GB2312" pitchFamily="49" charset="-122"/>
                <a:cs typeface="Arial" pitchFamily="34" charset="0"/>
              </a:rPr>
              <a:t>一方面，辩证思维方法是现代科学思维方法的方法论前提，辩证思维的基本精神和原则贯穿于现代科学思维方法之中。 </a:t>
            </a:r>
            <a:endParaRPr lang="zh-CN" altLang="en-US" sz="3200" dirty="0">
              <a:solidFill>
                <a:schemeClr val="tx1"/>
              </a:solidFill>
              <a:effectLst>
                <a:outerShdw blurRad="38100" dist="38100" dir="2700000" algn="tl">
                  <a:srgbClr val="C0C0C0"/>
                </a:outerShdw>
              </a:effectLst>
              <a:latin typeface="楷体_GB2312" pitchFamily="49" charset="-122"/>
              <a:ea typeface="ˎ̥"/>
              <a:cs typeface="ˎ̥"/>
            </a:endParaRPr>
          </a:p>
          <a:p>
            <a:pPr marL="342900" indent="-342900" algn="just">
              <a:spcBef>
                <a:spcPct val="20000"/>
              </a:spcBef>
              <a:buClr>
                <a:schemeClr val="hlink"/>
              </a:buClr>
              <a:buSzPct val="70000"/>
              <a:buFont typeface="Wingdings" pitchFamily="2" charset="2"/>
              <a:buNone/>
              <a:defRPr/>
            </a:pPr>
            <a:r>
              <a:rPr lang="zh-CN" altLang="en-US" sz="3200" dirty="0">
                <a:solidFill>
                  <a:schemeClr val="tx1"/>
                </a:solidFill>
                <a:effectLst>
                  <a:outerShdw blurRad="38100" dist="38100" dir="2700000" algn="tl">
                    <a:srgbClr val="C0C0C0"/>
                  </a:outerShdw>
                </a:effectLst>
                <a:latin typeface="楷体_GB2312" pitchFamily="49" charset="-122"/>
                <a:ea typeface="ˎ̥"/>
                <a:cs typeface="ˎ̥"/>
              </a:rPr>
              <a:t>    </a:t>
            </a:r>
            <a:r>
              <a:rPr lang="zh-CN" altLang="en-US" sz="3200" dirty="0">
                <a:solidFill>
                  <a:schemeClr val="tx1"/>
                </a:solidFill>
                <a:effectLst>
                  <a:outerShdw blurRad="38100" dist="38100" dir="2700000" algn="tl">
                    <a:srgbClr val="C0C0C0"/>
                  </a:outerShdw>
                </a:effectLst>
                <a:latin typeface="楷体_GB2312" pitchFamily="49" charset="-122"/>
                <a:cs typeface="Arial" pitchFamily="34" charset="0"/>
              </a:rPr>
              <a:t>另一方面，现代科学思维方法又丰富了辩证思维方法，使辩证法深入到研究世界某些关系发展的细部、更复杂的层次。</a:t>
            </a:r>
            <a:r>
              <a:rPr lang="zh-CN" altLang="en-US" sz="3200" dirty="0">
                <a:solidFill>
                  <a:schemeClr val="tx1"/>
                </a:solidFill>
                <a:effectLst>
                  <a:outerShdw blurRad="38100" dist="38100" dir="2700000" algn="tl">
                    <a:srgbClr val="C0C0C0"/>
                  </a:outerShdw>
                </a:effectLst>
                <a:latin typeface="楷体_GB2312" pitchFamily="49" charset="-122"/>
                <a:ea typeface="ˎ̥"/>
                <a:cs typeface="ˎ̥"/>
              </a:rPr>
              <a:t> </a:t>
            </a:r>
            <a:endParaRPr lang="zh-CN" altLang="en-US" sz="3200" dirty="0">
              <a:solidFill>
                <a:schemeClr val="tx1"/>
              </a:solidFill>
              <a:latin typeface="楷体_GB2312" pitchFamily="49" charset="-122"/>
              <a:cs typeface="Arial" pitchFamily="34" charset="0"/>
            </a:endParaRPr>
          </a:p>
        </p:txBody>
      </p:sp>
      <p:sp>
        <p:nvSpPr>
          <p:cNvPr id="196611" name="Rectangle 3"/>
          <p:cNvSpPr>
            <a:spLocks noChangeArrowheads="1"/>
          </p:cNvSpPr>
          <p:nvPr/>
        </p:nvSpPr>
        <p:spPr bwMode="auto">
          <a:xfrm>
            <a:off x="1447800" y="609600"/>
            <a:ext cx="5715000" cy="1219200"/>
          </a:xfrm>
          <a:prstGeom prst="rect">
            <a:avLst/>
          </a:prstGeom>
          <a:noFill/>
          <a:ln w="9525">
            <a:noFill/>
            <a:miter lim="800000"/>
            <a:headEnd/>
            <a:tailEnd/>
          </a:ln>
        </p:spPr>
        <p:txBody>
          <a:bodyPr anchor="ctr"/>
          <a:lstStyle/>
          <a:p>
            <a:r>
              <a:rPr lang="zh-CN" altLang="en-US" sz="3200">
                <a:solidFill>
                  <a:srgbClr val="006600"/>
                </a:solidFill>
                <a:latin typeface="Garamond" pitchFamily="18" charset="0"/>
                <a:ea typeface="黑体" pitchFamily="2" charset="-122"/>
              </a:rPr>
              <a:t>现代科学思维方法与</a:t>
            </a:r>
            <a:br>
              <a:rPr lang="zh-CN" altLang="en-US" sz="3200">
                <a:solidFill>
                  <a:srgbClr val="006600"/>
                </a:solidFill>
                <a:latin typeface="Garamond" pitchFamily="18" charset="0"/>
                <a:ea typeface="黑体" pitchFamily="2" charset="-122"/>
              </a:rPr>
            </a:br>
            <a:r>
              <a:rPr lang="zh-CN" altLang="en-US" sz="3200">
                <a:solidFill>
                  <a:srgbClr val="006600"/>
                </a:solidFill>
                <a:latin typeface="Garamond" pitchFamily="18" charset="0"/>
                <a:ea typeface="黑体" pitchFamily="2" charset="-122"/>
              </a:rPr>
              <a:t>辩证思维方法的一致性</a:t>
            </a:r>
            <a:r>
              <a:rPr lang="zh-CN" altLang="en-US" sz="3200">
                <a:latin typeface="Garamond" pitchFamily="18" charset="0"/>
                <a:ea typeface="ˎ̥"/>
                <a:cs typeface="ˎ̥"/>
              </a:rPr>
              <a:t> </a:t>
            </a:r>
            <a:endParaRPr lang="zh-CN" altLang="en-US" sz="3200">
              <a:solidFill>
                <a:schemeClr val="tx2"/>
              </a:solidFill>
            </a:endParaRPr>
          </a:p>
        </p:txBody>
      </p:sp>
      <p:sp>
        <p:nvSpPr>
          <p:cNvPr id="522244" name="Rectangle 4"/>
          <p:cNvSpPr>
            <a:spLocks noChangeArrowheads="1"/>
          </p:cNvSpPr>
          <p:nvPr/>
        </p:nvSpPr>
        <p:spPr bwMode="auto">
          <a:xfrm flipV="1">
            <a:off x="1981200" y="1752600"/>
            <a:ext cx="4800600" cy="76200"/>
          </a:xfrm>
          <a:prstGeom prst="rect">
            <a:avLst/>
          </a:prstGeom>
          <a:gradFill rotWithShape="0">
            <a:gsLst>
              <a:gs pos="0">
                <a:srgbClr val="66FF33"/>
              </a:gs>
              <a:gs pos="50000">
                <a:srgbClr val="003399"/>
              </a:gs>
              <a:gs pos="100000">
                <a:srgbClr val="66FF33"/>
              </a:gs>
            </a:gsLst>
            <a:lin ang="0" scaled="1"/>
          </a:gradFill>
          <a:ln w="9525">
            <a:solidFill>
              <a:srgbClr val="660066"/>
            </a:solidFill>
            <a:miter lim="800000"/>
            <a:headEnd/>
            <a:tailEnd/>
          </a:ln>
        </p:spPr>
        <p:txBody>
          <a:bodyPr anchor="ctr">
            <a:spAutoFit/>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2244"/>
                                        </p:tgtEl>
                                        <p:attrNameLst>
                                          <p:attrName>style.visibility</p:attrName>
                                        </p:attrNameLst>
                                      </p:cBhvr>
                                      <p:to>
                                        <p:strVal val="visible"/>
                                      </p:to>
                                    </p:set>
                                    <p:animEffect transition="in" filter="barn(inVertical)">
                                      <p:cBhvr>
                                        <p:cTn id="7" dur="500"/>
                                        <p:tgtEl>
                                          <p:spTgt spid="522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4" grpId="0" animBg="1"/>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676400" y="1066800"/>
            <a:ext cx="6248400" cy="457200"/>
          </a:xfrm>
        </p:spPr>
        <p:txBody>
          <a:bodyPr/>
          <a:lstStyle/>
          <a:p>
            <a:r>
              <a:rPr lang="zh-CN" altLang="en-US" smtClean="0">
                <a:solidFill>
                  <a:srgbClr val="006600"/>
                </a:solidFill>
                <a:ea typeface="黑体" pitchFamily="2" charset="-122"/>
              </a:rPr>
              <a:t>科学思维法与辩证法一致性表现</a:t>
            </a:r>
          </a:p>
        </p:txBody>
      </p:sp>
      <p:sp>
        <p:nvSpPr>
          <p:cNvPr id="197635" name="Rectangle 3"/>
          <p:cNvSpPr>
            <a:spLocks noGrp="1" noChangeArrowheads="1"/>
          </p:cNvSpPr>
          <p:nvPr>
            <p:ph type="body" idx="1"/>
          </p:nvPr>
        </p:nvSpPr>
        <p:spPr>
          <a:xfrm>
            <a:off x="1000125" y="2286000"/>
            <a:ext cx="7143750" cy="3786188"/>
          </a:xfrm>
        </p:spPr>
        <p:txBody>
          <a:bodyPr/>
          <a:lstStyle/>
          <a:p>
            <a:r>
              <a:rPr lang="zh-CN" altLang="en-US" sz="3600" b="1" smtClean="0"/>
              <a:t>科学思维法      唯物辩证法</a:t>
            </a:r>
          </a:p>
          <a:p>
            <a:r>
              <a:rPr lang="zh-CN" altLang="en-US" sz="3600" b="1" smtClean="0"/>
              <a:t>  系统方法      普遍联系观点</a:t>
            </a:r>
          </a:p>
          <a:p>
            <a:r>
              <a:rPr lang="zh-CN" altLang="en-US" sz="3600" b="1" smtClean="0"/>
              <a:t>  控制方法      内因外因观点</a:t>
            </a:r>
          </a:p>
          <a:p>
            <a:r>
              <a:rPr lang="zh-CN" altLang="en-US" sz="3600" b="1" smtClean="0"/>
              <a:t>  突变论         量变质变观点</a:t>
            </a:r>
          </a:p>
          <a:p>
            <a:r>
              <a:rPr lang="zh-CN" altLang="en-US" sz="3600" b="1" smtClean="0"/>
              <a:t>  信息论         相互作用观点</a:t>
            </a:r>
          </a:p>
        </p:txBody>
      </p:sp>
      <p:sp>
        <p:nvSpPr>
          <p:cNvPr id="523268" name="Rectangle 4"/>
          <p:cNvSpPr>
            <a:spLocks noChangeArrowheads="1"/>
          </p:cNvSpPr>
          <p:nvPr/>
        </p:nvSpPr>
        <p:spPr bwMode="auto">
          <a:xfrm flipV="1">
            <a:off x="2000250" y="1928813"/>
            <a:ext cx="5791200" cy="76200"/>
          </a:xfrm>
          <a:prstGeom prst="rect">
            <a:avLst/>
          </a:prstGeom>
          <a:gradFill rotWithShape="0">
            <a:gsLst>
              <a:gs pos="0">
                <a:srgbClr val="66FF33"/>
              </a:gs>
              <a:gs pos="50000">
                <a:srgbClr val="003399"/>
              </a:gs>
              <a:gs pos="100000">
                <a:srgbClr val="66FF33"/>
              </a:gs>
            </a:gsLst>
            <a:lin ang="0" scaled="1"/>
          </a:gradFill>
          <a:ln w="9525">
            <a:solidFill>
              <a:srgbClr val="660066"/>
            </a:solidFill>
            <a:miter lim="800000"/>
            <a:headEnd/>
            <a:tailEnd/>
          </a:ln>
        </p:spPr>
        <p:txBody>
          <a:bodyPr anchor="ctr">
            <a:spAutoFit/>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3268"/>
                                        </p:tgtEl>
                                        <p:attrNameLst>
                                          <p:attrName>style.visibility</p:attrName>
                                        </p:attrNameLst>
                                      </p:cBhvr>
                                      <p:to>
                                        <p:strVal val="visible"/>
                                      </p:to>
                                    </p:set>
                                    <p:animEffect transition="in" filter="barn(inVertical)">
                                      <p:cBhvr>
                                        <p:cTn id="7" dur="500"/>
                                        <p:tgtEl>
                                          <p:spTgt spid="523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8" grpId="0" animBg="1"/>
    </p:bld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642938" y="357188"/>
            <a:ext cx="8229600" cy="1143000"/>
          </a:xfrm>
        </p:spPr>
        <p:txBody>
          <a:bodyPr/>
          <a:lstStyle/>
          <a:p>
            <a:r>
              <a:rPr lang="zh-CN" altLang="en-US" sz="3600" smtClean="0">
                <a:solidFill>
                  <a:srgbClr val="006600"/>
                </a:solidFill>
                <a:ea typeface="黑体" pitchFamily="2" charset="-122"/>
              </a:rPr>
              <a:t>补充：控制论与控制方法</a:t>
            </a:r>
          </a:p>
        </p:txBody>
      </p:sp>
      <p:sp>
        <p:nvSpPr>
          <p:cNvPr id="198659" name="Rectangle 3"/>
          <p:cNvSpPr>
            <a:spLocks noGrp="1" noChangeArrowheads="1"/>
          </p:cNvSpPr>
          <p:nvPr>
            <p:ph type="body" idx="1"/>
          </p:nvPr>
        </p:nvSpPr>
        <p:spPr>
          <a:xfrm>
            <a:off x="714375" y="1714500"/>
            <a:ext cx="7500938" cy="4495800"/>
          </a:xfrm>
        </p:spPr>
        <p:txBody>
          <a:bodyPr/>
          <a:lstStyle/>
          <a:p>
            <a:pPr>
              <a:lnSpc>
                <a:spcPct val="90000"/>
              </a:lnSpc>
            </a:pPr>
            <a:r>
              <a:rPr lang="zh-CN" altLang="en-US" sz="2400" b="1" smtClean="0"/>
              <a:t>控制论是研究各类系统的调节和控制规律的科学。</a:t>
            </a:r>
            <a:r>
              <a:rPr lang="en-US" altLang="zh-CN" sz="2400" b="1" smtClean="0"/>
              <a:t>1948</a:t>
            </a:r>
            <a:r>
              <a:rPr lang="zh-CN" altLang="en-US" sz="2400" b="1" smtClean="0"/>
              <a:t>年诺伯特</a:t>
            </a:r>
            <a:r>
              <a:rPr lang="en-US" altLang="zh-CN" sz="2400" b="1" smtClean="0"/>
              <a:t>·</a:t>
            </a:r>
            <a:r>
              <a:rPr lang="zh-CN" altLang="en-US" sz="2400" b="1" smtClean="0"/>
              <a:t>维纳创立控制论，它研究生物体和机器以及各种不同基质系统的通讯和控制的过程，探讨它们共同具有的信息交换、反馈调节、自组织、自适应的原理和改善系统行为、使系统稳定运行的机制，从而形成了一大套适用于各门科学的概念、模型、原理和方法。 </a:t>
            </a:r>
          </a:p>
          <a:p>
            <a:pPr>
              <a:lnSpc>
                <a:spcPct val="90000"/>
              </a:lnSpc>
            </a:pPr>
            <a:r>
              <a:rPr lang="zh-CN" altLang="en-US" sz="2400" b="1" smtClean="0"/>
              <a:t>控制论的理论、观点，可以成为研究各门科学问题的科学方法，这就是撇开各门科学的质的物点，把它们看作是一个控制系统，分析它的信息流程、反机制和控制原理，往往能够寻找到使系统达到最佳状态的方法。这种方法称为</a:t>
            </a:r>
            <a:r>
              <a:rPr lang="zh-CN" altLang="en-US" sz="2400" b="1" smtClean="0">
                <a:solidFill>
                  <a:srgbClr val="0000CC"/>
                </a:solidFill>
              </a:rPr>
              <a:t>控制方法</a:t>
            </a:r>
            <a:r>
              <a:rPr lang="zh-CN" altLang="en-US" sz="2400" b="1" smtClean="0"/>
              <a:t>。控制论的主要方法还有</a:t>
            </a:r>
            <a:r>
              <a:rPr lang="zh-CN" altLang="en-US" sz="2400" b="1" smtClean="0">
                <a:solidFill>
                  <a:srgbClr val="FF6600"/>
                </a:solidFill>
              </a:rPr>
              <a:t>信息方法、反馈方法、功能模拟方法和黑箱方法</a:t>
            </a:r>
            <a:r>
              <a:rPr lang="zh-CN" altLang="en-US" sz="2400" b="1" smtClean="0"/>
              <a:t>等。 </a:t>
            </a:r>
          </a:p>
        </p:txBody>
      </p:sp>
      <p:sp>
        <p:nvSpPr>
          <p:cNvPr id="524292" name="Rectangle 4"/>
          <p:cNvSpPr>
            <a:spLocks noChangeArrowheads="1"/>
          </p:cNvSpPr>
          <p:nvPr/>
        </p:nvSpPr>
        <p:spPr bwMode="auto">
          <a:xfrm flipV="1">
            <a:off x="1981200" y="1524000"/>
            <a:ext cx="5791200" cy="76200"/>
          </a:xfrm>
          <a:prstGeom prst="rect">
            <a:avLst/>
          </a:prstGeom>
          <a:gradFill rotWithShape="0">
            <a:gsLst>
              <a:gs pos="0">
                <a:srgbClr val="66FF33"/>
              </a:gs>
              <a:gs pos="50000">
                <a:srgbClr val="003399"/>
              </a:gs>
              <a:gs pos="100000">
                <a:srgbClr val="66FF33"/>
              </a:gs>
            </a:gsLst>
            <a:lin ang="0" scaled="1"/>
          </a:gradFill>
          <a:ln w="9525">
            <a:solidFill>
              <a:srgbClr val="660066"/>
            </a:solidFill>
            <a:miter lim="800000"/>
            <a:headEnd/>
            <a:tailEnd/>
          </a:ln>
        </p:spPr>
        <p:txBody>
          <a:bodyPr anchor="ctr">
            <a:spAutoFit/>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4292"/>
                                        </p:tgtEl>
                                        <p:attrNameLst>
                                          <p:attrName>style.visibility</p:attrName>
                                        </p:attrNameLst>
                                      </p:cBhvr>
                                      <p:to>
                                        <p:strVal val="visible"/>
                                      </p:to>
                                    </p:set>
                                    <p:animEffect transition="in" filter="barn(inVertical)">
                                      <p:cBhvr>
                                        <p:cTn id="7" dur="500"/>
                                        <p:tgtEl>
                                          <p:spTgt spid="524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2" grpId="0" animBg="1"/>
    </p:bld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571500" y="428625"/>
            <a:ext cx="8229600" cy="1143000"/>
          </a:xfrm>
        </p:spPr>
        <p:txBody>
          <a:bodyPr/>
          <a:lstStyle/>
          <a:p>
            <a:r>
              <a:rPr lang="zh-CN" altLang="en-US" sz="3600" smtClean="0">
                <a:solidFill>
                  <a:srgbClr val="006600"/>
                </a:solidFill>
                <a:ea typeface="黑体" pitchFamily="2" charset="-122"/>
              </a:rPr>
              <a:t>控制方法</a:t>
            </a:r>
          </a:p>
        </p:txBody>
      </p:sp>
      <p:sp>
        <p:nvSpPr>
          <p:cNvPr id="199683" name="Rectangle 3"/>
          <p:cNvSpPr>
            <a:spLocks noGrp="1" noChangeArrowheads="1"/>
          </p:cNvSpPr>
          <p:nvPr>
            <p:ph type="body" idx="1"/>
          </p:nvPr>
        </p:nvSpPr>
        <p:spPr>
          <a:xfrm>
            <a:off x="857250" y="1785938"/>
            <a:ext cx="7358063" cy="4343400"/>
          </a:xfrm>
        </p:spPr>
        <p:txBody>
          <a:bodyPr/>
          <a:lstStyle/>
          <a:p>
            <a:pPr>
              <a:lnSpc>
                <a:spcPct val="90000"/>
              </a:lnSpc>
            </a:pPr>
            <a:r>
              <a:rPr lang="zh-CN" altLang="en-US" sz="2800" b="1" smtClean="0"/>
              <a:t>信息方法是把研究对象看作是一个信息系统，通过分析系统的信息流程来把握事物规律的方法。</a:t>
            </a:r>
          </a:p>
          <a:p>
            <a:pPr>
              <a:lnSpc>
                <a:spcPct val="90000"/>
              </a:lnSpc>
            </a:pPr>
            <a:r>
              <a:rPr lang="zh-CN" altLang="en-US" sz="2800" b="1" smtClean="0"/>
              <a:t>反馈方法则是动用反馈控制原理去分析和处理问题的研究方法。</a:t>
            </a:r>
          </a:p>
          <a:p>
            <a:pPr>
              <a:lnSpc>
                <a:spcPct val="90000"/>
              </a:lnSpc>
            </a:pPr>
            <a:r>
              <a:rPr lang="zh-CN" altLang="en-US" sz="2800" b="1" smtClean="0"/>
              <a:t>功能模拟法，就是用功能模型来模仿客体原型的功能和行为的方法。 </a:t>
            </a:r>
          </a:p>
          <a:p>
            <a:pPr>
              <a:lnSpc>
                <a:spcPct val="90000"/>
              </a:lnSpc>
            </a:pPr>
            <a:r>
              <a:rPr lang="zh-CN" altLang="en-US" sz="2800" b="1" smtClean="0"/>
              <a:t>黑箱方法就是通过考察系统的输入与输出关系认识系统功能的研究方法。它是探索复杂大系统的重要工具。  </a:t>
            </a:r>
          </a:p>
        </p:txBody>
      </p:sp>
      <p:sp>
        <p:nvSpPr>
          <p:cNvPr id="525316" name="Rectangle 4"/>
          <p:cNvSpPr>
            <a:spLocks noChangeArrowheads="1"/>
          </p:cNvSpPr>
          <p:nvPr/>
        </p:nvSpPr>
        <p:spPr bwMode="auto">
          <a:xfrm flipV="1">
            <a:off x="1981200" y="1600200"/>
            <a:ext cx="5791200" cy="76200"/>
          </a:xfrm>
          <a:prstGeom prst="rect">
            <a:avLst/>
          </a:prstGeom>
          <a:gradFill rotWithShape="0">
            <a:gsLst>
              <a:gs pos="0">
                <a:srgbClr val="66FF33"/>
              </a:gs>
              <a:gs pos="50000">
                <a:srgbClr val="003399"/>
              </a:gs>
              <a:gs pos="100000">
                <a:srgbClr val="66FF33"/>
              </a:gs>
            </a:gsLst>
            <a:lin ang="0" scaled="1"/>
          </a:gradFill>
          <a:ln w="9525">
            <a:solidFill>
              <a:srgbClr val="660066"/>
            </a:solidFill>
            <a:miter lim="800000"/>
            <a:headEnd/>
            <a:tailEnd/>
          </a:ln>
        </p:spPr>
        <p:txBody>
          <a:bodyPr anchor="ctr">
            <a:spAutoFit/>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5316"/>
                                        </p:tgtEl>
                                        <p:attrNameLst>
                                          <p:attrName>style.visibility</p:attrName>
                                        </p:attrNameLst>
                                      </p:cBhvr>
                                      <p:to>
                                        <p:strVal val="visible"/>
                                      </p:to>
                                    </p:set>
                                    <p:animEffect transition="in" filter="barn(inVertical)">
                                      <p:cBhvr>
                                        <p:cTn id="7" dur="500"/>
                                        <p:tgtEl>
                                          <p:spTgt spid="525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6" grpId="0" animBg="1"/>
    </p:bld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42938" y="642938"/>
            <a:ext cx="8229600" cy="1143000"/>
          </a:xfrm>
        </p:spPr>
        <p:txBody>
          <a:bodyPr/>
          <a:lstStyle/>
          <a:p>
            <a:r>
              <a:rPr lang="zh-CN" altLang="en-US" sz="3600" smtClean="0">
                <a:solidFill>
                  <a:srgbClr val="006600"/>
                </a:solidFill>
                <a:ea typeface="黑体" pitchFamily="2" charset="-122"/>
              </a:rPr>
              <a:t>系统论与系统方法</a:t>
            </a:r>
          </a:p>
        </p:txBody>
      </p:sp>
      <p:sp>
        <p:nvSpPr>
          <p:cNvPr id="200707" name="Rectangle 3"/>
          <p:cNvSpPr>
            <a:spLocks noGrp="1" noChangeArrowheads="1"/>
          </p:cNvSpPr>
          <p:nvPr>
            <p:ph type="body" idx="1"/>
          </p:nvPr>
        </p:nvSpPr>
        <p:spPr>
          <a:xfrm>
            <a:off x="357188" y="2071688"/>
            <a:ext cx="8429625" cy="3857625"/>
          </a:xfrm>
        </p:spPr>
        <p:txBody>
          <a:bodyPr/>
          <a:lstStyle/>
          <a:p>
            <a:pPr>
              <a:lnSpc>
                <a:spcPct val="90000"/>
              </a:lnSpc>
            </a:pPr>
            <a:r>
              <a:rPr lang="zh-CN" altLang="en-US" sz="2800" b="1" smtClean="0"/>
              <a:t>系统论主要研究系统、要素、环境三者的相互关系和变动纳规律性，并优化系统的整体功能。系统论认为，整体性、关联性、等级结构性、动态平衡性、时序性等是所有系统的共同的基本特征。 </a:t>
            </a:r>
          </a:p>
          <a:p>
            <a:pPr>
              <a:lnSpc>
                <a:spcPct val="90000"/>
              </a:lnSpc>
            </a:pPr>
            <a:r>
              <a:rPr lang="zh-CN" altLang="en-US" sz="2800" b="1" smtClean="0"/>
              <a:t>系统论的核心思想是整体观念，任何系统部是一个有机的整体，系统的整体功能是各要素在孤立状态下所没有的新质</a:t>
            </a:r>
            <a:r>
              <a:rPr lang="en-US" altLang="zh-CN" sz="2800" b="1" smtClean="0"/>
              <a:t>(</a:t>
            </a:r>
            <a:r>
              <a:rPr lang="zh-CN" altLang="en-US" sz="2800" b="1" smtClean="0"/>
              <a:t>整体大于部分发之和</a:t>
            </a:r>
            <a:r>
              <a:rPr lang="en-US" altLang="zh-CN" sz="2800" b="1" smtClean="0"/>
              <a:t>)</a:t>
            </a:r>
            <a:r>
              <a:rPr lang="zh-CN" altLang="en-US" sz="2800" b="1" smtClean="0"/>
              <a:t>。</a:t>
            </a:r>
          </a:p>
          <a:p>
            <a:pPr>
              <a:lnSpc>
                <a:spcPct val="90000"/>
              </a:lnSpc>
            </a:pPr>
            <a:r>
              <a:rPr lang="zh-CN" altLang="en-US" sz="2800" b="1" smtClean="0"/>
              <a:t>系统方法：基本思想方法就是把所研究和处理的对象，当作一个系统，分析系统的结构和功能。 </a:t>
            </a:r>
          </a:p>
        </p:txBody>
      </p:sp>
      <p:sp>
        <p:nvSpPr>
          <p:cNvPr id="526340" name="Rectangle 4"/>
          <p:cNvSpPr>
            <a:spLocks noChangeArrowheads="1"/>
          </p:cNvSpPr>
          <p:nvPr/>
        </p:nvSpPr>
        <p:spPr bwMode="auto">
          <a:xfrm flipV="1">
            <a:off x="1981200" y="1752600"/>
            <a:ext cx="5791200" cy="76200"/>
          </a:xfrm>
          <a:prstGeom prst="rect">
            <a:avLst/>
          </a:prstGeom>
          <a:gradFill rotWithShape="0">
            <a:gsLst>
              <a:gs pos="0">
                <a:srgbClr val="66FF33"/>
              </a:gs>
              <a:gs pos="50000">
                <a:srgbClr val="003399"/>
              </a:gs>
              <a:gs pos="100000">
                <a:srgbClr val="66FF33"/>
              </a:gs>
            </a:gsLst>
            <a:lin ang="0" scaled="1"/>
          </a:gradFill>
          <a:ln w="9525">
            <a:solidFill>
              <a:srgbClr val="660066"/>
            </a:solidFill>
            <a:miter lim="800000"/>
            <a:headEnd/>
            <a:tailEnd/>
          </a:ln>
        </p:spPr>
        <p:txBody>
          <a:bodyPr anchor="ctr">
            <a:spAutoFit/>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6340"/>
                                        </p:tgtEl>
                                        <p:attrNameLst>
                                          <p:attrName>style.visibility</p:attrName>
                                        </p:attrNameLst>
                                      </p:cBhvr>
                                      <p:to>
                                        <p:strVal val="visible"/>
                                      </p:to>
                                    </p:set>
                                    <p:animEffect transition="in" filter="barn(inVertical)">
                                      <p:cBhvr>
                                        <p:cTn id="7" dur="500"/>
                                        <p:tgtEl>
                                          <p:spTgt spid="526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0"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285750" y="642938"/>
            <a:ext cx="8229600" cy="1143000"/>
          </a:xfrm>
        </p:spPr>
        <p:txBody>
          <a:bodyPr/>
          <a:lstStyle/>
          <a:p>
            <a:r>
              <a:rPr lang="zh-CN" altLang="en-US" sz="3600" smtClean="0">
                <a:solidFill>
                  <a:srgbClr val="006600"/>
                </a:solidFill>
                <a:ea typeface="黑体" pitchFamily="2" charset="-122"/>
              </a:rPr>
              <a:t>突变论</a:t>
            </a:r>
          </a:p>
        </p:txBody>
      </p:sp>
      <p:sp>
        <p:nvSpPr>
          <p:cNvPr id="201731" name="Rectangle 3"/>
          <p:cNvSpPr>
            <a:spLocks noGrp="1" noChangeArrowheads="1"/>
          </p:cNvSpPr>
          <p:nvPr>
            <p:ph type="body" idx="1"/>
          </p:nvPr>
        </p:nvSpPr>
        <p:spPr>
          <a:xfrm>
            <a:off x="357188" y="1928813"/>
            <a:ext cx="8572500" cy="4000500"/>
          </a:xfrm>
        </p:spPr>
        <p:txBody>
          <a:bodyPr/>
          <a:lstStyle/>
          <a:p>
            <a:pPr>
              <a:lnSpc>
                <a:spcPct val="90000"/>
              </a:lnSpc>
            </a:pPr>
            <a:r>
              <a:rPr lang="zh-CN" altLang="en-US" sz="2800" b="1" smtClean="0"/>
              <a:t>突变论是研究客观世界非连续性突然变化现象的一门新兴学科，自本世纪</a:t>
            </a:r>
            <a:r>
              <a:rPr lang="en-US" altLang="zh-CN" sz="2800" b="1" smtClean="0"/>
              <a:t>70</a:t>
            </a:r>
            <a:r>
              <a:rPr lang="zh-CN" altLang="en-US" sz="2800" b="1" smtClean="0"/>
              <a:t>年代创立以来，十数年间获得迅速发展和广泛应用，引起了科学界的重视。 </a:t>
            </a:r>
          </a:p>
          <a:p>
            <a:pPr>
              <a:lnSpc>
                <a:spcPct val="90000"/>
              </a:lnSpc>
            </a:pPr>
            <a:r>
              <a:rPr lang="zh-CN" altLang="en-US" sz="2800" b="1" smtClean="0"/>
              <a:t>突变论认为，系统所处的状态，可用一组参数描述。当系统处于稳定态时，标志该系统状态的某个函数就取唯一的值。当参数在某个范围内变化，该函数值有不止一个极值时，系统必然处于不稳定状态。系统从一种稳定状态进入不稳定状态，随参数的再变化，又使不稳定状态进入另一种稳定状态，那么，系统状态就在这一刹那间发生了突变。 </a:t>
            </a:r>
          </a:p>
        </p:txBody>
      </p:sp>
      <p:sp>
        <p:nvSpPr>
          <p:cNvPr id="527364" name="Rectangle 4"/>
          <p:cNvSpPr>
            <a:spLocks noChangeArrowheads="1"/>
          </p:cNvSpPr>
          <p:nvPr/>
        </p:nvSpPr>
        <p:spPr bwMode="auto">
          <a:xfrm flipV="1">
            <a:off x="1981200" y="1752600"/>
            <a:ext cx="5791200" cy="76200"/>
          </a:xfrm>
          <a:prstGeom prst="rect">
            <a:avLst/>
          </a:prstGeom>
          <a:gradFill rotWithShape="0">
            <a:gsLst>
              <a:gs pos="0">
                <a:srgbClr val="66FF33"/>
              </a:gs>
              <a:gs pos="50000">
                <a:srgbClr val="003399"/>
              </a:gs>
              <a:gs pos="100000">
                <a:srgbClr val="66FF33"/>
              </a:gs>
            </a:gsLst>
            <a:lin ang="0" scaled="1"/>
          </a:gradFill>
          <a:ln w="9525">
            <a:solidFill>
              <a:srgbClr val="660066"/>
            </a:solidFill>
            <a:miter lim="800000"/>
            <a:headEnd/>
            <a:tailEnd/>
          </a:ln>
        </p:spPr>
        <p:txBody>
          <a:bodyPr anchor="ctr">
            <a:spAutoFit/>
          </a:bodyPr>
          <a:lstStyle/>
          <a:p>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7364"/>
                                        </p:tgtEl>
                                        <p:attrNameLst>
                                          <p:attrName>style.visibility</p:attrName>
                                        </p:attrNameLst>
                                      </p:cBhvr>
                                      <p:to>
                                        <p:strVal val="visible"/>
                                      </p:to>
                                    </p:set>
                                    <p:animEffect transition="in" filter="barn(inVertical)">
                                      <p:cBhvr>
                                        <p:cTn id="7" dur="500"/>
                                        <p:tgtEl>
                                          <p:spTgt spid="527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4" grpId="0" animBg="1"/>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3"/>
          <p:cNvGrpSpPr>
            <a:grpSpLocks/>
          </p:cNvGrpSpPr>
          <p:nvPr/>
        </p:nvGrpSpPr>
        <p:grpSpPr bwMode="auto">
          <a:xfrm>
            <a:off x="914400" y="2420938"/>
            <a:ext cx="2295525" cy="1365250"/>
            <a:chOff x="471" y="272"/>
            <a:chExt cx="1161" cy="1539"/>
          </a:xfrm>
        </p:grpSpPr>
        <p:sp>
          <p:nvSpPr>
            <p:cNvPr id="92164" name="Oval 4"/>
            <p:cNvSpPr>
              <a:spLocks noChangeArrowheads="1"/>
            </p:cNvSpPr>
            <p:nvPr/>
          </p:nvSpPr>
          <p:spPr bwMode="ltGray">
            <a:xfrm>
              <a:off x="471" y="1439"/>
              <a:ext cx="1159" cy="361"/>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92165" name="AutoShape 5"/>
            <p:cNvSpPr>
              <a:spLocks noChangeArrowheads="1"/>
            </p:cNvSpPr>
            <p:nvPr/>
          </p:nvSpPr>
          <p:spPr bwMode="lt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92166" name="AutoShape 6"/>
          <p:cNvSpPr>
            <a:spLocks noChangeArrowheads="1"/>
          </p:cNvSpPr>
          <p:nvPr/>
        </p:nvSpPr>
        <p:spPr bwMode="ltGray">
          <a:xfrm>
            <a:off x="3170238" y="2716213"/>
            <a:ext cx="4722812" cy="911225"/>
          </a:xfrm>
          <a:prstGeom prst="roundRect">
            <a:avLst>
              <a:gd name="adj" fmla="val 11505"/>
            </a:avLst>
          </a:prstGeom>
          <a:gradFill rotWithShape="1">
            <a:gsLst>
              <a:gs pos="0">
                <a:schemeClr val="accent2"/>
              </a:gs>
              <a:gs pos="100000">
                <a:schemeClr val="bg1"/>
              </a:gs>
            </a:gsLst>
            <a:lin ang="0" scaled="1"/>
          </a:gradFill>
          <a:ln w="6350" algn="ctr">
            <a:noFill/>
            <a:prstDash val="sysDot"/>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92167" name="Text Box 7"/>
          <p:cNvSpPr txBox="1">
            <a:spLocks noChangeArrowheads="1"/>
          </p:cNvSpPr>
          <p:nvPr/>
        </p:nvSpPr>
        <p:spPr bwMode="white">
          <a:xfrm>
            <a:off x="996950" y="2878138"/>
            <a:ext cx="2128838" cy="609600"/>
          </a:xfrm>
          <a:prstGeom prst="rect">
            <a:avLst/>
          </a:prstGeom>
          <a:noFill/>
          <a:ln w="9525" algn="ctr">
            <a:noFill/>
            <a:miter lim="800000"/>
            <a:headEnd/>
            <a:tailEnd/>
          </a:ln>
          <a:effectLst/>
        </p:spPr>
        <p:txBody>
          <a:bodyPr>
            <a:spAutoFit/>
          </a:bodyPr>
          <a:lstStyle/>
          <a:p>
            <a:pPr eaLnBrk="1" hangingPunct="1">
              <a:spcBef>
                <a:spcPct val="50000"/>
              </a:spcBef>
              <a:defRPr/>
            </a:pPr>
            <a:r>
              <a:rPr lang="en-US" altLang="zh-CN" sz="3400">
                <a:effectLst>
                  <a:outerShdw blurRad="38100" dist="38100" dir="2700000" algn="tl">
                    <a:srgbClr val="C0C0C0"/>
                  </a:outerShdw>
                </a:effectLst>
                <a:latin typeface="华文新魏" pitchFamily="2" charset="-122"/>
                <a:ea typeface="华文新魏" pitchFamily="2" charset="-122"/>
              </a:rPr>
              <a:t>  </a:t>
            </a:r>
            <a:r>
              <a:rPr lang="zh-CN" altLang="en-US" sz="3400">
                <a:effectLst>
                  <a:outerShdw blurRad="38100" dist="38100" dir="2700000" algn="tl">
                    <a:srgbClr val="C0C0C0"/>
                  </a:outerShdw>
                </a:effectLst>
                <a:latin typeface="华文新魏" pitchFamily="2" charset="-122"/>
                <a:ea typeface="华文新魏" pitchFamily="2" charset="-122"/>
              </a:rPr>
              <a:t>一</a:t>
            </a:r>
          </a:p>
        </p:txBody>
      </p:sp>
      <p:sp>
        <p:nvSpPr>
          <p:cNvPr id="92168" name="Text Box 8"/>
          <p:cNvSpPr txBox="1">
            <a:spLocks noChangeArrowheads="1"/>
          </p:cNvSpPr>
          <p:nvPr/>
        </p:nvSpPr>
        <p:spPr bwMode="gray">
          <a:xfrm>
            <a:off x="3848100" y="2852738"/>
            <a:ext cx="4468813" cy="609600"/>
          </a:xfrm>
          <a:prstGeom prst="rect">
            <a:avLst/>
          </a:prstGeom>
          <a:noFill/>
          <a:ln w="9525" algn="ctr">
            <a:noFill/>
            <a:miter lim="800000"/>
            <a:headEnd/>
            <a:tailEnd/>
          </a:ln>
          <a:effectLst/>
        </p:spPr>
        <p:txBody>
          <a:bodyPr>
            <a:spAutoFit/>
          </a:bodyPr>
          <a:lstStyle/>
          <a:p>
            <a:pPr algn="l" eaLnBrk="1" hangingPunct="1">
              <a:spcBef>
                <a:spcPct val="50000"/>
              </a:spcBef>
              <a:buFontTx/>
              <a:buChar char="•"/>
              <a:defRPr/>
            </a:pPr>
            <a:r>
              <a:rPr lang="en-US" altLang="zh-CN" sz="3400">
                <a:effectLst>
                  <a:outerShdw blurRad="38100" dist="38100" dir="2700000" algn="tl">
                    <a:srgbClr val="C0C0C0"/>
                  </a:outerShdw>
                </a:effectLst>
                <a:latin typeface="华文新魏" pitchFamily="2" charset="-122"/>
                <a:ea typeface="华文新魏" pitchFamily="2" charset="-122"/>
              </a:rPr>
              <a:t> </a:t>
            </a:r>
            <a:r>
              <a:rPr lang="zh-CN" altLang="en-US" sz="3400">
                <a:solidFill>
                  <a:schemeClr val="tx1"/>
                </a:solidFill>
                <a:effectLst>
                  <a:outerShdw blurRad="38100" dist="38100" dir="2700000" algn="tl">
                    <a:srgbClr val="C0C0C0"/>
                  </a:outerShdw>
                </a:effectLst>
                <a:latin typeface="华文新魏" pitchFamily="2" charset="-122"/>
                <a:ea typeface="华文新魏" pitchFamily="2" charset="-122"/>
              </a:rPr>
              <a:t>自然规律和社会规律</a:t>
            </a:r>
          </a:p>
        </p:txBody>
      </p:sp>
      <p:sp>
        <p:nvSpPr>
          <p:cNvPr id="92169" name="AutoShape 9"/>
          <p:cNvSpPr>
            <a:spLocks noChangeArrowheads="1"/>
          </p:cNvSpPr>
          <p:nvPr/>
        </p:nvSpPr>
        <p:spPr bwMode="gray">
          <a:xfrm>
            <a:off x="3201988" y="2954338"/>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3" name="Group 11"/>
          <p:cNvGrpSpPr>
            <a:grpSpLocks/>
          </p:cNvGrpSpPr>
          <p:nvPr/>
        </p:nvGrpSpPr>
        <p:grpSpPr bwMode="auto">
          <a:xfrm>
            <a:off x="914400" y="3944938"/>
            <a:ext cx="2295525" cy="1365250"/>
            <a:chOff x="471" y="272"/>
            <a:chExt cx="1161" cy="1539"/>
          </a:xfrm>
        </p:grpSpPr>
        <p:sp>
          <p:nvSpPr>
            <p:cNvPr id="92172" name="Oval 12"/>
            <p:cNvSpPr>
              <a:spLocks noChangeArrowheads="1"/>
            </p:cNvSpPr>
            <p:nvPr/>
          </p:nvSpPr>
          <p:spPr bwMode="gray">
            <a:xfrm>
              <a:off x="471" y="1439"/>
              <a:ext cx="1159" cy="361"/>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92173" name="AutoShape 13"/>
            <p:cNvSpPr>
              <a:spLocks noChangeArrowheads="1"/>
            </p:cNvSpPr>
            <p:nvPr/>
          </p:nvSpPr>
          <p:spPr bwMode="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92174" name="Text Box 14"/>
          <p:cNvSpPr txBox="1">
            <a:spLocks noChangeArrowheads="1"/>
          </p:cNvSpPr>
          <p:nvPr/>
        </p:nvSpPr>
        <p:spPr bwMode="white">
          <a:xfrm>
            <a:off x="996950" y="4406900"/>
            <a:ext cx="2128838" cy="609600"/>
          </a:xfrm>
          <a:prstGeom prst="rect">
            <a:avLst/>
          </a:prstGeom>
          <a:noFill/>
          <a:ln w="9525" algn="ctr">
            <a:noFill/>
            <a:miter lim="800000"/>
            <a:headEnd/>
            <a:tailEnd/>
          </a:ln>
          <a:effectLst/>
        </p:spPr>
        <p:txBody>
          <a:bodyPr>
            <a:spAutoFit/>
          </a:bodyPr>
          <a:lstStyle/>
          <a:p>
            <a:pPr eaLnBrk="1" hangingPunct="1">
              <a:spcBef>
                <a:spcPct val="50000"/>
              </a:spcBef>
              <a:defRPr/>
            </a:pPr>
            <a:r>
              <a:rPr lang="en-US" altLang="zh-CN" sz="3400">
                <a:effectLst>
                  <a:outerShdw blurRad="38100" dist="38100" dir="2700000" algn="tl">
                    <a:srgbClr val="C0C0C0"/>
                  </a:outerShdw>
                </a:effectLst>
                <a:latin typeface="华文新魏" pitchFamily="2" charset="-122"/>
                <a:ea typeface="华文新魏" pitchFamily="2" charset="-122"/>
              </a:rPr>
              <a:t> </a:t>
            </a:r>
            <a:r>
              <a:rPr lang="zh-CN" altLang="en-US" sz="3400">
                <a:effectLst>
                  <a:outerShdw blurRad="38100" dist="38100" dir="2700000" algn="tl">
                    <a:srgbClr val="C0C0C0"/>
                  </a:outerShdw>
                </a:effectLst>
                <a:latin typeface="华文新魏" pitchFamily="2" charset="-122"/>
                <a:ea typeface="华文新魏" pitchFamily="2" charset="-122"/>
              </a:rPr>
              <a:t>二</a:t>
            </a:r>
          </a:p>
        </p:txBody>
      </p:sp>
      <p:sp>
        <p:nvSpPr>
          <p:cNvPr id="92175" name="AutoShape 15"/>
          <p:cNvSpPr>
            <a:spLocks noChangeArrowheads="1"/>
          </p:cNvSpPr>
          <p:nvPr/>
        </p:nvSpPr>
        <p:spPr bwMode="gray">
          <a:xfrm>
            <a:off x="3170238" y="4164013"/>
            <a:ext cx="4267200" cy="911225"/>
          </a:xfrm>
          <a:prstGeom prst="roundRect">
            <a:avLst>
              <a:gd name="adj" fmla="val 11505"/>
            </a:avLst>
          </a:prstGeom>
          <a:gradFill rotWithShape="1">
            <a:gsLst>
              <a:gs pos="0">
                <a:schemeClr val="folHlink"/>
              </a:gs>
              <a:gs pos="100000">
                <a:schemeClr val="bg1"/>
              </a:gs>
            </a:gsLst>
            <a:lin ang="0" scaled="1"/>
          </a:gradFill>
          <a:ln w="6350" algn="ctr">
            <a:noFill/>
            <a:prstDash val="sysDot"/>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92176" name="AutoShape 16"/>
          <p:cNvSpPr>
            <a:spLocks noChangeArrowheads="1"/>
          </p:cNvSpPr>
          <p:nvPr/>
        </p:nvSpPr>
        <p:spPr bwMode="gray">
          <a:xfrm>
            <a:off x="3209925" y="4395788"/>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92177" name="Text Box 17"/>
          <p:cNvSpPr txBox="1">
            <a:spLocks noChangeArrowheads="1"/>
          </p:cNvSpPr>
          <p:nvPr/>
        </p:nvSpPr>
        <p:spPr bwMode="gray">
          <a:xfrm>
            <a:off x="3810000" y="4340225"/>
            <a:ext cx="4038600" cy="609600"/>
          </a:xfrm>
          <a:prstGeom prst="rect">
            <a:avLst/>
          </a:prstGeom>
          <a:noFill/>
          <a:ln w="9525" algn="ctr">
            <a:noFill/>
            <a:miter lim="800000"/>
            <a:headEnd/>
            <a:tailEnd/>
          </a:ln>
          <a:effectLst/>
        </p:spPr>
        <p:txBody>
          <a:bodyPr>
            <a:spAutoFit/>
          </a:bodyPr>
          <a:lstStyle/>
          <a:p>
            <a:pPr algn="l" eaLnBrk="1" hangingPunct="1">
              <a:spcBef>
                <a:spcPct val="50000"/>
              </a:spcBef>
              <a:buFontTx/>
              <a:buChar char="•"/>
              <a:defRPr/>
            </a:pPr>
            <a:r>
              <a:rPr lang="en-US" altLang="zh-CN" sz="3400">
                <a:solidFill>
                  <a:schemeClr val="tx1"/>
                </a:solidFill>
                <a:effectLst>
                  <a:outerShdw blurRad="38100" dist="38100" dir="2700000" algn="tl">
                    <a:srgbClr val="C0C0C0"/>
                  </a:outerShdw>
                </a:effectLst>
                <a:latin typeface="华文新魏" pitchFamily="2" charset="-122"/>
                <a:ea typeface="华文新魏" pitchFamily="2" charset="-122"/>
              </a:rPr>
              <a:t>   </a:t>
            </a:r>
            <a:r>
              <a:rPr lang="zh-CN" altLang="en-US" sz="3400">
                <a:solidFill>
                  <a:schemeClr val="tx1"/>
                </a:solidFill>
                <a:effectLst>
                  <a:outerShdw blurRad="38100" dist="38100" dir="2700000" algn="tl">
                    <a:srgbClr val="C0C0C0"/>
                  </a:outerShdw>
                </a:effectLst>
                <a:latin typeface="华文新魏" pitchFamily="2" charset="-122"/>
                <a:ea typeface="华文新魏" pitchFamily="2" charset="-122"/>
              </a:rPr>
              <a:t>意识的能动作用</a:t>
            </a:r>
          </a:p>
        </p:txBody>
      </p:sp>
      <p:grpSp>
        <p:nvGrpSpPr>
          <p:cNvPr id="4" name="Group 18"/>
          <p:cNvGrpSpPr>
            <a:grpSpLocks/>
          </p:cNvGrpSpPr>
          <p:nvPr/>
        </p:nvGrpSpPr>
        <p:grpSpPr bwMode="auto">
          <a:xfrm>
            <a:off x="914400" y="838200"/>
            <a:ext cx="7010400" cy="1219200"/>
            <a:chOff x="624" y="432"/>
            <a:chExt cx="4416" cy="768"/>
          </a:xfrm>
        </p:grpSpPr>
        <p:sp>
          <p:nvSpPr>
            <p:cNvPr id="92179" name="AutoShape 19"/>
            <p:cNvSpPr>
              <a:spLocks noChangeArrowheads="1"/>
            </p:cNvSpPr>
            <p:nvPr/>
          </p:nvSpPr>
          <p:spPr bwMode="gray">
            <a:xfrm>
              <a:off x="624" y="432"/>
              <a:ext cx="4416" cy="528"/>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92180" name="Rectangle 20"/>
            <p:cNvSpPr>
              <a:spLocks noChangeArrowheads="1"/>
            </p:cNvSpPr>
            <p:nvPr/>
          </p:nvSpPr>
          <p:spPr bwMode="auto">
            <a:xfrm>
              <a:off x="864" y="528"/>
              <a:ext cx="4002" cy="672"/>
            </a:xfrm>
            <a:prstGeom prst="rect">
              <a:avLst/>
            </a:prstGeom>
            <a:noFill/>
            <a:ln w="9525">
              <a:noFill/>
              <a:miter lim="800000"/>
              <a:headEnd/>
              <a:tailEnd/>
            </a:ln>
            <a:effectLst/>
          </p:spPr>
          <p:txBody>
            <a:bodyPr>
              <a:spAutoFit/>
            </a:bodyPr>
            <a:lstStyle/>
            <a:p>
              <a:pPr algn="l">
                <a:defRPr/>
              </a:pPr>
              <a:r>
                <a:rPr lang="zh-CN" altLang="en-US" sz="3200">
                  <a:solidFill>
                    <a:srgbClr val="003300"/>
                  </a:solidFill>
                  <a:effectLst>
                    <a:outerShdw blurRad="38100" dist="38100" dir="2700000" algn="tl">
                      <a:srgbClr val="C0C0C0"/>
                    </a:outerShdw>
                  </a:effectLst>
                  <a:latin typeface="华文新魏" pitchFamily="2" charset="-122"/>
                  <a:ea typeface="华文新魏" pitchFamily="2" charset="-122"/>
                </a:rPr>
                <a:t>第三节  客观规律性与主观能动性</a:t>
              </a:r>
              <a:r>
                <a:rPr lang="en-US" altLang="zh-CN" sz="3200">
                  <a:solidFill>
                    <a:srgbClr val="003300"/>
                  </a:solidFill>
                  <a:effectLst>
                    <a:outerShdw blurRad="38100" dist="38100" dir="2700000" algn="tl">
                      <a:srgbClr val="C0C0C0"/>
                    </a:outerShdw>
                  </a:effectLst>
                  <a:latin typeface="华文新魏" pitchFamily="2" charset="-122"/>
                  <a:ea typeface="华文新魏" pitchFamily="2" charset="-122"/>
                </a:rPr>
                <a:t>p54</a:t>
              </a:r>
            </a:p>
          </p:txBody>
        </p:sp>
      </p:grpSp>
    </p:spTree>
  </p:cSld>
  <p:clrMapOvr>
    <a:masterClrMapping/>
  </p:clrMapOvr>
  <p:transition>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3"/>
          <p:cNvPicPr>
            <a:picLocks noGrp="1" noChangeAspect="1" noChangeArrowheads="1"/>
          </p:cNvPicPr>
          <p:nvPr>
            <p:ph sz="half" idx="2"/>
          </p:nvPr>
        </p:nvPicPr>
        <p:blipFill>
          <a:blip r:embed="rId2" cstate="print"/>
          <a:srcRect/>
          <a:stretch>
            <a:fillRect/>
          </a:stretch>
        </p:blipFill>
        <p:spPr>
          <a:xfrm>
            <a:off x="323850" y="3141663"/>
            <a:ext cx="5472113" cy="2863850"/>
          </a:xfrm>
          <a:noFill/>
          <a:ln w="12700">
            <a:solidFill>
              <a:srgbClr val="FF0000"/>
            </a:solidFill>
          </a:ln>
        </p:spPr>
      </p:pic>
      <p:sp>
        <p:nvSpPr>
          <p:cNvPr id="11267" name="Rectangle 3"/>
          <p:cNvSpPr>
            <a:spLocks noChangeArrowheads="1"/>
          </p:cNvSpPr>
          <p:nvPr/>
        </p:nvSpPr>
        <p:spPr bwMode="auto">
          <a:xfrm>
            <a:off x="1524000" y="1295400"/>
            <a:ext cx="2209800" cy="685800"/>
          </a:xfrm>
          <a:prstGeom prst="rect">
            <a:avLst/>
          </a:prstGeom>
          <a:solidFill>
            <a:schemeClr val="bg1"/>
          </a:solidFill>
          <a:ln w="57150">
            <a:noFill/>
            <a:miter lim="800000"/>
            <a:headEnd/>
            <a:tailEnd/>
          </a:ln>
          <a:effectLst>
            <a:outerShdw dist="107763" dir="18900000" algn="ctr" rotWithShape="0">
              <a:schemeClr val="bg2">
                <a:alpha val="50000"/>
              </a:schemeClr>
            </a:outerShdw>
          </a:effectLst>
        </p:spPr>
        <p:txBody>
          <a:bodyPr wrap="none" anchor="ctr"/>
          <a:lstStyle/>
          <a:p>
            <a:pPr eaLnBrk="1" hangingPunct="1">
              <a:defRPr/>
            </a:pPr>
            <a:endParaRPr kumimoji="1" lang="zh-CN" altLang="zh-CN" sz="3800">
              <a:solidFill>
                <a:schemeClr val="tx1"/>
              </a:solidFill>
              <a:effectLst>
                <a:outerShdw blurRad="38100" dist="38100" dir="2700000" algn="tl">
                  <a:srgbClr val="C0C0C0"/>
                </a:outerShdw>
              </a:effectLst>
              <a:latin typeface="黑体" pitchFamily="2" charset="-122"/>
              <a:ea typeface="黑体" pitchFamily="2" charset="-122"/>
            </a:endParaRPr>
          </a:p>
        </p:txBody>
      </p:sp>
      <p:sp>
        <p:nvSpPr>
          <p:cNvPr id="11268" name="Rectangle 4"/>
          <p:cNvSpPr>
            <a:spLocks noChangeArrowheads="1"/>
          </p:cNvSpPr>
          <p:nvPr/>
        </p:nvSpPr>
        <p:spPr bwMode="auto">
          <a:xfrm>
            <a:off x="4495800" y="685800"/>
            <a:ext cx="2971800" cy="533400"/>
          </a:xfrm>
          <a:prstGeom prst="rect">
            <a:avLst/>
          </a:prstGeom>
          <a:solidFill>
            <a:schemeClr val="hlink"/>
          </a:solidFill>
          <a:ln w="57150">
            <a:noFill/>
            <a:miter lim="800000"/>
            <a:headEnd/>
            <a:tailEnd/>
          </a:ln>
          <a:effectLst>
            <a:outerShdw dist="107763" dir="18900000" algn="ctr" rotWithShape="0">
              <a:schemeClr val="bg2">
                <a:alpha val="50000"/>
              </a:schemeClr>
            </a:outerShdw>
          </a:effectLst>
        </p:spPr>
        <p:txBody>
          <a:bodyPr wrap="none" anchor="ctr"/>
          <a:lstStyle/>
          <a:p>
            <a:pPr eaLnBrk="1" hangingPunct="1">
              <a:defRPr/>
            </a:pPr>
            <a:r>
              <a:rPr kumimoji="1" lang="zh-CN" altLang="en-US" sz="3800">
                <a:effectLst>
                  <a:outerShdw blurRad="38100" dist="38100" dir="2700000" algn="tl">
                    <a:srgbClr val="000000"/>
                  </a:outerShdw>
                </a:effectLst>
                <a:latin typeface="楷体_GB2312" pitchFamily="49" charset="-122"/>
                <a:ea typeface="楷体_GB2312" pitchFamily="49" charset="-122"/>
              </a:rPr>
              <a:t>主观唯心主义</a:t>
            </a:r>
          </a:p>
        </p:txBody>
      </p:sp>
      <p:sp>
        <p:nvSpPr>
          <p:cNvPr id="11269" name="Rectangle 5"/>
          <p:cNvSpPr>
            <a:spLocks noChangeArrowheads="1"/>
          </p:cNvSpPr>
          <p:nvPr/>
        </p:nvSpPr>
        <p:spPr bwMode="auto">
          <a:xfrm>
            <a:off x="1600200" y="1295400"/>
            <a:ext cx="2133600" cy="671513"/>
          </a:xfrm>
          <a:prstGeom prst="rect">
            <a:avLst/>
          </a:prstGeom>
          <a:solidFill>
            <a:schemeClr val="accent2"/>
          </a:solidFill>
          <a:ln w="9525">
            <a:noFill/>
            <a:miter lim="800000"/>
            <a:headEnd/>
            <a:tailEnd/>
          </a:ln>
          <a:effectLst>
            <a:outerShdw dist="107763" dir="18900000" algn="ctr" rotWithShape="0">
              <a:schemeClr val="bg2">
                <a:alpha val="50000"/>
              </a:schemeClr>
            </a:outerShdw>
          </a:effectLst>
        </p:spPr>
        <p:txBody>
          <a:bodyPr>
            <a:spAutoFit/>
          </a:bodyPr>
          <a:lstStyle/>
          <a:p>
            <a:pPr algn="l" eaLnBrk="1" hangingPunct="1">
              <a:defRPr/>
            </a:pPr>
            <a:r>
              <a:rPr kumimoji="1" lang="zh-CN" altLang="en-US" sz="3800">
                <a:effectLst>
                  <a:outerShdw blurRad="38100" dist="38100" dir="2700000" algn="tl">
                    <a:srgbClr val="000000"/>
                  </a:outerShdw>
                </a:effectLst>
                <a:latin typeface="Arial" pitchFamily="34" charset="0"/>
                <a:ea typeface="楷体_GB2312" pitchFamily="49" charset="-122"/>
              </a:rPr>
              <a:t>唯心主义</a:t>
            </a:r>
          </a:p>
        </p:txBody>
      </p:sp>
      <p:sp>
        <p:nvSpPr>
          <p:cNvPr id="11270" name="Line 6"/>
          <p:cNvSpPr>
            <a:spLocks noChangeShapeType="1"/>
          </p:cNvSpPr>
          <p:nvPr/>
        </p:nvSpPr>
        <p:spPr bwMode="auto">
          <a:xfrm>
            <a:off x="4114800" y="838200"/>
            <a:ext cx="0" cy="1752600"/>
          </a:xfrm>
          <a:prstGeom prst="line">
            <a:avLst/>
          </a:prstGeom>
          <a:noFill/>
          <a:ln w="57150">
            <a:solidFill>
              <a:schemeClr val="accent2"/>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1271" name="Line 7"/>
          <p:cNvSpPr>
            <a:spLocks noChangeShapeType="1"/>
          </p:cNvSpPr>
          <p:nvPr/>
        </p:nvSpPr>
        <p:spPr bwMode="auto">
          <a:xfrm>
            <a:off x="4114800" y="838200"/>
            <a:ext cx="381000" cy="0"/>
          </a:xfrm>
          <a:prstGeom prst="line">
            <a:avLst/>
          </a:prstGeom>
          <a:noFill/>
          <a:ln w="57150">
            <a:solidFill>
              <a:schemeClr val="accent2"/>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1272" name="Line 8"/>
          <p:cNvSpPr>
            <a:spLocks noChangeShapeType="1"/>
          </p:cNvSpPr>
          <p:nvPr/>
        </p:nvSpPr>
        <p:spPr bwMode="auto">
          <a:xfrm>
            <a:off x="3733800" y="1676400"/>
            <a:ext cx="381000" cy="0"/>
          </a:xfrm>
          <a:prstGeom prst="line">
            <a:avLst/>
          </a:prstGeom>
          <a:noFill/>
          <a:ln w="57150">
            <a:solidFill>
              <a:schemeClr val="accent2"/>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1273" name="Line 9"/>
          <p:cNvSpPr>
            <a:spLocks noChangeShapeType="1"/>
          </p:cNvSpPr>
          <p:nvPr/>
        </p:nvSpPr>
        <p:spPr bwMode="auto">
          <a:xfrm>
            <a:off x="4114800" y="2590800"/>
            <a:ext cx="403225" cy="0"/>
          </a:xfrm>
          <a:prstGeom prst="line">
            <a:avLst/>
          </a:prstGeom>
          <a:noFill/>
          <a:ln w="57150">
            <a:solidFill>
              <a:schemeClr val="accent2"/>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1274" name="Rectangle 10"/>
          <p:cNvSpPr>
            <a:spLocks noChangeArrowheads="1"/>
          </p:cNvSpPr>
          <p:nvPr/>
        </p:nvSpPr>
        <p:spPr bwMode="auto">
          <a:xfrm>
            <a:off x="4495800" y="2286000"/>
            <a:ext cx="2971800" cy="533400"/>
          </a:xfrm>
          <a:prstGeom prst="rect">
            <a:avLst/>
          </a:prstGeom>
          <a:solidFill>
            <a:schemeClr val="hlink"/>
          </a:solidFill>
          <a:ln w="57150">
            <a:noFill/>
            <a:miter lim="800000"/>
            <a:headEnd/>
            <a:tailEnd/>
          </a:ln>
          <a:effectLst>
            <a:outerShdw dist="107763" dir="18900000" algn="ctr" rotWithShape="0">
              <a:schemeClr val="bg2">
                <a:alpha val="50000"/>
              </a:schemeClr>
            </a:outerShdw>
          </a:effectLst>
        </p:spPr>
        <p:txBody>
          <a:bodyPr wrap="none" anchor="ctr"/>
          <a:lstStyle/>
          <a:p>
            <a:pPr eaLnBrk="1" hangingPunct="1">
              <a:defRPr/>
            </a:pPr>
            <a:r>
              <a:rPr kumimoji="1" lang="zh-CN" altLang="en-US" sz="3800">
                <a:effectLst>
                  <a:outerShdw blurRad="38100" dist="38100" dir="2700000" algn="tl">
                    <a:srgbClr val="000000"/>
                  </a:outerShdw>
                </a:effectLst>
                <a:latin typeface="楷体_GB2312" pitchFamily="49" charset="-122"/>
                <a:ea typeface="楷体_GB2312" pitchFamily="49" charset="-122"/>
              </a:rPr>
              <a:t>客观唯心主义</a:t>
            </a:r>
          </a:p>
        </p:txBody>
      </p:sp>
      <p:sp>
        <p:nvSpPr>
          <p:cNvPr id="11275" name="Rectangle 11"/>
          <p:cNvSpPr>
            <a:spLocks noChangeArrowheads="1"/>
          </p:cNvSpPr>
          <p:nvPr/>
        </p:nvSpPr>
        <p:spPr bwMode="auto">
          <a:xfrm>
            <a:off x="0" y="1931988"/>
            <a:ext cx="9144000" cy="0"/>
          </a:xfrm>
          <a:prstGeom prst="rect">
            <a:avLst/>
          </a:prstGeom>
          <a:noFill/>
          <a:ln w="9525">
            <a:noFill/>
            <a:miter lim="800000"/>
            <a:headEnd/>
            <a:tailEnd/>
          </a:ln>
          <a:effectLst/>
        </p:spPr>
        <p:txBody>
          <a:bodyPr wrap="none" anchor="ctr">
            <a:spAutoFit/>
          </a:bodyPr>
          <a:lstStyle/>
          <a:p>
            <a:pPr>
              <a:defRPr/>
            </a:pPr>
            <a:endParaRPr lang="zh-CN" altLang="en-US">
              <a:effectLst>
                <a:outerShdw blurRad="38100" dist="38100" dir="2700000" algn="tl">
                  <a:srgbClr val="000000">
                    <a:alpha val="43137"/>
                  </a:srgbClr>
                </a:outerShdw>
              </a:effectLst>
            </a:endParaRPr>
          </a:p>
        </p:txBody>
      </p:sp>
      <p:pic>
        <p:nvPicPr>
          <p:cNvPr id="11276" name="Picture 12" descr="u=2500255558,1356292712&amp;gp=-28"/>
          <p:cNvPicPr>
            <a:picLocks noGrp="1" noChangeAspect="1" noChangeArrowheads="1"/>
          </p:cNvPicPr>
          <p:nvPr>
            <p:ph sz="half" idx="1"/>
          </p:nvPr>
        </p:nvPicPr>
        <p:blipFill>
          <a:blip r:embed="rId3" cstate="print"/>
          <a:srcRect/>
          <a:stretch>
            <a:fillRect/>
          </a:stretch>
        </p:blipFill>
        <p:spPr>
          <a:xfrm>
            <a:off x="6096000" y="3124200"/>
            <a:ext cx="1939925" cy="2362200"/>
          </a:xfrm>
        </p:spPr>
      </p:pic>
      <p:sp>
        <p:nvSpPr>
          <p:cNvPr id="11277" name="Text Box 13"/>
          <p:cNvSpPr txBox="1">
            <a:spLocks noChangeArrowheads="1"/>
          </p:cNvSpPr>
          <p:nvPr/>
        </p:nvSpPr>
        <p:spPr bwMode="auto">
          <a:xfrm>
            <a:off x="6477000" y="5638800"/>
            <a:ext cx="1447800" cy="457200"/>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400">
                <a:solidFill>
                  <a:schemeClr val="tx1"/>
                </a:solidFill>
                <a:effectLst>
                  <a:outerShdw blurRad="38100" dist="38100" dir="2700000" algn="tl">
                    <a:srgbClr val="C0C0C0"/>
                  </a:outerShdw>
                </a:effectLst>
                <a:latin typeface="Arial" pitchFamily="34" charset="0"/>
                <a:ea typeface="楷体_GB2312" pitchFamily="49" charset="-122"/>
              </a:rPr>
              <a:t>黑格尔</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box(out)">
                                      <p:cBhvr>
                                        <p:cTn id="7" dur="500"/>
                                        <p:tgtEl>
                                          <p:spTgt spid="1126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269">
                                            <p:txEl>
                                              <p:pRg st="0" end="0"/>
                                            </p:txEl>
                                          </p:spTgt>
                                        </p:tgtEl>
                                        <p:attrNameLst>
                                          <p:attrName>style.visibility</p:attrName>
                                        </p:attrNameLst>
                                      </p:cBhvr>
                                      <p:to>
                                        <p:strVal val="visible"/>
                                      </p:to>
                                    </p:set>
                                    <p:animEffect transition="in" filter="wipe(left)">
                                      <p:cBhvr>
                                        <p:cTn id="11" dur="500"/>
                                        <p:tgtEl>
                                          <p:spTgt spid="11269">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272"/>
                                        </p:tgtEl>
                                        <p:attrNameLst>
                                          <p:attrName>style.visibility</p:attrName>
                                        </p:attrNameLst>
                                      </p:cBhvr>
                                      <p:to>
                                        <p:strVal val="visible"/>
                                      </p:to>
                                    </p:set>
                                    <p:animEffect transition="in" filter="wipe(left)">
                                      <p:cBhvr>
                                        <p:cTn id="15" dur="500"/>
                                        <p:tgtEl>
                                          <p:spTgt spid="11272"/>
                                        </p:tgtEl>
                                      </p:cBhvr>
                                    </p:animEffect>
                                  </p:childTnLst>
                                </p:cTn>
                              </p:par>
                            </p:childTnLst>
                          </p:cTn>
                        </p:par>
                        <p:par>
                          <p:cTn id="16" fill="hold">
                            <p:stCondLst>
                              <p:cond delay="1500"/>
                            </p:stCondLst>
                            <p:childTnLst>
                              <p:par>
                                <p:cTn id="17" presetID="16" presetClass="entr" presetSubtype="26" fill="hold" nodeType="afterEffect">
                                  <p:stCondLst>
                                    <p:cond delay="0"/>
                                  </p:stCondLst>
                                  <p:childTnLst>
                                    <p:set>
                                      <p:cBhvr>
                                        <p:cTn id="18" dur="1" fill="hold">
                                          <p:stCondLst>
                                            <p:cond delay="0"/>
                                          </p:stCondLst>
                                        </p:cTn>
                                        <p:tgtEl>
                                          <p:spTgt spid="11270"/>
                                        </p:tgtEl>
                                        <p:attrNameLst>
                                          <p:attrName>style.visibility</p:attrName>
                                        </p:attrNameLst>
                                      </p:cBhvr>
                                      <p:to>
                                        <p:strVal val="visible"/>
                                      </p:to>
                                    </p:set>
                                    <p:animEffect transition="in" filter="barn(inHorizontal)">
                                      <p:cBhvr>
                                        <p:cTn id="19" dur="500"/>
                                        <p:tgtEl>
                                          <p:spTgt spid="1127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271"/>
                                        </p:tgtEl>
                                        <p:attrNameLst>
                                          <p:attrName>style.visibility</p:attrName>
                                        </p:attrNameLst>
                                      </p:cBhvr>
                                      <p:to>
                                        <p:strVal val="visible"/>
                                      </p:to>
                                    </p:set>
                                    <p:animEffect transition="in" filter="wipe(left)">
                                      <p:cBhvr>
                                        <p:cTn id="23" dur="500"/>
                                        <p:tgtEl>
                                          <p:spTgt spid="11271"/>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273"/>
                                        </p:tgtEl>
                                        <p:attrNameLst>
                                          <p:attrName>style.visibility</p:attrName>
                                        </p:attrNameLst>
                                      </p:cBhvr>
                                      <p:to>
                                        <p:strVal val="visible"/>
                                      </p:to>
                                    </p:set>
                                    <p:animEffect transition="in" filter="wipe(left)">
                                      <p:cBhvr>
                                        <p:cTn id="27" dur="500"/>
                                        <p:tgtEl>
                                          <p:spTgt spid="11273"/>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11268"/>
                                        </p:tgtEl>
                                        <p:attrNameLst>
                                          <p:attrName>style.visibility</p:attrName>
                                        </p:attrNameLst>
                                      </p:cBhvr>
                                      <p:to>
                                        <p:strVal val="visible"/>
                                      </p:to>
                                    </p:set>
                                    <p:animEffect transition="in" filter="box(out)">
                                      <p:cBhvr>
                                        <p:cTn id="31" dur="500"/>
                                        <p:tgtEl>
                                          <p:spTgt spid="11268"/>
                                        </p:tgtEl>
                                      </p:cBhvr>
                                    </p:animEffect>
                                  </p:childTnLst>
                                </p:cTn>
                              </p:par>
                            </p:childTnLst>
                          </p:cTn>
                        </p:par>
                        <p:par>
                          <p:cTn id="32" fill="hold">
                            <p:stCondLst>
                              <p:cond delay="3500"/>
                            </p:stCondLst>
                            <p:childTnLst>
                              <p:par>
                                <p:cTn id="33" presetID="4" presetClass="entr" presetSubtype="32" fill="hold" grpId="0" nodeType="afterEffect">
                                  <p:stCondLst>
                                    <p:cond delay="0"/>
                                  </p:stCondLst>
                                  <p:childTnLst>
                                    <p:set>
                                      <p:cBhvr>
                                        <p:cTn id="34" dur="1" fill="hold">
                                          <p:stCondLst>
                                            <p:cond delay="0"/>
                                          </p:stCondLst>
                                        </p:cTn>
                                        <p:tgtEl>
                                          <p:spTgt spid="11274"/>
                                        </p:tgtEl>
                                        <p:attrNameLst>
                                          <p:attrName>style.visibility</p:attrName>
                                        </p:attrNameLst>
                                      </p:cBhvr>
                                      <p:to>
                                        <p:strVal val="visible"/>
                                      </p:to>
                                    </p:set>
                                    <p:animEffect transition="in" filter="box(out)">
                                      <p:cBhvr>
                                        <p:cTn id="35" dur="500"/>
                                        <p:tgtEl>
                                          <p:spTgt spid="11274"/>
                                        </p:tgtEl>
                                      </p:cBhvr>
                                    </p:animEffect>
                                  </p:childTnLst>
                                </p:cTn>
                              </p:par>
                            </p:childTnLst>
                          </p:cTn>
                        </p:par>
                        <p:par>
                          <p:cTn id="36" fill="hold">
                            <p:stCondLst>
                              <p:cond delay="4000"/>
                            </p:stCondLst>
                            <p:childTnLst>
                              <p:par>
                                <p:cTn id="37" presetID="3" presetClass="entr" presetSubtype="10" fill="hold" nodeType="after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blinds(horizontal)">
                                      <p:cBhvr>
                                        <p:cTn id="39" dur="500"/>
                                        <p:tgtEl>
                                          <p:spTgt spid="11266"/>
                                        </p:tgtEl>
                                      </p:cBhvr>
                                    </p:animEffect>
                                  </p:childTnLst>
                                </p:cTn>
                              </p:par>
                            </p:childTnLst>
                          </p:cTn>
                        </p:par>
                        <p:par>
                          <p:cTn id="40" fill="hold">
                            <p:stCondLst>
                              <p:cond delay="4500"/>
                            </p:stCondLst>
                            <p:childTnLst>
                              <p:par>
                                <p:cTn id="41" presetID="24" presetClass="entr" presetSubtype="0" fill="hold" nodeType="afterEffect">
                                  <p:stCondLst>
                                    <p:cond delay="0"/>
                                  </p:stCondLst>
                                  <p:childTnLst>
                                    <p:set>
                                      <p:cBhvr>
                                        <p:cTn id="42" dur="1" fill="hold">
                                          <p:stCondLst>
                                            <p:cond delay="0"/>
                                          </p:stCondLst>
                                        </p:cTn>
                                        <p:tgtEl>
                                          <p:spTgt spid="11276"/>
                                        </p:tgtEl>
                                        <p:attrNameLst>
                                          <p:attrName>style.visibility</p:attrName>
                                        </p:attrNameLst>
                                      </p:cBhvr>
                                      <p:to>
                                        <p:strVal val="visible"/>
                                      </p:to>
                                    </p:set>
                                    <p:anim to="" calcmode="lin" valueType="num">
                                      <p:cBhvr>
                                        <p:cTn id="43" dur="1" fill="hold"/>
                                        <p:tgtEl>
                                          <p:spTgt spid="11276"/>
                                        </p:tgtEl>
                                        <p:attrNameLst>
                                          <p:attrName/>
                                        </p:attrNameLst>
                                      </p:cBhvr>
                                    </p:anim>
                                  </p:childTnLst>
                                </p:cTn>
                              </p:par>
                            </p:childTnLst>
                          </p:cTn>
                        </p:par>
                        <p:par>
                          <p:cTn id="44" fill="hold">
                            <p:stCondLst>
                              <p:cond delay="4500"/>
                            </p:stCondLst>
                            <p:childTnLst>
                              <p:par>
                                <p:cTn id="45" presetID="22" presetClass="entr" presetSubtype="8" fill="hold" nodeType="afterEffect">
                                  <p:stCondLst>
                                    <p:cond delay="0"/>
                                  </p:stCondLst>
                                  <p:childTnLst>
                                    <p:set>
                                      <p:cBhvr>
                                        <p:cTn id="46" dur="1" fill="hold">
                                          <p:stCondLst>
                                            <p:cond delay="0"/>
                                          </p:stCondLst>
                                        </p:cTn>
                                        <p:tgtEl>
                                          <p:spTgt spid="11277">
                                            <p:txEl>
                                              <p:pRg st="0" end="0"/>
                                            </p:txEl>
                                          </p:spTgt>
                                        </p:tgtEl>
                                        <p:attrNameLst>
                                          <p:attrName>style.visibility</p:attrName>
                                        </p:attrNameLst>
                                      </p:cBhvr>
                                      <p:to>
                                        <p:strVal val="visible"/>
                                      </p:to>
                                    </p:set>
                                    <p:animEffect transition="in" filter="wipe(left)">
                                      <p:cBhvr>
                                        <p:cTn id="47" dur="500"/>
                                        <p:tgtEl>
                                          <p:spTgt spid="112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autoUpdateAnimBg="0"/>
      <p:bldP spid="11268" grpId="0" animBg="1" autoUpdateAnimBg="0"/>
      <p:bldP spid="11274"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447800" y="533400"/>
            <a:ext cx="5911850" cy="655638"/>
          </a:xfrm>
          <a:prstGeom prst="rect">
            <a:avLst/>
          </a:prstGeom>
          <a:noFill/>
          <a:ln w="9525">
            <a:noFill/>
            <a:miter lim="800000"/>
            <a:headEnd/>
            <a:tailEnd/>
          </a:ln>
          <a:effectLst/>
        </p:spPr>
        <p:txBody>
          <a:bodyPr wrap="none">
            <a:spAutoFit/>
          </a:bodyPr>
          <a:lstStyle/>
          <a:p>
            <a:pPr algn="l" eaLnBrk="1" hangingPunct="1">
              <a:lnSpc>
                <a:spcPct val="90000"/>
              </a:lnSpc>
              <a:spcBef>
                <a:spcPct val="20000"/>
              </a:spcBef>
              <a:defRPr/>
            </a:pPr>
            <a:r>
              <a:rPr lang="zh-CN" altLang="en-US" sz="4100">
                <a:solidFill>
                  <a:srgbClr val="003300"/>
                </a:solidFill>
                <a:effectLst>
                  <a:outerShdw blurRad="38100" dist="38100" dir="2700000" algn="tl">
                    <a:srgbClr val="C0C0C0"/>
                  </a:outerShdw>
                </a:effectLst>
                <a:latin typeface="Arial" pitchFamily="34" charset="0"/>
                <a:ea typeface="华文新魏" pitchFamily="2" charset="-122"/>
              </a:rPr>
              <a:t>一、自然规律和社会规律</a:t>
            </a:r>
          </a:p>
        </p:txBody>
      </p:sp>
      <p:pic>
        <p:nvPicPr>
          <p:cNvPr id="93187" name="Picture 3" descr="太阳地球月亮"/>
          <p:cNvPicPr>
            <a:picLocks noChangeAspect="1" noChangeArrowheads="1"/>
          </p:cNvPicPr>
          <p:nvPr/>
        </p:nvPicPr>
        <p:blipFill>
          <a:blip r:embed="rId2" cstate="print"/>
          <a:srcRect/>
          <a:stretch>
            <a:fillRect/>
          </a:stretch>
        </p:blipFill>
        <p:spPr bwMode="auto">
          <a:xfrm>
            <a:off x="3124200" y="2484438"/>
            <a:ext cx="5715000" cy="2416175"/>
          </a:xfrm>
          <a:prstGeom prst="rect">
            <a:avLst/>
          </a:prstGeom>
          <a:noFill/>
          <a:ln w="9525">
            <a:solidFill>
              <a:schemeClr val="tx2"/>
            </a:solidFill>
            <a:miter lim="800000"/>
            <a:headEnd/>
            <a:tailEnd/>
          </a:ln>
        </p:spPr>
      </p:pic>
      <p:pic>
        <p:nvPicPr>
          <p:cNvPr id="93188" name="Picture 4" descr="布鲁诺"/>
          <p:cNvPicPr>
            <a:picLocks noChangeAspect="1" noChangeArrowheads="1"/>
          </p:cNvPicPr>
          <p:nvPr/>
        </p:nvPicPr>
        <p:blipFill>
          <a:blip r:embed="rId3" cstate="print"/>
          <a:srcRect/>
          <a:stretch>
            <a:fillRect/>
          </a:stretch>
        </p:blipFill>
        <p:spPr bwMode="auto">
          <a:xfrm>
            <a:off x="533400" y="2408238"/>
            <a:ext cx="2244725" cy="2514600"/>
          </a:xfrm>
          <a:prstGeom prst="rect">
            <a:avLst/>
          </a:prstGeom>
          <a:noFill/>
          <a:ln w="9525">
            <a:solidFill>
              <a:schemeClr val="tx2"/>
            </a:solidFill>
            <a:miter lim="800000"/>
            <a:headEnd/>
            <a:tailEnd/>
          </a:ln>
        </p:spPr>
      </p:pic>
      <p:sp>
        <p:nvSpPr>
          <p:cNvPr id="93189" name="Text Box 5"/>
          <p:cNvSpPr txBox="1">
            <a:spLocks noChangeArrowheads="1"/>
          </p:cNvSpPr>
          <p:nvPr/>
        </p:nvSpPr>
        <p:spPr bwMode="auto">
          <a:xfrm>
            <a:off x="685800" y="5486400"/>
            <a:ext cx="5867400" cy="822325"/>
          </a:xfrm>
          <a:prstGeom prst="rect">
            <a:avLst/>
          </a:prstGeom>
          <a:noFill/>
          <a:ln w="9525">
            <a:noFill/>
            <a:miter lim="800000"/>
            <a:headEnd/>
            <a:tailEnd/>
          </a:ln>
          <a:effectLst/>
        </p:spPr>
        <p:txBody>
          <a:bodyPr>
            <a:spAutoFit/>
          </a:bodyPr>
          <a:lstStyle/>
          <a:p>
            <a:pPr algn="l" eaLnBrk="1" hangingPunct="1">
              <a:spcBef>
                <a:spcPct val="50000"/>
              </a:spcBef>
              <a:defRPr/>
            </a:pPr>
            <a:r>
              <a:rPr kumimoji="1" lang="en-US" altLang="zh-CN" sz="2400">
                <a:solidFill>
                  <a:schemeClr val="tx1"/>
                </a:solidFill>
                <a:effectLst>
                  <a:outerShdw blurRad="38100" dist="38100" dir="2700000" algn="tl">
                    <a:srgbClr val="C0C0C0"/>
                  </a:outerShdw>
                </a:effectLst>
                <a:latin typeface="楷体_GB2312" pitchFamily="49" charset="-122"/>
                <a:ea typeface="楷体_GB2312" pitchFamily="49" charset="-122"/>
              </a:rPr>
              <a:t>    </a:t>
            </a:r>
            <a:r>
              <a:rPr kumimoji="1" lang="zh-CN" altLang="en-US" sz="2400">
                <a:solidFill>
                  <a:schemeClr val="tx1"/>
                </a:solidFill>
                <a:effectLst>
                  <a:outerShdw blurRad="38100" dist="38100" dir="2700000" algn="tl">
                    <a:srgbClr val="C0C0C0"/>
                  </a:outerShdw>
                </a:effectLst>
                <a:latin typeface="楷体_GB2312" pitchFamily="49" charset="-122"/>
                <a:ea typeface="楷体_GB2312" pitchFamily="49" charset="-122"/>
              </a:rPr>
              <a:t>罗马教皇可以烧死布鲁诺，但它永远烧不死</a:t>
            </a:r>
            <a:r>
              <a:rPr kumimoji="1" lang="zh-CN" altLang="en-US" sz="2400">
                <a:solidFill>
                  <a:schemeClr val="tx1"/>
                </a:solidFill>
                <a:effectLst>
                  <a:outerShdw blurRad="38100" dist="38100" dir="2700000" algn="tl">
                    <a:srgbClr val="C0C0C0"/>
                  </a:outerShdw>
                </a:effectLst>
                <a:latin typeface="Times New Roman"/>
                <a:ea typeface="楷体_GB2312" pitchFamily="49" charset="-122"/>
              </a:rPr>
              <a:t>“</a:t>
            </a:r>
            <a:r>
              <a:rPr kumimoji="1" lang="zh-CN" altLang="en-US" sz="2400">
                <a:solidFill>
                  <a:schemeClr val="tx1"/>
                </a:solidFill>
                <a:effectLst>
                  <a:outerShdw blurRad="38100" dist="38100" dir="2700000" algn="tl">
                    <a:srgbClr val="C0C0C0"/>
                  </a:outerShdw>
                </a:effectLst>
                <a:latin typeface="楷体_GB2312" pitchFamily="49" charset="-122"/>
                <a:ea typeface="楷体_GB2312" pitchFamily="49" charset="-122"/>
              </a:rPr>
              <a:t>日心说</a:t>
            </a:r>
            <a:r>
              <a:rPr kumimoji="1" lang="zh-CN" altLang="en-US" sz="2400">
                <a:solidFill>
                  <a:schemeClr val="tx1"/>
                </a:solidFill>
                <a:effectLst>
                  <a:outerShdw blurRad="38100" dist="38100" dir="2700000" algn="tl">
                    <a:srgbClr val="C0C0C0"/>
                  </a:outerShdw>
                </a:effectLst>
                <a:latin typeface="Times New Roman"/>
                <a:ea typeface="楷体_GB2312" pitchFamily="49" charset="-122"/>
              </a:rPr>
              <a:t>”</a:t>
            </a:r>
            <a:r>
              <a:rPr kumimoji="1" lang="zh-CN" altLang="en-US" sz="2400">
                <a:solidFill>
                  <a:schemeClr val="tx1"/>
                </a:solidFill>
                <a:effectLst>
                  <a:outerShdw blurRad="38100" dist="38100" dir="2700000" algn="tl">
                    <a:srgbClr val="C0C0C0"/>
                  </a:outerShdw>
                </a:effectLst>
                <a:latin typeface="楷体_GB2312" pitchFamily="49" charset="-122"/>
                <a:ea typeface="楷体_GB2312" pitchFamily="49" charset="-122"/>
              </a:rPr>
              <a:t>。</a:t>
            </a:r>
          </a:p>
        </p:txBody>
      </p:sp>
      <p:pic>
        <p:nvPicPr>
          <p:cNvPr id="93190" name="Picture 6" descr="FIRE01"/>
          <p:cNvPicPr>
            <a:picLocks noChangeAspect="1" noChangeArrowheads="1" noCrop="1"/>
          </p:cNvPicPr>
          <p:nvPr/>
        </p:nvPicPr>
        <p:blipFill>
          <a:blip r:embed="rId4" cstate="print"/>
          <a:srcRect/>
          <a:stretch>
            <a:fillRect/>
          </a:stretch>
        </p:blipFill>
        <p:spPr bwMode="auto">
          <a:xfrm>
            <a:off x="533400" y="4160838"/>
            <a:ext cx="1371600" cy="1039812"/>
          </a:xfrm>
          <a:prstGeom prst="rect">
            <a:avLst/>
          </a:prstGeom>
          <a:noFill/>
          <a:ln w="9525">
            <a:noFill/>
            <a:miter lim="800000"/>
            <a:headEnd/>
            <a:tailEnd/>
          </a:ln>
        </p:spPr>
      </p:pic>
      <p:sp>
        <p:nvSpPr>
          <p:cNvPr id="93191" name="Text Box 7"/>
          <p:cNvSpPr txBox="1">
            <a:spLocks noGrp="1" noChangeArrowheads="1"/>
          </p:cNvSpPr>
          <p:nvPr>
            <p:ph type="body" idx="1"/>
          </p:nvPr>
        </p:nvSpPr>
        <p:spPr>
          <a:xfrm>
            <a:off x="1447800" y="1417638"/>
            <a:ext cx="6477000" cy="609600"/>
          </a:xfrm>
        </p:spPr>
        <p:txBody>
          <a:bodyPr>
            <a:normAutofit fontScale="92500" lnSpcReduction="10000"/>
          </a:bodyPr>
          <a:lstStyle/>
          <a:p>
            <a:pPr marL="0" indent="0" eaLnBrk="1" hangingPunct="1">
              <a:spcBef>
                <a:spcPct val="0"/>
              </a:spcBef>
              <a:buClr>
                <a:srgbClr val="00FF99"/>
              </a:buClr>
              <a:buFont typeface="Wingdings" pitchFamily="2" charset="2"/>
              <a:buChar char="q"/>
              <a:defRPr/>
            </a:pPr>
            <a:r>
              <a:rPr kumimoji="1" lang="en-US" altLang="zh-CN" sz="3800" b="1" smtClean="0">
                <a:solidFill>
                  <a:srgbClr val="800000"/>
                </a:solidFill>
                <a:effectLst>
                  <a:outerShdw blurRad="38100" dist="38100" dir="2700000" algn="tl">
                    <a:srgbClr val="C0C0C0"/>
                  </a:outerShdw>
                </a:effectLst>
                <a:latin typeface="隶书" pitchFamily="49" charset="-122"/>
                <a:ea typeface="隶书" pitchFamily="49" charset="-122"/>
              </a:rPr>
              <a:t> </a:t>
            </a:r>
            <a:r>
              <a:rPr kumimoji="1" lang="zh-CN" altLang="en-US" sz="3800" b="1" smtClean="0">
                <a:solidFill>
                  <a:srgbClr val="800000"/>
                </a:solidFill>
                <a:effectLst>
                  <a:outerShdw blurRad="38100" dist="38100" dir="2700000" algn="tl">
                    <a:srgbClr val="C0C0C0"/>
                  </a:outerShdw>
                </a:effectLst>
                <a:latin typeface="隶书" pitchFamily="49" charset="-122"/>
                <a:ea typeface="隶书" pitchFamily="49" charset="-122"/>
              </a:rPr>
              <a:t>规律及其客观性</a:t>
            </a:r>
          </a:p>
        </p:txBody>
      </p:sp>
      <p:grpSp>
        <p:nvGrpSpPr>
          <p:cNvPr id="2" name="Group 9"/>
          <p:cNvGrpSpPr>
            <a:grpSpLocks/>
          </p:cNvGrpSpPr>
          <p:nvPr/>
        </p:nvGrpSpPr>
        <p:grpSpPr bwMode="auto">
          <a:xfrm>
            <a:off x="0" y="1254125"/>
            <a:ext cx="9144000" cy="519113"/>
            <a:chOff x="0" y="816"/>
            <a:chExt cx="5760" cy="372"/>
          </a:xfrm>
        </p:grpSpPr>
        <p:pic>
          <p:nvPicPr>
            <p:cNvPr id="203785" name="Picture 10" descr="1118564011"/>
            <p:cNvPicPr>
              <a:picLocks noChangeAspect="1" noChangeArrowheads="1"/>
            </p:cNvPicPr>
            <p:nvPr/>
          </p:nvPicPr>
          <p:blipFill>
            <a:blip r:embed="rId5" cstate="print"/>
            <a:srcRect/>
            <a:stretch>
              <a:fillRect/>
            </a:stretch>
          </p:blipFill>
          <p:spPr bwMode="auto">
            <a:xfrm>
              <a:off x="3426" y="816"/>
              <a:ext cx="2334" cy="372"/>
            </a:xfrm>
            <a:prstGeom prst="rect">
              <a:avLst/>
            </a:prstGeom>
            <a:noFill/>
            <a:ln w="9525">
              <a:noFill/>
              <a:miter lim="800000"/>
              <a:headEnd/>
              <a:tailEnd/>
            </a:ln>
          </p:spPr>
        </p:pic>
        <p:pic>
          <p:nvPicPr>
            <p:cNvPr id="203786" name="Picture 11" descr="1118564011"/>
            <p:cNvPicPr>
              <a:picLocks noChangeAspect="1" noChangeArrowheads="1"/>
            </p:cNvPicPr>
            <p:nvPr/>
          </p:nvPicPr>
          <p:blipFill>
            <a:blip r:embed="rId5"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3191"/>
                                        </p:tgtEl>
                                        <p:attrNameLst>
                                          <p:attrName>style.visibility</p:attrName>
                                        </p:attrNameLst>
                                      </p:cBhvr>
                                      <p:to>
                                        <p:strVal val="visible"/>
                                      </p:to>
                                    </p:set>
                                    <p:animEffect transition="in" filter="wipe(left)">
                                      <p:cBhvr>
                                        <p:cTn id="12" dur="500"/>
                                        <p:tgtEl>
                                          <p:spTgt spid="93191"/>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93187"/>
                                        </p:tgtEl>
                                        <p:attrNameLst>
                                          <p:attrName>style.visibility</p:attrName>
                                        </p:attrNameLst>
                                      </p:cBhvr>
                                      <p:to>
                                        <p:strVal val="visible"/>
                                      </p:to>
                                    </p:set>
                                    <p:animEffect transition="in" filter="dissolve">
                                      <p:cBhvr>
                                        <p:cTn id="16" dur="500"/>
                                        <p:tgtEl>
                                          <p:spTgt spid="93187"/>
                                        </p:tgtEl>
                                      </p:cBhvr>
                                    </p:animEffect>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3188"/>
                                        </p:tgtEl>
                                        <p:attrNameLst>
                                          <p:attrName>style.visibility</p:attrName>
                                        </p:attrNameLst>
                                      </p:cBhvr>
                                      <p:to>
                                        <p:strVal val="visible"/>
                                      </p:to>
                                    </p:set>
                                    <p:anim calcmode="lin" valueType="num">
                                      <p:cBhvr additive="base">
                                        <p:cTn id="20" dur="500" fill="hold"/>
                                        <p:tgtEl>
                                          <p:spTgt spid="93188"/>
                                        </p:tgtEl>
                                        <p:attrNameLst>
                                          <p:attrName>ppt_x</p:attrName>
                                        </p:attrNameLst>
                                      </p:cBhvr>
                                      <p:tavLst>
                                        <p:tav tm="0">
                                          <p:val>
                                            <p:strVal val="0-#ppt_w/2"/>
                                          </p:val>
                                        </p:tav>
                                        <p:tav tm="100000">
                                          <p:val>
                                            <p:strVal val="#ppt_x"/>
                                          </p:val>
                                        </p:tav>
                                      </p:tavLst>
                                    </p:anim>
                                    <p:anim calcmode="lin" valueType="num">
                                      <p:cBhvr additive="base">
                                        <p:cTn id="21" dur="500" fill="hold"/>
                                        <p:tgtEl>
                                          <p:spTgt spid="93188"/>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12" presetClass="entr" presetSubtype="4" fill="hold" nodeType="afterEffect">
                                  <p:stCondLst>
                                    <p:cond delay="0"/>
                                  </p:stCondLst>
                                  <p:childTnLst>
                                    <p:set>
                                      <p:cBhvr>
                                        <p:cTn id="24" dur="1" fill="hold">
                                          <p:stCondLst>
                                            <p:cond delay="0"/>
                                          </p:stCondLst>
                                        </p:cTn>
                                        <p:tgtEl>
                                          <p:spTgt spid="93190"/>
                                        </p:tgtEl>
                                        <p:attrNameLst>
                                          <p:attrName>style.visibility</p:attrName>
                                        </p:attrNameLst>
                                      </p:cBhvr>
                                      <p:to>
                                        <p:strVal val="visible"/>
                                      </p:to>
                                    </p:set>
                                    <p:animEffect transition="in" filter="slide(fromBottom)">
                                      <p:cBhvr>
                                        <p:cTn id="25" dur="500"/>
                                        <p:tgtEl>
                                          <p:spTgt spid="93190"/>
                                        </p:tgtEl>
                                      </p:cBhvr>
                                    </p:animEffect>
                                  </p:childTnLst>
                                </p:cTn>
                              </p:par>
                            </p:childTnLst>
                          </p:cTn>
                        </p:par>
                        <p:par>
                          <p:cTn id="26" fill="hold">
                            <p:stCondLst>
                              <p:cond delay="2500"/>
                            </p:stCondLst>
                            <p:childTnLst>
                              <p:par>
                                <p:cTn id="27" presetID="9" presetClass="entr" presetSubtype="0" fill="hold" grpId="0" nodeType="afterEffect">
                                  <p:stCondLst>
                                    <p:cond delay="0"/>
                                  </p:stCondLst>
                                  <p:childTnLst>
                                    <p:set>
                                      <p:cBhvr>
                                        <p:cTn id="28" dur="1" fill="hold">
                                          <p:stCondLst>
                                            <p:cond delay="0"/>
                                          </p:stCondLst>
                                        </p:cTn>
                                        <p:tgtEl>
                                          <p:spTgt spid="93189"/>
                                        </p:tgtEl>
                                        <p:attrNameLst>
                                          <p:attrName>style.visibility</p:attrName>
                                        </p:attrNameLst>
                                      </p:cBhvr>
                                      <p:to>
                                        <p:strVal val="visible"/>
                                      </p:to>
                                    </p:set>
                                    <p:animEffect transition="in" filter="dissolve">
                                      <p:cBhvr>
                                        <p:cTn id="29" dur="5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autoUpdateAnimBg="0"/>
      <p:bldP spid="93191"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思想者"/>
          <p:cNvPicPr>
            <a:picLocks noChangeAspect="1" noChangeArrowheads="1"/>
          </p:cNvPicPr>
          <p:nvPr/>
        </p:nvPicPr>
        <p:blipFill>
          <a:blip r:embed="rId2" cstate="print"/>
          <a:srcRect l="32465" t="28970" b="8482"/>
          <a:stretch>
            <a:fillRect/>
          </a:stretch>
        </p:blipFill>
        <p:spPr bwMode="auto">
          <a:xfrm>
            <a:off x="5508625" y="2895600"/>
            <a:ext cx="3375025" cy="3125788"/>
          </a:xfrm>
          <a:prstGeom prst="rect">
            <a:avLst/>
          </a:prstGeom>
          <a:noFill/>
          <a:ln w="9525">
            <a:noFill/>
            <a:miter lim="800000"/>
            <a:headEnd/>
            <a:tailEnd/>
          </a:ln>
        </p:spPr>
      </p:pic>
      <p:sp>
        <p:nvSpPr>
          <p:cNvPr id="94211" name="Oval 3"/>
          <p:cNvSpPr>
            <a:spLocks noChangeArrowheads="1"/>
          </p:cNvSpPr>
          <p:nvPr/>
        </p:nvSpPr>
        <p:spPr bwMode="gray">
          <a:xfrm>
            <a:off x="457200" y="457200"/>
            <a:ext cx="7848600" cy="2706688"/>
          </a:xfrm>
          <a:prstGeom prst="ellipse">
            <a:avLst/>
          </a:prstGeom>
          <a:gradFill rotWithShape="1">
            <a:gsLst>
              <a:gs pos="0">
                <a:schemeClr val="accent2"/>
              </a:gs>
              <a:gs pos="100000">
                <a:schemeClr val="accent2">
                  <a:gamma/>
                  <a:shade val="66667"/>
                  <a:invGamma/>
                </a:schemeClr>
              </a:gs>
            </a:gsLst>
            <a:path path="shape">
              <a:fillToRect l="50000" t="50000" r="50000" b="50000"/>
            </a:path>
          </a:gradFill>
          <a:ln w="28575" algn="ctr">
            <a:solidFill>
              <a:schemeClr val="tx2"/>
            </a:solidFill>
            <a:round/>
            <a:headEnd/>
            <a:tailEnd/>
          </a:ln>
          <a:effectLst>
            <a:outerShdw dist="63500" dir="2212194" algn="ctr" rotWithShape="0">
              <a:schemeClr val="bg2">
                <a:alpha val="50000"/>
              </a:schemeClr>
            </a:outerShdw>
          </a:effectLst>
        </p:spPr>
        <p:txBody>
          <a:bodyPr wrap="none" anchor="ctr"/>
          <a:lstStyle/>
          <a:p>
            <a:pPr eaLnBrk="1" hangingPunct="1">
              <a:lnSpc>
                <a:spcPct val="130000"/>
              </a:lnSpc>
              <a:defRPr/>
            </a:pPr>
            <a:r>
              <a:rPr kumimoji="1" lang="zh-CN" altLang="en-US">
                <a:effectLst>
                  <a:outerShdw blurRad="38100" dist="38100" dir="2700000" algn="tl">
                    <a:srgbClr val="000000"/>
                  </a:outerShdw>
                </a:effectLst>
                <a:latin typeface="华文楷体" pitchFamily="2" charset="-122"/>
                <a:ea typeface="华文楷体" pitchFamily="2" charset="-122"/>
              </a:rPr>
              <a:t>在人们创造历史的活动中，</a:t>
            </a:r>
          </a:p>
          <a:p>
            <a:pPr eaLnBrk="1" hangingPunct="1">
              <a:lnSpc>
                <a:spcPct val="130000"/>
              </a:lnSpc>
              <a:defRPr/>
            </a:pPr>
            <a:r>
              <a:rPr kumimoji="1" lang="zh-CN" altLang="en-US">
                <a:effectLst>
                  <a:outerShdw blurRad="38100" dist="38100" dir="2700000" algn="tl">
                    <a:srgbClr val="000000"/>
                  </a:outerShdw>
                </a:effectLst>
                <a:latin typeface="华文楷体" pitchFamily="2" charset="-122"/>
                <a:ea typeface="华文楷体" pitchFamily="2" charset="-122"/>
              </a:rPr>
              <a:t>“谋事在人，成事在天”。</a:t>
            </a:r>
          </a:p>
          <a:p>
            <a:pPr eaLnBrk="1" hangingPunct="1">
              <a:lnSpc>
                <a:spcPct val="130000"/>
              </a:lnSpc>
              <a:defRPr/>
            </a:pPr>
            <a:r>
              <a:rPr kumimoji="1" lang="zh-CN" altLang="en-US">
                <a:effectLst>
                  <a:outerShdw blurRad="38100" dist="38100" dir="2700000" algn="tl">
                    <a:srgbClr val="000000"/>
                  </a:outerShdw>
                </a:effectLst>
                <a:latin typeface="华文楷体" pitchFamily="2" charset="-122"/>
                <a:ea typeface="华文楷体" pitchFamily="2" charset="-122"/>
              </a:rPr>
              <a:t>这种观点对吗？为什么</a:t>
            </a:r>
          </a:p>
        </p:txBody>
      </p:sp>
      <p:pic>
        <p:nvPicPr>
          <p:cNvPr id="94212" name="Picture 4" descr="q2"/>
          <p:cNvPicPr>
            <a:picLocks noChangeAspect="1" noChangeArrowheads="1" noCrop="1"/>
          </p:cNvPicPr>
          <p:nvPr/>
        </p:nvPicPr>
        <p:blipFill>
          <a:blip r:embed="rId3" cstate="print"/>
          <a:srcRect/>
          <a:stretch>
            <a:fillRect/>
          </a:stretch>
        </p:blipFill>
        <p:spPr bwMode="auto">
          <a:xfrm rot="2412433">
            <a:off x="6804025" y="2205038"/>
            <a:ext cx="1143000" cy="990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par>
                          <p:cTn id="8" fill="hold">
                            <p:stCondLst>
                              <p:cond delay="500"/>
                            </p:stCondLst>
                            <p:childTnLst>
                              <p:par>
                                <p:cTn id="9" presetID="31" presetClass="entr" presetSubtype="0" fill="hold" grpId="0" nodeType="afterEffect">
                                  <p:stCondLst>
                                    <p:cond delay="0"/>
                                  </p:stCondLst>
                                  <p:iterate type="lt">
                                    <p:tmPct val="5000"/>
                                  </p:iterate>
                                  <p:childTnLst>
                                    <p:set>
                                      <p:cBhvr>
                                        <p:cTn id="10" dur="1" fill="hold">
                                          <p:stCondLst>
                                            <p:cond delay="0"/>
                                          </p:stCondLst>
                                        </p:cTn>
                                        <p:tgtEl>
                                          <p:spTgt spid="94211"/>
                                        </p:tgtEl>
                                        <p:attrNameLst>
                                          <p:attrName>style.visibility</p:attrName>
                                        </p:attrNameLst>
                                      </p:cBhvr>
                                      <p:to>
                                        <p:strVal val="visible"/>
                                      </p:to>
                                    </p:set>
                                    <p:anim calcmode="lin" valueType="num">
                                      <p:cBhvr>
                                        <p:cTn id="11" dur="1000" fill="hold"/>
                                        <p:tgtEl>
                                          <p:spTgt spid="94211"/>
                                        </p:tgtEl>
                                        <p:attrNameLst>
                                          <p:attrName>ppt_w</p:attrName>
                                        </p:attrNameLst>
                                      </p:cBhvr>
                                      <p:tavLst>
                                        <p:tav tm="0">
                                          <p:val>
                                            <p:fltVal val="0"/>
                                          </p:val>
                                        </p:tav>
                                        <p:tav tm="100000">
                                          <p:val>
                                            <p:strVal val="#ppt_w"/>
                                          </p:val>
                                        </p:tav>
                                      </p:tavLst>
                                    </p:anim>
                                    <p:anim calcmode="lin" valueType="num">
                                      <p:cBhvr>
                                        <p:cTn id="12" dur="1000" fill="hold"/>
                                        <p:tgtEl>
                                          <p:spTgt spid="94211"/>
                                        </p:tgtEl>
                                        <p:attrNameLst>
                                          <p:attrName>ppt_h</p:attrName>
                                        </p:attrNameLst>
                                      </p:cBhvr>
                                      <p:tavLst>
                                        <p:tav tm="0">
                                          <p:val>
                                            <p:fltVal val="0"/>
                                          </p:val>
                                        </p:tav>
                                        <p:tav tm="100000">
                                          <p:val>
                                            <p:strVal val="#ppt_h"/>
                                          </p:val>
                                        </p:tav>
                                      </p:tavLst>
                                    </p:anim>
                                    <p:anim calcmode="lin" valueType="num">
                                      <p:cBhvr>
                                        <p:cTn id="13" dur="1000" fill="hold"/>
                                        <p:tgtEl>
                                          <p:spTgt spid="94211"/>
                                        </p:tgtEl>
                                        <p:attrNameLst>
                                          <p:attrName>style.rotation</p:attrName>
                                        </p:attrNameLst>
                                      </p:cBhvr>
                                      <p:tavLst>
                                        <p:tav tm="0">
                                          <p:val>
                                            <p:fltVal val="90"/>
                                          </p:val>
                                        </p:tav>
                                        <p:tav tm="100000">
                                          <p:val>
                                            <p:fltVal val="0"/>
                                          </p:val>
                                        </p:tav>
                                      </p:tavLst>
                                    </p:anim>
                                    <p:animEffect transition="in" filter="fade">
                                      <p:cBhvr>
                                        <p:cTn id="14" dur="1000"/>
                                        <p:tgtEl>
                                          <p:spTgt spid="94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066800" y="609600"/>
            <a:ext cx="7924800" cy="609600"/>
          </a:xfrm>
          <a:prstGeom prst="rect">
            <a:avLst/>
          </a:prstGeom>
          <a:noFill/>
          <a:ln w="9525">
            <a:noFill/>
            <a:miter lim="800000"/>
            <a:headEnd/>
            <a:tailEnd/>
          </a:ln>
          <a:effectLst/>
        </p:spPr>
        <p:txBody>
          <a:bodyPr/>
          <a:lstStyle/>
          <a:p>
            <a:pPr algn="l" eaLnBrk="1" hangingPunct="1">
              <a:buClr>
                <a:srgbClr val="00FF99"/>
              </a:buClr>
              <a:buFont typeface="Wingdings" pitchFamily="2" charset="2"/>
              <a:buChar char="q"/>
              <a:defRPr/>
            </a:pPr>
            <a:r>
              <a:rPr kumimoji="1" lang="en-US" altLang="zh-CN" sz="3200">
                <a:solidFill>
                  <a:srgbClr val="800000"/>
                </a:solidFill>
                <a:effectLst>
                  <a:outerShdw blurRad="38100" dist="38100" dir="2700000" algn="tl">
                    <a:srgbClr val="C0C0C0"/>
                  </a:outerShdw>
                </a:effectLst>
                <a:latin typeface="隶书" pitchFamily="49" charset="-122"/>
              </a:rPr>
              <a:t> </a:t>
            </a:r>
            <a:r>
              <a:rPr kumimoji="1" lang="zh-CN" altLang="en-US" sz="3200">
                <a:solidFill>
                  <a:srgbClr val="800000"/>
                </a:solidFill>
                <a:effectLst>
                  <a:outerShdw blurRad="38100" dist="38100" dir="2700000" algn="tl">
                    <a:srgbClr val="C0C0C0"/>
                  </a:outerShdw>
                </a:effectLst>
                <a:latin typeface="隶书" pitchFamily="49" charset="-122"/>
              </a:rPr>
              <a:t>自然规律与社会规律的联系与区别</a:t>
            </a:r>
          </a:p>
        </p:txBody>
      </p:sp>
      <p:graphicFrame>
        <p:nvGraphicFramePr>
          <p:cNvPr id="95235" name="Group 3"/>
          <p:cNvGraphicFramePr>
            <a:graphicFrameLocks noGrp="1"/>
          </p:cNvGraphicFramePr>
          <p:nvPr/>
        </p:nvGraphicFramePr>
        <p:xfrm>
          <a:off x="609600" y="1676400"/>
          <a:ext cx="7848600" cy="4205224"/>
        </p:xfrm>
        <a:graphic>
          <a:graphicData uri="http://schemas.openxmlformats.org/drawingml/2006/table">
            <a:tbl>
              <a:tblPr/>
              <a:tblGrid>
                <a:gridCol w="1981200"/>
                <a:gridCol w="3048000"/>
                <a:gridCol w="2819400"/>
              </a:tblGrid>
              <a:tr h="1143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CN" sz="2800" b="1" i="0" u="none" strike="noStrike" cap="none" normalizeH="0" baseline="0" smtClean="0">
                        <a:ln>
                          <a:noFill/>
                        </a:ln>
                        <a:solidFill>
                          <a:srgbClr val="003399"/>
                        </a:solidFill>
                        <a:effectLst>
                          <a:outerShdw blurRad="38100" dist="38100" dir="2700000" algn="tl">
                            <a:srgbClr val="C0C0C0"/>
                          </a:outerShdw>
                        </a:effectLst>
                        <a:latin typeface="Arial" pitchFamily="34" charset="0"/>
                        <a:ea typeface="宋体" pitchFamily="2" charset="-122"/>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zh-CN" sz="2800" b="1" i="0" u="none" strike="noStrike" cap="none" normalizeH="0" baseline="0" smtClean="0">
                        <a:ln>
                          <a:noFill/>
                        </a:ln>
                        <a:solidFill>
                          <a:srgbClr val="003399"/>
                        </a:solidFill>
                        <a:effectLst>
                          <a:outerShdw blurRad="38100" dist="38100" dir="2700000" algn="tl">
                            <a:srgbClr val="C0C0C0"/>
                          </a:outerShdw>
                        </a:effectLst>
                        <a:latin typeface="Arial" pitchFamily="34" charset="0"/>
                        <a:ea typeface="宋体" pitchFamily="2"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2800" b="1" i="0" u="none" strike="noStrike" cap="none" normalizeH="0" baseline="0" smtClean="0">
                        <a:ln>
                          <a:noFill/>
                        </a:ln>
                        <a:solidFill>
                          <a:srgbClr val="003399"/>
                        </a:solidFill>
                        <a:effectLst>
                          <a:outerShdw blurRad="38100" dist="38100" dir="2700000" algn="tl">
                            <a:srgbClr val="C0C0C0"/>
                          </a:outerShdw>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zh-CN" sz="2800" b="1" i="0" u="none" strike="noStrike" cap="none" normalizeH="0" baseline="0" smtClean="0">
                        <a:ln>
                          <a:noFill/>
                        </a:ln>
                        <a:solidFill>
                          <a:srgbClr val="003399"/>
                        </a:solidFill>
                        <a:effectLst>
                          <a:outerShdw blurRad="38100" dist="38100" dir="2700000" algn="tl">
                            <a:srgbClr val="C0C0C0"/>
                          </a:outerShdw>
                        </a:effectLst>
                        <a:latin typeface="Arial" pitchFamily="34" charset="0"/>
                        <a:ea typeface="宋体" pitchFamily="2"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16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smtClean="0">
                          <a:ln>
                            <a:noFill/>
                          </a:ln>
                          <a:solidFill>
                            <a:srgbClr val="003399"/>
                          </a:solidFill>
                          <a:effectLst>
                            <a:outerShdw blurRad="38100" dist="38100" dir="2700000" algn="tl">
                              <a:srgbClr val="C0C0C0"/>
                            </a:outerShdw>
                          </a:effectLst>
                          <a:latin typeface="Arial" pitchFamily="34" charset="0"/>
                          <a:ea typeface="宋体" pitchFamily="2" charset="-122"/>
                        </a:rPr>
                        <a:t>  </a:t>
                      </a:r>
                      <a:r>
                        <a:rPr kumimoji="0" lang="zh-CN" altLang="en-US" sz="2800" b="1" i="0" u="none" strike="noStrike" cap="none" normalizeH="0" baseline="0" smtClean="0">
                          <a:ln>
                            <a:noFill/>
                          </a:ln>
                          <a:solidFill>
                            <a:srgbClr val="003399"/>
                          </a:solidFill>
                          <a:effectLst>
                            <a:outerShdw blurRad="38100" dist="38100" dir="2700000" algn="tl">
                              <a:srgbClr val="C0C0C0"/>
                            </a:outerShdw>
                          </a:effectLst>
                          <a:latin typeface="Arial" pitchFamily="34" charset="0"/>
                          <a:ea typeface="宋体" pitchFamily="2" charset="-122"/>
                        </a:rPr>
                        <a:t>表现形态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   </a:t>
                      </a:r>
                      <a:r>
                        <a:rPr kumimoji="0" lang="zh-CN" altLang="en-US"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更多地表现为</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   动力学规律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    </a:t>
                      </a:r>
                      <a:r>
                        <a:rPr kumimoji="0" lang="zh-CN" altLang="en-US"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主要表现为</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    统计学规律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16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smtClean="0">
                          <a:ln>
                            <a:noFill/>
                          </a:ln>
                          <a:solidFill>
                            <a:srgbClr val="003399"/>
                          </a:solidFill>
                          <a:effectLst>
                            <a:outerShdw blurRad="38100" dist="38100" dir="2700000" algn="tl">
                              <a:srgbClr val="C0C0C0"/>
                            </a:outerShdw>
                          </a:effectLst>
                          <a:latin typeface="Arial" pitchFamily="34" charset="0"/>
                          <a:ea typeface="宋体" pitchFamily="2" charset="-122"/>
                        </a:rPr>
                        <a:t>  </a:t>
                      </a:r>
                      <a:r>
                        <a:rPr kumimoji="0" lang="zh-CN" altLang="en-US" sz="2800" b="1" i="0" u="none" strike="noStrike" cap="none" normalizeH="0" baseline="0" smtClean="0">
                          <a:ln>
                            <a:noFill/>
                          </a:ln>
                          <a:solidFill>
                            <a:srgbClr val="003399"/>
                          </a:solidFill>
                          <a:effectLst>
                            <a:outerShdw blurRad="38100" dist="38100" dir="2700000" algn="tl">
                              <a:srgbClr val="C0C0C0"/>
                            </a:outerShdw>
                          </a:effectLst>
                          <a:latin typeface="Arial" pitchFamily="34" charset="0"/>
                          <a:ea typeface="宋体" pitchFamily="2" charset="-122"/>
                        </a:rPr>
                        <a:t>形成方式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形成于多种自然因素盲目的相互作用</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 </a:t>
                      </a:r>
                      <a:r>
                        <a:rPr kumimoji="0" lang="zh-CN" altLang="en-US"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有目的有意识的人们相互作用</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16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smtClean="0">
                          <a:ln>
                            <a:noFill/>
                          </a:ln>
                          <a:solidFill>
                            <a:srgbClr val="003399"/>
                          </a:solidFill>
                          <a:effectLst>
                            <a:outerShdw blurRad="38100" dist="38100" dir="2700000" algn="tl">
                              <a:srgbClr val="C0C0C0"/>
                            </a:outerShdw>
                          </a:effectLst>
                          <a:latin typeface="Arial" pitchFamily="34" charset="0"/>
                          <a:ea typeface="宋体" pitchFamily="2" charset="-122"/>
                        </a:rPr>
                        <a:t>  </a:t>
                      </a:r>
                      <a:r>
                        <a:rPr kumimoji="0" lang="zh-CN" altLang="en-US" sz="2800" b="1" i="0" u="none" strike="noStrike" cap="none" normalizeH="0" baseline="0" smtClean="0">
                          <a:ln>
                            <a:noFill/>
                          </a:ln>
                          <a:solidFill>
                            <a:srgbClr val="003399"/>
                          </a:solidFill>
                          <a:effectLst>
                            <a:outerShdw blurRad="38100" dist="38100" dir="2700000" algn="tl">
                              <a:srgbClr val="C0C0C0"/>
                            </a:outerShdw>
                          </a:effectLst>
                          <a:latin typeface="Arial" pitchFamily="34" charset="0"/>
                          <a:ea typeface="宋体" pitchFamily="2" charset="-122"/>
                        </a:rPr>
                        <a:t>实现方式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 </a:t>
                      </a:r>
                      <a:r>
                        <a:rPr kumimoji="0" lang="zh-CN" altLang="en-US"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自发的、盲目的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800" b="1" i="0" u="none" strike="noStrike" cap="none" normalizeH="0" baseline="0" smtClean="0">
                          <a:ln>
                            <a:noFill/>
                          </a:ln>
                          <a:solidFill>
                            <a:srgbClr val="003300"/>
                          </a:solidFill>
                          <a:effectLst>
                            <a:outerShdw blurRad="38100" dist="38100" dir="2700000" algn="tl">
                              <a:srgbClr val="C0C0C0"/>
                            </a:outerShdw>
                          </a:effectLst>
                          <a:latin typeface="楷体_GB2312" pitchFamily="49" charset="-122"/>
                          <a:ea typeface="楷体_GB2312" pitchFamily="49" charset="-122"/>
                        </a:rPr>
                        <a:t>人有意识的活动</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95257" name="Line 25"/>
          <p:cNvSpPr>
            <a:spLocks noChangeShapeType="1"/>
          </p:cNvSpPr>
          <p:nvPr/>
        </p:nvSpPr>
        <p:spPr bwMode="auto">
          <a:xfrm>
            <a:off x="609600" y="1752600"/>
            <a:ext cx="1981200" cy="1066800"/>
          </a:xfrm>
          <a:prstGeom prst="line">
            <a:avLst/>
          </a:prstGeom>
          <a:noFill/>
          <a:ln w="952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grpSp>
        <p:nvGrpSpPr>
          <p:cNvPr id="2" name="Group 27"/>
          <p:cNvGrpSpPr>
            <a:grpSpLocks/>
          </p:cNvGrpSpPr>
          <p:nvPr/>
        </p:nvGrpSpPr>
        <p:grpSpPr bwMode="auto">
          <a:xfrm>
            <a:off x="3340100" y="1981200"/>
            <a:ext cx="4521200" cy="533400"/>
            <a:chOff x="2104" y="1248"/>
            <a:chExt cx="2848" cy="336"/>
          </a:xfrm>
        </p:grpSpPr>
        <p:sp>
          <p:nvSpPr>
            <p:cNvPr id="205854" name="Text Box 28"/>
            <p:cNvSpPr txBox="1">
              <a:spLocks noChangeArrowheads="1"/>
            </p:cNvSpPr>
            <p:nvPr/>
          </p:nvSpPr>
          <p:spPr bwMode="auto">
            <a:xfrm>
              <a:off x="2104" y="1257"/>
              <a:ext cx="1016" cy="327"/>
            </a:xfrm>
            <a:prstGeom prst="rect">
              <a:avLst/>
            </a:prstGeom>
            <a:noFill/>
            <a:ln w="9525">
              <a:noFill/>
              <a:miter lim="800000"/>
              <a:headEnd/>
              <a:tailEnd/>
            </a:ln>
          </p:spPr>
          <p:txBody>
            <a:bodyPr wrap="none">
              <a:spAutoFit/>
            </a:bodyPr>
            <a:lstStyle/>
            <a:p>
              <a:pPr algn="l" eaLnBrk="1" hangingPunct="1"/>
              <a:r>
                <a:rPr lang="zh-CN" altLang="en-US" sz="2800">
                  <a:solidFill>
                    <a:srgbClr val="000066"/>
                  </a:solidFill>
                  <a:latin typeface="Arial" pitchFamily="34" charset="0"/>
                  <a:ea typeface="宋体" pitchFamily="2" charset="-122"/>
                </a:rPr>
                <a:t>自然规律</a:t>
              </a:r>
            </a:p>
          </p:txBody>
        </p:sp>
        <p:sp>
          <p:nvSpPr>
            <p:cNvPr id="205855" name="Text Box 29"/>
            <p:cNvSpPr txBox="1">
              <a:spLocks noChangeArrowheads="1"/>
            </p:cNvSpPr>
            <p:nvPr/>
          </p:nvSpPr>
          <p:spPr bwMode="auto">
            <a:xfrm>
              <a:off x="3936" y="1248"/>
              <a:ext cx="1016" cy="327"/>
            </a:xfrm>
            <a:prstGeom prst="rect">
              <a:avLst/>
            </a:prstGeom>
            <a:noFill/>
            <a:ln w="9525">
              <a:noFill/>
              <a:miter lim="800000"/>
              <a:headEnd/>
              <a:tailEnd/>
            </a:ln>
          </p:spPr>
          <p:txBody>
            <a:bodyPr wrap="none">
              <a:spAutoFit/>
            </a:bodyPr>
            <a:lstStyle/>
            <a:p>
              <a:pPr algn="l" eaLnBrk="1" hangingPunct="1"/>
              <a:r>
                <a:rPr lang="zh-CN" altLang="en-US" sz="2800">
                  <a:solidFill>
                    <a:srgbClr val="000066"/>
                  </a:solidFill>
                  <a:latin typeface="Arial" pitchFamily="34" charset="0"/>
                  <a:ea typeface="宋体" pitchFamily="2" charset="-122"/>
                </a:rPr>
                <a:t>社会规律</a:t>
              </a:r>
            </a:p>
          </p:txBody>
        </p:sp>
      </p:grpSp>
      <p:grpSp>
        <p:nvGrpSpPr>
          <p:cNvPr id="3" name="Group 30"/>
          <p:cNvGrpSpPr>
            <a:grpSpLocks/>
          </p:cNvGrpSpPr>
          <p:nvPr/>
        </p:nvGrpSpPr>
        <p:grpSpPr bwMode="auto">
          <a:xfrm>
            <a:off x="0" y="1196975"/>
            <a:ext cx="9144000" cy="519113"/>
            <a:chOff x="0" y="816"/>
            <a:chExt cx="5760" cy="372"/>
          </a:xfrm>
        </p:grpSpPr>
        <p:pic>
          <p:nvPicPr>
            <p:cNvPr id="205852" name="Picture 31"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205853" name="Picture 32"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wipe(left)">
                                      <p:cBhvr>
                                        <p:cTn id="12" dur="500"/>
                                        <p:tgtEl>
                                          <p:spTgt spid="95235"/>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95257"/>
                                        </p:tgtEl>
                                        <p:attrNameLst>
                                          <p:attrName>style.visibility</p:attrName>
                                        </p:attrNameLst>
                                      </p:cBhvr>
                                      <p:to>
                                        <p:strVal val="visible"/>
                                      </p:to>
                                    </p:set>
                                    <p:animEffect transition="in" filter="wipe(left)">
                                      <p:cBhvr>
                                        <p:cTn id="16" dur="500"/>
                                        <p:tgtEl>
                                          <p:spTgt spid="95257"/>
                                        </p:tgtEl>
                                      </p:cBhvr>
                                    </p:animEffec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152400" y="1773238"/>
            <a:ext cx="5105400" cy="4535487"/>
            <a:chOff x="96" y="1117"/>
            <a:chExt cx="3216" cy="2857"/>
          </a:xfrm>
        </p:grpSpPr>
        <p:grpSp>
          <p:nvGrpSpPr>
            <p:cNvPr id="3" name="Group 11"/>
            <p:cNvGrpSpPr>
              <a:grpSpLocks/>
            </p:cNvGrpSpPr>
            <p:nvPr/>
          </p:nvGrpSpPr>
          <p:grpSpPr bwMode="auto">
            <a:xfrm>
              <a:off x="249" y="1117"/>
              <a:ext cx="2994" cy="2767"/>
              <a:chOff x="521" y="2976"/>
              <a:chExt cx="3856" cy="1001"/>
            </a:xfrm>
          </p:grpSpPr>
          <p:sp>
            <p:nvSpPr>
              <p:cNvPr id="96265" name="Rectangle 9"/>
              <p:cNvSpPr>
                <a:spLocks noChangeArrowheads="1"/>
              </p:cNvSpPr>
              <p:nvPr/>
            </p:nvSpPr>
            <p:spPr bwMode="gray">
              <a:xfrm>
                <a:off x="521" y="2976"/>
                <a:ext cx="3855" cy="998"/>
              </a:xfrm>
              <a:prstGeom prst="rect">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9525" algn="ctr">
                <a:noFill/>
                <a:miter lim="800000"/>
                <a:headEnd/>
                <a:tailEnd/>
              </a:ln>
              <a:effectLst>
                <a:outerShdw dist="107763" dir="8100000" algn="ctr" rotWithShape="0">
                  <a:schemeClr val="bg2">
                    <a:alpha val="50000"/>
                  </a:schemeClr>
                </a:outerShdw>
              </a:effectLst>
            </p:spPr>
            <p:txBody>
              <a:bodyPr anchor="ctr">
                <a:spAutoFit/>
              </a:bodyPr>
              <a:lstStyle/>
              <a:p>
                <a:pPr>
                  <a:defRPr/>
                </a:pPr>
                <a:endParaRPr lang="zh-CN" altLang="en-US">
                  <a:effectLst>
                    <a:outerShdw blurRad="38100" dist="38100" dir="2700000" algn="tl">
                      <a:srgbClr val="000000">
                        <a:alpha val="43137"/>
                      </a:srgbClr>
                    </a:outerShdw>
                  </a:effectLst>
                </a:endParaRPr>
              </a:p>
            </p:txBody>
          </p:sp>
          <p:sp>
            <p:nvSpPr>
              <p:cNvPr id="96266" name="Rectangle 10"/>
              <p:cNvSpPr>
                <a:spLocks noChangeArrowheads="1"/>
              </p:cNvSpPr>
              <p:nvPr/>
            </p:nvSpPr>
            <p:spPr bwMode="gray">
              <a:xfrm flipH="1">
                <a:off x="521" y="2976"/>
                <a:ext cx="3856" cy="1001"/>
              </a:xfrm>
              <a:prstGeom prst="rect">
                <a:avLst/>
              </a:prstGeom>
              <a:solidFill>
                <a:schemeClr val="accent2">
                  <a:alpha val="50000"/>
                </a:schemeClr>
              </a:solidFill>
              <a:ln w="12700">
                <a:solidFill>
                  <a:srgbClr val="FFFFFF"/>
                </a:solidFill>
                <a:miter lim="800000"/>
                <a:headEnd/>
                <a:tailEnd/>
              </a:ln>
              <a:effectLst>
                <a:outerShdw dist="107763" dir="8100000" algn="ctr" rotWithShape="0">
                  <a:schemeClr val="bg2">
                    <a:alpha val="50000"/>
                  </a:schemeClr>
                </a:outerShdw>
              </a:effectLst>
            </p:spPr>
            <p:txBody>
              <a:bodyPr wrap="none" anchor="ctr"/>
              <a:lstStyle/>
              <a:p>
                <a:pPr eaLnBrk="1" hangingPunct="1">
                  <a:defRPr/>
                </a:pPr>
                <a:endParaRPr lang="zh-CN" altLang="zh-CN" sz="4000">
                  <a:solidFill>
                    <a:schemeClr val="tx1"/>
                  </a:solidFill>
                  <a:latin typeface="Arial" pitchFamily="34" charset="0"/>
                  <a:ea typeface="华文楷体" pitchFamily="2" charset="-122"/>
                </a:endParaRPr>
              </a:p>
            </p:txBody>
          </p:sp>
        </p:grpSp>
        <p:sp>
          <p:nvSpPr>
            <p:cNvPr id="206857" name="Text Box 2"/>
            <p:cNvSpPr txBox="1">
              <a:spLocks noChangeArrowheads="1"/>
            </p:cNvSpPr>
            <p:nvPr/>
          </p:nvSpPr>
          <p:spPr bwMode="auto">
            <a:xfrm>
              <a:off x="96" y="1142"/>
              <a:ext cx="3216" cy="2832"/>
            </a:xfrm>
            <a:prstGeom prst="rect">
              <a:avLst/>
            </a:prstGeom>
            <a:noFill/>
            <a:ln w="9525">
              <a:noFill/>
              <a:miter lim="800000"/>
              <a:headEnd/>
              <a:tailEnd/>
            </a:ln>
          </p:spPr>
          <p:txBody>
            <a:bodyPr/>
            <a:lstStyle/>
            <a:p>
              <a:pPr marL="342900" indent="-342900" algn="l" eaLnBrk="1" hangingPunct="1">
                <a:lnSpc>
                  <a:spcPct val="120000"/>
                </a:lnSpc>
              </a:pPr>
              <a:r>
                <a:rPr kumimoji="1" lang="en-US" altLang="zh-CN" sz="2800">
                  <a:latin typeface="Arial" pitchFamily="34" charset="0"/>
                  <a:ea typeface="宋体" pitchFamily="2" charset="-122"/>
                </a:rPr>
                <a:t>            </a:t>
              </a:r>
              <a:r>
                <a:rPr kumimoji="1" lang="en-US" altLang="zh-CN" sz="3200">
                  <a:latin typeface="Arial" pitchFamily="34" charset="0"/>
                  <a:ea typeface="楷体_GB2312" pitchFamily="49" charset="-122"/>
                </a:rPr>
                <a:t>“</a:t>
              </a:r>
              <a:r>
                <a:rPr kumimoji="1" lang="zh-CN" altLang="en-US" sz="3200">
                  <a:latin typeface="Arial" pitchFamily="34" charset="0"/>
                  <a:ea typeface="楷体_GB2312" pitchFamily="49" charset="-122"/>
                </a:rPr>
                <a:t>思想等等是主观的东西，做或行是主观见之于客观东西，都是人类特殊的能动性。这种能动性，我们名之曰‘自觉的能动性’，是人之所以区别于物的特点。”   </a:t>
              </a:r>
            </a:p>
          </p:txBody>
        </p:sp>
      </p:grpSp>
      <p:sp>
        <p:nvSpPr>
          <p:cNvPr id="96259" name="Rectangle 3"/>
          <p:cNvSpPr>
            <a:spLocks noChangeArrowheads="1"/>
          </p:cNvSpPr>
          <p:nvPr/>
        </p:nvSpPr>
        <p:spPr bwMode="auto">
          <a:xfrm>
            <a:off x="914400" y="444500"/>
            <a:ext cx="4451350" cy="823913"/>
          </a:xfrm>
          <a:prstGeom prst="rect">
            <a:avLst/>
          </a:prstGeom>
          <a:noFill/>
          <a:ln w="9525">
            <a:noFill/>
            <a:miter lim="800000"/>
            <a:headEnd/>
            <a:tailEnd/>
          </a:ln>
          <a:effectLst/>
        </p:spPr>
        <p:txBody>
          <a:bodyPr wrap="none">
            <a:spAutoFit/>
          </a:bodyPr>
          <a:lstStyle/>
          <a:p>
            <a:pPr algn="l" eaLnBrk="1" hangingPunct="1">
              <a:spcBef>
                <a:spcPct val="20000"/>
              </a:spcBef>
              <a:defRPr/>
            </a:pPr>
            <a:r>
              <a:rPr lang="zh-CN" altLang="en-US" sz="4800">
                <a:solidFill>
                  <a:srgbClr val="003300"/>
                </a:solidFill>
                <a:effectLst>
                  <a:outerShdw blurRad="38100" dist="38100" dir="2700000" algn="tl">
                    <a:srgbClr val="C0C0C0"/>
                  </a:outerShdw>
                </a:effectLst>
                <a:latin typeface="Arial" pitchFamily="34" charset="0"/>
                <a:ea typeface="华文行楷" pitchFamily="2" charset="-122"/>
              </a:rPr>
              <a:t>二、意识的作用</a:t>
            </a:r>
          </a:p>
        </p:txBody>
      </p:sp>
      <p:pic>
        <p:nvPicPr>
          <p:cNvPr id="96261" name="Picture 5" descr="《独领风骚·诗人毛泽东》大型电视文献纪录片[RMVB]">
            <a:hlinkClick r:id="rId2" tooltip="《独领风骚·诗人毛泽东》大型电视文献纪录片[RMVB]"/>
          </p:cNvPr>
          <p:cNvPicPr>
            <a:picLocks noChangeAspect="1" noChangeArrowheads="1"/>
          </p:cNvPicPr>
          <p:nvPr/>
        </p:nvPicPr>
        <p:blipFill>
          <a:blip r:embed="rId3" cstate="print"/>
          <a:srcRect/>
          <a:stretch>
            <a:fillRect/>
          </a:stretch>
        </p:blipFill>
        <p:spPr bwMode="auto">
          <a:xfrm>
            <a:off x="5410200" y="1765300"/>
            <a:ext cx="3065463" cy="4343400"/>
          </a:xfrm>
          <a:prstGeom prst="rect">
            <a:avLst/>
          </a:prstGeom>
          <a:noFill/>
          <a:ln w="9525">
            <a:noFill/>
            <a:miter lim="800000"/>
            <a:headEnd/>
            <a:tailEnd/>
          </a:ln>
        </p:spPr>
      </p:pic>
      <p:grpSp>
        <p:nvGrpSpPr>
          <p:cNvPr id="4" name="Group 6"/>
          <p:cNvGrpSpPr>
            <a:grpSpLocks/>
          </p:cNvGrpSpPr>
          <p:nvPr/>
        </p:nvGrpSpPr>
        <p:grpSpPr bwMode="auto">
          <a:xfrm>
            <a:off x="0" y="1325563"/>
            <a:ext cx="9144000" cy="519112"/>
            <a:chOff x="0" y="816"/>
            <a:chExt cx="5760" cy="372"/>
          </a:xfrm>
        </p:grpSpPr>
        <p:pic>
          <p:nvPicPr>
            <p:cNvPr id="206854" name="Picture 7" descr="1118564011"/>
            <p:cNvPicPr>
              <a:picLocks noChangeAspect="1" noChangeArrowheads="1"/>
            </p:cNvPicPr>
            <p:nvPr/>
          </p:nvPicPr>
          <p:blipFill>
            <a:blip r:embed="rId4" cstate="print"/>
            <a:srcRect/>
            <a:stretch>
              <a:fillRect/>
            </a:stretch>
          </p:blipFill>
          <p:spPr bwMode="auto">
            <a:xfrm>
              <a:off x="3426" y="816"/>
              <a:ext cx="2334" cy="372"/>
            </a:xfrm>
            <a:prstGeom prst="rect">
              <a:avLst/>
            </a:prstGeom>
            <a:noFill/>
            <a:ln w="9525">
              <a:noFill/>
              <a:miter lim="800000"/>
              <a:headEnd/>
              <a:tailEnd/>
            </a:ln>
          </p:spPr>
        </p:pic>
        <p:pic>
          <p:nvPicPr>
            <p:cNvPr id="206855" name="Picture 8" descr="1118564011"/>
            <p:cNvPicPr>
              <a:picLocks noChangeAspect="1" noChangeArrowheads="1"/>
            </p:cNvPicPr>
            <p:nvPr/>
          </p:nvPicPr>
          <p:blipFill>
            <a:blip r:embed="rId4"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blinds(horizontal)">
                                      <p:cBhvr>
                                        <p:cTn id="7" dur="500"/>
                                        <p:tgtEl>
                                          <p:spTgt spid="96259"/>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par>
                          <p:cTn id="17" fill="hold">
                            <p:stCondLst>
                              <p:cond delay="1500"/>
                            </p:stCondLst>
                            <p:childTnLst>
                              <p:par>
                                <p:cTn id="18" presetID="13" presetClass="entr" presetSubtype="16" fill="hold" nodeType="afterEffect">
                                  <p:stCondLst>
                                    <p:cond delay="0"/>
                                  </p:stCondLst>
                                  <p:childTnLst>
                                    <p:set>
                                      <p:cBhvr>
                                        <p:cTn id="19" dur="1" fill="hold">
                                          <p:stCondLst>
                                            <p:cond delay="0"/>
                                          </p:stCondLst>
                                        </p:cTn>
                                        <p:tgtEl>
                                          <p:spTgt spid="96261"/>
                                        </p:tgtEl>
                                        <p:attrNameLst>
                                          <p:attrName>style.visibility</p:attrName>
                                        </p:attrNameLst>
                                      </p:cBhvr>
                                      <p:to>
                                        <p:strVal val="visible"/>
                                      </p:to>
                                    </p:set>
                                    <p:animEffect transition="in" filter="plus(in)">
                                      <p:cBhvr>
                                        <p:cTn id="20" dur="10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00113" y="4941888"/>
            <a:ext cx="1219200" cy="1524000"/>
            <a:chOff x="3360" y="1152"/>
            <a:chExt cx="1685" cy="1968"/>
          </a:xfrm>
        </p:grpSpPr>
        <p:sp>
          <p:nvSpPr>
            <p:cNvPr id="108547" name="Oval 3"/>
            <p:cNvSpPr>
              <a:spLocks noChangeArrowheads="1"/>
            </p:cNvSpPr>
            <p:nvPr/>
          </p:nvSpPr>
          <p:spPr bwMode="auto">
            <a:xfrm>
              <a:off x="3408" y="2544"/>
              <a:ext cx="1200" cy="576"/>
            </a:xfrm>
            <a:prstGeom prst="ellipse">
              <a:avLst/>
            </a:prstGeom>
            <a:solidFill>
              <a:srgbClr val="FFFFFF"/>
            </a:solidFill>
            <a:ln w="12700" cap="sq">
              <a:round/>
              <a:headEnd type="none" w="sm" len="sm"/>
              <a:tailEnd type="none" w="sm" len="sm"/>
            </a:ln>
            <a:effectLst/>
            <a:scene3d>
              <a:camera prst="legacyPerspectiveBottom"/>
              <a:lightRig rig="legacyFlat3" dir="t"/>
            </a:scene3d>
            <a:sp3d extrusionH="887400" prstMaterial="legacyMatte">
              <a:bevelT w="13500" h="13500" prst="angle"/>
              <a:bevelB w="13500" h="13500" prst="angle"/>
              <a:extrusionClr>
                <a:srgbClr val="FFFFFF"/>
              </a:extrusionClr>
            </a:sp3d>
          </p:spPr>
          <p:txBody>
            <a:bodyPr wrap="none" anchor="ctr">
              <a:flatTx/>
            </a:bodyPr>
            <a:lstStyle/>
            <a:p>
              <a:pPr>
                <a:defRPr/>
              </a:pPr>
              <a:endParaRPr lang="zh-CN" altLang="en-US">
                <a:effectLst>
                  <a:outerShdw blurRad="38100" dist="38100" dir="2700000" algn="tl">
                    <a:srgbClr val="000000">
                      <a:alpha val="43137"/>
                    </a:srgbClr>
                  </a:outerShdw>
                </a:effectLst>
              </a:endParaRPr>
            </a:p>
          </p:txBody>
        </p:sp>
        <p:graphicFrame>
          <p:nvGraphicFramePr>
            <p:cNvPr id="4098" name="Object 4"/>
            <p:cNvGraphicFramePr>
              <a:graphicFrameLocks noChangeAspect="1"/>
            </p:cNvGraphicFramePr>
            <p:nvPr/>
          </p:nvGraphicFramePr>
          <p:xfrm>
            <a:off x="3360" y="1152"/>
            <a:ext cx="1685" cy="1745"/>
          </p:xfrm>
          <a:graphic>
            <a:graphicData uri="http://schemas.openxmlformats.org/presentationml/2006/ole">
              <p:oleObj spid="_x0000_s4098" name="剪辑" r:id="rId3" imgW="982440" imgH="1017360" progId="">
                <p:embed/>
              </p:oleObj>
            </a:graphicData>
          </a:graphic>
        </p:graphicFrame>
        <p:sp>
          <p:nvSpPr>
            <p:cNvPr id="108549" name="Freeform 5"/>
            <p:cNvSpPr>
              <a:spLocks/>
            </p:cNvSpPr>
            <p:nvPr/>
          </p:nvSpPr>
          <p:spPr bwMode="auto">
            <a:xfrm>
              <a:off x="3713" y="2679"/>
              <a:ext cx="423" cy="297"/>
            </a:xfrm>
            <a:custGeom>
              <a:avLst/>
              <a:gdLst/>
              <a:ahLst/>
              <a:cxnLst>
                <a:cxn ang="0">
                  <a:pos x="32" y="296"/>
                </a:cxn>
                <a:cxn ang="0">
                  <a:pos x="32" y="200"/>
                </a:cxn>
                <a:cxn ang="0">
                  <a:pos x="128" y="152"/>
                </a:cxn>
                <a:cxn ang="0">
                  <a:pos x="224" y="56"/>
                </a:cxn>
                <a:cxn ang="0">
                  <a:pos x="176" y="200"/>
                </a:cxn>
                <a:cxn ang="0">
                  <a:pos x="272" y="104"/>
                </a:cxn>
                <a:cxn ang="0">
                  <a:pos x="272" y="8"/>
                </a:cxn>
                <a:cxn ang="0">
                  <a:pos x="416" y="56"/>
                </a:cxn>
                <a:cxn ang="0">
                  <a:pos x="320" y="152"/>
                </a:cxn>
                <a:cxn ang="0">
                  <a:pos x="224" y="200"/>
                </a:cxn>
                <a:cxn ang="0">
                  <a:pos x="32" y="296"/>
                </a:cxn>
              </a:cxnLst>
              <a:rect l="0" t="0" r="r" b="b"/>
              <a:pathLst>
                <a:path w="424" h="296">
                  <a:moveTo>
                    <a:pt x="32" y="296"/>
                  </a:moveTo>
                  <a:cubicBezTo>
                    <a:pt x="0" y="296"/>
                    <a:pt x="16" y="224"/>
                    <a:pt x="32" y="200"/>
                  </a:cubicBezTo>
                  <a:cubicBezTo>
                    <a:pt x="48" y="176"/>
                    <a:pt x="96" y="176"/>
                    <a:pt x="128" y="152"/>
                  </a:cubicBezTo>
                  <a:cubicBezTo>
                    <a:pt x="160" y="128"/>
                    <a:pt x="216" y="48"/>
                    <a:pt x="224" y="56"/>
                  </a:cubicBezTo>
                  <a:cubicBezTo>
                    <a:pt x="232" y="64"/>
                    <a:pt x="168" y="192"/>
                    <a:pt x="176" y="200"/>
                  </a:cubicBezTo>
                  <a:cubicBezTo>
                    <a:pt x="184" y="208"/>
                    <a:pt x="256" y="136"/>
                    <a:pt x="272" y="104"/>
                  </a:cubicBezTo>
                  <a:cubicBezTo>
                    <a:pt x="288" y="72"/>
                    <a:pt x="248" y="16"/>
                    <a:pt x="272" y="8"/>
                  </a:cubicBezTo>
                  <a:cubicBezTo>
                    <a:pt x="296" y="0"/>
                    <a:pt x="408" y="32"/>
                    <a:pt x="416" y="56"/>
                  </a:cubicBezTo>
                  <a:cubicBezTo>
                    <a:pt x="424" y="80"/>
                    <a:pt x="352" y="128"/>
                    <a:pt x="320" y="152"/>
                  </a:cubicBezTo>
                  <a:cubicBezTo>
                    <a:pt x="288" y="176"/>
                    <a:pt x="272" y="176"/>
                    <a:pt x="224" y="200"/>
                  </a:cubicBezTo>
                  <a:cubicBezTo>
                    <a:pt x="176" y="224"/>
                    <a:pt x="64" y="296"/>
                    <a:pt x="32" y="296"/>
                  </a:cubicBezTo>
                  <a:close/>
                </a:path>
              </a:pathLst>
            </a:custGeom>
            <a:solidFill>
              <a:schemeClr val="accent1"/>
            </a:solidFill>
            <a:ln w="12700" cap="sq" cmpd="sng">
              <a:solidFill>
                <a:srgbClr val="5F3F1F"/>
              </a:solidFill>
              <a:prstDash val="solid"/>
              <a:round/>
              <a:headEnd type="none" w="sm" len="sm"/>
              <a:tailEnd type="none" w="sm" len="sm"/>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50" name="AutoShape 6"/>
            <p:cNvSpPr>
              <a:spLocks noChangeArrowheads="1"/>
            </p:cNvSpPr>
            <p:nvPr/>
          </p:nvSpPr>
          <p:spPr bwMode="auto">
            <a:xfrm>
              <a:off x="4080" y="2737"/>
              <a:ext cx="145" cy="191"/>
            </a:xfrm>
            <a:prstGeom prst="sun">
              <a:avLst>
                <a:gd name="adj" fmla="val 25000"/>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pic>
        <p:nvPicPr>
          <p:cNvPr id="108552" name="Picture 8" descr="BS01316_"/>
          <p:cNvPicPr>
            <a:picLocks noChangeAspect="1" noChangeArrowheads="1"/>
          </p:cNvPicPr>
          <p:nvPr/>
        </p:nvPicPr>
        <p:blipFill>
          <a:blip r:embed="rId4" cstate="print"/>
          <a:srcRect/>
          <a:stretch>
            <a:fillRect/>
          </a:stretch>
        </p:blipFill>
        <p:spPr bwMode="auto">
          <a:xfrm>
            <a:off x="6659563" y="2060575"/>
            <a:ext cx="2060575" cy="3733800"/>
          </a:xfrm>
          <a:prstGeom prst="rect">
            <a:avLst/>
          </a:prstGeom>
          <a:noFill/>
          <a:ln w="9525">
            <a:noFill/>
            <a:miter lim="800000"/>
            <a:headEnd/>
            <a:tailEnd/>
          </a:ln>
        </p:spPr>
      </p:pic>
      <p:pic>
        <p:nvPicPr>
          <p:cNvPr id="108553" name="Picture 9" descr="大脑的分工"/>
          <p:cNvPicPr>
            <a:picLocks noChangeAspect="1" noChangeArrowheads="1"/>
          </p:cNvPicPr>
          <p:nvPr/>
        </p:nvPicPr>
        <p:blipFill>
          <a:blip r:embed="rId5" cstate="print"/>
          <a:srcRect/>
          <a:stretch>
            <a:fillRect/>
          </a:stretch>
        </p:blipFill>
        <p:spPr bwMode="auto">
          <a:xfrm>
            <a:off x="1042988" y="1628775"/>
            <a:ext cx="1584325" cy="1265238"/>
          </a:xfrm>
          <a:prstGeom prst="rect">
            <a:avLst/>
          </a:prstGeom>
          <a:noFill/>
          <a:ln w="9525">
            <a:solidFill>
              <a:schemeClr val="tx1"/>
            </a:solidFill>
            <a:miter lim="800000"/>
            <a:headEnd/>
            <a:tailEnd/>
          </a:ln>
        </p:spPr>
      </p:pic>
      <p:grpSp>
        <p:nvGrpSpPr>
          <p:cNvPr id="3" name="Group 48"/>
          <p:cNvGrpSpPr>
            <a:grpSpLocks/>
          </p:cNvGrpSpPr>
          <p:nvPr/>
        </p:nvGrpSpPr>
        <p:grpSpPr bwMode="auto">
          <a:xfrm>
            <a:off x="755650" y="1916113"/>
            <a:ext cx="5543550" cy="3960812"/>
            <a:chOff x="476" y="1207"/>
            <a:chExt cx="3492" cy="2495"/>
          </a:xfrm>
        </p:grpSpPr>
        <p:grpSp>
          <p:nvGrpSpPr>
            <p:cNvPr id="4" name="Group 11"/>
            <p:cNvGrpSpPr>
              <a:grpSpLocks/>
            </p:cNvGrpSpPr>
            <p:nvPr/>
          </p:nvGrpSpPr>
          <p:grpSpPr bwMode="auto">
            <a:xfrm rot="5400000" flipH="1">
              <a:off x="785" y="1978"/>
              <a:ext cx="2360" cy="964"/>
              <a:chOff x="564" y="1992"/>
              <a:chExt cx="2658" cy="984"/>
            </a:xfrm>
          </p:grpSpPr>
          <p:sp>
            <p:nvSpPr>
              <p:cNvPr id="108556" name="Freeform 12"/>
              <p:cNvSpPr>
                <a:spLocks/>
              </p:cNvSpPr>
              <p:nvPr/>
            </p:nvSpPr>
            <p:spPr bwMode="gray">
              <a:xfrm>
                <a:off x="564" y="2009"/>
                <a:ext cx="1197" cy="867"/>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tx1">
                      <a:gamma/>
                      <a:tint val="0"/>
                      <a:invGamma/>
                      <a:alpha val="0"/>
                    </a:schemeClr>
                  </a:gs>
                  <a:gs pos="100000">
                    <a:schemeClr val="tx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57" name="Freeform 13"/>
              <p:cNvSpPr>
                <a:spLocks/>
              </p:cNvSpPr>
              <p:nvPr/>
            </p:nvSpPr>
            <p:spPr bwMode="gray">
              <a:xfrm>
                <a:off x="1772" y="1992"/>
                <a:ext cx="232" cy="984"/>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tx1">
                      <a:gamma/>
                      <a:tint val="0"/>
                      <a:invGamma/>
                      <a:alpha val="0"/>
                    </a:schemeClr>
                  </a:gs>
                  <a:gs pos="100000">
                    <a:schemeClr val="tx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58" name="Freeform 14"/>
              <p:cNvSpPr>
                <a:spLocks/>
              </p:cNvSpPr>
              <p:nvPr/>
            </p:nvSpPr>
            <p:spPr bwMode="gray">
              <a:xfrm flipH="1">
                <a:off x="2025" y="2009"/>
                <a:ext cx="1197" cy="867"/>
              </a:xfrm>
              <a:custGeom>
                <a:avLst/>
                <a:gdLst/>
                <a:ahLst/>
                <a:cxnLst>
                  <a:cxn ang="0">
                    <a:pos x="0" y="0"/>
                  </a:cxn>
                  <a:cxn ang="0">
                    <a:pos x="382" y="202"/>
                  </a:cxn>
                  <a:cxn ang="0">
                    <a:pos x="577" y="202"/>
                  </a:cxn>
                  <a:cxn ang="0">
                    <a:pos x="637" y="249"/>
                  </a:cxn>
                  <a:cxn ang="0">
                    <a:pos x="639" y="402"/>
                  </a:cxn>
                  <a:cxn ang="0">
                    <a:pos x="598" y="400"/>
                  </a:cxn>
                  <a:cxn ang="0">
                    <a:pos x="669" y="532"/>
                  </a:cxn>
                  <a:cxn ang="0">
                    <a:pos x="735" y="402"/>
                  </a:cxn>
                  <a:cxn ang="0">
                    <a:pos x="696" y="402"/>
                  </a:cxn>
                  <a:cxn ang="0">
                    <a:pos x="694" y="226"/>
                  </a:cxn>
                  <a:cxn ang="0">
                    <a:pos x="616" y="150"/>
                  </a:cxn>
                  <a:cxn ang="0">
                    <a:pos x="335" y="149"/>
                  </a:cxn>
                  <a:cxn ang="0">
                    <a:pos x="69" y="0"/>
                  </a:cxn>
                  <a:cxn ang="0">
                    <a:pos x="0" y="0"/>
                  </a:cxn>
                </a:cxnLst>
                <a:rect l="0" t="0" r="r" b="b"/>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tx1">
                      <a:gamma/>
                      <a:tint val="0"/>
                      <a:invGamma/>
                      <a:alpha val="0"/>
                    </a:schemeClr>
                  </a:gs>
                  <a:gs pos="100000">
                    <a:schemeClr val="tx1"/>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 name="Group 15"/>
            <p:cNvGrpSpPr>
              <a:grpSpLocks/>
            </p:cNvGrpSpPr>
            <p:nvPr/>
          </p:nvGrpSpPr>
          <p:grpSpPr bwMode="auto">
            <a:xfrm>
              <a:off x="476" y="1977"/>
              <a:ext cx="973" cy="926"/>
              <a:chOff x="2457" y="2000"/>
              <a:chExt cx="901" cy="888"/>
            </a:xfrm>
          </p:grpSpPr>
          <p:pic>
            <p:nvPicPr>
              <p:cNvPr id="4123" name="Picture 16" descr="circuler_1"/>
              <p:cNvPicPr>
                <a:picLocks noChangeAspect="1" noChangeArrowheads="1"/>
              </p:cNvPicPr>
              <p:nvPr/>
            </p:nvPicPr>
            <p:blipFill>
              <a:blip r:embed="rId6" cstate="print"/>
              <a:srcRect/>
              <a:stretch>
                <a:fillRect/>
              </a:stretch>
            </p:blipFill>
            <p:spPr bwMode="ltGray">
              <a:xfrm>
                <a:off x="2457" y="2000"/>
                <a:ext cx="901" cy="886"/>
              </a:xfrm>
              <a:prstGeom prst="rect">
                <a:avLst/>
              </a:prstGeom>
              <a:noFill/>
              <a:ln w="9525">
                <a:noFill/>
                <a:miter lim="800000"/>
                <a:headEnd/>
                <a:tailEnd/>
              </a:ln>
            </p:spPr>
          </p:pic>
          <p:sp>
            <p:nvSpPr>
              <p:cNvPr id="108561" name="Oval 17"/>
              <p:cNvSpPr>
                <a:spLocks noChangeArrowheads="1"/>
              </p:cNvSpPr>
              <p:nvPr/>
            </p:nvSpPr>
            <p:spPr bwMode="ltGray">
              <a:xfrm>
                <a:off x="2457" y="2000"/>
                <a:ext cx="895"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62" name="Freeform 18"/>
              <p:cNvSpPr>
                <a:spLocks/>
              </p:cNvSpPr>
              <p:nvPr/>
            </p:nvSpPr>
            <p:spPr bwMode="ltGray">
              <a:xfrm>
                <a:off x="2550" y="2018"/>
                <a:ext cx="707" cy="308"/>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DDDDDD"/>
                  </a:gs>
                </a:gsLst>
                <a:lin ang="54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nvGrpSpPr>
              <p:cNvPr id="6" name="Group 19"/>
              <p:cNvGrpSpPr>
                <a:grpSpLocks/>
              </p:cNvGrpSpPr>
              <p:nvPr/>
            </p:nvGrpSpPr>
            <p:grpSpPr bwMode="auto">
              <a:xfrm rot="-1297425" flipH="1" flipV="1">
                <a:off x="2525" y="2693"/>
                <a:ext cx="781" cy="188"/>
                <a:chOff x="2532" y="1051"/>
                <a:chExt cx="893" cy="246"/>
              </a:xfrm>
            </p:grpSpPr>
            <p:grpSp>
              <p:nvGrpSpPr>
                <p:cNvPr id="7" name="Group 20"/>
                <p:cNvGrpSpPr>
                  <a:grpSpLocks/>
                </p:cNvGrpSpPr>
                <p:nvPr/>
              </p:nvGrpSpPr>
              <p:grpSpPr bwMode="auto">
                <a:xfrm>
                  <a:off x="2532" y="1051"/>
                  <a:ext cx="743" cy="185"/>
                  <a:chOff x="1565" y="2568"/>
                  <a:chExt cx="1118" cy="279"/>
                </a:xfrm>
              </p:grpSpPr>
              <p:sp>
                <p:nvSpPr>
                  <p:cNvPr id="108565" name="AutoShape 21"/>
                  <p:cNvSpPr>
                    <a:spLocks noChangeArrowheads="1"/>
                  </p:cNvSpPr>
                  <p:nvPr/>
                </p:nvSpPr>
                <p:spPr bwMode="ltGray">
                  <a:xfrm rot="5263130">
                    <a:off x="1867" y="2278"/>
                    <a:ext cx="221" cy="817"/>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66" name="AutoShape 22"/>
                  <p:cNvSpPr>
                    <a:spLocks noChangeArrowheads="1"/>
                  </p:cNvSpPr>
                  <p:nvPr/>
                </p:nvSpPr>
                <p:spPr bwMode="ltGray">
                  <a:xfrm rot="6078281">
                    <a:off x="2001" y="2281"/>
                    <a:ext cx="220" cy="817"/>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67" name="AutoShape 23"/>
                  <p:cNvSpPr>
                    <a:spLocks noChangeArrowheads="1"/>
                  </p:cNvSpPr>
                  <p:nvPr/>
                </p:nvSpPr>
                <p:spPr bwMode="ltGray">
                  <a:xfrm rot="6373927">
                    <a:off x="2075" y="2303"/>
                    <a:ext cx="220" cy="817"/>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68" name="AutoShape 24"/>
                  <p:cNvSpPr>
                    <a:spLocks noChangeArrowheads="1"/>
                  </p:cNvSpPr>
                  <p:nvPr/>
                </p:nvSpPr>
                <p:spPr bwMode="ltGray">
                  <a:xfrm rot="6906312">
                    <a:off x="2163" y="2326"/>
                    <a:ext cx="227" cy="817"/>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8" name="Group 25"/>
                <p:cNvGrpSpPr>
                  <a:grpSpLocks/>
                </p:cNvGrpSpPr>
                <p:nvPr/>
              </p:nvGrpSpPr>
              <p:grpSpPr bwMode="auto">
                <a:xfrm rot="1353540">
                  <a:off x="2682" y="1111"/>
                  <a:ext cx="743" cy="186"/>
                  <a:chOff x="1565" y="2568"/>
                  <a:chExt cx="1118" cy="279"/>
                </a:xfrm>
              </p:grpSpPr>
              <p:sp>
                <p:nvSpPr>
                  <p:cNvPr id="108570" name="AutoShape 26"/>
                  <p:cNvSpPr>
                    <a:spLocks noChangeArrowheads="1"/>
                  </p:cNvSpPr>
                  <p:nvPr/>
                </p:nvSpPr>
                <p:spPr bwMode="ltGray">
                  <a:xfrm rot="5263130">
                    <a:off x="1871" y="2284"/>
                    <a:ext cx="226" cy="817"/>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71" name="AutoShape 27"/>
                  <p:cNvSpPr>
                    <a:spLocks noChangeArrowheads="1"/>
                  </p:cNvSpPr>
                  <p:nvPr/>
                </p:nvSpPr>
                <p:spPr bwMode="ltGray">
                  <a:xfrm rot="6078281">
                    <a:off x="2006" y="2283"/>
                    <a:ext cx="226" cy="817"/>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72" name="AutoShape 28"/>
                  <p:cNvSpPr>
                    <a:spLocks noChangeArrowheads="1"/>
                  </p:cNvSpPr>
                  <p:nvPr/>
                </p:nvSpPr>
                <p:spPr bwMode="ltGray">
                  <a:xfrm rot="6373927">
                    <a:off x="2076" y="2306"/>
                    <a:ext cx="226" cy="817"/>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73" name="AutoShape 29"/>
                  <p:cNvSpPr>
                    <a:spLocks noChangeArrowheads="1"/>
                  </p:cNvSpPr>
                  <p:nvPr/>
                </p:nvSpPr>
                <p:spPr bwMode="ltGray">
                  <a:xfrm rot="6906312">
                    <a:off x="2169" y="2336"/>
                    <a:ext cx="226" cy="817"/>
                  </a:xfrm>
                  <a:prstGeom prst="moon">
                    <a:avLst>
                      <a:gd name="adj" fmla="val 49773"/>
                    </a:avLst>
                  </a:prstGeom>
                  <a:solidFill>
                    <a:srgbClr val="F8F8F8">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nvGrpSpPr>
            <p:cNvPr id="9" name="Group 30"/>
            <p:cNvGrpSpPr>
              <a:grpSpLocks/>
            </p:cNvGrpSpPr>
            <p:nvPr/>
          </p:nvGrpSpPr>
          <p:grpSpPr bwMode="auto">
            <a:xfrm>
              <a:off x="2340" y="1207"/>
              <a:ext cx="1541" cy="759"/>
              <a:chOff x="4320" y="1152"/>
              <a:chExt cx="414" cy="402"/>
            </a:xfrm>
          </p:grpSpPr>
          <p:sp>
            <p:nvSpPr>
              <p:cNvPr id="108575" name="AutoShape 31"/>
              <p:cNvSpPr>
                <a:spLocks noChangeArrowheads="1"/>
              </p:cNvSpPr>
              <p:nvPr/>
            </p:nvSpPr>
            <p:spPr bwMode="ltGray">
              <a:xfrm>
                <a:off x="4320" y="1152"/>
                <a:ext cx="414" cy="402"/>
              </a:xfrm>
              <a:prstGeom prst="roundRect">
                <a:avLst>
                  <a:gd name="adj" fmla="val 11921"/>
                </a:avLst>
              </a:prstGeom>
              <a:gradFill rotWithShape="1">
                <a:gsLst>
                  <a:gs pos="0">
                    <a:schemeClr val="accent1"/>
                  </a:gs>
                  <a:gs pos="100000">
                    <a:schemeClr val="accent1">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76" name="Freeform 32"/>
              <p:cNvSpPr>
                <a:spLocks/>
              </p:cNvSpPr>
              <p:nvPr/>
            </p:nvSpPr>
            <p:spPr bwMode="lt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48627"/>
                      <a:invGamma/>
                    </a:schemeClr>
                  </a:gs>
                  <a:gs pos="50000">
                    <a:schemeClr val="accent1">
                      <a:alpha val="0"/>
                    </a:schemeClr>
                  </a:gs>
                  <a:gs pos="100000">
                    <a:schemeClr val="accent1">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grpSp>
          <p:nvGrpSpPr>
            <p:cNvPr id="10" name="Group 33"/>
            <p:cNvGrpSpPr>
              <a:grpSpLocks/>
            </p:cNvGrpSpPr>
            <p:nvPr/>
          </p:nvGrpSpPr>
          <p:grpSpPr bwMode="auto">
            <a:xfrm>
              <a:off x="2353" y="2069"/>
              <a:ext cx="1570" cy="759"/>
              <a:chOff x="4320" y="1152"/>
              <a:chExt cx="414" cy="402"/>
            </a:xfrm>
          </p:grpSpPr>
          <p:sp>
            <p:nvSpPr>
              <p:cNvPr id="108578" name="AutoShape 34"/>
              <p:cNvSpPr>
                <a:spLocks noChangeArrowheads="1"/>
              </p:cNvSpPr>
              <p:nvPr/>
            </p:nvSpPr>
            <p:spPr bwMode="ltGray">
              <a:xfrm>
                <a:off x="4320" y="1152"/>
                <a:ext cx="414" cy="402"/>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79" name="Freeform 35"/>
              <p:cNvSpPr>
                <a:spLocks/>
              </p:cNvSpPr>
              <p:nvPr/>
            </p:nvSpPr>
            <p:spPr bwMode="lt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grpSp>
          <p:nvGrpSpPr>
            <p:cNvPr id="11" name="Group 36"/>
            <p:cNvGrpSpPr>
              <a:grpSpLocks/>
            </p:cNvGrpSpPr>
            <p:nvPr/>
          </p:nvGrpSpPr>
          <p:grpSpPr bwMode="auto">
            <a:xfrm>
              <a:off x="2361" y="2943"/>
              <a:ext cx="1607" cy="759"/>
              <a:chOff x="4320" y="1152"/>
              <a:chExt cx="414" cy="402"/>
            </a:xfrm>
          </p:grpSpPr>
          <p:sp>
            <p:nvSpPr>
              <p:cNvPr id="108581" name="AutoShape 37"/>
              <p:cNvSpPr>
                <a:spLocks noChangeArrowheads="1"/>
              </p:cNvSpPr>
              <p:nvPr/>
            </p:nvSpPr>
            <p:spPr bwMode="ltGray">
              <a:xfrm>
                <a:off x="4320" y="1152"/>
                <a:ext cx="414" cy="402"/>
              </a:xfrm>
              <a:prstGeom prst="roundRect">
                <a:avLst>
                  <a:gd name="adj" fmla="val 11921"/>
                </a:avLst>
              </a:prstGeom>
              <a:gradFill rotWithShape="1">
                <a:gsLst>
                  <a:gs pos="0">
                    <a:schemeClr val="folHlink"/>
                  </a:gs>
                  <a:gs pos="100000">
                    <a:schemeClr val="fo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8582" name="Freeform 38"/>
              <p:cNvSpPr>
                <a:spLocks/>
              </p:cNvSpPr>
              <p:nvPr/>
            </p:nvSpPr>
            <p:spPr bwMode="lt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sp>
          <p:nvSpPr>
            <p:cNvPr id="108583" name="Rectangle 39"/>
            <p:cNvSpPr>
              <a:spLocks noChangeArrowheads="1"/>
            </p:cNvSpPr>
            <p:nvPr/>
          </p:nvSpPr>
          <p:spPr bwMode="auto">
            <a:xfrm>
              <a:off x="2381" y="1253"/>
              <a:ext cx="1562" cy="596"/>
            </a:xfrm>
            <a:prstGeom prst="rect">
              <a:avLst/>
            </a:prstGeom>
            <a:noFill/>
            <a:ln w="9525">
              <a:noFill/>
              <a:miter lim="800000"/>
              <a:headEnd/>
              <a:tailEnd/>
            </a:ln>
            <a:effectLst/>
          </p:spPr>
          <p:txBody>
            <a:bodyPr>
              <a:spAutoFit/>
            </a:bodyPr>
            <a:lstStyle/>
            <a:p>
              <a:pPr algn="l" eaLnBrk="1" hangingPunct="1">
                <a:defRPr/>
              </a:pPr>
              <a:r>
                <a:rPr lang="zh-CN" altLang="en-US" sz="2800">
                  <a:solidFill>
                    <a:srgbClr val="660033"/>
                  </a:solidFill>
                  <a:effectLst>
                    <a:outerShdw blurRad="38100" dist="38100" dir="2700000" algn="tl">
                      <a:srgbClr val="C0C0C0"/>
                    </a:outerShdw>
                  </a:effectLst>
                  <a:latin typeface="Arial" pitchFamily="34" charset="0"/>
                </a:rPr>
                <a:t>物质世界长期发展的产物 </a:t>
              </a:r>
              <a:endParaRPr lang="zh-CN" altLang="en-US" sz="2800">
                <a:solidFill>
                  <a:srgbClr val="660033"/>
                </a:solidFill>
                <a:effectLst>
                  <a:outerShdw blurRad="38100" dist="38100" dir="2700000" algn="tl">
                    <a:srgbClr val="C0C0C0"/>
                  </a:outerShdw>
                </a:effectLst>
                <a:latin typeface="Arial" pitchFamily="34" charset="0"/>
                <a:cs typeface="Arial" pitchFamily="34" charset="0"/>
              </a:endParaRPr>
            </a:p>
          </p:txBody>
        </p:sp>
        <p:sp>
          <p:nvSpPr>
            <p:cNvPr id="108584" name="Rectangle 40"/>
            <p:cNvSpPr>
              <a:spLocks noChangeArrowheads="1"/>
            </p:cNvSpPr>
            <p:nvPr/>
          </p:nvSpPr>
          <p:spPr bwMode="auto">
            <a:xfrm>
              <a:off x="495" y="2230"/>
              <a:ext cx="937" cy="365"/>
            </a:xfrm>
            <a:prstGeom prst="rect">
              <a:avLst/>
            </a:prstGeom>
            <a:noFill/>
            <a:ln w="9525">
              <a:noFill/>
              <a:miter lim="800000"/>
              <a:headEnd/>
              <a:tailEnd/>
            </a:ln>
            <a:effectLst/>
          </p:spPr>
          <p:txBody>
            <a:bodyPr>
              <a:spAutoFit/>
            </a:bodyPr>
            <a:lstStyle/>
            <a:p>
              <a:pPr eaLnBrk="1" hangingPunct="1">
                <a:defRPr/>
              </a:pPr>
              <a:r>
                <a:rPr lang="zh-CN" altLang="en-US" sz="3200">
                  <a:solidFill>
                    <a:schemeClr val="accent2"/>
                  </a:solidFill>
                  <a:effectLst>
                    <a:outerShdw blurRad="38100" dist="38100" dir="2700000" algn="tl">
                      <a:srgbClr val="C0C0C0"/>
                    </a:outerShdw>
                  </a:effectLst>
                  <a:latin typeface="Arial Black" pitchFamily="34" charset="0"/>
                  <a:ea typeface="华文隶书" pitchFamily="2" charset="-122"/>
                  <a:cs typeface="Arial" pitchFamily="34" charset="0"/>
                </a:rPr>
                <a:t>意 识</a:t>
              </a:r>
            </a:p>
          </p:txBody>
        </p:sp>
        <p:sp>
          <p:nvSpPr>
            <p:cNvPr id="108585" name="Rectangle 41"/>
            <p:cNvSpPr>
              <a:spLocks noChangeArrowheads="1"/>
            </p:cNvSpPr>
            <p:nvPr/>
          </p:nvSpPr>
          <p:spPr bwMode="auto">
            <a:xfrm>
              <a:off x="2540" y="2112"/>
              <a:ext cx="1259" cy="672"/>
            </a:xfrm>
            <a:prstGeom prst="rect">
              <a:avLst/>
            </a:prstGeom>
            <a:noFill/>
            <a:ln w="9525">
              <a:noFill/>
              <a:miter lim="800000"/>
              <a:headEnd/>
              <a:tailEnd/>
            </a:ln>
            <a:effectLst/>
          </p:spPr>
          <p:txBody>
            <a:bodyPr>
              <a:spAutoFit/>
            </a:bodyPr>
            <a:lstStyle/>
            <a:p>
              <a:pPr algn="l" eaLnBrk="1" hangingPunct="1">
                <a:defRPr/>
              </a:pPr>
              <a:r>
                <a:rPr lang="zh-CN" altLang="en-US" sz="3200">
                  <a:effectLst>
                    <a:outerShdw blurRad="38100" dist="38100" dir="2700000" algn="tl">
                      <a:srgbClr val="C0C0C0"/>
                    </a:outerShdw>
                  </a:effectLst>
                  <a:latin typeface="Arial" pitchFamily="34" charset="0"/>
                </a:rPr>
                <a:t>人脑的机</a:t>
              </a:r>
            </a:p>
            <a:p>
              <a:pPr algn="l" eaLnBrk="1" hangingPunct="1">
                <a:defRPr/>
              </a:pPr>
              <a:r>
                <a:rPr lang="zh-CN" altLang="en-US" sz="3200">
                  <a:effectLst>
                    <a:outerShdw blurRad="38100" dist="38100" dir="2700000" algn="tl">
                      <a:srgbClr val="C0C0C0"/>
                    </a:outerShdw>
                  </a:effectLst>
                  <a:latin typeface="Arial" pitchFamily="34" charset="0"/>
                </a:rPr>
                <a:t>能和属性 </a:t>
              </a:r>
            </a:p>
          </p:txBody>
        </p:sp>
        <p:sp>
          <p:nvSpPr>
            <p:cNvPr id="108586" name="Rectangle 42"/>
            <p:cNvSpPr>
              <a:spLocks noChangeArrowheads="1"/>
            </p:cNvSpPr>
            <p:nvPr/>
          </p:nvSpPr>
          <p:spPr bwMode="auto">
            <a:xfrm>
              <a:off x="2495" y="2976"/>
              <a:ext cx="1428" cy="672"/>
            </a:xfrm>
            <a:prstGeom prst="rect">
              <a:avLst/>
            </a:prstGeom>
            <a:noFill/>
            <a:ln w="9525">
              <a:noFill/>
              <a:miter lim="800000"/>
              <a:headEnd/>
              <a:tailEnd/>
            </a:ln>
            <a:effectLst/>
          </p:spPr>
          <p:txBody>
            <a:bodyPr>
              <a:spAutoFit/>
            </a:bodyPr>
            <a:lstStyle/>
            <a:p>
              <a:pPr eaLnBrk="1" hangingPunct="1">
                <a:defRPr/>
              </a:pPr>
              <a:r>
                <a:rPr lang="zh-CN" altLang="en-US" sz="3200">
                  <a:effectLst>
                    <a:outerShdw blurRad="38100" dist="38100" dir="2700000" algn="tl">
                      <a:srgbClr val="C0C0C0"/>
                    </a:outerShdw>
                  </a:effectLst>
                  <a:latin typeface="Arial" pitchFamily="34" charset="0"/>
                </a:rPr>
                <a:t>物质世界</a:t>
              </a:r>
            </a:p>
            <a:p>
              <a:pPr eaLnBrk="1" hangingPunct="1">
                <a:defRPr/>
              </a:pPr>
              <a:r>
                <a:rPr lang="zh-CN" altLang="en-US" sz="3200">
                  <a:effectLst>
                    <a:outerShdw blurRad="38100" dist="38100" dir="2700000" algn="tl">
                      <a:srgbClr val="C0C0C0"/>
                    </a:outerShdw>
                  </a:effectLst>
                  <a:latin typeface="Arial" pitchFamily="34" charset="0"/>
                </a:rPr>
                <a:t>的主观映象</a:t>
              </a:r>
            </a:p>
          </p:txBody>
        </p:sp>
      </p:grpSp>
      <p:sp>
        <p:nvSpPr>
          <p:cNvPr id="108587" name="Rectangle 43"/>
          <p:cNvSpPr>
            <a:spLocks noChangeArrowheads="1"/>
          </p:cNvSpPr>
          <p:nvPr/>
        </p:nvSpPr>
        <p:spPr bwMode="auto">
          <a:xfrm>
            <a:off x="900113" y="506413"/>
            <a:ext cx="7450137" cy="762000"/>
          </a:xfrm>
          <a:prstGeom prst="rect">
            <a:avLst/>
          </a:prstGeom>
          <a:noFill/>
          <a:ln w="9525">
            <a:noFill/>
            <a:miter lim="800000"/>
            <a:headEnd/>
            <a:tailEnd/>
          </a:ln>
          <a:effectLst/>
        </p:spPr>
        <p:txBody>
          <a:bodyPr wrap="none">
            <a:spAutoFit/>
          </a:bodyPr>
          <a:lstStyle/>
          <a:p>
            <a:pPr algn="l" eaLnBrk="1" hangingPunct="1">
              <a:spcBef>
                <a:spcPct val="20000"/>
              </a:spcBef>
              <a:defRPr/>
            </a:pPr>
            <a:r>
              <a:rPr lang="zh-CN" altLang="en-US" sz="4400">
                <a:solidFill>
                  <a:srgbClr val="003300"/>
                </a:solidFill>
                <a:effectLst>
                  <a:outerShdw blurRad="38100" dist="38100" dir="2700000" algn="tl">
                    <a:srgbClr val="C0C0C0"/>
                  </a:outerShdw>
                </a:effectLst>
                <a:latin typeface="Arial" pitchFamily="34" charset="0"/>
                <a:ea typeface="华文行楷" pitchFamily="2" charset="-122"/>
              </a:rPr>
              <a:t>（一） 意识的起源与本质</a:t>
            </a:r>
            <a:r>
              <a:rPr lang="en-US" altLang="zh-CN" sz="4400">
                <a:solidFill>
                  <a:srgbClr val="003300"/>
                </a:solidFill>
                <a:effectLst>
                  <a:outerShdw blurRad="38100" dist="38100" dir="2700000" algn="tl">
                    <a:srgbClr val="C0C0C0"/>
                  </a:outerShdw>
                </a:effectLst>
                <a:latin typeface="Arial" pitchFamily="34" charset="0"/>
                <a:ea typeface="华文行楷" pitchFamily="2" charset="-122"/>
              </a:rPr>
              <a:t>p30</a:t>
            </a:r>
          </a:p>
        </p:txBody>
      </p:sp>
      <p:grpSp>
        <p:nvGrpSpPr>
          <p:cNvPr id="12" name="Group 44"/>
          <p:cNvGrpSpPr>
            <a:grpSpLocks/>
          </p:cNvGrpSpPr>
          <p:nvPr/>
        </p:nvGrpSpPr>
        <p:grpSpPr bwMode="auto">
          <a:xfrm>
            <a:off x="0" y="1196975"/>
            <a:ext cx="9144000" cy="519113"/>
            <a:chOff x="0" y="816"/>
            <a:chExt cx="5760" cy="372"/>
          </a:xfrm>
        </p:grpSpPr>
        <p:pic>
          <p:nvPicPr>
            <p:cNvPr id="4106" name="Picture 45" descr="1118564011"/>
            <p:cNvPicPr>
              <a:picLocks noChangeAspect="1" noChangeArrowheads="1"/>
            </p:cNvPicPr>
            <p:nvPr/>
          </p:nvPicPr>
          <p:blipFill>
            <a:blip r:embed="rId7" cstate="print"/>
            <a:srcRect/>
            <a:stretch>
              <a:fillRect/>
            </a:stretch>
          </p:blipFill>
          <p:spPr bwMode="auto">
            <a:xfrm>
              <a:off x="3426" y="816"/>
              <a:ext cx="2334" cy="372"/>
            </a:xfrm>
            <a:prstGeom prst="rect">
              <a:avLst/>
            </a:prstGeom>
            <a:noFill/>
            <a:ln w="9525">
              <a:noFill/>
              <a:miter lim="800000"/>
              <a:headEnd/>
              <a:tailEnd/>
            </a:ln>
          </p:spPr>
        </p:pic>
        <p:pic>
          <p:nvPicPr>
            <p:cNvPr id="4107" name="Picture 46" descr="1118564011"/>
            <p:cNvPicPr>
              <a:picLocks noChangeAspect="1" noChangeArrowheads="1"/>
            </p:cNvPicPr>
            <p:nvPr/>
          </p:nvPicPr>
          <p:blipFill>
            <a:blip r:embed="rId7" cstate="print"/>
            <a:srcRect t="12903" r="30077"/>
            <a:stretch>
              <a:fillRect/>
            </a:stretch>
          </p:blipFill>
          <p:spPr bwMode="auto">
            <a:xfrm>
              <a:off x="0" y="864"/>
              <a:ext cx="3504" cy="324"/>
            </a:xfrm>
            <a:prstGeom prst="rect">
              <a:avLst/>
            </a:prstGeom>
            <a:noFill/>
            <a:ln w="9525">
              <a:noFill/>
              <a:miter lim="800000"/>
              <a:headEnd/>
              <a:tailEnd/>
            </a:ln>
          </p:spPr>
        </p:pic>
      </p:grpSp>
      <p:sp>
        <p:nvSpPr>
          <p:cNvPr id="108591" name="Text Box 47"/>
          <p:cNvSpPr txBox="1">
            <a:spLocks noChangeArrowheads="1"/>
          </p:cNvSpPr>
          <p:nvPr/>
        </p:nvSpPr>
        <p:spPr bwMode="auto">
          <a:xfrm>
            <a:off x="250825" y="4724400"/>
            <a:ext cx="519113" cy="1878013"/>
          </a:xfrm>
          <a:prstGeom prst="rect">
            <a:avLst/>
          </a:prstGeom>
          <a:noFill/>
          <a:ln w="9525">
            <a:noFill/>
            <a:miter lim="800000"/>
            <a:headEnd/>
            <a:tailEnd/>
          </a:ln>
          <a:effectLst/>
        </p:spPr>
        <p:txBody>
          <a:bodyPr vert="eaVert" wrap="none">
            <a:spAutoFit/>
          </a:bodyPr>
          <a:lstStyle/>
          <a:p>
            <a:pPr algn="l" eaLnBrk="1" hangingPunct="1">
              <a:defRPr/>
            </a:pPr>
            <a:r>
              <a:rPr kumimoji="1" lang="zh-CN" altLang="en-US" sz="2200">
                <a:solidFill>
                  <a:srgbClr val="663300"/>
                </a:solidFill>
                <a:effectLst>
                  <a:outerShdw blurRad="38100" dist="38100" dir="2700000" algn="tl">
                    <a:srgbClr val="C0C0C0"/>
                  </a:outerShdw>
                </a:effectLst>
                <a:latin typeface="Arial" pitchFamily="34" charset="0"/>
                <a:ea typeface="华文楷体" pitchFamily="2" charset="-122"/>
              </a:rPr>
              <a:t>狼孩卡玛拉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par>
                          <p:cTn id="18" fill="hold">
                            <p:stCondLst>
                              <p:cond delay="1500"/>
                            </p:stCondLst>
                            <p:childTnLst>
                              <p:par>
                                <p:cTn id="19" presetID="16" presetClass="entr" presetSubtype="42" fill="hold" nodeType="afterEffect">
                                  <p:stCondLst>
                                    <p:cond delay="0"/>
                                  </p:stCondLst>
                                  <p:childTnLst>
                                    <p:set>
                                      <p:cBhvr>
                                        <p:cTn id="20" dur="1" fill="hold">
                                          <p:stCondLst>
                                            <p:cond delay="0"/>
                                          </p:stCondLst>
                                        </p:cTn>
                                        <p:tgtEl>
                                          <p:spTgt spid="108553"/>
                                        </p:tgtEl>
                                        <p:attrNameLst>
                                          <p:attrName>style.visibility</p:attrName>
                                        </p:attrNameLst>
                                      </p:cBhvr>
                                      <p:to>
                                        <p:strVal val="visible"/>
                                      </p:to>
                                    </p:set>
                                    <p:animEffect transition="in" filter="barn(outHorizontal)">
                                      <p:cBhvr>
                                        <p:cTn id="21" dur="500"/>
                                        <p:tgtEl>
                                          <p:spTgt spid="108553"/>
                                        </p:tgtEl>
                                      </p:cBhvr>
                                    </p:animEffec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108552"/>
                                        </p:tgtEl>
                                        <p:attrNameLst>
                                          <p:attrName>style.visibility</p:attrName>
                                        </p:attrNameLst>
                                      </p:cBhvr>
                                      <p:to>
                                        <p:strVal val="visible"/>
                                      </p:to>
                                    </p:set>
                                    <p:animEffect transition="in" filter="dissolve">
                                      <p:cBhvr>
                                        <p:cTn id="25" dur="500"/>
                                        <p:tgtEl>
                                          <p:spTgt spid="108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228600" y="3041650"/>
            <a:ext cx="2590800" cy="3195638"/>
            <a:chOff x="144" y="1916"/>
            <a:chExt cx="1632" cy="2013"/>
          </a:xfrm>
        </p:grpSpPr>
        <p:sp>
          <p:nvSpPr>
            <p:cNvPr id="109583" name="Oval 15">
              <a:hlinkClick r:id="rId2" action="ppaction://hlinksldjump"/>
            </p:cNvPr>
            <p:cNvSpPr>
              <a:spLocks noChangeArrowheads="1"/>
            </p:cNvSpPr>
            <p:nvPr/>
          </p:nvSpPr>
          <p:spPr bwMode="gray">
            <a:xfrm>
              <a:off x="204" y="1933"/>
              <a:ext cx="1542" cy="1996"/>
            </a:xfrm>
            <a:prstGeom prst="ellipse">
              <a:avLst/>
            </a:prstGeom>
            <a:gradFill rotWithShape="1">
              <a:gsLst>
                <a:gs pos="0">
                  <a:srgbClr val="E96E29"/>
                </a:gs>
                <a:gs pos="100000">
                  <a:srgbClr val="E96E29">
                    <a:gamma/>
                    <a:shade val="66667"/>
                    <a:invGamma/>
                  </a:srgbClr>
                </a:gs>
              </a:gsLst>
              <a:path path="shape">
                <a:fillToRect l="50000" t="50000" r="50000" b="50000"/>
              </a:path>
            </a:gradFill>
            <a:ln w="28575">
              <a:solidFill>
                <a:schemeClr val="tx2"/>
              </a:solidFill>
              <a:round/>
              <a:headEnd/>
              <a:tailEnd/>
            </a:ln>
            <a:effectLst>
              <a:outerShdw dist="63500" dir="2212194" algn="ctr"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07893" name="Oval 2"/>
            <p:cNvSpPr>
              <a:spLocks noChangeArrowheads="1"/>
            </p:cNvSpPr>
            <p:nvPr/>
          </p:nvSpPr>
          <p:spPr bwMode="auto">
            <a:xfrm>
              <a:off x="144" y="1916"/>
              <a:ext cx="1632" cy="1968"/>
            </a:xfrm>
            <a:prstGeom prst="ellipse">
              <a:avLst/>
            </a:prstGeom>
            <a:noFill/>
            <a:ln w="9525">
              <a:noFill/>
              <a:round/>
              <a:headEnd/>
              <a:tailEnd/>
            </a:ln>
          </p:spPr>
          <p:txBody>
            <a:bodyPr wrap="none" anchor="ctr"/>
            <a:lstStyle/>
            <a:p>
              <a:pPr eaLnBrk="1" hangingPunct="1"/>
              <a:r>
                <a:rPr lang="zh-CN" altLang="en-US" sz="2800">
                  <a:latin typeface="Arial" pitchFamily="34" charset="0"/>
                  <a:ea typeface="华文新魏" pitchFamily="2" charset="-122"/>
                </a:rPr>
                <a:t>一切物质</a:t>
              </a:r>
            </a:p>
            <a:p>
              <a:pPr eaLnBrk="1" hangingPunct="1"/>
              <a:r>
                <a:rPr lang="zh-CN" altLang="en-US" sz="2800">
                  <a:latin typeface="Arial" pitchFamily="34" charset="0"/>
                  <a:ea typeface="华文新魏" pitchFamily="2" charset="-122"/>
                </a:rPr>
                <a:t>所具有的反</a:t>
              </a:r>
            </a:p>
            <a:p>
              <a:pPr eaLnBrk="1" hangingPunct="1"/>
              <a:r>
                <a:rPr lang="zh-CN" altLang="en-US" sz="2800">
                  <a:latin typeface="Arial" pitchFamily="34" charset="0"/>
                  <a:ea typeface="华文新魏" pitchFamily="2" charset="-122"/>
                </a:rPr>
                <a:t>应特性到低</a:t>
              </a:r>
            </a:p>
            <a:p>
              <a:pPr eaLnBrk="1" hangingPunct="1"/>
              <a:r>
                <a:rPr lang="zh-CN" altLang="en-US" sz="2800">
                  <a:latin typeface="Arial" pitchFamily="34" charset="0"/>
                  <a:ea typeface="华文新魏" pitchFamily="2" charset="-122"/>
                </a:rPr>
                <a:t>等生物的刺</a:t>
              </a:r>
            </a:p>
            <a:p>
              <a:pPr eaLnBrk="1" hangingPunct="1"/>
              <a:r>
                <a:rPr lang="zh-CN" altLang="en-US" sz="2800">
                  <a:latin typeface="Arial" pitchFamily="34" charset="0"/>
                  <a:ea typeface="华文新魏" pitchFamily="2" charset="-122"/>
                </a:rPr>
                <a:t>激感应性</a:t>
              </a:r>
            </a:p>
          </p:txBody>
        </p:sp>
      </p:grpSp>
      <p:grpSp>
        <p:nvGrpSpPr>
          <p:cNvPr id="3" name="Group 22"/>
          <p:cNvGrpSpPr>
            <a:grpSpLocks/>
          </p:cNvGrpSpPr>
          <p:nvPr/>
        </p:nvGrpSpPr>
        <p:grpSpPr bwMode="auto">
          <a:xfrm>
            <a:off x="3200400" y="1989138"/>
            <a:ext cx="2595563" cy="3168650"/>
            <a:chOff x="2016" y="1253"/>
            <a:chExt cx="1635" cy="1996"/>
          </a:xfrm>
        </p:grpSpPr>
        <p:sp>
          <p:nvSpPr>
            <p:cNvPr id="109587" name="Oval 19">
              <a:hlinkClick r:id="rId2" action="ppaction://hlinksldjump"/>
            </p:cNvPr>
            <p:cNvSpPr>
              <a:spLocks noChangeArrowheads="1"/>
            </p:cNvSpPr>
            <p:nvPr/>
          </p:nvSpPr>
          <p:spPr bwMode="gray">
            <a:xfrm>
              <a:off x="2109" y="1253"/>
              <a:ext cx="1542" cy="1996"/>
            </a:xfrm>
            <a:prstGeom prst="ellipse">
              <a:avLst/>
            </a:prstGeom>
            <a:gradFill rotWithShape="1">
              <a:gsLst>
                <a:gs pos="0">
                  <a:srgbClr val="E96E29"/>
                </a:gs>
                <a:gs pos="100000">
                  <a:srgbClr val="E96E29">
                    <a:gamma/>
                    <a:shade val="66667"/>
                    <a:invGamma/>
                  </a:srgbClr>
                </a:gs>
              </a:gsLst>
              <a:path path="shape">
                <a:fillToRect l="50000" t="50000" r="50000" b="50000"/>
              </a:path>
            </a:gradFill>
            <a:ln w="28575">
              <a:solidFill>
                <a:schemeClr val="tx2"/>
              </a:solidFill>
              <a:round/>
              <a:headEnd/>
              <a:tailEnd/>
            </a:ln>
            <a:effectLst>
              <a:outerShdw dist="63500" dir="2212194" algn="ctr"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07891" name="Oval 3"/>
            <p:cNvSpPr>
              <a:spLocks noChangeArrowheads="1"/>
            </p:cNvSpPr>
            <p:nvPr/>
          </p:nvSpPr>
          <p:spPr bwMode="auto">
            <a:xfrm>
              <a:off x="2016" y="1286"/>
              <a:ext cx="1632" cy="1872"/>
            </a:xfrm>
            <a:prstGeom prst="ellipse">
              <a:avLst/>
            </a:prstGeom>
            <a:noFill/>
            <a:ln w="9525">
              <a:noFill/>
              <a:round/>
              <a:headEnd/>
              <a:tailEnd/>
            </a:ln>
          </p:spPr>
          <p:txBody>
            <a:bodyPr wrap="none" anchor="ctr"/>
            <a:lstStyle/>
            <a:p>
              <a:pPr eaLnBrk="1" hangingPunct="1"/>
              <a:r>
                <a:rPr lang="zh-CN" altLang="en-US" sz="2800">
                  <a:latin typeface="Arial" pitchFamily="34" charset="0"/>
                  <a:ea typeface="华文新魏" pitchFamily="2" charset="-122"/>
                </a:rPr>
                <a:t>由低等生</a:t>
              </a:r>
            </a:p>
            <a:p>
              <a:pPr eaLnBrk="1" hangingPunct="1"/>
              <a:r>
                <a:rPr lang="zh-CN" altLang="en-US" sz="2800">
                  <a:latin typeface="Arial" pitchFamily="34" charset="0"/>
                  <a:ea typeface="华文新魏" pitchFamily="2" charset="-122"/>
                </a:rPr>
                <a:t>物的刺激感</a:t>
              </a:r>
            </a:p>
            <a:p>
              <a:pPr eaLnBrk="1" hangingPunct="1"/>
              <a:r>
                <a:rPr lang="zh-CN" altLang="en-US" sz="2800">
                  <a:latin typeface="Arial" pitchFamily="34" charset="0"/>
                  <a:ea typeface="华文新魏" pitchFamily="2" charset="-122"/>
                </a:rPr>
                <a:t>应性到高等</a:t>
              </a:r>
            </a:p>
            <a:p>
              <a:pPr eaLnBrk="1" hangingPunct="1"/>
              <a:r>
                <a:rPr lang="zh-CN" altLang="en-US" sz="2800">
                  <a:latin typeface="Arial" pitchFamily="34" charset="0"/>
                  <a:ea typeface="华文新魏" pitchFamily="2" charset="-122"/>
                </a:rPr>
                <a:t>动物的感</a:t>
              </a:r>
            </a:p>
            <a:p>
              <a:pPr eaLnBrk="1" hangingPunct="1"/>
              <a:r>
                <a:rPr lang="zh-CN" altLang="en-US" sz="2800">
                  <a:latin typeface="Arial" pitchFamily="34" charset="0"/>
                  <a:ea typeface="华文新魏" pitchFamily="2" charset="-122"/>
                </a:rPr>
                <a:t>觉和心理</a:t>
              </a:r>
            </a:p>
          </p:txBody>
        </p:sp>
      </p:grpSp>
      <p:grpSp>
        <p:nvGrpSpPr>
          <p:cNvPr id="4" name="Group 23"/>
          <p:cNvGrpSpPr>
            <a:grpSpLocks/>
          </p:cNvGrpSpPr>
          <p:nvPr/>
        </p:nvGrpSpPr>
        <p:grpSpPr bwMode="auto">
          <a:xfrm>
            <a:off x="6172200" y="679450"/>
            <a:ext cx="2590800" cy="3181350"/>
            <a:chOff x="3888" y="428"/>
            <a:chExt cx="1632" cy="2004"/>
          </a:xfrm>
        </p:grpSpPr>
        <p:sp>
          <p:nvSpPr>
            <p:cNvPr id="109588" name="Oval 20">
              <a:hlinkClick r:id="rId2" action="ppaction://hlinksldjump"/>
            </p:cNvPr>
            <p:cNvSpPr>
              <a:spLocks noChangeArrowheads="1"/>
            </p:cNvSpPr>
            <p:nvPr/>
          </p:nvSpPr>
          <p:spPr bwMode="gray">
            <a:xfrm>
              <a:off x="3923" y="436"/>
              <a:ext cx="1542" cy="1996"/>
            </a:xfrm>
            <a:prstGeom prst="ellipse">
              <a:avLst/>
            </a:prstGeom>
            <a:gradFill rotWithShape="1">
              <a:gsLst>
                <a:gs pos="0">
                  <a:srgbClr val="E96E29"/>
                </a:gs>
                <a:gs pos="100000">
                  <a:srgbClr val="E96E29">
                    <a:gamma/>
                    <a:shade val="66667"/>
                    <a:invGamma/>
                  </a:srgbClr>
                </a:gs>
              </a:gsLst>
              <a:path path="shape">
                <a:fillToRect l="50000" t="50000" r="50000" b="50000"/>
              </a:path>
            </a:gradFill>
            <a:ln w="28575">
              <a:solidFill>
                <a:schemeClr val="tx2"/>
              </a:solidFill>
              <a:round/>
              <a:headEnd/>
              <a:tailEnd/>
            </a:ln>
            <a:effectLst>
              <a:outerShdw dist="63500" dir="2212194" algn="ctr"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07889" name="Oval 4"/>
            <p:cNvSpPr>
              <a:spLocks noChangeArrowheads="1"/>
            </p:cNvSpPr>
            <p:nvPr/>
          </p:nvSpPr>
          <p:spPr bwMode="auto">
            <a:xfrm>
              <a:off x="3888" y="428"/>
              <a:ext cx="1632" cy="1920"/>
            </a:xfrm>
            <a:prstGeom prst="ellipse">
              <a:avLst/>
            </a:prstGeom>
            <a:noFill/>
            <a:ln w="9525">
              <a:noFill/>
              <a:round/>
              <a:headEnd/>
              <a:tailEnd/>
            </a:ln>
          </p:spPr>
          <p:txBody>
            <a:bodyPr wrap="none" anchor="ctr"/>
            <a:lstStyle/>
            <a:p>
              <a:pPr eaLnBrk="1" hangingPunct="1"/>
              <a:r>
                <a:rPr lang="zh-CN" altLang="en-US" sz="2800">
                  <a:latin typeface="Arial" pitchFamily="34" charset="0"/>
                  <a:ea typeface="华文新魏" pitchFamily="2" charset="-122"/>
                </a:rPr>
                <a:t>由高等动</a:t>
              </a:r>
            </a:p>
            <a:p>
              <a:pPr eaLnBrk="1" hangingPunct="1"/>
              <a:r>
                <a:rPr lang="zh-CN" altLang="en-US" sz="2800">
                  <a:latin typeface="Arial" pitchFamily="34" charset="0"/>
                  <a:ea typeface="华文新魏" pitchFamily="2" charset="-122"/>
                </a:rPr>
                <a:t>物的感觉和</a:t>
              </a:r>
            </a:p>
            <a:p>
              <a:pPr eaLnBrk="1" hangingPunct="1"/>
              <a:r>
                <a:rPr lang="zh-CN" altLang="en-US" sz="2800">
                  <a:latin typeface="Arial" pitchFamily="34" charset="0"/>
                  <a:ea typeface="华文新魏" pitchFamily="2" charset="-122"/>
                </a:rPr>
                <a:t>理到人类</a:t>
              </a:r>
            </a:p>
            <a:p>
              <a:pPr eaLnBrk="1" hangingPunct="1"/>
              <a:r>
                <a:rPr lang="zh-CN" altLang="en-US" sz="2800">
                  <a:latin typeface="Arial" pitchFamily="34" charset="0"/>
                  <a:ea typeface="华文新魏" pitchFamily="2" charset="-122"/>
                </a:rPr>
                <a:t>的意识</a:t>
              </a:r>
            </a:p>
          </p:txBody>
        </p:sp>
      </p:grpSp>
      <p:sp>
        <p:nvSpPr>
          <p:cNvPr id="109573" name="AutoShape 5"/>
          <p:cNvSpPr>
            <a:spLocks noChangeArrowheads="1"/>
          </p:cNvSpPr>
          <p:nvPr/>
        </p:nvSpPr>
        <p:spPr bwMode="auto">
          <a:xfrm rot="-1619231">
            <a:off x="2809875" y="3886200"/>
            <a:ext cx="609600" cy="685800"/>
          </a:xfrm>
          <a:prstGeom prst="rightArrow">
            <a:avLst>
              <a:gd name="adj1" fmla="val 50000"/>
              <a:gd name="adj2" fmla="val 25000"/>
            </a:avLst>
          </a:prstGeom>
          <a:gradFill rotWithShape="0">
            <a:gsLst>
              <a:gs pos="0">
                <a:schemeClr val="bg1"/>
              </a:gs>
              <a:gs pos="100000">
                <a:srgbClr val="D45712"/>
              </a:gs>
            </a:gsLst>
            <a:lin ang="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9574" name="AutoShape 6"/>
          <p:cNvSpPr>
            <a:spLocks noChangeArrowheads="1"/>
          </p:cNvSpPr>
          <p:nvPr/>
        </p:nvSpPr>
        <p:spPr bwMode="auto">
          <a:xfrm rot="-1619231">
            <a:off x="5715000" y="2514600"/>
            <a:ext cx="533400" cy="685800"/>
          </a:xfrm>
          <a:prstGeom prst="rightArrow">
            <a:avLst>
              <a:gd name="adj1" fmla="val 50000"/>
              <a:gd name="adj2" fmla="val 25000"/>
            </a:avLst>
          </a:prstGeom>
          <a:gradFill rotWithShape="0">
            <a:gsLst>
              <a:gs pos="0">
                <a:schemeClr val="bg1"/>
              </a:gs>
              <a:gs pos="100000">
                <a:srgbClr val="D45712"/>
              </a:gs>
            </a:gsLst>
            <a:lin ang="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9575" name="Rectangle 7"/>
          <p:cNvSpPr>
            <a:spLocks noChangeArrowheads="1"/>
          </p:cNvSpPr>
          <p:nvPr/>
        </p:nvSpPr>
        <p:spPr bwMode="auto">
          <a:xfrm>
            <a:off x="3581400" y="5257800"/>
            <a:ext cx="5105400" cy="519113"/>
          </a:xfrm>
          <a:prstGeom prst="rect">
            <a:avLst/>
          </a:prstGeom>
          <a:noFill/>
          <a:ln w="38100">
            <a:noFill/>
            <a:miter lim="800000"/>
            <a:headEnd/>
            <a:tailEnd/>
          </a:ln>
          <a:effectLst/>
        </p:spPr>
        <p:txBody>
          <a:bodyPr>
            <a:spAutoFit/>
          </a:bodyPr>
          <a:lstStyle/>
          <a:p>
            <a:pPr algn="l" eaLnBrk="1" hangingPunct="1">
              <a:defRPr/>
            </a:pPr>
            <a:r>
              <a:rPr kumimoji="1" lang="zh-CN" altLang="en-US" sz="2800">
                <a:solidFill>
                  <a:srgbClr val="660033"/>
                </a:solidFill>
                <a:effectLst>
                  <a:outerShdw blurRad="38100" dist="38100" dir="2700000" algn="tl">
                    <a:srgbClr val="C0C0C0"/>
                  </a:outerShdw>
                </a:effectLst>
                <a:latin typeface="Arial" pitchFamily="34" charset="0"/>
                <a:ea typeface="楷体_GB2312" pitchFamily="49" charset="-122"/>
              </a:rPr>
              <a:t>意识形成过程的三个发展阶段</a:t>
            </a:r>
          </a:p>
        </p:txBody>
      </p:sp>
      <p:grpSp>
        <p:nvGrpSpPr>
          <p:cNvPr id="5" name="Group 24"/>
          <p:cNvGrpSpPr>
            <a:grpSpLocks/>
          </p:cNvGrpSpPr>
          <p:nvPr/>
        </p:nvGrpSpPr>
        <p:grpSpPr bwMode="auto">
          <a:xfrm>
            <a:off x="304800" y="476250"/>
            <a:ext cx="5780088" cy="1501775"/>
            <a:chOff x="192" y="300"/>
            <a:chExt cx="3641" cy="946"/>
          </a:xfrm>
        </p:grpSpPr>
        <p:sp>
          <p:nvSpPr>
            <p:cNvPr id="109576" name="AutoShape 10"/>
            <p:cNvSpPr>
              <a:spLocks noChangeArrowheads="1"/>
            </p:cNvSpPr>
            <p:nvPr/>
          </p:nvSpPr>
          <p:spPr bwMode="gray">
            <a:xfrm>
              <a:off x="1008" y="384"/>
              <a:ext cx="2784" cy="757"/>
            </a:xfrm>
            <a:prstGeom prst="roundRect">
              <a:avLst>
                <a:gd name="adj" fmla="val 12727"/>
              </a:avLst>
            </a:prstGeom>
            <a:solidFill>
              <a:schemeClr val="accent2"/>
            </a:solidFill>
            <a:ln w="9525">
              <a:solidFill>
                <a:schemeClr val="bg1"/>
              </a:solidFill>
              <a:round/>
              <a:headEnd/>
              <a:tailEnd/>
            </a:ln>
            <a:effectLst>
              <a:outerShdw dist="35921" dir="2700000" algn="ctr" rotWithShape="0">
                <a:srgbClr val="808080"/>
              </a:outerShdw>
            </a:effectLst>
          </p:spPr>
          <p:txBody>
            <a:bodyPr wrap="none" anchor="ctr"/>
            <a:lstStyle/>
            <a:p>
              <a:pPr algn="l" eaLnBrk="1" hangingPunct="1">
                <a:defRPr/>
              </a:pPr>
              <a:endParaRPr lang="zh-CN" altLang="zh-CN" sz="1800" b="0">
                <a:solidFill>
                  <a:schemeClr val="accent2"/>
                </a:solidFill>
                <a:ea typeface="宋体" pitchFamily="2" charset="-122"/>
                <a:cs typeface="Arial" pitchFamily="34" charset="0"/>
              </a:endParaRPr>
            </a:p>
          </p:txBody>
        </p:sp>
        <p:sp>
          <p:nvSpPr>
            <p:cNvPr id="207882" name="Rectangle 9"/>
            <p:cNvSpPr>
              <a:spLocks noChangeArrowheads="1"/>
            </p:cNvSpPr>
            <p:nvPr/>
          </p:nvSpPr>
          <p:spPr bwMode="auto">
            <a:xfrm>
              <a:off x="1097" y="391"/>
              <a:ext cx="2736" cy="672"/>
            </a:xfrm>
            <a:prstGeom prst="rect">
              <a:avLst/>
            </a:prstGeom>
            <a:noFill/>
            <a:ln w="9525">
              <a:noFill/>
              <a:miter lim="800000"/>
              <a:headEnd/>
              <a:tailEnd/>
            </a:ln>
          </p:spPr>
          <p:txBody>
            <a:bodyPr>
              <a:spAutoFit/>
            </a:bodyPr>
            <a:lstStyle/>
            <a:p>
              <a:pPr algn="l" eaLnBrk="1" hangingPunct="1"/>
              <a:r>
                <a:rPr lang="en-US" altLang="zh-CN" sz="3200">
                  <a:latin typeface="Arial" pitchFamily="34" charset="0"/>
                  <a:ea typeface="华文新魏" pitchFamily="2" charset="-122"/>
                </a:rPr>
                <a:t>       </a:t>
              </a:r>
              <a:r>
                <a:rPr lang="zh-CN" altLang="en-US" sz="2800">
                  <a:latin typeface="Arial" pitchFamily="34" charset="0"/>
                  <a:ea typeface="华文新魏" pitchFamily="2" charset="-122"/>
                </a:rPr>
                <a:t>从其起源来看是</a:t>
              </a:r>
            </a:p>
            <a:p>
              <a:pPr algn="l" eaLnBrk="1" hangingPunct="1"/>
              <a:r>
                <a:rPr lang="zh-CN" altLang="en-US" sz="2800">
                  <a:latin typeface="Arial" pitchFamily="34" charset="0"/>
                  <a:ea typeface="华文新魏" pitchFamily="2" charset="-122"/>
                </a:rPr>
                <a:t>自然界长期发展的产物</a:t>
              </a:r>
              <a:r>
                <a:rPr lang="zh-CN" altLang="en-US" sz="3200" b="0">
                  <a:latin typeface="Arial" pitchFamily="34" charset="0"/>
                  <a:ea typeface="宋体" pitchFamily="2" charset="-122"/>
                </a:rPr>
                <a:t>。</a:t>
              </a:r>
            </a:p>
          </p:txBody>
        </p:sp>
        <p:grpSp>
          <p:nvGrpSpPr>
            <p:cNvPr id="6" name="Group 12"/>
            <p:cNvGrpSpPr>
              <a:grpSpLocks/>
            </p:cNvGrpSpPr>
            <p:nvPr/>
          </p:nvGrpSpPr>
          <p:grpSpPr bwMode="auto">
            <a:xfrm>
              <a:off x="192" y="300"/>
              <a:ext cx="780" cy="946"/>
              <a:chOff x="802" y="845"/>
              <a:chExt cx="827" cy="826"/>
            </a:xfrm>
          </p:grpSpPr>
          <p:sp>
            <p:nvSpPr>
              <p:cNvPr id="109579" name="Oval 13"/>
              <p:cNvSpPr>
                <a:spLocks noChangeArrowheads="1"/>
              </p:cNvSpPr>
              <p:nvPr/>
            </p:nvSpPr>
            <p:spPr bwMode="gray">
              <a:xfrm>
                <a:off x="802" y="845"/>
                <a:ext cx="827" cy="826"/>
              </a:xfrm>
              <a:prstGeom prst="ellipse">
                <a:avLst/>
              </a:prstGeom>
              <a:solidFill>
                <a:schemeClr val="bg1"/>
              </a:solidFill>
              <a:ln w="38100">
                <a:solidFill>
                  <a:schemeClr val="accent2"/>
                </a:solidFill>
                <a:round/>
                <a:headEnd/>
                <a:tailEnd/>
              </a:ln>
            </p:spPr>
            <p:txBody>
              <a:bodyPr wrap="none" anchor="ctr"/>
              <a:lstStyle/>
              <a:p>
                <a:pPr algn="l" eaLnBrk="1" hangingPunct="1">
                  <a:defRPr/>
                </a:pPr>
                <a:endParaRPr lang="zh-CN" altLang="zh-CN" sz="2800">
                  <a:solidFill>
                    <a:schemeClr val="accent2"/>
                  </a:solidFill>
                  <a:effectLst>
                    <a:outerShdw blurRad="38100" dist="38100" dir="2700000" algn="tl">
                      <a:srgbClr val="C0C0C0"/>
                    </a:outerShdw>
                  </a:effectLst>
                  <a:latin typeface=""/>
                  <a:ea typeface="华文细黑" pitchFamily="2" charset="-122"/>
                  <a:cs typeface="Arial" pitchFamily="34" charset="0"/>
                </a:endParaRPr>
              </a:p>
            </p:txBody>
          </p:sp>
          <p:sp>
            <p:nvSpPr>
              <p:cNvPr id="109580" name="Oval 14"/>
              <p:cNvSpPr>
                <a:spLocks noChangeArrowheads="1"/>
              </p:cNvSpPr>
              <p:nvPr/>
            </p:nvSpPr>
            <p:spPr bwMode="gray">
              <a:xfrm>
                <a:off x="836" y="879"/>
                <a:ext cx="758" cy="758"/>
              </a:xfrm>
              <a:prstGeom prst="ellipse">
                <a:avLst/>
              </a:prstGeom>
              <a:solidFill>
                <a:schemeClr val="bg1"/>
              </a:solidFill>
              <a:ln w="38100">
                <a:solidFill>
                  <a:schemeClr val="accent2">
                    <a:alpha val="70195"/>
                  </a:schemeClr>
                </a:solidFill>
                <a:round/>
                <a:headEnd/>
                <a:tailEnd/>
              </a:ln>
            </p:spPr>
            <p:txBody>
              <a:bodyPr wrap="none" anchor="ctr"/>
              <a:lstStyle/>
              <a:p>
                <a:pPr algn="l" eaLnBrk="1" hangingPunct="1">
                  <a:defRPr/>
                </a:pPr>
                <a:endParaRPr lang="zh-CN" altLang="zh-CN" sz="2800">
                  <a:solidFill>
                    <a:schemeClr val="accent2"/>
                  </a:solidFill>
                  <a:effectLst>
                    <a:outerShdw blurRad="38100" dist="38100" dir="2700000" algn="tl">
                      <a:srgbClr val="C0C0C0"/>
                    </a:outerShdw>
                  </a:effectLst>
                  <a:latin typeface=""/>
                  <a:ea typeface="华文细黑" pitchFamily="2" charset="-122"/>
                  <a:cs typeface="Arial" pitchFamily="34" charset="0"/>
                </a:endParaRPr>
              </a:p>
            </p:txBody>
          </p:sp>
          <p:sp>
            <p:nvSpPr>
              <p:cNvPr id="109581" name="Oval 15"/>
              <p:cNvSpPr>
                <a:spLocks noChangeArrowheads="1"/>
              </p:cNvSpPr>
              <p:nvPr/>
            </p:nvSpPr>
            <p:spPr bwMode="gray">
              <a:xfrm>
                <a:off x="870" y="915"/>
                <a:ext cx="690" cy="690"/>
              </a:xfrm>
              <a:prstGeom prst="ellipse">
                <a:avLst/>
              </a:prstGeom>
              <a:solidFill>
                <a:schemeClr val="bg1"/>
              </a:solidFill>
              <a:ln w="38100">
                <a:solidFill>
                  <a:schemeClr val="accent2">
                    <a:alpha val="30196"/>
                  </a:schemeClr>
                </a:solidFill>
                <a:round/>
                <a:headEnd/>
                <a:tailEnd/>
              </a:ln>
            </p:spPr>
            <p:txBody>
              <a:bodyPr wrap="none" anchor="ctr"/>
              <a:lstStyle/>
              <a:p>
                <a:pPr algn="l" eaLnBrk="1" hangingPunct="1">
                  <a:defRPr/>
                </a:pPr>
                <a:endParaRPr lang="zh-CN" altLang="zh-CN" sz="2800">
                  <a:solidFill>
                    <a:schemeClr val="accent2"/>
                  </a:solidFill>
                  <a:effectLst>
                    <a:outerShdw blurRad="38100" dist="38100" dir="2700000" algn="tl">
                      <a:srgbClr val="C0C0C0"/>
                    </a:outerShdw>
                  </a:effectLst>
                  <a:latin typeface=""/>
                  <a:ea typeface="华文细黑" pitchFamily="2" charset="-122"/>
                  <a:cs typeface="Arial" pitchFamily="34" charset="0"/>
                </a:endParaRPr>
              </a:p>
            </p:txBody>
          </p:sp>
        </p:grpSp>
        <p:sp>
          <p:nvSpPr>
            <p:cNvPr id="109582" name="Rectangle 14"/>
            <p:cNvSpPr>
              <a:spLocks noChangeArrowheads="1"/>
            </p:cNvSpPr>
            <p:nvPr/>
          </p:nvSpPr>
          <p:spPr bwMode="auto">
            <a:xfrm>
              <a:off x="288" y="588"/>
              <a:ext cx="630" cy="365"/>
            </a:xfrm>
            <a:prstGeom prst="rect">
              <a:avLst/>
            </a:prstGeom>
            <a:noFill/>
            <a:ln w="9525">
              <a:noFill/>
              <a:miter lim="800000"/>
              <a:headEnd/>
              <a:tailEnd/>
            </a:ln>
            <a:effectLst/>
          </p:spPr>
          <p:txBody>
            <a:bodyPr wrap="none">
              <a:spAutoFit/>
            </a:bodyPr>
            <a:lstStyle/>
            <a:p>
              <a:pPr algn="l" eaLnBrk="1" hangingPunct="1">
                <a:defRPr/>
              </a:pPr>
              <a:r>
                <a:rPr lang="zh-CN" altLang="en-US" sz="3200">
                  <a:solidFill>
                    <a:schemeClr val="tx1"/>
                  </a:solidFill>
                  <a:effectLst>
                    <a:outerShdw blurRad="38100" dist="38100" dir="2700000" algn="tl">
                      <a:srgbClr val="C0C0C0"/>
                    </a:outerShdw>
                  </a:effectLst>
                  <a:latin typeface="Arial" pitchFamily="34" charset="0"/>
                  <a:ea typeface="宋体" pitchFamily="2" charset="-122"/>
                </a:rPr>
                <a:t>意识</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09573"/>
                                        </p:tgtEl>
                                        <p:attrNameLst>
                                          <p:attrName>style.visibility</p:attrName>
                                        </p:attrNameLst>
                                      </p:cBhvr>
                                      <p:to>
                                        <p:strVal val="visible"/>
                                      </p:to>
                                    </p:set>
                                    <p:animEffect transition="in" filter="wipe(left)">
                                      <p:cBhvr>
                                        <p:cTn id="17" dur="500"/>
                                        <p:tgtEl>
                                          <p:spTgt spid="109573"/>
                                        </p:tgtEl>
                                      </p:cBhvr>
                                    </p:animEffect>
                                  </p:childTnLst>
                                </p:cTn>
                              </p:par>
                            </p:childTnLst>
                          </p:cTn>
                        </p:par>
                        <p:par>
                          <p:cTn id="18" fill="hold">
                            <p:stCondLst>
                              <p:cond delay="2000"/>
                            </p:stCondLst>
                            <p:childTnLst>
                              <p:par>
                                <p:cTn id="19" presetID="14" presetClass="entr" presetSubtype="5"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vertical)">
                                      <p:cBhvr>
                                        <p:cTn id="21" dur="500"/>
                                        <p:tgtEl>
                                          <p:spTgt spid="3"/>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09574"/>
                                        </p:tgtEl>
                                        <p:attrNameLst>
                                          <p:attrName>style.visibility</p:attrName>
                                        </p:attrNameLst>
                                      </p:cBhvr>
                                      <p:to>
                                        <p:strVal val="visible"/>
                                      </p:to>
                                    </p:set>
                                    <p:animEffect transition="in" filter="wipe(left)">
                                      <p:cBhvr>
                                        <p:cTn id="25" dur="500"/>
                                        <p:tgtEl>
                                          <p:spTgt spid="109574"/>
                                        </p:tgtEl>
                                      </p:cBhvr>
                                    </p:animEffect>
                                  </p:childTnLst>
                                </p:cTn>
                              </p:par>
                            </p:childTnLst>
                          </p:cTn>
                        </p:par>
                        <p:par>
                          <p:cTn id="26" fill="hold">
                            <p:stCondLst>
                              <p:cond delay="3000"/>
                            </p:stCondLst>
                            <p:childTnLst>
                              <p:par>
                                <p:cTn id="27" presetID="53"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09575">
                                            <p:txEl>
                                              <p:pRg st="0" end="0"/>
                                            </p:txEl>
                                          </p:spTgt>
                                        </p:tgtEl>
                                        <p:attrNameLst>
                                          <p:attrName>style.visibility</p:attrName>
                                        </p:attrNameLst>
                                      </p:cBhvr>
                                      <p:to>
                                        <p:strVal val="visible"/>
                                      </p:to>
                                    </p:set>
                                    <p:animEffect transition="in" filter="wipe(left)">
                                      <p:cBhvr>
                                        <p:cTn id="35" dur="500"/>
                                        <p:tgtEl>
                                          <p:spTgt spid="1095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P spid="109574"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Grp="1" noChangeAspect="1" noChangeArrowheads="1"/>
          </p:cNvPicPr>
          <p:nvPr>
            <p:ph sz="half" idx="2"/>
          </p:nvPr>
        </p:nvPicPr>
        <p:blipFill>
          <a:blip r:embed="rId2" cstate="print"/>
          <a:srcRect/>
          <a:stretch>
            <a:fillRect/>
          </a:stretch>
        </p:blipFill>
        <p:spPr>
          <a:xfrm>
            <a:off x="5029200" y="2057400"/>
            <a:ext cx="3360738" cy="3733800"/>
          </a:xfrm>
          <a:ln>
            <a:solidFill>
              <a:srgbClr val="990000"/>
            </a:solidFill>
          </a:ln>
        </p:spPr>
      </p:pic>
      <p:grpSp>
        <p:nvGrpSpPr>
          <p:cNvPr id="2" name="Group 16"/>
          <p:cNvGrpSpPr>
            <a:grpSpLocks/>
          </p:cNvGrpSpPr>
          <p:nvPr/>
        </p:nvGrpSpPr>
        <p:grpSpPr bwMode="auto">
          <a:xfrm>
            <a:off x="838200" y="1981200"/>
            <a:ext cx="3886200" cy="4400550"/>
            <a:chOff x="528" y="1248"/>
            <a:chExt cx="2448" cy="2772"/>
          </a:xfrm>
        </p:grpSpPr>
        <p:sp>
          <p:nvSpPr>
            <p:cNvPr id="110606" name="Document"/>
            <p:cNvSpPr>
              <a:spLocks noEditPoints="1" noChangeArrowheads="1"/>
            </p:cNvSpPr>
            <p:nvPr/>
          </p:nvSpPr>
          <p:spPr bwMode="auto">
            <a:xfrm>
              <a:off x="839" y="2024"/>
              <a:ext cx="2086" cy="1996"/>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3F9197"/>
            </a:solidFill>
            <a:ln w="9525">
              <a:solidFill>
                <a:srgbClr val="000000"/>
              </a:solidFill>
              <a:miter lim="800000"/>
              <a:headEnd/>
              <a:tailEnd/>
            </a:ln>
            <a:effectLst>
              <a:outerShdw dist="107763" dir="2700000" algn="ctr" rotWithShape="0">
                <a:srgbClr val="808080"/>
              </a:outerShdw>
            </a:effectLst>
          </p:spPr>
          <p:txBody>
            <a:bodyPr/>
            <a:lstStyle/>
            <a:p>
              <a:pPr eaLnBrk="1" hangingPunct="1">
                <a:lnSpc>
                  <a:spcPct val="105000"/>
                </a:lnSpc>
                <a:defRPr/>
              </a:pPr>
              <a:r>
                <a:rPr lang="en-US" altLang="zh-CN" sz="2600">
                  <a:effectLst>
                    <a:outerShdw blurRad="38100" dist="38100" dir="2700000" algn="tl">
                      <a:srgbClr val="000000"/>
                    </a:outerShdw>
                  </a:effectLst>
                  <a:latin typeface="楷体_GB2312" pitchFamily="49" charset="-122"/>
                  <a:ea typeface="楷体_GB2312" pitchFamily="49" charset="-122"/>
                </a:rPr>
                <a:t>    </a:t>
              </a:r>
              <a:endParaRPr lang="en-US" altLang="zh-CN" sz="2800">
                <a:effectLst>
                  <a:outerShdw blurRad="38100" dist="38100" dir="2700000" algn="tl">
                    <a:srgbClr val="000000"/>
                  </a:outerShdw>
                </a:effectLst>
                <a:latin typeface="楷体_GB2312" pitchFamily="49" charset="-122"/>
                <a:ea typeface="楷体_GB2312" pitchFamily="49" charset="-122"/>
              </a:endParaRPr>
            </a:p>
          </p:txBody>
        </p:sp>
        <p:sp>
          <p:nvSpPr>
            <p:cNvPr id="110595" name="Rectangle 3"/>
            <p:cNvSpPr>
              <a:spLocks noChangeArrowheads="1"/>
            </p:cNvSpPr>
            <p:nvPr/>
          </p:nvSpPr>
          <p:spPr bwMode="auto">
            <a:xfrm>
              <a:off x="864" y="2064"/>
              <a:ext cx="2112" cy="1900"/>
            </a:xfrm>
            <a:prstGeom prst="rect">
              <a:avLst/>
            </a:prstGeom>
            <a:noFill/>
            <a:ln w="38100">
              <a:noFill/>
              <a:miter lim="800000"/>
              <a:headEnd/>
              <a:tailEnd/>
            </a:ln>
            <a:effectLst/>
          </p:spPr>
          <p:txBody>
            <a:bodyPr>
              <a:spAutoFit/>
            </a:bodyPr>
            <a:lstStyle/>
            <a:p>
              <a:pPr algn="l" eaLnBrk="1" hangingPunct="1">
                <a:defRPr/>
              </a:pPr>
              <a:r>
                <a:rPr lang="en-US" altLang="zh-CN" sz="3200">
                  <a:effectLst>
                    <a:outerShdw blurRad="38100" dist="38100" dir="2700000" algn="tl">
                      <a:srgbClr val="C0C0C0"/>
                    </a:outerShdw>
                  </a:effectLst>
                  <a:latin typeface="Arial" pitchFamily="34" charset="0"/>
                  <a:ea typeface="楷体_GB2312" pitchFamily="49" charset="-122"/>
                </a:rPr>
                <a:t>        “</a:t>
              </a:r>
              <a:r>
                <a:rPr lang="zh-CN" altLang="en-US" sz="3200">
                  <a:effectLst>
                    <a:outerShdw blurRad="38100" dist="38100" dir="2700000" algn="tl">
                      <a:srgbClr val="C0C0C0"/>
                    </a:outerShdw>
                  </a:effectLst>
                  <a:latin typeface="Arial" pitchFamily="34" charset="0"/>
                  <a:ea typeface="楷体_GB2312" pitchFamily="49" charset="-122"/>
                </a:rPr>
                <a:t>意识一开 始就是社会的产物，而且只要人类存在着，它就仍然是这种产	物。”</a:t>
              </a:r>
            </a:p>
          </p:txBody>
        </p:sp>
        <p:pic>
          <p:nvPicPr>
            <p:cNvPr id="208911" name="Picture 4"/>
            <p:cNvPicPr>
              <a:picLocks noChangeAspect="1" noChangeArrowheads="1"/>
            </p:cNvPicPr>
            <p:nvPr/>
          </p:nvPicPr>
          <p:blipFill>
            <a:blip r:embed="rId3" cstate="print"/>
            <a:srcRect/>
            <a:stretch>
              <a:fillRect/>
            </a:stretch>
          </p:blipFill>
          <p:spPr bwMode="auto">
            <a:xfrm>
              <a:off x="528" y="1248"/>
              <a:ext cx="920" cy="1104"/>
            </a:xfrm>
            <a:prstGeom prst="rect">
              <a:avLst/>
            </a:prstGeom>
            <a:noFill/>
            <a:ln w="9525">
              <a:noFill/>
              <a:miter lim="800000"/>
              <a:headEnd/>
              <a:tailEnd/>
            </a:ln>
          </p:spPr>
        </p:pic>
      </p:grpSp>
      <p:sp>
        <p:nvSpPr>
          <p:cNvPr id="110597" name="Rectangle 5"/>
          <p:cNvSpPr>
            <a:spLocks noChangeArrowheads="1"/>
          </p:cNvSpPr>
          <p:nvPr/>
        </p:nvSpPr>
        <p:spPr bwMode="auto">
          <a:xfrm>
            <a:off x="5105400" y="5181600"/>
            <a:ext cx="2995613" cy="396875"/>
          </a:xfrm>
          <a:prstGeom prst="rect">
            <a:avLst/>
          </a:prstGeom>
          <a:noFill/>
          <a:ln w="9525">
            <a:noFill/>
            <a:miter lim="800000"/>
            <a:headEnd/>
            <a:tailEnd/>
          </a:ln>
          <a:effectLst/>
        </p:spPr>
        <p:txBody>
          <a:bodyPr wrap="none">
            <a:spAutoFit/>
          </a:bodyPr>
          <a:lstStyle/>
          <a:p>
            <a:pPr algn="l" eaLnBrk="1" hangingPunct="1">
              <a:defRPr/>
            </a:pPr>
            <a:r>
              <a:rPr kumimoji="1" lang="zh-CN" altLang="en-US" sz="2000">
                <a:effectLst>
                  <a:outerShdw blurRad="38100" dist="38100" dir="2700000" algn="tl">
                    <a:srgbClr val="C0C0C0"/>
                  </a:outerShdw>
                </a:effectLst>
                <a:latin typeface="Arial" pitchFamily="34" charset="0"/>
                <a:ea typeface="楷体_GB2312" pitchFamily="49" charset="-122"/>
              </a:rPr>
              <a:t>古人类使用工具进行劳动</a:t>
            </a:r>
          </a:p>
        </p:txBody>
      </p:sp>
      <p:grpSp>
        <p:nvGrpSpPr>
          <p:cNvPr id="3" name="Group 17"/>
          <p:cNvGrpSpPr>
            <a:grpSpLocks/>
          </p:cNvGrpSpPr>
          <p:nvPr/>
        </p:nvGrpSpPr>
        <p:grpSpPr bwMode="auto">
          <a:xfrm>
            <a:off x="914400" y="609600"/>
            <a:ext cx="6858000" cy="1295400"/>
            <a:chOff x="576" y="384"/>
            <a:chExt cx="4320" cy="816"/>
          </a:xfrm>
        </p:grpSpPr>
        <p:sp>
          <p:nvSpPr>
            <p:cNvPr id="110598" name="AutoShape 3"/>
            <p:cNvSpPr>
              <a:spLocks noChangeArrowheads="1"/>
            </p:cNvSpPr>
            <p:nvPr/>
          </p:nvSpPr>
          <p:spPr bwMode="gray">
            <a:xfrm>
              <a:off x="1200" y="432"/>
              <a:ext cx="3696" cy="720"/>
            </a:xfrm>
            <a:prstGeom prst="roundRect">
              <a:avLst>
                <a:gd name="adj" fmla="val 12727"/>
              </a:avLst>
            </a:prstGeom>
            <a:solidFill>
              <a:schemeClr val="hlink"/>
            </a:solidFill>
            <a:ln w="9525">
              <a:solidFill>
                <a:schemeClr val="bg1"/>
              </a:solidFill>
              <a:round/>
              <a:headEnd/>
              <a:tailEnd/>
            </a:ln>
            <a:effectLst>
              <a:outerShdw dist="35921" dir="2700000" algn="ctr" rotWithShape="0">
                <a:srgbClr val="808080"/>
              </a:outerShdw>
            </a:effectLst>
          </p:spPr>
          <p:txBody>
            <a:bodyPr wrap="none" anchor="ctr"/>
            <a:lstStyle/>
            <a:p>
              <a:pPr algn="l" eaLnBrk="1" hangingPunct="1">
                <a:defRPr/>
              </a:pPr>
              <a:endParaRPr lang="zh-CN" altLang="zh-CN" sz="1800" b="0">
                <a:ea typeface="宋体" pitchFamily="2" charset="-122"/>
                <a:cs typeface="Arial" pitchFamily="34" charset="0"/>
              </a:endParaRPr>
            </a:p>
          </p:txBody>
        </p:sp>
        <p:sp>
          <p:nvSpPr>
            <p:cNvPr id="208903" name="Rectangle 7"/>
            <p:cNvSpPr>
              <a:spLocks noChangeArrowheads="1"/>
            </p:cNvSpPr>
            <p:nvPr/>
          </p:nvSpPr>
          <p:spPr bwMode="auto">
            <a:xfrm>
              <a:off x="1536" y="482"/>
              <a:ext cx="3264" cy="596"/>
            </a:xfrm>
            <a:prstGeom prst="rect">
              <a:avLst/>
            </a:prstGeom>
            <a:noFill/>
            <a:ln w="9525">
              <a:noFill/>
              <a:miter lim="800000"/>
              <a:headEnd/>
              <a:tailEnd/>
            </a:ln>
          </p:spPr>
          <p:txBody>
            <a:bodyPr>
              <a:spAutoFit/>
            </a:bodyPr>
            <a:lstStyle/>
            <a:p>
              <a:pPr algn="l" eaLnBrk="1" hangingPunct="1"/>
              <a:r>
                <a:rPr lang="en-US" altLang="zh-CN" sz="2800" b="0">
                  <a:latin typeface="Arial" pitchFamily="34" charset="0"/>
                  <a:ea typeface="华文新魏" pitchFamily="2" charset="-122"/>
                </a:rPr>
                <a:t>     </a:t>
              </a:r>
              <a:r>
                <a:rPr lang="zh-CN" altLang="en-US" sz="2800">
                  <a:latin typeface="Arial" pitchFamily="34" charset="0"/>
                  <a:ea typeface="华文新魏" pitchFamily="2" charset="-122"/>
                </a:rPr>
                <a:t>不仅是自然界长期发展的产物，而且是社会历史的产物</a:t>
              </a:r>
            </a:p>
          </p:txBody>
        </p:sp>
        <p:grpSp>
          <p:nvGrpSpPr>
            <p:cNvPr id="4" name="Group 5"/>
            <p:cNvGrpSpPr>
              <a:grpSpLocks/>
            </p:cNvGrpSpPr>
            <p:nvPr/>
          </p:nvGrpSpPr>
          <p:grpSpPr bwMode="auto">
            <a:xfrm>
              <a:off x="576" y="384"/>
              <a:ext cx="816" cy="816"/>
              <a:chOff x="802" y="845"/>
              <a:chExt cx="827" cy="826"/>
            </a:xfrm>
          </p:grpSpPr>
          <p:sp>
            <p:nvSpPr>
              <p:cNvPr id="208906" name="Oval 6"/>
              <p:cNvSpPr>
                <a:spLocks noChangeArrowheads="1"/>
              </p:cNvSpPr>
              <p:nvPr/>
            </p:nvSpPr>
            <p:spPr bwMode="gray">
              <a:xfrm>
                <a:off x="802" y="845"/>
                <a:ext cx="827" cy="826"/>
              </a:xfrm>
              <a:prstGeom prst="ellipse">
                <a:avLst/>
              </a:prstGeom>
              <a:solidFill>
                <a:srgbClr val="F8F8F8"/>
              </a:solidFill>
              <a:ln w="38100">
                <a:solidFill>
                  <a:schemeClr val="accent1"/>
                </a:solidFill>
                <a:round/>
                <a:headEnd/>
                <a:tailEnd/>
              </a:ln>
            </p:spPr>
            <p:txBody>
              <a:bodyPr wrap="none" anchor="ctr"/>
              <a:lstStyle/>
              <a:p>
                <a:pPr algn="l" eaLnBrk="1" hangingPunct="1"/>
                <a:endParaRPr lang="zh-CN" altLang="zh-CN" sz="1800" b="0">
                  <a:solidFill>
                    <a:schemeClr val="tx1"/>
                  </a:solidFill>
                  <a:ea typeface="宋体" pitchFamily="2" charset="-122"/>
                </a:endParaRPr>
              </a:p>
            </p:txBody>
          </p:sp>
          <p:sp>
            <p:nvSpPr>
              <p:cNvPr id="208907" name="Oval 7"/>
              <p:cNvSpPr>
                <a:spLocks noChangeArrowheads="1"/>
              </p:cNvSpPr>
              <p:nvPr/>
            </p:nvSpPr>
            <p:spPr bwMode="gray">
              <a:xfrm>
                <a:off x="836" y="879"/>
                <a:ext cx="758" cy="758"/>
              </a:xfrm>
              <a:prstGeom prst="ellipse">
                <a:avLst/>
              </a:prstGeom>
              <a:noFill/>
              <a:ln w="38100">
                <a:solidFill>
                  <a:schemeClr val="accent1">
                    <a:alpha val="70195"/>
                  </a:schemeClr>
                </a:solidFill>
                <a:round/>
                <a:headEnd/>
                <a:tailEnd/>
              </a:ln>
            </p:spPr>
            <p:txBody>
              <a:bodyPr wrap="none" anchor="ctr"/>
              <a:lstStyle/>
              <a:p>
                <a:pPr algn="l" eaLnBrk="1" hangingPunct="1"/>
                <a:endParaRPr lang="zh-CN" altLang="zh-CN" sz="1800" b="0">
                  <a:solidFill>
                    <a:schemeClr val="tx1"/>
                  </a:solidFill>
                  <a:ea typeface="宋体" pitchFamily="2" charset="-122"/>
                </a:endParaRPr>
              </a:p>
            </p:txBody>
          </p:sp>
          <p:sp>
            <p:nvSpPr>
              <p:cNvPr id="208908" name="Oval 8"/>
              <p:cNvSpPr>
                <a:spLocks noChangeArrowheads="1"/>
              </p:cNvSpPr>
              <p:nvPr/>
            </p:nvSpPr>
            <p:spPr bwMode="gray">
              <a:xfrm>
                <a:off x="870" y="915"/>
                <a:ext cx="690" cy="690"/>
              </a:xfrm>
              <a:prstGeom prst="ellipse">
                <a:avLst/>
              </a:prstGeom>
              <a:noFill/>
              <a:ln w="38100">
                <a:solidFill>
                  <a:schemeClr val="accent1">
                    <a:alpha val="30196"/>
                  </a:schemeClr>
                </a:solidFill>
                <a:round/>
                <a:headEnd/>
                <a:tailEnd/>
              </a:ln>
            </p:spPr>
            <p:txBody>
              <a:bodyPr wrap="none" anchor="ctr"/>
              <a:lstStyle/>
              <a:p>
                <a:pPr algn="l" eaLnBrk="1" hangingPunct="1"/>
                <a:endParaRPr lang="zh-CN" altLang="zh-CN" sz="1800" b="0">
                  <a:solidFill>
                    <a:schemeClr val="tx1"/>
                  </a:solidFill>
                  <a:ea typeface="宋体" pitchFamily="2" charset="-122"/>
                </a:endParaRPr>
              </a:p>
            </p:txBody>
          </p:sp>
        </p:grpSp>
        <p:sp>
          <p:nvSpPr>
            <p:cNvPr id="110604" name="Rectangle 12"/>
            <p:cNvSpPr>
              <a:spLocks noChangeArrowheads="1"/>
            </p:cNvSpPr>
            <p:nvPr/>
          </p:nvSpPr>
          <p:spPr bwMode="auto">
            <a:xfrm>
              <a:off x="672" y="576"/>
              <a:ext cx="628" cy="365"/>
            </a:xfrm>
            <a:prstGeom prst="rect">
              <a:avLst/>
            </a:prstGeom>
            <a:noFill/>
            <a:ln w="9525">
              <a:noFill/>
              <a:miter lim="800000"/>
              <a:headEnd/>
              <a:tailEnd/>
            </a:ln>
            <a:effectLst/>
          </p:spPr>
          <p:txBody>
            <a:bodyPr wrap="none">
              <a:spAutoFit/>
            </a:bodyPr>
            <a:lstStyle/>
            <a:p>
              <a:pPr algn="l" eaLnBrk="1" hangingPunct="1">
                <a:defRPr/>
              </a:pPr>
              <a:r>
                <a:rPr lang="zh-CN" altLang="en-US" sz="3200">
                  <a:solidFill>
                    <a:schemeClr val="tx1"/>
                  </a:solidFill>
                  <a:effectLst>
                    <a:outerShdw blurRad="38100" dist="38100" dir="2700000" algn="tl">
                      <a:srgbClr val="C0C0C0"/>
                    </a:outerShdw>
                  </a:effectLst>
                  <a:latin typeface="Arial" pitchFamily="34" charset="0"/>
                  <a:ea typeface="华文细黑" pitchFamily="2" charset="-122"/>
                </a:rPr>
                <a:t>意识</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5" presetClass="entr" presetSubtype="10" fill="hold" nodeType="afterEffect">
                                  <p:stCondLst>
                                    <p:cond delay="0"/>
                                  </p:stCondLst>
                                  <p:childTnLst>
                                    <p:set>
                                      <p:cBhvr>
                                        <p:cTn id="16" dur="1" fill="hold">
                                          <p:stCondLst>
                                            <p:cond delay="0"/>
                                          </p:stCondLst>
                                        </p:cTn>
                                        <p:tgtEl>
                                          <p:spTgt spid="110594"/>
                                        </p:tgtEl>
                                        <p:attrNameLst>
                                          <p:attrName>style.visibility</p:attrName>
                                        </p:attrNameLst>
                                      </p:cBhvr>
                                      <p:to>
                                        <p:strVal val="visible"/>
                                      </p:to>
                                    </p:set>
                                    <p:animEffect transition="in" filter="checkerboard(across)">
                                      <p:cBhvr>
                                        <p:cTn id="17" dur="500"/>
                                        <p:tgtEl>
                                          <p:spTgt spid="110594"/>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10597">
                                            <p:txEl>
                                              <p:pRg st="0" end="0"/>
                                            </p:txEl>
                                          </p:spTgt>
                                        </p:tgtEl>
                                        <p:attrNameLst>
                                          <p:attrName>style.visibility</p:attrName>
                                        </p:attrNameLst>
                                      </p:cBhvr>
                                      <p:to>
                                        <p:strVal val="visible"/>
                                      </p:to>
                                    </p:set>
                                    <p:animEffect transition="in" filter="wipe(left)">
                                      <p:cBhvr>
                                        <p:cTn id="21" dur="500"/>
                                        <p:tgtEl>
                                          <p:spTgt spid="1105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2" name="Picture 6"/>
          <p:cNvPicPr>
            <a:picLocks noGrp="1" noChangeAspect="1" noChangeArrowheads="1"/>
          </p:cNvPicPr>
          <p:nvPr>
            <p:ph sz="half" idx="2"/>
          </p:nvPr>
        </p:nvPicPr>
        <p:blipFill>
          <a:blip r:embed="rId2" cstate="print"/>
          <a:srcRect/>
          <a:stretch>
            <a:fillRect/>
          </a:stretch>
        </p:blipFill>
        <p:spPr>
          <a:xfrm>
            <a:off x="5003800" y="2060575"/>
            <a:ext cx="2209800" cy="1657350"/>
          </a:xfrm>
        </p:spPr>
      </p:pic>
      <p:pic>
        <p:nvPicPr>
          <p:cNvPr id="111623" name="Picture 7"/>
          <p:cNvPicPr>
            <a:picLocks noGrp="1" noChangeAspect="1" noChangeArrowheads="1"/>
          </p:cNvPicPr>
          <p:nvPr>
            <p:ph sz="half" idx="1"/>
          </p:nvPr>
        </p:nvPicPr>
        <p:blipFill>
          <a:blip r:embed="rId3" cstate="print"/>
          <a:srcRect/>
          <a:stretch>
            <a:fillRect/>
          </a:stretch>
        </p:blipFill>
        <p:spPr>
          <a:xfrm>
            <a:off x="457200" y="3886200"/>
            <a:ext cx="2895600" cy="1868488"/>
          </a:xfrm>
        </p:spPr>
      </p:pic>
      <p:sp>
        <p:nvSpPr>
          <p:cNvPr id="111625" name="AutoShape 9"/>
          <p:cNvSpPr>
            <a:spLocks noChangeArrowheads="1"/>
          </p:cNvSpPr>
          <p:nvPr/>
        </p:nvSpPr>
        <p:spPr bwMode="auto">
          <a:xfrm>
            <a:off x="3429000" y="3962400"/>
            <a:ext cx="990600" cy="609600"/>
          </a:xfrm>
          <a:prstGeom prst="rightArrow">
            <a:avLst>
              <a:gd name="adj1" fmla="val 50000"/>
              <a:gd name="adj2" fmla="val 40625"/>
            </a:avLst>
          </a:prstGeom>
          <a:gradFill rotWithShape="0">
            <a:gsLst>
              <a:gs pos="0">
                <a:schemeClr val="bg1"/>
              </a:gs>
              <a:gs pos="50000">
                <a:srgbClr val="008080"/>
              </a:gs>
              <a:gs pos="100000">
                <a:schemeClr val="bg1"/>
              </a:gs>
            </a:gsLst>
            <a:lin ang="189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27" name="AutoShape 11"/>
          <p:cNvSpPr>
            <a:spLocks noChangeArrowheads="1"/>
          </p:cNvSpPr>
          <p:nvPr/>
        </p:nvSpPr>
        <p:spPr bwMode="auto">
          <a:xfrm>
            <a:off x="3429000" y="5195888"/>
            <a:ext cx="990600" cy="609600"/>
          </a:xfrm>
          <a:prstGeom prst="rightArrow">
            <a:avLst>
              <a:gd name="adj1" fmla="val 50000"/>
              <a:gd name="adj2" fmla="val 40625"/>
            </a:avLst>
          </a:prstGeom>
          <a:gradFill rotWithShape="0">
            <a:gsLst>
              <a:gs pos="0">
                <a:schemeClr val="bg1"/>
              </a:gs>
              <a:gs pos="50000">
                <a:srgbClr val="008080"/>
              </a:gs>
              <a:gs pos="100000">
                <a:schemeClr val="bg1"/>
              </a:gs>
            </a:gsLst>
            <a:lin ang="189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28" name="Rectangle 12"/>
          <p:cNvSpPr>
            <a:spLocks noChangeArrowheads="1"/>
          </p:cNvSpPr>
          <p:nvPr/>
        </p:nvSpPr>
        <p:spPr bwMode="auto">
          <a:xfrm>
            <a:off x="4495800" y="3962400"/>
            <a:ext cx="2514600" cy="457200"/>
          </a:xfrm>
          <a:prstGeom prst="rect">
            <a:avLst/>
          </a:prstGeom>
          <a:noFill/>
          <a:ln w="57150">
            <a:noFill/>
            <a:miter lim="800000"/>
            <a:headEnd/>
            <a:tailEnd/>
          </a:ln>
          <a:effectLst/>
        </p:spPr>
        <p:txBody>
          <a:bodyPr wrap="none" anchor="ctr"/>
          <a:lstStyle/>
          <a:p>
            <a:pPr eaLnBrk="1" hangingPunct="1">
              <a:defRPr/>
            </a:pPr>
            <a:r>
              <a:rPr kumimoji="1" lang="zh-CN" altLang="en-US" sz="3200">
                <a:solidFill>
                  <a:schemeClr val="tx1"/>
                </a:solidFill>
                <a:effectLst>
                  <a:outerShdw blurRad="38100" dist="38100" dir="2700000" algn="tl">
                    <a:srgbClr val="C0C0C0"/>
                  </a:outerShdw>
                </a:effectLst>
                <a:latin typeface="仿宋_GB2312" pitchFamily="49" charset="-122"/>
                <a:ea typeface="仿宋_GB2312" pitchFamily="49" charset="-122"/>
              </a:rPr>
              <a:t>第一信号系统</a:t>
            </a:r>
          </a:p>
        </p:txBody>
      </p:sp>
      <p:sp>
        <p:nvSpPr>
          <p:cNvPr id="111629" name="Rectangle 13"/>
          <p:cNvSpPr>
            <a:spLocks noChangeArrowheads="1"/>
          </p:cNvSpPr>
          <p:nvPr/>
        </p:nvSpPr>
        <p:spPr bwMode="auto">
          <a:xfrm>
            <a:off x="4495800" y="5200650"/>
            <a:ext cx="2590800" cy="533400"/>
          </a:xfrm>
          <a:prstGeom prst="rect">
            <a:avLst/>
          </a:prstGeom>
          <a:noFill/>
          <a:ln w="57150">
            <a:noFill/>
            <a:miter lim="800000"/>
            <a:headEnd/>
            <a:tailEnd/>
          </a:ln>
          <a:effectLst/>
        </p:spPr>
        <p:txBody>
          <a:bodyPr wrap="none" anchor="ctr"/>
          <a:lstStyle/>
          <a:p>
            <a:pPr eaLnBrk="1" hangingPunct="1">
              <a:defRPr/>
            </a:pPr>
            <a:r>
              <a:rPr kumimoji="1" lang="zh-CN" altLang="en-US" sz="3200">
                <a:solidFill>
                  <a:schemeClr val="tx1"/>
                </a:solidFill>
                <a:effectLst>
                  <a:outerShdw blurRad="38100" dist="38100" dir="2700000" algn="tl">
                    <a:srgbClr val="C0C0C0"/>
                  </a:outerShdw>
                </a:effectLst>
                <a:latin typeface="仿宋_GB2312" pitchFamily="49" charset="-122"/>
                <a:ea typeface="仿宋_GB2312" pitchFamily="49" charset="-122"/>
              </a:rPr>
              <a:t>第二信号系统</a:t>
            </a:r>
          </a:p>
        </p:txBody>
      </p:sp>
      <p:sp>
        <p:nvSpPr>
          <p:cNvPr id="111630" name="Rectangle 14"/>
          <p:cNvSpPr>
            <a:spLocks noChangeArrowheads="1"/>
          </p:cNvSpPr>
          <p:nvPr/>
        </p:nvSpPr>
        <p:spPr bwMode="auto">
          <a:xfrm>
            <a:off x="990600" y="2514600"/>
            <a:ext cx="3733800" cy="533400"/>
          </a:xfrm>
          <a:prstGeom prst="rect">
            <a:avLst/>
          </a:prstGeom>
          <a:noFill/>
          <a:ln w="57150">
            <a:noFill/>
            <a:miter lim="800000"/>
            <a:headEnd/>
            <a:tailEnd/>
          </a:ln>
          <a:effectLst/>
        </p:spPr>
        <p:txBody>
          <a:bodyPr wrap="none" anchor="ctr"/>
          <a:lstStyle/>
          <a:p>
            <a:pPr eaLnBrk="1" hangingPunct="1">
              <a:defRPr/>
            </a:pPr>
            <a:r>
              <a:rPr kumimoji="1" lang="zh-CN" altLang="en-US" sz="3200">
                <a:solidFill>
                  <a:srgbClr val="990000"/>
                </a:solidFill>
                <a:effectLst>
                  <a:outerShdw blurRad="38100" dist="38100" dir="2700000" algn="tl">
                    <a:srgbClr val="C0C0C0"/>
                  </a:outerShdw>
                </a:effectLst>
                <a:latin typeface="华文细黑" pitchFamily="2" charset="-122"/>
                <a:ea typeface="华文细黑" pitchFamily="2" charset="-122"/>
              </a:rPr>
              <a:t>意识是人脑的机能</a:t>
            </a:r>
          </a:p>
        </p:txBody>
      </p:sp>
      <p:grpSp>
        <p:nvGrpSpPr>
          <p:cNvPr id="2" name="Group 120"/>
          <p:cNvGrpSpPr>
            <a:grpSpLocks/>
          </p:cNvGrpSpPr>
          <p:nvPr/>
        </p:nvGrpSpPr>
        <p:grpSpPr bwMode="auto">
          <a:xfrm>
            <a:off x="533400" y="609600"/>
            <a:ext cx="7910513" cy="1389063"/>
            <a:chOff x="336" y="384"/>
            <a:chExt cx="4983" cy="875"/>
          </a:xfrm>
        </p:grpSpPr>
        <p:grpSp>
          <p:nvGrpSpPr>
            <p:cNvPr id="3" name="Group 19"/>
            <p:cNvGrpSpPr>
              <a:grpSpLocks/>
            </p:cNvGrpSpPr>
            <p:nvPr/>
          </p:nvGrpSpPr>
          <p:grpSpPr bwMode="auto">
            <a:xfrm>
              <a:off x="336" y="384"/>
              <a:ext cx="960" cy="875"/>
              <a:chOff x="802" y="845"/>
              <a:chExt cx="827" cy="826"/>
            </a:xfrm>
          </p:grpSpPr>
          <p:sp>
            <p:nvSpPr>
              <p:cNvPr id="210032" name="Oval 20"/>
              <p:cNvSpPr>
                <a:spLocks noChangeArrowheads="1"/>
              </p:cNvSpPr>
              <p:nvPr/>
            </p:nvSpPr>
            <p:spPr bwMode="gray">
              <a:xfrm>
                <a:off x="802" y="845"/>
                <a:ext cx="827" cy="826"/>
              </a:xfrm>
              <a:prstGeom prst="ellipse">
                <a:avLst/>
              </a:prstGeom>
              <a:solidFill>
                <a:schemeClr val="bg1"/>
              </a:solidFill>
              <a:ln w="38100">
                <a:solidFill>
                  <a:schemeClr val="hlink"/>
                </a:solidFill>
                <a:round/>
                <a:headEnd/>
                <a:tailEnd/>
              </a:ln>
            </p:spPr>
            <p:txBody>
              <a:bodyPr wrap="none" anchor="ctr"/>
              <a:lstStyle/>
              <a:p>
                <a:pPr algn="l" eaLnBrk="1" hangingPunct="1"/>
                <a:endParaRPr lang="zh-CN" altLang="zh-CN" sz="1800" b="0">
                  <a:solidFill>
                    <a:srgbClr val="006600"/>
                  </a:solidFill>
                  <a:ea typeface="宋体" pitchFamily="2" charset="-122"/>
                </a:endParaRPr>
              </a:p>
            </p:txBody>
          </p:sp>
          <p:sp>
            <p:nvSpPr>
              <p:cNvPr id="210033" name="Oval 21"/>
              <p:cNvSpPr>
                <a:spLocks noChangeArrowheads="1"/>
              </p:cNvSpPr>
              <p:nvPr/>
            </p:nvSpPr>
            <p:spPr bwMode="gray">
              <a:xfrm>
                <a:off x="836" y="879"/>
                <a:ext cx="758" cy="758"/>
              </a:xfrm>
              <a:prstGeom prst="ellipse">
                <a:avLst/>
              </a:prstGeom>
              <a:solidFill>
                <a:schemeClr val="bg1"/>
              </a:solidFill>
              <a:ln w="38100">
                <a:solidFill>
                  <a:schemeClr val="hlink">
                    <a:alpha val="70195"/>
                  </a:schemeClr>
                </a:solidFill>
                <a:round/>
                <a:headEnd/>
                <a:tailEnd/>
              </a:ln>
            </p:spPr>
            <p:txBody>
              <a:bodyPr wrap="none" anchor="ctr"/>
              <a:lstStyle/>
              <a:p>
                <a:pPr algn="l" eaLnBrk="1" hangingPunct="1"/>
                <a:endParaRPr lang="zh-CN" altLang="zh-CN" sz="1800" b="0">
                  <a:solidFill>
                    <a:srgbClr val="006600"/>
                  </a:solidFill>
                  <a:ea typeface="宋体" pitchFamily="2" charset="-122"/>
                </a:endParaRPr>
              </a:p>
            </p:txBody>
          </p:sp>
          <p:sp>
            <p:nvSpPr>
              <p:cNvPr id="210034" name="Oval 22"/>
              <p:cNvSpPr>
                <a:spLocks noChangeArrowheads="1"/>
              </p:cNvSpPr>
              <p:nvPr/>
            </p:nvSpPr>
            <p:spPr bwMode="gray">
              <a:xfrm>
                <a:off x="870" y="915"/>
                <a:ext cx="690" cy="690"/>
              </a:xfrm>
              <a:prstGeom prst="ellipse">
                <a:avLst/>
              </a:prstGeom>
              <a:noFill/>
              <a:ln w="38100">
                <a:solidFill>
                  <a:schemeClr val="hlink">
                    <a:alpha val="30196"/>
                  </a:schemeClr>
                </a:solidFill>
                <a:round/>
                <a:headEnd/>
                <a:tailEnd/>
              </a:ln>
            </p:spPr>
            <p:txBody>
              <a:bodyPr wrap="none" anchor="ctr"/>
              <a:lstStyle/>
              <a:p>
                <a:pPr algn="l" eaLnBrk="1" hangingPunct="1"/>
                <a:endParaRPr lang="zh-CN" altLang="zh-CN" sz="1800" b="0">
                  <a:solidFill>
                    <a:srgbClr val="006600"/>
                  </a:solidFill>
                  <a:ea typeface="宋体" pitchFamily="2" charset="-122"/>
                </a:endParaRPr>
              </a:p>
            </p:txBody>
          </p:sp>
        </p:grpSp>
        <p:sp>
          <p:nvSpPr>
            <p:cNvPr id="111631" name="AutoShape 17"/>
            <p:cNvSpPr>
              <a:spLocks noChangeArrowheads="1"/>
            </p:cNvSpPr>
            <p:nvPr/>
          </p:nvSpPr>
          <p:spPr bwMode="gray">
            <a:xfrm>
              <a:off x="1296" y="432"/>
              <a:ext cx="4023" cy="766"/>
            </a:xfrm>
            <a:prstGeom prst="roundRect">
              <a:avLst>
                <a:gd name="adj" fmla="val 12727"/>
              </a:avLst>
            </a:prstGeom>
            <a:solidFill>
              <a:schemeClr val="hlink"/>
            </a:solidFill>
            <a:ln w="9525">
              <a:solidFill>
                <a:schemeClr val="bg1"/>
              </a:solidFill>
              <a:round/>
              <a:headEnd/>
              <a:tailEnd/>
            </a:ln>
            <a:effectLst>
              <a:outerShdw dist="35921" dir="2700000" algn="ctr" rotWithShape="0">
                <a:srgbClr val="808080"/>
              </a:outerShdw>
            </a:effectLst>
          </p:spPr>
          <p:txBody>
            <a:bodyPr wrap="none" anchor="ctr"/>
            <a:lstStyle/>
            <a:p>
              <a:pPr algn="l" eaLnBrk="1" hangingPunct="1">
                <a:defRPr/>
              </a:pPr>
              <a:endParaRPr lang="zh-CN" altLang="zh-CN" sz="1800" b="0">
                <a:ea typeface="宋体" pitchFamily="2" charset="-122"/>
                <a:cs typeface="Arial" pitchFamily="34" charset="0"/>
              </a:endParaRPr>
            </a:p>
          </p:txBody>
        </p:sp>
        <p:sp>
          <p:nvSpPr>
            <p:cNvPr id="111632" name="Rectangle 16"/>
            <p:cNvSpPr>
              <a:spLocks noChangeArrowheads="1"/>
            </p:cNvSpPr>
            <p:nvPr/>
          </p:nvSpPr>
          <p:spPr bwMode="auto">
            <a:xfrm>
              <a:off x="1584" y="528"/>
              <a:ext cx="3600" cy="596"/>
            </a:xfrm>
            <a:prstGeom prst="rect">
              <a:avLst/>
            </a:prstGeom>
            <a:noFill/>
            <a:ln w="9525">
              <a:noFill/>
              <a:miter lim="800000"/>
              <a:headEnd/>
              <a:tailEnd/>
            </a:ln>
            <a:effectLst/>
          </p:spPr>
          <p:txBody>
            <a:bodyPr>
              <a:spAutoFit/>
            </a:bodyPr>
            <a:lstStyle/>
            <a:p>
              <a:pPr algn="l" eaLnBrk="1" hangingPunct="1">
                <a:defRPr/>
              </a:pPr>
              <a:r>
                <a:rPr lang="zh-CN" altLang="en-US" sz="2800">
                  <a:effectLst>
                    <a:outerShdw blurRad="38100" dist="38100" dir="2700000" algn="tl">
                      <a:srgbClr val="C0C0C0"/>
                    </a:outerShdw>
                  </a:effectLst>
                  <a:latin typeface="Arial" pitchFamily="34" charset="0"/>
                  <a:ea typeface="华文新魏" pitchFamily="2" charset="-122"/>
                </a:rPr>
                <a:t>从其本质来看是物质世界的主观映象，是客观内容和主观形式的统一</a:t>
              </a:r>
            </a:p>
          </p:txBody>
        </p:sp>
        <p:sp>
          <p:nvSpPr>
            <p:cNvPr id="111633" name="Rectangle 17"/>
            <p:cNvSpPr>
              <a:spLocks noChangeArrowheads="1"/>
            </p:cNvSpPr>
            <p:nvPr/>
          </p:nvSpPr>
          <p:spPr bwMode="auto">
            <a:xfrm>
              <a:off x="480" y="624"/>
              <a:ext cx="630" cy="365"/>
            </a:xfrm>
            <a:prstGeom prst="rect">
              <a:avLst/>
            </a:prstGeom>
            <a:noFill/>
            <a:ln w="9525">
              <a:noFill/>
              <a:miter lim="800000"/>
              <a:headEnd/>
              <a:tailEnd/>
            </a:ln>
            <a:effectLst/>
          </p:spPr>
          <p:txBody>
            <a:bodyPr wrap="none">
              <a:spAutoFit/>
            </a:bodyPr>
            <a:lstStyle/>
            <a:p>
              <a:pPr algn="l" eaLnBrk="1" hangingPunct="1">
                <a:defRPr/>
              </a:pPr>
              <a:r>
                <a:rPr lang="zh-CN" altLang="en-US" sz="3200">
                  <a:solidFill>
                    <a:schemeClr val="tx1"/>
                  </a:solidFill>
                  <a:effectLst>
                    <a:outerShdw blurRad="38100" dist="38100" dir="2700000" algn="tl">
                      <a:srgbClr val="C0C0C0"/>
                    </a:outerShdw>
                  </a:effectLst>
                  <a:latin typeface="Arial" pitchFamily="34" charset="0"/>
                  <a:ea typeface="黑体" pitchFamily="2" charset="-122"/>
                </a:rPr>
                <a:t>意识</a:t>
              </a:r>
            </a:p>
          </p:txBody>
        </p:sp>
      </p:grpSp>
      <p:grpSp>
        <p:nvGrpSpPr>
          <p:cNvPr id="4" name="Group 21"/>
          <p:cNvGrpSpPr>
            <a:grpSpLocks/>
          </p:cNvGrpSpPr>
          <p:nvPr/>
        </p:nvGrpSpPr>
        <p:grpSpPr bwMode="auto">
          <a:xfrm rot="10082854">
            <a:off x="1042988" y="5429250"/>
            <a:ext cx="1196975" cy="303213"/>
            <a:chOff x="2598" y="1026"/>
            <a:chExt cx="957" cy="242"/>
          </a:xfrm>
        </p:grpSpPr>
        <p:grpSp>
          <p:nvGrpSpPr>
            <p:cNvPr id="5" name="Group 22"/>
            <p:cNvGrpSpPr>
              <a:grpSpLocks/>
            </p:cNvGrpSpPr>
            <p:nvPr/>
          </p:nvGrpSpPr>
          <p:grpSpPr bwMode="auto">
            <a:xfrm rot="-9970459" flipH="1" flipV="1">
              <a:off x="2598" y="1026"/>
              <a:ext cx="957" cy="242"/>
              <a:chOff x="2532" y="1051"/>
              <a:chExt cx="893" cy="246"/>
            </a:xfrm>
          </p:grpSpPr>
          <p:grpSp>
            <p:nvGrpSpPr>
              <p:cNvPr id="6" name="Group 23"/>
              <p:cNvGrpSpPr>
                <a:grpSpLocks/>
              </p:cNvGrpSpPr>
              <p:nvPr/>
            </p:nvGrpSpPr>
            <p:grpSpPr bwMode="auto">
              <a:xfrm>
                <a:off x="2532" y="1051"/>
                <a:ext cx="743" cy="185"/>
                <a:chOff x="1565" y="2568"/>
                <a:chExt cx="1118" cy="279"/>
              </a:xfrm>
            </p:grpSpPr>
            <p:sp>
              <p:nvSpPr>
                <p:cNvPr id="111640" name="AutoShape 24"/>
                <p:cNvSpPr>
                  <a:spLocks noChangeArrowheads="1"/>
                </p:cNvSpPr>
                <p:nvPr/>
              </p:nvSpPr>
              <p:spPr bwMode="gray">
                <a:xfrm rot="5263130">
                  <a:off x="1866" y="2286"/>
                  <a:ext cx="227"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41" name="AutoShape 25"/>
                <p:cNvSpPr>
                  <a:spLocks noChangeArrowheads="1"/>
                </p:cNvSpPr>
                <p:nvPr/>
              </p:nvSpPr>
              <p:spPr bwMode="gray">
                <a:xfrm rot="6078281">
                  <a:off x="2001" y="2282"/>
                  <a:ext cx="227" cy="807"/>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42" name="AutoShape 26"/>
                <p:cNvSpPr>
                  <a:spLocks noChangeArrowheads="1"/>
                </p:cNvSpPr>
                <p:nvPr/>
              </p:nvSpPr>
              <p:spPr bwMode="gray">
                <a:xfrm rot="6373927">
                  <a:off x="2073" y="2304"/>
                  <a:ext cx="237" cy="814"/>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43" name="AutoShape 27"/>
                <p:cNvSpPr>
                  <a:spLocks noChangeArrowheads="1"/>
                </p:cNvSpPr>
                <p:nvPr/>
              </p:nvSpPr>
              <p:spPr bwMode="gray">
                <a:xfrm rot="6906312">
                  <a:off x="2168" y="2329"/>
                  <a:ext cx="229"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7" name="Group 28"/>
              <p:cNvGrpSpPr>
                <a:grpSpLocks/>
              </p:cNvGrpSpPr>
              <p:nvPr/>
            </p:nvGrpSpPr>
            <p:grpSpPr bwMode="auto">
              <a:xfrm rot="1353540">
                <a:off x="2682" y="1111"/>
                <a:ext cx="743" cy="186"/>
                <a:chOff x="1565" y="2568"/>
                <a:chExt cx="1118" cy="279"/>
              </a:xfrm>
            </p:grpSpPr>
            <p:sp>
              <p:nvSpPr>
                <p:cNvPr id="111645" name="AutoShape 29"/>
                <p:cNvSpPr>
                  <a:spLocks noChangeArrowheads="1"/>
                </p:cNvSpPr>
                <p:nvPr/>
              </p:nvSpPr>
              <p:spPr bwMode="gray">
                <a:xfrm rot="5263130">
                  <a:off x="1888" y="2289"/>
                  <a:ext cx="220"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46" name="AutoShape 30"/>
                <p:cNvSpPr>
                  <a:spLocks noChangeArrowheads="1"/>
                </p:cNvSpPr>
                <p:nvPr/>
              </p:nvSpPr>
              <p:spPr bwMode="gray">
                <a:xfrm rot="6078281">
                  <a:off x="2018" y="2290"/>
                  <a:ext cx="224"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47" name="AutoShape 31"/>
                <p:cNvSpPr>
                  <a:spLocks noChangeArrowheads="1"/>
                </p:cNvSpPr>
                <p:nvPr/>
              </p:nvSpPr>
              <p:spPr bwMode="gray">
                <a:xfrm rot="6373927">
                  <a:off x="2094" y="2310"/>
                  <a:ext cx="226"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48" name="AutoShape 32"/>
                <p:cNvSpPr>
                  <a:spLocks noChangeArrowheads="1"/>
                </p:cNvSpPr>
                <p:nvPr/>
              </p:nvSpPr>
              <p:spPr bwMode="gray">
                <a:xfrm rot="6906312">
                  <a:off x="2182" y="2337"/>
                  <a:ext cx="222"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8" name="Group 33"/>
            <p:cNvGrpSpPr>
              <a:grpSpLocks/>
            </p:cNvGrpSpPr>
            <p:nvPr/>
          </p:nvGrpSpPr>
          <p:grpSpPr bwMode="auto">
            <a:xfrm rot="-9970459" flipH="1" flipV="1">
              <a:off x="2688" y="1056"/>
              <a:ext cx="784" cy="198"/>
              <a:chOff x="2532" y="1051"/>
              <a:chExt cx="893" cy="246"/>
            </a:xfrm>
          </p:grpSpPr>
          <p:grpSp>
            <p:nvGrpSpPr>
              <p:cNvPr id="9" name="Group 34"/>
              <p:cNvGrpSpPr>
                <a:grpSpLocks/>
              </p:cNvGrpSpPr>
              <p:nvPr/>
            </p:nvGrpSpPr>
            <p:grpSpPr bwMode="auto">
              <a:xfrm>
                <a:off x="2532" y="1051"/>
                <a:ext cx="743" cy="185"/>
                <a:chOff x="1565" y="2568"/>
                <a:chExt cx="1118" cy="279"/>
              </a:xfrm>
            </p:grpSpPr>
            <p:sp>
              <p:nvSpPr>
                <p:cNvPr id="111651" name="AutoShape 35"/>
                <p:cNvSpPr>
                  <a:spLocks noChangeArrowheads="1"/>
                </p:cNvSpPr>
                <p:nvPr/>
              </p:nvSpPr>
              <p:spPr bwMode="gray">
                <a:xfrm rot="5263130">
                  <a:off x="1888" y="2281"/>
                  <a:ext cx="221"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52" name="AutoShape 36"/>
                <p:cNvSpPr>
                  <a:spLocks noChangeArrowheads="1"/>
                </p:cNvSpPr>
                <p:nvPr/>
              </p:nvSpPr>
              <p:spPr bwMode="gray">
                <a:xfrm rot="6078281">
                  <a:off x="2026" y="2284"/>
                  <a:ext cx="221"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53" name="AutoShape 37"/>
                <p:cNvSpPr>
                  <a:spLocks noChangeArrowheads="1"/>
                </p:cNvSpPr>
                <p:nvPr/>
              </p:nvSpPr>
              <p:spPr bwMode="gray">
                <a:xfrm rot="6373927">
                  <a:off x="2095" y="2304"/>
                  <a:ext cx="223" cy="820"/>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54" name="AutoShape 38"/>
                <p:cNvSpPr>
                  <a:spLocks noChangeArrowheads="1"/>
                </p:cNvSpPr>
                <p:nvPr/>
              </p:nvSpPr>
              <p:spPr bwMode="gray">
                <a:xfrm rot="6906312">
                  <a:off x="2188" y="2340"/>
                  <a:ext cx="226"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0" name="Group 39"/>
              <p:cNvGrpSpPr>
                <a:grpSpLocks/>
              </p:cNvGrpSpPr>
              <p:nvPr/>
            </p:nvGrpSpPr>
            <p:grpSpPr bwMode="auto">
              <a:xfrm rot="1353540">
                <a:off x="2682" y="1111"/>
                <a:ext cx="743" cy="186"/>
                <a:chOff x="1565" y="2568"/>
                <a:chExt cx="1118" cy="279"/>
              </a:xfrm>
            </p:grpSpPr>
            <p:sp>
              <p:nvSpPr>
                <p:cNvPr id="111656" name="AutoShape 40"/>
                <p:cNvSpPr>
                  <a:spLocks noChangeArrowheads="1"/>
                </p:cNvSpPr>
                <p:nvPr/>
              </p:nvSpPr>
              <p:spPr bwMode="gray">
                <a:xfrm rot="5263130">
                  <a:off x="1890" y="226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57" name="AutoShape 41"/>
                <p:cNvSpPr>
                  <a:spLocks noChangeArrowheads="1"/>
                </p:cNvSpPr>
                <p:nvPr/>
              </p:nvSpPr>
              <p:spPr bwMode="gray">
                <a:xfrm rot="6078281">
                  <a:off x="2026" y="226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58" name="AutoShape 42"/>
                <p:cNvSpPr>
                  <a:spLocks noChangeArrowheads="1"/>
                </p:cNvSpPr>
                <p:nvPr/>
              </p:nvSpPr>
              <p:spPr bwMode="gray">
                <a:xfrm rot="6373927">
                  <a:off x="2105" y="2291"/>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59" name="AutoShape 43"/>
                <p:cNvSpPr>
                  <a:spLocks noChangeArrowheads="1"/>
                </p:cNvSpPr>
                <p:nvPr/>
              </p:nvSpPr>
              <p:spPr bwMode="gray">
                <a:xfrm rot="6906312">
                  <a:off x="2193"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nvGrpSpPr>
          <p:cNvPr id="11" name="Group 44"/>
          <p:cNvGrpSpPr>
            <a:grpSpLocks/>
          </p:cNvGrpSpPr>
          <p:nvPr/>
        </p:nvGrpSpPr>
        <p:grpSpPr bwMode="auto">
          <a:xfrm>
            <a:off x="1590675" y="4594225"/>
            <a:ext cx="1196975" cy="303213"/>
            <a:chOff x="2598" y="1026"/>
            <a:chExt cx="957" cy="242"/>
          </a:xfrm>
        </p:grpSpPr>
        <p:grpSp>
          <p:nvGrpSpPr>
            <p:cNvPr id="12" name="Group 45"/>
            <p:cNvGrpSpPr>
              <a:grpSpLocks/>
            </p:cNvGrpSpPr>
            <p:nvPr/>
          </p:nvGrpSpPr>
          <p:grpSpPr bwMode="auto">
            <a:xfrm rot="-9970459" flipH="1" flipV="1">
              <a:off x="2598" y="1026"/>
              <a:ext cx="957" cy="242"/>
              <a:chOff x="2532" y="1051"/>
              <a:chExt cx="893" cy="246"/>
            </a:xfrm>
          </p:grpSpPr>
          <p:grpSp>
            <p:nvGrpSpPr>
              <p:cNvPr id="13" name="Group 46"/>
              <p:cNvGrpSpPr>
                <a:grpSpLocks/>
              </p:cNvGrpSpPr>
              <p:nvPr/>
            </p:nvGrpSpPr>
            <p:grpSpPr bwMode="auto">
              <a:xfrm>
                <a:off x="2532" y="1051"/>
                <a:ext cx="743" cy="185"/>
                <a:chOff x="1565" y="2568"/>
                <a:chExt cx="1118" cy="279"/>
              </a:xfrm>
            </p:grpSpPr>
            <p:sp>
              <p:nvSpPr>
                <p:cNvPr id="111663" name="AutoShape 47"/>
                <p:cNvSpPr>
                  <a:spLocks noChangeArrowheads="1"/>
                </p:cNvSpPr>
                <p:nvPr/>
              </p:nvSpPr>
              <p:spPr bwMode="gray">
                <a:xfrm rot="5263130">
                  <a:off x="1845" y="2269"/>
                  <a:ext cx="231"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64" name="AutoShape 48"/>
                <p:cNvSpPr>
                  <a:spLocks noChangeArrowheads="1"/>
                </p:cNvSpPr>
                <p:nvPr/>
              </p:nvSpPr>
              <p:spPr bwMode="gray">
                <a:xfrm rot="6078281">
                  <a:off x="1980" y="2272"/>
                  <a:ext cx="233"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65" name="AutoShape 49"/>
                <p:cNvSpPr>
                  <a:spLocks noChangeArrowheads="1"/>
                </p:cNvSpPr>
                <p:nvPr/>
              </p:nvSpPr>
              <p:spPr bwMode="gray">
                <a:xfrm rot="6373927">
                  <a:off x="2057" y="2296"/>
                  <a:ext cx="235"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66" name="AutoShape 50"/>
                <p:cNvSpPr>
                  <a:spLocks noChangeArrowheads="1"/>
                </p:cNvSpPr>
                <p:nvPr/>
              </p:nvSpPr>
              <p:spPr bwMode="gray">
                <a:xfrm rot="6906312">
                  <a:off x="2148" y="2317"/>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4" name="Group 51"/>
              <p:cNvGrpSpPr>
                <a:grpSpLocks/>
              </p:cNvGrpSpPr>
              <p:nvPr/>
            </p:nvGrpSpPr>
            <p:grpSpPr bwMode="auto">
              <a:xfrm rot="1353540">
                <a:off x="2682" y="1111"/>
                <a:ext cx="743" cy="186"/>
                <a:chOff x="1565" y="2568"/>
                <a:chExt cx="1118" cy="279"/>
              </a:xfrm>
            </p:grpSpPr>
            <p:sp>
              <p:nvSpPr>
                <p:cNvPr id="111668" name="AutoShape 52"/>
                <p:cNvSpPr>
                  <a:spLocks noChangeArrowheads="1"/>
                </p:cNvSpPr>
                <p:nvPr/>
              </p:nvSpPr>
              <p:spPr bwMode="gray">
                <a:xfrm rot="5263130">
                  <a:off x="1852" y="2284"/>
                  <a:ext cx="224"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69" name="AutoShape 53"/>
                <p:cNvSpPr>
                  <a:spLocks noChangeArrowheads="1"/>
                </p:cNvSpPr>
                <p:nvPr/>
              </p:nvSpPr>
              <p:spPr bwMode="gray">
                <a:xfrm rot="6078281">
                  <a:off x="1984" y="2283"/>
                  <a:ext cx="222"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70" name="AutoShape 54"/>
                <p:cNvSpPr>
                  <a:spLocks noChangeArrowheads="1"/>
                </p:cNvSpPr>
                <p:nvPr/>
              </p:nvSpPr>
              <p:spPr bwMode="gray">
                <a:xfrm rot="6373927">
                  <a:off x="2064" y="2309"/>
                  <a:ext cx="226"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71" name="AutoShape 55"/>
                <p:cNvSpPr>
                  <a:spLocks noChangeArrowheads="1"/>
                </p:cNvSpPr>
                <p:nvPr/>
              </p:nvSpPr>
              <p:spPr bwMode="gray">
                <a:xfrm rot="6906312">
                  <a:off x="2147" y="2336"/>
                  <a:ext cx="226"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15" name="Group 56"/>
            <p:cNvGrpSpPr>
              <a:grpSpLocks/>
            </p:cNvGrpSpPr>
            <p:nvPr/>
          </p:nvGrpSpPr>
          <p:grpSpPr bwMode="auto">
            <a:xfrm rot="-9970459" flipH="1" flipV="1">
              <a:off x="2688" y="1056"/>
              <a:ext cx="784" cy="198"/>
              <a:chOff x="2532" y="1051"/>
              <a:chExt cx="893" cy="246"/>
            </a:xfrm>
          </p:grpSpPr>
          <p:grpSp>
            <p:nvGrpSpPr>
              <p:cNvPr id="16" name="Group 57"/>
              <p:cNvGrpSpPr>
                <a:grpSpLocks/>
              </p:cNvGrpSpPr>
              <p:nvPr/>
            </p:nvGrpSpPr>
            <p:grpSpPr bwMode="auto">
              <a:xfrm>
                <a:off x="2532" y="1051"/>
                <a:ext cx="743" cy="185"/>
                <a:chOff x="1565" y="2568"/>
                <a:chExt cx="1118" cy="279"/>
              </a:xfrm>
            </p:grpSpPr>
            <p:sp>
              <p:nvSpPr>
                <p:cNvPr id="111674" name="AutoShape 58"/>
                <p:cNvSpPr>
                  <a:spLocks noChangeArrowheads="1"/>
                </p:cNvSpPr>
                <p:nvPr/>
              </p:nvSpPr>
              <p:spPr bwMode="gray">
                <a:xfrm rot="5263130">
                  <a:off x="1849" y="2258"/>
                  <a:ext cx="218"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75" name="AutoShape 59"/>
                <p:cNvSpPr>
                  <a:spLocks noChangeArrowheads="1"/>
                </p:cNvSpPr>
                <p:nvPr/>
              </p:nvSpPr>
              <p:spPr bwMode="gray">
                <a:xfrm rot="6078281">
                  <a:off x="1975" y="2255"/>
                  <a:ext cx="226"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76" name="AutoShape 60"/>
                <p:cNvSpPr>
                  <a:spLocks noChangeArrowheads="1"/>
                </p:cNvSpPr>
                <p:nvPr/>
              </p:nvSpPr>
              <p:spPr bwMode="gray">
                <a:xfrm rot="6373927">
                  <a:off x="2065" y="2284"/>
                  <a:ext cx="218"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77" name="AutoShape 61"/>
                <p:cNvSpPr>
                  <a:spLocks noChangeArrowheads="1"/>
                </p:cNvSpPr>
                <p:nvPr/>
              </p:nvSpPr>
              <p:spPr bwMode="gray">
                <a:xfrm rot="6906312">
                  <a:off x="2154" y="2305"/>
                  <a:ext cx="221"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7" name="Group 62"/>
              <p:cNvGrpSpPr>
                <a:grpSpLocks/>
              </p:cNvGrpSpPr>
              <p:nvPr/>
            </p:nvGrpSpPr>
            <p:grpSpPr bwMode="auto">
              <a:xfrm rot="1353540">
                <a:off x="2682" y="1111"/>
                <a:ext cx="743" cy="186"/>
                <a:chOff x="1565" y="2568"/>
                <a:chExt cx="1118" cy="279"/>
              </a:xfrm>
            </p:grpSpPr>
            <p:sp>
              <p:nvSpPr>
                <p:cNvPr id="111679" name="AutoShape 63"/>
                <p:cNvSpPr>
                  <a:spLocks noChangeArrowheads="1"/>
                </p:cNvSpPr>
                <p:nvPr/>
              </p:nvSpPr>
              <p:spPr bwMode="gray">
                <a:xfrm rot="5263130">
                  <a:off x="1834" y="2271"/>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80" name="AutoShape 64"/>
                <p:cNvSpPr>
                  <a:spLocks noChangeArrowheads="1"/>
                </p:cNvSpPr>
                <p:nvPr/>
              </p:nvSpPr>
              <p:spPr bwMode="gray">
                <a:xfrm rot="6078281">
                  <a:off x="1978" y="2264"/>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81" name="AutoShape 65"/>
                <p:cNvSpPr>
                  <a:spLocks noChangeArrowheads="1"/>
                </p:cNvSpPr>
                <p:nvPr/>
              </p:nvSpPr>
              <p:spPr bwMode="gray">
                <a:xfrm rot="6373927">
                  <a:off x="2054" y="2288"/>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82" name="AutoShape 66"/>
                <p:cNvSpPr>
                  <a:spLocks noChangeArrowheads="1"/>
                </p:cNvSpPr>
                <p:nvPr/>
              </p:nvSpPr>
              <p:spPr bwMode="gray">
                <a:xfrm rot="6906312">
                  <a:off x="2139" y="2314"/>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nvGrpSpPr>
          <p:cNvPr id="18" name="Group 119"/>
          <p:cNvGrpSpPr>
            <a:grpSpLocks/>
          </p:cNvGrpSpPr>
          <p:nvPr/>
        </p:nvGrpSpPr>
        <p:grpSpPr bwMode="auto">
          <a:xfrm>
            <a:off x="7164388" y="4508500"/>
            <a:ext cx="1658937" cy="1658938"/>
            <a:chOff x="753" y="2750"/>
            <a:chExt cx="1045" cy="1045"/>
          </a:xfrm>
        </p:grpSpPr>
        <p:pic>
          <p:nvPicPr>
            <p:cNvPr id="209982" name="Picture 19" descr="Trans_003"/>
            <p:cNvPicPr>
              <a:picLocks noChangeAspect="1" noChangeArrowheads="1"/>
            </p:cNvPicPr>
            <p:nvPr/>
          </p:nvPicPr>
          <p:blipFill>
            <a:blip r:embed="rId4" cstate="print"/>
            <a:srcRect/>
            <a:stretch>
              <a:fillRect/>
            </a:stretch>
          </p:blipFill>
          <p:spPr bwMode="auto">
            <a:xfrm>
              <a:off x="753" y="2750"/>
              <a:ext cx="1045" cy="1045"/>
            </a:xfrm>
            <a:prstGeom prst="rect">
              <a:avLst/>
            </a:prstGeom>
            <a:noFill/>
            <a:ln w="9525">
              <a:noFill/>
              <a:miter lim="800000"/>
              <a:headEnd/>
              <a:tailEnd/>
            </a:ln>
          </p:spPr>
        </p:pic>
        <p:sp>
          <p:nvSpPr>
            <p:cNvPr id="111683" name="Rectangle 67"/>
            <p:cNvSpPr>
              <a:spLocks noChangeArrowheads="1"/>
            </p:cNvSpPr>
            <p:nvPr/>
          </p:nvSpPr>
          <p:spPr bwMode="gray">
            <a:xfrm>
              <a:off x="975" y="2931"/>
              <a:ext cx="630" cy="672"/>
            </a:xfrm>
            <a:prstGeom prst="rect">
              <a:avLst/>
            </a:prstGeom>
            <a:noFill/>
            <a:ln w="9525" algn="ctr">
              <a:noFill/>
              <a:miter lim="800000"/>
              <a:headEnd/>
              <a:tailEnd/>
            </a:ln>
            <a:effectLst/>
          </p:spPr>
          <p:txBody>
            <a:bodyPr wrap="none">
              <a:spAutoFit/>
            </a:bodyPr>
            <a:lstStyle/>
            <a:p>
              <a:pPr eaLnBrk="1" hangingPunct="1">
                <a:defRPr/>
              </a:pPr>
              <a:r>
                <a:rPr lang="zh-CN" altLang="en-US" sz="3200">
                  <a:solidFill>
                    <a:schemeClr val="tx1"/>
                  </a:solidFill>
                  <a:effectLst>
                    <a:outerShdw blurRad="38100" dist="38100" dir="2700000" algn="tl">
                      <a:srgbClr val="C0C0C0"/>
                    </a:outerShdw>
                  </a:effectLst>
                  <a:latin typeface="Arial" pitchFamily="34" charset="0"/>
                  <a:ea typeface="楷体_GB2312" pitchFamily="49" charset="-122"/>
                </a:rPr>
                <a:t>语言</a:t>
              </a:r>
            </a:p>
            <a:p>
              <a:pPr eaLnBrk="1" hangingPunct="1">
                <a:defRPr/>
              </a:pPr>
              <a:r>
                <a:rPr lang="zh-CN" altLang="en-US" sz="3200">
                  <a:solidFill>
                    <a:schemeClr val="tx1"/>
                  </a:solidFill>
                  <a:effectLst>
                    <a:outerShdw blurRad="38100" dist="38100" dir="2700000" algn="tl">
                      <a:srgbClr val="C0C0C0"/>
                    </a:outerShdw>
                  </a:effectLst>
                  <a:latin typeface="Arial" pitchFamily="34" charset="0"/>
                  <a:ea typeface="楷体_GB2312" pitchFamily="49" charset="-122"/>
                </a:rPr>
                <a:t>文字</a:t>
              </a:r>
            </a:p>
          </p:txBody>
        </p:sp>
      </p:grpSp>
      <p:grpSp>
        <p:nvGrpSpPr>
          <p:cNvPr id="19" name="Group 71"/>
          <p:cNvGrpSpPr>
            <a:grpSpLocks/>
          </p:cNvGrpSpPr>
          <p:nvPr/>
        </p:nvGrpSpPr>
        <p:grpSpPr bwMode="auto">
          <a:xfrm rot="10082854">
            <a:off x="0" y="5956300"/>
            <a:ext cx="1196975" cy="303213"/>
            <a:chOff x="2598" y="1026"/>
            <a:chExt cx="957" cy="242"/>
          </a:xfrm>
        </p:grpSpPr>
        <p:grpSp>
          <p:nvGrpSpPr>
            <p:cNvPr id="20" name="Group 72"/>
            <p:cNvGrpSpPr>
              <a:grpSpLocks/>
            </p:cNvGrpSpPr>
            <p:nvPr/>
          </p:nvGrpSpPr>
          <p:grpSpPr bwMode="auto">
            <a:xfrm rot="-9970459" flipH="1" flipV="1">
              <a:off x="2598" y="1026"/>
              <a:ext cx="957" cy="242"/>
              <a:chOff x="2532" y="1051"/>
              <a:chExt cx="893" cy="246"/>
            </a:xfrm>
          </p:grpSpPr>
          <p:grpSp>
            <p:nvGrpSpPr>
              <p:cNvPr id="21" name="Group 73"/>
              <p:cNvGrpSpPr>
                <a:grpSpLocks/>
              </p:cNvGrpSpPr>
              <p:nvPr/>
            </p:nvGrpSpPr>
            <p:grpSpPr bwMode="auto">
              <a:xfrm>
                <a:off x="2532" y="1051"/>
                <a:ext cx="743" cy="185"/>
                <a:chOff x="1565" y="2568"/>
                <a:chExt cx="1118" cy="279"/>
              </a:xfrm>
            </p:grpSpPr>
            <p:sp>
              <p:nvSpPr>
                <p:cNvPr id="111690" name="AutoShape 74"/>
                <p:cNvSpPr>
                  <a:spLocks noChangeArrowheads="1"/>
                </p:cNvSpPr>
                <p:nvPr/>
              </p:nvSpPr>
              <p:spPr bwMode="gray">
                <a:xfrm rot="5263130">
                  <a:off x="1866" y="2286"/>
                  <a:ext cx="227"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91" name="AutoShape 75"/>
                <p:cNvSpPr>
                  <a:spLocks noChangeArrowheads="1"/>
                </p:cNvSpPr>
                <p:nvPr/>
              </p:nvSpPr>
              <p:spPr bwMode="gray">
                <a:xfrm rot="6078281">
                  <a:off x="2001" y="2282"/>
                  <a:ext cx="227" cy="807"/>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92" name="AutoShape 76"/>
                <p:cNvSpPr>
                  <a:spLocks noChangeArrowheads="1"/>
                </p:cNvSpPr>
                <p:nvPr/>
              </p:nvSpPr>
              <p:spPr bwMode="gray">
                <a:xfrm rot="6373927">
                  <a:off x="2073" y="2304"/>
                  <a:ext cx="237" cy="814"/>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93" name="AutoShape 77"/>
                <p:cNvSpPr>
                  <a:spLocks noChangeArrowheads="1"/>
                </p:cNvSpPr>
                <p:nvPr/>
              </p:nvSpPr>
              <p:spPr bwMode="gray">
                <a:xfrm rot="6906312">
                  <a:off x="2168" y="2329"/>
                  <a:ext cx="229"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22" name="Group 78"/>
              <p:cNvGrpSpPr>
                <a:grpSpLocks/>
              </p:cNvGrpSpPr>
              <p:nvPr/>
            </p:nvGrpSpPr>
            <p:grpSpPr bwMode="auto">
              <a:xfrm rot="1353540">
                <a:off x="2682" y="1111"/>
                <a:ext cx="743" cy="186"/>
                <a:chOff x="1565" y="2568"/>
                <a:chExt cx="1118" cy="279"/>
              </a:xfrm>
            </p:grpSpPr>
            <p:sp>
              <p:nvSpPr>
                <p:cNvPr id="111695" name="AutoShape 79"/>
                <p:cNvSpPr>
                  <a:spLocks noChangeArrowheads="1"/>
                </p:cNvSpPr>
                <p:nvPr/>
              </p:nvSpPr>
              <p:spPr bwMode="gray">
                <a:xfrm rot="5263130">
                  <a:off x="1888" y="2289"/>
                  <a:ext cx="220"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96" name="AutoShape 80"/>
                <p:cNvSpPr>
                  <a:spLocks noChangeArrowheads="1"/>
                </p:cNvSpPr>
                <p:nvPr/>
              </p:nvSpPr>
              <p:spPr bwMode="gray">
                <a:xfrm rot="6078281">
                  <a:off x="2018" y="2290"/>
                  <a:ext cx="224"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97" name="AutoShape 81"/>
                <p:cNvSpPr>
                  <a:spLocks noChangeArrowheads="1"/>
                </p:cNvSpPr>
                <p:nvPr/>
              </p:nvSpPr>
              <p:spPr bwMode="gray">
                <a:xfrm rot="6373927">
                  <a:off x="2094" y="2310"/>
                  <a:ext cx="226"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698" name="AutoShape 82"/>
                <p:cNvSpPr>
                  <a:spLocks noChangeArrowheads="1"/>
                </p:cNvSpPr>
                <p:nvPr/>
              </p:nvSpPr>
              <p:spPr bwMode="gray">
                <a:xfrm rot="6906312">
                  <a:off x="2182" y="2337"/>
                  <a:ext cx="222"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23" name="Group 83"/>
            <p:cNvGrpSpPr>
              <a:grpSpLocks/>
            </p:cNvGrpSpPr>
            <p:nvPr/>
          </p:nvGrpSpPr>
          <p:grpSpPr bwMode="auto">
            <a:xfrm rot="-9970459" flipH="1" flipV="1">
              <a:off x="2688" y="1056"/>
              <a:ext cx="784" cy="198"/>
              <a:chOff x="2532" y="1051"/>
              <a:chExt cx="893" cy="246"/>
            </a:xfrm>
          </p:grpSpPr>
          <p:grpSp>
            <p:nvGrpSpPr>
              <p:cNvPr id="24" name="Group 84"/>
              <p:cNvGrpSpPr>
                <a:grpSpLocks/>
              </p:cNvGrpSpPr>
              <p:nvPr/>
            </p:nvGrpSpPr>
            <p:grpSpPr bwMode="auto">
              <a:xfrm>
                <a:off x="2532" y="1051"/>
                <a:ext cx="743" cy="185"/>
                <a:chOff x="1565" y="2568"/>
                <a:chExt cx="1118" cy="279"/>
              </a:xfrm>
            </p:grpSpPr>
            <p:sp>
              <p:nvSpPr>
                <p:cNvPr id="111701" name="AutoShape 85"/>
                <p:cNvSpPr>
                  <a:spLocks noChangeArrowheads="1"/>
                </p:cNvSpPr>
                <p:nvPr/>
              </p:nvSpPr>
              <p:spPr bwMode="gray">
                <a:xfrm rot="5263130">
                  <a:off x="1888" y="2281"/>
                  <a:ext cx="221"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02" name="AutoShape 86"/>
                <p:cNvSpPr>
                  <a:spLocks noChangeArrowheads="1"/>
                </p:cNvSpPr>
                <p:nvPr/>
              </p:nvSpPr>
              <p:spPr bwMode="gray">
                <a:xfrm rot="6078281">
                  <a:off x="2026" y="2284"/>
                  <a:ext cx="221"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03" name="AutoShape 87"/>
                <p:cNvSpPr>
                  <a:spLocks noChangeArrowheads="1"/>
                </p:cNvSpPr>
                <p:nvPr/>
              </p:nvSpPr>
              <p:spPr bwMode="gray">
                <a:xfrm rot="6373927">
                  <a:off x="2095" y="2304"/>
                  <a:ext cx="223" cy="820"/>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04" name="AutoShape 88"/>
                <p:cNvSpPr>
                  <a:spLocks noChangeArrowheads="1"/>
                </p:cNvSpPr>
                <p:nvPr/>
              </p:nvSpPr>
              <p:spPr bwMode="gray">
                <a:xfrm rot="6906312">
                  <a:off x="2188" y="2340"/>
                  <a:ext cx="226"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25" name="Group 89"/>
              <p:cNvGrpSpPr>
                <a:grpSpLocks/>
              </p:cNvGrpSpPr>
              <p:nvPr/>
            </p:nvGrpSpPr>
            <p:grpSpPr bwMode="auto">
              <a:xfrm rot="1353540">
                <a:off x="2682" y="1111"/>
                <a:ext cx="743" cy="186"/>
                <a:chOff x="1565" y="2568"/>
                <a:chExt cx="1118" cy="279"/>
              </a:xfrm>
            </p:grpSpPr>
            <p:sp>
              <p:nvSpPr>
                <p:cNvPr id="111706" name="AutoShape 90"/>
                <p:cNvSpPr>
                  <a:spLocks noChangeArrowheads="1"/>
                </p:cNvSpPr>
                <p:nvPr/>
              </p:nvSpPr>
              <p:spPr bwMode="gray">
                <a:xfrm rot="5263130">
                  <a:off x="1890" y="226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07" name="AutoShape 91"/>
                <p:cNvSpPr>
                  <a:spLocks noChangeArrowheads="1"/>
                </p:cNvSpPr>
                <p:nvPr/>
              </p:nvSpPr>
              <p:spPr bwMode="gray">
                <a:xfrm rot="6078281">
                  <a:off x="2026" y="226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08" name="AutoShape 92"/>
                <p:cNvSpPr>
                  <a:spLocks noChangeArrowheads="1"/>
                </p:cNvSpPr>
                <p:nvPr/>
              </p:nvSpPr>
              <p:spPr bwMode="gray">
                <a:xfrm rot="6373927">
                  <a:off x="2105" y="2291"/>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09" name="AutoShape 93"/>
                <p:cNvSpPr>
                  <a:spLocks noChangeArrowheads="1"/>
                </p:cNvSpPr>
                <p:nvPr/>
              </p:nvSpPr>
              <p:spPr bwMode="gray">
                <a:xfrm rot="6906312">
                  <a:off x="2193"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nvGrpSpPr>
          <p:cNvPr id="26" name="Group 94"/>
          <p:cNvGrpSpPr>
            <a:grpSpLocks/>
          </p:cNvGrpSpPr>
          <p:nvPr/>
        </p:nvGrpSpPr>
        <p:grpSpPr bwMode="auto">
          <a:xfrm>
            <a:off x="547688" y="5121275"/>
            <a:ext cx="1196975" cy="303213"/>
            <a:chOff x="2598" y="1026"/>
            <a:chExt cx="957" cy="242"/>
          </a:xfrm>
        </p:grpSpPr>
        <p:grpSp>
          <p:nvGrpSpPr>
            <p:cNvPr id="27" name="Group 95"/>
            <p:cNvGrpSpPr>
              <a:grpSpLocks/>
            </p:cNvGrpSpPr>
            <p:nvPr/>
          </p:nvGrpSpPr>
          <p:grpSpPr bwMode="auto">
            <a:xfrm rot="-9970459" flipH="1" flipV="1">
              <a:off x="2598" y="1026"/>
              <a:ext cx="957" cy="242"/>
              <a:chOff x="2532" y="1051"/>
              <a:chExt cx="893" cy="246"/>
            </a:xfrm>
          </p:grpSpPr>
          <p:grpSp>
            <p:nvGrpSpPr>
              <p:cNvPr id="28" name="Group 96"/>
              <p:cNvGrpSpPr>
                <a:grpSpLocks/>
              </p:cNvGrpSpPr>
              <p:nvPr/>
            </p:nvGrpSpPr>
            <p:grpSpPr bwMode="auto">
              <a:xfrm>
                <a:off x="2532" y="1051"/>
                <a:ext cx="743" cy="185"/>
                <a:chOff x="1565" y="2568"/>
                <a:chExt cx="1118" cy="279"/>
              </a:xfrm>
            </p:grpSpPr>
            <p:sp>
              <p:nvSpPr>
                <p:cNvPr id="111713" name="AutoShape 97"/>
                <p:cNvSpPr>
                  <a:spLocks noChangeArrowheads="1"/>
                </p:cNvSpPr>
                <p:nvPr/>
              </p:nvSpPr>
              <p:spPr bwMode="gray">
                <a:xfrm rot="5263130">
                  <a:off x="1845" y="2269"/>
                  <a:ext cx="231"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14" name="AutoShape 98"/>
                <p:cNvSpPr>
                  <a:spLocks noChangeArrowheads="1"/>
                </p:cNvSpPr>
                <p:nvPr/>
              </p:nvSpPr>
              <p:spPr bwMode="gray">
                <a:xfrm rot="6078281">
                  <a:off x="1980" y="2272"/>
                  <a:ext cx="233"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15" name="AutoShape 99"/>
                <p:cNvSpPr>
                  <a:spLocks noChangeArrowheads="1"/>
                </p:cNvSpPr>
                <p:nvPr/>
              </p:nvSpPr>
              <p:spPr bwMode="gray">
                <a:xfrm rot="6373927">
                  <a:off x="2057" y="2296"/>
                  <a:ext cx="235"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16" name="AutoShape 100"/>
                <p:cNvSpPr>
                  <a:spLocks noChangeArrowheads="1"/>
                </p:cNvSpPr>
                <p:nvPr/>
              </p:nvSpPr>
              <p:spPr bwMode="gray">
                <a:xfrm rot="6906312">
                  <a:off x="2148" y="2317"/>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29" name="Group 101"/>
              <p:cNvGrpSpPr>
                <a:grpSpLocks/>
              </p:cNvGrpSpPr>
              <p:nvPr/>
            </p:nvGrpSpPr>
            <p:grpSpPr bwMode="auto">
              <a:xfrm rot="1353540">
                <a:off x="2682" y="1111"/>
                <a:ext cx="743" cy="186"/>
                <a:chOff x="1565" y="2568"/>
                <a:chExt cx="1118" cy="279"/>
              </a:xfrm>
            </p:grpSpPr>
            <p:sp>
              <p:nvSpPr>
                <p:cNvPr id="111718" name="AutoShape 102"/>
                <p:cNvSpPr>
                  <a:spLocks noChangeArrowheads="1"/>
                </p:cNvSpPr>
                <p:nvPr/>
              </p:nvSpPr>
              <p:spPr bwMode="gray">
                <a:xfrm rot="5263130">
                  <a:off x="1852" y="2284"/>
                  <a:ext cx="224"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19" name="AutoShape 103"/>
                <p:cNvSpPr>
                  <a:spLocks noChangeArrowheads="1"/>
                </p:cNvSpPr>
                <p:nvPr/>
              </p:nvSpPr>
              <p:spPr bwMode="gray">
                <a:xfrm rot="6078281">
                  <a:off x="1984" y="2283"/>
                  <a:ext cx="222"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20" name="AutoShape 104"/>
                <p:cNvSpPr>
                  <a:spLocks noChangeArrowheads="1"/>
                </p:cNvSpPr>
                <p:nvPr/>
              </p:nvSpPr>
              <p:spPr bwMode="gray">
                <a:xfrm rot="6373927">
                  <a:off x="2064" y="2309"/>
                  <a:ext cx="226"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21" name="AutoShape 105"/>
                <p:cNvSpPr>
                  <a:spLocks noChangeArrowheads="1"/>
                </p:cNvSpPr>
                <p:nvPr/>
              </p:nvSpPr>
              <p:spPr bwMode="gray">
                <a:xfrm rot="6906312">
                  <a:off x="2147" y="2336"/>
                  <a:ext cx="226"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30" name="Group 106"/>
            <p:cNvGrpSpPr>
              <a:grpSpLocks/>
            </p:cNvGrpSpPr>
            <p:nvPr/>
          </p:nvGrpSpPr>
          <p:grpSpPr bwMode="auto">
            <a:xfrm rot="-9970459" flipH="1" flipV="1">
              <a:off x="2688" y="1056"/>
              <a:ext cx="784" cy="198"/>
              <a:chOff x="2532" y="1051"/>
              <a:chExt cx="893" cy="246"/>
            </a:xfrm>
          </p:grpSpPr>
          <p:grpSp>
            <p:nvGrpSpPr>
              <p:cNvPr id="31" name="Group 107"/>
              <p:cNvGrpSpPr>
                <a:grpSpLocks/>
              </p:cNvGrpSpPr>
              <p:nvPr/>
            </p:nvGrpSpPr>
            <p:grpSpPr bwMode="auto">
              <a:xfrm>
                <a:off x="2532" y="1051"/>
                <a:ext cx="743" cy="185"/>
                <a:chOff x="1565" y="2568"/>
                <a:chExt cx="1118" cy="279"/>
              </a:xfrm>
            </p:grpSpPr>
            <p:sp>
              <p:nvSpPr>
                <p:cNvPr id="111724" name="AutoShape 108"/>
                <p:cNvSpPr>
                  <a:spLocks noChangeArrowheads="1"/>
                </p:cNvSpPr>
                <p:nvPr/>
              </p:nvSpPr>
              <p:spPr bwMode="gray">
                <a:xfrm rot="5263130">
                  <a:off x="1849" y="2258"/>
                  <a:ext cx="218"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25" name="AutoShape 109"/>
                <p:cNvSpPr>
                  <a:spLocks noChangeArrowheads="1"/>
                </p:cNvSpPr>
                <p:nvPr/>
              </p:nvSpPr>
              <p:spPr bwMode="gray">
                <a:xfrm rot="6078281">
                  <a:off x="1975" y="2255"/>
                  <a:ext cx="226"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26" name="AutoShape 110"/>
                <p:cNvSpPr>
                  <a:spLocks noChangeArrowheads="1"/>
                </p:cNvSpPr>
                <p:nvPr/>
              </p:nvSpPr>
              <p:spPr bwMode="gray">
                <a:xfrm rot="6373927">
                  <a:off x="2065" y="2284"/>
                  <a:ext cx="218"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27" name="AutoShape 111"/>
                <p:cNvSpPr>
                  <a:spLocks noChangeArrowheads="1"/>
                </p:cNvSpPr>
                <p:nvPr/>
              </p:nvSpPr>
              <p:spPr bwMode="gray">
                <a:xfrm rot="6906312">
                  <a:off x="2154" y="2305"/>
                  <a:ext cx="221"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209920" name="Group 112"/>
              <p:cNvGrpSpPr>
                <a:grpSpLocks/>
              </p:cNvGrpSpPr>
              <p:nvPr/>
            </p:nvGrpSpPr>
            <p:grpSpPr bwMode="auto">
              <a:xfrm rot="1353540">
                <a:off x="2682" y="1111"/>
                <a:ext cx="743" cy="186"/>
                <a:chOff x="1565" y="2568"/>
                <a:chExt cx="1118" cy="279"/>
              </a:xfrm>
            </p:grpSpPr>
            <p:sp>
              <p:nvSpPr>
                <p:cNvPr id="111729" name="AutoShape 113"/>
                <p:cNvSpPr>
                  <a:spLocks noChangeArrowheads="1"/>
                </p:cNvSpPr>
                <p:nvPr/>
              </p:nvSpPr>
              <p:spPr bwMode="gray">
                <a:xfrm rot="5263130">
                  <a:off x="1834" y="2271"/>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30" name="AutoShape 114"/>
                <p:cNvSpPr>
                  <a:spLocks noChangeArrowheads="1"/>
                </p:cNvSpPr>
                <p:nvPr/>
              </p:nvSpPr>
              <p:spPr bwMode="gray">
                <a:xfrm rot="6078281">
                  <a:off x="1978" y="2264"/>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31" name="AutoShape 115"/>
                <p:cNvSpPr>
                  <a:spLocks noChangeArrowheads="1"/>
                </p:cNvSpPr>
                <p:nvPr/>
              </p:nvSpPr>
              <p:spPr bwMode="gray">
                <a:xfrm rot="6373927">
                  <a:off x="2054" y="2288"/>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11732" name="AutoShape 116"/>
                <p:cNvSpPr>
                  <a:spLocks noChangeArrowheads="1"/>
                </p:cNvSpPr>
                <p:nvPr/>
              </p:nvSpPr>
              <p:spPr bwMode="gray">
                <a:xfrm rot="6906312">
                  <a:off x="2139" y="2314"/>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nvGrpSpPr>
          <p:cNvPr id="209921" name="Group 118"/>
          <p:cNvGrpSpPr>
            <a:grpSpLocks/>
          </p:cNvGrpSpPr>
          <p:nvPr/>
        </p:nvGrpSpPr>
        <p:grpSpPr bwMode="auto">
          <a:xfrm>
            <a:off x="7164388" y="3141663"/>
            <a:ext cx="1658937" cy="1658937"/>
            <a:chOff x="54" y="3022"/>
            <a:chExt cx="1045" cy="1045"/>
          </a:xfrm>
        </p:grpSpPr>
        <p:pic>
          <p:nvPicPr>
            <p:cNvPr id="209936" name="Picture 69" descr="Trans_002"/>
            <p:cNvPicPr>
              <a:picLocks noChangeAspect="1" noChangeArrowheads="1"/>
            </p:cNvPicPr>
            <p:nvPr/>
          </p:nvPicPr>
          <p:blipFill>
            <a:blip r:embed="rId5" cstate="print"/>
            <a:srcRect/>
            <a:stretch>
              <a:fillRect/>
            </a:stretch>
          </p:blipFill>
          <p:spPr bwMode="auto">
            <a:xfrm>
              <a:off x="54" y="3022"/>
              <a:ext cx="1045" cy="1045"/>
            </a:xfrm>
            <a:prstGeom prst="rect">
              <a:avLst/>
            </a:prstGeom>
            <a:noFill/>
            <a:ln w="9525">
              <a:noFill/>
              <a:miter lim="800000"/>
              <a:headEnd/>
              <a:tailEnd/>
            </a:ln>
          </p:spPr>
        </p:pic>
        <p:sp>
          <p:nvSpPr>
            <p:cNvPr id="111733" name="Rectangle 117"/>
            <p:cNvSpPr>
              <a:spLocks noChangeArrowheads="1"/>
            </p:cNvSpPr>
            <p:nvPr/>
          </p:nvSpPr>
          <p:spPr bwMode="gray">
            <a:xfrm>
              <a:off x="285" y="3212"/>
              <a:ext cx="630" cy="672"/>
            </a:xfrm>
            <a:prstGeom prst="rect">
              <a:avLst/>
            </a:prstGeom>
            <a:noFill/>
            <a:ln w="9525" algn="ctr">
              <a:noFill/>
              <a:miter lim="800000"/>
              <a:headEnd/>
              <a:tailEnd/>
            </a:ln>
            <a:effectLst/>
          </p:spPr>
          <p:txBody>
            <a:bodyPr wrap="none">
              <a:spAutoFit/>
            </a:bodyPr>
            <a:lstStyle/>
            <a:p>
              <a:pPr eaLnBrk="1" hangingPunct="1">
                <a:defRPr/>
              </a:pPr>
              <a:r>
                <a:rPr lang="zh-CN" altLang="en-US" sz="3200">
                  <a:solidFill>
                    <a:schemeClr val="tx1"/>
                  </a:solidFill>
                  <a:effectLst>
                    <a:outerShdw blurRad="38100" dist="38100" dir="2700000" algn="tl">
                      <a:srgbClr val="C0C0C0"/>
                    </a:outerShdw>
                  </a:effectLst>
                  <a:latin typeface="Arial" pitchFamily="34" charset="0"/>
                  <a:ea typeface="楷体_GB2312" pitchFamily="49" charset="-122"/>
                </a:rPr>
                <a:t>条件</a:t>
              </a:r>
            </a:p>
            <a:p>
              <a:pPr eaLnBrk="1" hangingPunct="1">
                <a:defRPr/>
              </a:pPr>
              <a:r>
                <a:rPr lang="zh-CN" altLang="en-US" sz="3200">
                  <a:solidFill>
                    <a:schemeClr val="tx1"/>
                  </a:solidFill>
                  <a:effectLst>
                    <a:outerShdw blurRad="38100" dist="38100" dir="2700000" algn="tl">
                      <a:srgbClr val="C0C0C0"/>
                    </a:outerShdw>
                  </a:effectLst>
                  <a:latin typeface="Arial" pitchFamily="34" charset="0"/>
                  <a:ea typeface="楷体_GB2312" pitchFamily="49" charset="-122"/>
                </a:rPr>
                <a:t>反射</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11630"/>
                                        </p:tgtEl>
                                        <p:attrNameLst>
                                          <p:attrName>style.visibility</p:attrName>
                                        </p:attrNameLst>
                                      </p:cBhvr>
                                      <p:to>
                                        <p:strVal val="visible"/>
                                      </p:to>
                                    </p:set>
                                    <p:animEffect transition="in" filter="box(out)">
                                      <p:cBhvr>
                                        <p:cTn id="14" dur="500"/>
                                        <p:tgtEl>
                                          <p:spTgt spid="111630"/>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111622"/>
                                        </p:tgtEl>
                                        <p:attrNameLst>
                                          <p:attrName>style.visibility</p:attrName>
                                        </p:attrNameLst>
                                      </p:cBhvr>
                                      <p:to>
                                        <p:strVal val="visible"/>
                                      </p:to>
                                    </p:set>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111623"/>
                                        </p:tgtEl>
                                        <p:attrNameLst>
                                          <p:attrName>style.visibility</p:attrName>
                                        </p:attrNameLst>
                                      </p:cBhvr>
                                      <p:to>
                                        <p:strVal val="visible"/>
                                      </p:to>
                                    </p:set>
                                    <p:animEffect transition="in" filter="blinds(horizontal)">
                                      <p:cBhvr>
                                        <p:cTn id="21" dur="500"/>
                                        <p:tgtEl>
                                          <p:spTgt spid="111623"/>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11625"/>
                                        </p:tgtEl>
                                        <p:attrNameLst>
                                          <p:attrName>style.visibility</p:attrName>
                                        </p:attrNameLst>
                                      </p:cBhvr>
                                      <p:to>
                                        <p:strVal val="visible"/>
                                      </p:to>
                                    </p:set>
                                    <p:animEffect transition="in" filter="wipe(left)">
                                      <p:cBhvr>
                                        <p:cTn id="25" dur="500"/>
                                        <p:tgtEl>
                                          <p:spTgt spid="111625"/>
                                        </p:tgtEl>
                                      </p:cBhvr>
                                    </p:animEffect>
                                  </p:childTnLst>
                                </p:cTn>
                              </p:par>
                            </p:childTnLst>
                          </p:cTn>
                        </p:par>
                        <p:par>
                          <p:cTn id="26" fill="hold">
                            <p:stCondLst>
                              <p:cond delay="2000"/>
                            </p:stCondLst>
                            <p:childTnLst>
                              <p:par>
                                <p:cTn id="27" presetID="4" presetClass="entr" presetSubtype="32" fill="hold" grpId="0" nodeType="afterEffect">
                                  <p:stCondLst>
                                    <p:cond delay="0"/>
                                  </p:stCondLst>
                                  <p:childTnLst>
                                    <p:set>
                                      <p:cBhvr>
                                        <p:cTn id="28" dur="1" fill="hold">
                                          <p:stCondLst>
                                            <p:cond delay="0"/>
                                          </p:stCondLst>
                                        </p:cTn>
                                        <p:tgtEl>
                                          <p:spTgt spid="111628"/>
                                        </p:tgtEl>
                                        <p:attrNameLst>
                                          <p:attrName>style.visibility</p:attrName>
                                        </p:attrNameLst>
                                      </p:cBhvr>
                                      <p:to>
                                        <p:strVal val="visible"/>
                                      </p:to>
                                    </p:set>
                                    <p:animEffect transition="in" filter="box(out)">
                                      <p:cBhvr>
                                        <p:cTn id="29" dur="500"/>
                                        <p:tgtEl>
                                          <p:spTgt spid="111628"/>
                                        </p:tgtEl>
                                      </p:cBhvr>
                                    </p:animEffect>
                                  </p:childTnLst>
                                </p:cTn>
                              </p:par>
                            </p:childTnLst>
                          </p:cTn>
                        </p:par>
                        <p:par>
                          <p:cTn id="30" fill="hold">
                            <p:stCondLst>
                              <p:cond delay="2500"/>
                            </p:stCondLst>
                            <p:childTnLst>
                              <p:par>
                                <p:cTn id="31" presetID="4" presetClass="entr" presetSubtype="16" fill="hold" nodeType="afterEffect">
                                  <p:stCondLst>
                                    <p:cond delay="0"/>
                                  </p:stCondLst>
                                  <p:childTnLst>
                                    <p:set>
                                      <p:cBhvr>
                                        <p:cTn id="32" dur="1" fill="hold">
                                          <p:stCondLst>
                                            <p:cond delay="0"/>
                                          </p:stCondLst>
                                        </p:cTn>
                                        <p:tgtEl>
                                          <p:spTgt spid="209921"/>
                                        </p:tgtEl>
                                        <p:attrNameLst>
                                          <p:attrName>style.visibility</p:attrName>
                                        </p:attrNameLst>
                                      </p:cBhvr>
                                      <p:to>
                                        <p:strVal val="visible"/>
                                      </p:to>
                                    </p:set>
                                    <p:animEffect transition="in" filter="box(in)">
                                      <p:cBhvr>
                                        <p:cTn id="33" dur="500"/>
                                        <p:tgtEl>
                                          <p:spTgt spid="209921"/>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111627"/>
                                        </p:tgtEl>
                                        <p:attrNameLst>
                                          <p:attrName>style.visibility</p:attrName>
                                        </p:attrNameLst>
                                      </p:cBhvr>
                                      <p:to>
                                        <p:strVal val="visible"/>
                                      </p:to>
                                    </p:set>
                                    <p:animEffect transition="in" filter="wipe(left)">
                                      <p:cBhvr>
                                        <p:cTn id="37" dur="500"/>
                                        <p:tgtEl>
                                          <p:spTgt spid="111627"/>
                                        </p:tgtEl>
                                      </p:cBhvr>
                                    </p:animEffect>
                                  </p:childTnLst>
                                </p:cTn>
                              </p:par>
                            </p:childTnLst>
                          </p:cTn>
                        </p:par>
                        <p:par>
                          <p:cTn id="38" fill="hold">
                            <p:stCondLst>
                              <p:cond delay="3500"/>
                            </p:stCondLst>
                            <p:childTnLst>
                              <p:par>
                                <p:cTn id="39" presetID="4" presetClass="entr" presetSubtype="32" fill="hold" grpId="0" nodeType="afterEffect">
                                  <p:stCondLst>
                                    <p:cond delay="0"/>
                                  </p:stCondLst>
                                  <p:childTnLst>
                                    <p:set>
                                      <p:cBhvr>
                                        <p:cTn id="40" dur="1" fill="hold">
                                          <p:stCondLst>
                                            <p:cond delay="0"/>
                                          </p:stCondLst>
                                        </p:cTn>
                                        <p:tgtEl>
                                          <p:spTgt spid="111629"/>
                                        </p:tgtEl>
                                        <p:attrNameLst>
                                          <p:attrName>style.visibility</p:attrName>
                                        </p:attrNameLst>
                                      </p:cBhvr>
                                      <p:to>
                                        <p:strVal val="visible"/>
                                      </p:to>
                                    </p:set>
                                    <p:animEffect transition="in" filter="box(out)">
                                      <p:cBhvr>
                                        <p:cTn id="41" dur="500"/>
                                        <p:tgtEl>
                                          <p:spTgt spid="111629"/>
                                        </p:tgtEl>
                                      </p:cBhvr>
                                    </p:animEffect>
                                  </p:childTnLst>
                                </p:cTn>
                              </p:par>
                            </p:childTnLst>
                          </p:cTn>
                        </p:par>
                        <p:par>
                          <p:cTn id="42" fill="hold">
                            <p:stCondLst>
                              <p:cond delay="4000"/>
                            </p:stCondLst>
                            <p:childTnLst>
                              <p:par>
                                <p:cTn id="43" presetID="14" presetClass="entr" presetSubtype="1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5" grpId="0" animBg="1"/>
      <p:bldP spid="111627" grpId="0" animBg="1"/>
      <p:bldP spid="111628" grpId="0"/>
      <p:bldP spid="111629" grpId="0"/>
      <p:bldP spid="111630"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533400" y="2590800"/>
            <a:ext cx="3317875" cy="3575050"/>
            <a:chOff x="336" y="1632"/>
            <a:chExt cx="2090" cy="2252"/>
          </a:xfrm>
        </p:grpSpPr>
        <p:sp>
          <p:nvSpPr>
            <p:cNvPr id="112654" name="Document"/>
            <p:cNvSpPr>
              <a:spLocks noEditPoints="1" noChangeArrowheads="1"/>
            </p:cNvSpPr>
            <p:nvPr/>
          </p:nvSpPr>
          <p:spPr bwMode="auto">
            <a:xfrm>
              <a:off x="385" y="2251"/>
              <a:ext cx="2041" cy="1633"/>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3F9197"/>
            </a:solidFill>
            <a:ln w="9525">
              <a:solidFill>
                <a:srgbClr val="000000"/>
              </a:solidFill>
              <a:miter lim="800000"/>
              <a:headEnd/>
              <a:tailEnd/>
            </a:ln>
            <a:effectLst>
              <a:outerShdw dist="107763" dir="2700000" algn="ctr" rotWithShape="0">
                <a:srgbClr val="808080"/>
              </a:outerShdw>
            </a:effectLst>
          </p:spPr>
          <p:txBody>
            <a:bodyPr/>
            <a:lstStyle/>
            <a:p>
              <a:pPr eaLnBrk="1" hangingPunct="1">
                <a:lnSpc>
                  <a:spcPct val="105000"/>
                </a:lnSpc>
                <a:defRPr/>
              </a:pPr>
              <a:r>
                <a:rPr lang="en-US" altLang="zh-CN" sz="2600">
                  <a:effectLst>
                    <a:outerShdw blurRad="38100" dist="38100" dir="2700000" algn="tl">
                      <a:srgbClr val="000000"/>
                    </a:outerShdw>
                  </a:effectLst>
                  <a:latin typeface="楷体_GB2312" pitchFamily="49" charset="-122"/>
                  <a:ea typeface="楷体_GB2312" pitchFamily="49" charset="-122"/>
                </a:rPr>
                <a:t>    </a:t>
              </a:r>
              <a:endParaRPr lang="en-US" altLang="zh-CN" sz="2800">
                <a:effectLst>
                  <a:outerShdw blurRad="38100" dist="38100" dir="2700000" algn="tl">
                    <a:srgbClr val="000000"/>
                  </a:outerShdw>
                </a:effectLst>
                <a:latin typeface="楷体_GB2312" pitchFamily="49" charset="-122"/>
                <a:ea typeface="楷体_GB2312" pitchFamily="49" charset="-122"/>
              </a:endParaRPr>
            </a:p>
          </p:txBody>
        </p:sp>
        <p:grpSp>
          <p:nvGrpSpPr>
            <p:cNvPr id="3" name="Group 2"/>
            <p:cNvGrpSpPr>
              <a:grpSpLocks/>
            </p:cNvGrpSpPr>
            <p:nvPr/>
          </p:nvGrpSpPr>
          <p:grpSpPr bwMode="auto">
            <a:xfrm>
              <a:off x="336" y="1632"/>
              <a:ext cx="2064" cy="2217"/>
              <a:chOff x="336" y="1632"/>
              <a:chExt cx="2064" cy="2217"/>
            </a:xfrm>
          </p:grpSpPr>
          <p:sp>
            <p:nvSpPr>
              <p:cNvPr id="112643" name="Rectangle 3"/>
              <p:cNvSpPr>
                <a:spLocks noChangeArrowheads="1"/>
              </p:cNvSpPr>
              <p:nvPr/>
            </p:nvSpPr>
            <p:spPr bwMode="auto">
              <a:xfrm>
                <a:off x="384" y="2256"/>
                <a:ext cx="2016" cy="1593"/>
              </a:xfrm>
              <a:prstGeom prst="rect">
                <a:avLst/>
              </a:prstGeom>
              <a:noFill/>
              <a:ln w="38100">
                <a:noFill/>
                <a:miter lim="800000"/>
                <a:headEnd/>
                <a:tailEnd/>
              </a:ln>
              <a:effectLst/>
            </p:spPr>
            <p:txBody>
              <a:bodyPr>
                <a:spAutoFit/>
              </a:bodyPr>
              <a:lstStyle/>
              <a:p>
                <a:pPr algn="l" eaLnBrk="1" hangingPunct="1">
                  <a:defRPr/>
                </a:pPr>
                <a:r>
                  <a:rPr lang="en-US" altLang="zh-CN" sz="3200">
                    <a:effectLst>
                      <a:outerShdw blurRad="38100" dist="38100" dir="2700000" algn="tl">
                        <a:srgbClr val="C0C0C0"/>
                      </a:outerShdw>
                    </a:effectLst>
                    <a:latin typeface="Arial" pitchFamily="34" charset="0"/>
                    <a:ea typeface="楷体_GB2312" pitchFamily="49" charset="-122"/>
                  </a:rPr>
                  <a:t>         “</a:t>
                </a:r>
                <a:r>
                  <a:rPr lang="zh-CN" altLang="en-US" sz="3200">
                    <a:effectLst>
                      <a:outerShdw blurRad="38100" dist="38100" dir="2700000" algn="tl">
                        <a:srgbClr val="C0C0C0"/>
                      </a:outerShdw>
                    </a:effectLst>
                    <a:latin typeface="Arial" pitchFamily="34" charset="0"/>
                    <a:ea typeface="楷体_GB2312" pitchFamily="49" charset="-122"/>
                  </a:rPr>
                  <a:t>观念的东西不外是移入人的头脑中改造过的物质的东西而  	已。”</a:t>
                </a:r>
              </a:p>
            </p:txBody>
          </p:sp>
          <p:pic>
            <p:nvPicPr>
              <p:cNvPr id="210959" name="Picture 4"/>
              <p:cNvPicPr>
                <a:picLocks noChangeAspect="1" noChangeArrowheads="1"/>
              </p:cNvPicPr>
              <p:nvPr/>
            </p:nvPicPr>
            <p:blipFill>
              <a:blip r:embed="rId2" cstate="print"/>
              <a:srcRect/>
              <a:stretch>
                <a:fillRect/>
              </a:stretch>
            </p:blipFill>
            <p:spPr bwMode="auto">
              <a:xfrm>
                <a:off x="336" y="1632"/>
                <a:ext cx="731" cy="912"/>
              </a:xfrm>
              <a:prstGeom prst="rect">
                <a:avLst/>
              </a:prstGeom>
              <a:noFill/>
              <a:ln w="9525">
                <a:noFill/>
                <a:miter lim="800000"/>
                <a:headEnd/>
                <a:tailEnd/>
              </a:ln>
            </p:spPr>
          </p:pic>
        </p:grpSp>
      </p:grpSp>
      <p:grpSp>
        <p:nvGrpSpPr>
          <p:cNvPr id="4" name="Group 5"/>
          <p:cNvGrpSpPr>
            <a:grpSpLocks/>
          </p:cNvGrpSpPr>
          <p:nvPr/>
        </p:nvGrpSpPr>
        <p:grpSpPr bwMode="auto">
          <a:xfrm>
            <a:off x="304800" y="609600"/>
            <a:ext cx="3581400" cy="1676400"/>
            <a:chOff x="192" y="288"/>
            <a:chExt cx="2256" cy="1056"/>
          </a:xfrm>
        </p:grpSpPr>
        <p:grpSp>
          <p:nvGrpSpPr>
            <p:cNvPr id="5" name="Group 11"/>
            <p:cNvGrpSpPr>
              <a:grpSpLocks/>
            </p:cNvGrpSpPr>
            <p:nvPr/>
          </p:nvGrpSpPr>
          <p:grpSpPr bwMode="auto">
            <a:xfrm>
              <a:off x="192" y="288"/>
              <a:ext cx="2256" cy="1056"/>
              <a:chOff x="1851" y="624"/>
              <a:chExt cx="812" cy="830"/>
            </a:xfrm>
          </p:grpSpPr>
          <p:sp>
            <p:nvSpPr>
              <p:cNvPr id="210954" name="Oval 12"/>
              <p:cNvSpPr>
                <a:spLocks noChangeArrowheads="1"/>
              </p:cNvSpPr>
              <p:nvPr/>
            </p:nvSpPr>
            <p:spPr bwMode="gray">
              <a:xfrm>
                <a:off x="1851" y="652"/>
                <a:ext cx="812" cy="802"/>
              </a:xfrm>
              <a:prstGeom prst="ellipse">
                <a:avLst/>
              </a:prstGeom>
              <a:solidFill>
                <a:schemeClr val="accent2"/>
              </a:solidFill>
              <a:ln w="63500" algn="ctr">
                <a:solidFill>
                  <a:srgbClr val="DDDDDD">
                    <a:alpha val="70195"/>
                  </a:srgbClr>
                </a:solidFill>
                <a:round/>
                <a:headEnd/>
                <a:tailEnd/>
              </a:ln>
            </p:spPr>
            <p:txBody>
              <a:bodyPr wrap="none" anchor="ctr"/>
              <a:lstStyle/>
              <a:p>
                <a:endParaRPr lang="zh-CN" altLang="zh-CN" sz="1800" b="0">
                  <a:solidFill>
                    <a:schemeClr val="tx1"/>
                  </a:solidFill>
                  <a:latin typeface="Arial" pitchFamily="34" charset="0"/>
                  <a:ea typeface="宋体" pitchFamily="2" charset="-122"/>
                </a:endParaRPr>
              </a:p>
            </p:txBody>
          </p:sp>
          <p:pic>
            <p:nvPicPr>
              <p:cNvPr id="210955" name="Picture 13" descr="cir_lighteffect0"/>
              <p:cNvPicPr>
                <a:picLocks noChangeAspect="1" noChangeArrowheads="1"/>
              </p:cNvPicPr>
              <p:nvPr/>
            </p:nvPicPr>
            <p:blipFill>
              <a:blip r:embed="rId3" cstate="print">
                <a:lum bright="18000" contrast="-12000"/>
              </a:blip>
              <a:srcRect/>
              <a:stretch>
                <a:fillRect/>
              </a:stretch>
            </p:blipFill>
            <p:spPr bwMode="gray">
              <a:xfrm>
                <a:off x="1920" y="624"/>
                <a:ext cx="670" cy="670"/>
              </a:xfrm>
              <a:prstGeom prst="rect">
                <a:avLst/>
              </a:prstGeom>
              <a:noFill/>
              <a:ln w="9525">
                <a:noFill/>
                <a:miter lim="800000"/>
                <a:headEnd/>
                <a:tailEnd/>
              </a:ln>
            </p:spPr>
          </p:pic>
        </p:grpSp>
        <p:sp>
          <p:nvSpPr>
            <p:cNvPr id="112649" name="Rectangle 9"/>
            <p:cNvSpPr>
              <a:spLocks noChangeArrowheads="1"/>
            </p:cNvSpPr>
            <p:nvPr/>
          </p:nvSpPr>
          <p:spPr bwMode="auto">
            <a:xfrm>
              <a:off x="288" y="384"/>
              <a:ext cx="1968" cy="816"/>
            </a:xfrm>
            <a:prstGeom prst="rect">
              <a:avLst/>
            </a:prstGeom>
            <a:noFill/>
            <a:ln w="57150">
              <a:noFill/>
              <a:miter lim="800000"/>
              <a:headEnd/>
              <a:tailEnd/>
            </a:ln>
            <a:effectLst/>
          </p:spPr>
          <p:txBody>
            <a:bodyPr wrap="none" anchor="ctr"/>
            <a:lstStyle/>
            <a:p>
              <a:pPr eaLnBrk="1" hangingPunct="1">
                <a:defRPr/>
              </a:pPr>
              <a:r>
                <a:rPr kumimoji="1" lang="zh-CN" altLang="en-US" sz="3200">
                  <a:effectLst>
                    <a:outerShdw blurRad="38100" dist="38100" dir="2700000" algn="tl">
                      <a:srgbClr val="C0C0C0"/>
                    </a:outerShdw>
                  </a:effectLst>
                  <a:latin typeface="华文细黑" pitchFamily="2" charset="-122"/>
                  <a:ea typeface="华文细黑" pitchFamily="2" charset="-122"/>
                </a:rPr>
                <a:t>意识是物质世</a:t>
              </a:r>
            </a:p>
            <a:p>
              <a:pPr eaLnBrk="1" hangingPunct="1">
                <a:defRPr/>
              </a:pPr>
              <a:r>
                <a:rPr kumimoji="1" lang="zh-CN" altLang="en-US" sz="3200">
                  <a:effectLst>
                    <a:outerShdw blurRad="38100" dist="38100" dir="2700000" algn="tl">
                      <a:srgbClr val="C0C0C0"/>
                    </a:outerShdw>
                  </a:effectLst>
                  <a:latin typeface="华文细黑" pitchFamily="2" charset="-122"/>
                  <a:ea typeface="华文细黑" pitchFamily="2" charset="-122"/>
                </a:rPr>
                <a:t>界的主观映象</a:t>
              </a:r>
            </a:p>
          </p:txBody>
        </p:sp>
      </p:grpSp>
      <p:grpSp>
        <p:nvGrpSpPr>
          <p:cNvPr id="6" name="Group 20"/>
          <p:cNvGrpSpPr>
            <a:grpSpLocks/>
          </p:cNvGrpSpPr>
          <p:nvPr/>
        </p:nvGrpSpPr>
        <p:grpSpPr bwMode="auto">
          <a:xfrm>
            <a:off x="3924300" y="836613"/>
            <a:ext cx="4857750" cy="5472112"/>
            <a:chOff x="2472" y="527"/>
            <a:chExt cx="3060" cy="3311"/>
          </a:xfrm>
        </p:grpSpPr>
        <p:sp>
          <p:nvSpPr>
            <p:cNvPr id="112657" name="Document"/>
            <p:cNvSpPr>
              <a:spLocks noEditPoints="1" noChangeArrowheads="1"/>
            </p:cNvSpPr>
            <p:nvPr/>
          </p:nvSpPr>
          <p:spPr bwMode="auto">
            <a:xfrm>
              <a:off x="2653" y="1071"/>
              <a:ext cx="2812" cy="2767"/>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3F9197"/>
            </a:solidFill>
            <a:ln w="9525">
              <a:solidFill>
                <a:srgbClr val="000000"/>
              </a:solidFill>
              <a:miter lim="800000"/>
              <a:headEnd/>
              <a:tailEnd/>
            </a:ln>
            <a:effectLst>
              <a:outerShdw dist="107763" dir="2700000" algn="ctr" rotWithShape="0">
                <a:srgbClr val="808080"/>
              </a:outerShdw>
            </a:effectLst>
          </p:spPr>
          <p:txBody>
            <a:bodyPr/>
            <a:lstStyle/>
            <a:p>
              <a:pPr eaLnBrk="1" hangingPunct="1">
                <a:lnSpc>
                  <a:spcPct val="105000"/>
                </a:lnSpc>
                <a:defRPr/>
              </a:pPr>
              <a:r>
                <a:rPr lang="en-US" altLang="zh-CN" sz="2600">
                  <a:effectLst>
                    <a:outerShdw blurRad="38100" dist="38100" dir="2700000" algn="tl">
                      <a:srgbClr val="000000"/>
                    </a:outerShdw>
                  </a:effectLst>
                  <a:latin typeface="楷体_GB2312" pitchFamily="49" charset="-122"/>
                  <a:ea typeface="楷体_GB2312" pitchFamily="49" charset="-122"/>
                </a:rPr>
                <a:t>    </a:t>
              </a:r>
              <a:endParaRPr lang="en-US" altLang="zh-CN" sz="2800">
                <a:effectLst>
                  <a:outerShdw blurRad="38100" dist="38100" dir="2700000" algn="tl">
                    <a:srgbClr val="000000"/>
                  </a:outerShdw>
                </a:effectLst>
                <a:latin typeface="楷体_GB2312" pitchFamily="49" charset="-122"/>
                <a:ea typeface="楷体_GB2312" pitchFamily="49" charset="-122"/>
              </a:endParaRPr>
            </a:p>
          </p:txBody>
        </p:sp>
        <p:sp>
          <p:nvSpPr>
            <p:cNvPr id="112651" name="Rectangle 11"/>
            <p:cNvSpPr>
              <a:spLocks noChangeArrowheads="1"/>
            </p:cNvSpPr>
            <p:nvPr/>
          </p:nvSpPr>
          <p:spPr bwMode="auto">
            <a:xfrm>
              <a:off x="2665" y="1052"/>
              <a:ext cx="2867" cy="2670"/>
            </a:xfrm>
            <a:prstGeom prst="rect">
              <a:avLst/>
            </a:prstGeom>
            <a:noFill/>
            <a:ln w="38100">
              <a:noFill/>
              <a:miter lim="800000"/>
              <a:headEnd/>
              <a:tailEnd/>
            </a:ln>
            <a:effectLst/>
          </p:spPr>
          <p:txBody>
            <a:bodyPr>
              <a:spAutoFit/>
            </a:bodyPr>
            <a:lstStyle/>
            <a:p>
              <a:pPr algn="l" eaLnBrk="1" hangingPunct="1">
                <a:defRPr/>
              </a:pPr>
              <a:r>
                <a:rPr lang="en-US" altLang="zh-CN" sz="3200">
                  <a:effectLst>
                    <a:outerShdw blurRad="38100" dist="38100" dir="2700000" algn="tl">
                      <a:srgbClr val="C0C0C0"/>
                    </a:outerShdw>
                  </a:effectLst>
                  <a:latin typeface="Arial" pitchFamily="34" charset="0"/>
                  <a:ea typeface="楷体_GB2312" pitchFamily="49" charset="-122"/>
                </a:rPr>
                <a:t>         </a:t>
              </a:r>
              <a:r>
                <a:rPr lang="en-US" altLang="zh-CN" sz="2800">
                  <a:effectLst>
                    <a:outerShdw blurRad="38100" dist="38100" dir="2700000" algn="tl">
                      <a:srgbClr val="C0C0C0"/>
                    </a:outerShdw>
                  </a:effectLst>
                  <a:latin typeface="Arial" pitchFamily="34" charset="0"/>
                  <a:ea typeface="楷体_GB2312" pitchFamily="49" charset="-122"/>
                </a:rPr>
                <a:t>“</a:t>
              </a:r>
              <a:r>
                <a:rPr lang="zh-CN" altLang="en-US" sz="2800">
                  <a:effectLst>
                    <a:outerShdw blurRad="38100" dist="38100" dir="2700000" algn="tl">
                      <a:srgbClr val="C0C0C0"/>
                    </a:outerShdw>
                  </a:effectLst>
                  <a:latin typeface="Arial" pitchFamily="34" charset="0"/>
                  <a:ea typeface="楷体_GB2312" pitchFamily="49" charset="-122"/>
                </a:rPr>
                <a:t>天才们无论怎样说大话，还是不能凭空创造，描神画鬼，毫无对证，本可以专靠神思，所谓‘天马行空’似的挥写了，然而他们写出来的，也不过是三只眼，长颈子，就是在常见的人体上，增加了眼睛一只，	增长了颈子二、三尺	而已。”</a:t>
              </a:r>
            </a:p>
          </p:txBody>
        </p:sp>
        <p:pic>
          <p:nvPicPr>
            <p:cNvPr id="210951" name="Picture 12"/>
            <p:cNvPicPr>
              <a:picLocks noChangeAspect="1" noChangeArrowheads="1"/>
            </p:cNvPicPr>
            <p:nvPr/>
          </p:nvPicPr>
          <p:blipFill>
            <a:blip r:embed="rId4" cstate="print"/>
            <a:srcRect/>
            <a:stretch>
              <a:fillRect/>
            </a:stretch>
          </p:blipFill>
          <p:spPr bwMode="auto">
            <a:xfrm>
              <a:off x="2472" y="527"/>
              <a:ext cx="840" cy="81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body" idx="1"/>
          </p:nvPr>
        </p:nvSpPr>
        <p:spPr>
          <a:xfrm>
            <a:off x="0" y="838200"/>
            <a:ext cx="8686800" cy="5287963"/>
          </a:xfrm>
        </p:spPr>
        <p:txBody>
          <a:bodyPr/>
          <a:lstStyle/>
          <a:p>
            <a:pPr marL="812800" indent="-812800" eaLnBrk="1" hangingPunct="1">
              <a:buFontTx/>
              <a:buNone/>
            </a:pPr>
            <a:endParaRPr lang="en-US" altLang="zh-CN" sz="1000" smtClean="0"/>
          </a:p>
          <a:p>
            <a:pPr marL="812800" indent="-812800" eaLnBrk="1" hangingPunct="1">
              <a:buFontTx/>
              <a:buNone/>
            </a:pPr>
            <a:endParaRPr lang="en-US" altLang="zh-CN" sz="2800" smtClean="0"/>
          </a:p>
        </p:txBody>
      </p:sp>
      <p:sp>
        <p:nvSpPr>
          <p:cNvPr id="97283" name="Text Box 3"/>
          <p:cNvSpPr txBox="1">
            <a:spLocks noChangeArrowheads="1"/>
          </p:cNvSpPr>
          <p:nvPr/>
        </p:nvSpPr>
        <p:spPr bwMode="auto">
          <a:xfrm>
            <a:off x="971550" y="1628775"/>
            <a:ext cx="4267200" cy="1371600"/>
          </a:xfrm>
          <a:prstGeom prst="rect">
            <a:avLst/>
          </a:prstGeom>
          <a:noFill/>
          <a:ln w="9525">
            <a:noFill/>
            <a:miter lim="800000"/>
            <a:headEnd/>
            <a:tailEnd/>
          </a:ln>
          <a:effectLst/>
        </p:spPr>
        <p:txBody>
          <a:bodyPr/>
          <a:lstStyle/>
          <a:p>
            <a:pPr algn="l" eaLnBrk="1" hangingPunct="1">
              <a:buClr>
                <a:srgbClr val="00FF99"/>
              </a:buClr>
              <a:buFont typeface="Wingdings" pitchFamily="2" charset="2"/>
              <a:buChar char="q"/>
              <a:defRPr/>
            </a:pPr>
            <a:r>
              <a:rPr kumimoji="1" lang="en-US" altLang="zh-CN" sz="3200" b="0">
                <a:solidFill>
                  <a:schemeClr val="tx1"/>
                </a:solidFill>
                <a:latin typeface="楷体_GB2312" pitchFamily="49" charset="-122"/>
                <a:ea typeface="楷体_GB2312" pitchFamily="49" charset="-122"/>
              </a:rPr>
              <a:t>    </a:t>
            </a:r>
            <a:r>
              <a:rPr kumimoji="1" lang="zh-CN" altLang="en-US" sz="3200">
                <a:solidFill>
                  <a:srgbClr val="003399"/>
                </a:solidFill>
                <a:effectLst>
                  <a:outerShdw blurRad="38100" dist="38100" dir="2700000" algn="tl">
                    <a:srgbClr val="C0C0C0"/>
                  </a:outerShdw>
                </a:effectLst>
                <a:latin typeface="楷体_GB2312" pitchFamily="49" charset="-122"/>
                <a:ea typeface="楷体_GB2312" pitchFamily="49" charset="-122"/>
              </a:rPr>
              <a:t>意识是能动的，具有目的性和计划性</a:t>
            </a:r>
          </a:p>
        </p:txBody>
      </p:sp>
      <p:pic>
        <p:nvPicPr>
          <p:cNvPr id="97284" name="Picture 4" descr="猩猩取水灭火"/>
          <p:cNvPicPr>
            <a:picLocks noChangeAspect="1" noChangeArrowheads="1"/>
          </p:cNvPicPr>
          <p:nvPr/>
        </p:nvPicPr>
        <p:blipFill>
          <a:blip r:embed="rId2" cstate="print"/>
          <a:srcRect/>
          <a:stretch>
            <a:fillRect/>
          </a:stretch>
        </p:blipFill>
        <p:spPr bwMode="auto">
          <a:xfrm>
            <a:off x="971550" y="3213100"/>
            <a:ext cx="4267200" cy="2593975"/>
          </a:xfrm>
          <a:prstGeom prst="rect">
            <a:avLst/>
          </a:prstGeom>
          <a:noFill/>
          <a:ln w="38100">
            <a:solidFill>
              <a:srgbClr val="993300"/>
            </a:solidFill>
            <a:miter lim="800000"/>
            <a:headEnd/>
            <a:tailEnd/>
          </a:ln>
        </p:spPr>
      </p:pic>
      <p:pic>
        <p:nvPicPr>
          <p:cNvPr id="97285" name="Picture 5" descr="钻木取火"/>
          <p:cNvPicPr>
            <a:picLocks noChangeAspect="1" noChangeArrowheads="1"/>
          </p:cNvPicPr>
          <p:nvPr/>
        </p:nvPicPr>
        <p:blipFill>
          <a:blip r:embed="rId3" cstate="print"/>
          <a:srcRect/>
          <a:stretch>
            <a:fillRect/>
          </a:stretch>
        </p:blipFill>
        <p:spPr bwMode="auto">
          <a:xfrm>
            <a:off x="5638800" y="2514600"/>
            <a:ext cx="2501900" cy="3352800"/>
          </a:xfrm>
          <a:prstGeom prst="rect">
            <a:avLst/>
          </a:prstGeom>
          <a:noFill/>
          <a:ln w="38100">
            <a:solidFill>
              <a:srgbClr val="993300"/>
            </a:solidFill>
            <a:miter lim="800000"/>
            <a:headEnd/>
            <a:tailEnd/>
          </a:ln>
        </p:spPr>
      </p:pic>
      <p:sp>
        <p:nvSpPr>
          <p:cNvPr id="97286" name="AutoShape 6"/>
          <p:cNvSpPr>
            <a:spLocks noChangeArrowheads="1"/>
          </p:cNvSpPr>
          <p:nvPr/>
        </p:nvSpPr>
        <p:spPr bwMode="auto">
          <a:xfrm>
            <a:off x="6400800" y="533400"/>
            <a:ext cx="1600200" cy="2057400"/>
          </a:xfrm>
          <a:prstGeom prst="cloudCallout">
            <a:avLst>
              <a:gd name="adj1" fmla="val -26486"/>
              <a:gd name="adj2" fmla="val 76468"/>
            </a:avLst>
          </a:prstGeom>
          <a:solidFill>
            <a:schemeClr val="bg1"/>
          </a:solidFill>
          <a:ln w="12700">
            <a:solidFill>
              <a:schemeClr val="tx1"/>
            </a:solidFill>
            <a:round/>
            <a:headEnd type="none" w="sm" len="sm"/>
            <a:tailEnd type="none" w="sm" len="sm"/>
          </a:ln>
        </p:spPr>
        <p:txBody>
          <a:bodyPr/>
          <a:lstStyle/>
          <a:p>
            <a:pPr eaLnBrk="1" hangingPunct="1"/>
            <a:endParaRPr kumimoji="1" lang="zh-CN" altLang="zh-CN" sz="2800" b="0">
              <a:solidFill>
                <a:schemeClr val="tx1"/>
              </a:solidFill>
              <a:latin typeface="Times New Roman" pitchFamily="18" charset="0"/>
              <a:ea typeface="文鼎CS楷体" pitchFamily="49" charset="-122"/>
            </a:endParaRPr>
          </a:p>
        </p:txBody>
      </p:sp>
      <p:pic>
        <p:nvPicPr>
          <p:cNvPr id="97287" name="Picture 7" descr="AG00355_"/>
          <p:cNvPicPr>
            <a:picLocks noChangeAspect="1" noChangeArrowheads="1" noCrop="1"/>
          </p:cNvPicPr>
          <p:nvPr/>
        </p:nvPicPr>
        <p:blipFill>
          <a:blip r:embed="rId4" cstate="print"/>
          <a:srcRect/>
          <a:stretch>
            <a:fillRect/>
          </a:stretch>
        </p:blipFill>
        <p:spPr bwMode="auto">
          <a:xfrm>
            <a:off x="6934200" y="1143000"/>
            <a:ext cx="536575" cy="1063625"/>
          </a:xfrm>
          <a:prstGeom prst="rect">
            <a:avLst/>
          </a:prstGeom>
          <a:noFill/>
          <a:ln w="9525">
            <a:noFill/>
            <a:miter lim="800000"/>
            <a:headEnd/>
            <a:tailEnd/>
          </a:ln>
        </p:spPr>
      </p:pic>
      <p:sp>
        <p:nvSpPr>
          <p:cNvPr id="97288" name="Rectangle 8"/>
          <p:cNvSpPr>
            <a:spLocks noChangeArrowheads="1"/>
          </p:cNvSpPr>
          <p:nvPr/>
        </p:nvSpPr>
        <p:spPr bwMode="auto">
          <a:xfrm>
            <a:off x="323850" y="549275"/>
            <a:ext cx="6026150" cy="793750"/>
          </a:xfrm>
          <a:prstGeom prst="rect">
            <a:avLst/>
          </a:prstGeom>
          <a:noFill/>
          <a:ln w="9525">
            <a:noFill/>
            <a:miter lim="800000"/>
            <a:headEnd/>
            <a:tailEnd/>
          </a:ln>
          <a:effectLst/>
        </p:spPr>
        <p:txBody>
          <a:bodyPr wrap="none">
            <a:spAutoFit/>
          </a:bodyPr>
          <a:lstStyle/>
          <a:p>
            <a:pPr algn="l" eaLnBrk="1" hangingPunct="1">
              <a:spcBef>
                <a:spcPct val="20000"/>
              </a:spcBef>
              <a:defRPr/>
            </a:pPr>
            <a:r>
              <a:rPr lang="zh-CN" altLang="en-US" sz="4600">
                <a:solidFill>
                  <a:srgbClr val="003300"/>
                </a:solidFill>
                <a:effectLst>
                  <a:outerShdw blurRad="38100" dist="38100" dir="2700000" algn="tl">
                    <a:srgbClr val="C0C0C0"/>
                  </a:outerShdw>
                </a:effectLst>
                <a:latin typeface="Arial" pitchFamily="34" charset="0"/>
                <a:ea typeface="华文行楷" pitchFamily="2" charset="-122"/>
              </a:rPr>
              <a:t>（二）意识作用的表现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iterate type="lt">
                                    <p:tmAbs val="75"/>
                                  </p:iterate>
                                  <p:childTnLst>
                                    <p:set>
                                      <p:cBhvr>
                                        <p:cTn id="6" dur="1" fill="hold">
                                          <p:stCondLst>
                                            <p:cond delay="74"/>
                                          </p:stCondLst>
                                        </p:cTn>
                                        <p:tgtEl>
                                          <p:spTgt spid="9728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97283"/>
                                        </p:tgtEl>
                                        <p:attrNameLst>
                                          <p:attrName>style.visibility</p:attrName>
                                        </p:attrNameLst>
                                      </p:cBhvr>
                                      <p:to>
                                        <p:strVal val="visible"/>
                                      </p:to>
                                    </p:set>
                                    <p:animEffect transition="in" filter="wipe(left)">
                                      <p:cBhvr>
                                        <p:cTn id="10" dur="500"/>
                                        <p:tgtEl>
                                          <p:spTgt spid="97283"/>
                                        </p:tgtEl>
                                      </p:cBhvr>
                                    </p:animEffect>
                                  </p:childTnLst>
                                </p:cTn>
                              </p:par>
                            </p:childTnLst>
                          </p:cTn>
                        </p:par>
                        <p:par>
                          <p:cTn id="11" fill="hold">
                            <p:stCondLst>
                              <p:cond delay="500"/>
                            </p:stCondLst>
                            <p:childTnLst>
                              <p:par>
                                <p:cTn id="12" presetID="23" presetClass="entr" presetSubtype="16" fill="hold" nodeType="afterEffect">
                                  <p:stCondLst>
                                    <p:cond delay="0"/>
                                  </p:stCondLst>
                                  <p:childTnLst>
                                    <p:set>
                                      <p:cBhvr>
                                        <p:cTn id="13" dur="1" fill="hold">
                                          <p:stCondLst>
                                            <p:cond delay="0"/>
                                          </p:stCondLst>
                                        </p:cTn>
                                        <p:tgtEl>
                                          <p:spTgt spid="97284"/>
                                        </p:tgtEl>
                                        <p:attrNameLst>
                                          <p:attrName>style.visibility</p:attrName>
                                        </p:attrNameLst>
                                      </p:cBhvr>
                                      <p:to>
                                        <p:strVal val="visible"/>
                                      </p:to>
                                    </p:set>
                                    <p:anim calcmode="lin" valueType="num">
                                      <p:cBhvr>
                                        <p:cTn id="14" dur="500" fill="hold"/>
                                        <p:tgtEl>
                                          <p:spTgt spid="97284"/>
                                        </p:tgtEl>
                                        <p:attrNameLst>
                                          <p:attrName>ppt_w</p:attrName>
                                        </p:attrNameLst>
                                      </p:cBhvr>
                                      <p:tavLst>
                                        <p:tav tm="0">
                                          <p:val>
                                            <p:fltVal val="0"/>
                                          </p:val>
                                        </p:tav>
                                        <p:tav tm="100000">
                                          <p:val>
                                            <p:strVal val="#ppt_w"/>
                                          </p:val>
                                        </p:tav>
                                      </p:tavLst>
                                    </p:anim>
                                    <p:anim calcmode="lin" valueType="num">
                                      <p:cBhvr>
                                        <p:cTn id="15" dur="500" fill="hold"/>
                                        <p:tgtEl>
                                          <p:spTgt spid="97284"/>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23" presetClass="entr" presetSubtype="16" fill="hold" nodeType="afterEffect">
                                  <p:stCondLst>
                                    <p:cond delay="0"/>
                                  </p:stCondLst>
                                  <p:childTnLst>
                                    <p:set>
                                      <p:cBhvr>
                                        <p:cTn id="18" dur="1" fill="hold">
                                          <p:stCondLst>
                                            <p:cond delay="0"/>
                                          </p:stCondLst>
                                        </p:cTn>
                                        <p:tgtEl>
                                          <p:spTgt spid="97285"/>
                                        </p:tgtEl>
                                        <p:attrNameLst>
                                          <p:attrName>style.visibility</p:attrName>
                                        </p:attrNameLst>
                                      </p:cBhvr>
                                      <p:to>
                                        <p:strVal val="visible"/>
                                      </p:to>
                                    </p:set>
                                    <p:anim calcmode="lin" valueType="num">
                                      <p:cBhvr>
                                        <p:cTn id="19" dur="500" fill="hold"/>
                                        <p:tgtEl>
                                          <p:spTgt spid="97285"/>
                                        </p:tgtEl>
                                        <p:attrNameLst>
                                          <p:attrName>ppt_w</p:attrName>
                                        </p:attrNameLst>
                                      </p:cBhvr>
                                      <p:tavLst>
                                        <p:tav tm="0">
                                          <p:val>
                                            <p:fltVal val="0"/>
                                          </p:val>
                                        </p:tav>
                                        <p:tav tm="100000">
                                          <p:val>
                                            <p:strVal val="#ppt_w"/>
                                          </p:val>
                                        </p:tav>
                                      </p:tavLst>
                                    </p:anim>
                                    <p:anim calcmode="lin" valueType="num">
                                      <p:cBhvr>
                                        <p:cTn id="20" dur="500" fill="hold"/>
                                        <p:tgtEl>
                                          <p:spTgt spid="97285"/>
                                        </p:tgtEl>
                                        <p:attrNameLst>
                                          <p:attrName>ppt_h</p:attrName>
                                        </p:attrNameLst>
                                      </p:cBhvr>
                                      <p:tavLst>
                                        <p:tav tm="0">
                                          <p:val>
                                            <p:fltVal val="0"/>
                                          </p:val>
                                        </p:tav>
                                        <p:tav tm="100000">
                                          <p:val>
                                            <p:strVal val="#ppt_h"/>
                                          </p:val>
                                        </p:tav>
                                      </p:tavLst>
                                    </p:anim>
                                  </p:childTnLst>
                                </p:cTn>
                              </p:par>
                            </p:childTnLst>
                          </p:cTn>
                        </p:par>
                        <p:par>
                          <p:cTn id="21" fill="hold">
                            <p:stCondLst>
                              <p:cond delay="1500"/>
                            </p:stCondLst>
                            <p:childTnLst>
                              <p:par>
                                <p:cTn id="22" presetID="17" presetClass="entr" presetSubtype="4" fill="hold" grpId="0" nodeType="afterEffect">
                                  <p:stCondLst>
                                    <p:cond delay="0"/>
                                  </p:stCondLst>
                                  <p:childTnLst>
                                    <p:set>
                                      <p:cBhvr>
                                        <p:cTn id="23" dur="1" fill="hold">
                                          <p:stCondLst>
                                            <p:cond delay="0"/>
                                          </p:stCondLst>
                                        </p:cTn>
                                        <p:tgtEl>
                                          <p:spTgt spid="97286"/>
                                        </p:tgtEl>
                                        <p:attrNameLst>
                                          <p:attrName>style.visibility</p:attrName>
                                        </p:attrNameLst>
                                      </p:cBhvr>
                                      <p:to>
                                        <p:strVal val="visible"/>
                                      </p:to>
                                    </p:set>
                                    <p:anim calcmode="lin" valueType="num">
                                      <p:cBhvr>
                                        <p:cTn id="24" dur="500" fill="hold"/>
                                        <p:tgtEl>
                                          <p:spTgt spid="97286"/>
                                        </p:tgtEl>
                                        <p:attrNameLst>
                                          <p:attrName>ppt_x</p:attrName>
                                        </p:attrNameLst>
                                      </p:cBhvr>
                                      <p:tavLst>
                                        <p:tav tm="0">
                                          <p:val>
                                            <p:strVal val="#ppt_x"/>
                                          </p:val>
                                        </p:tav>
                                        <p:tav tm="100000">
                                          <p:val>
                                            <p:strVal val="#ppt_x"/>
                                          </p:val>
                                        </p:tav>
                                      </p:tavLst>
                                    </p:anim>
                                    <p:anim calcmode="lin" valueType="num">
                                      <p:cBhvr>
                                        <p:cTn id="25" dur="500" fill="hold"/>
                                        <p:tgtEl>
                                          <p:spTgt spid="97286"/>
                                        </p:tgtEl>
                                        <p:attrNameLst>
                                          <p:attrName>ppt_y</p:attrName>
                                        </p:attrNameLst>
                                      </p:cBhvr>
                                      <p:tavLst>
                                        <p:tav tm="0">
                                          <p:val>
                                            <p:strVal val="#ppt_y+#ppt_h/2"/>
                                          </p:val>
                                        </p:tav>
                                        <p:tav tm="100000">
                                          <p:val>
                                            <p:strVal val="#ppt_y"/>
                                          </p:val>
                                        </p:tav>
                                      </p:tavLst>
                                    </p:anim>
                                    <p:anim calcmode="lin" valueType="num">
                                      <p:cBhvr>
                                        <p:cTn id="26" dur="500" fill="hold"/>
                                        <p:tgtEl>
                                          <p:spTgt spid="97286"/>
                                        </p:tgtEl>
                                        <p:attrNameLst>
                                          <p:attrName>ppt_w</p:attrName>
                                        </p:attrNameLst>
                                      </p:cBhvr>
                                      <p:tavLst>
                                        <p:tav tm="0">
                                          <p:val>
                                            <p:strVal val="#ppt_w"/>
                                          </p:val>
                                        </p:tav>
                                        <p:tav tm="100000">
                                          <p:val>
                                            <p:strVal val="#ppt_w"/>
                                          </p:val>
                                        </p:tav>
                                      </p:tavLst>
                                    </p:anim>
                                    <p:anim calcmode="lin" valueType="num">
                                      <p:cBhvr>
                                        <p:cTn id="27" dur="500" fill="hold"/>
                                        <p:tgtEl>
                                          <p:spTgt spid="97286"/>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3" presetClass="entr" presetSubtype="16" fill="hold" nodeType="afterEffect">
                                  <p:stCondLst>
                                    <p:cond delay="0"/>
                                  </p:stCondLst>
                                  <p:childTnLst>
                                    <p:set>
                                      <p:cBhvr>
                                        <p:cTn id="30" dur="1" fill="hold">
                                          <p:stCondLst>
                                            <p:cond delay="0"/>
                                          </p:stCondLst>
                                        </p:cTn>
                                        <p:tgtEl>
                                          <p:spTgt spid="97287"/>
                                        </p:tgtEl>
                                        <p:attrNameLst>
                                          <p:attrName>style.visibility</p:attrName>
                                        </p:attrNameLst>
                                      </p:cBhvr>
                                      <p:to>
                                        <p:strVal val="visible"/>
                                      </p:to>
                                    </p:set>
                                    <p:anim calcmode="lin" valueType="num">
                                      <p:cBhvr>
                                        <p:cTn id="31" dur="500" fill="hold"/>
                                        <p:tgtEl>
                                          <p:spTgt spid="97287"/>
                                        </p:tgtEl>
                                        <p:attrNameLst>
                                          <p:attrName>ppt_w</p:attrName>
                                        </p:attrNameLst>
                                      </p:cBhvr>
                                      <p:tavLst>
                                        <p:tav tm="0">
                                          <p:val>
                                            <p:fltVal val="0"/>
                                          </p:val>
                                        </p:tav>
                                        <p:tav tm="100000">
                                          <p:val>
                                            <p:strVal val="#ppt_w"/>
                                          </p:val>
                                        </p:tav>
                                      </p:tavLst>
                                    </p:anim>
                                    <p:anim calcmode="lin" valueType="num">
                                      <p:cBhvr>
                                        <p:cTn id="32" dur="500" fill="hold"/>
                                        <p:tgtEl>
                                          <p:spTgt spid="972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utoUpdateAnimBg="0"/>
      <p:bldP spid="97283" grpId="0" autoUpdateAnimBg="0"/>
      <p:bldP spid="97286"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4" name="Text Box 4"/>
          <p:cNvSpPr txBox="1">
            <a:spLocks noChangeArrowheads="1"/>
          </p:cNvSpPr>
          <p:nvPr/>
        </p:nvSpPr>
        <p:spPr bwMode="auto">
          <a:xfrm>
            <a:off x="539750" y="765175"/>
            <a:ext cx="7920038" cy="1066800"/>
          </a:xfrm>
          <a:prstGeom prst="rect">
            <a:avLst/>
          </a:prstGeom>
          <a:noFill/>
          <a:ln w="9525">
            <a:noFill/>
            <a:miter lim="800000"/>
            <a:headEnd/>
            <a:tailEnd/>
          </a:ln>
          <a:effectLst/>
        </p:spPr>
        <p:txBody>
          <a:bodyPr>
            <a:spAutoFit/>
          </a:bodyPr>
          <a:lstStyle/>
          <a:p>
            <a:pPr algn="l">
              <a:defRPr/>
            </a:pPr>
            <a:r>
              <a:rPr lang="zh-CN" altLang="en-US" sz="3200">
                <a:solidFill>
                  <a:schemeClr val="tx2"/>
                </a:solidFill>
                <a:effectLst>
                  <a:outerShdw blurRad="38100" dist="38100" dir="2700000" algn="tl">
                    <a:srgbClr val="C0C0C0"/>
                  </a:outerShdw>
                </a:effectLst>
                <a:ea typeface="华文新魏" pitchFamily="2" charset="-122"/>
                <a:cs typeface="Arial" pitchFamily="34" charset="0"/>
              </a:rPr>
              <a:t>主观唯心主义：人的意识是世界的本原，客观世界是人的意识的产物</a:t>
            </a:r>
          </a:p>
        </p:txBody>
      </p:sp>
      <p:pic>
        <p:nvPicPr>
          <p:cNvPr id="501765" name="Picture 5" descr="陆九渊"/>
          <p:cNvPicPr>
            <a:picLocks noChangeAspect="1" noChangeArrowheads="1"/>
          </p:cNvPicPr>
          <p:nvPr/>
        </p:nvPicPr>
        <p:blipFill>
          <a:blip r:embed="rId2" cstate="print"/>
          <a:srcRect/>
          <a:stretch>
            <a:fillRect/>
          </a:stretch>
        </p:blipFill>
        <p:spPr bwMode="auto">
          <a:xfrm>
            <a:off x="5105400" y="2971800"/>
            <a:ext cx="2743200" cy="3349625"/>
          </a:xfrm>
          <a:prstGeom prst="rect">
            <a:avLst/>
          </a:prstGeom>
          <a:noFill/>
          <a:ln w="38100">
            <a:solidFill>
              <a:srgbClr val="993300"/>
            </a:solidFill>
            <a:miter lim="800000"/>
            <a:headEnd/>
            <a:tailEnd/>
          </a:ln>
        </p:spPr>
      </p:pic>
      <p:pic>
        <p:nvPicPr>
          <p:cNvPr id="501766" name="Picture 6" descr="贝克莱"/>
          <p:cNvPicPr>
            <a:picLocks noChangeAspect="1" noChangeArrowheads="1"/>
          </p:cNvPicPr>
          <p:nvPr/>
        </p:nvPicPr>
        <p:blipFill>
          <a:blip r:embed="rId3" cstate="print"/>
          <a:srcRect/>
          <a:stretch>
            <a:fillRect/>
          </a:stretch>
        </p:blipFill>
        <p:spPr bwMode="auto">
          <a:xfrm>
            <a:off x="1447800" y="2971800"/>
            <a:ext cx="2743200" cy="3365500"/>
          </a:xfrm>
          <a:prstGeom prst="rect">
            <a:avLst/>
          </a:prstGeom>
          <a:noFill/>
          <a:ln w="38100">
            <a:solidFill>
              <a:srgbClr val="993300"/>
            </a:solidFill>
            <a:miter lim="800000"/>
            <a:headEnd/>
            <a:tailEnd/>
          </a:ln>
        </p:spPr>
      </p:pic>
      <p:sp>
        <p:nvSpPr>
          <p:cNvPr id="501767" name="Text Box 7"/>
          <p:cNvSpPr txBox="1">
            <a:spLocks noChangeArrowheads="1"/>
          </p:cNvSpPr>
          <p:nvPr/>
        </p:nvSpPr>
        <p:spPr bwMode="auto">
          <a:xfrm>
            <a:off x="3028950" y="2990850"/>
            <a:ext cx="1143000" cy="457200"/>
          </a:xfrm>
          <a:prstGeom prst="rect">
            <a:avLst/>
          </a:prstGeom>
          <a:solidFill>
            <a:srgbClr val="FFCC99"/>
          </a:solidFill>
          <a:ln w="9525">
            <a:noFill/>
            <a:miter lim="800000"/>
            <a:headEnd/>
            <a:tailEnd/>
          </a:ln>
        </p:spPr>
        <p:txBody>
          <a:bodyPr>
            <a:spAutoFit/>
          </a:bodyPr>
          <a:lstStyle/>
          <a:p>
            <a:pPr algn="l"/>
            <a:r>
              <a:rPr lang="zh-CN" altLang="en-US" sz="2400" b="0">
                <a:solidFill>
                  <a:schemeClr val="tx1"/>
                </a:solidFill>
                <a:ea typeface="黑体" pitchFamily="2" charset="-122"/>
              </a:rPr>
              <a:t>贝克莱</a:t>
            </a:r>
          </a:p>
        </p:txBody>
      </p:sp>
      <p:sp>
        <p:nvSpPr>
          <p:cNvPr id="501768" name="Text Box 8"/>
          <p:cNvSpPr txBox="1">
            <a:spLocks noChangeArrowheads="1"/>
          </p:cNvSpPr>
          <p:nvPr/>
        </p:nvSpPr>
        <p:spPr bwMode="auto">
          <a:xfrm>
            <a:off x="6705600" y="2971800"/>
            <a:ext cx="1143000" cy="457200"/>
          </a:xfrm>
          <a:prstGeom prst="rect">
            <a:avLst/>
          </a:prstGeom>
          <a:solidFill>
            <a:srgbClr val="FFCC99"/>
          </a:solidFill>
          <a:ln w="9525">
            <a:noFill/>
            <a:miter lim="800000"/>
            <a:headEnd/>
            <a:tailEnd/>
          </a:ln>
        </p:spPr>
        <p:txBody>
          <a:bodyPr>
            <a:spAutoFit/>
          </a:bodyPr>
          <a:lstStyle/>
          <a:p>
            <a:pPr algn="l"/>
            <a:r>
              <a:rPr lang="zh-CN" altLang="en-US" sz="2400" b="0">
                <a:solidFill>
                  <a:schemeClr val="tx1"/>
                </a:solidFill>
                <a:ea typeface="黑体" pitchFamily="2" charset="-122"/>
              </a:rPr>
              <a:t>陆九渊</a:t>
            </a:r>
          </a:p>
        </p:txBody>
      </p:sp>
      <p:sp>
        <p:nvSpPr>
          <p:cNvPr id="501769" name="AutoShape 9"/>
          <p:cNvSpPr>
            <a:spLocks noChangeArrowheads="1"/>
          </p:cNvSpPr>
          <p:nvPr/>
        </p:nvSpPr>
        <p:spPr bwMode="auto">
          <a:xfrm>
            <a:off x="6400800" y="1905000"/>
            <a:ext cx="2133600" cy="914400"/>
          </a:xfrm>
          <a:prstGeom prst="wedgeRectCallout">
            <a:avLst>
              <a:gd name="adj1" fmla="val -49778"/>
              <a:gd name="adj2" fmla="val 80384"/>
            </a:avLst>
          </a:prstGeom>
          <a:noFill/>
          <a:ln w="9525">
            <a:solidFill>
              <a:schemeClr val="tx1"/>
            </a:solidFill>
            <a:miter lim="800000"/>
            <a:headEnd/>
            <a:tailEnd/>
          </a:ln>
          <a:effectLst/>
        </p:spPr>
        <p:txBody>
          <a:bodyPr/>
          <a:lstStyle/>
          <a:p>
            <a:pPr>
              <a:defRPr/>
            </a:pPr>
            <a:r>
              <a:rPr lang="zh-CN" altLang="en-US" sz="2400">
                <a:solidFill>
                  <a:schemeClr val="tx2"/>
                </a:solidFill>
                <a:effectLst>
                  <a:outerShdw blurRad="38100" dist="38100" dir="2700000" algn="tl">
                    <a:srgbClr val="C0C0C0"/>
                  </a:outerShdw>
                </a:effectLst>
                <a:ea typeface="黑体" pitchFamily="2" charset="-122"/>
                <a:cs typeface="Arial" pitchFamily="34" charset="0"/>
              </a:rPr>
              <a:t>宇宙便是吾心，吾心即是宇宙</a:t>
            </a:r>
          </a:p>
        </p:txBody>
      </p:sp>
      <p:sp>
        <p:nvSpPr>
          <p:cNvPr id="501770" name="AutoShape 10"/>
          <p:cNvSpPr>
            <a:spLocks noChangeArrowheads="1"/>
          </p:cNvSpPr>
          <p:nvPr/>
        </p:nvSpPr>
        <p:spPr bwMode="auto">
          <a:xfrm>
            <a:off x="304800" y="2209800"/>
            <a:ext cx="2514600" cy="457200"/>
          </a:xfrm>
          <a:prstGeom prst="wedgeRectCallout">
            <a:avLst>
              <a:gd name="adj1" fmla="val 29736"/>
              <a:gd name="adj2" fmla="val 140972"/>
            </a:avLst>
          </a:prstGeom>
          <a:noFill/>
          <a:ln w="9525">
            <a:solidFill>
              <a:schemeClr val="tx1"/>
            </a:solidFill>
            <a:miter lim="800000"/>
            <a:headEnd/>
            <a:tailEnd/>
          </a:ln>
          <a:effectLst/>
        </p:spPr>
        <p:txBody>
          <a:bodyPr/>
          <a:lstStyle/>
          <a:p>
            <a:pPr>
              <a:defRPr/>
            </a:pPr>
            <a:r>
              <a:rPr lang="zh-CN" altLang="en-US" sz="2400">
                <a:solidFill>
                  <a:schemeClr val="tx2"/>
                </a:solidFill>
                <a:effectLst>
                  <a:outerShdw blurRad="38100" dist="38100" dir="2700000" algn="tl">
                    <a:srgbClr val="C0C0C0"/>
                  </a:outerShdw>
                </a:effectLst>
                <a:ea typeface="黑体" pitchFamily="2" charset="-122"/>
                <a:cs typeface="Arial" pitchFamily="34" charset="0"/>
              </a:rPr>
              <a:t>物是感觉的复合</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501764"/>
                                        </p:tgtEl>
                                        <p:attrNameLst>
                                          <p:attrName>style.visibility</p:attrName>
                                        </p:attrNameLst>
                                      </p:cBhvr>
                                      <p:to>
                                        <p:strVal val="visible"/>
                                      </p:to>
                                    </p:set>
                                    <p:animEffect transition="in" filter="barn(outVertical)">
                                      <p:cBhvr>
                                        <p:cTn id="7" dur="500"/>
                                        <p:tgtEl>
                                          <p:spTgt spid="501764"/>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501766"/>
                                        </p:tgtEl>
                                        <p:attrNameLst>
                                          <p:attrName>style.visibility</p:attrName>
                                        </p:attrNameLst>
                                      </p:cBhvr>
                                      <p:to>
                                        <p:strVal val="visible"/>
                                      </p:to>
                                    </p:set>
                                    <p:anim calcmode="lin" valueType="num">
                                      <p:cBhvr>
                                        <p:cTn id="11" dur="1000" fill="hold"/>
                                        <p:tgtEl>
                                          <p:spTgt spid="501766"/>
                                        </p:tgtEl>
                                        <p:attrNameLst>
                                          <p:attrName>ppt_w</p:attrName>
                                        </p:attrNameLst>
                                      </p:cBhvr>
                                      <p:tavLst>
                                        <p:tav tm="0">
                                          <p:val>
                                            <p:fltVal val="0"/>
                                          </p:val>
                                        </p:tav>
                                        <p:tav tm="100000">
                                          <p:val>
                                            <p:strVal val="#ppt_w"/>
                                          </p:val>
                                        </p:tav>
                                      </p:tavLst>
                                    </p:anim>
                                    <p:anim calcmode="lin" valueType="num">
                                      <p:cBhvr>
                                        <p:cTn id="12" dur="1000" fill="hold"/>
                                        <p:tgtEl>
                                          <p:spTgt spid="501766"/>
                                        </p:tgtEl>
                                        <p:attrNameLst>
                                          <p:attrName>ppt_h</p:attrName>
                                        </p:attrNameLst>
                                      </p:cBhvr>
                                      <p:tavLst>
                                        <p:tav tm="0">
                                          <p:val>
                                            <p:fltVal val="0"/>
                                          </p:val>
                                        </p:tav>
                                        <p:tav tm="100000">
                                          <p:val>
                                            <p:strVal val="#ppt_h"/>
                                          </p:val>
                                        </p:tav>
                                      </p:tavLst>
                                    </p:anim>
                                    <p:anim calcmode="lin" valueType="num">
                                      <p:cBhvr>
                                        <p:cTn id="13" dur="1000" fill="hold"/>
                                        <p:tgtEl>
                                          <p:spTgt spid="501766"/>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01766"/>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501767"/>
                                        </p:tgtEl>
                                        <p:attrNameLst>
                                          <p:attrName>style.visibility</p:attrName>
                                        </p:attrNameLst>
                                      </p:cBhvr>
                                      <p:to>
                                        <p:strVal val="visible"/>
                                      </p:to>
                                    </p:set>
                                    <p:anim calcmode="lin" valueType="num">
                                      <p:cBhvr additive="base">
                                        <p:cTn id="18" dur="500" fill="hold"/>
                                        <p:tgtEl>
                                          <p:spTgt spid="501767"/>
                                        </p:tgtEl>
                                        <p:attrNameLst>
                                          <p:attrName>ppt_x</p:attrName>
                                        </p:attrNameLst>
                                      </p:cBhvr>
                                      <p:tavLst>
                                        <p:tav tm="0">
                                          <p:val>
                                            <p:strVal val="0-#ppt_w/2"/>
                                          </p:val>
                                        </p:tav>
                                        <p:tav tm="100000">
                                          <p:val>
                                            <p:strVal val="#ppt_x"/>
                                          </p:val>
                                        </p:tav>
                                      </p:tavLst>
                                    </p:anim>
                                    <p:anim calcmode="lin" valueType="num">
                                      <p:cBhvr additive="base">
                                        <p:cTn id="19" dur="500" fill="hold"/>
                                        <p:tgtEl>
                                          <p:spTgt spid="501767"/>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7" presetClass="entr" presetSubtype="4" fill="hold" grpId="0" nodeType="afterEffect">
                                  <p:stCondLst>
                                    <p:cond delay="0"/>
                                  </p:stCondLst>
                                  <p:childTnLst>
                                    <p:set>
                                      <p:cBhvr>
                                        <p:cTn id="22" dur="1" fill="hold">
                                          <p:stCondLst>
                                            <p:cond delay="0"/>
                                          </p:stCondLst>
                                        </p:cTn>
                                        <p:tgtEl>
                                          <p:spTgt spid="501770"/>
                                        </p:tgtEl>
                                        <p:attrNameLst>
                                          <p:attrName>style.visibility</p:attrName>
                                        </p:attrNameLst>
                                      </p:cBhvr>
                                      <p:to>
                                        <p:strVal val="visible"/>
                                      </p:to>
                                    </p:set>
                                    <p:anim calcmode="lin" valueType="num">
                                      <p:cBhvr>
                                        <p:cTn id="23" dur="500" fill="hold"/>
                                        <p:tgtEl>
                                          <p:spTgt spid="501770"/>
                                        </p:tgtEl>
                                        <p:attrNameLst>
                                          <p:attrName>ppt_x</p:attrName>
                                        </p:attrNameLst>
                                      </p:cBhvr>
                                      <p:tavLst>
                                        <p:tav tm="0">
                                          <p:val>
                                            <p:strVal val="#ppt_x"/>
                                          </p:val>
                                        </p:tav>
                                        <p:tav tm="100000">
                                          <p:val>
                                            <p:strVal val="#ppt_x"/>
                                          </p:val>
                                        </p:tav>
                                      </p:tavLst>
                                    </p:anim>
                                    <p:anim calcmode="lin" valueType="num">
                                      <p:cBhvr>
                                        <p:cTn id="24" dur="500" fill="hold"/>
                                        <p:tgtEl>
                                          <p:spTgt spid="501770"/>
                                        </p:tgtEl>
                                        <p:attrNameLst>
                                          <p:attrName>ppt_y</p:attrName>
                                        </p:attrNameLst>
                                      </p:cBhvr>
                                      <p:tavLst>
                                        <p:tav tm="0">
                                          <p:val>
                                            <p:strVal val="#ppt_y+#ppt_h/2"/>
                                          </p:val>
                                        </p:tav>
                                        <p:tav tm="100000">
                                          <p:val>
                                            <p:strVal val="#ppt_y"/>
                                          </p:val>
                                        </p:tav>
                                      </p:tavLst>
                                    </p:anim>
                                    <p:anim calcmode="lin" valueType="num">
                                      <p:cBhvr>
                                        <p:cTn id="25" dur="500" fill="hold"/>
                                        <p:tgtEl>
                                          <p:spTgt spid="501770"/>
                                        </p:tgtEl>
                                        <p:attrNameLst>
                                          <p:attrName>ppt_w</p:attrName>
                                        </p:attrNameLst>
                                      </p:cBhvr>
                                      <p:tavLst>
                                        <p:tav tm="0">
                                          <p:val>
                                            <p:strVal val="#ppt_w"/>
                                          </p:val>
                                        </p:tav>
                                        <p:tav tm="100000">
                                          <p:val>
                                            <p:strVal val="#ppt_w"/>
                                          </p:val>
                                        </p:tav>
                                      </p:tavLst>
                                    </p:anim>
                                    <p:anim calcmode="lin" valueType="num">
                                      <p:cBhvr>
                                        <p:cTn id="26" dur="500" fill="hold"/>
                                        <p:tgtEl>
                                          <p:spTgt spid="501770"/>
                                        </p:tgtEl>
                                        <p:attrNameLst>
                                          <p:attrName>ppt_h</p:attrName>
                                        </p:attrNameLst>
                                      </p:cBhvr>
                                      <p:tavLst>
                                        <p:tav tm="0">
                                          <p:val>
                                            <p:fltVal val="0"/>
                                          </p:val>
                                        </p:tav>
                                        <p:tav tm="100000">
                                          <p:val>
                                            <p:strVal val="#ppt_h"/>
                                          </p:val>
                                        </p:tav>
                                      </p:tavLst>
                                    </p:anim>
                                  </p:childTnLst>
                                </p:cTn>
                              </p:par>
                            </p:childTnLst>
                          </p:cTn>
                        </p:par>
                        <p:par>
                          <p:cTn id="27" fill="hold">
                            <p:stCondLst>
                              <p:cond delay="2500"/>
                            </p:stCondLst>
                            <p:childTnLst>
                              <p:par>
                                <p:cTn id="28" presetID="15" presetClass="entr" presetSubtype="0" fill="hold" nodeType="afterEffect">
                                  <p:stCondLst>
                                    <p:cond delay="0"/>
                                  </p:stCondLst>
                                  <p:childTnLst>
                                    <p:set>
                                      <p:cBhvr>
                                        <p:cTn id="29" dur="1" fill="hold">
                                          <p:stCondLst>
                                            <p:cond delay="0"/>
                                          </p:stCondLst>
                                        </p:cTn>
                                        <p:tgtEl>
                                          <p:spTgt spid="501765"/>
                                        </p:tgtEl>
                                        <p:attrNameLst>
                                          <p:attrName>style.visibility</p:attrName>
                                        </p:attrNameLst>
                                      </p:cBhvr>
                                      <p:to>
                                        <p:strVal val="visible"/>
                                      </p:to>
                                    </p:set>
                                    <p:anim calcmode="lin" valueType="num">
                                      <p:cBhvr>
                                        <p:cTn id="30" dur="1000" fill="hold"/>
                                        <p:tgtEl>
                                          <p:spTgt spid="501765"/>
                                        </p:tgtEl>
                                        <p:attrNameLst>
                                          <p:attrName>ppt_w</p:attrName>
                                        </p:attrNameLst>
                                      </p:cBhvr>
                                      <p:tavLst>
                                        <p:tav tm="0">
                                          <p:val>
                                            <p:fltVal val="0"/>
                                          </p:val>
                                        </p:tav>
                                        <p:tav tm="100000">
                                          <p:val>
                                            <p:strVal val="#ppt_w"/>
                                          </p:val>
                                        </p:tav>
                                      </p:tavLst>
                                    </p:anim>
                                    <p:anim calcmode="lin" valueType="num">
                                      <p:cBhvr>
                                        <p:cTn id="31" dur="1000" fill="hold"/>
                                        <p:tgtEl>
                                          <p:spTgt spid="501765"/>
                                        </p:tgtEl>
                                        <p:attrNameLst>
                                          <p:attrName>ppt_h</p:attrName>
                                        </p:attrNameLst>
                                      </p:cBhvr>
                                      <p:tavLst>
                                        <p:tav tm="0">
                                          <p:val>
                                            <p:fltVal val="0"/>
                                          </p:val>
                                        </p:tav>
                                        <p:tav tm="100000">
                                          <p:val>
                                            <p:strVal val="#ppt_h"/>
                                          </p:val>
                                        </p:tav>
                                      </p:tavLst>
                                    </p:anim>
                                    <p:anim calcmode="lin" valueType="num">
                                      <p:cBhvr>
                                        <p:cTn id="32" dur="1000" fill="hold"/>
                                        <p:tgtEl>
                                          <p:spTgt spid="501765"/>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01765"/>
                                        </p:tgtEl>
                                        <p:attrNameLst>
                                          <p:attrName>ppt_y</p:attrName>
                                        </p:attrNameLst>
                                      </p:cBhvr>
                                      <p:tavLst>
                                        <p:tav tm="0" fmla="#ppt_y+(sin(-2*pi*(1-$))*-#ppt_x+cos(-2*pi*(1-$))*(1-#ppt_y))*(1-$)">
                                          <p:val>
                                            <p:fltVal val="0"/>
                                          </p:val>
                                        </p:tav>
                                        <p:tav tm="100000">
                                          <p:val>
                                            <p:fltVal val="1"/>
                                          </p:val>
                                        </p:tav>
                                      </p:tavLst>
                                    </p:anim>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501768"/>
                                        </p:tgtEl>
                                        <p:attrNameLst>
                                          <p:attrName>style.visibility</p:attrName>
                                        </p:attrNameLst>
                                      </p:cBhvr>
                                      <p:to>
                                        <p:strVal val="visible"/>
                                      </p:to>
                                    </p:set>
                                    <p:anim calcmode="lin" valueType="num">
                                      <p:cBhvr additive="base">
                                        <p:cTn id="37" dur="500" fill="hold"/>
                                        <p:tgtEl>
                                          <p:spTgt spid="501768"/>
                                        </p:tgtEl>
                                        <p:attrNameLst>
                                          <p:attrName>ppt_x</p:attrName>
                                        </p:attrNameLst>
                                      </p:cBhvr>
                                      <p:tavLst>
                                        <p:tav tm="0">
                                          <p:val>
                                            <p:strVal val="1+#ppt_w/2"/>
                                          </p:val>
                                        </p:tav>
                                        <p:tav tm="100000">
                                          <p:val>
                                            <p:strVal val="#ppt_x"/>
                                          </p:val>
                                        </p:tav>
                                      </p:tavLst>
                                    </p:anim>
                                    <p:anim calcmode="lin" valueType="num">
                                      <p:cBhvr additive="base">
                                        <p:cTn id="38" dur="500" fill="hold"/>
                                        <p:tgtEl>
                                          <p:spTgt spid="501768"/>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17" presetClass="entr" presetSubtype="4" fill="hold" grpId="0" nodeType="afterEffect">
                                  <p:stCondLst>
                                    <p:cond delay="0"/>
                                  </p:stCondLst>
                                  <p:childTnLst>
                                    <p:set>
                                      <p:cBhvr>
                                        <p:cTn id="41" dur="1" fill="hold">
                                          <p:stCondLst>
                                            <p:cond delay="0"/>
                                          </p:stCondLst>
                                        </p:cTn>
                                        <p:tgtEl>
                                          <p:spTgt spid="501769"/>
                                        </p:tgtEl>
                                        <p:attrNameLst>
                                          <p:attrName>style.visibility</p:attrName>
                                        </p:attrNameLst>
                                      </p:cBhvr>
                                      <p:to>
                                        <p:strVal val="visible"/>
                                      </p:to>
                                    </p:set>
                                    <p:anim calcmode="lin" valueType="num">
                                      <p:cBhvr>
                                        <p:cTn id="42" dur="500" fill="hold"/>
                                        <p:tgtEl>
                                          <p:spTgt spid="501769"/>
                                        </p:tgtEl>
                                        <p:attrNameLst>
                                          <p:attrName>ppt_x</p:attrName>
                                        </p:attrNameLst>
                                      </p:cBhvr>
                                      <p:tavLst>
                                        <p:tav tm="0">
                                          <p:val>
                                            <p:strVal val="#ppt_x"/>
                                          </p:val>
                                        </p:tav>
                                        <p:tav tm="100000">
                                          <p:val>
                                            <p:strVal val="#ppt_x"/>
                                          </p:val>
                                        </p:tav>
                                      </p:tavLst>
                                    </p:anim>
                                    <p:anim calcmode="lin" valueType="num">
                                      <p:cBhvr>
                                        <p:cTn id="43" dur="500" fill="hold"/>
                                        <p:tgtEl>
                                          <p:spTgt spid="501769"/>
                                        </p:tgtEl>
                                        <p:attrNameLst>
                                          <p:attrName>ppt_y</p:attrName>
                                        </p:attrNameLst>
                                      </p:cBhvr>
                                      <p:tavLst>
                                        <p:tav tm="0">
                                          <p:val>
                                            <p:strVal val="#ppt_y+#ppt_h/2"/>
                                          </p:val>
                                        </p:tav>
                                        <p:tav tm="100000">
                                          <p:val>
                                            <p:strVal val="#ppt_y"/>
                                          </p:val>
                                        </p:tav>
                                      </p:tavLst>
                                    </p:anim>
                                    <p:anim calcmode="lin" valueType="num">
                                      <p:cBhvr>
                                        <p:cTn id="44" dur="500" fill="hold"/>
                                        <p:tgtEl>
                                          <p:spTgt spid="501769"/>
                                        </p:tgtEl>
                                        <p:attrNameLst>
                                          <p:attrName>ppt_w</p:attrName>
                                        </p:attrNameLst>
                                      </p:cBhvr>
                                      <p:tavLst>
                                        <p:tav tm="0">
                                          <p:val>
                                            <p:strVal val="#ppt_w"/>
                                          </p:val>
                                        </p:tav>
                                        <p:tav tm="100000">
                                          <p:val>
                                            <p:strVal val="#ppt_w"/>
                                          </p:val>
                                        </p:tav>
                                      </p:tavLst>
                                    </p:anim>
                                    <p:anim calcmode="lin" valueType="num">
                                      <p:cBhvr>
                                        <p:cTn id="45" dur="500" fill="hold"/>
                                        <p:tgtEl>
                                          <p:spTgt spid="5017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4" grpId="0" autoUpdateAnimBg="0"/>
      <p:bldP spid="501767" grpId="0" animBg="1" autoUpdateAnimBg="0"/>
      <p:bldP spid="501768" grpId="0" animBg="1" autoUpdateAnimBg="0"/>
      <p:bldP spid="501769" grpId="0" animBg="1" autoUpdateAnimBg="0"/>
      <p:bldP spid="501770" grpId="0" animBg="1"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684213" y="549275"/>
            <a:ext cx="5472112" cy="1295400"/>
            <a:chOff x="816" y="2304"/>
            <a:chExt cx="1440" cy="448"/>
          </a:xfrm>
        </p:grpSpPr>
        <p:sp>
          <p:nvSpPr>
            <p:cNvPr id="212999"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98306" name="Text Box 2"/>
          <p:cNvSpPr txBox="1">
            <a:spLocks noChangeArrowheads="1"/>
          </p:cNvSpPr>
          <p:nvPr/>
        </p:nvSpPr>
        <p:spPr bwMode="auto">
          <a:xfrm>
            <a:off x="755650" y="696913"/>
            <a:ext cx="5318125" cy="1219200"/>
          </a:xfrm>
          <a:prstGeom prst="rect">
            <a:avLst/>
          </a:prstGeom>
          <a:noFill/>
          <a:ln w="9525">
            <a:noFill/>
            <a:miter lim="800000"/>
            <a:headEnd/>
            <a:tailEnd/>
          </a:ln>
        </p:spPr>
        <p:txBody>
          <a:bodyPr/>
          <a:lstStyle/>
          <a:p>
            <a:pPr algn="l" eaLnBrk="1" hangingPunct="1">
              <a:buClr>
                <a:srgbClr val="00FF99"/>
              </a:buClr>
              <a:buFont typeface="Wingdings" pitchFamily="2" charset="2"/>
              <a:buChar char="q"/>
            </a:pPr>
            <a:r>
              <a:rPr kumimoji="1" lang="en-US" altLang="zh-CN" sz="3200" b="0">
                <a:latin typeface="楷体_GB2312" pitchFamily="49" charset="-122"/>
                <a:ea typeface="楷体_GB2312" pitchFamily="49" charset="-122"/>
              </a:rPr>
              <a:t>  </a:t>
            </a:r>
            <a:r>
              <a:rPr kumimoji="1" lang="zh-CN" altLang="en-US">
                <a:latin typeface="楷体_GB2312" pitchFamily="49" charset="-122"/>
                <a:ea typeface="楷体_GB2312" pitchFamily="49" charset="-122"/>
              </a:rPr>
              <a:t>意识活动具有创造性</a:t>
            </a:r>
          </a:p>
        </p:txBody>
      </p:sp>
      <p:pic>
        <p:nvPicPr>
          <p:cNvPr id="98307" name="Picture 3" descr="牛顿"/>
          <p:cNvPicPr>
            <a:picLocks noChangeAspect="1" noChangeArrowheads="1"/>
          </p:cNvPicPr>
          <p:nvPr/>
        </p:nvPicPr>
        <p:blipFill>
          <a:blip r:embed="rId2" cstate="print"/>
          <a:srcRect/>
          <a:stretch>
            <a:fillRect/>
          </a:stretch>
        </p:blipFill>
        <p:spPr bwMode="auto">
          <a:xfrm>
            <a:off x="4800600" y="2819400"/>
            <a:ext cx="3873500" cy="2806700"/>
          </a:xfrm>
          <a:prstGeom prst="rect">
            <a:avLst/>
          </a:prstGeom>
          <a:noFill/>
          <a:ln w="38100">
            <a:solidFill>
              <a:schemeClr val="bg2"/>
            </a:solidFill>
            <a:miter lim="800000"/>
            <a:headEnd/>
            <a:tailEnd/>
          </a:ln>
        </p:spPr>
      </p:pic>
      <p:sp>
        <p:nvSpPr>
          <p:cNvPr id="98308" name="AutoShape 4"/>
          <p:cNvSpPr>
            <a:spLocks noChangeArrowheads="1"/>
          </p:cNvSpPr>
          <p:nvPr/>
        </p:nvSpPr>
        <p:spPr bwMode="auto">
          <a:xfrm>
            <a:off x="6300788" y="1125538"/>
            <a:ext cx="2663825" cy="688975"/>
          </a:xfrm>
          <a:prstGeom prst="wedgeRectCallout">
            <a:avLst>
              <a:gd name="adj1" fmla="val -52921"/>
              <a:gd name="adj2" fmla="val 225116"/>
            </a:avLst>
          </a:prstGeom>
          <a:noFill/>
          <a:ln w="28575">
            <a:solidFill>
              <a:srgbClr val="990000"/>
            </a:solidFill>
            <a:miter lim="800000"/>
            <a:headEnd type="none" w="sm" len="sm"/>
            <a:tailEnd type="none" w="sm" len="sm"/>
          </a:ln>
        </p:spPr>
        <p:txBody>
          <a:bodyPr/>
          <a:lstStyle/>
          <a:p>
            <a:pPr eaLnBrk="1" hangingPunct="1"/>
            <a:r>
              <a:rPr kumimoji="1" lang="en-US" altLang="zh-CN" sz="3200" b="0">
                <a:solidFill>
                  <a:schemeClr val="tx1"/>
                </a:solidFill>
                <a:latin typeface="方正琥珀简体" pitchFamily="2" charset="-122"/>
                <a:ea typeface="方正琥珀简体" pitchFamily="2" charset="-122"/>
              </a:rPr>
              <a:t>F=GM</a:t>
            </a:r>
            <a:r>
              <a:rPr kumimoji="1" lang="en-US" altLang="zh-CN" sz="3200" b="0" baseline="-25000">
                <a:solidFill>
                  <a:schemeClr val="tx1"/>
                </a:solidFill>
                <a:latin typeface="方正琥珀简体" pitchFamily="2" charset="-122"/>
                <a:ea typeface="方正琥珀简体" pitchFamily="2" charset="-122"/>
              </a:rPr>
              <a:t>1</a:t>
            </a:r>
            <a:r>
              <a:rPr kumimoji="1" lang="en-US" altLang="zh-CN" sz="3200" b="0">
                <a:solidFill>
                  <a:schemeClr val="tx1"/>
                </a:solidFill>
                <a:latin typeface="方正琥珀简体" pitchFamily="2" charset="-122"/>
                <a:ea typeface="方正琥珀简体" pitchFamily="2" charset="-122"/>
              </a:rPr>
              <a:t>M</a:t>
            </a:r>
            <a:r>
              <a:rPr kumimoji="1" lang="en-US" altLang="zh-CN" sz="3200" b="0" baseline="-25000">
                <a:solidFill>
                  <a:schemeClr val="tx1"/>
                </a:solidFill>
                <a:latin typeface="方正琥珀简体" pitchFamily="2" charset="-122"/>
                <a:ea typeface="方正琥珀简体" pitchFamily="2" charset="-122"/>
              </a:rPr>
              <a:t>2</a:t>
            </a:r>
            <a:r>
              <a:rPr kumimoji="1" lang="en-US" altLang="zh-CN" sz="3200" b="0">
                <a:solidFill>
                  <a:schemeClr val="tx1"/>
                </a:solidFill>
                <a:latin typeface="方正琥珀简体" pitchFamily="2" charset="-122"/>
                <a:ea typeface="方正琥珀简体" pitchFamily="2" charset="-122"/>
              </a:rPr>
              <a:t>/R</a:t>
            </a:r>
            <a:r>
              <a:rPr kumimoji="1" lang="en-US" altLang="zh-CN" sz="3200" b="0" baseline="30000">
                <a:solidFill>
                  <a:schemeClr val="tx1"/>
                </a:solidFill>
                <a:latin typeface="方正琥珀简体" pitchFamily="2" charset="-122"/>
                <a:ea typeface="方正琥珀简体" pitchFamily="2" charset="-122"/>
              </a:rPr>
              <a:t>2</a:t>
            </a:r>
            <a:endParaRPr kumimoji="1" lang="en-US" altLang="zh-CN" sz="2800" b="0">
              <a:solidFill>
                <a:schemeClr val="tx1"/>
              </a:solidFill>
              <a:latin typeface="方正琥珀简体" pitchFamily="2" charset="-122"/>
              <a:ea typeface="方正琥珀简体" pitchFamily="2" charset="-122"/>
            </a:endParaRPr>
          </a:p>
        </p:txBody>
      </p:sp>
      <p:pic>
        <p:nvPicPr>
          <p:cNvPr id="98309" name="Picture 5" descr="interface4"/>
          <p:cNvPicPr>
            <a:picLocks noChangeAspect="1" noChangeArrowheads="1"/>
          </p:cNvPicPr>
          <p:nvPr/>
        </p:nvPicPr>
        <p:blipFill>
          <a:blip r:embed="rId3" cstate="print"/>
          <a:srcRect t="12694" r="50848" b="8167"/>
          <a:stretch>
            <a:fillRect/>
          </a:stretch>
        </p:blipFill>
        <p:spPr bwMode="auto">
          <a:xfrm>
            <a:off x="609600" y="1905000"/>
            <a:ext cx="3581400" cy="4343400"/>
          </a:xfrm>
          <a:prstGeom prst="rect">
            <a:avLst/>
          </a:prstGeom>
          <a:noFill/>
          <a:ln w="28575">
            <a:solidFill>
              <a:srgbClr val="00008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8306"/>
                                        </p:tgtEl>
                                        <p:attrNameLst>
                                          <p:attrName>style.visibility</p:attrName>
                                        </p:attrNameLst>
                                      </p:cBhvr>
                                      <p:to>
                                        <p:strVal val="visible"/>
                                      </p:to>
                                    </p:set>
                                    <p:animEffect transition="in" filter="wipe(left)">
                                      <p:cBhvr>
                                        <p:cTn id="11" dur="500"/>
                                        <p:tgtEl>
                                          <p:spTgt spid="9830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98307"/>
                                        </p:tgtEl>
                                        <p:attrNameLst>
                                          <p:attrName>style.visibility</p:attrName>
                                        </p:attrNameLst>
                                      </p:cBhvr>
                                      <p:to>
                                        <p:strVal val="visible"/>
                                      </p:to>
                                    </p:set>
                                    <p:animEffect transition="in" filter="dissolve">
                                      <p:cBhvr>
                                        <p:cTn id="15" dur="500"/>
                                        <p:tgtEl>
                                          <p:spTgt spid="98307"/>
                                        </p:tgtEl>
                                      </p:cBhvr>
                                    </p:animEffect>
                                  </p:childTnLst>
                                </p:cTn>
                              </p:par>
                            </p:childTnLst>
                          </p:cTn>
                        </p:par>
                        <p:par>
                          <p:cTn id="16" fill="hold">
                            <p:stCondLst>
                              <p:cond delay="1500"/>
                            </p:stCondLst>
                            <p:childTnLst>
                              <p:par>
                                <p:cTn id="17" presetID="17" presetClass="entr" presetSubtype="4" fill="hold" grpId="0" nodeType="afterEffect">
                                  <p:stCondLst>
                                    <p:cond delay="0"/>
                                  </p:stCondLst>
                                  <p:childTnLst>
                                    <p:set>
                                      <p:cBhvr>
                                        <p:cTn id="18" dur="1" fill="hold">
                                          <p:stCondLst>
                                            <p:cond delay="0"/>
                                          </p:stCondLst>
                                        </p:cTn>
                                        <p:tgtEl>
                                          <p:spTgt spid="98308"/>
                                        </p:tgtEl>
                                        <p:attrNameLst>
                                          <p:attrName>style.visibility</p:attrName>
                                        </p:attrNameLst>
                                      </p:cBhvr>
                                      <p:to>
                                        <p:strVal val="visible"/>
                                      </p:to>
                                    </p:set>
                                    <p:anim calcmode="lin" valueType="num">
                                      <p:cBhvr>
                                        <p:cTn id="19" dur="500" fill="hold"/>
                                        <p:tgtEl>
                                          <p:spTgt spid="98308"/>
                                        </p:tgtEl>
                                        <p:attrNameLst>
                                          <p:attrName>ppt_x</p:attrName>
                                        </p:attrNameLst>
                                      </p:cBhvr>
                                      <p:tavLst>
                                        <p:tav tm="0">
                                          <p:val>
                                            <p:strVal val="#ppt_x"/>
                                          </p:val>
                                        </p:tav>
                                        <p:tav tm="100000">
                                          <p:val>
                                            <p:strVal val="#ppt_x"/>
                                          </p:val>
                                        </p:tav>
                                      </p:tavLst>
                                    </p:anim>
                                    <p:anim calcmode="lin" valueType="num">
                                      <p:cBhvr>
                                        <p:cTn id="20" dur="500" fill="hold"/>
                                        <p:tgtEl>
                                          <p:spTgt spid="98308"/>
                                        </p:tgtEl>
                                        <p:attrNameLst>
                                          <p:attrName>ppt_y</p:attrName>
                                        </p:attrNameLst>
                                      </p:cBhvr>
                                      <p:tavLst>
                                        <p:tav tm="0">
                                          <p:val>
                                            <p:strVal val="#ppt_y+#ppt_h/2"/>
                                          </p:val>
                                        </p:tav>
                                        <p:tav tm="100000">
                                          <p:val>
                                            <p:strVal val="#ppt_y"/>
                                          </p:val>
                                        </p:tav>
                                      </p:tavLst>
                                    </p:anim>
                                    <p:anim calcmode="lin" valueType="num">
                                      <p:cBhvr>
                                        <p:cTn id="21" dur="500" fill="hold"/>
                                        <p:tgtEl>
                                          <p:spTgt spid="98308"/>
                                        </p:tgtEl>
                                        <p:attrNameLst>
                                          <p:attrName>ppt_w</p:attrName>
                                        </p:attrNameLst>
                                      </p:cBhvr>
                                      <p:tavLst>
                                        <p:tav tm="0">
                                          <p:val>
                                            <p:strVal val="#ppt_w"/>
                                          </p:val>
                                        </p:tav>
                                        <p:tav tm="100000">
                                          <p:val>
                                            <p:strVal val="#ppt_w"/>
                                          </p:val>
                                        </p:tav>
                                      </p:tavLst>
                                    </p:anim>
                                    <p:anim calcmode="lin" valueType="num">
                                      <p:cBhvr>
                                        <p:cTn id="22" dur="500" fill="hold"/>
                                        <p:tgtEl>
                                          <p:spTgt spid="98308"/>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4" presetClass="entr" presetSubtype="16" fill="hold" nodeType="afterEffect">
                                  <p:stCondLst>
                                    <p:cond delay="0"/>
                                  </p:stCondLst>
                                  <p:childTnLst>
                                    <p:set>
                                      <p:cBhvr>
                                        <p:cTn id="25" dur="1" fill="hold">
                                          <p:stCondLst>
                                            <p:cond delay="0"/>
                                          </p:stCondLst>
                                        </p:cTn>
                                        <p:tgtEl>
                                          <p:spTgt spid="98309"/>
                                        </p:tgtEl>
                                        <p:attrNameLst>
                                          <p:attrName>style.visibility</p:attrName>
                                        </p:attrNameLst>
                                      </p:cBhvr>
                                      <p:to>
                                        <p:strVal val="visible"/>
                                      </p:to>
                                    </p:set>
                                    <p:animEffect transition="in" filter="box(in)">
                                      <p:cBhvr>
                                        <p:cTn id="26" dur="500"/>
                                        <p:tgtEl>
                                          <p:spTgt spid="98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P spid="98308" grpId="0" animBg="1"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79388" y="549275"/>
            <a:ext cx="8893175" cy="1655763"/>
            <a:chOff x="816" y="2304"/>
            <a:chExt cx="1440" cy="448"/>
          </a:xfrm>
        </p:grpSpPr>
        <p:sp>
          <p:nvSpPr>
            <p:cNvPr id="214024"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99330" name="Rectangle 2"/>
          <p:cNvSpPr>
            <a:spLocks noGrp="1" noChangeArrowheads="1"/>
          </p:cNvSpPr>
          <p:nvPr>
            <p:ph type="body" idx="1"/>
          </p:nvPr>
        </p:nvSpPr>
        <p:spPr>
          <a:xfrm>
            <a:off x="0" y="838200"/>
            <a:ext cx="8686800" cy="5287963"/>
          </a:xfrm>
        </p:spPr>
        <p:txBody>
          <a:bodyPr/>
          <a:lstStyle/>
          <a:p>
            <a:pPr marL="812800" indent="-812800" eaLnBrk="1" hangingPunct="1">
              <a:buFontTx/>
              <a:buNone/>
            </a:pPr>
            <a:endParaRPr lang="en-US" altLang="zh-CN" sz="1000" smtClean="0"/>
          </a:p>
          <a:p>
            <a:pPr marL="812800" indent="-812800" eaLnBrk="1" hangingPunct="1">
              <a:buFontTx/>
              <a:buNone/>
            </a:pPr>
            <a:endParaRPr lang="en-US" altLang="zh-CN" sz="2800" smtClean="0"/>
          </a:p>
        </p:txBody>
      </p:sp>
      <p:sp>
        <p:nvSpPr>
          <p:cNvPr id="99331" name="Text Box 3"/>
          <p:cNvSpPr txBox="1">
            <a:spLocks noChangeArrowheads="1"/>
          </p:cNvSpPr>
          <p:nvPr/>
        </p:nvSpPr>
        <p:spPr bwMode="auto">
          <a:xfrm>
            <a:off x="360363" y="838200"/>
            <a:ext cx="8748712" cy="1295400"/>
          </a:xfrm>
          <a:prstGeom prst="rect">
            <a:avLst/>
          </a:prstGeom>
          <a:noFill/>
          <a:ln w="9525">
            <a:noFill/>
            <a:miter lim="800000"/>
            <a:headEnd/>
            <a:tailEnd/>
          </a:ln>
        </p:spPr>
        <p:txBody>
          <a:bodyPr/>
          <a:lstStyle/>
          <a:p>
            <a:pPr algn="l" eaLnBrk="1" hangingPunct="1">
              <a:buClr>
                <a:srgbClr val="00FF99"/>
              </a:buClr>
              <a:buFont typeface="Wingdings" pitchFamily="2" charset="2"/>
              <a:buChar char="q"/>
            </a:pPr>
            <a:r>
              <a:rPr kumimoji="1" lang="zh-CN" altLang="en-US">
                <a:latin typeface="楷体_GB2312" pitchFamily="49" charset="-122"/>
                <a:ea typeface="楷体_GB2312" pitchFamily="49" charset="-122"/>
              </a:rPr>
              <a:t>意识具有指导实践改造客观世界的作用</a:t>
            </a:r>
          </a:p>
        </p:txBody>
      </p:sp>
      <p:sp>
        <p:nvSpPr>
          <p:cNvPr id="99332" name="AutoShape 4"/>
          <p:cNvSpPr>
            <a:spLocks noChangeArrowheads="1"/>
          </p:cNvSpPr>
          <p:nvPr/>
        </p:nvSpPr>
        <p:spPr bwMode="auto">
          <a:xfrm>
            <a:off x="3886200" y="3886200"/>
            <a:ext cx="762000" cy="914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pic>
        <p:nvPicPr>
          <p:cNvPr id="99333" name="Picture 5" descr="28103911"/>
          <p:cNvPicPr>
            <a:picLocks noChangeAspect="1" noChangeArrowheads="1"/>
          </p:cNvPicPr>
          <p:nvPr/>
        </p:nvPicPr>
        <p:blipFill>
          <a:blip r:embed="rId2" cstate="print"/>
          <a:srcRect/>
          <a:stretch>
            <a:fillRect/>
          </a:stretch>
        </p:blipFill>
        <p:spPr bwMode="auto">
          <a:xfrm>
            <a:off x="4787900" y="2492375"/>
            <a:ext cx="4191000" cy="3295650"/>
          </a:xfrm>
          <a:prstGeom prst="rect">
            <a:avLst/>
          </a:prstGeom>
          <a:noFill/>
          <a:ln w="28575">
            <a:solidFill>
              <a:srgbClr val="0000FF"/>
            </a:solidFill>
            <a:miter lim="800000"/>
            <a:headEnd/>
            <a:tailEnd/>
          </a:ln>
        </p:spPr>
      </p:pic>
      <p:pic>
        <p:nvPicPr>
          <p:cNvPr id="99334" name="Picture 6" descr="DL048"/>
          <p:cNvPicPr>
            <a:picLocks noChangeAspect="1" noChangeArrowheads="1"/>
          </p:cNvPicPr>
          <p:nvPr/>
        </p:nvPicPr>
        <p:blipFill>
          <a:blip r:embed="rId3" cstate="print">
            <a:lum contrast="30000"/>
          </a:blip>
          <a:srcRect/>
          <a:stretch>
            <a:fillRect/>
          </a:stretch>
        </p:blipFill>
        <p:spPr bwMode="auto">
          <a:xfrm>
            <a:off x="304800" y="2971800"/>
            <a:ext cx="3429000" cy="2433638"/>
          </a:xfrm>
          <a:prstGeom prst="rect">
            <a:avLst/>
          </a:prstGeom>
          <a:noFill/>
          <a:ln w="28575">
            <a:solidFill>
              <a:srgbClr val="0000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entr" presetSubtype="0" fill="hold" grpId="0" nodeType="afterEffect" nodePh="1">
                                  <p:stCondLst>
                                    <p:cond delay="0"/>
                                  </p:stCondLst>
                                  <p:endCondLst>
                                    <p:cond evt="begin" delay="0">
                                      <p:tn val="9"/>
                                    </p:cond>
                                  </p:endCondLst>
                                  <p:iterate type="lt">
                                    <p:tmAbs val="75"/>
                                  </p:iterate>
                                  <p:childTnLst>
                                    <p:set>
                                      <p:cBhvr>
                                        <p:cTn id="10" dur="1" fill="hold">
                                          <p:stCondLst>
                                            <p:cond delay="74"/>
                                          </p:stCondLst>
                                        </p:cTn>
                                        <p:tgtEl>
                                          <p:spTgt spid="99330"/>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9331"/>
                                        </p:tgtEl>
                                        <p:attrNameLst>
                                          <p:attrName>style.visibility</p:attrName>
                                        </p:attrNameLst>
                                      </p:cBhvr>
                                      <p:to>
                                        <p:strVal val="visible"/>
                                      </p:to>
                                    </p:set>
                                    <p:animEffect transition="in" filter="wipe(left)">
                                      <p:cBhvr>
                                        <p:cTn id="14" dur="500"/>
                                        <p:tgtEl>
                                          <p:spTgt spid="9933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9334"/>
                                        </p:tgtEl>
                                        <p:attrNameLst>
                                          <p:attrName>style.visibility</p:attrName>
                                        </p:attrNameLst>
                                      </p:cBhvr>
                                      <p:to>
                                        <p:strVal val="visible"/>
                                      </p:to>
                                    </p:set>
                                    <p:animEffect transition="in" filter="wipe(left)">
                                      <p:cBhvr>
                                        <p:cTn id="18" dur="500"/>
                                        <p:tgtEl>
                                          <p:spTgt spid="99334"/>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99332"/>
                                        </p:tgtEl>
                                        <p:attrNameLst>
                                          <p:attrName>style.visibility</p:attrName>
                                        </p:attrNameLst>
                                      </p:cBhvr>
                                      <p:to>
                                        <p:strVal val="visible"/>
                                      </p:to>
                                    </p:set>
                                    <p:animEffect transition="in" filter="wipe(left)">
                                      <p:cBhvr>
                                        <p:cTn id="22" dur="500"/>
                                        <p:tgtEl>
                                          <p:spTgt spid="99332"/>
                                        </p:tgtEl>
                                      </p:cBhvr>
                                    </p:animEffect>
                                  </p:childTnLst>
                                </p:cTn>
                              </p:par>
                            </p:childTnLst>
                          </p:cTn>
                        </p:par>
                        <p:par>
                          <p:cTn id="23" fill="hold">
                            <p:stCondLst>
                              <p:cond delay="2000"/>
                            </p:stCondLst>
                            <p:childTnLst>
                              <p:par>
                                <p:cTn id="24" presetID="23" presetClass="entr" presetSubtype="16" fill="hold" nodeType="afterEffect">
                                  <p:stCondLst>
                                    <p:cond delay="0"/>
                                  </p:stCondLst>
                                  <p:childTnLst>
                                    <p:set>
                                      <p:cBhvr>
                                        <p:cTn id="25" dur="1" fill="hold">
                                          <p:stCondLst>
                                            <p:cond delay="0"/>
                                          </p:stCondLst>
                                        </p:cTn>
                                        <p:tgtEl>
                                          <p:spTgt spid="99333"/>
                                        </p:tgtEl>
                                        <p:attrNameLst>
                                          <p:attrName>style.visibility</p:attrName>
                                        </p:attrNameLst>
                                      </p:cBhvr>
                                      <p:to>
                                        <p:strVal val="visible"/>
                                      </p:to>
                                    </p:set>
                                    <p:anim calcmode="lin" valueType="num">
                                      <p:cBhvr>
                                        <p:cTn id="26" dur="500" fill="hold"/>
                                        <p:tgtEl>
                                          <p:spTgt spid="99333"/>
                                        </p:tgtEl>
                                        <p:attrNameLst>
                                          <p:attrName>ppt_w</p:attrName>
                                        </p:attrNameLst>
                                      </p:cBhvr>
                                      <p:tavLst>
                                        <p:tav tm="0">
                                          <p:val>
                                            <p:fltVal val="0"/>
                                          </p:val>
                                        </p:tav>
                                        <p:tav tm="100000">
                                          <p:val>
                                            <p:strVal val="#ppt_w"/>
                                          </p:val>
                                        </p:tav>
                                      </p:tavLst>
                                    </p:anim>
                                    <p:anim calcmode="lin" valueType="num">
                                      <p:cBhvr>
                                        <p:cTn id="27" dur="500" fill="hold"/>
                                        <p:tgtEl>
                                          <p:spTgt spid="993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1" grpId="0" autoUpdateAnimBg="0"/>
      <p:bldP spid="99332"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611188" y="476250"/>
            <a:ext cx="5111750" cy="1584325"/>
            <a:chOff x="816" y="2304"/>
            <a:chExt cx="1440" cy="448"/>
          </a:xfrm>
        </p:grpSpPr>
        <p:sp>
          <p:nvSpPr>
            <p:cNvPr id="215045"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100354" name="Text Box 2"/>
          <p:cNvSpPr txBox="1">
            <a:spLocks noChangeArrowheads="1"/>
          </p:cNvSpPr>
          <p:nvPr/>
        </p:nvSpPr>
        <p:spPr bwMode="auto">
          <a:xfrm>
            <a:off x="809625" y="609600"/>
            <a:ext cx="5562600" cy="1219200"/>
          </a:xfrm>
          <a:prstGeom prst="rect">
            <a:avLst/>
          </a:prstGeom>
          <a:noFill/>
          <a:ln w="9525">
            <a:noFill/>
            <a:miter lim="800000"/>
            <a:headEnd/>
            <a:tailEnd/>
          </a:ln>
        </p:spPr>
        <p:txBody>
          <a:bodyPr/>
          <a:lstStyle/>
          <a:p>
            <a:pPr algn="l" eaLnBrk="1" hangingPunct="1">
              <a:buClr>
                <a:srgbClr val="00FF99"/>
              </a:buClr>
              <a:buFont typeface="Wingdings" pitchFamily="2" charset="2"/>
              <a:buChar char="q"/>
            </a:pPr>
            <a:r>
              <a:rPr kumimoji="1" lang="zh-CN" altLang="en-US" sz="3200">
                <a:latin typeface="楷体_GB2312" pitchFamily="49" charset="-122"/>
                <a:ea typeface="楷体_GB2312" pitchFamily="49" charset="-122"/>
              </a:rPr>
              <a:t>意识具有指导、控制     人的行动和生理活动作用</a:t>
            </a:r>
          </a:p>
        </p:txBody>
      </p:sp>
      <p:pic>
        <p:nvPicPr>
          <p:cNvPr id="100355" name="Picture 3" descr="20076221454102269"/>
          <p:cNvPicPr>
            <a:picLocks noChangeAspect="1" noChangeArrowheads="1"/>
          </p:cNvPicPr>
          <p:nvPr/>
        </p:nvPicPr>
        <p:blipFill>
          <a:blip r:embed="rId2" cstate="print"/>
          <a:srcRect/>
          <a:stretch>
            <a:fillRect/>
          </a:stretch>
        </p:blipFill>
        <p:spPr bwMode="auto">
          <a:xfrm>
            <a:off x="2743200" y="1981200"/>
            <a:ext cx="5943600" cy="4457700"/>
          </a:xfrm>
          <a:prstGeom prst="rect">
            <a:avLst/>
          </a:prstGeom>
          <a:noFill/>
          <a:ln w="38100">
            <a:solidFill>
              <a:srgbClr val="0000FF"/>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0354"/>
                                        </p:tgtEl>
                                        <p:attrNameLst>
                                          <p:attrName>style.visibility</p:attrName>
                                        </p:attrNameLst>
                                      </p:cBhvr>
                                      <p:to>
                                        <p:strVal val="visible"/>
                                      </p:to>
                                    </p:set>
                                    <p:animEffect transition="in" filter="wipe(left)">
                                      <p:cBhvr>
                                        <p:cTn id="11" dur="500"/>
                                        <p:tgtEl>
                                          <p:spTgt spid="10035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00355"/>
                                        </p:tgtEl>
                                        <p:attrNameLst>
                                          <p:attrName>style.visibility</p:attrName>
                                        </p:attrNameLst>
                                      </p:cBhvr>
                                      <p:to>
                                        <p:strVal val="visible"/>
                                      </p:to>
                                    </p:set>
                                    <p:animEffect transition="in" filter="fade">
                                      <p:cBhvr>
                                        <p:cTn id="15" dur="1000"/>
                                        <p:tgtEl>
                                          <p:spTgt spid="100355"/>
                                        </p:tgtEl>
                                      </p:cBhvr>
                                    </p:animEffect>
                                    <p:anim calcmode="lin" valueType="num">
                                      <p:cBhvr>
                                        <p:cTn id="16" dur="1000" fill="hold"/>
                                        <p:tgtEl>
                                          <p:spTgt spid="100355"/>
                                        </p:tgtEl>
                                        <p:attrNameLst>
                                          <p:attrName>ppt_x</p:attrName>
                                        </p:attrNameLst>
                                      </p:cBhvr>
                                      <p:tavLst>
                                        <p:tav tm="0">
                                          <p:val>
                                            <p:strVal val="#ppt_x"/>
                                          </p:val>
                                        </p:tav>
                                        <p:tav tm="100000">
                                          <p:val>
                                            <p:strVal val="#ppt_x"/>
                                          </p:val>
                                        </p:tav>
                                      </p:tavLst>
                                    </p:anim>
                                    <p:anim calcmode="lin" valueType="num">
                                      <p:cBhvr>
                                        <p:cTn id="17" dur="1000" fill="hold"/>
                                        <p:tgtEl>
                                          <p:spTgt spid="1003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a:xfrm>
            <a:off x="1295400" y="533400"/>
            <a:ext cx="6248400" cy="1295400"/>
          </a:xfrm>
        </p:spPr>
        <p:txBody>
          <a:bodyPr/>
          <a:lstStyle/>
          <a:p>
            <a:pPr marL="812800" indent="-812800" eaLnBrk="1" hangingPunct="1">
              <a:buFontTx/>
              <a:buNone/>
              <a:defRPr/>
            </a:pPr>
            <a:r>
              <a:rPr lang="zh-CN" altLang="en-US" sz="3600" b="1" smtClean="0">
                <a:solidFill>
                  <a:srgbClr val="003300"/>
                </a:solidFill>
                <a:effectLst>
                  <a:outerShdw blurRad="38100" dist="38100" dir="2700000" algn="tl">
                    <a:srgbClr val="C0C0C0"/>
                  </a:outerShdw>
                </a:effectLst>
                <a:ea typeface="华文新魏" pitchFamily="2" charset="-122"/>
              </a:rPr>
              <a:t>（三）主观能动性与客观规律   性的辩证统一</a:t>
            </a:r>
            <a:endParaRPr lang="zh-CN" altLang="en-US" smtClean="0">
              <a:solidFill>
                <a:srgbClr val="003300"/>
              </a:solidFill>
            </a:endParaRPr>
          </a:p>
        </p:txBody>
      </p:sp>
      <p:sp>
        <p:nvSpPr>
          <p:cNvPr id="101379" name="Text Box 3"/>
          <p:cNvSpPr txBox="1">
            <a:spLocks noChangeArrowheads="1"/>
          </p:cNvSpPr>
          <p:nvPr/>
        </p:nvSpPr>
        <p:spPr bwMode="auto">
          <a:xfrm>
            <a:off x="827088" y="2205038"/>
            <a:ext cx="7391400" cy="914400"/>
          </a:xfrm>
          <a:prstGeom prst="rect">
            <a:avLst/>
          </a:prstGeom>
          <a:noFill/>
          <a:ln w="9525">
            <a:noFill/>
            <a:miter lim="800000"/>
            <a:headEnd/>
            <a:tailEnd/>
          </a:ln>
          <a:effectLst/>
        </p:spPr>
        <p:txBody>
          <a:bodyPr/>
          <a:lstStyle/>
          <a:p>
            <a:pPr algn="l" eaLnBrk="1" hangingPunct="1">
              <a:buClr>
                <a:srgbClr val="00FF99"/>
              </a:buClr>
              <a:buFont typeface="Wingdings" pitchFamily="2" charset="2"/>
              <a:buChar char="q"/>
              <a:defRPr/>
            </a:pPr>
            <a:r>
              <a:rPr kumimoji="1" lang="en-US" altLang="zh-CN" b="0">
                <a:solidFill>
                  <a:schemeClr val="tx1"/>
                </a:solidFill>
                <a:latin typeface="华文隶书" pitchFamily="2" charset="-122"/>
                <a:ea typeface="华文隶书" pitchFamily="2" charset="-122"/>
              </a:rPr>
              <a:t>   </a:t>
            </a:r>
            <a:r>
              <a:rPr kumimoji="1" lang="zh-CN" altLang="en-US">
                <a:solidFill>
                  <a:srgbClr val="003399"/>
                </a:solidFill>
                <a:effectLst>
                  <a:outerShdw blurRad="38100" dist="38100" dir="2700000" algn="tl">
                    <a:srgbClr val="C0C0C0"/>
                  </a:outerShdw>
                </a:effectLst>
                <a:latin typeface="华文隶书" pitchFamily="2" charset="-122"/>
                <a:ea typeface="华文隶书" pitchFamily="2" charset="-122"/>
              </a:rPr>
              <a:t>主观能动性与客观规律的关系</a:t>
            </a:r>
          </a:p>
        </p:txBody>
      </p:sp>
      <p:grpSp>
        <p:nvGrpSpPr>
          <p:cNvPr id="2" name="Group 13"/>
          <p:cNvGrpSpPr>
            <a:grpSpLocks/>
          </p:cNvGrpSpPr>
          <p:nvPr/>
        </p:nvGrpSpPr>
        <p:grpSpPr bwMode="auto">
          <a:xfrm>
            <a:off x="0" y="1830388"/>
            <a:ext cx="9144000" cy="519112"/>
            <a:chOff x="0" y="816"/>
            <a:chExt cx="5760" cy="372"/>
          </a:xfrm>
        </p:grpSpPr>
        <p:pic>
          <p:nvPicPr>
            <p:cNvPr id="216075" name="Picture 14"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216076" name="Picture 15"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grpSp>
        <p:nvGrpSpPr>
          <p:cNvPr id="3" name="Group 24"/>
          <p:cNvGrpSpPr>
            <a:grpSpLocks/>
          </p:cNvGrpSpPr>
          <p:nvPr/>
        </p:nvGrpSpPr>
        <p:grpSpPr bwMode="auto">
          <a:xfrm>
            <a:off x="1116013" y="3141663"/>
            <a:ext cx="6642100" cy="3097212"/>
            <a:chOff x="657" y="1979"/>
            <a:chExt cx="4184" cy="1951"/>
          </a:xfrm>
        </p:grpSpPr>
        <p:sp>
          <p:nvSpPr>
            <p:cNvPr id="101395" name="Rectangle 19"/>
            <p:cNvSpPr>
              <a:spLocks noChangeArrowheads="1"/>
            </p:cNvSpPr>
            <p:nvPr/>
          </p:nvSpPr>
          <p:spPr bwMode="gray">
            <a:xfrm>
              <a:off x="657" y="2478"/>
              <a:ext cx="4184" cy="1440"/>
            </a:xfrm>
            <a:prstGeom prst="rect">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9525" algn="ctr">
              <a:noFill/>
              <a:miter lim="800000"/>
              <a:headEnd/>
              <a:tailEnd/>
            </a:ln>
            <a:effectLst/>
            <a:scene3d>
              <a:camera prst="legacyPerspectiveTop"/>
              <a:lightRig rig="legacyFlat1" dir="t"/>
            </a:scene3d>
            <a:sp3d extrusionH="121893000" prstMaterial="legacyMatte">
              <a:bevelT w="13500" h="13500" prst="angle"/>
              <a:bevelB w="13500" h="13500" prst="angle"/>
              <a:extrusionClr>
                <a:srgbClr val="FFFFFF"/>
              </a:extrusionClr>
            </a:sp3d>
          </p:spPr>
          <p:txBody>
            <a:bodyPr anchor="ctr">
              <a:spAutoFit/>
              <a:flatTx/>
            </a:bodyPr>
            <a:lstStyle/>
            <a:p>
              <a:pPr>
                <a:defRPr/>
              </a:pPr>
              <a:endParaRPr lang="zh-CN" altLang="en-US">
                <a:effectLst>
                  <a:outerShdw blurRad="38100" dist="38100" dir="2700000" algn="tl">
                    <a:srgbClr val="000000">
                      <a:alpha val="43137"/>
                    </a:srgbClr>
                  </a:outerShdw>
                </a:effectLst>
              </a:endParaRPr>
            </a:p>
          </p:txBody>
        </p:sp>
        <p:sp>
          <p:nvSpPr>
            <p:cNvPr id="101396" name="Rectangle 20"/>
            <p:cNvSpPr>
              <a:spLocks noChangeArrowheads="1"/>
            </p:cNvSpPr>
            <p:nvPr/>
          </p:nvSpPr>
          <p:spPr bwMode="gray">
            <a:xfrm flipH="1">
              <a:off x="657" y="2478"/>
              <a:ext cx="1452" cy="1452"/>
            </a:xfrm>
            <a:prstGeom prst="rect">
              <a:avLst/>
            </a:prstGeom>
            <a:solidFill>
              <a:schemeClr val="accent2">
                <a:alpha val="50000"/>
              </a:schemeClr>
            </a:solidFill>
            <a:ln w="12700">
              <a:solidFill>
                <a:srgbClr val="FFFFFF"/>
              </a:solidFill>
              <a:miter lim="800000"/>
              <a:headEnd/>
              <a:tailEnd/>
            </a:ln>
            <a:effectLst/>
          </p:spPr>
          <p:txBody>
            <a:bodyPr wrap="none" anchor="ctr"/>
            <a:lstStyle/>
            <a:p>
              <a:pPr eaLnBrk="1" hangingPunct="1">
                <a:defRPr/>
              </a:pPr>
              <a:r>
                <a:rPr kumimoji="1" lang="zh-CN" altLang="en-US" sz="3200">
                  <a:solidFill>
                    <a:schemeClr val="tx1"/>
                  </a:solidFill>
                  <a:effectLst>
                    <a:outerShdw blurRad="38100" dist="38100" dir="2700000" algn="tl">
                      <a:srgbClr val="FFFFFF"/>
                    </a:outerShdw>
                  </a:effectLst>
                  <a:latin typeface="Arial" pitchFamily="34" charset="0"/>
                  <a:ea typeface="楷体_GB2312" pitchFamily="49" charset="-122"/>
                </a:rPr>
                <a:t>必须尊重</a:t>
              </a:r>
            </a:p>
            <a:p>
              <a:pPr eaLnBrk="1" hangingPunct="1">
                <a:defRPr/>
              </a:pPr>
              <a:r>
                <a:rPr kumimoji="1" lang="zh-CN" altLang="en-US" sz="3200">
                  <a:solidFill>
                    <a:schemeClr val="tx1"/>
                  </a:solidFill>
                  <a:effectLst>
                    <a:outerShdw blurRad="38100" dist="38100" dir="2700000" algn="tl">
                      <a:srgbClr val="FFFFFF"/>
                    </a:outerShdw>
                  </a:effectLst>
                  <a:latin typeface="Arial" pitchFamily="34" charset="0"/>
                  <a:ea typeface="楷体_GB2312" pitchFamily="49" charset="-122"/>
                </a:rPr>
                <a:t>客观规律</a:t>
              </a:r>
            </a:p>
            <a:p>
              <a:pPr eaLnBrk="1" hangingPunct="1">
                <a:defRPr/>
              </a:pPr>
              <a:endParaRPr lang="en-US" altLang="zh-CN" sz="3200" b="0">
                <a:solidFill>
                  <a:schemeClr val="tx1"/>
                </a:solidFill>
                <a:latin typeface="Arial" pitchFamily="34" charset="0"/>
                <a:ea typeface="楷体_GB2312" pitchFamily="49" charset="-122"/>
              </a:endParaRPr>
            </a:p>
          </p:txBody>
        </p:sp>
        <p:sp>
          <p:nvSpPr>
            <p:cNvPr id="101397" name="Rectangle 21"/>
            <p:cNvSpPr>
              <a:spLocks noChangeArrowheads="1"/>
            </p:cNvSpPr>
            <p:nvPr/>
          </p:nvSpPr>
          <p:spPr bwMode="gray">
            <a:xfrm flipH="1">
              <a:off x="2109" y="2478"/>
              <a:ext cx="2721" cy="1452"/>
            </a:xfrm>
            <a:prstGeom prst="rect">
              <a:avLst/>
            </a:prstGeom>
            <a:solidFill>
              <a:schemeClr val="folHlink">
                <a:alpha val="50000"/>
              </a:schemeClr>
            </a:solidFill>
            <a:ln w="12700">
              <a:solidFill>
                <a:srgbClr val="FFFFFF"/>
              </a:solidFill>
              <a:miter lim="800000"/>
              <a:headEnd/>
              <a:tailEnd/>
            </a:ln>
            <a:effectLst/>
          </p:spPr>
          <p:txBody>
            <a:bodyPr wrap="none" anchor="ctr"/>
            <a:lstStyle/>
            <a:p>
              <a:pPr eaLnBrk="1" hangingPunct="1">
                <a:defRPr/>
              </a:pPr>
              <a:endParaRPr kumimoji="1" lang="zh-CN" altLang="zh-CN" sz="3200">
                <a:solidFill>
                  <a:schemeClr val="tx1"/>
                </a:solidFill>
                <a:effectLst>
                  <a:outerShdw blurRad="38100" dist="38100" dir="2700000" algn="tl">
                    <a:srgbClr val="FFFFFF"/>
                  </a:outerShdw>
                </a:effectLst>
                <a:latin typeface="Arial" pitchFamily="34" charset="0"/>
                <a:ea typeface="楷体_GB2312" pitchFamily="49" charset="-122"/>
              </a:endParaRPr>
            </a:p>
          </p:txBody>
        </p:sp>
        <p:sp>
          <p:nvSpPr>
            <p:cNvPr id="101398" name="Rectangle 22"/>
            <p:cNvSpPr>
              <a:spLocks noChangeArrowheads="1"/>
            </p:cNvSpPr>
            <p:nvPr/>
          </p:nvSpPr>
          <p:spPr bwMode="auto">
            <a:xfrm>
              <a:off x="1882" y="1979"/>
              <a:ext cx="1710" cy="365"/>
            </a:xfrm>
            <a:prstGeom prst="rect">
              <a:avLst/>
            </a:prstGeom>
            <a:noFill/>
            <a:ln w="9525">
              <a:noFill/>
              <a:miter lim="800000"/>
              <a:headEnd/>
              <a:tailEnd/>
            </a:ln>
            <a:effectLst/>
          </p:spPr>
          <p:txBody>
            <a:bodyPr>
              <a:spAutoFit/>
            </a:bodyPr>
            <a:lstStyle/>
            <a:p>
              <a:pPr eaLnBrk="1" hangingPunct="1">
                <a:defRPr/>
              </a:pPr>
              <a:r>
                <a:rPr kumimoji="1" lang="zh-CN" altLang="en-US" sz="3200">
                  <a:solidFill>
                    <a:schemeClr val="tx1"/>
                  </a:solidFill>
                  <a:effectLst>
                    <a:outerShdw blurRad="38100" dist="38100" dir="2700000" algn="tl">
                      <a:srgbClr val="C0C0C0"/>
                    </a:outerShdw>
                  </a:effectLst>
                  <a:latin typeface="Arial" pitchFamily="34" charset="0"/>
                  <a:ea typeface="楷体_GB2312" pitchFamily="49" charset="-122"/>
                </a:rPr>
                <a:t>二者的关系</a:t>
              </a:r>
            </a:p>
          </p:txBody>
        </p:sp>
        <p:sp>
          <p:nvSpPr>
            <p:cNvPr id="101399" name="Text Box 23"/>
            <p:cNvSpPr txBox="1">
              <a:spLocks noChangeArrowheads="1"/>
            </p:cNvSpPr>
            <p:nvPr/>
          </p:nvSpPr>
          <p:spPr bwMode="auto">
            <a:xfrm>
              <a:off x="2336" y="2678"/>
              <a:ext cx="2314" cy="979"/>
            </a:xfrm>
            <a:prstGeom prst="rect">
              <a:avLst/>
            </a:prstGeom>
            <a:noFill/>
            <a:ln w="9525">
              <a:noFill/>
              <a:miter lim="800000"/>
              <a:headEnd/>
              <a:tailEnd/>
            </a:ln>
            <a:effectLst/>
          </p:spPr>
          <p:txBody>
            <a:bodyPr>
              <a:spAutoFit/>
            </a:bodyPr>
            <a:lstStyle/>
            <a:p>
              <a:pPr algn="l" eaLnBrk="1" hangingPunct="1">
                <a:defRPr/>
              </a:pPr>
              <a:r>
                <a:rPr kumimoji="1" lang="zh-CN" altLang="en-US" sz="3200">
                  <a:solidFill>
                    <a:schemeClr val="tx1"/>
                  </a:solidFill>
                  <a:effectLst>
                    <a:outerShdw blurRad="38100" dist="38100" dir="2700000" algn="tl">
                      <a:srgbClr val="C0C0C0"/>
                    </a:outerShdw>
                  </a:effectLst>
                  <a:latin typeface="Arial" pitchFamily="34" charset="0"/>
                  <a:ea typeface="楷体_GB2312" pitchFamily="49" charset="-122"/>
                </a:rPr>
                <a:t>在尊重客观规律的基础上，要充分发挥主观能动性</a:t>
              </a:r>
              <a:endParaRPr lang="zh-CN" altLang="en-US" sz="3200" b="0">
                <a:solidFill>
                  <a:schemeClr val="tx1"/>
                </a:solidFill>
                <a:latin typeface="Arial" pitchFamily="34" charset="0"/>
                <a:ea typeface="楷体_GB2312"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1378">
                                            <p:txEl>
                                              <p:pRg st="0" end="0"/>
                                            </p:txEl>
                                          </p:spTgt>
                                        </p:tgtEl>
                                        <p:attrNameLst>
                                          <p:attrName>style.visibility</p:attrName>
                                        </p:attrNameLst>
                                      </p:cBhvr>
                                      <p:to>
                                        <p:strVal val="visible"/>
                                      </p:to>
                                    </p:set>
                                    <p:anim calcmode="lin" valueType="num">
                                      <p:cBhvr>
                                        <p:cTn id="7" dur="500" fill="hold"/>
                                        <p:tgtEl>
                                          <p:spTgt spid="1013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1378">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1379"/>
                                        </p:tgtEl>
                                        <p:attrNameLst>
                                          <p:attrName>style.visibility</p:attrName>
                                        </p:attrNameLst>
                                      </p:cBhvr>
                                      <p:to>
                                        <p:strVal val="visible"/>
                                      </p:to>
                                    </p:set>
                                    <p:animEffect transition="in" filter="wipe(left)">
                                      <p:cBhvr>
                                        <p:cTn id="17" dur="500"/>
                                        <p:tgtEl>
                                          <p:spTgt spid="101379"/>
                                        </p:tgtEl>
                                      </p:cBhvr>
                                    </p:animEffect>
                                  </p:childTnLst>
                                </p:cTn>
                              </p:par>
                            </p:childTnLst>
                          </p:cTn>
                        </p:par>
                        <p:par>
                          <p:cTn id="18" fill="hold">
                            <p:stCondLst>
                              <p:cond delay="1500"/>
                            </p:stCondLst>
                            <p:childTnLst>
                              <p:par>
                                <p:cTn id="19" presetID="58" presetClass="entr" presetSubtype="0" accel="10000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strVal val="#ppt_w*2.5"/>
                                          </p:val>
                                        </p:tav>
                                        <p:tav tm="100000">
                                          <p:val>
                                            <p:strVal val="#ppt_w"/>
                                          </p:val>
                                        </p:tav>
                                      </p:tavLst>
                                    </p:anim>
                                    <p:anim calcmode="lin" valueType="num">
                                      <p:cBhvr>
                                        <p:cTn id="22" dur="1000" fill="hold"/>
                                        <p:tgtEl>
                                          <p:spTgt spid="3"/>
                                        </p:tgtEl>
                                        <p:attrNameLst>
                                          <p:attrName>ppt_h</p:attrName>
                                        </p:attrNameLst>
                                      </p:cBhvr>
                                      <p:tavLst>
                                        <p:tav tm="0">
                                          <p:val>
                                            <p:strVal val="#ppt_h*0.01"/>
                                          </p:val>
                                        </p:tav>
                                        <p:tav tm="100000">
                                          <p:val>
                                            <p:strVal val="#ppt_h"/>
                                          </p:val>
                                        </p:tav>
                                      </p:tavLst>
                                    </p:anim>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h+1"/>
                                          </p:val>
                                        </p:tav>
                                        <p:tav tm="100000">
                                          <p:val>
                                            <p:strVal val="#ppt_y"/>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p:bldP spid="101379"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6" name="Text Box 6"/>
          <p:cNvSpPr txBox="1">
            <a:spLocks noChangeArrowheads="1"/>
          </p:cNvSpPr>
          <p:nvPr/>
        </p:nvSpPr>
        <p:spPr bwMode="auto">
          <a:xfrm>
            <a:off x="1600200" y="609600"/>
            <a:ext cx="5867400" cy="762000"/>
          </a:xfrm>
          <a:prstGeom prst="rect">
            <a:avLst/>
          </a:prstGeom>
          <a:noFill/>
          <a:ln w="9525">
            <a:noFill/>
            <a:miter lim="800000"/>
            <a:headEnd/>
            <a:tailEnd/>
          </a:ln>
          <a:effectLst/>
        </p:spPr>
        <p:txBody>
          <a:bodyPr/>
          <a:lstStyle/>
          <a:p>
            <a:pPr algn="l" eaLnBrk="1" hangingPunct="1">
              <a:buClr>
                <a:srgbClr val="00FF99"/>
              </a:buClr>
              <a:buFont typeface="Wingdings" pitchFamily="2" charset="2"/>
              <a:buChar char="q"/>
              <a:defRPr/>
            </a:pPr>
            <a:r>
              <a:rPr kumimoji="1" lang="en-US" altLang="zh-CN" sz="3200" b="0">
                <a:solidFill>
                  <a:srgbClr val="003300"/>
                </a:solidFill>
                <a:latin typeface="华文隶书" pitchFamily="2" charset="-122"/>
                <a:ea typeface="华文隶书" pitchFamily="2" charset="-122"/>
              </a:rPr>
              <a:t>    </a:t>
            </a:r>
            <a:r>
              <a:rPr kumimoji="1" lang="zh-CN" altLang="en-US" sz="3200">
                <a:solidFill>
                  <a:srgbClr val="003300"/>
                </a:solidFill>
                <a:effectLst>
                  <a:outerShdw blurRad="38100" dist="38100" dir="2700000" algn="tl">
                    <a:srgbClr val="C0C0C0"/>
                  </a:outerShdw>
                </a:effectLst>
                <a:latin typeface="华文隶书" pitchFamily="2" charset="-122"/>
                <a:ea typeface="华文隶书" pitchFamily="2" charset="-122"/>
              </a:rPr>
              <a:t>发挥主观能动性的要求</a:t>
            </a:r>
          </a:p>
        </p:txBody>
      </p:sp>
      <p:grpSp>
        <p:nvGrpSpPr>
          <p:cNvPr id="2" name="Group 46"/>
          <p:cNvGrpSpPr>
            <a:grpSpLocks/>
          </p:cNvGrpSpPr>
          <p:nvPr/>
        </p:nvGrpSpPr>
        <p:grpSpPr bwMode="auto">
          <a:xfrm>
            <a:off x="0" y="1268413"/>
            <a:ext cx="9144000" cy="519112"/>
            <a:chOff x="0" y="816"/>
            <a:chExt cx="5760" cy="372"/>
          </a:xfrm>
        </p:grpSpPr>
        <p:pic>
          <p:nvPicPr>
            <p:cNvPr id="217117" name="Picture 47"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217118" name="Picture 48"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grpSp>
        <p:nvGrpSpPr>
          <p:cNvPr id="3" name="Group 16"/>
          <p:cNvGrpSpPr>
            <a:grpSpLocks/>
          </p:cNvGrpSpPr>
          <p:nvPr/>
        </p:nvGrpSpPr>
        <p:grpSpPr bwMode="auto">
          <a:xfrm>
            <a:off x="395288" y="3789363"/>
            <a:ext cx="8229600" cy="2266950"/>
            <a:chOff x="2934" y="1684"/>
            <a:chExt cx="1573" cy="1251"/>
          </a:xfrm>
        </p:grpSpPr>
        <p:sp>
          <p:nvSpPr>
            <p:cNvPr id="102450" name="AutoShape 17"/>
            <p:cNvSpPr>
              <a:spLocks noChangeArrowheads="1"/>
            </p:cNvSpPr>
            <p:nvPr/>
          </p:nvSpPr>
          <p:spPr bwMode="gray">
            <a:xfrm>
              <a:off x="2934" y="1684"/>
              <a:ext cx="1573" cy="1251"/>
            </a:xfrm>
            <a:prstGeom prst="diamond">
              <a:avLst/>
            </a:prstGeom>
            <a:gradFill rotWithShape="1">
              <a:gsLst>
                <a:gs pos="0">
                  <a:schemeClr val="hlink">
                    <a:gamma/>
                    <a:shade val="46275"/>
                    <a:invGamma/>
                  </a:schemeClr>
                </a:gs>
                <a:gs pos="100000">
                  <a:schemeClr val="hlink"/>
                </a:gs>
              </a:gsLst>
              <a:lin ang="5400000" scaled="1"/>
            </a:gradFill>
            <a:ln w="9525">
              <a:miter lim="800000"/>
              <a:headEnd/>
              <a:tailEnd/>
            </a:ln>
            <a:effectLst/>
            <a:scene3d>
              <a:camera prst="legacyObliqueBottom">
                <a:rot lat="20099996" lon="0" rev="0"/>
              </a:camera>
              <a:lightRig rig="legacyNormal2" dir="t"/>
            </a:scene3d>
            <a:sp3d extrusionH="163500" prstMaterial="legacyPlastic">
              <a:bevelT w="13500" h="13500" prst="angle"/>
              <a:bevelB w="13500" h="13500" prst="angle"/>
              <a:extrusionClr>
                <a:schemeClr val="hlink"/>
              </a:extrusionClr>
            </a:sp3d>
          </p:spPr>
          <p:txBody>
            <a:bodyPr wrap="none" anchor="ctr">
              <a:flatTx/>
            </a:bodyPr>
            <a:lstStyle/>
            <a:p>
              <a:pPr eaLnBrk="1" hangingPunct="1">
                <a:defRPr/>
              </a:pPr>
              <a:endParaRPr lang="zh-CN" altLang="zh-CN" sz="1800" b="0">
                <a:solidFill>
                  <a:schemeClr val="tx1"/>
                </a:solidFill>
                <a:latin typeface="Arial" pitchFamily="34" charset="0"/>
                <a:ea typeface="宋体" pitchFamily="2" charset="-122"/>
                <a:cs typeface="Arial" pitchFamily="34" charset="0"/>
              </a:endParaRPr>
            </a:p>
          </p:txBody>
        </p:sp>
        <p:sp>
          <p:nvSpPr>
            <p:cNvPr id="102451" name="Line 18"/>
            <p:cNvSpPr>
              <a:spLocks noChangeShapeType="1"/>
            </p:cNvSpPr>
            <p:nvPr/>
          </p:nvSpPr>
          <p:spPr bwMode="gray">
            <a:xfrm>
              <a:off x="2941" y="2308"/>
              <a:ext cx="787" cy="435"/>
            </a:xfrm>
            <a:prstGeom prst="line">
              <a:avLst/>
            </a:prstGeom>
            <a:noFill/>
            <a:ln w="6350">
              <a:solidFill>
                <a:srgbClr val="FFFFFF">
                  <a:alpha val="30196"/>
                </a:srgbClr>
              </a:solidFill>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grpSp>
        <p:nvGrpSpPr>
          <p:cNvPr id="4" name="Group 52"/>
          <p:cNvGrpSpPr>
            <a:grpSpLocks/>
          </p:cNvGrpSpPr>
          <p:nvPr/>
        </p:nvGrpSpPr>
        <p:grpSpPr bwMode="auto">
          <a:xfrm>
            <a:off x="1187450" y="1916113"/>
            <a:ext cx="2160588" cy="2973387"/>
            <a:chOff x="748" y="1389"/>
            <a:chExt cx="1361" cy="1873"/>
          </a:xfrm>
        </p:grpSpPr>
        <p:grpSp>
          <p:nvGrpSpPr>
            <p:cNvPr id="5" name="Group 53"/>
            <p:cNvGrpSpPr>
              <a:grpSpLocks/>
            </p:cNvGrpSpPr>
            <p:nvPr/>
          </p:nvGrpSpPr>
          <p:grpSpPr bwMode="auto">
            <a:xfrm>
              <a:off x="748" y="1389"/>
              <a:ext cx="1361" cy="1873"/>
              <a:chOff x="249" y="1391"/>
              <a:chExt cx="1134" cy="1873"/>
            </a:xfrm>
          </p:grpSpPr>
          <p:sp>
            <p:nvSpPr>
              <p:cNvPr id="102454" name="AutoShape 54"/>
              <p:cNvSpPr>
                <a:spLocks noChangeArrowheads="1"/>
              </p:cNvSpPr>
              <p:nvPr/>
            </p:nvSpPr>
            <p:spPr bwMode="gray">
              <a:xfrm rot="5400000">
                <a:off x="-120" y="1761"/>
                <a:ext cx="1872" cy="1134"/>
              </a:xfrm>
              <a:prstGeom prst="roundRect">
                <a:avLst>
                  <a:gd name="adj" fmla="val 19894"/>
                </a:avLst>
              </a:prstGeom>
              <a:gradFill rotWithShape="1">
                <a:gsLst>
                  <a:gs pos="0">
                    <a:schemeClr val="bg1">
                      <a:gamma/>
                      <a:shade val="78824"/>
                      <a:invGamma/>
                      <a:alpha val="98000"/>
                    </a:schemeClr>
                  </a:gs>
                  <a:gs pos="50000">
                    <a:schemeClr val="bg1"/>
                  </a:gs>
                  <a:gs pos="100000">
                    <a:schemeClr val="bg1">
                      <a:gamma/>
                      <a:shade val="78824"/>
                      <a:invGamma/>
                      <a:alpha val="98000"/>
                    </a:schemeClr>
                  </a:gs>
                </a:gsLst>
                <a:lin ang="5400000" scaled="1"/>
              </a:gradFill>
              <a:ln w="38100" algn="ctr">
                <a:solidFill>
                  <a:srgbClr val="DDDDDD"/>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2455" name="Freeform 55"/>
              <p:cNvSpPr>
                <a:spLocks/>
              </p:cNvSpPr>
              <p:nvPr/>
            </p:nvSpPr>
            <p:spPr bwMode="gray">
              <a:xfrm>
                <a:off x="255" y="1391"/>
                <a:ext cx="1122" cy="303"/>
              </a:xfrm>
              <a:custGeom>
                <a:avLst/>
                <a:gdLst/>
                <a:ahLst/>
                <a:cxnLst>
                  <a:cxn ang="0">
                    <a:pos x="5" y="303"/>
                  </a:cxn>
                  <a:cxn ang="0">
                    <a:pos x="21" y="177"/>
                  </a:cxn>
                  <a:cxn ang="0">
                    <a:pos x="172" y="22"/>
                  </a:cxn>
                  <a:cxn ang="0">
                    <a:pos x="361" y="11"/>
                  </a:cxn>
                  <a:cxn ang="0">
                    <a:pos x="932" y="12"/>
                  </a:cxn>
                  <a:cxn ang="0">
                    <a:pos x="1070" y="14"/>
                  </a:cxn>
                  <a:cxn ang="0">
                    <a:pos x="1260" y="189"/>
                  </a:cxn>
                  <a:cxn ang="0">
                    <a:pos x="1266" y="302"/>
                  </a:cxn>
                  <a:cxn ang="0">
                    <a:pos x="5" y="303"/>
                  </a:cxn>
                </a:cxnLst>
                <a:rect l="0" t="0" r="r" b="b"/>
                <a:pathLst>
                  <a:path w="1270" h="303">
                    <a:moveTo>
                      <a:pt x="5" y="303"/>
                    </a:moveTo>
                    <a:cubicBezTo>
                      <a:pt x="5" y="303"/>
                      <a:pt x="0" y="253"/>
                      <a:pt x="21" y="177"/>
                    </a:cubicBezTo>
                    <a:cubicBezTo>
                      <a:pt x="48" y="130"/>
                      <a:pt x="69" y="44"/>
                      <a:pt x="172" y="22"/>
                    </a:cubicBezTo>
                    <a:cubicBezTo>
                      <a:pt x="275" y="0"/>
                      <a:pt x="235" y="13"/>
                      <a:pt x="361" y="11"/>
                    </a:cubicBezTo>
                    <a:cubicBezTo>
                      <a:pt x="487" y="9"/>
                      <a:pt x="813" y="12"/>
                      <a:pt x="932" y="12"/>
                    </a:cubicBezTo>
                    <a:cubicBezTo>
                      <a:pt x="1050" y="12"/>
                      <a:pt x="998" y="2"/>
                      <a:pt x="1070" y="14"/>
                    </a:cubicBezTo>
                    <a:cubicBezTo>
                      <a:pt x="1143" y="26"/>
                      <a:pt x="1215" y="84"/>
                      <a:pt x="1260" y="189"/>
                    </a:cubicBezTo>
                    <a:cubicBezTo>
                      <a:pt x="1270" y="262"/>
                      <a:pt x="1266" y="302"/>
                      <a:pt x="1266" y="302"/>
                    </a:cubicBezTo>
                    <a:lnTo>
                      <a:pt x="5" y="303"/>
                    </a:lnTo>
                    <a:close/>
                  </a:path>
                </a:pathLst>
              </a:custGeom>
              <a:solidFill>
                <a:schemeClr val="accent2">
                  <a:alpha val="50000"/>
                </a:schemeClr>
              </a:solidFill>
              <a:ln w="38100" cap="flat" cmpd="sng">
                <a:no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2456" name="Text Box 56"/>
              <p:cNvSpPr txBox="1">
                <a:spLocks noChangeArrowheads="1"/>
              </p:cNvSpPr>
              <p:nvPr/>
            </p:nvSpPr>
            <p:spPr bwMode="auto">
              <a:xfrm>
                <a:off x="270" y="1776"/>
                <a:ext cx="1108" cy="308"/>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kumimoji="1" lang="en-US" altLang="zh-CN" sz="2600">
                    <a:solidFill>
                      <a:schemeClr val="tx1"/>
                    </a:solidFill>
                    <a:effectLst>
                      <a:outerShdw blurRad="38100" dist="38100" dir="2700000" algn="tl">
                        <a:srgbClr val="C0C0C0"/>
                      </a:outerShdw>
                    </a:effectLst>
                    <a:latin typeface="Times New Roman" pitchFamily="18" charset="0"/>
                  </a:rPr>
                  <a:t>      </a:t>
                </a:r>
              </a:p>
            </p:txBody>
          </p:sp>
          <p:sp>
            <p:nvSpPr>
              <p:cNvPr id="102457" name="Text Box 57"/>
              <p:cNvSpPr txBox="1">
                <a:spLocks noChangeArrowheads="1"/>
              </p:cNvSpPr>
              <p:nvPr/>
            </p:nvSpPr>
            <p:spPr bwMode="auto">
              <a:xfrm>
                <a:off x="511" y="1440"/>
                <a:ext cx="692" cy="250"/>
              </a:xfrm>
              <a:prstGeom prst="rect">
                <a:avLst/>
              </a:prstGeom>
              <a:noFill/>
              <a:ln w="9525">
                <a:noFill/>
                <a:miter lim="800000"/>
                <a:headEnd/>
                <a:tailEnd/>
              </a:ln>
              <a:effectLst/>
            </p:spPr>
            <p:txBody>
              <a:bodyPr>
                <a:spAutoFit/>
              </a:bodyPr>
              <a:lstStyle/>
              <a:p>
                <a:pPr eaLnBrk="1" hangingPunct="1">
                  <a:spcBef>
                    <a:spcPct val="50000"/>
                  </a:spcBef>
                  <a:defRPr/>
                </a:pPr>
                <a:r>
                  <a:rPr lang="en-US" altLang="zh-CN" sz="2000">
                    <a:solidFill>
                      <a:schemeClr val="accent2"/>
                    </a:solidFill>
                    <a:effectLst>
                      <a:outerShdw blurRad="38100" dist="38100" dir="2700000" algn="tl">
                        <a:srgbClr val="C0C0C0"/>
                      </a:outerShdw>
                    </a:effectLst>
                    <a:latin typeface="Arial" pitchFamily="34" charset="0"/>
                    <a:ea typeface="华文细黑" pitchFamily="2" charset="-122"/>
                  </a:rPr>
                  <a:t>1</a:t>
                </a:r>
              </a:p>
            </p:txBody>
          </p:sp>
          <p:sp>
            <p:nvSpPr>
              <p:cNvPr id="217114" name="Rectangle 58"/>
              <p:cNvSpPr>
                <a:spLocks noChangeArrowheads="1"/>
              </p:cNvSpPr>
              <p:nvPr/>
            </p:nvSpPr>
            <p:spPr bwMode="auto">
              <a:xfrm>
                <a:off x="249" y="1752"/>
                <a:ext cx="1089" cy="288"/>
              </a:xfrm>
              <a:prstGeom prst="rect">
                <a:avLst/>
              </a:prstGeom>
              <a:noFill/>
              <a:ln w="9525" algn="ctr">
                <a:noFill/>
                <a:miter lim="800000"/>
                <a:headEnd/>
                <a:tailEnd/>
              </a:ln>
            </p:spPr>
            <p:txBody>
              <a:bodyPr>
                <a:spAutoFit/>
              </a:bodyPr>
              <a:lstStyle/>
              <a:p>
                <a:pPr algn="l" eaLnBrk="1" hangingPunct="1"/>
                <a:r>
                  <a:rPr lang="en-US" altLang="zh-CN" sz="2400">
                    <a:solidFill>
                      <a:srgbClr val="800000"/>
                    </a:solidFill>
                    <a:latin typeface="Times New Roman" pitchFamily="18" charset="0"/>
                  </a:rPr>
                  <a:t>        </a:t>
                </a:r>
              </a:p>
            </p:txBody>
          </p:sp>
        </p:grpSp>
        <p:sp>
          <p:nvSpPr>
            <p:cNvPr id="217109" name="Text Box 59"/>
            <p:cNvSpPr txBox="1">
              <a:spLocks noChangeArrowheads="1"/>
            </p:cNvSpPr>
            <p:nvPr/>
          </p:nvSpPr>
          <p:spPr bwMode="auto">
            <a:xfrm>
              <a:off x="839" y="1759"/>
              <a:ext cx="1192" cy="1308"/>
            </a:xfrm>
            <a:prstGeom prst="rect">
              <a:avLst/>
            </a:prstGeom>
            <a:noFill/>
            <a:ln w="9525">
              <a:noFill/>
              <a:miter lim="800000"/>
              <a:headEnd/>
              <a:tailEnd/>
            </a:ln>
          </p:spPr>
          <p:txBody>
            <a:bodyPr>
              <a:spAutoFit/>
            </a:bodyPr>
            <a:lstStyle/>
            <a:p>
              <a:pPr algn="l" eaLnBrk="1" hangingPunct="1">
                <a:buClr>
                  <a:srgbClr val="FF3300"/>
                </a:buClr>
                <a:buFont typeface="Wingdings" pitchFamily="2" charset="2"/>
                <a:buChar char="Ø"/>
              </a:pPr>
              <a:r>
                <a:rPr kumimoji="1" lang="zh-CN" altLang="en-US" sz="2600">
                  <a:solidFill>
                    <a:schemeClr val="accent2"/>
                  </a:solidFill>
                  <a:latin typeface="Arial" pitchFamily="34" charset="0"/>
                  <a:ea typeface="楷体_GB2312" pitchFamily="49" charset="-122"/>
                </a:rPr>
                <a:t>从实际出发，努力认识和把握事物的发展规律；</a:t>
              </a:r>
              <a:endParaRPr lang="zh-CN" altLang="en-US" sz="2600" b="0">
                <a:solidFill>
                  <a:schemeClr val="accent2"/>
                </a:solidFill>
                <a:latin typeface="Arial" pitchFamily="34" charset="0"/>
                <a:ea typeface="楷体_GB2312" pitchFamily="49" charset="-122"/>
              </a:endParaRPr>
            </a:p>
          </p:txBody>
        </p:sp>
      </p:grpSp>
      <p:grpSp>
        <p:nvGrpSpPr>
          <p:cNvPr id="6" name="Group 60"/>
          <p:cNvGrpSpPr>
            <a:grpSpLocks/>
          </p:cNvGrpSpPr>
          <p:nvPr/>
        </p:nvGrpSpPr>
        <p:grpSpPr bwMode="auto">
          <a:xfrm>
            <a:off x="3419475" y="1916113"/>
            <a:ext cx="2089150" cy="3241675"/>
            <a:chOff x="2154" y="1389"/>
            <a:chExt cx="1316" cy="2042"/>
          </a:xfrm>
        </p:grpSpPr>
        <p:grpSp>
          <p:nvGrpSpPr>
            <p:cNvPr id="7" name="Group 61"/>
            <p:cNvGrpSpPr>
              <a:grpSpLocks/>
            </p:cNvGrpSpPr>
            <p:nvPr/>
          </p:nvGrpSpPr>
          <p:grpSpPr bwMode="auto">
            <a:xfrm>
              <a:off x="2154" y="1389"/>
              <a:ext cx="1271" cy="1874"/>
              <a:chOff x="2336" y="1389"/>
              <a:chExt cx="1089" cy="1874"/>
            </a:xfrm>
          </p:grpSpPr>
          <p:sp>
            <p:nvSpPr>
              <p:cNvPr id="102462" name="AutoShape 62"/>
              <p:cNvSpPr>
                <a:spLocks noChangeArrowheads="1"/>
              </p:cNvSpPr>
              <p:nvPr/>
            </p:nvSpPr>
            <p:spPr bwMode="gray">
              <a:xfrm rot="5400000">
                <a:off x="1937" y="1790"/>
                <a:ext cx="1872" cy="1074"/>
              </a:xfrm>
              <a:prstGeom prst="roundRect">
                <a:avLst>
                  <a:gd name="adj" fmla="val 19894"/>
                </a:avLst>
              </a:prstGeom>
              <a:gradFill rotWithShape="1">
                <a:gsLst>
                  <a:gs pos="0">
                    <a:schemeClr val="bg1">
                      <a:gamma/>
                      <a:shade val="78824"/>
                      <a:invGamma/>
                      <a:alpha val="98000"/>
                    </a:schemeClr>
                  </a:gs>
                  <a:gs pos="50000">
                    <a:schemeClr val="bg1"/>
                  </a:gs>
                  <a:gs pos="100000">
                    <a:schemeClr val="bg1">
                      <a:gamma/>
                      <a:shade val="78824"/>
                      <a:invGamma/>
                      <a:alpha val="98000"/>
                    </a:schemeClr>
                  </a:gs>
                </a:gsLst>
                <a:lin ang="5400000" scaled="1"/>
              </a:gradFill>
              <a:ln w="38100" algn="ctr">
                <a:solidFill>
                  <a:srgbClr val="DDDDDD"/>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2463" name="Freeform 63"/>
              <p:cNvSpPr>
                <a:spLocks/>
              </p:cNvSpPr>
              <p:nvPr/>
            </p:nvSpPr>
            <p:spPr bwMode="gray">
              <a:xfrm>
                <a:off x="2341" y="1389"/>
                <a:ext cx="1062" cy="304"/>
              </a:xfrm>
              <a:custGeom>
                <a:avLst/>
                <a:gdLst/>
                <a:ahLst/>
                <a:cxnLst>
                  <a:cxn ang="0">
                    <a:pos x="0" y="298"/>
                  </a:cxn>
                  <a:cxn ang="0">
                    <a:pos x="7" y="171"/>
                  </a:cxn>
                  <a:cxn ang="0">
                    <a:pos x="166" y="14"/>
                  </a:cxn>
                  <a:cxn ang="0">
                    <a:pos x="356" y="13"/>
                  </a:cxn>
                  <a:cxn ang="0">
                    <a:pos x="922" y="10"/>
                  </a:cxn>
                  <a:cxn ang="0">
                    <a:pos x="1060" y="12"/>
                  </a:cxn>
                  <a:cxn ang="0">
                    <a:pos x="1249" y="186"/>
                  </a:cxn>
                  <a:cxn ang="0">
                    <a:pos x="1255" y="297"/>
                  </a:cxn>
                  <a:cxn ang="0">
                    <a:pos x="0" y="298"/>
                  </a:cxn>
                </a:cxnLst>
                <a:rect l="0" t="0" r="r" b="b"/>
                <a:pathLst>
                  <a:path w="1259" h="298">
                    <a:moveTo>
                      <a:pt x="0" y="298"/>
                    </a:moveTo>
                    <a:lnTo>
                      <a:pt x="7" y="171"/>
                    </a:lnTo>
                    <a:cubicBezTo>
                      <a:pt x="35" y="124"/>
                      <a:pt x="108" y="40"/>
                      <a:pt x="166" y="14"/>
                    </a:cubicBezTo>
                    <a:lnTo>
                      <a:pt x="356" y="13"/>
                    </a:lnTo>
                    <a:cubicBezTo>
                      <a:pt x="482" y="12"/>
                      <a:pt x="805" y="10"/>
                      <a:pt x="922" y="10"/>
                    </a:cubicBezTo>
                    <a:cubicBezTo>
                      <a:pt x="1039" y="10"/>
                      <a:pt x="988" y="0"/>
                      <a:pt x="1060" y="12"/>
                    </a:cubicBezTo>
                    <a:cubicBezTo>
                      <a:pt x="1132" y="24"/>
                      <a:pt x="1204" y="81"/>
                      <a:pt x="1249" y="186"/>
                    </a:cubicBezTo>
                    <a:cubicBezTo>
                      <a:pt x="1259" y="258"/>
                      <a:pt x="1255" y="297"/>
                      <a:pt x="1255" y="297"/>
                    </a:cubicBezTo>
                    <a:lnTo>
                      <a:pt x="0" y="298"/>
                    </a:lnTo>
                    <a:close/>
                  </a:path>
                </a:pathLst>
              </a:custGeom>
              <a:solidFill>
                <a:schemeClr val="hlink">
                  <a:alpha val="50000"/>
                </a:schemeClr>
              </a:solidFill>
              <a:ln w="38100" cap="flat" cmpd="sng">
                <a:no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17106" name="Text Box 64"/>
              <p:cNvSpPr txBox="1">
                <a:spLocks noChangeArrowheads="1"/>
              </p:cNvSpPr>
              <p:nvPr/>
            </p:nvSpPr>
            <p:spPr bwMode="auto">
              <a:xfrm>
                <a:off x="2336" y="1727"/>
                <a:ext cx="1089" cy="288"/>
              </a:xfrm>
              <a:prstGeom prst="rect">
                <a:avLst/>
              </a:prstGeom>
              <a:noFill/>
              <a:ln w="9525">
                <a:noFill/>
                <a:miter lim="800000"/>
                <a:headEnd/>
                <a:tailEnd/>
              </a:ln>
            </p:spPr>
            <p:txBody>
              <a:bodyPr>
                <a:spAutoFit/>
              </a:bodyPr>
              <a:lstStyle/>
              <a:p>
                <a:pPr algn="l" eaLnBrk="1" hangingPunct="1">
                  <a:buClr>
                    <a:srgbClr val="00FF99"/>
                  </a:buClr>
                  <a:buFont typeface="Wingdings" pitchFamily="2" charset="2"/>
                  <a:buNone/>
                </a:pPr>
                <a:endParaRPr kumimoji="1" lang="zh-CN" altLang="zh-CN" sz="2400">
                  <a:solidFill>
                    <a:srgbClr val="003300"/>
                  </a:solidFill>
                  <a:latin typeface="Times New Roman" pitchFamily="18" charset="0"/>
                </a:endParaRPr>
              </a:p>
            </p:txBody>
          </p:sp>
          <p:sp>
            <p:nvSpPr>
              <p:cNvPr id="102465" name="Text Box 65"/>
              <p:cNvSpPr txBox="1">
                <a:spLocks noChangeArrowheads="1"/>
              </p:cNvSpPr>
              <p:nvPr/>
            </p:nvSpPr>
            <p:spPr bwMode="auto">
              <a:xfrm>
                <a:off x="2571" y="1439"/>
                <a:ext cx="717" cy="250"/>
              </a:xfrm>
              <a:prstGeom prst="rect">
                <a:avLst/>
              </a:prstGeom>
              <a:noFill/>
              <a:ln w="9525">
                <a:noFill/>
                <a:miter lim="800000"/>
                <a:headEnd/>
                <a:tailEnd/>
              </a:ln>
              <a:effectLst/>
            </p:spPr>
            <p:txBody>
              <a:bodyPr>
                <a:spAutoFit/>
              </a:bodyPr>
              <a:lstStyle/>
              <a:p>
                <a:pPr eaLnBrk="1" hangingPunct="1">
                  <a:spcBef>
                    <a:spcPct val="50000"/>
                  </a:spcBef>
                  <a:defRPr/>
                </a:pPr>
                <a:r>
                  <a:rPr lang="en-US" altLang="zh-CN" sz="2000">
                    <a:solidFill>
                      <a:schemeClr val="tx1"/>
                    </a:solidFill>
                    <a:effectLst>
                      <a:outerShdw blurRad="38100" dist="38100" dir="2700000" algn="tl">
                        <a:srgbClr val="C0C0C0"/>
                      </a:outerShdw>
                    </a:effectLst>
                    <a:latin typeface="Arial" pitchFamily="34" charset="0"/>
                    <a:ea typeface="华文细黑" pitchFamily="2" charset="-122"/>
                  </a:rPr>
                  <a:t>2</a:t>
                </a:r>
              </a:p>
            </p:txBody>
          </p:sp>
        </p:grpSp>
        <p:sp>
          <p:nvSpPr>
            <p:cNvPr id="217103" name="Text Box 66"/>
            <p:cNvSpPr txBox="1">
              <a:spLocks noChangeArrowheads="1"/>
            </p:cNvSpPr>
            <p:nvPr/>
          </p:nvSpPr>
          <p:spPr bwMode="auto">
            <a:xfrm>
              <a:off x="2278" y="1759"/>
              <a:ext cx="1192" cy="1672"/>
            </a:xfrm>
            <a:prstGeom prst="rect">
              <a:avLst/>
            </a:prstGeom>
            <a:noFill/>
            <a:ln w="9525" algn="ctr">
              <a:noFill/>
              <a:miter lim="800000"/>
              <a:headEnd/>
              <a:tailEnd/>
            </a:ln>
          </p:spPr>
          <p:txBody>
            <a:bodyPr>
              <a:spAutoFit/>
            </a:bodyPr>
            <a:lstStyle/>
            <a:p>
              <a:pPr algn="l" eaLnBrk="1" hangingPunct="1">
                <a:buClr>
                  <a:srgbClr val="FF3300"/>
                </a:buClr>
                <a:buFont typeface="Wingdings" pitchFamily="2" charset="2"/>
                <a:buChar char="Ø"/>
              </a:pPr>
              <a:r>
                <a:rPr kumimoji="1" lang="zh-CN" altLang="en-US" sz="2800">
                  <a:solidFill>
                    <a:schemeClr val="accent2"/>
                  </a:solidFill>
                  <a:latin typeface="Arial" pitchFamily="34" charset="0"/>
                  <a:ea typeface="楷体_GB2312" pitchFamily="49" charset="-122"/>
                </a:rPr>
                <a:t>实践是发挥人的主观能动作用的基本途径；</a:t>
              </a:r>
            </a:p>
            <a:p>
              <a:pPr algn="l" eaLnBrk="1" hangingPunct="1">
                <a:buClr>
                  <a:srgbClr val="FF3300"/>
                </a:buClr>
                <a:buFont typeface="Wingdings" pitchFamily="2" charset="2"/>
                <a:buChar char="Ø"/>
              </a:pPr>
              <a:endParaRPr kumimoji="1" lang="en-US" altLang="zh-CN" sz="2800">
                <a:solidFill>
                  <a:schemeClr val="accent2"/>
                </a:solidFill>
                <a:latin typeface="Arial" pitchFamily="34" charset="0"/>
                <a:ea typeface="楷体_GB2312" pitchFamily="49" charset="-122"/>
              </a:endParaRPr>
            </a:p>
          </p:txBody>
        </p:sp>
      </p:grpSp>
      <p:grpSp>
        <p:nvGrpSpPr>
          <p:cNvPr id="8" name="Group 67"/>
          <p:cNvGrpSpPr>
            <a:grpSpLocks/>
          </p:cNvGrpSpPr>
          <p:nvPr/>
        </p:nvGrpSpPr>
        <p:grpSpPr bwMode="auto">
          <a:xfrm>
            <a:off x="5508625" y="1916113"/>
            <a:ext cx="2303463" cy="2952750"/>
            <a:chOff x="3470" y="1389"/>
            <a:chExt cx="1451" cy="1860"/>
          </a:xfrm>
        </p:grpSpPr>
        <p:grpSp>
          <p:nvGrpSpPr>
            <p:cNvPr id="9" name="Group 68"/>
            <p:cNvGrpSpPr>
              <a:grpSpLocks/>
            </p:cNvGrpSpPr>
            <p:nvPr/>
          </p:nvGrpSpPr>
          <p:grpSpPr bwMode="auto">
            <a:xfrm>
              <a:off x="3470" y="1389"/>
              <a:ext cx="1451" cy="1860"/>
              <a:chOff x="3470" y="1344"/>
              <a:chExt cx="997" cy="1905"/>
            </a:xfrm>
          </p:grpSpPr>
          <p:sp>
            <p:nvSpPr>
              <p:cNvPr id="102469" name="AutoShape 69"/>
              <p:cNvSpPr>
                <a:spLocks noChangeArrowheads="1"/>
              </p:cNvSpPr>
              <p:nvPr/>
            </p:nvSpPr>
            <p:spPr bwMode="gray">
              <a:xfrm rot="5400000">
                <a:off x="2994" y="1820"/>
                <a:ext cx="1905" cy="953"/>
              </a:xfrm>
              <a:prstGeom prst="roundRect">
                <a:avLst>
                  <a:gd name="adj" fmla="val 19894"/>
                </a:avLst>
              </a:prstGeom>
              <a:gradFill rotWithShape="1">
                <a:gsLst>
                  <a:gs pos="0">
                    <a:schemeClr val="bg1">
                      <a:gamma/>
                      <a:shade val="78824"/>
                      <a:invGamma/>
                      <a:alpha val="98000"/>
                    </a:schemeClr>
                  </a:gs>
                  <a:gs pos="50000">
                    <a:schemeClr val="bg1"/>
                  </a:gs>
                  <a:gs pos="100000">
                    <a:schemeClr val="bg1">
                      <a:gamma/>
                      <a:shade val="78824"/>
                      <a:invGamma/>
                      <a:alpha val="98000"/>
                    </a:schemeClr>
                  </a:gs>
                </a:gsLst>
                <a:lin ang="5400000" scaled="1"/>
              </a:gradFill>
              <a:ln w="38100" algn="ctr">
                <a:solidFill>
                  <a:srgbClr val="DDDDDD"/>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2470" name="Freeform 70"/>
              <p:cNvSpPr>
                <a:spLocks/>
              </p:cNvSpPr>
              <p:nvPr/>
            </p:nvSpPr>
            <p:spPr bwMode="gray">
              <a:xfrm>
                <a:off x="3522" y="1344"/>
                <a:ext cx="941" cy="303"/>
              </a:xfrm>
              <a:custGeom>
                <a:avLst/>
                <a:gdLst/>
                <a:ahLst/>
                <a:cxnLst>
                  <a:cxn ang="0">
                    <a:pos x="6" y="297"/>
                  </a:cxn>
                  <a:cxn ang="0">
                    <a:pos x="18" y="174"/>
                  </a:cxn>
                  <a:cxn ang="0">
                    <a:pos x="171" y="30"/>
                  </a:cxn>
                  <a:cxn ang="0">
                    <a:pos x="352" y="13"/>
                  </a:cxn>
                  <a:cxn ang="0">
                    <a:pos x="922" y="10"/>
                  </a:cxn>
                  <a:cxn ang="0">
                    <a:pos x="1061" y="12"/>
                  </a:cxn>
                  <a:cxn ang="0">
                    <a:pos x="1251" y="190"/>
                  </a:cxn>
                  <a:cxn ang="0">
                    <a:pos x="1257" y="303"/>
                  </a:cxn>
                  <a:cxn ang="0">
                    <a:pos x="6" y="297"/>
                  </a:cxn>
                </a:cxnLst>
                <a:rect l="0" t="0" r="r" b="b"/>
                <a:pathLst>
                  <a:path w="1261" h="303">
                    <a:moveTo>
                      <a:pt x="6" y="297"/>
                    </a:moveTo>
                    <a:cubicBezTo>
                      <a:pt x="6" y="297"/>
                      <a:pt x="0" y="225"/>
                      <a:pt x="18" y="174"/>
                    </a:cubicBezTo>
                    <a:cubicBezTo>
                      <a:pt x="36" y="123"/>
                      <a:pt x="105" y="45"/>
                      <a:pt x="171" y="30"/>
                    </a:cubicBezTo>
                    <a:cubicBezTo>
                      <a:pt x="237" y="15"/>
                      <a:pt x="227" y="16"/>
                      <a:pt x="352" y="13"/>
                    </a:cubicBezTo>
                    <a:cubicBezTo>
                      <a:pt x="477" y="10"/>
                      <a:pt x="804" y="10"/>
                      <a:pt x="922" y="10"/>
                    </a:cubicBezTo>
                    <a:cubicBezTo>
                      <a:pt x="1039" y="10"/>
                      <a:pt x="988" y="0"/>
                      <a:pt x="1061" y="12"/>
                    </a:cubicBezTo>
                    <a:cubicBezTo>
                      <a:pt x="1133" y="24"/>
                      <a:pt x="1206" y="83"/>
                      <a:pt x="1251" y="190"/>
                    </a:cubicBezTo>
                    <a:cubicBezTo>
                      <a:pt x="1261" y="263"/>
                      <a:pt x="1257" y="303"/>
                      <a:pt x="1257" y="303"/>
                    </a:cubicBezTo>
                    <a:lnTo>
                      <a:pt x="6" y="297"/>
                    </a:lnTo>
                    <a:close/>
                  </a:path>
                </a:pathLst>
              </a:custGeom>
              <a:solidFill>
                <a:schemeClr val="accent1">
                  <a:alpha val="50000"/>
                </a:schemeClr>
              </a:solidFill>
              <a:ln w="38100" cap="flat" cmpd="sng">
                <a:no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17100" name="Text Box 71"/>
              <p:cNvSpPr txBox="1">
                <a:spLocks noChangeArrowheads="1"/>
              </p:cNvSpPr>
              <p:nvPr/>
            </p:nvSpPr>
            <p:spPr bwMode="auto">
              <a:xfrm>
                <a:off x="3477" y="1720"/>
                <a:ext cx="990" cy="295"/>
              </a:xfrm>
              <a:prstGeom prst="rect">
                <a:avLst/>
              </a:prstGeom>
              <a:noFill/>
              <a:ln w="9525">
                <a:noFill/>
                <a:miter lim="800000"/>
                <a:headEnd/>
                <a:tailEnd/>
              </a:ln>
            </p:spPr>
            <p:txBody>
              <a:bodyPr>
                <a:spAutoFit/>
              </a:bodyPr>
              <a:lstStyle/>
              <a:p>
                <a:pPr algn="l" eaLnBrk="1" hangingPunct="1">
                  <a:buClr>
                    <a:srgbClr val="00FF99"/>
                  </a:buClr>
                  <a:buFont typeface="Wingdings" pitchFamily="2" charset="2"/>
                  <a:buNone/>
                </a:pPr>
                <a:endParaRPr lang="zh-CN" altLang="zh-CN" sz="2400">
                  <a:solidFill>
                    <a:srgbClr val="000066"/>
                  </a:solidFill>
                  <a:latin typeface="隶书" pitchFamily="49" charset="-122"/>
                </a:endParaRPr>
              </a:p>
            </p:txBody>
          </p:sp>
          <p:sp>
            <p:nvSpPr>
              <p:cNvPr id="102472" name="Text Box 72"/>
              <p:cNvSpPr txBox="1">
                <a:spLocks noChangeArrowheads="1"/>
              </p:cNvSpPr>
              <p:nvPr/>
            </p:nvSpPr>
            <p:spPr bwMode="auto">
              <a:xfrm>
                <a:off x="3606" y="1394"/>
                <a:ext cx="607" cy="256"/>
              </a:xfrm>
              <a:prstGeom prst="rect">
                <a:avLst/>
              </a:prstGeom>
              <a:noFill/>
              <a:ln w="9525">
                <a:noFill/>
                <a:miter lim="800000"/>
                <a:headEnd/>
                <a:tailEnd/>
              </a:ln>
              <a:effectLst/>
            </p:spPr>
            <p:txBody>
              <a:bodyPr>
                <a:spAutoFit/>
              </a:bodyPr>
              <a:lstStyle/>
              <a:p>
                <a:pPr eaLnBrk="1" hangingPunct="1">
                  <a:spcBef>
                    <a:spcPct val="50000"/>
                  </a:spcBef>
                  <a:defRPr/>
                </a:pPr>
                <a:r>
                  <a:rPr lang="en-US" altLang="zh-CN" sz="2000">
                    <a:solidFill>
                      <a:schemeClr val="tx1"/>
                    </a:solidFill>
                    <a:effectLst>
                      <a:outerShdw blurRad="38100" dist="38100" dir="2700000" algn="tl">
                        <a:srgbClr val="C0C0C0"/>
                      </a:outerShdw>
                    </a:effectLst>
                    <a:latin typeface="Arial" pitchFamily="34" charset="0"/>
                    <a:ea typeface="华文细黑" pitchFamily="2" charset="-122"/>
                  </a:rPr>
                  <a:t>3</a:t>
                </a:r>
              </a:p>
            </p:txBody>
          </p:sp>
        </p:grpSp>
        <p:sp>
          <p:nvSpPr>
            <p:cNvPr id="217097" name="Text Box 73"/>
            <p:cNvSpPr txBox="1">
              <a:spLocks noChangeArrowheads="1"/>
            </p:cNvSpPr>
            <p:nvPr/>
          </p:nvSpPr>
          <p:spPr bwMode="auto">
            <a:xfrm>
              <a:off x="3684" y="1752"/>
              <a:ext cx="1192" cy="1403"/>
            </a:xfrm>
            <a:prstGeom prst="rect">
              <a:avLst/>
            </a:prstGeom>
            <a:noFill/>
            <a:ln w="9525" algn="ctr">
              <a:noFill/>
              <a:miter lim="800000"/>
              <a:headEnd/>
              <a:tailEnd/>
            </a:ln>
          </p:spPr>
          <p:txBody>
            <a:bodyPr>
              <a:spAutoFit/>
            </a:bodyPr>
            <a:lstStyle/>
            <a:p>
              <a:pPr algn="l" eaLnBrk="1" hangingPunct="1">
                <a:buClr>
                  <a:srgbClr val="FF3300"/>
                </a:buClr>
                <a:buFont typeface="Wingdings" pitchFamily="2" charset="2"/>
                <a:buChar char="Ø"/>
              </a:pPr>
              <a:r>
                <a:rPr kumimoji="1" lang="zh-CN" altLang="en-US" sz="2800">
                  <a:solidFill>
                    <a:schemeClr val="accent2"/>
                  </a:solidFill>
                  <a:latin typeface="Arial" pitchFamily="34" charset="0"/>
                  <a:ea typeface="楷体_GB2312" pitchFamily="49" charset="-122"/>
                </a:rPr>
                <a:t>还依赖于一定的物质条件和物质手段。</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2406"/>
                                        </p:tgtEl>
                                        <p:attrNameLst>
                                          <p:attrName>style.visibility</p:attrName>
                                        </p:attrNameLst>
                                      </p:cBhvr>
                                      <p:to>
                                        <p:strVal val="visible"/>
                                      </p:to>
                                    </p:set>
                                    <p:anim calcmode="lin" valueType="num">
                                      <p:cBhvr additive="base">
                                        <p:cTn id="7" dur="500" fill="hold"/>
                                        <p:tgtEl>
                                          <p:spTgt spid="102406"/>
                                        </p:tgtEl>
                                        <p:attrNameLst>
                                          <p:attrName>ppt_x</p:attrName>
                                        </p:attrNameLst>
                                      </p:cBhvr>
                                      <p:tavLst>
                                        <p:tav tm="0">
                                          <p:val>
                                            <p:strVal val="#ppt_x"/>
                                          </p:val>
                                        </p:tav>
                                        <p:tav tm="100000">
                                          <p:val>
                                            <p:strVal val="#ppt_x"/>
                                          </p:val>
                                        </p:tav>
                                      </p:tavLst>
                                    </p:anim>
                                    <p:anim calcmode="lin" valueType="num">
                                      <p:cBhvr additive="base">
                                        <p:cTn id="8" dur="500" fill="hold"/>
                                        <p:tgtEl>
                                          <p:spTgt spid="10240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par>
                          <p:cTn id="18" fill="hold">
                            <p:stCondLst>
                              <p:cond delay="1500"/>
                            </p:stCondLst>
                            <p:childTnLst>
                              <p:par>
                                <p:cTn id="19" presetID="17"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ppt_h/2"/>
                                          </p:val>
                                        </p:tav>
                                        <p:tav tm="100000">
                                          <p:val>
                                            <p:strVal val="#ppt_y"/>
                                          </p:val>
                                        </p:tav>
                                      </p:tavLst>
                                    </p:anim>
                                    <p:anim calcmode="lin" valueType="num">
                                      <p:cBhvr>
                                        <p:cTn id="23" dur="500" fill="hold"/>
                                        <p:tgtEl>
                                          <p:spTgt spid="4"/>
                                        </p:tgtEl>
                                        <p:attrNameLst>
                                          <p:attrName>ppt_w</p:attrName>
                                        </p:attrNameLst>
                                      </p:cBhvr>
                                      <p:tavLst>
                                        <p:tav tm="0">
                                          <p:val>
                                            <p:strVal val="#ppt_w"/>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17"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ppt_h/2"/>
                                          </p:val>
                                        </p:tav>
                                        <p:tav tm="100000">
                                          <p:val>
                                            <p:strVal val="#ppt_y"/>
                                          </p:val>
                                        </p:tav>
                                      </p:tavLst>
                                    </p:anim>
                                    <p:anim calcmode="lin" valueType="num">
                                      <p:cBhvr>
                                        <p:cTn id="30" dur="500" fill="hold"/>
                                        <p:tgtEl>
                                          <p:spTgt spid="6"/>
                                        </p:tgtEl>
                                        <p:attrNameLst>
                                          <p:attrName>ppt_w</p:attrName>
                                        </p:attrNameLst>
                                      </p:cBhvr>
                                      <p:tavLst>
                                        <p:tav tm="0">
                                          <p:val>
                                            <p:strVal val="#ppt_w"/>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par>
                          <p:cTn id="32" fill="hold">
                            <p:stCondLst>
                              <p:cond delay="2500"/>
                            </p:stCondLst>
                            <p:childTnLst>
                              <p:par>
                                <p:cTn id="33" presetID="17"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ppt_h/2"/>
                                          </p:val>
                                        </p:tav>
                                        <p:tav tm="100000">
                                          <p:val>
                                            <p:strVal val="#ppt_y"/>
                                          </p:val>
                                        </p:tav>
                                      </p:tavLst>
                                    </p:anim>
                                    <p:anim calcmode="lin" valueType="num">
                                      <p:cBhvr>
                                        <p:cTn id="37" dur="500" fill="hold"/>
                                        <p:tgtEl>
                                          <p:spTgt spid="8"/>
                                        </p:tgtEl>
                                        <p:attrNameLst>
                                          <p:attrName>ppt_w</p:attrName>
                                        </p:attrNameLst>
                                      </p:cBhvr>
                                      <p:tavLst>
                                        <p:tav tm="0">
                                          <p:val>
                                            <p:strVal val="#ppt_w"/>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6"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思想者"/>
          <p:cNvPicPr>
            <a:picLocks noChangeAspect="1" noChangeArrowheads="1"/>
          </p:cNvPicPr>
          <p:nvPr/>
        </p:nvPicPr>
        <p:blipFill>
          <a:blip r:embed="rId2" cstate="print"/>
          <a:srcRect l="22935" t="28970" r="9370" b="8005"/>
          <a:stretch>
            <a:fillRect/>
          </a:stretch>
        </p:blipFill>
        <p:spPr bwMode="auto">
          <a:xfrm>
            <a:off x="5508625" y="3213100"/>
            <a:ext cx="3382963" cy="3149600"/>
          </a:xfrm>
          <a:prstGeom prst="rect">
            <a:avLst/>
          </a:prstGeom>
          <a:noFill/>
          <a:ln w="9525">
            <a:noFill/>
            <a:miter lim="800000"/>
            <a:headEnd/>
            <a:tailEnd/>
          </a:ln>
        </p:spPr>
      </p:pic>
      <p:sp>
        <p:nvSpPr>
          <p:cNvPr id="103427" name="Oval 3"/>
          <p:cNvSpPr>
            <a:spLocks noChangeArrowheads="1"/>
          </p:cNvSpPr>
          <p:nvPr/>
        </p:nvSpPr>
        <p:spPr bwMode="auto">
          <a:xfrm>
            <a:off x="304800" y="1676400"/>
            <a:ext cx="6781800" cy="1498600"/>
          </a:xfrm>
          <a:prstGeom prst="ellipse">
            <a:avLst/>
          </a:prstGeom>
          <a:solidFill>
            <a:schemeClr val="accent2"/>
          </a:solidFill>
          <a:ln w="28575" algn="ctr">
            <a:solidFill>
              <a:schemeClr val="bg1"/>
            </a:solidFill>
            <a:round/>
            <a:headEnd/>
            <a:tailEnd/>
          </a:ln>
          <a:effectLst>
            <a:outerShdw dist="35921" dir="2700000" algn="ctr" rotWithShape="0">
              <a:schemeClr val="bg2"/>
            </a:outerShdw>
          </a:effectLst>
        </p:spPr>
        <p:txBody>
          <a:bodyPr anchor="ctr">
            <a:spAutoFit/>
          </a:bodyPr>
          <a:lstStyle/>
          <a:p>
            <a:pPr algn="l" eaLnBrk="1" hangingPunct="1">
              <a:spcBef>
                <a:spcPct val="50000"/>
              </a:spcBef>
              <a:defRPr/>
            </a:pPr>
            <a:r>
              <a:rPr lang="zh-CN" altLang="en-US" sz="3200">
                <a:effectLst>
                  <a:outerShdw blurRad="38100" dist="38100" dir="2700000" algn="tl">
                    <a:srgbClr val="000000"/>
                  </a:outerShdw>
                </a:effectLst>
                <a:latin typeface="Arial" pitchFamily="34" charset="0"/>
                <a:ea typeface="楷体_GB2312" pitchFamily="49" charset="-122"/>
              </a:rPr>
              <a:t>你对主体选择的前提和内在根据是如何理解的？</a:t>
            </a:r>
          </a:p>
        </p:txBody>
      </p:sp>
      <p:sp>
        <p:nvSpPr>
          <p:cNvPr id="103429" name="Text Box 5"/>
          <p:cNvSpPr txBox="1">
            <a:spLocks noChangeArrowheads="1"/>
          </p:cNvSpPr>
          <p:nvPr/>
        </p:nvSpPr>
        <p:spPr bwMode="auto">
          <a:xfrm>
            <a:off x="762000" y="533400"/>
            <a:ext cx="7696200" cy="762000"/>
          </a:xfrm>
          <a:prstGeom prst="rect">
            <a:avLst/>
          </a:prstGeom>
          <a:noFill/>
          <a:ln w="9525">
            <a:noFill/>
            <a:miter lim="800000"/>
            <a:headEnd/>
            <a:tailEnd/>
          </a:ln>
          <a:effectLst/>
        </p:spPr>
        <p:txBody>
          <a:bodyPr/>
          <a:lstStyle/>
          <a:p>
            <a:pPr algn="l" eaLnBrk="1" hangingPunct="1">
              <a:buClr>
                <a:srgbClr val="00FF99"/>
              </a:buClr>
              <a:buFont typeface="Wingdings" pitchFamily="2" charset="2"/>
              <a:buChar char="q"/>
              <a:defRPr/>
            </a:pPr>
            <a:r>
              <a:rPr kumimoji="1" lang="en-US" altLang="zh-CN">
                <a:solidFill>
                  <a:srgbClr val="003300"/>
                </a:solidFill>
                <a:effectLst>
                  <a:outerShdw blurRad="38100" dist="38100" dir="2700000" algn="tl">
                    <a:srgbClr val="C0C0C0"/>
                  </a:outerShdw>
                </a:effectLst>
                <a:latin typeface="隶书" pitchFamily="49" charset="-122"/>
              </a:rPr>
              <a:t> </a:t>
            </a:r>
            <a:r>
              <a:rPr kumimoji="1" lang="zh-CN" altLang="en-US">
                <a:solidFill>
                  <a:srgbClr val="003300"/>
                </a:solidFill>
                <a:effectLst>
                  <a:outerShdw blurRad="38100" dist="38100" dir="2700000" algn="tl">
                    <a:srgbClr val="C0C0C0"/>
                  </a:outerShdw>
                </a:effectLst>
                <a:latin typeface="隶书" pitchFamily="49" charset="-122"/>
              </a:rPr>
              <a:t>社会历史趋向与主体选择的关系</a:t>
            </a:r>
          </a:p>
        </p:txBody>
      </p:sp>
      <p:grpSp>
        <p:nvGrpSpPr>
          <p:cNvPr id="2" name="Group 7"/>
          <p:cNvGrpSpPr>
            <a:grpSpLocks/>
          </p:cNvGrpSpPr>
          <p:nvPr/>
        </p:nvGrpSpPr>
        <p:grpSpPr bwMode="auto">
          <a:xfrm>
            <a:off x="0" y="1196975"/>
            <a:ext cx="9144000" cy="519113"/>
            <a:chOff x="0" y="816"/>
            <a:chExt cx="5760" cy="372"/>
          </a:xfrm>
        </p:grpSpPr>
        <p:pic>
          <p:nvPicPr>
            <p:cNvPr id="218123" name="Picture 8" descr="1118564011"/>
            <p:cNvPicPr>
              <a:picLocks noChangeAspect="1" noChangeArrowheads="1"/>
            </p:cNvPicPr>
            <p:nvPr/>
          </p:nvPicPr>
          <p:blipFill>
            <a:blip r:embed="rId3" cstate="print"/>
            <a:srcRect/>
            <a:stretch>
              <a:fillRect/>
            </a:stretch>
          </p:blipFill>
          <p:spPr bwMode="auto">
            <a:xfrm>
              <a:off x="3426" y="816"/>
              <a:ext cx="2334" cy="372"/>
            </a:xfrm>
            <a:prstGeom prst="rect">
              <a:avLst/>
            </a:prstGeom>
            <a:noFill/>
            <a:ln w="9525">
              <a:noFill/>
              <a:miter lim="800000"/>
              <a:headEnd/>
              <a:tailEnd/>
            </a:ln>
          </p:spPr>
        </p:pic>
        <p:pic>
          <p:nvPicPr>
            <p:cNvPr id="218124" name="Picture 9" descr="1118564011"/>
            <p:cNvPicPr>
              <a:picLocks noChangeAspect="1" noChangeArrowheads="1"/>
            </p:cNvPicPr>
            <p:nvPr/>
          </p:nvPicPr>
          <p:blipFill>
            <a:blip r:embed="rId3" cstate="print"/>
            <a:srcRect t="12903" r="30077"/>
            <a:stretch>
              <a:fillRect/>
            </a:stretch>
          </p:blipFill>
          <p:spPr bwMode="auto">
            <a:xfrm>
              <a:off x="0" y="864"/>
              <a:ext cx="3504" cy="324"/>
            </a:xfrm>
            <a:prstGeom prst="rect">
              <a:avLst/>
            </a:prstGeom>
            <a:noFill/>
            <a:ln w="9525">
              <a:noFill/>
              <a:miter lim="800000"/>
              <a:headEnd/>
              <a:tailEnd/>
            </a:ln>
          </p:spPr>
        </p:pic>
      </p:grpSp>
      <p:grpSp>
        <p:nvGrpSpPr>
          <p:cNvPr id="3" name="Group 13"/>
          <p:cNvGrpSpPr>
            <a:grpSpLocks/>
          </p:cNvGrpSpPr>
          <p:nvPr/>
        </p:nvGrpSpPr>
        <p:grpSpPr bwMode="auto">
          <a:xfrm>
            <a:off x="611188" y="3644900"/>
            <a:ext cx="5040312" cy="2735263"/>
            <a:chOff x="476" y="2432"/>
            <a:chExt cx="3175" cy="1723"/>
          </a:xfrm>
        </p:grpSpPr>
        <p:grpSp>
          <p:nvGrpSpPr>
            <p:cNvPr id="4" name="Group 9"/>
            <p:cNvGrpSpPr>
              <a:grpSpLocks/>
            </p:cNvGrpSpPr>
            <p:nvPr/>
          </p:nvGrpSpPr>
          <p:grpSpPr bwMode="auto">
            <a:xfrm>
              <a:off x="476" y="2432"/>
              <a:ext cx="3175" cy="1723"/>
              <a:chOff x="816" y="2304"/>
              <a:chExt cx="1440" cy="448"/>
            </a:xfrm>
          </p:grpSpPr>
          <p:sp>
            <p:nvSpPr>
              <p:cNvPr id="218121"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218120" name="Text Box 4"/>
            <p:cNvSpPr txBox="1">
              <a:spLocks noChangeArrowheads="1"/>
            </p:cNvSpPr>
            <p:nvPr/>
          </p:nvSpPr>
          <p:spPr bwMode="auto">
            <a:xfrm>
              <a:off x="536" y="2507"/>
              <a:ext cx="3024" cy="1286"/>
            </a:xfrm>
            <a:prstGeom prst="rect">
              <a:avLst/>
            </a:prstGeom>
            <a:noFill/>
            <a:ln w="28575">
              <a:noFill/>
              <a:miter lim="800000"/>
              <a:headEnd/>
              <a:tailEnd/>
            </a:ln>
          </p:spPr>
          <p:txBody>
            <a:bodyPr>
              <a:spAutoFit/>
            </a:bodyPr>
            <a:lstStyle/>
            <a:p>
              <a:pPr algn="l" eaLnBrk="1" hangingPunct="1"/>
              <a:r>
                <a:rPr lang="en-US" altLang="zh-CN" sz="2800" b="0">
                  <a:latin typeface="楷体_GB2312" pitchFamily="49" charset="-122"/>
                  <a:ea typeface="楷体_GB2312" pitchFamily="49" charset="-122"/>
                </a:rPr>
                <a:t>     </a:t>
              </a:r>
              <a:r>
                <a:rPr lang="zh-CN" altLang="en-US" sz="3200">
                  <a:latin typeface="楷体_GB2312" pitchFamily="49" charset="-122"/>
                  <a:ea typeface="楷体_GB2312" pitchFamily="49" charset="-122"/>
                </a:rPr>
                <a:t>主体选择是在既定的历史条件下对社会生活未来发展的多种可能的方向、目标、方式的选择。</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box(in)">
                                      <p:cBhvr>
                                        <p:cTn id="7" dur="500"/>
                                        <p:tgtEl>
                                          <p:spTgt spid="103429"/>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31" presetClass="entr" presetSubtype="0" fill="hold" grpId="0" nodeType="afterEffect">
                                  <p:stCondLst>
                                    <p:cond delay="0"/>
                                  </p:stCondLst>
                                  <p:iterate type="lt">
                                    <p:tmPct val="5000"/>
                                  </p:iterate>
                                  <p:childTnLst>
                                    <p:set>
                                      <p:cBhvr>
                                        <p:cTn id="15" dur="1" fill="hold">
                                          <p:stCondLst>
                                            <p:cond delay="0"/>
                                          </p:stCondLst>
                                        </p:cTn>
                                        <p:tgtEl>
                                          <p:spTgt spid="103427"/>
                                        </p:tgtEl>
                                        <p:attrNameLst>
                                          <p:attrName>style.visibility</p:attrName>
                                        </p:attrNameLst>
                                      </p:cBhvr>
                                      <p:to>
                                        <p:strVal val="visible"/>
                                      </p:to>
                                    </p:set>
                                    <p:anim calcmode="lin" valueType="num">
                                      <p:cBhvr>
                                        <p:cTn id="16" dur="1000" fill="hold"/>
                                        <p:tgtEl>
                                          <p:spTgt spid="103427"/>
                                        </p:tgtEl>
                                        <p:attrNameLst>
                                          <p:attrName>ppt_w</p:attrName>
                                        </p:attrNameLst>
                                      </p:cBhvr>
                                      <p:tavLst>
                                        <p:tav tm="0">
                                          <p:val>
                                            <p:fltVal val="0"/>
                                          </p:val>
                                        </p:tav>
                                        <p:tav tm="100000">
                                          <p:val>
                                            <p:strVal val="#ppt_w"/>
                                          </p:val>
                                        </p:tav>
                                      </p:tavLst>
                                    </p:anim>
                                    <p:anim calcmode="lin" valueType="num">
                                      <p:cBhvr>
                                        <p:cTn id="17" dur="1000" fill="hold"/>
                                        <p:tgtEl>
                                          <p:spTgt spid="103427"/>
                                        </p:tgtEl>
                                        <p:attrNameLst>
                                          <p:attrName>ppt_h</p:attrName>
                                        </p:attrNameLst>
                                      </p:cBhvr>
                                      <p:tavLst>
                                        <p:tav tm="0">
                                          <p:val>
                                            <p:fltVal val="0"/>
                                          </p:val>
                                        </p:tav>
                                        <p:tav tm="100000">
                                          <p:val>
                                            <p:strVal val="#ppt_h"/>
                                          </p:val>
                                        </p:tav>
                                      </p:tavLst>
                                    </p:anim>
                                    <p:anim calcmode="lin" valueType="num">
                                      <p:cBhvr>
                                        <p:cTn id="18" dur="1000" fill="hold"/>
                                        <p:tgtEl>
                                          <p:spTgt spid="103427"/>
                                        </p:tgtEl>
                                        <p:attrNameLst>
                                          <p:attrName>style.rotation</p:attrName>
                                        </p:attrNameLst>
                                      </p:cBhvr>
                                      <p:tavLst>
                                        <p:tav tm="0">
                                          <p:val>
                                            <p:fltVal val="90"/>
                                          </p:val>
                                        </p:tav>
                                        <p:tav tm="100000">
                                          <p:val>
                                            <p:fltVal val="0"/>
                                          </p:val>
                                        </p:tav>
                                      </p:tavLst>
                                    </p:anim>
                                    <p:animEffect transition="in" filter="fade">
                                      <p:cBhvr>
                                        <p:cTn id="19" dur="1000"/>
                                        <p:tgtEl>
                                          <p:spTgt spid="103427"/>
                                        </p:tgtEl>
                                      </p:cBhvr>
                                    </p:animEffect>
                                  </p:childTnLst>
                                </p:cTn>
                              </p:par>
                            </p:childTnLst>
                          </p:cTn>
                        </p:par>
                        <p:par>
                          <p:cTn id="20" fill="hold">
                            <p:stCondLst>
                              <p:cond delay="3000"/>
                            </p:stCondLst>
                            <p:childTnLst>
                              <p:par>
                                <p:cTn id="21" presetID="13" presetClass="entr" presetSubtype="16"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plus(in)">
                                      <p:cBhvr>
                                        <p:cTn id="23" dur="1000"/>
                                        <p:tgtEl>
                                          <p:spTgt spid="3"/>
                                        </p:tgtEl>
                                      </p:cBhvr>
                                    </p:animEffect>
                                  </p:childTnLst>
                                </p:cTn>
                              </p:par>
                            </p:childTnLst>
                          </p:cTn>
                        </p:par>
                        <p:par>
                          <p:cTn id="24" fill="hold">
                            <p:stCondLst>
                              <p:cond delay="4000"/>
                            </p:stCondLst>
                            <p:childTnLst>
                              <p:par>
                                <p:cTn id="25" presetID="9" presetClass="entr" presetSubtype="0" fill="hold" nodeType="afterEffect">
                                  <p:stCondLst>
                                    <p:cond delay="0"/>
                                  </p:stCondLst>
                                  <p:childTnLst>
                                    <p:set>
                                      <p:cBhvr>
                                        <p:cTn id="26" dur="1" fill="hold">
                                          <p:stCondLst>
                                            <p:cond delay="0"/>
                                          </p:stCondLst>
                                        </p:cTn>
                                        <p:tgtEl>
                                          <p:spTgt spid="103426"/>
                                        </p:tgtEl>
                                        <p:attrNameLst>
                                          <p:attrName>style.visibility</p:attrName>
                                        </p:attrNameLst>
                                      </p:cBhvr>
                                      <p:to>
                                        <p:strVal val="visible"/>
                                      </p:to>
                                    </p:set>
                                    <p:animEffect transition="in" filter="dissolve">
                                      <p:cBhvr>
                                        <p:cTn id="27" dur="500"/>
                                        <p:tgtEl>
                                          <p:spTgt spid="103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p:bldP spid="103429" grpId="0"/>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228600" y="1447800"/>
            <a:ext cx="1439863" cy="2519363"/>
          </a:xfrm>
          <a:prstGeom prst="rect">
            <a:avLst/>
          </a:prstGeom>
          <a:solidFill>
            <a:srgbClr val="99FF99"/>
          </a:solidFill>
          <a:ln w="9525">
            <a:solidFill>
              <a:srgbClr val="FFFFFF"/>
            </a:solidFill>
            <a:miter lim="800000"/>
            <a:headEnd/>
            <a:tailEnd/>
          </a:ln>
        </p:spPr>
        <p:txBody>
          <a:bodyPr wrap="none" anchor="ctr"/>
          <a:lstStyle/>
          <a:p>
            <a:r>
              <a:rPr lang="zh-CN" altLang="en-US" sz="2400">
                <a:solidFill>
                  <a:schemeClr val="tx1"/>
                </a:solidFill>
                <a:ea typeface="华文新魏" pitchFamily="2" charset="-122"/>
              </a:rPr>
              <a:t>社会发展 </a:t>
            </a:r>
            <a:endParaRPr lang="zh-CN" altLang="en-US">
              <a:solidFill>
                <a:schemeClr val="tx1"/>
              </a:solidFill>
              <a:ea typeface="ˎ̥"/>
              <a:cs typeface="ˎ̥"/>
            </a:endParaRPr>
          </a:p>
          <a:p>
            <a:r>
              <a:rPr lang="zh-CN" altLang="en-US" sz="2400">
                <a:solidFill>
                  <a:schemeClr val="tx1"/>
                </a:solidFill>
                <a:ea typeface="华文新魏" pitchFamily="2" charset="-122"/>
              </a:rPr>
              <a:t>趋势 </a:t>
            </a:r>
            <a:endParaRPr lang="zh-CN" altLang="en-US">
              <a:solidFill>
                <a:schemeClr val="tx1"/>
              </a:solidFill>
              <a:ea typeface="ˎ̥"/>
              <a:cs typeface="ˎ̥"/>
            </a:endParaRPr>
          </a:p>
          <a:p>
            <a:r>
              <a:rPr lang="zh-CN" altLang="en-US" sz="2400">
                <a:solidFill>
                  <a:schemeClr val="tx1"/>
                </a:solidFill>
                <a:ea typeface="华文新魏" pitchFamily="2" charset="-122"/>
              </a:rPr>
              <a:t>具有客观 </a:t>
            </a:r>
            <a:endParaRPr lang="zh-CN" altLang="en-US">
              <a:solidFill>
                <a:schemeClr val="tx1"/>
              </a:solidFill>
              <a:ea typeface="ˎ̥"/>
              <a:cs typeface="ˎ̥"/>
            </a:endParaRPr>
          </a:p>
          <a:p>
            <a:r>
              <a:rPr lang="zh-CN" altLang="en-US" sz="2400">
                <a:solidFill>
                  <a:schemeClr val="tx1"/>
                </a:solidFill>
                <a:ea typeface="华文新魏" pitchFamily="2" charset="-122"/>
              </a:rPr>
              <a:t>必然性</a:t>
            </a:r>
            <a:endParaRPr lang="zh-CN" altLang="en-US">
              <a:solidFill>
                <a:schemeClr val="tx1"/>
              </a:solidFill>
            </a:endParaRPr>
          </a:p>
        </p:txBody>
      </p:sp>
      <p:sp>
        <p:nvSpPr>
          <p:cNvPr id="219139" name="Rectangle 3"/>
          <p:cNvSpPr>
            <a:spLocks noChangeArrowheads="1"/>
          </p:cNvSpPr>
          <p:nvPr/>
        </p:nvSpPr>
        <p:spPr bwMode="auto">
          <a:xfrm>
            <a:off x="2438400" y="1447800"/>
            <a:ext cx="5759450" cy="792163"/>
          </a:xfrm>
          <a:prstGeom prst="rect">
            <a:avLst/>
          </a:prstGeom>
          <a:solidFill>
            <a:srgbClr val="99FF99"/>
          </a:solidFill>
          <a:ln w="9525">
            <a:solidFill>
              <a:srgbClr val="FFFFFF"/>
            </a:solidFill>
            <a:miter lim="800000"/>
            <a:headEnd/>
            <a:tailEnd/>
          </a:ln>
        </p:spPr>
        <p:txBody>
          <a:bodyPr wrap="none" anchor="ctr"/>
          <a:lstStyle/>
          <a:p>
            <a:r>
              <a:rPr lang="zh-CN" altLang="en-US" sz="2400">
                <a:solidFill>
                  <a:schemeClr val="tx1"/>
                </a:solidFill>
                <a:ea typeface="华文新魏" pitchFamily="2" charset="-122"/>
              </a:rPr>
              <a:t>社会基本矛盾是社会进步的深刻根源</a:t>
            </a:r>
            <a:endParaRPr lang="zh-CN" altLang="en-US">
              <a:solidFill>
                <a:schemeClr val="tx1"/>
              </a:solidFill>
            </a:endParaRPr>
          </a:p>
        </p:txBody>
      </p:sp>
      <p:sp>
        <p:nvSpPr>
          <p:cNvPr id="219140" name="Rectangle 4"/>
          <p:cNvSpPr>
            <a:spLocks noChangeArrowheads="1"/>
          </p:cNvSpPr>
          <p:nvPr/>
        </p:nvSpPr>
        <p:spPr bwMode="auto">
          <a:xfrm>
            <a:off x="2438400" y="2286000"/>
            <a:ext cx="5791200" cy="792163"/>
          </a:xfrm>
          <a:prstGeom prst="rect">
            <a:avLst/>
          </a:prstGeom>
          <a:solidFill>
            <a:srgbClr val="99FF99"/>
          </a:solidFill>
          <a:ln w="9525">
            <a:solidFill>
              <a:srgbClr val="FFFFFF"/>
            </a:solidFill>
            <a:miter lim="800000"/>
            <a:headEnd/>
            <a:tailEnd/>
          </a:ln>
        </p:spPr>
        <p:txBody>
          <a:bodyPr wrap="none" anchor="ctr"/>
          <a:lstStyle/>
          <a:p>
            <a:r>
              <a:rPr lang="zh-CN" altLang="en-US" sz="2400">
                <a:solidFill>
                  <a:schemeClr val="tx1"/>
                </a:solidFill>
                <a:ea typeface="华文新魏" pitchFamily="2" charset="-122"/>
              </a:rPr>
              <a:t>社会进步符合人民群众的根本利益</a:t>
            </a:r>
            <a:endParaRPr lang="zh-CN" altLang="en-US">
              <a:solidFill>
                <a:schemeClr val="tx1"/>
              </a:solidFill>
            </a:endParaRPr>
          </a:p>
        </p:txBody>
      </p:sp>
      <p:sp>
        <p:nvSpPr>
          <p:cNvPr id="219141" name="Rectangle 5"/>
          <p:cNvSpPr>
            <a:spLocks noChangeArrowheads="1"/>
          </p:cNvSpPr>
          <p:nvPr/>
        </p:nvSpPr>
        <p:spPr bwMode="auto">
          <a:xfrm>
            <a:off x="2413000" y="3163888"/>
            <a:ext cx="5892800" cy="792162"/>
          </a:xfrm>
          <a:prstGeom prst="rect">
            <a:avLst/>
          </a:prstGeom>
          <a:solidFill>
            <a:srgbClr val="99FF99"/>
          </a:solidFill>
          <a:ln w="9525">
            <a:solidFill>
              <a:srgbClr val="FFFFFF"/>
            </a:solidFill>
            <a:miter lim="800000"/>
            <a:headEnd/>
            <a:tailEnd/>
          </a:ln>
        </p:spPr>
        <p:txBody>
          <a:bodyPr wrap="none" anchor="ctr"/>
          <a:lstStyle/>
          <a:p>
            <a:r>
              <a:rPr lang="zh-CN" altLang="en-US" sz="2400">
                <a:solidFill>
                  <a:schemeClr val="tx1"/>
                </a:solidFill>
                <a:ea typeface="华文新魏" pitchFamily="2" charset="-122"/>
              </a:rPr>
              <a:t>社会发展是一个辩证否定即“扬弃”的过程</a:t>
            </a:r>
            <a:endParaRPr lang="zh-CN" altLang="en-US">
              <a:solidFill>
                <a:schemeClr val="tx1"/>
              </a:solidFill>
            </a:endParaRPr>
          </a:p>
        </p:txBody>
      </p:sp>
      <p:sp>
        <p:nvSpPr>
          <p:cNvPr id="219142" name="Oval 6"/>
          <p:cNvSpPr>
            <a:spLocks noChangeArrowheads="1"/>
          </p:cNvSpPr>
          <p:nvPr/>
        </p:nvSpPr>
        <p:spPr bwMode="auto">
          <a:xfrm>
            <a:off x="252413" y="4316413"/>
            <a:ext cx="1584325" cy="2133600"/>
          </a:xfrm>
          <a:prstGeom prst="ellipse">
            <a:avLst/>
          </a:prstGeom>
          <a:solidFill>
            <a:srgbClr val="99FF99"/>
          </a:solidFill>
          <a:ln w="9525">
            <a:solidFill>
              <a:srgbClr val="FFFFFF"/>
            </a:solidFill>
            <a:round/>
            <a:headEnd/>
            <a:tailEnd/>
          </a:ln>
        </p:spPr>
        <p:txBody>
          <a:bodyPr wrap="none" anchor="ctr"/>
          <a:lstStyle/>
          <a:p>
            <a:r>
              <a:rPr lang="zh-CN" altLang="en-US" sz="2400">
                <a:solidFill>
                  <a:schemeClr val="tx1"/>
                </a:solidFill>
                <a:ea typeface="华文新魏" pitchFamily="2" charset="-122"/>
              </a:rPr>
              <a:t>个体 </a:t>
            </a:r>
            <a:endParaRPr lang="zh-CN" altLang="en-US">
              <a:solidFill>
                <a:schemeClr val="tx1"/>
              </a:solidFill>
              <a:ea typeface="ˎ̥"/>
              <a:cs typeface="ˎ̥"/>
            </a:endParaRPr>
          </a:p>
          <a:p>
            <a:r>
              <a:rPr lang="zh-CN" altLang="en-US" sz="2400">
                <a:solidFill>
                  <a:schemeClr val="tx1"/>
                </a:solidFill>
                <a:ea typeface="华文新魏" pitchFamily="2" charset="-122"/>
              </a:rPr>
              <a:t>选择性</a:t>
            </a:r>
            <a:endParaRPr lang="zh-CN" altLang="en-US">
              <a:solidFill>
                <a:schemeClr val="tx1"/>
              </a:solidFill>
            </a:endParaRPr>
          </a:p>
        </p:txBody>
      </p:sp>
      <p:sp>
        <p:nvSpPr>
          <p:cNvPr id="219143" name="Oval 7"/>
          <p:cNvSpPr>
            <a:spLocks noChangeArrowheads="1"/>
          </p:cNvSpPr>
          <p:nvPr/>
        </p:nvSpPr>
        <p:spPr bwMode="auto">
          <a:xfrm>
            <a:off x="4038600" y="4114800"/>
            <a:ext cx="2735263" cy="863600"/>
          </a:xfrm>
          <a:prstGeom prst="ellipse">
            <a:avLst/>
          </a:prstGeom>
          <a:solidFill>
            <a:srgbClr val="99FF99"/>
          </a:solidFill>
          <a:ln w="9525">
            <a:solidFill>
              <a:srgbClr val="FFFFFF"/>
            </a:solidFill>
            <a:round/>
            <a:headEnd/>
            <a:tailEnd/>
          </a:ln>
        </p:spPr>
        <p:txBody>
          <a:bodyPr wrap="none" anchor="ctr"/>
          <a:lstStyle/>
          <a:p>
            <a:r>
              <a:rPr lang="zh-CN" altLang="en-US" sz="2400">
                <a:solidFill>
                  <a:schemeClr val="tx1"/>
                </a:solidFill>
                <a:ea typeface="华文新魏" pitchFamily="2" charset="-122"/>
              </a:rPr>
              <a:t>民族利益</a:t>
            </a:r>
            <a:endParaRPr lang="zh-CN" altLang="en-US">
              <a:solidFill>
                <a:schemeClr val="tx1"/>
              </a:solidFill>
            </a:endParaRPr>
          </a:p>
        </p:txBody>
      </p:sp>
      <p:sp>
        <p:nvSpPr>
          <p:cNvPr id="219144" name="Oval 8"/>
          <p:cNvSpPr>
            <a:spLocks noChangeArrowheads="1"/>
          </p:cNvSpPr>
          <p:nvPr/>
        </p:nvSpPr>
        <p:spPr bwMode="auto">
          <a:xfrm>
            <a:off x="4038600" y="5105400"/>
            <a:ext cx="2592388" cy="720725"/>
          </a:xfrm>
          <a:prstGeom prst="ellipse">
            <a:avLst/>
          </a:prstGeom>
          <a:solidFill>
            <a:srgbClr val="99FF99"/>
          </a:solidFill>
          <a:ln w="9525">
            <a:solidFill>
              <a:srgbClr val="FFFFFF"/>
            </a:solidFill>
            <a:round/>
            <a:headEnd/>
            <a:tailEnd/>
          </a:ln>
        </p:spPr>
        <p:txBody>
          <a:bodyPr wrap="none" anchor="ctr"/>
          <a:lstStyle/>
          <a:p>
            <a:r>
              <a:rPr lang="zh-CN" altLang="en-US" sz="2400">
                <a:solidFill>
                  <a:schemeClr val="tx1"/>
                </a:solidFill>
                <a:ea typeface="华文新魏" pitchFamily="2" charset="-122"/>
              </a:rPr>
              <a:t>国内外交往</a:t>
            </a:r>
            <a:endParaRPr lang="zh-CN" altLang="en-US">
              <a:solidFill>
                <a:schemeClr val="tx1"/>
              </a:solidFill>
            </a:endParaRPr>
          </a:p>
        </p:txBody>
      </p:sp>
      <p:sp>
        <p:nvSpPr>
          <p:cNvPr id="219145" name="Rectangle 9"/>
          <p:cNvSpPr>
            <a:spLocks noChangeArrowheads="1"/>
          </p:cNvSpPr>
          <p:nvPr/>
        </p:nvSpPr>
        <p:spPr bwMode="auto">
          <a:xfrm>
            <a:off x="3810000" y="5867400"/>
            <a:ext cx="4259263" cy="823913"/>
          </a:xfrm>
          <a:prstGeom prst="rect">
            <a:avLst/>
          </a:prstGeom>
          <a:solidFill>
            <a:srgbClr val="99FF99"/>
          </a:solidFill>
          <a:ln w="9525">
            <a:solidFill>
              <a:srgbClr val="FFFFFF"/>
            </a:solidFill>
            <a:miter lim="800000"/>
            <a:headEnd/>
            <a:tailEnd/>
          </a:ln>
        </p:spPr>
        <p:txBody>
          <a:bodyPr wrap="none" anchor="ctr"/>
          <a:lstStyle/>
          <a:p>
            <a:r>
              <a:rPr lang="zh-CN" altLang="en-US" sz="2400">
                <a:solidFill>
                  <a:schemeClr val="tx1"/>
                </a:solidFill>
                <a:ea typeface="华文新魏" pitchFamily="2" charset="-122"/>
              </a:rPr>
              <a:t>对历史必然性和本民族特点</a:t>
            </a:r>
          </a:p>
          <a:p>
            <a:r>
              <a:rPr lang="zh-CN" altLang="en-US" sz="2400">
                <a:solidFill>
                  <a:schemeClr val="tx1"/>
                </a:solidFill>
                <a:ea typeface="华文新魏" pitchFamily="2" charset="-122"/>
              </a:rPr>
              <a:t>的把握程度</a:t>
            </a:r>
            <a:endParaRPr lang="zh-CN" altLang="en-US">
              <a:solidFill>
                <a:schemeClr val="tx1"/>
              </a:solidFill>
            </a:endParaRPr>
          </a:p>
        </p:txBody>
      </p:sp>
      <p:sp>
        <p:nvSpPr>
          <p:cNvPr id="219146" name="Rectangle 10"/>
          <p:cNvSpPr>
            <a:spLocks noChangeArrowheads="1"/>
          </p:cNvSpPr>
          <p:nvPr/>
        </p:nvSpPr>
        <p:spPr bwMode="auto">
          <a:xfrm>
            <a:off x="2286000" y="4071938"/>
            <a:ext cx="838200" cy="2619375"/>
          </a:xfrm>
          <a:prstGeom prst="rect">
            <a:avLst/>
          </a:prstGeom>
          <a:solidFill>
            <a:srgbClr val="99FF99"/>
          </a:solidFill>
          <a:ln w="9525">
            <a:solidFill>
              <a:srgbClr val="FFFFFF"/>
            </a:solidFill>
            <a:miter lim="800000"/>
            <a:headEnd/>
            <a:tailEnd/>
          </a:ln>
        </p:spPr>
        <p:txBody>
          <a:bodyPr wrap="none" anchor="ctr"/>
          <a:lstStyle/>
          <a:p>
            <a:r>
              <a:rPr lang="zh-CN" altLang="en-US" sz="2400">
                <a:solidFill>
                  <a:schemeClr val="tx1"/>
                </a:solidFill>
                <a:ea typeface="华文新魏" pitchFamily="2" charset="-122"/>
              </a:rPr>
              <a:t>一个 </a:t>
            </a:r>
          </a:p>
          <a:p>
            <a:r>
              <a:rPr lang="zh-CN" altLang="en-US" sz="2400">
                <a:solidFill>
                  <a:schemeClr val="tx1"/>
                </a:solidFill>
                <a:ea typeface="华文新魏" pitchFamily="2" charset="-122"/>
              </a:rPr>
              <a:t>民族 </a:t>
            </a:r>
            <a:endParaRPr lang="zh-CN" altLang="en-US">
              <a:solidFill>
                <a:schemeClr val="tx1"/>
              </a:solidFill>
              <a:ea typeface="ˎ̥"/>
              <a:cs typeface="ˎ̥"/>
            </a:endParaRPr>
          </a:p>
          <a:p>
            <a:r>
              <a:rPr lang="zh-CN" altLang="en-US" sz="2400">
                <a:solidFill>
                  <a:schemeClr val="tx1"/>
                </a:solidFill>
                <a:ea typeface="华文新魏" pitchFamily="2" charset="-122"/>
              </a:rPr>
              <a:t>发 展</a:t>
            </a:r>
          </a:p>
          <a:p>
            <a:r>
              <a:rPr lang="zh-CN" altLang="en-US" sz="2400">
                <a:solidFill>
                  <a:schemeClr val="tx1"/>
                </a:solidFill>
                <a:ea typeface="华文新魏" pitchFamily="2" charset="-122"/>
              </a:rPr>
              <a:t>道 路</a:t>
            </a:r>
          </a:p>
          <a:p>
            <a:r>
              <a:rPr lang="zh-CN" altLang="en-US" sz="2400">
                <a:solidFill>
                  <a:schemeClr val="tx1"/>
                </a:solidFill>
                <a:ea typeface="华文新魏" pitchFamily="2" charset="-122"/>
              </a:rPr>
              <a:t>的 </a:t>
            </a:r>
          </a:p>
          <a:p>
            <a:r>
              <a:rPr lang="zh-CN" altLang="en-US" sz="2400">
                <a:solidFill>
                  <a:schemeClr val="tx1"/>
                </a:solidFill>
                <a:ea typeface="华文新魏" pitchFamily="2" charset="-122"/>
              </a:rPr>
              <a:t>选择 </a:t>
            </a:r>
            <a:endParaRPr lang="zh-CN" altLang="en-US">
              <a:solidFill>
                <a:schemeClr val="tx1"/>
              </a:solidFill>
              <a:ea typeface="ˎ̥"/>
              <a:cs typeface="ˎ̥"/>
            </a:endParaRPr>
          </a:p>
          <a:p>
            <a:endParaRPr lang="en-US" altLang="zh-CN"/>
          </a:p>
        </p:txBody>
      </p:sp>
      <p:sp>
        <p:nvSpPr>
          <p:cNvPr id="219147" name="AutoShape 11"/>
          <p:cNvSpPr>
            <a:spLocks noChangeArrowheads="1"/>
          </p:cNvSpPr>
          <p:nvPr/>
        </p:nvSpPr>
        <p:spPr bwMode="auto">
          <a:xfrm>
            <a:off x="1763713" y="5251450"/>
            <a:ext cx="598487" cy="433388"/>
          </a:xfrm>
          <a:prstGeom prst="rightArrow">
            <a:avLst>
              <a:gd name="adj1" fmla="val 50000"/>
              <a:gd name="adj2" fmla="val 34524"/>
            </a:avLst>
          </a:prstGeom>
          <a:solidFill>
            <a:srgbClr val="009999"/>
          </a:solidFill>
          <a:ln w="9525">
            <a:solidFill>
              <a:srgbClr val="FFFFFF"/>
            </a:solidFill>
            <a:miter lim="800000"/>
            <a:headEnd/>
            <a:tailEnd/>
          </a:ln>
        </p:spPr>
        <p:txBody>
          <a:bodyPr wrap="none" anchor="ctr"/>
          <a:lstStyle/>
          <a:p>
            <a:endParaRPr lang="zh-CN" altLang="en-US"/>
          </a:p>
        </p:txBody>
      </p:sp>
      <p:sp>
        <p:nvSpPr>
          <p:cNvPr id="219148" name="AutoShape 12"/>
          <p:cNvSpPr>
            <a:spLocks noChangeArrowheads="1"/>
          </p:cNvSpPr>
          <p:nvPr/>
        </p:nvSpPr>
        <p:spPr bwMode="auto">
          <a:xfrm>
            <a:off x="1676400" y="1752600"/>
            <a:ext cx="792163" cy="225425"/>
          </a:xfrm>
          <a:prstGeom prst="rightArrow">
            <a:avLst>
              <a:gd name="adj1" fmla="val 50000"/>
              <a:gd name="adj2" fmla="val 87852"/>
            </a:avLst>
          </a:prstGeom>
          <a:solidFill>
            <a:srgbClr val="009999"/>
          </a:solidFill>
          <a:ln w="9525">
            <a:solidFill>
              <a:srgbClr val="FFFFFF"/>
            </a:solidFill>
            <a:miter lim="800000"/>
            <a:headEnd/>
            <a:tailEnd/>
          </a:ln>
        </p:spPr>
        <p:txBody>
          <a:bodyPr wrap="none" anchor="ctr"/>
          <a:lstStyle/>
          <a:p>
            <a:endParaRPr lang="zh-CN" altLang="en-US"/>
          </a:p>
        </p:txBody>
      </p:sp>
      <p:sp>
        <p:nvSpPr>
          <p:cNvPr id="219149" name="AutoShape 13"/>
          <p:cNvSpPr>
            <a:spLocks noChangeArrowheads="1"/>
          </p:cNvSpPr>
          <p:nvPr/>
        </p:nvSpPr>
        <p:spPr bwMode="auto">
          <a:xfrm>
            <a:off x="1676400" y="2514600"/>
            <a:ext cx="792163" cy="225425"/>
          </a:xfrm>
          <a:prstGeom prst="rightArrow">
            <a:avLst>
              <a:gd name="adj1" fmla="val 50000"/>
              <a:gd name="adj2" fmla="val 87852"/>
            </a:avLst>
          </a:prstGeom>
          <a:solidFill>
            <a:srgbClr val="009999"/>
          </a:solidFill>
          <a:ln w="9525">
            <a:solidFill>
              <a:srgbClr val="FFFFFF"/>
            </a:solidFill>
            <a:miter lim="800000"/>
            <a:headEnd/>
            <a:tailEnd/>
          </a:ln>
        </p:spPr>
        <p:txBody>
          <a:bodyPr wrap="none" anchor="ctr"/>
          <a:lstStyle/>
          <a:p>
            <a:endParaRPr lang="zh-CN" altLang="en-US"/>
          </a:p>
        </p:txBody>
      </p:sp>
      <p:sp>
        <p:nvSpPr>
          <p:cNvPr id="219150" name="AutoShape 14"/>
          <p:cNvSpPr>
            <a:spLocks noChangeArrowheads="1"/>
          </p:cNvSpPr>
          <p:nvPr/>
        </p:nvSpPr>
        <p:spPr bwMode="auto">
          <a:xfrm>
            <a:off x="1676400" y="3352800"/>
            <a:ext cx="792163" cy="225425"/>
          </a:xfrm>
          <a:prstGeom prst="rightArrow">
            <a:avLst>
              <a:gd name="adj1" fmla="val 50000"/>
              <a:gd name="adj2" fmla="val 87852"/>
            </a:avLst>
          </a:prstGeom>
          <a:solidFill>
            <a:srgbClr val="009999"/>
          </a:solidFill>
          <a:ln w="9525">
            <a:solidFill>
              <a:srgbClr val="FFFFFF"/>
            </a:solidFill>
            <a:miter lim="800000"/>
            <a:headEnd/>
            <a:tailEnd/>
          </a:ln>
        </p:spPr>
        <p:txBody>
          <a:bodyPr wrap="none" anchor="ctr"/>
          <a:lstStyle/>
          <a:p>
            <a:endParaRPr lang="zh-CN" altLang="en-US"/>
          </a:p>
        </p:txBody>
      </p:sp>
      <p:sp>
        <p:nvSpPr>
          <p:cNvPr id="219151" name="AutoShape 15"/>
          <p:cNvSpPr>
            <a:spLocks noChangeArrowheads="1"/>
          </p:cNvSpPr>
          <p:nvPr/>
        </p:nvSpPr>
        <p:spPr bwMode="auto">
          <a:xfrm>
            <a:off x="3124200" y="4495800"/>
            <a:ext cx="990600" cy="176213"/>
          </a:xfrm>
          <a:prstGeom prst="rightArrow">
            <a:avLst>
              <a:gd name="adj1" fmla="val 50000"/>
              <a:gd name="adj2" fmla="val 140540"/>
            </a:avLst>
          </a:prstGeom>
          <a:solidFill>
            <a:srgbClr val="009999"/>
          </a:solidFill>
          <a:ln w="9525">
            <a:solidFill>
              <a:srgbClr val="FFFFFF"/>
            </a:solidFill>
            <a:miter lim="800000"/>
            <a:headEnd/>
            <a:tailEnd/>
          </a:ln>
        </p:spPr>
        <p:txBody>
          <a:bodyPr wrap="none" anchor="ctr"/>
          <a:lstStyle/>
          <a:p>
            <a:endParaRPr lang="zh-CN" altLang="en-US"/>
          </a:p>
        </p:txBody>
      </p:sp>
      <p:sp>
        <p:nvSpPr>
          <p:cNvPr id="219152" name="AutoShape 16"/>
          <p:cNvSpPr>
            <a:spLocks noChangeArrowheads="1"/>
          </p:cNvSpPr>
          <p:nvPr/>
        </p:nvSpPr>
        <p:spPr bwMode="auto">
          <a:xfrm>
            <a:off x="3124200" y="5334000"/>
            <a:ext cx="990600" cy="196850"/>
          </a:xfrm>
          <a:prstGeom prst="rightArrow">
            <a:avLst>
              <a:gd name="adj1" fmla="val 50000"/>
              <a:gd name="adj2" fmla="val 125806"/>
            </a:avLst>
          </a:prstGeom>
          <a:solidFill>
            <a:srgbClr val="009999"/>
          </a:solidFill>
          <a:ln w="9525">
            <a:solidFill>
              <a:srgbClr val="FFFFFF"/>
            </a:solidFill>
            <a:miter lim="800000"/>
            <a:headEnd/>
            <a:tailEnd/>
          </a:ln>
        </p:spPr>
        <p:txBody>
          <a:bodyPr wrap="none" anchor="ctr"/>
          <a:lstStyle/>
          <a:p>
            <a:endParaRPr lang="zh-CN" altLang="en-US"/>
          </a:p>
        </p:txBody>
      </p:sp>
      <p:sp>
        <p:nvSpPr>
          <p:cNvPr id="219153" name="AutoShape 17"/>
          <p:cNvSpPr>
            <a:spLocks noChangeArrowheads="1"/>
          </p:cNvSpPr>
          <p:nvPr/>
        </p:nvSpPr>
        <p:spPr bwMode="auto">
          <a:xfrm>
            <a:off x="3048000" y="6172200"/>
            <a:ext cx="808038" cy="144463"/>
          </a:xfrm>
          <a:prstGeom prst="rightArrow">
            <a:avLst>
              <a:gd name="adj1" fmla="val 50000"/>
              <a:gd name="adj2" fmla="val 139835"/>
            </a:avLst>
          </a:prstGeom>
          <a:solidFill>
            <a:srgbClr val="009999"/>
          </a:solidFill>
          <a:ln w="9525">
            <a:solidFill>
              <a:srgbClr val="FFFFFF"/>
            </a:solidFill>
            <a:miter lim="800000"/>
            <a:headEnd/>
            <a:tailEnd/>
          </a:ln>
        </p:spPr>
        <p:txBody>
          <a:bodyPr wrap="none" anchor="ctr"/>
          <a:lstStyle/>
          <a:p>
            <a:endParaRPr lang="zh-CN" altLang="en-US"/>
          </a:p>
        </p:txBody>
      </p:sp>
      <p:sp>
        <p:nvSpPr>
          <p:cNvPr id="219154" name="Rectangle 18"/>
          <p:cNvSpPr>
            <a:spLocks noChangeArrowheads="1"/>
          </p:cNvSpPr>
          <p:nvPr/>
        </p:nvSpPr>
        <p:spPr bwMode="auto">
          <a:xfrm>
            <a:off x="1371600" y="381000"/>
            <a:ext cx="6781800" cy="1219200"/>
          </a:xfrm>
          <a:prstGeom prst="rect">
            <a:avLst/>
          </a:prstGeom>
          <a:noFill/>
          <a:ln w="9525">
            <a:noFill/>
            <a:miter lim="800000"/>
            <a:headEnd/>
            <a:tailEnd/>
          </a:ln>
        </p:spPr>
        <p:txBody>
          <a:bodyPr lIns="92075" tIns="46036" rIns="92075" bIns="46036" anchor="ctr"/>
          <a:lstStyle/>
          <a:p>
            <a:r>
              <a:rPr lang="zh-CN" altLang="en-US">
                <a:solidFill>
                  <a:srgbClr val="009900"/>
                </a:solidFill>
                <a:ea typeface="黑体" pitchFamily="2" charset="-122"/>
              </a:rPr>
              <a:t>社会历史趋向与主体选择的关系</a:t>
            </a:r>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1676400" y="990600"/>
            <a:ext cx="6248400" cy="457200"/>
          </a:xfrm>
        </p:spPr>
        <p:txBody>
          <a:bodyPr>
            <a:normAutofit fontScale="90000"/>
          </a:bodyPr>
          <a:lstStyle/>
          <a:p>
            <a:r>
              <a:rPr lang="zh-CN" altLang="en-US" sz="3600" smtClean="0">
                <a:solidFill>
                  <a:srgbClr val="009900"/>
                </a:solidFill>
                <a:ea typeface="黑体" pitchFamily="2" charset="-122"/>
              </a:rPr>
              <a:t>案例：近代中国发展道路选择</a:t>
            </a:r>
          </a:p>
        </p:txBody>
      </p:sp>
      <p:sp>
        <p:nvSpPr>
          <p:cNvPr id="220163" name="Rectangle 3"/>
          <p:cNvSpPr>
            <a:spLocks noGrp="1" noChangeArrowheads="1"/>
          </p:cNvSpPr>
          <p:nvPr>
            <p:ph type="body" idx="1"/>
          </p:nvPr>
        </p:nvSpPr>
        <p:spPr>
          <a:xfrm>
            <a:off x="857250" y="2071688"/>
            <a:ext cx="7658100" cy="3324225"/>
          </a:xfrm>
        </p:spPr>
        <p:txBody>
          <a:bodyPr/>
          <a:lstStyle/>
          <a:p>
            <a:r>
              <a:rPr lang="en-US" altLang="zh-CN" smtClean="0">
                <a:solidFill>
                  <a:srgbClr val="FF9900"/>
                </a:solidFill>
              </a:rPr>
              <a:t>     </a:t>
            </a:r>
            <a:r>
              <a:rPr lang="zh-CN" altLang="en-US" b="1" smtClean="0">
                <a:latin typeface="楷体_GB2312" pitchFamily="49" charset="-122"/>
              </a:rPr>
              <a:t>农民阶级爆发了起义，另立皇帝；</a:t>
            </a:r>
          </a:p>
          <a:p>
            <a:r>
              <a:rPr lang="zh-CN" altLang="en-US" b="1" smtClean="0">
                <a:latin typeface="楷体_GB2312" pitchFamily="49" charset="-122"/>
              </a:rPr>
              <a:t>   地主阶级以兴办洋务，力保皇帝；</a:t>
            </a:r>
          </a:p>
          <a:p>
            <a:r>
              <a:rPr lang="zh-CN" altLang="en-US" b="1" smtClean="0">
                <a:latin typeface="楷体_GB2312" pitchFamily="49" charset="-122"/>
              </a:rPr>
              <a:t>   资产阶级维新派，变法改良帝制；</a:t>
            </a:r>
          </a:p>
          <a:p>
            <a:r>
              <a:rPr lang="zh-CN" altLang="en-US" b="1" smtClean="0">
                <a:latin typeface="楷体_GB2312" pitchFamily="49" charset="-122"/>
              </a:rPr>
              <a:t>   资产阶级革命派，反封，资共和；</a:t>
            </a:r>
          </a:p>
          <a:p>
            <a:r>
              <a:rPr lang="zh-CN" altLang="en-US" b="1" smtClean="0">
                <a:latin typeface="楷体_GB2312" pitchFamily="49" charset="-122"/>
              </a:rPr>
              <a:t>   无产阶级革命派，人民民主共和。</a:t>
            </a:r>
          </a:p>
          <a:p>
            <a:endParaRPr lang="en-US" altLang="zh-CN" sz="2400" b="1" smtClean="0"/>
          </a:p>
        </p:txBody>
      </p:sp>
      <p:sp>
        <p:nvSpPr>
          <p:cNvPr id="220164" name="Rectangle 4"/>
          <p:cNvSpPr>
            <a:spLocks noChangeArrowheads="1"/>
          </p:cNvSpPr>
          <p:nvPr/>
        </p:nvSpPr>
        <p:spPr bwMode="auto">
          <a:xfrm flipV="1">
            <a:off x="1752600" y="1676400"/>
            <a:ext cx="6248400" cy="76200"/>
          </a:xfrm>
          <a:prstGeom prst="rect">
            <a:avLst/>
          </a:prstGeom>
          <a:gradFill rotWithShape="0">
            <a:gsLst>
              <a:gs pos="0">
                <a:srgbClr val="E5E5FF"/>
              </a:gs>
              <a:gs pos="100000">
                <a:srgbClr val="FF3300"/>
              </a:gs>
            </a:gsLst>
            <a:lin ang="5400000" scaled="1"/>
          </a:gradFill>
          <a:ln w="12700">
            <a:noFill/>
            <a:miter lim="800000"/>
            <a:headEnd type="none" w="sm" len="sm"/>
            <a:tailEnd type="none" w="sm" len="sm"/>
          </a:ln>
        </p:spPr>
        <p:txBody>
          <a:bodyPr wrap="none" anchor="ctr"/>
          <a:lstStyle/>
          <a:p>
            <a:endParaRPr lang="zh-CN" altLang="en-US"/>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思想者"/>
          <p:cNvPicPr>
            <a:picLocks noChangeAspect="1" noChangeArrowheads="1"/>
          </p:cNvPicPr>
          <p:nvPr/>
        </p:nvPicPr>
        <p:blipFill>
          <a:blip r:embed="rId2" cstate="print"/>
          <a:srcRect l="32465" t="28970" b="8482"/>
          <a:stretch>
            <a:fillRect/>
          </a:stretch>
        </p:blipFill>
        <p:spPr bwMode="auto">
          <a:xfrm>
            <a:off x="5508625" y="2895600"/>
            <a:ext cx="3375025" cy="3125788"/>
          </a:xfrm>
          <a:prstGeom prst="rect">
            <a:avLst/>
          </a:prstGeom>
          <a:noFill/>
          <a:ln w="9525">
            <a:noFill/>
            <a:miter lim="800000"/>
            <a:headEnd/>
            <a:tailEnd/>
          </a:ln>
        </p:spPr>
      </p:pic>
      <p:sp>
        <p:nvSpPr>
          <p:cNvPr id="130051" name="Oval 3"/>
          <p:cNvSpPr>
            <a:spLocks noChangeArrowheads="1"/>
          </p:cNvSpPr>
          <p:nvPr/>
        </p:nvSpPr>
        <p:spPr bwMode="gray">
          <a:xfrm>
            <a:off x="457200" y="457200"/>
            <a:ext cx="8147050" cy="4051300"/>
          </a:xfrm>
          <a:prstGeom prst="ellipse">
            <a:avLst/>
          </a:prstGeom>
          <a:gradFill rotWithShape="1">
            <a:gsLst>
              <a:gs pos="0">
                <a:schemeClr val="accent2"/>
              </a:gs>
              <a:gs pos="100000">
                <a:schemeClr val="accent2">
                  <a:gamma/>
                  <a:shade val="66667"/>
                  <a:invGamma/>
                </a:schemeClr>
              </a:gs>
            </a:gsLst>
            <a:path path="shape">
              <a:fillToRect l="50000" t="50000" r="50000" b="50000"/>
            </a:path>
          </a:gradFill>
          <a:ln w="28575" algn="ctr">
            <a:solidFill>
              <a:schemeClr val="tx2"/>
            </a:solidFill>
            <a:round/>
            <a:headEnd/>
            <a:tailEnd/>
          </a:ln>
          <a:effectLst>
            <a:outerShdw dist="63500" dir="2212194" algn="ctr" rotWithShape="0">
              <a:schemeClr val="bg2">
                <a:alpha val="50000"/>
              </a:schemeClr>
            </a:outerShdw>
          </a:effectLst>
        </p:spPr>
        <p:txBody>
          <a:bodyPr wrap="none" anchor="ctr"/>
          <a:lstStyle/>
          <a:p>
            <a:pPr eaLnBrk="1" hangingPunct="1">
              <a:lnSpc>
                <a:spcPct val="130000"/>
              </a:lnSpc>
              <a:defRPr/>
            </a:pPr>
            <a:r>
              <a:rPr kumimoji="1" lang="en-US" altLang="zh-CN">
                <a:effectLst>
                  <a:outerShdw blurRad="38100" dist="38100" dir="2700000" algn="tl">
                    <a:srgbClr val="000000"/>
                  </a:outerShdw>
                </a:effectLst>
                <a:cs typeface="Arial" pitchFamily="34" charset="0"/>
              </a:rPr>
              <a:t>《</a:t>
            </a:r>
            <a:r>
              <a:rPr kumimoji="1" lang="zh-CN" altLang="en-US">
                <a:effectLst>
                  <a:outerShdw blurRad="38100" dist="38100" dir="2700000" algn="tl">
                    <a:srgbClr val="000000"/>
                  </a:outerShdw>
                </a:effectLst>
                <a:cs typeface="Arial" pitchFamily="34" charset="0"/>
              </a:rPr>
              <a:t>在马克思墓前的讲话</a:t>
            </a:r>
            <a:r>
              <a:rPr kumimoji="1" lang="en-US" altLang="zh-CN">
                <a:effectLst>
                  <a:outerShdw blurRad="38100" dist="38100" dir="2700000" algn="tl">
                    <a:srgbClr val="000000"/>
                  </a:outerShdw>
                </a:effectLst>
                <a:cs typeface="Arial" pitchFamily="34" charset="0"/>
              </a:rPr>
              <a:t>》</a:t>
            </a:r>
          </a:p>
          <a:p>
            <a:pPr eaLnBrk="1" hangingPunct="1">
              <a:lnSpc>
                <a:spcPct val="130000"/>
              </a:lnSpc>
              <a:defRPr/>
            </a:pPr>
            <a:r>
              <a:rPr kumimoji="1" lang="en-US" altLang="zh-CN">
                <a:effectLst>
                  <a:outerShdw blurRad="38100" dist="38100" dir="2700000" algn="tl">
                    <a:srgbClr val="000000"/>
                  </a:outerShdw>
                </a:effectLst>
                <a:cs typeface="Arial" pitchFamily="34" charset="0"/>
              </a:rPr>
              <a:t>《</a:t>
            </a:r>
            <a:r>
              <a:rPr kumimoji="1" lang="zh-CN" altLang="en-US">
                <a:effectLst>
                  <a:outerShdw blurRad="38100" dist="38100" dir="2700000" algn="tl">
                    <a:srgbClr val="000000"/>
                  </a:outerShdw>
                </a:effectLst>
                <a:cs typeface="Arial" pitchFamily="34" charset="0"/>
              </a:rPr>
              <a:t>关于费尔巴哈的提纲</a:t>
            </a:r>
            <a:r>
              <a:rPr kumimoji="1" lang="en-US" altLang="zh-CN">
                <a:effectLst>
                  <a:outerShdw blurRad="38100" dist="38100" dir="2700000" algn="tl">
                    <a:srgbClr val="000000"/>
                  </a:outerShdw>
                </a:effectLst>
                <a:cs typeface="Arial" pitchFamily="34" charset="0"/>
              </a:rPr>
              <a:t>》</a:t>
            </a:r>
          </a:p>
          <a:p>
            <a:pPr eaLnBrk="1" hangingPunct="1">
              <a:lnSpc>
                <a:spcPct val="130000"/>
              </a:lnSpc>
              <a:defRPr/>
            </a:pPr>
            <a:r>
              <a:rPr kumimoji="1" lang="en-US" altLang="zh-CN">
                <a:effectLst>
                  <a:outerShdw blurRad="38100" dist="38100" dir="2700000" algn="tl">
                    <a:srgbClr val="000000"/>
                  </a:outerShdw>
                </a:effectLst>
                <a:cs typeface="Arial" pitchFamily="34" charset="0"/>
              </a:rPr>
              <a:t>《&lt;</a:t>
            </a:r>
            <a:r>
              <a:rPr kumimoji="1" lang="zh-CN" altLang="en-US">
                <a:effectLst>
                  <a:outerShdw blurRad="38100" dist="38100" dir="2700000" algn="tl">
                    <a:srgbClr val="000000"/>
                  </a:outerShdw>
                </a:effectLst>
                <a:cs typeface="Arial" pitchFamily="34" charset="0"/>
              </a:rPr>
              <a:t>政治经济学批判</a:t>
            </a:r>
            <a:r>
              <a:rPr kumimoji="1" lang="en-US" altLang="zh-CN">
                <a:effectLst>
                  <a:outerShdw blurRad="38100" dist="38100" dir="2700000" algn="tl">
                    <a:srgbClr val="000000"/>
                  </a:outerShdw>
                </a:effectLst>
                <a:cs typeface="Arial" pitchFamily="34" charset="0"/>
              </a:rPr>
              <a:t>&gt;</a:t>
            </a:r>
            <a:r>
              <a:rPr kumimoji="1" lang="zh-CN" altLang="en-US">
                <a:effectLst>
                  <a:outerShdw blurRad="38100" dist="38100" dir="2700000" algn="tl">
                    <a:srgbClr val="000000"/>
                  </a:outerShdw>
                </a:effectLst>
                <a:cs typeface="Arial" pitchFamily="34" charset="0"/>
              </a:rPr>
              <a:t>序言</a:t>
            </a:r>
            <a:r>
              <a:rPr kumimoji="1" lang="en-US" altLang="zh-CN">
                <a:effectLst>
                  <a:outerShdw blurRad="38100" dist="38100" dir="2700000" algn="tl">
                    <a:srgbClr val="000000"/>
                  </a:outerShdw>
                </a:effectLst>
                <a:cs typeface="Arial" pitchFamily="34" charset="0"/>
              </a:rPr>
              <a:t>》</a:t>
            </a:r>
          </a:p>
          <a:p>
            <a:pPr eaLnBrk="1" hangingPunct="1">
              <a:lnSpc>
                <a:spcPct val="130000"/>
              </a:lnSpc>
              <a:defRPr/>
            </a:pPr>
            <a:r>
              <a:rPr kumimoji="1" lang="en-US" altLang="zh-CN">
                <a:effectLst>
                  <a:outerShdw blurRad="38100" dist="38100" dir="2700000" algn="tl">
                    <a:srgbClr val="000000"/>
                  </a:outerShdw>
                </a:effectLst>
                <a:cs typeface="Arial" pitchFamily="34" charset="0"/>
              </a:rPr>
              <a:t>《</a:t>
            </a:r>
            <a:r>
              <a:rPr kumimoji="1" lang="zh-CN" altLang="en-US">
                <a:effectLst>
                  <a:outerShdw blurRad="38100" dist="38100" dir="2700000" algn="tl">
                    <a:srgbClr val="000000"/>
                  </a:outerShdw>
                </a:effectLst>
                <a:cs typeface="Arial" pitchFamily="34" charset="0"/>
              </a:rPr>
              <a:t>社会主义从空想到科学的发展</a:t>
            </a:r>
            <a:r>
              <a:rPr kumimoji="1" lang="en-US" altLang="zh-CN">
                <a:effectLst>
                  <a:outerShdw blurRad="38100" dist="38100" dir="2700000" algn="tl">
                    <a:srgbClr val="000000"/>
                  </a:outerShdw>
                </a:effectLst>
                <a:cs typeface="Arial"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130051"/>
                                        </p:tgtEl>
                                        <p:attrNameLst>
                                          <p:attrName>style.visibility</p:attrName>
                                        </p:attrNameLst>
                                      </p:cBhvr>
                                      <p:to>
                                        <p:strVal val="visible"/>
                                      </p:to>
                                    </p:set>
                                    <p:anim calcmode="lin" valueType="num">
                                      <p:cBhvr>
                                        <p:cTn id="7" dur="1000" fill="hold"/>
                                        <p:tgtEl>
                                          <p:spTgt spid="130051"/>
                                        </p:tgtEl>
                                        <p:attrNameLst>
                                          <p:attrName>ppt_w</p:attrName>
                                        </p:attrNameLst>
                                      </p:cBhvr>
                                      <p:tavLst>
                                        <p:tav tm="0">
                                          <p:val>
                                            <p:fltVal val="0"/>
                                          </p:val>
                                        </p:tav>
                                        <p:tav tm="100000">
                                          <p:val>
                                            <p:strVal val="#ppt_w"/>
                                          </p:val>
                                        </p:tav>
                                      </p:tavLst>
                                    </p:anim>
                                    <p:anim calcmode="lin" valueType="num">
                                      <p:cBhvr>
                                        <p:cTn id="8" dur="1000" fill="hold"/>
                                        <p:tgtEl>
                                          <p:spTgt spid="130051"/>
                                        </p:tgtEl>
                                        <p:attrNameLst>
                                          <p:attrName>ppt_h</p:attrName>
                                        </p:attrNameLst>
                                      </p:cBhvr>
                                      <p:tavLst>
                                        <p:tav tm="0">
                                          <p:val>
                                            <p:fltVal val="0"/>
                                          </p:val>
                                        </p:tav>
                                        <p:tav tm="100000">
                                          <p:val>
                                            <p:strVal val="#ppt_h"/>
                                          </p:val>
                                        </p:tav>
                                      </p:tavLst>
                                    </p:anim>
                                    <p:anim calcmode="lin" valueType="num">
                                      <p:cBhvr>
                                        <p:cTn id="9" dur="1000" fill="hold"/>
                                        <p:tgtEl>
                                          <p:spTgt spid="130051"/>
                                        </p:tgtEl>
                                        <p:attrNameLst>
                                          <p:attrName>style.rotation</p:attrName>
                                        </p:attrNameLst>
                                      </p:cBhvr>
                                      <p:tavLst>
                                        <p:tav tm="0">
                                          <p:val>
                                            <p:fltVal val="90"/>
                                          </p:val>
                                        </p:tav>
                                        <p:tav tm="100000">
                                          <p:val>
                                            <p:fltVal val="0"/>
                                          </p:val>
                                        </p:tav>
                                      </p:tavLst>
                                    </p:anim>
                                    <p:animEffect transition="in" filter="fade">
                                      <p:cBhvr>
                                        <p:cTn id="10" dur="10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animBg="1"/>
    </p:bld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86000" y="2286000"/>
            <a:ext cx="3657600" cy="1600200"/>
            <a:chOff x="192" y="2640"/>
            <a:chExt cx="2304" cy="960"/>
          </a:xfrm>
        </p:grpSpPr>
        <p:pic>
          <p:nvPicPr>
            <p:cNvPr id="222214" name="Picture 3" descr="1129255566"/>
            <p:cNvPicPr>
              <a:picLocks noChangeAspect="1" noChangeArrowheads="1" noCrop="1"/>
            </p:cNvPicPr>
            <p:nvPr/>
          </p:nvPicPr>
          <p:blipFill>
            <a:blip r:embed="rId2" cstate="print"/>
            <a:srcRect/>
            <a:stretch>
              <a:fillRect/>
            </a:stretch>
          </p:blipFill>
          <p:spPr bwMode="auto">
            <a:xfrm>
              <a:off x="192" y="2640"/>
              <a:ext cx="2304" cy="960"/>
            </a:xfrm>
            <a:prstGeom prst="rect">
              <a:avLst/>
            </a:prstGeom>
            <a:noFill/>
            <a:ln w="9525">
              <a:noFill/>
              <a:miter lim="800000"/>
              <a:headEnd/>
              <a:tailEnd/>
            </a:ln>
          </p:spPr>
        </p:pic>
        <p:sp>
          <p:nvSpPr>
            <p:cNvPr id="106500" name="Rectangle 4"/>
            <p:cNvSpPr>
              <a:spLocks noChangeArrowheads="1"/>
            </p:cNvSpPr>
            <p:nvPr/>
          </p:nvSpPr>
          <p:spPr bwMode="ltGray">
            <a:xfrm>
              <a:off x="1008" y="3072"/>
              <a:ext cx="1396" cy="438"/>
            </a:xfrm>
            <a:prstGeom prst="rect">
              <a:avLst/>
            </a:prstGeom>
            <a:solidFill>
              <a:srgbClr val="FFFFFF"/>
            </a:solidFill>
            <a:ln w="9525" algn="ctr">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3" name="Group 5"/>
          <p:cNvGrpSpPr>
            <a:grpSpLocks/>
          </p:cNvGrpSpPr>
          <p:nvPr/>
        </p:nvGrpSpPr>
        <p:grpSpPr bwMode="auto">
          <a:xfrm>
            <a:off x="4114800" y="2133600"/>
            <a:ext cx="2895600" cy="2073275"/>
            <a:chOff x="2448" y="672"/>
            <a:chExt cx="1824" cy="1306"/>
          </a:xfrm>
        </p:grpSpPr>
        <p:sp>
          <p:nvSpPr>
            <p:cNvPr id="222212" name="Text Box 6"/>
            <p:cNvSpPr txBox="1">
              <a:spLocks noChangeArrowheads="1"/>
            </p:cNvSpPr>
            <p:nvPr/>
          </p:nvSpPr>
          <p:spPr bwMode="auto">
            <a:xfrm>
              <a:off x="2448" y="1440"/>
              <a:ext cx="1824" cy="538"/>
            </a:xfrm>
            <a:prstGeom prst="rect">
              <a:avLst/>
            </a:prstGeom>
            <a:noFill/>
            <a:ln w="9525">
              <a:noFill/>
              <a:miter lim="800000"/>
              <a:headEnd/>
              <a:tailEnd/>
            </a:ln>
          </p:spPr>
          <p:txBody>
            <a:bodyPr>
              <a:spAutoFit/>
            </a:bodyPr>
            <a:lstStyle/>
            <a:p>
              <a:pPr eaLnBrk="1" hangingPunct="1">
                <a:spcBef>
                  <a:spcPct val="50000"/>
                </a:spcBef>
              </a:pPr>
              <a:r>
                <a:rPr kumimoji="1" lang="zh-CN" altLang="en-US" sz="5000">
                  <a:solidFill>
                    <a:srgbClr val="006600"/>
                  </a:solidFill>
                  <a:latin typeface="Times New Roman" pitchFamily="18" charset="0"/>
                  <a:ea typeface="华文隶书" pitchFamily="2" charset="-122"/>
                </a:rPr>
                <a:t>本章结束</a:t>
              </a:r>
            </a:p>
          </p:txBody>
        </p:sp>
        <p:pic>
          <p:nvPicPr>
            <p:cNvPr id="222213" name="Picture 7" descr="28"/>
            <p:cNvPicPr>
              <a:picLocks noChangeAspect="1" noChangeArrowheads="1"/>
            </p:cNvPicPr>
            <p:nvPr/>
          </p:nvPicPr>
          <p:blipFill>
            <a:blip r:embed="rId3" cstate="print"/>
            <a:srcRect/>
            <a:stretch>
              <a:fillRect/>
            </a:stretch>
          </p:blipFill>
          <p:spPr bwMode="auto">
            <a:xfrm>
              <a:off x="2880" y="672"/>
              <a:ext cx="768" cy="768"/>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0063" y="642938"/>
            <a:ext cx="8280400" cy="5400675"/>
            <a:chOff x="249" y="255"/>
            <a:chExt cx="5126" cy="3402"/>
          </a:xfrm>
        </p:grpSpPr>
        <p:sp>
          <p:nvSpPr>
            <p:cNvPr id="57347" name="AutoShape 3"/>
            <p:cNvSpPr>
              <a:spLocks noChangeArrowheads="1"/>
            </p:cNvSpPr>
            <p:nvPr/>
          </p:nvSpPr>
          <p:spPr bwMode="ltGray">
            <a:xfrm>
              <a:off x="249" y="255"/>
              <a:ext cx="5126" cy="3402"/>
            </a:xfrm>
            <a:prstGeom prst="roundRect">
              <a:avLst>
                <a:gd name="adj" fmla="val 11921"/>
              </a:avLst>
            </a:prstGeom>
            <a:gradFill rotWithShape="1">
              <a:gsLst>
                <a:gs pos="0">
                  <a:schemeClr val="accent2">
                    <a:gamma/>
                    <a:shade val="82353"/>
                    <a:invGamma/>
                  </a:schemeClr>
                </a:gs>
                <a:gs pos="100000">
                  <a:schemeClr val="accent2"/>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pic>
          <p:nvPicPr>
            <p:cNvPr id="24583" name="Picture 4" descr="Picture4"/>
            <p:cNvPicPr>
              <a:picLocks noChangeAspect="1" noChangeArrowheads="1"/>
            </p:cNvPicPr>
            <p:nvPr/>
          </p:nvPicPr>
          <p:blipFill>
            <a:blip r:embed="rId2" cstate="print"/>
            <a:srcRect/>
            <a:stretch>
              <a:fillRect/>
            </a:stretch>
          </p:blipFill>
          <p:spPr bwMode="auto">
            <a:xfrm>
              <a:off x="340" y="346"/>
              <a:ext cx="1413" cy="2150"/>
            </a:xfrm>
            <a:prstGeom prst="rect">
              <a:avLst/>
            </a:prstGeom>
            <a:noFill/>
            <a:ln w="9525">
              <a:noFill/>
              <a:miter lim="800000"/>
              <a:headEnd/>
              <a:tailEnd/>
            </a:ln>
          </p:spPr>
        </p:pic>
      </p:grpSp>
      <p:sp>
        <p:nvSpPr>
          <p:cNvPr id="57349" name="Rectangle 5"/>
          <p:cNvSpPr>
            <a:spLocks noChangeArrowheads="1"/>
          </p:cNvSpPr>
          <p:nvPr/>
        </p:nvSpPr>
        <p:spPr bwMode="black">
          <a:xfrm>
            <a:off x="1908175" y="0"/>
            <a:ext cx="5921375" cy="712788"/>
          </a:xfrm>
          <a:prstGeom prst="rect">
            <a:avLst/>
          </a:prstGeom>
          <a:noFill/>
          <a:ln w="9525">
            <a:noFill/>
            <a:miter lim="800000"/>
            <a:headEnd/>
            <a:tailEnd/>
          </a:ln>
          <a:effectLst/>
        </p:spPr>
        <p:txBody>
          <a:bodyPr>
            <a:spAutoFit/>
          </a:bodyPr>
          <a:lstStyle/>
          <a:p>
            <a:pPr>
              <a:lnSpc>
                <a:spcPct val="120000"/>
              </a:lnSpc>
              <a:defRPr/>
            </a:pPr>
            <a:endParaRPr lang="zh-CN" altLang="zh-CN" sz="3400">
              <a:solidFill>
                <a:srgbClr val="CC0000"/>
              </a:solidFill>
              <a:effectLst>
                <a:outerShdw blurRad="38100" dist="38100" dir="2700000" algn="tl">
                  <a:srgbClr val="C0C0C0"/>
                </a:outerShdw>
              </a:effectLst>
              <a:ea typeface="华文隶书" pitchFamily="2" charset="-122"/>
              <a:cs typeface="Arial" pitchFamily="34" charset="0"/>
            </a:endParaRPr>
          </a:p>
        </p:txBody>
      </p:sp>
      <p:sp>
        <p:nvSpPr>
          <p:cNvPr id="17412" name="Text Box 6"/>
          <p:cNvSpPr txBox="1">
            <a:spLocks noChangeArrowheads="1"/>
          </p:cNvSpPr>
          <p:nvPr/>
        </p:nvSpPr>
        <p:spPr bwMode="auto">
          <a:xfrm>
            <a:off x="827088" y="1052513"/>
            <a:ext cx="7620000" cy="549275"/>
          </a:xfrm>
          <a:prstGeom prst="rect">
            <a:avLst/>
          </a:prstGeom>
          <a:noFill/>
          <a:ln w="28575" algn="ctr">
            <a:noFill/>
            <a:miter lim="800000"/>
            <a:headEnd/>
            <a:tailEnd/>
          </a:ln>
        </p:spPr>
        <p:txBody>
          <a:bodyPr>
            <a:spAutoFit/>
          </a:bodyPr>
          <a:lstStyle/>
          <a:p>
            <a:pPr>
              <a:defRPr/>
            </a:pPr>
            <a:r>
              <a:rPr lang="en-US" altLang="zh-CN" sz="3000">
                <a:effectLst>
                  <a:outerShdw blurRad="38100" dist="38100" dir="2700000" algn="tl">
                    <a:srgbClr val="000000">
                      <a:alpha val="43137"/>
                    </a:srgbClr>
                  </a:outerShdw>
                </a:effectLst>
                <a:latin typeface="华文楷体" pitchFamily="2" charset="-122"/>
                <a:ea typeface="华文楷体" pitchFamily="2" charset="-122"/>
              </a:rPr>
              <a:t>	</a:t>
            </a:r>
          </a:p>
        </p:txBody>
      </p:sp>
      <p:sp>
        <p:nvSpPr>
          <p:cNvPr id="17413" name="Rectangle 8"/>
          <p:cNvSpPr>
            <a:spLocks noChangeArrowheads="1"/>
          </p:cNvSpPr>
          <p:nvPr/>
        </p:nvSpPr>
        <p:spPr bwMode="auto">
          <a:xfrm>
            <a:off x="1000100" y="1643050"/>
            <a:ext cx="8429625" cy="2862263"/>
          </a:xfrm>
          <a:prstGeom prst="rect">
            <a:avLst/>
          </a:prstGeom>
          <a:noFill/>
          <a:ln w="28575" algn="ctr">
            <a:noFill/>
            <a:miter lim="800000"/>
            <a:headEnd/>
            <a:tailEnd/>
          </a:ln>
        </p:spPr>
        <p:txBody>
          <a:bodyPr anchor="ctr">
            <a:spAutoFit/>
          </a:bodyPr>
          <a:lstStyle/>
          <a:p>
            <a:pPr>
              <a:defRPr/>
            </a:pPr>
            <a:r>
              <a:rPr lang="zh-CN" altLang="en-US" dirty="0">
                <a:effectLst>
                  <a:outerShdw blurRad="38100" dist="38100" dir="2700000" algn="tl">
                    <a:srgbClr val="000000">
                      <a:alpha val="43137"/>
                    </a:srgbClr>
                  </a:outerShdw>
                </a:effectLst>
              </a:rPr>
              <a:t>学习和把握</a:t>
            </a:r>
            <a:r>
              <a:rPr lang="en-US" altLang="zh-CN" dirty="0">
                <a:effectLst>
                  <a:outerShdw blurRad="38100" dist="38100" dir="2700000" algn="tl">
                    <a:srgbClr val="000000">
                      <a:alpha val="43137"/>
                    </a:srgbClr>
                  </a:outerShdw>
                </a:effectLst>
              </a:rPr>
              <a:t> </a:t>
            </a:r>
            <a:r>
              <a:rPr lang="zh-CN" altLang="en-US" dirty="0">
                <a:effectLst>
                  <a:outerShdw blurRad="38100" dist="38100" dir="2700000" algn="tl">
                    <a:srgbClr val="000000">
                      <a:alpha val="43137"/>
                    </a:srgbClr>
                  </a:outerShdw>
                </a:effectLst>
              </a:rPr>
              <a:t>：</a:t>
            </a:r>
            <a:r>
              <a:rPr lang="en-US" altLang="zh-CN" dirty="0">
                <a:effectLst>
                  <a:outerShdw blurRad="38100" dist="38100" dir="2700000" algn="tl">
                    <a:srgbClr val="000000">
                      <a:alpha val="43137"/>
                    </a:srgbClr>
                  </a:outerShdw>
                </a:effectLst>
              </a:rPr>
              <a:t>    </a:t>
            </a:r>
          </a:p>
          <a:p>
            <a:pPr>
              <a:defRPr/>
            </a:pPr>
            <a:r>
              <a:rPr lang="en-US" altLang="zh-CN" dirty="0">
                <a:effectLst>
                  <a:outerShdw blurRad="38100" dist="38100" dir="2700000" algn="tl">
                    <a:srgbClr val="000000">
                      <a:alpha val="43137"/>
                    </a:srgbClr>
                  </a:outerShdw>
                </a:effectLst>
              </a:rPr>
              <a:t>1</a:t>
            </a:r>
            <a:r>
              <a:rPr lang="zh-CN" altLang="en-US" dirty="0">
                <a:effectLst>
                  <a:outerShdw blurRad="38100" dist="38100" dir="2700000" algn="tl">
                    <a:srgbClr val="000000">
                      <a:alpha val="43137"/>
                    </a:srgbClr>
                  </a:outerShdw>
                </a:effectLst>
              </a:rPr>
              <a:t>、马克思主义唯物论和辩证法基本原理</a:t>
            </a:r>
            <a:endParaRPr lang="en-US" altLang="zh-CN" dirty="0">
              <a:effectLst>
                <a:outerShdw blurRad="38100" dist="38100" dir="2700000" algn="tl">
                  <a:srgbClr val="000000">
                    <a:alpha val="43137"/>
                  </a:srgbClr>
                </a:outerShdw>
              </a:effectLst>
            </a:endParaRPr>
          </a:p>
          <a:p>
            <a:pPr>
              <a:defRPr/>
            </a:pPr>
            <a:r>
              <a:rPr lang="en-US" altLang="zh-CN" dirty="0">
                <a:effectLst>
                  <a:outerShdw blurRad="38100" dist="38100" dir="2700000" algn="tl">
                    <a:srgbClr val="000000">
                      <a:alpha val="43137"/>
                    </a:srgbClr>
                  </a:outerShdw>
                </a:effectLst>
              </a:rPr>
              <a:t>2</a:t>
            </a:r>
            <a:r>
              <a:rPr lang="zh-CN" altLang="en-US" dirty="0">
                <a:effectLst>
                  <a:outerShdw blurRad="38100" dist="38100" dir="2700000" algn="tl">
                    <a:srgbClr val="000000">
                      <a:alpha val="43137"/>
                    </a:srgbClr>
                  </a:outerShdw>
                </a:effectLst>
              </a:rPr>
              <a:t>、世界的物质统一性和实践的基本观点</a:t>
            </a:r>
            <a:endParaRPr lang="en-US" altLang="zh-CN" dirty="0">
              <a:effectLst>
                <a:outerShdw blurRad="38100" dist="38100" dir="2700000" algn="tl">
                  <a:srgbClr val="000000">
                    <a:alpha val="43137"/>
                  </a:srgbClr>
                </a:outerShdw>
              </a:effectLst>
            </a:endParaRPr>
          </a:p>
          <a:p>
            <a:pPr>
              <a:defRPr/>
            </a:pPr>
            <a:r>
              <a:rPr lang="en-US" altLang="zh-CN" dirty="0">
                <a:effectLst>
                  <a:outerShdw blurRad="38100" dist="38100" dir="2700000" algn="tl">
                    <a:srgbClr val="000000">
                      <a:alpha val="43137"/>
                    </a:srgbClr>
                  </a:outerShdw>
                </a:effectLst>
              </a:rPr>
              <a:t>3</a:t>
            </a:r>
            <a:r>
              <a:rPr lang="zh-CN" altLang="en-US" dirty="0">
                <a:effectLst>
                  <a:outerShdw blurRad="38100" dist="38100" dir="2700000" algn="tl">
                    <a:srgbClr val="000000">
                      <a:alpha val="43137"/>
                    </a:srgbClr>
                  </a:outerShdw>
                </a:effectLst>
              </a:rPr>
              <a:t>、唯物辩证法的基本规律和根本方法</a:t>
            </a:r>
            <a:endParaRPr lang="en-US" altLang="zh-CN" dirty="0">
              <a:effectLst>
                <a:outerShdw blurRad="38100" dist="38100" dir="2700000" algn="tl">
                  <a:srgbClr val="000000">
                    <a:alpha val="43137"/>
                  </a:srgbClr>
                </a:outerShdw>
              </a:effectLst>
            </a:endParaRPr>
          </a:p>
          <a:p>
            <a:pPr>
              <a:defRPr/>
            </a:pPr>
            <a:r>
              <a:rPr lang="zh-CN" altLang="en-US" dirty="0">
                <a:effectLst>
                  <a:outerShdw blurRad="38100" dist="38100" dir="2700000" algn="tl">
                    <a:srgbClr val="000000">
                      <a:alpha val="43137"/>
                    </a:srgbClr>
                  </a:outerShdw>
                </a:effectLst>
              </a:rPr>
              <a:t>从而树立科学的世界观</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8" name="Text Box 4"/>
          <p:cNvSpPr txBox="1">
            <a:spLocks noChangeArrowheads="1"/>
          </p:cNvSpPr>
          <p:nvPr/>
        </p:nvSpPr>
        <p:spPr bwMode="auto">
          <a:xfrm>
            <a:off x="611188" y="765175"/>
            <a:ext cx="7561262" cy="1066800"/>
          </a:xfrm>
          <a:prstGeom prst="rect">
            <a:avLst/>
          </a:prstGeom>
          <a:noFill/>
          <a:ln w="9525">
            <a:noFill/>
            <a:miter lim="800000"/>
            <a:headEnd/>
            <a:tailEnd/>
          </a:ln>
        </p:spPr>
        <p:txBody>
          <a:bodyPr>
            <a:spAutoFit/>
          </a:bodyPr>
          <a:lstStyle/>
          <a:p>
            <a:pPr algn="l"/>
            <a:r>
              <a:rPr lang="zh-CN" altLang="en-US" sz="3200">
                <a:solidFill>
                  <a:schemeClr val="tx2"/>
                </a:solidFill>
                <a:ea typeface="华文新魏" pitchFamily="2" charset="-122"/>
              </a:rPr>
              <a:t>客观唯心主义：世界的本原是某种独立于人的主观意志之外的客观精神</a:t>
            </a:r>
          </a:p>
        </p:txBody>
      </p:sp>
      <p:pic>
        <p:nvPicPr>
          <p:cNvPr id="502789" name="Picture 5" descr="黑格尔01？"/>
          <p:cNvPicPr>
            <a:picLocks noChangeAspect="1" noChangeArrowheads="1"/>
          </p:cNvPicPr>
          <p:nvPr/>
        </p:nvPicPr>
        <p:blipFill>
          <a:blip r:embed="rId2" cstate="print"/>
          <a:srcRect/>
          <a:stretch>
            <a:fillRect/>
          </a:stretch>
        </p:blipFill>
        <p:spPr bwMode="auto">
          <a:xfrm>
            <a:off x="5181600" y="2438400"/>
            <a:ext cx="2921000" cy="3848100"/>
          </a:xfrm>
          <a:prstGeom prst="rect">
            <a:avLst/>
          </a:prstGeom>
          <a:noFill/>
          <a:ln w="38100">
            <a:solidFill>
              <a:srgbClr val="993300"/>
            </a:solidFill>
            <a:miter lim="800000"/>
            <a:headEnd/>
            <a:tailEnd/>
          </a:ln>
        </p:spPr>
      </p:pic>
      <p:pic>
        <p:nvPicPr>
          <p:cNvPr id="502790" name="Picture 6" descr="朱熹"/>
          <p:cNvPicPr>
            <a:picLocks noChangeAspect="1" noChangeArrowheads="1"/>
          </p:cNvPicPr>
          <p:nvPr/>
        </p:nvPicPr>
        <p:blipFill>
          <a:blip r:embed="rId3" cstate="print"/>
          <a:srcRect/>
          <a:stretch>
            <a:fillRect/>
          </a:stretch>
        </p:blipFill>
        <p:spPr bwMode="auto">
          <a:xfrm>
            <a:off x="1752600" y="2438400"/>
            <a:ext cx="2654300" cy="3886200"/>
          </a:xfrm>
          <a:prstGeom prst="rect">
            <a:avLst/>
          </a:prstGeom>
          <a:noFill/>
          <a:ln w="38100">
            <a:solidFill>
              <a:srgbClr val="993300"/>
            </a:solidFill>
            <a:miter lim="800000"/>
            <a:headEnd/>
            <a:tailEnd/>
          </a:ln>
        </p:spPr>
      </p:pic>
      <p:sp>
        <p:nvSpPr>
          <p:cNvPr id="502791" name="Text Box 7"/>
          <p:cNvSpPr txBox="1">
            <a:spLocks noChangeArrowheads="1"/>
          </p:cNvSpPr>
          <p:nvPr/>
        </p:nvSpPr>
        <p:spPr bwMode="auto">
          <a:xfrm>
            <a:off x="3524250" y="5848350"/>
            <a:ext cx="838200" cy="457200"/>
          </a:xfrm>
          <a:prstGeom prst="rect">
            <a:avLst/>
          </a:prstGeom>
          <a:solidFill>
            <a:schemeClr val="bg1"/>
          </a:solidFill>
          <a:ln w="9525">
            <a:noFill/>
            <a:miter lim="800000"/>
            <a:headEnd/>
            <a:tailEnd/>
          </a:ln>
        </p:spPr>
        <p:txBody>
          <a:bodyPr>
            <a:spAutoFit/>
          </a:bodyPr>
          <a:lstStyle/>
          <a:p>
            <a:pPr algn="l"/>
            <a:r>
              <a:rPr lang="zh-CN" altLang="en-US" sz="2400" b="0">
                <a:solidFill>
                  <a:schemeClr val="tx1"/>
                </a:solidFill>
                <a:ea typeface="黑体" pitchFamily="2" charset="-122"/>
              </a:rPr>
              <a:t>朱熹</a:t>
            </a:r>
          </a:p>
        </p:txBody>
      </p:sp>
      <p:sp>
        <p:nvSpPr>
          <p:cNvPr id="502792" name="Text Box 8"/>
          <p:cNvSpPr txBox="1">
            <a:spLocks noChangeArrowheads="1"/>
          </p:cNvSpPr>
          <p:nvPr/>
        </p:nvSpPr>
        <p:spPr bwMode="auto">
          <a:xfrm>
            <a:off x="6934200" y="5810250"/>
            <a:ext cx="1143000" cy="457200"/>
          </a:xfrm>
          <a:prstGeom prst="rect">
            <a:avLst/>
          </a:prstGeom>
          <a:solidFill>
            <a:schemeClr val="bg1"/>
          </a:solidFill>
          <a:ln w="9525">
            <a:noFill/>
            <a:miter lim="800000"/>
            <a:headEnd/>
            <a:tailEnd/>
          </a:ln>
        </p:spPr>
        <p:txBody>
          <a:bodyPr>
            <a:spAutoFit/>
          </a:bodyPr>
          <a:lstStyle/>
          <a:p>
            <a:pPr algn="l"/>
            <a:r>
              <a:rPr lang="zh-CN" altLang="en-US" sz="2400" b="0">
                <a:solidFill>
                  <a:schemeClr val="tx1"/>
                </a:solidFill>
                <a:ea typeface="黑体" pitchFamily="2" charset="-122"/>
              </a:rPr>
              <a:t>黑格尔</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02788"/>
                                        </p:tgtEl>
                                        <p:attrNameLst>
                                          <p:attrName>style.visibility</p:attrName>
                                        </p:attrNameLst>
                                      </p:cBhvr>
                                      <p:to>
                                        <p:strVal val="visible"/>
                                      </p:to>
                                    </p:set>
                                    <p:animEffect transition="in" filter="dissolve">
                                      <p:cBhvr>
                                        <p:cTn id="7" dur="500"/>
                                        <p:tgtEl>
                                          <p:spTgt spid="502788"/>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502790"/>
                                        </p:tgtEl>
                                        <p:attrNameLst>
                                          <p:attrName>style.visibility</p:attrName>
                                        </p:attrNameLst>
                                      </p:cBhvr>
                                      <p:to>
                                        <p:strVal val="visible"/>
                                      </p:to>
                                    </p:set>
                                    <p:anim calcmode="lin" valueType="num">
                                      <p:cBhvr>
                                        <p:cTn id="11" dur="1000" fill="hold"/>
                                        <p:tgtEl>
                                          <p:spTgt spid="502790"/>
                                        </p:tgtEl>
                                        <p:attrNameLst>
                                          <p:attrName>ppt_w</p:attrName>
                                        </p:attrNameLst>
                                      </p:cBhvr>
                                      <p:tavLst>
                                        <p:tav tm="0">
                                          <p:val>
                                            <p:fltVal val="0"/>
                                          </p:val>
                                        </p:tav>
                                        <p:tav tm="100000">
                                          <p:val>
                                            <p:strVal val="#ppt_w"/>
                                          </p:val>
                                        </p:tav>
                                      </p:tavLst>
                                    </p:anim>
                                    <p:anim calcmode="lin" valueType="num">
                                      <p:cBhvr>
                                        <p:cTn id="12" dur="1000" fill="hold"/>
                                        <p:tgtEl>
                                          <p:spTgt spid="502790"/>
                                        </p:tgtEl>
                                        <p:attrNameLst>
                                          <p:attrName>ppt_h</p:attrName>
                                        </p:attrNameLst>
                                      </p:cBhvr>
                                      <p:tavLst>
                                        <p:tav tm="0">
                                          <p:val>
                                            <p:fltVal val="0"/>
                                          </p:val>
                                        </p:tav>
                                        <p:tav tm="100000">
                                          <p:val>
                                            <p:strVal val="#ppt_h"/>
                                          </p:val>
                                        </p:tav>
                                      </p:tavLst>
                                    </p:anim>
                                    <p:anim calcmode="lin" valueType="num">
                                      <p:cBhvr>
                                        <p:cTn id="13" dur="1000" fill="hold"/>
                                        <p:tgtEl>
                                          <p:spTgt spid="502790"/>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02790"/>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2" presetClass="entr" presetSubtype="8" fill="hold" grpId="0" nodeType="afterEffect">
                                  <p:stCondLst>
                                    <p:cond delay="0"/>
                                  </p:stCondLst>
                                  <p:childTnLst>
                                    <p:set>
                                      <p:cBhvr>
                                        <p:cTn id="17" dur="1" fill="hold">
                                          <p:stCondLst>
                                            <p:cond delay="0"/>
                                          </p:stCondLst>
                                        </p:cTn>
                                        <p:tgtEl>
                                          <p:spTgt spid="502791"/>
                                        </p:tgtEl>
                                        <p:attrNameLst>
                                          <p:attrName>style.visibility</p:attrName>
                                        </p:attrNameLst>
                                      </p:cBhvr>
                                      <p:to>
                                        <p:strVal val="visible"/>
                                      </p:to>
                                    </p:set>
                                    <p:anim calcmode="lin" valueType="num">
                                      <p:cBhvr additive="base">
                                        <p:cTn id="18" dur="500" fill="hold"/>
                                        <p:tgtEl>
                                          <p:spTgt spid="502791"/>
                                        </p:tgtEl>
                                        <p:attrNameLst>
                                          <p:attrName>ppt_x</p:attrName>
                                        </p:attrNameLst>
                                      </p:cBhvr>
                                      <p:tavLst>
                                        <p:tav tm="0">
                                          <p:val>
                                            <p:strVal val="0-#ppt_w/2"/>
                                          </p:val>
                                        </p:tav>
                                        <p:tav tm="100000">
                                          <p:val>
                                            <p:strVal val="#ppt_x"/>
                                          </p:val>
                                        </p:tav>
                                      </p:tavLst>
                                    </p:anim>
                                    <p:anim calcmode="lin" valueType="num">
                                      <p:cBhvr additive="base">
                                        <p:cTn id="19" dur="500" fill="hold"/>
                                        <p:tgtEl>
                                          <p:spTgt spid="502791"/>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5" presetClass="entr" presetSubtype="0" fill="hold" nodeType="afterEffect">
                                  <p:stCondLst>
                                    <p:cond delay="0"/>
                                  </p:stCondLst>
                                  <p:childTnLst>
                                    <p:set>
                                      <p:cBhvr>
                                        <p:cTn id="22" dur="1" fill="hold">
                                          <p:stCondLst>
                                            <p:cond delay="0"/>
                                          </p:stCondLst>
                                        </p:cTn>
                                        <p:tgtEl>
                                          <p:spTgt spid="502789"/>
                                        </p:tgtEl>
                                        <p:attrNameLst>
                                          <p:attrName>style.visibility</p:attrName>
                                        </p:attrNameLst>
                                      </p:cBhvr>
                                      <p:to>
                                        <p:strVal val="visible"/>
                                      </p:to>
                                    </p:set>
                                    <p:anim calcmode="lin" valueType="num">
                                      <p:cBhvr>
                                        <p:cTn id="23" dur="1000" fill="hold"/>
                                        <p:tgtEl>
                                          <p:spTgt spid="502789"/>
                                        </p:tgtEl>
                                        <p:attrNameLst>
                                          <p:attrName>ppt_w</p:attrName>
                                        </p:attrNameLst>
                                      </p:cBhvr>
                                      <p:tavLst>
                                        <p:tav tm="0">
                                          <p:val>
                                            <p:fltVal val="0"/>
                                          </p:val>
                                        </p:tav>
                                        <p:tav tm="100000">
                                          <p:val>
                                            <p:strVal val="#ppt_w"/>
                                          </p:val>
                                        </p:tav>
                                      </p:tavLst>
                                    </p:anim>
                                    <p:anim calcmode="lin" valueType="num">
                                      <p:cBhvr>
                                        <p:cTn id="24" dur="1000" fill="hold"/>
                                        <p:tgtEl>
                                          <p:spTgt spid="502789"/>
                                        </p:tgtEl>
                                        <p:attrNameLst>
                                          <p:attrName>ppt_h</p:attrName>
                                        </p:attrNameLst>
                                      </p:cBhvr>
                                      <p:tavLst>
                                        <p:tav tm="0">
                                          <p:val>
                                            <p:fltVal val="0"/>
                                          </p:val>
                                        </p:tav>
                                        <p:tav tm="100000">
                                          <p:val>
                                            <p:strVal val="#ppt_h"/>
                                          </p:val>
                                        </p:tav>
                                      </p:tavLst>
                                    </p:anim>
                                    <p:anim calcmode="lin" valueType="num">
                                      <p:cBhvr>
                                        <p:cTn id="25" dur="1000" fill="hold"/>
                                        <p:tgtEl>
                                          <p:spTgt spid="50278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02789"/>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3000"/>
                            </p:stCondLst>
                            <p:childTnLst>
                              <p:par>
                                <p:cTn id="28" presetID="2" presetClass="entr" presetSubtype="2" fill="hold" grpId="0" nodeType="afterEffect">
                                  <p:stCondLst>
                                    <p:cond delay="0"/>
                                  </p:stCondLst>
                                  <p:childTnLst>
                                    <p:set>
                                      <p:cBhvr>
                                        <p:cTn id="29" dur="1" fill="hold">
                                          <p:stCondLst>
                                            <p:cond delay="0"/>
                                          </p:stCondLst>
                                        </p:cTn>
                                        <p:tgtEl>
                                          <p:spTgt spid="502792"/>
                                        </p:tgtEl>
                                        <p:attrNameLst>
                                          <p:attrName>style.visibility</p:attrName>
                                        </p:attrNameLst>
                                      </p:cBhvr>
                                      <p:to>
                                        <p:strVal val="visible"/>
                                      </p:to>
                                    </p:set>
                                    <p:anim calcmode="lin" valueType="num">
                                      <p:cBhvr additive="base">
                                        <p:cTn id="30" dur="500" fill="hold"/>
                                        <p:tgtEl>
                                          <p:spTgt spid="502792"/>
                                        </p:tgtEl>
                                        <p:attrNameLst>
                                          <p:attrName>ppt_x</p:attrName>
                                        </p:attrNameLst>
                                      </p:cBhvr>
                                      <p:tavLst>
                                        <p:tav tm="0">
                                          <p:val>
                                            <p:strVal val="1+#ppt_w/2"/>
                                          </p:val>
                                        </p:tav>
                                        <p:tav tm="100000">
                                          <p:val>
                                            <p:strVal val="#ppt_x"/>
                                          </p:val>
                                        </p:tav>
                                      </p:tavLst>
                                    </p:anim>
                                    <p:anim calcmode="lin" valueType="num">
                                      <p:cBhvr additive="base">
                                        <p:cTn id="31" dur="500" fill="hold"/>
                                        <p:tgtEl>
                                          <p:spTgt spid="5027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8" grpId="0" autoUpdateAnimBg="0"/>
      <p:bldP spid="502791" grpId="0" animBg="1" autoUpdateAnimBg="0"/>
      <p:bldP spid="50279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2600818697,1719595896&amp;gp=30">
            <a:hlinkClick r:id="rId2"/>
          </p:cNvPr>
          <p:cNvPicPr>
            <a:picLocks noChangeAspect="1" noChangeArrowheads="1"/>
          </p:cNvPicPr>
          <p:nvPr/>
        </p:nvPicPr>
        <p:blipFill>
          <a:blip r:embed="rId3" cstate="print"/>
          <a:srcRect/>
          <a:stretch>
            <a:fillRect/>
          </a:stretch>
        </p:blipFill>
        <p:spPr bwMode="auto">
          <a:xfrm>
            <a:off x="6172200" y="1371600"/>
            <a:ext cx="2011363" cy="2514600"/>
          </a:xfrm>
          <a:prstGeom prst="rect">
            <a:avLst/>
          </a:prstGeom>
          <a:noFill/>
          <a:ln w="9525">
            <a:noFill/>
            <a:miter lim="800000"/>
            <a:headEnd/>
            <a:tailEnd/>
          </a:ln>
        </p:spPr>
      </p:pic>
      <p:sp>
        <p:nvSpPr>
          <p:cNvPr id="44035" name="AutoShape 3"/>
          <p:cNvSpPr>
            <a:spLocks noChangeArrowheads="1"/>
          </p:cNvSpPr>
          <p:nvPr/>
        </p:nvSpPr>
        <p:spPr bwMode="auto">
          <a:xfrm>
            <a:off x="685800" y="476250"/>
            <a:ext cx="4800600" cy="1885950"/>
          </a:xfrm>
          <a:prstGeom prst="verticalScroll">
            <a:avLst>
              <a:gd name="adj" fmla="val 12500"/>
            </a:avLst>
          </a:prstGeom>
          <a:solidFill>
            <a:schemeClr val="hlink"/>
          </a:solidFill>
          <a:ln w="9525">
            <a:solidFill>
              <a:schemeClr val="tx1"/>
            </a:solidFill>
            <a:round/>
            <a:headEnd/>
            <a:tailEnd/>
          </a:ln>
        </p:spPr>
        <p:txBody>
          <a:bodyPr vert="eaVert" wrap="none" anchor="ctr"/>
          <a:lstStyle/>
          <a:p>
            <a:pPr eaLnBrk="1" hangingPunct="1"/>
            <a:endParaRPr lang="zh-CN" altLang="zh-CN" sz="1800" b="0">
              <a:latin typeface="Arial" pitchFamily="34" charset="0"/>
              <a:ea typeface="宋体" pitchFamily="2" charset="-122"/>
            </a:endParaRPr>
          </a:p>
        </p:txBody>
      </p:sp>
      <p:sp>
        <p:nvSpPr>
          <p:cNvPr id="12292" name="Text Box 4"/>
          <p:cNvSpPr txBox="1">
            <a:spLocks noChangeArrowheads="1"/>
          </p:cNvSpPr>
          <p:nvPr/>
        </p:nvSpPr>
        <p:spPr bwMode="auto">
          <a:xfrm>
            <a:off x="914400" y="838200"/>
            <a:ext cx="4343400" cy="1311275"/>
          </a:xfrm>
          <a:prstGeom prst="rect">
            <a:avLst/>
          </a:prstGeom>
          <a:noFill/>
          <a:ln w="9525">
            <a:noFill/>
            <a:miter lim="800000"/>
            <a:headEnd/>
            <a:tailEnd/>
          </a:ln>
          <a:effectLst/>
        </p:spPr>
        <p:txBody>
          <a:bodyPr>
            <a:spAutoFit/>
          </a:bodyPr>
          <a:lstStyle/>
          <a:p>
            <a:pPr algn="l" eaLnBrk="1" hangingPunct="1">
              <a:spcBef>
                <a:spcPct val="50000"/>
              </a:spcBef>
              <a:defRPr/>
            </a:pPr>
            <a:r>
              <a:rPr lang="en-US" altLang="zh-CN" sz="3200">
                <a:effectLst>
                  <a:outerShdw blurRad="38100" dist="38100" dir="2700000" algn="tl">
                    <a:srgbClr val="C0C0C0"/>
                  </a:outerShdw>
                </a:effectLst>
                <a:latin typeface="Arial" pitchFamily="34" charset="0"/>
                <a:ea typeface="华文行楷" pitchFamily="2" charset="-122"/>
              </a:rPr>
              <a:t>    </a:t>
            </a:r>
            <a:r>
              <a:rPr lang="zh-CN" altLang="en-US" sz="3200">
                <a:effectLst>
                  <a:outerShdw blurRad="38100" dist="38100" dir="2700000" algn="tl">
                    <a:srgbClr val="C0C0C0"/>
                  </a:outerShdw>
                </a:effectLst>
                <a:latin typeface="Arial" pitchFamily="34" charset="0"/>
                <a:ea typeface="华文行楷" pitchFamily="2" charset="-122"/>
              </a:rPr>
              <a:t>凡以知，人之性；</a:t>
            </a:r>
          </a:p>
          <a:p>
            <a:pPr algn="l" eaLnBrk="1" hangingPunct="1">
              <a:spcBef>
                <a:spcPct val="50000"/>
              </a:spcBef>
              <a:defRPr/>
            </a:pPr>
            <a:r>
              <a:rPr lang="zh-CN" altLang="en-US" sz="3200">
                <a:effectLst>
                  <a:outerShdw blurRad="38100" dist="38100" dir="2700000" algn="tl">
                    <a:srgbClr val="C0C0C0"/>
                  </a:outerShdw>
                </a:effectLst>
                <a:latin typeface="Arial" pitchFamily="34" charset="0"/>
                <a:ea typeface="华文行楷" pitchFamily="2" charset="-122"/>
              </a:rPr>
              <a:t>   可以知，物之理也。</a:t>
            </a:r>
          </a:p>
        </p:txBody>
      </p:sp>
      <p:sp>
        <p:nvSpPr>
          <p:cNvPr id="12293" name="Text Box 5"/>
          <p:cNvSpPr txBox="1">
            <a:spLocks noChangeArrowheads="1"/>
          </p:cNvSpPr>
          <p:nvPr/>
        </p:nvSpPr>
        <p:spPr bwMode="auto">
          <a:xfrm>
            <a:off x="5867400" y="609600"/>
            <a:ext cx="2286000" cy="579438"/>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3200">
                <a:solidFill>
                  <a:srgbClr val="003399"/>
                </a:solidFill>
                <a:effectLst>
                  <a:outerShdw blurRad="38100" dist="38100" dir="2700000" algn="tl">
                    <a:srgbClr val="C0C0C0"/>
                  </a:outerShdw>
                </a:effectLst>
                <a:latin typeface="Arial" pitchFamily="34" charset="0"/>
              </a:rPr>
              <a:t>可知论代表</a:t>
            </a:r>
          </a:p>
        </p:txBody>
      </p:sp>
      <p:sp>
        <p:nvSpPr>
          <p:cNvPr id="12294" name="Text Box 6"/>
          <p:cNvSpPr txBox="1">
            <a:spLocks noChangeArrowheads="1"/>
          </p:cNvSpPr>
          <p:nvPr/>
        </p:nvSpPr>
        <p:spPr bwMode="auto">
          <a:xfrm>
            <a:off x="7740650" y="2852738"/>
            <a:ext cx="609600" cy="1066800"/>
          </a:xfrm>
          <a:prstGeom prst="rect">
            <a:avLst/>
          </a:prstGeom>
          <a:noFill/>
          <a:ln w="9525">
            <a:noFill/>
            <a:miter lim="800000"/>
            <a:headEnd/>
            <a:tailEnd/>
          </a:ln>
        </p:spPr>
        <p:txBody>
          <a:bodyPr>
            <a:spAutoFit/>
          </a:bodyPr>
          <a:lstStyle/>
          <a:p>
            <a:pPr algn="l" eaLnBrk="1" hangingPunct="1">
              <a:spcBef>
                <a:spcPct val="50000"/>
              </a:spcBef>
            </a:pPr>
            <a:r>
              <a:rPr lang="zh-CN" altLang="en-US" sz="3200" b="0">
                <a:latin typeface="Arial" pitchFamily="34" charset="0"/>
                <a:ea typeface="华文行楷" pitchFamily="2" charset="-122"/>
              </a:rPr>
              <a:t>荀子</a:t>
            </a:r>
          </a:p>
        </p:txBody>
      </p:sp>
      <p:pic>
        <p:nvPicPr>
          <p:cNvPr id="12295" name="Picture 7" descr="u=157281139,2166433910&amp;gp=-6"/>
          <p:cNvPicPr>
            <a:picLocks noGrp="1" noChangeAspect="1" noChangeArrowheads="1"/>
          </p:cNvPicPr>
          <p:nvPr>
            <p:ph sz="half" idx="1"/>
          </p:nvPr>
        </p:nvPicPr>
        <p:blipFill>
          <a:blip r:embed="rId4" cstate="print"/>
          <a:srcRect/>
          <a:stretch>
            <a:fillRect/>
          </a:stretch>
        </p:blipFill>
        <p:spPr>
          <a:xfrm>
            <a:off x="990600" y="3352800"/>
            <a:ext cx="1600200" cy="2133600"/>
          </a:xfrm>
        </p:spPr>
      </p:pic>
      <p:sp>
        <p:nvSpPr>
          <p:cNvPr id="12296" name="Text Box 8"/>
          <p:cNvSpPr txBox="1">
            <a:spLocks noChangeArrowheads="1"/>
          </p:cNvSpPr>
          <p:nvPr/>
        </p:nvSpPr>
        <p:spPr bwMode="auto">
          <a:xfrm>
            <a:off x="533400" y="5715000"/>
            <a:ext cx="2743200" cy="519113"/>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800">
                <a:solidFill>
                  <a:srgbClr val="003399"/>
                </a:solidFill>
                <a:effectLst>
                  <a:outerShdw blurRad="38100" dist="38100" dir="2700000" algn="tl">
                    <a:srgbClr val="C0C0C0"/>
                  </a:outerShdw>
                </a:effectLst>
                <a:latin typeface="Arial" pitchFamily="34" charset="0"/>
                <a:ea typeface="华文行楷" pitchFamily="2" charset="-122"/>
              </a:rPr>
              <a:t>休谟</a:t>
            </a:r>
            <a:r>
              <a:rPr lang="zh-CN" altLang="en-US" sz="1800">
                <a:solidFill>
                  <a:srgbClr val="003399"/>
                </a:solidFill>
                <a:effectLst>
                  <a:outerShdw blurRad="38100" dist="38100" dir="2700000" algn="tl">
                    <a:srgbClr val="C0C0C0"/>
                  </a:outerShdw>
                </a:effectLst>
                <a:latin typeface="Arial" pitchFamily="34" charset="0"/>
                <a:ea typeface="宋体" pitchFamily="2" charset="-122"/>
              </a:rPr>
              <a:t>（</a:t>
            </a:r>
            <a:r>
              <a:rPr lang="en-US" altLang="zh-CN" sz="1800">
                <a:solidFill>
                  <a:srgbClr val="003399"/>
                </a:solidFill>
                <a:effectLst>
                  <a:outerShdw blurRad="38100" dist="38100" dir="2700000" algn="tl">
                    <a:srgbClr val="C0C0C0"/>
                  </a:outerShdw>
                </a:effectLst>
                <a:latin typeface="Arial" pitchFamily="34" charset="0"/>
                <a:ea typeface="宋体" pitchFamily="2" charset="-122"/>
              </a:rPr>
              <a:t>1711-1776</a:t>
            </a:r>
            <a:r>
              <a:rPr lang="zh-CN" altLang="en-US" sz="1800">
                <a:solidFill>
                  <a:srgbClr val="003399"/>
                </a:solidFill>
                <a:effectLst>
                  <a:outerShdw blurRad="38100" dist="38100" dir="2700000" algn="tl">
                    <a:srgbClr val="C0C0C0"/>
                  </a:outerShdw>
                </a:effectLst>
                <a:latin typeface="Arial" pitchFamily="34" charset="0"/>
                <a:ea typeface="宋体" pitchFamily="2" charset="-122"/>
              </a:rPr>
              <a:t>）</a:t>
            </a:r>
          </a:p>
        </p:txBody>
      </p:sp>
      <p:sp>
        <p:nvSpPr>
          <p:cNvPr id="12297" name="Text Box 9"/>
          <p:cNvSpPr txBox="1">
            <a:spLocks noChangeArrowheads="1"/>
          </p:cNvSpPr>
          <p:nvPr/>
        </p:nvSpPr>
        <p:spPr bwMode="auto">
          <a:xfrm>
            <a:off x="609600" y="2590800"/>
            <a:ext cx="2819400" cy="579438"/>
          </a:xfrm>
          <a:prstGeom prst="rect">
            <a:avLst/>
          </a:prstGeom>
          <a:noFill/>
          <a:ln w="9525" algn="ctr">
            <a:noFill/>
            <a:miter lim="800000"/>
            <a:headEnd/>
            <a:tailEnd/>
          </a:ln>
          <a:effectLst/>
        </p:spPr>
        <p:txBody>
          <a:bodyPr>
            <a:spAutoFit/>
          </a:bodyPr>
          <a:lstStyle/>
          <a:p>
            <a:pPr algn="l" eaLnBrk="1" hangingPunct="1">
              <a:spcBef>
                <a:spcPct val="50000"/>
              </a:spcBef>
              <a:defRPr/>
            </a:pPr>
            <a:r>
              <a:rPr lang="zh-CN" altLang="en-US" sz="3200">
                <a:solidFill>
                  <a:srgbClr val="003399"/>
                </a:solidFill>
                <a:effectLst>
                  <a:outerShdw blurRad="38100" dist="38100" dir="2700000" algn="tl">
                    <a:srgbClr val="C0C0C0"/>
                  </a:outerShdw>
                </a:effectLst>
                <a:latin typeface="Arial" pitchFamily="34" charset="0"/>
              </a:rPr>
              <a:t>不可知论代表</a:t>
            </a:r>
          </a:p>
        </p:txBody>
      </p:sp>
      <p:pic>
        <p:nvPicPr>
          <p:cNvPr id="12298" name="Picture 10" descr="u=3514770366,1076020089&amp;gp=8"/>
          <p:cNvPicPr>
            <a:picLocks noGrp="1" noChangeAspect="1" noChangeArrowheads="1"/>
          </p:cNvPicPr>
          <p:nvPr>
            <p:ph sz="half" idx="2"/>
          </p:nvPr>
        </p:nvPicPr>
        <p:blipFill>
          <a:blip r:embed="rId5" cstate="print">
            <a:lum contrast="6000"/>
          </a:blip>
          <a:srcRect/>
          <a:stretch>
            <a:fillRect/>
          </a:stretch>
        </p:blipFill>
        <p:spPr>
          <a:xfrm>
            <a:off x="3276600" y="2743200"/>
            <a:ext cx="2309813" cy="2971800"/>
          </a:xfrm>
        </p:spPr>
      </p:pic>
      <p:sp>
        <p:nvSpPr>
          <p:cNvPr id="12299" name="Rectangle 11"/>
          <p:cNvSpPr>
            <a:spLocks noChangeArrowheads="1"/>
          </p:cNvSpPr>
          <p:nvPr/>
        </p:nvSpPr>
        <p:spPr bwMode="auto">
          <a:xfrm>
            <a:off x="5715000" y="4694238"/>
            <a:ext cx="2460625" cy="457200"/>
          </a:xfrm>
          <a:prstGeom prst="rect">
            <a:avLst/>
          </a:prstGeom>
          <a:noFill/>
          <a:ln w="9525">
            <a:noFill/>
            <a:miter lim="800000"/>
            <a:headEnd/>
            <a:tailEnd/>
          </a:ln>
          <a:effectLst/>
        </p:spPr>
        <p:txBody>
          <a:bodyPr wrap="none">
            <a:spAutoFit/>
          </a:bodyPr>
          <a:lstStyle/>
          <a:p>
            <a:pPr algn="l" eaLnBrk="1" hangingPunct="1">
              <a:spcBef>
                <a:spcPct val="50000"/>
              </a:spcBef>
              <a:defRPr/>
            </a:pPr>
            <a:r>
              <a:rPr lang="zh-CN" altLang="en-US" sz="2400">
                <a:solidFill>
                  <a:srgbClr val="003399"/>
                </a:solidFill>
                <a:effectLst>
                  <a:outerShdw blurRad="38100" dist="38100" dir="2700000" algn="tl">
                    <a:srgbClr val="C0C0C0"/>
                  </a:outerShdw>
                </a:effectLst>
                <a:latin typeface="Arial" pitchFamily="34" charset="0"/>
                <a:ea typeface="华文行楷" pitchFamily="2" charset="-122"/>
              </a:rPr>
              <a:t>康德</a:t>
            </a:r>
            <a:r>
              <a:rPr lang="zh-CN" altLang="en-US" sz="2000">
                <a:solidFill>
                  <a:srgbClr val="003399"/>
                </a:solidFill>
                <a:effectLst>
                  <a:outerShdw blurRad="38100" dist="38100" dir="2700000" algn="tl">
                    <a:srgbClr val="C0C0C0"/>
                  </a:outerShdw>
                </a:effectLst>
                <a:latin typeface="Arial" pitchFamily="34" charset="0"/>
                <a:ea typeface="楷体_GB2312" pitchFamily="49" charset="-122"/>
              </a:rPr>
              <a:t>（</a:t>
            </a:r>
            <a:r>
              <a:rPr lang="en-US" altLang="zh-CN" sz="1800">
                <a:solidFill>
                  <a:srgbClr val="003399"/>
                </a:solidFill>
                <a:effectLst>
                  <a:outerShdw blurRad="38100" dist="38100" dir="2700000" algn="tl">
                    <a:srgbClr val="C0C0C0"/>
                  </a:outerShdw>
                </a:effectLst>
                <a:latin typeface="Arial" pitchFamily="34" charset="0"/>
                <a:ea typeface="宋体" pitchFamily="2" charset="-122"/>
              </a:rPr>
              <a:t>1724-1804</a:t>
            </a:r>
            <a:r>
              <a:rPr lang="en-US" altLang="zh-CN" sz="1800" b="0">
                <a:solidFill>
                  <a:srgbClr val="003399"/>
                </a:solidFill>
                <a:latin typeface="Arial" pitchFamily="34" charset="0"/>
                <a:ea typeface="宋体" pitchFamily="2" charset="-122"/>
              </a:rPr>
              <a:t> </a:t>
            </a:r>
            <a:r>
              <a:rPr lang="zh-CN" altLang="en-US" sz="2000">
                <a:solidFill>
                  <a:srgbClr val="003399"/>
                </a:solidFill>
                <a:effectLst>
                  <a:outerShdw blurRad="38100" dist="38100" dir="2700000" algn="tl">
                    <a:srgbClr val="C0C0C0"/>
                  </a:outerShdw>
                </a:effectLst>
                <a:latin typeface="Arial" pitchFamily="34" charset="0"/>
                <a:ea typeface="楷体_GB2312" pitchFamily="49"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wipe(left)">
                                      <p:cBhvr>
                                        <p:cTn id="7" dur="500"/>
                                        <p:tgtEl>
                                          <p:spTgt spid="12293"/>
                                        </p:tgtEl>
                                      </p:cBhvr>
                                    </p:animEffect>
                                  </p:childTnLst>
                                </p:cTn>
                              </p:par>
                            </p:childTnLst>
                          </p:cTn>
                        </p:par>
                        <p:par>
                          <p:cTn id="8" fill="hold">
                            <p:stCondLst>
                              <p:cond delay="500"/>
                            </p:stCondLst>
                            <p:childTnLst>
                              <p:par>
                                <p:cTn id="9" presetID="24" presetClass="entr" presetSubtype="0"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 to="" calcmode="lin" valueType="num">
                                      <p:cBhvr>
                                        <p:cTn id="11" dur="1" fill="hold"/>
                                        <p:tgtEl>
                                          <p:spTgt spid="12290"/>
                                        </p:tgtEl>
                                        <p:attrNameLst>
                                          <p:attrName/>
                                        </p:attrNameLst>
                                      </p:cBhvr>
                                    </p:anim>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2294">
                                            <p:txEl>
                                              <p:pRg st="0" end="0"/>
                                            </p:txEl>
                                          </p:spTgt>
                                        </p:tgtEl>
                                        <p:attrNameLst>
                                          <p:attrName>style.visibility</p:attrName>
                                        </p:attrNameLst>
                                      </p:cBhvr>
                                      <p:to>
                                        <p:strVal val="visible"/>
                                      </p:to>
                                    </p:se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2297">
                                            <p:txEl>
                                              <p:pRg st="0" end="0"/>
                                            </p:txEl>
                                          </p:spTgt>
                                        </p:tgtEl>
                                        <p:attrNameLst>
                                          <p:attrName>style.visibility</p:attrName>
                                        </p:attrNameLst>
                                      </p:cBhvr>
                                      <p:to>
                                        <p:strVal val="visible"/>
                                      </p:to>
                                    </p:set>
                                    <p:animEffect transition="in" filter="wipe(left)">
                                      <p:cBhvr>
                                        <p:cTn id="18" dur="500"/>
                                        <p:tgtEl>
                                          <p:spTgt spid="12297">
                                            <p:txEl>
                                              <p:pRg st="0" end="0"/>
                                            </p:txEl>
                                          </p:spTgt>
                                        </p:tgtEl>
                                      </p:cBhvr>
                                    </p:animEffect>
                                  </p:childTnLst>
                                </p:cTn>
                              </p:par>
                            </p:childTnLst>
                          </p:cTn>
                        </p:par>
                        <p:par>
                          <p:cTn id="19" fill="hold">
                            <p:stCondLst>
                              <p:cond delay="1000"/>
                            </p:stCondLst>
                            <p:childTnLst>
                              <p:par>
                                <p:cTn id="20" presetID="3" presetClass="entr" presetSubtype="10" fill="hold" nodeType="afterEffect">
                                  <p:stCondLst>
                                    <p:cond delay="0"/>
                                  </p:stCondLst>
                                  <p:childTnLst>
                                    <p:set>
                                      <p:cBhvr>
                                        <p:cTn id="21" dur="1" fill="hold">
                                          <p:stCondLst>
                                            <p:cond delay="0"/>
                                          </p:stCondLst>
                                        </p:cTn>
                                        <p:tgtEl>
                                          <p:spTgt spid="12295"/>
                                        </p:tgtEl>
                                        <p:attrNameLst>
                                          <p:attrName>style.visibility</p:attrName>
                                        </p:attrNameLst>
                                      </p:cBhvr>
                                      <p:to>
                                        <p:strVal val="visible"/>
                                      </p:to>
                                    </p:set>
                                    <p:animEffect transition="in" filter="blinds(horizontal)">
                                      <p:cBhvr>
                                        <p:cTn id="22" dur="500"/>
                                        <p:tgtEl>
                                          <p:spTgt spid="12295"/>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2296">
                                            <p:txEl>
                                              <p:pRg st="0" end="0"/>
                                            </p:txEl>
                                          </p:spTgt>
                                        </p:tgtEl>
                                        <p:attrNameLst>
                                          <p:attrName>style.visibility</p:attrName>
                                        </p:attrNameLst>
                                      </p:cBhvr>
                                      <p:to>
                                        <p:strVal val="visible"/>
                                      </p:to>
                                    </p:set>
                                    <p:animEffect transition="in" filter="wipe(left)">
                                      <p:cBhvr>
                                        <p:cTn id="26" dur="500"/>
                                        <p:tgtEl>
                                          <p:spTgt spid="12296">
                                            <p:txEl>
                                              <p:pRg st="0" end="0"/>
                                            </p:txEl>
                                          </p:spTgt>
                                        </p:tgtEl>
                                      </p:cBhvr>
                                    </p:animEffect>
                                  </p:childTnLst>
                                </p:cTn>
                              </p:par>
                            </p:childTnLst>
                          </p:cTn>
                        </p:par>
                        <p:par>
                          <p:cTn id="27" fill="hold">
                            <p:stCondLst>
                              <p:cond delay="2000"/>
                            </p:stCondLst>
                            <p:childTnLst>
                              <p:par>
                                <p:cTn id="28" presetID="24" presetClass="entr" presetSubtype="0" fill="hold" nodeType="afterEffect">
                                  <p:stCondLst>
                                    <p:cond delay="0"/>
                                  </p:stCondLst>
                                  <p:childTnLst>
                                    <p:set>
                                      <p:cBhvr>
                                        <p:cTn id="29" dur="1" fill="hold">
                                          <p:stCondLst>
                                            <p:cond delay="0"/>
                                          </p:stCondLst>
                                        </p:cTn>
                                        <p:tgtEl>
                                          <p:spTgt spid="12298"/>
                                        </p:tgtEl>
                                        <p:attrNameLst>
                                          <p:attrName>style.visibility</p:attrName>
                                        </p:attrNameLst>
                                      </p:cBhvr>
                                      <p:to>
                                        <p:strVal val="visible"/>
                                      </p:to>
                                    </p:set>
                                    <p:anim to="" calcmode="lin" valueType="num">
                                      <p:cBhvr>
                                        <p:cTn id="30" dur="1" fill="hold"/>
                                        <p:tgtEl>
                                          <p:spTgt spid="12298"/>
                                        </p:tgtEl>
                                        <p:attrNameLst>
                                          <p:attrName/>
                                        </p:attrNameLst>
                                      </p:cBhvr>
                                    </p:anim>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2299">
                                            <p:txEl>
                                              <p:pRg st="0" end="0"/>
                                            </p:txEl>
                                          </p:spTgt>
                                        </p:tgtEl>
                                        <p:attrNameLst>
                                          <p:attrName>style.visibility</p:attrName>
                                        </p:attrNameLst>
                                      </p:cBhvr>
                                      <p:to>
                                        <p:strVal val="visible"/>
                                      </p:to>
                                    </p:set>
                                    <p:animEffect transition="in" filter="wipe(left)">
                                      <p:cBhvr>
                                        <p:cTn id="34" dur="500"/>
                                        <p:tgtEl>
                                          <p:spTgt spid="122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ChangeArrowheads="1"/>
          </p:cNvSpPr>
          <p:nvPr/>
        </p:nvSpPr>
        <p:spPr bwMode="auto">
          <a:xfrm>
            <a:off x="762000" y="1066800"/>
            <a:ext cx="2209800" cy="76200"/>
          </a:xfrm>
          <a:prstGeom prst="rect">
            <a:avLst/>
          </a:prstGeom>
          <a:solidFill>
            <a:schemeClr val="accent1"/>
          </a:solidFill>
          <a:ln w="9525">
            <a:solidFill>
              <a:srgbClr val="00FFFF"/>
            </a:solidFill>
            <a:miter lim="800000"/>
            <a:headEnd/>
            <a:tailEnd/>
          </a:ln>
        </p:spPr>
        <p:txBody>
          <a:bodyPr wrap="none" anchor="ctr"/>
          <a:lstStyle/>
          <a:p>
            <a:endParaRPr lang="zh-CN" altLang="en-US"/>
          </a:p>
        </p:txBody>
      </p:sp>
      <p:sp>
        <p:nvSpPr>
          <p:cNvPr id="498691" name="Text Box 3"/>
          <p:cNvSpPr txBox="1">
            <a:spLocks noChangeArrowheads="1"/>
          </p:cNvSpPr>
          <p:nvPr/>
        </p:nvSpPr>
        <p:spPr bwMode="auto">
          <a:xfrm>
            <a:off x="609600" y="381000"/>
            <a:ext cx="2362200" cy="701675"/>
          </a:xfrm>
          <a:prstGeom prst="rect">
            <a:avLst/>
          </a:prstGeom>
          <a:noFill/>
          <a:ln w="9525">
            <a:noFill/>
            <a:miter lim="800000"/>
            <a:headEnd/>
            <a:tailEnd/>
          </a:ln>
          <a:effectLst/>
        </p:spPr>
        <p:txBody>
          <a:bodyPr>
            <a:spAutoFit/>
          </a:bodyPr>
          <a:lstStyle/>
          <a:p>
            <a:pPr>
              <a:defRPr/>
            </a:pPr>
            <a:r>
              <a:rPr lang="zh-CN" altLang="en-US" sz="4000" b="0">
                <a:solidFill>
                  <a:schemeClr val="tx2"/>
                </a:solidFill>
                <a:effectLst>
                  <a:outerShdw blurRad="38100" dist="38100" dir="2700000" algn="tl">
                    <a:srgbClr val="C0C0C0"/>
                  </a:outerShdw>
                </a:effectLst>
                <a:cs typeface="Arial" pitchFamily="34" charset="0"/>
              </a:rPr>
              <a:t>可知论</a:t>
            </a:r>
          </a:p>
        </p:txBody>
      </p:sp>
      <p:sp>
        <p:nvSpPr>
          <p:cNvPr id="498692" name="Text Box 4"/>
          <p:cNvSpPr txBox="1">
            <a:spLocks noChangeArrowheads="1"/>
          </p:cNvSpPr>
          <p:nvPr/>
        </p:nvSpPr>
        <p:spPr bwMode="auto">
          <a:xfrm>
            <a:off x="1752600" y="1219200"/>
            <a:ext cx="6781800" cy="1190625"/>
          </a:xfrm>
          <a:prstGeom prst="rect">
            <a:avLst/>
          </a:prstGeom>
          <a:noFill/>
          <a:ln w="9525">
            <a:noFill/>
            <a:miter lim="800000"/>
            <a:headEnd/>
            <a:tailEnd/>
          </a:ln>
          <a:effectLst/>
        </p:spPr>
        <p:txBody>
          <a:bodyPr>
            <a:spAutoFit/>
          </a:bodyPr>
          <a:lstStyle/>
          <a:p>
            <a:pPr algn="l">
              <a:defRPr/>
            </a:pPr>
            <a:r>
              <a:rPr lang="zh-CN" altLang="en-US" b="0" dirty="0">
                <a:solidFill>
                  <a:schemeClr val="tx2"/>
                </a:solidFill>
                <a:effectLst>
                  <a:outerShdw blurRad="38100" dist="38100" dir="2700000" algn="tl">
                    <a:srgbClr val="C0C0C0"/>
                  </a:outerShdw>
                </a:effectLst>
                <a:ea typeface="华文新魏" pitchFamily="2" charset="-122"/>
                <a:cs typeface="Arial" pitchFamily="34" charset="0"/>
              </a:rPr>
              <a:t>     </a:t>
            </a:r>
            <a:r>
              <a:rPr lang="zh-CN" altLang="en-US" dirty="0">
                <a:solidFill>
                  <a:schemeClr val="tx2"/>
                </a:solidFill>
                <a:effectLst>
                  <a:outerShdw blurRad="38100" dist="38100" dir="2700000" algn="tl">
                    <a:srgbClr val="C0C0C0"/>
                  </a:outerShdw>
                </a:effectLst>
                <a:ea typeface="华文新魏" pitchFamily="2" charset="-122"/>
                <a:cs typeface="Arial" pitchFamily="34" charset="0"/>
              </a:rPr>
              <a:t>认为物质和意识具有同一性，主张世界是可以认识的。</a:t>
            </a:r>
          </a:p>
        </p:txBody>
      </p:sp>
      <p:sp>
        <p:nvSpPr>
          <p:cNvPr id="498693" name="AutoShape 5"/>
          <p:cNvSpPr>
            <a:spLocks noChangeArrowheads="1"/>
          </p:cNvSpPr>
          <p:nvPr/>
        </p:nvSpPr>
        <p:spPr bwMode="auto">
          <a:xfrm>
            <a:off x="914400" y="3124200"/>
            <a:ext cx="2743200" cy="2362200"/>
          </a:xfrm>
          <a:prstGeom prst="wedgeRectCallout">
            <a:avLst>
              <a:gd name="adj1" fmla="val 86634"/>
              <a:gd name="adj2" fmla="val 32593"/>
            </a:avLst>
          </a:prstGeom>
          <a:noFill/>
          <a:ln w="38100">
            <a:solidFill>
              <a:srgbClr val="9966FF"/>
            </a:solidFill>
            <a:miter lim="800000"/>
            <a:headEnd/>
            <a:tailEnd/>
          </a:ln>
          <a:effectLst/>
        </p:spPr>
        <p:txBody>
          <a:bodyPr/>
          <a:lstStyle/>
          <a:p>
            <a:pPr algn="l">
              <a:defRPr/>
            </a:pPr>
            <a:r>
              <a:rPr lang="zh-CN" altLang="en-US">
                <a:solidFill>
                  <a:schemeClr val="tx2"/>
                </a:solidFill>
                <a:effectLst>
                  <a:outerShdw blurRad="38100" dist="38100" dir="2700000" algn="tl">
                    <a:srgbClr val="C0C0C0"/>
                  </a:outerShdw>
                </a:effectLst>
                <a:ea typeface="方正水柱简体"/>
                <a:cs typeface="方正水柱简体"/>
              </a:rPr>
              <a:t>    </a:t>
            </a:r>
            <a:r>
              <a:rPr lang="zh-CN" altLang="en-US">
                <a:solidFill>
                  <a:schemeClr val="tx2"/>
                </a:solidFill>
                <a:effectLst>
                  <a:outerShdw blurRad="38100" dist="38100" dir="2700000" algn="tl">
                    <a:srgbClr val="C0C0C0"/>
                  </a:outerShdw>
                </a:effectLst>
                <a:ea typeface="华文行楷" pitchFamily="2" charset="-122"/>
                <a:cs typeface="Arial" pitchFamily="34" charset="0"/>
              </a:rPr>
              <a:t>凡以知，物之理也；可以知，人之性也。</a:t>
            </a:r>
          </a:p>
        </p:txBody>
      </p:sp>
      <p:sp>
        <p:nvSpPr>
          <p:cNvPr id="498694" name="Text Box 6"/>
          <p:cNvSpPr txBox="1">
            <a:spLocks noChangeArrowheads="1"/>
          </p:cNvSpPr>
          <p:nvPr/>
        </p:nvSpPr>
        <p:spPr bwMode="auto">
          <a:xfrm>
            <a:off x="7467600" y="5334000"/>
            <a:ext cx="533400" cy="841375"/>
          </a:xfrm>
          <a:prstGeom prst="rect">
            <a:avLst/>
          </a:prstGeom>
          <a:solidFill>
            <a:schemeClr val="bg1"/>
          </a:solidFill>
          <a:ln w="19050">
            <a:solidFill>
              <a:schemeClr val="tx1"/>
            </a:solidFill>
            <a:miter lim="800000"/>
            <a:headEnd/>
            <a:tailEnd/>
          </a:ln>
        </p:spPr>
        <p:txBody>
          <a:bodyPr>
            <a:spAutoFit/>
          </a:bodyPr>
          <a:lstStyle/>
          <a:p>
            <a:pPr algn="l"/>
            <a:r>
              <a:rPr lang="zh-CN" altLang="en-US" sz="2400">
                <a:solidFill>
                  <a:srgbClr val="003300"/>
                </a:solidFill>
                <a:ea typeface="黑体" pitchFamily="2" charset="-122"/>
              </a:rPr>
              <a:t>荀子</a:t>
            </a:r>
          </a:p>
        </p:txBody>
      </p:sp>
      <p:graphicFrame>
        <p:nvGraphicFramePr>
          <p:cNvPr id="498695" name="Object 2"/>
          <p:cNvGraphicFramePr>
            <a:graphicFrameLocks noChangeAspect="1"/>
          </p:cNvGraphicFramePr>
          <p:nvPr/>
        </p:nvGraphicFramePr>
        <p:xfrm>
          <a:off x="4800600" y="2895600"/>
          <a:ext cx="2532063" cy="3305175"/>
        </p:xfrm>
        <a:graphic>
          <a:graphicData uri="http://schemas.openxmlformats.org/presentationml/2006/ole">
            <p:oleObj spid="_x0000_s1026" name="Image" r:id="rId3" imgW="3583480" imgH="4676315"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98690"/>
                                        </p:tgtEl>
                                        <p:attrNameLst>
                                          <p:attrName>style.visibility</p:attrName>
                                        </p:attrNameLst>
                                      </p:cBhvr>
                                      <p:to>
                                        <p:strVal val="visible"/>
                                      </p:to>
                                    </p:set>
                                    <p:animEffect transition="in" filter="barn(outVertical)">
                                      <p:cBhvr>
                                        <p:cTn id="7" dur="500"/>
                                        <p:tgtEl>
                                          <p:spTgt spid="498690"/>
                                        </p:tgtEl>
                                      </p:cBhvr>
                                    </p:animEffect>
                                  </p:childTnLst>
                                </p:cTn>
                              </p:par>
                            </p:childTnLst>
                          </p:cTn>
                        </p:par>
                        <p:par>
                          <p:cTn id="8" fill="hold">
                            <p:stCondLst>
                              <p:cond delay="500"/>
                            </p:stCondLst>
                            <p:childTnLst>
                              <p:par>
                                <p:cTn id="9" presetID="17" presetClass="entr" presetSubtype="4" fill="hold" grpId="0" nodeType="afterEffect">
                                  <p:stCondLst>
                                    <p:cond delay="0"/>
                                  </p:stCondLst>
                                  <p:childTnLst>
                                    <p:set>
                                      <p:cBhvr>
                                        <p:cTn id="10" dur="1" fill="hold">
                                          <p:stCondLst>
                                            <p:cond delay="0"/>
                                          </p:stCondLst>
                                        </p:cTn>
                                        <p:tgtEl>
                                          <p:spTgt spid="498691"/>
                                        </p:tgtEl>
                                        <p:attrNameLst>
                                          <p:attrName>style.visibility</p:attrName>
                                        </p:attrNameLst>
                                      </p:cBhvr>
                                      <p:to>
                                        <p:strVal val="visible"/>
                                      </p:to>
                                    </p:set>
                                    <p:anim calcmode="lin" valueType="num">
                                      <p:cBhvr>
                                        <p:cTn id="11" dur="500" fill="hold"/>
                                        <p:tgtEl>
                                          <p:spTgt spid="498691"/>
                                        </p:tgtEl>
                                        <p:attrNameLst>
                                          <p:attrName>ppt_x</p:attrName>
                                        </p:attrNameLst>
                                      </p:cBhvr>
                                      <p:tavLst>
                                        <p:tav tm="0">
                                          <p:val>
                                            <p:strVal val="#ppt_x"/>
                                          </p:val>
                                        </p:tav>
                                        <p:tav tm="100000">
                                          <p:val>
                                            <p:strVal val="#ppt_x"/>
                                          </p:val>
                                        </p:tav>
                                      </p:tavLst>
                                    </p:anim>
                                    <p:anim calcmode="lin" valueType="num">
                                      <p:cBhvr>
                                        <p:cTn id="12" dur="500" fill="hold"/>
                                        <p:tgtEl>
                                          <p:spTgt spid="498691"/>
                                        </p:tgtEl>
                                        <p:attrNameLst>
                                          <p:attrName>ppt_y</p:attrName>
                                        </p:attrNameLst>
                                      </p:cBhvr>
                                      <p:tavLst>
                                        <p:tav tm="0">
                                          <p:val>
                                            <p:strVal val="#ppt_y+#ppt_h/2"/>
                                          </p:val>
                                        </p:tav>
                                        <p:tav tm="100000">
                                          <p:val>
                                            <p:strVal val="#ppt_y"/>
                                          </p:val>
                                        </p:tav>
                                      </p:tavLst>
                                    </p:anim>
                                    <p:anim calcmode="lin" valueType="num">
                                      <p:cBhvr>
                                        <p:cTn id="13" dur="500" fill="hold"/>
                                        <p:tgtEl>
                                          <p:spTgt spid="498691"/>
                                        </p:tgtEl>
                                        <p:attrNameLst>
                                          <p:attrName>ppt_w</p:attrName>
                                        </p:attrNameLst>
                                      </p:cBhvr>
                                      <p:tavLst>
                                        <p:tav tm="0">
                                          <p:val>
                                            <p:strVal val="#ppt_w"/>
                                          </p:val>
                                        </p:tav>
                                        <p:tav tm="100000">
                                          <p:val>
                                            <p:strVal val="#ppt_w"/>
                                          </p:val>
                                        </p:tav>
                                      </p:tavLst>
                                    </p:anim>
                                    <p:anim calcmode="lin" valueType="num">
                                      <p:cBhvr>
                                        <p:cTn id="14" dur="500" fill="hold"/>
                                        <p:tgtEl>
                                          <p:spTgt spid="498691"/>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98692"/>
                                        </p:tgtEl>
                                        <p:attrNameLst>
                                          <p:attrName>style.visibility</p:attrName>
                                        </p:attrNameLst>
                                      </p:cBhvr>
                                      <p:to>
                                        <p:strVal val="visible"/>
                                      </p:to>
                                    </p:set>
                                    <p:animEffect transition="in" filter="dissolve">
                                      <p:cBhvr>
                                        <p:cTn id="18" dur="500"/>
                                        <p:tgtEl>
                                          <p:spTgt spid="498692"/>
                                        </p:tgtEl>
                                      </p:cBhvr>
                                    </p:animEffect>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498695"/>
                                        </p:tgtEl>
                                        <p:attrNameLst>
                                          <p:attrName>style.visibility</p:attrName>
                                        </p:attrNameLst>
                                      </p:cBhvr>
                                      <p:to>
                                        <p:strVal val="visible"/>
                                      </p:to>
                                    </p:set>
                                    <p:anim calcmode="lin" valueType="num">
                                      <p:cBhvr>
                                        <p:cTn id="22" dur="500" fill="hold"/>
                                        <p:tgtEl>
                                          <p:spTgt spid="498695"/>
                                        </p:tgtEl>
                                        <p:attrNameLst>
                                          <p:attrName>ppt_w</p:attrName>
                                        </p:attrNameLst>
                                      </p:cBhvr>
                                      <p:tavLst>
                                        <p:tav tm="0">
                                          <p:val>
                                            <p:fltVal val="0"/>
                                          </p:val>
                                        </p:tav>
                                        <p:tav tm="100000">
                                          <p:val>
                                            <p:strVal val="#ppt_w"/>
                                          </p:val>
                                        </p:tav>
                                      </p:tavLst>
                                    </p:anim>
                                    <p:anim calcmode="lin" valueType="num">
                                      <p:cBhvr>
                                        <p:cTn id="23" dur="500" fill="hold"/>
                                        <p:tgtEl>
                                          <p:spTgt spid="498695"/>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498694"/>
                                        </p:tgtEl>
                                        <p:attrNameLst>
                                          <p:attrName>style.visibility</p:attrName>
                                        </p:attrNameLst>
                                      </p:cBhvr>
                                      <p:to>
                                        <p:strVal val="visible"/>
                                      </p:to>
                                    </p:set>
                                    <p:animEffect transition="in" filter="dissolve">
                                      <p:cBhvr>
                                        <p:cTn id="27" dur="500"/>
                                        <p:tgtEl>
                                          <p:spTgt spid="498694"/>
                                        </p:tgtEl>
                                      </p:cBhvr>
                                    </p:animEffect>
                                  </p:childTnLst>
                                </p:cTn>
                              </p:par>
                            </p:childTnLst>
                          </p:cTn>
                        </p:par>
                        <p:par>
                          <p:cTn id="28" fill="hold">
                            <p:stCondLst>
                              <p:cond delay="2500"/>
                            </p:stCondLst>
                            <p:childTnLst>
                              <p:par>
                                <p:cTn id="29" presetID="9" presetClass="entr" presetSubtype="0" fill="hold" grpId="0" nodeType="afterEffect">
                                  <p:stCondLst>
                                    <p:cond delay="0"/>
                                  </p:stCondLst>
                                  <p:childTnLst>
                                    <p:set>
                                      <p:cBhvr>
                                        <p:cTn id="30" dur="1" fill="hold">
                                          <p:stCondLst>
                                            <p:cond delay="0"/>
                                          </p:stCondLst>
                                        </p:cTn>
                                        <p:tgtEl>
                                          <p:spTgt spid="498693"/>
                                        </p:tgtEl>
                                        <p:attrNameLst>
                                          <p:attrName>style.visibility</p:attrName>
                                        </p:attrNameLst>
                                      </p:cBhvr>
                                      <p:to>
                                        <p:strVal val="visible"/>
                                      </p:to>
                                    </p:set>
                                    <p:animEffect transition="in" filter="dissolve">
                                      <p:cBhvr>
                                        <p:cTn id="31" dur="500"/>
                                        <p:tgtEl>
                                          <p:spTgt spid="498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0" grpId="0" animBg="1"/>
      <p:bldP spid="498691" grpId="0" autoUpdateAnimBg="0"/>
      <p:bldP spid="498692" grpId="0" autoUpdateAnimBg="0"/>
      <p:bldP spid="498693" grpId="0" animBg="1" autoUpdateAnimBg="0"/>
      <p:bldP spid="49869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ChangeArrowheads="1"/>
          </p:cNvSpPr>
          <p:nvPr/>
        </p:nvSpPr>
        <p:spPr bwMode="auto">
          <a:xfrm>
            <a:off x="914400" y="1066800"/>
            <a:ext cx="2743200" cy="76200"/>
          </a:xfrm>
          <a:prstGeom prst="rect">
            <a:avLst/>
          </a:prstGeom>
          <a:solidFill>
            <a:schemeClr val="tx2"/>
          </a:solidFill>
          <a:ln w="9525">
            <a:solidFill>
              <a:srgbClr val="FF5050"/>
            </a:solidFill>
            <a:miter lim="800000"/>
            <a:headEnd/>
            <a:tailEnd/>
          </a:ln>
        </p:spPr>
        <p:txBody>
          <a:bodyPr wrap="none" anchor="ctr"/>
          <a:lstStyle/>
          <a:p>
            <a:endParaRPr lang="zh-CN" altLang="en-US"/>
          </a:p>
        </p:txBody>
      </p:sp>
      <p:sp>
        <p:nvSpPr>
          <p:cNvPr id="499715" name="Text Box 3"/>
          <p:cNvSpPr txBox="1">
            <a:spLocks noChangeArrowheads="1"/>
          </p:cNvSpPr>
          <p:nvPr/>
        </p:nvSpPr>
        <p:spPr bwMode="auto">
          <a:xfrm>
            <a:off x="755650" y="404813"/>
            <a:ext cx="2895600" cy="701675"/>
          </a:xfrm>
          <a:prstGeom prst="rect">
            <a:avLst/>
          </a:prstGeom>
          <a:noFill/>
          <a:ln w="9525">
            <a:noFill/>
            <a:miter lim="800000"/>
            <a:headEnd/>
            <a:tailEnd/>
          </a:ln>
          <a:effectLst/>
        </p:spPr>
        <p:txBody>
          <a:bodyPr>
            <a:spAutoFit/>
          </a:bodyPr>
          <a:lstStyle/>
          <a:p>
            <a:pPr>
              <a:defRPr/>
            </a:pPr>
            <a:r>
              <a:rPr lang="zh-CN" altLang="en-US" sz="4000" b="0">
                <a:solidFill>
                  <a:schemeClr val="tx2"/>
                </a:solidFill>
                <a:effectLst>
                  <a:outerShdw blurRad="38100" dist="38100" dir="2700000" algn="tl">
                    <a:srgbClr val="C0C0C0"/>
                  </a:outerShdw>
                </a:effectLst>
                <a:cs typeface="Arial" pitchFamily="34" charset="0"/>
              </a:rPr>
              <a:t>不可知论</a:t>
            </a:r>
          </a:p>
        </p:txBody>
      </p:sp>
      <p:sp>
        <p:nvSpPr>
          <p:cNvPr id="499716" name="Text Box 4"/>
          <p:cNvSpPr txBox="1">
            <a:spLocks noChangeArrowheads="1"/>
          </p:cNvSpPr>
          <p:nvPr/>
        </p:nvSpPr>
        <p:spPr bwMode="auto">
          <a:xfrm>
            <a:off x="762000" y="1295400"/>
            <a:ext cx="7696200" cy="1739900"/>
          </a:xfrm>
          <a:prstGeom prst="rect">
            <a:avLst/>
          </a:prstGeom>
          <a:noFill/>
          <a:ln w="9525">
            <a:noFill/>
            <a:miter lim="800000"/>
            <a:headEnd/>
            <a:tailEnd/>
          </a:ln>
          <a:effectLst/>
        </p:spPr>
        <p:txBody>
          <a:bodyPr>
            <a:spAutoFit/>
          </a:bodyPr>
          <a:lstStyle/>
          <a:p>
            <a:pPr algn="l">
              <a:defRPr/>
            </a:pPr>
            <a:r>
              <a:rPr lang="zh-CN" altLang="en-US" b="0">
                <a:solidFill>
                  <a:schemeClr val="tx2"/>
                </a:solidFill>
                <a:effectLst>
                  <a:outerShdw blurRad="38100" dist="38100" dir="2700000" algn="tl">
                    <a:srgbClr val="C0C0C0"/>
                  </a:outerShdw>
                </a:effectLst>
                <a:ea typeface="华文新魏" pitchFamily="2" charset="-122"/>
                <a:cs typeface="Arial" pitchFamily="34" charset="0"/>
              </a:rPr>
              <a:t>        </a:t>
            </a:r>
            <a:r>
              <a:rPr lang="zh-CN" altLang="en-US">
                <a:solidFill>
                  <a:schemeClr val="tx2"/>
                </a:solidFill>
                <a:effectLst>
                  <a:outerShdw blurRad="38100" dist="38100" dir="2700000" algn="tl">
                    <a:srgbClr val="C0C0C0"/>
                  </a:outerShdw>
                </a:effectLst>
                <a:ea typeface="华文新魏" pitchFamily="2" charset="-122"/>
                <a:cs typeface="Arial" pitchFamily="34" charset="0"/>
              </a:rPr>
              <a:t>认为物质和意识不具有同一性，否认思维认识世界或彻底认识世界的可能性。</a:t>
            </a:r>
          </a:p>
        </p:txBody>
      </p:sp>
      <p:pic>
        <p:nvPicPr>
          <p:cNvPr id="499718" name="Picture 6" descr="休谟001"/>
          <p:cNvPicPr>
            <a:picLocks noChangeAspect="1" noChangeArrowheads="1"/>
          </p:cNvPicPr>
          <p:nvPr/>
        </p:nvPicPr>
        <p:blipFill>
          <a:blip r:embed="rId2" cstate="print"/>
          <a:srcRect/>
          <a:stretch>
            <a:fillRect/>
          </a:stretch>
        </p:blipFill>
        <p:spPr bwMode="auto">
          <a:xfrm>
            <a:off x="827088" y="2997200"/>
            <a:ext cx="2266950" cy="3200400"/>
          </a:xfrm>
          <a:prstGeom prst="rect">
            <a:avLst/>
          </a:prstGeom>
          <a:noFill/>
          <a:ln w="28575">
            <a:solidFill>
              <a:schemeClr val="bg1"/>
            </a:solidFill>
            <a:miter lim="800000"/>
            <a:headEnd/>
            <a:tailEnd/>
          </a:ln>
        </p:spPr>
      </p:pic>
      <p:sp>
        <p:nvSpPr>
          <p:cNvPr id="499719" name="Text Box 7"/>
          <p:cNvSpPr txBox="1">
            <a:spLocks noChangeArrowheads="1"/>
          </p:cNvSpPr>
          <p:nvPr/>
        </p:nvSpPr>
        <p:spPr bwMode="auto">
          <a:xfrm>
            <a:off x="1524000" y="3276600"/>
            <a:ext cx="914400" cy="457200"/>
          </a:xfrm>
          <a:prstGeom prst="rect">
            <a:avLst/>
          </a:prstGeom>
          <a:noFill/>
          <a:ln w="9525">
            <a:noFill/>
            <a:miter lim="800000"/>
            <a:headEnd/>
            <a:tailEnd/>
          </a:ln>
        </p:spPr>
        <p:txBody>
          <a:bodyPr>
            <a:spAutoFit/>
          </a:bodyPr>
          <a:lstStyle/>
          <a:p>
            <a:pPr algn="l"/>
            <a:r>
              <a:rPr lang="zh-CN" altLang="en-US" sz="2400" b="0">
                <a:solidFill>
                  <a:srgbClr val="FFFF00"/>
                </a:solidFill>
                <a:ea typeface="黑体" pitchFamily="2" charset="-122"/>
              </a:rPr>
              <a:t>休谟</a:t>
            </a:r>
          </a:p>
        </p:txBody>
      </p:sp>
      <p:pic>
        <p:nvPicPr>
          <p:cNvPr id="45063" name="Picture 10" descr="《庄子》">
            <a:hlinkClick r:id="rId3"/>
          </p:cNvPr>
          <p:cNvPicPr>
            <a:picLocks noChangeAspect="1" noChangeArrowheads="1"/>
          </p:cNvPicPr>
          <p:nvPr/>
        </p:nvPicPr>
        <p:blipFill>
          <a:blip r:embed="rId4" cstate="print"/>
          <a:srcRect/>
          <a:stretch>
            <a:fillRect/>
          </a:stretch>
        </p:blipFill>
        <p:spPr bwMode="auto">
          <a:xfrm>
            <a:off x="5580063" y="2708275"/>
            <a:ext cx="2557462" cy="3529013"/>
          </a:xfrm>
          <a:prstGeom prst="rect">
            <a:avLst/>
          </a:prstGeom>
          <a:noFill/>
          <a:ln w="9525">
            <a:noFill/>
            <a:miter lim="800000"/>
            <a:headEnd/>
            <a:tailEnd/>
          </a:ln>
        </p:spPr>
      </p:pic>
      <p:sp>
        <p:nvSpPr>
          <p:cNvPr id="45064" name="AutoShape 12"/>
          <p:cNvSpPr>
            <a:spLocks noChangeArrowheads="1"/>
          </p:cNvSpPr>
          <p:nvPr/>
        </p:nvSpPr>
        <p:spPr bwMode="auto">
          <a:xfrm>
            <a:off x="2627313" y="4221163"/>
            <a:ext cx="2859087" cy="1368425"/>
          </a:xfrm>
          <a:prstGeom prst="cloudCallout">
            <a:avLst>
              <a:gd name="adj1" fmla="val 60551"/>
              <a:gd name="adj2" fmla="val 12991"/>
            </a:avLst>
          </a:prstGeom>
          <a:solidFill>
            <a:srgbClr val="CCFFFF"/>
          </a:solidFill>
          <a:ln w="12700">
            <a:solidFill>
              <a:schemeClr val="tx1"/>
            </a:solidFill>
            <a:round/>
            <a:headEnd/>
            <a:tailEnd/>
          </a:ln>
        </p:spPr>
        <p:txBody>
          <a:bodyPr/>
          <a:lstStyle/>
          <a:p>
            <a:r>
              <a:rPr lang="zh-CN" altLang="en-US" sz="2400"/>
              <a:t>子非我，安知我不知鱼之乐？</a:t>
            </a:r>
          </a:p>
        </p:txBody>
      </p:sp>
      <p:sp>
        <p:nvSpPr>
          <p:cNvPr id="45065" name="AutoShape 13"/>
          <p:cNvSpPr>
            <a:spLocks noChangeArrowheads="1"/>
          </p:cNvSpPr>
          <p:nvPr/>
        </p:nvSpPr>
        <p:spPr bwMode="auto">
          <a:xfrm>
            <a:off x="2916238" y="2708275"/>
            <a:ext cx="2592387" cy="936625"/>
          </a:xfrm>
          <a:prstGeom prst="wedgeEllipseCallout">
            <a:avLst>
              <a:gd name="adj1" fmla="val -67514"/>
              <a:gd name="adj2" fmla="val 33222"/>
            </a:avLst>
          </a:prstGeom>
          <a:solidFill>
            <a:srgbClr val="CCFFFF"/>
          </a:solidFill>
          <a:ln w="12700">
            <a:solidFill>
              <a:schemeClr val="tx1"/>
            </a:solidFill>
            <a:miter lim="800000"/>
            <a:headEnd/>
            <a:tailEnd/>
          </a:ln>
        </p:spPr>
        <p:txBody>
          <a:bodyPr/>
          <a:lstStyle/>
          <a:p>
            <a:r>
              <a:rPr lang="zh-CN" altLang="en-US" sz="2400"/>
              <a:t>感觉之外不可知</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99714"/>
                                        </p:tgtEl>
                                        <p:attrNameLst>
                                          <p:attrName>style.visibility</p:attrName>
                                        </p:attrNameLst>
                                      </p:cBhvr>
                                      <p:to>
                                        <p:strVal val="visible"/>
                                      </p:to>
                                    </p:set>
                                    <p:animEffect transition="in" filter="barn(outVertical)">
                                      <p:cBhvr>
                                        <p:cTn id="7" dur="500"/>
                                        <p:tgtEl>
                                          <p:spTgt spid="499714"/>
                                        </p:tgtEl>
                                      </p:cBhvr>
                                    </p:animEffect>
                                  </p:childTnLst>
                                </p:cTn>
                              </p:par>
                            </p:childTnLst>
                          </p:cTn>
                        </p:par>
                        <p:par>
                          <p:cTn id="8" fill="hold">
                            <p:stCondLst>
                              <p:cond delay="500"/>
                            </p:stCondLst>
                            <p:childTnLst>
                              <p:par>
                                <p:cTn id="9" presetID="17" presetClass="entr" presetSubtype="4" fill="hold" grpId="0" nodeType="afterEffect">
                                  <p:stCondLst>
                                    <p:cond delay="0"/>
                                  </p:stCondLst>
                                  <p:childTnLst>
                                    <p:set>
                                      <p:cBhvr>
                                        <p:cTn id="10" dur="1" fill="hold">
                                          <p:stCondLst>
                                            <p:cond delay="0"/>
                                          </p:stCondLst>
                                        </p:cTn>
                                        <p:tgtEl>
                                          <p:spTgt spid="499715"/>
                                        </p:tgtEl>
                                        <p:attrNameLst>
                                          <p:attrName>style.visibility</p:attrName>
                                        </p:attrNameLst>
                                      </p:cBhvr>
                                      <p:to>
                                        <p:strVal val="visible"/>
                                      </p:to>
                                    </p:set>
                                    <p:anim calcmode="lin" valueType="num">
                                      <p:cBhvr>
                                        <p:cTn id="11" dur="500" fill="hold"/>
                                        <p:tgtEl>
                                          <p:spTgt spid="499715"/>
                                        </p:tgtEl>
                                        <p:attrNameLst>
                                          <p:attrName>ppt_x</p:attrName>
                                        </p:attrNameLst>
                                      </p:cBhvr>
                                      <p:tavLst>
                                        <p:tav tm="0">
                                          <p:val>
                                            <p:strVal val="#ppt_x"/>
                                          </p:val>
                                        </p:tav>
                                        <p:tav tm="100000">
                                          <p:val>
                                            <p:strVal val="#ppt_x"/>
                                          </p:val>
                                        </p:tav>
                                      </p:tavLst>
                                    </p:anim>
                                    <p:anim calcmode="lin" valueType="num">
                                      <p:cBhvr>
                                        <p:cTn id="12" dur="500" fill="hold"/>
                                        <p:tgtEl>
                                          <p:spTgt spid="499715"/>
                                        </p:tgtEl>
                                        <p:attrNameLst>
                                          <p:attrName>ppt_y</p:attrName>
                                        </p:attrNameLst>
                                      </p:cBhvr>
                                      <p:tavLst>
                                        <p:tav tm="0">
                                          <p:val>
                                            <p:strVal val="#ppt_y+#ppt_h/2"/>
                                          </p:val>
                                        </p:tav>
                                        <p:tav tm="100000">
                                          <p:val>
                                            <p:strVal val="#ppt_y"/>
                                          </p:val>
                                        </p:tav>
                                      </p:tavLst>
                                    </p:anim>
                                    <p:anim calcmode="lin" valueType="num">
                                      <p:cBhvr>
                                        <p:cTn id="13" dur="500" fill="hold"/>
                                        <p:tgtEl>
                                          <p:spTgt spid="499715"/>
                                        </p:tgtEl>
                                        <p:attrNameLst>
                                          <p:attrName>ppt_w</p:attrName>
                                        </p:attrNameLst>
                                      </p:cBhvr>
                                      <p:tavLst>
                                        <p:tav tm="0">
                                          <p:val>
                                            <p:strVal val="#ppt_w"/>
                                          </p:val>
                                        </p:tav>
                                        <p:tav tm="100000">
                                          <p:val>
                                            <p:strVal val="#ppt_w"/>
                                          </p:val>
                                        </p:tav>
                                      </p:tavLst>
                                    </p:anim>
                                    <p:anim calcmode="lin" valueType="num">
                                      <p:cBhvr>
                                        <p:cTn id="14" dur="500" fill="hold"/>
                                        <p:tgtEl>
                                          <p:spTgt spid="49971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12" presetClass="entr" presetSubtype="1" fill="hold" grpId="0" nodeType="afterEffect">
                                  <p:stCondLst>
                                    <p:cond delay="0"/>
                                  </p:stCondLst>
                                  <p:childTnLst>
                                    <p:set>
                                      <p:cBhvr>
                                        <p:cTn id="17" dur="1" fill="hold">
                                          <p:stCondLst>
                                            <p:cond delay="0"/>
                                          </p:stCondLst>
                                        </p:cTn>
                                        <p:tgtEl>
                                          <p:spTgt spid="499716"/>
                                        </p:tgtEl>
                                        <p:attrNameLst>
                                          <p:attrName>style.visibility</p:attrName>
                                        </p:attrNameLst>
                                      </p:cBhvr>
                                      <p:to>
                                        <p:strVal val="visible"/>
                                      </p:to>
                                    </p:set>
                                    <p:animEffect transition="in" filter="slide(fromTop)">
                                      <p:cBhvr>
                                        <p:cTn id="18" dur="500"/>
                                        <p:tgtEl>
                                          <p:spTgt spid="499716"/>
                                        </p:tgtEl>
                                      </p:cBhvr>
                                    </p:animEffect>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499718"/>
                                        </p:tgtEl>
                                        <p:attrNameLst>
                                          <p:attrName>style.visibility</p:attrName>
                                        </p:attrNameLst>
                                      </p:cBhvr>
                                      <p:to>
                                        <p:strVal val="visible"/>
                                      </p:to>
                                    </p:set>
                                    <p:anim calcmode="lin" valueType="num">
                                      <p:cBhvr>
                                        <p:cTn id="22" dur="500" fill="hold"/>
                                        <p:tgtEl>
                                          <p:spTgt spid="499718"/>
                                        </p:tgtEl>
                                        <p:attrNameLst>
                                          <p:attrName>ppt_w</p:attrName>
                                        </p:attrNameLst>
                                      </p:cBhvr>
                                      <p:tavLst>
                                        <p:tav tm="0">
                                          <p:val>
                                            <p:fltVal val="0"/>
                                          </p:val>
                                        </p:tav>
                                        <p:tav tm="100000">
                                          <p:val>
                                            <p:strVal val="#ppt_w"/>
                                          </p:val>
                                        </p:tav>
                                      </p:tavLst>
                                    </p:anim>
                                    <p:anim calcmode="lin" valueType="num">
                                      <p:cBhvr>
                                        <p:cTn id="23" dur="500" fill="hold"/>
                                        <p:tgtEl>
                                          <p:spTgt spid="499718"/>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499719"/>
                                        </p:tgtEl>
                                        <p:attrNameLst>
                                          <p:attrName>style.visibility</p:attrName>
                                        </p:attrNameLst>
                                      </p:cBhvr>
                                      <p:to>
                                        <p:strVal val="visible"/>
                                      </p:to>
                                    </p:set>
                                    <p:animEffect transition="in" filter="dissolve">
                                      <p:cBhvr>
                                        <p:cTn id="27" dur="500"/>
                                        <p:tgtEl>
                                          <p:spTgt spid="499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animBg="1"/>
      <p:bldP spid="499715" grpId="0" autoUpdateAnimBg="0"/>
      <p:bldP spid="499716" grpId="0" autoUpdateAnimBg="0"/>
      <p:bldP spid="49971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Line 2"/>
          <p:cNvSpPr>
            <a:spLocks noChangeShapeType="1"/>
          </p:cNvSpPr>
          <p:nvPr/>
        </p:nvSpPr>
        <p:spPr bwMode="auto">
          <a:xfrm flipV="1">
            <a:off x="2484438" y="3284538"/>
            <a:ext cx="647700" cy="512762"/>
          </a:xfrm>
          <a:prstGeom prst="line">
            <a:avLst/>
          </a:prstGeom>
          <a:noFill/>
          <a:ln w="38100">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3315" name="Line 3"/>
          <p:cNvSpPr>
            <a:spLocks noChangeShapeType="1"/>
          </p:cNvSpPr>
          <p:nvPr/>
        </p:nvSpPr>
        <p:spPr bwMode="auto">
          <a:xfrm>
            <a:off x="2484438" y="4102100"/>
            <a:ext cx="685800" cy="457200"/>
          </a:xfrm>
          <a:prstGeom prst="line">
            <a:avLst/>
          </a:prstGeom>
          <a:noFill/>
          <a:ln w="38100">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grpSp>
        <p:nvGrpSpPr>
          <p:cNvPr id="5" name="Group 43"/>
          <p:cNvGrpSpPr>
            <a:grpSpLocks/>
          </p:cNvGrpSpPr>
          <p:nvPr/>
        </p:nvGrpSpPr>
        <p:grpSpPr bwMode="auto">
          <a:xfrm>
            <a:off x="3132138" y="2730500"/>
            <a:ext cx="2376487" cy="842963"/>
            <a:chOff x="2018" y="1584"/>
            <a:chExt cx="1497" cy="531"/>
          </a:xfrm>
        </p:grpSpPr>
        <p:grpSp>
          <p:nvGrpSpPr>
            <p:cNvPr id="6" name="Group 21"/>
            <p:cNvGrpSpPr>
              <a:grpSpLocks/>
            </p:cNvGrpSpPr>
            <p:nvPr/>
          </p:nvGrpSpPr>
          <p:grpSpPr bwMode="auto">
            <a:xfrm>
              <a:off x="2018" y="1616"/>
              <a:ext cx="1497" cy="499"/>
              <a:chOff x="249" y="1525"/>
              <a:chExt cx="5216" cy="2450"/>
            </a:xfrm>
          </p:grpSpPr>
          <p:grpSp>
            <p:nvGrpSpPr>
              <p:cNvPr id="7" name="Group 9"/>
              <p:cNvGrpSpPr>
                <a:grpSpLocks/>
              </p:cNvGrpSpPr>
              <p:nvPr/>
            </p:nvGrpSpPr>
            <p:grpSpPr bwMode="auto">
              <a:xfrm>
                <a:off x="249" y="1525"/>
                <a:ext cx="5216" cy="2450"/>
                <a:chOff x="816" y="2304"/>
                <a:chExt cx="1440" cy="448"/>
              </a:xfrm>
            </p:grpSpPr>
            <p:sp>
              <p:nvSpPr>
                <p:cNvPr id="46119"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2" name="Rectangle 11"/>
                <p:cNvSpPr>
                  <a:spLocks noChangeArrowheads="1"/>
                </p:cNvSpPr>
                <p:nvPr/>
              </p:nvSpPr>
              <p:spPr bwMode="gray">
                <a:xfrm>
                  <a:off x="816" y="2304"/>
                  <a:ext cx="1440" cy="393"/>
                </a:xfrm>
                <a:prstGeom prst="rect">
                  <a:avLst/>
                </a:prstGeom>
                <a:solidFill>
                  <a:schemeClr val="hlink"/>
                </a:soli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13337" name="Text Box 25"/>
              <p:cNvSpPr txBox="1">
                <a:spLocks noChangeArrowheads="1"/>
              </p:cNvSpPr>
              <p:nvPr/>
            </p:nvSpPr>
            <p:spPr bwMode="auto">
              <a:xfrm>
                <a:off x="336" y="1569"/>
                <a:ext cx="5038" cy="1984"/>
              </a:xfrm>
              <a:prstGeom prst="rect">
                <a:avLst/>
              </a:prstGeom>
              <a:solidFill>
                <a:srgbClr val="009999">
                  <a:alpha val="91000"/>
                </a:srgbClr>
              </a:solidFill>
              <a:ln w="38100">
                <a:noFill/>
                <a:miter lim="800000"/>
                <a:headEnd/>
                <a:tailEnd/>
              </a:ln>
              <a:effectLst/>
            </p:spPr>
            <p:txBody>
              <a:bodyPr>
                <a:spAutoFit/>
              </a:bodyPr>
              <a:lstStyle/>
              <a:p>
                <a:pPr algn="l" eaLnBrk="1" hangingPunct="1">
                  <a:lnSpc>
                    <a:spcPct val="120000"/>
                  </a:lnSpc>
                  <a:defRPr/>
                </a:pPr>
                <a:r>
                  <a:rPr lang="en-US" altLang="zh-CN" sz="3000">
                    <a:effectLst>
                      <a:outerShdw blurRad="38100" dist="38100" dir="2700000" algn="tl">
                        <a:srgbClr val="000000"/>
                      </a:outerShdw>
                    </a:effectLst>
                    <a:latin typeface="华文楷体" pitchFamily="2" charset="-122"/>
                    <a:ea typeface="华文楷体" pitchFamily="2" charset="-122"/>
                  </a:rPr>
                  <a:t>	</a:t>
                </a:r>
              </a:p>
            </p:txBody>
          </p:sp>
        </p:grpSp>
        <p:sp>
          <p:nvSpPr>
            <p:cNvPr id="46116" name="Rectangle 4"/>
            <p:cNvSpPr>
              <a:spLocks noChangeArrowheads="1"/>
            </p:cNvSpPr>
            <p:nvPr/>
          </p:nvSpPr>
          <p:spPr bwMode="auto">
            <a:xfrm>
              <a:off x="2030" y="1584"/>
              <a:ext cx="1440" cy="432"/>
            </a:xfrm>
            <a:prstGeom prst="rect">
              <a:avLst/>
            </a:prstGeom>
            <a:noFill/>
            <a:ln w="9525">
              <a:noFill/>
              <a:miter lim="800000"/>
              <a:headEnd/>
              <a:tailEnd/>
            </a:ln>
          </p:spPr>
          <p:txBody>
            <a:bodyPr wrap="none" anchor="ctr"/>
            <a:lstStyle/>
            <a:p>
              <a:pPr eaLnBrk="1" hangingPunct="1"/>
              <a:r>
                <a:rPr kumimoji="1" lang="zh-CN" altLang="en-US" sz="2800">
                  <a:latin typeface="楷体_GB2312" pitchFamily="49" charset="-122"/>
                  <a:ea typeface="楷体_GB2312" pitchFamily="49" charset="-122"/>
                </a:rPr>
                <a:t>历史唯物主义</a:t>
              </a:r>
            </a:p>
          </p:txBody>
        </p:sp>
      </p:grpSp>
      <p:grpSp>
        <p:nvGrpSpPr>
          <p:cNvPr id="8" name="Group 44"/>
          <p:cNvGrpSpPr>
            <a:grpSpLocks/>
          </p:cNvGrpSpPr>
          <p:nvPr/>
        </p:nvGrpSpPr>
        <p:grpSpPr bwMode="auto">
          <a:xfrm>
            <a:off x="3132138" y="4365625"/>
            <a:ext cx="2447925" cy="792163"/>
            <a:chOff x="2018" y="2614"/>
            <a:chExt cx="1542" cy="499"/>
          </a:xfrm>
        </p:grpSpPr>
        <p:grpSp>
          <p:nvGrpSpPr>
            <p:cNvPr id="9" name="Group 31"/>
            <p:cNvGrpSpPr>
              <a:grpSpLocks/>
            </p:cNvGrpSpPr>
            <p:nvPr/>
          </p:nvGrpSpPr>
          <p:grpSpPr bwMode="auto">
            <a:xfrm>
              <a:off x="2018" y="2614"/>
              <a:ext cx="1497" cy="499"/>
              <a:chOff x="249" y="1525"/>
              <a:chExt cx="5216" cy="2450"/>
            </a:xfrm>
          </p:grpSpPr>
          <p:grpSp>
            <p:nvGrpSpPr>
              <p:cNvPr id="10" name="Group 9"/>
              <p:cNvGrpSpPr>
                <a:grpSpLocks/>
              </p:cNvGrpSpPr>
              <p:nvPr/>
            </p:nvGrpSpPr>
            <p:grpSpPr bwMode="auto">
              <a:xfrm>
                <a:off x="249" y="1525"/>
                <a:ext cx="5216" cy="2450"/>
                <a:chOff x="816" y="2304"/>
                <a:chExt cx="1440" cy="448"/>
              </a:xfrm>
            </p:grpSpPr>
            <p:sp>
              <p:nvSpPr>
                <p:cNvPr id="46113"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 name="Rectangle 11"/>
                <p:cNvSpPr>
                  <a:spLocks noChangeArrowheads="1"/>
                </p:cNvSpPr>
                <p:nvPr/>
              </p:nvSpPr>
              <p:spPr bwMode="gray">
                <a:xfrm>
                  <a:off x="816" y="2304"/>
                  <a:ext cx="1440" cy="393"/>
                </a:xfrm>
                <a:prstGeom prst="rect">
                  <a:avLst/>
                </a:prstGeom>
                <a:solidFill>
                  <a:schemeClr val="hlink"/>
                </a:soli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13347" name="Text Box 35"/>
              <p:cNvSpPr txBox="1">
                <a:spLocks noChangeArrowheads="1"/>
              </p:cNvSpPr>
              <p:nvPr/>
            </p:nvSpPr>
            <p:spPr bwMode="auto">
              <a:xfrm>
                <a:off x="336" y="1569"/>
                <a:ext cx="5038" cy="1984"/>
              </a:xfrm>
              <a:prstGeom prst="rect">
                <a:avLst/>
              </a:prstGeom>
              <a:solidFill>
                <a:srgbClr val="009999">
                  <a:alpha val="91000"/>
                </a:srgbClr>
              </a:solidFill>
              <a:ln w="38100">
                <a:noFill/>
                <a:miter lim="800000"/>
                <a:headEnd/>
                <a:tailEnd/>
              </a:ln>
              <a:effectLst/>
            </p:spPr>
            <p:txBody>
              <a:bodyPr>
                <a:spAutoFit/>
              </a:bodyPr>
              <a:lstStyle/>
              <a:p>
                <a:pPr algn="l" eaLnBrk="1" hangingPunct="1">
                  <a:lnSpc>
                    <a:spcPct val="120000"/>
                  </a:lnSpc>
                  <a:defRPr/>
                </a:pPr>
                <a:r>
                  <a:rPr lang="en-US" altLang="zh-CN" sz="3000">
                    <a:effectLst>
                      <a:outerShdw blurRad="38100" dist="38100" dir="2700000" algn="tl">
                        <a:srgbClr val="000000"/>
                      </a:outerShdw>
                    </a:effectLst>
                    <a:latin typeface="华文楷体" pitchFamily="2" charset="-122"/>
                    <a:ea typeface="华文楷体" pitchFamily="2" charset="-122"/>
                  </a:rPr>
                  <a:t>	</a:t>
                </a:r>
              </a:p>
            </p:txBody>
          </p:sp>
        </p:grpSp>
        <p:sp>
          <p:nvSpPr>
            <p:cNvPr id="13317" name="Rectangle 5"/>
            <p:cNvSpPr>
              <a:spLocks noChangeArrowheads="1"/>
            </p:cNvSpPr>
            <p:nvPr/>
          </p:nvSpPr>
          <p:spPr bwMode="auto">
            <a:xfrm>
              <a:off x="2120" y="2614"/>
              <a:ext cx="1440" cy="384"/>
            </a:xfrm>
            <a:prstGeom prst="rect">
              <a:avLst/>
            </a:prstGeom>
            <a:noFill/>
            <a:ln w="9525">
              <a:noFill/>
              <a:miter lim="800000"/>
              <a:headEnd/>
              <a:tailEnd/>
            </a:ln>
            <a:effectLst/>
          </p:spPr>
          <p:txBody>
            <a:bodyPr wrap="none" anchor="ctr"/>
            <a:lstStyle/>
            <a:p>
              <a:pPr eaLnBrk="1" hangingPunct="1">
                <a:defRPr/>
              </a:pPr>
              <a:r>
                <a:rPr kumimoji="1" lang="zh-CN" altLang="en-US" sz="2800">
                  <a:effectLst>
                    <a:outerShdw blurRad="38100" dist="38100" dir="2700000" algn="tl">
                      <a:srgbClr val="C0C0C0"/>
                    </a:outerShdw>
                  </a:effectLst>
                  <a:latin typeface="楷体_GB2312" pitchFamily="49" charset="-122"/>
                  <a:ea typeface="楷体_GB2312" pitchFamily="49" charset="-122"/>
                </a:rPr>
                <a:t>历史唯心主义</a:t>
              </a:r>
              <a:r>
                <a:rPr kumimoji="1" lang="zh-CN" altLang="en-US" sz="3200">
                  <a:effectLst>
                    <a:outerShdw blurRad="38100" dist="38100" dir="2700000" algn="tl">
                      <a:srgbClr val="C0C0C0"/>
                    </a:outerShdw>
                  </a:effectLst>
                  <a:latin typeface="楷体_GB2312" pitchFamily="49" charset="-122"/>
                  <a:ea typeface="楷体_GB2312" pitchFamily="49" charset="-122"/>
                </a:rPr>
                <a:t> </a:t>
              </a:r>
            </a:p>
          </p:txBody>
        </p:sp>
      </p:grpSp>
      <p:sp>
        <p:nvSpPr>
          <p:cNvPr id="13318" name="AutoShape 6"/>
          <p:cNvSpPr>
            <a:spLocks noChangeArrowheads="1"/>
          </p:cNvSpPr>
          <p:nvPr/>
        </p:nvSpPr>
        <p:spPr bwMode="auto">
          <a:xfrm>
            <a:off x="5651500" y="2924175"/>
            <a:ext cx="520700" cy="433388"/>
          </a:xfrm>
          <a:prstGeom prst="notchedRightArrow">
            <a:avLst>
              <a:gd name="adj1" fmla="val 50000"/>
              <a:gd name="adj2" fmla="val 12515"/>
            </a:avLst>
          </a:prstGeom>
          <a:solidFill>
            <a:schemeClr val="accent2"/>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3319" name="AutoShape 7"/>
          <p:cNvSpPr>
            <a:spLocks noChangeArrowheads="1"/>
          </p:cNvSpPr>
          <p:nvPr/>
        </p:nvSpPr>
        <p:spPr bwMode="auto">
          <a:xfrm>
            <a:off x="5618163" y="4459288"/>
            <a:ext cx="609600" cy="409575"/>
          </a:xfrm>
          <a:prstGeom prst="notchedRightArrow">
            <a:avLst>
              <a:gd name="adj1" fmla="val 50000"/>
              <a:gd name="adj2" fmla="val 37209"/>
            </a:avLst>
          </a:prstGeom>
          <a:solidFill>
            <a:schemeClr val="accent2"/>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11" name="Group 45"/>
          <p:cNvGrpSpPr>
            <a:grpSpLocks/>
          </p:cNvGrpSpPr>
          <p:nvPr/>
        </p:nvGrpSpPr>
        <p:grpSpPr bwMode="auto">
          <a:xfrm>
            <a:off x="6227763" y="2276475"/>
            <a:ext cx="2016125" cy="1584325"/>
            <a:chOff x="3923" y="1298"/>
            <a:chExt cx="1270" cy="998"/>
          </a:xfrm>
        </p:grpSpPr>
        <p:grpSp>
          <p:nvGrpSpPr>
            <p:cNvPr id="12" name="Group 12"/>
            <p:cNvGrpSpPr>
              <a:grpSpLocks/>
            </p:cNvGrpSpPr>
            <p:nvPr/>
          </p:nvGrpSpPr>
          <p:grpSpPr bwMode="auto">
            <a:xfrm>
              <a:off x="3923" y="1298"/>
              <a:ext cx="1270" cy="998"/>
              <a:chOff x="816" y="2304"/>
              <a:chExt cx="1440" cy="448"/>
            </a:xfrm>
          </p:grpSpPr>
          <p:sp>
            <p:nvSpPr>
              <p:cNvPr id="13349" name="Freeform 13"/>
              <p:cNvSpPr>
                <a:spLocks/>
              </p:cNvSpPr>
              <p:nvPr/>
            </p:nvSpPr>
            <p:spPr bwMode="gray">
              <a:xfrm>
                <a:off x="901" y="2562"/>
                <a:ext cx="1270" cy="190"/>
              </a:xfrm>
              <a:custGeom>
                <a:avLst/>
                <a:gdLst>
                  <a:gd name="T0" fmla="*/ 1270 w 1120"/>
                  <a:gd name="T1" fmla="*/ 190 h 252"/>
                  <a:gd name="T2" fmla="*/ 1265 w 1120"/>
                  <a:gd name="T3" fmla="*/ 188 h 252"/>
                  <a:gd name="T4" fmla="*/ 1247 w 1120"/>
                  <a:gd name="T5" fmla="*/ 185 h 252"/>
                  <a:gd name="T6" fmla="*/ 1218 w 1120"/>
                  <a:gd name="T7" fmla="*/ 181 h 252"/>
                  <a:gd name="T8" fmla="*/ 1177 w 1120"/>
                  <a:gd name="T9" fmla="*/ 175 h 252"/>
                  <a:gd name="T10" fmla="*/ 1125 w 1120"/>
                  <a:gd name="T11" fmla="*/ 167 h 252"/>
                  <a:gd name="T12" fmla="*/ 1064 w 1120"/>
                  <a:gd name="T13" fmla="*/ 160 h 252"/>
                  <a:gd name="T14" fmla="*/ 993 w 1120"/>
                  <a:gd name="T15" fmla="*/ 154 h 252"/>
                  <a:gd name="T16" fmla="*/ 914 w 1120"/>
                  <a:gd name="T17" fmla="*/ 148 h 252"/>
                  <a:gd name="T18" fmla="*/ 828 w 1120"/>
                  <a:gd name="T19" fmla="*/ 143 h 252"/>
                  <a:gd name="T20" fmla="*/ 733 w 1120"/>
                  <a:gd name="T21" fmla="*/ 139 h 252"/>
                  <a:gd name="T22" fmla="*/ 630 w 1120"/>
                  <a:gd name="T23" fmla="*/ 139 h 252"/>
                  <a:gd name="T24" fmla="*/ 528 w 1120"/>
                  <a:gd name="T25" fmla="*/ 139 h 252"/>
                  <a:gd name="T26" fmla="*/ 435 w 1120"/>
                  <a:gd name="T27" fmla="*/ 143 h 252"/>
                  <a:gd name="T28" fmla="*/ 349 w 1120"/>
                  <a:gd name="T29" fmla="*/ 148 h 252"/>
                  <a:gd name="T30" fmla="*/ 270 w 1120"/>
                  <a:gd name="T31" fmla="*/ 154 h 252"/>
                  <a:gd name="T32" fmla="*/ 202 w 1120"/>
                  <a:gd name="T33" fmla="*/ 160 h 252"/>
                  <a:gd name="T34" fmla="*/ 143 w 1120"/>
                  <a:gd name="T35" fmla="*/ 167 h 252"/>
                  <a:gd name="T36" fmla="*/ 93 w 1120"/>
                  <a:gd name="T37" fmla="*/ 175 h 252"/>
                  <a:gd name="T38" fmla="*/ 52 w 1120"/>
                  <a:gd name="T39" fmla="*/ 181 h 252"/>
                  <a:gd name="T40" fmla="*/ 23 w 1120"/>
                  <a:gd name="T41" fmla="*/ 185 h 252"/>
                  <a:gd name="T42" fmla="*/ 7 w 1120"/>
                  <a:gd name="T43" fmla="*/ 188 h 252"/>
                  <a:gd name="T44" fmla="*/ 0 w 1120"/>
                  <a:gd name="T45" fmla="*/ 190 h 252"/>
                  <a:gd name="T46" fmla="*/ 0 w 1120"/>
                  <a:gd name="T47" fmla="*/ 47 h 252"/>
                  <a:gd name="T48" fmla="*/ 635 w 1120"/>
                  <a:gd name="T49" fmla="*/ 0 h 252"/>
                  <a:gd name="T50" fmla="*/ 1270 w 1120"/>
                  <a:gd name="T51" fmla="*/ 47 h 252"/>
                  <a:gd name="T52" fmla="*/ 1270 w 1120"/>
                  <a:gd name="T53" fmla="*/ 190 h 252"/>
                  <a:gd name="T54" fmla="*/ 1270 w 1120"/>
                  <a:gd name="T55" fmla="*/ 190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a:effectLst>
                <a:outerShdw dist="107763" dir="2700000" algn="ctr" rotWithShape="0">
                  <a:srgbClr val="808080">
                    <a:alpha val="50000"/>
                  </a:srgbClr>
                </a:outerShdw>
              </a:effectLst>
            </p:spPr>
            <p:txBody>
              <a:bodyPr/>
              <a:lstStyle/>
              <a:p>
                <a:pPr algn="l" eaLnBrk="1" hangingPunct="1">
                  <a:defRPr/>
                </a:pPr>
                <a:endParaRPr lang="zh-CN" altLang="zh-CN" sz="2800">
                  <a:solidFill>
                    <a:schemeClr val="accent2"/>
                  </a:solidFill>
                  <a:cs typeface="Arial" pitchFamily="34" charset="0"/>
                </a:endParaRPr>
              </a:p>
            </p:txBody>
          </p:sp>
          <p:sp>
            <p:nvSpPr>
              <p:cNvPr id="4"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w="9525" algn="ctr">
                <a:noFill/>
                <a:miter lim="800000"/>
                <a:headEnd/>
                <a:tailEnd/>
              </a:ln>
              <a:effectLst>
                <a:outerShdw dist="107763" dir="2700000" algn="ctr" rotWithShape="0">
                  <a:srgbClr val="808080">
                    <a:alpha val="50000"/>
                  </a:srgbClr>
                </a:outerShdw>
              </a:effectLst>
            </p:spPr>
            <p:txBody>
              <a:bodyPr wrap="none" anchor="ctr"/>
              <a:lstStyle/>
              <a:p>
                <a:pPr eaLnBrk="1" hangingPunct="1">
                  <a:defRPr/>
                </a:pPr>
                <a:endParaRPr kumimoji="1" lang="zh-CN" altLang="zh-CN" sz="2800">
                  <a:solidFill>
                    <a:srgbClr val="000099"/>
                  </a:solidFill>
                  <a:latin typeface="Times New Roman" pitchFamily="18" charset="0"/>
                  <a:cs typeface="Arial" pitchFamily="34" charset="0"/>
                </a:endParaRPr>
              </a:p>
            </p:txBody>
          </p:sp>
        </p:grpSp>
        <p:sp>
          <p:nvSpPr>
            <p:cNvPr id="46106" name="Rectangle 8"/>
            <p:cNvSpPr>
              <a:spLocks noChangeArrowheads="1"/>
            </p:cNvSpPr>
            <p:nvPr/>
          </p:nvSpPr>
          <p:spPr bwMode="auto">
            <a:xfrm>
              <a:off x="3936" y="1298"/>
              <a:ext cx="1152" cy="864"/>
            </a:xfrm>
            <a:prstGeom prst="rect">
              <a:avLst/>
            </a:prstGeom>
            <a:noFill/>
            <a:ln w="9525">
              <a:noFill/>
              <a:miter lim="800000"/>
              <a:headEnd/>
              <a:tailEnd/>
            </a:ln>
          </p:spPr>
          <p:txBody>
            <a:bodyPr wrap="none" anchor="ctr"/>
            <a:lstStyle/>
            <a:p>
              <a:pPr eaLnBrk="1" hangingPunct="1"/>
              <a:r>
                <a:rPr kumimoji="1" lang="zh-CN" altLang="en-US" sz="2800">
                  <a:solidFill>
                    <a:srgbClr val="000066"/>
                  </a:solidFill>
                  <a:latin typeface="楷体_GB2312" pitchFamily="49" charset="-122"/>
                  <a:ea typeface="楷体_GB2312" pitchFamily="49" charset="-122"/>
                </a:rPr>
                <a:t>主张社会</a:t>
              </a:r>
            </a:p>
            <a:p>
              <a:pPr eaLnBrk="1" hangingPunct="1"/>
              <a:r>
                <a:rPr kumimoji="1" lang="zh-CN" altLang="en-US" sz="2800">
                  <a:solidFill>
                    <a:srgbClr val="000066"/>
                  </a:solidFill>
                  <a:latin typeface="楷体_GB2312" pitchFamily="49" charset="-122"/>
                  <a:ea typeface="楷体_GB2312" pitchFamily="49" charset="-122"/>
                </a:rPr>
                <a:t>存在决定</a:t>
              </a:r>
            </a:p>
            <a:p>
              <a:pPr eaLnBrk="1" hangingPunct="1"/>
              <a:r>
                <a:rPr kumimoji="1" lang="zh-CN" altLang="en-US" sz="2800">
                  <a:solidFill>
                    <a:srgbClr val="000066"/>
                  </a:solidFill>
                  <a:latin typeface="楷体_GB2312" pitchFamily="49" charset="-122"/>
                  <a:ea typeface="楷体_GB2312" pitchFamily="49" charset="-122"/>
                </a:rPr>
                <a:t>社会意识</a:t>
              </a:r>
            </a:p>
          </p:txBody>
        </p:sp>
      </p:grpSp>
      <p:grpSp>
        <p:nvGrpSpPr>
          <p:cNvPr id="13" name="Group 46"/>
          <p:cNvGrpSpPr>
            <a:grpSpLocks/>
          </p:cNvGrpSpPr>
          <p:nvPr/>
        </p:nvGrpSpPr>
        <p:grpSpPr bwMode="auto">
          <a:xfrm>
            <a:off x="6227763" y="3952875"/>
            <a:ext cx="2016125" cy="1636713"/>
            <a:chOff x="3923" y="2354"/>
            <a:chExt cx="1270" cy="1031"/>
          </a:xfrm>
        </p:grpSpPr>
        <p:grpSp>
          <p:nvGrpSpPr>
            <p:cNvPr id="14" name="Group 12"/>
            <p:cNvGrpSpPr>
              <a:grpSpLocks/>
            </p:cNvGrpSpPr>
            <p:nvPr/>
          </p:nvGrpSpPr>
          <p:grpSpPr bwMode="auto">
            <a:xfrm>
              <a:off x="3923" y="2387"/>
              <a:ext cx="1270" cy="998"/>
              <a:chOff x="816" y="2304"/>
              <a:chExt cx="1440" cy="448"/>
            </a:xfrm>
          </p:grpSpPr>
          <p:sp>
            <p:nvSpPr>
              <p:cNvPr id="13352" name="Freeform 13"/>
              <p:cNvSpPr>
                <a:spLocks/>
              </p:cNvSpPr>
              <p:nvPr/>
            </p:nvSpPr>
            <p:spPr bwMode="gray">
              <a:xfrm>
                <a:off x="901" y="2562"/>
                <a:ext cx="1270" cy="190"/>
              </a:xfrm>
              <a:custGeom>
                <a:avLst/>
                <a:gdLst>
                  <a:gd name="T0" fmla="*/ 1270 w 1120"/>
                  <a:gd name="T1" fmla="*/ 190 h 252"/>
                  <a:gd name="T2" fmla="*/ 1265 w 1120"/>
                  <a:gd name="T3" fmla="*/ 188 h 252"/>
                  <a:gd name="T4" fmla="*/ 1247 w 1120"/>
                  <a:gd name="T5" fmla="*/ 185 h 252"/>
                  <a:gd name="T6" fmla="*/ 1218 w 1120"/>
                  <a:gd name="T7" fmla="*/ 181 h 252"/>
                  <a:gd name="T8" fmla="*/ 1177 w 1120"/>
                  <a:gd name="T9" fmla="*/ 175 h 252"/>
                  <a:gd name="T10" fmla="*/ 1125 w 1120"/>
                  <a:gd name="T11" fmla="*/ 167 h 252"/>
                  <a:gd name="T12" fmla="*/ 1064 w 1120"/>
                  <a:gd name="T13" fmla="*/ 160 h 252"/>
                  <a:gd name="T14" fmla="*/ 993 w 1120"/>
                  <a:gd name="T15" fmla="*/ 154 h 252"/>
                  <a:gd name="T16" fmla="*/ 914 w 1120"/>
                  <a:gd name="T17" fmla="*/ 148 h 252"/>
                  <a:gd name="T18" fmla="*/ 828 w 1120"/>
                  <a:gd name="T19" fmla="*/ 143 h 252"/>
                  <a:gd name="T20" fmla="*/ 733 w 1120"/>
                  <a:gd name="T21" fmla="*/ 139 h 252"/>
                  <a:gd name="T22" fmla="*/ 630 w 1120"/>
                  <a:gd name="T23" fmla="*/ 139 h 252"/>
                  <a:gd name="T24" fmla="*/ 528 w 1120"/>
                  <a:gd name="T25" fmla="*/ 139 h 252"/>
                  <a:gd name="T26" fmla="*/ 435 w 1120"/>
                  <a:gd name="T27" fmla="*/ 143 h 252"/>
                  <a:gd name="T28" fmla="*/ 349 w 1120"/>
                  <a:gd name="T29" fmla="*/ 148 h 252"/>
                  <a:gd name="T30" fmla="*/ 270 w 1120"/>
                  <a:gd name="T31" fmla="*/ 154 h 252"/>
                  <a:gd name="T32" fmla="*/ 202 w 1120"/>
                  <a:gd name="T33" fmla="*/ 160 h 252"/>
                  <a:gd name="T34" fmla="*/ 143 w 1120"/>
                  <a:gd name="T35" fmla="*/ 167 h 252"/>
                  <a:gd name="T36" fmla="*/ 93 w 1120"/>
                  <a:gd name="T37" fmla="*/ 175 h 252"/>
                  <a:gd name="T38" fmla="*/ 52 w 1120"/>
                  <a:gd name="T39" fmla="*/ 181 h 252"/>
                  <a:gd name="T40" fmla="*/ 23 w 1120"/>
                  <a:gd name="T41" fmla="*/ 185 h 252"/>
                  <a:gd name="T42" fmla="*/ 7 w 1120"/>
                  <a:gd name="T43" fmla="*/ 188 h 252"/>
                  <a:gd name="T44" fmla="*/ 0 w 1120"/>
                  <a:gd name="T45" fmla="*/ 190 h 252"/>
                  <a:gd name="T46" fmla="*/ 0 w 1120"/>
                  <a:gd name="T47" fmla="*/ 47 h 252"/>
                  <a:gd name="T48" fmla="*/ 635 w 1120"/>
                  <a:gd name="T49" fmla="*/ 0 h 252"/>
                  <a:gd name="T50" fmla="*/ 1270 w 1120"/>
                  <a:gd name="T51" fmla="*/ 47 h 252"/>
                  <a:gd name="T52" fmla="*/ 1270 w 1120"/>
                  <a:gd name="T53" fmla="*/ 190 h 252"/>
                  <a:gd name="T54" fmla="*/ 1270 w 1120"/>
                  <a:gd name="T55" fmla="*/ 190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a:effectLst>
                <a:outerShdw dist="107763" dir="2700000" algn="ctr" rotWithShape="0">
                  <a:srgbClr val="808080">
                    <a:alpha val="50000"/>
                  </a:srgbClr>
                </a:outerShdw>
              </a:effectLst>
            </p:spPr>
            <p:txBody>
              <a:bodyPr/>
              <a:lstStyle/>
              <a:p>
                <a:pPr algn="l" eaLnBrk="1" hangingPunct="1">
                  <a:defRPr/>
                </a:pPr>
                <a:endParaRPr lang="zh-CN" altLang="zh-CN" sz="2800">
                  <a:solidFill>
                    <a:schemeClr val="accent2"/>
                  </a:solidFill>
                  <a:cs typeface="Arial" pitchFamily="34" charset="0"/>
                </a:endParaRPr>
              </a:p>
            </p:txBody>
          </p:sp>
          <p:sp>
            <p:nvSpPr>
              <p:cNvPr id="31028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w="9525" algn="ctr">
                <a:noFill/>
                <a:miter lim="800000"/>
                <a:headEnd/>
                <a:tailEnd/>
              </a:ln>
              <a:effectLst>
                <a:outerShdw dist="107763" dir="2700000" algn="ctr" rotWithShape="0">
                  <a:srgbClr val="808080">
                    <a:alpha val="50000"/>
                  </a:srgbClr>
                </a:outerShdw>
              </a:effectLst>
            </p:spPr>
            <p:txBody>
              <a:bodyPr wrap="none" anchor="ctr"/>
              <a:lstStyle/>
              <a:p>
                <a:pPr eaLnBrk="1" hangingPunct="1">
                  <a:defRPr/>
                </a:pPr>
                <a:endParaRPr kumimoji="1" lang="zh-CN" altLang="zh-CN" sz="2800">
                  <a:solidFill>
                    <a:srgbClr val="000099"/>
                  </a:solidFill>
                  <a:latin typeface="Times New Roman" pitchFamily="18" charset="0"/>
                  <a:cs typeface="Arial" pitchFamily="34" charset="0"/>
                </a:endParaRPr>
              </a:p>
            </p:txBody>
          </p:sp>
        </p:grpSp>
        <p:sp>
          <p:nvSpPr>
            <p:cNvPr id="46102" name="Rectangle 9"/>
            <p:cNvSpPr>
              <a:spLocks noChangeArrowheads="1"/>
            </p:cNvSpPr>
            <p:nvPr/>
          </p:nvSpPr>
          <p:spPr bwMode="auto">
            <a:xfrm>
              <a:off x="3969" y="2354"/>
              <a:ext cx="1152" cy="912"/>
            </a:xfrm>
            <a:prstGeom prst="rect">
              <a:avLst/>
            </a:prstGeom>
            <a:noFill/>
            <a:ln w="9525">
              <a:noFill/>
              <a:miter lim="800000"/>
              <a:headEnd/>
              <a:tailEnd/>
            </a:ln>
          </p:spPr>
          <p:txBody>
            <a:bodyPr wrap="none" anchor="ctr"/>
            <a:lstStyle/>
            <a:p>
              <a:pPr eaLnBrk="1" hangingPunct="1"/>
              <a:r>
                <a:rPr kumimoji="1" lang="zh-CN" altLang="en-US" sz="2800">
                  <a:solidFill>
                    <a:srgbClr val="000066"/>
                  </a:solidFill>
                  <a:latin typeface="楷体_GB2312" pitchFamily="49" charset="-122"/>
                  <a:ea typeface="楷体_GB2312" pitchFamily="49" charset="-122"/>
                </a:rPr>
                <a:t>主张社会</a:t>
              </a:r>
            </a:p>
            <a:p>
              <a:pPr eaLnBrk="1" hangingPunct="1"/>
              <a:r>
                <a:rPr kumimoji="1" lang="zh-CN" altLang="en-US" sz="2800">
                  <a:solidFill>
                    <a:srgbClr val="000066"/>
                  </a:solidFill>
                  <a:latin typeface="楷体_GB2312" pitchFamily="49" charset="-122"/>
                  <a:ea typeface="楷体_GB2312" pitchFamily="49" charset="-122"/>
                </a:rPr>
                <a:t>意识决定</a:t>
              </a:r>
            </a:p>
            <a:p>
              <a:pPr eaLnBrk="1" hangingPunct="1"/>
              <a:r>
                <a:rPr kumimoji="1" lang="zh-CN" altLang="en-US" sz="2800">
                  <a:solidFill>
                    <a:srgbClr val="000066"/>
                  </a:solidFill>
                  <a:latin typeface="楷体_GB2312" pitchFamily="49" charset="-122"/>
                  <a:ea typeface="楷体_GB2312" pitchFamily="49" charset="-122"/>
                </a:rPr>
                <a:t>社会存在</a:t>
              </a:r>
            </a:p>
          </p:txBody>
        </p:sp>
      </p:grpSp>
      <p:grpSp>
        <p:nvGrpSpPr>
          <p:cNvPr id="15" name="Group 42"/>
          <p:cNvGrpSpPr>
            <a:grpSpLocks/>
          </p:cNvGrpSpPr>
          <p:nvPr/>
        </p:nvGrpSpPr>
        <p:grpSpPr bwMode="auto">
          <a:xfrm>
            <a:off x="611188" y="2709863"/>
            <a:ext cx="1871662" cy="2447925"/>
            <a:chOff x="476" y="1525"/>
            <a:chExt cx="1179" cy="1542"/>
          </a:xfrm>
        </p:grpSpPr>
        <p:grpSp>
          <p:nvGrpSpPr>
            <p:cNvPr id="16" name="Group 9"/>
            <p:cNvGrpSpPr>
              <a:grpSpLocks/>
            </p:cNvGrpSpPr>
            <p:nvPr/>
          </p:nvGrpSpPr>
          <p:grpSpPr bwMode="auto">
            <a:xfrm>
              <a:off x="476" y="1525"/>
              <a:ext cx="1179" cy="1542"/>
              <a:chOff x="816" y="2304"/>
              <a:chExt cx="1440" cy="448"/>
            </a:xfrm>
          </p:grpSpPr>
          <p:sp>
            <p:nvSpPr>
              <p:cNvPr id="46099"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13322" name="Rectangle 10"/>
            <p:cNvSpPr>
              <a:spLocks noChangeArrowheads="1"/>
            </p:cNvSpPr>
            <p:nvPr/>
          </p:nvSpPr>
          <p:spPr bwMode="auto">
            <a:xfrm>
              <a:off x="528" y="1536"/>
              <a:ext cx="1104" cy="1344"/>
            </a:xfrm>
            <a:prstGeom prst="rect">
              <a:avLst/>
            </a:prstGeom>
            <a:solidFill>
              <a:schemeClr val="accent2"/>
            </a:solidFill>
            <a:ln w="9525">
              <a:noFill/>
              <a:miter lim="800000"/>
              <a:headEnd/>
              <a:tailEnd/>
            </a:ln>
            <a:effectLst/>
          </p:spPr>
          <p:txBody>
            <a:bodyPr wrap="none" anchor="ctr"/>
            <a:lstStyle/>
            <a:p>
              <a:pPr eaLnBrk="1" hangingPunct="1">
                <a:defRPr/>
              </a:pPr>
              <a:endParaRPr kumimoji="1" lang="zh-CN" altLang="zh-CN" sz="3200">
                <a:effectLst>
                  <a:outerShdw blurRad="38100" dist="38100" dir="2700000" algn="tl">
                    <a:srgbClr val="000000"/>
                  </a:outerShdw>
                </a:effectLst>
                <a:latin typeface="楷体_GB2312" pitchFamily="49" charset="-122"/>
                <a:ea typeface="楷体_GB2312" pitchFamily="49" charset="-122"/>
              </a:endParaRPr>
            </a:p>
          </p:txBody>
        </p:sp>
        <p:sp>
          <p:nvSpPr>
            <p:cNvPr id="46097" name="Text Box 11"/>
            <p:cNvSpPr txBox="1">
              <a:spLocks noChangeArrowheads="1"/>
            </p:cNvSpPr>
            <p:nvPr/>
          </p:nvSpPr>
          <p:spPr bwMode="auto">
            <a:xfrm>
              <a:off x="528" y="1776"/>
              <a:ext cx="768" cy="231"/>
            </a:xfrm>
            <a:prstGeom prst="rect">
              <a:avLst/>
            </a:prstGeom>
            <a:noFill/>
            <a:ln w="9525">
              <a:noFill/>
              <a:miter lim="800000"/>
              <a:headEnd/>
              <a:tailEnd/>
            </a:ln>
          </p:spPr>
          <p:txBody>
            <a:bodyPr>
              <a:spAutoFit/>
            </a:bodyPr>
            <a:lstStyle/>
            <a:p>
              <a:pPr algn="l" eaLnBrk="1" hangingPunct="1">
                <a:spcBef>
                  <a:spcPct val="50000"/>
                </a:spcBef>
              </a:pPr>
              <a:endParaRPr lang="zh-CN" altLang="zh-CN" sz="1800" b="0">
                <a:solidFill>
                  <a:schemeClr val="tx1"/>
                </a:solidFill>
                <a:latin typeface="楷体_GB2312" pitchFamily="49" charset="-122"/>
                <a:ea typeface="楷体_GB2312" pitchFamily="49" charset="-122"/>
              </a:endParaRPr>
            </a:p>
          </p:txBody>
        </p:sp>
        <p:sp>
          <p:nvSpPr>
            <p:cNvPr id="13324" name="Text Box 12"/>
            <p:cNvSpPr txBox="1">
              <a:spLocks noChangeArrowheads="1"/>
            </p:cNvSpPr>
            <p:nvPr/>
          </p:nvSpPr>
          <p:spPr bwMode="auto">
            <a:xfrm>
              <a:off x="521" y="1616"/>
              <a:ext cx="1056" cy="1134"/>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800">
                  <a:effectLst>
                    <a:outerShdw blurRad="38100" dist="38100" dir="2700000" algn="tl">
                      <a:srgbClr val="C0C0C0"/>
                    </a:outerShdw>
                  </a:effectLst>
                  <a:latin typeface="楷体_GB2312" pitchFamily="49" charset="-122"/>
                  <a:ea typeface="楷体_GB2312" pitchFamily="49" charset="-122"/>
                </a:rPr>
                <a:t>社会存在和社会意识的关系问题</a:t>
              </a:r>
            </a:p>
          </p:txBody>
        </p:sp>
      </p:grpSp>
      <p:sp>
        <p:nvSpPr>
          <p:cNvPr id="13325" name="Rectangle 13"/>
          <p:cNvSpPr>
            <a:spLocks noChangeArrowheads="1"/>
          </p:cNvSpPr>
          <p:nvPr/>
        </p:nvSpPr>
        <p:spPr bwMode="auto">
          <a:xfrm>
            <a:off x="1476375" y="685800"/>
            <a:ext cx="5975350" cy="685800"/>
          </a:xfrm>
          <a:prstGeom prst="rect">
            <a:avLst/>
          </a:prstGeom>
          <a:noFill/>
          <a:ln w="9525">
            <a:noFill/>
            <a:miter lim="800000"/>
            <a:headEnd/>
            <a:tailEnd/>
          </a:ln>
          <a:effectLst/>
        </p:spPr>
        <p:txBody>
          <a:bodyPr wrap="none" anchor="ctr"/>
          <a:lstStyle/>
          <a:p>
            <a:pPr eaLnBrk="1" hangingPunct="1">
              <a:defRPr/>
            </a:pPr>
            <a:r>
              <a:rPr kumimoji="1" lang="zh-CN" altLang="en-US" sz="4400">
                <a:solidFill>
                  <a:srgbClr val="006600"/>
                </a:solidFill>
                <a:effectLst>
                  <a:outerShdw blurRad="38100" dist="38100" dir="2700000" algn="tl">
                    <a:srgbClr val="C0C0C0"/>
                  </a:outerShdw>
                </a:effectLst>
                <a:latin typeface="华文新魏" pitchFamily="2" charset="-122"/>
                <a:ea typeface="华文新魏" pitchFamily="2" charset="-122"/>
              </a:rPr>
              <a:t>社会历史观的基本问题</a:t>
            </a:r>
          </a:p>
        </p:txBody>
      </p:sp>
      <p:grpSp>
        <p:nvGrpSpPr>
          <p:cNvPr id="17" name="Group 15"/>
          <p:cNvGrpSpPr>
            <a:grpSpLocks/>
          </p:cNvGrpSpPr>
          <p:nvPr/>
        </p:nvGrpSpPr>
        <p:grpSpPr bwMode="auto">
          <a:xfrm>
            <a:off x="0" y="1543050"/>
            <a:ext cx="9144000" cy="590550"/>
            <a:chOff x="0" y="816"/>
            <a:chExt cx="5760" cy="372"/>
          </a:xfrm>
        </p:grpSpPr>
        <p:pic>
          <p:nvPicPr>
            <p:cNvPr id="46093" name="Picture 16"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46094" name="Picture 17"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325"/>
                                        </p:tgtEl>
                                        <p:attrNameLst>
                                          <p:attrName>style.visibility</p:attrName>
                                        </p:attrNameLst>
                                      </p:cBhvr>
                                      <p:to>
                                        <p:strVal val="visible"/>
                                      </p:to>
                                    </p:set>
                                    <p:animEffect transition="in" filter="randombar(horizontal)">
                                      <p:cBhvr>
                                        <p:cTn id="7" dur="500"/>
                                        <p:tgtEl>
                                          <p:spTgt spid="13325"/>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50" presetClass="entr" presetSubtype="0"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3"/>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314"/>
                                        </p:tgtEl>
                                        <p:attrNameLst>
                                          <p:attrName>style.visibility</p:attrName>
                                        </p:attrNameLst>
                                      </p:cBhvr>
                                      <p:to>
                                        <p:strVal val="visible"/>
                                      </p:to>
                                    </p:set>
                                    <p:animEffect transition="in" filter="wipe(left)">
                                      <p:cBhvr>
                                        <p:cTn id="22" dur="500"/>
                                        <p:tgtEl>
                                          <p:spTgt spid="13314"/>
                                        </p:tgtEl>
                                      </p:cBhvr>
                                    </p:animEffect>
                                  </p:childTnLst>
                                </p:cTn>
                              </p:par>
                            </p:childTnLst>
                          </p:cTn>
                        </p:par>
                        <p:par>
                          <p:cTn id="23" fill="hold">
                            <p:stCondLst>
                              <p:cond delay="2500"/>
                            </p:stCondLst>
                            <p:childTnLst>
                              <p:par>
                                <p:cTn id="24" presetID="4"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ox(in)">
                                      <p:cBhvr>
                                        <p:cTn id="26" dur="500"/>
                                        <p:tgtEl>
                                          <p:spTgt spid="5"/>
                                        </p:tgtEl>
                                      </p:cBhvr>
                                    </p:animEffect>
                                  </p:childTnLst>
                                </p:cTn>
                              </p:par>
                            </p:childTnLst>
                          </p:cTn>
                        </p:par>
                        <p:par>
                          <p:cTn id="27" fill="hold">
                            <p:stCondLst>
                              <p:cond delay="3000"/>
                            </p:stCondLst>
                            <p:childTnLst>
                              <p:par>
                                <p:cTn id="28" presetID="12" presetClass="entr" presetSubtype="8" fill="hold" grpId="0" nodeType="afterEffect">
                                  <p:stCondLst>
                                    <p:cond delay="0"/>
                                  </p:stCondLst>
                                  <p:childTnLst>
                                    <p:set>
                                      <p:cBhvr>
                                        <p:cTn id="29" dur="1" fill="hold">
                                          <p:stCondLst>
                                            <p:cond delay="0"/>
                                          </p:stCondLst>
                                        </p:cTn>
                                        <p:tgtEl>
                                          <p:spTgt spid="13318"/>
                                        </p:tgtEl>
                                        <p:attrNameLst>
                                          <p:attrName>style.visibility</p:attrName>
                                        </p:attrNameLst>
                                      </p:cBhvr>
                                      <p:to>
                                        <p:strVal val="visible"/>
                                      </p:to>
                                    </p:set>
                                    <p:animEffect transition="in" filter="slide(fromLeft)">
                                      <p:cBhvr>
                                        <p:cTn id="30" dur="500"/>
                                        <p:tgtEl>
                                          <p:spTgt spid="13318"/>
                                        </p:tgtEl>
                                      </p:cBhvr>
                                    </p:animEffect>
                                  </p:childTnLst>
                                </p:cTn>
                              </p:par>
                            </p:childTnLst>
                          </p:cTn>
                        </p:par>
                        <p:par>
                          <p:cTn id="31" fill="hold">
                            <p:stCondLst>
                              <p:cond delay="3500"/>
                            </p:stCondLst>
                            <p:childTnLst>
                              <p:par>
                                <p:cTn id="32" presetID="4" presetClass="entr" presetSubtype="32"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out)">
                                      <p:cBhvr>
                                        <p:cTn id="34" dur="500"/>
                                        <p:tgtEl>
                                          <p:spTgt spid="11"/>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3315"/>
                                        </p:tgtEl>
                                        <p:attrNameLst>
                                          <p:attrName>style.visibility</p:attrName>
                                        </p:attrNameLst>
                                      </p:cBhvr>
                                      <p:to>
                                        <p:strVal val="visible"/>
                                      </p:to>
                                    </p:set>
                                    <p:animEffect transition="in" filter="wipe(left)">
                                      <p:cBhvr>
                                        <p:cTn id="38" dur="500"/>
                                        <p:tgtEl>
                                          <p:spTgt spid="13315"/>
                                        </p:tgtEl>
                                      </p:cBhvr>
                                    </p:animEffect>
                                  </p:childTnLst>
                                </p:cTn>
                              </p:par>
                            </p:childTnLst>
                          </p:cTn>
                        </p:par>
                        <p:par>
                          <p:cTn id="39" fill="hold">
                            <p:stCondLst>
                              <p:cond delay="4500"/>
                            </p:stCondLst>
                            <p:childTnLst>
                              <p:par>
                                <p:cTn id="40" presetID="14" presetClass="entr" presetSubtype="5"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vertical)">
                                      <p:cBhvr>
                                        <p:cTn id="42" dur="500"/>
                                        <p:tgtEl>
                                          <p:spTgt spid="8"/>
                                        </p:tgtEl>
                                      </p:cBhvr>
                                    </p:animEffect>
                                  </p:childTnLst>
                                </p:cTn>
                              </p:par>
                            </p:childTnLst>
                          </p:cTn>
                        </p:par>
                        <p:par>
                          <p:cTn id="43" fill="hold">
                            <p:stCondLst>
                              <p:cond delay="5000"/>
                            </p:stCondLst>
                            <p:childTnLst>
                              <p:par>
                                <p:cTn id="44" presetID="22" presetClass="entr" presetSubtype="8" fill="hold" grpId="0" nodeType="afterEffect">
                                  <p:stCondLst>
                                    <p:cond delay="0"/>
                                  </p:stCondLst>
                                  <p:childTnLst>
                                    <p:set>
                                      <p:cBhvr>
                                        <p:cTn id="45" dur="1" fill="hold">
                                          <p:stCondLst>
                                            <p:cond delay="0"/>
                                          </p:stCondLst>
                                        </p:cTn>
                                        <p:tgtEl>
                                          <p:spTgt spid="13319"/>
                                        </p:tgtEl>
                                        <p:attrNameLst>
                                          <p:attrName>style.visibility</p:attrName>
                                        </p:attrNameLst>
                                      </p:cBhvr>
                                      <p:to>
                                        <p:strVal val="visible"/>
                                      </p:to>
                                    </p:set>
                                    <p:animEffect transition="in" filter="wipe(left)">
                                      <p:cBhvr>
                                        <p:cTn id="46" dur="500"/>
                                        <p:tgtEl>
                                          <p:spTgt spid="13319"/>
                                        </p:tgtEl>
                                      </p:cBhvr>
                                    </p:animEffect>
                                  </p:childTnLst>
                                </p:cTn>
                              </p:par>
                            </p:childTnLst>
                          </p:cTn>
                        </p:par>
                        <p:par>
                          <p:cTn id="47" fill="hold">
                            <p:stCondLst>
                              <p:cond delay="5500"/>
                            </p:stCondLst>
                            <p:childTnLst>
                              <p:par>
                                <p:cTn id="48" presetID="14" presetClass="entr" presetSubtype="5"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randombar(vertic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P spid="13319" grpId="0" animBg="1"/>
      <p:bldP spid="133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ChangeArrowheads="1"/>
          </p:cNvSpPr>
          <p:nvPr/>
        </p:nvSpPr>
        <p:spPr bwMode="auto">
          <a:xfrm>
            <a:off x="827088" y="1052513"/>
            <a:ext cx="3082925" cy="76200"/>
          </a:xfrm>
          <a:prstGeom prst="rect">
            <a:avLst/>
          </a:prstGeom>
          <a:solidFill>
            <a:srgbClr val="6600FF"/>
          </a:solidFill>
          <a:ln w="9525">
            <a:solidFill>
              <a:schemeClr val="accent2"/>
            </a:solidFill>
            <a:miter lim="800000"/>
            <a:headEnd/>
            <a:tailEnd/>
          </a:ln>
        </p:spPr>
        <p:txBody>
          <a:bodyPr wrap="none" anchor="ctr"/>
          <a:lstStyle/>
          <a:p>
            <a:endParaRPr lang="zh-CN" altLang="en-US"/>
          </a:p>
        </p:txBody>
      </p:sp>
      <p:sp>
        <p:nvSpPr>
          <p:cNvPr id="559107" name="Text Box 3"/>
          <p:cNvSpPr txBox="1">
            <a:spLocks noChangeArrowheads="1"/>
          </p:cNvSpPr>
          <p:nvPr/>
        </p:nvSpPr>
        <p:spPr bwMode="auto">
          <a:xfrm>
            <a:off x="685800" y="304800"/>
            <a:ext cx="3381375" cy="701675"/>
          </a:xfrm>
          <a:prstGeom prst="rect">
            <a:avLst/>
          </a:prstGeom>
          <a:noFill/>
          <a:ln w="9525">
            <a:noFill/>
            <a:miter lim="800000"/>
            <a:headEnd/>
            <a:tailEnd/>
          </a:ln>
        </p:spPr>
        <p:txBody>
          <a:bodyPr>
            <a:spAutoFit/>
          </a:bodyPr>
          <a:lstStyle/>
          <a:p>
            <a:r>
              <a:rPr lang="zh-CN" altLang="en-US" sz="4000" b="0">
                <a:solidFill>
                  <a:schemeClr val="tx2"/>
                </a:solidFill>
              </a:rPr>
              <a:t>历史唯心主义</a:t>
            </a:r>
          </a:p>
        </p:txBody>
      </p:sp>
      <p:sp>
        <p:nvSpPr>
          <p:cNvPr id="559108" name="Text Box 4"/>
          <p:cNvSpPr txBox="1">
            <a:spLocks noChangeArrowheads="1"/>
          </p:cNvSpPr>
          <p:nvPr/>
        </p:nvSpPr>
        <p:spPr bwMode="auto">
          <a:xfrm>
            <a:off x="827088" y="1196975"/>
            <a:ext cx="7632700" cy="701675"/>
          </a:xfrm>
          <a:prstGeom prst="rect">
            <a:avLst/>
          </a:prstGeom>
          <a:noFill/>
          <a:ln w="9525">
            <a:noFill/>
            <a:miter lim="800000"/>
            <a:headEnd/>
            <a:tailEnd/>
          </a:ln>
        </p:spPr>
        <p:txBody>
          <a:bodyPr>
            <a:spAutoFit/>
          </a:bodyPr>
          <a:lstStyle/>
          <a:p>
            <a:pPr algn="l"/>
            <a:r>
              <a:rPr lang="zh-CN" altLang="en-US" sz="4000" b="0">
                <a:solidFill>
                  <a:schemeClr val="tx1"/>
                </a:solidFill>
                <a:ea typeface="华文新魏" pitchFamily="2" charset="-122"/>
              </a:rPr>
              <a:t>        </a:t>
            </a:r>
            <a:r>
              <a:rPr lang="zh-CN" altLang="en-US" sz="4000">
                <a:solidFill>
                  <a:srgbClr val="000066"/>
                </a:solidFill>
                <a:ea typeface="华文新魏" pitchFamily="2" charset="-122"/>
              </a:rPr>
              <a:t>认为社会意识决定社会存在</a:t>
            </a:r>
          </a:p>
        </p:txBody>
      </p:sp>
      <p:sp>
        <p:nvSpPr>
          <p:cNvPr id="559109" name="AutoShape 5"/>
          <p:cNvSpPr>
            <a:spLocks noChangeArrowheads="1"/>
          </p:cNvSpPr>
          <p:nvPr/>
        </p:nvSpPr>
        <p:spPr bwMode="auto">
          <a:xfrm>
            <a:off x="1476375" y="2420938"/>
            <a:ext cx="1752600" cy="3856037"/>
          </a:xfrm>
          <a:prstGeom prst="bevel">
            <a:avLst>
              <a:gd name="adj" fmla="val 12500"/>
            </a:avLst>
          </a:prstGeom>
          <a:solidFill>
            <a:srgbClr val="66FFFF"/>
          </a:solidFill>
          <a:ln w="9525">
            <a:solidFill>
              <a:schemeClr val="tx1"/>
            </a:solidFill>
            <a:miter lim="800000"/>
            <a:headEnd/>
            <a:tailEnd/>
          </a:ln>
        </p:spPr>
        <p:txBody>
          <a:bodyPr wrap="none" anchor="ctr"/>
          <a:lstStyle/>
          <a:p>
            <a:endParaRPr lang="zh-CN" altLang="en-US"/>
          </a:p>
        </p:txBody>
      </p:sp>
      <p:sp>
        <p:nvSpPr>
          <p:cNvPr id="559110" name="AutoShape 6"/>
          <p:cNvSpPr>
            <a:spLocks noChangeArrowheads="1"/>
          </p:cNvSpPr>
          <p:nvPr/>
        </p:nvSpPr>
        <p:spPr bwMode="auto">
          <a:xfrm>
            <a:off x="4572000" y="2997200"/>
            <a:ext cx="3168650" cy="1143000"/>
          </a:xfrm>
          <a:prstGeom prst="bevel">
            <a:avLst>
              <a:gd name="adj" fmla="val 12500"/>
            </a:avLst>
          </a:prstGeom>
          <a:solidFill>
            <a:srgbClr val="FFCCFF"/>
          </a:solidFill>
          <a:ln w="9525">
            <a:solidFill>
              <a:schemeClr val="tx1"/>
            </a:solidFill>
            <a:miter lim="800000"/>
            <a:headEnd/>
            <a:tailEnd/>
          </a:ln>
        </p:spPr>
        <p:txBody>
          <a:bodyPr wrap="none" anchor="ctr"/>
          <a:lstStyle/>
          <a:p>
            <a:endParaRPr lang="zh-CN" altLang="en-US"/>
          </a:p>
        </p:txBody>
      </p:sp>
      <p:sp>
        <p:nvSpPr>
          <p:cNvPr id="559111" name="AutoShape 7"/>
          <p:cNvSpPr>
            <a:spLocks noChangeArrowheads="1"/>
          </p:cNvSpPr>
          <p:nvPr/>
        </p:nvSpPr>
        <p:spPr bwMode="auto">
          <a:xfrm>
            <a:off x="4572000" y="4941888"/>
            <a:ext cx="3168650" cy="1143000"/>
          </a:xfrm>
          <a:prstGeom prst="bevel">
            <a:avLst>
              <a:gd name="adj" fmla="val 12500"/>
            </a:avLst>
          </a:prstGeom>
          <a:solidFill>
            <a:srgbClr val="FFCCFF"/>
          </a:solidFill>
          <a:ln w="9525">
            <a:solidFill>
              <a:schemeClr val="tx1"/>
            </a:solidFill>
            <a:miter lim="800000"/>
            <a:headEnd/>
            <a:tailEnd/>
          </a:ln>
        </p:spPr>
        <p:txBody>
          <a:bodyPr wrap="none" anchor="ctr"/>
          <a:lstStyle/>
          <a:p>
            <a:endParaRPr lang="zh-CN" altLang="en-US"/>
          </a:p>
        </p:txBody>
      </p:sp>
      <p:sp>
        <p:nvSpPr>
          <p:cNvPr id="559112" name="AutoShape 8"/>
          <p:cNvSpPr>
            <a:spLocks noChangeArrowheads="1"/>
          </p:cNvSpPr>
          <p:nvPr/>
        </p:nvSpPr>
        <p:spPr bwMode="auto">
          <a:xfrm>
            <a:off x="3276600" y="4581525"/>
            <a:ext cx="1295400" cy="381000"/>
          </a:xfrm>
          <a:prstGeom prst="curvedDownArrow">
            <a:avLst>
              <a:gd name="adj1" fmla="val 68000"/>
              <a:gd name="adj2" fmla="val 136000"/>
              <a:gd name="adj3" fmla="val 33333"/>
            </a:avLst>
          </a:prstGeom>
          <a:solidFill>
            <a:srgbClr val="9966FF"/>
          </a:solidFill>
          <a:ln w="9525">
            <a:solidFill>
              <a:schemeClr val="tx1"/>
            </a:solidFill>
            <a:miter lim="800000"/>
            <a:headEnd/>
            <a:tailEnd/>
          </a:ln>
        </p:spPr>
        <p:txBody>
          <a:bodyPr wrap="none" anchor="ctr"/>
          <a:lstStyle/>
          <a:p>
            <a:endParaRPr lang="zh-CN" altLang="en-US"/>
          </a:p>
        </p:txBody>
      </p:sp>
      <p:sp>
        <p:nvSpPr>
          <p:cNvPr id="559113" name="AutoShape 9"/>
          <p:cNvSpPr>
            <a:spLocks noChangeArrowheads="1"/>
          </p:cNvSpPr>
          <p:nvPr/>
        </p:nvSpPr>
        <p:spPr bwMode="auto">
          <a:xfrm>
            <a:off x="3276600" y="4076700"/>
            <a:ext cx="1295400" cy="381000"/>
          </a:xfrm>
          <a:prstGeom prst="curvedUpArrow">
            <a:avLst>
              <a:gd name="adj1" fmla="val 68000"/>
              <a:gd name="adj2" fmla="val 136000"/>
              <a:gd name="adj3" fmla="val 33333"/>
            </a:avLst>
          </a:prstGeom>
          <a:solidFill>
            <a:srgbClr val="9966FF"/>
          </a:solidFill>
          <a:ln w="9525">
            <a:solidFill>
              <a:schemeClr val="tx1"/>
            </a:solidFill>
            <a:miter lim="800000"/>
            <a:headEnd/>
            <a:tailEnd/>
          </a:ln>
        </p:spPr>
        <p:txBody>
          <a:bodyPr wrap="none" anchor="ctr"/>
          <a:lstStyle/>
          <a:p>
            <a:endParaRPr lang="zh-CN" altLang="en-US"/>
          </a:p>
        </p:txBody>
      </p:sp>
      <p:sp>
        <p:nvSpPr>
          <p:cNvPr id="559114" name="Text Box 10"/>
          <p:cNvSpPr txBox="1">
            <a:spLocks noChangeArrowheads="1"/>
          </p:cNvSpPr>
          <p:nvPr/>
        </p:nvSpPr>
        <p:spPr bwMode="auto">
          <a:xfrm>
            <a:off x="1908175" y="2708275"/>
            <a:ext cx="793750" cy="3230563"/>
          </a:xfrm>
          <a:prstGeom prst="rect">
            <a:avLst/>
          </a:prstGeom>
          <a:noFill/>
          <a:ln w="9525">
            <a:noFill/>
            <a:miter lim="800000"/>
            <a:headEnd/>
            <a:tailEnd/>
          </a:ln>
        </p:spPr>
        <p:txBody>
          <a:bodyPr vert="eaVert">
            <a:spAutoFit/>
          </a:bodyPr>
          <a:lstStyle/>
          <a:p>
            <a:pPr algn="l"/>
            <a:r>
              <a:rPr lang="zh-CN" altLang="en-US" sz="4000">
                <a:solidFill>
                  <a:srgbClr val="6600CC"/>
                </a:solidFill>
              </a:rPr>
              <a:t>历史唯心主义</a:t>
            </a:r>
          </a:p>
        </p:txBody>
      </p:sp>
      <p:sp>
        <p:nvSpPr>
          <p:cNvPr id="559115" name="Text Box 11"/>
          <p:cNvSpPr txBox="1">
            <a:spLocks noChangeArrowheads="1"/>
          </p:cNvSpPr>
          <p:nvPr/>
        </p:nvSpPr>
        <p:spPr bwMode="auto">
          <a:xfrm>
            <a:off x="4932363" y="3276600"/>
            <a:ext cx="2916237" cy="701675"/>
          </a:xfrm>
          <a:prstGeom prst="rect">
            <a:avLst/>
          </a:prstGeom>
          <a:noFill/>
          <a:ln w="9525">
            <a:noFill/>
            <a:miter lim="800000"/>
            <a:headEnd/>
            <a:tailEnd/>
          </a:ln>
        </p:spPr>
        <p:txBody>
          <a:bodyPr>
            <a:spAutoFit/>
          </a:bodyPr>
          <a:lstStyle/>
          <a:p>
            <a:pPr algn="l"/>
            <a:r>
              <a:rPr lang="zh-CN" altLang="en-US" sz="4000" b="0">
                <a:solidFill>
                  <a:srgbClr val="0000FF"/>
                </a:solidFill>
              </a:rPr>
              <a:t>唯意志论</a:t>
            </a:r>
          </a:p>
        </p:txBody>
      </p:sp>
      <p:sp>
        <p:nvSpPr>
          <p:cNvPr id="559116" name="Text Box 12"/>
          <p:cNvSpPr txBox="1">
            <a:spLocks noChangeArrowheads="1"/>
          </p:cNvSpPr>
          <p:nvPr/>
        </p:nvSpPr>
        <p:spPr bwMode="auto">
          <a:xfrm>
            <a:off x="5076825" y="5105400"/>
            <a:ext cx="2847975" cy="701675"/>
          </a:xfrm>
          <a:prstGeom prst="rect">
            <a:avLst/>
          </a:prstGeom>
          <a:noFill/>
          <a:ln w="9525">
            <a:noFill/>
            <a:miter lim="800000"/>
            <a:headEnd/>
            <a:tailEnd/>
          </a:ln>
        </p:spPr>
        <p:txBody>
          <a:bodyPr>
            <a:spAutoFit/>
          </a:bodyPr>
          <a:lstStyle/>
          <a:p>
            <a:pPr algn="l"/>
            <a:r>
              <a:rPr lang="zh-CN" altLang="en-US" sz="4000" b="0">
                <a:solidFill>
                  <a:srgbClr val="0000FF"/>
                </a:solidFill>
              </a:rPr>
              <a:t>宿命论</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59107"/>
                                        </p:tgtEl>
                                        <p:attrNameLst>
                                          <p:attrName>style.visibility</p:attrName>
                                        </p:attrNameLst>
                                      </p:cBhvr>
                                      <p:to>
                                        <p:strVal val="visible"/>
                                      </p:to>
                                    </p:set>
                                    <p:anim calcmode="lin" valueType="num">
                                      <p:cBhvr>
                                        <p:cTn id="7" dur="500" fill="hold"/>
                                        <p:tgtEl>
                                          <p:spTgt spid="559107"/>
                                        </p:tgtEl>
                                        <p:attrNameLst>
                                          <p:attrName>ppt_w</p:attrName>
                                        </p:attrNameLst>
                                      </p:cBhvr>
                                      <p:tavLst>
                                        <p:tav tm="0">
                                          <p:val>
                                            <p:fltVal val="0"/>
                                          </p:val>
                                        </p:tav>
                                        <p:tav tm="100000">
                                          <p:val>
                                            <p:strVal val="#ppt_w"/>
                                          </p:val>
                                        </p:tav>
                                      </p:tavLst>
                                    </p:anim>
                                    <p:anim calcmode="lin" valueType="num">
                                      <p:cBhvr>
                                        <p:cTn id="8" dur="500" fill="hold"/>
                                        <p:tgtEl>
                                          <p:spTgt spid="55910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559106"/>
                                        </p:tgtEl>
                                        <p:attrNameLst>
                                          <p:attrName>style.visibility</p:attrName>
                                        </p:attrNameLst>
                                      </p:cBhvr>
                                      <p:to>
                                        <p:strVal val="visible"/>
                                      </p:to>
                                    </p:set>
                                    <p:anim calcmode="lin" valueType="num">
                                      <p:cBhvr>
                                        <p:cTn id="12" dur="500" fill="hold"/>
                                        <p:tgtEl>
                                          <p:spTgt spid="559106"/>
                                        </p:tgtEl>
                                        <p:attrNameLst>
                                          <p:attrName>ppt_w</p:attrName>
                                        </p:attrNameLst>
                                      </p:cBhvr>
                                      <p:tavLst>
                                        <p:tav tm="0">
                                          <p:val>
                                            <p:fltVal val="0"/>
                                          </p:val>
                                        </p:tav>
                                        <p:tav tm="100000">
                                          <p:val>
                                            <p:strVal val="#ppt_w"/>
                                          </p:val>
                                        </p:tav>
                                      </p:tavLst>
                                    </p:anim>
                                    <p:anim calcmode="lin" valueType="num">
                                      <p:cBhvr>
                                        <p:cTn id="13" dur="500" fill="hold"/>
                                        <p:tgtEl>
                                          <p:spTgt spid="559106"/>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8" fill="hold" grpId="0" nodeType="afterEffect">
                                  <p:stCondLst>
                                    <p:cond delay="0"/>
                                  </p:stCondLst>
                                  <p:childTnLst>
                                    <p:set>
                                      <p:cBhvr>
                                        <p:cTn id="16" dur="1" fill="hold">
                                          <p:stCondLst>
                                            <p:cond delay="0"/>
                                          </p:stCondLst>
                                        </p:cTn>
                                        <p:tgtEl>
                                          <p:spTgt spid="559108"/>
                                        </p:tgtEl>
                                        <p:attrNameLst>
                                          <p:attrName>style.visibility</p:attrName>
                                        </p:attrNameLst>
                                      </p:cBhvr>
                                      <p:to>
                                        <p:strVal val="visible"/>
                                      </p:to>
                                    </p:set>
                                    <p:anim calcmode="lin" valueType="num">
                                      <p:cBhvr>
                                        <p:cTn id="17" dur="500" fill="hold"/>
                                        <p:tgtEl>
                                          <p:spTgt spid="559108"/>
                                        </p:tgtEl>
                                        <p:attrNameLst>
                                          <p:attrName>ppt_x</p:attrName>
                                        </p:attrNameLst>
                                      </p:cBhvr>
                                      <p:tavLst>
                                        <p:tav tm="0">
                                          <p:val>
                                            <p:strVal val="#ppt_x-#ppt_w/2"/>
                                          </p:val>
                                        </p:tav>
                                        <p:tav tm="100000">
                                          <p:val>
                                            <p:strVal val="#ppt_x"/>
                                          </p:val>
                                        </p:tav>
                                      </p:tavLst>
                                    </p:anim>
                                    <p:anim calcmode="lin" valueType="num">
                                      <p:cBhvr>
                                        <p:cTn id="18" dur="500" fill="hold"/>
                                        <p:tgtEl>
                                          <p:spTgt spid="559108"/>
                                        </p:tgtEl>
                                        <p:attrNameLst>
                                          <p:attrName>ppt_y</p:attrName>
                                        </p:attrNameLst>
                                      </p:cBhvr>
                                      <p:tavLst>
                                        <p:tav tm="0">
                                          <p:val>
                                            <p:strVal val="#ppt_y"/>
                                          </p:val>
                                        </p:tav>
                                        <p:tav tm="100000">
                                          <p:val>
                                            <p:strVal val="#ppt_y"/>
                                          </p:val>
                                        </p:tav>
                                      </p:tavLst>
                                    </p:anim>
                                    <p:anim calcmode="lin" valueType="num">
                                      <p:cBhvr>
                                        <p:cTn id="19" dur="500" fill="hold"/>
                                        <p:tgtEl>
                                          <p:spTgt spid="559108"/>
                                        </p:tgtEl>
                                        <p:attrNameLst>
                                          <p:attrName>ppt_w</p:attrName>
                                        </p:attrNameLst>
                                      </p:cBhvr>
                                      <p:tavLst>
                                        <p:tav tm="0">
                                          <p:val>
                                            <p:fltVal val="0"/>
                                          </p:val>
                                        </p:tav>
                                        <p:tav tm="100000">
                                          <p:val>
                                            <p:strVal val="#ppt_w"/>
                                          </p:val>
                                        </p:tav>
                                      </p:tavLst>
                                    </p:anim>
                                    <p:anim calcmode="lin" valueType="num">
                                      <p:cBhvr>
                                        <p:cTn id="20" dur="500" fill="hold"/>
                                        <p:tgtEl>
                                          <p:spTgt spid="559108"/>
                                        </p:tgtEl>
                                        <p:attrNameLst>
                                          <p:attrName>ppt_h</p:attrName>
                                        </p:attrNameLst>
                                      </p:cBhvr>
                                      <p:tavLst>
                                        <p:tav tm="0">
                                          <p:val>
                                            <p:strVal val="#ppt_h"/>
                                          </p:val>
                                        </p:tav>
                                        <p:tav tm="100000">
                                          <p:val>
                                            <p:strVal val="#ppt_h"/>
                                          </p:val>
                                        </p:tav>
                                      </p:tavLst>
                                    </p:anim>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559109"/>
                                        </p:tgtEl>
                                        <p:attrNameLst>
                                          <p:attrName>style.visibility</p:attrName>
                                        </p:attrNameLst>
                                      </p:cBhvr>
                                      <p:to>
                                        <p:strVal val="visible"/>
                                      </p:to>
                                    </p:set>
                                    <p:animEffect transition="in" filter="slide(fromLeft)">
                                      <p:cBhvr>
                                        <p:cTn id="24" dur="500"/>
                                        <p:tgtEl>
                                          <p:spTgt spid="559109"/>
                                        </p:tgtEl>
                                      </p:cBhvr>
                                    </p:animEffect>
                                  </p:childTnLst>
                                </p:cTn>
                              </p:par>
                            </p:childTnLst>
                          </p:cTn>
                        </p:par>
                        <p:par>
                          <p:cTn id="25" fill="hold">
                            <p:stCondLst>
                              <p:cond delay="2000"/>
                            </p:stCondLst>
                            <p:childTnLst>
                              <p:par>
                                <p:cTn id="26" presetID="9" presetClass="entr" presetSubtype="0" fill="hold" grpId="0" nodeType="afterEffect">
                                  <p:stCondLst>
                                    <p:cond delay="0"/>
                                  </p:stCondLst>
                                  <p:childTnLst>
                                    <p:set>
                                      <p:cBhvr>
                                        <p:cTn id="27" dur="1" fill="hold">
                                          <p:stCondLst>
                                            <p:cond delay="0"/>
                                          </p:stCondLst>
                                        </p:cTn>
                                        <p:tgtEl>
                                          <p:spTgt spid="559114"/>
                                        </p:tgtEl>
                                        <p:attrNameLst>
                                          <p:attrName>style.visibility</p:attrName>
                                        </p:attrNameLst>
                                      </p:cBhvr>
                                      <p:to>
                                        <p:strVal val="visible"/>
                                      </p:to>
                                    </p:set>
                                    <p:animEffect transition="in" filter="dissolve">
                                      <p:cBhvr>
                                        <p:cTn id="28" dur="500"/>
                                        <p:tgtEl>
                                          <p:spTgt spid="559114"/>
                                        </p:tgtEl>
                                      </p:cBhvr>
                                    </p:animEffect>
                                  </p:childTnLst>
                                </p:cTn>
                              </p:par>
                            </p:childTnLst>
                          </p:cTn>
                        </p:par>
                        <p:par>
                          <p:cTn id="29" fill="hold">
                            <p:stCondLst>
                              <p:cond delay="2500"/>
                            </p:stCondLst>
                            <p:childTnLst>
                              <p:par>
                                <p:cTn id="30" presetID="17" presetClass="entr" presetSubtype="8" fill="hold" grpId="0" nodeType="afterEffect">
                                  <p:stCondLst>
                                    <p:cond delay="0"/>
                                  </p:stCondLst>
                                  <p:childTnLst>
                                    <p:set>
                                      <p:cBhvr>
                                        <p:cTn id="31" dur="1" fill="hold">
                                          <p:stCondLst>
                                            <p:cond delay="0"/>
                                          </p:stCondLst>
                                        </p:cTn>
                                        <p:tgtEl>
                                          <p:spTgt spid="559113"/>
                                        </p:tgtEl>
                                        <p:attrNameLst>
                                          <p:attrName>style.visibility</p:attrName>
                                        </p:attrNameLst>
                                      </p:cBhvr>
                                      <p:to>
                                        <p:strVal val="visible"/>
                                      </p:to>
                                    </p:set>
                                    <p:anim calcmode="lin" valueType="num">
                                      <p:cBhvr>
                                        <p:cTn id="32" dur="500" fill="hold"/>
                                        <p:tgtEl>
                                          <p:spTgt spid="559113"/>
                                        </p:tgtEl>
                                        <p:attrNameLst>
                                          <p:attrName>ppt_x</p:attrName>
                                        </p:attrNameLst>
                                      </p:cBhvr>
                                      <p:tavLst>
                                        <p:tav tm="0">
                                          <p:val>
                                            <p:strVal val="#ppt_x-#ppt_w/2"/>
                                          </p:val>
                                        </p:tav>
                                        <p:tav tm="100000">
                                          <p:val>
                                            <p:strVal val="#ppt_x"/>
                                          </p:val>
                                        </p:tav>
                                      </p:tavLst>
                                    </p:anim>
                                    <p:anim calcmode="lin" valueType="num">
                                      <p:cBhvr>
                                        <p:cTn id="33" dur="500" fill="hold"/>
                                        <p:tgtEl>
                                          <p:spTgt spid="559113"/>
                                        </p:tgtEl>
                                        <p:attrNameLst>
                                          <p:attrName>ppt_y</p:attrName>
                                        </p:attrNameLst>
                                      </p:cBhvr>
                                      <p:tavLst>
                                        <p:tav tm="0">
                                          <p:val>
                                            <p:strVal val="#ppt_y"/>
                                          </p:val>
                                        </p:tav>
                                        <p:tav tm="100000">
                                          <p:val>
                                            <p:strVal val="#ppt_y"/>
                                          </p:val>
                                        </p:tav>
                                      </p:tavLst>
                                    </p:anim>
                                    <p:anim calcmode="lin" valueType="num">
                                      <p:cBhvr>
                                        <p:cTn id="34" dur="500" fill="hold"/>
                                        <p:tgtEl>
                                          <p:spTgt spid="559113"/>
                                        </p:tgtEl>
                                        <p:attrNameLst>
                                          <p:attrName>ppt_w</p:attrName>
                                        </p:attrNameLst>
                                      </p:cBhvr>
                                      <p:tavLst>
                                        <p:tav tm="0">
                                          <p:val>
                                            <p:fltVal val="0"/>
                                          </p:val>
                                        </p:tav>
                                        <p:tav tm="100000">
                                          <p:val>
                                            <p:strVal val="#ppt_w"/>
                                          </p:val>
                                        </p:tav>
                                      </p:tavLst>
                                    </p:anim>
                                    <p:anim calcmode="lin" valueType="num">
                                      <p:cBhvr>
                                        <p:cTn id="35" dur="500" fill="hold"/>
                                        <p:tgtEl>
                                          <p:spTgt spid="559113"/>
                                        </p:tgtEl>
                                        <p:attrNameLst>
                                          <p:attrName>ppt_h</p:attrName>
                                        </p:attrNameLst>
                                      </p:cBhvr>
                                      <p:tavLst>
                                        <p:tav tm="0">
                                          <p:val>
                                            <p:strVal val="#ppt_h"/>
                                          </p:val>
                                        </p:tav>
                                        <p:tav tm="100000">
                                          <p:val>
                                            <p:strVal val="#ppt_h"/>
                                          </p:val>
                                        </p:tav>
                                      </p:tavLst>
                                    </p:anim>
                                  </p:childTnLst>
                                </p:cTn>
                              </p:par>
                            </p:childTnLst>
                          </p:cTn>
                        </p:par>
                        <p:par>
                          <p:cTn id="36" fill="hold">
                            <p:stCondLst>
                              <p:cond delay="3000"/>
                            </p:stCondLst>
                            <p:childTnLst>
                              <p:par>
                                <p:cTn id="37" presetID="12" presetClass="entr" presetSubtype="2" fill="hold" grpId="0" nodeType="afterEffect">
                                  <p:stCondLst>
                                    <p:cond delay="0"/>
                                  </p:stCondLst>
                                  <p:childTnLst>
                                    <p:set>
                                      <p:cBhvr>
                                        <p:cTn id="38" dur="1" fill="hold">
                                          <p:stCondLst>
                                            <p:cond delay="0"/>
                                          </p:stCondLst>
                                        </p:cTn>
                                        <p:tgtEl>
                                          <p:spTgt spid="559110"/>
                                        </p:tgtEl>
                                        <p:attrNameLst>
                                          <p:attrName>style.visibility</p:attrName>
                                        </p:attrNameLst>
                                      </p:cBhvr>
                                      <p:to>
                                        <p:strVal val="visible"/>
                                      </p:to>
                                    </p:set>
                                    <p:animEffect transition="in" filter="slide(fromRight)">
                                      <p:cBhvr>
                                        <p:cTn id="39" dur="500"/>
                                        <p:tgtEl>
                                          <p:spTgt spid="559110"/>
                                        </p:tgtEl>
                                      </p:cBhvr>
                                    </p:animEffect>
                                  </p:childTnLst>
                                </p:cTn>
                              </p:par>
                            </p:childTnLst>
                          </p:cTn>
                        </p:par>
                        <p:par>
                          <p:cTn id="40" fill="hold">
                            <p:stCondLst>
                              <p:cond delay="3500"/>
                            </p:stCondLst>
                            <p:childTnLst>
                              <p:par>
                                <p:cTn id="41" presetID="12" presetClass="entr" presetSubtype="8" fill="hold" grpId="0" nodeType="afterEffect">
                                  <p:stCondLst>
                                    <p:cond delay="0"/>
                                  </p:stCondLst>
                                  <p:childTnLst>
                                    <p:set>
                                      <p:cBhvr>
                                        <p:cTn id="42" dur="1" fill="hold">
                                          <p:stCondLst>
                                            <p:cond delay="0"/>
                                          </p:stCondLst>
                                        </p:cTn>
                                        <p:tgtEl>
                                          <p:spTgt spid="559115"/>
                                        </p:tgtEl>
                                        <p:attrNameLst>
                                          <p:attrName>style.visibility</p:attrName>
                                        </p:attrNameLst>
                                      </p:cBhvr>
                                      <p:to>
                                        <p:strVal val="visible"/>
                                      </p:to>
                                    </p:set>
                                    <p:animEffect transition="in" filter="slide(fromLeft)">
                                      <p:cBhvr>
                                        <p:cTn id="43" dur="500"/>
                                        <p:tgtEl>
                                          <p:spTgt spid="559115"/>
                                        </p:tgtEl>
                                      </p:cBhvr>
                                    </p:animEffect>
                                  </p:childTnLst>
                                </p:cTn>
                              </p:par>
                            </p:childTnLst>
                          </p:cTn>
                        </p:par>
                        <p:par>
                          <p:cTn id="44" fill="hold">
                            <p:stCondLst>
                              <p:cond delay="4000"/>
                            </p:stCondLst>
                            <p:childTnLst>
                              <p:par>
                                <p:cTn id="45" presetID="17" presetClass="entr" presetSubtype="8" fill="hold" grpId="0" nodeType="afterEffect">
                                  <p:stCondLst>
                                    <p:cond delay="0"/>
                                  </p:stCondLst>
                                  <p:childTnLst>
                                    <p:set>
                                      <p:cBhvr>
                                        <p:cTn id="46" dur="1" fill="hold">
                                          <p:stCondLst>
                                            <p:cond delay="0"/>
                                          </p:stCondLst>
                                        </p:cTn>
                                        <p:tgtEl>
                                          <p:spTgt spid="559112"/>
                                        </p:tgtEl>
                                        <p:attrNameLst>
                                          <p:attrName>style.visibility</p:attrName>
                                        </p:attrNameLst>
                                      </p:cBhvr>
                                      <p:to>
                                        <p:strVal val="visible"/>
                                      </p:to>
                                    </p:set>
                                    <p:anim calcmode="lin" valueType="num">
                                      <p:cBhvr>
                                        <p:cTn id="47" dur="500" fill="hold"/>
                                        <p:tgtEl>
                                          <p:spTgt spid="559112"/>
                                        </p:tgtEl>
                                        <p:attrNameLst>
                                          <p:attrName>ppt_x</p:attrName>
                                        </p:attrNameLst>
                                      </p:cBhvr>
                                      <p:tavLst>
                                        <p:tav tm="0">
                                          <p:val>
                                            <p:strVal val="#ppt_x-#ppt_w/2"/>
                                          </p:val>
                                        </p:tav>
                                        <p:tav tm="100000">
                                          <p:val>
                                            <p:strVal val="#ppt_x"/>
                                          </p:val>
                                        </p:tav>
                                      </p:tavLst>
                                    </p:anim>
                                    <p:anim calcmode="lin" valueType="num">
                                      <p:cBhvr>
                                        <p:cTn id="48" dur="500" fill="hold"/>
                                        <p:tgtEl>
                                          <p:spTgt spid="559112"/>
                                        </p:tgtEl>
                                        <p:attrNameLst>
                                          <p:attrName>ppt_y</p:attrName>
                                        </p:attrNameLst>
                                      </p:cBhvr>
                                      <p:tavLst>
                                        <p:tav tm="0">
                                          <p:val>
                                            <p:strVal val="#ppt_y"/>
                                          </p:val>
                                        </p:tav>
                                        <p:tav tm="100000">
                                          <p:val>
                                            <p:strVal val="#ppt_y"/>
                                          </p:val>
                                        </p:tav>
                                      </p:tavLst>
                                    </p:anim>
                                    <p:anim calcmode="lin" valueType="num">
                                      <p:cBhvr>
                                        <p:cTn id="49" dur="500" fill="hold"/>
                                        <p:tgtEl>
                                          <p:spTgt spid="559112"/>
                                        </p:tgtEl>
                                        <p:attrNameLst>
                                          <p:attrName>ppt_w</p:attrName>
                                        </p:attrNameLst>
                                      </p:cBhvr>
                                      <p:tavLst>
                                        <p:tav tm="0">
                                          <p:val>
                                            <p:fltVal val="0"/>
                                          </p:val>
                                        </p:tav>
                                        <p:tav tm="100000">
                                          <p:val>
                                            <p:strVal val="#ppt_w"/>
                                          </p:val>
                                        </p:tav>
                                      </p:tavLst>
                                    </p:anim>
                                    <p:anim calcmode="lin" valueType="num">
                                      <p:cBhvr>
                                        <p:cTn id="50" dur="500" fill="hold"/>
                                        <p:tgtEl>
                                          <p:spTgt spid="559112"/>
                                        </p:tgtEl>
                                        <p:attrNameLst>
                                          <p:attrName>ppt_h</p:attrName>
                                        </p:attrNameLst>
                                      </p:cBhvr>
                                      <p:tavLst>
                                        <p:tav tm="0">
                                          <p:val>
                                            <p:strVal val="#ppt_h"/>
                                          </p:val>
                                        </p:tav>
                                        <p:tav tm="100000">
                                          <p:val>
                                            <p:strVal val="#ppt_h"/>
                                          </p:val>
                                        </p:tav>
                                      </p:tavLst>
                                    </p:anim>
                                  </p:childTnLst>
                                </p:cTn>
                              </p:par>
                            </p:childTnLst>
                          </p:cTn>
                        </p:par>
                        <p:par>
                          <p:cTn id="51" fill="hold">
                            <p:stCondLst>
                              <p:cond delay="4500"/>
                            </p:stCondLst>
                            <p:childTnLst>
                              <p:par>
                                <p:cTn id="52" presetID="12" presetClass="entr" presetSubtype="2" fill="hold" grpId="0" nodeType="afterEffect">
                                  <p:stCondLst>
                                    <p:cond delay="0"/>
                                  </p:stCondLst>
                                  <p:childTnLst>
                                    <p:set>
                                      <p:cBhvr>
                                        <p:cTn id="53" dur="1" fill="hold">
                                          <p:stCondLst>
                                            <p:cond delay="0"/>
                                          </p:stCondLst>
                                        </p:cTn>
                                        <p:tgtEl>
                                          <p:spTgt spid="559111"/>
                                        </p:tgtEl>
                                        <p:attrNameLst>
                                          <p:attrName>style.visibility</p:attrName>
                                        </p:attrNameLst>
                                      </p:cBhvr>
                                      <p:to>
                                        <p:strVal val="visible"/>
                                      </p:to>
                                    </p:set>
                                    <p:animEffect transition="in" filter="slide(fromRight)">
                                      <p:cBhvr>
                                        <p:cTn id="54" dur="500"/>
                                        <p:tgtEl>
                                          <p:spTgt spid="559111"/>
                                        </p:tgtEl>
                                      </p:cBhvr>
                                    </p:animEffect>
                                  </p:childTnLst>
                                </p:cTn>
                              </p:par>
                            </p:childTnLst>
                          </p:cTn>
                        </p:par>
                        <p:par>
                          <p:cTn id="55" fill="hold">
                            <p:stCondLst>
                              <p:cond delay="5000"/>
                            </p:stCondLst>
                            <p:childTnLst>
                              <p:par>
                                <p:cTn id="56" presetID="12" presetClass="entr" presetSubtype="8" fill="hold" grpId="0" nodeType="afterEffect">
                                  <p:stCondLst>
                                    <p:cond delay="0"/>
                                  </p:stCondLst>
                                  <p:childTnLst>
                                    <p:set>
                                      <p:cBhvr>
                                        <p:cTn id="57" dur="1" fill="hold">
                                          <p:stCondLst>
                                            <p:cond delay="0"/>
                                          </p:stCondLst>
                                        </p:cTn>
                                        <p:tgtEl>
                                          <p:spTgt spid="559116"/>
                                        </p:tgtEl>
                                        <p:attrNameLst>
                                          <p:attrName>style.visibility</p:attrName>
                                        </p:attrNameLst>
                                      </p:cBhvr>
                                      <p:to>
                                        <p:strVal val="visible"/>
                                      </p:to>
                                    </p:set>
                                    <p:animEffect transition="in" filter="slide(fromLeft)">
                                      <p:cBhvr>
                                        <p:cTn id="58" dur="500"/>
                                        <p:tgtEl>
                                          <p:spTgt spid="559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06" grpId="0" animBg="1"/>
      <p:bldP spid="559107" grpId="0" autoUpdateAnimBg="0"/>
      <p:bldP spid="559108" grpId="0" autoUpdateAnimBg="0"/>
      <p:bldP spid="559109" grpId="0" animBg="1"/>
      <p:bldP spid="559110" grpId="0" animBg="1"/>
      <p:bldP spid="559111" grpId="0" animBg="1"/>
      <p:bldP spid="559112" grpId="0" animBg="1"/>
      <p:bldP spid="559113" grpId="0" animBg="1"/>
      <p:bldP spid="559114" grpId="0" autoUpdateAnimBg="0"/>
      <p:bldP spid="559115" grpId="0" autoUpdateAnimBg="0"/>
      <p:bldP spid="559116"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539750" y="765175"/>
            <a:ext cx="7772400" cy="5400675"/>
          </a:xfrm>
        </p:spPr>
        <p:txBody>
          <a:bodyPr/>
          <a:lstStyle/>
          <a:p>
            <a:pPr>
              <a:buFontTx/>
              <a:buNone/>
            </a:pPr>
            <a:r>
              <a:rPr lang="zh-CN" altLang="en-US" smtClean="0">
                <a:solidFill>
                  <a:schemeClr val="tx2"/>
                </a:solidFill>
                <a:latin typeface="华文新魏" pitchFamily="2" charset="-122"/>
                <a:ea typeface="华文新魏" pitchFamily="2" charset="-122"/>
              </a:rPr>
              <a:t>唯意志论：过分夸大主观意志，否认外部</a:t>
            </a:r>
          </a:p>
          <a:p>
            <a:pPr>
              <a:buFontTx/>
              <a:buNone/>
            </a:pPr>
            <a:r>
              <a:rPr lang="zh-CN" altLang="en-US" smtClean="0">
                <a:solidFill>
                  <a:schemeClr val="tx2"/>
                </a:solidFill>
                <a:latin typeface="华文新魏" pitchFamily="2" charset="-122"/>
                <a:ea typeface="华文新魏" pitchFamily="2" charset="-122"/>
              </a:rPr>
              <a:t>                条件的制约</a:t>
            </a:r>
          </a:p>
          <a:p>
            <a:pPr>
              <a:buFontTx/>
              <a:buNone/>
            </a:pPr>
            <a:endParaRPr lang="zh-CN" altLang="en-US" smtClean="0">
              <a:solidFill>
                <a:schemeClr val="tx2"/>
              </a:solidFill>
              <a:latin typeface="华文新魏" pitchFamily="2" charset="-122"/>
              <a:ea typeface="华文新魏" pitchFamily="2" charset="-122"/>
            </a:endParaRPr>
          </a:p>
          <a:p>
            <a:pPr>
              <a:buFontTx/>
              <a:buNone/>
            </a:pPr>
            <a:r>
              <a:rPr lang="zh-CN" altLang="en-US" smtClean="0">
                <a:solidFill>
                  <a:schemeClr val="tx2"/>
                </a:solidFill>
                <a:latin typeface="华文新魏" pitchFamily="2" charset="-122"/>
                <a:ea typeface="华文新魏" pitchFamily="2" charset="-122"/>
              </a:rPr>
              <a:t>                                                </a:t>
            </a:r>
          </a:p>
        </p:txBody>
      </p:sp>
      <p:pic>
        <p:nvPicPr>
          <p:cNvPr id="48131" name="Picture 5" descr="wVWnadcjyIl4lM"/>
          <p:cNvPicPr>
            <a:picLocks noChangeAspect="1" noChangeArrowheads="1"/>
          </p:cNvPicPr>
          <p:nvPr/>
        </p:nvPicPr>
        <p:blipFill>
          <a:blip r:embed="rId2" cstate="print"/>
          <a:srcRect/>
          <a:stretch>
            <a:fillRect/>
          </a:stretch>
        </p:blipFill>
        <p:spPr bwMode="auto">
          <a:xfrm>
            <a:off x="2411413" y="2060575"/>
            <a:ext cx="2571750" cy="4095750"/>
          </a:xfrm>
          <a:prstGeom prst="rect">
            <a:avLst/>
          </a:prstGeom>
          <a:noFill/>
          <a:ln w="9525">
            <a:noFill/>
            <a:miter lim="800000"/>
            <a:headEnd/>
            <a:tailEnd/>
          </a:ln>
        </p:spPr>
      </p:pic>
      <p:sp>
        <p:nvSpPr>
          <p:cNvPr id="48132" name="Rectangle 561"/>
          <p:cNvSpPr>
            <a:spLocks noChangeArrowheads="1"/>
          </p:cNvSpPr>
          <p:nvPr/>
        </p:nvSpPr>
        <p:spPr bwMode="auto">
          <a:xfrm>
            <a:off x="611188" y="5445125"/>
            <a:ext cx="7775575" cy="701675"/>
          </a:xfrm>
          <a:prstGeom prst="rect">
            <a:avLst/>
          </a:prstGeom>
          <a:noFill/>
          <a:ln w="12700">
            <a:noFill/>
            <a:miter lim="800000"/>
            <a:headEnd/>
            <a:tailEnd/>
          </a:ln>
        </p:spPr>
        <p:txBody>
          <a:bodyPr wrap="none" anchor="ctr">
            <a:spAutoFit/>
          </a:bodyPr>
          <a:lstStyle/>
          <a:p>
            <a:pPr algn="l"/>
            <a:r>
              <a:rPr lang="zh-CN" altLang="en-US" sz="2000" b="0">
                <a:solidFill>
                  <a:schemeClr val="tx2"/>
                </a:solidFill>
              </a:rPr>
              <a:t>密植高产“卫星田”，稻谷实际上是从别处移栽而来，谷穗密密麻麻，</a:t>
            </a:r>
          </a:p>
          <a:p>
            <a:pPr algn="l"/>
            <a:r>
              <a:rPr lang="zh-CN" altLang="en-US" sz="2000" b="0">
                <a:solidFill>
                  <a:schemeClr val="tx2"/>
                </a:solidFill>
              </a:rPr>
              <a:t>据说撑得住小孩。图为小孩在高产田稻穗上。</a:t>
            </a:r>
            <a:r>
              <a:rPr lang="zh-CN" altLang="en-US" sz="2000"/>
              <a:t> </a:t>
            </a:r>
          </a:p>
        </p:txBody>
      </p:sp>
      <p:sp>
        <p:nvSpPr>
          <p:cNvPr id="48133" name="AutoShape 562"/>
          <p:cNvSpPr>
            <a:spLocks noChangeArrowheads="1"/>
          </p:cNvSpPr>
          <p:nvPr/>
        </p:nvSpPr>
        <p:spPr bwMode="auto">
          <a:xfrm>
            <a:off x="4716463" y="2133600"/>
            <a:ext cx="3240087" cy="1150938"/>
          </a:xfrm>
          <a:prstGeom prst="cloudCallout">
            <a:avLst>
              <a:gd name="adj1" fmla="val -46963"/>
              <a:gd name="adj2" fmla="val 24898"/>
            </a:avLst>
          </a:prstGeom>
          <a:solidFill>
            <a:srgbClr val="CCFFFF"/>
          </a:solidFill>
          <a:ln w="12700">
            <a:solidFill>
              <a:schemeClr val="tx1"/>
            </a:solidFill>
            <a:round/>
            <a:headEnd/>
            <a:tailEnd/>
          </a:ln>
        </p:spPr>
        <p:txBody>
          <a:bodyPr/>
          <a:lstStyle/>
          <a:p>
            <a:r>
              <a:rPr lang="zh-CN" altLang="en-US" sz="2400">
                <a:solidFill>
                  <a:srgbClr val="FF0000"/>
                </a:solidFill>
              </a:rPr>
              <a:t>人有多大胆，地有多大产</a:t>
            </a:r>
            <a:r>
              <a:rPr lang="zh-CN" altLang="en-US" sz="2400"/>
              <a:t>。</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685800" y="692150"/>
            <a:ext cx="7772400" cy="5403850"/>
          </a:xfrm>
        </p:spPr>
        <p:txBody>
          <a:bodyPr/>
          <a:lstStyle/>
          <a:p>
            <a:pPr>
              <a:lnSpc>
                <a:spcPct val="90000"/>
              </a:lnSpc>
              <a:buFontTx/>
              <a:buNone/>
            </a:pPr>
            <a:r>
              <a:rPr lang="zh-CN" altLang="en-US" sz="2800" smtClean="0">
                <a:solidFill>
                  <a:schemeClr val="tx2"/>
                </a:solidFill>
                <a:latin typeface="华文新魏" pitchFamily="2" charset="-122"/>
                <a:ea typeface="华文新魏" pitchFamily="2" charset="-122"/>
              </a:rPr>
              <a:t>宿命论：过分夸大外部条件的制约，否认</a:t>
            </a:r>
          </a:p>
          <a:p>
            <a:pPr>
              <a:lnSpc>
                <a:spcPct val="90000"/>
              </a:lnSpc>
              <a:buFontTx/>
              <a:buNone/>
            </a:pPr>
            <a:r>
              <a:rPr lang="zh-CN" altLang="en-US" sz="2800" smtClean="0">
                <a:solidFill>
                  <a:schemeClr val="tx2"/>
                </a:solidFill>
                <a:latin typeface="华文新魏" pitchFamily="2" charset="-122"/>
                <a:ea typeface="华文新魏" pitchFamily="2" charset="-122"/>
              </a:rPr>
              <a:t>                个人意志的作用</a:t>
            </a:r>
          </a:p>
          <a:p>
            <a:pPr>
              <a:lnSpc>
                <a:spcPct val="90000"/>
              </a:lnSpc>
              <a:buFontTx/>
              <a:buNone/>
            </a:pPr>
            <a:endParaRPr lang="zh-CN" altLang="en-US" sz="2800" smtClean="0">
              <a:solidFill>
                <a:schemeClr val="tx2"/>
              </a:solidFill>
              <a:latin typeface="华文新魏" pitchFamily="2" charset="-122"/>
              <a:ea typeface="华文新魏" pitchFamily="2" charset="-122"/>
            </a:endParaRPr>
          </a:p>
          <a:p>
            <a:pPr>
              <a:lnSpc>
                <a:spcPct val="90000"/>
              </a:lnSpc>
              <a:buFontTx/>
              <a:buNone/>
            </a:pPr>
            <a:endParaRPr lang="zh-CN" altLang="en-US" sz="2800" smtClean="0">
              <a:solidFill>
                <a:schemeClr val="tx2"/>
              </a:solidFill>
              <a:latin typeface="华文新魏" pitchFamily="2" charset="-122"/>
              <a:ea typeface="华文新魏" pitchFamily="2" charset="-122"/>
            </a:endParaRPr>
          </a:p>
          <a:p>
            <a:pPr>
              <a:lnSpc>
                <a:spcPct val="90000"/>
              </a:lnSpc>
              <a:buFontTx/>
              <a:buNone/>
            </a:pPr>
            <a:endParaRPr lang="zh-CN" altLang="en-US" sz="2800" smtClean="0">
              <a:solidFill>
                <a:schemeClr val="tx2"/>
              </a:solidFill>
              <a:latin typeface="华文新魏" pitchFamily="2" charset="-122"/>
              <a:ea typeface="华文新魏" pitchFamily="2" charset="-122"/>
            </a:endParaRPr>
          </a:p>
          <a:p>
            <a:pPr>
              <a:lnSpc>
                <a:spcPct val="90000"/>
              </a:lnSpc>
              <a:buFontTx/>
              <a:buNone/>
            </a:pPr>
            <a:endParaRPr lang="zh-CN" altLang="en-US" sz="2800" smtClean="0">
              <a:solidFill>
                <a:schemeClr val="tx2"/>
              </a:solidFill>
              <a:latin typeface="华文新魏" pitchFamily="2" charset="-122"/>
              <a:ea typeface="华文新魏" pitchFamily="2" charset="-122"/>
            </a:endParaRPr>
          </a:p>
          <a:p>
            <a:pPr>
              <a:lnSpc>
                <a:spcPct val="90000"/>
              </a:lnSpc>
              <a:buFontTx/>
              <a:buNone/>
            </a:pPr>
            <a:r>
              <a:rPr lang="zh-CN" altLang="en-US" sz="2800" smtClean="0">
                <a:solidFill>
                  <a:schemeClr val="tx2"/>
                </a:solidFill>
                <a:latin typeface="华文新魏" pitchFamily="2" charset="-122"/>
                <a:ea typeface="华文新魏" pitchFamily="2" charset="-122"/>
              </a:rPr>
              <a:t>                                                                 生死有命，</a:t>
            </a:r>
          </a:p>
          <a:p>
            <a:pPr>
              <a:lnSpc>
                <a:spcPct val="90000"/>
              </a:lnSpc>
              <a:buFontTx/>
              <a:buNone/>
            </a:pPr>
            <a:r>
              <a:rPr lang="zh-CN" altLang="en-US" sz="2800" smtClean="0">
                <a:solidFill>
                  <a:schemeClr val="tx2"/>
                </a:solidFill>
                <a:latin typeface="华文新魏" pitchFamily="2" charset="-122"/>
                <a:ea typeface="华文新魏" pitchFamily="2" charset="-122"/>
              </a:rPr>
              <a:t>                                                                 富贵在天。</a:t>
            </a:r>
          </a:p>
          <a:p>
            <a:pPr>
              <a:lnSpc>
                <a:spcPct val="90000"/>
              </a:lnSpc>
              <a:buFontTx/>
              <a:buNone/>
            </a:pPr>
            <a:endParaRPr lang="zh-CN" altLang="en-US" sz="2800" smtClean="0">
              <a:solidFill>
                <a:schemeClr val="tx2"/>
              </a:solidFill>
              <a:latin typeface="华文新魏" pitchFamily="2" charset="-122"/>
              <a:ea typeface="华文新魏" pitchFamily="2" charset="-122"/>
            </a:endParaRPr>
          </a:p>
          <a:p>
            <a:pPr>
              <a:lnSpc>
                <a:spcPct val="90000"/>
              </a:lnSpc>
              <a:buFontTx/>
              <a:buNone/>
            </a:pPr>
            <a:endParaRPr lang="zh-CN" altLang="en-US" sz="2800" smtClean="0">
              <a:solidFill>
                <a:schemeClr val="tx2"/>
              </a:solidFill>
              <a:latin typeface="华文新魏" pitchFamily="2" charset="-122"/>
              <a:ea typeface="华文新魏" pitchFamily="2" charset="-122"/>
            </a:endParaRPr>
          </a:p>
          <a:p>
            <a:pPr>
              <a:lnSpc>
                <a:spcPct val="90000"/>
              </a:lnSpc>
              <a:buFontTx/>
              <a:buNone/>
            </a:pPr>
            <a:r>
              <a:rPr lang="zh-CN" altLang="en-US" sz="2800" smtClean="0">
                <a:solidFill>
                  <a:schemeClr val="tx2"/>
                </a:solidFill>
                <a:latin typeface="华文新魏" pitchFamily="2" charset="-122"/>
                <a:ea typeface="华文新魏" pitchFamily="2" charset="-122"/>
              </a:rPr>
              <a:t>                                                  </a:t>
            </a:r>
            <a:endParaRPr lang="zh-CN" altLang="en-US" sz="2800" smtClean="0"/>
          </a:p>
        </p:txBody>
      </p:sp>
      <p:pic>
        <p:nvPicPr>
          <p:cNvPr id="49155" name="Picture 7" descr="20060710152302921"/>
          <p:cNvPicPr>
            <a:picLocks noChangeAspect="1" noChangeArrowheads="1"/>
          </p:cNvPicPr>
          <p:nvPr/>
        </p:nvPicPr>
        <p:blipFill>
          <a:blip r:embed="rId2" cstate="print"/>
          <a:srcRect/>
          <a:stretch>
            <a:fillRect/>
          </a:stretch>
        </p:blipFill>
        <p:spPr bwMode="auto">
          <a:xfrm>
            <a:off x="611188" y="1916113"/>
            <a:ext cx="5761037" cy="4267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Line 2"/>
          <p:cNvSpPr>
            <a:spLocks noChangeShapeType="1"/>
          </p:cNvSpPr>
          <p:nvPr/>
        </p:nvSpPr>
        <p:spPr bwMode="auto">
          <a:xfrm flipV="1">
            <a:off x="2590800" y="1981200"/>
            <a:ext cx="762000" cy="609600"/>
          </a:xfrm>
          <a:prstGeom prst="line">
            <a:avLst/>
          </a:prstGeom>
          <a:noFill/>
          <a:ln w="38100">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4339" name="Line 3"/>
          <p:cNvSpPr>
            <a:spLocks noChangeShapeType="1"/>
          </p:cNvSpPr>
          <p:nvPr/>
        </p:nvSpPr>
        <p:spPr bwMode="auto">
          <a:xfrm>
            <a:off x="2590800" y="2971800"/>
            <a:ext cx="685800" cy="457200"/>
          </a:xfrm>
          <a:prstGeom prst="line">
            <a:avLst/>
          </a:prstGeom>
          <a:noFill/>
          <a:ln w="38100">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4340" name="Rectangle 4"/>
          <p:cNvSpPr>
            <a:spLocks noChangeArrowheads="1"/>
          </p:cNvSpPr>
          <p:nvPr/>
        </p:nvSpPr>
        <p:spPr bwMode="auto">
          <a:xfrm>
            <a:off x="3276600" y="1727200"/>
            <a:ext cx="1828800" cy="685800"/>
          </a:xfrm>
          <a:prstGeom prst="rect">
            <a:avLst/>
          </a:prstGeom>
          <a:solidFill>
            <a:schemeClr val="hlink"/>
          </a:solidFill>
          <a:ln w="9525">
            <a:solidFill>
              <a:schemeClr val="tx1"/>
            </a:solidFill>
            <a:miter lim="800000"/>
            <a:headEnd/>
            <a:tailEnd/>
          </a:ln>
          <a:effectLst/>
        </p:spPr>
        <p:txBody>
          <a:bodyPr wrap="none" anchor="ctr"/>
          <a:lstStyle/>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辩证法</a:t>
            </a:r>
          </a:p>
        </p:txBody>
      </p:sp>
      <p:sp>
        <p:nvSpPr>
          <p:cNvPr id="14341" name="Rectangle 5"/>
          <p:cNvSpPr>
            <a:spLocks noChangeArrowheads="1"/>
          </p:cNvSpPr>
          <p:nvPr/>
        </p:nvSpPr>
        <p:spPr bwMode="auto">
          <a:xfrm>
            <a:off x="3276600" y="3048000"/>
            <a:ext cx="1828800" cy="609600"/>
          </a:xfrm>
          <a:prstGeom prst="rect">
            <a:avLst/>
          </a:prstGeom>
          <a:solidFill>
            <a:schemeClr val="hlink"/>
          </a:solidFill>
          <a:ln w="9525">
            <a:solidFill>
              <a:schemeClr val="tx1"/>
            </a:solidFill>
            <a:miter lim="800000"/>
            <a:headEnd/>
            <a:tailEnd/>
          </a:ln>
          <a:effectLst/>
        </p:spPr>
        <p:txBody>
          <a:bodyPr wrap="none" anchor="ctr"/>
          <a:lstStyle/>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形而上学 </a:t>
            </a:r>
          </a:p>
        </p:txBody>
      </p:sp>
      <p:sp>
        <p:nvSpPr>
          <p:cNvPr id="14342" name="AutoShape 6"/>
          <p:cNvSpPr>
            <a:spLocks noChangeArrowheads="1"/>
          </p:cNvSpPr>
          <p:nvPr/>
        </p:nvSpPr>
        <p:spPr bwMode="auto">
          <a:xfrm>
            <a:off x="5181600" y="1763713"/>
            <a:ext cx="685800" cy="512762"/>
          </a:xfrm>
          <a:prstGeom prst="notchedRightArrow">
            <a:avLst>
              <a:gd name="adj1" fmla="val 50000"/>
              <a:gd name="adj2" fmla="val 13932"/>
            </a:avLst>
          </a:prstGeom>
          <a:solidFill>
            <a:schemeClr val="hlink"/>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4343" name="AutoShape 7"/>
          <p:cNvSpPr>
            <a:spLocks noChangeArrowheads="1"/>
          </p:cNvSpPr>
          <p:nvPr/>
        </p:nvSpPr>
        <p:spPr bwMode="auto">
          <a:xfrm>
            <a:off x="5257800" y="3068638"/>
            <a:ext cx="609600" cy="512762"/>
          </a:xfrm>
          <a:prstGeom prst="notchedRightArrow">
            <a:avLst>
              <a:gd name="adj1" fmla="val 50000"/>
              <a:gd name="adj2" fmla="val 29721"/>
            </a:avLst>
          </a:prstGeom>
          <a:solidFill>
            <a:schemeClr val="hlink"/>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4344" name="Rectangle 8"/>
          <p:cNvSpPr>
            <a:spLocks noChangeArrowheads="1"/>
          </p:cNvSpPr>
          <p:nvPr/>
        </p:nvSpPr>
        <p:spPr bwMode="auto">
          <a:xfrm>
            <a:off x="5943600" y="1498600"/>
            <a:ext cx="2584450" cy="1066800"/>
          </a:xfrm>
          <a:prstGeom prst="rect">
            <a:avLst/>
          </a:prstGeom>
          <a:solidFill>
            <a:schemeClr val="accent1"/>
          </a:solidFill>
          <a:ln w="9525">
            <a:solidFill>
              <a:schemeClr val="tx1"/>
            </a:solidFill>
            <a:miter lim="800000"/>
            <a:headEnd/>
            <a:tailEnd/>
          </a:ln>
        </p:spPr>
        <p:txBody>
          <a:bodyPr wrap="none" anchor="ctr"/>
          <a:lstStyle/>
          <a:p>
            <a:pPr eaLnBrk="1" hangingPunct="1"/>
            <a:r>
              <a:rPr kumimoji="1" lang="en-US" altLang="zh-CN" sz="2800">
                <a:solidFill>
                  <a:srgbClr val="000066"/>
                </a:solidFill>
                <a:latin typeface="楷体_GB2312" pitchFamily="49" charset="-122"/>
                <a:ea typeface="楷体_GB2312" pitchFamily="49" charset="-122"/>
              </a:rPr>
              <a:t>  </a:t>
            </a:r>
            <a:r>
              <a:rPr kumimoji="1" lang="zh-CN" altLang="en-US" sz="2800">
                <a:solidFill>
                  <a:srgbClr val="000066"/>
                </a:solidFill>
                <a:latin typeface="楷体_GB2312" pitchFamily="49" charset="-122"/>
                <a:ea typeface="楷体_GB2312" pitchFamily="49" charset="-122"/>
              </a:rPr>
              <a:t>联系、发展、</a:t>
            </a:r>
          </a:p>
          <a:p>
            <a:pPr eaLnBrk="1" hangingPunct="1"/>
            <a:r>
              <a:rPr kumimoji="1" lang="zh-CN" altLang="en-US" sz="2800">
                <a:solidFill>
                  <a:srgbClr val="000066"/>
                </a:solidFill>
                <a:latin typeface="楷体_GB2312" pitchFamily="49" charset="-122"/>
                <a:ea typeface="楷体_GB2312" pitchFamily="49" charset="-122"/>
              </a:rPr>
              <a:t>矛盾的观点</a:t>
            </a:r>
          </a:p>
        </p:txBody>
      </p:sp>
      <p:sp>
        <p:nvSpPr>
          <p:cNvPr id="14345" name="Rectangle 9"/>
          <p:cNvSpPr>
            <a:spLocks noChangeArrowheads="1"/>
          </p:cNvSpPr>
          <p:nvPr/>
        </p:nvSpPr>
        <p:spPr bwMode="auto">
          <a:xfrm>
            <a:off x="6019800" y="2895600"/>
            <a:ext cx="2584450" cy="990600"/>
          </a:xfrm>
          <a:prstGeom prst="rect">
            <a:avLst/>
          </a:prstGeom>
          <a:solidFill>
            <a:schemeClr val="accent1"/>
          </a:solidFill>
          <a:ln w="9525">
            <a:solidFill>
              <a:schemeClr val="tx1"/>
            </a:solidFill>
            <a:miter lim="800000"/>
            <a:headEnd/>
            <a:tailEnd/>
          </a:ln>
        </p:spPr>
        <p:txBody>
          <a:bodyPr wrap="none" anchor="ctr"/>
          <a:lstStyle/>
          <a:p>
            <a:pPr eaLnBrk="1" hangingPunct="1"/>
            <a:r>
              <a:rPr kumimoji="1" lang="en-US" altLang="zh-CN" sz="2800">
                <a:solidFill>
                  <a:srgbClr val="000066"/>
                </a:solidFill>
                <a:latin typeface="楷体_GB2312" pitchFamily="49" charset="-122"/>
                <a:ea typeface="楷体_GB2312" pitchFamily="49" charset="-122"/>
              </a:rPr>
              <a:t>  </a:t>
            </a:r>
            <a:r>
              <a:rPr kumimoji="1" lang="zh-CN" altLang="en-US" sz="2800">
                <a:solidFill>
                  <a:srgbClr val="000066"/>
                </a:solidFill>
                <a:latin typeface="楷体_GB2312" pitchFamily="49" charset="-122"/>
                <a:ea typeface="楷体_GB2312" pitchFamily="49" charset="-122"/>
              </a:rPr>
              <a:t>孤立、静止、</a:t>
            </a:r>
          </a:p>
          <a:p>
            <a:pPr eaLnBrk="1" hangingPunct="1"/>
            <a:r>
              <a:rPr kumimoji="1" lang="zh-CN" altLang="en-US" sz="2800">
                <a:solidFill>
                  <a:srgbClr val="000066"/>
                </a:solidFill>
                <a:latin typeface="楷体_GB2312" pitchFamily="49" charset="-122"/>
                <a:ea typeface="楷体_GB2312" pitchFamily="49" charset="-122"/>
              </a:rPr>
              <a:t>否认矛盾的观点</a:t>
            </a:r>
          </a:p>
        </p:txBody>
      </p:sp>
      <p:sp>
        <p:nvSpPr>
          <p:cNvPr id="14346" name="Rectangle 10"/>
          <p:cNvSpPr>
            <a:spLocks noChangeArrowheads="1"/>
          </p:cNvSpPr>
          <p:nvPr/>
        </p:nvSpPr>
        <p:spPr bwMode="auto">
          <a:xfrm>
            <a:off x="838200" y="1828800"/>
            <a:ext cx="1752600" cy="1752600"/>
          </a:xfrm>
          <a:prstGeom prst="rect">
            <a:avLst/>
          </a:prstGeom>
          <a:solidFill>
            <a:schemeClr val="accent2"/>
          </a:solidFill>
          <a:ln w="9525">
            <a:solidFill>
              <a:schemeClr val="tx1"/>
            </a:solidFill>
            <a:miter lim="800000"/>
            <a:headEnd/>
            <a:tailEnd/>
          </a:ln>
          <a:effectLst/>
        </p:spPr>
        <p:txBody>
          <a:bodyPr wrap="none" anchor="ctr"/>
          <a:lstStyle/>
          <a:p>
            <a:pPr eaLnBrk="1" hangingPunct="1">
              <a:defRPr/>
            </a:pPr>
            <a:endParaRPr kumimoji="1" lang="zh-CN" altLang="zh-CN" sz="3200">
              <a:effectLst>
                <a:outerShdw blurRad="38100" dist="38100" dir="2700000" algn="tl">
                  <a:srgbClr val="000000"/>
                </a:outerShdw>
              </a:effectLst>
              <a:latin typeface="楷体_GB2312" pitchFamily="49" charset="-122"/>
              <a:ea typeface="楷体_GB2312" pitchFamily="49" charset="-122"/>
            </a:endParaRPr>
          </a:p>
        </p:txBody>
      </p:sp>
      <p:sp>
        <p:nvSpPr>
          <p:cNvPr id="14347" name="Text Box 11"/>
          <p:cNvSpPr txBox="1">
            <a:spLocks noChangeArrowheads="1"/>
          </p:cNvSpPr>
          <p:nvPr/>
        </p:nvSpPr>
        <p:spPr bwMode="auto">
          <a:xfrm>
            <a:off x="914400" y="1905000"/>
            <a:ext cx="1676400" cy="1373188"/>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800">
                <a:effectLst>
                  <a:outerShdw blurRad="38100" dist="38100" dir="2700000" algn="tl">
                    <a:srgbClr val="C0C0C0"/>
                  </a:outerShdw>
                </a:effectLst>
                <a:latin typeface="楷体_GB2312" pitchFamily="49" charset="-122"/>
                <a:ea typeface="楷体_GB2312" pitchFamily="49" charset="-122"/>
              </a:rPr>
              <a:t>回答世界是怎样存在的问题</a:t>
            </a:r>
          </a:p>
        </p:txBody>
      </p:sp>
      <p:sp>
        <p:nvSpPr>
          <p:cNvPr id="14348" name="Rectangle 12"/>
          <p:cNvSpPr>
            <a:spLocks noChangeArrowheads="1"/>
          </p:cNvSpPr>
          <p:nvPr/>
        </p:nvSpPr>
        <p:spPr bwMode="auto">
          <a:xfrm>
            <a:off x="2514600" y="381000"/>
            <a:ext cx="4191000" cy="685800"/>
          </a:xfrm>
          <a:prstGeom prst="rect">
            <a:avLst/>
          </a:prstGeom>
          <a:noFill/>
          <a:ln w="9525">
            <a:noFill/>
            <a:miter lim="800000"/>
            <a:headEnd/>
            <a:tailEnd/>
          </a:ln>
          <a:effectLst/>
        </p:spPr>
        <p:txBody>
          <a:bodyPr wrap="none" anchor="ctr"/>
          <a:lstStyle/>
          <a:p>
            <a:pPr eaLnBrk="1" hangingPunct="1">
              <a:defRPr/>
            </a:pPr>
            <a:r>
              <a:rPr kumimoji="1" lang="zh-CN" altLang="en-US" sz="4200">
                <a:solidFill>
                  <a:srgbClr val="006600"/>
                </a:solidFill>
                <a:effectLst>
                  <a:outerShdw blurRad="38100" dist="38100" dir="2700000" algn="tl">
                    <a:srgbClr val="C0C0C0"/>
                  </a:outerShdw>
                </a:effectLst>
                <a:latin typeface="华文新魏" pitchFamily="2" charset="-122"/>
                <a:ea typeface="华文新魏" pitchFamily="2" charset="-122"/>
              </a:rPr>
              <a:t>辩证法与形而上学</a:t>
            </a:r>
          </a:p>
        </p:txBody>
      </p:sp>
      <p:grpSp>
        <p:nvGrpSpPr>
          <p:cNvPr id="2" name="Group 21"/>
          <p:cNvGrpSpPr>
            <a:grpSpLocks/>
          </p:cNvGrpSpPr>
          <p:nvPr/>
        </p:nvGrpSpPr>
        <p:grpSpPr bwMode="auto">
          <a:xfrm>
            <a:off x="609600" y="4221163"/>
            <a:ext cx="8001000" cy="2232025"/>
            <a:chOff x="384" y="2659"/>
            <a:chExt cx="5040" cy="1406"/>
          </a:xfrm>
        </p:grpSpPr>
        <p:grpSp>
          <p:nvGrpSpPr>
            <p:cNvPr id="3" name="Group 9"/>
            <p:cNvGrpSpPr>
              <a:grpSpLocks/>
            </p:cNvGrpSpPr>
            <p:nvPr/>
          </p:nvGrpSpPr>
          <p:grpSpPr bwMode="auto">
            <a:xfrm>
              <a:off x="385" y="2659"/>
              <a:ext cx="5035" cy="1406"/>
              <a:chOff x="816" y="2304"/>
              <a:chExt cx="1440" cy="448"/>
            </a:xfrm>
          </p:grpSpPr>
          <p:sp>
            <p:nvSpPr>
              <p:cNvPr id="50195"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50194" name="Text Box 13"/>
            <p:cNvSpPr txBox="1">
              <a:spLocks noChangeArrowheads="1"/>
            </p:cNvSpPr>
            <p:nvPr/>
          </p:nvSpPr>
          <p:spPr bwMode="auto">
            <a:xfrm>
              <a:off x="384" y="2688"/>
              <a:ext cx="5040" cy="1134"/>
            </a:xfrm>
            <a:prstGeom prst="rect">
              <a:avLst/>
            </a:prstGeom>
            <a:noFill/>
            <a:ln w="9525">
              <a:noFill/>
              <a:miter lim="800000"/>
              <a:headEnd/>
              <a:tailEnd/>
            </a:ln>
          </p:spPr>
          <p:txBody>
            <a:bodyPr>
              <a:spAutoFit/>
            </a:bodyPr>
            <a:lstStyle/>
            <a:p>
              <a:pPr algn="l" eaLnBrk="1" hangingPunct="1">
                <a:spcBef>
                  <a:spcPct val="50000"/>
                </a:spcBef>
              </a:pPr>
              <a:r>
                <a:rPr lang="en-US" altLang="zh-CN" sz="2800">
                  <a:latin typeface="楷体_GB2312" pitchFamily="49" charset="-122"/>
                  <a:ea typeface="楷体_GB2312" pitchFamily="49" charset="-122"/>
                </a:rPr>
                <a:t>    </a:t>
              </a:r>
              <a:r>
                <a:rPr lang="zh-CN" altLang="en-US" sz="2800">
                  <a:latin typeface="楷体_GB2312" pitchFamily="49" charset="-122"/>
                  <a:ea typeface="楷体_GB2312" pitchFamily="49" charset="-122"/>
                </a:rPr>
                <a:t>只有既坚持唯物主义，又坚持辩证法，才能全面地认识世界的本质和发展规律。只有达到唯物主义和辩证法的内在统一，才能有科学的彻底的唯物主义和科学的彻底的辩证法 </a:t>
              </a:r>
            </a:p>
          </p:txBody>
        </p:sp>
      </p:grpSp>
      <p:grpSp>
        <p:nvGrpSpPr>
          <p:cNvPr id="4" name="Group 15"/>
          <p:cNvGrpSpPr>
            <a:grpSpLocks/>
          </p:cNvGrpSpPr>
          <p:nvPr/>
        </p:nvGrpSpPr>
        <p:grpSpPr bwMode="auto">
          <a:xfrm>
            <a:off x="0" y="1052513"/>
            <a:ext cx="9144000" cy="590550"/>
            <a:chOff x="0" y="816"/>
            <a:chExt cx="5760" cy="372"/>
          </a:xfrm>
        </p:grpSpPr>
        <p:pic>
          <p:nvPicPr>
            <p:cNvPr id="50191" name="Picture 16"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50192" name="Picture 17"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4346"/>
                                        </p:tgtEl>
                                        <p:attrNameLst>
                                          <p:attrName>style.visibility</p:attrName>
                                        </p:attrNameLst>
                                      </p:cBhvr>
                                      <p:to>
                                        <p:strVal val="visible"/>
                                      </p:to>
                                    </p:set>
                                    <p:anim calcmode="lin" valueType="num">
                                      <p:cBhvr>
                                        <p:cTn id="12" dur="500" fill="hold"/>
                                        <p:tgtEl>
                                          <p:spTgt spid="14346"/>
                                        </p:tgtEl>
                                        <p:attrNameLst>
                                          <p:attrName>ppt_w</p:attrName>
                                        </p:attrNameLst>
                                      </p:cBhvr>
                                      <p:tavLst>
                                        <p:tav tm="0">
                                          <p:val>
                                            <p:fltVal val="0"/>
                                          </p:val>
                                        </p:tav>
                                        <p:tav tm="100000">
                                          <p:val>
                                            <p:strVal val="#ppt_w"/>
                                          </p:val>
                                        </p:tav>
                                      </p:tavLst>
                                    </p:anim>
                                    <p:anim calcmode="lin" valueType="num">
                                      <p:cBhvr>
                                        <p:cTn id="13" dur="500" fill="hold"/>
                                        <p:tgtEl>
                                          <p:spTgt spid="1434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7">
                                            <p:txEl>
                                              <p:pRg st="0" end="0"/>
                                            </p:txEl>
                                          </p:spTgt>
                                        </p:tgtEl>
                                        <p:attrNameLst>
                                          <p:attrName>style.visibility</p:attrName>
                                        </p:attrNameLst>
                                      </p:cBhvr>
                                      <p:to>
                                        <p:strVal val="visible"/>
                                      </p:to>
                                    </p:set>
                                    <p:animEffect transition="in" filter="wipe(left)">
                                      <p:cBhvr>
                                        <p:cTn id="17" dur="500"/>
                                        <p:tgtEl>
                                          <p:spTgt spid="14347">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4338"/>
                                        </p:tgtEl>
                                        <p:attrNameLst>
                                          <p:attrName>style.visibility</p:attrName>
                                        </p:attrNameLst>
                                      </p:cBhvr>
                                      <p:to>
                                        <p:strVal val="visible"/>
                                      </p:to>
                                    </p:set>
                                    <p:animEffect transition="in" filter="wipe(left)">
                                      <p:cBhvr>
                                        <p:cTn id="21" dur="500"/>
                                        <p:tgtEl>
                                          <p:spTgt spid="14338"/>
                                        </p:tgtEl>
                                      </p:cBhvr>
                                    </p:animEffect>
                                  </p:childTnLst>
                                </p:cTn>
                              </p:par>
                            </p:childTnLst>
                          </p:cTn>
                        </p:par>
                        <p:par>
                          <p:cTn id="22" fill="hold">
                            <p:stCondLst>
                              <p:cond delay="2000"/>
                            </p:stCondLst>
                            <p:childTnLst>
                              <p:par>
                                <p:cTn id="23" presetID="16" presetClass="entr" presetSubtype="37" fill="hold" grpId="0" nodeType="afterEffect">
                                  <p:stCondLst>
                                    <p:cond delay="0"/>
                                  </p:stCondLst>
                                  <p:childTnLst>
                                    <p:set>
                                      <p:cBhvr>
                                        <p:cTn id="24" dur="1" fill="hold">
                                          <p:stCondLst>
                                            <p:cond delay="0"/>
                                          </p:stCondLst>
                                        </p:cTn>
                                        <p:tgtEl>
                                          <p:spTgt spid="14340"/>
                                        </p:tgtEl>
                                        <p:attrNameLst>
                                          <p:attrName>style.visibility</p:attrName>
                                        </p:attrNameLst>
                                      </p:cBhvr>
                                      <p:to>
                                        <p:strVal val="visible"/>
                                      </p:to>
                                    </p:set>
                                    <p:animEffect transition="in" filter="barn(outVertical)">
                                      <p:cBhvr>
                                        <p:cTn id="25" dur="500"/>
                                        <p:tgtEl>
                                          <p:spTgt spid="14340"/>
                                        </p:tgtEl>
                                      </p:cBhvr>
                                    </p:animEffect>
                                  </p:childTnLst>
                                </p:cTn>
                              </p:par>
                            </p:childTnLst>
                          </p:cTn>
                        </p:par>
                        <p:par>
                          <p:cTn id="26" fill="hold">
                            <p:stCondLst>
                              <p:cond delay="2500"/>
                            </p:stCondLst>
                            <p:childTnLst>
                              <p:par>
                                <p:cTn id="27" presetID="12" presetClass="entr" presetSubtype="8" fill="hold" grpId="0" nodeType="afterEffect">
                                  <p:stCondLst>
                                    <p:cond delay="0"/>
                                  </p:stCondLst>
                                  <p:childTnLst>
                                    <p:set>
                                      <p:cBhvr>
                                        <p:cTn id="28" dur="1" fill="hold">
                                          <p:stCondLst>
                                            <p:cond delay="0"/>
                                          </p:stCondLst>
                                        </p:cTn>
                                        <p:tgtEl>
                                          <p:spTgt spid="14342"/>
                                        </p:tgtEl>
                                        <p:attrNameLst>
                                          <p:attrName>style.visibility</p:attrName>
                                        </p:attrNameLst>
                                      </p:cBhvr>
                                      <p:to>
                                        <p:strVal val="visible"/>
                                      </p:to>
                                    </p:set>
                                    <p:animEffect transition="in" filter="slide(fromLeft)">
                                      <p:cBhvr>
                                        <p:cTn id="29" dur="500"/>
                                        <p:tgtEl>
                                          <p:spTgt spid="14342"/>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344"/>
                                        </p:tgtEl>
                                        <p:attrNameLst>
                                          <p:attrName>style.visibility</p:attrName>
                                        </p:attrNameLst>
                                      </p:cBhvr>
                                      <p:to>
                                        <p:strVal val="visible"/>
                                      </p:to>
                                    </p:set>
                                    <p:animEffect transition="in" filter="wipe(left)">
                                      <p:cBhvr>
                                        <p:cTn id="33" dur="500"/>
                                        <p:tgtEl>
                                          <p:spTgt spid="14344"/>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4339"/>
                                        </p:tgtEl>
                                        <p:attrNameLst>
                                          <p:attrName>style.visibility</p:attrName>
                                        </p:attrNameLst>
                                      </p:cBhvr>
                                      <p:to>
                                        <p:strVal val="visible"/>
                                      </p:to>
                                    </p:set>
                                    <p:animEffect transition="in" filter="wipe(left)">
                                      <p:cBhvr>
                                        <p:cTn id="37" dur="500"/>
                                        <p:tgtEl>
                                          <p:spTgt spid="14339"/>
                                        </p:tgtEl>
                                      </p:cBhvr>
                                    </p:animEffect>
                                  </p:childTnLst>
                                </p:cTn>
                              </p:par>
                            </p:childTnLst>
                          </p:cTn>
                        </p:par>
                        <p:par>
                          <p:cTn id="38" fill="hold">
                            <p:stCondLst>
                              <p:cond delay="4000"/>
                            </p:stCondLst>
                            <p:childTnLst>
                              <p:par>
                                <p:cTn id="39" presetID="16" presetClass="entr" presetSubtype="37" fill="hold" grpId="0" nodeType="afterEffect">
                                  <p:stCondLst>
                                    <p:cond delay="0"/>
                                  </p:stCondLst>
                                  <p:childTnLst>
                                    <p:set>
                                      <p:cBhvr>
                                        <p:cTn id="40" dur="1" fill="hold">
                                          <p:stCondLst>
                                            <p:cond delay="0"/>
                                          </p:stCondLst>
                                        </p:cTn>
                                        <p:tgtEl>
                                          <p:spTgt spid="14341"/>
                                        </p:tgtEl>
                                        <p:attrNameLst>
                                          <p:attrName>style.visibility</p:attrName>
                                        </p:attrNameLst>
                                      </p:cBhvr>
                                      <p:to>
                                        <p:strVal val="visible"/>
                                      </p:to>
                                    </p:set>
                                    <p:animEffect transition="in" filter="barn(outVertical)">
                                      <p:cBhvr>
                                        <p:cTn id="41" dur="500"/>
                                        <p:tgtEl>
                                          <p:spTgt spid="14341"/>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4343"/>
                                        </p:tgtEl>
                                        <p:attrNameLst>
                                          <p:attrName>style.visibility</p:attrName>
                                        </p:attrNameLst>
                                      </p:cBhvr>
                                      <p:to>
                                        <p:strVal val="visible"/>
                                      </p:to>
                                    </p:set>
                                    <p:animEffect transition="in" filter="wipe(left)">
                                      <p:cBhvr>
                                        <p:cTn id="45" dur="500"/>
                                        <p:tgtEl>
                                          <p:spTgt spid="14343"/>
                                        </p:tgtEl>
                                      </p:cBhvr>
                                    </p:animEffect>
                                  </p:childTnLst>
                                </p:cTn>
                              </p:par>
                            </p:childTnLst>
                          </p:cTn>
                        </p:par>
                        <p:par>
                          <p:cTn id="46" fill="hold">
                            <p:stCondLst>
                              <p:cond delay="5000"/>
                            </p:stCondLst>
                            <p:childTnLst>
                              <p:par>
                                <p:cTn id="47" presetID="16" presetClass="entr" presetSubtype="37" fill="hold" grpId="0" nodeType="afterEffect">
                                  <p:stCondLst>
                                    <p:cond delay="0"/>
                                  </p:stCondLst>
                                  <p:childTnLst>
                                    <p:set>
                                      <p:cBhvr>
                                        <p:cTn id="48" dur="1" fill="hold">
                                          <p:stCondLst>
                                            <p:cond delay="0"/>
                                          </p:stCondLst>
                                        </p:cTn>
                                        <p:tgtEl>
                                          <p:spTgt spid="14345"/>
                                        </p:tgtEl>
                                        <p:attrNameLst>
                                          <p:attrName>style.visibility</p:attrName>
                                        </p:attrNameLst>
                                      </p:cBhvr>
                                      <p:to>
                                        <p:strVal val="visible"/>
                                      </p:to>
                                    </p:set>
                                    <p:animEffect transition="in" filter="barn(outVertical)">
                                      <p:cBhvr>
                                        <p:cTn id="49" dur="500"/>
                                        <p:tgtEl>
                                          <p:spTgt spid="14345"/>
                                        </p:tgtEl>
                                      </p:cBhvr>
                                    </p:animEffect>
                                  </p:childTnLst>
                                </p:cTn>
                              </p:par>
                            </p:childTnLst>
                          </p:cTn>
                        </p:par>
                        <p:par>
                          <p:cTn id="50" fill="hold">
                            <p:stCondLst>
                              <p:cond delay="5500"/>
                            </p:stCondLst>
                            <p:childTnLst>
                              <p:par>
                                <p:cTn id="51" presetID="9"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dissolve">
                                      <p:cBhvr>
                                        <p:cTn id="5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animBg="1" autoUpdateAnimBg="0"/>
      <p:bldP spid="14341" grpId="0" animBg="1" autoUpdateAnimBg="0"/>
      <p:bldP spid="14342" grpId="0" animBg="1"/>
      <p:bldP spid="14343" grpId="0" animBg="1"/>
      <p:bldP spid="14344" grpId="0" animBg="1" autoUpdateAnimBg="0"/>
      <p:bldP spid="14345" grpId="0" animBg="1" autoUpdateAnimBg="0"/>
      <p:bldP spid="14346"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0063" y="428625"/>
            <a:ext cx="8280400" cy="5929313"/>
            <a:chOff x="249" y="255"/>
            <a:chExt cx="5126" cy="3402"/>
          </a:xfrm>
        </p:grpSpPr>
        <p:sp>
          <p:nvSpPr>
            <p:cNvPr id="57347" name="AutoShape 3"/>
            <p:cNvSpPr>
              <a:spLocks noChangeArrowheads="1"/>
            </p:cNvSpPr>
            <p:nvPr/>
          </p:nvSpPr>
          <p:spPr bwMode="ltGray">
            <a:xfrm>
              <a:off x="249" y="255"/>
              <a:ext cx="5126" cy="3402"/>
            </a:xfrm>
            <a:prstGeom prst="roundRect">
              <a:avLst>
                <a:gd name="adj" fmla="val 11921"/>
              </a:avLst>
            </a:prstGeom>
            <a:gradFill rotWithShape="1">
              <a:gsLst>
                <a:gs pos="0">
                  <a:schemeClr val="accent2">
                    <a:gamma/>
                    <a:shade val="82353"/>
                    <a:invGamma/>
                  </a:schemeClr>
                </a:gs>
                <a:gs pos="100000">
                  <a:schemeClr val="accent2"/>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pic>
          <p:nvPicPr>
            <p:cNvPr id="51207" name="Picture 4" descr="Picture4"/>
            <p:cNvPicPr>
              <a:picLocks noChangeAspect="1" noChangeArrowheads="1"/>
            </p:cNvPicPr>
            <p:nvPr/>
          </p:nvPicPr>
          <p:blipFill>
            <a:blip r:embed="rId2" cstate="print"/>
            <a:srcRect/>
            <a:stretch>
              <a:fillRect/>
            </a:stretch>
          </p:blipFill>
          <p:spPr bwMode="auto">
            <a:xfrm>
              <a:off x="340" y="346"/>
              <a:ext cx="1413" cy="2150"/>
            </a:xfrm>
            <a:prstGeom prst="rect">
              <a:avLst/>
            </a:prstGeom>
            <a:noFill/>
            <a:ln w="9525">
              <a:noFill/>
              <a:miter lim="800000"/>
              <a:headEnd/>
              <a:tailEnd/>
            </a:ln>
          </p:spPr>
        </p:pic>
      </p:grpSp>
      <p:sp>
        <p:nvSpPr>
          <p:cNvPr id="57349" name="Rectangle 5"/>
          <p:cNvSpPr>
            <a:spLocks noChangeArrowheads="1"/>
          </p:cNvSpPr>
          <p:nvPr/>
        </p:nvSpPr>
        <p:spPr bwMode="black">
          <a:xfrm>
            <a:off x="1908175" y="0"/>
            <a:ext cx="5921375" cy="712788"/>
          </a:xfrm>
          <a:prstGeom prst="rect">
            <a:avLst/>
          </a:prstGeom>
          <a:noFill/>
          <a:ln w="9525">
            <a:noFill/>
            <a:miter lim="800000"/>
            <a:headEnd/>
            <a:tailEnd/>
          </a:ln>
          <a:effectLst/>
        </p:spPr>
        <p:txBody>
          <a:bodyPr>
            <a:spAutoFit/>
          </a:bodyPr>
          <a:lstStyle/>
          <a:p>
            <a:pPr>
              <a:lnSpc>
                <a:spcPct val="120000"/>
              </a:lnSpc>
              <a:defRPr/>
            </a:pPr>
            <a:endParaRPr lang="zh-CN" altLang="zh-CN" sz="3400">
              <a:solidFill>
                <a:srgbClr val="CC0000"/>
              </a:solidFill>
              <a:effectLst>
                <a:outerShdw blurRad="38100" dist="38100" dir="2700000" algn="tl">
                  <a:srgbClr val="C0C0C0"/>
                </a:outerShdw>
              </a:effectLst>
              <a:ea typeface="华文隶书" pitchFamily="2" charset="-122"/>
              <a:cs typeface="Arial" pitchFamily="34" charset="0"/>
            </a:endParaRPr>
          </a:p>
        </p:txBody>
      </p:sp>
      <p:sp>
        <p:nvSpPr>
          <p:cNvPr id="17412" name="Text Box 6"/>
          <p:cNvSpPr txBox="1">
            <a:spLocks noChangeArrowheads="1"/>
          </p:cNvSpPr>
          <p:nvPr/>
        </p:nvSpPr>
        <p:spPr bwMode="auto">
          <a:xfrm>
            <a:off x="928688" y="785813"/>
            <a:ext cx="7620000" cy="549275"/>
          </a:xfrm>
          <a:prstGeom prst="rect">
            <a:avLst/>
          </a:prstGeom>
          <a:noFill/>
          <a:ln w="28575" algn="ctr">
            <a:noFill/>
            <a:miter lim="800000"/>
            <a:headEnd/>
            <a:tailEnd/>
          </a:ln>
        </p:spPr>
        <p:txBody>
          <a:bodyPr>
            <a:spAutoFit/>
          </a:bodyPr>
          <a:lstStyle/>
          <a:p>
            <a:pPr>
              <a:defRPr/>
            </a:pPr>
            <a:r>
              <a:rPr lang="en-US" altLang="zh-CN" sz="3000">
                <a:effectLst>
                  <a:outerShdw blurRad="38100" dist="38100" dir="2700000" algn="tl">
                    <a:srgbClr val="000000">
                      <a:alpha val="43137"/>
                    </a:srgbClr>
                  </a:outerShdw>
                </a:effectLst>
                <a:latin typeface="华文楷体" pitchFamily="2" charset="-122"/>
                <a:ea typeface="华文楷体" pitchFamily="2" charset="-122"/>
              </a:rPr>
              <a:t>	</a:t>
            </a:r>
          </a:p>
        </p:txBody>
      </p:sp>
      <p:sp>
        <p:nvSpPr>
          <p:cNvPr id="17413" name="Rectangle 8"/>
          <p:cNvSpPr>
            <a:spLocks noChangeArrowheads="1"/>
          </p:cNvSpPr>
          <p:nvPr/>
        </p:nvSpPr>
        <p:spPr bwMode="auto">
          <a:xfrm>
            <a:off x="500063" y="785813"/>
            <a:ext cx="8358187" cy="5643562"/>
          </a:xfrm>
          <a:prstGeom prst="rect">
            <a:avLst/>
          </a:prstGeom>
          <a:noFill/>
          <a:ln w="28575" algn="ctr">
            <a:noFill/>
            <a:miter lim="800000"/>
            <a:headEnd/>
            <a:tailEnd/>
          </a:ln>
        </p:spPr>
        <p:txBody>
          <a:bodyPr anchor="ctr">
            <a:spAutoFit/>
          </a:bodyPr>
          <a:lstStyle/>
          <a:p>
            <a:pPr algn="l">
              <a:defRPr/>
            </a:pPr>
            <a:r>
              <a:rPr lang="zh-CN" altLang="en-US" sz="3200" dirty="0">
                <a:effectLst>
                  <a:outerShdw blurRad="38100" dist="38100" dir="2700000" algn="tl">
                    <a:srgbClr val="000000">
                      <a:alpha val="43137"/>
                    </a:srgbClr>
                  </a:outerShdw>
                </a:effectLst>
                <a:latin typeface="华文行楷" pitchFamily="2" charset="-122"/>
                <a:ea typeface="华文行楷" pitchFamily="2" charset="-122"/>
              </a:rPr>
              <a:t>马克思主义哲学的创立是哲学史上的伟大变革</a:t>
            </a:r>
            <a:endParaRPr lang="en-US" altLang="zh-CN" sz="3200" dirty="0">
              <a:effectLst>
                <a:outerShdw blurRad="38100" dist="38100" dir="2700000" algn="tl">
                  <a:srgbClr val="000000">
                    <a:alpha val="43137"/>
                  </a:srgbClr>
                </a:outerShdw>
              </a:effectLst>
              <a:latin typeface="华文行楷" pitchFamily="2" charset="-122"/>
              <a:ea typeface="华文行楷" pitchFamily="2" charset="-122"/>
            </a:endParaRPr>
          </a:p>
          <a:p>
            <a:pPr algn="l">
              <a:defRPr/>
            </a:pPr>
            <a:r>
              <a:rPr lang="en-US" altLang="zh-CN" sz="3200" dirty="0">
                <a:effectLst>
                  <a:outerShdw blurRad="38100" dist="38100" dir="2700000" algn="tl">
                    <a:srgbClr val="000000">
                      <a:alpha val="43137"/>
                    </a:srgbClr>
                  </a:outerShdw>
                </a:effectLst>
                <a:latin typeface="华文楷体" pitchFamily="2" charset="-122"/>
                <a:ea typeface="华文楷体" pitchFamily="2" charset="-122"/>
              </a:rPr>
              <a:t>1</a:t>
            </a: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、使哲学在内容上实现了革命性变革</a:t>
            </a:r>
            <a:endParaRPr lang="en-US" altLang="zh-CN" sz="3200" dirty="0">
              <a:effectLst>
                <a:outerShdw blurRad="38100" dist="38100" dir="2700000" algn="tl">
                  <a:srgbClr val="000000">
                    <a:alpha val="43137"/>
                  </a:srgbClr>
                </a:outerShdw>
              </a:effectLst>
              <a:latin typeface="华文楷体" pitchFamily="2" charset="-122"/>
              <a:ea typeface="华文楷体" pitchFamily="2" charset="-122"/>
            </a:endParaRPr>
          </a:p>
          <a:p>
            <a:pPr algn="l">
              <a:defRPr/>
            </a:pP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        马克思主义科学世界观是以科学的实践观为核心，辩证法与唯物主义、辩证唯物主义自然观与历史观相统一的严整的科学体系。它克服了以往哲学中唯物论与辩证法相脱离，自然观与历史观相矛盾的缺陷。马克思主义哲学产生前，自然观与历史观长期处于分离和对抗的状态，社会历史观都属于唯心史观。唯物史观的创立是科学思想中的最大成果，使关于社会和社会规律的学说变成了科学。</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381000" y="1295400"/>
            <a:ext cx="3130550" cy="3657600"/>
            <a:chOff x="240" y="912"/>
            <a:chExt cx="1972" cy="2160"/>
          </a:xfrm>
        </p:grpSpPr>
        <p:grpSp>
          <p:nvGrpSpPr>
            <p:cNvPr id="3" name="Group 15"/>
            <p:cNvGrpSpPr>
              <a:grpSpLocks/>
            </p:cNvGrpSpPr>
            <p:nvPr/>
          </p:nvGrpSpPr>
          <p:grpSpPr bwMode="auto">
            <a:xfrm>
              <a:off x="240" y="912"/>
              <a:ext cx="1632" cy="2160"/>
              <a:chOff x="192" y="1631"/>
              <a:chExt cx="1684" cy="1683"/>
            </a:xfrm>
          </p:grpSpPr>
          <p:sp>
            <p:nvSpPr>
              <p:cNvPr id="3088" name="Oval 16"/>
              <p:cNvSpPr>
                <a:spLocks noChangeArrowheads="1"/>
              </p:cNvSpPr>
              <p:nvPr/>
            </p:nvSpPr>
            <p:spPr bwMode="gray">
              <a:xfrm>
                <a:off x="192" y="1631"/>
                <a:ext cx="1684" cy="168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anchor="ctr">
                <a:spAutoFit/>
              </a:bodyPr>
              <a:lstStyle/>
              <a:p>
                <a:pPr>
                  <a:defRPr/>
                </a:pPr>
                <a:endParaRPr lang="zh-CN" altLang="en-US">
                  <a:effectLst>
                    <a:outerShdw blurRad="38100" dist="38100" dir="2700000" algn="tl">
                      <a:srgbClr val="000000">
                        <a:alpha val="43137"/>
                      </a:srgbClr>
                    </a:outerShdw>
                  </a:effectLst>
                </a:endParaRPr>
              </a:p>
            </p:txBody>
          </p:sp>
          <p:sp>
            <p:nvSpPr>
              <p:cNvPr id="3089" name="Oval 17"/>
              <p:cNvSpPr>
                <a:spLocks noChangeArrowheads="1"/>
              </p:cNvSpPr>
              <p:nvPr/>
            </p:nvSpPr>
            <p:spPr bwMode="gray">
              <a:xfrm>
                <a:off x="303" y="1740"/>
                <a:ext cx="1459" cy="1463"/>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zh-CN" altLang="en-US">
                  <a:effectLst>
                    <a:outerShdw blurRad="38100" dist="38100" dir="2700000" algn="tl">
                      <a:srgbClr val="000000">
                        <a:alpha val="43137"/>
                      </a:srgbClr>
                    </a:outerShdw>
                  </a:effectLst>
                </a:endParaRPr>
              </a:p>
            </p:txBody>
          </p:sp>
          <p:sp>
            <p:nvSpPr>
              <p:cNvPr id="3090" name="Oval 18"/>
              <p:cNvSpPr>
                <a:spLocks noChangeArrowheads="1"/>
              </p:cNvSpPr>
              <p:nvPr/>
            </p:nvSpPr>
            <p:spPr bwMode="gray">
              <a:xfrm>
                <a:off x="288" y="1754"/>
                <a:ext cx="1461" cy="1462"/>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a:defRPr/>
                </a:pPr>
                <a:endParaRPr lang="zh-CN" altLang="en-US">
                  <a:effectLst>
                    <a:outerShdw blurRad="38100" dist="38100" dir="2700000" algn="tl">
                      <a:srgbClr val="000000">
                        <a:alpha val="43137"/>
                      </a:srgbClr>
                    </a:outerShdw>
                  </a:effectLst>
                </a:endParaRPr>
              </a:p>
            </p:txBody>
          </p:sp>
          <p:sp>
            <p:nvSpPr>
              <p:cNvPr id="3091" name="Oval 19"/>
              <p:cNvSpPr>
                <a:spLocks noChangeArrowheads="1"/>
              </p:cNvSpPr>
              <p:nvPr/>
            </p:nvSpPr>
            <p:spPr bwMode="gray">
              <a:xfrm>
                <a:off x="375" y="1814"/>
                <a:ext cx="1323" cy="1316"/>
              </a:xfrm>
              <a:prstGeom prst="ellipse">
                <a:avLst/>
              </a:prstGeom>
              <a:solidFill>
                <a:srgbClr val="000000"/>
              </a:solidFill>
              <a:ln w="38100" algn="ctr">
                <a:noFill/>
                <a:round/>
                <a:headEnd/>
                <a:tailEnd/>
              </a:ln>
              <a:effectLst/>
            </p:spPr>
            <p:txBody>
              <a:bodyPr anchor="ctr">
                <a:spAutoFit/>
              </a:bodyPr>
              <a:lstStyle/>
              <a:p>
                <a:pPr>
                  <a:defRPr/>
                </a:pPr>
                <a:endParaRPr lang="zh-CN" altLang="en-US">
                  <a:effectLst>
                    <a:outerShdw blurRad="38100" dist="38100" dir="2700000" algn="tl">
                      <a:srgbClr val="000000">
                        <a:alpha val="43137"/>
                      </a:srgbClr>
                    </a:outerShdw>
                  </a:effectLst>
                </a:endParaRPr>
              </a:p>
            </p:txBody>
          </p:sp>
          <p:sp>
            <p:nvSpPr>
              <p:cNvPr id="3092" name="Oval 20"/>
              <p:cNvSpPr>
                <a:spLocks noChangeArrowheads="1"/>
              </p:cNvSpPr>
              <p:nvPr/>
            </p:nvSpPr>
            <p:spPr bwMode="gray">
              <a:xfrm>
                <a:off x="396" y="1835"/>
                <a:ext cx="1270" cy="1277"/>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093" name="Oval 21"/>
              <p:cNvSpPr>
                <a:spLocks noChangeArrowheads="1"/>
              </p:cNvSpPr>
              <p:nvPr/>
            </p:nvSpPr>
            <p:spPr bwMode="gray">
              <a:xfrm>
                <a:off x="412" y="1842"/>
                <a:ext cx="1246" cy="1246"/>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094" name="Oval 22"/>
              <p:cNvSpPr>
                <a:spLocks noChangeArrowheads="1"/>
              </p:cNvSpPr>
              <p:nvPr/>
            </p:nvSpPr>
            <p:spPr bwMode="gray">
              <a:xfrm>
                <a:off x="426" y="1854"/>
                <a:ext cx="1184" cy="1164"/>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095" name="Oval 23"/>
              <p:cNvSpPr>
                <a:spLocks noChangeArrowheads="1"/>
              </p:cNvSpPr>
              <p:nvPr/>
            </p:nvSpPr>
            <p:spPr bwMode="gray">
              <a:xfrm>
                <a:off x="480" y="1872"/>
                <a:ext cx="1056" cy="945"/>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25629" name="Text Box 24"/>
              <p:cNvSpPr txBox="1">
                <a:spLocks noChangeArrowheads="1"/>
              </p:cNvSpPr>
              <p:nvPr/>
            </p:nvSpPr>
            <p:spPr bwMode="gray">
              <a:xfrm>
                <a:off x="383" y="2160"/>
                <a:ext cx="1297" cy="218"/>
              </a:xfrm>
              <a:prstGeom prst="rect">
                <a:avLst/>
              </a:prstGeom>
              <a:noFill/>
              <a:ln w="9525">
                <a:noFill/>
                <a:miter lim="800000"/>
                <a:headEnd/>
                <a:tailEnd/>
              </a:ln>
            </p:spPr>
            <p:txBody>
              <a:bodyPr>
                <a:spAutoFit/>
              </a:bodyPr>
              <a:lstStyle/>
              <a:p>
                <a:pPr eaLnBrk="1" hangingPunct="1"/>
                <a:endParaRPr lang="zh-CN" altLang="zh-CN" sz="2500" i="1">
                  <a:solidFill>
                    <a:srgbClr val="000000"/>
                  </a:solidFill>
                  <a:latin typeface="Arial" pitchFamily="34" charset="0"/>
                  <a:ea typeface="宋体" pitchFamily="2" charset="-122"/>
                </a:endParaRPr>
              </a:p>
            </p:txBody>
          </p:sp>
        </p:grpSp>
        <p:sp>
          <p:nvSpPr>
            <p:cNvPr id="3097" name="Line 25"/>
            <p:cNvSpPr>
              <a:spLocks noChangeShapeType="1"/>
            </p:cNvSpPr>
            <p:nvPr/>
          </p:nvSpPr>
          <p:spPr bwMode="auto">
            <a:xfrm flipV="1">
              <a:off x="1588" y="1104"/>
              <a:ext cx="240" cy="248"/>
            </a:xfrm>
            <a:prstGeom prst="line">
              <a:avLst/>
            </a:prstGeom>
            <a:noFill/>
            <a:ln w="28575" cap="rnd">
              <a:solidFill>
                <a:schemeClr val="tx2"/>
              </a:solidFill>
              <a:prstDash val="sysDot"/>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3098" name="Line 26"/>
            <p:cNvSpPr>
              <a:spLocks noChangeShapeType="1"/>
            </p:cNvSpPr>
            <p:nvPr/>
          </p:nvSpPr>
          <p:spPr bwMode="auto">
            <a:xfrm>
              <a:off x="1540" y="2784"/>
              <a:ext cx="288" cy="199"/>
            </a:xfrm>
            <a:prstGeom prst="line">
              <a:avLst/>
            </a:prstGeom>
            <a:noFill/>
            <a:ln w="28575" cap="rnd">
              <a:solidFill>
                <a:schemeClr val="tx2"/>
              </a:solidFill>
              <a:prstDash val="sysDot"/>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3099" name="Line 27"/>
            <p:cNvSpPr>
              <a:spLocks noChangeShapeType="1"/>
            </p:cNvSpPr>
            <p:nvPr/>
          </p:nvSpPr>
          <p:spPr bwMode="auto">
            <a:xfrm>
              <a:off x="1828" y="1104"/>
              <a:ext cx="384" cy="0"/>
            </a:xfrm>
            <a:prstGeom prst="line">
              <a:avLst/>
            </a:prstGeom>
            <a:noFill/>
            <a:ln w="28575" cap="rnd">
              <a:solidFill>
                <a:schemeClr val="tx2"/>
              </a:solidFill>
              <a:prstDash val="sysDot"/>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3100" name="Line 28"/>
            <p:cNvSpPr>
              <a:spLocks noChangeShapeType="1"/>
            </p:cNvSpPr>
            <p:nvPr/>
          </p:nvSpPr>
          <p:spPr bwMode="auto">
            <a:xfrm>
              <a:off x="1828" y="2976"/>
              <a:ext cx="384" cy="0"/>
            </a:xfrm>
            <a:prstGeom prst="line">
              <a:avLst/>
            </a:prstGeom>
            <a:noFill/>
            <a:ln w="28575" cap="rnd">
              <a:solidFill>
                <a:schemeClr val="tx2"/>
              </a:solidFill>
              <a:prstDash val="sysDot"/>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3101" name="Line 29"/>
            <p:cNvSpPr>
              <a:spLocks noChangeShapeType="1"/>
            </p:cNvSpPr>
            <p:nvPr/>
          </p:nvSpPr>
          <p:spPr bwMode="auto">
            <a:xfrm>
              <a:off x="1828" y="2064"/>
              <a:ext cx="384" cy="0"/>
            </a:xfrm>
            <a:prstGeom prst="line">
              <a:avLst/>
            </a:prstGeom>
            <a:noFill/>
            <a:ln w="28575" cap="rnd">
              <a:solidFill>
                <a:schemeClr val="tx2"/>
              </a:solidFill>
              <a:prstDash val="sysDot"/>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25619" name="Text Box 30"/>
            <p:cNvSpPr txBox="1">
              <a:spLocks noChangeArrowheads="1"/>
            </p:cNvSpPr>
            <p:nvPr/>
          </p:nvSpPr>
          <p:spPr bwMode="auto">
            <a:xfrm>
              <a:off x="720" y="1872"/>
              <a:ext cx="1008" cy="217"/>
            </a:xfrm>
            <a:prstGeom prst="rect">
              <a:avLst/>
            </a:prstGeom>
            <a:noFill/>
            <a:ln w="9525">
              <a:noFill/>
              <a:miter lim="800000"/>
              <a:headEnd/>
              <a:tailEnd/>
            </a:ln>
          </p:spPr>
          <p:txBody>
            <a:bodyPr>
              <a:spAutoFit/>
            </a:bodyPr>
            <a:lstStyle/>
            <a:p>
              <a:pPr algn="l" eaLnBrk="1" hangingPunct="1">
                <a:spcBef>
                  <a:spcPct val="50000"/>
                </a:spcBef>
              </a:pPr>
              <a:endParaRPr lang="zh-CN" altLang="zh-CN" sz="1800">
                <a:solidFill>
                  <a:schemeClr val="tx1"/>
                </a:solidFill>
                <a:latin typeface="Arial" pitchFamily="34" charset="0"/>
                <a:ea typeface="宋体" pitchFamily="2" charset="-122"/>
              </a:endParaRPr>
            </a:p>
          </p:txBody>
        </p:sp>
        <p:sp>
          <p:nvSpPr>
            <p:cNvPr id="3103" name="Text Box 31"/>
            <p:cNvSpPr txBox="1">
              <a:spLocks noChangeArrowheads="1"/>
            </p:cNvSpPr>
            <p:nvPr/>
          </p:nvSpPr>
          <p:spPr bwMode="auto">
            <a:xfrm>
              <a:off x="624" y="1344"/>
              <a:ext cx="1008" cy="1316"/>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800">
                  <a:solidFill>
                    <a:srgbClr val="003399"/>
                  </a:solidFill>
                  <a:effectLst>
                    <a:outerShdw blurRad="38100" dist="38100" dir="2700000" algn="tl">
                      <a:srgbClr val="C0C0C0"/>
                    </a:outerShdw>
                  </a:effectLst>
                  <a:latin typeface="Arial" pitchFamily="34" charset="0"/>
                </a:rPr>
                <a:t>第一章世界的物质性及其发展规律</a:t>
              </a:r>
            </a:p>
          </p:txBody>
        </p:sp>
      </p:grpSp>
      <p:grpSp>
        <p:nvGrpSpPr>
          <p:cNvPr id="4" name="Group 32"/>
          <p:cNvGrpSpPr>
            <a:grpSpLocks/>
          </p:cNvGrpSpPr>
          <p:nvPr/>
        </p:nvGrpSpPr>
        <p:grpSpPr bwMode="auto">
          <a:xfrm>
            <a:off x="3416300" y="1143000"/>
            <a:ext cx="5332413" cy="4038600"/>
            <a:chOff x="2152" y="720"/>
            <a:chExt cx="3359" cy="2544"/>
          </a:xfrm>
        </p:grpSpPr>
        <p:sp>
          <p:nvSpPr>
            <p:cNvPr id="3075" name="AutoShape 3"/>
            <p:cNvSpPr>
              <a:spLocks noChangeArrowheads="1"/>
            </p:cNvSpPr>
            <p:nvPr/>
          </p:nvSpPr>
          <p:spPr bwMode="gray">
            <a:xfrm>
              <a:off x="2208" y="720"/>
              <a:ext cx="3216" cy="528"/>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076" name="Rectangle 4"/>
            <p:cNvSpPr>
              <a:spLocks noChangeArrowheads="1"/>
            </p:cNvSpPr>
            <p:nvPr/>
          </p:nvSpPr>
          <p:spPr bwMode="auto">
            <a:xfrm>
              <a:off x="2381" y="864"/>
              <a:ext cx="2898" cy="308"/>
            </a:xfrm>
            <a:prstGeom prst="rect">
              <a:avLst/>
            </a:prstGeom>
            <a:noFill/>
            <a:ln w="9525">
              <a:noFill/>
              <a:miter lim="800000"/>
              <a:headEnd/>
              <a:tailEnd/>
            </a:ln>
            <a:effectLst/>
          </p:spPr>
          <p:txBody>
            <a:bodyPr>
              <a:spAutoFit/>
            </a:bodyPr>
            <a:lstStyle/>
            <a:p>
              <a:pPr algn="l">
                <a:defRPr/>
              </a:pPr>
              <a:r>
                <a:rPr lang="zh-CN" altLang="en-US" sz="2600">
                  <a:solidFill>
                    <a:srgbClr val="003300"/>
                  </a:solidFill>
                  <a:effectLst>
                    <a:outerShdw blurRad="38100" dist="38100" dir="2700000" algn="tl">
                      <a:srgbClr val="C0C0C0"/>
                    </a:outerShdw>
                  </a:effectLst>
                  <a:latin typeface="华文新魏" pitchFamily="2" charset="-122"/>
                  <a:ea typeface="华文新魏" pitchFamily="2" charset="-122"/>
                </a:rPr>
                <a:t>第一节   物质世界和实践</a:t>
              </a:r>
            </a:p>
          </p:txBody>
        </p:sp>
        <p:sp>
          <p:nvSpPr>
            <p:cNvPr id="3079" name="AutoShape 7"/>
            <p:cNvSpPr>
              <a:spLocks noChangeArrowheads="1"/>
            </p:cNvSpPr>
            <p:nvPr/>
          </p:nvSpPr>
          <p:spPr bwMode="gray">
            <a:xfrm>
              <a:off x="2208" y="1804"/>
              <a:ext cx="3218" cy="548"/>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eaLnBrk="1" hangingPunct="1">
                <a:defRPr/>
              </a:pPr>
              <a:endParaRPr lang="zh-CN" altLang="zh-CN" sz="2600">
                <a:solidFill>
                  <a:srgbClr val="003300"/>
                </a:solidFill>
                <a:latin typeface="华文新魏" pitchFamily="2" charset="-122"/>
                <a:ea typeface="华文新魏" pitchFamily="2" charset="-122"/>
              </a:endParaRPr>
            </a:p>
          </p:txBody>
        </p:sp>
        <p:sp>
          <p:nvSpPr>
            <p:cNvPr id="3080" name="Rectangle 8"/>
            <p:cNvSpPr>
              <a:spLocks noChangeArrowheads="1"/>
            </p:cNvSpPr>
            <p:nvPr/>
          </p:nvSpPr>
          <p:spPr bwMode="auto">
            <a:xfrm>
              <a:off x="2352" y="1948"/>
              <a:ext cx="2976" cy="308"/>
            </a:xfrm>
            <a:prstGeom prst="rect">
              <a:avLst/>
            </a:prstGeom>
            <a:noFill/>
            <a:ln w="9525">
              <a:noFill/>
              <a:miter lim="800000"/>
              <a:headEnd/>
              <a:tailEnd/>
            </a:ln>
            <a:effectLst/>
          </p:spPr>
          <p:txBody>
            <a:bodyPr>
              <a:spAutoFit/>
            </a:bodyPr>
            <a:lstStyle/>
            <a:p>
              <a:pPr algn="l">
                <a:defRPr/>
              </a:pPr>
              <a:r>
                <a:rPr lang="zh-CN" altLang="en-US" sz="2600">
                  <a:solidFill>
                    <a:srgbClr val="003300"/>
                  </a:solidFill>
                  <a:effectLst>
                    <a:outerShdw blurRad="38100" dist="38100" dir="2700000" algn="tl">
                      <a:srgbClr val="C0C0C0"/>
                    </a:outerShdw>
                  </a:effectLst>
                  <a:latin typeface="华文新魏" pitchFamily="2" charset="-122"/>
                  <a:ea typeface="华文新魏" pitchFamily="2" charset="-122"/>
                </a:rPr>
                <a:t>第二节   物质的普遍联系与发展</a:t>
              </a:r>
            </a:p>
          </p:txBody>
        </p:sp>
        <p:sp>
          <p:nvSpPr>
            <p:cNvPr id="3081" name="Oval 9"/>
            <p:cNvSpPr>
              <a:spLocks noChangeArrowheads="1"/>
            </p:cNvSpPr>
            <p:nvPr/>
          </p:nvSpPr>
          <p:spPr bwMode="gray">
            <a:xfrm>
              <a:off x="2160" y="1972"/>
              <a:ext cx="144" cy="144"/>
            </a:xfrm>
            <a:prstGeom prst="ellipse">
              <a:avLst/>
            </a:prstGeom>
            <a:gradFill rotWithShape="1">
              <a:gsLst>
                <a:gs pos="0">
                  <a:schemeClr val="accent2"/>
                </a:gs>
                <a:gs pos="100000">
                  <a:schemeClr val="accent2">
                    <a:gamma/>
                    <a:shade val="66667"/>
                    <a:invGamma/>
                  </a:schemeClr>
                </a:gs>
              </a:gsLst>
              <a:path path="shape">
                <a:fillToRect l="50000" t="50000" r="50000" b="50000"/>
              </a:path>
            </a:gradFill>
            <a:ln w="28575">
              <a:solidFill>
                <a:schemeClr val="tx2"/>
              </a:solidFill>
              <a:round/>
              <a:headEnd/>
              <a:tailEnd/>
            </a:ln>
            <a:effectLst>
              <a:outerShdw dist="63500" dir="2212194" algn="ctr"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083" name="AutoShape 11"/>
            <p:cNvSpPr>
              <a:spLocks noChangeArrowheads="1"/>
            </p:cNvSpPr>
            <p:nvPr/>
          </p:nvSpPr>
          <p:spPr bwMode="gray">
            <a:xfrm>
              <a:off x="2208" y="2762"/>
              <a:ext cx="3303" cy="502"/>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084" name="Rectangle 12"/>
            <p:cNvSpPr>
              <a:spLocks noChangeArrowheads="1"/>
            </p:cNvSpPr>
            <p:nvPr/>
          </p:nvSpPr>
          <p:spPr bwMode="auto">
            <a:xfrm>
              <a:off x="2381" y="2858"/>
              <a:ext cx="3130" cy="308"/>
            </a:xfrm>
            <a:prstGeom prst="rect">
              <a:avLst/>
            </a:prstGeom>
            <a:noFill/>
            <a:ln w="9525">
              <a:noFill/>
              <a:miter lim="800000"/>
              <a:headEnd/>
              <a:tailEnd/>
            </a:ln>
            <a:effectLst/>
          </p:spPr>
          <p:txBody>
            <a:bodyPr>
              <a:spAutoFit/>
            </a:bodyPr>
            <a:lstStyle/>
            <a:p>
              <a:pPr algn="l">
                <a:defRPr/>
              </a:pPr>
              <a:r>
                <a:rPr lang="zh-CN" altLang="en-US" sz="2600">
                  <a:solidFill>
                    <a:srgbClr val="003300"/>
                  </a:solidFill>
                  <a:effectLst>
                    <a:outerShdw blurRad="38100" dist="38100" dir="2700000" algn="tl">
                      <a:srgbClr val="C0C0C0"/>
                    </a:outerShdw>
                  </a:effectLst>
                  <a:latin typeface="华文新魏" pitchFamily="2" charset="-122"/>
                  <a:ea typeface="华文新魏" pitchFamily="2" charset="-122"/>
                </a:rPr>
                <a:t>第三节 客观规律性与主观能动性</a:t>
              </a:r>
            </a:p>
          </p:txBody>
        </p:sp>
        <p:sp>
          <p:nvSpPr>
            <p:cNvPr id="3077" name="Oval 5"/>
            <p:cNvSpPr>
              <a:spLocks noChangeArrowheads="1"/>
            </p:cNvSpPr>
            <p:nvPr/>
          </p:nvSpPr>
          <p:spPr bwMode="gray">
            <a:xfrm>
              <a:off x="2152" y="938"/>
              <a:ext cx="144" cy="144"/>
            </a:xfrm>
            <a:prstGeom prst="ellipse">
              <a:avLst/>
            </a:prstGeom>
            <a:gradFill rotWithShape="1">
              <a:gsLst>
                <a:gs pos="0">
                  <a:srgbClr val="E96E29"/>
                </a:gs>
                <a:gs pos="100000">
                  <a:srgbClr val="E96E29">
                    <a:gamma/>
                    <a:shade val="66667"/>
                    <a:invGamma/>
                  </a:srgbClr>
                </a:gs>
              </a:gsLst>
              <a:path path="shape">
                <a:fillToRect l="50000" t="50000" r="50000" b="50000"/>
              </a:path>
            </a:gradFill>
            <a:ln w="28575">
              <a:solidFill>
                <a:schemeClr val="tx2"/>
              </a:solidFill>
              <a:round/>
              <a:headEnd/>
              <a:tailEnd/>
            </a:ln>
            <a:effectLst>
              <a:outerShdw dist="63500" dir="2212194" algn="ctr"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085" name="Oval 13"/>
            <p:cNvSpPr>
              <a:spLocks noChangeArrowheads="1"/>
            </p:cNvSpPr>
            <p:nvPr/>
          </p:nvSpPr>
          <p:spPr bwMode="gray">
            <a:xfrm>
              <a:off x="2160" y="2920"/>
              <a:ext cx="144" cy="144"/>
            </a:xfrm>
            <a:prstGeom prst="ellipse">
              <a:avLst/>
            </a:prstGeom>
            <a:gradFill rotWithShape="1">
              <a:gsLst>
                <a:gs pos="0">
                  <a:srgbClr val="DCDC48"/>
                </a:gs>
                <a:gs pos="100000">
                  <a:srgbClr val="DCDC48">
                    <a:gamma/>
                    <a:shade val="66667"/>
                    <a:invGamma/>
                  </a:srgbClr>
                </a:gs>
              </a:gsLst>
              <a:path path="shape">
                <a:fillToRect l="50000" t="50000" r="50000" b="50000"/>
              </a:path>
            </a:gradFill>
            <a:ln w="28575">
              <a:solidFill>
                <a:schemeClr val="tx2"/>
              </a:solidFill>
              <a:round/>
              <a:headEnd/>
              <a:tailEnd/>
            </a:ln>
            <a:effectLst>
              <a:outerShdw dist="63500" dir="2212194" algn="ctr" rotWithShape="0">
                <a:schemeClr val="bg2">
                  <a:alpha val="50000"/>
                </a:scheme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0063" y="428625"/>
            <a:ext cx="8280400" cy="5929313"/>
            <a:chOff x="249" y="255"/>
            <a:chExt cx="5126" cy="3402"/>
          </a:xfrm>
        </p:grpSpPr>
        <p:sp>
          <p:nvSpPr>
            <p:cNvPr id="57347" name="AutoShape 3"/>
            <p:cNvSpPr>
              <a:spLocks noChangeArrowheads="1"/>
            </p:cNvSpPr>
            <p:nvPr/>
          </p:nvSpPr>
          <p:spPr bwMode="ltGray">
            <a:xfrm>
              <a:off x="249" y="255"/>
              <a:ext cx="5126" cy="3402"/>
            </a:xfrm>
            <a:prstGeom prst="roundRect">
              <a:avLst>
                <a:gd name="adj" fmla="val 11921"/>
              </a:avLst>
            </a:prstGeom>
            <a:gradFill rotWithShape="1">
              <a:gsLst>
                <a:gs pos="0">
                  <a:schemeClr val="accent2">
                    <a:gamma/>
                    <a:shade val="82353"/>
                    <a:invGamma/>
                  </a:schemeClr>
                </a:gs>
                <a:gs pos="100000">
                  <a:schemeClr val="accent2"/>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pic>
          <p:nvPicPr>
            <p:cNvPr id="52231" name="Picture 4" descr="Picture4"/>
            <p:cNvPicPr>
              <a:picLocks noChangeAspect="1" noChangeArrowheads="1"/>
            </p:cNvPicPr>
            <p:nvPr/>
          </p:nvPicPr>
          <p:blipFill>
            <a:blip r:embed="rId2" cstate="print"/>
            <a:srcRect/>
            <a:stretch>
              <a:fillRect/>
            </a:stretch>
          </p:blipFill>
          <p:spPr bwMode="auto">
            <a:xfrm>
              <a:off x="340" y="346"/>
              <a:ext cx="1413" cy="2150"/>
            </a:xfrm>
            <a:prstGeom prst="rect">
              <a:avLst/>
            </a:prstGeom>
            <a:noFill/>
            <a:ln w="9525">
              <a:noFill/>
              <a:miter lim="800000"/>
              <a:headEnd/>
              <a:tailEnd/>
            </a:ln>
          </p:spPr>
        </p:pic>
      </p:grpSp>
      <p:sp>
        <p:nvSpPr>
          <p:cNvPr id="57349" name="Rectangle 5"/>
          <p:cNvSpPr>
            <a:spLocks noChangeArrowheads="1"/>
          </p:cNvSpPr>
          <p:nvPr/>
        </p:nvSpPr>
        <p:spPr bwMode="black">
          <a:xfrm>
            <a:off x="1908175" y="0"/>
            <a:ext cx="5921375" cy="712788"/>
          </a:xfrm>
          <a:prstGeom prst="rect">
            <a:avLst/>
          </a:prstGeom>
          <a:noFill/>
          <a:ln w="9525">
            <a:noFill/>
            <a:miter lim="800000"/>
            <a:headEnd/>
            <a:tailEnd/>
          </a:ln>
          <a:effectLst/>
        </p:spPr>
        <p:txBody>
          <a:bodyPr>
            <a:spAutoFit/>
          </a:bodyPr>
          <a:lstStyle/>
          <a:p>
            <a:pPr>
              <a:lnSpc>
                <a:spcPct val="120000"/>
              </a:lnSpc>
              <a:defRPr/>
            </a:pPr>
            <a:endParaRPr lang="zh-CN" altLang="zh-CN" sz="3400">
              <a:solidFill>
                <a:srgbClr val="CC0000"/>
              </a:solidFill>
              <a:effectLst>
                <a:outerShdw blurRad="38100" dist="38100" dir="2700000" algn="tl">
                  <a:srgbClr val="C0C0C0"/>
                </a:outerShdw>
              </a:effectLst>
              <a:ea typeface="华文隶书" pitchFamily="2" charset="-122"/>
              <a:cs typeface="Arial" pitchFamily="34" charset="0"/>
            </a:endParaRPr>
          </a:p>
        </p:txBody>
      </p:sp>
      <p:sp>
        <p:nvSpPr>
          <p:cNvPr id="17412" name="Text Box 6"/>
          <p:cNvSpPr txBox="1">
            <a:spLocks noChangeArrowheads="1"/>
          </p:cNvSpPr>
          <p:nvPr/>
        </p:nvSpPr>
        <p:spPr bwMode="auto">
          <a:xfrm>
            <a:off x="928688" y="785813"/>
            <a:ext cx="7620000" cy="549275"/>
          </a:xfrm>
          <a:prstGeom prst="rect">
            <a:avLst/>
          </a:prstGeom>
          <a:noFill/>
          <a:ln w="28575" algn="ctr">
            <a:noFill/>
            <a:miter lim="800000"/>
            <a:headEnd/>
            <a:tailEnd/>
          </a:ln>
        </p:spPr>
        <p:txBody>
          <a:bodyPr>
            <a:spAutoFit/>
          </a:bodyPr>
          <a:lstStyle/>
          <a:p>
            <a:pPr>
              <a:defRPr/>
            </a:pPr>
            <a:r>
              <a:rPr lang="en-US" altLang="zh-CN" sz="3000">
                <a:effectLst>
                  <a:outerShdw blurRad="38100" dist="38100" dir="2700000" algn="tl">
                    <a:srgbClr val="000000">
                      <a:alpha val="43137"/>
                    </a:srgbClr>
                  </a:outerShdw>
                </a:effectLst>
                <a:latin typeface="华文楷体" pitchFamily="2" charset="-122"/>
                <a:ea typeface="华文楷体" pitchFamily="2" charset="-122"/>
              </a:rPr>
              <a:t>	</a:t>
            </a:r>
          </a:p>
        </p:txBody>
      </p:sp>
      <p:sp>
        <p:nvSpPr>
          <p:cNvPr id="17413" name="Rectangle 8"/>
          <p:cNvSpPr>
            <a:spLocks noChangeArrowheads="1"/>
          </p:cNvSpPr>
          <p:nvPr/>
        </p:nvSpPr>
        <p:spPr bwMode="auto">
          <a:xfrm>
            <a:off x="500063" y="785813"/>
            <a:ext cx="8358187" cy="5016500"/>
          </a:xfrm>
          <a:prstGeom prst="rect">
            <a:avLst/>
          </a:prstGeom>
          <a:noFill/>
          <a:ln w="28575" algn="ctr">
            <a:noFill/>
            <a:miter lim="800000"/>
            <a:headEnd/>
            <a:tailEnd/>
          </a:ln>
        </p:spPr>
        <p:txBody>
          <a:bodyPr anchor="ctr">
            <a:spAutoFit/>
          </a:bodyPr>
          <a:lstStyle/>
          <a:p>
            <a:pPr algn="l">
              <a:defRPr/>
            </a:pPr>
            <a:r>
              <a:rPr lang="en-US" altLang="zh-CN" sz="3200" dirty="0">
                <a:effectLst>
                  <a:outerShdw blurRad="38100" dist="38100" dir="2700000" algn="tl">
                    <a:srgbClr val="000000">
                      <a:alpha val="43137"/>
                    </a:srgbClr>
                  </a:outerShdw>
                </a:effectLst>
                <a:latin typeface="华文楷体" pitchFamily="2" charset="-122"/>
                <a:ea typeface="华文楷体" pitchFamily="2" charset="-122"/>
              </a:rPr>
              <a:t>2</a:t>
            </a: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、实现了哲学对象的革命性变革</a:t>
            </a:r>
            <a:endParaRPr lang="en-US" altLang="zh-CN" sz="3200" dirty="0">
              <a:effectLst>
                <a:outerShdw blurRad="38100" dist="38100" dir="2700000" algn="tl">
                  <a:srgbClr val="000000">
                    <a:alpha val="43137"/>
                  </a:srgbClr>
                </a:outerShdw>
              </a:effectLst>
              <a:latin typeface="华文楷体" pitchFamily="2" charset="-122"/>
              <a:ea typeface="华文楷体" pitchFamily="2" charset="-122"/>
            </a:endParaRPr>
          </a:p>
          <a:p>
            <a:pPr algn="l">
              <a:defRPr/>
            </a:pP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        以往的哲学试图回答世界所有的问题，建立包罗万象的知识体系和绝对真理体系，使哲学成为凌驾于各门具体科学之上的所谓“科学之科学”，从而使以往的哲学难免用猜想和臆想去代替客观世界的真实联系，也不能把哲学和具体科学的研究对象区分开来。马克思主义哲学严格地区分开来，认为哲学是关于自然、社会和思维发展的一般规律的科学，而各个领域的事物及其规律则是具体科学的研究对象。</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0063" y="428625"/>
            <a:ext cx="8280400" cy="5929313"/>
            <a:chOff x="249" y="255"/>
            <a:chExt cx="5126" cy="3402"/>
          </a:xfrm>
        </p:grpSpPr>
        <p:sp>
          <p:nvSpPr>
            <p:cNvPr id="57347" name="AutoShape 3"/>
            <p:cNvSpPr>
              <a:spLocks noChangeArrowheads="1"/>
            </p:cNvSpPr>
            <p:nvPr/>
          </p:nvSpPr>
          <p:spPr bwMode="ltGray">
            <a:xfrm>
              <a:off x="249" y="255"/>
              <a:ext cx="5126" cy="3402"/>
            </a:xfrm>
            <a:prstGeom prst="roundRect">
              <a:avLst>
                <a:gd name="adj" fmla="val 11921"/>
              </a:avLst>
            </a:prstGeom>
            <a:gradFill rotWithShape="1">
              <a:gsLst>
                <a:gs pos="0">
                  <a:schemeClr val="accent2">
                    <a:gamma/>
                    <a:shade val="82353"/>
                    <a:invGamma/>
                  </a:schemeClr>
                </a:gs>
                <a:gs pos="100000">
                  <a:schemeClr val="accent2"/>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pic>
          <p:nvPicPr>
            <p:cNvPr id="53255" name="Picture 4" descr="Picture4"/>
            <p:cNvPicPr>
              <a:picLocks noChangeAspect="1" noChangeArrowheads="1"/>
            </p:cNvPicPr>
            <p:nvPr/>
          </p:nvPicPr>
          <p:blipFill>
            <a:blip r:embed="rId2" cstate="print"/>
            <a:srcRect/>
            <a:stretch>
              <a:fillRect/>
            </a:stretch>
          </p:blipFill>
          <p:spPr bwMode="auto">
            <a:xfrm>
              <a:off x="340" y="346"/>
              <a:ext cx="1413" cy="2150"/>
            </a:xfrm>
            <a:prstGeom prst="rect">
              <a:avLst/>
            </a:prstGeom>
            <a:noFill/>
            <a:ln w="9525">
              <a:noFill/>
              <a:miter lim="800000"/>
              <a:headEnd/>
              <a:tailEnd/>
            </a:ln>
          </p:spPr>
        </p:pic>
      </p:grpSp>
      <p:sp>
        <p:nvSpPr>
          <p:cNvPr id="57349" name="Rectangle 5"/>
          <p:cNvSpPr>
            <a:spLocks noChangeArrowheads="1"/>
          </p:cNvSpPr>
          <p:nvPr/>
        </p:nvSpPr>
        <p:spPr bwMode="black">
          <a:xfrm>
            <a:off x="1908175" y="0"/>
            <a:ext cx="5921375" cy="712788"/>
          </a:xfrm>
          <a:prstGeom prst="rect">
            <a:avLst/>
          </a:prstGeom>
          <a:noFill/>
          <a:ln w="9525">
            <a:noFill/>
            <a:miter lim="800000"/>
            <a:headEnd/>
            <a:tailEnd/>
          </a:ln>
          <a:effectLst/>
        </p:spPr>
        <p:txBody>
          <a:bodyPr>
            <a:spAutoFit/>
          </a:bodyPr>
          <a:lstStyle/>
          <a:p>
            <a:pPr>
              <a:lnSpc>
                <a:spcPct val="120000"/>
              </a:lnSpc>
              <a:defRPr/>
            </a:pPr>
            <a:endParaRPr lang="zh-CN" altLang="zh-CN" sz="3400">
              <a:solidFill>
                <a:srgbClr val="CC0000"/>
              </a:solidFill>
              <a:effectLst>
                <a:outerShdw blurRad="38100" dist="38100" dir="2700000" algn="tl">
                  <a:srgbClr val="C0C0C0"/>
                </a:outerShdw>
              </a:effectLst>
              <a:ea typeface="华文隶书" pitchFamily="2" charset="-122"/>
              <a:cs typeface="Arial" pitchFamily="34" charset="0"/>
            </a:endParaRPr>
          </a:p>
        </p:txBody>
      </p:sp>
      <p:sp>
        <p:nvSpPr>
          <p:cNvPr id="17412" name="Text Box 6"/>
          <p:cNvSpPr txBox="1">
            <a:spLocks noChangeArrowheads="1"/>
          </p:cNvSpPr>
          <p:nvPr/>
        </p:nvSpPr>
        <p:spPr bwMode="auto">
          <a:xfrm>
            <a:off x="928688" y="785813"/>
            <a:ext cx="7620000" cy="549275"/>
          </a:xfrm>
          <a:prstGeom prst="rect">
            <a:avLst/>
          </a:prstGeom>
          <a:noFill/>
          <a:ln w="28575" algn="ctr">
            <a:noFill/>
            <a:miter lim="800000"/>
            <a:headEnd/>
            <a:tailEnd/>
          </a:ln>
        </p:spPr>
        <p:txBody>
          <a:bodyPr>
            <a:spAutoFit/>
          </a:bodyPr>
          <a:lstStyle/>
          <a:p>
            <a:pPr>
              <a:defRPr/>
            </a:pPr>
            <a:r>
              <a:rPr lang="en-US" altLang="zh-CN" sz="3000">
                <a:effectLst>
                  <a:outerShdw blurRad="38100" dist="38100" dir="2700000" algn="tl">
                    <a:srgbClr val="000000">
                      <a:alpha val="43137"/>
                    </a:srgbClr>
                  </a:outerShdw>
                </a:effectLst>
                <a:latin typeface="华文楷体" pitchFamily="2" charset="-122"/>
                <a:ea typeface="华文楷体" pitchFamily="2" charset="-122"/>
              </a:rPr>
              <a:t>	</a:t>
            </a:r>
          </a:p>
        </p:txBody>
      </p:sp>
      <p:sp>
        <p:nvSpPr>
          <p:cNvPr id="17413" name="Rectangle 8"/>
          <p:cNvSpPr>
            <a:spLocks noChangeArrowheads="1"/>
          </p:cNvSpPr>
          <p:nvPr/>
        </p:nvSpPr>
        <p:spPr bwMode="auto">
          <a:xfrm>
            <a:off x="571500" y="714375"/>
            <a:ext cx="8358188" cy="6002338"/>
          </a:xfrm>
          <a:prstGeom prst="rect">
            <a:avLst/>
          </a:prstGeom>
          <a:noFill/>
          <a:ln w="28575" algn="ctr">
            <a:noFill/>
            <a:miter lim="800000"/>
            <a:headEnd/>
            <a:tailEnd/>
          </a:ln>
        </p:spPr>
        <p:txBody>
          <a:bodyPr anchor="ctr">
            <a:spAutoFit/>
          </a:bodyPr>
          <a:lstStyle/>
          <a:p>
            <a:pPr algn="l">
              <a:defRPr/>
            </a:pPr>
            <a:r>
              <a:rPr lang="en-US" altLang="zh-CN" sz="3200" dirty="0">
                <a:effectLst>
                  <a:outerShdw blurRad="38100" dist="38100" dir="2700000" algn="tl">
                    <a:srgbClr val="000000">
                      <a:alpha val="43137"/>
                    </a:srgbClr>
                  </a:outerShdw>
                </a:effectLst>
                <a:latin typeface="华文楷体" pitchFamily="2" charset="-122"/>
                <a:ea typeface="华文楷体" pitchFamily="2" charset="-122"/>
              </a:rPr>
              <a:t>3</a:t>
            </a: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、使实践性、科学性和创新性统一起来，成为其区别于以往哲学的基本特征。</a:t>
            </a:r>
            <a:endParaRPr lang="en-US" altLang="zh-CN" sz="3200" dirty="0">
              <a:effectLst>
                <a:outerShdw blurRad="38100" dist="38100" dir="2700000" algn="tl">
                  <a:srgbClr val="000000">
                    <a:alpha val="43137"/>
                  </a:srgbClr>
                </a:outerShdw>
              </a:effectLst>
              <a:latin typeface="华文楷体" pitchFamily="2" charset="-122"/>
              <a:ea typeface="华文楷体" pitchFamily="2" charset="-122"/>
            </a:endParaRPr>
          </a:p>
          <a:p>
            <a:pPr algn="l">
              <a:defRPr/>
            </a:pP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以往的哲学不懂实践在社会生活和认识中的作用。马克思主义哲学基本的观点就是实践，整个马克思主义哲学就是建立在科学的实践观基础上的。在自然观中，实践是自在自然与人化自然统一的基础；在历史观中，实践构成了人的存在方式和社会的本质；在辩证法中，实践是主观辩证法和客观辩证法、自然辩证法和历史辩证法分化与统一的基础；在认识论中，实践构成了认识活动的基础，贯穿于认识全过程。</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0063" y="428625"/>
            <a:ext cx="8280400" cy="5929313"/>
            <a:chOff x="249" y="255"/>
            <a:chExt cx="5126" cy="3402"/>
          </a:xfrm>
        </p:grpSpPr>
        <p:sp>
          <p:nvSpPr>
            <p:cNvPr id="57347" name="AutoShape 3"/>
            <p:cNvSpPr>
              <a:spLocks noChangeArrowheads="1"/>
            </p:cNvSpPr>
            <p:nvPr/>
          </p:nvSpPr>
          <p:spPr bwMode="ltGray">
            <a:xfrm>
              <a:off x="249" y="255"/>
              <a:ext cx="5126" cy="3402"/>
            </a:xfrm>
            <a:prstGeom prst="roundRect">
              <a:avLst>
                <a:gd name="adj" fmla="val 11921"/>
              </a:avLst>
            </a:prstGeom>
            <a:gradFill rotWithShape="1">
              <a:gsLst>
                <a:gs pos="0">
                  <a:schemeClr val="accent2">
                    <a:gamma/>
                    <a:shade val="82353"/>
                    <a:invGamma/>
                  </a:schemeClr>
                </a:gs>
                <a:gs pos="100000">
                  <a:schemeClr val="accent2"/>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pic>
          <p:nvPicPr>
            <p:cNvPr id="54279" name="Picture 4" descr="Picture4"/>
            <p:cNvPicPr>
              <a:picLocks noChangeAspect="1" noChangeArrowheads="1"/>
            </p:cNvPicPr>
            <p:nvPr/>
          </p:nvPicPr>
          <p:blipFill>
            <a:blip r:embed="rId2" cstate="print"/>
            <a:srcRect/>
            <a:stretch>
              <a:fillRect/>
            </a:stretch>
          </p:blipFill>
          <p:spPr bwMode="auto">
            <a:xfrm>
              <a:off x="340" y="346"/>
              <a:ext cx="1413" cy="2150"/>
            </a:xfrm>
            <a:prstGeom prst="rect">
              <a:avLst/>
            </a:prstGeom>
            <a:noFill/>
            <a:ln w="9525">
              <a:noFill/>
              <a:miter lim="800000"/>
              <a:headEnd/>
              <a:tailEnd/>
            </a:ln>
          </p:spPr>
        </p:pic>
      </p:grpSp>
      <p:sp>
        <p:nvSpPr>
          <p:cNvPr id="57349" name="Rectangle 5"/>
          <p:cNvSpPr>
            <a:spLocks noChangeArrowheads="1"/>
          </p:cNvSpPr>
          <p:nvPr/>
        </p:nvSpPr>
        <p:spPr bwMode="black">
          <a:xfrm>
            <a:off x="1908175" y="0"/>
            <a:ext cx="5921375" cy="712788"/>
          </a:xfrm>
          <a:prstGeom prst="rect">
            <a:avLst/>
          </a:prstGeom>
          <a:noFill/>
          <a:ln w="9525">
            <a:noFill/>
            <a:miter lim="800000"/>
            <a:headEnd/>
            <a:tailEnd/>
          </a:ln>
          <a:effectLst/>
        </p:spPr>
        <p:txBody>
          <a:bodyPr>
            <a:spAutoFit/>
          </a:bodyPr>
          <a:lstStyle/>
          <a:p>
            <a:pPr>
              <a:lnSpc>
                <a:spcPct val="120000"/>
              </a:lnSpc>
              <a:defRPr/>
            </a:pPr>
            <a:endParaRPr lang="zh-CN" altLang="zh-CN" sz="3400">
              <a:solidFill>
                <a:srgbClr val="CC0000"/>
              </a:solidFill>
              <a:effectLst>
                <a:outerShdw blurRad="38100" dist="38100" dir="2700000" algn="tl">
                  <a:srgbClr val="C0C0C0"/>
                </a:outerShdw>
              </a:effectLst>
              <a:ea typeface="华文隶书" pitchFamily="2" charset="-122"/>
              <a:cs typeface="Arial" pitchFamily="34" charset="0"/>
            </a:endParaRPr>
          </a:p>
        </p:txBody>
      </p:sp>
      <p:sp>
        <p:nvSpPr>
          <p:cNvPr id="17412" name="Text Box 6"/>
          <p:cNvSpPr txBox="1">
            <a:spLocks noChangeArrowheads="1"/>
          </p:cNvSpPr>
          <p:nvPr/>
        </p:nvSpPr>
        <p:spPr bwMode="auto">
          <a:xfrm>
            <a:off x="928688" y="785813"/>
            <a:ext cx="7620000" cy="549275"/>
          </a:xfrm>
          <a:prstGeom prst="rect">
            <a:avLst/>
          </a:prstGeom>
          <a:noFill/>
          <a:ln w="28575" algn="ctr">
            <a:noFill/>
            <a:miter lim="800000"/>
            <a:headEnd/>
            <a:tailEnd/>
          </a:ln>
        </p:spPr>
        <p:txBody>
          <a:bodyPr>
            <a:spAutoFit/>
          </a:bodyPr>
          <a:lstStyle/>
          <a:p>
            <a:pPr>
              <a:defRPr/>
            </a:pPr>
            <a:r>
              <a:rPr lang="en-US" altLang="zh-CN" sz="3000">
                <a:effectLst>
                  <a:outerShdw blurRad="38100" dist="38100" dir="2700000" algn="tl">
                    <a:srgbClr val="000000">
                      <a:alpha val="43137"/>
                    </a:srgbClr>
                  </a:outerShdw>
                </a:effectLst>
                <a:latin typeface="华文楷体" pitchFamily="2" charset="-122"/>
                <a:ea typeface="华文楷体" pitchFamily="2" charset="-122"/>
              </a:rPr>
              <a:t>	</a:t>
            </a:r>
          </a:p>
        </p:txBody>
      </p:sp>
      <p:sp>
        <p:nvSpPr>
          <p:cNvPr id="17413" name="Rectangle 8"/>
          <p:cNvSpPr>
            <a:spLocks noChangeArrowheads="1"/>
          </p:cNvSpPr>
          <p:nvPr/>
        </p:nvSpPr>
        <p:spPr bwMode="auto">
          <a:xfrm>
            <a:off x="500063" y="785813"/>
            <a:ext cx="8358187" cy="5016500"/>
          </a:xfrm>
          <a:prstGeom prst="rect">
            <a:avLst/>
          </a:prstGeom>
          <a:noFill/>
          <a:ln w="28575" algn="ctr">
            <a:noFill/>
            <a:miter lim="800000"/>
            <a:headEnd/>
            <a:tailEnd/>
          </a:ln>
        </p:spPr>
        <p:txBody>
          <a:bodyPr anchor="ctr">
            <a:spAutoFit/>
          </a:bodyPr>
          <a:lstStyle/>
          <a:p>
            <a:pPr algn="l">
              <a:defRPr/>
            </a:pP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       马克思指出，以往的“哲学家们只是用不同的方式解释世界，而问题在于改变世界”。</a:t>
            </a:r>
            <a:endParaRPr lang="en-US" altLang="zh-CN" sz="3200" dirty="0">
              <a:effectLst>
                <a:outerShdw blurRad="38100" dist="38100" dir="2700000" algn="tl">
                  <a:srgbClr val="000000">
                    <a:alpha val="43137"/>
                  </a:srgbClr>
                </a:outerShdw>
              </a:effectLst>
              <a:latin typeface="华文楷体" pitchFamily="2" charset="-122"/>
              <a:ea typeface="华文楷体" pitchFamily="2" charset="-122"/>
            </a:endParaRPr>
          </a:p>
          <a:p>
            <a:pPr algn="l">
              <a:defRPr/>
            </a:pP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马克思主义哲学是以变革世界为实践目的，强调理论必须转化为实践、行动、物质力量，因此马克思主义哲学又叫“实践的唯物主义”。</a:t>
            </a:r>
            <a:endParaRPr lang="en-US" altLang="zh-CN" sz="3200" dirty="0">
              <a:effectLst>
                <a:outerShdw blurRad="38100" dist="38100" dir="2700000" algn="tl">
                  <a:srgbClr val="000000">
                    <a:alpha val="43137"/>
                  </a:srgbClr>
                </a:outerShdw>
              </a:effectLst>
              <a:latin typeface="华文楷体" pitchFamily="2" charset="-122"/>
              <a:ea typeface="华文楷体" pitchFamily="2" charset="-122"/>
            </a:endParaRPr>
          </a:p>
          <a:p>
            <a:pPr algn="l">
              <a:defRPr/>
            </a:pP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      因此，以科学实践观为基础的辩证唯物主义和历史唯物主义的统一、科学性与革命性的统一、世界观与方法论的统一，使马克思主义科学世界观在哲学发展史上完成了一次巨大的变革，为今后哲学继续发展开辟了新的道路。</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250825" y="2060575"/>
            <a:ext cx="8893175" cy="4797425"/>
            <a:chOff x="158" y="1298"/>
            <a:chExt cx="5602" cy="3022"/>
          </a:xfrm>
        </p:grpSpPr>
        <p:pic>
          <p:nvPicPr>
            <p:cNvPr id="55304" name="Picture 3" descr="思想者"/>
            <p:cNvPicPr>
              <a:picLocks noChangeAspect="1" noChangeArrowheads="1"/>
            </p:cNvPicPr>
            <p:nvPr/>
          </p:nvPicPr>
          <p:blipFill>
            <a:blip r:embed="rId2" cstate="print"/>
            <a:srcRect t="28970"/>
            <a:stretch>
              <a:fillRect/>
            </a:stretch>
          </p:blipFill>
          <p:spPr bwMode="auto">
            <a:xfrm>
              <a:off x="2620" y="2084"/>
              <a:ext cx="3140" cy="2236"/>
            </a:xfrm>
            <a:prstGeom prst="rect">
              <a:avLst/>
            </a:prstGeom>
            <a:solidFill>
              <a:schemeClr val="hlink"/>
            </a:solidFill>
            <a:ln w="9525">
              <a:noFill/>
              <a:miter lim="800000"/>
              <a:headEnd/>
              <a:tailEnd/>
            </a:ln>
          </p:spPr>
        </p:pic>
        <p:sp>
          <p:nvSpPr>
            <p:cNvPr id="16388" name="Oval 4"/>
            <p:cNvSpPr>
              <a:spLocks noChangeArrowheads="1"/>
            </p:cNvSpPr>
            <p:nvPr/>
          </p:nvSpPr>
          <p:spPr bwMode="auto">
            <a:xfrm>
              <a:off x="158" y="1298"/>
              <a:ext cx="3514" cy="2399"/>
            </a:xfrm>
            <a:prstGeom prst="ellipse">
              <a:avLst/>
            </a:prstGeom>
            <a:solidFill>
              <a:schemeClr val="hlink"/>
            </a:solidFill>
            <a:ln w="28575" algn="ctr">
              <a:solidFill>
                <a:schemeClr val="bg2"/>
              </a:solidFill>
              <a:round/>
              <a:headEnd/>
              <a:tailEnd/>
            </a:ln>
            <a:effectLst/>
          </p:spPr>
          <p:txBody>
            <a:bodyPr anchor="ctr">
              <a:spAutoFit/>
            </a:bodyPr>
            <a:lstStyle/>
            <a:p>
              <a:pPr algn="l" eaLnBrk="1" hangingPunct="1">
                <a:spcBef>
                  <a:spcPct val="50000"/>
                </a:spcBef>
                <a:defRPr/>
              </a:pPr>
              <a:r>
                <a:rPr lang="zh-CN" altLang="en-US" sz="2800">
                  <a:effectLst>
                    <a:outerShdw blurRad="38100" dist="38100" dir="2700000" algn="tl">
                      <a:srgbClr val="000000"/>
                    </a:outerShdw>
                  </a:effectLst>
                  <a:latin typeface="楷体_GB2312" pitchFamily="49" charset="-122"/>
                  <a:ea typeface="楷体_GB2312" pitchFamily="49" charset="-122"/>
                </a:rPr>
                <a:t>人类对物质的认识大体上分成几个阶段，每一个阶段各自都有哪些特征？从人类认识史的角度，谈一谈你对物质认识过程的理解</a:t>
              </a:r>
              <a:r>
                <a:rPr lang="zh-CN" altLang="en-US" sz="3100" b="0">
                  <a:latin typeface="楷体_GB2312" pitchFamily="49" charset="-122"/>
                  <a:ea typeface="楷体_GB2312" pitchFamily="49" charset="-122"/>
                </a:rPr>
                <a:t> </a:t>
              </a:r>
            </a:p>
          </p:txBody>
        </p:sp>
        <p:pic>
          <p:nvPicPr>
            <p:cNvPr id="55306" name="Picture 5" descr="q2"/>
            <p:cNvPicPr>
              <a:picLocks noChangeAspect="1" noChangeArrowheads="1" noCrop="1"/>
            </p:cNvPicPr>
            <p:nvPr/>
          </p:nvPicPr>
          <p:blipFill>
            <a:blip r:embed="rId3" cstate="print"/>
            <a:srcRect/>
            <a:stretch>
              <a:fillRect/>
            </a:stretch>
          </p:blipFill>
          <p:spPr bwMode="auto">
            <a:xfrm rot="2412433">
              <a:off x="2245" y="3158"/>
              <a:ext cx="717" cy="624"/>
            </a:xfrm>
            <a:prstGeom prst="rect">
              <a:avLst/>
            </a:prstGeom>
            <a:noFill/>
            <a:ln w="9525">
              <a:noFill/>
              <a:miter lim="800000"/>
              <a:headEnd/>
              <a:tailEnd/>
            </a:ln>
          </p:spPr>
        </p:pic>
      </p:grpSp>
      <p:sp>
        <p:nvSpPr>
          <p:cNvPr id="16390" name="Text Box 6"/>
          <p:cNvSpPr txBox="1">
            <a:spLocks noChangeArrowheads="1"/>
          </p:cNvSpPr>
          <p:nvPr/>
        </p:nvSpPr>
        <p:spPr bwMode="auto">
          <a:xfrm>
            <a:off x="468313" y="1450975"/>
            <a:ext cx="5256212" cy="609600"/>
          </a:xfrm>
          <a:prstGeom prst="rect">
            <a:avLst/>
          </a:prstGeom>
          <a:noFill/>
          <a:ln w="9525">
            <a:noFill/>
            <a:miter lim="800000"/>
            <a:headEnd/>
            <a:tailEnd/>
          </a:ln>
        </p:spPr>
        <p:txBody>
          <a:bodyPr>
            <a:spAutoFit/>
          </a:bodyPr>
          <a:lstStyle/>
          <a:p>
            <a:pPr algn="l" eaLnBrk="1" hangingPunct="1">
              <a:spcBef>
                <a:spcPct val="50000"/>
              </a:spcBef>
            </a:pPr>
            <a:r>
              <a:rPr lang="en-US" altLang="zh-CN" sz="3400">
                <a:solidFill>
                  <a:schemeClr val="accent2"/>
                </a:solidFill>
                <a:latin typeface="Arial" pitchFamily="34" charset="0"/>
                <a:ea typeface="华文行楷" pitchFamily="2" charset="-122"/>
              </a:rPr>
              <a:t>1.</a:t>
            </a:r>
            <a:r>
              <a:rPr lang="zh-CN" altLang="en-US" sz="3400">
                <a:solidFill>
                  <a:schemeClr val="accent2"/>
                </a:solidFill>
                <a:latin typeface="Arial" pitchFamily="34" charset="0"/>
                <a:ea typeface="华文行楷" pitchFamily="2" charset="-122"/>
              </a:rPr>
              <a:t>哲学物质观的发展</a:t>
            </a:r>
          </a:p>
        </p:txBody>
      </p:sp>
      <p:sp>
        <p:nvSpPr>
          <p:cNvPr id="55300" name="Text Box 7"/>
          <p:cNvSpPr txBox="1">
            <a:spLocks noChangeArrowheads="1"/>
          </p:cNvSpPr>
          <p:nvPr/>
        </p:nvSpPr>
        <p:spPr bwMode="auto">
          <a:xfrm>
            <a:off x="1476375" y="404813"/>
            <a:ext cx="6337300" cy="701675"/>
          </a:xfrm>
          <a:prstGeom prst="rect">
            <a:avLst/>
          </a:prstGeom>
          <a:noFill/>
          <a:ln w="9525">
            <a:noFill/>
            <a:miter lim="800000"/>
            <a:headEnd/>
            <a:tailEnd/>
          </a:ln>
        </p:spPr>
        <p:txBody>
          <a:bodyPr>
            <a:spAutoFit/>
          </a:bodyPr>
          <a:lstStyle/>
          <a:p>
            <a:pPr algn="l" eaLnBrk="1" hangingPunct="1">
              <a:spcBef>
                <a:spcPct val="50000"/>
              </a:spcBef>
            </a:pPr>
            <a:r>
              <a:rPr lang="zh-CN" altLang="en-US" sz="4000">
                <a:solidFill>
                  <a:srgbClr val="006600"/>
                </a:solidFill>
                <a:latin typeface="Arial" pitchFamily="34" charset="0"/>
                <a:ea typeface="华文行楷" pitchFamily="2" charset="-122"/>
              </a:rPr>
              <a:t>（二）物质的客观实在性</a:t>
            </a:r>
          </a:p>
        </p:txBody>
      </p:sp>
      <p:grpSp>
        <p:nvGrpSpPr>
          <p:cNvPr id="3" name="Group 8"/>
          <p:cNvGrpSpPr>
            <a:grpSpLocks/>
          </p:cNvGrpSpPr>
          <p:nvPr/>
        </p:nvGrpSpPr>
        <p:grpSpPr bwMode="auto">
          <a:xfrm>
            <a:off x="0" y="1052513"/>
            <a:ext cx="9144000" cy="590550"/>
            <a:chOff x="0" y="816"/>
            <a:chExt cx="5760" cy="372"/>
          </a:xfrm>
        </p:grpSpPr>
        <p:pic>
          <p:nvPicPr>
            <p:cNvPr id="55302" name="Picture 9" descr="1118564011"/>
            <p:cNvPicPr>
              <a:picLocks noChangeAspect="1" noChangeArrowheads="1"/>
            </p:cNvPicPr>
            <p:nvPr/>
          </p:nvPicPr>
          <p:blipFill>
            <a:blip r:embed="rId4" cstate="print"/>
            <a:srcRect/>
            <a:stretch>
              <a:fillRect/>
            </a:stretch>
          </p:blipFill>
          <p:spPr bwMode="auto">
            <a:xfrm>
              <a:off x="3426" y="816"/>
              <a:ext cx="2334" cy="372"/>
            </a:xfrm>
            <a:prstGeom prst="rect">
              <a:avLst/>
            </a:prstGeom>
            <a:noFill/>
            <a:ln w="9525">
              <a:noFill/>
              <a:miter lim="800000"/>
              <a:headEnd/>
              <a:tailEnd/>
            </a:ln>
          </p:spPr>
        </p:pic>
        <p:pic>
          <p:nvPicPr>
            <p:cNvPr id="55303" name="Picture 10" descr="1118564011"/>
            <p:cNvPicPr>
              <a:picLocks noChangeAspect="1" noChangeArrowheads="1"/>
            </p:cNvPicPr>
            <p:nvPr/>
          </p:nvPicPr>
          <p:blipFill>
            <a:blip r:embed="rId4"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6390"/>
                                        </p:tgtEl>
                                        <p:attrNameLst>
                                          <p:attrName>style.visibility</p:attrName>
                                        </p:attrNameLst>
                                      </p:cBhvr>
                                      <p:to>
                                        <p:strVal val="visible"/>
                                      </p:to>
                                    </p:set>
                                    <p:anim calcmode="lin" valueType="num">
                                      <p:cBhvr>
                                        <p:cTn id="12" dur="500" fill="hold"/>
                                        <p:tgtEl>
                                          <p:spTgt spid="16390"/>
                                        </p:tgtEl>
                                        <p:attrNameLst>
                                          <p:attrName>ppt_w</p:attrName>
                                        </p:attrNameLst>
                                      </p:cBhvr>
                                      <p:tavLst>
                                        <p:tav tm="0">
                                          <p:val>
                                            <p:fltVal val="0"/>
                                          </p:val>
                                        </p:tav>
                                        <p:tav tm="100000">
                                          <p:val>
                                            <p:strVal val="#ppt_w"/>
                                          </p:val>
                                        </p:tav>
                                      </p:tavLst>
                                    </p:anim>
                                    <p:anim calcmode="lin" valueType="num">
                                      <p:cBhvr>
                                        <p:cTn id="13" dur="500" fill="hold"/>
                                        <p:tgtEl>
                                          <p:spTgt spid="1639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31" presetClass="entr" presetSubtype="0" fill="hold" nodeType="afterEffect">
                                  <p:stCondLst>
                                    <p:cond delay="0"/>
                                  </p:stCondLst>
                                  <p:iterate type="lt">
                                    <p:tmPct val="5000"/>
                                  </p:iterate>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524000" y="6019800"/>
            <a:ext cx="4724400" cy="533400"/>
          </a:xfrm>
          <a:prstGeom prst="rect">
            <a:avLst/>
          </a:prstGeom>
          <a:solidFill>
            <a:schemeClr val="bg1"/>
          </a:solidFill>
          <a:ln w="57150">
            <a:noFill/>
            <a:miter lim="800000"/>
            <a:headEnd/>
            <a:tailEnd/>
          </a:ln>
          <a:effectLst/>
        </p:spPr>
        <p:txBody>
          <a:bodyPr wrap="none" anchor="ctr"/>
          <a:lstStyle/>
          <a:p>
            <a:pPr eaLnBrk="1" hangingPunct="1">
              <a:defRPr/>
            </a:pPr>
            <a:r>
              <a:rPr kumimoji="1" lang="zh-CN" altLang="en-US" sz="2800">
                <a:solidFill>
                  <a:schemeClr val="accent2"/>
                </a:solidFill>
                <a:effectLst>
                  <a:outerShdw blurRad="38100" dist="38100" dir="2700000" algn="tl">
                    <a:srgbClr val="C0C0C0"/>
                  </a:outerShdw>
                </a:effectLst>
                <a:latin typeface="楷体_GB2312" pitchFamily="49" charset="-122"/>
                <a:ea typeface="楷体_GB2312" pitchFamily="49" charset="-122"/>
              </a:rPr>
              <a:t>物质</a:t>
            </a:r>
            <a:r>
              <a:rPr kumimoji="1" lang="en-US" altLang="zh-CN" sz="2800">
                <a:solidFill>
                  <a:schemeClr val="accent2"/>
                </a:solidFill>
                <a:effectLst>
                  <a:outerShdw blurRad="38100" dist="38100" dir="2700000" algn="tl">
                    <a:srgbClr val="C0C0C0"/>
                  </a:outerShdw>
                </a:effectLst>
                <a:latin typeface="楷体_GB2312" pitchFamily="49" charset="-122"/>
                <a:ea typeface="楷体_GB2312" pitchFamily="49" charset="-122"/>
              </a:rPr>
              <a:t>=</a:t>
            </a:r>
            <a:r>
              <a:rPr kumimoji="1" lang="zh-CN" altLang="en-US" sz="2800">
                <a:solidFill>
                  <a:schemeClr val="accent2"/>
                </a:solidFill>
                <a:effectLst>
                  <a:outerShdw blurRad="38100" dist="38100" dir="2700000" algn="tl">
                    <a:srgbClr val="C0C0C0"/>
                  </a:outerShdw>
                </a:effectLst>
                <a:latin typeface="楷体_GB2312" pitchFamily="49" charset="-122"/>
                <a:ea typeface="楷体_GB2312" pitchFamily="49" charset="-122"/>
              </a:rPr>
              <a:t>具体的物质形态</a:t>
            </a:r>
          </a:p>
        </p:txBody>
      </p:sp>
      <p:pic>
        <p:nvPicPr>
          <p:cNvPr id="17411" name="Picture 3" descr="4"/>
          <p:cNvPicPr>
            <a:picLocks noGrp="1" noChangeAspect="1" noChangeArrowheads="1"/>
          </p:cNvPicPr>
          <p:nvPr>
            <p:ph sz="half" idx="1"/>
          </p:nvPr>
        </p:nvPicPr>
        <p:blipFill>
          <a:blip r:embed="rId2" cstate="print"/>
          <a:srcRect/>
          <a:stretch>
            <a:fillRect/>
          </a:stretch>
        </p:blipFill>
        <p:spPr>
          <a:xfrm>
            <a:off x="1295400" y="1524000"/>
            <a:ext cx="1903413" cy="2362200"/>
          </a:xfrm>
          <a:noFill/>
        </p:spPr>
      </p:pic>
      <p:pic>
        <p:nvPicPr>
          <p:cNvPr id="17412" name="Picture 4" descr="4"/>
          <p:cNvPicPr>
            <a:picLocks noGrp="1" noChangeAspect="1" noChangeArrowheads="1"/>
          </p:cNvPicPr>
          <p:nvPr>
            <p:ph sz="quarter" idx="2"/>
          </p:nvPr>
        </p:nvPicPr>
        <p:blipFill>
          <a:blip r:embed="rId3" cstate="print"/>
          <a:srcRect/>
          <a:stretch>
            <a:fillRect/>
          </a:stretch>
        </p:blipFill>
        <p:spPr>
          <a:xfrm>
            <a:off x="3810000" y="1752600"/>
            <a:ext cx="3962400" cy="1714500"/>
          </a:xfrm>
          <a:noFill/>
        </p:spPr>
      </p:pic>
      <p:pic>
        <p:nvPicPr>
          <p:cNvPr id="17413" name="Picture 5" descr="6"/>
          <p:cNvPicPr>
            <a:picLocks noGrp="1" noChangeAspect="1" noChangeArrowheads="1"/>
          </p:cNvPicPr>
          <p:nvPr>
            <p:ph sz="quarter" idx="3"/>
          </p:nvPr>
        </p:nvPicPr>
        <p:blipFill>
          <a:blip r:embed="rId4" cstate="print"/>
          <a:srcRect/>
          <a:stretch>
            <a:fillRect/>
          </a:stretch>
        </p:blipFill>
        <p:spPr>
          <a:xfrm>
            <a:off x="1600200" y="3962400"/>
            <a:ext cx="4038600" cy="1984375"/>
          </a:xfrm>
          <a:noFill/>
        </p:spPr>
      </p:pic>
      <p:sp>
        <p:nvSpPr>
          <p:cNvPr id="17414" name="Rectangle 6"/>
          <p:cNvSpPr>
            <a:spLocks noChangeArrowheads="1"/>
          </p:cNvSpPr>
          <p:nvPr/>
        </p:nvSpPr>
        <p:spPr bwMode="auto">
          <a:xfrm>
            <a:off x="1524000" y="381000"/>
            <a:ext cx="6629400" cy="701675"/>
          </a:xfrm>
          <a:prstGeom prst="rect">
            <a:avLst/>
          </a:prstGeom>
          <a:noFill/>
          <a:ln w="9525">
            <a:noFill/>
            <a:miter lim="800000"/>
            <a:headEnd/>
            <a:tailEnd/>
          </a:ln>
          <a:effectLst/>
        </p:spPr>
        <p:txBody>
          <a:bodyPr>
            <a:spAutoFit/>
          </a:bodyPr>
          <a:lstStyle/>
          <a:p>
            <a:pPr algn="l" eaLnBrk="1" hangingPunct="1">
              <a:defRPr/>
            </a:pPr>
            <a:r>
              <a:rPr kumimoji="1" lang="zh-CN" altLang="en-US" sz="4000">
                <a:solidFill>
                  <a:srgbClr val="006600"/>
                </a:solidFill>
                <a:effectLst>
                  <a:outerShdw blurRad="38100" dist="38100" dir="2700000" algn="tl">
                    <a:srgbClr val="C0C0C0"/>
                  </a:outerShdw>
                </a:effectLst>
                <a:latin typeface="Arial" pitchFamily="34" charset="0"/>
                <a:ea typeface="华文行楷" pitchFamily="2" charset="-122"/>
              </a:rPr>
              <a:t>古代朴素唯物主义物质观</a:t>
            </a:r>
          </a:p>
        </p:txBody>
      </p:sp>
      <p:grpSp>
        <p:nvGrpSpPr>
          <p:cNvPr id="2" name="Group 8"/>
          <p:cNvGrpSpPr>
            <a:grpSpLocks/>
          </p:cNvGrpSpPr>
          <p:nvPr/>
        </p:nvGrpSpPr>
        <p:grpSpPr bwMode="auto">
          <a:xfrm>
            <a:off x="6629400" y="3810000"/>
            <a:ext cx="1641475" cy="2606675"/>
            <a:chOff x="358" y="2064"/>
            <a:chExt cx="1034" cy="1642"/>
          </a:xfrm>
        </p:grpSpPr>
        <p:sp>
          <p:nvSpPr>
            <p:cNvPr id="17417" name="Text Box 9"/>
            <p:cNvSpPr txBox="1">
              <a:spLocks noChangeArrowheads="1"/>
            </p:cNvSpPr>
            <p:nvPr/>
          </p:nvSpPr>
          <p:spPr bwMode="auto">
            <a:xfrm>
              <a:off x="384" y="3456"/>
              <a:ext cx="960" cy="250"/>
            </a:xfrm>
            <a:prstGeom prst="rect">
              <a:avLst/>
            </a:prstGeom>
            <a:solidFill>
              <a:schemeClr val="bg1"/>
            </a:solidFill>
            <a:ln w="9525">
              <a:noFill/>
              <a:miter lim="800000"/>
              <a:headEnd/>
              <a:tailEnd/>
            </a:ln>
            <a:effectLst/>
          </p:spPr>
          <p:txBody>
            <a:bodyPr>
              <a:spAutoFit/>
            </a:bodyPr>
            <a:lstStyle/>
            <a:p>
              <a:pPr algn="l" eaLnBrk="1" hangingPunct="1">
                <a:spcBef>
                  <a:spcPct val="50000"/>
                </a:spcBef>
                <a:defRPr/>
              </a:pPr>
              <a:r>
                <a:rPr lang="zh-CN" altLang="en-US" sz="2000">
                  <a:solidFill>
                    <a:schemeClr val="tx1"/>
                  </a:solidFill>
                  <a:effectLst>
                    <a:outerShdw blurRad="38100" dist="38100" dir="2700000" algn="tl">
                      <a:srgbClr val="C0C0C0"/>
                    </a:outerShdw>
                  </a:effectLst>
                  <a:latin typeface="Arial" pitchFamily="34" charset="0"/>
                  <a:ea typeface="楷体_GB2312" pitchFamily="49" charset="-122"/>
                </a:rPr>
                <a:t>德谟克利特</a:t>
              </a:r>
            </a:p>
          </p:txBody>
        </p:sp>
        <p:pic>
          <p:nvPicPr>
            <p:cNvPr id="56332" name="Picture 10" descr="德谟克利特"/>
            <p:cNvPicPr>
              <a:picLocks noChangeAspect="1" noChangeArrowheads="1"/>
            </p:cNvPicPr>
            <p:nvPr/>
          </p:nvPicPr>
          <p:blipFill>
            <a:blip r:embed="rId5" cstate="print"/>
            <a:srcRect r="5817"/>
            <a:stretch>
              <a:fillRect/>
            </a:stretch>
          </p:blipFill>
          <p:spPr bwMode="auto">
            <a:xfrm>
              <a:off x="358" y="2064"/>
              <a:ext cx="1034" cy="1344"/>
            </a:xfrm>
            <a:prstGeom prst="rect">
              <a:avLst/>
            </a:prstGeom>
            <a:noFill/>
            <a:ln w="57150">
              <a:solidFill>
                <a:srgbClr val="FF0000"/>
              </a:solidFill>
              <a:miter lim="800000"/>
              <a:headEnd/>
              <a:tailEnd/>
            </a:ln>
          </p:spPr>
        </p:pic>
      </p:grpSp>
      <p:grpSp>
        <p:nvGrpSpPr>
          <p:cNvPr id="3" name="Group 11"/>
          <p:cNvGrpSpPr>
            <a:grpSpLocks/>
          </p:cNvGrpSpPr>
          <p:nvPr/>
        </p:nvGrpSpPr>
        <p:grpSpPr bwMode="auto">
          <a:xfrm>
            <a:off x="0" y="1125538"/>
            <a:ext cx="9144000" cy="590550"/>
            <a:chOff x="0" y="816"/>
            <a:chExt cx="5760" cy="372"/>
          </a:xfrm>
        </p:grpSpPr>
        <p:pic>
          <p:nvPicPr>
            <p:cNvPr id="56329" name="Picture 12" descr="1118564011"/>
            <p:cNvPicPr>
              <a:picLocks noChangeAspect="1" noChangeArrowheads="1"/>
            </p:cNvPicPr>
            <p:nvPr/>
          </p:nvPicPr>
          <p:blipFill>
            <a:blip r:embed="rId6" cstate="print"/>
            <a:srcRect/>
            <a:stretch>
              <a:fillRect/>
            </a:stretch>
          </p:blipFill>
          <p:spPr bwMode="auto">
            <a:xfrm>
              <a:off x="3426" y="816"/>
              <a:ext cx="2334" cy="372"/>
            </a:xfrm>
            <a:prstGeom prst="rect">
              <a:avLst/>
            </a:prstGeom>
            <a:noFill/>
            <a:ln w="9525">
              <a:noFill/>
              <a:miter lim="800000"/>
              <a:headEnd/>
              <a:tailEnd/>
            </a:ln>
          </p:spPr>
        </p:pic>
        <p:pic>
          <p:nvPicPr>
            <p:cNvPr id="56330" name="Picture 13" descr="1118564011"/>
            <p:cNvPicPr>
              <a:picLocks noChangeAspect="1" noChangeArrowheads="1"/>
            </p:cNvPicPr>
            <p:nvPr/>
          </p:nvPicPr>
          <p:blipFill>
            <a:blip r:embed="rId6"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4" presetClass="entr" presetSubtype="0" fill="hold" nodeType="afterEffect">
                                  <p:stCondLst>
                                    <p:cond delay="0"/>
                                  </p:stCondLst>
                                  <p:childTnLst>
                                    <p:set>
                                      <p:cBhvr>
                                        <p:cTn id="11" dur="1" fill="hold">
                                          <p:stCondLst>
                                            <p:cond delay="0"/>
                                          </p:stCondLst>
                                        </p:cTn>
                                        <p:tgtEl>
                                          <p:spTgt spid="17411"/>
                                        </p:tgtEl>
                                        <p:attrNameLst>
                                          <p:attrName>style.visibility</p:attrName>
                                        </p:attrNameLst>
                                      </p:cBhvr>
                                      <p:to>
                                        <p:strVal val="visible"/>
                                      </p:to>
                                    </p:set>
                                    <p:anim to="" calcmode="lin" valueType="num">
                                      <p:cBhvr>
                                        <p:cTn id="12" dur="1" fill="hold"/>
                                        <p:tgtEl>
                                          <p:spTgt spid="17411"/>
                                        </p:tgtEl>
                                        <p:attrNameLst>
                                          <p:attrName/>
                                        </p:attrNameLst>
                                      </p:cBhvr>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7412"/>
                                        </p:tgtEl>
                                        <p:attrNameLst>
                                          <p:attrName>style.visibility</p:attrName>
                                        </p:attrNameLst>
                                      </p:cBhvr>
                                      <p:to>
                                        <p:strVal val="visible"/>
                                      </p:to>
                                    </p:set>
                                    <p:animEffect transition="in" filter="wipe(left)">
                                      <p:cBhvr>
                                        <p:cTn id="16" dur="500"/>
                                        <p:tgtEl>
                                          <p:spTgt spid="174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7413"/>
                                        </p:tgtEl>
                                        <p:attrNameLst>
                                          <p:attrName>style.visibility</p:attrName>
                                        </p:attrNameLst>
                                      </p:cBhvr>
                                      <p:to>
                                        <p:strVal val="visible"/>
                                      </p:to>
                                    </p:set>
                                    <p:animEffect transition="in" filter="wipe(left)">
                                      <p:cBhvr>
                                        <p:cTn id="20" dur="500"/>
                                        <p:tgtEl>
                                          <p:spTgt spid="17413"/>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17410"/>
                                        </p:tgtEl>
                                        <p:attrNameLst>
                                          <p:attrName>style.visibility</p:attrName>
                                        </p:attrNameLst>
                                      </p:cBhvr>
                                      <p:to>
                                        <p:strVal val="visible"/>
                                      </p:to>
                                    </p:set>
                                    <p:animEffect transition="in" filter="box(out)">
                                      <p:cBhvr>
                                        <p:cTn id="24" dur="500"/>
                                        <p:tgtEl>
                                          <p:spTgt spid="17410"/>
                                        </p:tgtEl>
                                      </p:cBhvr>
                                    </p:animEffect>
                                  </p:childTnLst>
                                </p:cTn>
                              </p:par>
                            </p:childTnLst>
                          </p:cTn>
                        </p:par>
                        <p:par>
                          <p:cTn id="25" fill="hold">
                            <p:stCondLst>
                              <p:cond delay="2000"/>
                            </p:stCondLst>
                            <p:childTnLst>
                              <p:par>
                                <p:cTn id="26" presetID="3" presetClass="entr" presetSubtype="1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G0046"/>
          <p:cNvPicPr>
            <a:picLocks noChangeAspect="1" noChangeArrowheads="1"/>
          </p:cNvPicPr>
          <p:nvPr/>
        </p:nvPicPr>
        <p:blipFill>
          <a:blip r:embed="rId3" cstate="print"/>
          <a:srcRect/>
          <a:stretch>
            <a:fillRect/>
          </a:stretch>
        </p:blipFill>
        <p:spPr bwMode="auto">
          <a:xfrm>
            <a:off x="5219700" y="2205038"/>
            <a:ext cx="3276600" cy="2971800"/>
          </a:xfrm>
          <a:prstGeom prst="rect">
            <a:avLst/>
          </a:prstGeom>
          <a:noFill/>
          <a:ln w="25400">
            <a:solidFill>
              <a:schemeClr val="tx1"/>
            </a:solidFill>
            <a:miter lim="800000"/>
            <a:headEnd/>
            <a:tailEnd/>
          </a:ln>
        </p:spPr>
      </p:pic>
      <p:sp>
        <p:nvSpPr>
          <p:cNvPr id="36867" name="Text Box 3"/>
          <p:cNvSpPr txBox="1">
            <a:spLocks noChangeArrowheads="1"/>
          </p:cNvSpPr>
          <p:nvPr/>
        </p:nvSpPr>
        <p:spPr bwMode="auto">
          <a:xfrm>
            <a:off x="827088" y="404813"/>
            <a:ext cx="4800600" cy="1066800"/>
          </a:xfrm>
          <a:prstGeom prst="rect">
            <a:avLst/>
          </a:prstGeom>
          <a:solidFill>
            <a:schemeClr val="accent1"/>
          </a:solidFill>
          <a:ln w="12700">
            <a:noFill/>
            <a:miter lim="800000"/>
            <a:headEnd type="none" w="sm" len="sm"/>
            <a:tailEnd type="none" w="sm" len="sm"/>
          </a:ln>
          <a:effectLst/>
        </p:spPr>
        <p:txBody>
          <a:bodyPr>
            <a:spAutoFit/>
          </a:bodyPr>
          <a:lstStyle/>
          <a:p>
            <a:pPr algn="l">
              <a:defRPr/>
            </a:pPr>
            <a:r>
              <a:rPr lang="en-US" altLang="zh-CN" sz="3200" b="0">
                <a:solidFill>
                  <a:schemeClr val="tx1"/>
                </a:solidFill>
                <a:effectLst>
                  <a:outerShdw blurRad="38100" dist="38100" dir="2700000" algn="tl">
                    <a:srgbClr val="000000"/>
                  </a:outerShdw>
                </a:effectLst>
                <a:latin typeface="方正水柱简体" pitchFamily="2" charset="-122"/>
                <a:ea typeface="方正水柱简体" pitchFamily="2" charset="-122"/>
              </a:rPr>
              <a:t>  </a:t>
            </a:r>
            <a:r>
              <a:rPr lang="zh-CN" altLang="en-US" sz="3200" b="0">
                <a:solidFill>
                  <a:srgbClr val="FF3300"/>
                </a:solidFill>
                <a:effectLst>
                  <a:outerShdw blurRad="38100" dist="38100" dir="2700000" algn="tl">
                    <a:srgbClr val="000000"/>
                  </a:outerShdw>
                </a:effectLst>
                <a:latin typeface="方正水柱简体" pitchFamily="2" charset="-122"/>
                <a:ea typeface="方正水柱简体" pitchFamily="2" charset="-122"/>
              </a:rPr>
              <a:t>如：西方最早的古代朴素唯物主义</a:t>
            </a:r>
            <a:r>
              <a:rPr lang="zh-CN" altLang="en-US" sz="3200" b="0">
                <a:solidFill>
                  <a:srgbClr val="FF3300"/>
                </a:solidFill>
                <a:latin typeface="方正水柱简体" pitchFamily="2" charset="-122"/>
                <a:ea typeface="方正水柱简体" pitchFamily="2" charset="-122"/>
              </a:rPr>
              <a:t>者泰勒斯</a:t>
            </a:r>
            <a:endParaRPr lang="zh-CN" altLang="en-US" sz="3200" b="0">
              <a:solidFill>
                <a:srgbClr val="FF3300"/>
              </a:solidFill>
              <a:effectLst>
                <a:outerShdw blurRad="38100" dist="38100" dir="2700000" algn="tl">
                  <a:srgbClr val="000000"/>
                </a:outerShdw>
              </a:effectLst>
              <a:latin typeface="Times New Roman" pitchFamily="18" charset="0"/>
              <a:ea typeface="方正大黑简体" pitchFamily="2" charset="-122"/>
            </a:endParaRPr>
          </a:p>
        </p:txBody>
      </p:sp>
      <p:sp>
        <p:nvSpPr>
          <p:cNvPr id="36868" name="Text Box 4"/>
          <p:cNvSpPr txBox="1">
            <a:spLocks noChangeArrowheads="1"/>
          </p:cNvSpPr>
          <p:nvPr/>
        </p:nvSpPr>
        <p:spPr bwMode="auto">
          <a:xfrm>
            <a:off x="3132138" y="5661025"/>
            <a:ext cx="4392612" cy="592138"/>
          </a:xfrm>
          <a:prstGeom prst="rect">
            <a:avLst/>
          </a:prstGeom>
          <a:solidFill>
            <a:srgbClr val="0000FF"/>
          </a:solidFill>
          <a:ln w="12700">
            <a:solidFill>
              <a:schemeClr val="tx1"/>
            </a:solidFill>
            <a:miter lim="800000"/>
            <a:headEnd type="none" w="sm" len="sm"/>
            <a:tailEnd type="none" w="sm" len="sm"/>
          </a:ln>
          <a:effectLst/>
        </p:spPr>
        <p:txBody>
          <a:bodyPr>
            <a:spAutoFit/>
          </a:bodyPr>
          <a:lstStyle/>
          <a:p>
            <a:pPr algn="l">
              <a:defRPr/>
            </a:pPr>
            <a:r>
              <a:rPr lang="en-US" altLang="zh-CN" sz="3200">
                <a:solidFill>
                  <a:schemeClr val="hlink"/>
                </a:solidFill>
                <a:effectLst>
                  <a:outerShdw blurRad="38100" dist="38100" dir="2700000" algn="tl">
                    <a:srgbClr val="000000"/>
                  </a:outerShdw>
                </a:effectLst>
                <a:latin typeface="Times New Roman" pitchFamily="18" charset="0"/>
                <a:ea typeface="华文行楷" pitchFamily="2" charset="-122"/>
              </a:rPr>
              <a:t>“</a:t>
            </a:r>
            <a:r>
              <a:rPr lang="zh-CN" altLang="en-US" sz="3200">
                <a:solidFill>
                  <a:schemeClr val="hlink"/>
                </a:solidFill>
                <a:effectLst>
                  <a:outerShdw blurRad="38100" dist="38100" dir="2700000" algn="tl">
                    <a:srgbClr val="000000"/>
                  </a:outerShdw>
                </a:effectLst>
                <a:latin typeface="Times New Roman" pitchFamily="18" charset="0"/>
                <a:ea typeface="华文行楷" pitchFamily="2" charset="-122"/>
              </a:rPr>
              <a:t>水”是万物的始基</a:t>
            </a:r>
          </a:p>
        </p:txBody>
      </p:sp>
      <p:pic>
        <p:nvPicPr>
          <p:cNvPr id="36869" name="Picture 5" descr="泰勒斯"/>
          <p:cNvPicPr>
            <a:picLocks noChangeAspect="1" noChangeArrowheads="1"/>
          </p:cNvPicPr>
          <p:nvPr/>
        </p:nvPicPr>
        <p:blipFill>
          <a:blip r:embed="rId4" cstate="print"/>
          <a:srcRect/>
          <a:stretch>
            <a:fillRect/>
          </a:stretch>
        </p:blipFill>
        <p:spPr bwMode="auto">
          <a:xfrm>
            <a:off x="900113" y="2205038"/>
            <a:ext cx="2819400" cy="304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fade">
                                      <p:cBhvr>
                                        <p:cTn id="7" dur="1000"/>
                                        <p:tgtEl>
                                          <p:spTgt spid="36867">
                                            <p:txEl>
                                              <p:pRg st="0" end="0"/>
                                            </p:txEl>
                                          </p:spTgt>
                                        </p:tgtEl>
                                      </p:cBhvr>
                                    </p:animEffect>
                                    <p:anim calcmode="lin" valueType="num">
                                      <p:cBhvr>
                                        <p:cTn id="8" dur="10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68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6869"/>
                                        </p:tgtEl>
                                        <p:attrNameLst>
                                          <p:attrName>style.visibility</p:attrName>
                                        </p:attrNameLst>
                                      </p:cBhvr>
                                      <p:to>
                                        <p:strVal val="visible"/>
                                      </p:to>
                                    </p:set>
                                    <p:anim calcmode="lin" valueType="num">
                                      <p:cBhvr>
                                        <p:cTn id="14" dur="1000" fill="hold"/>
                                        <p:tgtEl>
                                          <p:spTgt spid="36869"/>
                                        </p:tgtEl>
                                        <p:attrNameLst>
                                          <p:attrName>ppt_w</p:attrName>
                                        </p:attrNameLst>
                                      </p:cBhvr>
                                      <p:tavLst>
                                        <p:tav tm="0">
                                          <p:val>
                                            <p:strVal val="#ppt_w*0.70"/>
                                          </p:val>
                                        </p:tav>
                                        <p:tav tm="100000">
                                          <p:val>
                                            <p:strVal val="#ppt_w"/>
                                          </p:val>
                                        </p:tav>
                                      </p:tavLst>
                                    </p:anim>
                                    <p:anim calcmode="lin" valueType="num">
                                      <p:cBhvr>
                                        <p:cTn id="15" dur="1000" fill="hold"/>
                                        <p:tgtEl>
                                          <p:spTgt spid="36869"/>
                                        </p:tgtEl>
                                        <p:attrNameLst>
                                          <p:attrName>ppt_h</p:attrName>
                                        </p:attrNameLst>
                                      </p:cBhvr>
                                      <p:tavLst>
                                        <p:tav tm="0">
                                          <p:val>
                                            <p:strVal val="#ppt_h"/>
                                          </p:val>
                                        </p:tav>
                                        <p:tav tm="100000">
                                          <p:val>
                                            <p:strVal val="#ppt_h"/>
                                          </p:val>
                                        </p:tav>
                                      </p:tavLst>
                                    </p:anim>
                                    <p:animEffect transition="in" filter="fade">
                                      <p:cBhvr>
                                        <p:cTn id="16" dur="1000"/>
                                        <p:tgtEl>
                                          <p:spTgt spid="3686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6866"/>
                                        </p:tgtEl>
                                        <p:attrNameLst>
                                          <p:attrName>style.visibility</p:attrName>
                                        </p:attrNameLst>
                                      </p:cBhvr>
                                      <p:to>
                                        <p:strVal val="visible"/>
                                      </p:to>
                                    </p:set>
                                    <p:animEffect transition="in" filter="circle(in)">
                                      <p:cBhvr>
                                        <p:cTn id="21" dur="2000"/>
                                        <p:tgtEl>
                                          <p:spTgt spid="3686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6868"/>
                                        </p:tgtEl>
                                        <p:attrNameLst>
                                          <p:attrName>style.visibility</p:attrName>
                                        </p:attrNameLst>
                                      </p:cBhvr>
                                      <p:to>
                                        <p:strVal val="visible"/>
                                      </p:to>
                                    </p:set>
                                    <p:anim calcmode="lin" valueType="num">
                                      <p:cBhvr additive="base">
                                        <p:cTn id="26" dur="500" fill="hold"/>
                                        <p:tgtEl>
                                          <p:spTgt spid="36868"/>
                                        </p:tgtEl>
                                        <p:attrNameLst>
                                          <p:attrName>ppt_x</p:attrName>
                                        </p:attrNameLst>
                                      </p:cBhvr>
                                      <p:tavLst>
                                        <p:tav tm="0">
                                          <p:val>
                                            <p:strVal val="#ppt_x"/>
                                          </p:val>
                                        </p:tav>
                                        <p:tav tm="100000">
                                          <p:val>
                                            <p:strVal val="#ppt_x"/>
                                          </p:val>
                                        </p:tav>
                                      </p:tavLst>
                                    </p:anim>
                                    <p:anim calcmode="lin" valueType="num">
                                      <p:cBhvr additive="base">
                                        <p:cTn id="27" dur="500" fill="hold"/>
                                        <p:tgtEl>
                                          <p:spTgt spid="368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914400" y="1371600"/>
            <a:ext cx="7315200" cy="1701800"/>
          </a:xfrm>
          <a:prstGeom prst="rect">
            <a:avLst/>
          </a:prstGeom>
          <a:noFill/>
          <a:ln w="12700">
            <a:noFill/>
            <a:miter lim="800000"/>
            <a:headEnd type="none" w="sm" len="sm"/>
            <a:tailEnd type="none" w="sm" len="sm"/>
          </a:ln>
          <a:effectLst/>
        </p:spPr>
        <p:txBody>
          <a:bodyPr>
            <a:spAutoFit/>
          </a:bodyPr>
          <a:lstStyle/>
          <a:p>
            <a:pPr algn="l">
              <a:lnSpc>
                <a:spcPct val="110000"/>
              </a:lnSpc>
              <a:defRPr/>
            </a:pPr>
            <a:r>
              <a:rPr lang="en-US" altLang="zh-CN" sz="3200" b="0">
                <a:solidFill>
                  <a:schemeClr val="tx1"/>
                </a:solidFill>
                <a:effectLst>
                  <a:outerShdw blurRad="38100" dist="38100" dir="2700000" algn="tl">
                    <a:srgbClr val="C0C0C0"/>
                  </a:outerShdw>
                </a:effectLst>
                <a:latin typeface="方正大黑简体" pitchFamily="2" charset="-122"/>
                <a:ea typeface="方正大黑简体" pitchFamily="2" charset="-122"/>
              </a:rPr>
              <a:t>    </a:t>
            </a:r>
            <a:r>
              <a:rPr lang="en-US" altLang="zh-CN" sz="3200">
                <a:solidFill>
                  <a:schemeClr val="hlink"/>
                </a:solidFill>
                <a:effectLst>
                  <a:outerShdw blurRad="38100" dist="38100" dir="2700000" algn="tl">
                    <a:srgbClr val="C0C0C0"/>
                  </a:outerShdw>
                </a:effectLst>
                <a:latin typeface="Times New Roman"/>
                <a:ea typeface="方正大黑简体" pitchFamily="2" charset="-122"/>
              </a:rPr>
              <a:t>“</a:t>
            </a:r>
            <a:r>
              <a:rPr lang="zh-CN" altLang="en-US" sz="3200">
                <a:solidFill>
                  <a:schemeClr val="hlink"/>
                </a:solidFill>
                <a:effectLst>
                  <a:outerShdw blurRad="38100" dist="38100" dir="2700000" algn="tl">
                    <a:srgbClr val="C0C0C0"/>
                  </a:outerShdw>
                </a:effectLst>
                <a:latin typeface="方正大黑简体" pitchFamily="2" charset="-122"/>
                <a:ea typeface="方正大黑简体" pitchFamily="2" charset="-122"/>
              </a:rPr>
              <a:t>木生火，火生土，土生金，金生水，水生木</a:t>
            </a:r>
            <a:r>
              <a:rPr lang="zh-CN" altLang="en-US" sz="3200">
                <a:solidFill>
                  <a:schemeClr val="hlink"/>
                </a:solidFill>
                <a:effectLst>
                  <a:outerShdw blurRad="38100" dist="38100" dir="2700000" algn="tl">
                    <a:srgbClr val="C0C0C0"/>
                  </a:outerShdw>
                </a:effectLst>
                <a:latin typeface="Times New Roman"/>
                <a:ea typeface="方正大黑简体" pitchFamily="2" charset="-122"/>
              </a:rPr>
              <a:t>”</a:t>
            </a:r>
            <a:r>
              <a:rPr lang="zh-CN" altLang="en-US" sz="3200">
                <a:solidFill>
                  <a:schemeClr val="hlink"/>
                </a:solidFill>
                <a:effectLst>
                  <a:outerShdw blurRad="38100" dist="38100" dir="2700000" algn="tl">
                    <a:srgbClr val="C0C0C0"/>
                  </a:outerShdw>
                </a:effectLst>
                <a:latin typeface="方正大黑简体" pitchFamily="2" charset="-122"/>
                <a:ea typeface="方正大黑简体" pitchFamily="2" charset="-122"/>
              </a:rPr>
              <a:t>，</a:t>
            </a:r>
            <a:r>
              <a:rPr lang="zh-CN" altLang="en-US" sz="3200">
                <a:solidFill>
                  <a:schemeClr val="hlink"/>
                </a:solidFill>
                <a:effectLst>
                  <a:outerShdw blurRad="38100" dist="38100" dir="2700000" algn="tl">
                    <a:srgbClr val="C0C0C0"/>
                  </a:outerShdw>
                </a:effectLst>
                <a:latin typeface="Times New Roman"/>
                <a:ea typeface="方正大黑简体" pitchFamily="2" charset="-122"/>
              </a:rPr>
              <a:t>“</a:t>
            </a:r>
            <a:r>
              <a:rPr lang="zh-CN" altLang="en-US" sz="3200">
                <a:solidFill>
                  <a:schemeClr val="hlink"/>
                </a:solidFill>
                <a:effectLst>
                  <a:outerShdw blurRad="38100" dist="38100" dir="2700000" algn="tl">
                    <a:srgbClr val="C0C0C0"/>
                  </a:outerShdw>
                </a:effectLst>
                <a:latin typeface="方正大黑简体" pitchFamily="2" charset="-122"/>
                <a:ea typeface="方正大黑简体" pitchFamily="2" charset="-122"/>
              </a:rPr>
              <a:t>水胜火，火胜金，金胜木，木胜土，土胜水</a:t>
            </a:r>
            <a:r>
              <a:rPr lang="zh-CN" altLang="en-US" sz="3200">
                <a:solidFill>
                  <a:schemeClr val="hlink"/>
                </a:solidFill>
                <a:effectLst>
                  <a:outerShdw blurRad="38100" dist="38100" dir="2700000" algn="tl">
                    <a:srgbClr val="C0C0C0"/>
                  </a:outerShdw>
                </a:effectLst>
                <a:latin typeface="Times New Roman"/>
                <a:ea typeface="方正大黑简体" pitchFamily="2" charset="-122"/>
              </a:rPr>
              <a:t>”</a:t>
            </a:r>
            <a:r>
              <a:rPr lang="zh-CN" altLang="en-US" sz="3200" b="0">
                <a:solidFill>
                  <a:schemeClr val="folHlink"/>
                </a:solidFill>
                <a:effectLst>
                  <a:outerShdw blurRad="38100" dist="38100" dir="2700000" algn="tl">
                    <a:srgbClr val="C0C0C0"/>
                  </a:outerShdw>
                </a:effectLst>
                <a:latin typeface="方正大黑简体" pitchFamily="2" charset="-122"/>
                <a:ea typeface="方正大黑简体" pitchFamily="2" charset="-122"/>
              </a:rPr>
              <a:t> 。</a:t>
            </a:r>
          </a:p>
        </p:txBody>
      </p:sp>
      <p:pic>
        <p:nvPicPr>
          <p:cNvPr id="40964" name="Picture 4" descr="五行图"/>
          <p:cNvPicPr>
            <a:picLocks noChangeAspect="1" noChangeArrowheads="1"/>
          </p:cNvPicPr>
          <p:nvPr/>
        </p:nvPicPr>
        <p:blipFill>
          <a:blip r:embed="rId3" cstate="print"/>
          <a:srcRect/>
          <a:stretch>
            <a:fillRect/>
          </a:stretch>
        </p:blipFill>
        <p:spPr bwMode="auto">
          <a:xfrm>
            <a:off x="4191000" y="3657600"/>
            <a:ext cx="4114800" cy="2438400"/>
          </a:xfrm>
          <a:prstGeom prst="rect">
            <a:avLst/>
          </a:prstGeom>
          <a:noFill/>
          <a:ln w="38100">
            <a:solidFill>
              <a:schemeClr val="bg2"/>
            </a:solidFill>
            <a:miter lim="800000"/>
            <a:headEnd/>
            <a:tailEnd/>
          </a:ln>
        </p:spPr>
      </p:pic>
      <p:sp>
        <p:nvSpPr>
          <p:cNvPr id="40965" name="AutoShape 5"/>
          <p:cNvSpPr>
            <a:spLocks noChangeArrowheads="1"/>
          </p:cNvSpPr>
          <p:nvPr/>
        </p:nvSpPr>
        <p:spPr bwMode="auto">
          <a:xfrm>
            <a:off x="914400" y="3600450"/>
            <a:ext cx="2514600" cy="2438400"/>
          </a:xfrm>
          <a:prstGeom prst="pentagon">
            <a:avLst/>
          </a:prstGeom>
          <a:noFill/>
          <a:ln w="12700">
            <a:solidFill>
              <a:schemeClr val="tx1"/>
            </a:solidFill>
            <a:miter lim="800000"/>
            <a:headEnd type="none" w="sm" len="sm"/>
            <a:tailEnd type="none" w="sm" len="sm"/>
          </a:ln>
        </p:spPr>
        <p:txBody>
          <a:bodyPr wrap="none" anchor="ctr"/>
          <a:lstStyle/>
          <a:p>
            <a:endParaRPr lang="zh-CN" altLang="en-US"/>
          </a:p>
        </p:txBody>
      </p:sp>
      <p:sp>
        <p:nvSpPr>
          <p:cNvPr id="40966" name="Line 6"/>
          <p:cNvSpPr>
            <a:spLocks noChangeShapeType="1"/>
          </p:cNvSpPr>
          <p:nvPr/>
        </p:nvSpPr>
        <p:spPr bwMode="auto">
          <a:xfrm>
            <a:off x="2171700" y="3619500"/>
            <a:ext cx="762000" cy="2438400"/>
          </a:xfrm>
          <a:prstGeom prst="line">
            <a:avLst/>
          </a:prstGeom>
          <a:noFill/>
          <a:ln w="12700">
            <a:solidFill>
              <a:schemeClr val="tx1"/>
            </a:solidFill>
            <a:round/>
            <a:headEnd type="none" w="sm" len="sm"/>
            <a:tailEnd type="none" w="sm" len="sm"/>
          </a:ln>
        </p:spPr>
        <p:txBody>
          <a:bodyPr/>
          <a:lstStyle/>
          <a:p>
            <a:endParaRPr lang="zh-CN" altLang="en-US"/>
          </a:p>
        </p:txBody>
      </p:sp>
      <p:sp>
        <p:nvSpPr>
          <p:cNvPr id="40967" name="Line 7"/>
          <p:cNvSpPr>
            <a:spLocks noChangeShapeType="1"/>
          </p:cNvSpPr>
          <p:nvPr/>
        </p:nvSpPr>
        <p:spPr bwMode="auto">
          <a:xfrm rot="21493974" flipH="1">
            <a:off x="1352550" y="3657600"/>
            <a:ext cx="838200" cy="2362200"/>
          </a:xfrm>
          <a:prstGeom prst="line">
            <a:avLst/>
          </a:prstGeom>
          <a:noFill/>
          <a:ln w="12700">
            <a:solidFill>
              <a:schemeClr val="tx1"/>
            </a:solidFill>
            <a:round/>
            <a:headEnd type="none" w="sm" len="sm"/>
            <a:tailEnd type="none" w="sm" len="sm"/>
          </a:ln>
        </p:spPr>
        <p:txBody>
          <a:bodyPr/>
          <a:lstStyle/>
          <a:p>
            <a:endParaRPr lang="zh-CN" altLang="en-US"/>
          </a:p>
        </p:txBody>
      </p:sp>
      <p:sp>
        <p:nvSpPr>
          <p:cNvPr id="40968" name="Line 8"/>
          <p:cNvSpPr>
            <a:spLocks noChangeShapeType="1"/>
          </p:cNvSpPr>
          <p:nvPr/>
        </p:nvSpPr>
        <p:spPr bwMode="auto">
          <a:xfrm>
            <a:off x="914400" y="4572000"/>
            <a:ext cx="2514600" cy="0"/>
          </a:xfrm>
          <a:prstGeom prst="line">
            <a:avLst/>
          </a:prstGeom>
          <a:noFill/>
          <a:ln w="12700">
            <a:solidFill>
              <a:schemeClr val="tx1"/>
            </a:solidFill>
            <a:round/>
            <a:headEnd type="none" w="sm" len="sm"/>
            <a:tailEnd type="none" w="sm" len="sm"/>
          </a:ln>
        </p:spPr>
        <p:txBody>
          <a:bodyPr/>
          <a:lstStyle/>
          <a:p>
            <a:endParaRPr lang="zh-CN" altLang="en-US"/>
          </a:p>
        </p:txBody>
      </p:sp>
      <p:sp>
        <p:nvSpPr>
          <p:cNvPr id="40969" name="Line 9"/>
          <p:cNvSpPr>
            <a:spLocks noChangeShapeType="1"/>
          </p:cNvSpPr>
          <p:nvPr/>
        </p:nvSpPr>
        <p:spPr bwMode="auto">
          <a:xfrm flipH="1">
            <a:off x="1371600" y="4572000"/>
            <a:ext cx="2057400" cy="1447800"/>
          </a:xfrm>
          <a:prstGeom prst="line">
            <a:avLst/>
          </a:prstGeom>
          <a:noFill/>
          <a:ln w="12700">
            <a:solidFill>
              <a:schemeClr val="tx1"/>
            </a:solidFill>
            <a:round/>
            <a:headEnd type="none" w="sm" len="sm"/>
            <a:tailEnd type="none" w="sm" len="sm"/>
          </a:ln>
        </p:spPr>
        <p:txBody>
          <a:bodyPr/>
          <a:lstStyle/>
          <a:p>
            <a:endParaRPr lang="zh-CN" altLang="en-US"/>
          </a:p>
        </p:txBody>
      </p:sp>
      <p:sp>
        <p:nvSpPr>
          <p:cNvPr id="40970" name="Oval 10"/>
          <p:cNvSpPr>
            <a:spLocks noChangeArrowheads="1"/>
          </p:cNvSpPr>
          <p:nvPr/>
        </p:nvSpPr>
        <p:spPr bwMode="auto">
          <a:xfrm>
            <a:off x="1828800" y="3276600"/>
            <a:ext cx="685800" cy="609600"/>
          </a:xfrm>
          <a:prstGeom prst="ellipse">
            <a:avLst/>
          </a:prstGeom>
          <a:gradFill rotWithShape="0">
            <a:gsLst>
              <a:gs pos="0">
                <a:schemeClr val="tx1"/>
              </a:gs>
              <a:gs pos="100000">
                <a:schemeClr val="bg1"/>
              </a:gs>
            </a:gsLst>
            <a:path path="shape">
              <a:fillToRect l="50000" t="50000" r="50000" b="50000"/>
            </a:path>
          </a:gradFill>
          <a:ln w="9525">
            <a:solidFill>
              <a:srgbClr val="FF99FF"/>
            </a:solidFill>
            <a:round/>
            <a:headEnd/>
            <a:tailEnd/>
          </a:ln>
        </p:spPr>
        <p:txBody>
          <a:bodyPr wrap="none" anchor="ctr"/>
          <a:lstStyle/>
          <a:p>
            <a:r>
              <a:rPr lang="zh-CN" altLang="en-US" b="0">
                <a:solidFill>
                  <a:srgbClr val="FF0000"/>
                </a:solidFill>
                <a:latin typeface="Times New Roman" pitchFamily="18" charset="0"/>
                <a:ea typeface="方正大黑简体" pitchFamily="2" charset="-122"/>
              </a:rPr>
              <a:t>火</a:t>
            </a:r>
          </a:p>
        </p:txBody>
      </p:sp>
      <p:sp>
        <p:nvSpPr>
          <p:cNvPr id="40971" name="Oval 11"/>
          <p:cNvSpPr>
            <a:spLocks noChangeArrowheads="1"/>
          </p:cNvSpPr>
          <p:nvPr/>
        </p:nvSpPr>
        <p:spPr bwMode="auto">
          <a:xfrm>
            <a:off x="3124200" y="4267200"/>
            <a:ext cx="685800" cy="609600"/>
          </a:xfrm>
          <a:prstGeom prst="ellipse">
            <a:avLst/>
          </a:prstGeom>
          <a:gradFill rotWithShape="0">
            <a:gsLst>
              <a:gs pos="0">
                <a:schemeClr val="tx1"/>
              </a:gs>
              <a:gs pos="100000">
                <a:schemeClr val="bg1"/>
              </a:gs>
            </a:gsLst>
            <a:path path="shape">
              <a:fillToRect l="50000" t="50000" r="50000" b="50000"/>
            </a:path>
          </a:gradFill>
          <a:ln w="9525">
            <a:solidFill>
              <a:srgbClr val="FF99FF"/>
            </a:solidFill>
            <a:round/>
            <a:headEnd/>
            <a:tailEnd/>
          </a:ln>
        </p:spPr>
        <p:txBody>
          <a:bodyPr wrap="none" anchor="ctr"/>
          <a:lstStyle/>
          <a:p>
            <a:r>
              <a:rPr lang="zh-CN" altLang="en-US" b="0">
                <a:solidFill>
                  <a:srgbClr val="FF0000"/>
                </a:solidFill>
                <a:latin typeface="Times New Roman" pitchFamily="18" charset="0"/>
                <a:ea typeface="方正大黑简体" pitchFamily="2" charset="-122"/>
              </a:rPr>
              <a:t>土</a:t>
            </a:r>
          </a:p>
        </p:txBody>
      </p:sp>
      <p:sp>
        <p:nvSpPr>
          <p:cNvPr id="40972" name="Line 12"/>
          <p:cNvSpPr>
            <a:spLocks noChangeShapeType="1"/>
          </p:cNvSpPr>
          <p:nvPr/>
        </p:nvSpPr>
        <p:spPr bwMode="auto">
          <a:xfrm>
            <a:off x="914400" y="4572000"/>
            <a:ext cx="2057400" cy="1447800"/>
          </a:xfrm>
          <a:prstGeom prst="line">
            <a:avLst/>
          </a:prstGeom>
          <a:noFill/>
          <a:ln w="12700">
            <a:solidFill>
              <a:schemeClr val="tx1"/>
            </a:solidFill>
            <a:round/>
            <a:headEnd type="none" w="sm" len="sm"/>
            <a:tailEnd type="none" w="sm" len="sm"/>
          </a:ln>
        </p:spPr>
        <p:txBody>
          <a:bodyPr/>
          <a:lstStyle/>
          <a:p>
            <a:endParaRPr lang="zh-CN" altLang="en-US"/>
          </a:p>
        </p:txBody>
      </p:sp>
      <p:sp>
        <p:nvSpPr>
          <p:cNvPr id="40973" name="Oval 13"/>
          <p:cNvSpPr>
            <a:spLocks noChangeArrowheads="1"/>
          </p:cNvSpPr>
          <p:nvPr/>
        </p:nvSpPr>
        <p:spPr bwMode="auto">
          <a:xfrm>
            <a:off x="1066800" y="5715000"/>
            <a:ext cx="685800" cy="609600"/>
          </a:xfrm>
          <a:prstGeom prst="ellipse">
            <a:avLst/>
          </a:prstGeom>
          <a:gradFill rotWithShape="0">
            <a:gsLst>
              <a:gs pos="0">
                <a:schemeClr val="tx1"/>
              </a:gs>
              <a:gs pos="100000">
                <a:schemeClr val="bg1"/>
              </a:gs>
            </a:gsLst>
            <a:path path="shape">
              <a:fillToRect l="50000" t="50000" r="50000" b="50000"/>
            </a:path>
          </a:gradFill>
          <a:ln w="9525">
            <a:solidFill>
              <a:srgbClr val="FF99FF"/>
            </a:solidFill>
            <a:round/>
            <a:headEnd/>
            <a:tailEnd/>
          </a:ln>
        </p:spPr>
        <p:txBody>
          <a:bodyPr wrap="none" anchor="ctr"/>
          <a:lstStyle/>
          <a:p>
            <a:r>
              <a:rPr lang="zh-CN" altLang="en-US" b="0">
                <a:solidFill>
                  <a:srgbClr val="FF0000"/>
                </a:solidFill>
                <a:latin typeface="Times New Roman" pitchFamily="18" charset="0"/>
                <a:ea typeface="方正大黑简体" pitchFamily="2" charset="-122"/>
              </a:rPr>
              <a:t>水</a:t>
            </a:r>
          </a:p>
        </p:txBody>
      </p:sp>
      <p:sp>
        <p:nvSpPr>
          <p:cNvPr id="40974" name="Oval 14"/>
          <p:cNvSpPr>
            <a:spLocks noChangeArrowheads="1"/>
          </p:cNvSpPr>
          <p:nvPr/>
        </p:nvSpPr>
        <p:spPr bwMode="auto">
          <a:xfrm>
            <a:off x="2590800" y="5715000"/>
            <a:ext cx="685800" cy="609600"/>
          </a:xfrm>
          <a:prstGeom prst="ellipse">
            <a:avLst/>
          </a:prstGeom>
          <a:gradFill rotWithShape="0">
            <a:gsLst>
              <a:gs pos="0">
                <a:schemeClr val="tx1"/>
              </a:gs>
              <a:gs pos="100000">
                <a:schemeClr val="bg1"/>
              </a:gs>
            </a:gsLst>
            <a:path path="shape">
              <a:fillToRect l="50000" t="50000" r="50000" b="50000"/>
            </a:path>
          </a:gradFill>
          <a:ln w="9525">
            <a:solidFill>
              <a:srgbClr val="FF99FF"/>
            </a:solidFill>
            <a:round/>
            <a:headEnd/>
            <a:tailEnd/>
          </a:ln>
        </p:spPr>
        <p:txBody>
          <a:bodyPr wrap="none" anchor="ctr"/>
          <a:lstStyle/>
          <a:p>
            <a:r>
              <a:rPr lang="zh-CN" altLang="en-US" b="0">
                <a:solidFill>
                  <a:srgbClr val="FF0000"/>
                </a:solidFill>
                <a:latin typeface="Times New Roman" pitchFamily="18" charset="0"/>
                <a:ea typeface="方正大黑简体" pitchFamily="2" charset="-122"/>
              </a:rPr>
              <a:t>金</a:t>
            </a:r>
          </a:p>
        </p:txBody>
      </p:sp>
      <p:sp>
        <p:nvSpPr>
          <p:cNvPr id="40975" name="Oval 15"/>
          <p:cNvSpPr>
            <a:spLocks noChangeArrowheads="1"/>
          </p:cNvSpPr>
          <p:nvPr/>
        </p:nvSpPr>
        <p:spPr bwMode="auto">
          <a:xfrm>
            <a:off x="533400" y="4267200"/>
            <a:ext cx="685800" cy="609600"/>
          </a:xfrm>
          <a:prstGeom prst="ellipse">
            <a:avLst/>
          </a:prstGeom>
          <a:gradFill rotWithShape="0">
            <a:gsLst>
              <a:gs pos="0">
                <a:schemeClr val="tx1"/>
              </a:gs>
              <a:gs pos="100000">
                <a:schemeClr val="bg1"/>
              </a:gs>
            </a:gsLst>
            <a:path path="shape">
              <a:fillToRect l="50000" t="50000" r="50000" b="50000"/>
            </a:path>
          </a:gradFill>
          <a:ln w="9525">
            <a:solidFill>
              <a:srgbClr val="FF99FF"/>
            </a:solidFill>
            <a:round/>
            <a:headEnd/>
            <a:tailEnd/>
          </a:ln>
        </p:spPr>
        <p:txBody>
          <a:bodyPr wrap="none" anchor="ctr"/>
          <a:lstStyle/>
          <a:p>
            <a:r>
              <a:rPr lang="zh-CN" altLang="en-US" b="0">
                <a:solidFill>
                  <a:srgbClr val="FF0000"/>
                </a:solidFill>
                <a:latin typeface="Times New Roman" pitchFamily="18" charset="0"/>
                <a:ea typeface="方正大黑简体" pitchFamily="2" charset="-122"/>
              </a:rPr>
              <a:t>木</a:t>
            </a:r>
          </a:p>
        </p:txBody>
      </p:sp>
      <p:sp>
        <p:nvSpPr>
          <p:cNvPr id="40976" name="Text Box 16"/>
          <p:cNvSpPr txBox="1">
            <a:spLocks noChangeArrowheads="1"/>
          </p:cNvSpPr>
          <p:nvPr/>
        </p:nvSpPr>
        <p:spPr bwMode="auto">
          <a:xfrm>
            <a:off x="1371600" y="609600"/>
            <a:ext cx="6440488" cy="714375"/>
          </a:xfrm>
          <a:prstGeom prst="rect">
            <a:avLst/>
          </a:prstGeom>
          <a:solidFill>
            <a:schemeClr val="hlink"/>
          </a:solidFill>
          <a:ln w="12700">
            <a:solidFill>
              <a:schemeClr val="tx1"/>
            </a:solidFill>
            <a:miter lim="800000"/>
            <a:headEnd type="none" w="sm" len="sm"/>
            <a:tailEnd type="none" w="sm" len="sm"/>
          </a:ln>
          <a:effectLst/>
        </p:spPr>
        <p:txBody>
          <a:bodyPr>
            <a:spAutoFit/>
          </a:bodyPr>
          <a:lstStyle/>
          <a:p>
            <a:pPr algn="l">
              <a:defRPr/>
            </a:pPr>
            <a:r>
              <a:rPr lang="zh-CN" altLang="en-US" sz="4000">
                <a:solidFill>
                  <a:schemeClr val="bg2"/>
                </a:solidFill>
                <a:effectLst>
                  <a:outerShdw blurRad="38100" dist="38100" dir="2700000" algn="tl">
                    <a:srgbClr val="000000"/>
                  </a:outerShdw>
                </a:effectLst>
                <a:latin typeface="华文行楷" pitchFamily="2" charset="-122"/>
                <a:ea typeface="华文行楷" pitchFamily="2" charset="-122"/>
              </a:rPr>
              <a:t>中国古代</a:t>
            </a:r>
            <a:r>
              <a:rPr lang="zh-CN" altLang="en-US" sz="4000">
                <a:solidFill>
                  <a:schemeClr val="bg2"/>
                </a:solidFill>
                <a:effectLst>
                  <a:outerShdw blurRad="38100" dist="38100" dir="2700000" algn="tl">
                    <a:srgbClr val="000000"/>
                  </a:outerShdw>
                </a:effectLst>
                <a:latin typeface="Times New Roman"/>
                <a:ea typeface="华文行楷" pitchFamily="2" charset="-122"/>
              </a:rPr>
              <a:t>“</a:t>
            </a:r>
            <a:r>
              <a:rPr lang="zh-CN" altLang="en-US" sz="4000">
                <a:solidFill>
                  <a:schemeClr val="bg2"/>
                </a:solidFill>
                <a:effectLst>
                  <a:outerShdw blurRad="38100" dist="38100" dir="2700000" algn="tl">
                    <a:srgbClr val="000000"/>
                  </a:outerShdw>
                </a:effectLst>
                <a:latin typeface="华文行楷" pitchFamily="2" charset="-122"/>
                <a:ea typeface="华文行楷" pitchFamily="2" charset="-122"/>
              </a:rPr>
              <a:t>五行</a:t>
            </a:r>
            <a:r>
              <a:rPr lang="zh-CN" altLang="en-US" sz="4000">
                <a:solidFill>
                  <a:schemeClr val="bg2"/>
                </a:solidFill>
                <a:effectLst>
                  <a:outerShdw blurRad="38100" dist="38100" dir="2700000" algn="tl">
                    <a:srgbClr val="000000"/>
                  </a:outerShdw>
                </a:effectLst>
                <a:latin typeface="Times New Roman"/>
                <a:ea typeface="华文行楷" pitchFamily="2" charset="-122"/>
              </a:rPr>
              <a:t>”</a:t>
            </a:r>
            <a:r>
              <a:rPr lang="zh-CN" altLang="en-US" sz="4000">
                <a:solidFill>
                  <a:schemeClr val="bg2"/>
                </a:solidFill>
                <a:effectLst>
                  <a:outerShdw blurRad="38100" dist="38100" dir="2700000" algn="tl">
                    <a:srgbClr val="000000"/>
                  </a:outerShdw>
                </a:effectLst>
                <a:latin typeface="华文行楷" pitchFamily="2" charset="-122"/>
                <a:ea typeface="华文行楷" pitchFamily="2" charset="-122"/>
              </a:rPr>
              <a:t>说</a:t>
            </a:r>
            <a:r>
              <a:rPr lang="zh-CN" altLang="en-US" sz="3200">
                <a:solidFill>
                  <a:schemeClr val="tx1"/>
                </a:solidFill>
                <a:effectLst>
                  <a:outerShdw blurRad="38100" dist="38100" dir="2700000" algn="tl">
                    <a:srgbClr val="000000"/>
                  </a:outerShdw>
                </a:effectLst>
                <a:latin typeface="华文彩云" pitchFamily="2" charset="-122"/>
                <a:ea typeface="华文彩云" pitchFamily="2" charset="-122"/>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ssolve">
                                      <p:cBhvr>
                                        <p:cTn id="7" dur="500"/>
                                        <p:tgtEl>
                                          <p:spTgt spid="40962"/>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40965"/>
                                        </p:tgtEl>
                                        <p:attrNameLst>
                                          <p:attrName>style.visibility</p:attrName>
                                        </p:attrNameLst>
                                      </p:cBhvr>
                                      <p:to>
                                        <p:strVal val="visible"/>
                                      </p:to>
                                    </p:set>
                                    <p:anim calcmode="lin" valueType="num">
                                      <p:cBhvr>
                                        <p:cTn id="11" dur="500" fill="hold"/>
                                        <p:tgtEl>
                                          <p:spTgt spid="40965"/>
                                        </p:tgtEl>
                                        <p:attrNameLst>
                                          <p:attrName>ppt_w</p:attrName>
                                        </p:attrNameLst>
                                      </p:cBhvr>
                                      <p:tavLst>
                                        <p:tav tm="0">
                                          <p:val>
                                            <p:strVal val="2/3*#ppt_w"/>
                                          </p:val>
                                        </p:tav>
                                        <p:tav tm="100000">
                                          <p:val>
                                            <p:strVal val="#ppt_w"/>
                                          </p:val>
                                        </p:tav>
                                      </p:tavLst>
                                    </p:anim>
                                    <p:anim calcmode="lin" valueType="num">
                                      <p:cBhvr>
                                        <p:cTn id="12" dur="500" fill="hold"/>
                                        <p:tgtEl>
                                          <p:spTgt spid="40965"/>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0970"/>
                                        </p:tgtEl>
                                        <p:attrNameLst>
                                          <p:attrName>style.visibility</p:attrName>
                                        </p:attrNameLst>
                                      </p:cBhvr>
                                      <p:to>
                                        <p:strVal val="visible"/>
                                      </p:to>
                                    </p:set>
                                    <p:anim calcmode="lin" valueType="num">
                                      <p:cBhvr>
                                        <p:cTn id="16" dur="500" fill="hold"/>
                                        <p:tgtEl>
                                          <p:spTgt spid="40970"/>
                                        </p:tgtEl>
                                        <p:attrNameLst>
                                          <p:attrName>ppt_w</p:attrName>
                                        </p:attrNameLst>
                                      </p:cBhvr>
                                      <p:tavLst>
                                        <p:tav tm="0">
                                          <p:val>
                                            <p:strVal val="4/3*#ppt_w"/>
                                          </p:val>
                                        </p:tav>
                                        <p:tav tm="100000">
                                          <p:val>
                                            <p:strVal val="#ppt_w"/>
                                          </p:val>
                                        </p:tav>
                                      </p:tavLst>
                                    </p:anim>
                                    <p:anim calcmode="lin" valueType="num">
                                      <p:cBhvr>
                                        <p:cTn id="17" dur="500" fill="hold"/>
                                        <p:tgtEl>
                                          <p:spTgt spid="40970"/>
                                        </p:tgtEl>
                                        <p:attrNameLst>
                                          <p:attrName>ppt_h</p:attrName>
                                        </p:attrNameLst>
                                      </p:cBhvr>
                                      <p:tavLst>
                                        <p:tav tm="0">
                                          <p:val>
                                            <p:strVal val="4/3*#ppt_h"/>
                                          </p:val>
                                        </p:tav>
                                        <p:tav tm="100000">
                                          <p:val>
                                            <p:strVal val="#ppt_h"/>
                                          </p:val>
                                        </p:tav>
                                      </p:tavLst>
                                    </p:anim>
                                  </p:childTnLst>
                                </p:cTn>
                              </p:par>
                            </p:childTnLst>
                          </p:cTn>
                        </p:par>
                        <p:par>
                          <p:cTn id="18" fill="hold">
                            <p:stCondLst>
                              <p:cond delay="1500"/>
                            </p:stCondLst>
                            <p:childTnLst>
                              <p:par>
                                <p:cTn id="19" presetID="16" presetClass="entr" presetSubtype="42" fill="hold" grpId="0" nodeType="afterEffect">
                                  <p:stCondLst>
                                    <p:cond delay="0"/>
                                  </p:stCondLst>
                                  <p:childTnLst>
                                    <p:set>
                                      <p:cBhvr>
                                        <p:cTn id="20" dur="1" fill="hold">
                                          <p:stCondLst>
                                            <p:cond delay="0"/>
                                          </p:stCondLst>
                                        </p:cTn>
                                        <p:tgtEl>
                                          <p:spTgt spid="40966"/>
                                        </p:tgtEl>
                                        <p:attrNameLst>
                                          <p:attrName>style.visibility</p:attrName>
                                        </p:attrNameLst>
                                      </p:cBhvr>
                                      <p:to>
                                        <p:strVal val="visible"/>
                                      </p:to>
                                    </p:set>
                                    <p:animEffect transition="in" filter="barn(outHorizontal)">
                                      <p:cBhvr>
                                        <p:cTn id="21" dur="500"/>
                                        <p:tgtEl>
                                          <p:spTgt spid="40966"/>
                                        </p:tgtEl>
                                      </p:cBhvr>
                                    </p:animEffect>
                                  </p:childTnLst>
                                </p:cTn>
                              </p:par>
                            </p:childTnLst>
                          </p:cTn>
                        </p:par>
                        <p:par>
                          <p:cTn id="22" fill="hold">
                            <p:stCondLst>
                              <p:cond delay="2000"/>
                            </p:stCondLst>
                            <p:childTnLst>
                              <p:par>
                                <p:cTn id="23" presetID="23" presetClass="entr" presetSubtype="288" fill="hold" grpId="0" nodeType="afterEffect">
                                  <p:stCondLst>
                                    <p:cond delay="0"/>
                                  </p:stCondLst>
                                  <p:childTnLst>
                                    <p:set>
                                      <p:cBhvr>
                                        <p:cTn id="24" dur="1" fill="hold">
                                          <p:stCondLst>
                                            <p:cond delay="0"/>
                                          </p:stCondLst>
                                        </p:cTn>
                                        <p:tgtEl>
                                          <p:spTgt spid="40974"/>
                                        </p:tgtEl>
                                        <p:attrNameLst>
                                          <p:attrName>style.visibility</p:attrName>
                                        </p:attrNameLst>
                                      </p:cBhvr>
                                      <p:to>
                                        <p:strVal val="visible"/>
                                      </p:to>
                                    </p:set>
                                    <p:anim calcmode="lin" valueType="num">
                                      <p:cBhvr>
                                        <p:cTn id="25" dur="500" fill="hold"/>
                                        <p:tgtEl>
                                          <p:spTgt spid="40974"/>
                                        </p:tgtEl>
                                        <p:attrNameLst>
                                          <p:attrName>ppt_w</p:attrName>
                                        </p:attrNameLst>
                                      </p:cBhvr>
                                      <p:tavLst>
                                        <p:tav tm="0">
                                          <p:val>
                                            <p:strVal val="4/3*#ppt_w"/>
                                          </p:val>
                                        </p:tav>
                                        <p:tav tm="100000">
                                          <p:val>
                                            <p:strVal val="#ppt_w"/>
                                          </p:val>
                                        </p:tav>
                                      </p:tavLst>
                                    </p:anim>
                                    <p:anim calcmode="lin" valueType="num">
                                      <p:cBhvr>
                                        <p:cTn id="26" dur="500" fill="hold"/>
                                        <p:tgtEl>
                                          <p:spTgt spid="40974"/>
                                        </p:tgtEl>
                                        <p:attrNameLst>
                                          <p:attrName>ppt_h</p:attrName>
                                        </p:attrNameLst>
                                      </p:cBhvr>
                                      <p:tavLst>
                                        <p:tav tm="0">
                                          <p:val>
                                            <p:strVal val="4/3*#ppt_h"/>
                                          </p:val>
                                        </p:tav>
                                        <p:tav tm="100000">
                                          <p:val>
                                            <p:strVal val="#ppt_h"/>
                                          </p:val>
                                        </p:tav>
                                      </p:tavLst>
                                    </p:anim>
                                  </p:childTnLst>
                                </p:cTn>
                              </p:par>
                            </p:childTnLst>
                          </p:cTn>
                        </p:par>
                        <p:par>
                          <p:cTn id="27" fill="hold">
                            <p:stCondLst>
                              <p:cond delay="2500"/>
                            </p:stCondLst>
                            <p:childTnLst>
                              <p:par>
                                <p:cTn id="28" presetID="16" presetClass="entr" presetSubtype="37" fill="hold" grpId="0" nodeType="afterEffect">
                                  <p:stCondLst>
                                    <p:cond delay="0"/>
                                  </p:stCondLst>
                                  <p:childTnLst>
                                    <p:set>
                                      <p:cBhvr>
                                        <p:cTn id="29" dur="1" fill="hold">
                                          <p:stCondLst>
                                            <p:cond delay="0"/>
                                          </p:stCondLst>
                                        </p:cTn>
                                        <p:tgtEl>
                                          <p:spTgt spid="40972"/>
                                        </p:tgtEl>
                                        <p:attrNameLst>
                                          <p:attrName>style.visibility</p:attrName>
                                        </p:attrNameLst>
                                      </p:cBhvr>
                                      <p:to>
                                        <p:strVal val="visible"/>
                                      </p:to>
                                    </p:set>
                                    <p:animEffect transition="in" filter="barn(outVertical)">
                                      <p:cBhvr>
                                        <p:cTn id="30" dur="500"/>
                                        <p:tgtEl>
                                          <p:spTgt spid="40972"/>
                                        </p:tgtEl>
                                      </p:cBhvr>
                                    </p:animEffect>
                                  </p:childTnLst>
                                </p:cTn>
                              </p:par>
                            </p:childTnLst>
                          </p:cTn>
                        </p:par>
                        <p:par>
                          <p:cTn id="31" fill="hold">
                            <p:stCondLst>
                              <p:cond delay="3000"/>
                            </p:stCondLst>
                            <p:childTnLst>
                              <p:par>
                                <p:cTn id="32" presetID="23" presetClass="entr" presetSubtype="288" fill="hold" grpId="0" nodeType="afterEffect">
                                  <p:stCondLst>
                                    <p:cond delay="0"/>
                                  </p:stCondLst>
                                  <p:childTnLst>
                                    <p:set>
                                      <p:cBhvr>
                                        <p:cTn id="33" dur="1" fill="hold">
                                          <p:stCondLst>
                                            <p:cond delay="0"/>
                                          </p:stCondLst>
                                        </p:cTn>
                                        <p:tgtEl>
                                          <p:spTgt spid="40975"/>
                                        </p:tgtEl>
                                        <p:attrNameLst>
                                          <p:attrName>style.visibility</p:attrName>
                                        </p:attrNameLst>
                                      </p:cBhvr>
                                      <p:to>
                                        <p:strVal val="visible"/>
                                      </p:to>
                                    </p:set>
                                    <p:anim calcmode="lin" valueType="num">
                                      <p:cBhvr>
                                        <p:cTn id="34" dur="500" fill="hold"/>
                                        <p:tgtEl>
                                          <p:spTgt spid="40975"/>
                                        </p:tgtEl>
                                        <p:attrNameLst>
                                          <p:attrName>ppt_w</p:attrName>
                                        </p:attrNameLst>
                                      </p:cBhvr>
                                      <p:tavLst>
                                        <p:tav tm="0">
                                          <p:val>
                                            <p:strVal val="4/3*#ppt_w"/>
                                          </p:val>
                                        </p:tav>
                                        <p:tav tm="100000">
                                          <p:val>
                                            <p:strVal val="#ppt_w"/>
                                          </p:val>
                                        </p:tav>
                                      </p:tavLst>
                                    </p:anim>
                                    <p:anim calcmode="lin" valueType="num">
                                      <p:cBhvr>
                                        <p:cTn id="35" dur="500" fill="hold"/>
                                        <p:tgtEl>
                                          <p:spTgt spid="40975"/>
                                        </p:tgtEl>
                                        <p:attrNameLst>
                                          <p:attrName>ppt_h</p:attrName>
                                        </p:attrNameLst>
                                      </p:cBhvr>
                                      <p:tavLst>
                                        <p:tav tm="0">
                                          <p:val>
                                            <p:strVal val="4/3*#ppt_h"/>
                                          </p:val>
                                        </p:tav>
                                        <p:tav tm="100000">
                                          <p:val>
                                            <p:strVal val="#ppt_h"/>
                                          </p:val>
                                        </p:tav>
                                      </p:tavLst>
                                    </p:anim>
                                  </p:childTnLst>
                                </p:cTn>
                              </p:par>
                            </p:childTnLst>
                          </p:cTn>
                        </p:par>
                        <p:par>
                          <p:cTn id="36" fill="hold">
                            <p:stCondLst>
                              <p:cond delay="3500"/>
                            </p:stCondLst>
                            <p:childTnLst>
                              <p:par>
                                <p:cTn id="37" presetID="16" presetClass="entr" presetSubtype="37" fill="hold" grpId="0" nodeType="afterEffect">
                                  <p:stCondLst>
                                    <p:cond delay="0"/>
                                  </p:stCondLst>
                                  <p:childTnLst>
                                    <p:set>
                                      <p:cBhvr>
                                        <p:cTn id="38" dur="1" fill="hold">
                                          <p:stCondLst>
                                            <p:cond delay="0"/>
                                          </p:stCondLst>
                                        </p:cTn>
                                        <p:tgtEl>
                                          <p:spTgt spid="40968"/>
                                        </p:tgtEl>
                                        <p:attrNameLst>
                                          <p:attrName>style.visibility</p:attrName>
                                        </p:attrNameLst>
                                      </p:cBhvr>
                                      <p:to>
                                        <p:strVal val="visible"/>
                                      </p:to>
                                    </p:set>
                                    <p:animEffect transition="in" filter="barn(outVertical)">
                                      <p:cBhvr>
                                        <p:cTn id="39" dur="500"/>
                                        <p:tgtEl>
                                          <p:spTgt spid="40968"/>
                                        </p:tgtEl>
                                      </p:cBhvr>
                                    </p:animEffect>
                                  </p:childTnLst>
                                </p:cTn>
                              </p:par>
                            </p:childTnLst>
                          </p:cTn>
                        </p:par>
                        <p:par>
                          <p:cTn id="40" fill="hold">
                            <p:stCondLst>
                              <p:cond delay="4000"/>
                            </p:stCondLst>
                            <p:childTnLst>
                              <p:par>
                                <p:cTn id="41" presetID="23" presetClass="entr" presetSubtype="288" fill="hold" grpId="0" nodeType="afterEffect">
                                  <p:stCondLst>
                                    <p:cond delay="0"/>
                                  </p:stCondLst>
                                  <p:childTnLst>
                                    <p:set>
                                      <p:cBhvr>
                                        <p:cTn id="42" dur="1" fill="hold">
                                          <p:stCondLst>
                                            <p:cond delay="0"/>
                                          </p:stCondLst>
                                        </p:cTn>
                                        <p:tgtEl>
                                          <p:spTgt spid="40971"/>
                                        </p:tgtEl>
                                        <p:attrNameLst>
                                          <p:attrName>style.visibility</p:attrName>
                                        </p:attrNameLst>
                                      </p:cBhvr>
                                      <p:to>
                                        <p:strVal val="visible"/>
                                      </p:to>
                                    </p:set>
                                    <p:anim calcmode="lin" valueType="num">
                                      <p:cBhvr>
                                        <p:cTn id="43" dur="500" fill="hold"/>
                                        <p:tgtEl>
                                          <p:spTgt spid="40971"/>
                                        </p:tgtEl>
                                        <p:attrNameLst>
                                          <p:attrName>ppt_w</p:attrName>
                                        </p:attrNameLst>
                                      </p:cBhvr>
                                      <p:tavLst>
                                        <p:tav tm="0">
                                          <p:val>
                                            <p:strVal val="4/3*#ppt_w"/>
                                          </p:val>
                                        </p:tav>
                                        <p:tav tm="100000">
                                          <p:val>
                                            <p:strVal val="#ppt_w"/>
                                          </p:val>
                                        </p:tav>
                                      </p:tavLst>
                                    </p:anim>
                                    <p:anim calcmode="lin" valueType="num">
                                      <p:cBhvr>
                                        <p:cTn id="44" dur="500" fill="hold"/>
                                        <p:tgtEl>
                                          <p:spTgt spid="40971"/>
                                        </p:tgtEl>
                                        <p:attrNameLst>
                                          <p:attrName>ppt_h</p:attrName>
                                        </p:attrNameLst>
                                      </p:cBhvr>
                                      <p:tavLst>
                                        <p:tav tm="0">
                                          <p:val>
                                            <p:strVal val="4/3*#ppt_h"/>
                                          </p:val>
                                        </p:tav>
                                        <p:tav tm="100000">
                                          <p:val>
                                            <p:strVal val="#ppt_h"/>
                                          </p:val>
                                        </p:tav>
                                      </p:tavLst>
                                    </p:anim>
                                  </p:childTnLst>
                                </p:cTn>
                              </p:par>
                            </p:childTnLst>
                          </p:cTn>
                        </p:par>
                        <p:par>
                          <p:cTn id="45" fill="hold">
                            <p:stCondLst>
                              <p:cond delay="4500"/>
                            </p:stCondLst>
                            <p:childTnLst>
                              <p:par>
                                <p:cTn id="46" presetID="16" presetClass="entr" presetSubtype="37" fill="hold" grpId="0" nodeType="afterEffect">
                                  <p:stCondLst>
                                    <p:cond delay="0"/>
                                  </p:stCondLst>
                                  <p:childTnLst>
                                    <p:set>
                                      <p:cBhvr>
                                        <p:cTn id="47" dur="1" fill="hold">
                                          <p:stCondLst>
                                            <p:cond delay="0"/>
                                          </p:stCondLst>
                                        </p:cTn>
                                        <p:tgtEl>
                                          <p:spTgt spid="40969"/>
                                        </p:tgtEl>
                                        <p:attrNameLst>
                                          <p:attrName>style.visibility</p:attrName>
                                        </p:attrNameLst>
                                      </p:cBhvr>
                                      <p:to>
                                        <p:strVal val="visible"/>
                                      </p:to>
                                    </p:set>
                                    <p:animEffect transition="in" filter="barn(outVertical)">
                                      <p:cBhvr>
                                        <p:cTn id="48" dur="500"/>
                                        <p:tgtEl>
                                          <p:spTgt spid="40969"/>
                                        </p:tgtEl>
                                      </p:cBhvr>
                                    </p:animEffect>
                                  </p:childTnLst>
                                </p:cTn>
                              </p:par>
                            </p:childTnLst>
                          </p:cTn>
                        </p:par>
                        <p:par>
                          <p:cTn id="49" fill="hold">
                            <p:stCondLst>
                              <p:cond delay="5000"/>
                            </p:stCondLst>
                            <p:childTnLst>
                              <p:par>
                                <p:cTn id="50" presetID="23" presetClass="entr" presetSubtype="288" fill="hold" grpId="0" nodeType="afterEffect">
                                  <p:stCondLst>
                                    <p:cond delay="0"/>
                                  </p:stCondLst>
                                  <p:childTnLst>
                                    <p:set>
                                      <p:cBhvr>
                                        <p:cTn id="51" dur="1" fill="hold">
                                          <p:stCondLst>
                                            <p:cond delay="0"/>
                                          </p:stCondLst>
                                        </p:cTn>
                                        <p:tgtEl>
                                          <p:spTgt spid="40973"/>
                                        </p:tgtEl>
                                        <p:attrNameLst>
                                          <p:attrName>style.visibility</p:attrName>
                                        </p:attrNameLst>
                                      </p:cBhvr>
                                      <p:to>
                                        <p:strVal val="visible"/>
                                      </p:to>
                                    </p:set>
                                    <p:anim calcmode="lin" valueType="num">
                                      <p:cBhvr>
                                        <p:cTn id="52" dur="500" fill="hold"/>
                                        <p:tgtEl>
                                          <p:spTgt spid="40973"/>
                                        </p:tgtEl>
                                        <p:attrNameLst>
                                          <p:attrName>ppt_w</p:attrName>
                                        </p:attrNameLst>
                                      </p:cBhvr>
                                      <p:tavLst>
                                        <p:tav tm="0">
                                          <p:val>
                                            <p:strVal val="4/3*#ppt_w"/>
                                          </p:val>
                                        </p:tav>
                                        <p:tav tm="100000">
                                          <p:val>
                                            <p:strVal val="#ppt_w"/>
                                          </p:val>
                                        </p:tav>
                                      </p:tavLst>
                                    </p:anim>
                                    <p:anim calcmode="lin" valueType="num">
                                      <p:cBhvr>
                                        <p:cTn id="53" dur="500" fill="hold"/>
                                        <p:tgtEl>
                                          <p:spTgt spid="40973"/>
                                        </p:tgtEl>
                                        <p:attrNameLst>
                                          <p:attrName>ppt_h</p:attrName>
                                        </p:attrNameLst>
                                      </p:cBhvr>
                                      <p:tavLst>
                                        <p:tav tm="0">
                                          <p:val>
                                            <p:strVal val="4/3*#ppt_h"/>
                                          </p:val>
                                        </p:tav>
                                        <p:tav tm="100000">
                                          <p:val>
                                            <p:strVal val="#ppt_h"/>
                                          </p:val>
                                        </p:tav>
                                      </p:tavLst>
                                    </p:anim>
                                  </p:childTnLst>
                                </p:cTn>
                              </p:par>
                            </p:childTnLst>
                          </p:cTn>
                        </p:par>
                        <p:par>
                          <p:cTn id="54" fill="hold">
                            <p:stCondLst>
                              <p:cond delay="5500"/>
                            </p:stCondLst>
                            <p:childTnLst>
                              <p:par>
                                <p:cTn id="55" presetID="16" presetClass="entr" presetSubtype="42" fill="hold" grpId="0" nodeType="afterEffect">
                                  <p:stCondLst>
                                    <p:cond delay="0"/>
                                  </p:stCondLst>
                                  <p:childTnLst>
                                    <p:set>
                                      <p:cBhvr>
                                        <p:cTn id="56" dur="1" fill="hold">
                                          <p:stCondLst>
                                            <p:cond delay="0"/>
                                          </p:stCondLst>
                                        </p:cTn>
                                        <p:tgtEl>
                                          <p:spTgt spid="40967"/>
                                        </p:tgtEl>
                                        <p:attrNameLst>
                                          <p:attrName>style.visibility</p:attrName>
                                        </p:attrNameLst>
                                      </p:cBhvr>
                                      <p:to>
                                        <p:strVal val="visible"/>
                                      </p:to>
                                    </p:set>
                                    <p:animEffect transition="in" filter="barn(outHorizontal)">
                                      <p:cBhvr>
                                        <p:cTn id="57" dur="500"/>
                                        <p:tgtEl>
                                          <p:spTgt spid="40967"/>
                                        </p:tgtEl>
                                      </p:cBhvr>
                                    </p:animEffect>
                                  </p:childTnLst>
                                </p:cTn>
                              </p:par>
                            </p:childTnLst>
                          </p:cTn>
                        </p:par>
                        <p:par>
                          <p:cTn id="58" fill="hold">
                            <p:stCondLst>
                              <p:cond delay="6000"/>
                            </p:stCondLst>
                            <p:childTnLst>
                              <p:par>
                                <p:cTn id="59" presetID="23" presetClass="entr" presetSubtype="16" fill="hold" nodeType="afterEffect">
                                  <p:stCondLst>
                                    <p:cond delay="0"/>
                                  </p:stCondLst>
                                  <p:childTnLst>
                                    <p:set>
                                      <p:cBhvr>
                                        <p:cTn id="60" dur="1" fill="hold">
                                          <p:stCondLst>
                                            <p:cond delay="0"/>
                                          </p:stCondLst>
                                        </p:cTn>
                                        <p:tgtEl>
                                          <p:spTgt spid="40964"/>
                                        </p:tgtEl>
                                        <p:attrNameLst>
                                          <p:attrName>style.visibility</p:attrName>
                                        </p:attrNameLst>
                                      </p:cBhvr>
                                      <p:to>
                                        <p:strVal val="visible"/>
                                      </p:to>
                                    </p:set>
                                    <p:anim calcmode="lin" valueType="num">
                                      <p:cBhvr>
                                        <p:cTn id="61" dur="500" fill="hold"/>
                                        <p:tgtEl>
                                          <p:spTgt spid="40964"/>
                                        </p:tgtEl>
                                        <p:attrNameLst>
                                          <p:attrName>ppt_w</p:attrName>
                                        </p:attrNameLst>
                                      </p:cBhvr>
                                      <p:tavLst>
                                        <p:tav tm="0">
                                          <p:val>
                                            <p:fltVal val="0"/>
                                          </p:val>
                                        </p:tav>
                                        <p:tav tm="100000">
                                          <p:val>
                                            <p:strVal val="#ppt_w"/>
                                          </p:val>
                                        </p:tav>
                                      </p:tavLst>
                                    </p:anim>
                                    <p:anim calcmode="lin" valueType="num">
                                      <p:cBhvr>
                                        <p:cTn id="62" dur="500" fill="hold"/>
                                        <p:tgtEl>
                                          <p:spTgt spid="40964"/>
                                        </p:tgtEl>
                                        <p:attrNameLst>
                                          <p:attrName>ppt_h</p:attrName>
                                        </p:attrNameLst>
                                      </p:cBhvr>
                                      <p:tavLst>
                                        <p:tav tm="0">
                                          <p:val>
                                            <p:fltVal val="0"/>
                                          </p:val>
                                        </p:tav>
                                        <p:tav tm="100000">
                                          <p:val>
                                            <p:strVal val="#ppt_h"/>
                                          </p:val>
                                        </p:tav>
                                      </p:tavLst>
                                    </p:anim>
                                  </p:childTnLst>
                                </p:cTn>
                              </p:par>
                            </p:childTnLst>
                          </p:cTn>
                        </p:par>
                        <p:par>
                          <p:cTn id="63" fill="hold">
                            <p:stCondLst>
                              <p:cond delay="6500"/>
                            </p:stCondLst>
                            <p:childTnLst>
                              <p:par>
                                <p:cTn id="64" presetID="2" presetClass="entr" presetSubtype="1" fill="hold" grpId="0" nodeType="afterEffect">
                                  <p:stCondLst>
                                    <p:cond delay="0"/>
                                  </p:stCondLst>
                                  <p:childTnLst>
                                    <p:set>
                                      <p:cBhvr>
                                        <p:cTn id="65" dur="1" fill="hold">
                                          <p:stCondLst>
                                            <p:cond delay="0"/>
                                          </p:stCondLst>
                                        </p:cTn>
                                        <p:tgtEl>
                                          <p:spTgt spid="40976"/>
                                        </p:tgtEl>
                                        <p:attrNameLst>
                                          <p:attrName>style.visibility</p:attrName>
                                        </p:attrNameLst>
                                      </p:cBhvr>
                                      <p:to>
                                        <p:strVal val="visible"/>
                                      </p:to>
                                    </p:set>
                                    <p:anim calcmode="lin" valueType="num">
                                      <p:cBhvr additive="base">
                                        <p:cTn id="66" dur="500" fill="hold"/>
                                        <p:tgtEl>
                                          <p:spTgt spid="40976"/>
                                        </p:tgtEl>
                                        <p:attrNameLst>
                                          <p:attrName>ppt_x</p:attrName>
                                        </p:attrNameLst>
                                      </p:cBhvr>
                                      <p:tavLst>
                                        <p:tav tm="0">
                                          <p:val>
                                            <p:strVal val="#ppt_x"/>
                                          </p:val>
                                        </p:tav>
                                        <p:tav tm="100000">
                                          <p:val>
                                            <p:strVal val="#ppt_x"/>
                                          </p:val>
                                        </p:tav>
                                      </p:tavLst>
                                    </p:anim>
                                    <p:anim calcmode="lin" valueType="num">
                                      <p:cBhvr additive="base">
                                        <p:cTn id="67" dur="500" fill="hold"/>
                                        <p:tgtEl>
                                          <p:spTgt spid="4097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5" grpId="0" animBg="1"/>
      <p:bldP spid="40966" grpId="0" animBg="1"/>
      <p:bldP spid="40967" grpId="0" animBg="1"/>
      <p:bldP spid="40968" grpId="0" animBg="1"/>
      <p:bldP spid="40969" grpId="0" animBg="1"/>
      <p:bldP spid="40970" grpId="0" animBg="1" autoUpdateAnimBg="0"/>
      <p:bldP spid="40971" grpId="0" animBg="1" autoUpdateAnimBg="0"/>
      <p:bldP spid="40972" grpId="0" animBg="1"/>
      <p:bldP spid="40973" grpId="0" animBg="1" autoUpdateAnimBg="0"/>
      <p:bldP spid="40974" grpId="0" animBg="1" autoUpdateAnimBg="0"/>
      <p:bldP spid="40975" grpId="0" animBg="1" autoUpdateAnimBg="0"/>
      <p:bldP spid="4097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371600" y="404813"/>
            <a:ext cx="6324600" cy="641350"/>
          </a:xfrm>
          <a:prstGeom prst="rect">
            <a:avLst/>
          </a:prstGeom>
          <a:noFill/>
          <a:ln w="9525">
            <a:noFill/>
            <a:miter lim="800000"/>
            <a:headEnd/>
            <a:tailEnd/>
          </a:ln>
          <a:effectLst/>
        </p:spPr>
        <p:txBody>
          <a:bodyPr>
            <a:spAutoFit/>
          </a:bodyPr>
          <a:lstStyle/>
          <a:p>
            <a:pPr algn="l" eaLnBrk="1" hangingPunct="1">
              <a:defRPr/>
            </a:pPr>
            <a:r>
              <a:rPr kumimoji="1" lang="zh-CN" altLang="en-US">
                <a:solidFill>
                  <a:srgbClr val="006600"/>
                </a:solidFill>
                <a:effectLst>
                  <a:outerShdw blurRad="38100" dist="38100" dir="2700000" algn="tl">
                    <a:srgbClr val="C0C0C0"/>
                  </a:outerShdw>
                </a:effectLst>
                <a:latin typeface="Arial" pitchFamily="34" charset="0"/>
                <a:ea typeface="华文行楷" pitchFamily="2" charset="-122"/>
              </a:rPr>
              <a:t>近代形而上学唯物主义物质观</a:t>
            </a:r>
          </a:p>
        </p:txBody>
      </p:sp>
      <p:pic>
        <p:nvPicPr>
          <p:cNvPr id="18435" name="Picture 3" descr="u=421677288,4259210456&amp;gp=42"/>
          <p:cNvPicPr>
            <a:picLocks noGrp="1" noChangeAspect="1" noChangeArrowheads="1"/>
          </p:cNvPicPr>
          <p:nvPr>
            <p:ph sz="quarter" idx="2"/>
          </p:nvPr>
        </p:nvPicPr>
        <p:blipFill>
          <a:blip r:embed="rId2" cstate="print">
            <a:lum bright="18000" contrast="12000"/>
          </a:blip>
          <a:srcRect/>
          <a:stretch>
            <a:fillRect/>
          </a:stretch>
        </p:blipFill>
        <p:spPr>
          <a:xfrm>
            <a:off x="838200" y="1700213"/>
            <a:ext cx="2052638" cy="2667000"/>
          </a:xfrm>
          <a:ln>
            <a:solidFill>
              <a:srgbClr val="FF0000"/>
            </a:solidFill>
          </a:ln>
        </p:spPr>
      </p:pic>
      <p:pic>
        <p:nvPicPr>
          <p:cNvPr id="18436" name="Picture 4" descr="u=1184144006,3021289334&amp;gp=30"/>
          <p:cNvPicPr>
            <a:picLocks noGrp="1" noChangeAspect="1" noChangeArrowheads="1"/>
          </p:cNvPicPr>
          <p:nvPr>
            <p:ph sz="quarter" idx="3"/>
          </p:nvPr>
        </p:nvPicPr>
        <p:blipFill>
          <a:blip r:embed="rId3" cstate="print">
            <a:lum bright="-6000" contrast="6000"/>
          </a:blip>
          <a:srcRect/>
          <a:stretch>
            <a:fillRect/>
          </a:stretch>
        </p:blipFill>
        <p:spPr>
          <a:xfrm>
            <a:off x="5943600" y="2614613"/>
            <a:ext cx="2152650" cy="3276600"/>
          </a:xfrm>
        </p:spPr>
      </p:pic>
      <p:sp>
        <p:nvSpPr>
          <p:cNvPr id="18437" name="Text Box 5"/>
          <p:cNvSpPr txBox="1">
            <a:spLocks noChangeArrowheads="1"/>
          </p:cNvSpPr>
          <p:nvPr/>
        </p:nvSpPr>
        <p:spPr bwMode="auto">
          <a:xfrm>
            <a:off x="1371600" y="3833813"/>
            <a:ext cx="762000" cy="396875"/>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000">
                <a:solidFill>
                  <a:srgbClr val="FFFFFF"/>
                </a:solidFill>
                <a:effectLst>
                  <a:outerShdw blurRad="38100" dist="38100" dir="2700000" algn="tl">
                    <a:srgbClr val="C0C0C0"/>
                  </a:outerShdw>
                </a:effectLst>
                <a:latin typeface="Arial" pitchFamily="34" charset="0"/>
                <a:ea typeface="楷体_GB2312" pitchFamily="49" charset="-122"/>
              </a:rPr>
              <a:t>牛顿</a:t>
            </a:r>
          </a:p>
        </p:txBody>
      </p:sp>
      <p:pic>
        <p:nvPicPr>
          <p:cNvPr id="18438" name="Picture 6" descr="u=622801928,2472739848&amp;gp=44"/>
          <p:cNvPicPr>
            <a:picLocks noChangeAspect="1" noChangeArrowheads="1"/>
          </p:cNvPicPr>
          <p:nvPr/>
        </p:nvPicPr>
        <p:blipFill>
          <a:blip r:embed="rId4" cstate="print"/>
          <a:srcRect/>
          <a:stretch>
            <a:fillRect/>
          </a:stretch>
        </p:blipFill>
        <p:spPr bwMode="auto">
          <a:xfrm>
            <a:off x="1676400" y="4214813"/>
            <a:ext cx="1905000" cy="1524000"/>
          </a:xfrm>
          <a:prstGeom prst="rect">
            <a:avLst/>
          </a:prstGeom>
          <a:noFill/>
          <a:ln w="9525">
            <a:noFill/>
            <a:miter lim="800000"/>
            <a:headEnd/>
            <a:tailEnd/>
          </a:ln>
        </p:spPr>
      </p:pic>
      <p:sp>
        <p:nvSpPr>
          <p:cNvPr id="18439" name="Rectangle 7"/>
          <p:cNvSpPr>
            <a:spLocks noChangeArrowheads="1"/>
          </p:cNvSpPr>
          <p:nvPr/>
        </p:nvSpPr>
        <p:spPr bwMode="auto">
          <a:xfrm>
            <a:off x="4876800" y="1516063"/>
            <a:ext cx="2286000" cy="641350"/>
          </a:xfrm>
          <a:prstGeom prst="rect">
            <a:avLst/>
          </a:prstGeom>
          <a:noFill/>
          <a:ln w="38100">
            <a:noFill/>
            <a:miter lim="800000"/>
            <a:headEnd/>
            <a:tailEnd/>
          </a:ln>
          <a:effectLst/>
        </p:spPr>
        <p:txBody>
          <a:bodyPr wrap="none">
            <a:spAutoFit/>
          </a:bodyPr>
          <a:lstStyle/>
          <a:p>
            <a:pPr algn="l" eaLnBrk="1" hangingPunct="1">
              <a:defRPr/>
            </a:pPr>
            <a:r>
              <a:rPr kumimoji="1" lang="zh-CN" altLang="en-US">
                <a:solidFill>
                  <a:schemeClr val="accent2"/>
                </a:solidFill>
                <a:effectLst>
                  <a:outerShdw blurRad="38100" dist="38100" dir="2700000" algn="tl">
                    <a:srgbClr val="C0C0C0"/>
                  </a:outerShdw>
                </a:effectLst>
                <a:latin typeface="Arial" pitchFamily="34" charset="0"/>
              </a:rPr>
              <a:t>物质</a:t>
            </a:r>
            <a:r>
              <a:rPr kumimoji="1" lang="en-US" altLang="zh-CN">
                <a:solidFill>
                  <a:schemeClr val="accent2"/>
                </a:solidFill>
                <a:effectLst>
                  <a:outerShdw blurRad="38100" dist="38100" dir="2700000" algn="tl">
                    <a:srgbClr val="C0C0C0"/>
                  </a:outerShdw>
                </a:effectLst>
                <a:latin typeface="Arial" pitchFamily="34" charset="0"/>
              </a:rPr>
              <a:t>=</a:t>
            </a:r>
            <a:r>
              <a:rPr kumimoji="1" lang="zh-CN" altLang="en-US">
                <a:solidFill>
                  <a:schemeClr val="accent2"/>
                </a:solidFill>
                <a:effectLst>
                  <a:outerShdw blurRad="38100" dist="38100" dir="2700000" algn="tl">
                    <a:srgbClr val="C0C0C0"/>
                  </a:outerShdw>
                </a:effectLst>
                <a:latin typeface="Arial" pitchFamily="34" charset="0"/>
              </a:rPr>
              <a:t>原子</a:t>
            </a:r>
          </a:p>
        </p:txBody>
      </p:sp>
      <p:grpSp>
        <p:nvGrpSpPr>
          <p:cNvPr id="2" name="Group 9"/>
          <p:cNvGrpSpPr>
            <a:grpSpLocks/>
          </p:cNvGrpSpPr>
          <p:nvPr/>
        </p:nvGrpSpPr>
        <p:grpSpPr bwMode="auto">
          <a:xfrm>
            <a:off x="3962400" y="2690813"/>
            <a:ext cx="1925638" cy="3033712"/>
            <a:chOff x="2496" y="1872"/>
            <a:chExt cx="1213" cy="1911"/>
          </a:xfrm>
        </p:grpSpPr>
        <p:pic>
          <p:nvPicPr>
            <p:cNvPr id="59404" name="Picture 10" descr="20061012180638"/>
            <p:cNvPicPr>
              <a:picLocks noChangeAspect="1" noChangeArrowheads="1"/>
            </p:cNvPicPr>
            <p:nvPr/>
          </p:nvPicPr>
          <p:blipFill>
            <a:blip r:embed="rId5" cstate="print"/>
            <a:srcRect/>
            <a:stretch>
              <a:fillRect/>
            </a:stretch>
          </p:blipFill>
          <p:spPr bwMode="auto">
            <a:xfrm>
              <a:off x="2496" y="1872"/>
              <a:ext cx="1213" cy="1632"/>
            </a:xfrm>
            <a:prstGeom prst="rect">
              <a:avLst/>
            </a:prstGeom>
            <a:noFill/>
            <a:ln w="9525">
              <a:noFill/>
              <a:miter lim="800000"/>
              <a:headEnd/>
              <a:tailEnd/>
            </a:ln>
          </p:spPr>
        </p:pic>
        <p:sp>
          <p:nvSpPr>
            <p:cNvPr id="59405" name="Text Box 11"/>
            <p:cNvSpPr txBox="1">
              <a:spLocks noChangeArrowheads="1"/>
            </p:cNvSpPr>
            <p:nvPr/>
          </p:nvSpPr>
          <p:spPr bwMode="auto">
            <a:xfrm>
              <a:off x="2812" y="3552"/>
              <a:ext cx="551" cy="231"/>
            </a:xfrm>
            <a:prstGeom prst="rect">
              <a:avLst/>
            </a:prstGeom>
            <a:noFill/>
            <a:ln w="9525">
              <a:noFill/>
              <a:miter lim="800000"/>
              <a:headEnd/>
              <a:tailEnd/>
            </a:ln>
          </p:spPr>
          <p:txBody>
            <a:bodyPr wrap="none">
              <a:spAutoFit/>
            </a:bodyPr>
            <a:lstStyle/>
            <a:p>
              <a:pPr algn="l" eaLnBrk="1" hangingPunct="1"/>
              <a:r>
                <a:rPr lang="zh-CN" altLang="en-US" sz="1800">
                  <a:solidFill>
                    <a:schemeClr val="tx1"/>
                  </a:solidFill>
                  <a:latin typeface="Arial" pitchFamily="34" charset="0"/>
                  <a:ea typeface="楷体_GB2312" pitchFamily="49" charset="-122"/>
                </a:rPr>
                <a:t>道尔顿</a:t>
              </a:r>
            </a:p>
          </p:txBody>
        </p:sp>
      </p:grpSp>
      <p:grpSp>
        <p:nvGrpSpPr>
          <p:cNvPr id="3" name="Group 12"/>
          <p:cNvGrpSpPr>
            <a:grpSpLocks/>
          </p:cNvGrpSpPr>
          <p:nvPr/>
        </p:nvGrpSpPr>
        <p:grpSpPr bwMode="auto">
          <a:xfrm>
            <a:off x="0" y="1189038"/>
            <a:ext cx="9144000" cy="590550"/>
            <a:chOff x="0" y="816"/>
            <a:chExt cx="5760" cy="372"/>
          </a:xfrm>
        </p:grpSpPr>
        <p:pic>
          <p:nvPicPr>
            <p:cNvPr id="59402" name="Picture 13" descr="1118564011"/>
            <p:cNvPicPr>
              <a:picLocks noChangeAspect="1" noChangeArrowheads="1"/>
            </p:cNvPicPr>
            <p:nvPr/>
          </p:nvPicPr>
          <p:blipFill>
            <a:blip r:embed="rId6" cstate="print"/>
            <a:srcRect/>
            <a:stretch>
              <a:fillRect/>
            </a:stretch>
          </p:blipFill>
          <p:spPr bwMode="auto">
            <a:xfrm>
              <a:off x="3426" y="816"/>
              <a:ext cx="2334" cy="372"/>
            </a:xfrm>
            <a:prstGeom prst="rect">
              <a:avLst/>
            </a:prstGeom>
            <a:noFill/>
            <a:ln w="9525">
              <a:noFill/>
              <a:miter lim="800000"/>
              <a:headEnd/>
              <a:tailEnd/>
            </a:ln>
          </p:spPr>
        </p:pic>
        <p:pic>
          <p:nvPicPr>
            <p:cNvPr id="59403" name="Picture 14" descr="1118564011"/>
            <p:cNvPicPr>
              <a:picLocks noChangeAspect="1" noChangeArrowheads="1"/>
            </p:cNvPicPr>
            <p:nvPr/>
          </p:nvPicPr>
          <p:blipFill>
            <a:blip r:embed="rId6"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4" presetClass="entr" presetSubtype="0" fill="hold" grpId="0" nodeType="afterEffect">
                                  <p:stCondLst>
                                    <p:cond delay="0"/>
                                  </p:stCondLst>
                                  <p:childTnLst>
                                    <p:set>
                                      <p:cBhvr>
                                        <p:cTn id="11" dur="1" fill="hold">
                                          <p:stCondLst>
                                            <p:cond delay="0"/>
                                          </p:stCondLst>
                                        </p:cTn>
                                        <p:tgtEl>
                                          <p:spTgt spid="18439"/>
                                        </p:tgtEl>
                                        <p:attrNameLst>
                                          <p:attrName>style.visibility</p:attrName>
                                        </p:attrNameLst>
                                      </p:cBhvr>
                                      <p:to>
                                        <p:strVal val="visible"/>
                                      </p:to>
                                    </p:set>
                                    <p:anim to="" calcmode="lin" valueType="num">
                                      <p:cBhvr>
                                        <p:cTn id="12" dur="1" fill="hold"/>
                                        <p:tgtEl>
                                          <p:spTgt spid="18439"/>
                                        </p:tgtEl>
                                        <p:attrNameLst>
                                          <p:attrName/>
                                        </p:attrNameLst>
                                      </p:cBhvr>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8435"/>
                                        </p:tgtEl>
                                        <p:attrNameLst>
                                          <p:attrName>style.visibility</p:attrName>
                                        </p:attrNameLst>
                                      </p:cBhvr>
                                      <p:to>
                                        <p:strVal val="visible"/>
                                      </p:to>
                                    </p:set>
                                    <p:animEffect transition="in" filter="wipe(left)">
                                      <p:cBhvr>
                                        <p:cTn id="16" dur="500"/>
                                        <p:tgtEl>
                                          <p:spTgt spid="1843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8437">
                                            <p:txEl>
                                              <p:pRg st="0" end="0"/>
                                            </p:txEl>
                                          </p:spTgt>
                                        </p:tgtEl>
                                        <p:attrNameLst>
                                          <p:attrName>style.visibility</p:attrName>
                                        </p:attrNameLst>
                                      </p:cBhvr>
                                      <p:to>
                                        <p:strVal val="visible"/>
                                      </p:to>
                                    </p:set>
                                    <p:animEffect transition="in" filter="wipe(left)">
                                      <p:cBhvr>
                                        <p:cTn id="20" dur="500"/>
                                        <p:tgtEl>
                                          <p:spTgt spid="18437">
                                            <p:txEl>
                                              <p:pRg st="0" end="0"/>
                                            </p:txEl>
                                          </p:spTgt>
                                        </p:tgtEl>
                                      </p:cBhvr>
                                    </p:animEffect>
                                  </p:childTnLst>
                                </p:cTn>
                              </p:par>
                            </p:childTnLst>
                          </p:cTn>
                        </p:par>
                        <p:par>
                          <p:cTn id="21" fill="hold">
                            <p:stCondLst>
                              <p:cond delay="1500"/>
                            </p:stCondLst>
                            <p:childTnLst>
                              <p:par>
                                <p:cTn id="22" presetID="3" presetClass="entr" presetSubtype="10" fill="hold" nodeType="afterEffect">
                                  <p:stCondLst>
                                    <p:cond delay="0"/>
                                  </p:stCondLst>
                                  <p:childTnLst>
                                    <p:set>
                                      <p:cBhvr>
                                        <p:cTn id="23" dur="1" fill="hold">
                                          <p:stCondLst>
                                            <p:cond delay="0"/>
                                          </p:stCondLst>
                                        </p:cTn>
                                        <p:tgtEl>
                                          <p:spTgt spid="18438"/>
                                        </p:tgtEl>
                                        <p:attrNameLst>
                                          <p:attrName>style.visibility</p:attrName>
                                        </p:attrNameLst>
                                      </p:cBhvr>
                                      <p:to>
                                        <p:strVal val="visible"/>
                                      </p:to>
                                    </p:set>
                                    <p:animEffect transition="in" filter="blinds(horizontal)">
                                      <p:cBhvr>
                                        <p:cTn id="24" dur="500"/>
                                        <p:tgtEl>
                                          <p:spTgt spid="18438"/>
                                        </p:tgtEl>
                                      </p:cBhvr>
                                    </p:animEffect>
                                  </p:childTnLst>
                                </p:cTn>
                              </p:par>
                            </p:childTnLst>
                          </p:cTn>
                        </p:par>
                        <p:par>
                          <p:cTn id="25" fill="hold">
                            <p:stCondLst>
                              <p:cond delay="2000"/>
                            </p:stCondLst>
                            <p:childTnLst>
                              <p:par>
                                <p:cTn id="26" presetID="3" presetClass="entr" presetSubtype="1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linds(horizontal)">
                                      <p:cBhvr>
                                        <p:cTn id="28" dur="500"/>
                                        <p:tgtEl>
                                          <p:spTgt spid="2"/>
                                        </p:tgtEl>
                                      </p:cBhvr>
                                    </p:animEffect>
                                  </p:childTnLst>
                                </p:cTn>
                              </p:par>
                            </p:childTnLst>
                          </p:cTn>
                        </p:par>
                        <p:par>
                          <p:cTn id="29" fill="hold">
                            <p:stCondLst>
                              <p:cond delay="2500"/>
                            </p:stCondLst>
                            <p:childTnLst>
                              <p:par>
                                <p:cTn id="30" presetID="24" presetClass="entr" presetSubtype="0" fill="hold" nodeType="afterEffect">
                                  <p:stCondLst>
                                    <p:cond delay="0"/>
                                  </p:stCondLst>
                                  <p:childTnLst>
                                    <p:set>
                                      <p:cBhvr>
                                        <p:cTn id="31" dur="1" fill="hold">
                                          <p:stCondLst>
                                            <p:cond delay="0"/>
                                          </p:stCondLst>
                                        </p:cTn>
                                        <p:tgtEl>
                                          <p:spTgt spid="18436"/>
                                        </p:tgtEl>
                                        <p:attrNameLst>
                                          <p:attrName>style.visibility</p:attrName>
                                        </p:attrNameLst>
                                      </p:cBhvr>
                                      <p:to>
                                        <p:strVal val="visible"/>
                                      </p:to>
                                    </p:set>
                                    <p:anim to="" calcmode="lin" valueType="num">
                                      <p:cBhvr>
                                        <p:cTn id="32" dur="1" fill="hold"/>
                                        <p:tgtEl>
                                          <p:spTgt spid="1843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2"/>
          <p:cNvSpPr>
            <a:spLocks noChangeShapeType="1"/>
          </p:cNvSpPr>
          <p:nvPr/>
        </p:nvSpPr>
        <p:spPr bwMode="auto">
          <a:xfrm>
            <a:off x="1524000" y="381000"/>
            <a:ext cx="0" cy="6477000"/>
          </a:xfrm>
          <a:prstGeom prst="line">
            <a:avLst/>
          </a:prstGeom>
          <a:noFill/>
          <a:ln w="57150">
            <a:solidFill>
              <a:schemeClr val="bg2"/>
            </a:solidFill>
            <a:round/>
            <a:headEnd type="none" w="sm" len="sm"/>
            <a:tailEnd type="none" w="sm" len="sm"/>
          </a:ln>
        </p:spPr>
        <p:txBody>
          <a:bodyPr/>
          <a:lstStyle/>
          <a:p>
            <a:endParaRPr lang="zh-CN" altLang="en-US"/>
          </a:p>
        </p:txBody>
      </p:sp>
      <p:sp>
        <p:nvSpPr>
          <p:cNvPr id="60419" name="Rectangle 3"/>
          <p:cNvSpPr>
            <a:spLocks noChangeArrowheads="1"/>
          </p:cNvSpPr>
          <p:nvPr/>
        </p:nvSpPr>
        <p:spPr bwMode="auto">
          <a:xfrm>
            <a:off x="0" y="0"/>
            <a:ext cx="9144000" cy="685800"/>
          </a:xfrm>
          <a:prstGeom prst="rect">
            <a:avLst/>
          </a:prstGeom>
          <a:solidFill>
            <a:schemeClr val="bg2"/>
          </a:solidFill>
          <a:ln w="12700">
            <a:noFill/>
            <a:miter lim="800000"/>
            <a:headEnd type="none" w="sm" len="sm"/>
            <a:tailEnd type="none" w="sm" len="sm"/>
          </a:ln>
        </p:spPr>
        <p:txBody>
          <a:bodyPr wrap="none" anchor="ctr"/>
          <a:lstStyle/>
          <a:p>
            <a:endParaRPr lang="zh-CN" altLang="en-US"/>
          </a:p>
        </p:txBody>
      </p:sp>
      <p:pic>
        <p:nvPicPr>
          <p:cNvPr id="550916" name="Picture 4" descr="人体"/>
          <p:cNvPicPr>
            <a:picLocks noChangeAspect="1" noChangeArrowheads="1"/>
          </p:cNvPicPr>
          <p:nvPr/>
        </p:nvPicPr>
        <p:blipFill>
          <a:blip r:embed="rId3" cstate="print"/>
          <a:srcRect/>
          <a:stretch>
            <a:fillRect/>
          </a:stretch>
        </p:blipFill>
        <p:spPr bwMode="auto">
          <a:xfrm>
            <a:off x="4724400" y="914400"/>
            <a:ext cx="1087438" cy="2587625"/>
          </a:xfrm>
          <a:prstGeom prst="rect">
            <a:avLst/>
          </a:prstGeom>
          <a:noFill/>
          <a:ln w="9525">
            <a:noFill/>
            <a:miter lim="800000"/>
            <a:headEnd/>
            <a:tailEnd/>
          </a:ln>
        </p:spPr>
      </p:pic>
      <p:pic>
        <p:nvPicPr>
          <p:cNvPr id="550917" name="Picture 5" descr="霍布斯"/>
          <p:cNvPicPr>
            <a:picLocks noChangeAspect="1" noChangeArrowheads="1"/>
          </p:cNvPicPr>
          <p:nvPr/>
        </p:nvPicPr>
        <p:blipFill>
          <a:blip r:embed="rId4" cstate="print"/>
          <a:srcRect/>
          <a:stretch>
            <a:fillRect/>
          </a:stretch>
        </p:blipFill>
        <p:spPr bwMode="auto">
          <a:xfrm>
            <a:off x="762000" y="3810000"/>
            <a:ext cx="1600200" cy="2438400"/>
          </a:xfrm>
          <a:prstGeom prst="rect">
            <a:avLst/>
          </a:prstGeom>
          <a:solidFill>
            <a:schemeClr val="bg2"/>
          </a:solidFill>
          <a:ln w="9525">
            <a:solidFill>
              <a:schemeClr val="tx1"/>
            </a:solidFill>
            <a:miter lim="800000"/>
            <a:headEnd/>
            <a:tailEnd/>
          </a:ln>
        </p:spPr>
      </p:pic>
      <p:sp>
        <p:nvSpPr>
          <p:cNvPr id="550918" name="Line 6"/>
          <p:cNvSpPr>
            <a:spLocks noChangeShapeType="1"/>
          </p:cNvSpPr>
          <p:nvPr/>
        </p:nvSpPr>
        <p:spPr bwMode="auto">
          <a:xfrm>
            <a:off x="5867400" y="2286000"/>
            <a:ext cx="685800" cy="0"/>
          </a:xfrm>
          <a:prstGeom prst="line">
            <a:avLst/>
          </a:prstGeom>
          <a:noFill/>
          <a:ln w="63500" cap="rnd">
            <a:solidFill>
              <a:srgbClr val="000099"/>
            </a:solidFill>
            <a:prstDash val="sysDot"/>
            <a:round/>
            <a:headEnd type="none" w="sm" len="sm"/>
            <a:tailEnd type="triangle" w="sm" len="sm"/>
          </a:ln>
        </p:spPr>
        <p:txBody>
          <a:bodyPr/>
          <a:lstStyle/>
          <a:p>
            <a:endParaRPr lang="zh-CN" altLang="en-US"/>
          </a:p>
        </p:txBody>
      </p:sp>
      <p:sp>
        <p:nvSpPr>
          <p:cNvPr id="550919" name="Text Box 7"/>
          <p:cNvSpPr txBox="1">
            <a:spLocks noChangeArrowheads="1"/>
          </p:cNvSpPr>
          <p:nvPr/>
        </p:nvSpPr>
        <p:spPr bwMode="auto">
          <a:xfrm>
            <a:off x="5105400" y="3429000"/>
            <a:ext cx="609600" cy="531813"/>
          </a:xfrm>
          <a:prstGeom prst="rect">
            <a:avLst/>
          </a:prstGeom>
          <a:noFill/>
          <a:ln w="12700">
            <a:solidFill>
              <a:srgbClr val="000080"/>
            </a:solidFill>
            <a:miter lim="800000"/>
            <a:headEnd type="none" w="sm" len="sm"/>
            <a:tailEnd type="none" w="sm" len="sm"/>
          </a:ln>
        </p:spPr>
        <p:txBody>
          <a:bodyPr>
            <a:spAutoFit/>
          </a:bodyPr>
          <a:lstStyle/>
          <a:p>
            <a:pPr algn="l"/>
            <a:r>
              <a:rPr lang="zh-CN" altLang="en-US">
                <a:solidFill>
                  <a:schemeClr val="tx2"/>
                </a:solidFill>
                <a:ea typeface="方正水柱简体"/>
                <a:cs typeface="方正水柱简体"/>
              </a:rPr>
              <a:t>人</a:t>
            </a:r>
          </a:p>
        </p:txBody>
      </p:sp>
      <p:sp>
        <p:nvSpPr>
          <p:cNvPr id="550920" name="Text Box 8"/>
          <p:cNvSpPr txBox="1">
            <a:spLocks noChangeArrowheads="1"/>
          </p:cNvSpPr>
          <p:nvPr/>
        </p:nvSpPr>
        <p:spPr bwMode="auto">
          <a:xfrm>
            <a:off x="7162800" y="3430588"/>
            <a:ext cx="609600" cy="531812"/>
          </a:xfrm>
          <a:prstGeom prst="rect">
            <a:avLst/>
          </a:prstGeom>
          <a:noFill/>
          <a:ln w="12700">
            <a:solidFill>
              <a:srgbClr val="000080"/>
            </a:solidFill>
            <a:miter lim="800000"/>
            <a:headEnd type="none" w="sm" len="sm"/>
            <a:tailEnd type="none" w="sm" len="sm"/>
          </a:ln>
        </p:spPr>
        <p:txBody>
          <a:bodyPr>
            <a:spAutoFit/>
          </a:bodyPr>
          <a:lstStyle/>
          <a:p>
            <a:pPr algn="l"/>
            <a:r>
              <a:rPr lang="zh-CN" altLang="en-US">
                <a:solidFill>
                  <a:schemeClr val="tx2"/>
                </a:solidFill>
                <a:ea typeface="方正水柱简体"/>
                <a:cs typeface="方正水柱简体"/>
              </a:rPr>
              <a:t>钟</a:t>
            </a:r>
          </a:p>
        </p:txBody>
      </p:sp>
      <p:sp>
        <p:nvSpPr>
          <p:cNvPr id="550921" name="Text Box 9"/>
          <p:cNvSpPr txBox="1">
            <a:spLocks noChangeArrowheads="1"/>
          </p:cNvSpPr>
          <p:nvPr/>
        </p:nvSpPr>
        <p:spPr bwMode="auto">
          <a:xfrm>
            <a:off x="4572000" y="4876800"/>
            <a:ext cx="1295400" cy="646113"/>
          </a:xfrm>
          <a:prstGeom prst="rect">
            <a:avLst/>
          </a:prstGeom>
          <a:noFill/>
          <a:ln w="12700">
            <a:solidFill>
              <a:srgbClr val="000099"/>
            </a:solidFill>
            <a:miter lim="800000"/>
            <a:headEnd type="none" w="sm" len="sm"/>
            <a:tailEnd type="none" w="sm" len="sm"/>
          </a:ln>
        </p:spPr>
        <p:txBody>
          <a:bodyPr>
            <a:spAutoFit/>
          </a:bodyPr>
          <a:lstStyle/>
          <a:p>
            <a:pPr algn="l"/>
            <a:r>
              <a:rPr lang="zh-CN" altLang="en-US">
                <a:solidFill>
                  <a:schemeClr val="tx2"/>
                </a:solidFill>
                <a:ea typeface="方正水柱简体"/>
                <a:cs typeface="方正水柱简体"/>
              </a:rPr>
              <a:t>心脏</a:t>
            </a:r>
          </a:p>
        </p:txBody>
      </p:sp>
      <p:sp>
        <p:nvSpPr>
          <p:cNvPr id="550922" name="Text Box 10"/>
          <p:cNvSpPr txBox="1">
            <a:spLocks noChangeArrowheads="1"/>
          </p:cNvSpPr>
          <p:nvPr/>
        </p:nvSpPr>
        <p:spPr bwMode="auto">
          <a:xfrm>
            <a:off x="7010400" y="4878388"/>
            <a:ext cx="1276350" cy="646112"/>
          </a:xfrm>
          <a:prstGeom prst="rect">
            <a:avLst/>
          </a:prstGeom>
          <a:noFill/>
          <a:ln w="12700">
            <a:solidFill>
              <a:srgbClr val="000099"/>
            </a:solidFill>
            <a:miter lim="800000"/>
            <a:headEnd type="none" w="sm" len="sm"/>
            <a:tailEnd type="none" w="sm" len="sm"/>
          </a:ln>
        </p:spPr>
        <p:txBody>
          <a:bodyPr>
            <a:spAutoFit/>
          </a:bodyPr>
          <a:lstStyle/>
          <a:p>
            <a:pPr algn="l"/>
            <a:r>
              <a:rPr lang="zh-CN" altLang="en-US">
                <a:solidFill>
                  <a:schemeClr val="tx2"/>
                </a:solidFill>
                <a:ea typeface="方正水柱简体"/>
                <a:cs typeface="方正水柱简体"/>
              </a:rPr>
              <a:t>发条</a:t>
            </a:r>
          </a:p>
        </p:txBody>
      </p:sp>
      <p:sp>
        <p:nvSpPr>
          <p:cNvPr id="550923" name="Text Box 11"/>
          <p:cNvSpPr txBox="1">
            <a:spLocks noChangeArrowheads="1"/>
          </p:cNvSpPr>
          <p:nvPr/>
        </p:nvSpPr>
        <p:spPr bwMode="auto">
          <a:xfrm>
            <a:off x="4572000" y="5572125"/>
            <a:ext cx="1285875" cy="646113"/>
          </a:xfrm>
          <a:prstGeom prst="rect">
            <a:avLst/>
          </a:prstGeom>
          <a:noFill/>
          <a:ln w="12700">
            <a:solidFill>
              <a:srgbClr val="000099"/>
            </a:solidFill>
            <a:miter lim="800000"/>
            <a:headEnd type="none" w="sm" len="sm"/>
            <a:tailEnd type="none" w="sm" len="sm"/>
          </a:ln>
        </p:spPr>
        <p:txBody>
          <a:bodyPr>
            <a:spAutoFit/>
          </a:bodyPr>
          <a:lstStyle/>
          <a:p>
            <a:pPr algn="l"/>
            <a:r>
              <a:rPr lang="zh-CN" altLang="en-US">
                <a:solidFill>
                  <a:schemeClr val="tx2"/>
                </a:solidFill>
                <a:ea typeface="方正水柱简体"/>
                <a:cs typeface="方正水柱简体"/>
              </a:rPr>
              <a:t>神经</a:t>
            </a:r>
          </a:p>
        </p:txBody>
      </p:sp>
      <p:sp>
        <p:nvSpPr>
          <p:cNvPr id="550924" name="Text Box 12"/>
          <p:cNvSpPr txBox="1">
            <a:spLocks noChangeArrowheads="1"/>
          </p:cNvSpPr>
          <p:nvPr/>
        </p:nvSpPr>
        <p:spPr bwMode="auto">
          <a:xfrm>
            <a:off x="4572000" y="4191000"/>
            <a:ext cx="1295400" cy="646113"/>
          </a:xfrm>
          <a:prstGeom prst="rect">
            <a:avLst/>
          </a:prstGeom>
          <a:noFill/>
          <a:ln w="12700">
            <a:solidFill>
              <a:srgbClr val="000099"/>
            </a:solidFill>
            <a:miter lim="800000"/>
            <a:headEnd type="none" w="sm" len="sm"/>
            <a:tailEnd type="none" w="sm" len="sm"/>
          </a:ln>
        </p:spPr>
        <p:txBody>
          <a:bodyPr>
            <a:spAutoFit/>
          </a:bodyPr>
          <a:lstStyle/>
          <a:p>
            <a:pPr algn="l"/>
            <a:r>
              <a:rPr lang="zh-CN" altLang="en-US">
                <a:solidFill>
                  <a:schemeClr val="tx2"/>
                </a:solidFill>
                <a:ea typeface="方正水柱简体"/>
                <a:cs typeface="方正水柱简体"/>
              </a:rPr>
              <a:t>关节</a:t>
            </a:r>
          </a:p>
        </p:txBody>
      </p:sp>
      <p:sp>
        <p:nvSpPr>
          <p:cNvPr id="550925" name="Text Box 13"/>
          <p:cNvSpPr txBox="1">
            <a:spLocks noChangeArrowheads="1"/>
          </p:cNvSpPr>
          <p:nvPr/>
        </p:nvSpPr>
        <p:spPr bwMode="auto">
          <a:xfrm>
            <a:off x="7010400" y="4192588"/>
            <a:ext cx="1276350" cy="646112"/>
          </a:xfrm>
          <a:prstGeom prst="rect">
            <a:avLst/>
          </a:prstGeom>
          <a:noFill/>
          <a:ln w="12700">
            <a:solidFill>
              <a:srgbClr val="000099"/>
            </a:solidFill>
            <a:miter lim="800000"/>
            <a:headEnd type="none" w="sm" len="sm"/>
            <a:tailEnd type="none" w="sm" len="sm"/>
          </a:ln>
        </p:spPr>
        <p:txBody>
          <a:bodyPr>
            <a:spAutoFit/>
          </a:bodyPr>
          <a:lstStyle/>
          <a:p>
            <a:pPr algn="l"/>
            <a:r>
              <a:rPr lang="zh-CN" altLang="en-US">
                <a:solidFill>
                  <a:schemeClr val="tx2"/>
                </a:solidFill>
                <a:ea typeface="方正水柱简体"/>
                <a:cs typeface="方正水柱简体"/>
              </a:rPr>
              <a:t>齿轮</a:t>
            </a:r>
          </a:p>
        </p:txBody>
      </p:sp>
      <p:sp>
        <p:nvSpPr>
          <p:cNvPr id="550926" name="Text Box 14"/>
          <p:cNvSpPr txBox="1">
            <a:spLocks noChangeArrowheads="1"/>
          </p:cNvSpPr>
          <p:nvPr/>
        </p:nvSpPr>
        <p:spPr bwMode="auto">
          <a:xfrm>
            <a:off x="7010400" y="5562600"/>
            <a:ext cx="1276350" cy="646113"/>
          </a:xfrm>
          <a:prstGeom prst="rect">
            <a:avLst/>
          </a:prstGeom>
          <a:noFill/>
          <a:ln w="12700">
            <a:solidFill>
              <a:srgbClr val="000099"/>
            </a:solidFill>
            <a:miter lim="800000"/>
            <a:headEnd type="none" w="sm" len="sm"/>
            <a:tailEnd type="none" w="sm" len="sm"/>
          </a:ln>
        </p:spPr>
        <p:txBody>
          <a:bodyPr>
            <a:spAutoFit/>
          </a:bodyPr>
          <a:lstStyle/>
          <a:p>
            <a:pPr algn="l"/>
            <a:r>
              <a:rPr lang="zh-CN" altLang="en-US">
                <a:solidFill>
                  <a:schemeClr val="tx2"/>
                </a:solidFill>
                <a:ea typeface="方正水柱简体"/>
                <a:cs typeface="方正水柱简体"/>
              </a:rPr>
              <a:t>游丝</a:t>
            </a:r>
          </a:p>
        </p:txBody>
      </p:sp>
      <p:sp>
        <p:nvSpPr>
          <p:cNvPr id="550927" name="Line 15"/>
          <p:cNvSpPr>
            <a:spLocks noChangeShapeType="1"/>
          </p:cNvSpPr>
          <p:nvPr/>
        </p:nvSpPr>
        <p:spPr bwMode="auto">
          <a:xfrm>
            <a:off x="5791200" y="3733800"/>
            <a:ext cx="1066800" cy="0"/>
          </a:xfrm>
          <a:prstGeom prst="line">
            <a:avLst/>
          </a:prstGeom>
          <a:noFill/>
          <a:ln w="38100">
            <a:solidFill>
              <a:srgbClr val="000080"/>
            </a:solidFill>
            <a:prstDash val="sysDot"/>
            <a:round/>
            <a:headEnd type="none" w="sm" len="sm"/>
            <a:tailEnd type="triangle" w="sm" len="sm"/>
          </a:ln>
        </p:spPr>
        <p:txBody>
          <a:bodyPr/>
          <a:lstStyle/>
          <a:p>
            <a:endParaRPr lang="zh-CN" altLang="en-US"/>
          </a:p>
        </p:txBody>
      </p:sp>
      <p:sp>
        <p:nvSpPr>
          <p:cNvPr id="550928" name="Line 16"/>
          <p:cNvSpPr>
            <a:spLocks noChangeShapeType="1"/>
          </p:cNvSpPr>
          <p:nvPr/>
        </p:nvSpPr>
        <p:spPr bwMode="auto">
          <a:xfrm>
            <a:off x="5943600" y="4495800"/>
            <a:ext cx="914400" cy="0"/>
          </a:xfrm>
          <a:prstGeom prst="line">
            <a:avLst/>
          </a:prstGeom>
          <a:noFill/>
          <a:ln w="38100">
            <a:solidFill>
              <a:srgbClr val="000099"/>
            </a:solidFill>
            <a:prstDash val="sysDot"/>
            <a:round/>
            <a:headEnd type="none" w="sm" len="sm"/>
            <a:tailEnd type="triangle" w="sm" len="sm"/>
          </a:ln>
        </p:spPr>
        <p:txBody>
          <a:bodyPr/>
          <a:lstStyle/>
          <a:p>
            <a:endParaRPr lang="zh-CN" altLang="en-US"/>
          </a:p>
        </p:txBody>
      </p:sp>
      <p:sp>
        <p:nvSpPr>
          <p:cNvPr id="550929" name="Line 17"/>
          <p:cNvSpPr>
            <a:spLocks noChangeShapeType="1"/>
          </p:cNvSpPr>
          <p:nvPr/>
        </p:nvSpPr>
        <p:spPr bwMode="auto">
          <a:xfrm>
            <a:off x="5943600" y="5181600"/>
            <a:ext cx="990600" cy="0"/>
          </a:xfrm>
          <a:prstGeom prst="line">
            <a:avLst/>
          </a:prstGeom>
          <a:noFill/>
          <a:ln w="38100">
            <a:solidFill>
              <a:srgbClr val="000099"/>
            </a:solidFill>
            <a:prstDash val="sysDot"/>
            <a:round/>
            <a:headEnd type="none" w="sm" len="sm"/>
            <a:tailEnd type="triangle" w="sm" len="sm"/>
          </a:ln>
        </p:spPr>
        <p:txBody>
          <a:bodyPr/>
          <a:lstStyle/>
          <a:p>
            <a:endParaRPr lang="zh-CN" altLang="en-US"/>
          </a:p>
        </p:txBody>
      </p:sp>
      <p:sp>
        <p:nvSpPr>
          <p:cNvPr id="550930" name="Line 18"/>
          <p:cNvSpPr>
            <a:spLocks noChangeShapeType="1"/>
          </p:cNvSpPr>
          <p:nvPr/>
        </p:nvSpPr>
        <p:spPr bwMode="auto">
          <a:xfrm>
            <a:off x="5943600" y="5791200"/>
            <a:ext cx="914400" cy="0"/>
          </a:xfrm>
          <a:prstGeom prst="line">
            <a:avLst/>
          </a:prstGeom>
          <a:noFill/>
          <a:ln w="38100">
            <a:solidFill>
              <a:srgbClr val="000099"/>
            </a:solidFill>
            <a:prstDash val="sysDot"/>
            <a:round/>
            <a:headEnd type="none" w="sm" len="sm"/>
            <a:tailEnd type="triangle" w="sm" len="sm"/>
          </a:ln>
        </p:spPr>
        <p:txBody>
          <a:bodyPr/>
          <a:lstStyle/>
          <a:p>
            <a:endParaRPr lang="zh-CN" altLang="en-US"/>
          </a:p>
        </p:txBody>
      </p:sp>
      <p:sp>
        <p:nvSpPr>
          <p:cNvPr id="550931" name="Text Box 19"/>
          <p:cNvSpPr txBox="1">
            <a:spLocks noChangeArrowheads="1"/>
          </p:cNvSpPr>
          <p:nvPr/>
        </p:nvSpPr>
        <p:spPr bwMode="auto">
          <a:xfrm>
            <a:off x="2514600" y="5105400"/>
            <a:ext cx="533400" cy="1187450"/>
          </a:xfrm>
          <a:prstGeom prst="rect">
            <a:avLst/>
          </a:prstGeom>
          <a:noFill/>
          <a:ln w="12700">
            <a:noFill/>
            <a:miter lim="800000"/>
            <a:headEnd type="none" w="sm" len="sm"/>
            <a:tailEnd type="none" w="sm" len="sm"/>
          </a:ln>
        </p:spPr>
        <p:txBody>
          <a:bodyPr>
            <a:spAutoFit/>
          </a:bodyPr>
          <a:lstStyle/>
          <a:p>
            <a:pPr algn="l"/>
            <a:r>
              <a:rPr lang="zh-CN" altLang="en-US" sz="2400" b="0">
                <a:solidFill>
                  <a:schemeClr val="tx2"/>
                </a:solidFill>
                <a:ea typeface="华文细黑" pitchFamily="2" charset="-122"/>
              </a:rPr>
              <a:t>霍布斯</a:t>
            </a:r>
          </a:p>
        </p:txBody>
      </p:sp>
      <p:sp>
        <p:nvSpPr>
          <p:cNvPr id="60436" name="Rectangle 20"/>
          <p:cNvSpPr>
            <a:spLocks noChangeArrowheads="1"/>
          </p:cNvSpPr>
          <p:nvPr/>
        </p:nvSpPr>
        <p:spPr bwMode="auto">
          <a:xfrm>
            <a:off x="990600" y="1066800"/>
            <a:ext cx="990600" cy="2286000"/>
          </a:xfrm>
          <a:prstGeom prst="rect">
            <a:avLst/>
          </a:prstGeom>
          <a:solidFill>
            <a:schemeClr val="bg2"/>
          </a:solidFill>
          <a:ln w="12700">
            <a:solidFill>
              <a:schemeClr val="tx1"/>
            </a:solidFill>
            <a:miter lim="800000"/>
            <a:headEnd type="none" w="sm" len="sm"/>
            <a:tailEnd type="none" w="sm" len="sm"/>
          </a:ln>
        </p:spPr>
        <p:txBody>
          <a:bodyPr wrap="none" anchor="ctr"/>
          <a:lstStyle/>
          <a:p>
            <a:endParaRPr lang="zh-CN" altLang="en-US"/>
          </a:p>
        </p:txBody>
      </p:sp>
      <p:sp>
        <p:nvSpPr>
          <p:cNvPr id="550933" name="Text Box 21"/>
          <p:cNvSpPr txBox="1">
            <a:spLocks noChangeArrowheads="1"/>
          </p:cNvSpPr>
          <p:nvPr/>
        </p:nvSpPr>
        <p:spPr bwMode="auto">
          <a:xfrm>
            <a:off x="1143000" y="1127125"/>
            <a:ext cx="685800" cy="1920875"/>
          </a:xfrm>
          <a:prstGeom prst="rect">
            <a:avLst/>
          </a:prstGeom>
          <a:noFill/>
          <a:ln w="12700">
            <a:noFill/>
            <a:miter lim="800000"/>
            <a:headEnd type="none" w="sm" len="sm"/>
            <a:tailEnd type="none" w="sm" len="sm"/>
          </a:ln>
        </p:spPr>
        <p:txBody>
          <a:bodyPr>
            <a:spAutoFit/>
          </a:bodyPr>
          <a:lstStyle/>
          <a:p>
            <a:pPr algn="l"/>
            <a:r>
              <a:rPr lang="zh-CN" altLang="en-US" sz="4000" b="0">
                <a:solidFill>
                  <a:schemeClr val="tx2"/>
                </a:solidFill>
                <a:latin typeface="方正琥珀简体" pitchFamily="2" charset="-122"/>
                <a:ea typeface="方正琥珀简体" pitchFamily="2" charset="-122"/>
              </a:rPr>
              <a:t>机械性</a:t>
            </a:r>
          </a:p>
        </p:txBody>
      </p:sp>
      <p:pic>
        <p:nvPicPr>
          <p:cNvPr id="550934" name="Picture 22" descr="1"/>
          <p:cNvPicPr>
            <a:picLocks noChangeAspect="1" noChangeArrowheads="1"/>
          </p:cNvPicPr>
          <p:nvPr/>
        </p:nvPicPr>
        <p:blipFill>
          <a:blip r:embed="rId5" cstate="print"/>
          <a:srcRect/>
          <a:stretch>
            <a:fillRect/>
          </a:stretch>
        </p:blipFill>
        <p:spPr bwMode="auto">
          <a:xfrm>
            <a:off x="6553200" y="1447800"/>
            <a:ext cx="1282700" cy="1714500"/>
          </a:xfrm>
          <a:prstGeom prst="rect">
            <a:avLst/>
          </a:prstGeom>
          <a:noFill/>
          <a:ln w="9525">
            <a:noFill/>
            <a:miter lim="800000"/>
            <a:headEnd/>
            <a:tailEnd/>
          </a:ln>
        </p:spPr>
      </p:pic>
      <p:sp>
        <p:nvSpPr>
          <p:cNvPr id="550935" name="AutoShape 23"/>
          <p:cNvSpPr>
            <a:spLocks noChangeArrowheads="1"/>
          </p:cNvSpPr>
          <p:nvPr/>
        </p:nvSpPr>
        <p:spPr bwMode="auto">
          <a:xfrm>
            <a:off x="2362200" y="3657600"/>
            <a:ext cx="1676400" cy="533400"/>
          </a:xfrm>
          <a:prstGeom prst="wedgeRectCallout">
            <a:avLst>
              <a:gd name="adj1" fmla="val -48296"/>
              <a:gd name="adj2" fmla="val 172917"/>
            </a:avLst>
          </a:prstGeom>
          <a:solidFill>
            <a:schemeClr val="accent1"/>
          </a:solidFill>
          <a:ln w="12700">
            <a:solidFill>
              <a:schemeClr val="tx1"/>
            </a:solidFill>
            <a:miter lim="800000"/>
            <a:headEnd type="none" w="sm" len="sm"/>
            <a:tailEnd type="none" w="sm" len="sm"/>
          </a:ln>
        </p:spPr>
        <p:txBody>
          <a:bodyPr/>
          <a:lstStyle/>
          <a:p>
            <a:r>
              <a:rPr lang="zh-CN" altLang="en-US" b="0">
                <a:solidFill>
                  <a:schemeClr val="tx1"/>
                </a:solidFill>
              </a:rPr>
              <a:t>人是机器</a:t>
            </a:r>
          </a:p>
        </p:txBody>
      </p:sp>
      <p:sp>
        <p:nvSpPr>
          <p:cNvPr id="550936" name="Rectangle 24"/>
          <p:cNvSpPr>
            <a:spLocks noChangeArrowheads="1"/>
          </p:cNvSpPr>
          <p:nvPr/>
        </p:nvSpPr>
        <p:spPr bwMode="auto">
          <a:xfrm>
            <a:off x="1828800" y="-15875"/>
            <a:ext cx="5943600" cy="838200"/>
          </a:xfrm>
          <a:prstGeom prst="rect">
            <a:avLst/>
          </a:prstGeom>
          <a:noFill/>
          <a:ln w="9525">
            <a:noFill/>
            <a:miter lim="800000"/>
            <a:headEnd/>
            <a:tailEnd/>
          </a:ln>
          <a:effectLst>
            <a:outerShdw dist="35921" dir="2700000" algn="ctr" rotWithShape="0">
              <a:schemeClr val="bg2"/>
            </a:outerShdw>
          </a:effectLst>
        </p:spPr>
        <p:txBody>
          <a:bodyPr lIns="92075" tIns="46038" rIns="92075" bIns="46038" anchor="ctr"/>
          <a:lstStyle/>
          <a:p>
            <a:pPr algn="l">
              <a:defRPr/>
            </a:pPr>
            <a:r>
              <a:rPr lang="zh-CN" altLang="en-US" sz="3200">
                <a:solidFill>
                  <a:schemeClr val="tx1"/>
                </a:solidFill>
                <a:latin typeface="方正水柱简体"/>
                <a:ea typeface="方正水柱简体"/>
                <a:cs typeface="方正水柱简体"/>
              </a:rPr>
              <a:t>近代形而上学唯物主义的局限性</a:t>
            </a:r>
            <a:endParaRPr lang="zh-CN" altLang="en-US" sz="4400" b="0">
              <a:solidFill>
                <a:schemeClr val="tx2"/>
              </a:solidFill>
              <a:latin typeface="方正大黑简体" pitchFamily="2" charset="-122"/>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550933"/>
                                        </p:tgtEl>
                                        <p:attrNameLst>
                                          <p:attrName>style.visibility</p:attrName>
                                        </p:attrNameLst>
                                      </p:cBhvr>
                                      <p:to>
                                        <p:strVal val="visible"/>
                                      </p:to>
                                    </p:set>
                                    <p:animEffect transition="in" filter="slide(fromTop)">
                                      <p:cBhvr>
                                        <p:cTn id="7" dur="500"/>
                                        <p:tgtEl>
                                          <p:spTgt spid="55093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50917"/>
                                        </p:tgtEl>
                                        <p:attrNameLst>
                                          <p:attrName>style.visibility</p:attrName>
                                        </p:attrNameLst>
                                      </p:cBhvr>
                                      <p:to>
                                        <p:strVal val="visible"/>
                                      </p:to>
                                    </p:set>
                                    <p:animEffect transition="in" filter="dissolve">
                                      <p:cBhvr>
                                        <p:cTn id="11" dur="500"/>
                                        <p:tgtEl>
                                          <p:spTgt spid="55091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50931"/>
                                        </p:tgtEl>
                                        <p:attrNameLst>
                                          <p:attrName>style.visibility</p:attrName>
                                        </p:attrNameLst>
                                      </p:cBhvr>
                                      <p:to>
                                        <p:strVal val="visible"/>
                                      </p:to>
                                    </p:set>
                                    <p:animEffect transition="in" filter="dissolve">
                                      <p:cBhvr>
                                        <p:cTn id="15" dur="500"/>
                                        <p:tgtEl>
                                          <p:spTgt spid="55093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550935"/>
                                        </p:tgtEl>
                                        <p:attrNameLst>
                                          <p:attrName>style.visibility</p:attrName>
                                        </p:attrNameLst>
                                      </p:cBhvr>
                                      <p:to>
                                        <p:strVal val="visible"/>
                                      </p:to>
                                    </p:set>
                                    <p:animEffect transition="in" filter="dissolve">
                                      <p:cBhvr>
                                        <p:cTn id="19" dur="500"/>
                                        <p:tgtEl>
                                          <p:spTgt spid="550935"/>
                                        </p:tgtEl>
                                      </p:cBhvr>
                                    </p:animEffect>
                                  </p:childTnLst>
                                </p:cTn>
                              </p:par>
                            </p:childTnLst>
                          </p:cTn>
                        </p:par>
                        <p:par>
                          <p:cTn id="20" fill="hold">
                            <p:stCondLst>
                              <p:cond delay="2000"/>
                            </p:stCondLst>
                            <p:childTnLst>
                              <p:par>
                                <p:cTn id="21" presetID="23" presetClass="entr" presetSubtype="16" fill="hold" nodeType="afterEffect">
                                  <p:stCondLst>
                                    <p:cond delay="0"/>
                                  </p:stCondLst>
                                  <p:childTnLst>
                                    <p:set>
                                      <p:cBhvr>
                                        <p:cTn id="22" dur="1" fill="hold">
                                          <p:stCondLst>
                                            <p:cond delay="0"/>
                                          </p:stCondLst>
                                        </p:cTn>
                                        <p:tgtEl>
                                          <p:spTgt spid="550916"/>
                                        </p:tgtEl>
                                        <p:attrNameLst>
                                          <p:attrName>style.visibility</p:attrName>
                                        </p:attrNameLst>
                                      </p:cBhvr>
                                      <p:to>
                                        <p:strVal val="visible"/>
                                      </p:to>
                                    </p:set>
                                    <p:anim calcmode="lin" valueType="num">
                                      <p:cBhvr>
                                        <p:cTn id="23" dur="500" fill="hold"/>
                                        <p:tgtEl>
                                          <p:spTgt spid="550916"/>
                                        </p:tgtEl>
                                        <p:attrNameLst>
                                          <p:attrName>ppt_w</p:attrName>
                                        </p:attrNameLst>
                                      </p:cBhvr>
                                      <p:tavLst>
                                        <p:tav tm="0">
                                          <p:val>
                                            <p:fltVal val="0"/>
                                          </p:val>
                                        </p:tav>
                                        <p:tav tm="100000">
                                          <p:val>
                                            <p:strVal val="#ppt_w"/>
                                          </p:val>
                                        </p:tav>
                                      </p:tavLst>
                                    </p:anim>
                                    <p:anim calcmode="lin" valueType="num">
                                      <p:cBhvr>
                                        <p:cTn id="24" dur="500" fill="hold"/>
                                        <p:tgtEl>
                                          <p:spTgt spid="550916"/>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4" presetClass="entr" presetSubtype="32" fill="hold" nodeType="afterEffect">
                                  <p:stCondLst>
                                    <p:cond delay="0"/>
                                  </p:stCondLst>
                                  <p:childTnLst>
                                    <p:set>
                                      <p:cBhvr>
                                        <p:cTn id="27" dur="1" fill="hold">
                                          <p:stCondLst>
                                            <p:cond delay="0"/>
                                          </p:stCondLst>
                                        </p:cTn>
                                        <p:tgtEl>
                                          <p:spTgt spid="550934"/>
                                        </p:tgtEl>
                                        <p:attrNameLst>
                                          <p:attrName>style.visibility</p:attrName>
                                        </p:attrNameLst>
                                      </p:cBhvr>
                                      <p:to>
                                        <p:strVal val="visible"/>
                                      </p:to>
                                    </p:set>
                                    <p:animEffect transition="in" filter="box(out)">
                                      <p:cBhvr>
                                        <p:cTn id="28" dur="500"/>
                                        <p:tgtEl>
                                          <p:spTgt spid="550934"/>
                                        </p:tgtEl>
                                      </p:cBhvr>
                                    </p:animEffect>
                                  </p:childTnLst>
                                </p:cTn>
                              </p:par>
                            </p:childTnLst>
                          </p:cTn>
                        </p:par>
                        <p:par>
                          <p:cTn id="29" fill="hold">
                            <p:stCondLst>
                              <p:cond delay="3000"/>
                            </p:stCondLst>
                            <p:childTnLst>
                              <p:par>
                                <p:cTn id="30" presetID="17" presetClass="entr" presetSubtype="8" fill="hold" grpId="0" nodeType="afterEffect">
                                  <p:stCondLst>
                                    <p:cond delay="0"/>
                                  </p:stCondLst>
                                  <p:childTnLst>
                                    <p:set>
                                      <p:cBhvr>
                                        <p:cTn id="31" dur="1" fill="hold">
                                          <p:stCondLst>
                                            <p:cond delay="0"/>
                                          </p:stCondLst>
                                        </p:cTn>
                                        <p:tgtEl>
                                          <p:spTgt spid="550918"/>
                                        </p:tgtEl>
                                        <p:attrNameLst>
                                          <p:attrName>style.visibility</p:attrName>
                                        </p:attrNameLst>
                                      </p:cBhvr>
                                      <p:to>
                                        <p:strVal val="visible"/>
                                      </p:to>
                                    </p:set>
                                    <p:anim calcmode="lin" valueType="num">
                                      <p:cBhvr>
                                        <p:cTn id="32" dur="500" fill="hold"/>
                                        <p:tgtEl>
                                          <p:spTgt spid="550918"/>
                                        </p:tgtEl>
                                        <p:attrNameLst>
                                          <p:attrName>ppt_x</p:attrName>
                                        </p:attrNameLst>
                                      </p:cBhvr>
                                      <p:tavLst>
                                        <p:tav tm="0">
                                          <p:val>
                                            <p:strVal val="#ppt_x-#ppt_w/2"/>
                                          </p:val>
                                        </p:tav>
                                        <p:tav tm="100000">
                                          <p:val>
                                            <p:strVal val="#ppt_x"/>
                                          </p:val>
                                        </p:tav>
                                      </p:tavLst>
                                    </p:anim>
                                    <p:anim calcmode="lin" valueType="num">
                                      <p:cBhvr>
                                        <p:cTn id="33" dur="500" fill="hold"/>
                                        <p:tgtEl>
                                          <p:spTgt spid="550918"/>
                                        </p:tgtEl>
                                        <p:attrNameLst>
                                          <p:attrName>ppt_y</p:attrName>
                                        </p:attrNameLst>
                                      </p:cBhvr>
                                      <p:tavLst>
                                        <p:tav tm="0">
                                          <p:val>
                                            <p:strVal val="#ppt_y"/>
                                          </p:val>
                                        </p:tav>
                                        <p:tav tm="100000">
                                          <p:val>
                                            <p:strVal val="#ppt_y"/>
                                          </p:val>
                                        </p:tav>
                                      </p:tavLst>
                                    </p:anim>
                                    <p:anim calcmode="lin" valueType="num">
                                      <p:cBhvr>
                                        <p:cTn id="34" dur="500" fill="hold"/>
                                        <p:tgtEl>
                                          <p:spTgt spid="550918"/>
                                        </p:tgtEl>
                                        <p:attrNameLst>
                                          <p:attrName>ppt_w</p:attrName>
                                        </p:attrNameLst>
                                      </p:cBhvr>
                                      <p:tavLst>
                                        <p:tav tm="0">
                                          <p:val>
                                            <p:fltVal val="0"/>
                                          </p:val>
                                        </p:tav>
                                        <p:tav tm="100000">
                                          <p:val>
                                            <p:strVal val="#ppt_w"/>
                                          </p:val>
                                        </p:tav>
                                      </p:tavLst>
                                    </p:anim>
                                    <p:anim calcmode="lin" valueType="num">
                                      <p:cBhvr>
                                        <p:cTn id="35" dur="500" fill="hold"/>
                                        <p:tgtEl>
                                          <p:spTgt spid="550918"/>
                                        </p:tgtEl>
                                        <p:attrNameLst>
                                          <p:attrName>ppt_h</p:attrName>
                                        </p:attrNameLst>
                                      </p:cBhvr>
                                      <p:tavLst>
                                        <p:tav tm="0">
                                          <p:val>
                                            <p:strVal val="#ppt_h"/>
                                          </p:val>
                                        </p:tav>
                                        <p:tav tm="100000">
                                          <p:val>
                                            <p:strVal val="#ppt_h"/>
                                          </p:val>
                                        </p:tav>
                                      </p:tavLst>
                                    </p:anim>
                                  </p:childTnLst>
                                </p:cTn>
                              </p:par>
                            </p:childTnLst>
                          </p:cTn>
                        </p:par>
                        <p:par>
                          <p:cTn id="36" fill="hold">
                            <p:stCondLst>
                              <p:cond delay="3500"/>
                            </p:stCondLst>
                            <p:childTnLst>
                              <p:par>
                                <p:cTn id="37" presetID="23" presetClass="entr" presetSubtype="16" fill="hold" grpId="0" nodeType="afterEffect">
                                  <p:stCondLst>
                                    <p:cond delay="0"/>
                                  </p:stCondLst>
                                  <p:childTnLst>
                                    <p:set>
                                      <p:cBhvr>
                                        <p:cTn id="38" dur="1" fill="hold">
                                          <p:stCondLst>
                                            <p:cond delay="0"/>
                                          </p:stCondLst>
                                        </p:cTn>
                                        <p:tgtEl>
                                          <p:spTgt spid="550919"/>
                                        </p:tgtEl>
                                        <p:attrNameLst>
                                          <p:attrName>style.visibility</p:attrName>
                                        </p:attrNameLst>
                                      </p:cBhvr>
                                      <p:to>
                                        <p:strVal val="visible"/>
                                      </p:to>
                                    </p:set>
                                    <p:anim calcmode="lin" valueType="num">
                                      <p:cBhvr>
                                        <p:cTn id="39" dur="500" fill="hold"/>
                                        <p:tgtEl>
                                          <p:spTgt spid="550919"/>
                                        </p:tgtEl>
                                        <p:attrNameLst>
                                          <p:attrName>ppt_w</p:attrName>
                                        </p:attrNameLst>
                                      </p:cBhvr>
                                      <p:tavLst>
                                        <p:tav tm="0">
                                          <p:val>
                                            <p:fltVal val="0"/>
                                          </p:val>
                                        </p:tav>
                                        <p:tav tm="100000">
                                          <p:val>
                                            <p:strVal val="#ppt_w"/>
                                          </p:val>
                                        </p:tav>
                                      </p:tavLst>
                                    </p:anim>
                                    <p:anim calcmode="lin" valueType="num">
                                      <p:cBhvr>
                                        <p:cTn id="40" dur="500" fill="hold"/>
                                        <p:tgtEl>
                                          <p:spTgt spid="550919"/>
                                        </p:tgtEl>
                                        <p:attrNameLst>
                                          <p:attrName>ppt_h</p:attrName>
                                        </p:attrNameLst>
                                      </p:cBhvr>
                                      <p:tavLst>
                                        <p:tav tm="0">
                                          <p:val>
                                            <p:fltVal val="0"/>
                                          </p:val>
                                        </p:tav>
                                        <p:tav tm="100000">
                                          <p:val>
                                            <p:strVal val="#ppt_h"/>
                                          </p:val>
                                        </p:tav>
                                      </p:tavLst>
                                    </p:anim>
                                  </p:childTnLst>
                                </p:cTn>
                              </p:par>
                            </p:childTnLst>
                          </p:cTn>
                        </p:par>
                        <p:par>
                          <p:cTn id="41" fill="hold">
                            <p:stCondLst>
                              <p:cond delay="4000"/>
                            </p:stCondLst>
                            <p:childTnLst>
                              <p:par>
                                <p:cTn id="42" presetID="17" presetClass="entr" presetSubtype="8" fill="hold" grpId="0" nodeType="afterEffect">
                                  <p:stCondLst>
                                    <p:cond delay="0"/>
                                  </p:stCondLst>
                                  <p:childTnLst>
                                    <p:set>
                                      <p:cBhvr>
                                        <p:cTn id="43" dur="1" fill="hold">
                                          <p:stCondLst>
                                            <p:cond delay="0"/>
                                          </p:stCondLst>
                                        </p:cTn>
                                        <p:tgtEl>
                                          <p:spTgt spid="550927"/>
                                        </p:tgtEl>
                                        <p:attrNameLst>
                                          <p:attrName>style.visibility</p:attrName>
                                        </p:attrNameLst>
                                      </p:cBhvr>
                                      <p:to>
                                        <p:strVal val="visible"/>
                                      </p:to>
                                    </p:set>
                                    <p:anim calcmode="lin" valueType="num">
                                      <p:cBhvr>
                                        <p:cTn id="44" dur="500" fill="hold"/>
                                        <p:tgtEl>
                                          <p:spTgt spid="550927"/>
                                        </p:tgtEl>
                                        <p:attrNameLst>
                                          <p:attrName>ppt_x</p:attrName>
                                        </p:attrNameLst>
                                      </p:cBhvr>
                                      <p:tavLst>
                                        <p:tav tm="0">
                                          <p:val>
                                            <p:strVal val="#ppt_x-#ppt_w/2"/>
                                          </p:val>
                                        </p:tav>
                                        <p:tav tm="100000">
                                          <p:val>
                                            <p:strVal val="#ppt_x"/>
                                          </p:val>
                                        </p:tav>
                                      </p:tavLst>
                                    </p:anim>
                                    <p:anim calcmode="lin" valueType="num">
                                      <p:cBhvr>
                                        <p:cTn id="45" dur="500" fill="hold"/>
                                        <p:tgtEl>
                                          <p:spTgt spid="550927"/>
                                        </p:tgtEl>
                                        <p:attrNameLst>
                                          <p:attrName>ppt_y</p:attrName>
                                        </p:attrNameLst>
                                      </p:cBhvr>
                                      <p:tavLst>
                                        <p:tav tm="0">
                                          <p:val>
                                            <p:strVal val="#ppt_y"/>
                                          </p:val>
                                        </p:tav>
                                        <p:tav tm="100000">
                                          <p:val>
                                            <p:strVal val="#ppt_y"/>
                                          </p:val>
                                        </p:tav>
                                      </p:tavLst>
                                    </p:anim>
                                    <p:anim calcmode="lin" valueType="num">
                                      <p:cBhvr>
                                        <p:cTn id="46" dur="500" fill="hold"/>
                                        <p:tgtEl>
                                          <p:spTgt spid="550927"/>
                                        </p:tgtEl>
                                        <p:attrNameLst>
                                          <p:attrName>ppt_w</p:attrName>
                                        </p:attrNameLst>
                                      </p:cBhvr>
                                      <p:tavLst>
                                        <p:tav tm="0">
                                          <p:val>
                                            <p:fltVal val="0"/>
                                          </p:val>
                                        </p:tav>
                                        <p:tav tm="100000">
                                          <p:val>
                                            <p:strVal val="#ppt_w"/>
                                          </p:val>
                                        </p:tav>
                                      </p:tavLst>
                                    </p:anim>
                                    <p:anim calcmode="lin" valueType="num">
                                      <p:cBhvr>
                                        <p:cTn id="47" dur="500" fill="hold"/>
                                        <p:tgtEl>
                                          <p:spTgt spid="550927"/>
                                        </p:tgtEl>
                                        <p:attrNameLst>
                                          <p:attrName>ppt_h</p:attrName>
                                        </p:attrNameLst>
                                      </p:cBhvr>
                                      <p:tavLst>
                                        <p:tav tm="0">
                                          <p:val>
                                            <p:strVal val="#ppt_h"/>
                                          </p:val>
                                        </p:tav>
                                        <p:tav tm="100000">
                                          <p:val>
                                            <p:strVal val="#ppt_h"/>
                                          </p:val>
                                        </p:tav>
                                      </p:tavLst>
                                    </p:anim>
                                  </p:childTnLst>
                                </p:cTn>
                              </p:par>
                            </p:childTnLst>
                          </p:cTn>
                        </p:par>
                        <p:par>
                          <p:cTn id="48" fill="hold">
                            <p:stCondLst>
                              <p:cond delay="4500"/>
                            </p:stCondLst>
                            <p:childTnLst>
                              <p:par>
                                <p:cTn id="49" presetID="23" presetClass="entr" presetSubtype="16" fill="hold" grpId="0" nodeType="afterEffect">
                                  <p:stCondLst>
                                    <p:cond delay="0"/>
                                  </p:stCondLst>
                                  <p:childTnLst>
                                    <p:set>
                                      <p:cBhvr>
                                        <p:cTn id="50" dur="1" fill="hold">
                                          <p:stCondLst>
                                            <p:cond delay="0"/>
                                          </p:stCondLst>
                                        </p:cTn>
                                        <p:tgtEl>
                                          <p:spTgt spid="550920"/>
                                        </p:tgtEl>
                                        <p:attrNameLst>
                                          <p:attrName>style.visibility</p:attrName>
                                        </p:attrNameLst>
                                      </p:cBhvr>
                                      <p:to>
                                        <p:strVal val="visible"/>
                                      </p:to>
                                    </p:set>
                                    <p:anim calcmode="lin" valueType="num">
                                      <p:cBhvr>
                                        <p:cTn id="51" dur="500" fill="hold"/>
                                        <p:tgtEl>
                                          <p:spTgt spid="550920"/>
                                        </p:tgtEl>
                                        <p:attrNameLst>
                                          <p:attrName>ppt_w</p:attrName>
                                        </p:attrNameLst>
                                      </p:cBhvr>
                                      <p:tavLst>
                                        <p:tav tm="0">
                                          <p:val>
                                            <p:fltVal val="0"/>
                                          </p:val>
                                        </p:tav>
                                        <p:tav tm="100000">
                                          <p:val>
                                            <p:strVal val="#ppt_w"/>
                                          </p:val>
                                        </p:tav>
                                      </p:tavLst>
                                    </p:anim>
                                    <p:anim calcmode="lin" valueType="num">
                                      <p:cBhvr>
                                        <p:cTn id="52" dur="500" fill="hold"/>
                                        <p:tgtEl>
                                          <p:spTgt spid="550920"/>
                                        </p:tgtEl>
                                        <p:attrNameLst>
                                          <p:attrName>ppt_h</p:attrName>
                                        </p:attrNameLst>
                                      </p:cBhvr>
                                      <p:tavLst>
                                        <p:tav tm="0">
                                          <p:val>
                                            <p:fltVal val="0"/>
                                          </p:val>
                                        </p:tav>
                                        <p:tav tm="100000">
                                          <p:val>
                                            <p:strVal val="#ppt_h"/>
                                          </p:val>
                                        </p:tav>
                                      </p:tavLst>
                                    </p:anim>
                                  </p:childTnLst>
                                </p:cTn>
                              </p:par>
                            </p:childTnLst>
                          </p:cTn>
                        </p:par>
                        <p:par>
                          <p:cTn id="53" fill="hold">
                            <p:stCondLst>
                              <p:cond delay="5000"/>
                            </p:stCondLst>
                            <p:childTnLst>
                              <p:par>
                                <p:cTn id="54" presetID="23" presetClass="entr" presetSubtype="16" fill="hold" grpId="0" nodeType="afterEffect">
                                  <p:stCondLst>
                                    <p:cond delay="0"/>
                                  </p:stCondLst>
                                  <p:childTnLst>
                                    <p:set>
                                      <p:cBhvr>
                                        <p:cTn id="55" dur="1" fill="hold">
                                          <p:stCondLst>
                                            <p:cond delay="0"/>
                                          </p:stCondLst>
                                        </p:cTn>
                                        <p:tgtEl>
                                          <p:spTgt spid="550924"/>
                                        </p:tgtEl>
                                        <p:attrNameLst>
                                          <p:attrName>style.visibility</p:attrName>
                                        </p:attrNameLst>
                                      </p:cBhvr>
                                      <p:to>
                                        <p:strVal val="visible"/>
                                      </p:to>
                                    </p:set>
                                    <p:anim calcmode="lin" valueType="num">
                                      <p:cBhvr>
                                        <p:cTn id="56" dur="500" fill="hold"/>
                                        <p:tgtEl>
                                          <p:spTgt spid="550924"/>
                                        </p:tgtEl>
                                        <p:attrNameLst>
                                          <p:attrName>ppt_w</p:attrName>
                                        </p:attrNameLst>
                                      </p:cBhvr>
                                      <p:tavLst>
                                        <p:tav tm="0">
                                          <p:val>
                                            <p:fltVal val="0"/>
                                          </p:val>
                                        </p:tav>
                                        <p:tav tm="100000">
                                          <p:val>
                                            <p:strVal val="#ppt_w"/>
                                          </p:val>
                                        </p:tav>
                                      </p:tavLst>
                                    </p:anim>
                                    <p:anim calcmode="lin" valueType="num">
                                      <p:cBhvr>
                                        <p:cTn id="57" dur="500" fill="hold"/>
                                        <p:tgtEl>
                                          <p:spTgt spid="550924"/>
                                        </p:tgtEl>
                                        <p:attrNameLst>
                                          <p:attrName>ppt_h</p:attrName>
                                        </p:attrNameLst>
                                      </p:cBhvr>
                                      <p:tavLst>
                                        <p:tav tm="0">
                                          <p:val>
                                            <p:fltVal val="0"/>
                                          </p:val>
                                        </p:tav>
                                        <p:tav tm="100000">
                                          <p:val>
                                            <p:strVal val="#ppt_h"/>
                                          </p:val>
                                        </p:tav>
                                      </p:tavLst>
                                    </p:anim>
                                  </p:childTnLst>
                                </p:cTn>
                              </p:par>
                            </p:childTnLst>
                          </p:cTn>
                        </p:par>
                        <p:par>
                          <p:cTn id="58" fill="hold">
                            <p:stCondLst>
                              <p:cond delay="5500"/>
                            </p:stCondLst>
                            <p:childTnLst>
                              <p:par>
                                <p:cTn id="59" presetID="17" presetClass="entr" presetSubtype="8" fill="hold" grpId="0" nodeType="afterEffect">
                                  <p:stCondLst>
                                    <p:cond delay="0"/>
                                  </p:stCondLst>
                                  <p:childTnLst>
                                    <p:set>
                                      <p:cBhvr>
                                        <p:cTn id="60" dur="1" fill="hold">
                                          <p:stCondLst>
                                            <p:cond delay="0"/>
                                          </p:stCondLst>
                                        </p:cTn>
                                        <p:tgtEl>
                                          <p:spTgt spid="550928"/>
                                        </p:tgtEl>
                                        <p:attrNameLst>
                                          <p:attrName>style.visibility</p:attrName>
                                        </p:attrNameLst>
                                      </p:cBhvr>
                                      <p:to>
                                        <p:strVal val="visible"/>
                                      </p:to>
                                    </p:set>
                                    <p:anim calcmode="lin" valueType="num">
                                      <p:cBhvr>
                                        <p:cTn id="61" dur="500" fill="hold"/>
                                        <p:tgtEl>
                                          <p:spTgt spid="550928"/>
                                        </p:tgtEl>
                                        <p:attrNameLst>
                                          <p:attrName>ppt_x</p:attrName>
                                        </p:attrNameLst>
                                      </p:cBhvr>
                                      <p:tavLst>
                                        <p:tav tm="0">
                                          <p:val>
                                            <p:strVal val="#ppt_x-#ppt_w/2"/>
                                          </p:val>
                                        </p:tav>
                                        <p:tav tm="100000">
                                          <p:val>
                                            <p:strVal val="#ppt_x"/>
                                          </p:val>
                                        </p:tav>
                                      </p:tavLst>
                                    </p:anim>
                                    <p:anim calcmode="lin" valueType="num">
                                      <p:cBhvr>
                                        <p:cTn id="62" dur="500" fill="hold"/>
                                        <p:tgtEl>
                                          <p:spTgt spid="550928"/>
                                        </p:tgtEl>
                                        <p:attrNameLst>
                                          <p:attrName>ppt_y</p:attrName>
                                        </p:attrNameLst>
                                      </p:cBhvr>
                                      <p:tavLst>
                                        <p:tav tm="0">
                                          <p:val>
                                            <p:strVal val="#ppt_y"/>
                                          </p:val>
                                        </p:tav>
                                        <p:tav tm="100000">
                                          <p:val>
                                            <p:strVal val="#ppt_y"/>
                                          </p:val>
                                        </p:tav>
                                      </p:tavLst>
                                    </p:anim>
                                    <p:anim calcmode="lin" valueType="num">
                                      <p:cBhvr>
                                        <p:cTn id="63" dur="500" fill="hold"/>
                                        <p:tgtEl>
                                          <p:spTgt spid="550928"/>
                                        </p:tgtEl>
                                        <p:attrNameLst>
                                          <p:attrName>ppt_w</p:attrName>
                                        </p:attrNameLst>
                                      </p:cBhvr>
                                      <p:tavLst>
                                        <p:tav tm="0">
                                          <p:val>
                                            <p:fltVal val="0"/>
                                          </p:val>
                                        </p:tav>
                                        <p:tav tm="100000">
                                          <p:val>
                                            <p:strVal val="#ppt_w"/>
                                          </p:val>
                                        </p:tav>
                                      </p:tavLst>
                                    </p:anim>
                                    <p:anim calcmode="lin" valueType="num">
                                      <p:cBhvr>
                                        <p:cTn id="64" dur="500" fill="hold"/>
                                        <p:tgtEl>
                                          <p:spTgt spid="550928"/>
                                        </p:tgtEl>
                                        <p:attrNameLst>
                                          <p:attrName>ppt_h</p:attrName>
                                        </p:attrNameLst>
                                      </p:cBhvr>
                                      <p:tavLst>
                                        <p:tav tm="0">
                                          <p:val>
                                            <p:strVal val="#ppt_h"/>
                                          </p:val>
                                        </p:tav>
                                        <p:tav tm="100000">
                                          <p:val>
                                            <p:strVal val="#ppt_h"/>
                                          </p:val>
                                        </p:tav>
                                      </p:tavLst>
                                    </p:anim>
                                  </p:childTnLst>
                                </p:cTn>
                              </p:par>
                            </p:childTnLst>
                          </p:cTn>
                        </p:par>
                        <p:par>
                          <p:cTn id="65" fill="hold">
                            <p:stCondLst>
                              <p:cond delay="6000"/>
                            </p:stCondLst>
                            <p:childTnLst>
                              <p:par>
                                <p:cTn id="66" presetID="23" presetClass="entr" presetSubtype="16" fill="hold" grpId="0" nodeType="afterEffect">
                                  <p:stCondLst>
                                    <p:cond delay="0"/>
                                  </p:stCondLst>
                                  <p:childTnLst>
                                    <p:set>
                                      <p:cBhvr>
                                        <p:cTn id="67" dur="1" fill="hold">
                                          <p:stCondLst>
                                            <p:cond delay="0"/>
                                          </p:stCondLst>
                                        </p:cTn>
                                        <p:tgtEl>
                                          <p:spTgt spid="550925"/>
                                        </p:tgtEl>
                                        <p:attrNameLst>
                                          <p:attrName>style.visibility</p:attrName>
                                        </p:attrNameLst>
                                      </p:cBhvr>
                                      <p:to>
                                        <p:strVal val="visible"/>
                                      </p:to>
                                    </p:set>
                                    <p:anim calcmode="lin" valueType="num">
                                      <p:cBhvr>
                                        <p:cTn id="68" dur="500" fill="hold"/>
                                        <p:tgtEl>
                                          <p:spTgt spid="550925"/>
                                        </p:tgtEl>
                                        <p:attrNameLst>
                                          <p:attrName>ppt_w</p:attrName>
                                        </p:attrNameLst>
                                      </p:cBhvr>
                                      <p:tavLst>
                                        <p:tav tm="0">
                                          <p:val>
                                            <p:fltVal val="0"/>
                                          </p:val>
                                        </p:tav>
                                        <p:tav tm="100000">
                                          <p:val>
                                            <p:strVal val="#ppt_w"/>
                                          </p:val>
                                        </p:tav>
                                      </p:tavLst>
                                    </p:anim>
                                    <p:anim calcmode="lin" valueType="num">
                                      <p:cBhvr>
                                        <p:cTn id="69" dur="500" fill="hold"/>
                                        <p:tgtEl>
                                          <p:spTgt spid="550925"/>
                                        </p:tgtEl>
                                        <p:attrNameLst>
                                          <p:attrName>ppt_h</p:attrName>
                                        </p:attrNameLst>
                                      </p:cBhvr>
                                      <p:tavLst>
                                        <p:tav tm="0">
                                          <p:val>
                                            <p:fltVal val="0"/>
                                          </p:val>
                                        </p:tav>
                                        <p:tav tm="100000">
                                          <p:val>
                                            <p:strVal val="#ppt_h"/>
                                          </p:val>
                                        </p:tav>
                                      </p:tavLst>
                                    </p:anim>
                                  </p:childTnLst>
                                </p:cTn>
                              </p:par>
                            </p:childTnLst>
                          </p:cTn>
                        </p:par>
                        <p:par>
                          <p:cTn id="70" fill="hold">
                            <p:stCondLst>
                              <p:cond delay="6500"/>
                            </p:stCondLst>
                            <p:childTnLst>
                              <p:par>
                                <p:cTn id="71" presetID="23" presetClass="entr" presetSubtype="16" fill="hold" grpId="0" nodeType="afterEffect">
                                  <p:stCondLst>
                                    <p:cond delay="0"/>
                                  </p:stCondLst>
                                  <p:childTnLst>
                                    <p:set>
                                      <p:cBhvr>
                                        <p:cTn id="72" dur="1" fill="hold">
                                          <p:stCondLst>
                                            <p:cond delay="0"/>
                                          </p:stCondLst>
                                        </p:cTn>
                                        <p:tgtEl>
                                          <p:spTgt spid="550921"/>
                                        </p:tgtEl>
                                        <p:attrNameLst>
                                          <p:attrName>style.visibility</p:attrName>
                                        </p:attrNameLst>
                                      </p:cBhvr>
                                      <p:to>
                                        <p:strVal val="visible"/>
                                      </p:to>
                                    </p:set>
                                    <p:anim calcmode="lin" valueType="num">
                                      <p:cBhvr>
                                        <p:cTn id="73" dur="500" fill="hold"/>
                                        <p:tgtEl>
                                          <p:spTgt spid="550921"/>
                                        </p:tgtEl>
                                        <p:attrNameLst>
                                          <p:attrName>ppt_w</p:attrName>
                                        </p:attrNameLst>
                                      </p:cBhvr>
                                      <p:tavLst>
                                        <p:tav tm="0">
                                          <p:val>
                                            <p:fltVal val="0"/>
                                          </p:val>
                                        </p:tav>
                                        <p:tav tm="100000">
                                          <p:val>
                                            <p:strVal val="#ppt_w"/>
                                          </p:val>
                                        </p:tav>
                                      </p:tavLst>
                                    </p:anim>
                                    <p:anim calcmode="lin" valueType="num">
                                      <p:cBhvr>
                                        <p:cTn id="74" dur="500" fill="hold"/>
                                        <p:tgtEl>
                                          <p:spTgt spid="550921"/>
                                        </p:tgtEl>
                                        <p:attrNameLst>
                                          <p:attrName>ppt_h</p:attrName>
                                        </p:attrNameLst>
                                      </p:cBhvr>
                                      <p:tavLst>
                                        <p:tav tm="0">
                                          <p:val>
                                            <p:fltVal val="0"/>
                                          </p:val>
                                        </p:tav>
                                        <p:tav tm="100000">
                                          <p:val>
                                            <p:strVal val="#ppt_h"/>
                                          </p:val>
                                        </p:tav>
                                      </p:tavLst>
                                    </p:anim>
                                  </p:childTnLst>
                                </p:cTn>
                              </p:par>
                            </p:childTnLst>
                          </p:cTn>
                        </p:par>
                        <p:par>
                          <p:cTn id="75" fill="hold">
                            <p:stCondLst>
                              <p:cond delay="7000"/>
                            </p:stCondLst>
                            <p:childTnLst>
                              <p:par>
                                <p:cTn id="76" presetID="17" presetClass="entr" presetSubtype="8" fill="hold" grpId="0" nodeType="afterEffect">
                                  <p:stCondLst>
                                    <p:cond delay="0"/>
                                  </p:stCondLst>
                                  <p:childTnLst>
                                    <p:set>
                                      <p:cBhvr>
                                        <p:cTn id="77" dur="1" fill="hold">
                                          <p:stCondLst>
                                            <p:cond delay="0"/>
                                          </p:stCondLst>
                                        </p:cTn>
                                        <p:tgtEl>
                                          <p:spTgt spid="550929"/>
                                        </p:tgtEl>
                                        <p:attrNameLst>
                                          <p:attrName>style.visibility</p:attrName>
                                        </p:attrNameLst>
                                      </p:cBhvr>
                                      <p:to>
                                        <p:strVal val="visible"/>
                                      </p:to>
                                    </p:set>
                                    <p:anim calcmode="lin" valueType="num">
                                      <p:cBhvr>
                                        <p:cTn id="78" dur="500" fill="hold"/>
                                        <p:tgtEl>
                                          <p:spTgt spid="550929"/>
                                        </p:tgtEl>
                                        <p:attrNameLst>
                                          <p:attrName>ppt_x</p:attrName>
                                        </p:attrNameLst>
                                      </p:cBhvr>
                                      <p:tavLst>
                                        <p:tav tm="0">
                                          <p:val>
                                            <p:strVal val="#ppt_x-#ppt_w/2"/>
                                          </p:val>
                                        </p:tav>
                                        <p:tav tm="100000">
                                          <p:val>
                                            <p:strVal val="#ppt_x"/>
                                          </p:val>
                                        </p:tav>
                                      </p:tavLst>
                                    </p:anim>
                                    <p:anim calcmode="lin" valueType="num">
                                      <p:cBhvr>
                                        <p:cTn id="79" dur="500" fill="hold"/>
                                        <p:tgtEl>
                                          <p:spTgt spid="550929"/>
                                        </p:tgtEl>
                                        <p:attrNameLst>
                                          <p:attrName>ppt_y</p:attrName>
                                        </p:attrNameLst>
                                      </p:cBhvr>
                                      <p:tavLst>
                                        <p:tav tm="0">
                                          <p:val>
                                            <p:strVal val="#ppt_y"/>
                                          </p:val>
                                        </p:tav>
                                        <p:tav tm="100000">
                                          <p:val>
                                            <p:strVal val="#ppt_y"/>
                                          </p:val>
                                        </p:tav>
                                      </p:tavLst>
                                    </p:anim>
                                    <p:anim calcmode="lin" valueType="num">
                                      <p:cBhvr>
                                        <p:cTn id="80" dur="500" fill="hold"/>
                                        <p:tgtEl>
                                          <p:spTgt spid="550929"/>
                                        </p:tgtEl>
                                        <p:attrNameLst>
                                          <p:attrName>ppt_w</p:attrName>
                                        </p:attrNameLst>
                                      </p:cBhvr>
                                      <p:tavLst>
                                        <p:tav tm="0">
                                          <p:val>
                                            <p:fltVal val="0"/>
                                          </p:val>
                                        </p:tav>
                                        <p:tav tm="100000">
                                          <p:val>
                                            <p:strVal val="#ppt_w"/>
                                          </p:val>
                                        </p:tav>
                                      </p:tavLst>
                                    </p:anim>
                                    <p:anim calcmode="lin" valueType="num">
                                      <p:cBhvr>
                                        <p:cTn id="81" dur="500" fill="hold"/>
                                        <p:tgtEl>
                                          <p:spTgt spid="550929"/>
                                        </p:tgtEl>
                                        <p:attrNameLst>
                                          <p:attrName>ppt_h</p:attrName>
                                        </p:attrNameLst>
                                      </p:cBhvr>
                                      <p:tavLst>
                                        <p:tav tm="0">
                                          <p:val>
                                            <p:strVal val="#ppt_h"/>
                                          </p:val>
                                        </p:tav>
                                        <p:tav tm="100000">
                                          <p:val>
                                            <p:strVal val="#ppt_h"/>
                                          </p:val>
                                        </p:tav>
                                      </p:tavLst>
                                    </p:anim>
                                  </p:childTnLst>
                                </p:cTn>
                              </p:par>
                            </p:childTnLst>
                          </p:cTn>
                        </p:par>
                        <p:par>
                          <p:cTn id="82" fill="hold">
                            <p:stCondLst>
                              <p:cond delay="7500"/>
                            </p:stCondLst>
                            <p:childTnLst>
                              <p:par>
                                <p:cTn id="83" presetID="23" presetClass="entr" presetSubtype="16" fill="hold" grpId="0" nodeType="afterEffect">
                                  <p:stCondLst>
                                    <p:cond delay="0"/>
                                  </p:stCondLst>
                                  <p:childTnLst>
                                    <p:set>
                                      <p:cBhvr>
                                        <p:cTn id="84" dur="1" fill="hold">
                                          <p:stCondLst>
                                            <p:cond delay="0"/>
                                          </p:stCondLst>
                                        </p:cTn>
                                        <p:tgtEl>
                                          <p:spTgt spid="550922"/>
                                        </p:tgtEl>
                                        <p:attrNameLst>
                                          <p:attrName>style.visibility</p:attrName>
                                        </p:attrNameLst>
                                      </p:cBhvr>
                                      <p:to>
                                        <p:strVal val="visible"/>
                                      </p:to>
                                    </p:set>
                                    <p:anim calcmode="lin" valueType="num">
                                      <p:cBhvr>
                                        <p:cTn id="85" dur="500" fill="hold"/>
                                        <p:tgtEl>
                                          <p:spTgt spid="550922"/>
                                        </p:tgtEl>
                                        <p:attrNameLst>
                                          <p:attrName>ppt_w</p:attrName>
                                        </p:attrNameLst>
                                      </p:cBhvr>
                                      <p:tavLst>
                                        <p:tav tm="0">
                                          <p:val>
                                            <p:fltVal val="0"/>
                                          </p:val>
                                        </p:tav>
                                        <p:tav tm="100000">
                                          <p:val>
                                            <p:strVal val="#ppt_w"/>
                                          </p:val>
                                        </p:tav>
                                      </p:tavLst>
                                    </p:anim>
                                    <p:anim calcmode="lin" valueType="num">
                                      <p:cBhvr>
                                        <p:cTn id="86" dur="500" fill="hold"/>
                                        <p:tgtEl>
                                          <p:spTgt spid="550922"/>
                                        </p:tgtEl>
                                        <p:attrNameLst>
                                          <p:attrName>ppt_h</p:attrName>
                                        </p:attrNameLst>
                                      </p:cBhvr>
                                      <p:tavLst>
                                        <p:tav tm="0">
                                          <p:val>
                                            <p:fltVal val="0"/>
                                          </p:val>
                                        </p:tav>
                                        <p:tav tm="100000">
                                          <p:val>
                                            <p:strVal val="#ppt_h"/>
                                          </p:val>
                                        </p:tav>
                                      </p:tavLst>
                                    </p:anim>
                                  </p:childTnLst>
                                </p:cTn>
                              </p:par>
                            </p:childTnLst>
                          </p:cTn>
                        </p:par>
                        <p:par>
                          <p:cTn id="87" fill="hold">
                            <p:stCondLst>
                              <p:cond delay="8000"/>
                            </p:stCondLst>
                            <p:childTnLst>
                              <p:par>
                                <p:cTn id="88" presetID="23" presetClass="entr" presetSubtype="16" fill="hold" grpId="0" nodeType="afterEffect">
                                  <p:stCondLst>
                                    <p:cond delay="0"/>
                                  </p:stCondLst>
                                  <p:childTnLst>
                                    <p:set>
                                      <p:cBhvr>
                                        <p:cTn id="89" dur="1" fill="hold">
                                          <p:stCondLst>
                                            <p:cond delay="0"/>
                                          </p:stCondLst>
                                        </p:cTn>
                                        <p:tgtEl>
                                          <p:spTgt spid="550923"/>
                                        </p:tgtEl>
                                        <p:attrNameLst>
                                          <p:attrName>style.visibility</p:attrName>
                                        </p:attrNameLst>
                                      </p:cBhvr>
                                      <p:to>
                                        <p:strVal val="visible"/>
                                      </p:to>
                                    </p:set>
                                    <p:anim calcmode="lin" valueType="num">
                                      <p:cBhvr>
                                        <p:cTn id="90" dur="500" fill="hold"/>
                                        <p:tgtEl>
                                          <p:spTgt spid="550923"/>
                                        </p:tgtEl>
                                        <p:attrNameLst>
                                          <p:attrName>ppt_w</p:attrName>
                                        </p:attrNameLst>
                                      </p:cBhvr>
                                      <p:tavLst>
                                        <p:tav tm="0">
                                          <p:val>
                                            <p:fltVal val="0"/>
                                          </p:val>
                                        </p:tav>
                                        <p:tav tm="100000">
                                          <p:val>
                                            <p:strVal val="#ppt_w"/>
                                          </p:val>
                                        </p:tav>
                                      </p:tavLst>
                                    </p:anim>
                                    <p:anim calcmode="lin" valueType="num">
                                      <p:cBhvr>
                                        <p:cTn id="91" dur="500" fill="hold"/>
                                        <p:tgtEl>
                                          <p:spTgt spid="550923"/>
                                        </p:tgtEl>
                                        <p:attrNameLst>
                                          <p:attrName>ppt_h</p:attrName>
                                        </p:attrNameLst>
                                      </p:cBhvr>
                                      <p:tavLst>
                                        <p:tav tm="0">
                                          <p:val>
                                            <p:fltVal val="0"/>
                                          </p:val>
                                        </p:tav>
                                        <p:tav tm="100000">
                                          <p:val>
                                            <p:strVal val="#ppt_h"/>
                                          </p:val>
                                        </p:tav>
                                      </p:tavLst>
                                    </p:anim>
                                  </p:childTnLst>
                                </p:cTn>
                              </p:par>
                            </p:childTnLst>
                          </p:cTn>
                        </p:par>
                        <p:par>
                          <p:cTn id="92" fill="hold">
                            <p:stCondLst>
                              <p:cond delay="8500"/>
                            </p:stCondLst>
                            <p:childTnLst>
                              <p:par>
                                <p:cTn id="93" presetID="17" presetClass="entr" presetSubtype="8" fill="hold" grpId="0" nodeType="afterEffect">
                                  <p:stCondLst>
                                    <p:cond delay="0"/>
                                  </p:stCondLst>
                                  <p:childTnLst>
                                    <p:set>
                                      <p:cBhvr>
                                        <p:cTn id="94" dur="1" fill="hold">
                                          <p:stCondLst>
                                            <p:cond delay="0"/>
                                          </p:stCondLst>
                                        </p:cTn>
                                        <p:tgtEl>
                                          <p:spTgt spid="550930"/>
                                        </p:tgtEl>
                                        <p:attrNameLst>
                                          <p:attrName>style.visibility</p:attrName>
                                        </p:attrNameLst>
                                      </p:cBhvr>
                                      <p:to>
                                        <p:strVal val="visible"/>
                                      </p:to>
                                    </p:set>
                                    <p:anim calcmode="lin" valueType="num">
                                      <p:cBhvr>
                                        <p:cTn id="95" dur="500" fill="hold"/>
                                        <p:tgtEl>
                                          <p:spTgt spid="550930"/>
                                        </p:tgtEl>
                                        <p:attrNameLst>
                                          <p:attrName>ppt_x</p:attrName>
                                        </p:attrNameLst>
                                      </p:cBhvr>
                                      <p:tavLst>
                                        <p:tav tm="0">
                                          <p:val>
                                            <p:strVal val="#ppt_x-#ppt_w/2"/>
                                          </p:val>
                                        </p:tav>
                                        <p:tav tm="100000">
                                          <p:val>
                                            <p:strVal val="#ppt_x"/>
                                          </p:val>
                                        </p:tav>
                                      </p:tavLst>
                                    </p:anim>
                                    <p:anim calcmode="lin" valueType="num">
                                      <p:cBhvr>
                                        <p:cTn id="96" dur="500" fill="hold"/>
                                        <p:tgtEl>
                                          <p:spTgt spid="550930"/>
                                        </p:tgtEl>
                                        <p:attrNameLst>
                                          <p:attrName>ppt_y</p:attrName>
                                        </p:attrNameLst>
                                      </p:cBhvr>
                                      <p:tavLst>
                                        <p:tav tm="0">
                                          <p:val>
                                            <p:strVal val="#ppt_y"/>
                                          </p:val>
                                        </p:tav>
                                        <p:tav tm="100000">
                                          <p:val>
                                            <p:strVal val="#ppt_y"/>
                                          </p:val>
                                        </p:tav>
                                      </p:tavLst>
                                    </p:anim>
                                    <p:anim calcmode="lin" valueType="num">
                                      <p:cBhvr>
                                        <p:cTn id="97" dur="500" fill="hold"/>
                                        <p:tgtEl>
                                          <p:spTgt spid="550930"/>
                                        </p:tgtEl>
                                        <p:attrNameLst>
                                          <p:attrName>ppt_w</p:attrName>
                                        </p:attrNameLst>
                                      </p:cBhvr>
                                      <p:tavLst>
                                        <p:tav tm="0">
                                          <p:val>
                                            <p:fltVal val="0"/>
                                          </p:val>
                                        </p:tav>
                                        <p:tav tm="100000">
                                          <p:val>
                                            <p:strVal val="#ppt_w"/>
                                          </p:val>
                                        </p:tav>
                                      </p:tavLst>
                                    </p:anim>
                                    <p:anim calcmode="lin" valueType="num">
                                      <p:cBhvr>
                                        <p:cTn id="98" dur="500" fill="hold"/>
                                        <p:tgtEl>
                                          <p:spTgt spid="550930"/>
                                        </p:tgtEl>
                                        <p:attrNameLst>
                                          <p:attrName>ppt_h</p:attrName>
                                        </p:attrNameLst>
                                      </p:cBhvr>
                                      <p:tavLst>
                                        <p:tav tm="0">
                                          <p:val>
                                            <p:strVal val="#ppt_h"/>
                                          </p:val>
                                        </p:tav>
                                        <p:tav tm="100000">
                                          <p:val>
                                            <p:strVal val="#ppt_h"/>
                                          </p:val>
                                        </p:tav>
                                      </p:tavLst>
                                    </p:anim>
                                  </p:childTnLst>
                                </p:cTn>
                              </p:par>
                            </p:childTnLst>
                          </p:cTn>
                        </p:par>
                        <p:par>
                          <p:cTn id="99" fill="hold">
                            <p:stCondLst>
                              <p:cond delay="9000"/>
                            </p:stCondLst>
                            <p:childTnLst>
                              <p:par>
                                <p:cTn id="100" presetID="23" presetClass="entr" presetSubtype="16" fill="hold" grpId="0" nodeType="afterEffect">
                                  <p:stCondLst>
                                    <p:cond delay="0"/>
                                  </p:stCondLst>
                                  <p:childTnLst>
                                    <p:set>
                                      <p:cBhvr>
                                        <p:cTn id="101" dur="1" fill="hold">
                                          <p:stCondLst>
                                            <p:cond delay="0"/>
                                          </p:stCondLst>
                                        </p:cTn>
                                        <p:tgtEl>
                                          <p:spTgt spid="550926"/>
                                        </p:tgtEl>
                                        <p:attrNameLst>
                                          <p:attrName>style.visibility</p:attrName>
                                        </p:attrNameLst>
                                      </p:cBhvr>
                                      <p:to>
                                        <p:strVal val="visible"/>
                                      </p:to>
                                    </p:set>
                                    <p:anim calcmode="lin" valueType="num">
                                      <p:cBhvr>
                                        <p:cTn id="102" dur="500" fill="hold"/>
                                        <p:tgtEl>
                                          <p:spTgt spid="550926"/>
                                        </p:tgtEl>
                                        <p:attrNameLst>
                                          <p:attrName>ppt_w</p:attrName>
                                        </p:attrNameLst>
                                      </p:cBhvr>
                                      <p:tavLst>
                                        <p:tav tm="0">
                                          <p:val>
                                            <p:fltVal val="0"/>
                                          </p:val>
                                        </p:tav>
                                        <p:tav tm="100000">
                                          <p:val>
                                            <p:strVal val="#ppt_w"/>
                                          </p:val>
                                        </p:tav>
                                      </p:tavLst>
                                    </p:anim>
                                    <p:anim calcmode="lin" valueType="num">
                                      <p:cBhvr>
                                        <p:cTn id="103" dur="500" fill="hold"/>
                                        <p:tgtEl>
                                          <p:spTgt spid="5509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8" grpId="0" animBg="1"/>
      <p:bldP spid="550919" grpId="0" animBg="1" autoUpdateAnimBg="0"/>
      <p:bldP spid="550920" grpId="0" animBg="1" autoUpdateAnimBg="0"/>
      <p:bldP spid="550921" grpId="0" animBg="1" autoUpdateAnimBg="0"/>
      <p:bldP spid="550922" grpId="0" animBg="1" autoUpdateAnimBg="0"/>
      <p:bldP spid="550923" grpId="0" animBg="1" autoUpdateAnimBg="0"/>
      <p:bldP spid="550924" grpId="0" animBg="1" autoUpdateAnimBg="0"/>
      <p:bldP spid="550925" grpId="0" animBg="1" autoUpdateAnimBg="0"/>
      <p:bldP spid="550926" grpId="0" animBg="1" autoUpdateAnimBg="0"/>
      <p:bldP spid="550927" grpId="0" animBg="1"/>
      <p:bldP spid="550928" grpId="0" animBg="1"/>
      <p:bldP spid="550929" grpId="0" animBg="1"/>
      <p:bldP spid="550930" grpId="0" animBg="1"/>
      <p:bldP spid="550931" grpId="0" autoUpdateAnimBg="0"/>
      <p:bldP spid="550933" grpId="0" autoUpdateAnimBg="0"/>
      <p:bldP spid="550935"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2" descr="AG00226_"/>
          <p:cNvPicPr>
            <a:picLocks noChangeAspect="1" noChangeArrowheads="1" noCrop="1"/>
          </p:cNvPicPr>
          <p:nvPr/>
        </p:nvPicPr>
        <p:blipFill>
          <a:blip r:embed="rId2" cstate="print"/>
          <a:srcRect/>
          <a:stretch>
            <a:fillRect/>
          </a:stretch>
        </p:blipFill>
        <p:spPr bwMode="auto">
          <a:xfrm>
            <a:off x="3810000" y="1909763"/>
            <a:ext cx="3124200" cy="2052637"/>
          </a:xfrm>
          <a:prstGeom prst="rect">
            <a:avLst/>
          </a:prstGeom>
          <a:noFill/>
          <a:ln w="9525">
            <a:noFill/>
            <a:miter lim="800000"/>
            <a:headEnd/>
            <a:tailEnd/>
          </a:ln>
        </p:spPr>
      </p:pic>
      <p:pic>
        <p:nvPicPr>
          <p:cNvPr id="552963" name="Picture 3" descr="AG00190_"/>
          <p:cNvPicPr>
            <a:picLocks noChangeAspect="1" noChangeArrowheads="1" noCrop="1"/>
          </p:cNvPicPr>
          <p:nvPr/>
        </p:nvPicPr>
        <p:blipFill>
          <a:blip r:embed="rId3" cstate="print"/>
          <a:srcRect/>
          <a:stretch>
            <a:fillRect/>
          </a:stretch>
        </p:blipFill>
        <p:spPr bwMode="auto">
          <a:xfrm>
            <a:off x="3886200" y="2438400"/>
            <a:ext cx="2514600" cy="1438275"/>
          </a:xfrm>
          <a:prstGeom prst="rect">
            <a:avLst/>
          </a:prstGeom>
          <a:noFill/>
          <a:ln w="9525">
            <a:noFill/>
            <a:miter lim="800000"/>
            <a:headEnd/>
            <a:tailEnd/>
          </a:ln>
        </p:spPr>
      </p:pic>
      <p:sp>
        <p:nvSpPr>
          <p:cNvPr id="552964" name="Text Box 4"/>
          <p:cNvSpPr txBox="1">
            <a:spLocks noChangeArrowheads="1"/>
          </p:cNvSpPr>
          <p:nvPr/>
        </p:nvSpPr>
        <p:spPr bwMode="auto">
          <a:xfrm>
            <a:off x="6781800" y="1676400"/>
            <a:ext cx="1752600" cy="519113"/>
          </a:xfrm>
          <a:prstGeom prst="rect">
            <a:avLst/>
          </a:prstGeom>
          <a:noFill/>
          <a:ln w="12700">
            <a:noFill/>
            <a:miter lim="800000"/>
            <a:headEnd type="none" w="sm" len="sm"/>
            <a:tailEnd type="none" w="sm" len="sm"/>
          </a:ln>
        </p:spPr>
        <p:txBody>
          <a:bodyPr>
            <a:spAutoFit/>
          </a:bodyPr>
          <a:lstStyle/>
          <a:p>
            <a:pPr algn="l"/>
            <a:r>
              <a:rPr lang="zh-CN" altLang="en-US" b="0">
                <a:solidFill>
                  <a:schemeClr val="tx1"/>
                </a:solidFill>
                <a:ea typeface="方正琥珀简体" pitchFamily="2" charset="-122"/>
              </a:rPr>
              <a:t>盲人摸象</a:t>
            </a:r>
          </a:p>
        </p:txBody>
      </p:sp>
      <p:sp>
        <p:nvSpPr>
          <p:cNvPr id="552965" name="Text Box 5"/>
          <p:cNvSpPr txBox="1">
            <a:spLocks noChangeArrowheads="1"/>
          </p:cNvSpPr>
          <p:nvPr/>
        </p:nvSpPr>
        <p:spPr bwMode="auto">
          <a:xfrm>
            <a:off x="3733800" y="4724400"/>
            <a:ext cx="4419600" cy="1190625"/>
          </a:xfrm>
          <a:prstGeom prst="rect">
            <a:avLst/>
          </a:prstGeom>
          <a:noFill/>
          <a:ln w="12700">
            <a:noFill/>
            <a:miter lim="800000"/>
            <a:headEnd type="none" w="sm" len="sm"/>
            <a:tailEnd type="none" w="sm" len="sm"/>
          </a:ln>
        </p:spPr>
        <p:txBody>
          <a:bodyPr>
            <a:spAutoFit/>
          </a:bodyPr>
          <a:lstStyle/>
          <a:p>
            <a:pPr algn="l"/>
            <a:r>
              <a:rPr lang="zh-CN" altLang="en-US">
                <a:solidFill>
                  <a:schemeClr val="tx2"/>
                </a:solidFill>
                <a:ea typeface="方正琥珀简体" pitchFamily="2" charset="-122"/>
              </a:rPr>
              <a:t>片面、孤立、静止地看问题。</a:t>
            </a:r>
          </a:p>
        </p:txBody>
      </p:sp>
      <p:sp>
        <p:nvSpPr>
          <p:cNvPr id="61446" name="Line 6"/>
          <p:cNvSpPr>
            <a:spLocks noChangeShapeType="1"/>
          </p:cNvSpPr>
          <p:nvPr/>
        </p:nvSpPr>
        <p:spPr bwMode="auto">
          <a:xfrm>
            <a:off x="1524000" y="381000"/>
            <a:ext cx="0" cy="6477000"/>
          </a:xfrm>
          <a:prstGeom prst="line">
            <a:avLst/>
          </a:prstGeom>
          <a:noFill/>
          <a:ln w="57150">
            <a:solidFill>
              <a:schemeClr val="bg2"/>
            </a:solidFill>
            <a:round/>
            <a:headEnd type="none" w="sm" len="sm"/>
            <a:tailEnd type="none" w="sm" len="sm"/>
          </a:ln>
        </p:spPr>
        <p:txBody>
          <a:bodyPr/>
          <a:lstStyle/>
          <a:p>
            <a:endParaRPr lang="zh-CN" altLang="en-US"/>
          </a:p>
        </p:txBody>
      </p:sp>
      <p:sp>
        <p:nvSpPr>
          <p:cNvPr id="61447" name="Rectangle 7"/>
          <p:cNvSpPr>
            <a:spLocks noChangeArrowheads="1"/>
          </p:cNvSpPr>
          <p:nvPr/>
        </p:nvSpPr>
        <p:spPr bwMode="auto">
          <a:xfrm>
            <a:off x="0" y="0"/>
            <a:ext cx="9144000" cy="685800"/>
          </a:xfrm>
          <a:prstGeom prst="rect">
            <a:avLst/>
          </a:prstGeom>
          <a:solidFill>
            <a:schemeClr val="bg2"/>
          </a:solidFill>
          <a:ln w="12700">
            <a:noFill/>
            <a:miter lim="800000"/>
            <a:headEnd type="none" w="sm" len="sm"/>
            <a:tailEnd type="none" w="sm" len="sm"/>
          </a:ln>
        </p:spPr>
        <p:txBody>
          <a:bodyPr wrap="none" anchor="ctr"/>
          <a:lstStyle/>
          <a:p>
            <a:endParaRPr lang="zh-CN" altLang="en-US"/>
          </a:p>
        </p:txBody>
      </p:sp>
      <p:sp>
        <p:nvSpPr>
          <p:cNvPr id="61448" name="Rectangle 8"/>
          <p:cNvSpPr>
            <a:spLocks noChangeArrowheads="1"/>
          </p:cNvSpPr>
          <p:nvPr/>
        </p:nvSpPr>
        <p:spPr bwMode="auto">
          <a:xfrm>
            <a:off x="990600" y="1676400"/>
            <a:ext cx="990600" cy="3429000"/>
          </a:xfrm>
          <a:prstGeom prst="rect">
            <a:avLst/>
          </a:prstGeom>
          <a:solidFill>
            <a:schemeClr val="bg2"/>
          </a:solidFill>
          <a:ln w="12700">
            <a:solidFill>
              <a:schemeClr val="tx1"/>
            </a:solidFill>
            <a:miter lim="800000"/>
            <a:headEnd type="none" w="sm" len="sm"/>
            <a:tailEnd type="none" w="sm" len="sm"/>
          </a:ln>
        </p:spPr>
        <p:txBody>
          <a:bodyPr wrap="none" anchor="ctr"/>
          <a:lstStyle/>
          <a:p>
            <a:endParaRPr lang="zh-CN" altLang="en-US"/>
          </a:p>
        </p:txBody>
      </p:sp>
      <p:sp>
        <p:nvSpPr>
          <p:cNvPr id="552969" name="Text Box 9"/>
          <p:cNvSpPr txBox="1">
            <a:spLocks noChangeArrowheads="1"/>
          </p:cNvSpPr>
          <p:nvPr/>
        </p:nvSpPr>
        <p:spPr bwMode="auto">
          <a:xfrm>
            <a:off x="1143000" y="1752600"/>
            <a:ext cx="838200" cy="3140075"/>
          </a:xfrm>
          <a:prstGeom prst="rect">
            <a:avLst/>
          </a:prstGeom>
          <a:noFill/>
          <a:ln w="12700">
            <a:noFill/>
            <a:miter lim="800000"/>
            <a:headEnd type="none" w="sm" len="sm"/>
            <a:tailEnd type="none" w="sm" len="sm"/>
          </a:ln>
        </p:spPr>
        <p:txBody>
          <a:bodyPr>
            <a:spAutoFit/>
          </a:bodyPr>
          <a:lstStyle/>
          <a:p>
            <a:pPr algn="l"/>
            <a:r>
              <a:rPr lang="zh-CN" altLang="en-US" sz="4000" b="0">
                <a:solidFill>
                  <a:schemeClr val="tx2"/>
                </a:solidFill>
                <a:latin typeface="方正琥珀简体" pitchFamily="2" charset="-122"/>
                <a:ea typeface="方正琥珀简体" pitchFamily="2" charset="-122"/>
              </a:rPr>
              <a:t>形而上学性</a:t>
            </a:r>
          </a:p>
        </p:txBody>
      </p:sp>
      <p:sp>
        <p:nvSpPr>
          <p:cNvPr id="552970" name="Rectangle 10"/>
          <p:cNvSpPr>
            <a:spLocks noChangeArrowheads="1"/>
          </p:cNvSpPr>
          <p:nvPr/>
        </p:nvSpPr>
        <p:spPr bwMode="auto">
          <a:xfrm>
            <a:off x="1828800" y="0"/>
            <a:ext cx="5943600" cy="838200"/>
          </a:xfrm>
          <a:prstGeom prst="rect">
            <a:avLst/>
          </a:prstGeom>
          <a:noFill/>
          <a:ln w="9525">
            <a:noFill/>
            <a:miter lim="800000"/>
            <a:headEnd/>
            <a:tailEnd/>
          </a:ln>
          <a:effectLst>
            <a:outerShdw dist="35921" dir="2700000" algn="ctr" rotWithShape="0">
              <a:schemeClr val="bg2"/>
            </a:outerShdw>
          </a:effectLst>
        </p:spPr>
        <p:txBody>
          <a:bodyPr lIns="92075" tIns="46038" rIns="92075" bIns="46038" anchor="ctr"/>
          <a:lstStyle/>
          <a:p>
            <a:pPr algn="l">
              <a:defRPr/>
            </a:pPr>
            <a:r>
              <a:rPr lang="zh-CN" altLang="en-US" sz="3200">
                <a:solidFill>
                  <a:schemeClr val="tx1"/>
                </a:solidFill>
                <a:latin typeface="方正水柱简体"/>
                <a:ea typeface="方正水柱简体"/>
                <a:cs typeface="方正水柱简体"/>
              </a:rPr>
              <a:t>近代形而上学唯物主义的局限性</a:t>
            </a:r>
            <a:endParaRPr lang="zh-CN" altLang="en-US" sz="4400" b="0">
              <a:solidFill>
                <a:schemeClr val="tx2"/>
              </a:solidFill>
              <a:latin typeface="方正大黑简体" pitchFamily="2" charset="-122"/>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552969"/>
                                        </p:tgtEl>
                                        <p:attrNameLst>
                                          <p:attrName>style.visibility</p:attrName>
                                        </p:attrNameLst>
                                      </p:cBhvr>
                                      <p:to>
                                        <p:strVal val="visible"/>
                                      </p:to>
                                    </p:set>
                                    <p:animEffect transition="in" filter="slide(fromTop)">
                                      <p:cBhvr>
                                        <p:cTn id="7" dur="500"/>
                                        <p:tgtEl>
                                          <p:spTgt spid="552969"/>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52962"/>
                                        </p:tgtEl>
                                        <p:attrNameLst>
                                          <p:attrName>style.visibility</p:attrName>
                                        </p:attrNameLst>
                                      </p:cBhvr>
                                      <p:to>
                                        <p:strVal val="visible"/>
                                      </p:to>
                                    </p:set>
                                    <p:anim calcmode="lin" valueType="num">
                                      <p:cBhvr>
                                        <p:cTn id="11" dur="500" fill="hold"/>
                                        <p:tgtEl>
                                          <p:spTgt spid="552962"/>
                                        </p:tgtEl>
                                        <p:attrNameLst>
                                          <p:attrName>ppt_w</p:attrName>
                                        </p:attrNameLst>
                                      </p:cBhvr>
                                      <p:tavLst>
                                        <p:tav tm="0">
                                          <p:val>
                                            <p:fltVal val="0"/>
                                          </p:val>
                                        </p:tav>
                                        <p:tav tm="100000">
                                          <p:val>
                                            <p:strVal val="#ppt_w"/>
                                          </p:val>
                                        </p:tav>
                                      </p:tavLst>
                                    </p:anim>
                                    <p:anim calcmode="lin" valueType="num">
                                      <p:cBhvr>
                                        <p:cTn id="12" dur="500" fill="hold"/>
                                        <p:tgtEl>
                                          <p:spTgt spid="552962"/>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552963"/>
                                        </p:tgtEl>
                                        <p:attrNameLst>
                                          <p:attrName>style.visibility</p:attrName>
                                        </p:attrNameLst>
                                      </p:cBhvr>
                                      <p:to>
                                        <p:strVal val="visible"/>
                                      </p:to>
                                    </p:set>
                                    <p:animEffect transition="in" filter="slide(fromBottom)">
                                      <p:cBhvr>
                                        <p:cTn id="16" dur="500"/>
                                        <p:tgtEl>
                                          <p:spTgt spid="552963"/>
                                        </p:tgtEl>
                                      </p:cBhvr>
                                    </p:animEffect>
                                  </p:childTnLst>
                                </p:cTn>
                              </p:par>
                            </p:childTnLst>
                          </p:cTn>
                        </p:par>
                        <p:par>
                          <p:cTn id="17" fill="hold">
                            <p:stCondLst>
                              <p:cond delay="1500"/>
                            </p:stCondLst>
                            <p:childTnLst>
                              <p:par>
                                <p:cTn id="18" presetID="17" presetClass="entr" presetSubtype="8" fill="hold" grpId="0" nodeType="afterEffect">
                                  <p:stCondLst>
                                    <p:cond delay="0"/>
                                  </p:stCondLst>
                                  <p:iterate type="lt">
                                    <p:tmPct val="100000"/>
                                  </p:iterate>
                                  <p:childTnLst>
                                    <p:set>
                                      <p:cBhvr>
                                        <p:cTn id="19" dur="1" fill="hold">
                                          <p:stCondLst>
                                            <p:cond delay="0"/>
                                          </p:stCondLst>
                                        </p:cTn>
                                        <p:tgtEl>
                                          <p:spTgt spid="552964"/>
                                        </p:tgtEl>
                                        <p:attrNameLst>
                                          <p:attrName>style.visibility</p:attrName>
                                        </p:attrNameLst>
                                      </p:cBhvr>
                                      <p:to>
                                        <p:strVal val="visible"/>
                                      </p:to>
                                    </p:set>
                                    <p:anim calcmode="lin" valueType="num">
                                      <p:cBhvr>
                                        <p:cTn id="20" dur="75" fill="hold"/>
                                        <p:tgtEl>
                                          <p:spTgt spid="552964"/>
                                        </p:tgtEl>
                                        <p:attrNameLst>
                                          <p:attrName>ppt_x</p:attrName>
                                        </p:attrNameLst>
                                      </p:cBhvr>
                                      <p:tavLst>
                                        <p:tav tm="0">
                                          <p:val>
                                            <p:strVal val="#ppt_x-#ppt_w/2"/>
                                          </p:val>
                                        </p:tav>
                                        <p:tav tm="100000">
                                          <p:val>
                                            <p:strVal val="#ppt_x"/>
                                          </p:val>
                                        </p:tav>
                                      </p:tavLst>
                                    </p:anim>
                                    <p:anim calcmode="lin" valueType="num">
                                      <p:cBhvr>
                                        <p:cTn id="21" dur="75" fill="hold"/>
                                        <p:tgtEl>
                                          <p:spTgt spid="552964"/>
                                        </p:tgtEl>
                                        <p:attrNameLst>
                                          <p:attrName>ppt_y</p:attrName>
                                        </p:attrNameLst>
                                      </p:cBhvr>
                                      <p:tavLst>
                                        <p:tav tm="0">
                                          <p:val>
                                            <p:strVal val="#ppt_y"/>
                                          </p:val>
                                        </p:tav>
                                        <p:tav tm="100000">
                                          <p:val>
                                            <p:strVal val="#ppt_y"/>
                                          </p:val>
                                        </p:tav>
                                      </p:tavLst>
                                    </p:anim>
                                    <p:anim calcmode="lin" valueType="num">
                                      <p:cBhvr>
                                        <p:cTn id="22" dur="75" fill="hold"/>
                                        <p:tgtEl>
                                          <p:spTgt spid="552964"/>
                                        </p:tgtEl>
                                        <p:attrNameLst>
                                          <p:attrName>ppt_w</p:attrName>
                                        </p:attrNameLst>
                                      </p:cBhvr>
                                      <p:tavLst>
                                        <p:tav tm="0">
                                          <p:val>
                                            <p:fltVal val="0"/>
                                          </p:val>
                                        </p:tav>
                                        <p:tav tm="100000">
                                          <p:val>
                                            <p:strVal val="#ppt_w"/>
                                          </p:val>
                                        </p:tav>
                                      </p:tavLst>
                                    </p:anim>
                                    <p:anim calcmode="lin" valueType="num">
                                      <p:cBhvr>
                                        <p:cTn id="23" dur="75" fill="hold"/>
                                        <p:tgtEl>
                                          <p:spTgt spid="552964"/>
                                        </p:tgtEl>
                                        <p:attrNameLst>
                                          <p:attrName>ppt_h</p:attrName>
                                        </p:attrNameLst>
                                      </p:cBhvr>
                                      <p:tavLst>
                                        <p:tav tm="0">
                                          <p:val>
                                            <p:strVal val="#ppt_h"/>
                                          </p:val>
                                        </p:tav>
                                        <p:tav tm="100000">
                                          <p:val>
                                            <p:strVal val="#ppt_h"/>
                                          </p:val>
                                        </p:tav>
                                      </p:tavLst>
                                    </p:anim>
                                  </p:childTnLst>
                                </p:cTn>
                              </p:par>
                            </p:childTnLst>
                          </p:cTn>
                        </p:par>
                        <p:par>
                          <p:cTn id="24" fill="hold">
                            <p:stCondLst>
                              <p:cond delay="1800"/>
                            </p:stCondLst>
                            <p:childTnLst>
                              <p:par>
                                <p:cTn id="25" presetID="9" presetClass="entr" presetSubtype="0" fill="hold" grpId="0" nodeType="afterEffect">
                                  <p:stCondLst>
                                    <p:cond delay="0"/>
                                  </p:stCondLst>
                                  <p:iterate type="lt">
                                    <p:tmPct val="100000"/>
                                  </p:iterate>
                                  <p:childTnLst>
                                    <p:set>
                                      <p:cBhvr>
                                        <p:cTn id="26" dur="1" fill="hold">
                                          <p:stCondLst>
                                            <p:cond delay="0"/>
                                          </p:stCondLst>
                                        </p:cTn>
                                        <p:tgtEl>
                                          <p:spTgt spid="552965"/>
                                        </p:tgtEl>
                                        <p:attrNameLst>
                                          <p:attrName>style.visibility</p:attrName>
                                        </p:attrNameLst>
                                      </p:cBhvr>
                                      <p:to>
                                        <p:strVal val="visible"/>
                                      </p:to>
                                    </p:set>
                                    <p:animEffect transition="in" filter="dissolve">
                                      <p:cBhvr>
                                        <p:cTn id="27" dur="75"/>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autoUpdateAnimBg="0"/>
      <p:bldP spid="552965" grpId="0" autoUpdateAnimBg="0"/>
      <p:bldP spid="55296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14400" y="2133600"/>
            <a:ext cx="6978650" cy="1365250"/>
            <a:chOff x="576" y="1344"/>
            <a:chExt cx="4396" cy="860"/>
          </a:xfrm>
        </p:grpSpPr>
        <p:grpSp>
          <p:nvGrpSpPr>
            <p:cNvPr id="3" name="Group 3"/>
            <p:cNvGrpSpPr>
              <a:grpSpLocks/>
            </p:cNvGrpSpPr>
            <p:nvPr/>
          </p:nvGrpSpPr>
          <p:grpSpPr bwMode="auto">
            <a:xfrm>
              <a:off x="576" y="1344"/>
              <a:ext cx="1446" cy="860"/>
              <a:chOff x="471" y="272"/>
              <a:chExt cx="1161" cy="1539"/>
            </a:xfrm>
          </p:grpSpPr>
          <p:sp>
            <p:nvSpPr>
              <p:cNvPr id="4100" name="Oval 4"/>
              <p:cNvSpPr>
                <a:spLocks noChangeArrowheads="1"/>
              </p:cNvSpPr>
              <p:nvPr/>
            </p:nvSpPr>
            <p:spPr bwMode="ltGray">
              <a:xfrm>
                <a:off x="471" y="1439"/>
                <a:ext cx="1159" cy="361"/>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101" name="AutoShape 5"/>
              <p:cNvSpPr>
                <a:spLocks noChangeArrowheads="1"/>
              </p:cNvSpPr>
              <p:nvPr/>
            </p:nvSpPr>
            <p:spPr bwMode="lt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4102" name="AutoShape 6"/>
            <p:cNvSpPr>
              <a:spLocks noChangeArrowheads="1"/>
            </p:cNvSpPr>
            <p:nvPr/>
          </p:nvSpPr>
          <p:spPr bwMode="ltGray">
            <a:xfrm>
              <a:off x="1997" y="1530"/>
              <a:ext cx="2975" cy="574"/>
            </a:xfrm>
            <a:prstGeom prst="roundRect">
              <a:avLst>
                <a:gd name="adj" fmla="val 11505"/>
              </a:avLst>
            </a:prstGeom>
            <a:gradFill rotWithShape="1">
              <a:gsLst>
                <a:gs pos="0">
                  <a:schemeClr val="accent2"/>
                </a:gs>
                <a:gs pos="100000">
                  <a:schemeClr val="bg1"/>
                </a:gs>
              </a:gsLst>
              <a:lin ang="0" scaled="1"/>
            </a:gradFill>
            <a:ln w="6350" algn="ctr">
              <a:noFill/>
              <a:prstDash val="sysDot"/>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103" name="Text Box 7"/>
            <p:cNvSpPr txBox="1">
              <a:spLocks noChangeArrowheads="1"/>
            </p:cNvSpPr>
            <p:nvPr/>
          </p:nvSpPr>
          <p:spPr bwMode="white">
            <a:xfrm>
              <a:off x="628" y="1632"/>
              <a:ext cx="1341" cy="365"/>
            </a:xfrm>
            <a:prstGeom prst="rect">
              <a:avLst/>
            </a:prstGeom>
            <a:noFill/>
            <a:ln w="9525" algn="ctr">
              <a:noFill/>
              <a:miter lim="800000"/>
              <a:headEnd/>
              <a:tailEnd/>
            </a:ln>
            <a:effectLst/>
          </p:spPr>
          <p:txBody>
            <a:bodyPr>
              <a:spAutoFit/>
            </a:bodyPr>
            <a:lstStyle/>
            <a:p>
              <a:pPr eaLnBrk="1" hangingPunct="1">
                <a:spcBef>
                  <a:spcPct val="50000"/>
                </a:spcBef>
                <a:defRPr/>
              </a:pPr>
              <a:r>
                <a:rPr lang="en-US" altLang="zh-CN" sz="2800">
                  <a:effectLst>
                    <a:outerShdw blurRad="38100" dist="38100" dir="2700000" algn="tl">
                      <a:srgbClr val="C0C0C0"/>
                    </a:outerShdw>
                  </a:effectLst>
                  <a:latin typeface="华文隶书" pitchFamily="2" charset="-122"/>
                  <a:ea typeface="华文隶书" pitchFamily="2" charset="-122"/>
                </a:rPr>
                <a:t>  </a:t>
              </a:r>
              <a:r>
                <a:rPr lang="zh-CN" altLang="en-US" sz="3200">
                  <a:effectLst>
                    <a:outerShdw blurRad="38100" dist="38100" dir="2700000" algn="tl">
                      <a:srgbClr val="C0C0C0"/>
                    </a:outerShdw>
                  </a:effectLst>
                  <a:latin typeface="华文隶书" pitchFamily="2" charset="-122"/>
                  <a:ea typeface="华文隶书" pitchFamily="2" charset="-122"/>
                </a:rPr>
                <a:t>一</a:t>
              </a:r>
            </a:p>
          </p:txBody>
        </p:sp>
        <p:sp>
          <p:nvSpPr>
            <p:cNvPr id="4104" name="Text Box 8"/>
            <p:cNvSpPr txBox="1">
              <a:spLocks noChangeArrowheads="1"/>
            </p:cNvSpPr>
            <p:nvPr/>
          </p:nvSpPr>
          <p:spPr bwMode="gray">
            <a:xfrm>
              <a:off x="2333" y="1674"/>
              <a:ext cx="2352" cy="327"/>
            </a:xfrm>
            <a:prstGeom prst="rect">
              <a:avLst/>
            </a:prstGeom>
            <a:noFill/>
            <a:ln w="9525" algn="ctr">
              <a:noFill/>
              <a:miter lim="800000"/>
              <a:headEnd/>
              <a:tailEnd/>
            </a:ln>
            <a:effectLst/>
          </p:spPr>
          <p:txBody>
            <a:bodyPr>
              <a:spAutoFit/>
            </a:bodyPr>
            <a:lstStyle/>
            <a:p>
              <a:pPr algn="l" eaLnBrk="1" hangingPunct="1">
                <a:spcBef>
                  <a:spcPct val="50000"/>
                </a:spcBef>
                <a:buFontTx/>
                <a:buChar char="•"/>
                <a:defRPr/>
              </a:pPr>
              <a:r>
                <a:rPr lang="en-US" altLang="zh-CN" sz="2800">
                  <a:effectLst>
                    <a:outerShdw blurRad="38100" dist="38100" dir="2700000" algn="tl">
                      <a:srgbClr val="C0C0C0"/>
                    </a:outerShdw>
                  </a:effectLst>
                  <a:latin typeface="华文隶书" pitchFamily="2" charset="-122"/>
                  <a:ea typeface="华文隶书" pitchFamily="2" charset="-122"/>
                </a:rPr>
                <a:t> </a:t>
              </a:r>
              <a:r>
                <a:rPr lang="zh-CN" altLang="en-US" sz="2800">
                  <a:solidFill>
                    <a:schemeClr val="tx1"/>
                  </a:solidFill>
                  <a:effectLst>
                    <a:outerShdw blurRad="38100" dist="38100" dir="2700000" algn="tl">
                      <a:srgbClr val="C0C0C0"/>
                    </a:outerShdw>
                  </a:effectLst>
                  <a:latin typeface="华文隶书" pitchFamily="2" charset="-122"/>
                  <a:ea typeface="华文隶书" pitchFamily="2" charset="-122"/>
                </a:rPr>
                <a:t>物质世界的客观存在</a:t>
              </a:r>
            </a:p>
          </p:txBody>
        </p:sp>
        <p:sp>
          <p:nvSpPr>
            <p:cNvPr id="4105" name="AutoShape 9"/>
            <p:cNvSpPr>
              <a:spLocks noChangeArrowheads="1"/>
            </p:cNvSpPr>
            <p:nvPr/>
          </p:nvSpPr>
          <p:spPr bwMode="gray">
            <a:xfrm>
              <a:off x="2017" y="1680"/>
              <a:ext cx="336" cy="240"/>
            </a:xfrm>
            <a:prstGeom prst="rightArrow">
              <a:avLst>
                <a:gd name="adj1" fmla="val 50000"/>
                <a:gd name="adj2" fmla="val 58333"/>
              </a:avLst>
            </a:prstGeom>
            <a:solidFill>
              <a:srgbClr val="FFFFFF"/>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4" name="Group 21"/>
          <p:cNvGrpSpPr>
            <a:grpSpLocks/>
          </p:cNvGrpSpPr>
          <p:nvPr/>
        </p:nvGrpSpPr>
        <p:grpSpPr bwMode="auto">
          <a:xfrm>
            <a:off x="990600" y="3962400"/>
            <a:ext cx="7326313" cy="1365250"/>
            <a:chOff x="624" y="2496"/>
            <a:chExt cx="4615" cy="860"/>
          </a:xfrm>
        </p:grpSpPr>
        <p:grpSp>
          <p:nvGrpSpPr>
            <p:cNvPr id="5" name="Group 11"/>
            <p:cNvGrpSpPr>
              <a:grpSpLocks/>
            </p:cNvGrpSpPr>
            <p:nvPr/>
          </p:nvGrpSpPr>
          <p:grpSpPr bwMode="auto">
            <a:xfrm>
              <a:off x="624" y="2496"/>
              <a:ext cx="1446" cy="860"/>
              <a:chOff x="471" y="272"/>
              <a:chExt cx="1161" cy="1539"/>
            </a:xfrm>
          </p:grpSpPr>
          <p:sp>
            <p:nvSpPr>
              <p:cNvPr id="4108" name="Oval 12"/>
              <p:cNvSpPr>
                <a:spLocks noChangeArrowheads="1"/>
              </p:cNvSpPr>
              <p:nvPr/>
            </p:nvSpPr>
            <p:spPr bwMode="gray">
              <a:xfrm>
                <a:off x="471" y="1439"/>
                <a:ext cx="1159" cy="361"/>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109" name="AutoShape 13"/>
              <p:cNvSpPr>
                <a:spLocks noChangeArrowheads="1"/>
              </p:cNvSpPr>
              <p:nvPr/>
            </p:nvSpPr>
            <p:spPr bwMode="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4110" name="Text Box 14"/>
            <p:cNvSpPr txBox="1">
              <a:spLocks noChangeArrowheads="1"/>
            </p:cNvSpPr>
            <p:nvPr/>
          </p:nvSpPr>
          <p:spPr bwMode="white">
            <a:xfrm>
              <a:off x="676" y="2784"/>
              <a:ext cx="1341" cy="365"/>
            </a:xfrm>
            <a:prstGeom prst="rect">
              <a:avLst/>
            </a:prstGeom>
            <a:noFill/>
            <a:ln w="9525" algn="ctr">
              <a:noFill/>
              <a:miter lim="800000"/>
              <a:headEnd/>
              <a:tailEnd/>
            </a:ln>
            <a:effectLst/>
          </p:spPr>
          <p:txBody>
            <a:bodyPr>
              <a:spAutoFit/>
            </a:bodyPr>
            <a:lstStyle/>
            <a:p>
              <a:pPr eaLnBrk="1" hangingPunct="1">
                <a:spcBef>
                  <a:spcPct val="50000"/>
                </a:spcBef>
                <a:defRPr/>
              </a:pPr>
              <a:r>
                <a:rPr lang="en-US" altLang="zh-CN" sz="2800">
                  <a:effectLst>
                    <a:outerShdw blurRad="38100" dist="38100" dir="2700000" algn="tl">
                      <a:srgbClr val="C0C0C0"/>
                    </a:outerShdw>
                  </a:effectLst>
                  <a:latin typeface="华文隶书" pitchFamily="2" charset="-122"/>
                  <a:ea typeface="华文隶书" pitchFamily="2" charset="-122"/>
                </a:rPr>
                <a:t> </a:t>
              </a:r>
              <a:r>
                <a:rPr lang="zh-CN" altLang="en-US" sz="3200">
                  <a:effectLst>
                    <a:outerShdw blurRad="38100" dist="38100" dir="2700000" algn="tl">
                      <a:srgbClr val="C0C0C0"/>
                    </a:outerShdw>
                  </a:effectLst>
                  <a:latin typeface="华文隶书" pitchFamily="2" charset="-122"/>
                  <a:ea typeface="华文隶书" pitchFamily="2" charset="-122"/>
                </a:rPr>
                <a:t>二</a:t>
              </a:r>
            </a:p>
          </p:txBody>
        </p:sp>
        <p:sp>
          <p:nvSpPr>
            <p:cNvPr id="4111" name="AutoShape 15"/>
            <p:cNvSpPr>
              <a:spLocks noChangeArrowheads="1"/>
            </p:cNvSpPr>
            <p:nvPr/>
          </p:nvSpPr>
          <p:spPr bwMode="gray">
            <a:xfrm>
              <a:off x="2045" y="2634"/>
              <a:ext cx="3050" cy="574"/>
            </a:xfrm>
            <a:prstGeom prst="roundRect">
              <a:avLst>
                <a:gd name="adj" fmla="val 11505"/>
              </a:avLst>
            </a:prstGeom>
            <a:gradFill rotWithShape="1">
              <a:gsLst>
                <a:gs pos="0">
                  <a:schemeClr val="folHlink"/>
                </a:gs>
                <a:gs pos="100000">
                  <a:schemeClr val="bg1"/>
                </a:gs>
              </a:gsLst>
              <a:lin ang="0" scaled="1"/>
            </a:gradFill>
            <a:ln w="6350" algn="ctr">
              <a:noFill/>
              <a:prstDash val="sysDot"/>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112" name="AutoShape 16"/>
            <p:cNvSpPr>
              <a:spLocks noChangeArrowheads="1"/>
            </p:cNvSpPr>
            <p:nvPr/>
          </p:nvSpPr>
          <p:spPr bwMode="gray">
            <a:xfrm>
              <a:off x="2070" y="2780"/>
              <a:ext cx="336" cy="240"/>
            </a:xfrm>
            <a:prstGeom prst="rightArrow">
              <a:avLst>
                <a:gd name="adj1" fmla="val 50000"/>
                <a:gd name="adj2" fmla="val 58333"/>
              </a:avLst>
            </a:prstGeom>
            <a:solidFill>
              <a:srgbClr val="FFFFFF"/>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113" name="Text Box 17"/>
            <p:cNvSpPr txBox="1">
              <a:spLocks noChangeArrowheads="1"/>
            </p:cNvSpPr>
            <p:nvPr/>
          </p:nvSpPr>
          <p:spPr bwMode="gray">
            <a:xfrm>
              <a:off x="2352" y="2745"/>
              <a:ext cx="2887" cy="327"/>
            </a:xfrm>
            <a:prstGeom prst="rect">
              <a:avLst/>
            </a:prstGeom>
            <a:noFill/>
            <a:ln w="9525" algn="ctr">
              <a:noFill/>
              <a:miter lim="800000"/>
              <a:headEnd/>
              <a:tailEnd/>
            </a:ln>
            <a:effectLst/>
          </p:spPr>
          <p:txBody>
            <a:bodyPr>
              <a:spAutoFit/>
            </a:bodyPr>
            <a:lstStyle/>
            <a:p>
              <a:pPr algn="l" eaLnBrk="1" hangingPunct="1">
                <a:spcBef>
                  <a:spcPct val="50000"/>
                </a:spcBef>
                <a:buFontTx/>
                <a:buChar char="•"/>
                <a:defRPr/>
              </a:pPr>
              <a:r>
                <a:rPr lang="en-US" altLang="zh-CN" sz="2400">
                  <a:solidFill>
                    <a:schemeClr val="tx1"/>
                  </a:solidFill>
                  <a:effectLst>
                    <a:outerShdw blurRad="38100" dist="38100" dir="2700000" algn="tl">
                      <a:srgbClr val="C0C0C0"/>
                    </a:outerShdw>
                  </a:effectLst>
                  <a:latin typeface="华文隶书" pitchFamily="2" charset="-122"/>
                  <a:ea typeface="华文隶书" pitchFamily="2" charset="-122"/>
                </a:rPr>
                <a:t> </a:t>
              </a:r>
              <a:r>
                <a:rPr lang="zh-CN" altLang="en-US" sz="2800">
                  <a:solidFill>
                    <a:schemeClr val="tx1"/>
                  </a:solidFill>
                  <a:effectLst>
                    <a:outerShdw blurRad="38100" dist="38100" dir="2700000" algn="tl">
                      <a:srgbClr val="C0C0C0"/>
                    </a:outerShdw>
                  </a:effectLst>
                  <a:latin typeface="华文隶书" pitchFamily="2" charset="-122"/>
                  <a:ea typeface="华文隶书" pitchFamily="2" charset="-122"/>
                </a:rPr>
                <a:t>社会生活本质上是实践的</a:t>
              </a:r>
            </a:p>
          </p:txBody>
        </p:sp>
      </p:grpSp>
      <p:grpSp>
        <p:nvGrpSpPr>
          <p:cNvPr id="6" name="Group 18"/>
          <p:cNvGrpSpPr>
            <a:grpSpLocks/>
          </p:cNvGrpSpPr>
          <p:nvPr/>
        </p:nvGrpSpPr>
        <p:grpSpPr bwMode="auto">
          <a:xfrm>
            <a:off x="1258888" y="908050"/>
            <a:ext cx="6796087" cy="838200"/>
            <a:chOff x="551" y="432"/>
            <a:chExt cx="4057" cy="528"/>
          </a:xfrm>
        </p:grpSpPr>
        <p:sp>
          <p:nvSpPr>
            <p:cNvPr id="4115" name="AutoShape 19"/>
            <p:cNvSpPr>
              <a:spLocks noChangeArrowheads="1"/>
            </p:cNvSpPr>
            <p:nvPr/>
          </p:nvSpPr>
          <p:spPr bwMode="gray">
            <a:xfrm>
              <a:off x="551" y="432"/>
              <a:ext cx="4057" cy="528"/>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116" name="Rectangle 20"/>
            <p:cNvSpPr>
              <a:spLocks noChangeArrowheads="1"/>
            </p:cNvSpPr>
            <p:nvPr/>
          </p:nvSpPr>
          <p:spPr bwMode="auto">
            <a:xfrm>
              <a:off x="864" y="528"/>
              <a:ext cx="3657" cy="404"/>
            </a:xfrm>
            <a:prstGeom prst="rect">
              <a:avLst/>
            </a:prstGeom>
            <a:noFill/>
            <a:ln w="9525">
              <a:noFill/>
              <a:miter lim="800000"/>
              <a:headEnd/>
              <a:tailEnd/>
            </a:ln>
            <a:effectLst/>
          </p:spPr>
          <p:txBody>
            <a:bodyPr>
              <a:spAutoFit/>
            </a:bodyPr>
            <a:lstStyle/>
            <a:p>
              <a:pPr algn="l">
                <a:defRPr/>
              </a:pPr>
              <a:r>
                <a:rPr lang="en-US" altLang="zh-CN">
                  <a:solidFill>
                    <a:srgbClr val="003300"/>
                  </a:solidFill>
                  <a:effectLst>
                    <a:outerShdw blurRad="38100" dist="38100" dir="2700000" algn="tl">
                      <a:srgbClr val="C0C0C0"/>
                    </a:outerShdw>
                  </a:effectLst>
                  <a:latin typeface="华文新魏" pitchFamily="2" charset="-122"/>
                  <a:ea typeface="华文新魏" pitchFamily="2" charset="-122"/>
                </a:rPr>
                <a:t> </a:t>
              </a:r>
              <a:r>
                <a:rPr lang="zh-CN" altLang="en-US">
                  <a:solidFill>
                    <a:srgbClr val="003300"/>
                  </a:solidFill>
                  <a:effectLst>
                    <a:outerShdw blurRad="38100" dist="38100" dir="2700000" algn="tl">
                      <a:srgbClr val="C0C0C0"/>
                    </a:outerShdw>
                  </a:effectLst>
                  <a:latin typeface="华文新魏" pitchFamily="2" charset="-122"/>
                  <a:ea typeface="华文新魏" pitchFamily="2" charset="-122"/>
                </a:rPr>
                <a:t>第一节   物质世界与实践</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1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plus(in)">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Line 2"/>
          <p:cNvSpPr>
            <a:spLocks noChangeShapeType="1"/>
          </p:cNvSpPr>
          <p:nvPr/>
        </p:nvSpPr>
        <p:spPr bwMode="auto">
          <a:xfrm>
            <a:off x="3733800" y="2247900"/>
            <a:ext cx="2286000" cy="0"/>
          </a:xfrm>
          <a:prstGeom prst="line">
            <a:avLst/>
          </a:prstGeom>
          <a:noFill/>
          <a:ln w="50800" cap="rnd">
            <a:solidFill>
              <a:schemeClr val="tx1"/>
            </a:solidFill>
            <a:prstDash val="sysDot"/>
            <a:round/>
            <a:headEnd type="none" w="sm" len="sm"/>
            <a:tailEnd type="triangle" w="sm" len="sm"/>
          </a:ln>
        </p:spPr>
        <p:txBody>
          <a:bodyPr/>
          <a:lstStyle/>
          <a:p>
            <a:endParaRPr lang="zh-CN" altLang="en-US"/>
          </a:p>
        </p:txBody>
      </p:sp>
      <p:sp>
        <p:nvSpPr>
          <p:cNvPr id="553987" name="Oval 3"/>
          <p:cNvSpPr>
            <a:spLocks noChangeArrowheads="1"/>
          </p:cNvSpPr>
          <p:nvPr/>
        </p:nvSpPr>
        <p:spPr bwMode="auto">
          <a:xfrm>
            <a:off x="6096000" y="1752600"/>
            <a:ext cx="2362200" cy="990600"/>
          </a:xfrm>
          <a:prstGeom prst="ellipse">
            <a:avLst/>
          </a:prstGeom>
          <a:noFill/>
          <a:ln w="12700">
            <a:solidFill>
              <a:schemeClr val="tx1"/>
            </a:solidFill>
            <a:round/>
            <a:headEnd type="none" w="sm" len="sm"/>
            <a:tailEnd type="none" w="sm" len="sm"/>
          </a:ln>
        </p:spPr>
        <p:txBody>
          <a:bodyPr wrap="none" anchor="ctr"/>
          <a:lstStyle/>
          <a:p>
            <a:r>
              <a:rPr lang="zh-CN" altLang="en-US" sz="3200">
                <a:solidFill>
                  <a:schemeClr val="tx2"/>
                </a:solidFill>
                <a:ea typeface="方正琥珀简体" pitchFamily="2" charset="-122"/>
              </a:rPr>
              <a:t>唯物主义</a:t>
            </a:r>
          </a:p>
        </p:txBody>
      </p:sp>
      <p:sp>
        <p:nvSpPr>
          <p:cNvPr id="553988" name="Oval 4"/>
          <p:cNvSpPr>
            <a:spLocks noChangeArrowheads="1"/>
          </p:cNvSpPr>
          <p:nvPr/>
        </p:nvSpPr>
        <p:spPr bwMode="auto">
          <a:xfrm>
            <a:off x="6172200" y="4076700"/>
            <a:ext cx="2362200" cy="990600"/>
          </a:xfrm>
          <a:prstGeom prst="ellipse">
            <a:avLst/>
          </a:prstGeom>
          <a:noFill/>
          <a:ln w="12700">
            <a:solidFill>
              <a:schemeClr val="tx1"/>
            </a:solidFill>
            <a:round/>
            <a:headEnd type="none" w="sm" len="sm"/>
            <a:tailEnd type="none" w="sm" len="sm"/>
          </a:ln>
        </p:spPr>
        <p:txBody>
          <a:bodyPr wrap="none" anchor="ctr"/>
          <a:lstStyle/>
          <a:p>
            <a:r>
              <a:rPr lang="zh-CN" altLang="en-US" sz="3200">
                <a:solidFill>
                  <a:schemeClr val="tx2"/>
                </a:solidFill>
                <a:ea typeface="方正琥珀简体" pitchFamily="2" charset="-122"/>
              </a:rPr>
              <a:t>唯心主义</a:t>
            </a:r>
          </a:p>
        </p:txBody>
      </p:sp>
      <p:sp>
        <p:nvSpPr>
          <p:cNvPr id="553989" name="Line 5"/>
          <p:cNvSpPr>
            <a:spLocks noChangeShapeType="1"/>
          </p:cNvSpPr>
          <p:nvPr/>
        </p:nvSpPr>
        <p:spPr bwMode="auto">
          <a:xfrm>
            <a:off x="3733800" y="4572000"/>
            <a:ext cx="2286000" cy="0"/>
          </a:xfrm>
          <a:prstGeom prst="line">
            <a:avLst/>
          </a:prstGeom>
          <a:noFill/>
          <a:ln w="50800" cap="rnd">
            <a:solidFill>
              <a:schemeClr val="tx1"/>
            </a:solidFill>
            <a:prstDash val="sysDot"/>
            <a:round/>
            <a:headEnd type="none" w="sm" len="sm"/>
            <a:tailEnd type="triangle" w="sm" len="sm"/>
          </a:ln>
        </p:spPr>
        <p:txBody>
          <a:bodyPr/>
          <a:lstStyle/>
          <a:p>
            <a:endParaRPr lang="zh-CN" altLang="en-US"/>
          </a:p>
        </p:txBody>
      </p:sp>
      <p:sp>
        <p:nvSpPr>
          <p:cNvPr id="553990" name="Text Box 6"/>
          <p:cNvSpPr txBox="1">
            <a:spLocks noChangeArrowheads="1"/>
          </p:cNvSpPr>
          <p:nvPr/>
        </p:nvSpPr>
        <p:spPr bwMode="auto">
          <a:xfrm>
            <a:off x="2362200" y="2781300"/>
            <a:ext cx="2971800" cy="1323975"/>
          </a:xfrm>
          <a:prstGeom prst="rect">
            <a:avLst/>
          </a:prstGeom>
          <a:noFill/>
          <a:ln w="12700">
            <a:solidFill>
              <a:srgbClr val="000099"/>
            </a:solidFill>
            <a:miter lim="800000"/>
            <a:headEnd type="none" w="sm" len="sm"/>
            <a:tailEnd type="none" w="sm" len="sm"/>
          </a:ln>
        </p:spPr>
        <p:txBody>
          <a:bodyPr>
            <a:spAutoFit/>
          </a:bodyPr>
          <a:lstStyle/>
          <a:p>
            <a:pPr algn="l"/>
            <a:r>
              <a:rPr lang="zh-CN" altLang="en-US" sz="4000">
                <a:solidFill>
                  <a:schemeClr val="tx2"/>
                </a:solidFill>
                <a:ea typeface="方正琥珀简体" pitchFamily="2" charset="-122"/>
              </a:rPr>
              <a:t>近代形而上学唯物主义</a:t>
            </a:r>
          </a:p>
        </p:txBody>
      </p:sp>
      <p:sp>
        <p:nvSpPr>
          <p:cNvPr id="553991" name="Line 7"/>
          <p:cNvSpPr>
            <a:spLocks noChangeShapeType="1"/>
          </p:cNvSpPr>
          <p:nvPr/>
        </p:nvSpPr>
        <p:spPr bwMode="auto">
          <a:xfrm flipV="1">
            <a:off x="3733800" y="2247900"/>
            <a:ext cx="0" cy="533400"/>
          </a:xfrm>
          <a:prstGeom prst="line">
            <a:avLst/>
          </a:prstGeom>
          <a:noFill/>
          <a:ln w="50800" cap="rnd">
            <a:solidFill>
              <a:schemeClr val="tx1"/>
            </a:solidFill>
            <a:prstDash val="sysDot"/>
            <a:round/>
            <a:headEnd type="none" w="sm" len="sm"/>
            <a:tailEnd type="none" w="sm" len="sm"/>
          </a:ln>
        </p:spPr>
        <p:txBody>
          <a:bodyPr/>
          <a:lstStyle/>
          <a:p>
            <a:endParaRPr lang="zh-CN" altLang="en-US"/>
          </a:p>
        </p:txBody>
      </p:sp>
      <p:sp>
        <p:nvSpPr>
          <p:cNvPr id="553992" name="Line 8"/>
          <p:cNvSpPr>
            <a:spLocks noChangeShapeType="1"/>
          </p:cNvSpPr>
          <p:nvPr/>
        </p:nvSpPr>
        <p:spPr bwMode="auto">
          <a:xfrm>
            <a:off x="3733800" y="4133850"/>
            <a:ext cx="0" cy="457200"/>
          </a:xfrm>
          <a:prstGeom prst="line">
            <a:avLst/>
          </a:prstGeom>
          <a:noFill/>
          <a:ln w="50800" cap="rnd">
            <a:solidFill>
              <a:schemeClr val="tx1"/>
            </a:solidFill>
            <a:prstDash val="sysDot"/>
            <a:round/>
            <a:headEnd type="none" w="sm" len="sm"/>
            <a:tailEnd type="none" w="sm" len="sm"/>
          </a:ln>
        </p:spPr>
        <p:txBody>
          <a:bodyPr/>
          <a:lstStyle/>
          <a:p>
            <a:endParaRPr lang="zh-CN" altLang="en-US"/>
          </a:p>
        </p:txBody>
      </p:sp>
      <p:sp>
        <p:nvSpPr>
          <p:cNvPr id="62473" name="Line 9"/>
          <p:cNvSpPr>
            <a:spLocks noChangeShapeType="1"/>
          </p:cNvSpPr>
          <p:nvPr/>
        </p:nvSpPr>
        <p:spPr bwMode="auto">
          <a:xfrm>
            <a:off x="1524000" y="381000"/>
            <a:ext cx="0" cy="6477000"/>
          </a:xfrm>
          <a:prstGeom prst="line">
            <a:avLst/>
          </a:prstGeom>
          <a:noFill/>
          <a:ln w="57150">
            <a:solidFill>
              <a:schemeClr val="bg2"/>
            </a:solidFill>
            <a:round/>
            <a:headEnd type="none" w="sm" len="sm"/>
            <a:tailEnd type="none" w="sm" len="sm"/>
          </a:ln>
        </p:spPr>
        <p:txBody>
          <a:bodyPr/>
          <a:lstStyle/>
          <a:p>
            <a:endParaRPr lang="zh-CN" altLang="en-US"/>
          </a:p>
        </p:txBody>
      </p:sp>
      <p:sp>
        <p:nvSpPr>
          <p:cNvPr id="62474" name="Rectangle 10"/>
          <p:cNvSpPr>
            <a:spLocks noChangeArrowheads="1"/>
          </p:cNvSpPr>
          <p:nvPr/>
        </p:nvSpPr>
        <p:spPr bwMode="auto">
          <a:xfrm>
            <a:off x="0" y="0"/>
            <a:ext cx="9144000" cy="685800"/>
          </a:xfrm>
          <a:prstGeom prst="rect">
            <a:avLst/>
          </a:prstGeom>
          <a:solidFill>
            <a:schemeClr val="bg2"/>
          </a:solidFill>
          <a:ln w="12700">
            <a:noFill/>
            <a:miter lim="800000"/>
            <a:headEnd type="none" w="sm" len="sm"/>
            <a:tailEnd type="none" w="sm" len="sm"/>
          </a:ln>
        </p:spPr>
        <p:txBody>
          <a:bodyPr wrap="none" anchor="ctr"/>
          <a:lstStyle/>
          <a:p>
            <a:endParaRPr lang="zh-CN" altLang="en-US"/>
          </a:p>
        </p:txBody>
      </p:sp>
      <p:sp>
        <p:nvSpPr>
          <p:cNvPr id="62475" name="Rectangle 11"/>
          <p:cNvSpPr>
            <a:spLocks noChangeArrowheads="1"/>
          </p:cNvSpPr>
          <p:nvPr/>
        </p:nvSpPr>
        <p:spPr bwMode="auto">
          <a:xfrm>
            <a:off x="990600" y="1676400"/>
            <a:ext cx="990600" cy="2895600"/>
          </a:xfrm>
          <a:prstGeom prst="rect">
            <a:avLst/>
          </a:prstGeom>
          <a:solidFill>
            <a:schemeClr val="bg2"/>
          </a:solidFill>
          <a:ln w="12700">
            <a:solidFill>
              <a:schemeClr val="tx1"/>
            </a:solidFill>
            <a:miter lim="800000"/>
            <a:headEnd type="none" w="sm" len="sm"/>
            <a:tailEnd type="none" w="sm" len="sm"/>
          </a:ln>
        </p:spPr>
        <p:txBody>
          <a:bodyPr wrap="none" anchor="ctr"/>
          <a:lstStyle/>
          <a:p>
            <a:endParaRPr lang="zh-CN" altLang="en-US"/>
          </a:p>
        </p:txBody>
      </p:sp>
      <p:sp>
        <p:nvSpPr>
          <p:cNvPr id="553996" name="Text Box 12"/>
          <p:cNvSpPr txBox="1">
            <a:spLocks noChangeArrowheads="1"/>
          </p:cNvSpPr>
          <p:nvPr/>
        </p:nvSpPr>
        <p:spPr bwMode="auto">
          <a:xfrm>
            <a:off x="1143000" y="1219200"/>
            <a:ext cx="838200" cy="3140075"/>
          </a:xfrm>
          <a:prstGeom prst="rect">
            <a:avLst/>
          </a:prstGeom>
          <a:noFill/>
          <a:ln w="12700">
            <a:noFill/>
            <a:miter lim="800000"/>
            <a:headEnd type="none" w="sm" len="sm"/>
            <a:tailEnd type="none" w="sm" len="sm"/>
          </a:ln>
        </p:spPr>
        <p:txBody>
          <a:bodyPr>
            <a:spAutoFit/>
          </a:bodyPr>
          <a:lstStyle/>
          <a:p>
            <a:pPr algn="l"/>
            <a:r>
              <a:rPr lang="zh-CN" altLang="en-US" sz="4000" b="0">
                <a:solidFill>
                  <a:schemeClr val="tx2"/>
                </a:solidFill>
                <a:latin typeface="方正琥珀简体" pitchFamily="2" charset="-122"/>
                <a:ea typeface="方正琥珀简体" pitchFamily="2" charset="-122"/>
              </a:rPr>
              <a:t> 不彻底性</a:t>
            </a:r>
          </a:p>
        </p:txBody>
      </p:sp>
      <p:sp>
        <p:nvSpPr>
          <p:cNvPr id="553997" name="Text Box 13"/>
          <p:cNvSpPr txBox="1">
            <a:spLocks noChangeArrowheads="1"/>
          </p:cNvSpPr>
          <p:nvPr/>
        </p:nvSpPr>
        <p:spPr bwMode="auto">
          <a:xfrm>
            <a:off x="4114800" y="1752600"/>
            <a:ext cx="1743075" cy="646113"/>
          </a:xfrm>
          <a:prstGeom prst="rect">
            <a:avLst/>
          </a:prstGeom>
          <a:noFill/>
          <a:ln w="12700">
            <a:noFill/>
            <a:miter lim="800000"/>
            <a:headEnd type="none" w="sm" len="sm"/>
            <a:tailEnd type="none" w="sm" len="sm"/>
          </a:ln>
        </p:spPr>
        <p:txBody>
          <a:bodyPr>
            <a:spAutoFit/>
          </a:bodyPr>
          <a:lstStyle/>
          <a:p>
            <a:pPr algn="l"/>
            <a:r>
              <a:rPr lang="zh-CN" altLang="en-US">
                <a:solidFill>
                  <a:schemeClr val="tx2"/>
                </a:solidFill>
              </a:rPr>
              <a:t>世界观</a:t>
            </a:r>
          </a:p>
        </p:txBody>
      </p:sp>
      <p:sp>
        <p:nvSpPr>
          <p:cNvPr id="553998" name="Text Box 14"/>
          <p:cNvSpPr txBox="1">
            <a:spLocks noChangeArrowheads="1"/>
          </p:cNvSpPr>
          <p:nvPr/>
        </p:nvSpPr>
        <p:spPr bwMode="auto">
          <a:xfrm>
            <a:off x="4114800" y="4572000"/>
            <a:ext cx="1814513" cy="646113"/>
          </a:xfrm>
          <a:prstGeom prst="rect">
            <a:avLst/>
          </a:prstGeom>
          <a:noFill/>
          <a:ln w="12700">
            <a:noFill/>
            <a:miter lim="800000"/>
            <a:headEnd type="none" w="sm" len="sm"/>
            <a:tailEnd type="none" w="sm" len="sm"/>
          </a:ln>
        </p:spPr>
        <p:txBody>
          <a:bodyPr>
            <a:spAutoFit/>
          </a:bodyPr>
          <a:lstStyle/>
          <a:p>
            <a:pPr algn="l"/>
            <a:r>
              <a:rPr lang="zh-CN" altLang="en-US">
                <a:solidFill>
                  <a:schemeClr val="tx2"/>
                </a:solidFill>
              </a:rPr>
              <a:t>历史观</a:t>
            </a:r>
          </a:p>
        </p:txBody>
      </p:sp>
      <p:sp>
        <p:nvSpPr>
          <p:cNvPr id="553999" name="Rectangle 15"/>
          <p:cNvSpPr>
            <a:spLocks noChangeArrowheads="1"/>
          </p:cNvSpPr>
          <p:nvPr/>
        </p:nvSpPr>
        <p:spPr bwMode="auto">
          <a:xfrm>
            <a:off x="1828800" y="0"/>
            <a:ext cx="5943600" cy="838200"/>
          </a:xfrm>
          <a:prstGeom prst="rect">
            <a:avLst/>
          </a:prstGeom>
          <a:noFill/>
          <a:ln w="9525">
            <a:noFill/>
            <a:miter lim="800000"/>
            <a:headEnd/>
            <a:tailEnd/>
          </a:ln>
          <a:effectLst>
            <a:outerShdw dist="35921" dir="2700000" algn="ctr" rotWithShape="0">
              <a:schemeClr val="bg2"/>
            </a:outerShdw>
          </a:effectLst>
        </p:spPr>
        <p:txBody>
          <a:bodyPr lIns="92075" tIns="46038" rIns="92075" bIns="46038" anchor="ctr"/>
          <a:lstStyle/>
          <a:p>
            <a:pPr algn="l">
              <a:defRPr/>
            </a:pPr>
            <a:r>
              <a:rPr lang="zh-CN" altLang="en-US" sz="3200">
                <a:solidFill>
                  <a:schemeClr val="tx1"/>
                </a:solidFill>
                <a:latin typeface="方正水柱简体"/>
                <a:ea typeface="方正水柱简体"/>
                <a:cs typeface="方正水柱简体"/>
              </a:rPr>
              <a:t>近代形而上学唯物主义的局限性</a:t>
            </a:r>
            <a:endParaRPr lang="zh-CN" altLang="en-US" sz="4400" b="0">
              <a:solidFill>
                <a:schemeClr val="tx2"/>
              </a:solidFill>
              <a:latin typeface="方正大黑简体" pitchFamily="2" charset="-122"/>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553996"/>
                                        </p:tgtEl>
                                        <p:attrNameLst>
                                          <p:attrName>style.visibility</p:attrName>
                                        </p:attrNameLst>
                                      </p:cBhvr>
                                      <p:to>
                                        <p:strVal val="visible"/>
                                      </p:to>
                                    </p:set>
                                    <p:animEffect transition="in" filter="slide(fromTop)">
                                      <p:cBhvr>
                                        <p:cTn id="7" dur="500"/>
                                        <p:tgtEl>
                                          <p:spTgt spid="553996"/>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type="lt">
                                    <p:tmPct val="100000"/>
                                  </p:iterate>
                                  <p:childTnLst>
                                    <p:set>
                                      <p:cBhvr>
                                        <p:cTn id="10" dur="1" fill="hold">
                                          <p:stCondLst>
                                            <p:cond delay="0"/>
                                          </p:stCondLst>
                                        </p:cTn>
                                        <p:tgtEl>
                                          <p:spTgt spid="553990"/>
                                        </p:tgtEl>
                                        <p:attrNameLst>
                                          <p:attrName>style.visibility</p:attrName>
                                        </p:attrNameLst>
                                      </p:cBhvr>
                                      <p:to>
                                        <p:strVal val="visible"/>
                                      </p:to>
                                    </p:set>
                                    <p:anim calcmode="lin" valueType="num">
                                      <p:cBhvr>
                                        <p:cTn id="11" dur="75" fill="hold"/>
                                        <p:tgtEl>
                                          <p:spTgt spid="553990"/>
                                        </p:tgtEl>
                                        <p:attrNameLst>
                                          <p:attrName>ppt_w</p:attrName>
                                        </p:attrNameLst>
                                      </p:cBhvr>
                                      <p:tavLst>
                                        <p:tav tm="0">
                                          <p:val>
                                            <p:fltVal val="0"/>
                                          </p:val>
                                        </p:tav>
                                        <p:tav tm="100000">
                                          <p:val>
                                            <p:strVal val="#ppt_w"/>
                                          </p:val>
                                        </p:tav>
                                      </p:tavLst>
                                    </p:anim>
                                    <p:anim calcmode="lin" valueType="num">
                                      <p:cBhvr>
                                        <p:cTn id="12" dur="75" fill="hold"/>
                                        <p:tgtEl>
                                          <p:spTgt spid="553990"/>
                                        </p:tgtEl>
                                        <p:attrNameLst>
                                          <p:attrName>ppt_h</p:attrName>
                                        </p:attrNameLst>
                                      </p:cBhvr>
                                      <p:tavLst>
                                        <p:tav tm="0">
                                          <p:val>
                                            <p:fltVal val="0"/>
                                          </p:val>
                                        </p:tav>
                                        <p:tav tm="100000">
                                          <p:val>
                                            <p:strVal val="#ppt_h"/>
                                          </p:val>
                                        </p:tav>
                                      </p:tavLst>
                                    </p:anim>
                                  </p:childTnLst>
                                </p:cTn>
                              </p:par>
                            </p:childTnLst>
                          </p:cTn>
                        </p:par>
                        <p:par>
                          <p:cTn id="13" fill="hold">
                            <p:stCondLst>
                              <p:cond delay="1250"/>
                            </p:stCondLst>
                            <p:childTnLst>
                              <p:par>
                                <p:cTn id="14" presetID="17" presetClass="entr" presetSubtype="4" fill="hold" grpId="0" nodeType="afterEffect">
                                  <p:stCondLst>
                                    <p:cond delay="0"/>
                                  </p:stCondLst>
                                  <p:childTnLst>
                                    <p:set>
                                      <p:cBhvr>
                                        <p:cTn id="15" dur="1" fill="hold">
                                          <p:stCondLst>
                                            <p:cond delay="0"/>
                                          </p:stCondLst>
                                        </p:cTn>
                                        <p:tgtEl>
                                          <p:spTgt spid="553991"/>
                                        </p:tgtEl>
                                        <p:attrNameLst>
                                          <p:attrName>style.visibility</p:attrName>
                                        </p:attrNameLst>
                                      </p:cBhvr>
                                      <p:to>
                                        <p:strVal val="visible"/>
                                      </p:to>
                                    </p:set>
                                    <p:anim calcmode="lin" valueType="num">
                                      <p:cBhvr>
                                        <p:cTn id="16" dur="500" fill="hold"/>
                                        <p:tgtEl>
                                          <p:spTgt spid="553991"/>
                                        </p:tgtEl>
                                        <p:attrNameLst>
                                          <p:attrName>ppt_x</p:attrName>
                                        </p:attrNameLst>
                                      </p:cBhvr>
                                      <p:tavLst>
                                        <p:tav tm="0">
                                          <p:val>
                                            <p:strVal val="#ppt_x"/>
                                          </p:val>
                                        </p:tav>
                                        <p:tav tm="100000">
                                          <p:val>
                                            <p:strVal val="#ppt_x"/>
                                          </p:val>
                                        </p:tav>
                                      </p:tavLst>
                                    </p:anim>
                                    <p:anim calcmode="lin" valueType="num">
                                      <p:cBhvr>
                                        <p:cTn id="17" dur="500" fill="hold"/>
                                        <p:tgtEl>
                                          <p:spTgt spid="553991"/>
                                        </p:tgtEl>
                                        <p:attrNameLst>
                                          <p:attrName>ppt_y</p:attrName>
                                        </p:attrNameLst>
                                      </p:cBhvr>
                                      <p:tavLst>
                                        <p:tav tm="0">
                                          <p:val>
                                            <p:strVal val="#ppt_y+#ppt_h/2"/>
                                          </p:val>
                                        </p:tav>
                                        <p:tav tm="100000">
                                          <p:val>
                                            <p:strVal val="#ppt_y"/>
                                          </p:val>
                                        </p:tav>
                                      </p:tavLst>
                                    </p:anim>
                                    <p:anim calcmode="lin" valueType="num">
                                      <p:cBhvr>
                                        <p:cTn id="18" dur="500" fill="hold"/>
                                        <p:tgtEl>
                                          <p:spTgt spid="553991"/>
                                        </p:tgtEl>
                                        <p:attrNameLst>
                                          <p:attrName>ppt_w</p:attrName>
                                        </p:attrNameLst>
                                      </p:cBhvr>
                                      <p:tavLst>
                                        <p:tav tm="0">
                                          <p:val>
                                            <p:strVal val="#ppt_w"/>
                                          </p:val>
                                        </p:tav>
                                        <p:tav tm="100000">
                                          <p:val>
                                            <p:strVal val="#ppt_w"/>
                                          </p:val>
                                        </p:tav>
                                      </p:tavLst>
                                    </p:anim>
                                    <p:anim calcmode="lin" valueType="num">
                                      <p:cBhvr>
                                        <p:cTn id="19" dur="500" fill="hold"/>
                                        <p:tgtEl>
                                          <p:spTgt spid="553991"/>
                                        </p:tgtEl>
                                        <p:attrNameLst>
                                          <p:attrName>ppt_h</p:attrName>
                                        </p:attrNameLst>
                                      </p:cBhvr>
                                      <p:tavLst>
                                        <p:tav tm="0">
                                          <p:val>
                                            <p:fltVal val="0"/>
                                          </p:val>
                                        </p:tav>
                                        <p:tav tm="100000">
                                          <p:val>
                                            <p:strVal val="#ppt_h"/>
                                          </p:val>
                                        </p:tav>
                                      </p:tavLst>
                                    </p:anim>
                                  </p:childTnLst>
                                </p:cTn>
                              </p:par>
                            </p:childTnLst>
                          </p:cTn>
                        </p:par>
                        <p:par>
                          <p:cTn id="20" fill="hold">
                            <p:stCondLst>
                              <p:cond delay="1750"/>
                            </p:stCondLst>
                            <p:childTnLst>
                              <p:par>
                                <p:cTn id="21" presetID="17" presetClass="entr" presetSubtype="8" fill="hold" grpId="0" nodeType="afterEffect">
                                  <p:stCondLst>
                                    <p:cond delay="0"/>
                                  </p:stCondLst>
                                  <p:childTnLst>
                                    <p:set>
                                      <p:cBhvr>
                                        <p:cTn id="22" dur="1" fill="hold">
                                          <p:stCondLst>
                                            <p:cond delay="0"/>
                                          </p:stCondLst>
                                        </p:cTn>
                                        <p:tgtEl>
                                          <p:spTgt spid="553986"/>
                                        </p:tgtEl>
                                        <p:attrNameLst>
                                          <p:attrName>style.visibility</p:attrName>
                                        </p:attrNameLst>
                                      </p:cBhvr>
                                      <p:to>
                                        <p:strVal val="visible"/>
                                      </p:to>
                                    </p:set>
                                    <p:anim calcmode="lin" valueType="num">
                                      <p:cBhvr>
                                        <p:cTn id="23" dur="500" fill="hold"/>
                                        <p:tgtEl>
                                          <p:spTgt spid="553986"/>
                                        </p:tgtEl>
                                        <p:attrNameLst>
                                          <p:attrName>ppt_x</p:attrName>
                                        </p:attrNameLst>
                                      </p:cBhvr>
                                      <p:tavLst>
                                        <p:tav tm="0">
                                          <p:val>
                                            <p:strVal val="#ppt_x-#ppt_w/2"/>
                                          </p:val>
                                        </p:tav>
                                        <p:tav tm="100000">
                                          <p:val>
                                            <p:strVal val="#ppt_x"/>
                                          </p:val>
                                        </p:tav>
                                      </p:tavLst>
                                    </p:anim>
                                    <p:anim calcmode="lin" valueType="num">
                                      <p:cBhvr>
                                        <p:cTn id="24" dur="500" fill="hold"/>
                                        <p:tgtEl>
                                          <p:spTgt spid="553986"/>
                                        </p:tgtEl>
                                        <p:attrNameLst>
                                          <p:attrName>ppt_y</p:attrName>
                                        </p:attrNameLst>
                                      </p:cBhvr>
                                      <p:tavLst>
                                        <p:tav tm="0">
                                          <p:val>
                                            <p:strVal val="#ppt_y"/>
                                          </p:val>
                                        </p:tav>
                                        <p:tav tm="100000">
                                          <p:val>
                                            <p:strVal val="#ppt_y"/>
                                          </p:val>
                                        </p:tav>
                                      </p:tavLst>
                                    </p:anim>
                                    <p:anim calcmode="lin" valueType="num">
                                      <p:cBhvr>
                                        <p:cTn id="25" dur="500" fill="hold"/>
                                        <p:tgtEl>
                                          <p:spTgt spid="553986"/>
                                        </p:tgtEl>
                                        <p:attrNameLst>
                                          <p:attrName>ppt_w</p:attrName>
                                        </p:attrNameLst>
                                      </p:cBhvr>
                                      <p:tavLst>
                                        <p:tav tm="0">
                                          <p:val>
                                            <p:fltVal val="0"/>
                                          </p:val>
                                        </p:tav>
                                        <p:tav tm="100000">
                                          <p:val>
                                            <p:strVal val="#ppt_w"/>
                                          </p:val>
                                        </p:tav>
                                      </p:tavLst>
                                    </p:anim>
                                    <p:anim calcmode="lin" valueType="num">
                                      <p:cBhvr>
                                        <p:cTn id="26" dur="500" fill="hold"/>
                                        <p:tgtEl>
                                          <p:spTgt spid="553986"/>
                                        </p:tgtEl>
                                        <p:attrNameLst>
                                          <p:attrName>ppt_h</p:attrName>
                                        </p:attrNameLst>
                                      </p:cBhvr>
                                      <p:tavLst>
                                        <p:tav tm="0">
                                          <p:val>
                                            <p:strVal val="#ppt_h"/>
                                          </p:val>
                                        </p:tav>
                                        <p:tav tm="100000">
                                          <p:val>
                                            <p:strVal val="#ppt_h"/>
                                          </p:val>
                                        </p:tav>
                                      </p:tavLst>
                                    </p:anim>
                                  </p:childTnLst>
                                </p:cTn>
                              </p:par>
                            </p:childTnLst>
                          </p:cTn>
                        </p:par>
                        <p:par>
                          <p:cTn id="27" fill="hold">
                            <p:stCondLst>
                              <p:cond delay="2250"/>
                            </p:stCondLst>
                            <p:childTnLst>
                              <p:par>
                                <p:cTn id="28" presetID="4" presetClass="entr" presetSubtype="32" fill="hold" grpId="0" nodeType="after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box(out)">
                                      <p:cBhvr>
                                        <p:cTn id="30" dur="500"/>
                                        <p:tgtEl>
                                          <p:spTgt spid="553997"/>
                                        </p:tgtEl>
                                      </p:cBhvr>
                                    </p:animEffect>
                                  </p:childTnLst>
                                </p:cTn>
                              </p:par>
                            </p:childTnLst>
                          </p:cTn>
                        </p:par>
                        <p:par>
                          <p:cTn id="31" fill="hold">
                            <p:stCondLst>
                              <p:cond delay="2750"/>
                            </p:stCondLst>
                            <p:childTnLst>
                              <p:par>
                                <p:cTn id="32" presetID="23" presetClass="entr" presetSubtype="16" fill="hold" grpId="0" nodeType="afterEffect">
                                  <p:stCondLst>
                                    <p:cond delay="0"/>
                                  </p:stCondLst>
                                  <p:childTnLst>
                                    <p:set>
                                      <p:cBhvr>
                                        <p:cTn id="33" dur="1" fill="hold">
                                          <p:stCondLst>
                                            <p:cond delay="0"/>
                                          </p:stCondLst>
                                        </p:cTn>
                                        <p:tgtEl>
                                          <p:spTgt spid="553987"/>
                                        </p:tgtEl>
                                        <p:attrNameLst>
                                          <p:attrName>style.visibility</p:attrName>
                                        </p:attrNameLst>
                                      </p:cBhvr>
                                      <p:to>
                                        <p:strVal val="visible"/>
                                      </p:to>
                                    </p:set>
                                    <p:anim calcmode="lin" valueType="num">
                                      <p:cBhvr>
                                        <p:cTn id="34" dur="500" fill="hold"/>
                                        <p:tgtEl>
                                          <p:spTgt spid="553987"/>
                                        </p:tgtEl>
                                        <p:attrNameLst>
                                          <p:attrName>ppt_w</p:attrName>
                                        </p:attrNameLst>
                                      </p:cBhvr>
                                      <p:tavLst>
                                        <p:tav tm="0">
                                          <p:val>
                                            <p:fltVal val="0"/>
                                          </p:val>
                                        </p:tav>
                                        <p:tav tm="100000">
                                          <p:val>
                                            <p:strVal val="#ppt_w"/>
                                          </p:val>
                                        </p:tav>
                                      </p:tavLst>
                                    </p:anim>
                                    <p:anim calcmode="lin" valueType="num">
                                      <p:cBhvr>
                                        <p:cTn id="35" dur="500" fill="hold"/>
                                        <p:tgtEl>
                                          <p:spTgt spid="553987"/>
                                        </p:tgtEl>
                                        <p:attrNameLst>
                                          <p:attrName>ppt_h</p:attrName>
                                        </p:attrNameLst>
                                      </p:cBhvr>
                                      <p:tavLst>
                                        <p:tav tm="0">
                                          <p:val>
                                            <p:fltVal val="0"/>
                                          </p:val>
                                        </p:tav>
                                        <p:tav tm="100000">
                                          <p:val>
                                            <p:strVal val="#ppt_h"/>
                                          </p:val>
                                        </p:tav>
                                      </p:tavLst>
                                    </p:anim>
                                  </p:childTnLst>
                                </p:cTn>
                              </p:par>
                            </p:childTnLst>
                          </p:cTn>
                        </p:par>
                        <p:par>
                          <p:cTn id="36" fill="hold">
                            <p:stCondLst>
                              <p:cond delay="3250"/>
                            </p:stCondLst>
                            <p:childTnLst>
                              <p:par>
                                <p:cTn id="37" presetID="17" presetClass="entr" presetSubtype="1" fill="hold" grpId="0" nodeType="afterEffect">
                                  <p:stCondLst>
                                    <p:cond delay="0"/>
                                  </p:stCondLst>
                                  <p:childTnLst>
                                    <p:set>
                                      <p:cBhvr>
                                        <p:cTn id="38" dur="1" fill="hold">
                                          <p:stCondLst>
                                            <p:cond delay="0"/>
                                          </p:stCondLst>
                                        </p:cTn>
                                        <p:tgtEl>
                                          <p:spTgt spid="553992"/>
                                        </p:tgtEl>
                                        <p:attrNameLst>
                                          <p:attrName>style.visibility</p:attrName>
                                        </p:attrNameLst>
                                      </p:cBhvr>
                                      <p:to>
                                        <p:strVal val="visible"/>
                                      </p:to>
                                    </p:set>
                                    <p:anim calcmode="lin" valueType="num">
                                      <p:cBhvr>
                                        <p:cTn id="39" dur="500" fill="hold"/>
                                        <p:tgtEl>
                                          <p:spTgt spid="553992"/>
                                        </p:tgtEl>
                                        <p:attrNameLst>
                                          <p:attrName>ppt_x</p:attrName>
                                        </p:attrNameLst>
                                      </p:cBhvr>
                                      <p:tavLst>
                                        <p:tav tm="0">
                                          <p:val>
                                            <p:strVal val="#ppt_x"/>
                                          </p:val>
                                        </p:tav>
                                        <p:tav tm="100000">
                                          <p:val>
                                            <p:strVal val="#ppt_x"/>
                                          </p:val>
                                        </p:tav>
                                      </p:tavLst>
                                    </p:anim>
                                    <p:anim calcmode="lin" valueType="num">
                                      <p:cBhvr>
                                        <p:cTn id="40" dur="500" fill="hold"/>
                                        <p:tgtEl>
                                          <p:spTgt spid="553992"/>
                                        </p:tgtEl>
                                        <p:attrNameLst>
                                          <p:attrName>ppt_y</p:attrName>
                                        </p:attrNameLst>
                                      </p:cBhvr>
                                      <p:tavLst>
                                        <p:tav tm="0">
                                          <p:val>
                                            <p:strVal val="#ppt_y-#ppt_h/2"/>
                                          </p:val>
                                        </p:tav>
                                        <p:tav tm="100000">
                                          <p:val>
                                            <p:strVal val="#ppt_y"/>
                                          </p:val>
                                        </p:tav>
                                      </p:tavLst>
                                    </p:anim>
                                    <p:anim calcmode="lin" valueType="num">
                                      <p:cBhvr>
                                        <p:cTn id="41" dur="500" fill="hold"/>
                                        <p:tgtEl>
                                          <p:spTgt spid="553992"/>
                                        </p:tgtEl>
                                        <p:attrNameLst>
                                          <p:attrName>ppt_w</p:attrName>
                                        </p:attrNameLst>
                                      </p:cBhvr>
                                      <p:tavLst>
                                        <p:tav tm="0">
                                          <p:val>
                                            <p:strVal val="#ppt_w"/>
                                          </p:val>
                                        </p:tav>
                                        <p:tav tm="100000">
                                          <p:val>
                                            <p:strVal val="#ppt_w"/>
                                          </p:val>
                                        </p:tav>
                                      </p:tavLst>
                                    </p:anim>
                                    <p:anim calcmode="lin" valueType="num">
                                      <p:cBhvr>
                                        <p:cTn id="42" dur="500" fill="hold"/>
                                        <p:tgtEl>
                                          <p:spTgt spid="553992"/>
                                        </p:tgtEl>
                                        <p:attrNameLst>
                                          <p:attrName>ppt_h</p:attrName>
                                        </p:attrNameLst>
                                      </p:cBhvr>
                                      <p:tavLst>
                                        <p:tav tm="0">
                                          <p:val>
                                            <p:fltVal val="0"/>
                                          </p:val>
                                        </p:tav>
                                        <p:tav tm="100000">
                                          <p:val>
                                            <p:strVal val="#ppt_h"/>
                                          </p:val>
                                        </p:tav>
                                      </p:tavLst>
                                    </p:anim>
                                  </p:childTnLst>
                                </p:cTn>
                              </p:par>
                            </p:childTnLst>
                          </p:cTn>
                        </p:par>
                        <p:par>
                          <p:cTn id="43" fill="hold">
                            <p:stCondLst>
                              <p:cond delay="3750"/>
                            </p:stCondLst>
                            <p:childTnLst>
                              <p:par>
                                <p:cTn id="44" presetID="17" presetClass="entr" presetSubtype="8" fill="hold" grpId="0" nodeType="afterEffect">
                                  <p:stCondLst>
                                    <p:cond delay="0"/>
                                  </p:stCondLst>
                                  <p:childTnLst>
                                    <p:set>
                                      <p:cBhvr>
                                        <p:cTn id="45" dur="1" fill="hold">
                                          <p:stCondLst>
                                            <p:cond delay="0"/>
                                          </p:stCondLst>
                                        </p:cTn>
                                        <p:tgtEl>
                                          <p:spTgt spid="553989"/>
                                        </p:tgtEl>
                                        <p:attrNameLst>
                                          <p:attrName>style.visibility</p:attrName>
                                        </p:attrNameLst>
                                      </p:cBhvr>
                                      <p:to>
                                        <p:strVal val="visible"/>
                                      </p:to>
                                    </p:set>
                                    <p:anim calcmode="lin" valueType="num">
                                      <p:cBhvr>
                                        <p:cTn id="46" dur="500" fill="hold"/>
                                        <p:tgtEl>
                                          <p:spTgt spid="553989"/>
                                        </p:tgtEl>
                                        <p:attrNameLst>
                                          <p:attrName>ppt_x</p:attrName>
                                        </p:attrNameLst>
                                      </p:cBhvr>
                                      <p:tavLst>
                                        <p:tav tm="0">
                                          <p:val>
                                            <p:strVal val="#ppt_x-#ppt_w/2"/>
                                          </p:val>
                                        </p:tav>
                                        <p:tav tm="100000">
                                          <p:val>
                                            <p:strVal val="#ppt_x"/>
                                          </p:val>
                                        </p:tav>
                                      </p:tavLst>
                                    </p:anim>
                                    <p:anim calcmode="lin" valueType="num">
                                      <p:cBhvr>
                                        <p:cTn id="47" dur="500" fill="hold"/>
                                        <p:tgtEl>
                                          <p:spTgt spid="553989"/>
                                        </p:tgtEl>
                                        <p:attrNameLst>
                                          <p:attrName>ppt_y</p:attrName>
                                        </p:attrNameLst>
                                      </p:cBhvr>
                                      <p:tavLst>
                                        <p:tav tm="0">
                                          <p:val>
                                            <p:strVal val="#ppt_y"/>
                                          </p:val>
                                        </p:tav>
                                        <p:tav tm="100000">
                                          <p:val>
                                            <p:strVal val="#ppt_y"/>
                                          </p:val>
                                        </p:tav>
                                      </p:tavLst>
                                    </p:anim>
                                    <p:anim calcmode="lin" valueType="num">
                                      <p:cBhvr>
                                        <p:cTn id="48" dur="500" fill="hold"/>
                                        <p:tgtEl>
                                          <p:spTgt spid="553989"/>
                                        </p:tgtEl>
                                        <p:attrNameLst>
                                          <p:attrName>ppt_w</p:attrName>
                                        </p:attrNameLst>
                                      </p:cBhvr>
                                      <p:tavLst>
                                        <p:tav tm="0">
                                          <p:val>
                                            <p:fltVal val="0"/>
                                          </p:val>
                                        </p:tav>
                                        <p:tav tm="100000">
                                          <p:val>
                                            <p:strVal val="#ppt_w"/>
                                          </p:val>
                                        </p:tav>
                                      </p:tavLst>
                                    </p:anim>
                                    <p:anim calcmode="lin" valueType="num">
                                      <p:cBhvr>
                                        <p:cTn id="49" dur="500" fill="hold"/>
                                        <p:tgtEl>
                                          <p:spTgt spid="553989"/>
                                        </p:tgtEl>
                                        <p:attrNameLst>
                                          <p:attrName>ppt_h</p:attrName>
                                        </p:attrNameLst>
                                      </p:cBhvr>
                                      <p:tavLst>
                                        <p:tav tm="0">
                                          <p:val>
                                            <p:strVal val="#ppt_h"/>
                                          </p:val>
                                        </p:tav>
                                        <p:tav tm="100000">
                                          <p:val>
                                            <p:strVal val="#ppt_h"/>
                                          </p:val>
                                        </p:tav>
                                      </p:tavLst>
                                    </p:anim>
                                  </p:childTnLst>
                                </p:cTn>
                              </p:par>
                            </p:childTnLst>
                          </p:cTn>
                        </p:par>
                        <p:par>
                          <p:cTn id="50" fill="hold">
                            <p:stCondLst>
                              <p:cond delay="4250"/>
                            </p:stCondLst>
                            <p:childTnLst>
                              <p:par>
                                <p:cTn id="51" presetID="4" presetClass="entr" presetSubtype="32" fill="hold" grpId="0" nodeType="afterEffect">
                                  <p:stCondLst>
                                    <p:cond delay="0"/>
                                  </p:stCondLst>
                                  <p:childTnLst>
                                    <p:set>
                                      <p:cBhvr>
                                        <p:cTn id="52" dur="1" fill="hold">
                                          <p:stCondLst>
                                            <p:cond delay="0"/>
                                          </p:stCondLst>
                                        </p:cTn>
                                        <p:tgtEl>
                                          <p:spTgt spid="553998"/>
                                        </p:tgtEl>
                                        <p:attrNameLst>
                                          <p:attrName>style.visibility</p:attrName>
                                        </p:attrNameLst>
                                      </p:cBhvr>
                                      <p:to>
                                        <p:strVal val="visible"/>
                                      </p:to>
                                    </p:set>
                                    <p:animEffect transition="in" filter="box(out)">
                                      <p:cBhvr>
                                        <p:cTn id="53" dur="500"/>
                                        <p:tgtEl>
                                          <p:spTgt spid="553998"/>
                                        </p:tgtEl>
                                      </p:cBhvr>
                                    </p:animEffect>
                                  </p:childTnLst>
                                </p:cTn>
                              </p:par>
                            </p:childTnLst>
                          </p:cTn>
                        </p:par>
                        <p:par>
                          <p:cTn id="54" fill="hold">
                            <p:stCondLst>
                              <p:cond delay="4750"/>
                            </p:stCondLst>
                            <p:childTnLst>
                              <p:par>
                                <p:cTn id="55" presetID="23" presetClass="entr" presetSubtype="16" fill="hold" grpId="0" nodeType="afterEffect">
                                  <p:stCondLst>
                                    <p:cond delay="0"/>
                                  </p:stCondLst>
                                  <p:childTnLst>
                                    <p:set>
                                      <p:cBhvr>
                                        <p:cTn id="56" dur="1" fill="hold">
                                          <p:stCondLst>
                                            <p:cond delay="0"/>
                                          </p:stCondLst>
                                        </p:cTn>
                                        <p:tgtEl>
                                          <p:spTgt spid="553988"/>
                                        </p:tgtEl>
                                        <p:attrNameLst>
                                          <p:attrName>style.visibility</p:attrName>
                                        </p:attrNameLst>
                                      </p:cBhvr>
                                      <p:to>
                                        <p:strVal val="visible"/>
                                      </p:to>
                                    </p:set>
                                    <p:anim calcmode="lin" valueType="num">
                                      <p:cBhvr>
                                        <p:cTn id="57" dur="500" fill="hold"/>
                                        <p:tgtEl>
                                          <p:spTgt spid="553988"/>
                                        </p:tgtEl>
                                        <p:attrNameLst>
                                          <p:attrName>ppt_w</p:attrName>
                                        </p:attrNameLst>
                                      </p:cBhvr>
                                      <p:tavLst>
                                        <p:tav tm="0">
                                          <p:val>
                                            <p:fltVal val="0"/>
                                          </p:val>
                                        </p:tav>
                                        <p:tav tm="100000">
                                          <p:val>
                                            <p:strVal val="#ppt_w"/>
                                          </p:val>
                                        </p:tav>
                                      </p:tavLst>
                                    </p:anim>
                                    <p:anim calcmode="lin" valueType="num">
                                      <p:cBhvr>
                                        <p:cTn id="58" dur="500" fill="hold"/>
                                        <p:tgtEl>
                                          <p:spTgt spid="5539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animBg="1"/>
      <p:bldP spid="553987" grpId="0" animBg="1" autoUpdateAnimBg="0"/>
      <p:bldP spid="553988" grpId="0" animBg="1" autoUpdateAnimBg="0"/>
      <p:bldP spid="553989" grpId="0" animBg="1"/>
      <p:bldP spid="553990" grpId="0" animBg="1" autoUpdateAnimBg="0"/>
      <p:bldP spid="553991" grpId="0" animBg="1"/>
      <p:bldP spid="553992" grpId="0" animBg="1"/>
      <p:bldP spid="553996" grpId="0" autoUpdateAnimBg="0"/>
      <p:bldP spid="553997" grpId="0" autoUpdateAnimBg="0"/>
      <p:bldP spid="553998"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a:xfrm>
            <a:off x="539750" y="836613"/>
            <a:ext cx="8064500" cy="1152525"/>
          </a:xfrm>
          <a:noFill/>
        </p:spPr>
        <p:txBody>
          <a:bodyPr anchor="t"/>
          <a:lstStyle/>
          <a:p>
            <a:r>
              <a:rPr lang="zh-CN" altLang="en-US" sz="3600" b="1" smtClean="0">
                <a:solidFill>
                  <a:schemeClr val="hlink"/>
                </a:solidFill>
              </a:rPr>
              <a:t>可贵之处：</a:t>
            </a:r>
            <a:r>
              <a:rPr lang="zh-CN" altLang="en-US" sz="3200" b="1" smtClean="0">
                <a:solidFill>
                  <a:schemeClr val="tx1"/>
                </a:solidFill>
              </a:rPr>
              <a:t>以自然科学为依据解释世界的物质性是对唯物主义物质观的坚持和发展</a:t>
            </a:r>
          </a:p>
        </p:txBody>
      </p:sp>
      <p:sp>
        <p:nvSpPr>
          <p:cNvPr id="45059" name="Rectangle 3"/>
          <p:cNvSpPr>
            <a:spLocks noGrp="1" noRot="1" noChangeArrowheads="1"/>
          </p:cNvSpPr>
          <p:nvPr>
            <p:ph type="body" idx="1"/>
          </p:nvPr>
        </p:nvSpPr>
        <p:spPr>
          <a:xfrm>
            <a:off x="827088" y="2276475"/>
            <a:ext cx="7470775" cy="4275138"/>
          </a:xfrm>
        </p:spPr>
        <p:txBody>
          <a:bodyPr/>
          <a:lstStyle/>
          <a:p>
            <a:pPr>
              <a:buFont typeface="Wingdings" pitchFamily="2" charset="2"/>
              <a:buNone/>
            </a:pPr>
            <a:r>
              <a:rPr lang="zh-CN" altLang="en-US" sz="3600" b="1" smtClean="0">
                <a:solidFill>
                  <a:schemeClr val="hlink"/>
                </a:solidFill>
              </a:rPr>
              <a:t>缺陷：</a:t>
            </a:r>
          </a:p>
          <a:p>
            <a:r>
              <a:rPr lang="zh-CN" altLang="en-US" b="1" smtClean="0"/>
              <a:t>以偏概全，不理解一般与个别的关系</a:t>
            </a:r>
          </a:p>
          <a:p>
            <a:r>
              <a:rPr lang="zh-CN" altLang="en-US" b="1" smtClean="0"/>
              <a:t>错把对物质层次的认识当作对物质最终层次的认识</a:t>
            </a:r>
          </a:p>
          <a:p>
            <a:r>
              <a:rPr lang="zh-CN" altLang="en-US" b="1" smtClean="0"/>
              <a:t>不理解人类社会的物质性，割裂了自然界和社会的物质统一性（人是机器）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animEffect transition="in" filter="slide(fromLeft)">
                                      <p:cBhvr>
                                        <p:cTn id="7" dur="500"/>
                                        <p:tgtEl>
                                          <p:spTgt spid="45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4505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4505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505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450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advAuto="0"/>
      <p:bldP spid="45059" grpId="0" build="p" bldLvl="2"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600200" y="333375"/>
            <a:ext cx="6096000" cy="717550"/>
          </a:xfrm>
          <a:prstGeom prst="rect">
            <a:avLst/>
          </a:prstGeom>
          <a:noFill/>
          <a:ln w="9525">
            <a:noFill/>
            <a:miter lim="800000"/>
            <a:headEnd/>
            <a:tailEnd/>
          </a:ln>
          <a:effectLst/>
        </p:spPr>
        <p:txBody>
          <a:bodyPr>
            <a:spAutoFit/>
          </a:bodyPr>
          <a:lstStyle/>
          <a:p>
            <a:pPr algn="l" eaLnBrk="1" hangingPunct="1">
              <a:defRPr/>
            </a:pPr>
            <a:r>
              <a:rPr kumimoji="1" lang="zh-CN" altLang="en-US" sz="4100">
                <a:solidFill>
                  <a:srgbClr val="006600"/>
                </a:solidFill>
                <a:effectLst>
                  <a:outerShdw blurRad="38100" dist="38100" dir="2700000" algn="tl">
                    <a:srgbClr val="C0C0C0"/>
                  </a:outerShdw>
                </a:effectLst>
                <a:latin typeface="Arial" pitchFamily="34" charset="0"/>
                <a:ea typeface="华文行楷" pitchFamily="2" charset="-122"/>
              </a:rPr>
              <a:t>马克思主义的物质观</a:t>
            </a:r>
          </a:p>
        </p:txBody>
      </p:sp>
      <p:grpSp>
        <p:nvGrpSpPr>
          <p:cNvPr id="2" name="Group 4"/>
          <p:cNvGrpSpPr>
            <a:grpSpLocks/>
          </p:cNvGrpSpPr>
          <p:nvPr/>
        </p:nvGrpSpPr>
        <p:grpSpPr bwMode="auto">
          <a:xfrm>
            <a:off x="533400" y="1323975"/>
            <a:ext cx="8077200" cy="4999038"/>
            <a:chOff x="336" y="960"/>
            <a:chExt cx="5088" cy="3149"/>
          </a:xfrm>
        </p:grpSpPr>
        <p:sp>
          <p:nvSpPr>
            <p:cNvPr id="19461" name="AutoShape 5"/>
            <p:cNvSpPr>
              <a:spLocks noChangeArrowheads="1"/>
            </p:cNvSpPr>
            <p:nvPr/>
          </p:nvSpPr>
          <p:spPr bwMode="gray">
            <a:xfrm flipH="1">
              <a:off x="360" y="960"/>
              <a:ext cx="1119" cy="2721"/>
            </a:xfrm>
            <a:prstGeom prst="roundRect">
              <a:avLst>
                <a:gd name="adj" fmla="val 11375"/>
              </a:avLst>
            </a:prstGeom>
            <a:noFill/>
            <a:ln w="28575">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3" name="Group 6"/>
            <p:cNvGrpSpPr>
              <a:grpSpLocks/>
            </p:cNvGrpSpPr>
            <p:nvPr/>
          </p:nvGrpSpPr>
          <p:grpSpPr bwMode="auto">
            <a:xfrm>
              <a:off x="336" y="960"/>
              <a:ext cx="5088" cy="3149"/>
              <a:chOff x="336" y="960"/>
              <a:chExt cx="5088" cy="3149"/>
            </a:xfrm>
          </p:grpSpPr>
          <p:sp>
            <p:nvSpPr>
              <p:cNvPr id="64521" name="AutoShape 7"/>
              <p:cNvSpPr>
                <a:spLocks noChangeArrowheads="1"/>
              </p:cNvSpPr>
              <p:nvPr/>
            </p:nvSpPr>
            <p:spPr bwMode="gray">
              <a:xfrm flipH="1">
                <a:off x="336" y="960"/>
                <a:ext cx="1119" cy="2721"/>
              </a:xfrm>
              <a:prstGeom prst="roundRect">
                <a:avLst>
                  <a:gd name="adj" fmla="val 11375"/>
                </a:avLst>
              </a:prstGeom>
              <a:noFill/>
              <a:ln w="28575">
                <a:solidFill>
                  <a:srgbClr val="996633"/>
                </a:solidFill>
                <a:round/>
                <a:headEnd/>
                <a:tailEnd/>
              </a:ln>
            </p:spPr>
            <p:txBody>
              <a:bodyPr wrap="none" anchor="ctr"/>
              <a:lstStyle/>
              <a:p>
                <a:pPr eaLnBrk="1" hangingPunct="1"/>
                <a:endParaRPr lang="zh-CN" altLang="zh-CN" sz="1800" b="0">
                  <a:latin typeface="Arial" pitchFamily="34" charset="0"/>
                  <a:ea typeface="宋体" pitchFamily="2" charset="-122"/>
                </a:endParaRPr>
              </a:p>
            </p:txBody>
          </p:sp>
          <p:grpSp>
            <p:nvGrpSpPr>
              <p:cNvPr id="4" name="Group 8"/>
              <p:cNvGrpSpPr>
                <a:grpSpLocks/>
              </p:cNvGrpSpPr>
              <p:nvPr/>
            </p:nvGrpSpPr>
            <p:grpSpPr bwMode="auto">
              <a:xfrm>
                <a:off x="453" y="1008"/>
                <a:ext cx="4971" cy="3101"/>
                <a:chOff x="453" y="1008"/>
                <a:chExt cx="4971" cy="3101"/>
              </a:xfrm>
            </p:grpSpPr>
            <p:sp>
              <p:nvSpPr>
                <p:cNvPr id="19465" name="AutoShape 9">
                  <a:hlinkClick r:id="rId2"/>
                </p:cNvPr>
                <p:cNvSpPr>
                  <a:spLocks noChangeAspect="1" noChangeArrowheads="1"/>
                </p:cNvSpPr>
                <p:nvPr/>
              </p:nvSpPr>
              <p:spPr bwMode="auto">
                <a:xfrm>
                  <a:off x="2790" y="1830"/>
                  <a:ext cx="516" cy="660"/>
                </a:xfrm>
                <a:prstGeom prst="rect">
                  <a:avLst/>
                </a:prstGeom>
                <a:noFill/>
              </p:spPr>
              <p:txBody>
                <a:bodyPr/>
                <a:lstStyle/>
                <a:p>
                  <a:pPr>
                    <a:defRPr/>
                  </a:pPr>
                  <a:endParaRPr lang="zh-CN" altLang="en-US">
                    <a:effectLst>
                      <a:outerShdw blurRad="38100" dist="38100" dir="2700000" algn="tl">
                        <a:srgbClr val="000000">
                          <a:alpha val="43137"/>
                        </a:srgbClr>
                      </a:outerShdw>
                    </a:effectLst>
                  </a:endParaRPr>
                </a:p>
              </p:txBody>
            </p:sp>
            <p:sp>
              <p:nvSpPr>
                <p:cNvPr id="19466" name="AutoShape 10">
                  <a:hlinkClick r:id="rId2"/>
                </p:cNvPr>
                <p:cNvSpPr>
                  <a:spLocks noChangeAspect="1" noChangeArrowheads="1"/>
                </p:cNvSpPr>
                <p:nvPr/>
              </p:nvSpPr>
              <p:spPr bwMode="auto">
                <a:xfrm>
                  <a:off x="2790" y="1830"/>
                  <a:ext cx="516" cy="660"/>
                </a:xfrm>
                <a:prstGeom prst="rect">
                  <a:avLst/>
                </a:prstGeom>
                <a:noFill/>
              </p:spPr>
              <p:txBody>
                <a:bodyPr/>
                <a:lstStyle/>
                <a:p>
                  <a:pPr>
                    <a:defRPr/>
                  </a:pPr>
                  <a:endParaRPr lang="zh-CN" altLang="en-US">
                    <a:effectLst>
                      <a:outerShdw blurRad="38100" dist="38100" dir="2700000" algn="tl">
                        <a:srgbClr val="000000">
                          <a:alpha val="43137"/>
                        </a:srgbClr>
                      </a:outerShdw>
                    </a:effectLst>
                  </a:endParaRPr>
                </a:p>
              </p:txBody>
            </p:sp>
            <p:sp>
              <p:nvSpPr>
                <p:cNvPr id="19467" name="Rectangle 11"/>
                <p:cNvSpPr>
                  <a:spLocks noChangeArrowheads="1"/>
                </p:cNvSpPr>
                <p:nvPr/>
              </p:nvSpPr>
              <p:spPr bwMode="auto">
                <a:xfrm>
                  <a:off x="2280" y="3744"/>
                  <a:ext cx="2208" cy="365"/>
                </a:xfrm>
                <a:prstGeom prst="rect">
                  <a:avLst/>
                </a:prstGeom>
                <a:solidFill>
                  <a:schemeClr val="bg1"/>
                </a:solidFill>
                <a:ln w="38100">
                  <a:noFill/>
                  <a:miter lim="800000"/>
                  <a:headEnd/>
                  <a:tailEnd/>
                </a:ln>
                <a:effectLst/>
              </p:spPr>
              <p:txBody>
                <a:bodyPr>
                  <a:spAutoFit/>
                </a:bodyPr>
                <a:lstStyle/>
                <a:p>
                  <a:pPr algn="l" eaLnBrk="1" hangingPunct="1">
                    <a:defRPr/>
                  </a:pPr>
                  <a:r>
                    <a:rPr kumimoji="1" lang="zh-CN" altLang="en-US" sz="3200">
                      <a:solidFill>
                        <a:schemeClr val="tx1"/>
                      </a:solidFill>
                      <a:effectLst>
                        <a:outerShdw blurRad="38100" dist="38100" dir="2700000" algn="tl">
                          <a:srgbClr val="C0C0C0"/>
                        </a:outerShdw>
                      </a:effectLst>
                      <a:latin typeface="Arial" pitchFamily="34" charset="0"/>
                    </a:rPr>
                    <a:t>物质 </a:t>
                  </a:r>
                  <a:r>
                    <a:rPr kumimoji="1" lang="en-US" altLang="zh-CN" sz="3200">
                      <a:solidFill>
                        <a:schemeClr val="tx1"/>
                      </a:solidFill>
                      <a:effectLst>
                        <a:outerShdw blurRad="38100" dist="38100" dir="2700000" algn="tl">
                          <a:srgbClr val="C0C0C0"/>
                        </a:outerShdw>
                      </a:effectLst>
                      <a:latin typeface="Arial" pitchFamily="34" charset="0"/>
                    </a:rPr>
                    <a:t>= </a:t>
                  </a:r>
                  <a:r>
                    <a:rPr kumimoji="1" lang="zh-CN" altLang="en-US" sz="3200">
                      <a:solidFill>
                        <a:schemeClr val="tx1"/>
                      </a:solidFill>
                      <a:effectLst>
                        <a:outerShdw blurRad="38100" dist="38100" dir="2700000" algn="tl">
                          <a:srgbClr val="C0C0C0"/>
                        </a:outerShdw>
                      </a:effectLst>
                      <a:latin typeface="Arial" pitchFamily="34" charset="0"/>
                    </a:rPr>
                    <a:t>客观实在性</a:t>
                  </a:r>
                </a:p>
              </p:txBody>
            </p:sp>
            <p:grpSp>
              <p:nvGrpSpPr>
                <p:cNvPr id="5" name="Group 12"/>
                <p:cNvGrpSpPr>
                  <a:grpSpLocks/>
                </p:cNvGrpSpPr>
                <p:nvPr/>
              </p:nvGrpSpPr>
              <p:grpSpPr bwMode="auto">
                <a:xfrm rot="5400000">
                  <a:off x="1523" y="1199"/>
                  <a:ext cx="333" cy="367"/>
                  <a:chOff x="778" y="1762"/>
                  <a:chExt cx="312" cy="420"/>
                </a:xfrm>
              </p:grpSpPr>
              <p:grpSp>
                <p:nvGrpSpPr>
                  <p:cNvPr id="6" name="Group 13"/>
                  <p:cNvGrpSpPr>
                    <a:grpSpLocks/>
                  </p:cNvGrpSpPr>
                  <p:nvPr/>
                </p:nvGrpSpPr>
                <p:grpSpPr bwMode="auto">
                  <a:xfrm>
                    <a:off x="960" y="1764"/>
                    <a:ext cx="130" cy="418"/>
                    <a:chOff x="960" y="1764"/>
                    <a:chExt cx="130" cy="418"/>
                  </a:xfrm>
                </p:grpSpPr>
                <p:sp>
                  <p:nvSpPr>
                    <p:cNvPr id="19470" name="Oval 14"/>
                    <p:cNvSpPr>
                      <a:spLocks noChangeArrowheads="1"/>
                    </p:cNvSpPr>
                    <p:nvPr/>
                  </p:nvSpPr>
                  <p:spPr bwMode="gray">
                    <a:xfrm>
                      <a:off x="960" y="1764"/>
                      <a:ext cx="126"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71" name="Oval 15"/>
                    <p:cNvSpPr>
                      <a:spLocks noChangeArrowheads="1"/>
                    </p:cNvSpPr>
                    <p:nvPr/>
                  </p:nvSpPr>
                  <p:spPr bwMode="gray">
                    <a:xfrm>
                      <a:off x="964" y="2062"/>
                      <a:ext cx="126"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72" name="AutoShape 16"/>
                    <p:cNvSpPr>
                      <a:spLocks noChangeArrowheads="1"/>
                    </p:cNvSpPr>
                    <p:nvPr/>
                  </p:nvSpPr>
                  <p:spPr bwMode="gray">
                    <a:xfrm>
                      <a:off x="993" y="1832"/>
                      <a:ext cx="67" cy="299"/>
                    </a:xfrm>
                    <a:prstGeom prst="roundRect">
                      <a:avLst>
                        <a:gd name="adj" fmla="val 50000"/>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7" name="Group 17"/>
                  <p:cNvGrpSpPr>
                    <a:grpSpLocks/>
                  </p:cNvGrpSpPr>
                  <p:nvPr/>
                </p:nvGrpSpPr>
                <p:grpSpPr bwMode="auto">
                  <a:xfrm>
                    <a:off x="778" y="1762"/>
                    <a:ext cx="130" cy="418"/>
                    <a:chOff x="960" y="1764"/>
                    <a:chExt cx="130" cy="418"/>
                  </a:xfrm>
                </p:grpSpPr>
                <p:sp>
                  <p:nvSpPr>
                    <p:cNvPr id="19474" name="Oval 18"/>
                    <p:cNvSpPr>
                      <a:spLocks noChangeArrowheads="1"/>
                    </p:cNvSpPr>
                    <p:nvPr/>
                  </p:nvSpPr>
                  <p:spPr bwMode="gray">
                    <a:xfrm>
                      <a:off x="960" y="1764"/>
                      <a:ext cx="126"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75" name="Oval 19"/>
                    <p:cNvSpPr>
                      <a:spLocks noChangeArrowheads="1"/>
                    </p:cNvSpPr>
                    <p:nvPr/>
                  </p:nvSpPr>
                  <p:spPr bwMode="gray">
                    <a:xfrm>
                      <a:off x="964" y="2062"/>
                      <a:ext cx="126"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76" name="AutoShape 20"/>
                    <p:cNvSpPr>
                      <a:spLocks noChangeArrowheads="1"/>
                    </p:cNvSpPr>
                    <p:nvPr/>
                  </p:nvSpPr>
                  <p:spPr bwMode="gray">
                    <a:xfrm>
                      <a:off x="996" y="1829"/>
                      <a:ext cx="67" cy="300"/>
                    </a:xfrm>
                    <a:prstGeom prst="roundRect">
                      <a:avLst>
                        <a:gd name="adj" fmla="val 50000"/>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8" name="Group 21"/>
                <p:cNvGrpSpPr>
                  <a:grpSpLocks/>
                </p:cNvGrpSpPr>
                <p:nvPr/>
              </p:nvGrpSpPr>
              <p:grpSpPr bwMode="auto">
                <a:xfrm rot="5400000">
                  <a:off x="1522" y="2970"/>
                  <a:ext cx="335" cy="367"/>
                  <a:chOff x="778" y="1762"/>
                  <a:chExt cx="312" cy="420"/>
                </a:xfrm>
              </p:grpSpPr>
              <p:grpSp>
                <p:nvGrpSpPr>
                  <p:cNvPr id="9" name="Group 22"/>
                  <p:cNvGrpSpPr>
                    <a:grpSpLocks/>
                  </p:cNvGrpSpPr>
                  <p:nvPr/>
                </p:nvGrpSpPr>
                <p:grpSpPr bwMode="auto">
                  <a:xfrm>
                    <a:off x="960" y="1764"/>
                    <a:ext cx="130" cy="418"/>
                    <a:chOff x="960" y="1764"/>
                    <a:chExt cx="130" cy="418"/>
                  </a:xfrm>
                </p:grpSpPr>
                <p:sp>
                  <p:nvSpPr>
                    <p:cNvPr id="19479" name="Oval 23"/>
                    <p:cNvSpPr>
                      <a:spLocks noChangeArrowheads="1"/>
                    </p:cNvSpPr>
                    <p:nvPr/>
                  </p:nvSpPr>
                  <p:spPr bwMode="gray">
                    <a:xfrm>
                      <a:off x="960" y="1764"/>
                      <a:ext cx="129"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80" name="Oval 24"/>
                    <p:cNvSpPr>
                      <a:spLocks noChangeArrowheads="1"/>
                    </p:cNvSpPr>
                    <p:nvPr/>
                  </p:nvSpPr>
                  <p:spPr bwMode="gray">
                    <a:xfrm>
                      <a:off x="961" y="2062"/>
                      <a:ext cx="129"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81" name="AutoShape 25"/>
                    <p:cNvSpPr>
                      <a:spLocks noChangeArrowheads="1"/>
                    </p:cNvSpPr>
                    <p:nvPr/>
                  </p:nvSpPr>
                  <p:spPr bwMode="gray">
                    <a:xfrm>
                      <a:off x="996" y="1832"/>
                      <a:ext cx="62" cy="299"/>
                    </a:xfrm>
                    <a:prstGeom prst="roundRect">
                      <a:avLst>
                        <a:gd name="adj" fmla="val 50000"/>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0" name="Group 26"/>
                  <p:cNvGrpSpPr>
                    <a:grpSpLocks/>
                  </p:cNvGrpSpPr>
                  <p:nvPr/>
                </p:nvGrpSpPr>
                <p:grpSpPr bwMode="auto">
                  <a:xfrm>
                    <a:off x="778" y="1762"/>
                    <a:ext cx="130" cy="418"/>
                    <a:chOff x="960" y="1764"/>
                    <a:chExt cx="130" cy="418"/>
                  </a:xfrm>
                </p:grpSpPr>
                <p:sp>
                  <p:nvSpPr>
                    <p:cNvPr id="19483" name="Oval 27"/>
                    <p:cNvSpPr>
                      <a:spLocks noChangeArrowheads="1"/>
                    </p:cNvSpPr>
                    <p:nvPr/>
                  </p:nvSpPr>
                  <p:spPr bwMode="gray">
                    <a:xfrm>
                      <a:off x="960" y="1764"/>
                      <a:ext cx="129"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84" name="Oval 28"/>
                    <p:cNvSpPr>
                      <a:spLocks noChangeArrowheads="1"/>
                    </p:cNvSpPr>
                    <p:nvPr/>
                  </p:nvSpPr>
                  <p:spPr bwMode="gray">
                    <a:xfrm>
                      <a:off x="964" y="2062"/>
                      <a:ext cx="129"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85" name="AutoShape 29"/>
                    <p:cNvSpPr>
                      <a:spLocks noChangeArrowheads="1"/>
                    </p:cNvSpPr>
                    <p:nvPr/>
                  </p:nvSpPr>
                  <p:spPr bwMode="gray">
                    <a:xfrm>
                      <a:off x="996" y="1829"/>
                      <a:ext cx="62" cy="300"/>
                    </a:xfrm>
                    <a:prstGeom prst="roundRect">
                      <a:avLst>
                        <a:gd name="adj" fmla="val 50000"/>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19486" name="AutoShape 30"/>
                <p:cNvSpPr>
                  <a:spLocks noChangeArrowheads="1"/>
                </p:cNvSpPr>
                <p:nvPr/>
              </p:nvSpPr>
              <p:spPr bwMode="gray">
                <a:xfrm>
                  <a:off x="1800" y="1008"/>
                  <a:ext cx="3624" cy="2721"/>
                </a:xfrm>
                <a:prstGeom prst="roundRect">
                  <a:avLst>
                    <a:gd name="adj" fmla="val 2454"/>
                  </a:avLst>
                </a:prstGeom>
                <a:solidFill>
                  <a:srgbClr val="660033"/>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87" name="Text Box 31"/>
                <p:cNvSpPr txBox="1">
                  <a:spLocks noChangeArrowheads="1"/>
                </p:cNvSpPr>
                <p:nvPr/>
              </p:nvSpPr>
              <p:spPr bwMode="auto">
                <a:xfrm>
                  <a:off x="2046" y="1466"/>
                  <a:ext cx="3077" cy="1765"/>
                </a:xfrm>
                <a:prstGeom prst="rect">
                  <a:avLst/>
                </a:prstGeom>
                <a:noFill/>
                <a:ln w="28575">
                  <a:solidFill>
                    <a:srgbClr val="FFFF99"/>
                  </a:solidFill>
                  <a:miter lim="800000"/>
                  <a:headEnd/>
                  <a:tailEnd/>
                </a:ln>
                <a:effectLst/>
              </p:spPr>
              <p:txBody>
                <a:bodyPr>
                  <a:spAutoFit/>
                </a:bodyPr>
                <a:lstStyle/>
                <a:p>
                  <a:pPr algn="l" eaLnBrk="1" hangingPunct="1">
                    <a:spcBef>
                      <a:spcPct val="50000"/>
                    </a:spcBef>
                    <a:defRPr/>
                  </a:pPr>
                  <a:r>
                    <a:rPr lang="en-US" altLang="zh-CN" sz="3200">
                      <a:solidFill>
                        <a:schemeClr val="tx1"/>
                      </a:solidFill>
                      <a:effectLst>
                        <a:outerShdw blurRad="38100" dist="38100" dir="2700000" algn="tl">
                          <a:srgbClr val="C0C0C0"/>
                        </a:outerShdw>
                      </a:effectLst>
                      <a:latin typeface="Arial" pitchFamily="34" charset="0"/>
                      <a:ea typeface="楷体_GB2312" pitchFamily="49" charset="-122"/>
                    </a:rPr>
                    <a:t>      </a:t>
                  </a:r>
                  <a:r>
                    <a:rPr lang="en-US" altLang="zh-CN" sz="3200">
                      <a:effectLst>
                        <a:outerShdw blurRad="38100" dist="38100" dir="2700000" algn="tl">
                          <a:srgbClr val="C0C0C0"/>
                        </a:outerShdw>
                      </a:effectLst>
                      <a:latin typeface="Arial" pitchFamily="34" charset="0"/>
                      <a:ea typeface="楷体_GB2312" pitchFamily="49" charset="-122"/>
                    </a:rPr>
                    <a:t>“</a:t>
                  </a:r>
                  <a:r>
                    <a:rPr lang="zh-CN" altLang="en-US" sz="3200">
                      <a:effectLst>
                        <a:outerShdw blurRad="38100" dist="38100" dir="2700000" algn="tl">
                          <a:srgbClr val="C0C0C0"/>
                        </a:outerShdw>
                      </a:effectLst>
                      <a:latin typeface="Arial" pitchFamily="34" charset="0"/>
                      <a:ea typeface="华文行楷" pitchFamily="2" charset="-122"/>
                    </a:rPr>
                    <a:t>物、物质无非是各种物的总和，而这个概念就是从这一总和中抽象出来的。</a:t>
                  </a:r>
                  <a:r>
                    <a:rPr lang="zh-CN" altLang="en-US" sz="3200">
                      <a:effectLst>
                        <a:outerShdw blurRad="38100" dist="38100" dir="2700000" algn="tl">
                          <a:srgbClr val="C0C0C0"/>
                        </a:outerShdw>
                      </a:effectLst>
                      <a:latin typeface="Arial" pitchFamily="34" charset="0"/>
                      <a:ea typeface="楷体_GB2312" pitchFamily="49" charset="-122"/>
                    </a:rPr>
                    <a:t>”  </a:t>
                  </a:r>
                </a:p>
                <a:p>
                  <a:pPr algn="l" eaLnBrk="1" hangingPunct="1">
                    <a:spcBef>
                      <a:spcPct val="50000"/>
                    </a:spcBef>
                    <a:defRPr/>
                  </a:pPr>
                  <a:r>
                    <a:rPr lang="zh-CN" altLang="en-US" sz="3200">
                      <a:effectLst>
                        <a:outerShdw blurRad="38100" dist="38100" dir="2700000" algn="tl">
                          <a:srgbClr val="C0C0C0"/>
                        </a:outerShdw>
                      </a:effectLst>
                      <a:latin typeface="Arial" pitchFamily="34" charset="0"/>
                      <a:ea typeface="楷体_GB2312" pitchFamily="49" charset="-122"/>
                    </a:rPr>
                    <a:t>        </a:t>
                  </a:r>
                  <a:r>
                    <a:rPr lang="en-US" altLang="zh-CN" sz="3200">
                      <a:effectLst>
                        <a:outerShdw blurRad="38100" dist="38100" dir="2700000" algn="tl">
                          <a:srgbClr val="C0C0C0"/>
                        </a:outerShdw>
                      </a:effectLst>
                      <a:latin typeface="Arial" pitchFamily="34" charset="0"/>
                      <a:ea typeface="楷体_GB2312" pitchFamily="49" charset="-122"/>
                    </a:rPr>
                    <a:t>——    </a:t>
                  </a:r>
                  <a:r>
                    <a:rPr lang="zh-CN" altLang="en-US" sz="2400">
                      <a:effectLst>
                        <a:outerShdw blurRad="38100" dist="38100" dir="2700000" algn="tl">
                          <a:srgbClr val="C0C0C0"/>
                        </a:outerShdw>
                      </a:effectLst>
                      <a:latin typeface="Arial" pitchFamily="34" charset="0"/>
                      <a:ea typeface="楷体_GB2312" pitchFamily="49" charset="-122"/>
                    </a:rPr>
                    <a:t>恩格斯</a:t>
                  </a:r>
                </a:p>
              </p:txBody>
            </p:sp>
            <p:pic>
              <p:nvPicPr>
                <p:cNvPr id="64530" name="Picture 32" descr="W020051214391988963281"/>
                <p:cNvPicPr>
                  <a:picLocks noChangeAspect="1" noChangeArrowheads="1"/>
                </p:cNvPicPr>
                <p:nvPr/>
              </p:nvPicPr>
              <p:blipFill>
                <a:blip r:embed="rId3" cstate="print"/>
                <a:srcRect/>
                <a:stretch>
                  <a:fillRect/>
                </a:stretch>
              </p:blipFill>
              <p:spPr bwMode="auto">
                <a:xfrm>
                  <a:off x="453" y="1584"/>
                  <a:ext cx="970" cy="1296"/>
                </a:xfrm>
                <a:prstGeom prst="rect">
                  <a:avLst/>
                </a:prstGeom>
                <a:noFill/>
                <a:ln w="38100">
                  <a:solidFill>
                    <a:srgbClr val="990000"/>
                  </a:solidFill>
                  <a:miter lim="800000"/>
                  <a:headEnd/>
                  <a:tailEnd/>
                </a:ln>
              </p:spPr>
            </p:pic>
            <p:grpSp>
              <p:nvGrpSpPr>
                <p:cNvPr id="11" name="Group 33"/>
                <p:cNvGrpSpPr>
                  <a:grpSpLocks/>
                </p:cNvGrpSpPr>
                <p:nvPr/>
              </p:nvGrpSpPr>
              <p:grpSpPr bwMode="auto">
                <a:xfrm rot="5400000">
                  <a:off x="1499" y="1199"/>
                  <a:ext cx="333" cy="367"/>
                  <a:chOff x="778" y="1762"/>
                  <a:chExt cx="312" cy="420"/>
                </a:xfrm>
              </p:grpSpPr>
              <p:grpSp>
                <p:nvGrpSpPr>
                  <p:cNvPr id="12" name="Group 34"/>
                  <p:cNvGrpSpPr>
                    <a:grpSpLocks/>
                  </p:cNvGrpSpPr>
                  <p:nvPr/>
                </p:nvGrpSpPr>
                <p:grpSpPr bwMode="auto">
                  <a:xfrm>
                    <a:off x="960" y="1764"/>
                    <a:ext cx="130" cy="418"/>
                    <a:chOff x="960" y="1764"/>
                    <a:chExt cx="130" cy="418"/>
                  </a:xfrm>
                </p:grpSpPr>
                <p:sp>
                  <p:nvSpPr>
                    <p:cNvPr id="19491" name="Oval 35"/>
                    <p:cNvSpPr>
                      <a:spLocks noChangeArrowheads="1"/>
                    </p:cNvSpPr>
                    <p:nvPr/>
                  </p:nvSpPr>
                  <p:spPr bwMode="gray">
                    <a:xfrm>
                      <a:off x="960" y="1764"/>
                      <a:ext cx="126"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92" name="Oval 36"/>
                    <p:cNvSpPr>
                      <a:spLocks noChangeArrowheads="1"/>
                    </p:cNvSpPr>
                    <p:nvPr/>
                  </p:nvSpPr>
                  <p:spPr bwMode="gray">
                    <a:xfrm>
                      <a:off x="964" y="2062"/>
                      <a:ext cx="126"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93" name="AutoShape 37"/>
                    <p:cNvSpPr>
                      <a:spLocks noChangeArrowheads="1"/>
                    </p:cNvSpPr>
                    <p:nvPr/>
                  </p:nvSpPr>
                  <p:spPr bwMode="gray">
                    <a:xfrm>
                      <a:off x="993" y="1832"/>
                      <a:ext cx="67" cy="299"/>
                    </a:xfrm>
                    <a:prstGeom prst="roundRect">
                      <a:avLst>
                        <a:gd name="adj" fmla="val 50000"/>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3" name="Group 38"/>
                  <p:cNvGrpSpPr>
                    <a:grpSpLocks/>
                  </p:cNvGrpSpPr>
                  <p:nvPr/>
                </p:nvGrpSpPr>
                <p:grpSpPr bwMode="auto">
                  <a:xfrm>
                    <a:off x="778" y="1762"/>
                    <a:ext cx="130" cy="418"/>
                    <a:chOff x="960" y="1764"/>
                    <a:chExt cx="130" cy="418"/>
                  </a:xfrm>
                </p:grpSpPr>
                <p:sp>
                  <p:nvSpPr>
                    <p:cNvPr id="19495" name="Oval 39"/>
                    <p:cNvSpPr>
                      <a:spLocks noChangeArrowheads="1"/>
                    </p:cNvSpPr>
                    <p:nvPr/>
                  </p:nvSpPr>
                  <p:spPr bwMode="gray">
                    <a:xfrm>
                      <a:off x="960" y="1764"/>
                      <a:ext cx="126"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96" name="Oval 40"/>
                    <p:cNvSpPr>
                      <a:spLocks noChangeArrowheads="1"/>
                    </p:cNvSpPr>
                    <p:nvPr/>
                  </p:nvSpPr>
                  <p:spPr bwMode="gray">
                    <a:xfrm>
                      <a:off x="964" y="2062"/>
                      <a:ext cx="126"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497" name="AutoShape 41"/>
                    <p:cNvSpPr>
                      <a:spLocks noChangeArrowheads="1"/>
                    </p:cNvSpPr>
                    <p:nvPr/>
                  </p:nvSpPr>
                  <p:spPr bwMode="gray">
                    <a:xfrm>
                      <a:off x="996" y="1829"/>
                      <a:ext cx="67" cy="300"/>
                    </a:xfrm>
                    <a:prstGeom prst="roundRect">
                      <a:avLst>
                        <a:gd name="adj" fmla="val 50000"/>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14" name="Group 42"/>
                <p:cNvGrpSpPr>
                  <a:grpSpLocks/>
                </p:cNvGrpSpPr>
                <p:nvPr/>
              </p:nvGrpSpPr>
              <p:grpSpPr bwMode="auto">
                <a:xfrm rot="5400000">
                  <a:off x="1498" y="2970"/>
                  <a:ext cx="335" cy="367"/>
                  <a:chOff x="778" y="1762"/>
                  <a:chExt cx="312" cy="420"/>
                </a:xfrm>
              </p:grpSpPr>
              <p:grpSp>
                <p:nvGrpSpPr>
                  <p:cNvPr id="15" name="Group 43"/>
                  <p:cNvGrpSpPr>
                    <a:grpSpLocks/>
                  </p:cNvGrpSpPr>
                  <p:nvPr/>
                </p:nvGrpSpPr>
                <p:grpSpPr bwMode="auto">
                  <a:xfrm>
                    <a:off x="960" y="1764"/>
                    <a:ext cx="130" cy="418"/>
                    <a:chOff x="960" y="1764"/>
                    <a:chExt cx="130" cy="418"/>
                  </a:xfrm>
                </p:grpSpPr>
                <p:sp>
                  <p:nvSpPr>
                    <p:cNvPr id="19500" name="Oval 44"/>
                    <p:cNvSpPr>
                      <a:spLocks noChangeArrowheads="1"/>
                    </p:cNvSpPr>
                    <p:nvPr/>
                  </p:nvSpPr>
                  <p:spPr bwMode="gray">
                    <a:xfrm>
                      <a:off x="960" y="1764"/>
                      <a:ext cx="129"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501" name="Oval 45"/>
                    <p:cNvSpPr>
                      <a:spLocks noChangeArrowheads="1"/>
                    </p:cNvSpPr>
                    <p:nvPr/>
                  </p:nvSpPr>
                  <p:spPr bwMode="gray">
                    <a:xfrm>
                      <a:off x="961" y="2062"/>
                      <a:ext cx="129"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502" name="AutoShape 46"/>
                    <p:cNvSpPr>
                      <a:spLocks noChangeArrowheads="1"/>
                    </p:cNvSpPr>
                    <p:nvPr/>
                  </p:nvSpPr>
                  <p:spPr bwMode="gray">
                    <a:xfrm>
                      <a:off x="996" y="1832"/>
                      <a:ext cx="62" cy="299"/>
                    </a:xfrm>
                    <a:prstGeom prst="roundRect">
                      <a:avLst>
                        <a:gd name="adj" fmla="val 50000"/>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6" name="Group 47"/>
                  <p:cNvGrpSpPr>
                    <a:grpSpLocks/>
                  </p:cNvGrpSpPr>
                  <p:nvPr/>
                </p:nvGrpSpPr>
                <p:grpSpPr bwMode="auto">
                  <a:xfrm>
                    <a:off x="778" y="1762"/>
                    <a:ext cx="130" cy="418"/>
                    <a:chOff x="960" y="1764"/>
                    <a:chExt cx="130" cy="418"/>
                  </a:xfrm>
                </p:grpSpPr>
                <p:sp>
                  <p:nvSpPr>
                    <p:cNvPr id="19504" name="Oval 48"/>
                    <p:cNvSpPr>
                      <a:spLocks noChangeArrowheads="1"/>
                    </p:cNvSpPr>
                    <p:nvPr/>
                  </p:nvSpPr>
                  <p:spPr bwMode="gray">
                    <a:xfrm>
                      <a:off x="960" y="1764"/>
                      <a:ext cx="129"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505" name="Oval 49"/>
                    <p:cNvSpPr>
                      <a:spLocks noChangeArrowheads="1"/>
                    </p:cNvSpPr>
                    <p:nvPr/>
                  </p:nvSpPr>
                  <p:spPr bwMode="gray">
                    <a:xfrm>
                      <a:off x="964" y="2062"/>
                      <a:ext cx="129"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506" name="AutoShape 50"/>
                    <p:cNvSpPr>
                      <a:spLocks noChangeArrowheads="1"/>
                    </p:cNvSpPr>
                    <p:nvPr/>
                  </p:nvSpPr>
                  <p:spPr bwMode="gray">
                    <a:xfrm>
                      <a:off x="996" y="1829"/>
                      <a:ext cx="62" cy="300"/>
                    </a:xfrm>
                    <a:prstGeom prst="roundRect">
                      <a:avLst>
                        <a:gd name="adj" fmla="val 50000"/>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19507" name="AutoShape 51"/>
                <p:cNvSpPr>
                  <a:spLocks noChangeArrowheads="1"/>
                </p:cNvSpPr>
                <p:nvPr/>
              </p:nvSpPr>
              <p:spPr bwMode="gray">
                <a:xfrm>
                  <a:off x="1776" y="1008"/>
                  <a:ext cx="3624" cy="2721"/>
                </a:xfrm>
                <a:prstGeom prst="roundRect">
                  <a:avLst>
                    <a:gd name="adj" fmla="val 2454"/>
                  </a:avLst>
                </a:prstGeom>
                <a:solidFill>
                  <a:srgbClr val="996633"/>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9508" name="Text Box 52"/>
                <p:cNvSpPr txBox="1">
                  <a:spLocks noChangeArrowheads="1"/>
                </p:cNvSpPr>
                <p:nvPr/>
              </p:nvSpPr>
              <p:spPr bwMode="auto">
                <a:xfrm>
                  <a:off x="2064" y="1296"/>
                  <a:ext cx="3077" cy="2044"/>
                </a:xfrm>
                <a:prstGeom prst="rect">
                  <a:avLst/>
                </a:prstGeom>
                <a:noFill/>
                <a:ln w="28575">
                  <a:solidFill>
                    <a:srgbClr val="FFFF99"/>
                  </a:solidFill>
                  <a:miter lim="800000"/>
                  <a:headEnd/>
                  <a:tailEnd/>
                </a:ln>
                <a:effectLst/>
              </p:spPr>
              <p:txBody>
                <a:bodyPr>
                  <a:spAutoFit/>
                </a:bodyPr>
                <a:lstStyle/>
                <a:p>
                  <a:pPr algn="l" eaLnBrk="1" hangingPunct="1">
                    <a:lnSpc>
                      <a:spcPct val="110000"/>
                    </a:lnSpc>
                    <a:spcBef>
                      <a:spcPct val="50000"/>
                    </a:spcBef>
                    <a:defRPr/>
                  </a:pPr>
                  <a:r>
                    <a:rPr lang="en-US" altLang="zh-CN" sz="3100">
                      <a:solidFill>
                        <a:srgbClr val="FFFF99"/>
                      </a:solidFill>
                      <a:effectLst>
                        <a:outerShdw blurRad="38100" dist="38100" dir="2700000" algn="tl">
                          <a:srgbClr val="C0C0C0"/>
                        </a:outerShdw>
                      </a:effectLst>
                      <a:latin typeface="Arial" pitchFamily="34" charset="0"/>
                      <a:ea typeface="楷体_GB2312" pitchFamily="49" charset="-122"/>
                    </a:rPr>
                    <a:t>      “</a:t>
                  </a:r>
                  <a:r>
                    <a:rPr lang="zh-CN" altLang="en-US" sz="3100">
                      <a:solidFill>
                        <a:srgbClr val="FFFF99"/>
                      </a:solidFill>
                      <a:effectLst>
                        <a:outerShdw blurRad="38100" dist="38100" dir="2700000" algn="tl">
                          <a:srgbClr val="C0C0C0"/>
                        </a:outerShdw>
                      </a:effectLst>
                      <a:latin typeface="Arial" pitchFamily="34" charset="0"/>
                      <a:ea typeface="楷体_GB2312" pitchFamily="49" charset="-122"/>
                    </a:rPr>
                    <a:t>物质是标志客观实在的哲学范畴，这种客观实在是人通过感觉感知的，它不依赖于我们的感觉而存在，为我们的感觉所复写、摄影、反映。”</a:t>
                  </a:r>
                </a:p>
              </p:txBody>
            </p:sp>
            <p:pic>
              <p:nvPicPr>
                <p:cNvPr id="64535" name="Picture 53"/>
                <p:cNvPicPr>
                  <a:picLocks noChangeAspect="1" noChangeArrowheads="1"/>
                </p:cNvPicPr>
                <p:nvPr/>
              </p:nvPicPr>
              <p:blipFill>
                <a:blip r:embed="rId4" cstate="print"/>
                <a:srcRect/>
                <a:stretch>
                  <a:fillRect/>
                </a:stretch>
              </p:blipFill>
              <p:spPr bwMode="auto">
                <a:xfrm>
                  <a:off x="500" y="1632"/>
                  <a:ext cx="892" cy="1200"/>
                </a:xfrm>
                <a:prstGeom prst="rect">
                  <a:avLst/>
                </a:prstGeom>
                <a:noFill/>
                <a:ln w="38100">
                  <a:noFill/>
                  <a:miter lim="800000"/>
                  <a:headEnd/>
                  <a:tailEnd/>
                </a:ln>
              </p:spPr>
            </p:pic>
          </p:grpSp>
        </p:grpSp>
      </p:grpSp>
      <p:grpSp>
        <p:nvGrpSpPr>
          <p:cNvPr id="17" name="Group 54"/>
          <p:cNvGrpSpPr>
            <a:grpSpLocks/>
          </p:cNvGrpSpPr>
          <p:nvPr/>
        </p:nvGrpSpPr>
        <p:grpSpPr bwMode="auto">
          <a:xfrm>
            <a:off x="0" y="1068388"/>
            <a:ext cx="9144000" cy="590550"/>
            <a:chOff x="0" y="816"/>
            <a:chExt cx="5760" cy="372"/>
          </a:xfrm>
        </p:grpSpPr>
        <p:pic>
          <p:nvPicPr>
            <p:cNvPr id="64517" name="Picture 55" descr="1118564011"/>
            <p:cNvPicPr>
              <a:picLocks noChangeAspect="1" noChangeArrowheads="1"/>
            </p:cNvPicPr>
            <p:nvPr/>
          </p:nvPicPr>
          <p:blipFill>
            <a:blip r:embed="rId5" cstate="print"/>
            <a:srcRect/>
            <a:stretch>
              <a:fillRect/>
            </a:stretch>
          </p:blipFill>
          <p:spPr bwMode="auto">
            <a:xfrm>
              <a:off x="3426" y="816"/>
              <a:ext cx="2334" cy="372"/>
            </a:xfrm>
            <a:prstGeom prst="rect">
              <a:avLst/>
            </a:prstGeom>
            <a:noFill/>
            <a:ln w="9525">
              <a:noFill/>
              <a:miter lim="800000"/>
              <a:headEnd/>
              <a:tailEnd/>
            </a:ln>
          </p:spPr>
        </p:pic>
        <p:pic>
          <p:nvPicPr>
            <p:cNvPr id="64518" name="Picture 56" descr="1118564011"/>
            <p:cNvPicPr>
              <a:picLocks noChangeAspect="1" noChangeArrowheads="1"/>
            </p:cNvPicPr>
            <p:nvPr/>
          </p:nvPicPr>
          <p:blipFill>
            <a:blip r:embed="rId5"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52600" y="381000"/>
            <a:ext cx="5410200" cy="717550"/>
          </a:xfrm>
          <a:prstGeom prst="rect">
            <a:avLst/>
          </a:prstGeom>
          <a:noFill/>
          <a:ln w="9525">
            <a:noFill/>
            <a:miter lim="800000"/>
            <a:headEnd/>
            <a:tailEnd/>
          </a:ln>
          <a:effectLst/>
        </p:spPr>
        <p:txBody>
          <a:bodyPr>
            <a:spAutoFit/>
          </a:bodyPr>
          <a:lstStyle/>
          <a:p>
            <a:pPr algn="l" eaLnBrk="1" hangingPunct="1">
              <a:defRPr/>
            </a:pPr>
            <a:r>
              <a:rPr kumimoji="1" lang="zh-CN" altLang="en-US" sz="4100">
                <a:solidFill>
                  <a:srgbClr val="006600"/>
                </a:solidFill>
                <a:effectLst>
                  <a:outerShdw blurRad="38100" dist="38100" dir="2700000" algn="tl">
                    <a:srgbClr val="C0C0C0"/>
                  </a:outerShdw>
                </a:effectLst>
                <a:latin typeface="Arial" pitchFamily="34" charset="0"/>
                <a:ea typeface="华文新魏" pitchFamily="2" charset="-122"/>
              </a:rPr>
              <a:t>物质概念的立体审视</a:t>
            </a:r>
          </a:p>
        </p:txBody>
      </p:sp>
      <p:grpSp>
        <p:nvGrpSpPr>
          <p:cNvPr id="2" name="Group 3"/>
          <p:cNvGrpSpPr>
            <a:grpSpLocks/>
          </p:cNvGrpSpPr>
          <p:nvPr/>
        </p:nvGrpSpPr>
        <p:grpSpPr bwMode="auto">
          <a:xfrm>
            <a:off x="762000" y="1598613"/>
            <a:ext cx="7510463" cy="1411287"/>
            <a:chOff x="597" y="842"/>
            <a:chExt cx="4731" cy="889"/>
          </a:xfrm>
        </p:grpSpPr>
        <p:sp>
          <p:nvSpPr>
            <p:cNvPr id="20484" name="AutoShape 4"/>
            <p:cNvSpPr>
              <a:spLocks noChangeArrowheads="1"/>
            </p:cNvSpPr>
            <p:nvPr/>
          </p:nvSpPr>
          <p:spPr bwMode="gray">
            <a:xfrm>
              <a:off x="597" y="909"/>
              <a:ext cx="3438" cy="822"/>
            </a:xfrm>
            <a:prstGeom prst="roundRect">
              <a:avLst>
                <a:gd name="adj" fmla="val 11505"/>
              </a:avLst>
            </a:prstGeom>
            <a:gradFill rotWithShape="1">
              <a:gsLst>
                <a:gs pos="0">
                  <a:schemeClr val="hlink">
                    <a:alpha val="80000"/>
                  </a:schemeClr>
                </a:gs>
                <a:gs pos="100000">
                  <a:schemeClr val="hlink">
                    <a:gamma/>
                    <a:shade val="46275"/>
                    <a:invGamma/>
                    <a:alpha val="0"/>
                  </a:schemeClr>
                </a:gs>
              </a:gsLst>
              <a:lin ang="0" scaled="1"/>
            </a:gradFill>
            <a:ln w="6350" algn="ctr">
              <a:noFill/>
              <a:prstDash val="sysDot"/>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0485" name="AutoShape 5"/>
            <p:cNvSpPr>
              <a:spLocks noChangeArrowheads="1"/>
            </p:cNvSpPr>
            <p:nvPr/>
          </p:nvSpPr>
          <p:spPr bwMode="gray">
            <a:xfrm>
              <a:off x="4317" y="842"/>
              <a:ext cx="1011" cy="818"/>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eaLnBrk="1" hangingPunct="1">
                <a:defRPr/>
              </a:pPr>
              <a:r>
                <a:rPr kumimoji="1" lang="zh-CN" altLang="en-US" sz="3200">
                  <a:effectLst>
                    <a:outerShdw blurRad="38100" dist="38100" dir="2700000" algn="tl">
                      <a:srgbClr val="000000"/>
                    </a:outerShdw>
                  </a:effectLst>
                  <a:latin typeface="Arial" pitchFamily="34" charset="0"/>
                  <a:ea typeface="宋体" pitchFamily="2" charset="-122"/>
                </a:rPr>
                <a:t>个性</a:t>
              </a:r>
            </a:p>
          </p:txBody>
        </p:sp>
        <p:sp>
          <p:nvSpPr>
            <p:cNvPr id="20486" name="Freeform 6"/>
            <p:cNvSpPr>
              <a:spLocks/>
            </p:cNvSpPr>
            <p:nvPr/>
          </p:nvSpPr>
          <p:spPr bwMode="gray">
            <a:xfrm>
              <a:off x="4369" y="946"/>
              <a:ext cx="511" cy="40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sp>
          <p:nvSpPr>
            <p:cNvPr id="20487" name="Rectangle 7"/>
            <p:cNvSpPr>
              <a:spLocks noChangeArrowheads="1"/>
            </p:cNvSpPr>
            <p:nvPr/>
          </p:nvSpPr>
          <p:spPr bwMode="auto">
            <a:xfrm>
              <a:off x="672" y="1008"/>
              <a:ext cx="2064" cy="672"/>
            </a:xfrm>
            <a:prstGeom prst="rect">
              <a:avLst/>
            </a:prstGeom>
            <a:noFill/>
            <a:ln w="9525">
              <a:noFill/>
              <a:miter lim="800000"/>
              <a:headEnd/>
              <a:tailEnd/>
            </a:ln>
            <a:effectLst/>
          </p:spPr>
          <p:txBody>
            <a:bodyPr>
              <a:spAutoFit/>
            </a:bodyPr>
            <a:lstStyle/>
            <a:p>
              <a:pPr algn="l" eaLnBrk="1" hangingPunct="1">
                <a:defRPr/>
              </a:pPr>
              <a:r>
                <a:rPr kumimoji="1" lang="zh-CN" altLang="en-US" sz="3200">
                  <a:effectLst>
                    <a:outerShdw blurRad="38100" dist="38100" dir="2700000" algn="tl">
                      <a:srgbClr val="C0C0C0"/>
                    </a:outerShdw>
                  </a:effectLst>
                  <a:latin typeface="Arial" pitchFamily="34" charset="0"/>
                  <a:ea typeface="仿宋_GB2312" pitchFamily="49" charset="-122"/>
                </a:rPr>
                <a:t>朴素唯物主义唯物主义物质观</a:t>
              </a:r>
            </a:p>
          </p:txBody>
        </p:sp>
        <p:sp>
          <p:nvSpPr>
            <p:cNvPr id="20488" name="Rectangle 8"/>
            <p:cNvSpPr>
              <a:spLocks noChangeArrowheads="1"/>
            </p:cNvSpPr>
            <p:nvPr/>
          </p:nvSpPr>
          <p:spPr bwMode="auto">
            <a:xfrm>
              <a:off x="2640" y="1008"/>
              <a:ext cx="1584" cy="576"/>
            </a:xfrm>
            <a:prstGeom prst="rect">
              <a:avLst/>
            </a:prstGeom>
            <a:noFill/>
            <a:ln w="57150">
              <a:noFill/>
              <a:miter lim="800000"/>
              <a:headEnd/>
              <a:tailEnd/>
            </a:ln>
            <a:effectLst/>
          </p:spPr>
          <p:txBody>
            <a:bodyPr wrap="none" anchor="ctr"/>
            <a:lstStyle/>
            <a:p>
              <a:pPr eaLnBrk="1" hangingPunct="1">
                <a:defRPr/>
              </a:pPr>
              <a:r>
                <a:rPr kumimoji="1" lang="zh-CN" altLang="en-US" sz="2800">
                  <a:solidFill>
                    <a:schemeClr val="tx1"/>
                  </a:solidFill>
                  <a:effectLst>
                    <a:outerShdw blurRad="38100" dist="38100" dir="2700000" algn="tl">
                      <a:srgbClr val="C0C0C0"/>
                    </a:outerShdw>
                  </a:effectLst>
                  <a:latin typeface="隶书" pitchFamily="49" charset="-122"/>
                </a:rPr>
                <a:t>物质</a:t>
              </a:r>
              <a:r>
                <a:rPr kumimoji="1" lang="en-US" altLang="zh-CN" sz="2800">
                  <a:solidFill>
                    <a:schemeClr val="tx1"/>
                  </a:solidFill>
                  <a:effectLst>
                    <a:outerShdw blurRad="38100" dist="38100" dir="2700000" algn="tl">
                      <a:srgbClr val="C0C0C0"/>
                    </a:outerShdw>
                  </a:effectLst>
                  <a:latin typeface="隶书" pitchFamily="49" charset="-122"/>
                </a:rPr>
                <a:t>=</a:t>
              </a:r>
              <a:r>
                <a:rPr kumimoji="1" lang="zh-CN" altLang="en-US" sz="2800">
                  <a:solidFill>
                    <a:schemeClr val="tx1"/>
                  </a:solidFill>
                  <a:effectLst>
                    <a:outerShdw blurRad="38100" dist="38100" dir="2700000" algn="tl">
                      <a:srgbClr val="C0C0C0"/>
                    </a:outerShdw>
                  </a:effectLst>
                  <a:latin typeface="隶书" pitchFamily="49" charset="-122"/>
                </a:rPr>
                <a:t>具体的</a:t>
              </a:r>
            </a:p>
            <a:p>
              <a:pPr eaLnBrk="1" hangingPunct="1">
                <a:defRPr/>
              </a:pPr>
              <a:r>
                <a:rPr kumimoji="1" lang="zh-CN" altLang="en-US" sz="2800">
                  <a:solidFill>
                    <a:schemeClr val="tx1"/>
                  </a:solidFill>
                  <a:effectLst>
                    <a:outerShdw blurRad="38100" dist="38100" dir="2700000" algn="tl">
                      <a:srgbClr val="C0C0C0"/>
                    </a:outerShdw>
                  </a:effectLst>
                  <a:latin typeface="隶书" pitchFamily="49" charset="-122"/>
                </a:rPr>
                <a:t>物质形态</a:t>
              </a:r>
            </a:p>
          </p:txBody>
        </p:sp>
      </p:grpSp>
      <p:grpSp>
        <p:nvGrpSpPr>
          <p:cNvPr id="3" name="Group 9"/>
          <p:cNvGrpSpPr>
            <a:grpSpLocks/>
          </p:cNvGrpSpPr>
          <p:nvPr/>
        </p:nvGrpSpPr>
        <p:grpSpPr bwMode="auto">
          <a:xfrm>
            <a:off x="762000" y="3200400"/>
            <a:ext cx="7566025" cy="1304925"/>
            <a:chOff x="597" y="1851"/>
            <a:chExt cx="4766" cy="822"/>
          </a:xfrm>
        </p:grpSpPr>
        <p:sp>
          <p:nvSpPr>
            <p:cNvPr id="20490" name="AutoShape 10"/>
            <p:cNvSpPr>
              <a:spLocks noChangeArrowheads="1"/>
            </p:cNvSpPr>
            <p:nvPr/>
          </p:nvSpPr>
          <p:spPr bwMode="gray">
            <a:xfrm>
              <a:off x="597" y="1851"/>
              <a:ext cx="3438" cy="822"/>
            </a:xfrm>
            <a:prstGeom prst="roundRect">
              <a:avLst>
                <a:gd name="adj" fmla="val 11505"/>
              </a:avLst>
            </a:prstGeom>
            <a:gradFill rotWithShape="1">
              <a:gsLst>
                <a:gs pos="0">
                  <a:schemeClr val="folHlink"/>
                </a:gs>
                <a:gs pos="100000">
                  <a:schemeClr val="folHlink">
                    <a:gamma/>
                    <a:shade val="46275"/>
                    <a:invGamma/>
                    <a:alpha val="0"/>
                  </a:schemeClr>
                </a:gs>
              </a:gsLst>
              <a:lin ang="0" scaled="1"/>
            </a:gradFill>
            <a:ln w="6350" algn="ctr">
              <a:noFill/>
              <a:prstDash val="sysDot"/>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0491" name="AutoShape 11"/>
            <p:cNvSpPr>
              <a:spLocks noChangeArrowheads="1"/>
            </p:cNvSpPr>
            <p:nvPr/>
          </p:nvSpPr>
          <p:spPr bwMode="gray">
            <a:xfrm>
              <a:off x="4337" y="1851"/>
              <a:ext cx="1026" cy="818"/>
            </a:xfrm>
            <a:prstGeom prst="roundRect">
              <a:avLst>
                <a:gd name="adj" fmla="val 11921"/>
              </a:avLst>
            </a:prstGeom>
            <a:gradFill rotWithShape="1">
              <a:gsLst>
                <a:gs pos="0">
                  <a:schemeClr val="folHlink"/>
                </a:gs>
                <a:gs pos="100000">
                  <a:schemeClr val="fo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eaLnBrk="1" hangingPunct="1">
                <a:defRPr/>
              </a:pPr>
              <a:r>
                <a:rPr kumimoji="1" lang="zh-CN" altLang="en-US" sz="3200">
                  <a:effectLst>
                    <a:outerShdw blurRad="38100" dist="38100" dir="2700000" algn="tl">
                      <a:srgbClr val="000000"/>
                    </a:outerShdw>
                  </a:effectLst>
                  <a:latin typeface="Arial" pitchFamily="34" charset="0"/>
                  <a:ea typeface="宋体" pitchFamily="2" charset="-122"/>
                </a:rPr>
                <a:t>部分</a:t>
              </a:r>
            </a:p>
            <a:p>
              <a:pPr eaLnBrk="1" hangingPunct="1">
                <a:defRPr/>
              </a:pPr>
              <a:r>
                <a:rPr kumimoji="1" lang="zh-CN" altLang="en-US" sz="3200">
                  <a:effectLst>
                    <a:outerShdw blurRad="38100" dist="38100" dir="2700000" algn="tl">
                      <a:srgbClr val="000000"/>
                    </a:outerShdw>
                  </a:effectLst>
                  <a:latin typeface="Arial" pitchFamily="34" charset="0"/>
                  <a:ea typeface="宋体" pitchFamily="2" charset="-122"/>
                </a:rPr>
                <a:t>共性</a:t>
              </a:r>
            </a:p>
          </p:txBody>
        </p:sp>
        <p:sp>
          <p:nvSpPr>
            <p:cNvPr id="20492" name="Freeform 12"/>
            <p:cNvSpPr>
              <a:spLocks/>
            </p:cNvSpPr>
            <p:nvPr/>
          </p:nvSpPr>
          <p:spPr bwMode="gray">
            <a:xfrm>
              <a:off x="4371" y="1892"/>
              <a:ext cx="511" cy="40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sp>
          <p:nvSpPr>
            <p:cNvPr id="20493" name="Rectangle 13"/>
            <p:cNvSpPr>
              <a:spLocks noChangeArrowheads="1"/>
            </p:cNvSpPr>
            <p:nvPr/>
          </p:nvSpPr>
          <p:spPr bwMode="auto">
            <a:xfrm>
              <a:off x="672" y="1920"/>
              <a:ext cx="2016" cy="672"/>
            </a:xfrm>
            <a:prstGeom prst="rect">
              <a:avLst/>
            </a:prstGeom>
            <a:noFill/>
            <a:ln w="9525">
              <a:noFill/>
              <a:miter lim="800000"/>
              <a:headEnd/>
              <a:tailEnd/>
            </a:ln>
            <a:effectLst/>
          </p:spPr>
          <p:txBody>
            <a:bodyPr>
              <a:spAutoFit/>
            </a:bodyPr>
            <a:lstStyle/>
            <a:p>
              <a:pPr algn="l" eaLnBrk="1" hangingPunct="1">
                <a:defRPr/>
              </a:pPr>
              <a:r>
                <a:rPr kumimoji="1" lang="zh-CN" altLang="en-US" sz="3200">
                  <a:solidFill>
                    <a:schemeClr val="tx1"/>
                  </a:solidFill>
                  <a:effectLst>
                    <a:outerShdw blurRad="38100" dist="38100" dir="2700000" algn="tl">
                      <a:srgbClr val="C0C0C0"/>
                    </a:outerShdw>
                  </a:effectLst>
                  <a:latin typeface="Arial" pitchFamily="34" charset="0"/>
                  <a:ea typeface="仿宋_GB2312" pitchFamily="49" charset="-122"/>
                </a:rPr>
                <a:t>近代形而上学唯物主义物质观</a:t>
              </a:r>
            </a:p>
          </p:txBody>
        </p:sp>
        <p:sp>
          <p:nvSpPr>
            <p:cNvPr id="20494" name="Rectangle 14"/>
            <p:cNvSpPr>
              <a:spLocks noChangeArrowheads="1"/>
            </p:cNvSpPr>
            <p:nvPr/>
          </p:nvSpPr>
          <p:spPr bwMode="auto">
            <a:xfrm>
              <a:off x="2880" y="2129"/>
              <a:ext cx="1294" cy="365"/>
            </a:xfrm>
            <a:prstGeom prst="rect">
              <a:avLst/>
            </a:prstGeom>
            <a:noFill/>
            <a:ln w="38100">
              <a:noFill/>
              <a:miter lim="800000"/>
              <a:headEnd/>
              <a:tailEnd/>
            </a:ln>
            <a:effectLst/>
          </p:spPr>
          <p:txBody>
            <a:bodyPr wrap="none">
              <a:spAutoFit/>
            </a:bodyPr>
            <a:lstStyle/>
            <a:p>
              <a:pPr algn="l" eaLnBrk="1" hangingPunct="1">
                <a:defRPr/>
              </a:pPr>
              <a:r>
                <a:rPr kumimoji="1" lang="zh-CN" altLang="en-US" sz="3200">
                  <a:solidFill>
                    <a:schemeClr val="tx1"/>
                  </a:solidFill>
                  <a:effectLst>
                    <a:outerShdw blurRad="38100" dist="38100" dir="2700000" algn="tl">
                      <a:srgbClr val="C0C0C0"/>
                    </a:outerShdw>
                  </a:effectLst>
                  <a:latin typeface="Arial" pitchFamily="34" charset="0"/>
                </a:rPr>
                <a:t>物质</a:t>
              </a:r>
              <a:r>
                <a:rPr kumimoji="1" lang="en-US" altLang="zh-CN" sz="3200">
                  <a:solidFill>
                    <a:schemeClr val="tx1"/>
                  </a:solidFill>
                  <a:effectLst>
                    <a:outerShdw blurRad="38100" dist="38100" dir="2700000" algn="tl">
                      <a:srgbClr val="C0C0C0"/>
                    </a:outerShdw>
                  </a:effectLst>
                  <a:latin typeface="Arial" pitchFamily="34" charset="0"/>
                </a:rPr>
                <a:t>=</a:t>
              </a:r>
              <a:r>
                <a:rPr kumimoji="1" lang="zh-CN" altLang="en-US" sz="3200">
                  <a:solidFill>
                    <a:schemeClr val="tx1"/>
                  </a:solidFill>
                  <a:effectLst>
                    <a:outerShdw blurRad="38100" dist="38100" dir="2700000" algn="tl">
                      <a:srgbClr val="C0C0C0"/>
                    </a:outerShdw>
                  </a:effectLst>
                  <a:latin typeface="Arial" pitchFamily="34" charset="0"/>
                </a:rPr>
                <a:t>原子</a:t>
              </a:r>
            </a:p>
          </p:txBody>
        </p:sp>
      </p:grpSp>
      <p:grpSp>
        <p:nvGrpSpPr>
          <p:cNvPr id="4" name="Group 15"/>
          <p:cNvGrpSpPr>
            <a:grpSpLocks/>
          </p:cNvGrpSpPr>
          <p:nvPr/>
        </p:nvGrpSpPr>
        <p:grpSpPr bwMode="auto">
          <a:xfrm>
            <a:off x="804863" y="4722813"/>
            <a:ext cx="7504112" cy="1349375"/>
            <a:chOff x="624" y="2810"/>
            <a:chExt cx="4727" cy="850"/>
          </a:xfrm>
        </p:grpSpPr>
        <p:sp>
          <p:nvSpPr>
            <p:cNvPr id="20496" name="AutoShape 16"/>
            <p:cNvSpPr>
              <a:spLocks noChangeArrowheads="1"/>
            </p:cNvSpPr>
            <p:nvPr/>
          </p:nvSpPr>
          <p:spPr bwMode="ltGray">
            <a:xfrm>
              <a:off x="624" y="2832"/>
              <a:ext cx="3416" cy="828"/>
            </a:xfrm>
            <a:prstGeom prst="roundRect">
              <a:avLst>
                <a:gd name="adj" fmla="val 11505"/>
              </a:avLst>
            </a:prstGeom>
            <a:gradFill rotWithShape="1">
              <a:gsLst>
                <a:gs pos="0">
                  <a:schemeClr val="accent2"/>
                </a:gs>
                <a:gs pos="100000">
                  <a:schemeClr val="accent2">
                    <a:gamma/>
                    <a:shade val="46275"/>
                    <a:invGamma/>
                    <a:alpha val="0"/>
                  </a:schemeClr>
                </a:gs>
              </a:gsLst>
              <a:lin ang="0" scaled="1"/>
            </a:gradFill>
            <a:ln w="6350" algn="ctr">
              <a:noFill/>
              <a:prstDash val="sysDot"/>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0497" name="AutoShape 17"/>
            <p:cNvSpPr>
              <a:spLocks noChangeArrowheads="1"/>
            </p:cNvSpPr>
            <p:nvPr/>
          </p:nvSpPr>
          <p:spPr bwMode="gray">
            <a:xfrm>
              <a:off x="4325" y="2810"/>
              <a:ext cx="1026" cy="818"/>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eaLnBrk="1" hangingPunct="1">
                <a:defRPr/>
              </a:pPr>
              <a:r>
                <a:rPr kumimoji="1" lang="zh-CN" altLang="en-US" sz="3200">
                  <a:effectLst>
                    <a:outerShdw blurRad="38100" dist="38100" dir="2700000" algn="tl">
                      <a:srgbClr val="000000"/>
                    </a:outerShdw>
                  </a:effectLst>
                  <a:latin typeface="Arial" pitchFamily="34" charset="0"/>
                  <a:ea typeface="宋体" pitchFamily="2" charset="-122"/>
                </a:rPr>
                <a:t>共性</a:t>
              </a:r>
            </a:p>
            <a:p>
              <a:pPr eaLnBrk="1" hangingPunct="1">
                <a:defRPr/>
              </a:pPr>
              <a:endParaRPr lang="en-US" altLang="zh-CN" sz="1800" b="0">
                <a:solidFill>
                  <a:schemeClr val="tx1"/>
                </a:solidFill>
                <a:latin typeface="Arial" pitchFamily="34" charset="0"/>
                <a:ea typeface="宋体" pitchFamily="2" charset="-122"/>
              </a:endParaRPr>
            </a:p>
          </p:txBody>
        </p:sp>
        <p:sp>
          <p:nvSpPr>
            <p:cNvPr id="20498" name="Freeform 18"/>
            <p:cNvSpPr>
              <a:spLocks/>
            </p:cNvSpPr>
            <p:nvPr/>
          </p:nvSpPr>
          <p:spPr bwMode="gray">
            <a:xfrm>
              <a:off x="4359" y="2845"/>
              <a:ext cx="511" cy="40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sp>
          <p:nvSpPr>
            <p:cNvPr id="65548" name="Text Box 19"/>
            <p:cNvSpPr txBox="1">
              <a:spLocks noChangeArrowheads="1"/>
            </p:cNvSpPr>
            <p:nvPr/>
          </p:nvSpPr>
          <p:spPr bwMode="white">
            <a:xfrm>
              <a:off x="4272" y="2976"/>
              <a:ext cx="1054" cy="288"/>
            </a:xfrm>
            <a:prstGeom prst="rect">
              <a:avLst/>
            </a:prstGeom>
            <a:noFill/>
            <a:ln w="9525" algn="ctr">
              <a:noFill/>
              <a:miter lim="800000"/>
              <a:headEnd/>
              <a:tailEnd/>
            </a:ln>
          </p:spPr>
          <p:txBody>
            <a:bodyPr>
              <a:spAutoFit/>
            </a:bodyPr>
            <a:lstStyle/>
            <a:p>
              <a:pPr eaLnBrk="1" hangingPunct="1">
                <a:spcBef>
                  <a:spcPct val="50000"/>
                </a:spcBef>
              </a:pPr>
              <a:r>
                <a:rPr lang="en-US" altLang="zh-CN" sz="2400">
                  <a:solidFill>
                    <a:srgbClr val="FEFFFF"/>
                  </a:solidFill>
                  <a:latin typeface="Arial" pitchFamily="34" charset="0"/>
                  <a:ea typeface="宋体" pitchFamily="2" charset="-122"/>
                </a:rPr>
                <a:t> </a:t>
              </a:r>
            </a:p>
          </p:txBody>
        </p:sp>
        <p:sp>
          <p:nvSpPr>
            <p:cNvPr id="20500" name="Rectangle 20"/>
            <p:cNvSpPr>
              <a:spLocks noChangeArrowheads="1"/>
            </p:cNvSpPr>
            <p:nvPr/>
          </p:nvSpPr>
          <p:spPr bwMode="auto">
            <a:xfrm>
              <a:off x="720" y="2880"/>
              <a:ext cx="2112" cy="672"/>
            </a:xfrm>
            <a:prstGeom prst="rect">
              <a:avLst/>
            </a:prstGeom>
            <a:noFill/>
            <a:ln w="9525">
              <a:noFill/>
              <a:miter lim="800000"/>
              <a:headEnd/>
              <a:tailEnd/>
            </a:ln>
            <a:effectLst/>
          </p:spPr>
          <p:txBody>
            <a:bodyPr>
              <a:spAutoFit/>
            </a:bodyPr>
            <a:lstStyle/>
            <a:p>
              <a:pPr algn="l" eaLnBrk="1" hangingPunct="1">
                <a:defRPr/>
              </a:pPr>
              <a:r>
                <a:rPr kumimoji="1" lang="zh-CN" altLang="en-US" sz="3200">
                  <a:effectLst>
                    <a:outerShdw blurRad="38100" dist="38100" dir="2700000" algn="tl">
                      <a:srgbClr val="C0C0C0"/>
                    </a:outerShdw>
                  </a:effectLst>
                  <a:latin typeface="Arial" pitchFamily="34" charset="0"/>
                  <a:ea typeface="仿宋_GB2312" pitchFamily="49" charset="-122"/>
                </a:rPr>
                <a:t>马克思主义的唯物主义物质观</a:t>
              </a:r>
            </a:p>
          </p:txBody>
        </p:sp>
        <p:sp>
          <p:nvSpPr>
            <p:cNvPr id="20501" name="Rectangle 21"/>
            <p:cNvSpPr>
              <a:spLocks noChangeArrowheads="1"/>
            </p:cNvSpPr>
            <p:nvPr/>
          </p:nvSpPr>
          <p:spPr bwMode="auto">
            <a:xfrm>
              <a:off x="2928" y="2880"/>
              <a:ext cx="1200" cy="596"/>
            </a:xfrm>
            <a:prstGeom prst="rect">
              <a:avLst/>
            </a:prstGeom>
            <a:noFill/>
            <a:ln w="38100">
              <a:noFill/>
              <a:miter lim="800000"/>
              <a:headEnd/>
              <a:tailEnd/>
            </a:ln>
            <a:effectLst/>
          </p:spPr>
          <p:txBody>
            <a:bodyPr>
              <a:spAutoFit/>
            </a:bodyPr>
            <a:lstStyle/>
            <a:p>
              <a:pPr algn="l" eaLnBrk="1" hangingPunct="1">
                <a:defRPr/>
              </a:pPr>
              <a:r>
                <a:rPr kumimoji="1" lang="zh-CN" altLang="en-US" sz="2800">
                  <a:solidFill>
                    <a:schemeClr val="tx1"/>
                  </a:solidFill>
                  <a:effectLst>
                    <a:outerShdw blurRad="38100" dist="38100" dir="2700000" algn="tl">
                      <a:srgbClr val="C0C0C0"/>
                    </a:outerShdw>
                  </a:effectLst>
                  <a:latin typeface="Arial" pitchFamily="34" charset="0"/>
                </a:rPr>
                <a:t>物质</a:t>
              </a:r>
              <a:r>
                <a:rPr kumimoji="1" lang="en-US" altLang="zh-CN" sz="2800">
                  <a:solidFill>
                    <a:schemeClr val="tx1"/>
                  </a:solidFill>
                  <a:effectLst>
                    <a:outerShdw blurRad="38100" dist="38100" dir="2700000" algn="tl">
                      <a:srgbClr val="C0C0C0"/>
                    </a:outerShdw>
                  </a:effectLst>
                  <a:latin typeface="Arial" pitchFamily="34" charset="0"/>
                </a:rPr>
                <a:t>=</a:t>
              </a:r>
              <a:r>
                <a:rPr kumimoji="1" lang="zh-CN" altLang="en-US" sz="2800">
                  <a:solidFill>
                    <a:schemeClr val="tx1"/>
                  </a:solidFill>
                  <a:effectLst>
                    <a:outerShdw blurRad="38100" dist="38100" dir="2700000" algn="tl">
                      <a:srgbClr val="C0C0C0"/>
                    </a:outerShdw>
                  </a:effectLst>
                  <a:latin typeface="Arial" pitchFamily="34" charset="0"/>
                </a:rPr>
                <a:t>客观实在性</a:t>
              </a:r>
            </a:p>
          </p:txBody>
        </p:sp>
      </p:grpSp>
      <p:grpSp>
        <p:nvGrpSpPr>
          <p:cNvPr id="5" name="Group 23"/>
          <p:cNvGrpSpPr>
            <a:grpSpLocks/>
          </p:cNvGrpSpPr>
          <p:nvPr/>
        </p:nvGrpSpPr>
        <p:grpSpPr bwMode="auto">
          <a:xfrm>
            <a:off x="0" y="1268413"/>
            <a:ext cx="9144000" cy="590550"/>
            <a:chOff x="0" y="816"/>
            <a:chExt cx="5760" cy="372"/>
          </a:xfrm>
        </p:grpSpPr>
        <p:pic>
          <p:nvPicPr>
            <p:cNvPr id="65543" name="Picture 24"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65544" name="Picture 25"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par>
                          <p:cTn id="13" fill="hold">
                            <p:stCondLst>
                              <p:cond delay="1000"/>
                            </p:stCondLst>
                            <p:childTnLst>
                              <p:par>
                                <p:cTn id="14" presetID="3"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par>
                          <p:cTn id="17" fill="hold">
                            <p:stCondLst>
                              <p:cond delay="1500"/>
                            </p:stCondLst>
                            <p:childTnLst>
                              <p:par>
                                <p:cTn id="18" presetID="3"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5867400"/>
            <a:ext cx="8153400" cy="428625"/>
            <a:chOff x="719" y="3396"/>
            <a:chExt cx="4330" cy="352"/>
          </a:xfrm>
        </p:grpSpPr>
        <p:sp>
          <p:nvSpPr>
            <p:cNvPr id="26627" name="Rectangle 3"/>
            <p:cNvSpPr>
              <a:spLocks noChangeArrowheads="1"/>
            </p:cNvSpPr>
            <p:nvPr/>
          </p:nvSpPr>
          <p:spPr bwMode="gray">
            <a:xfrm>
              <a:off x="719" y="3396"/>
              <a:ext cx="4330" cy="352"/>
            </a:xfrm>
            <a:prstGeom prst="rect">
              <a:avLst/>
            </a:prstGeom>
            <a:solidFill>
              <a:srgbClr val="996600"/>
            </a:solidFill>
            <a:ln w="9525">
              <a:noFill/>
              <a:miter lim="800000"/>
              <a:headEnd/>
              <a:tailEnd/>
            </a:ln>
            <a:effectLst/>
            <a:scene3d>
              <a:camera prst="legacyPerspectiveTop"/>
              <a:lightRig rig="legacyNormal3" dir="r"/>
            </a:scene3d>
            <a:sp3d extrusionH="121893000" prstMaterial="legacyPlastic">
              <a:bevelT w="13500" h="13500" prst="angle"/>
              <a:bevelB w="13500" h="13500" prst="angle"/>
              <a:extrusionClr>
                <a:srgbClr val="996600"/>
              </a:extrusionClr>
            </a:sp3d>
          </p:spPr>
          <p:txBody>
            <a:bodyPr wrap="none" anchor="ctr">
              <a:flatTx/>
            </a:bodyPr>
            <a:lstStyle/>
            <a:p>
              <a:pPr>
                <a:defRPr/>
              </a:pPr>
              <a:endParaRPr lang="zh-CN" altLang="en-US">
                <a:effectLst>
                  <a:outerShdw blurRad="38100" dist="38100" dir="2700000" algn="tl">
                    <a:srgbClr val="000000">
                      <a:alpha val="43137"/>
                    </a:srgbClr>
                  </a:outerShdw>
                </a:effectLst>
              </a:endParaRPr>
            </a:p>
          </p:txBody>
        </p:sp>
        <p:sp>
          <p:nvSpPr>
            <p:cNvPr id="26628" name="Line 4"/>
            <p:cNvSpPr>
              <a:spLocks noChangeShapeType="1"/>
            </p:cNvSpPr>
            <p:nvPr/>
          </p:nvSpPr>
          <p:spPr bwMode="gray">
            <a:xfrm>
              <a:off x="725" y="3403"/>
              <a:ext cx="4306" cy="0"/>
            </a:xfrm>
            <a:prstGeom prst="line">
              <a:avLst/>
            </a:prstGeom>
            <a:noFill/>
            <a:ln w="9525">
              <a:solidFill>
                <a:srgbClr val="F8F8F8">
                  <a:alpha val="50000"/>
                </a:srgbClr>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grpSp>
      <p:grpSp>
        <p:nvGrpSpPr>
          <p:cNvPr id="3" name="Group 5"/>
          <p:cNvGrpSpPr>
            <a:grpSpLocks/>
          </p:cNvGrpSpPr>
          <p:nvPr/>
        </p:nvGrpSpPr>
        <p:grpSpPr bwMode="auto">
          <a:xfrm>
            <a:off x="1295400" y="1524000"/>
            <a:ext cx="6096000" cy="990600"/>
            <a:chOff x="624" y="1152"/>
            <a:chExt cx="4080" cy="720"/>
          </a:xfrm>
        </p:grpSpPr>
        <p:sp>
          <p:nvSpPr>
            <p:cNvPr id="26630" name="Rectangle 6"/>
            <p:cNvSpPr>
              <a:spLocks noChangeArrowheads="1"/>
            </p:cNvSpPr>
            <p:nvPr/>
          </p:nvSpPr>
          <p:spPr bwMode="gray">
            <a:xfrm rot="3419336">
              <a:off x="624" y="1200"/>
              <a:ext cx="672" cy="672"/>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a:defRPr/>
              </a:pPr>
              <a:endParaRPr lang="zh-CN" altLang="en-US">
                <a:effectLst>
                  <a:outerShdw blurRad="38100" dist="38100" dir="2700000" algn="tl">
                    <a:srgbClr val="000000">
                      <a:alpha val="43137"/>
                    </a:srgbClr>
                  </a:outerShdw>
                </a:effectLst>
              </a:endParaRPr>
            </a:p>
          </p:txBody>
        </p:sp>
        <p:grpSp>
          <p:nvGrpSpPr>
            <p:cNvPr id="4" name="Group 7"/>
            <p:cNvGrpSpPr>
              <a:grpSpLocks/>
            </p:cNvGrpSpPr>
            <p:nvPr/>
          </p:nvGrpSpPr>
          <p:grpSpPr bwMode="auto">
            <a:xfrm>
              <a:off x="1296" y="1296"/>
              <a:ext cx="624" cy="96"/>
              <a:chOff x="2003" y="3439"/>
              <a:chExt cx="468" cy="244"/>
            </a:xfrm>
          </p:grpSpPr>
          <p:sp>
            <p:nvSpPr>
              <p:cNvPr id="26632" name="Oval 8"/>
              <p:cNvSpPr>
                <a:spLocks noChangeArrowheads="1"/>
              </p:cNvSpPr>
              <p:nvPr/>
            </p:nvSpPr>
            <p:spPr bwMode="gray">
              <a:xfrm>
                <a:off x="2003" y="3440"/>
                <a:ext cx="79" cy="240"/>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6633" name="Rectangle 9"/>
              <p:cNvSpPr>
                <a:spLocks noChangeArrowheads="1"/>
              </p:cNvSpPr>
              <p:nvPr/>
            </p:nvSpPr>
            <p:spPr bwMode="gray">
              <a:xfrm>
                <a:off x="2048" y="3443"/>
                <a:ext cx="388" cy="240"/>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6634" name="Oval 10"/>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6635" name="Oval 11"/>
              <p:cNvSpPr>
                <a:spLocks noChangeArrowheads="1"/>
              </p:cNvSpPr>
              <p:nvPr/>
            </p:nvSpPr>
            <p:spPr bwMode="gray">
              <a:xfrm>
                <a:off x="2439"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26636" name="Rectangle 12"/>
            <p:cNvSpPr>
              <a:spLocks noChangeArrowheads="1"/>
            </p:cNvSpPr>
            <p:nvPr/>
          </p:nvSpPr>
          <p:spPr bwMode="gray">
            <a:xfrm rot="3419336">
              <a:off x="1776" y="1149"/>
              <a:ext cx="672" cy="678"/>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2"/>
              </a:extrusionClr>
            </a:sp3d>
          </p:spPr>
          <p:txBody>
            <a:bodyPr wrap="none" anchor="ctr">
              <a:flatTx/>
            </a:bodyPr>
            <a:lstStyle/>
            <a:p>
              <a:pPr>
                <a:defRPr/>
              </a:pPr>
              <a:endParaRPr lang="zh-CN" altLang="en-US">
                <a:effectLst>
                  <a:outerShdw blurRad="38100" dist="38100" dir="2700000" algn="tl">
                    <a:srgbClr val="000000">
                      <a:alpha val="43137"/>
                    </a:srgbClr>
                  </a:outerShdw>
                </a:effectLst>
              </a:endParaRPr>
            </a:p>
          </p:txBody>
        </p:sp>
        <p:grpSp>
          <p:nvGrpSpPr>
            <p:cNvPr id="5" name="Group 13"/>
            <p:cNvGrpSpPr>
              <a:grpSpLocks/>
            </p:cNvGrpSpPr>
            <p:nvPr/>
          </p:nvGrpSpPr>
          <p:grpSpPr bwMode="auto">
            <a:xfrm>
              <a:off x="2448" y="1296"/>
              <a:ext cx="624" cy="96"/>
              <a:chOff x="2003" y="3439"/>
              <a:chExt cx="468" cy="244"/>
            </a:xfrm>
          </p:grpSpPr>
          <p:sp>
            <p:nvSpPr>
              <p:cNvPr id="26638" name="Oval 14"/>
              <p:cNvSpPr>
                <a:spLocks noChangeArrowheads="1"/>
              </p:cNvSpPr>
              <p:nvPr/>
            </p:nvSpPr>
            <p:spPr bwMode="gray">
              <a:xfrm>
                <a:off x="2003" y="3440"/>
                <a:ext cx="79" cy="240"/>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6639" name="Rectangle 15"/>
              <p:cNvSpPr>
                <a:spLocks noChangeArrowheads="1"/>
              </p:cNvSpPr>
              <p:nvPr/>
            </p:nvSpPr>
            <p:spPr bwMode="gray">
              <a:xfrm>
                <a:off x="2048" y="3443"/>
                <a:ext cx="388" cy="240"/>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6640" name="Oval 16"/>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6641" name="Oval 17"/>
              <p:cNvSpPr>
                <a:spLocks noChangeArrowheads="1"/>
              </p:cNvSpPr>
              <p:nvPr/>
            </p:nvSpPr>
            <p:spPr bwMode="gray">
              <a:xfrm>
                <a:off x="2438"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26642" name="Rectangle 18"/>
            <p:cNvSpPr>
              <a:spLocks noChangeArrowheads="1"/>
            </p:cNvSpPr>
            <p:nvPr/>
          </p:nvSpPr>
          <p:spPr bwMode="gray">
            <a:xfrm rot="3419336">
              <a:off x="2880" y="1149"/>
              <a:ext cx="672" cy="678"/>
            </a:xfrm>
            <a:prstGeom prst="rect">
              <a:avLst/>
            </a:prstGeom>
            <a:gradFill rotWithShape="1">
              <a:gsLst>
                <a:gs pos="0">
                  <a:schemeClr val="hlink"/>
                </a:gs>
                <a:gs pos="100000">
                  <a:schemeClr val="hlink">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sp3d>
          </p:spPr>
          <p:txBody>
            <a:bodyPr wrap="none" anchor="ctr">
              <a:flatTx/>
            </a:bodyPr>
            <a:lstStyle/>
            <a:p>
              <a:pPr>
                <a:defRPr/>
              </a:pPr>
              <a:endParaRPr lang="zh-CN" altLang="en-US">
                <a:effectLst>
                  <a:outerShdw blurRad="38100" dist="38100" dir="2700000" algn="tl">
                    <a:srgbClr val="000000">
                      <a:alpha val="43137"/>
                    </a:srgbClr>
                  </a:outerShdw>
                </a:effectLst>
              </a:endParaRPr>
            </a:p>
          </p:txBody>
        </p:sp>
        <p:grpSp>
          <p:nvGrpSpPr>
            <p:cNvPr id="6" name="Group 19"/>
            <p:cNvGrpSpPr>
              <a:grpSpLocks/>
            </p:cNvGrpSpPr>
            <p:nvPr/>
          </p:nvGrpSpPr>
          <p:grpSpPr bwMode="auto">
            <a:xfrm>
              <a:off x="3600" y="1296"/>
              <a:ext cx="816" cy="96"/>
              <a:chOff x="2003" y="3439"/>
              <a:chExt cx="468" cy="244"/>
            </a:xfrm>
          </p:grpSpPr>
          <p:sp>
            <p:nvSpPr>
              <p:cNvPr id="26644" name="Oval 20"/>
              <p:cNvSpPr>
                <a:spLocks noChangeArrowheads="1"/>
              </p:cNvSpPr>
              <p:nvPr/>
            </p:nvSpPr>
            <p:spPr bwMode="gray">
              <a:xfrm>
                <a:off x="2003" y="3440"/>
                <a:ext cx="79" cy="240"/>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6645" name="Rectangle 21"/>
              <p:cNvSpPr>
                <a:spLocks noChangeArrowheads="1"/>
              </p:cNvSpPr>
              <p:nvPr/>
            </p:nvSpPr>
            <p:spPr bwMode="gray">
              <a:xfrm>
                <a:off x="2048" y="3443"/>
                <a:ext cx="388" cy="240"/>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6646" name="Oval 22"/>
              <p:cNvSpPr>
                <a:spLocks noChangeArrowheads="1"/>
              </p:cNvSpPr>
              <p:nvPr/>
            </p:nvSpPr>
            <p:spPr bwMode="gray">
              <a:xfrm>
                <a:off x="2400" y="3443"/>
                <a:ext cx="71" cy="235"/>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6647" name="Oval 23"/>
              <p:cNvSpPr>
                <a:spLocks noChangeArrowheads="1"/>
              </p:cNvSpPr>
              <p:nvPr/>
            </p:nvSpPr>
            <p:spPr bwMode="gray">
              <a:xfrm>
                <a:off x="2438" y="3519"/>
                <a:ext cx="20" cy="70"/>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26648" name="Rectangle 24"/>
            <p:cNvSpPr>
              <a:spLocks noChangeArrowheads="1"/>
            </p:cNvSpPr>
            <p:nvPr/>
          </p:nvSpPr>
          <p:spPr bwMode="gray">
            <a:xfrm rot="3419336">
              <a:off x="4032" y="1152"/>
              <a:ext cx="672" cy="672"/>
            </a:xfrm>
            <a:prstGeom prst="rect">
              <a:avLst/>
            </a:prstGeom>
            <a:gradFill rotWithShape="1">
              <a:gsLst>
                <a:gs pos="0">
                  <a:schemeClr val="accent2"/>
                </a:gs>
                <a:gs pos="100000">
                  <a:schemeClr val="accent2">
                    <a:gamma/>
                    <a:shade val="46275"/>
                    <a:invGamma/>
                  </a:scheme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2"/>
              </a:extrusionClr>
            </a:sp3d>
          </p:spPr>
          <p:txBody>
            <a:bodyPr wrap="none" anchor="ctr">
              <a:flatTx/>
            </a:bodyPr>
            <a:lstStyle/>
            <a:p>
              <a:pPr>
                <a:defRPr/>
              </a:pPr>
              <a:endParaRPr lang="zh-CN" altLang="en-US">
                <a:effectLst>
                  <a:outerShdw blurRad="38100" dist="38100" dir="2700000" algn="tl">
                    <a:srgbClr val="000000">
                      <a:alpha val="43137"/>
                    </a:srgbClr>
                  </a:outerShdw>
                </a:effectLst>
              </a:endParaRPr>
            </a:p>
          </p:txBody>
        </p:sp>
      </p:grpSp>
      <p:sp>
        <p:nvSpPr>
          <p:cNvPr id="26649" name="Rectangle 25"/>
          <p:cNvSpPr>
            <a:spLocks noChangeArrowheads="1"/>
          </p:cNvSpPr>
          <p:nvPr/>
        </p:nvSpPr>
        <p:spPr bwMode="auto">
          <a:xfrm>
            <a:off x="1258888" y="476250"/>
            <a:ext cx="6788150" cy="701675"/>
          </a:xfrm>
          <a:prstGeom prst="rect">
            <a:avLst/>
          </a:prstGeom>
          <a:noFill/>
          <a:ln w="9525">
            <a:noFill/>
            <a:miter lim="800000"/>
            <a:headEnd/>
            <a:tailEnd/>
          </a:ln>
          <a:effectLst/>
        </p:spPr>
        <p:txBody>
          <a:bodyPr wrap="none">
            <a:spAutoFit/>
          </a:bodyPr>
          <a:lstStyle/>
          <a:p>
            <a:pPr algn="l" eaLnBrk="1" hangingPunct="1">
              <a:spcBef>
                <a:spcPct val="50000"/>
              </a:spcBef>
              <a:defRPr/>
            </a:pPr>
            <a:r>
              <a:rPr lang="zh-CN" altLang="en-US" sz="4000">
                <a:solidFill>
                  <a:srgbClr val="006600"/>
                </a:solidFill>
                <a:effectLst>
                  <a:outerShdw blurRad="38100" dist="38100" dir="2700000" algn="tl">
                    <a:srgbClr val="C0C0C0"/>
                  </a:outerShdw>
                </a:effectLst>
                <a:latin typeface="Arial" pitchFamily="34" charset="0"/>
                <a:ea typeface="华文新魏" pitchFamily="2" charset="-122"/>
              </a:rPr>
              <a:t>马克思主义物质观的理论意义</a:t>
            </a:r>
          </a:p>
        </p:txBody>
      </p:sp>
      <p:grpSp>
        <p:nvGrpSpPr>
          <p:cNvPr id="7" name="Group 27"/>
          <p:cNvGrpSpPr>
            <a:grpSpLocks/>
          </p:cNvGrpSpPr>
          <p:nvPr/>
        </p:nvGrpSpPr>
        <p:grpSpPr bwMode="auto">
          <a:xfrm>
            <a:off x="1079500" y="2819400"/>
            <a:ext cx="1765300" cy="3006725"/>
            <a:chOff x="680" y="1776"/>
            <a:chExt cx="1112" cy="1894"/>
          </a:xfrm>
        </p:grpSpPr>
        <p:sp>
          <p:nvSpPr>
            <p:cNvPr id="26652" name="AutoShape 28"/>
            <p:cNvSpPr>
              <a:spLocks noChangeArrowheads="1"/>
            </p:cNvSpPr>
            <p:nvPr/>
          </p:nvSpPr>
          <p:spPr bwMode="auto">
            <a:xfrm>
              <a:off x="680" y="1776"/>
              <a:ext cx="1112" cy="1894"/>
            </a:xfrm>
            <a:prstGeom prst="roundRect">
              <a:avLst>
                <a:gd name="adj" fmla="val 13745"/>
              </a:avLst>
            </a:prstGeom>
            <a:solidFill>
              <a:schemeClr val="hlink"/>
            </a:solidFill>
            <a:ln w="38100">
              <a:solidFill>
                <a:schemeClr val="tx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6580" name="Rectangle 29"/>
            <p:cNvSpPr>
              <a:spLocks noChangeArrowheads="1"/>
            </p:cNvSpPr>
            <p:nvPr/>
          </p:nvSpPr>
          <p:spPr bwMode="auto">
            <a:xfrm>
              <a:off x="920" y="1959"/>
              <a:ext cx="116" cy="231"/>
            </a:xfrm>
            <a:prstGeom prst="rect">
              <a:avLst/>
            </a:prstGeom>
            <a:noFill/>
            <a:ln w="9525">
              <a:noFill/>
              <a:miter lim="800000"/>
              <a:headEnd/>
              <a:tailEnd/>
            </a:ln>
          </p:spPr>
          <p:txBody>
            <a:bodyPr wrap="none">
              <a:spAutoFit/>
            </a:bodyPr>
            <a:lstStyle/>
            <a:p>
              <a:pPr algn="l" eaLnBrk="1" hangingPunct="1"/>
              <a:endParaRPr lang="zh-CN" altLang="zh-CN" sz="1800" b="0">
                <a:solidFill>
                  <a:schemeClr val="tx1"/>
                </a:solidFill>
                <a:latin typeface="Arial" pitchFamily="34" charset="0"/>
                <a:ea typeface="宋体" pitchFamily="2" charset="-122"/>
              </a:endParaRPr>
            </a:p>
          </p:txBody>
        </p:sp>
        <p:sp>
          <p:nvSpPr>
            <p:cNvPr id="26654" name="Text Box 30"/>
            <p:cNvSpPr txBox="1">
              <a:spLocks noChangeArrowheads="1"/>
            </p:cNvSpPr>
            <p:nvPr/>
          </p:nvSpPr>
          <p:spPr bwMode="auto">
            <a:xfrm>
              <a:off x="720" y="1872"/>
              <a:ext cx="1011" cy="1688"/>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b="0">
                  <a:latin typeface="Times New Roman" pitchFamily="18" charset="0"/>
                  <a:ea typeface="黑体" pitchFamily="2" charset="-122"/>
                </a:rPr>
                <a:t>    </a:t>
              </a:r>
              <a:r>
                <a:rPr kumimoji="1" lang="zh-CN" altLang="en-US" sz="2400">
                  <a:solidFill>
                    <a:srgbClr val="FF9900"/>
                  </a:solidFill>
                  <a:effectLst>
                    <a:outerShdw blurRad="38100" dist="38100" dir="2700000" algn="tl">
                      <a:srgbClr val="C0C0C0"/>
                    </a:outerShdw>
                  </a:effectLst>
                  <a:latin typeface="Times New Roman" pitchFamily="18" charset="0"/>
                  <a:ea typeface="华文细黑" pitchFamily="2" charset="-122"/>
                </a:rPr>
                <a:t>坚持了物质的客观实在性原则，坚持了唯物主义一元论</a:t>
              </a:r>
              <a:r>
                <a:rPr kumimoji="1" lang="zh-CN" altLang="en-US" sz="2400">
                  <a:solidFill>
                    <a:srgbClr val="FF9900"/>
                  </a:solidFill>
                  <a:effectLst>
                    <a:outerShdw blurRad="38100" dist="38100" dir="2700000" algn="tl">
                      <a:srgbClr val="C0C0C0"/>
                    </a:outerShdw>
                  </a:effectLst>
                  <a:latin typeface="Times New Roman" pitchFamily="18" charset="0"/>
                  <a:ea typeface="楷体_GB2312" pitchFamily="49" charset="-122"/>
                </a:rPr>
                <a:t>。</a:t>
              </a:r>
            </a:p>
          </p:txBody>
        </p:sp>
      </p:grpSp>
      <p:grpSp>
        <p:nvGrpSpPr>
          <p:cNvPr id="8" name="Group 31"/>
          <p:cNvGrpSpPr>
            <a:grpSpLocks/>
          </p:cNvGrpSpPr>
          <p:nvPr/>
        </p:nvGrpSpPr>
        <p:grpSpPr bwMode="auto">
          <a:xfrm>
            <a:off x="2832100" y="2819400"/>
            <a:ext cx="1701800" cy="3006725"/>
            <a:chOff x="1784" y="1776"/>
            <a:chExt cx="1072" cy="1894"/>
          </a:xfrm>
        </p:grpSpPr>
        <p:sp>
          <p:nvSpPr>
            <p:cNvPr id="26656" name="AutoShape 32"/>
            <p:cNvSpPr>
              <a:spLocks noChangeArrowheads="1"/>
            </p:cNvSpPr>
            <p:nvPr/>
          </p:nvSpPr>
          <p:spPr bwMode="auto">
            <a:xfrm>
              <a:off x="1784" y="1776"/>
              <a:ext cx="1072" cy="1894"/>
            </a:xfrm>
            <a:prstGeom prst="roundRect">
              <a:avLst>
                <a:gd name="adj" fmla="val 13745"/>
              </a:avLst>
            </a:prstGeom>
            <a:solidFill>
              <a:schemeClr val="accent2"/>
            </a:solidFill>
            <a:ln w="38100">
              <a:solidFill>
                <a:schemeClr val="tx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6577" name="Rectangle 33"/>
            <p:cNvSpPr>
              <a:spLocks noChangeArrowheads="1"/>
            </p:cNvSpPr>
            <p:nvPr/>
          </p:nvSpPr>
          <p:spPr bwMode="auto">
            <a:xfrm>
              <a:off x="2024" y="1959"/>
              <a:ext cx="116" cy="231"/>
            </a:xfrm>
            <a:prstGeom prst="rect">
              <a:avLst/>
            </a:prstGeom>
            <a:noFill/>
            <a:ln w="9525">
              <a:noFill/>
              <a:miter lim="800000"/>
              <a:headEnd/>
              <a:tailEnd/>
            </a:ln>
          </p:spPr>
          <p:txBody>
            <a:bodyPr wrap="none">
              <a:spAutoFit/>
            </a:bodyPr>
            <a:lstStyle/>
            <a:p>
              <a:pPr algn="l" eaLnBrk="1" hangingPunct="1"/>
              <a:endParaRPr lang="zh-CN" altLang="zh-CN" sz="1800" b="0">
                <a:solidFill>
                  <a:schemeClr val="tx1"/>
                </a:solidFill>
                <a:latin typeface="Arial" pitchFamily="34" charset="0"/>
                <a:ea typeface="宋体" pitchFamily="2" charset="-122"/>
              </a:endParaRPr>
            </a:p>
          </p:txBody>
        </p:sp>
        <p:sp>
          <p:nvSpPr>
            <p:cNvPr id="26658" name="Text Box 34"/>
            <p:cNvSpPr txBox="1">
              <a:spLocks noChangeArrowheads="1"/>
            </p:cNvSpPr>
            <p:nvPr/>
          </p:nvSpPr>
          <p:spPr bwMode="auto">
            <a:xfrm>
              <a:off x="1824" y="1920"/>
              <a:ext cx="960" cy="1668"/>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400">
                  <a:effectLst>
                    <a:outerShdw blurRad="38100" dist="38100" dir="2700000" algn="tl">
                      <a:srgbClr val="C0C0C0"/>
                    </a:outerShdw>
                  </a:effectLst>
                  <a:latin typeface="Times New Roman" pitchFamily="18" charset="0"/>
                  <a:ea typeface="黑体" pitchFamily="2" charset="-122"/>
                </a:rPr>
                <a:t>    </a:t>
              </a:r>
              <a:r>
                <a:rPr kumimoji="1" lang="zh-CN" altLang="en-US" sz="2400" b="0">
                  <a:effectLst>
                    <a:outerShdw blurRad="38100" dist="38100" dir="2700000" algn="tl">
                      <a:srgbClr val="C0C0C0"/>
                    </a:outerShdw>
                  </a:effectLst>
                  <a:latin typeface="Times New Roman" pitchFamily="18" charset="0"/>
                  <a:ea typeface="华文细黑" pitchFamily="2" charset="-122"/>
                </a:rPr>
                <a:t>坚持了能动的反映论和可知论，有力地批判了不可知论。</a:t>
              </a:r>
            </a:p>
          </p:txBody>
        </p:sp>
      </p:grpSp>
      <p:grpSp>
        <p:nvGrpSpPr>
          <p:cNvPr id="9" name="Group 35"/>
          <p:cNvGrpSpPr>
            <a:grpSpLocks/>
          </p:cNvGrpSpPr>
          <p:nvPr/>
        </p:nvGrpSpPr>
        <p:grpSpPr bwMode="auto">
          <a:xfrm>
            <a:off x="4572000" y="2819400"/>
            <a:ext cx="1754188" cy="3006725"/>
            <a:chOff x="2880" y="1776"/>
            <a:chExt cx="1105" cy="1894"/>
          </a:xfrm>
        </p:grpSpPr>
        <p:sp>
          <p:nvSpPr>
            <p:cNvPr id="26660" name="AutoShape 36"/>
            <p:cNvSpPr>
              <a:spLocks noChangeArrowheads="1"/>
            </p:cNvSpPr>
            <p:nvPr/>
          </p:nvSpPr>
          <p:spPr bwMode="auto">
            <a:xfrm>
              <a:off x="2880" y="1776"/>
              <a:ext cx="1105" cy="1894"/>
            </a:xfrm>
            <a:prstGeom prst="roundRect">
              <a:avLst>
                <a:gd name="adj" fmla="val 13745"/>
              </a:avLst>
            </a:prstGeom>
            <a:solidFill>
              <a:schemeClr val="hlink"/>
            </a:solidFill>
            <a:ln w="38100">
              <a:solidFill>
                <a:schemeClr val="tx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6661" name="Text Box 37"/>
            <p:cNvSpPr txBox="1">
              <a:spLocks noChangeArrowheads="1"/>
            </p:cNvSpPr>
            <p:nvPr/>
          </p:nvSpPr>
          <p:spPr bwMode="auto">
            <a:xfrm>
              <a:off x="2928" y="1824"/>
              <a:ext cx="1008" cy="1822"/>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b="0" dirty="0">
                  <a:solidFill>
                    <a:schemeClr val="tx2"/>
                  </a:solidFill>
                  <a:latin typeface="Times New Roman" pitchFamily="18" charset="0"/>
                  <a:ea typeface="黑体" pitchFamily="2" charset="-122"/>
                </a:rPr>
                <a:t>    </a:t>
              </a:r>
              <a:r>
                <a:rPr kumimoji="1" lang="zh-CN" altLang="en-US" sz="2600" b="0" dirty="0">
                  <a:solidFill>
                    <a:schemeClr val="tx2"/>
                  </a:solidFill>
                  <a:latin typeface="Times New Roman" pitchFamily="18" charset="0"/>
                  <a:ea typeface="黑体" pitchFamily="2" charset="-122"/>
                </a:rPr>
                <a:t>体现了唯物论与辩证法的统一，克服形而上学唯物主义缺陷</a:t>
              </a:r>
              <a:endParaRPr kumimoji="1" lang="zh-CN" altLang="en-US" sz="2600" dirty="0">
                <a:solidFill>
                  <a:srgbClr val="FF9900"/>
                </a:solidFill>
                <a:effectLst>
                  <a:outerShdw blurRad="38100" dist="38100" dir="2700000" algn="tl">
                    <a:srgbClr val="C0C0C0"/>
                  </a:outerShdw>
                </a:effectLst>
                <a:latin typeface="Times New Roman" pitchFamily="18" charset="0"/>
                <a:ea typeface="黑体" pitchFamily="2" charset="-122"/>
              </a:endParaRPr>
            </a:p>
          </p:txBody>
        </p:sp>
      </p:grpSp>
      <p:grpSp>
        <p:nvGrpSpPr>
          <p:cNvPr id="10" name="Group 38"/>
          <p:cNvGrpSpPr>
            <a:grpSpLocks/>
          </p:cNvGrpSpPr>
          <p:nvPr/>
        </p:nvGrpSpPr>
        <p:grpSpPr bwMode="auto">
          <a:xfrm>
            <a:off x="6324600" y="2819400"/>
            <a:ext cx="1765300" cy="3006725"/>
            <a:chOff x="3984" y="1776"/>
            <a:chExt cx="1112" cy="1894"/>
          </a:xfrm>
        </p:grpSpPr>
        <p:sp>
          <p:nvSpPr>
            <p:cNvPr id="26663" name="AutoShape 39"/>
            <p:cNvSpPr>
              <a:spLocks noChangeArrowheads="1"/>
            </p:cNvSpPr>
            <p:nvPr/>
          </p:nvSpPr>
          <p:spPr bwMode="auto">
            <a:xfrm>
              <a:off x="3984" y="1776"/>
              <a:ext cx="1112" cy="1894"/>
            </a:xfrm>
            <a:prstGeom prst="roundRect">
              <a:avLst>
                <a:gd name="adj" fmla="val 13745"/>
              </a:avLst>
            </a:prstGeom>
            <a:solidFill>
              <a:schemeClr val="accent2"/>
            </a:solidFill>
            <a:ln w="38100">
              <a:solidFill>
                <a:schemeClr val="tx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6664" name="Text Box 40"/>
            <p:cNvSpPr txBox="1">
              <a:spLocks noChangeArrowheads="1"/>
            </p:cNvSpPr>
            <p:nvPr/>
          </p:nvSpPr>
          <p:spPr bwMode="auto">
            <a:xfrm>
              <a:off x="4080" y="1968"/>
              <a:ext cx="912" cy="1458"/>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b="0" dirty="0">
                  <a:solidFill>
                    <a:schemeClr val="tx2"/>
                  </a:solidFill>
                  <a:latin typeface="Times New Roman" pitchFamily="18" charset="0"/>
                  <a:ea typeface="黑体" pitchFamily="2" charset="-122"/>
                </a:rPr>
                <a:t>    </a:t>
              </a:r>
              <a:r>
                <a:rPr kumimoji="1" lang="zh-CN" altLang="en-US" sz="2400" b="0" dirty="0">
                  <a:effectLst>
                    <a:outerShdw blurRad="38100" dist="38100" dir="2700000" algn="tl">
                      <a:srgbClr val="C0C0C0"/>
                    </a:outerShdw>
                  </a:effectLst>
                  <a:latin typeface="Times New Roman" pitchFamily="18" charset="0"/>
                  <a:ea typeface="华文细黑" pitchFamily="2" charset="-122"/>
                </a:rPr>
                <a:t>体现了唯物主义自然观与唯物主义历史观的统一。</a:t>
              </a:r>
            </a:p>
          </p:txBody>
        </p:sp>
      </p:grpSp>
      <p:grpSp>
        <p:nvGrpSpPr>
          <p:cNvPr id="11" name="Group 41"/>
          <p:cNvGrpSpPr>
            <a:grpSpLocks/>
          </p:cNvGrpSpPr>
          <p:nvPr/>
        </p:nvGrpSpPr>
        <p:grpSpPr bwMode="auto">
          <a:xfrm>
            <a:off x="0" y="1125538"/>
            <a:ext cx="9144000" cy="590550"/>
            <a:chOff x="0" y="816"/>
            <a:chExt cx="5760" cy="372"/>
          </a:xfrm>
        </p:grpSpPr>
        <p:pic>
          <p:nvPicPr>
            <p:cNvPr id="66570" name="Picture 42"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66571" name="Picture 43"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3000"/>
                            </p:stCondLst>
                            <p:childTnLst>
                              <p:par>
                                <p:cTn id="30" presetID="8" presetClass="entr" presetSubtype="32"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diamond(out)">
                                      <p:cBhvr>
                                        <p:cTn id="3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Line 4"/>
          <p:cNvSpPr>
            <a:spLocks noChangeShapeType="1"/>
          </p:cNvSpPr>
          <p:nvPr/>
        </p:nvSpPr>
        <p:spPr bwMode="auto">
          <a:xfrm>
            <a:off x="1447800" y="5257800"/>
            <a:ext cx="403225"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25" name="Line 5"/>
          <p:cNvSpPr>
            <a:spLocks noChangeShapeType="1"/>
          </p:cNvSpPr>
          <p:nvPr/>
        </p:nvSpPr>
        <p:spPr bwMode="auto">
          <a:xfrm>
            <a:off x="1447800" y="1905000"/>
            <a:ext cx="0" cy="335280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26" name="Rectangle 6"/>
          <p:cNvSpPr>
            <a:spLocks noChangeArrowheads="1"/>
          </p:cNvSpPr>
          <p:nvPr/>
        </p:nvSpPr>
        <p:spPr bwMode="auto">
          <a:xfrm>
            <a:off x="457200" y="1295400"/>
            <a:ext cx="533400" cy="434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500">
                <a:solidFill>
                  <a:srgbClr val="663300"/>
                </a:solidFill>
                <a:effectLst>
                  <a:outerShdw blurRad="38100" dist="38100" dir="2700000" algn="tl">
                    <a:srgbClr val="C0C0C0"/>
                  </a:outerShdw>
                </a:effectLst>
                <a:latin typeface="Times New Roman" pitchFamily="18" charset="0"/>
                <a:ea typeface="黑体" pitchFamily="2" charset="-122"/>
              </a:rPr>
              <a:t>世</a:t>
            </a:r>
          </a:p>
          <a:p>
            <a:pPr eaLnBrk="1" hangingPunct="1">
              <a:defRPr/>
            </a:pPr>
            <a:r>
              <a:rPr kumimoji="1" lang="zh-CN" altLang="en-US" sz="2500">
                <a:solidFill>
                  <a:srgbClr val="663300"/>
                </a:solidFill>
                <a:effectLst>
                  <a:outerShdw blurRad="38100" dist="38100" dir="2700000" algn="tl">
                    <a:srgbClr val="C0C0C0"/>
                  </a:outerShdw>
                </a:effectLst>
                <a:latin typeface="Times New Roman" pitchFamily="18" charset="0"/>
                <a:ea typeface="黑体" pitchFamily="2" charset="-122"/>
              </a:rPr>
              <a:t>界</a:t>
            </a:r>
          </a:p>
          <a:p>
            <a:pPr eaLnBrk="1" hangingPunct="1">
              <a:defRPr/>
            </a:pPr>
            <a:r>
              <a:rPr kumimoji="1" lang="zh-CN" altLang="en-US" sz="2500">
                <a:solidFill>
                  <a:srgbClr val="663300"/>
                </a:solidFill>
                <a:effectLst>
                  <a:outerShdw blurRad="38100" dist="38100" dir="2700000" algn="tl">
                    <a:srgbClr val="C0C0C0"/>
                  </a:outerShdw>
                </a:effectLst>
                <a:latin typeface="Times New Roman" pitchFamily="18" charset="0"/>
                <a:ea typeface="黑体" pitchFamily="2" charset="-122"/>
              </a:rPr>
              <a:t>物</a:t>
            </a:r>
          </a:p>
          <a:p>
            <a:pPr eaLnBrk="1" hangingPunct="1">
              <a:defRPr/>
            </a:pPr>
            <a:r>
              <a:rPr kumimoji="1" lang="zh-CN" altLang="en-US" sz="2500">
                <a:solidFill>
                  <a:srgbClr val="663300"/>
                </a:solidFill>
                <a:effectLst>
                  <a:outerShdw blurRad="38100" dist="38100" dir="2700000" algn="tl">
                    <a:srgbClr val="C0C0C0"/>
                  </a:outerShdw>
                </a:effectLst>
                <a:latin typeface="Times New Roman" pitchFamily="18" charset="0"/>
                <a:ea typeface="黑体" pitchFamily="2" charset="-122"/>
              </a:rPr>
              <a:t>质</a:t>
            </a:r>
          </a:p>
          <a:p>
            <a:pPr eaLnBrk="1" hangingPunct="1">
              <a:defRPr/>
            </a:pPr>
            <a:r>
              <a:rPr kumimoji="1" lang="zh-CN" altLang="en-US" sz="2500">
                <a:solidFill>
                  <a:srgbClr val="663300"/>
                </a:solidFill>
                <a:effectLst>
                  <a:outerShdw blurRad="38100" dist="38100" dir="2700000" algn="tl">
                    <a:srgbClr val="C0C0C0"/>
                  </a:outerShdw>
                </a:effectLst>
                <a:latin typeface="Times New Roman" pitchFamily="18" charset="0"/>
                <a:ea typeface="黑体" pitchFamily="2" charset="-122"/>
              </a:rPr>
              <a:t>的</a:t>
            </a:r>
          </a:p>
          <a:p>
            <a:pPr eaLnBrk="1" hangingPunct="1">
              <a:defRPr/>
            </a:pPr>
            <a:r>
              <a:rPr kumimoji="1" lang="zh-CN" altLang="en-US" sz="2500">
                <a:solidFill>
                  <a:srgbClr val="663300"/>
                </a:solidFill>
                <a:effectLst>
                  <a:outerShdw blurRad="38100" dist="38100" dir="2700000" algn="tl">
                    <a:srgbClr val="C0C0C0"/>
                  </a:outerShdw>
                </a:effectLst>
                <a:latin typeface="Times New Roman" pitchFamily="18" charset="0"/>
                <a:ea typeface="黑体" pitchFamily="2" charset="-122"/>
              </a:rPr>
              <a:t>统</a:t>
            </a:r>
          </a:p>
          <a:p>
            <a:pPr eaLnBrk="1" hangingPunct="1">
              <a:defRPr/>
            </a:pPr>
            <a:r>
              <a:rPr kumimoji="1" lang="zh-CN" altLang="en-US" sz="2500">
                <a:solidFill>
                  <a:srgbClr val="663300"/>
                </a:solidFill>
                <a:effectLst>
                  <a:outerShdw blurRad="38100" dist="38100" dir="2700000" algn="tl">
                    <a:srgbClr val="C0C0C0"/>
                  </a:outerShdw>
                </a:effectLst>
                <a:latin typeface="Times New Roman" pitchFamily="18" charset="0"/>
                <a:ea typeface="黑体" pitchFamily="2" charset="-122"/>
              </a:rPr>
              <a:t>一</a:t>
            </a:r>
          </a:p>
          <a:p>
            <a:pPr eaLnBrk="1" hangingPunct="1">
              <a:defRPr/>
            </a:pPr>
            <a:r>
              <a:rPr kumimoji="1" lang="zh-CN" altLang="en-US" sz="2500">
                <a:solidFill>
                  <a:srgbClr val="663300"/>
                </a:solidFill>
                <a:effectLst>
                  <a:outerShdw blurRad="38100" dist="38100" dir="2700000" algn="tl">
                    <a:srgbClr val="C0C0C0"/>
                  </a:outerShdw>
                </a:effectLst>
                <a:latin typeface="Times New Roman" pitchFamily="18" charset="0"/>
                <a:ea typeface="黑体" pitchFamily="2" charset="-122"/>
              </a:rPr>
              <a:t>性</a:t>
            </a:r>
          </a:p>
        </p:txBody>
      </p:sp>
      <p:sp>
        <p:nvSpPr>
          <p:cNvPr id="107527" name="Line 7"/>
          <p:cNvSpPr>
            <a:spLocks noChangeShapeType="1"/>
          </p:cNvSpPr>
          <p:nvPr/>
        </p:nvSpPr>
        <p:spPr bwMode="auto">
          <a:xfrm>
            <a:off x="990600" y="3200400"/>
            <a:ext cx="4572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28" name="Line 8"/>
          <p:cNvSpPr>
            <a:spLocks noChangeShapeType="1"/>
          </p:cNvSpPr>
          <p:nvPr/>
        </p:nvSpPr>
        <p:spPr bwMode="auto">
          <a:xfrm>
            <a:off x="1447800" y="1905000"/>
            <a:ext cx="3810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29" name="Rectangle 9"/>
          <p:cNvSpPr>
            <a:spLocks noChangeArrowheads="1"/>
          </p:cNvSpPr>
          <p:nvPr/>
        </p:nvSpPr>
        <p:spPr bwMode="auto">
          <a:xfrm>
            <a:off x="1828800" y="1600200"/>
            <a:ext cx="2743200" cy="533400"/>
          </a:xfrm>
          <a:prstGeom prst="rect">
            <a:avLst/>
          </a:prstGeom>
          <a:noFill/>
          <a:ln w="28575">
            <a:solidFill>
              <a:schemeClr val="tx1"/>
            </a:solidFill>
            <a:miter lim="800000"/>
            <a:headEnd/>
            <a:tailEnd/>
          </a:ln>
          <a:effectLst/>
        </p:spPr>
        <p:txBody>
          <a:bodyPr wrap="none" anchor="ctr"/>
          <a:lstStyle/>
          <a:p>
            <a:pPr eaLnBrk="1" hangingPunct="1">
              <a:defRPr/>
            </a:pPr>
            <a:endParaRPr kumimoji="1" lang="zh-CN" altLang="zh-CN" sz="2400">
              <a:solidFill>
                <a:schemeClr val="accent2"/>
              </a:solidFill>
              <a:effectLst>
                <a:outerShdw blurRad="38100" dist="38100" dir="2700000" algn="tl">
                  <a:srgbClr val="C0C0C0"/>
                </a:outerShdw>
              </a:effectLst>
              <a:latin typeface="黑体" pitchFamily="2" charset="-122"/>
              <a:ea typeface="黑体" pitchFamily="2" charset="-122"/>
            </a:endParaRPr>
          </a:p>
        </p:txBody>
      </p:sp>
      <p:sp>
        <p:nvSpPr>
          <p:cNvPr id="107530" name="Rectangle 10"/>
          <p:cNvSpPr>
            <a:spLocks noChangeArrowheads="1"/>
          </p:cNvSpPr>
          <p:nvPr/>
        </p:nvSpPr>
        <p:spPr bwMode="auto">
          <a:xfrm>
            <a:off x="1828800" y="4953000"/>
            <a:ext cx="1676400" cy="53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500">
                <a:solidFill>
                  <a:srgbClr val="006600"/>
                </a:solidFill>
                <a:effectLst>
                  <a:outerShdw blurRad="38100" dist="38100" dir="2700000" algn="tl">
                    <a:srgbClr val="C0C0C0"/>
                  </a:outerShdw>
                </a:effectLst>
                <a:latin typeface="楷体_GB2312" pitchFamily="49" charset="-122"/>
              </a:rPr>
              <a:t>多元论</a:t>
            </a:r>
          </a:p>
        </p:txBody>
      </p:sp>
      <p:sp>
        <p:nvSpPr>
          <p:cNvPr id="107531" name="Rectangle 11"/>
          <p:cNvSpPr>
            <a:spLocks noChangeArrowheads="1"/>
          </p:cNvSpPr>
          <p:nvPr/>
        </p:nvSpPr>
        <p:spPr bwMode="auto">
          <a:xfrm>
            <a:off x="6705600" y="1828800"/>
            <a:ext cx="2057400" cy="53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400">
                <a:solidFill>
                  <a:schemeClr val="accent2"/>
                </a:solidFill>
                <a:effectLst>
                  <a:outerShdw blurRad="38100" dist="38100" dir="2700000" algn="tl">
                    <a:srgbClr val="C0C0C0"/>
                  </a:outerShdw>
                </a:effectLst>
                <a:latin typeface="楷体_GB2312" pitchFamily="49" charset="-122"/>
                <a:ea typeface="楷体_GB2312" pitchFamily="49" charset="-122"/>
              </a:rPr>
              <a:t>主观精神</a:t>
            </a:r>
          </a:p>
        </p:txBody>
      </p:sp>
      <p:sp>
        <p:nvSpPr>
          <p:cNvPr id="107532" name="Rectangle 12"/>
          <p:cNvSpPr>
            <a:spLocks noChangeArrowheads="1"/>
          </p:cNvSpPr>
          <p:nvPr/>
        </p:nvSpPr>
        <p:spPr bwMode="auto">
          <a:xfrm>
            <a:off x="1828800" y="1631950"/>
            <a:ext cx="2743200" cy="501650"/>
          </a:xfrm>
          <a:prstGeom prst="rect">
            <a:avLst/>
          </a:prstGeom>
          <a:noFill/>
          <a:ln w="28575">
            <a:solidFill>
              <a:schemeClr val="tx1"/>
            </a:solidFill>
            <a:miter lim="800000"/>
            <a:headEnd/>
            <a:tailEnd/>
          </a:ln>
          <a:effectLst/>
        </p:spPr>
        <p:txBody>
          <a:bodyPr>
            <a:spAutoFit/>
          </a:bodyPr>
          <a:lstStyle/>
          <a:p>
            <a:pPr eaLnBrk="1" hangingPunct="1">
              <a:defRPr/>
            </a:pPr>
            <a:r>
              <a:rPr kumimoji="1" lang="zh-CN" altLang="en-US" sz="2500">
                <a:solidFill>
                  <a:srgbClr val="006600"/>
                </a:solidFill>
                <a:effectLst>
                  <a:outerShdw blurRad="38100" dist="38100" dir="2700000" algn="tl">
                    <a:srgbClr val="C0C0C0"/>
                  </a:outerShdw>
                </a:effectLst>
                <a:latin typeface="Arial" pitchFamily="34" charset="0"/>
              </a:rPr>
              <a:t>唯物主义一元论</a:t>
            </a:r>
          </a:p>
        </p:txBody>
      </p:sp>
      <p:sp>
        <p:nvSpPr>
          <p:cNvPr id="107533" name="Line 13"/>
          <p:cNvSpPr>
            <a:spLocks noChangeShapeType="1"/>
          </p:cNvSpPr>
          <p:nvPr/>
        </p:nvSpPr>
        <p:spPr bwMode="auto">
          <a:xfrm>
            <a:off x="6324600" y="2133600"/>
            <a:ext cx="0" cy="83820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34" name="Line 14"/>
          <p:cNvSpPr>
            <a:spLocks noChangeShapeType="1"/>
          </p:cNvSpPr>
          <p:nvPr/>
        </p:nvSpPr>
        <p:spPr bwMode="auto">
          <a:xfrm>
            <a:off x="6324600" y="2133600"/>
            <a:ext cx="3810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35" name="Line 15"/>
          <p:cNvSpPr>
            <a:spLocks noChangeShapeType="1"/>
          </p:cNvSpPr>
          <p:nvPr/>
        </p:nvSpPr>
        <p:spPr bwMode="auto">
          <a:xfrm>
            <a:off x="4648200" y="2667000"/>
            <a:ext cx="3048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36" name="Line 16"/>
          <p:cNvSpPr>
            <a:spLocks noChangeShapeType="1"/>
          </p:cNvSpPr>
          <p:nvPr/>
        </p:nvSpPr>
        <p:spPr bwMode="auto">
          <a:xfrm>
            <a:off x="6324600" y="2971800"/>
            <a:ext cx="403225"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37" name="Rectangle 17"/>
          <p:cNvSpPr>
            <a:spLocks noChangeArrowheads="1"/>
          </p:cNvSpPr>
          <p:nvPr/>
        </p:nvSpPr>
        <p:spPr bwMode="auto">
          <a:xfrm>
            <a:off x="6705600" y="2590800"/>
            <a:ext cx="1981200" cy="53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400">
                <a:solidFill>
                  <a:schemeClr val="accent2"/>
                </a:solidFill>
                <a:effectLst>
                  <a:outerShdw blurRad="38100" dist="38100" dir="2700000" algn="tl">
                    <a:srgbClr val="C0C0C0"/>
                  </a:outerShdw>
                </a:effectLst>
                <a:latin typeface="楷体_GB2312" pitchFamily="49" charset="-122"/>
                <a:ea typeface="楷体_GB2312" pitchFamily="49" charset="-122"/>
              </a:rPr>
              <a:t>客观精神</a:t>
            </a:r>
          </a:p>
        </p:txBody>
      </p:sp>
      <p:sp>
        <p:nvSpPr>
          <p:cNvPr id="107538" name="Line 18"/>
          <p:cNvSpPr>
            <a:spLocks noChangeShapeType="1"/>
          </p:cNvSpPr>
          <p:nvPr/>
        </p:nvSpPr>
        <p:spPr bwMode="auto">
          <a:xfrm>
            <a:off x="3657600" y="3429000"/>
            <a:ext cx="0" cy="53340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39" name="Line 19"/>
          <p:cNvSpPr>
            <a:spLocks noChangeShapeType="1"/>
          </p:cNvSpPr>
          <p:nvPr/>
        </p:nvSpPr>
        <p:spPr bwMode="auto">
          <a:xfrm>
            <a:off x="3657600" y="3429000"/>
            <a:ext cx="3810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40" name="Line 20"/>
          <p:cNvSpPr>
            <a:spLocks noChangeShapeType="1"/>
          </p:cNvSpPr>
          <p:nvPr/>
        </p:nvSpPr>
        <p:spPr bwMode="auto">
          <a:xfrm>
            <a:off x="3657600" y="3962400"/>
            <a:ext cx="403225"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41" name="Rectangle 21"/>
          <p:cNvSpPr>
            <a:spLocks noChangeArrowheads="1"/>
          </p:cNvSpPr>
          <p:nvPr/>
        </p:nvSpPr>
        <p:spPr bwMode="auto">
          <a:xfrm>
            <a:off x="4038600" y="3733800"/>
            <a:ext cx="1752600" cy="53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400">
                <a:solidFill>
                  <a:schemeClr val="accent2"/>
                </a:solidFill>
                <a:effectLst>
                  <a:outerShdw blurRad="38100" dist="38100" dir="2700000" algn="tl">
                    <a:srgbClr val="C0C0C0"/>
                  </a:outerShdw>
                </a:effectLst>
                <a:latin typeface="楷体_GB2312" pitchFamily="49" charset="-122"/>
                <a:ea typeface="楷体_GB2312" pitchFamily="49" charset="-122"/>
              </a:rPr>
              <a:t>精神</a:t>
            </a:r>
          </a:p>
        </p:txBody>
      </p:sp>
      <p:sp>
        <p:nvSpPr>
          <p:cNvPr id="107542" name="Line 22"/>
          <p:cNvSpPr>
            <a:spLocks noChangeShapeType="1"/>
          </p:cNvSpPr>
          <p:nvPr/>
        </p:nvSpPr>
        <p:spPr bwMode="auto">
          <a:xfrm>
            <a:off x="3429000" y="3733800"/>
            <a:ext cx="2286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43" name="Line 23"/>
          <p:cNvSpPr>
            <a:spLocks noChangeShapeType="1"/>
          </p:cNvSpPr>
          <p:nvPr/>
        </p:nvSpPr>
        <p:spPr bwMode="auto">
          <a:xfrm>
            <a:off x="1447800" y="2667000"/>
            <a:ext cx="3810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44" name="Rectangle 24"/>
          <p:cNvSpPr>
            <a:spLocks noChangeArrowheads="1"/>
          </p:cNvSpPr>
          <p:nvPr/>
        </p:nvSpPr>
        <p:spPr bwMode="auto">
          <a:xfrm>
            <a:off x="1828800" y="2362200"/>
            <a:ext cx="2819400" cy="53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500">
                <a:solidFill>
                  <a:srgbClr val="006600"/>
                </a:solidFill>
                <a:effectLst>
                  <a:outerShdw blurRad="38100" dist="38100" dir="2700000" algn="tl">
                    <a:srgbClr val="C0C0C0"/>
                  </a:outerShdw>
                </a:effectLst>
                <a:latin typeface="Arial" pitchFamily="34" charset="0"/>
              </a:rPr>
              <a:t>唯心主义一元论</a:t>
            </a:r>
          </a:p>
        </p:txBody>
      </p:sp>
      <p:sp>
        <p:nvSpPr>
          <p:cNvPr id="107545" name="Line 25"/>
          <p:cNvSpPr>
            <a:spLocks noChangeShapeType="1"/>
          </p:cNvSpPr>
          <p:nvPr/>
        </p:nvSpPr>
        <p:spPr bwMode="auto">
          <a:xfrm>
            <a:off x="1447800" y="3733800"/>
            <a:ext cx="3048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46" name="Line 26"/>
          <p:cNvSpPr>
            <a:spLocks noChangeShapeType="1"/>
          </p:cNvSpPr>
          <p:nvPr/>
        </p:nvSpPr>
        <p:spPr bwMode="auto">
          <a:xfrm>
            <a:off x="4572000" y="1752600"/>
            <a:ext cx="3810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47" name="Rectangle 27"/>
          <p:cNvSpPr>
            <a:spLocks noChangeArrowheads="1"/>
          </p:cNvSpPr>
          <p:nvPr/>
        </p:nvSpPr>
        <p:spPr bwMode="auto">
          <a:xfrm>
            <a:off x="4953000" y="1447800"/>
            <a:ext cx="1447800" cy="53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400">
                <a:solidFill>
                  <a:schemeClr val="accent2"/>
                </a:solidFill>
                <a:effectLst>
                  <a:outerShdw blurRad="38100" dist="38100" dir="2700000" algn="tl">
                    <a:srgbClr val="C0C0C0"/>
                  </a:outerShdw>
                </a:effectLst>
                <a:latin typeface="楷体_GB2312" pitchFamily="49" charset="-122"/>
                <a:ea typeface="楷体_GB2312" pitchFamily="49" charset="-122"/>
              </a:rPr>
              <a:t>物质</a:t>
            </a:r>
          </a:p>
        </p:txBody>
      </p:sp>
      <p:sp>
        <p:nvSpPr>
          <p:cNvPr id="107548" name="Rectangle 28"/>
          <p:cNvSpPr>
            <a:spLocks noChangeArrowheads="1"/>
          </p:cNvSpPr>
          <p:nvPr/>
        </p:nvSpPr>
        <p:spPr bwMode="auto">
          <a:xfrm>
            <a:off x="4953000" y="2362200"/>
            <a:ext cx="1219200" cy="53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400">
                <a:solidFill>
                  <a:schemeClr val="accent2"/>
                </a:solidFill>
                <a:effectLst>
                  <a:outerShdw blurRad="38100" dist="38100" dir="2700000" algn="tl">
                    <a:srgbClr val="C0C0C0"/>
                  </a:outerShdw>
                </a:effectLst>
                <a:latin typeface="楷体_GB2312" pitchFamily="49" charset="-122"/>
                <a:ea typeface="楷体_GB2312" pitchFamily="49" charset="-122"/>
              </a:rPr>
              <a:t>精神</a:t>
            </a:r>
          </a:p>
        </p:txBody>
      </p:sp>
      <p:sp>
        <p:nvSpPr>
          <p:cNvPr id="107549" name="Line 29"/>
          <p:cNvSpPr>
            <a:spLocks noChangeShapeType="1"/>
          </p:cNvSpPr>
          <p:nvPr/>
        </p:nvSpPr>
        <p:spPr bwMode="auto">
          <a:xfrm>
            <a:off x="6172200" y="2590800"/>
            <a:ext cx="1524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50" name="Rectangle 30"/>
          <p:cNvSpPr>
            <a:spLocks noChangeArrowheads="1"/>
          </p:cNvSpPr>
          <p:nvPr/>
        </p:nvSpPr>
        <p:spPr bwMode="auto">
          <a:xfrm>
            <a:off x="1752600" y="3429000"/>
            <a:ext cx="1600200" cy="53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500">
                <a:solidFill>
                  <a:srgbClr val="006600"/>
                </a:solidFill>
                <a:effectLst>
                  <a:outerShdw blurRad="38100" dist="38100" dir="2700000" algn="tl">
                    <a:srgbClr val="C0C0C0"/>
                  </a:outerShdw>
                </a:effectLst>
                <a:latin typeface="楷体_GB2312" pitchFamily="49" charset="-122"/>
              </a:rPr>
              <a:t>二元论</a:t>
            </a:r>
          </a:p>
        </p:txBody>
      </p:sp>
      <p:sp>
        <p:nvSpPr>
          <p:cNvPr id="107551" name="Line 31"/>
          <p:cNvSpPr>
            <a:spLocks noChangeShapeType="1"/>
          </p:cNvSpPr>
          <p:nvPr/>
        </p:nvSpPr>
        <p:spPr bwMode="auto">
          <a:xfrm>
            <a:off x="3352800" y="3733800"/>
            <a:ext cx="3048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52" name="Rectangle 32"/>
          <p:cNvSpPr>
            <a:spLocks noChangeArrowheads="1"/>
          </p:cNvSpPr>
          <p:nvPr/>
        </p:nvSpPr>
        <p:spPr bwMode="auto">
          <a:xfrm>
            <a:off x="4038600" y="3048000"/>
            <a:ext cx="1828800" cy="53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400">
                <a:solidFill>
                  <a:schemeClr val="accent2"/>
                </a:solidFill>
                <a:effectLst>
                  <a:outerShdw blurRad="38100" dist="38100" dir="2700000" algn="tl">
                    <a:srgbClr val="C0C0C0"/>
                  </a:outerShdw>
                </a:effectLst>
                <a:latin typeface="楷体_GB2312" pitchFamily="49" charset="-122"/>
                <a:ea typeface="楷体_GB2312" pitchFamily="49" charset="-122"/>
              </a:rPr>
              <a:t>物质</a:t>
            </a:r>
          </a:p>
        </p:txBody>
      </p:sp>
      <p:sp>
        <p:nvSpPr>
          <p:cNvPr id="107553" name="Line 33"/>
          <p:cNvSpPr>
            <a:spLocks noChangeShapeType="1"/>
          </p:cNvSpPr>
          <p:nvPr/>
        </p:nvSpPr>
        <p:spPr bwMode="auto">
          <a:xfrm>
            <a:off x="3733800" y="4800600"/>
            <a:ext cx="0" cy="114300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54" name="Line 34"/>
          <p:cNvSpPr>
            <a:spLocks noChangeShapeType="1"/>
          </p:cNvSpPr>
          <p:nvPr/>
        </p:nvSpPr>
        <p:spPr bwMode="auto">
          <a:xfrm>
            <a:off x="3733800" y="4800600"/>
            <a:ext cx="3810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55" name="Line 35"/>
          <p:cNvSpPr>
            <a:spLocks noChangeShapeType="1"/>
          </p:cNvSpPr>
          <p:nvPr/>
        </p:nvSpPr>
        <p:spPr bwMode="auto">
          <a:xfrm>
            <a:off x="3733800" y="5410200"/>
            <a:ext cx="403225"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56" name="Rectangle 36"/>
          <p:cNvSpPr>
            <a:spLocks noChangeArrowheads="1"/>
          </p:cNvSpPr>
          <p:nvPr/>
        </p:nvSpPr>
        <p:spPr bwMode="auto">
          <a:xfrm>
            <a:off x="4114800" y="5181600"/>
            <a:ext cx="2743200" cy="53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400">
                <a:solidFill>
                  <a:schemeClr val="accent2"/>
                </a:solidFill>
                <a:effectLst>
                  <a:outerShdw blurRad="38100" dist="38100" dir="2700000" algn="tl">
                    <a:srgbClr val="C0C0C0"/>
                  </a:outerShdw>
                </a:effectLst>
                <a:latin typeface="楷体_GB2312" pitchFamily="49" charset="-122"/>
                <a:ea typeface="楷体_GB2312" pitchFamily="49" charset="-122"/>
              </a:rPr>
              <a:t>精神世界</a:t>
            </a:r>
          </a:p>
        </p:txBody>
      </p:sp>
      <p:sp>
        <p:nvSpPr>
          <p:cNvPr id="107557" name="Line 37"/>
          <p:cNvSpPr>
            <a:spLocks noChangeShapeType="1"/>
          </p:cNvSpPr>
          <p:nvPr/>
        </p:nvSpPr>
        <p:spPr bwMode="auto">
          <a:xfrm>
            <a:off x="3505200" y="5181600"/>
            <a:ext cx="2286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58" name="Rectangle 38"/>
          <p:cNvSpPr>
            <a:spLocks noChangeArrowheads="1"/>
          </p:cNvSpPr>
          <p:nvPr/>
        </p:nvSpPr>
        <p:spPr bwMode="auto">
          <a:xfrm>
            <a:off x="4114800" y="4495800"/>
            <a:ext cx="2362200" cy="533400"/>
          </a:xfrm>
          <a:prstGeom prst="rect">
            <a:avLst/>
          </a:prstGeom>
          <a:noFill/>
          <a:ln w="28575">
            <a:solidFill>
              <a:schemeClr val="tx1"/>
            </a:solidFill>
            <a:miter lim="800000"/>
            <a:headEnd/>
            <a:tailEnd/>
          </a:ln>
          <a:effectLst/>
        </p:spPr>
        <p:txBody>
          <a:bodyPr wrap="none" anchor="ctr"/>
          <a:lstStyle/>
          <a:p>
            <a:pPr eaLnBrk="1" hangingPunct="1">
              <a:defRPr/>
            </a:pPr>
            <a:r>
              <a:rPr kumimoji="1" lang="zh-CN" altLang="en-US" sz="2400">
                <a:solidFill>
                  <a:schemeClr val="accent2"/>
                </a:solidFill>
                <a:effectLst>
                  <a:outerShdw blurRad="38100" dist="38100" dir="2700000" algn="tl">
                    <a:srgbClr val="C0C0C0"/>
                  </a:outerShdw>
                </a:effectLst>
                <a:latin typeface="楷体_GB2312" pitchFamily="49" charset="-122"/>
                <a:ea typeface="楷体_GB2312" pitchFamily="49" charset="-122"/>
              </a:rPr>
              <a:t>物质世界</a:t>
            </a:r>
          </a:p>
        </p:txBody>
      </p:sp>
      <p:sp>
        <p:nvSpPr>
          <p:cNvPr id="107559" name="Line 39"/>
          <p:cNvSpPr>
            <a:spLocks noChangeShapeType="1"/>
          </p:cNvSpPr>
          <p:nvPr/>
        </p:nvSpPr>
        <p:spPr bwMode="auto">
          <a:xfrm>
            <a:off x="3733800" y="5943600"/>
            <a:ext cx="3810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107560" name="Rectangle 40"/>
          <p:cNvSpPr>
            <a:spLocks noChangeArrowheads="1"/>
          </p:cNvSpPr>
          <p:nvPr/>
        </p:nvSpPr>
        <p:spPr bwMode="auto">
          <a:xfrm>
            <a:off x="4114800" y="5867400"/>
            <a:ext cx="2971800" cy="533400"/>
          </a:xfrm>
          <a:prstGeom prst="rect">
            <a:avLst/>
          </a:prstGeom>
          <a:solidFill>
            <a:schemeClr val="bg1"/>
          </a:solidFill>
          <a:ln w="28575">
            <a:solidFill>
              <a:schemeClr val="tx1"/>
            </a:solidFill>
            <a:miter lim="800000"/>
            <a:headEnd/>
            <a:tailEnd/>
          </a:ln>
          <a:effectLst/>
        </p:spPr>
        <p:txBody>
          <a:bodyPr wrap="none" anchor="ctr"/>
          <a:lstStyle/>
          <a:p>
            <a:pPr eaLnBrk="1" hangingPunct="1">
              <a:defRPr/>
            </a:pPr>
            <a:r>
              <a:rPr kumimoji="1" lang="zh-CN" altLang="en-US" sz="2400">
                <a:solidFill>
                  <a:schemeClr val="accent2"/>
                </a:solidFill>
                <a:effectLst>
                  <a:outerShdw blurRad="38100" dist="38100" dir="2700000" algn="tl">
                    <a:srgbClr val="C0C0C0"/>
                  </a:outerShdw>
                </a:effectLst>
                <a:latin typeface="楷体_GB2312" pitchFamily="49" charset="-122"/>
                <a:ea typeface="楷体_GB2312" pitchFamily="49" charset="-122"/>
              </a:rPr>
              <a:t>客观知识世界</a:t>
            </a:r>
          </a:p>
        </p:txBody>
      </p:sp>
      <p:sp>
        <p:nvSpPr>
          <p:cNvPr id="107561" name="Text Box 41"/>
          <p:cNvSpPr txBox="1">
            <a:spLocks noChangeArrowheads="1"/>
          </p:cNvSpPr>
          <p:nvPr/>
        </p:nvSpPr>
        <p:spPr bwMode="auto">
          <a:xfrm>
            <a:off x="1371600" y="333375"/>
            <a:ext cx="6553200" cy="731838"/>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4200">
                <a:solidFill>
                  <a:srgbClr val="006600"/>
                </a:solidFill>
                <a:effectLst>
                  <a:outerShdw blurRad="38100" dist="38100" dir="2700000" algn="tl">
                    <a:srgbClr val="C0C0C0"/>
                  </a:outerShdw>
                </a:effectLst>
                <a:latin typeface="Arial" pitchFamily="34" charset="0"/>
                <a:ea typeface="华文行楷" pitchFamily="2" charset="-122"/>
              </a:rPr>
              <a:t>（三）世界的物质统一性</a:t>
            </a:r>
          </a:p>
        </p:txBody>
      </p:sp>
      <p:grpSp>
        <p:nvGrpSpPr>
          <p:cNvPr id="2" name="Group 42"/>
          <p:cNvGrpSpPr>
            <a:grpSpLocks/>
          </p:cNvGrpSpPr>
          <p:nvPr/>
        </p:nvGrpSpPr>
        <p:grpSpPr bwMode="auto">
          <a:xfrm>
            <a:off x="0" y="1068388"/>
            <a:ext cx="9144000" cy="496887"/>
            <a:chOff x="0" y="816"/>
            <a:chExt cx="5760" cy="372"/>
          </a:xfrm>
        </p:grpSpPr>
        <p:pic>
          <p:nvPicPr>
            <p:cNvPr id="67625" name="Picture 43"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67626" name="Picture 44"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7526"/>
                                        </p:tgtEl>
                                        <p:attrNameLst>
                                          <p:attrName>style.visibility</p:attrName>
                                        </p:attrNameLst>
                                      </p:cBhvr>
                                      <p:to>
                                        <p:strVal val="visible"/>
                                      </p:to>
                                    </p:set>
                                    <p:animEffect transition="in" filter="box(out)">
                                      <p:cBhvr>
                                        <p:cTn id="7" dur="500"/>
                                        <p:tgtEl>
                                          <p:spTgt spid="1075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7527"/>
                                        </p:tgtEl>
                                        <p:attrNameLst>
                                          <p:attrName>style.visibility</p:attrName>
                                        </p:attrNameLst>
                                      </p:cBhvr>
                                      <p:to>
                                        <p:strVal val="visible"/>
                                      </p:to>
                                    </p:set>
                                    <p:animEffect transition="in" filter="wipe(left)">
                                      <p:cBhvr>
                                        <p:cTn id="11" dur="500"/>
                                        <p:tgtEl>
                                          <p:spTgt spid="107527"/>
                                        </p:tgtEl>
                                      </p:cBhvr>
                                    </p:animEffect>
                                  </p:childTnLst>
                                </p:cTn>
                              </p:par>
                            </p:childTnLst>
                          </p:cTn>
                        </p:par>
                        <p:par>
                          <p:cTn id="12" fill="hold">
                            <p:stCondLst>
                              <p:cond delay="1000"/>
                            </p:stCondLst>
                            <p:childTnLst>
                              <p:par>
                                <p:cTn id="13" presetID="16" presetClass="entr" presetSubtype="26" fill="hold" nodeType="afterEffect">
                                  <p:stCondLst>
                                    <p:cond delay="0"/>
                                  </p:stCondLst>
                                  <p:childTnLst>
                                    <p:set>
                                      <p:cBhvr>
                                        <p:cTn id="14" dur="1" fill="hold">
                                          <p:stCondLst>
                                            <p:cond delay="0"/>
                                          </p:stCondLst>
                                        </p:cTn>
                                        <p:tgtEl>
                                          <p:spTgt spid="107525"/>
                                        </p:tgtEl>
                                        <p:attrNameLst>
                                          <p:attrName>style.visibility</p:attrName>
                                        </p:attrNameLst>
                                      </p:cBhvr>
                                      <p:to>
                                        <p:strVal val="visible"/>
                                      </p:to>
                                    </p:set>
                                    <p:animEffect transition="in" filter="barn(inHorizontal)">
                                      <p:cBhvr>
                                        <p:cTn id="15" dur="500"/>
                                        <p:tgtEl>
                                          <p:spTgt spid="10752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7528"/>
                                        </p:tgtEl>
                                        <p:attrNameLst>
                                          <p:attrName>style.visibility</p:attrName>
                                        </p:attrNameLst>
                                      </p:cBhvr>
                                      <p:to>
                                        <p:strVal val="visible"/>
                                      </p:to>
                                    </p:set>
                                    <p:animEffect transition="in" filter="wipe(left)">
                                      <p:cBhvr>
                                        <p:cTn id="19" dur="500"/>
                                        <p:tgtEl>
                                          <p:spTgt spid="10752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7532">
                                            <p:txEl>
                                              <p:pRg st="0" end="0"/>
                                            </p:txEl>
                                          </p:spTgt>
                                        </p:tgtEl>
                                        <p:attrNameLst>
                                          <p:attrName>style.visibility</p:attrName>
                                        </p:attrNameLst>
                                      </p:cBhvr>
                                      <p:to>
                                        <p:strVal val="visible"/>
                                      </p:to>
                                    </p:set>
                                    <p:animEffect transition="in" filter="wipe(left)">
                                      <p:cBhvr>
                                        <p:cTn id="23" dur="500"/>
                                        <p:tgtEl>
                                          <p:spTgt spid="107532">
                                            <p:txEl>
                                              <p:pRg st="0" end="0"/>
                                            </p:txEl>
                                          </p:spTgt>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107529"/>
                                        </p:tgtEl>
                                        <p:attrNameLst>
                                          <p:attrName>style.visibility</p:attrName>
                                        </p:attrNameLst>
                                      </p:cBhvr>
                                      <p:to>
                                        <p:strVal val="visible"/>
                                      </p:to>
                                    </p:set>
                                    <p:animEffect transition="in" filter="box(out)">
                                      <p:cBhvr>
                                        <p:cTn id="27" dur="500"/>
                                        <p:tgtEl>
                                          <p:spTgt spid="107529"/>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7546"/>
                                        </p:tgtEl>
                                        <p:attrNameLst>
                                          <p:attrName>style.visibility</p:attrName>
                                        </p:attrNameLst>
                                      </p:cBhvr>
                                      <p:to>
                                        <p:strVal val="visible"/>
                                      </p:to>
                                    </p:set>
                                    <p:animEffect transition="in" filter="wipe(left)">
                                      <p:cBhvr>
                                        <p:cTn id="31" dur="500"/>
                                        <p:tgtEl>
                                          <p:spTgt spid="107546"/>
                                        </p:tgtEl>
                                      </p:cBhvr>
                                    </p:animEffect>
                                  </p:childTnLst>
                                </p:cTn>
                              </p:par>
                            </p:childTnLst>
                          </p:cTn>
                        </p:par>
                        <p:par>
                          <p:cTn id="32" fill="hold">
                            <p:stCondLst>
                              <p:cond delay="3500"/>
                            </p:stCondLst>
                            <p:childTnLst>
                              <p:par>
                                <p:cTn id="33" presetID="4" presetClass="entr" presetSubtype="32" fill="hold" grpId="0" nodeType="afterEffect">
                                  <p:stCondLst>
                                    <p:cond delay="0"/>
                                  </p:stCondLst>
                                  <p:childTnLst>
                                    <p:set>
                                      <p:cBhvr>
                                        <p:cTn id="34" dur="1" fill="hold">
                                          <p:stCondLst>
                                            <p:cond delay="0"/>
                                          </p:stCondLst>
                                        </p:cTn>
                                        <p:tgtEl>
                                          <p:spTgt spid="107547"/>
                                        </p:tgtEl>
                                        <p:attrNameLst>
                                          <p:attrName>style.visibility</p:attrName>
                                        </p:attrNameLst>
                                      </p:cBhvr>
                                      <p:to>
                                        <p:strVal val="visible"/>
                                      </p:to>
                                    </p:set>
                                    <p:animEffect transition="in" filter="box(out)">
                                      <p:cBhvr>
                                        <p:cTn id="35" dur="500"/>
                                        <p:tgtEl>
                                          <p:spTgt spid="107547"/>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07543"/>
                                        </p:tgtEl>
                                        <p:attrNameLst>
                                          <p:attrName>style.visibility</p:attrName>
                                        </p:attrNameLst>
                                      </p:cBhvr>
                                      <p:to>
                                        <p:strVal val="visible"/>
                                      </p:to>
                                    </p:set>
                                    <p:animEffect transition="in" filter="wipe(left)">
                                      <p:cBhvr>
                                        <p:cTn id="39" dur="500"/>
                                        <p:tgtEl>
                                          <p:spTgt spid="107543"/>
                                        </p:tgtEl>
                                      </p:cBhvr>
                                    </p:animEffect>
                                  </p:childTnLst>
                                </p:cTn>
                              </p:par>
                            </p:childTnLst>
                          </p:cTn>
                        </p:par>
                        <p:par>
                          <p:cTn id="40" fill="hold">
                            <p:stCondLst>
                              <p:cond delay="4500"/>
                            </p:stCondLst>
                            <p:childTnLst>
                              <p:par>
                                <p:cTn id="41" presetID="4" presetClass="entr" presetSubtype="32" fill="hold" grpId="0" nodeType="afterEffect">
                                  <p:stCondLst>
                                    <p:cond delay="0"/>
                                  </p:stCondLst>
                                  <p:childTnLst>
                                    <p:set>
                                      <p:cBhvr>
                                        <p:cTn id="42" dur="1" fill="hold">
                                          <p:stCondLst>
                                            <p:cond delay="0"/>
                                          </p:stCondLst>
                                        </p:cTn>
                                        <p:tgtEl>
                                          <p:spTgt spid="107544"/>
                                        </p:tgtEl>
                                        <p:attrNameLst>
                                          <p:attrName>style.visibility</p:attrName>
                                        </p:attrNameLst>
                                      </p:cBhvr>
                                      <p:to>
                                        <p:strVal val="visible"/>
                                      </p:to>
                                    </p:set>
                                    <p:animEffect transition="in" filter="box(out)">
                                      <p:cBhvr>
                                        <p:cTn id="43" dur="500"/>
                                        <p:tgtEl>
                                          <p:spTgt spid="107544"/>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07535"/>
                                        </p:tgtEl>
                                        <p:attrNameLst>
                                          <p:attrName>style.visibility</p:attrName>
                                        </p:attrNameLst>
                                      </p:cBhvr>
                                      <p:to>
                                        <p:strVal val="visible"/>
                                      </p:to>
                                    </p:set>
                                    <p:animEffect transition="in" filter="wipe(left)">
                                      <p:cBhvr>
                                        <p:cTn id="47" dur="500"/>
                                        <p:tgtEl>
                                          <p:spTgt spid="107535"/>
                                        </p:tgtEl>
                                      </p:cBhvr>
                                    </p:animEffect>
                                  </p:childTnLst>
                                </p:cTn>
                              </p:par>
                            </p:childTnLst>
                          </p:cTn>
                        </p:par>
                        <p:par>
                          <p:cTn id="48" fill="hold">
                            <p:stCondLst>
                              <p:cond delay="5500"/>
                            </p:stCondLst>
                            <p:childTnLst>
                              <p:par>
                                <p:cTn id="49" presetID="4" presetClass="entr" presetSubtype="32" fill="hold" grpId="0" nodeType="afterEffect">
                                  <p:stCondLst>
                                    <p:cond delay="0"/>
                                  </p:stCondLst>
                                  <p:childTnLst>
                                    <p:set>
                                      <p:cBhvr>
                                        <p:cTn id="50" dur="1" fill="hold">
                                          <p:stCondLst>
                                            <p:cond delay="0"/>
                                          </p:stCondLst>
                                        </p:cTn>
                                        <p:tgtEl>
                                          <p:spTgt spid="107548"/>
                                        </p:tgtEl>
                                        <p:attrNameLst>
                                          <p:attrName>style.visibility</p:attrName>
                                        </p:attrNameLst>
                                      </p:cBhvr>
                                      <p:to>
                                        <p:strVal val="visible"/>
                                      </p:to>
                                    </p:set>
                                    <p:animEffect transition="in" filter="box(out)">
                                      <p:cBhvr>
                                        <p:cTn id="51" dur="500"/>
                                        <p:tgtEl>
                                          <p:spTgt spid="107548"/>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07549"/>
                                        </p:tgtEl>
                                        <p:attrNameLst>
                                          <p:attrName>style.visibility</p:attrName>
                                        </p:attrNameLst>
                                      </p:cBhvr>
                                      <p:to>
                                        <p:strVal val="visible"/>
                                      </p:to>
                                    </p:set>
                                    <p:animEffect transition="in" filter="wipe(left)">
                                      <p:cBhvr>
                                        <p:cTn id="55" dur="500"/>
                                        <p:tgtEl>
                                          <p:spTgt spid="107549"/>
                                        </p:tgtEl>
                                      </p:cBhvr>
                                    </p:animEffect>
                                  </p:childTnLst>
                                </p:cTn>
                              </p:par>
                            </p:childTnLst>
                          </p:cTn>
                        </p:par>
                        <p:par>
                          <p:cTn id="56" fill="hold">
                            <p:stCondLst>
                              <p:cond delay="6500"/>
                            </p:stCondLst>
                            <p:childTnLst>
                              <p:par>
                                <p:cTn id="57" presetID="16" presetClass="entr" presetSubtype="26" fill="hold" nodeType="afterEffect">
                                  <p:stCondLst>
                                    <p:cond delay="0"/>
                                  </p:stCondLst>
                                  <p:childTnLst>
                                    <p:set>
                                      <p:cBhvr>
                                        <p:cTn id="58" dur="1" fill="hold">
                                          <p:stCondLst>
                                            <p:cond delay="0"/>
                                          </p:stCondLst>
                                        </p:cTn>
                                        <p:tgtEl>
                                          <p:spTgt spid="107533"/>
                                        </p:tgtEl>
                                        <p:attrNameLst>
                                          <p:attrName>style.visibility</p:attrName>
                                        </p:attrNameLst>
                                      </p:cBhvr>
                                      <p:to>
                                        <p:strVal val="visible"/>
                                      </p:to>
                                    </p:set>
                                    <p:animEffect transition="in" filter="barn(inHorizontal)">
                                      <p:cBhvr>
                                        <p:cTn id="59" dur="500"/>
                                        <p:tgtEl>
                                          <p:spTgt spid="107533"/>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107534"/>
                                        </p:tgtEl>
                                        <p:attrNameLst>
                                          <p:attrName>style.visibility</p:attrName>
                                        </p:attrNameLst>
                                      </p:cBhvr>
                                      <p:to>
                                        <p:strVal val="visible"/>
                                      </p:to>
                                    </p:set>
                                    <p:animEffect transition="in" filter="wipe(left)">
                                      <p:cBhvr>
                                        <p:cTn id="63" dur="500"/>
                                        <p:tgtEl>
                                          <p:spTgt spid="107534"/>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107536"/>
                                        </p:tgtEl>
                                        <p:attrNameLst>
                                          <p:attrName>style.visibility</p:attrName>
                                        </p:attrNameLst>
                                      </p:cBhvr>
                                      <p:to>
                                        <p:strVal val="visible"/>
                                      </p:to>
                                    </p:set>
                                    <p:animEffect transition="in" filter="wipe(left)">
                                      <p:cBhvr>
                                        <p:cTn id="67" dur="500"/>
                                        <p:tgtEl>
                                          <p:spTgt spid="107536"/>
                                        </p:tgtEl>
                                      </p:cBhvr>
                                    </p:animEffect>
                                  </p:childTnLst>
                                </p:cTn>
                              </p:par>
                            </p:childTnLst>
                          </p:cTn>
                        </p:par>
                        <p:par>
                          <p:cTn id="68" fill="hold">
                            <p:stCondLst>
                              <p:cond delay="8000"/>
                            </p:stCondLst>
                            <p:childTnLst>
                              <p:par>
                                <p:cTn id="69" presetID="4" presetClass="entr" presetSubtype="32" fill="hold" grpId="0" nodeType="afterEffect">
                                  <p:stCondLst>
                                    <p:cond delay="0"/>
                                  </p:stCondLst>
                                  <p:childTnLst>
                                    <p:set>
                                      <p:cBhvr>
                                        <p:cTn id="70" dur="1" fill="hold">
                                          <p:stCondLst>
                                            <p:cond delay="0"/>
                                          </p:stCondLst>
                                        </p:cTn>
                                        <p:tgtEl>
                                          <p:spTgt spid="107531"/>
                                        </p:tgtEl>
                                        <p:attrNameLst>
                                          <p:attrName>style.visibility</p:attrName>
                                        </p:attrNameLst>
                                      </p:cBhvr>
                                      <p:to>
                                        <p:strVal val="visible"/>
                                      </p:to>
                                    </p:set>
                                    <p:animEffect transition="in" filter="box(out)">
                                      <p:cBhvr>
                                        <p:cTn id="71" dur="500"/>
                                        <p:tgtEl>
                                          <p:spTgt spid="107531"/>
                                        </p:tgtEl>
                                      </p:cBhvr>
                                    </p:animEffect>
                                  </p:childTnLst>
                                </p:cTn>
                              </p:par>
                            </p:childTnLst>
                          </p:cTn>
                        </p:par>
                        <p:par>
                          <p:cTn id="72" fill="hold">
                            <p:stCondLst>
                              <p:cond delay="8500"/>
                            </p:stCondLst>
                            <p:childTnLst>
                              <p:par>
                                <p:cTn id="73" presetID="4" presetClass="entr" presetSubtype="32" fill="hold" grpId="0" nodeType="afterEffect">
                                  <p:stCondLst>
                                    <p:cond delay="0"/>
                                  </p:stCondLst>
                                  <p:childTnLst>
                                    <p:set>
                                      <p:cBhvr>
                                        <p:cTn id="74" dur="1" fill="hold">
                                          <p:stCondLst>
                                            <p:cond delay="0"/>
                                          </p:stCondLst>
                                        </p:cTn>
                                        <p:tgtEl>
                                          <p:spTgt spid="107537"/>
                                        </p:tgtEl>
                                        <p:attrNameLst>
                                          <p:attrName>style.visibility</p:attrName>
                                        </p:attrNameLst>
                                      </p:cBhvr>
                                      <p:to>
                                        <p:strVal val="visible"/>
                                      </p:to>
                                    </p:set>
                                    <p:animEffect transition="in" filter="box(out)">
                                      <p:cBhvr>
                                        <p:cTn id="75" dur="500"/>
                                        <p:tgtEl>
                                          <p:spTgt spid="107537"/>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107545"/>
                                        </p:tgtEl>
                                        <p:attrNameLst>
                                          <p:attrName>style.visibility</p:attrName>
                                        </p:attrNameLst>
                                      </p:cBhvr>
                                      <p:to>
                                        <p:strVal val="visible"/>
                                      </p:to>
                                    </p:set>
                                    <p:animEffect transition="in" filter="wipe(left)">
                                      <p:cBhvr>
                                        <p:cTn id="79" dur="500"/>
                                        <p:tgtEl>
                                          <p:spTgt spid="107545"/>
                                        </p:tgtEl>
                                      </p:cBhvr>
                                    </p:animEffect>
                                  </p:childTnLst>
                                </p:cTn>
                              </p:par>
                            </p:childTnLst>
                          </p:cTn>
                        </p:par>
                        <p:par>
                          <p:cTn id="80" fill="hold">
                            <p:stCondLst>
                              <p:cond delay="9500"/>
                            </p:stCondLst>
                            <p:childTnLst>
                              <p:par>
                                <p:cTn id="81" presetID="4" presetClass="entr" presetSubtype="32" fill="hold" grpId="0" nodeType="afterEffect">
                                  <p:stCondLst>
                                    <p:cond delay="0"/>
                                  </p:stCondLst>
                                  <p:childTnLst>
                                    <p:set>
                                      <p:cBhvr>
                                        <p:cTn id="82" dur="1" fill="hold">
                                          <p:stCondLst>
                                            <p:cond delay="0"/>
                                          </p:stCondLst>
                                        </p:cTn>
                                        <p:tgtEl>
                                          <p:spTgt spid="107550"/>
                                        </p:tgtEl>
                                        <p:attrNameLst>
                                          <p:attrName>style.visibility</p:attrName>
                                        </p:attrNameLst>
                                      </p:cBhvr>
                                      <p:to>
                                        <p:strVal val="visible"/>
                                      </p:to>
                                    </p:set>
                                    <p:animEffect transition="in" filter="box(out)">
                                      <p:cBhvr>
                                        <p:cTn id="83" dur="500"/>
                                        <p:tgtEl>
                                          <p:spTgt spid="107550"/>
                                        </p:tgtEl>
                                      </p:cBhvr>
                                    </p:animEffect>
                                  </p:childTnLst>
                                </p:cTn>
                              </p:par>
                            </p:childTnLst>
                          </p:cTn>
                        </p:par>
                        <p:par>
                          <p:cTn id="84" fill="hold">
                            <p:stCondLst>
                              <p:cond delay="10000"/>
                            </p:stCondLst>
                            <p:childTnLst>
                              <p:par>
                                <p:cTn id="85" presetID="22" presetClass="entr" presetSubtype="8" fill="hold" nodeType="afterEffect">
                                  <p:stCondLst>
                                    <p:cond delay="0"/>
                                  </p:stCondLst>
                                  <p:childTnLst>
                                    <p:set>
                                      <p:cBhvr>
                                        <p:cTn id="86" dur="1" fill="hold">
                                          <p:stCondLst>
                                            <p:cond delay="0"/>
                                          </p:stCondLst>
                                        </p:cTn>
                                        <p:tgtEl>
                                          <p:spTgt spid="107524"/>
                                        </p:tgtEl>
                                        <p:attrNameLst>
                                          <p:attrName>style.visibility</p:attrName>
                                        </p:attrNameLst>
                                      </p:cBhvr>
                                      <p:to>
                                        <p:strVal val="visible"/>
                                      </p:to>
                                    </p:set>
                                    <p:animEffect transition="in" filter="wipe(left)">
                                      <p:cBhvr>
                                        <p:cTn id="87" dur="500"/>
                                        <p:tgtEl>
                                          <p:spTgt spid="107524"/>
                                        </p:tgtEl>
                                      </p:cBhvr>
                                    </p:animEffect>
                                  </p:childTnLst>
                                </p:cTn>
                              </p:par>
                            </p:childTnLst>
                          </p:cTn>
                        </p:par>
                        <p:par>
                          <p:cTn id="88" fill="hold">
                            <p:stCondLst>
                              <p:cond delay="10500"/>
                            </p:stCondLst>
                            <p:childTnLst>
                              <p:par>
                                <p:cTn id="89" presetID="4" presetClass="entr" presetSubtype="32" fill="hold" grpId="0" nodeType="afterEffect">
                                  <p:stCondLst>
                                    <p:cond delay="0"/>
                                  </p:stCondLst>
                                  <p:childTnLst>
                                    <p:set>
                                      <p:cBhvr>
                                        <p:cTn id="90" dur="1" fill="hold">
                                          <p:stCondLst>
                                            <p:cond delay="0"/>
                                          </p:stCondLst>
                                        </p:cTn>
                                        <p:tgtEl>
                                          <p:spTgt spid="107530"/>
                                        </p:tgtEl>
                                        <p:attrNameLst>
                                          <p:attrName>style.visibility</p:attrName>
                                        </p:attrNameLst>
                                      </p:cBhvr>
                                      <p:to>
                                        <p:strVal val="visible"/>
                                      </p:to>
                                    </p:set>
                                    <p:animEffect transition="in" filter="box(out)">
                                      <p:cBhvr>
                                        <p:cTn id="91" dur="500"/>
                                        <p:tgtEl>
                                          <p:spTgt spid="107530"/>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107551"/>
                                        </p:tgtEl>
                                        <p:attrNameLst>
                                          <p:attrName>style.visibility</p:attrName>
                                        </p:attrNameLst>
                                      </p:cBhvr>
                                      <p:to>
                                        <p:strVal val="visible"/>
                                      </p:to>
                                    </p:set>
                                    <p:animEffect transition="in" filter="wipe(left)">
                                      <p:cBhvr>
                                        <p:cTn id="95" dur="500"/>
                                        <p:tgtEl>
                                          <p:spTgt spid="107551"/>
                                        </p:tgtEl>
                                      </p:cBhvr>
                                    </p:animEffect>
                                  </p:childTnLst>
                                </p:cTn>
                              </p:par>
                            </p:childTnLst>
                          </p:cTn>
                        </p:par>
                        <p:par>
                          <p:cTn id="96" fill="hold">
                            <p:stCondLst>
                              <p:cond delay="11500"/>
                            </p:stCondLst>
                            <p:childTnLst>
                              <p:par>
                                <p:cTn id="97" presetID="16" presetClass="entr" presetSubtype="26" fill="hold" nodeType="afterEffect">
                                  <p:stCondLst>
                                    <p:cond delay="0"/>
                                  </p:stCondLst>
                                  <p:childTnLst>
                                    <p:set>
                                      <p:cBhvr>
                                        <p:cTn id="98" dur="1" fill="hold">
                                          <p:stCondLst>
                                            <p:cond delay="0"/>
                                          </p:stCondLst>
                                        </p:cTn>
                                        <p:tgtEl>
                                          <p:spTgt spid="107538"/>
                                        </p:tgtEl>
                                        <p:attrNameLst>
                                          <p:attrName>style.visibility</p:attrName>
                                        </p:attrNameLst>
                                      </p:cBhvr>
                                      <p:to>
                                        <p:strVal val="visible"/>
                                      </p:to>
                                    </p:set>
                                    <p:animEffect transition="in" filter="barn(inHorizontal)">
                                      <p:cBhvr>
                                        <p:cTn id="99" dur="500"/>
                                        <p:tgtEl>
                                          <p:spTgt spid="107538"/>
                                        </p:tgtEl>
                                      </p:cBhvr>
                                    </p:animEffect>
                                  </p:childTnLst>
                                </p:cTn>
                              </p:par>
                            </p:childTnLst>
                          </p:cTn>
                        </p:par>
                        <p:par>
                          <p:cTn id="100" fill="hold">
                            <p:stCondLst>
                              <p:cond delay="12000"/>
                            </p:stCondLst>
                            <p:childTnLst>
                              <p:par>
                                <p:cTn id="101" presetID="22" presetClass="entr" presetSubtype="8" fill="hold" nodeType="afterEffect">
                                  <p:stCondLst>
                                    <p:cond delay="0"/>
                                  </p:stCondLst>
                                  <p:childTnLst>
                                    <p:set>
                                      <p:cBhvr>
                                        <p:cTn id="102" dur="1" fill="hold">
                                          <p:stCondLst>
                                            <p:cond delay="0"/>
                                          </p:stCondLst>
                                        </p:cTn>
                                        <p:tgtEl>
                                          <p:spTgt spid="107539"/>
                                        </p:tgtEl>
                                        <p:attrNameLst>
                                          <p:attrName>style.visibility</p:attrName>
                                        </p:attrNameLst>
                                      </p:cBhvr>
                                      <p:to>
                                        <p:strVal val="visible"/>
                                      </p:to>
                                    </p:set>
                                    <p:animEffect transition="in" filter="wipe(left)">
                                      <p:cBhvr>
                                        <p:cTn id="103" dur="500"/>
                                        <p:tgtEl>
                                          <p:spTgt spid="107539"/>
                                        </p:tgtEl>
                                      </p:cBhvr>
                                    </p:animEffect>
                                  </p:childTnLst>
                                </p:cTn>
                              </p:par>
                            </p:childTnLst>
                          </p:cTn>
                        </p:par>
                        <p:par>
                          <p:cTn id="104" fill="hold">
                            <p:stCondLst>
                              <p:cond delay="12500"/>
                            </p:stCondLst>
                            <p:childTnLst>
                              <p:par>
                                <p:cTn id="105" presetID="4" presetClass="entr" presetSubtype="32" fill="hold" grpId="0" nodeType="afterEffect">
                                  <p:stCondLst>
                                    <p:cond delay="0"/>
                                  </p:stCondLst>
                                  <p:childTnLst>
                                    <p:set>
                                      <p:cBhvr>
                                        <p:cTn id="106" dur="1" fill="hold">
                                          <p:stCondLst>
                                            <p:cond delay="0"/>
                                          </p:stCondLst>
                                        </p:cTn>
                                        <p:tgtEl>
                                          <p:spTgt spid="107552"/>
                                        </p:tgtEl>
                                        <p:attrNameLst>
                                          <p:attrName>style.visibility</p:attrName>
                                        </p:attrNameLst>
                                      </p:cBhvr>
                                      <p:to>
                                        <p:strVal val="visible"/>
                                      </p:to>
                                    </p:set>
                                    <p:animEffect transition="in" filter="box(out)">
                                      <p:cBhvr>
                                        <p:cTn id="107" dur="500"/>
                                        <p:tgtEl>
                                          <p:spTgt spid="107552"/>
                                        </p:tgtEl>
                                      </p:cBhvr>
                                    </p:animEffect>
                                  </p:childTnLst>
                                </p:cTn>
                              </p:par>
                            </p:childTnLst>
                          </p:cTn>
                        </p:par>
                        <p:par>
                          <p:cTn id="108" fill="hold">
                            <p:stCondLst>
                              <p:cond delay="13000"/>
                            </p:stCondLst>
                            <p:childTnLst>
                              <p:par>
                                <p:cTn id="109" presetID="22" presetClass="entr" presetSubtype="2" fill="hold" nodeType="afterEffect">
                                  <p:stCondLst>
                                    <p:cond delay="0"/>
                                  </p:stCondLst>
                                  <p:childTnLst>
                                    <p:set>
                                      <p:cBhvr>
                                        <p:cTn id="110" dur="1" fill="hold">
                                          <p:stCondLst>
                                            <p:cond delay="0"/>
                                          </p:stCondLst>
                                        </p:cTn>
                                        <p:tgtEl>
                                          <p:spTgt spid="107542"/>
                                        </p:tgtEl>
                                        <p:attrNameLst>
                                          <p:attrName>style.visibility</p:attrName>
                                        </p:attrNameLst>
                                      </p:cBhvr>
                                      <p:to>
                                        <p:strVal val="visible"/>
                                      </p:to>
                                    </p:set>
                                    <p:animEffect transition="in" filter="wipe(right)">
                                      <p:cBhvr>
                                        <p:cTn id="111" dur="500"/>
                                        <p:tgtEl>
                                          <p:spTgt spid="107542"/>
                                        </p:tgtEl>
                                      </p:cBhvr>
                                    </p:animEffect>
                                  </p:childTnLst>
                                </p:cTn>
                              </p:par>
                            </p:childTnLst>
                          </p:cTn>
                        </p:par>
                        <p:par>
                          <p:cTn id="112" fill="hold">
                            <p:stCondLst>
                              <p:cond delay="13500"/>
                            </p:stCondLst>
                            <p:childTnLst>
                              <p:par>
                                <p:cTn id="113" presetID="22" presetClass="entr" presetSubtype="8" fill="hold" nodeType="afterEffect">
                                  <p:stCondLst>
                                    <p:cond delay="0"/>
                                  </p:stCondLst>
                                  <p:childTnLst>
                                    <p:set>
                                      <p:cBhvr>
                                        <p:cTn id="114" dur="1" fill="hold">
                                          <p:stCondLst>
                                            <p:cond delay="0"/>
                                          </p:stCondLst>
                                        </p:cTn>
                                        <p:tgtEl>
                                          <p:spTgt spid="107540"/>
                                        </p:tgtEl>
                                        <p:attrNameLst>
                                          <p:attrName>style.visibility</p:attrName>
                                        </p:attrNameLst>
                                      </p:cBhvr>
                                      <p:to>
                                        <p:strVal val="visible"/>
                                      </p:to>
                                    </p:set>
                                    <p:animEffect transition="in" filter="wipe(left)">
                                      <p:cBhvr>
                                        <p:cTn id="115" dur="500"/>
                                        <p:tgtEl>
                                          <p:spTgt spid="107540"/>
                                        </p:tgtEl>
                                      </p:cBhvr>
                                    </p:animEffect>
                                  </p:childTnLst>
                                </p:cTn>
                              </p:par>
                            </p:childTnLst>
                          </p:cTn>
                        </p:par>
                        <p:par>
                          <p:cTn id="116" fill="hold">
                            <p:stCondLst>
                              <p:cond delay="14000"/>
                            </p:stCondLst>
                            <p:childTnLst>
                              <p:par>
                                <p:cTn id="117" presetID="4" presetClass="entr" presetSubtype="32" fill="hold" grpId="0" nodeType="afterEffect">
                                  <p:stCondLst>
                                    <p:cond delay="0"/>
                                  </p:stCondLst>
                                  <p:childTnLst>
                                    <p:set>
                                      <p:cBhvr>
                                        <p:cTn id="118" dur="1" fill="hold">
                                          <p:stCondLst>
                                            <p:cond delay="0"/>
                                          </p:stCondLst>
                                        </p:cTn>
                                        <p:tgtEl>
                                          <p:spTgt spid="107541"/>
                                        </p:tgtEl>
                                        <p:attrNameLst>
                                          <p:attrName>style.visibility</p:attrName>
                                        </p:attrNameLst>
                                      </p:cBhvr>
                                      <p:to>
                                        <p:strVal val="visible"/>
                                      </p:to>
                                    </p:set>
                                    <p:animEffect transition="in" filter="box(out)">
                                      <p:cBhvr>
                                        <p:cTn id="119" dur="500"/>
                                        <p:tgtEl>
                                          <p:spTgt spid="107541"/>
                                        </p:tgtEl>
                                      </p:cBhvr>
                                    </p:animEffect>
                                  </p:childTnLst>
                                </p:cTn>
                              </p:par>
                            </p:childTnLst>
                          </p:cTn>
                        </p:par>
                        <p:par>
                          <p:cTn id="120" fill="hold">
                            <p:stCondLst>
                              <p:cond delay="14500"/>
                            </p:stCondLst>
                            <p:childTnLst>
                              <p:par>
                                <p:cTn id="121" presetID="22" presetClass="entr" presetSubtype="2" fill="hold" nodeType="afterEffect">
                                  <p:stCondLst>
                                    <p:cond delay="0"/>
                                  </p:stCondLst>
                                  <p:childTnLst>
                                    <p:set>
                                      <p:cBhvr>
                                        <p:cTn id="122" dur="1" fill="hold">
                                          <p:stCondLst>
                                            <p:cond delay="0"/>
                                          </p:stCondLst>
                                        </p:cTn>
                                        <p:tgtEl>
                                          <p:spTgt spid="107557"/>
                                        </p:tgtEl>
                                        <p:attrNameLst>
                                          <p:attrName>style.visibility</p:attrName>
                                        </p:attrNameLst>
                                      </p:cBhvr>
                                      <p:to>
                                        <p:strVal val="visible"/>
                                      </p:to>
                                    </p:set>
                                    <p:animEffect transition="in" filter="wipe(right)">
                                      <p:cBhvr>
                                        <p:cTn id="123" dur="500"/>
                                        <p:tgtEl>
                                          <p:spTgt spid="107557"/>
                                        </p:tgtEl>
                                      </p:cBhvr>
                                    </p:animEffect>
                                  </p:childTnLst>
                                </p:cTn>
                              </p:par>
                            </p:childTnLst>
                          </p:cTn>
                        </p:par>
                        <p:par>
                          <p:cTn id="124" fill="hold">
                            <p:stCondLst>
                              <p:cond delay="15000"/>
                            </p:stCondLst>
                            <p:childTnLst>
                              <p:par>
                                <p:cTn id="125" presetID="16" presetClass="entr" presetSubtype="26" fill="hold" nodeType="afterEffect">
                                  <p:stCondLst>
                                    <p:cond delay="0"/>
                                  </p:stCondLst>
                                  <p:childTnLst>
                                    <p:set>
                                      <p:cBhvr>
                                        <p:cTn id="126" dur="1" fill="hold">
                                          <p:stCondLst>
                                            <p:cond delay="0"/>
                                          </p:stCondLst>
                                        </p:cTn>
                                        <p:tgtEl>
                                          <p:spTgt spid="107553"/>
                                        </p:tgtEl>
                                        <p:attrNameLst>
                                          <p:attrName>style.visibility</p:attrName>
                                        </p:attrNameLst>
                                      </p:cBhvr>
                                      <p:to>
                                        <p:strVal val="visible"/>
                                      </p:to>
                                    </p:set>
                                    <p:animEffect transition="in" filter="barn(inHorizontal)">
                                      <p:cBhvr>
                                        <p:cTn id="127" dur="500"/>
                                        <p:tgtEl>
                                          <p:spTgt spid="107553"/>
                                        </p:tgtEl>
                                      </p:cBhvr>
                                    </p:animEffect>
                                  </p:childTnLst>
                                </p:cTn>
                              </p:par>
                            </p:childTnLst>
                          </p:cTn>
                        </p:par>
                        <p:par>
                          <p:cTn id="128" fill="hold">
                            <p:stCondLst>
                              <p:cond delay="15500"/>
                            </p:stCondLst>
                            <p:childTnLst>
                              <p:par>
                                <p:cTn id="129" presetID="4" presetClass="entr" presetSubtype="32" fill="hold" grpId="0" nodeType="afterEffect">
                                  <p:stCondLst>
                                    <p:cond delay="0"/>
                                  </p:stCondLst>
                                  <p:childTnLst>
                                    <p:set>
                                      <p:cBhvr>
                                        <p:cTn id="130" dur="1" fill="hold">
                                          <p:stCondLst>
                                            <p:cond delay="0"/>
                                          </p:stCondLst>
                                        </p:cTn>
                                        <p:tgtEl>
                                          <p:spTgt spid="107558"/>
                                        </p:tgtEl>
                                        <p:attrNameLst>
                                          <p:attrName>style.visibility</p:attrName>
                                        </p:attrNameLst>
                                      </p:cBhvr>
                                      <p:to>
                                        <p:strVal val="visible"/>
                                      </p:to>
                                    </p:set>
                                    <p:animEffect transition="in" filter="box(out)">
                                      <p:cBhvr>
                                        <p:cTn id="131" dur="500"/>
                                        <p:tgtEl>
                                          <p:spTgt spid="107558"/>
                                        </p:tgtEl>
                                      </p:cBhvr>
                                    </p:animEffect>
                                  </p:childTnLst>
                                </p:cTn>
                              </p:par>
                            </p:childTnLst>
                          </p:cTn>
                        </p:par>
                        <p:par>
                          <p:cTn id="132" fill="hold">
                            <p:stCondLst>
                              <p:cond delay="16000"/>
                            </p:stCondLst>
                            <p:childTnLst>
                              <p:par>
                                <p:cTn id="133" presetID="22" presetClass="entr" presetSubtype="8" fill="hold" nodeType="afterEffect">
                                  <p:stCondLst>
                                    <p:cond delay="0"/>
                                  </p:stCondLst>
                                  <p:childTnLst>
                                    <p:set>
                                      <p:cBhvr>
                                        <p:cTn id="134" dur="1" fill="hold">
                                          <p:stCondLst>
                                            <p:cond delay="0"/>
                                          </p:stCondLst>
                                        </p:cTn>
                                        <p:tgtEl>
                                          <p:spTgt spid="107554"/>
                                        </p:tgtEl>
                                        <p:attrNameLst>
                                          <p:attrName>style.visibility</p:attrName>
                                        </p:attrNameLst>
                                      </p:cBhvr>
                                      <p:to>
                                        <p:strVal val="visible"/>
                                      </p:to>
                                    </p:set>
                                    <p:animEffect transition="in" filter="wipe(left)">
                                      <p:cBhvr>
                                        <p:cTn id="135" dur="500"/>
                                        <p:tgtEl>
                                          <p:spTgt spid="107554"/>
                                        </p:tgtEl>
                                      </p:cBhvr>
                                    </p:animEffect>
                                  </p:childTnLst>
                                </p:cTn>
                              </p:par>
                            </p:childTnLst>
                          </p:cTn>
                        </p:par>
                        <p:par>
                          <p:cTn id="136" fill="hold">
                            <p:stCondLst>
                              <p:cond delay="16500"/>
                            </p:stCondLst>
                            <p:childTnLst>
                              <p:par>
                                <p:cTn id="137" presetID="4" presetClass="entr" presetSubtype="32" fill="hold" grpId="0" nodeType="afterEffect">
                                  <p:stCondLst>
                                    <p:cond delay="0"/>
                                  </p:stCondLst>
                                  <p:childTnLst>
                                    <p:set>
                                      <p:cBhvr>
                                        <p:cTn id="138" dur="1" fill="hold">
                                          <p:stCondLst>
                                            <p:cond delay="0"/>
                                          </p:stCondLst>
                                        </p:cTn>
                                        <p:tgtEl>
                                          <p:spTgt spid="107556"/>
                                        </p:tgtEl>
                                        <p:attrNameLst>
                                          <p:attrName>style.visibility</p:attrName>
                                        </p:attrNameLst>
                                      </p:cBhvr>
                                      <p:to>
                                        <p:strVal val="visible"/>
                                      </p:to>
                                    </p:set>
                                    <p:animEffect transition="in" filter="box(out)">
                                      <p:cBhvr>
                                        <p:cTn id="139" dur="500"/>
                                        <p:tgtEl>
                                          <p:spTgt spid="107556"/>
                                        </p:tgtEl>
                                      </p:cBhvr>
                                    </p:animEffect>
                                  </p:childTnLst>
                                </p:cTn>
                              </p:par>
                            </p:childTnLst>
                          </p:cTn>
                        </p:par>
                        <p:par>
                          <p:cTn id="140" fill="hold">
                            <p:stCondLst>
                              <p:cond delay="17000"/>
                            </p:stCondLst>
                            <p:childTnLst>
                              <p:par>
                                <p:cTn id="141" presetID="22" presetClass="entr" presetSubtype="8" fill="hold" nodeType="afterEffect">
                                  <p:stCondLst>
                                    <p:cond delay="0"/>
                                  </p:stCondLst>
                                  <p:childTnLst>
                                    <p:set>
                                      <p:cBhvr>
                                        <p:cTn id="142" dur="1" fill="hold">
                                          <p:stCondLst>
                                            <p:cond delay="0"/>
                                          </p:stCondLst>
                                        </p:cTn>
                                        <p:tgtEl>
                                          <p:spTgt spid="107555"/>
                                        </p:tgtEl>
                                        <p:attrNameLst>
                                          <p:attrName>style.visibility</p:attrName>
                                        </p:attrNameLst>
                                      </p:cBhvr>
                                      <p:to>
                                        <p:strVal val="visible"/>
                                      </p:to>
                                    </p:set>
                                    <p:animEffect transition="in" filter="wipe(left)">
                                      <p:cBhvr>
                                        <p:cTn id="143" dur="500"/>
                                        <p:tgtEl>
                                          <p:spTgt spid="107555"/>
                                        </p:tgtEl>
                                      </p:cBhvr>
                                    </p:animEffect>
                                  </p:childTnLst>
                                </p:cTn>
                              </p:par>
                            </p:childTnLst>
                          </p:cTn>
                        </p:par>
                        <p:par>
                          <p:cTn id="144" fill="hold">
                            <p:stCondLst>
                              <p:cond delay="17500"/>
                            </p:stCondLst>
                            <p:childTnLst>
                              <p:par>
                                <p:cTn id="145" presetID="22" presetClass="entr" presetSubtype="8" fill="hold" nodeType="afterEffect">
                                  <p:stCondLst>
                                    <p:cond delay="0"/>
                                  </p:stCondLst>
                                  <p:childTnLst>
                                    <p:set>
                                      <p:cBhvr>
                                        <p:cTn id="146" dur="1" fill="hold">
                                          <p:stCondLst>
                                            <p:cond delay="0"/>
                                          </p:stCondLst>
                                        </p:cTn>
                                        <p:tgtEl>
                                          <p:spTgt spid="107559"/>
                                        </p:tgtEl>
                                        <p:attrNameLst>
                                          <p:attrName>style.visibility</p:attrName>
                                        </p:attrNameLst>
                                      </p:cBhvr>
                                      <p:to>
                                        <p:strVal val="visible"/>
                                      </p:to>
                                    </p:set>
                                    <p:animEffect transition="in" filter="wipe(left)">
                                      <p:cBhvr>
                                        <p:cTn id="147" dur="500"/>
                                        <p:tgtEl>
                                          <p:spTgt spid="107559"/>
                                        </p:tgtEl>
                                      </p:cBhvr>
                                    </p:animEffect>
                                  </p:childTnLst>
                                </p:cTn>
                              </p:par>
                            </p:childTnLst>
                          </p:cTn>
                        </p:par>
                        <p:par>
                          <p:cTn id="148" fill="hold">
                            <p:stCondLst>
                              <p:cond delay="18000"/>
                            </p:stCondLst>
                            <p:childTnLst>
                              <p:par>
                                <p:cTn id="149" presetID="4" presetClass="entr" presetSubtype="32" fill="hold" grpId="0" nodeType="afterEffect">
                                  <p:stCondLst>
                                    <p:cond delay="0"/>
                                  </p:stCondLst>
                                  <p:childTnLst>
                                    <p:set>
                                      <p:cBhvr>
                                        <p:cTn id="150" dur="1" fill="hold">
                                          <p:stCondLst>
                                            <p:cond delay="0"/>
                                          </p:stCondLst>
                                        </p:cTn>
                                        <p:tgtEl>
                                          <p:spTgt spid="107560"/>
                                        </p:tgtEl>
                                        <p:attrNameLst>
                                          <p:attrName>style.visibility</p:attrName>
                                        </p:attrNameLst>
                                      </p:cBhvr>
                                      <p:to>
                                        <p:strVal val="visible"/>
                                      </p:to>
                                    </p:set>
                                    <p:animEffect transition="in" filter="box(out)">
                                      <p:cBhvr>
                                        <p:cTn id="151" dur="500"/>
                                        <p:tgtEl>
                                          <p:spTgt spid="107560"/>
                                        </p:tgtEl>
                                      </p:cBhvr>
                                    </p:animEffect>
                                  </p:childTnLst>
                                </p:cTn>
                              </p:par>
                            </p:childTnLst>
                          </p:cTn>
                        </p:par>
                        <p:par>
                          <p:cTn id="152" fill="hold">
                            <p:stCondLst>
                              <p:cond delay="18500"/>
                            </p:stCondLst>
                            <p:childTnLst>
                              <p:par>
                                <p:cTn id="153" presetID="17" presetClass="entr" presetSubtype="10" fill="hold" nodeType="afterEffect">
                                  <p:stCondLst>
                                    <p:cond delay="0"/>
                                  </p:stCondLst>
                                  <p:childTnLst>
                                    <p:set>
                                      <p:cBhvr>
                                        <p:cTn id="154" dur="1" fill="hold">
                                          <p:stCondLst>
                                            <p:cond delay="0"/>
                                          </p:stCondLst>
                                        </p:cTn>
                                        <p:tgtEl>
                                          <p:spTgt spid="2"/>
                                        </p:tgtEl>
                                        <p:attrNameLst>
                                          <p:attrName>style.visibility</p:attrName>
                                        </p:attrNameLst>
                                      </p:cBhvr>
                                      <p:to>
                                        <p:strVal val="visible"/>
                                      </p:to>
                                    </p:set>
                                    <p:anim calcmode="lin" valueType="num">
                                      <p:cBhvr>
                                        <p:cTn id="155" dur="500" fill="hold"/>
                                        <p:tgtEl>
                                          <p:spTgt spid="2"/>
                                        </p:tgtEl>
                                        <p:attrNameLst>
                                          <p:attrName>ppt_w</p:attrName>
                                        </p:attrNameLst>
                                      </p:cBhvr>
                                      <p:tavLst>
                                        <p:tav tm="0">
                                          <p:val>
                                            <p:fltVal val="0"/>
                                          </p:val>
                                        </p:tav>
                                        <p:tav tm="100000">
                                          <p:val>
                                            <p:strVal val="#ppt_w"/>
                                          </p:val>
                                        </p:tav>
                                      </p:tavLst>
                                    </p:anim>
                                    <p:anim calcmode="lin" valueType="num">
                                      <p:cBhvr>
                                        <p:cTn id="156"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nimBg="1"/>
      <p:bldP spid="107529" grpId="0" animBg="1"/>
      <p:bldP spid="107530" grpId="0" animBg="1"/>
      <p:bldP spid="107531" grpId="0" animBg="1" autoUpdateAnimBg="0"/>
      <p:bldP spid="107537" grpId="0" animBg="1" autoUpdateAnimBg="0"/>
      <p:bldP spid="107541" grpId="0" animBg="1"/>
      <p:bldP spid="107544" grpId="0" animBg="1"/>
      <p:bldP spid="107547" grpId="0" animBg="1"/>
      <p:bldP spid="107548" grpId="0" animBg="1"/>
      <p:bldP spid="107550" grpId="0" animBg="1"/>
      <p:bldP spid="107552" grpId="0" animBg="1"/>
      <p:bldP spid="107556" grpId="0" animBg="1"/>
      <p:bldP spid="107558" grpId="0" animBg="1"/>
      <p:bldP spid="10756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3"/>
          <p:cNvSpPr txBox="1">
            <a:spLocks noChangeArrowheads="1"/>
          </p:cNvSpPr>
          <p:nvPr/>
        </p:nvSpPr>
        <p:spPr bwMode="auto">
          <a:xfrm>
            <a:off x="457200" y="2006600"/>
            <a:ext cx="5334000" cy="1066800"/>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b="0">
                <a:solidFill>
                  <a:srgbClr val="663300"/>
                </a:solidFill>
                <a:latin typeface="Times New Roman" pitchFamily="18" charset="0"/>
                <a:ea typeface="黑体" pitchFamily="2" charset="-122"/>
              </a:rPr>
              <a:t>    </a:t>
            </a:r>
            <a:r>
              <a:rPr lang="zh-CN" altLang="en-US" sz="3200">
                <a:solidFill>
                  <a:srgbClr val="663300"/>
                </a:solidFill>
                <a:effectLst>
                  <a:outerShdw blurRad="38100" dist="38100" dir="2700000" algn="tl">
                    <a:srgbClr val="C0C0C0"/>
                  </a:outerShdw>
                </a:effectLst>
                <a:latin typeface="Arial" pitchFamily="34" charset="0"/>
                <a:ea typeface="楷体_GB2312" pitchFamily="49" charset="-122"/>
              </a:rPr>
              <a:t>运动是一切事物和现象的变化及其过程的哲学范畴。</a:t>
            </a:r>
            <a:endParaRPr kumimoji="1" lang="zh-CN" altLang="en-US" sz="3200">
              <a:solidFill>
                <a:srgbClr val="663300"/>
              </a:solidFill>
              <a:effectLst>
                <a:outerShdw blurRad="38100" dist="38100" dir="2700000" algn="tl">
                  <a:srgbClr val="C0C0C0"/>
                </a:outerShdw>
              </a:effectLst>
              <a:latin typeface="Times New Roman" pitchFamily="18" charset="0"/>
              <a:ea typeface="楷体_GB2312" pitchFamily="49" charset="-122"/>
            </a:endParaRPr>
          </a:p>
        </p:txBody>
      </p:sp>
      <p:sp>
        <p:nvSpPr>
          <p:cNvPr id="27652" name="Rectangle 4"/>
          <p:cNvSpPr>
            <a:spLocks noChangeArrowheads="1"/>
          </p:cNvSpPr>
          <p:nvPr/>
        </p:nvSpPr>
        <p:spPr bwMode="auto">
          <a:xfrm>
            <a:off x="1828800" y="1930400"/>
            <a:ext cx="5943600" cy="579438"/>
          </a:xfrm>
          <a:prstGeom prst="rect">
            <a:avLst/>
          </a:prstGeom>
          <a:noFill/>
          <a:ln w="9525">
            <a:noFill/>
            <a:miter lim="800000"/>
            <a:headEnd/>
            <a:tailEnd/>
          </a:ln>
          <a:effectLst/>
        </p:spPr>
        <p:txBody>
          <a:bodyPr>
            <a:spAutoFit/>
          </a:bodyPr>
          <a:lstStyle/>
          <a:p>
            <a:pPr algn="l" eaLnBrk="1" hangingPunct="1">
              <a:defRPr/>
            </a:pPr>
            <a:r>
              <a:rPr lang="en-US" altLang="zh-CN" sz="3200">
                <a:solidFill>
                  <a:schemeClr val="tx1"/>
                </a:solidFill>
                <a:effectLst>
                  <a:outerShdw blurRad="38100" dist="38100" dir="2700000" algn="tl">
                    <a:srgbClr val="C0C0C0"/>
                  </a:outerShdw>
                </a:effectLst>
                <a:latin typeface="Arial" pitchFamily="34" charset="0"/>
                <a:ea typeface="楷体_GB2312" pitchFamily="49" charset="-122"/>
              </a:rPr>
              <a:t>        </a:t>
            </a:r>
          </a:p>
        </p:txBody>
      </p:sp>
      <p:sp>
        <p:nvSpPr>
          <p:cNvPr id="27653" name="Rectangle 5"/>
          <p:cNvSpPr>
            <a:spLocks noChangeArrowheads="1"/>
          </p:cNvSpPr>
          <p:nvPr/>
        </p:nvSpPr>
        <p:spPr bwMode="auto">
          <a:xfrm>
            <a:off x="755650" y="549275"/>
            <a:ext cx="7753350" cy="671513"/>
          </a:xfrm>
          <a:prstGeom prst="rect">
            <a:avLst/>
          </a:prstGeom>
          <a:noFill/>
          <a:ln w="9525">
            <a:noFill/>
            <a:miter lim="800000"/>
            <a:headEnd/>
            <a:tailEnd/>
          </a:ln>
          <a:effectLst/>
        </p:spPr>
        <p:txBody>
          <a:bodyPr wrap="none">
            <a:spAutoFit/>
          </a:bodyPr>
          <a:lstStyle/>
          <a:p>
            <a:pPr algn="l" eaLnBrk="1" hangingPunct="1">
              <a:spcBef>
                <a:spcPct val="50000"/>
              </a:spcBef>
              <a:defRPr/>
            </a:pPr>
            <a:r>
              <a:rPr lang="en-US" altLang="zh-CN" sz="3800">
                <a:solidFill>
                  <a:schemeClr val="accent2"/>
                </a:solidFill>
                <a:effectLst>
                  <a:outerShdw blurRad="38100" dist="38100" dir="2700000" algn="tl">
                    <a:srgbClr val="C0C0C0"/>
                  </a:outerShdw>
                </a:effectLst>
                <a:latin typeface="华文新魏" pitchFamily="2" charset="-122"/>
                <a:ea typeface="华文新魏" pitchFamily="2" charset="-122"/>
              </a:rPr>
              <a:t>1.</a:t>
            </a:r>
            <a:r>
              <a:rPr lang="zh-CN" altLang="en-US" sz="3800">
                <a:solidFill>
                  <a:schemeClr val="accent2"/>
                </a:solidFill>
                <a:effectLst>
                  <a:outerShdw blurRad="38100" dist="38100" dir="2700000" algn="tl">
                    <a:srgbClr val="C0C0C0"/>
                  </a:outerShdw>
                </a:effectLst>
                <a:latin typeface="华文新魏" pitchFamily="2" charset="-122"/>
                <a:ea typeface="华文新魏" pitchFamily="2" charset="-122"/>
              </a:rPr>
              <a:t>运动是物质的根本属性和存在方式</a:t>
            </a:r>
          </a:p>
        </p:txBody>
      </p:sp>
      <p:pic>
        <p:nvPicPr>
          <p:cNvPr id="27654" name="Picture 6" descr="RM_0267"/>
          <p:cNvPicPr>
            <a:picLocks noGrp="1" noChangeAspect="1" noChangeArrowheads="1" noCrop="1"/>
          </p:cNvPicPr>
          <p:nvPr>
            <p:ph sz="half" idx="1"/>
          </p:nvPr>
        </p:nvPicPr>
        <p:blipFill>
          <a:blip r:embed="rId2" cstate="print"/>
          <a:srcRect/>
          <a:stretch>
            <a:fillRect/>
          </a:stretch>
        </p:blipFill>
        <p:spPr>
          <a:xfrm>
            <a:off x="6096000" y="1778000"/>
            <a:ext cx="2286000" cy="1414463"/>
          </a:xfrm>
          <a:noFill/>
        </p:spPr>
      </p:pic>
      <p:grpSp>
        <p:nvGrpSpPr>
          <p:cNvPr id="2" name="Group 24"/>
          <p:cNvGrpSpPr>
            <a:grpSpLocks/>
          </p:cNvGrpSpPr>
          <p:nvPr/>
        </p:nvGrpSpPr>
        <p:grpSpPr bwMode="auto">
          <a:xfrm>
            <a:off x="0" y="3284538"/>
            <a:ext cx="3851275" cy="2952750"/>
            <a:chOff x="0" y="2069"/>
            <a:chExt cx="2426" cy="1860"/>
          </a:xfrm>
        </p:grpSpPr>
        <p:sp>
          <p:nvSpPr>
            <p:cNvPr id="27669" name="Document"/>
            <p:cNvSpPr>
              <a:spLocks noEditPoints="1" noChangeArrowheads="1"/>
            </p:cNvSpPr>
            <p:nvPr/>
          </p:nvSpPr>
          <p:spPr bwMode="auto">
            <a:xfrm>
              <a:off x="1088" y="2695"/>
              <a:ext cx="1225" cy="1234"/>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3F9197"/>
            </a:solidFill>
            <a:ln w="9525">
              <a:solidFill>
                <a:srgbClr val="000000"/>
              </a:solidFill>
              <a:miter lim="800000"/>
              <a:headEnd/>
              <a:tailEnd/>
            </a:ln>
            <a:effectLst>
              <a:outerShdw dist="107763" dir="2700000" algn="ctr" rotWithShape="0">
                <a:srgbClr val="808080"/>
              </a:outerShdw>
            </a:effectLst>
          </p:spPr>
          <p:txBody>
            <a:bodyPr/>
            <a:lstStyle/>
            <a:p>
              <a:pPr eaLnBrk="1" hangingPunct="1">
                <a:lnSpc>
                  <a:spcPct val="105000"/>
                </a:lnSpc>
                <a:defRPr/>
              </a:pPr>
              <a:r>
                <a:rPr lang="en-US" altLang="zh-CN" sz="2600">
                  <a:effectLst>
                    <a:outerShdw blurRad="38100" dist="38100" dir="2700000" algn="tl">
                      <a:srgbClr val="000000"/>
                    </a:outerShdw>
                  </a:effectLst>
                  <a:latin typeface="楷体_GB2312" pitchFamily="49" charset="-122"/>
                  <a:ea typeface="楷体_GB2312" pitchFamily="49" charset="-122"/>
                </a:rPr>
                <a:t>    </a:t>
              </a:r>
              <a:endParaRPr lang="en-US" altLang="zh-CN" sz="2800">
                <a:effectLst>
                  <a:outerShdw blurRad="38100" dist="38100" dir="2700000" algn="tl">
                    <a:srgbClr val="000000"/>
                  </a:outerShdw>
                </a:effectLst>
                <a:latin typeface="楷体_GB2312" pitchFamily="49" charset="-122"/>
                <a:ea typeface="楷体_GB2312" pitchFamily="49" charset="-122"/>
              </a:endParaRPr>
            </a:p>
          </p:txBody>
        </p:sp>
        <p:sp>
          <p:nvSpPr>
            <p:cNvPr id="27656" name="Rectangle 8"/>
            <p:cNvSpPr>
              <a:spLocks noChangeArrowheads="1"/>
            </p:cNvSpPr>
            <p:nvPr/>
          </p:nvSpPr>
          <p:spPr bwMode="auto">
            <a:xfrm>
              <a:off x="1178" y="2741"/>
              <a:ext cx="1248" cy="979"/>
            </a:xfrm>
            <a:prstGeom prst="rect">
              <a:avLst/>
            </a:prstGeom>
            <a:noFill/>
            <a:ln w="28575">
              <a:noFill/>
              <a:miter lim="800000"/>
              <a:headEnd/>
              <a:tailEnd/>
            </a:ln>
            <a:effectLst/>
          </p:spPr>
          <p:txBody>
            <a:bodyPr>
              <a:spAutoFit/>
            </a:bodyPr>
            <a:lstStyle/>
            <a:p>
              <a:pPr algn="l" eaLnBrk="1" hangingPunct="1">
                <a:defRPr/>
              </a:pPr>
              <a:r>
                <a:rPr kumimoji="1" lang="en-US" altLang="zh-CN" sz="3200">
                  <a:effectLst>
                    <a:outerShdw blurRad="38100" dist="38100" dir="2700000" algn="tl">
                      <a:srgbClr val="C0C0C0"/>
                    </a:outerShdw>
                  </a:effectLst>
                  <a:latin typeface="Arial" pitchFamily="34" charset="0"/>
                </a:rPr>
                <a:t>“</a:t>
              </a:r>
              <a:r>
                <a:rPr kumimoji="1" lang="zh-CN" altLang="en-US" sz="3200">
                  <a:effectLst>
                    <a:outerShdw blurRad="38100" dist="38100" dir="2700000" algn="tl">
                      <a:srgbClr val="C0C0C0"/>
                    </a:outerShdw>
                  </a:effectLst>
                  <a:latin typeface="Arial" pitchFamily="34" charset="0"/>
                </a:rPr>
                <a:t>一切皆变，无物常驻”。</a:t>
              </a:r>
            </a:p>
          </p:txBody>
        </p:sp>
        <p:pic>
          <p:nvPicPr>
            <p:cNvPr id="68626" name="Picture 9">
              <a:hlinkClick r:id="rId3"/>
            </p:cNvPr>
            <p:cNvPicPr>
              <a:picLocks noChangeAspect="1" noChangeArrowheads="1"/>
            </p:cNvPicPr>
            <p:nvPr/>
          </p:nvPicPr>
          <p:blipFill>
            <a:blip r:embed="rId4" cstate="print"/>
            <a:srcRect/>
            <a:stretch>
              <a:fillRect/>
            </a:stretch>
          </p:blipFill>
          <p:spPr bwMode="auto">
            <a:xfrm>
              <a:off x="431" y="2069"/>
              <a:ext cx="746" cy="1056"/>
            </a:xfrm>
            <a:prstGeom prst="rect">
              <a:avLst/>
            </a:prstGeom>
            <a:noFill/>
            <a:ln w="9525">
              <a:noFill/>
              <a:miter lim="800000"/>
              <a:headEnd/>
              <a:tailEnd/>
            </a:ln>
          </p:spPr>
        </p:pic>
        <p:sp>
          <p:nvSpPr>
            <p:cNvPr id="27658" name="Text Box 10"/>
            <p:cNvSpPr txBox="1">
              <a:spLocks noChangeArrowheads="1"/>
            </p:cNvSpPr>
            <p:nvPr/>
          </p:nvSpPr>
          <p:spPr bwMode="auto">
            <a:xfrm>
              <a:off x="0" y="3113"/>
              <a:ext cx="1200" cy="288"/>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400">
                  <a:solidFill>
                    <a:schemeClr val="accent2"/>
                  </a:solidFill>
                  <a:effectLst>
                    <a:outerShdw blurRad="38100" dist="38100" dir="2700000" algn="tl">
                      <a:srgbClr val="C0C0C0"/>
                    </a:outerShdw>
                  </a:effectLst>
                  <a:latin typeface="Arial" pitchFamily="34" charset="0"/>
                  <a:ea typeface="楷体_GB2312" pitchFamily="49" charset="-122"/>
                </a:rPr>
                <a:t>德谟克利特</a:t>
              </a:r>
            </a:p>
          </p:txBody>
        </p:sp>
      </p:grpSp>
      <p:grpSp>
        <p:nvGrpSpPr>
          <p:cNvPr id="3" name="Group 25"/>
          <p:cNvGrpSpPr>
            <a:grpSpLocks/>
          </p:cNvGrpSpPr>
          <p:nvPr/>
        </p:nvGrpSpPr>
        <p:grpSpPr bwMode="auto">
          <a:xfrm>
            <a:off x="4114800" y="3378200"/>
            <a:ext cx="4343400" cy="2438400"/>
            <a:chOff x="2592" y="2128"/>
            <a:chExt cx="2736" cy="1536"/>
          </a:xfrm>
        </p:grpSpPr>
        <p:sp>
          <p:nvSpPr>
            <p:cNvPr id="27671" name="Document"/>
            <p:cNvSpPr>
              <a:spLocks noEditPoints="1" noChangeArrowheads="1"/>
            </p:cNvSpPr>
            <p:nvPr/>
          </p:nvSpPr>
          <p:spPr bwMode="auto">
            <a:xfrm>
              <a:off x="3696" y="2341"/>
              <a:ext cx="1588" cy="1234"/>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3F9197"/>
            </a:solidFill>
            <a:ln w="9525">
              <a:solidFill>
                <a:srgbClr val="000000"/>
              </a:solidFill>
              <a:miter lim="800000"/>
              <a:headEnd/>
              <a:tailEnd/>
            </a:ln>
            <a:effectLst>
              <a:outerShdw dist="107763" dir="2700000" algn="ctr" rotWithShape="0">
                <a:srgbClr val="808080"/>
              </a:outerShdw>
            </a:effectLst>
          </p:spPr>
          <p:txBody>
            <a:bodyPr/>
            <a:lstStyle/>
            <a:p>
              <a:pPr eaLnBrk="1" hangingPunct="1">
                <a:lnSpc>
                  <a:spcPct val="105000"/>
                </a:lnSpc>
                <a:defRPr/>
              </a:pPr>
              <a:r>
                <a:rPr lang="en-US" altLang="zh-CN" sz="2600">
                  <a:effectLst>
                    <a:outerShdw blurRad="38100" dist="38100" dir="2700000" algn="tl">
                      <a:srgbClr val="000000"/>
                    </a:outerShdw>
                  </a:effectLst>
                  <a:latin typeface="楷体_GB2312" pitchFamily="49" charset="-122"/>
                  <a:ea typeface="楷体_GB2312" pitchFamily="49" charset="-122"/>
                </a:rPr>
                <a:t>    </a:t>
              </a:r>
              <a:endParaRPr lang="en-US" altLang="zh-CN" sz="2800">
                <a:effectLst>
                  <a:outerShdw blurRad="38100" dist="38100" dir="2700000" algn="tl">
                    <a:srgbClr val="000000"/>
                  </a:outerShdw>
                </a:effectLst>
                <a:latin typeface="楷体_GB2312" pitchFamily="49" charset="-122"/>
                <a:ea typeface="楷体_GB2312" pitchFamily="49" charset="-122"/>
              </a:endParaRPr>
            </a:p>
          </p:txBody>
        </p:sp>
        <p:grpSp>
          <p:nvGrpSpPr>
            <p:cNvPr id="4" name="Group 12"/>
            <p:cNvGrpSpPr>
              <a:grpSpLocks/>
            </p:cNvGrpSpPr>
            <p:nvPr/>
          </p:nvGrpSpPr>
          <p:grpSpPr bwMode="auto">
            <a:xfrm>
              <a:off x="2592" y="2128"/>
              <a:ext cx="2736" cy="1536"/>
              <a:chOff x="2592" y="2400"/>
              <a:chExt cx="2736" cy="1536"/>
            </a:xfrm>
          </p:grpSpPr>
          <p:sp>
            <p:nvSpPr>
              <p:cNvPr id="27661" name="Rectangle 13"/>
              <p:cNvSpPr>
                <a:spLocks noChangeArrowheads="1"/>
              </p:cNvSpPr>
              <p:nvPr/>
            </p:nvSpPr>
            <p:spPr bwMode="auto">
              <a:xfrm>
                <a:off x="3696" y="2640"/>
                <a:ext cx="1632" cy="979"/>
              </a:xfrm>
              <a:prstGeom prst="rect">
                <a:avLst/>
              </a:prstGeom>
              <a:noFill/>
              <a:ln w="28575">
                <a:noFill/>
                <a:miter lim="800000"/>
                <a:headEnd/>
                <a:tailEnd/>
              </a:ln>
              <a:effectLst/>
            </p:spPr>
            <p:txBody>
              <a:bodyPr>
                <a:spAutoFit/>
              </a:bodyPr>
              <a:lstStyle/>
              <a:p>
                <a:pPr algn="l" eaLnBrk="1" hangingPunct="1">
                  <a:defRPr/>
                </a:pPr>
                <a:r>
                  <a:rPr kumimoji="1" lang="en-US" altLang="zh-CN" sz="3200">
                    <a:effectLst>
                      <a:outerShdw blurRad="38100" dist="38100" dir="2700000" algn="tl">
                        <a:srgbClr val="C0C0C0"/>
                      </a:outerShdw>
                    </a:effectLst>
                    <a:latin typeface="Arial" pitchFamily="34" charset="0"/>
                    <a:ea typeface="华文新魏" pitchFamily="2" charset="-122"/>
                  </a:rPr>
                  <a:t>“</a:t>
                </a:r>
                <a:r>
                  <a:rPr kumimoji="1" lang="zh-CN" altLang="en-US" sz="3200">
                    <a:effectLst>
                      <a:outerShdw blurRad="38100" dist="38100" dir="2700000" algn="tl">
                        <a:srgbClr val="C0C0C0"/>
                      </a:outerShdw>
                    </a:effectLst>
                    <a:latin typeface="Arial" pitchFamily="34" charset="0"/>
                    <a:ea typeface="华文新魏" pitchFamily="2" charset="-122"/>
                  </a:rPr>
                  <a:t>人不能两次踏入同一条河流”。</a:t>
                </a:r>
              </a:p>
            </p:txBody>
          </p:sp>
          <p:pic>
            <p:nvPicPr>
              <p:cNvPr id="68622" name="Picture 14" descr="125184B"/>
              <p:cNvPicPr>
                <a:picLocks noChangeAspect="1" noChangeArrowheads="1"/>
              </p:cNvPicPr>
              <p:nvPr/>
            </p:nvPicPr>
            <p:blipFill>
              <a:blip r:embed="rId5" cstate="print"/>
              <a:srcRect/>
              <a:stretch>
                <a:fillRect/>
              </a:stretch>
            </p:blipFill>
            <p:spPr bwMode="auto">
              <a:xfrm>
                <a:off x="2736" y="2400"/>
                <a:ext cx="961" cy="1248"/>
              </a:xfrm>
              <a:prstGeom prst="rect">
                <a:avLst/>
              </a:prstGeom>
              <a:noFill/>
              <a:ln w="9525">
                <a:noFill/>
                <a:miter lim="800000"/>
                <a:headEnd/>
                <a:tailEnd/>
              </a:ln>
            </p:spPr>
          </p:pic>
          <p:sp>
            <p:nvSpPr>
              <p:cNvPr id="27663" name="Rectangle 15"/>
              <p:cNvSpPr>
                <a:spLocks noChangeArrowheads="1"/>
              </p:cNvSpPr>
              <p:nvPr/>
            </p:nvSpPr>
            <p:spPr bwMode="auto">
              <a:xfrm>
                <a:off x="2592" y="3648"/>
                <a:ext cx="1296" cy="288"/>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400">
                    <a:solidFill>
                      <a:srgbClr val="990000"/>
                    </a:solidFill>
                    <a:effectLst>
                      <a:outerShdw blurRad="38100" dist="38100" dir="2700000" algn="tl">
                        <a:srgbClr val="C0C0C0"/>
                      </a:outerShdw>
                    </a:effectLst>
                    <a:latin typeface="Arial" pitchFamily="34" charset="0"/>
                    <a:ea typeface="楷体_GB2312" pitchFamily="49" charset="-122"/>
                  </a:rPr>
                  <a:t>赫拉克利特</a:t>
                </a:r>
              </a:p>
            </p:txBody>
          </p:sp>
        </p:grpSp>
      </p:grpSp>
      <p:grpSp>
        <p:nvGrpSpPr>
          <p:cNvPr id="5" name="Group 17"/>
          <p:cNvGrpSpPr>
            <a:grpSpLocks/>
          </p:cNvGrpSpPr>
          <p:nvPr/>
        </p:nvGrpSpPr>
        <p:grpSpPr bwMode="auto">
          <a:xfrm>
            <a:off x="0" y="1268413"/>
            <a:ext cx="9144000" cy="496887"/>
            <a:chOff x="0" y="816"/>
            <a:chExt cx="5760" cy="372"/>
          </a:xfrm>
        </p:grpSpPr>
        <p:pic>
          <p:nvPicPr>
            <p:cNvPr id="68617" name="Picture 18" descr="1118564011"/>
            <p:cNvPicPr>
              <a:picLocks noChangeAspect="1" noChangeArrowheads="1"/>
            </p:cNvPicPr>
            <p:nvPr/>
          </p:nvPicPr>
          <p:blipFill>
            <a:blip r:embed="rId6" cstate="print"/>
            <a:srcRect/>
            <a:stretch>
              <a:fillRect/>
            </a:stretch>
          </p:blipFill>
          <p:spPr bwMode="auto">
            <a:xfrm>
              <a:off x="3426" y="816"/>
              <a:ext cx="2334" cy="372"/>
            </a:xfrm>
            <a:prstGeom prst="rect">
              <a:avLst/>
            </a:prstGeom>
            <a:noFill/>
            <a:ln w="9525">
              <a:noFill/>
              <a:miter lim="800000"/>
              <a:headEnd/>
              <a:tailEnd/>
            </a:ln>
          </p:spPr>
        </p:pic>
        <p:pic>
          <p:nvPicPr>
            <p:cNvPr id="68618" name="Picture 19" descr="1118564011"/>
            <p:cNvPicPr>
              <a:picLocks noChangeAspect="1" noChangeArrowheads="1"/>
            </p:cNvPicPr>
            <p:nvPr/>
          </p:nvPicPr>
          <p:blipFill>
            <a:blip r:embed="rId6"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wipe(left)">
                                      <p:cBhvr>
                                        <p:cTn id="7" dur="500"/>
                                        <p:tgtEl>
                                          <p:spTgt spid="27653"/>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27651">
                                            <p:txEl>
                                              <p:pRg st="0" end="0"/>
                                            </p:txEl>
                                          </p:spTgt>
                                        </p:tgtEl>
                                        <p:attrNameLst>
                                          <p:attrName>style.visibility</p:attrName>
                                        </p:attrNameLst>
                                      </p:cBhvr>
                                      <p:to>
                                        <p:strVal val="visible"/>
                                      </p:to>
                                    </p:set>
                                    <p:animEffect transition="in" filter="wipe(left)">
                                      <p:cBhvr>
                                        <p:cTn id="16" dur="500"/>
                                        <p:tgtEl>
                                          <p:spTgt spid="27651">
                                            <p:txEl>
                                              <p:pRg st="0" end="0"/>
                                            </p:txEl>
                                          </p:spTgt>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27654"/>
                                        </p:tgtEl>
                                        <p:attrNameLst>
                                          <p:attrName>style.visibility</p:attrName>
                                        </p:attrNameLst>
                                      </p:cBhvr>
                                      <p:to>
                                        <p:strVal val="visible"/>
                                      </p:to>
                                    </p:set>
                                    <p:animEffect transition="in" filter="wipe(left)">
                                      <p:cBhvr>
                                        <p:cTn id="20" dur="500"/>
                                        <p:tgtEl>
                                          <p:spTgt spid="2765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par>
                          <p:cTn id="28" fill="hold">
                            <p:stCondLst>
                              <p:cond delay="500"/>
                            </p:stCondLst>
                            <p:childTnLst>
                              <p:par>
                                <p:cTn id="29" presetID="58" presetClass="entr" presetSubtype="0" accel="10000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strVal val="#ppt_w*2.5"/>
                                          </p:val>
                                        </p:tav>
                                        <p:tav tm="100000">
                                          <p:val>
                                            <p:strVal val="#ppt_w"/>
                                          </p:val>
                                        </p:tav>
                                      </p:tavLst>
                                    </p:anim>
                                    <p:anim calcmode="lin" valueType="num">
                                      <p:cBhvr>
                                        <p:cTn id="32" dur="500" fill="hold"/>
                                        <p:tgtEl>
                                          <p:spTgt spid="3"/>
                                        </p:tgtEl>
                                        <p:attrNameLst>
                                          <p:attrName>ppt_h</p:attrName>
                                        </p:attrNameLst>
                                      </p:cBhvr>
                                      <p:tavLst>
                                        <p:tav tm="0">
                                          <p:val>
                                            <p:strVal val="#ppt_h*0.01"/>
                                          </p:val>
                                        </p:tav>
                                        <p:tav tm="100000">
                                          <p:val>
                                            <p:strVal val="#ppt_h"/>
                                          </p:val>
                                        </p:tav>
                                      </p:tavLst>
                                    </p:anim>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h+1"/>
                                          </p:val>
                                        </p:tav>
                                        <p:tav tm="100000">
                                          <p:val>
                                            <p:strVal val="#ppt_y"/>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2051050" y="404813"/>
            <a:ext cx="4984750" cy="731837"/>
          </a:xfrm>
          <a:prstGeom prst="rect">
            <a:avLst/>
          </a:prstGeom>
          <a:noFill/>
          <a:ln w="9525">
            <a:noFill/>
            <a:miter lim="800000"/>
            <a:headEnd/>
            <a:tailEnd/>
          </a:ln>
          <a:effectLst/>
        </p:spPr>
        <p:txBody>
          <a:bodyPr wrap="none">
            <a:spAutoFit/>
          </a:bodyPr>
          <a:lstStyle/>
          <a:p>
            <a:pPr algn="l" eaLnBrk="1" hangingPunct="1">
              <a:defRPr/>
            </a:pPr>
            <a:r>
              <a:rPr lang="zh-CN" altLang="en-US" sz="4200">
                <a:solidFill>
                  <a:srgbClr val="006600"/>
                </a:solidFill>
                <a:effectLst>
                  <a:outerShdw blurRad="38100" dist="38100" dir="2700000" algn="tl">
                    <a:srgbClr val="C0C0C0"/>
                  </a:outerShdw>
                </a:effectLst>
                <a:latin typeface="Arial" pitchFamily="34" charset="0"/>
                <a:ea typeface="华文新魏" pitchFamily="2" charset="-122"/>
              </a:rPr>
              <a:t>物质和运动不可分割</a:t>
            </a:r>
          </a:p>
        </p:txBody>
      </p:sp>
      <p:sp>
        <p:nvSpPr>
          <p:cNvPr id="28676" name="Freeform 4"/>
          <p:cNvSpPr>
            <a:spLocks/>
          </p:cNvSpPr>
          <p:nvPr/>
        </p:nvSpPr>
        <p:spPr bwMode="gray">
          <a:xfrm>
            <a:off x="3033713" y="2508250"/>
            <a:ext cx="990600"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bg2"/>
          </a:soli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nvGrpSpPr>
          <p:cNvPr id="2" name="Group 5"/>
          <p:cNvGrpSpPr>
            <a:grpSpLocks/>
          </p:cNvGrpSpPr>
          <p:nvPr/>
        </p:nvGrpSpPr>
        <p:grpSpPr bwMode="auto">
          <a:xfrm>
            <a:off x="533400" y="3651250"/>
            <a:ext cx="3657600" cy="2654300"/>
            <a:chOff x="720" y="2064"/>
            <a:chExt cx="1440" cy="1680"/>
          </a:xfrm>
        </p:grpSpPr>
        <p:sp>
          <p:nvSpPr>
            <p:cNvPr id="69694" name="AutoShape 6"/>
            <p:cNvSpPr>
              <a:spLocks noChangeArrowheads="1"/>
            </p:cNvSpPr>
            <p:nvPr/>
          </p:nvSpPr>
          <p:spPr bwMode="auto">
            <a:xfrm>
              <a:off x="720" y="2064"/>
              <a:ext cx="1440" cy="1680"/>
            </a:xfrm>
            <a:prstGeom prst="roundRect">
              <a:avLst>
                <a:gd name="adj" fmla="val 16667"/>
              </a:avLst>
            </a:prstGeom>
            <a:solidFill>
              <a:schemeClr val="hlink"/>
            </a:solidFill>
            <a:ln w="9525">
              <a:round/>
              <a:headEnd/>
              <a:tailEnd/>
            </a:ln>
            <a:scene3d>
              <a:camera prst="legacyObliqueBottomLeft"/>
              <a:lightRig rig="legacyFlat3" dir="t"/>
            </a:scene3d>
            <a:sp3d extrusionH="430200" prstMaterial="legacyMatte">
              <a:bevelT w="13500" h="13500" prst="angle"/>
              <a:bevelB w="13500" h="13500" prst="angle"/>
              <a:extrusionClr>
                <a:schemeClr val="hlink"/>
              </a:extrusionClr>
            </a:sp3d>
          </p:spPr>
          <p:txBody>
            <a:bodyPr wrap="none" anchor="ctr">
              <a:flatTx/>
            </a:bodyPr>
            <a:lstStyle/>
            <a:p>
              <a:endParaRPr lang="zh-CN" altLang="zh-CN" sz="1800" b="0">
                <a:latin typeface="Verdana" pitchFamily="34" charset="0"/>
                <a:ea typeface="宋体" pitchFamily="2" charset="-122"/>
              </a:endParaRPr>
            </a:p>
          </p:txBody>
        </p:sp>
        <p:sp>
          <p:nvSpPr>
            <p:cNvPr id="28679" name="Text Box 7"/>
            <p:cNvSpPr txBox="1">
              <a:spLocks noChangeArrowheads="1"/>
            </p:cNvSpPr>
            <p:nvPr/>
          </p:nvSpPr>
          <p:spPr bwMode="auto">
            <a:xfrm>
              <a:off x="780" y="2190"/>
              <a:ext cx="1284" cy="1356"/>
            </a:xfrm>
            <a:prstGeom prst="rect">
              <a:avLst/>
            </a:prstGeom>
            <a:solidFill>
              <a:schemeClr val="hlink"/>
            </a:solidFill>
            <a:ln w="9525">
              <a:noFill/>
              <a:miter lim="800000"/>
              <a:headEnd/>
              <a:tailEnd/>
            </a:ln>
            <a:effectLst/>
            <a:scene3d>
              <a:camera prst="legacyObliqueBottomLeft"/>
              <a:lightRig rig="legacyFlat3" dir="t"/>
            </a:scene3d>
            <a:sp3d extrusionH="430200" prstMaterial="legacyMatte">
              <a:bevelT w="13500" h="13500" prst="angle"/>
              <a:bevelB w="13500" h="13500" prst="angle"/>
              <a:extrusionClr>
                <a:schemeClr val="hlink"/>
              </a:extrusionClr>
            </a:sp3d>
          </p:spPr>
          <p:txBody>
            <a:bodyPr>
              <a:spAutoFit/>
              <a:flatTx/>
            </a:bodyPr>
            <a:lstStyle/>
            <a:p>
              <a:pPr algn="l" eaLnBrk="1" hangingPunct="1">
                <a:lnSpc>
                  <a:spcPct val="120000"/>
                </a:lnSpc>
                <a:defRPr/>
              </a:pPr>
              <a:r>
                <a:rPr lang="en-US" altLang="zh-CN" sz="2800">
                  <a:effectLst>
                    <a:outerShdw blurRad="38100" dist="38100" dir="2700000" algn="tl">
                      <a:srgbClr val="000000"/>
                    </a:outerShdw>
                  </a:effectLst>
                  <a:latin typeface="Arial" pitchFamily="34" charset="0"/>
                  <a:ea typeface="楷体_GB2312" pitchFamily="49" charset="-122"/>
                </a:rPr>
                <a:t>    </a:t>
              </a:r>
              <a:r>
                <a:rPr lang="zh-CN" altLang="en-US" sz="2800">
                  <a:effectLst>
                    <a:outerShdw blurRad="38100" dist="38100" dir="2700000" algn="tl">
                      <a:srgbClr val="000000"/>
                    </a:outerShdw>
                  </a:effectLst>
                  <a:latin typeface="Arial" pitchFamily="34" charset="0"/>
                  <a:ea typeface="楷体_GB2312" pitchFamily="49" charset="-122"/>
                </a:rPr>
                <a:t>运动是物质的存在方式、根本属性，脱离运动的物质是不存在的。</a:t>
              </a:r>
            </a:p>
          </p:txBody>
        </p:sp>
      </p:grpSp>
      <p:sp>
        <p:nvSpPr>
          <p:cNvPr id="28680" name="Freeform 8"/>
          <p:cNvSpPr>
            <a:spLocks/>
          </p:cNvSpPr>
          <p:nvPr/>
        </p:nvSpPr>
        <p:spPr bwMode="gray">
          <a:xfrm flipH="1">
            <a:off x="4786313" y="2432050"/>
            <a:ext cx="903287"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bg2"/>
          </a:soli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nvGrpSpPr>
          <p:cNvPr id="3" name="Group 9"/>
          <p:cNvGrpSpPr>
            <a:grpSpLocks/>
          </p:cNvGrpSpPr>
          <p:nvPr/>
        </p:nvGrpSpPr>
        <p:grpSpPr bwMode="auto">
          <a:xfrm>
            <a:off x="2195513" y="1441450"/>
            <a:ext cx="3886200" cy="1506538"/>
            <a:chOff x="4032" y="1476"/>
            <a:chExt cx="1099" cy="1045"/>
          </a:xfrm>
        </p:grpSpPr>
        <p:pic>
          <p:nvPicPr>
            <p:cNvPr id="69645" name="Picture 10" descr="Trans_002"/>
            <p:cNvPicPr>
              <a:picLocks noChangeAspect="1" noChangeArrowheads="1"/>
            </p:cNvPicPr>
            <p:nvPr/>
          </p:nvPicPr>
          <p:blipFill>
            <a:blip r:embed="rId2" cstate="print"/>
            <a:srcRect/>
            <a:stretch>
              <a:fillRect/>
            </a:stretch>
          </p:blipFill>
          <p:spPr bwMode="auto">
            <a:xfrm>
              <a:off x="4086" y="1476"/>
              <a:ext cx="1045" cy="1045"/>
            </a:xfrm>
            <a:prstGeom prst="rect">
              <a:avLst/>
            </a:prstGeom>
            <a:noFill/>
            <a:ln w="9525">
              <a:noFill/>
              <a:miter lim="800000"/>
              <a:headEnd/>
              <a:tailEnd/>
            </a:ln>
          </p:spPr>
        </p:pic>
        <p:grpSp>
          <p:nvGrpSpPr>
            <p:cNvPr id="4" name="Group 11"/>
            <p:cNvGrpSpPr>
              <a:grpSpLocks/>
            </p:cNvGrpSpPr>
            <p:nvPr/>
          </p:nvGrpSpPr>
          <p:grpSpPr bwMode="auto">
            <a:xfrm>
              <a:off x="4032" y="1680"/>
              <a:ext cx="1099" cy="717"/>
              <a:chOff x="621" y="2956"/>
              <a:chExt cx="1099" cy="717"/>
            </a:xfrm>
          </p:grpSpPr>
          <p:grpSp>
            <p:nvGrpSpPr>
              <p:cNvPr id="5" name="Group 12"/>
              <p:cNvGrpSpPr>
                <a:grpSpLocks/>
              </p:cNvGrpSpPr>
              <p:nvPr/>
            </p:nvGrpSpPr>
            <p:grpSpPr bwMode="auto">
              <a:xfrm rot="10082854">
                <a:off x="621" y="3482"/>
                <a:ext cx="754" cy="191"/>
                <a:chOff x="2598" y="1026"/>
                <a:chExt cx="957" cy="242"/>
              </a:xfrm>
            </p:grpSpPr>
            <p:grpSp>
              <p:nvGrpSpPr>
                <p:cNvPr id="6" name="Group 13"/>
                <p:cNvGrpSpPr>
                  <a:grpSpLocks/>
                </p:cNvGrpSpPr>
                <p:nvPr/>
              </p:nvGrpSpPr>
              <p:grpSpPr bwMode="auto">
                <a:xfrm rot="-9970459" flipH="1" flipV="1">
                  <a:off x="2598" y="1026"/>
                  <a:ext cx="957" cy="242"/>
                  <a:chOff x="2532" y="1051"/>
                  <a:chExt cx="893" cy="246"/>
                </a:xfrm>
              </p:grpSpPr>
              <p:grpSp>
                <p:nvGrpSpPr>
                  <p:cNvPr id="7" name="Group 14"/>
                  <p:cNvGrpSpPr>
                    <a:grpSpLocks/>
                  </p:cNvGrpSpPr>
                  <p:nvPr/>
                </p:nvGrpSpPr>
                <p:grpSpPr bwMode="auto">
                  <a:xfrm>
                    <a:off x="2532" y="1051"/>
                    <a:ext cx="743" cy="185"/>
                    <a:chOff x="1565" y="2568"/>
                    <a:chExt cx="1118" cy="279"/>
                  </a:xfrm>
                </p:grpSpPr>
                <p:sp>
                  <p:nvSpPr>
                    <p:cNvPr id="28687" name="AutoShape 15"/>
                    <p:cNvSpPr>
                      <a:spLocks noChangeArrowheads="1"/>
                    </p:cNvSpPr>
                    <p:nvPr/>
                  </p:nvSpPr>
                  <p:spPr bwMode="gray">
                    <a:xfrm rot="5263130">
                      <a:off x="1867" y="2285"/>
                      <a:ext cx="222"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688" name="AutoShape 16"/>
                    <p:cNvSpPr>
                      <a:spLocks noChangeArrowheads="1"/>
                    </p:cNvSpPr>
                    <p:nvPr/>
                  </p:nvSpPr>
                  <p:spPr bwMode="gray">
                    <a:xfrm rot="6078281">
                      <a:off x="2001" y="2286"/>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689" name="AutoShape 17"/>
                    <p:cNvSpPr>
                      <a:spLocks noChangeArrowheads="1"/>
                    </p:cNvSpPr>
                    <p:nvPr/>
                  </p:nvSpPr>
                  <p:spPr bwMode="gray">
                    <a:xfrm rot="6373927">
                      <a:off x="2077" y="2308"/>
                      <a:ext cx="225"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690" name="AutoShape 18"/>
                    <p:cNvSpPr>
                      <a:spLocks noChangeArrowheads="1"/>
                    </p:cNvSpPr>
                    <p:nvPr/>
                  </p:nvSpPr>
                  <p:spPr bwMode="gray">
                    <a:xfrm rot="6906312">
                      <a:off x="2169" y="2339"/>
                      <a:ext cx="225"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8" name="Group 19"/>
                  <p:cNvGrpSpPr>
                    <a:grpSpLocks/>
                  </p:cNvGrpSpPr>
                  <p:nvPr/>
                </p:nvGrpSpPr>
                <p:grpSpPr bwMode="auto">
                  <a:xfrm rot="1353540">
                    <a:off x="2682" y="1111"/>
                    <a:ext cx="743" cy="186"/>
                    <a:chOff x="1565" y="2568"/>
                    <a:chExt cx="1118" cy="279"/>
                  </a:xfrm>
                </p:grpSpPr>
                <p:sp>
                  <p:nvSpPr>
                    <p:cNvPr id="28692" name="AutoShape 20"/>
                    <p:cNvSpPr>
                      <a:spLocks noChangeArrowheads="1"/>
                    </p:cNvSpPr>
                    <p:nvPr/>
                  </p:nvSpPr>
                  <p:spPr bwMode="gray">
                    <a:xfrm rot="5263130">
                      <a:off x="1864" y="2274"/>
                      <a:ext cx="230"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693" name="AutoShape 21"/>
                    <p:cNvSpPr>
                      <a:spLocks noChangeArrowheads="1"/>
                    </p:cNvSpPr>
                    <p:nvPr/>
                  </p:nvSpPr>
                  <p:spPr bwMode="gray">
                    <a:xfrm rot="6078281">
                      <a:off x="2001" y="2275"/>
                      <a:ext cx="228"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694" name="AutoShape 22"/>
                    <p:cNvSpPr>
                      <a:spLocks noChangeArrowheads="1"/>
                    </p:cNvSpPr>
                    <p:nvPr/>
                  </p:nvSpPr>
                  <p:spPr bwMode="gray">
                    <a:xfrm rot="6373927">
                      <a:off x="2078" y="2301"/>
                      <a:ext cx="228"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695" name="AutoShape 23"/>
                    <p:cNvSpPr>
                      <a:spLocks noChangeArrowheads="1"/>
                    </p:cNvSpPr>
                    <p:nvPr/>
                  </p:nvSpPr>
                  <p:spPr bwMode="gray">
                    <a:xfrm rot="6906312">
                      <a:off x="2168" y="2323"/>
                      <a:ext cx="228"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9" name="Group 24"/>
                <p:cNvGrpSpPr>
                  <a:grpSpLocks/>
                </p:cNvGrpSpPr>
                <p:nvPr/>
              </p:nvGrpSpPr>
              <p:grpSpPr bwMode="auto">
                <a:xfrm rot="-9970459" flipH="1" flipV="1">
                  <a:off x="2688" y="1056"/>
                  <a:ext cx="784" cy="198"/>
                  <a:chOff x="2532" y="1051"/>
                  <a:chExt cx="893" cy="246"/>
                </a:xfrm>
              </p:grpSpPr>
              <p:grpSp>
                <p:nvGrpSpPr>
                  <p:cNvPr id="10" name="Group 25"/>
                  <p:cNvGrpSpPr>
                    <a:grpSpLocks/>
                  </p:cNvGrpSpPr>
                  <p:nvPr/>
                </p:nvGrpSpPr>
                <p:grpSpPr bwMode="auto">
                  <a:xfrm>
                    <a:off x="2532" y="1051"/>
                    <a:ext cx="743" cy="185"/>
                    <a:chOff x="1565" y="2568"/>
                    <a:chExt cx="1118" cy="279"/>
                  </a:xfrm>
                </p:grpSpPr>
                <p:sp>
                  <p:nvSpPr>
                    <p:cNvPr id="28698" name="AutoShape 26"/>
                    <p:cNvSpPr>
                      <a:spLocks noChangeArrowheads="1"/>
                    </p:cNvSpPr>
                    <p:nvPr/>
                  </p:nvSpPr>
                  <p:spPr bwMode="gray">
                    <a:xfrm rot="5263130">
                      <a:off x="1865" y="228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699" name="AutoShape 27"/>
                    <p:cNvSpPr>
                      <a:spLocks noChangeArrowheads="1"/>
                    </p:cNvSpPr>
                    <p:nvPr/>
                  </p:nvSpPr>
                  <p:spPr bwMode="gray">
                    <a:xfrm rot="6078281">
                      <a:off x="2001" y="227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00" name="AutoShape 28"/>
                    <p:cNvSpPr>
                      <a:spLocks noChangeArrowheads="1"/>
                    </p:cNvSpPr>
                    <p:nvPr/>
                  </p:nvSpPr>
                  <p:spPr bwMode="gray">
                    <a:xfrm rot="6373927">
                      <a:off x="2072" y="2310"/>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01" name="AutoShape 29"/>
                    <p:cNvSpPr>
                      <a:spLocks noChangeArrowheads="1"/>
                    </p:cNvSpPr>
                    <p:nvPr/>
                  </p:nvSpPr>
                  <p:spPr bwMode="gray">
                    <a:xfrm rot="6906312">
                      <a:off x="2167" y="2341"/>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1" name="Group 30"/>
                  <p:cNvGrpSpPr>
                    <a:grpSpLocks/>
                  </p:cNvGrpSpPr>
                  <p:nvPr/>
                </p:nvGrpSpPr>
                <p:grpSpPr bwMode="auto">
                  <a:xfrm rot="1353540">
                    <a:off x="2682" y="1111"/>
                    <a:ext cx="743" cy="186"/>
                    <a:chOff x="1565" y="2568"/>
                    <a:chExt cx="1118" cy="279"/>
                  </a:xfrm>
                </p:grpSpPr>
                <p:sp>
                  <p:nvSpPr>
                    <p:cNvPr id="28703" name="AutoShape 31"/>
                    <p:cNvSpPr>
                      <a:spLocks noChangeArrowheads="1"/>
                    </p:cNvSpPr>
                    <p:nvPr/>
                  </p:nvSpPr>
                  <p:spPr bwMode="gray">
                    <a:xfrm rot="5263130">
                      <a:off x="1869" y="2274"/>
                      <a:ext cx="218"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04" name="AutoShape 32"/>
                    <p:cNvSpPr>
                      <a:spLocks noChangeArrowheads="1"/>
                    </p:cNvSpPr>
                    <p:nvPr/>
                  </p:nvSpPr>
                  <p:spPr bwMode="gray">
                    <a:xfrm rot="6078281">
                      <a:off x="1996" y="2273"/>
                      <a:ext cx="226"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05" name="AutoShape 33"/>
                    <p:cNvSpPr>
                      <a:spLocks noChangeArrowheads="1"/>
                    </p:cNvSpPr>
                    <p:nvPr/>
                  </p:nvSpPr>
                  <p:spPr bwMode="gray">
                    <a:xfrm rot="6373927">
                      <a:off x="2075" y="2295"/>
                      <a:ext cx="226"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06" name="AutoShape 34"/>
                    <p:cNvSpPr>
                      <a:spLocks noChangeArrowheads="1"/>
                    </p:cNvSpPr>
                    <p:nvPr/>
                  </p:nvSpPr>
                  <p:spPr bwMode="gray">
                    <a:xfrm rot="6906312">
                      <a:off x="2162" y="2325"/>
                      <a:ext cx="226"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nvGrpSpPr>
              <p:cNvPr id="12" name="Group 35"/>
              <p:cNvGrpSpPr>
                <a:grpSpLocks/>
              </p:cNvGrpSpPr>
              <p:nvPr/>
            </p:nvGrpSpPr>
            <p:grpSpPr bwMode="auto">
              <a:xfrm>
                <a:off x="966" y="2956"/>
                <a:ext cx="754" cy="191"/>
                <a:chOff x="2598" y="1026"/>
                <a:chExt cx="957" cy="242"/>
              </a:xfrm>
            </p:grpSpPr>
            <p:grpSp>
              <p:nvGrpSpPr>
                <p:cNvPr id="13" name="Group 36"/>
                <p:cNvGrpSpPr>
                  <a:grpSpLocks/>
                </p:cNvGrpSpPr>
                <p:nvPr/>
              </p:nvGrpSpPr>
              <p:grpSpPr bwMode="auto">
                <a:xfrm rot="-9970459" flipH="1" flipV="1">
                  <a:off x="2598" y="1026"/>
                  <a:ext cx="957" cy="242"/>
                  <a:chOff x="2532" y="1051"/>
                  <a:chExt cx="893" cy="246"/>
                </a:xfrm>
              </p:grpSpPr>
              <p:grpSp>
                <p:nvGrpSpPr>
                  <p:cNvPr id="14" name="Group 37"/>
                  <p:cNvGrpSpPr>
                    <a:grpSpLocks/>
                  </p:cNvGrpSpPr>
                  <p:nvPr/>
                </p:nvGrpSpPr>
                <p:grpSpPr bwMode="auto">
                  <a:xfrm>
                    <a:off x="2532" y="1051"/>
                    <a:ext cx="743" cy="185"/>
                    <a:chOff x="1565" y="2568"/>
                    <a:chExt cx="1118" cy="279"/>
                  </a:xfrm>
                </p:grpSpPr>
                <p:sp>
                  <p:nvSpPr>
                    <p:cNvPr id="28710" name="AutoShape 38"/>
                    <p:cNvSpPr>
                      <a:spLocks noChangeArrowheads="1"/>
                    </p:cNvSpPr>
                    <p:nvPr/>
                  </p:nvSpPr>
                  <p:spPr bwMode="gray">
                    <a:xfrm rot="5263130">
                      <a:off x="1854" y="2268"/>
                      <a:ext cx="222"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11" name="AutoShape 39"/>
                    <p:cNvSpPr>
                      <a:spLocks noChangeArrowheads="1"/>
                    </p:cNvSpPr>
                    <p:nvPr/>
                  </p:nvSpPr>
                  <p:spPr bwMode="gray">
                    <a:xfrm rot="6078281">
                      <a:off x="1993" y="2262"/>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12" name="AutoShape 40"/>
                    <p:cNvSpPr>
                      <a:spLocks noChangeArrowheads="1"/>
                    </p:cNvSpPr>
                    <p:nvPr/>
                  </p:nvSpPr>
                  <p:spPr bwMode="gray">
                    <a:xfrm rot="6373927">
                      <a:off x="2072" y="2284"/>
                      <a:ext cx="222"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13" name="AutoShape 41"/>
                    <p:cNvSpPr>
                      <a:spLocks noChangeArrowheads="1"/>
                    </p:cNvSpPr>
                    <p:nvPr/>
                  </p:nvSpPr>
                  <p:spPr bwMode="gray">
                    <a:xfrm rot="6906312">
                      <a:off x="2162" y="2309"/>
                      <a:ext cx="225"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5" name="Group 42"/>
                  <p:cNvGrpSpPr>
                    <a:grpSpLocks/>
                  </p:cNvGrpSpPr>
                  <p:nvPr/>
                </p:nvGrpSpPr>
                <p:grpSpPr bwMode="auto">
                  <a:xfrm rot="1353540">
                    <a:off x="2682" y="1111"/>
                    <a:ext cx="743" cy="186"/>
                    <a:chOff x="1565" y="2568"/>
                    <a:chExt cx="1118" cy="279"/>
                  </a:xfrm>
                </p:grpSpPr>
                <p:sp>
                  <p:nvSpPr>
                    <p:cNvPr id="28715" name="AutoShape 43"/>
                    <p:cNvSpPr>
                      <a:spLocks noChangeArrowheads="1"/>
                    </p:cNvSpPr>
                    <p:nvPr/>
                  </p:nvSpPr>
                  <p:spPr bwMode="gray">
                    <a:xfrm rot="5263130">
                      <a:off x="1846" y="2290"/>
                      <a:ext cx="230"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16" name="AutoShape 44"/>
                    <p:cNvSpPr>
                      <a:spLocks noChangeArrowheads="1"/>
                    </p:cNvSpPr>
                    <p:nvPr/>
                  </p:nvSpPr>
                  <p:spPr bwMode="gray">
                    <a:xfrm rot="6078281">
                      <a:off x="1983" y="2277"/>
                      <a:ext cx="228"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17" name="AutoShape 45"/>
                    <p:cNvSpPr>
                      <a:spLocks noChangeArrowheads="1"/>
                    </p:cNvSpPr>
                    <p:nvPr/>
                  </p:nvSpPr>
                  <p:spPr bwMode="gray">
                    <a:xfrm rot="6373927">
                      <a:off x="2058" y="2302"/>
                      <a:ext cx="228"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18" name="AutoShape 46"/>
                    <p:cNvSpPr>
                      <a:spLocks noChangeArrowheads="1"/>
                    </p:cNvSpPr>
                    <p:nvPr/>
                  </p:nvSpPr>
                  <p:spPr bwMode="gray">
                    <a:xfrm rot="6906312">
                      <a:off x="2150" y="2327"/>
                      <a:ext cx="228"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16" name="Group 47"/>
                <p:cNvGrpSpPr>
                  <a:grpSpLocks/>
                </p:cNvGrpSpPr>
                <p:nvPr/>
              </p:nvGrpSpPr>
              <p:grpSpPr bwMode="auto">
                <a:xfrm rot="-9970459" flipH="1" flipV="1">
                  <a:off x="2688" y="1056"/>
                  <a:ext cx="784" cy="198"/>
                  <a:chOff x="2532" y="1051"/>
                  <a:chExt cx="893" cy="246"/>
                </a:xfrm>
              </p:grpSpPr>
              <p:grpSp>
                <p:nvGrpSpPr>
                  <p:cNvPr id="17" name="Group 48"/>
                  <p:cNvGrpSpPr>
                    <a:grpSpLocks/>
                  </p:cNvGrpSpPr>
                  <p:nvPr/>
                </p:nvGrpSpPr>
                <p:grpSpPr bwMode="auto">
                  <a:xfrm>
                    <a:off x="2532" y="1051"/>
                    <a:ext cx="743" cy="185"/>
                    <a:chOff x="1565" y="2568"/>
                    <a:chExt cx="1118" cy="279"/>
                  </a:xfrm>
                </p:grpSpPr>
                <p:sp>
                  <p:nvSpPr>
                    <p:cNvPr id="28721" name="AutoShape 49"/>
                    <p:cNvSpPr>
                      <a:spLocks noChangeArrowheads="1"/>
                    </p:cNvSpPr>
                    <p:nvPr/>
                  </p:nvSpPr>
                  <p:spPr bwMode="gray">
                    <a:xfrm rot="5263130">
                      <a:off x="1847" y="2233"/>
                      <a:ext cx="227" cy="815"/>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22" name="AutoShape 50"/>
                    <p:cNvSpPr>
                      <a:spLocks noChangeArrowheads="1"/>
                    </p:cNvSpPr>
                    <p:nvPr/>
                  </p:nvSpPr>
                  <p:spPr bwMode="gray">
                    <a:xfrm rot="6078281">
                      <a:off x="1984" y="22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23" name="AutoShape 51"/>
                    <p:cNvSpPr>
                      <a:spLocks noChangeArrowheads="1"/>
                    </p:cNvSpPr>
                    <p:nvPr/>
                  </p:nvSpPr>
                  <p:spPr bwMode="gray">
                    <a:xfrm rot="6373927">
                      <a:off x="2061" y="225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24" name="AutoShape 52"/>
                    <p:cNvSpPr>
                      <a:spLocks noChangeArrowheads="1"/>
                    </p:cNvSpPr>
                    <p:nvPr/>
                  </p:nvSpPr>
                  <p:spPr bwMode="gray">
                    <a:xfrm rot="6906312">
                      <a:off x="2150" y="2284"/>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8" name="Group 53"/>
                  <p:cNvGrpSpPr>
                    <a:grpSpLocks/>
                  </p:cNvGrpSpPr>
                  <p:nvPr/>
                </p:nvGrpSpPr>
                <p:grpSpPr bwMode="auto">
                  <a:xfrm rot="1353540">
                    <a:off x="2682" y="1111"/>
                    <a:ext cx="743" cy="186"/>
                    <a:chOff x="1565" y="2568"/>
                    <a:chExt cx="1118" cy="279"/>
                  </a:xfrm>
                </p:grpSpPr>
                <p:sp>
                  <p:nvSpPr>
                    <p:cNvPr id="28726" name="AutoShape 54"/>
                    <p:cNvSpPr>
                      <a:spLocks noChangeArrowheads="1"/>
                    </p:cNvSpPr>
                    <p:nvPr/>
                  </p:nvSpPr>
                  <p:spPr bwMode="gray">
                    <a:xfrm rot="5263130">
                      <a:off x="1846" y="2262"/>
                      <a:ext cx="224" cy="814"/>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27" name="AutoShape 55"/>
                    <p:cNvSpPr>
                      <a:spLocks noChangeArrowheads="1"/>
                    </p:cNvSpPr>
                    <p:nvPr/>
                  </p:nvSpPr>
                  <p:spPr bwMode="gray">
                    <a:xfrm rot="6078281">
                      <a:off x="1982" y="2265"/>
                      <a:ext cx="224"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28" name="AutoShape 56"/>
                    <p:cNvSpPr>
                      <a:spLocks noChangeArrowheads="1"/>
                    </p:cNvSpPr>
                    <p:nvPr/>
                  </p:nvSpPr>
                  <p:spPr bwMode="gray">
                    <a:xfrm rot="6373927">
                      <a:off x="2055" y="2281"/>
                      <a:ext cx="224" cy="815"/>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28729" name="AutoShape 57"/>
                    <p:cNvSpPr>
                      <a:spLocks noChangeArrowheads="1"/>
                    </p:cNvSpPr>
                    <p:nvPr/>
                  </p:nvSpPr>
                  <p:spPr bwMode="gray">
                    <a:xfrm rot="6906312">
                      <a:off x="2146" y="2315"/>
                      <a:ext cx="224"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sp>
            <p:nvSpPr>
              <p:cNvPr id="28730" name="Rectangle 58"/>
              <p:cNvSpPr>
                <a:spLocks noChangeArrowheads="1"/>
              </p:cNvSpPr>
              <p:nvPr/>
            </p:nvSpPr>
            <p:spPr bwMode="gray">
              <a:xfrm>
                <a:off x="869" y="3124"/>
                <a:ext cx="698" cy="445"/>
              </a:xfrm>
              <a:prstGeom prst="rect">
                <a:avLst/>
              </a:prstGeom>
              <a:noFill/>
              <a:ln w="9525" algn="ctr">
                <a:noFill/>
                <a:miter lim="800000"/>
                <a:headEnd/>
                <a:tailEnd/>
              </a:ln>
              <a:effectLst/>
            </p:spPr>
            <p:txBody>
              <a:bodyPr wrap="none">
                <a:spAutoFit/>
              </a:bodyPr>
              <a:lstStyle/>
              <a:p>
                <a:pPr eaLnBrk="1" hangingPunct="1">
                  <a:defRPr/>
                </a:pPr>
                <a:r>
                  <a:rPr lang="zh-CN" altLang="en-US">
                    <a:solidFill>
                      <a:srgbClr val="006600"/>
                    </a:solidFill>
                    <a:effectLst>
                      <a:outerShdw blurRad="38100" dist="38100" dir="2700000" algn="tl">
                        <a:srgbClr val="C0C0C0"/>
                      </a:outerShdw>
                    </a:effectLst>
                    <a:latin typeface="Arial" pitchFamily="34" charset="0"/>
                    <a:ea typeface="华文新魏" pitchFamily="2" charset="-122"/>
                  </a:rPr>
                  <a:t>物质与运动</a:t>
                </a:r>
              </a:p>
            </p:txBody>
          </p:sp>
        </p:grpSp>
      </p:grpSp>
      <p:grpSp>
        <p:nvGrpSpPr>
          <p:cNvPr id="19" name="Group 59"/>
          <p:cNvGrpSpPr>
            <a:grpSpLocks/>
          </p:cNvGrpSpPr>
          <p:nvPr/>
        </p:nvGrpSpPr>
        <p:grpSpPr bwMode="auto">
          <a:xfrm>
            <a:off x="4572000" y="3651250"/>
            <a:ext cx="4038600" cy="2590800"/>
            <a:chOff x="2880" y="2304"/>
            <a:chExt cx="2544" cy="1632"/>
          </a:xfrm>
        </p:grpSpPr>
        <p:sp>
          <p:nvSpPr>
            <p:cNvPr id="69643" name="AutoShape 60"/>
            <p:cNvSpPr>
              <a:spLocks noChangeArrowheads="1"/>
            </p:cNvSpPr>
            <p:nvPr/>
          </p:nvSpPr>
          <p:spPr bwMode="auto">
            <a:xfrm>
              <a:off x="2880" y="2304"/>
              <a:ext cx="2544" cy="1632"/>
            </a:xfrm>
            <a:prstGeom prst="roundRect">
              <a:avLst>
                <a:gd name="adj" fmla="val 16667"/>
              </a:avLst>
            </a:prstGeom>
            <a:solidFill>
              <a:schemeClr val="hlink"/>
            </a:solidFill>
            <a:ln w="9525">
              <a:round/>
              <a:headEnd/>
              <a:tailEnd/>
            </a:ln>
            <a:scene3d>
              <a:camera prst="legacyObliqueBottomLeft"/>
              <a:lightRig rig="legacyFlat3" dir="t"/>
            </a:scene3d>
            <a:sp3d extrusionH="430200" prstMaterial="legacyMatte">
              <a:bevelT w="13500" h="13500" prst="angle"/>
              <a:bevelB w="13500" h="13500" prst="angle"/>
              <a:extrusionClr>
                <a:schemeClr val="hlink"/>
              </a:extrusionClr>
            </a:sp3d>
          </p:spPr>
          <p:txBody>
            <a:bodyPr wrap="none" anchor="ctr">
              <a:flatTx/>
            </a:bodyPr>
            <a:lstStyle/>
            <a:p>
              <a:endParaRPr lang="zh-CN" altLang="zh-CN" sz="1800" b="0">
                <a:latin typeface="Verdana" pitchFamily="34" charset="0"/>
                <a:ea typeface="宋体" pitchFamily="2" charset="-122"/>
              </a:endParaRPr>
            </a:p>
          </p:txBody>
        </p:sp>
        <p:sp>
          <p:nvSpPr>
            <p:cNvPr id="28733" name="Text Box 61"/>
            <p:cNvSpPr txBox="1">
              <a:spLocks noChangeArrowheads="1"/>
            </p:cNvSpPr>
            <p:nvPr/>
          </p:nvSpPr>
          <p:spPr bwMode="auto">
            <a:xfrm>
              <a:off x="2928" y="2448"/>
              <a:ext cx="2444" cy="1350"/>
            </a:xfrm>
            <a:prstGeom prst="rect">
              <a:avLst/>
            </a:prstGeom>
            <a:solidFill>
              <a:schemeClr val="hlink"/>
            </a:solidFill>
            <a:ln w="9525">
              <a:noFill/>
              <a:miter lim="800000"/>
              <a:headEnd/>
              <a:tailEnd/>
            </a:ln>
            <a:effectLst/>
            <a:scene3d>
              <a:camera prst="legacyObliqueBottomLeft"/>
              <a:lightRig rig="legacyFlat3" dir="t"/>
            </a:scene3d>
            <a:sp3d extrusionH="430200" prstMaterial="legacyMatte">
              <a:bevelT w="13500" h="13500" prst="angle"/>
              <a:bevelB w="13500" h="13500" prst="angle"/>
              <a:extrusionClr>
                <a:schemeClr val="hlink"/>
              </a:extrusionClr>
            </a:sp3d>
          </p:spPr>
          <p:txBody>
            <a:bodyPr>
              <a:spAutoFit/>
              <a:flatTx/>
            </a:bodyPr>
            <a:lstStyle/>
            <a:p>
              <a:pPr algn="l" eaLnBrk="1" hangingPunct="1">
                <a:lnSpc>
                  <a:spcPct val="120000"/>
                </a:lnSpc>
                <a:defRPr/>
              </a:pPr>
              <a:r>
                <a:rPr lang="en-US" altLang="zh-CN" sz="2800">
                  <a:effectLst>
                    <a:outerShdw blurRad="38100" dist="38100" dir="2700000" algn="tl">
                      <a:srgbClr val="000000"/>
                    </a:outerShdw>
                  </a:effectLst>
                  <a:latin typeface="Arial" pitchFamily="34" charset="0"/>
                  <a:ea typeface="楷体_GB2312" pitchFamily="49" charset="-122"/>
                </a:rPr>
                <a:t>    </a:t>
              </a:r>
              <a:r>
                <a:rPr lang="zh-CN" altLang="en-US" sz="2800">
                  <a:effectLst>
                    <a:outerShdw blurRad="38100" dist="38100" dir="2700000" algn="tl">
                      <a:srgbClr val="000000"/>
                    </a:outerShdw>
                  </a:effectLst>
                  <a:latin typeface="Arial" pitchFamily="34" charset="0"/>
                  <a:ea typeface="楷体_GB2312" pitchFamily="49" charset="-122"/>
                </a:rPr>
                <a:t>物质是一切运动变化和发展过程的实在基础和承担者，世界上没有离开物质的运动。</a:t>
              </a:r>
            </a:p>
          </p:txBody>
        </p:sp>
      </p:grpSp>
      <p:grpSp>
        <p:nvGrpSpPr>
          <p:cNvPr id="20" name="Group 62"/>
          <p:cNvGrpSpPr>
            <a:grpSpLocks/>
          </p:cNvGrpSpPr>
          <p:nvPr/>
        </p:nvGrpSpPr>
        <p:grpSpPr bwMode="auto">
          <a:xfrm>
            <a:off x="0" y="1196975"/>
            <a:ext cx="9144000" cy="519113"/>
            <a:chOff x="0" y="816"/>
            <a:chExt cx="5760" cy="372"/>
          </a:xfrm>
        </p:grpSpPr>
        <p:pic>
          <p:nvPicPr>
            <p:cNvPr id="69641" name="Picture 63" descr="1118564011"/>
            <p:cNvPicPr>
              <a:picLocks noChangeAspect="1" noChangeArrowheads="1"/>
            </p:cNvPicPr>
            <p:nvPr/>
          </p:nvPicPr>
          <p:blipFill>
            <a:blip r:embed="rId3" cstate="print"/>
            <a:srcRect/>
            <a:stretch>
              <a:fillRect/>
            </a:stretch>
          </p:blipFill>
          <p:spPr bwMode="auto">
            <a:xfrm>
              <a:off x="3426" y="816"/>
              <a:ext cx="2334" cy="372"/>
            </a:xfrm>
            <a:prstGeom prst="rect">
              <a:avLst/>
            </a:prstGeom>
            <a:noFill/>
            <a:ln w="9525">
              <a:noFill/>
              <a:miter lim="800000"/>
              <a:headEnd/>
              <a:tailEnd/>
            </a:ln>
          </p:spPr>
        </p:pic>
        <p:pic>
          <p:nvPicPr>
            <p:cNvPr id="69642" name="Picture 64" descr="1118564011"/>
            <p:cNvPicPr>
              <a:picLocks noChangeAspect="1" noChangeArrowheads="1"/>
            </p:cNvPicPr>
            <p:nvPr/>
          </p:nvPicPr>
          <p:blipFill>
            <a:blip r:embed="rId3"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8676"/>
                                        </p:tgtEl>
                                        <p:attrNameLst>
                                          <p:attrName>style.visibility</p:attrName>
                                        </p:attrNameLst>
                                      </p:cBhvr>
                                      <p:to>
                                        <p:strVal val="visible"/>
                                      </p:to>
                                    </p:set>
                                    <p:animEffect transition="in" filter="wipe(up)">
                                      <p:cBhvr>
                                        <p:cTn id="16" dur="500"/>
                                        <p:tgtEl>
                                          <p:spTgt spid="28676"/>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28680"/>
                                        </p:tgtEl>
                                        <p:attrNameLst>
                                          <p:attrName>style.visibility</p:attrName>
                                        </p:attrNameLst>
                                      </p:cBhvr>
                                      <p:to>
                                        <p:strVal val="visible"/>
                                      </p:to>
                                    </p:set>
                                    <p:animEffect transition="in" filter="wipe(up)">
                                      <p:cBhvr>
                                        <p:cTn id="20" dur="500"/>
                                        <p:tgtEl>
                                          <p:spTgt spid="28680"/>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par>
                          <p:cTn id="25" fill="hold">
                            <p:stCondLst>
                              <p:cond delay="2500"/>
                            </p:stCondLst>
                            <p:childTnLst>
                              <p:par>
                                <p:cTn id="26" presetID="22" presetClass="entr" presetSubtype="1"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8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9426" name="Text Box 2"/>
          <p:cNvSpPr txBox="1">
            <a:spLocks noChangeArrowheads="1"/>
          </p:cNvSpPr>
          <p:nvPr/>
        </p:nvSpPr>
        <p:spPr bwMode="auto">
          <a:xfrm>
            <a:off x="2133600" y="762000"/>
            <a:ext cx="5029200" cy="1160463"/>
          </a:xfrm>
          <a:prstGeom prst="rect">
            <a:avLst/>
          </a:prstGeom>
          <a:noFill/>
          <a:ln w="9525">
            <a:noFill/>
            <a:miter lim="800000"/>
            <a:headEnd/>
            <a:tailEnd/>
          </a:ln>
        </p:spPr>
        <p:txBody>
          <a:bodyPr>
            <a:spAutoFit/>
          </a:bodyPr>
          <a:lstStyle/>
          <a:p>
            <a:pPr>
              <a:spcBef>
                <a:spcPct val="50000"/>
              </a:spcBef>
              <a:buClr>
                <a:srgbClr val="FF3300"/>
              </a:buClr>
              <a:buFont typeface="Wingdings" pitchFamily="2" charset="2"/>
              <a:buChar char="v"/>
            </a:pPr>
            <a:r>
              <a:rPr kumimoji="1" lang="zh-CN" altLang="en-US" sz="2800">
                <a:solidFill>
                  <a:srgbClr val="008000"/>
                </a:solidFill>
                <a:latin typeface="黑体" pitchFamily="2" charset="-122"/>
                <a:ea typeface="黑体" pitchFamily="2" charset="-122"/>
              </a:rPr>
              <a:t>凡运动都是物质的运动，</a:t>
            </a:r>
          </a:p>
          <a:p>
            <a:pPr>
              <a:spcBef>
                <a:spcPct val="50000"/>
              </a:spcBef>
              <a:buClr>
                <a:srgbClr val="FF3300"/>
              </a:buClr>
              <a:buFont typeface="Wingdings" pitchFamily="2" charset="2"/>
              <a:buNone/>
            </a:pPr>
            <a:r>
              <a:rPr kumimoji="1" lang="zh-CN" altLang="en-US" sz="2800">
                <a:solidFill>
                  <a:srgbClr val="008000"/>
                </a:solidFill>
                <a:latin typeface="黑体" pitchFamily="2" charset="-122"/>
                <a:ea typeface="黑体" pitchFamily="2" charset="-122"/>
              </a:rPr>
              <a:t>     物质是运动的主体。</a:t>
            </a:r>
          </a:p>
        </p:txBody>
      </p:sp>
      <p:graphicFrame>
        <p:nvGraphicFramePr>
          <p:cNvPr id="359427" name="Group 3"/>
          <p:cNvGraphicFramePr>
            <a:graphicFrameLocks noGrp="1"/>
          </p:cNvGraphicFramePr>
          <p:nvPr/>
        </p:nvGraphicFramePr>
        <p:xfrm>
          <a:off x="1295400" y="1981200"/>
          <a:ext cx="6781800" cy="4086226"/>
        </p:xfrm>
        <a:graphic>
          <a:graphicData uri="http://schemas.openxmlformats.org/drawingml/2006/table">
            <a:tbl>
              <a:tblPr/>
              <a:tblGrid>
                <a:gridCol w="1676400"/>
                <a:gridCol w="5105400"/>
              </a:tblGrid>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rgbClr val="008000"/>
                          </a:solidFill>
                          <a:effectLst/>
                          <a:latin typeface="Arial" pitchFamily="34" charset="0"/>
                          <a:ea typeface="黑体" pitchFamily="2" charset="-122"/>
                        </a:rPr>
                        <a:t>运动形式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rgbClr val="008000"/>
                          </a:solidFill>
                          <a:effectLst/>
                          <a:latin typeface="Arial" pitchFamily="34" charset="0"/>
                          <a:ea typeface="黑体" pitchFamily="2" charset="-122"/>
                        </a:rPr>
                        <a:t>运动主体</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9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pitchFamily="34" charset="0"/>
                          <a:ea typeface="方正大黑简体" pitchFamily="2" charset="-122"/>
                        </a:rPr>
                        <a:t>机械运动</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pitchFamily="34" charset="0"/>
                          <a:ea typeface="方正大黑简体" pitchFamily="2" charset="-122"/>
                        </a:rPr>
                        <a:t>宏观物体</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pitchFamily="34" charset="0"/>
                          <a:ea typeface="方正大黑简体" pitchFamily="2" charset="-122"/>
                        </a:rPr>
                        <a:t>物理运动</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pitchFamily="34" charset="0"/>
                          <a:ea typeface="方正大黑简体" pitchFamily="2" charset="-122"/>
                        </a:rPr>
                        <a:t>分子、原子、基本粒子和场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pitchFamily="34" charset="0"/>
                          <a:ea typeface="方正大黑简体" pitchFamily="2" charset="-122"/>
                        </a:rPr>
                        <a:t>化学运动</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pitchFamily="34" charset="0"/>
                          <a:ea typeface="方正大黑简体" pitchFamily="2" charset="-122"/>
                        </a:rPr>
                        <a:t>原子、离子、原子团</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pitchFamily="34" charset="0"/>
                          <a:ea typeface="方正大黑简体" pitchFamily="2" charset="-122"/>
                        </a:rPr>
                        <a:t>生物运动</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smtClean="0">
                          <a:ln>
                            <a:noFill/>
                          </a:ln>
                          <a:solidFill>
                            <a:schemeClr val="tx1"/>
                          </a:solidFill>
                          <a:effectLst/>
                          <a:latin typeface="Arial" pitchFamily="34" charset="0"/>
                          <a:ea typeface="方正大黑简体" pitchFamily="2" charset="-122"/>
                        </a:rPr>
                        <a:t>蛋白质、核酸、生物个体、生物种群</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1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pitchFamily="34" charset="0"/>
                          <a:ea typeface="方正大黑简体" pitchFamily="2" charset="-122"/>
                        </a:rPr>
                        <a:t>社会运动</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pitchFamily="34" charset="0"/>
                          <a:ea typeface="方正大黑简体" pitchFamily="2" charset="-122"/>
                        </a:rPr>
                        <a:t>物质资料的生产方式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81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pitchFamily="34" charset="0"/>
                          <a:ea typeface="方正大黑简体" pitchFamily="2" charset="-122"/>
                        </a:rPr>
                        <a:t>思维运动</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smtClean="0">
                          <a:ln>
                            <a:noFill/>
                          </a:ln>
                          <a:solidFill>
                            <a:schemeClr val="tx1"/>
                          </a:solidFill>
                          <a:effectLst/>
                          <a:latin typeface="Arial" pitchFamily="34" charset="0"/>
                          <a:ea typeface="方正大黑简体" pitchFamily="2" charset="-122"/>
                        </a:rPr>
                        <a:t>人的大脑</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9426"/>
                                        </p:tgtEl>
                                        <p:attrNameLst>
                                          <p:attrName>style.visibility</p:attrName>
                                        </p:attrNameLst>
                                      </p:cBhvr>
                                      <p:to>
                                        <p:strVal val="visible"/>
                                      </p:to>
                                    </p:set>
                                    <p:anim calcmode="lin" valueType="num">
                                      <p:cBhvr additive="base">
                                        <p:cTn id="7" dur="500" fill="hold"/>
                                        <p:tgtEl>
                                          <p:spTgt spid="359426"/>
                                        </p:tgtEl>
                                        <p:attrNameLst>
                                          <p:attrName>ppt_x</p:attrName>
                                        </p:attrNameLst>
                                      </p:cBhvr>
                                      <p:tavLst>
                                        <p:tav tm="0">
                                          <p:val>
                                            <p:strVal val="0-#ppt_w/2"/>
                                          </p:val>
                                        </p:tav>
                                        <p:tav tm="100000">
                                          <p:val>
                                            <p:strVal val="#ppt_x"/>
                                          </p:val>
                                        </p:tav>
                                      </p:tavLst>
                                    </p:anim>
                                    <p:anim calcmode="lin" valueType="num">
                                      <p:cBhvr additive="base">
                                        <p:cTn id="8" dur="500" fill="hold"/>
                                        <p:tgtEl>
                                          <p:spTgt spid="3594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59427"/>
                                        </p:tgtEl>
                                        <p:attrNameLst>
                                          <p:attrName>style.visibility</p:attrName>
                                        </p:attrNameLst>
                                      </p:cBhvr>
                                      <p:to>
                                        <p:strVal val="visible"/>
                                      </p:to>
                                    </p:set>
                                    <p:animEffect transition="in" filter="slide(fromBottom)">
                                      <p:cBhvr>
                                        <p:cTn id="12"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4572000" y="3429000"/>
            <a:ext cx="3505200" cy="2370138"/>
          </a:xfrm>
          <a:prstGeom prst="rect">
            <a:avLst/>
          </a:prstGeom>
          <a:noFill/>
          <a:ln w="9525">
            <a:noFill/>
            <a:miter lim="800000"/>
            <a:headEnd/>
            <a:tailEnd/>
          </a:ln>
        </p:spPr>
        <p:txBody>
          <a:bodyPr>
            <a:spAutoFit/>
          </a:bodyPr>
          <a:lstStyle/>
          <a:p>
            <a:pPr>
              <a:spcBef>
                <a:spcPct val="50000"/>
              </a:spcBef>
            </a:pPr>
            <a:r>
              <a:rPr kumimoji="1" lang="en-US" altLang="zh-CN" sz="2800">
                <a:solidFill>
                  <a:srgbClr val="003399"/>
                </a:solidFill>
                <a:latin typeface="方正大黑简体" pitchFamily="2" charset="-122"/>
                <a:ea typeface="方正大黑简体" pitchFamily="2" charset="-122"/>
              </a:rPr>
              <a:t>   </a:t>
            </a:r>
            <a:r>
              <a:rPr kumimoji="1" lang="zh-CN" altLang="en-US" sz="2400">
                <a:solidFill>
                  <a:srgbClr val="003399"/>
                </a:solidFill>
                <a:latin typeface="楷体_GB2312" pitchFamily="49" charset="-122"/>
                <a:ea typeface="楷体_GB2312" pitchFamily="49" charset="-122"/>
              </a:rPr>
              <a:t>太阳正带领着</a:t>
            </a:r>
            <a:r>
              <a:rPr kumimoji="1" lang="en-US" altLang="zh-CN" sz="2400">
                <a:solidFill>
                  <a:srgbClr val="003399"/>
                </a:solidFill>
                <a:latin typeface="楷体_GB2312" pitchFamily="49" charset="-122"/>
                <a:ea typeface="楷体_GB2312" pitchFamily="49" charset="-122"/>
              </a:rPr>
              <a:t>8</a:t>
            </a:r>
            <a:r>
              <a:rPr kumimoji="1" lang="zh-CN" altLang="en-US" sz="2400">
                <a:solidFill>
                  <a:srgbClr val="003399"/>
                </a:solidFill>
                <a:latin typeface="楷体_GB2312" pitchFamily="49" charset="-122"/>
                <a:ea typeface="楷体_GB2312" pitchFamily="49" charset="-122"/>
              </a:rPr>
              <a:t>大行星（</a:t>
            </a:r>
            <a:r>
              <a:rPr kumimoji="1" lang="en-US" altLang="zh-CN" sz="2000">
                <a:solidFill>
                  <a:srgbClr val="003399"/>
                </a:solidFill>
                <a:latin typeface="楷体_GB2312" pitchFamily="49" charset="-122"/>
                <a:ea typeface="楷体_GB2312" pitchFamily="49" charset="-122"/>
              </a:rPr>
              <a:t>06.8.25</a:t>
            </a:r>
            <a:r>
              <a:rPr kumimoji="1" lang="zh-CN" altLang="en-US" sz="2000">
                <a:solidFill>
                  <a:srgbClr val="003399"/>
                </a:solidFill>
                <a:latin typeface="楷体_GB2312" pitchFamily="49" charset="-122"/>
                <a:ea typeface="楷体_GB2312" pitchFamily="49" charset="-122"/>
              </a:rPr>
              <a:t>冥王星被降级为矮行星</a:t>
            </a:r>
            <a:r>
              <a:rPr kumimoji="1" lang="zh-CN" altLang="en-US" sz="2400">
                <a:solidFill>
                  <a:srgbClr val="003399"/>
                </a:solidFill>
                <a:latin typeface="楷体_GB2312" pitchFamily="49" charset="-122"/>
                <a:ea typeface="楷体_GB2312" pitchFamily="49" charset="-122"/>
              </a:rPr>
              <a:t>）、众多卫星、小行星以及慧星和流星体等围绕银河系中心以每秒</a:t>
            </a:r>
            <a:r>
              <a:rPr kumimoji="1" lang="en-US" altLang="zh-CN" sz="2400">
                <a:solidFill>
                  <a:srgbClr val="003399"/>
                </a:solidFill>
                <a:latin typeface="楷体_GB2312" pitchFamily="49" charset="-122"/>
                <a:ea typeface="楷体_GB2312" pitchFamily="49" charset="-122"/>
              </a:rPr>
              <a:t>250</a:t>
            </a:r>
            <a:r>
              <a:rPr kumimoji="1" lang="zh-CN" altLang="en-US" sz="2400">
                <a:solidFill>
                  <a:srgbClr val="003399"/>
                </a:solidFill>
                <a:latin typeface="楷体_GB2312" pitchFamily="49" charset="-122"/>
                <a:ea typeface="楷体_GB2312" pitchFamily="49" charset="-122"/>
              </a:rPr>
              <a:t>公里的速度旋转。</a:t>
            </a:r>
          </a:p>
        </p:txBody>
      </p:sp>
      <p:sp>
        <p:nvSpPr>
          <p:cNvPr id="358403" name="Text Box 3"/>
          <p:cNvSpPr txBox="1">
            <a:spLocks noChangeArrowheads="1"/>
          </p:cNvSpPr>
          <p:nvPr/>
        </p:nvSpPr>
        <p:spPr bwMode="auto">
          <a:xfrm>
            <a:off x="1219200" y="1066800"/>
            <a:ext cx="3352800" cy="1800225"/>
          </a:xfrm>
          <a:prstGeom prst="rect">
            <a:avLst/>
          </a:prstGeom>
          <a:noFill/>
          <a:ln w="9525">
            <a:noFill/>
            <a:miter lim="800000"/>
            <a:headEnd/>
            <a:tailEnd/>
          </a:ln>
        </p:spPr>
        <p:txBody>
          <a:bodyPr>
            <a:spAutoFit/>
          </a:bodyPr>
          <a:lstStyle/>
          <a:p>
            <a:pPr>
              <a:spcBef>
                <a:spcPct val="50000"/>
              </a:spcBef>
            </a:pPr>
            <a:r>
              <a:rPr kumimoji="1" lang="en-US" altLang="zh-CN" sz="2800">
                <a:solidFill>
                  <a:srgbClr val="003399"/>
                </a:solidFill>
                <a:latin typeface="方正大黑简体" pitchFamily="2" charset="-122"/>
                <a:ea typeface="方正大黑简体" pitchFamily="2" charset="-122"/>
              </a:rPr>
              <a:t>    </a:t>
            </a:r>
            <a:r>
              <a:rPr kumimoji="1" lang="zh-CN" altLang="en-US" sz="2800">
                <a:solidFill>
                  <a:srgbClr val="003399"/>
                </a:solidFill>
                <a:latin typeface="楷体_GB2312" pitchFamily="49" charset="-122"/>
                <a:ea typeface="楷体_GB2312" pitchFamily="49" charset="-122"/>
              </a:rPr>
              <a:t>庞大的银河系正在以每秒</a:t>
            </a:r>
            <a:r>
              <a:rPr kumimoji="1" lang="en-US" altLang="zh-CN" sz="2800">
                <a:solidFill>
                  <a:srgbClr val="003399"/>
                </a:solidFill>
                <a:latin typeface="楷体_GB2312" pitchFamily="49" charset="-122"/>
                <a:ea typeface="楷体_GB2312" pitchFamily="49" charset="-122"/>
              </a:rPr>
              <a:t>600</a:t>
            </a:r>
            <a:r>
              <a:rPr kumimoji="1" lang="zh-CN" altLang="en-US" sz="2800">
                <a:solidFill>
                  <a:srgbClr val="003399"/>
                </a:solidFill>
                <a:latin typeface="楷体_GB2312" pitchFamily="49" charset="-122"/>
                <a:ea typeface="楷体_GB2312" pitchFamily="49" charset="-122"/>
              </a:rPr>
              <a:t>公里的速度在广漠无垠的宇宙中疾驰。</a:t>
            </a:r>
          </a:p>
        </p:txBody>
      </p:sp>
      <p:pic>
        <p:nvPicPr>
          <p:cNvPr id="358404" name="Picture 4" descr="银河系"/>
          <p:cNvPicPr>
            <a:picLocks noChangeAspect="1" noChangeArrowheads="1"/>
          </p:cNvPicPr>
          <p:nvPr/>
        </p:nvPicPr>
        <p:blipFill>
          <a:blip r:embed="rId2" cstate="print"/>
          <a:srcRect l="38560" t="8107" r="21652" b="65315"/>
          <a:stretch>
            <a:fillRect/>
          </a:stretch>
        </p:blipFill>
        <p:spPr bwMode="auto">
          <a:xfrm>
            <a:off x="4648200" y="685800"/>
            <a:ext cx="3581400" cy="2686050"/>
          </a:xfrm>
          <a:prstGeom prst="rect">
            <a:avLst/>
          </a:prstGeom>
          <a:noFill/>
          <a:ln w="9525">
            <a:solidFill>
              <a:schemeClr val="tx2"/>
            </a:solidFill>
            <a:miter lim="800000"/>
            <a:headEnd/>
            <a:tailEnd/>
          </a:ln>
        </p:spPr>
      </p:pic>
      <p:pic>
        <p:nvPicPr>
          <p:cNvPr id="358405" name="Picture 5" descr="太阳系全图"/>
          <p:cNvPicPr>
            <a:picLocks noChangeAspect="1" noChangeArrowheads="1"/>
          </p:cNvPicPr>
          <p:nvPr/>
        </p:nvPicPr>
        <p:blipFill>
          <a:blip r:embed="rId3" cstate="print"/>
          <a:srcRect l="1884" t="3816"/>
          <a:stretch>
            <a:fillRect/>
          </a:stretch>
        </p:blipFill>
        <p:spPr bwMode="auto">
          <a:xfrm>
            <a:off x="685800" y="2971800"/>
            <a:ext cx="3886200" cy="3246438"/>
          </a:xfrm>
          <a:prstGeom prst="rect">
            <a:avLst/>
          </a:prstGeom>
          <a:noFill/>
          <a:ln w="9525">
            <a:solidFill>
              <a:schemeClr val="tx2"/>
            </a:solidFill>
            <a:miter lim="800000"/>
            <a:headEnd/>
            <a:tailEnd/>
          </a:ln>
        </p:spPr>
      </p:pic>
      <p:sp>
        <p:nvSpPr>
          <p:cNvPr id="358406" name="Text Box 6"/>
          <p:cNvSpPr txBox="1">
            <a:spLocks noChangeArrowheads="1"/>
          </p:cNvSpPr>
          <p:nvPr/>
        </p:nvSpPr>
        <p:spPr bwMode="auto">
          <a:xfrm>
            <a:off x="685800" y="5638800"/>
            <a:ext cx="1905000" cy="457200"/>
          </a:xfrm>
          <a:prstGeom prst="rect">
            <a:avLst/>
          </a:prstGeom>
          <a:noFill/>
          <a:ln w="9525">
            <a:noFill/>
            <a:miter lim="800000"/>
            <a:headEnd/>
            <a:tailEnd/>
          </a:ln>
        </p:spPr>
        <p:txBody>
          <a:bodyPr>
            <a:spAutoFit/>
          </a:bodyPr>
          <a:lstStyle/>
          <a:p>
            <a:pPr>
              <a:spcBef>
                <a:spcPct val="50000"/>
              </a:spcBef>
            </a:pPr>
            <a:r>
              <a:rPr kumimoji="1" lang="zh-CN" altLang="en-US" sz="2400">
                <a:solidFill>
                  <a:srgbClr val="FFFF00"/>
                </a:solidFill>
                <a:latin typeface="Times New Roman" pitchFamily="18" charset="0"/>
                <a:ea typeface="黑体" pitchFamily="2" charset="-122"/>
              </a:rPr>
              <a:t>太阳系全图</a:t>
            </a:r>
          </a:p>
        </p:txBody>
      </p:sp>
      <p:sp>
        <p:nvSpPr>
          <p:cNvPr id="358407" name="Text Box 7"/>
          <p:cNvSpPr txBox="1">
            <a:spLocks noChangeArrowheads="1"/>
          </p:cNvSpPr>
          <p:nvPr/>
        </p:nvSpPr>
        <p:spPr bwMode="auto">
          <a:xfrm>
            <a:off x="7162800" y="2895600"/>
            <a:ext cx="1219200" cy="457200"/>
          </a:xfrm>
          <a:prstGeom prst="rect">
            <a:avLst/>
          </a:prstGeom>
          <a:noFill/>
          <a:ln w="9525">
            <a:noFill/>
            <a:miter lim="800000"/>
            <a:headEnd/>
            <a:tailEnd/>
          </a:ln>
          <a:effectLst>
            <a:outerShdw dist="35921" dir="2700000" algn="ctr" rotWithShape="0">
              <a:schemeClr val="bg2"/>
            </a:outerShdw>
          </a:effectLst>
        </p:spPr>
        <p:txBody>
          <a:bodyPr>
            <a:spAutoFit/>
          </a:bodyPr>
          <a:lstStyle/>
          <a:p>
            <a:pPr>
              <a:spcBef>
                <a:spcPct val="50000"/>
              </a:spcBef>
              <a:defRPr/>
            </a:pPr>
            <a:r>
              <a:rPr kumimoji="1" lang="zh-CN" altLang="en-US" sz="2400">
                <a:solidFill>
                  <a:srgbClr val="66FF33"/>
                </a:solidFill>
                <a:latin typeface="Times New Roman" pitchFamily="18" charset="0"/>
                <a:ea typeface="黑体" pitchFamily="2" charset="-122"/>
              </a:rPr>
              <a:t>银河系</a:t>
            </a:r>
            <a:endParaRPr kumimoji="1" lang="zh-CN" altLang="en-US" sz="2400">
              <a:latin typeface="Times New Roman" pitchFamily="18" charset="0"/>
              <a:ea typeface="黑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03"/>
                                        </p:tgtEl>
                                        <p:attrNameLst>
                                          <p:attrName>style.visibility</p:attrName>
                                        </p:attrNameLst>
                                      </p:cBhvr>
                                      <p:to>
                                        <p:strVal val="visible"/>
                                      </p:to>
                                    </p:set>
                                    <p:anim calcmode="lin" valueType="num">
                                      <p:cBhvr additive="base">
                                        <p:cTn id="7" dur="500" fill="hold"/>
                                        <p:tgtEl>
                                          <p:spTgt spid="358403"/>
                                        </p:tgtEl>
                                        <p:attrNameLst>
                                          <p:attrName>ppt_x</p:attrName>
                                        </p:attrNameLst>
                                      </p:cBhvr>
                                      <p:tavLst>
                                        <p:tav tm="0">
                                          <p:val>
                                            <p:strVal val="0-#ppt_w/2"/>
                                          </p:val>
                                        </p:tav>
                                        <p:tav tm="100000">
                                          <p:val>
                                            <p:strVal val="#ppt_x"/>
                                          </p:val>
                                        </p:tav>
                                      </p:tavLst>
                                    </p:anim>
                                    <p:anim calcmode="lin" valueType="num">
                                      <p:cBhvr additive="base">
                                        <p:cTn id="8" dur="500" fill="hold"/>
                                        <p:tgtEl>
                                          <p:spTgt spid="35840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58404"/>
                                        </p:tgtEl>
                                        <p:attrNameLst>
                                          <p:attrName>style.visibility</p:attrName>
                                        </p:attrNameLst>
                                      </p:cBhvr>
                                      <p:to>
                                        <p:strVal val="visible"/>
                                      </p:to>
                                    </p:set>
                                    <p:anim calcmode="lin" valueType="num">
                                      <p:cBhvr additive="base">
                                        <p:cTn id="12" dur="500" fill="hold"/>
                                        <p:tgtEl>
                                          <p:spTgt spid="358404"/>
                                        </p:tgtEl>
                                        <p:attrNameLst>
                                          <p:attrName>ppt_x</p:attrName>
                                        </p:attrNameLst>
                                      </p:cBhvr>
                                      <p:tavLst>
                                        <p:tav tm="0">
                                          <p:val>
                                            <p:strVal val="1+#ppt_w/2"/>
                                          </p:val>
                                        </p:tav>
                                        <p:tav tm="100000">
                                          <p:val>
                                            <p:strVal val="#ppt_x"/>
                                          </p:val>
                                        </p:tav>
                                      </p:tavLst>
                                    </p:anim>
                                    <p:anim calcmode="lin" valueType="num">
                                      <p:cBhvr additive="base">
                                        <p:cTn id="13" dur="500" fill="hold"/>
                                        <p:tgtEl>
                                          <p:spTgt spid="35840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358407"/>
                                        </p:tgtEl>
                                        <p:attrNameLst>
                                          <p:attrName>style.visibility</p:attrName>
                                        </p:attrNameLst>
                                      </p:cBhvr>
                                      <p:to>
                                        <p:strVal val="visible"/>
                                      </p:to>
                                    </p:set>
                                    <p:anim calcmode="lin" valueType="num">
                                      <p:cBhvr>
                                        <p:cTn id="17" dur="500" fill="hold"/>
                                        <p:tgtEl>
                                          <p:spTgt spid="358407"/>
                                        </p:tgtEl>
                                        <p:attrNameLst>
                                          <p:attrName>ppt_w</p:attrName>
                                        </p:attrNameLst>
                                      </p:cBhvr>
                                      <p:tavLst>
                                        <p:tav tm="0">
                                          <p:val>
                                            <p:fltVal val="0"/>
                                          </p:val>
                                        </p:tav>
                                        <p:tav tm="100000">
                                          <p:val>
                                            <p:strVal val="#ppt_w"/>
                                          </p:val>
                                        </p:tav>
                                      </p:tavLst>
                                    </p:anim>
                                    <p:anim calcmode="lin" valueType="num">
                                      <p:cBhvr>
                                        <p:cTn id="18" dur="500" fill="hold"/>
                                        <p:tgtEl>
                                          <p:spTgt spid="358407"/>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58405"/>
                                        </p:tgtEl>
                                        <p:attrNameLst>
                                          <p:attrName>style.visibility</p:attrName>
                                        </p:attrNameLst>
                                      </p:cBhvr>
                                      <p:to>
                                        <p:strVal val="visible"/>
                                      </p:to>
                                    </p:set>
                                    <p:anim calcmode="lin" valueType="num">
                                      <p:cBhvr additive="base">
                                        <p:cTn id="22" dur="500" fill="hold"/>
                                        <p:tgtEl>
                                          <p:spTgt spid="358405"/>
                                        </p:tgtEl>
                                        <p:attrNameLst>
                                          <p:attrName>ppt_x</p:attrName>
                                        </p:attrNameLst>
                                      </p:cBhvr>
                                      <p:tavLst>
                                        <p:tav tm="0">
                                          <p:val>
                                            <p:strVal val="0-#ppt_w/2"/>
                                          </p:val>
                                        </p:tav>
                                        <p:tav tm="100000">
                                          <p:val>
                                            <p:strVal val="#ppt_x"/>
                                          </p:val>
                                        </p:tav>
                                      </p:tavLst>
                                    </p:anim>
                                    <p:anim calcmode="lin" valueType="num">
                                      <p:cBhvr additive="base">
                                        <p:cTn id="23" dur="500" fill="hold"/>
                                        <p:tgtEl>
                                          <p:spTgt spid="35840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358406"/>
                                        </p:tgtEl>
                                        <p:attrNameLst>
                                          <p:attrName>style.visibility</p:attrName>
                                        </p:attrNameLst>
                                      </p:cBhvr>
                                      <p:to>
                                        <p:strVal val="visible"/>
                                      </p:to>
                                    </p:set>
                                    <p:anim calcmode="lin" valueType="num">
                                      <p:cBhvr>
                                        <p:cTn id="27" dur="500" fill="hold"/>
                                        <p:tgtEl>
                                          <p:spTgt spid="358406"/>
                                        </p:tgtEl>
                                        <p:attrNameLst>
                                          <p:attrName>ppt_w</p:attrName>
                                        </p:attrNameLst>
                                      </p:cBhvr>
                                      <p:tavLst>
                                        <p:tav tm="0">
                                          <p:val>
                                            <p:fltVal val="0"/>
                                          </p:val>
                                        </p:tav>
                                        <p:tav tm="100000">
                                          <p:val>
                                            <p:strVal val="#ppt_w"/>
                                          </p:val>
                                        </p:tav>
                                      </p:tavLst>
                                    </p:anim>
                                    <p:anim calcmode="lin" valueType="num">
                                      <p:cBhvr>
                                        <p:cTn id="28" dur="500" fill="hold"/>
                                        <p:tgtEl>
                                          <p:spTgt spid="358406"/>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358402"/>
                                        </p:tgtEl>
                                        <p:attrNameLst>
                                          <p:attrName>style.visibility</p:attrName>
                                        </p:attrNameLst>
                                      </p:cBhvr>
                                      <p:to>
                                        <p:strVal val="visible"/>
                                      </p:to>
                                    </p:set>
                                    <p:anim calcmode="lin" valueType="num">
                                      <p:cBhvr additive="base">
                                        <p:cTn id="32" dur="500" fill="hold"/>
                                        <p:tgtEl>
                                          <p:spTgt spid="358402"/>
                                        </p:tgtEl>
                                        <p:attrNameLst>
                                          <p:attrName>ppt_x</p:attrName>
                                        </p:attrNameLst>
                                      </p:cBhvr>
                                      <p:tavLst>
                                        <p:tav tm="0">
                                          <p:val>
                                            <p:strVal val="1+#ppt_w/2"/>
                                          </p:val>
                                        </p:tav>
                                        <p:tav tm="100000">
                                          <p:val>
                                            <p:strVal val="#ppt_x"/>
                                          </p:val>
                                        </p:tav>
                                      </p:tavLst>
                                    </p:anim>
                                    <p:anim calcmode="lin" valueType="num">
                                      <p:cBhvr additive="base">
                                        <p:cTn id="33" dur="500" fill="hold"/>
                                        <p:tgtEl>
                                          <p:spTgt spid="3584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2" grpId="0" autoUpdateAnimBg="0"/>
      <p:bldP spid="358403" grpId="0" autoUpdateAnimBg="0"/>
      <p:bldP spid="358406" grpId="0" autoUpdateAnimBg="0"/>
      <p:bldP spid="35840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0063" y="785813"/>
            <a:ext cx="8280400" cy="5400675"/>
            <a:chOff x="249" y="255"/>
            <a:chExt cx="5126" cy="3402"/>
          </a:xfrm>
        </p:grpSpPr>
        <p:sp>
          <p:nvSpPr>
            <p:cNvPr id="57347" name="AutoShape 3"/>
            <p:cNvSpPr>
              <a:spLocks noChangeArrowheads="1"/>
            </p:cNvSpPr>
            <p:nvPr/>
          </p:nvSpPr>
          <p:spPr bwMode="ltGray">
            <a:xfrm>
              <a:off x="249" y="255"/>
              <a:ext cx="5126" cy="3402"/>
            </a:xfrm>
            <a:prstGeom prst="roundRect">
              <a:avLst>
                <a:gd name="adj" fmla="val 11921"/>
              </a:avLst>
            </a:prstGeom>
            <a:gradFill rotWithShape="1">
              <a:gsLst>
                <a:gs pos="0">
                  <a:schemeClr val="accent2">
                    <a:gamma/>
                    <a:shade val="82353"/>
                    <a:invGamma/>
                  </a:schemeClr>
                </a:gs>
                <a:gs pos="100000">
                  <a:schemeClr val="accent2"/>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pic>
          <p:nvPicPr>
            <p:cNvPr id="27655" name="Picture 4" descr="Picture4"/>
            <p:cNvPicPr>
              <a:picLocks noChangeAspect="1" noChangeArrowheads="1"/>
            </p:cNvPicPr>
            <p:nvPr/>
          </p:nvPicPr>
          <p:blipFill>
            <a:blip r:embed="rId2" cstate="print"/>
            <a:srcRect/>
            <a:stretch>
              <a:fillRect/>
            </a:stretch>
          </p:blipFill>
          <p:spPr bwMode="auto">
            <a:xfrm>
              <a:off x="340" y="346"/>
              <a:ext cx="1413" cy="2150"/>
            </a:xfrm>
            <a:prstGeom prst="rect">
              <a:avLst/>
            </a:prstGeom>
            <a:noFill/>
            <a:ln w="9525">
              <a:noFill/>
              <a:miter lim="800000"/>
              <a:headEnd/>
              <a:tailEnd/>
            </a:ln>
          </p:spPr>
        </p:pic>
      </p:grpSp>
      <p:sp>
        <p:nvSpPr>
          <p:cNvPr id="57349" name="Rectangle 5"/>
          <p:cNvSpPr>
            <a:spLocks noChangeArrowheads="1"/>
          </p:cNvSpPr>
          <p:nvPr/>
        </p:nvSpPr>
        <p:spPr bwMode="black">
          <a:xfrm>
            <a:off x="1908175" y="0"/>
            <a:ext cx="5921375" cy="712788"/>
          </a:xfrm>
          <a:prstGeom prst="rect">
            <a:avLst/>
          </a:prstGeom>
          <a:noFill/>
          <a:ln w="9525">
            <a:noFill/>
            <a:miter lim="800000"/>
            <a:headEnd/>
            <a:tailEnd/>
          </a:ln>
          <a:effectLst/>
        </p:spPr>
        <p:txBody>
          <a:bodyPr>
            <a:spAutoFit/>
          </a:bodyPr>
          <a:lstStyle/>
          <a:p>
            <a:pPr>
              <a:lnSpc>
                <a:spcPct val="120000"/>
              </a:lnSpc>
              <a:defRPr/>
            </a:pPr>
            <a:endParaRPr lang="zh-CN" altLang="zh-CN" sz="3400">
              <a:solidFill>
                <a:srgbClr val="CC0000"/>
              </a:solidFill>
              <a:effectLst>
                <a:outerShdw blurRad="38100" dist="38100" dir="2700000" algn="tl">
                  <a:srgbClr val="C0C0C0"/>
                </a:outerShdw>
              </a:effectLst>
              <a:ea typeface="华文隶书" pitchFamily="2" charset="-122"/>
              <a:cs typeface="Arial" pitchFamily="34" charset="0"/>
            </a:endParaRPr>
          </a:p>
        </p:txBody>
      </p:sp>
      <p:sp>
        <p:nvSpPr>
          <p:cNvPr id="17412" name="Text Box 6"/>
          <p:cNvSpPr txBox="1">
            <a:spLocks noChangeArrowheads="1"/>
          </p:cNvSpPr>
          <p:nvPr/>
        </p:nvSpPr>
        <p:spPr bwMode="auto">
          <a:xfrm>
            <a:off x="857250" y="1000125"/>
            <a:ext cx="7620000" cy="549275"/>
          </a:xfrm>
          <a:prstGeom prst="rect">
            <a:avLst/>
          </a:prstGeom>
          <a:noFill/>
          <a:ln w="28575" algn="ctr">
            <a:noFill/>
            <a:miter lim="800000"/>
            <a:headEnd/>
            <a:tailEnd/>
          </a:ln>
        </p:spPr>
        <p:txBody>
          <a:bodyPr>
            <a:spAutoFit/>
          </a:bodyPr>
          <a:lstStyle/>
          <a:p>
            <a:pPr>
              <a:defRPr/>
            </a:pPr>
            <a:r>
              <a:rPr lang="en-US" altLang="zh-CN" sz="3000">
                <a:effectLst>
                  <a:outerShdw blurRad="38100" dist="38100" dir="2700000" algn="tl">
                    <a:srgbClr val="000000">
                      <a:alpha val="43137"/>
                    </a:srgbClr>
                  </a:outerShdw>
                </a:effectLst>
                <a:latin typeface="华文楷体" pitchFamily="2" charset="-122"/>
                <a:ea typeface="华文楷体" pitchFamily="2" charset="-122"/>
              </a:rPr>
              <a:t>	</a:t>
            </a:r>
          </a:p>
        </p:txBody>
      </p:sp>
      <p:sp>
        <p:nvSpPr>
          <p:cNvPr id="17413" name="Rectangle 8"/>
          <p:cNvSpPr>
            <a:spLocks noChangeArrowheads="1"/>
          </p:cNvSpPr>
          <p:nvPr/>
        </p:nvSpPr>
        <p:spPr bwMode="auto">
          <a:xfrm>
            <a:off x="1143000" y="2071688"/>
            <a:ext cx="8001000" cy="2308225"/>
          </a:xfrm>
          <a:prstGeom prst="rect">
            <a:avLst/>
          </a:prstGeom>
          <a:noFill/>
          <a:ln w="28575" algn="ctr">
            <a:noFill/>
            <a:miter lim="800000"/>
            <a:headEnd/>
            <a:tailEnd/>
          </a:ln>
        </p:spPr>
        <p:txBody>
          <a:bodyPr anchor="ctr">
            <a:spAutoFit/>
          </a:bodyPr>
          <a:lstStyle/>
          <a:p>
            <a:pPr algn="l">
              <a:defRPr/>
            </a:pPr>
            <a:r>
              <a:rPr lang="en-US" altLang="zh-CN" dirty="0">
                <a:effectLst>
                  <a:outerShdw blurRad="38100" dist="38100" dir="2700000" algn="tl">
                    <a:srgbClr val="000000">
                      <a:alpha val="43137"/>
                    </a:srgbClr>
                  </a:outerShdw>
                </a:effectLst>
              </a:rPr>
              <a:t>1</a:t>
            </a:r>
            <a:r>
              <a:rPr lang="zh-CN" altLang="en-US" dirty="0">
                <a:effectLst>
                  <a:outerShdw blurRad="38100" dist="38100" dir="2700000" algn="tl">
                    <a:srgbClr val="000000">
                      <a:alpha val="43137"/>
                    </a:srgbClr>
                  </a:outerShdw>
                </a:effectLst>
              </a:rPr>
              <a:t>、世界是什么？</a:t>
            </a:r>
            <a:endParaRPr lang="en-US" altLang="zh-CN" dirty="0">
              <a:effectLst>
                <a:outerShdw blurRad="38100" dist="38100" dir="2700000" algn="tl">
                  <a:srgbClr val="000000">
                    <a:alpha val="43137"/>
                  </a:srgbClr>
                </a:outerShdw>
              </a:effectLst>
            </a:endParaRPr>
          </a:p>
          <a:p>
            <a:pPr algn="l">
              <a:defRPr/>
            </a:pPr>
            <a:r>
              <a:rPr lang="en-US" altLang="zh-CN" dirty="0">
                <a:effectLst>
                  <a:outerShdw blurRad="38100" dist="38100" dir="2700000" algn="tl">
                    <a:srgbClr val="000000">
                      <a:alpha val="43137"/>
                    </a:srgbClr>
                  </a:outerShdw>
                </a:effectLst>
              </a:rPr>
              <a:t>2</a:t>
            </a:r>
            <a:r>
              <a:rPr lang="zh-CN" altLang="en-US" dirty="0">
                <a:effectLst>
                  <a:outerShdw blurRad="38100" dist="38100" dir="2700000" algn="tl">
                    <a:srgbClr val="000000">
                      <a:alpha val="43137"/>
                    </a:srgbClr>
                  </a:outerShdw>
                </a:effectLst>
              </a:rPr>
              <a:t>、人与世界的关系？</a:t>
            </a:r>
            <a:endParaRPr lang="en-US" altLang="zh-CN" dirty="0">
              <a:effectLst>
                <a:outerShdw blurRad="38100" dist="38100" dir="2700000" algn="tl">
                  <a:srgbClr val="000000">
                    <a:alpha val="43137"/>
                  </a:srgbClr>
                </a:outerShdw>
              </a:effectLst>
            </a:endParaRPr>
          </a:p>
          <a:p>
            <a:pPr algn="l">
              <a:defRPr/>
            </a:pPr>
            <a:r>
              <a:rPr lang="en-US" altLang="zh-CN" dirty="0">
                <a:effectLst>
                  <a:outerShdw blurRad="38100" dist="38100" dir="2700000" algn="tl">
                    <a:srgbClr val="000000">
                      <a:alpha val="43137"/>
                    </a:srgbClr>
                  </a:outerShdw>
                </a:effectLst>
              </a:rPr>
              <a:t>3</a:t>
            </a:r>
            <a:r>
              <a:rPr lang="zh-CN" altLang="en-US" dirty="0">
                <a:effectLst>
                  <a:outerShdw blurRad="38100" dist="38100" dir="2700000" algn="tl">
                    <a:srgbClr val="000000">
                      <a:alpha val="43137"/>
                    </a:srgbClr>
                  </a:outerShdw>
                </a:effectLst>
              </a:rPr>
              <a:t>、思维与存在、精神与物质的关系？</a:t>
            </a:r>
            <a:endParaRPr lang="en-US" altLang="zh-CN" dirty="0">
              <a:effectLst>
                <a:outerShdw blurRad="38100" dist="38100" dir="2700000" algn="tl">
                  <a:srgbClr val="000000">
                    <a:alpha val="43137"/>
                  </a:srgbClr>
                </a:outerShdw>
              </a:effectLst>
            </a:endParaRPr>
          </a:p>
          <a:p>
            <a:pPr algn="l">
              <a:defRPr/>
            </a:pPr>
            <a:r>
              <a:rPr lang="zh-CN" altLang="en-US" dirty="0">
                <a:effectLst>
                  <a:outerShdw blurRad="38100" dist="38100" dir="2700000" algn="tl">
                    <a:srgbClr val="000000">
                      <a:alpha val="43137"/>
                    </a:srgbClr>
                  </a:outerShdw>
                </a:effectLst>
              </a:rPr>
              <a:t>      </a:t>
            </a:r>
            <a:endParaRPr lang="en-US" altLang="zh-CN"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p:cNvSpPr>
            <a:spLocks noChangeArrowheads="1"/>
          </p:cNvSpPr>
          <p:nvPr/>
        </p:nvSpPr>
        <p:spPr bwMode="auto">
          <a:xfrm>
            <a:off x="990600" y="333375"/>
            <a:ext cx="7010400" cy="801688"/>
          </a:xfrm>
          <a:prstGeom prst="flowChartAlternateProcess">
            <a:avLst/>
          </a:prstGeom>
          <a:noFill/>
          <a:ln w="9525">
            <a:noFill/>
            <a:miter lim="800000"/>
            <a:headEnd/>
            <a:tailEnd/>
          </a:ln>
          <a:effectLst/>
        </p:spPr>
        <p:txBody>
          <a:bodyPr wrap="none" anchor="ctr"/>
          <a:lstStyle/>
          <a:p>
            <a:pPr eaLnBrk="1" hangingPunct="1">
              <a:defRPr/>
            </a:pPr>
            <a:r>
              <a:rPr lang="zh-CN" altLang="en-US">
                <a:solidFill>
                  <a:srgbClr val="006600"/>
                </a:solidFill>
                <a:effectLst>
                  <a:outerShdw blurRad="38100" dist="38100" dir="2700000" algn="tl">
                    <a:srgbClr val="C0C0C0"/>
                  </a:outerShdw>
                </a:effectLst>
                <a:latin typeface="Arial" pitchFamily="34" charset="0"/>
                <a:ea typeface="华文新魏" pitchFamily="2" charset="-122"/>
              </a:rPr>
              <a:t>相对静止是物质运动的特殊形式</a:t>
            </a:r>
          </a:p>
        </p:txBody>
      </p:sp>
      <p:sp>
        <p:nvSpPr>
          <p:cNvPr id="29699" name="Text Box 3"/>
          <p:cNvSpPr txBox="1">
            <a:spLocks noChangeArrowheads="1"/>
          </p:cNvSpPr>
          <p:nvPr/>
        </p:nvSpPr>
        <p:spPr bwMode="auto">
          <a:xfrm>
            <a:off x="685800" y="2695575"/>
            <a:ext cx="4191000" cy="433388"/>
          </a:xfrm>
          <a:prstGeom prst="rect">
            <a:avLst/>
          </a:prstGeom>
          <a:noFill/>
          <a:ln w="38100" algn="ctr">
            <a:noFill/>
            <a:miter lim="800000"/>
            <a:headEnd/>
            <a:tailEnd/>
          </a:ln>
          <a:effectLst/>
        </p:spPr>
        <p:txBody>
          <a:bodyPr>
            <a:spAutoFit/>
          </a:bodyPr>
          <a:lstStyle/>
          <a:p>
            <a:pPr algn="l" eaLnBrk="1" hangingPunct="1">
              <a:lnSpc>
                <a:spcPct val="80000"/>
              </a:lnSpc>
              <a:spcBef>
                <a:spcPct val="20000"/>
              </a:spcBef>
              <a:defRPr/>
            </a:pPr>
            <a:r>
              <a:rPr lang="en-US" altLang="zh-CN" sz="2800">
                <a:solidFill>
                  <a:schemeClr val="tx1"/>
                </a:solidFill>
                <a:latin typeface="Arial" pitchFamily="34" charset="0"/>
                <a:ea typeface="华文中宋" pitchFamily="2" charset="-122"/>
              </a:rPr>
              <a:t>       </a:t>
            </a:r>
            <a:endParaRPr lang="en-US" altLang="zh-CN" sz="3200">
              <a:solidFill>
                <a:schemeClr val="tx1"/>
              </a:solidFill>
              <a:effectLst>
                <a:outerShdw blurRad="38100" dist="38100" dir="2700000" algn="tl">
                  <a:srgbClr val="C0C0C0"/>
                </a:outerShdw>
              </a:effectLst>
              <a:latin typeface="Arial" pitchFamily="34" charset="0"/>
              <a:ea typeface="楷体_GB2312" pitchFamily="49" charset="-122"/>
            </a:endParaRPr>
          </a:p>
        </p:txBody>
      </p:sp>
      <p:pic>
        <p:nvPicPr>
          <p:cNvPr id="29700" name="Picture 4" descr="u=3120980795,2589257116&amp;gp=0"/>
          <p:cNvPicPr>
            <a:picLocks noGrp="1" noChangeAspect="1" noChangeArrowheads="1"/>
          </p:cNvPicPr>
          <p:nvPr>
            <p:ph/>
          </p:nvPr>
        </p:nvPicPr>
        <p:blipFill>
          <a:blip r:embed="rId2" cstate="print"/>
          <a:srcRect/>
          <a:stretch>
            <a:fillRect/>
          </a:stretch>
        </p:blipFill>
        <p:spPr>
          <a:xfrm>
            <a:off x="7543800" y="1670050"/>
            <a:ext cx="1370013" cy="1981200"/>
          </a:xfrm>
        </p:spPr>
      </p:pic>
      <p:sp>
        <p:nvSpPr>
          <p:cNvPr id="29701" name="Text Box 5"/>
          <p:cNvSpPr txBox="1">
            <a:spLocks noChangeArrowheads="1"/>
          </p:cNvSpPr>
          <p:nvPr/>
        </p:nvSpPr>
        <p:spPr bwMode="auto">
          <a:xfrm>
            <a:off x="7543800" y="3000375"/>
            <a:ext cx="1371600" cy="457200"/>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400">
                <a:solidFill>
                  <a:schemeClr val="tx1"/>
                </a:solidFill>
                <a:effectLst>
                  <a:outerShdw blurRad="38100" dist="38100" dir="2700000" algn="tl">
                    <a:srgbClr val="C0C0C0"/>
                  </a:outerShdw>
                </a:effectLst>
                <a:latin typeface="Arial" pitchFamily="34" charset="0"/>
                <a:ea typeface="楷体_GB2312" pitchFamily="49" charset="-122"/>
              </a:rPr>
              <a:t>王夫之</a:t>
            </a:r>
          </a:p>
        </p:txBody>
      </p:sp>
      <p:sp>
        <p:nvSpPr>
          <p:cNvPr id="29702" name="Text Box 6"/>
          <p:cNvSpPr txBox="1">
            <a:spLocks noChangeArrowheads="1"/>
          </p:cNvSpPr>
          <p:nvPr/>
        </p:nvSpPr>
        <p:spPr bwMode="auto">
          <a:xfrm>
            <a:off x="7696200" y="3879850"/>
            <a:ext cx="1158875" cy="2286000"/>
          </a:xfrm>
          <a:prstGeom prst="rect">
            <a:avLst/>
          </a:prstGeom>
          <a:noFill/>
          <a:ln w="9525">
            <a:noFill/>
            <a:miter lim="800000"/>
            <a:headEnd/>
            <a:tailEnd/>
          </a:ln>
          <a:effectLst/>
        </p:spPr>
        <p:txBody>
          <a:bodyPr vert="eaVert">
            <a:spAutoFit/>
          </a:bodyPr>
          <a:lstStyle/>
          <a:p>
            <a:pPr algn="l" eaLnBrk="1" hangingPunct="1">
              <a:spcBef>
                <a:spcPct val="50000"/>
              </a:spcBef>
              <a:defRPr/>
            </a:pPr>
            <a:r>
              <a:rPr lang="zh-CN" altLang="en-US" sz="3200">
                <a:solidFill>
                  <a:srgbClr val="660033"/>
                </a:solidFill>
                <a:effectLst>
                  <a:outerShdw blurRad="38100" dist="38100" dir="2700000" algn="tl">
                    <a:srgbClr val="C0C0C0"/>
                  </a:outerShdw>
                </a:effectLst>
                <a:latin typeface="Arial" pitchFamily="34" charset="0"/>
                <a:ea typeface="华文行楷" pitchFamily="2" charset="-122"/>
              </a:rPr>
              <a:t>静者动也，非不动也。</a:t>
            </a:r>
          </a:p>
        </p:txBody>
      </p:sp>
      <p:sp>
        <p:nvSpPr>
          <p:cNvPr id="29703" name="Rectangle 7"/>
          <p:cNvSpPr>
            <a:spLocks noChangeArrowheads="1"/>
          </p:cNvSpPr>
          <p:nvPr/>
        </p:nvSpPr>
        <p:spPr bwMode="auto">
          <a:xfrm>
            <a:off x="762000" y="4143375"/>
            <a:ext cx="3962400" cy="482600"/>
          </a:xfrm>
          <a:prstGeom prst="rect">
            <a:avLst/>
          </a:prstGeom>
          <a:noFill/>
          <a:ln w="9525">
            <a:noFill/>
            <a:miter lim="800000"/>
            <a:headEnd/>
            <a:tailEnd/>
          </a:ln>
          <a:effectLst/>
        </p:spPr>
        <p:txBody>
          <a:bodyPr>
            <a:spAutoFit/>
          </a:bodyPr>
          <a:lstStyle/>
          <a:p>
            <a:pPr algn="l" eaLnBrk="1" hangingPunct="1">
              <a:lnSpc>
                <a:spcPct val="80000"/>
              </a:lnSpc>
              <a:spcBef>
                <a:spcPct val="20000"/>
              </a:spcBef>
              <a:defRPr/>
            </a:pPr>
            <a:r>
              <a:rPr lang="en-US" altLang="zh-CN" sz="3200">
                <a:solidFill>
                  <a:schemeClr val="tx1"/>
                </a:solidFill>
                <a:effectLst>
                  <a:outerShdw blurRad="38100" dist="38100" dir="2700000" algn="tl">
                    <a:srgbClr val="C0C0C0"/>
                  </a:outerShdw>
                </a:effectLst>
                <a:latin typeface="Arial" pitchFamily="34" charset="0"/>
                <a:ea typeface="楷体_GB2312" pitchFamily="49" charset="-122"/>
              </a:rPr>
              <a:t>      </a:t>
            </a:r>
          </a:p>
        </p:txBody>
      </p:sp>
      <p:sp>
        <p:nvSpPr>
          <p:cNvPr id="29704" name="Text Box 8"/>
          <p:cNvSpPr txBox="1">
            <a:spLocks noChangeArrowheads="1"/>
          </p:cNvSpPr>
          <p:nvPr/>
        </p:nvSpPr>
        <p:spPr bwMode="auto">
          <a:xfrm>
            <a:off x="609600" y="2314575"/>
            <a:ext cx="4495800" cy="311150"/>
          </a:xfrm>
          <a:prstGeom prst="rect">
            <a:avLst/>
          </a:prstGeom>
          <a:noFill/>
          <a:ln w="9525">
            <a:noFill/>
            <a:miter lim="800000"/>
            <a:headEnd/>
            <a:tailEnd/>
          </a:ln>
          <a:effectLst/>
        </p:spPr>
        <p:txBody>
          <a:bodyPr>
            <a:spAutoFit/>
          </a:bodyPr>
          <a:lstStyle/>
          <a:p>
            <a:pPr algn="l" eaLnBrk="1" hangingPunct="1">
              <a:lnSpc>
                <a:spcPct val="80000"/>
              </a:lnSpc>
              <a:spcBef>
                <a:spcPct val="20000"/>
              </a:spcBef>
              <a:defRPr/>
            </a:pPr>
            <a:r>
              <a:rPr lang="en-US" altLang="zh-CN" sz="1800">
                <a:solidFill>
                  <a:schemeClr val="tx1"/>
                </a:solidFill>
                <a:effectLst>
                  <a:outerShdw blurRad="38100" dist="38100" dir="2700000" algn="tl">
                    <a:srgbClr val="C0C0C0"/>
                  </a:outerShdw>
                </a:effectLst>
                <a:latin typeface="Arial" pitchFamily="34" charset="0"/>
                <a:ea typeface="宋体" pitchFamily="2" charset="-122"/>
              </a:rPr>
              <a:t>          </a:t>
            </a:r>
            <a:endParaRPr kumimoji="1" lang="en-US" altLang="zh-CN" sz="2800">
              <a:solidFill>
                <a:schemeClr val="tx1"/>
              </a:solidFill>
              <a:effectLst>
                <a:outerShdw blurRad="38100" dist="38100" dir="2700000" algn="tl">
                  <a:srgbClr val="C0C0C0"/>
                </a:outerShdw>
              </a:effectLst>
              <a:latin typeface="Times New Roman" pitchFamily="18" charset="0"/>
              <a:ea typeface="黑体" pitchFamily="2" charset="-122"/>
            </a:endParaRPr>
          </a:p>
        </p:txBody>
      </p:sp>
      <p:grpSp>
        <p:nvGrpSpPr>
          <p:cNvPr id="2" name="Group 10"/>
          <p:cNvGrpSpPr>
            <a:grpSpLocks/>
          </p:cNvGrpSpPr>
          <p:nvPr/>
        </p:nvGrpSpPr>
        <p:grpSpPr bwMode="auto">
          <a:xfrm>
            <a:off x="457200" y="1323975"/>
            <a:ext cx="2157413" cy="3725863"/>
            <a:chOff x="1248" y="912"/>
            <a:chExt cx="1359" cy="2347"/>
          </a:xfrm>
        </p:grpSpPr>
        <p:grpSp>
          <p:nvGrpSpPr>
            <p:cNvPr id="3" name="Group 11"/>
            <p:cNvGrpSpPr>
              <a:grpSpLocks/>
            </p:cNvGrpSpPr>
            <p:nvPr/>
          </p:nvGrpSpPr>
          <p:grpSpPr bwMode="auto">
            <a:xfrm>
              <a:off x="1392" y="912"/>
              <a:ext cx="454" cy="518"/>
              <a:chOff x="192" y="1917"/>
              <a:chExt cx="1042" cy="1102"/>
            </a:xfrm>
          </p:grpSpPr>
          <p:grpSp>
            <p:nvGrpSpPr>
              <p:cNvPr id="4" name="Group 12"/>
              <p:cNvGrpSpPr>
                <a:grpSpLocks/>
              </p:cNvGrpSpPr>
              <p:nvPr/>
            </p:nvGrpSpPr>
            <p:grpSpPr bwMode="auto">
              <a:xfrm>
                <a:off x="192" y="1917"/>
                <a:ext cx="1042" cy="1102"/>
                <a:chOff x="192" y="1917"/>
                <a:chExt cx="1042" cy="1102"/>
              </a:xfrm>
            </p:grpSpPr>
            <p:pic>
              <p:nvPicPr>
                <p:cNvPr id="72747" name="Picture 13" descr="light_shadow"/>
                <p:cNvPicPr>
                  <a:picLocks noChangeAspect="1" noChangeArrowheads="1"/>
                </p:cNvPicPr>
                <p:nvPr/>
              </p:nvPicPr>
              <p:blipFill>
                <a:blip r:embed="rId3" cstate="print">
                  <a:lum bright="-78000" contrast="-78000"/>
                </a:blip>
                <a:srcRect/>
                <a:stretch>
                  <a:fillRect/>
                </a:stretch>
              </p:blipFill>
              <p:spPr bwMode="gray">
                <a:xfrm>
                  <a:off x="291" y="2781"/>
                  <a:ext cx="858" cy="238"/>
                </a:xfrm>
                <a:prstGeom prst="rect">
                  <a:avLst/>
                </a:prstGeom>
                <a:noFill/>
                <a:ln w="9525">
                  <a:noFill/>
                  <a:miter lim="800000"/>
                  <a:headEnd/>
                  <a:tailEnd/>
                </a:ln>
              </p:spPr>
            </p:pic>
            <p:pic>
              <p:nvPicPr>
                <p:cNvPr id="72748" name="Picture 14" descr="circuler_1"/>
                <p:cNvPicPr>
                  <a:picLocks noChangeAspect="1" noChangeArrowheads="1"/>
                </p:cNvPicPr>
                <p:nvPr/>
              </p:nvPicPr>
              <p:blipFill>
                <a:blip r:embed="rId4" cstate="print"/>
                <a:srcRect/>
                <a:stretch>
                  <a:fillRect/>
                </a:stretch>
              </p:blipFill>
              <p:spPr bwMode="gray">
                <a:xfrm>
                  <a:off x="192" y="1917"/>
                  <a:ext cx="1042" cy="1016"/>
                </a:xfrm>
                <a:prstGeom prst="rect">
                  <a:avLst/>
                </a:prstGeom>
                <a:noFill/>
                <a:ln w="9525">
                  <a:noFill/>
                  <a:miter lim="800000"/>
                  <a:headEnd/>
                  <a:tailEnd/>
                </a:ln>
              </p:spPr>
            </p:pic>
            <p:sp>
              <p:nvSpPr>
                <p:cNvPr id="29711" name="Oval 15"/>
                <p:cNvSpPr>
                  <a:spLocks noChangeArrowheads="1"/>
                </p:cNvSpPr>
                <p:nvPr/>
              </p:nvSpPr>
              <p:spPr bwMode="gray">
                <a:xfrm>
                  <a:off x="192" y="1917"/>
                  <a:ext cx="1035" cy="1019"/>
                </a:xfrm>
                <a:prstGeom prst="ellipse">
                  <a:avLst/>
                </a:prstGeom>
                <a:gradFill rotWithShape="1">
                  <a:gsLst>
                    <a:gs pos="0">
                      <a:schemeClr val="accent1">
                        <a:gamma/>
                        <a:shade val="46275"/>
                        <a:invGamma/>
                        <a:alpha val="89999"/>
                      </a:schemeClr>
                    </a:gs>
                    <a:gs pos="50000">
                      <a:schemeClr val="accent1">
                        <a:alpha val="55000"/>
                      </a:schemeClr>
                    </a:gs>
                    <a:gs pos="100000">
                      <a:schemeClr val="accent1">
                        <a:gamma/>
                        <a:shade val="46275"/>
                        <a:invGamma/>
                        <a:alpha val="89999"/>
                      </a:schemeClr>
                    </a:gs>
                  </a:gsLst>
                  <a:lin ang="540000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pic>
            <p:nvPicPr>
              <p:cNvPr id="72746" name="Picture 16" descr="Picture2"/>
              <p:cNvPicPr>
                <a:picLocks noChangeAspect="1" noChangeArrowheads="1"/>
              </p:cNvPicPr>
              <p:nvPr/>
            </p:nvPicPr>
            <p:blipFill>
              <a:blip r:embed="rId5" cstate="print"/>
              <a:srcRect/>
              <a:stretch>
                <a:fillRect/>
              </a:stretch>
            </p:blipFill>
            <p:spPr bwMode="gray">
              <a:xfrm>
                <a:off x="296" y="1927"/>
                <a:ext cx="823" cy="360"/>
              </a:xfrm>
              <a:prstGeom prst="rect">
                <a:avLst/>
              </a:prstGeom>
              <a:noFill/>
              <a:ln w="9525">
                <a:noFill/>
                <a:miter lim="800000"/>
                <a:headEnd/>
                <a:tailEnd/>
              </a:ln>
            </p:spPr>
          </p:pic>
        </p:grpSp>
        <p:sp>
          <p:nvSpPr>
            <p:cNvPr id="29713" name="Freeform 17"/>
            <p:cNvSpPr>
              <a:spLocks/>
            </p:cNvSpPr>
            <p:nvPr/>
          </p:nvSpPr>
          <p:spPr bwMode="gray">
            <a:xfrm>
              <a:off x="1248" y="1101"/>
              <a:ext cx="1359" cy="2158"/>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0">
                  <a:schemeClr val="accent1"/>
                </a:gs>
                <a:gs pos="100000">
                  <a:schemeClr val="accent1">
                    <a:gamma/>
                    <a:shade val="46275"/>
                    <a:invGamma/>
                  </a:schemeClr>
                </a:gs>
              </a:gsLst>
              <a:lin ang="5400000" scaled="1"/>
            </a:gradFill>
            <a:ln w="9525">
              <a:round/>
              <a:headEnd/>
              <a:tailEnd/>
            </a:ln>
            <a:effectLst/>
            <a:scene3d>
              <a:camera prst="legacyPerspectiveTop"/>
              <a:lightRig rig="legacyNormal2" dir="t"/>
            </a:scene3d>
            <a:sp3d extrusionH="887400" prstMaterial="legacyMatte">
              <a:bevelT w="13500" h="13500" prst="angle"/>
              <a:bevelB w="13500" h="13500" prst="angle"/>
              <a:extrusionClr>
                <a:schemeClr val="accent1"/>
              </a:extrusionClr>
            </a:sp3d>
          </p:spPr>
          <p:txBody>
            <a:bodyPr>
              <a:flatTx/>
            </a:bodyPr>
            <a:lstStyle/>
            <a:p>
              <a:pPr>
                <a:defRPr/>
              </a:pPr>
              <a:endParaRPr lang="zh-CN" altLang="en-US">
                <a:effectLst>
                  <a:outerShdw blurRad="38100" dist="38100" dir="2700000" algn="tl">
                    <a:srgbClr val="000000">
                      <a:alpha val="43137"/>
                    </a:srgbClr>
                  </a:outerShdw>
                </a:effectLst>
              </a:endParaRPr>
            </a:p>
          </p:txBody>
        </p:sp>
        <p:sp>
          <p:nvSpPr>
            <p:cNvPr id="72742" name="WordArt 18"/>
            <p:cNvSpPr>
              <a:spLocks noChangeArrowheads="1" noChangeShapeType="1" noTextEdit="1"/>
            </p:cNvSpPr>
            <p:nvPr/>
          </p:nvSpPr>
          <p:spPr bwMode="gray">
            <a:xfrm>
              <a:off x="1429" y="1056"/>
              <a:ext cx="328" cy="265"/>
            </a:xfrm>
            <a:prstGeom prst="rect">
              <a:avLst/>
            </a:prstGeom>
          </p:spPr>
          <p:txBody>
            <a:bodyPr wrap="none" fromWordArt="1">
              <a:prstTxWarp prst="textPlain">
                <a:avLst>
                  <a:gd name="adj" fmla="val 50000"/>
                </a:avLst>
              </a:prstTxWarp>
            </a:bodyPr>
            <a:lstStyle/>
            <a:p>
              <a:r>
                <a:rPr lang="en-US" altLang="zh-CN" i="1" kern="10">
                  <a:ln w="9525">
                    <a:noFill/>
                    <a:round/>
                    <a:headEnd/>
                    <a:tailEnd/>
                  </a:ln>
                  <a:solidFill>
                    <a:srgbClr val="FCFCFC">
                      <a:alpha val="59999"/>
                    </a:srgbClr>
                  </a:solidFill>
                  <a:latin typeface="Arial Black"/>
                </a:rPr>
                <a:t>01</a:t>
              </a:r>
              <a:endParaRPr lang="zh-CN" altLang="en-US" i="1" kern="10">
                <a:ln w="9525">
                  <a:noFill/>
                  <a:round/>
                  <a:headEnd/>
                  <a:tailEnd/>
                </a:ln>
                <a:solidFill>
                  <a:srgbClr val="FCFCFC">
                    <a:alpha val="59999"/>
                  </a:srgbClr>
                </a:solidFill>
                <a:latin typeface="Arial Black"/>
              </a:endParaRPr>
            </a:p>
          </p:txBody>
        </p:sp>
        <p:sp>
          <p:nvSpPr>
            <p:cNvPr id="29715" name="Line 19"/>
            <p:cNvSpPr>
              <a:spLocks noChangeShapeType="1"/>
            </p:cNvSpPr>
            <p:nvPr/>
          </p:nvSpPr>
          <p:spPr bwMode="gray">
            <a:xfrm>
              <a:off x="1321" y="1966"/>
              <a:ext cx="1207" cy="0"/>
            </a:xfrm>
            <a:prstGeom prst="line">
              <a:avLst/>
            </a:prstGeom>
            <a:noFill/>
            <a:ln w="12700" cap="rnd">
              <a:solidFill>
                <a:srgbClr val="FFFFFF">
                  <a:alpha val="50000"/>
                </a:srgbClr>
              </a:solidFill>
              <a:prstDash val="sysDot"/>
              <a:round/>
              <a:headEnd/>
              <a:tailEnd/>
            </a:ln>
            <a:effectLst>
              <a:outerShdw dist="28398" dir="20006097" algn="ctr" rotWithShape="0">
                <a:srgbClr val="000000">
                  <a:alpha val="50000"/>
                </a:srgbClr>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29716" name="Text Box 20"/>
            <p:cNvSpPr txBox="1">
              <a:spLocks noChangeArrowheads="1"/>
            </p:cNvSpPr>
            <p:nvPr/>
          </p:nvSpPr>
          <p:spPr bwMode="auto">
            <a:xfrm>
              <a:off x="1364" y="1383"/>
              <a:ext cx="1104" cy="1672"/>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kumimoji="1" lang="en-US" altLang="zh-CN" sz="2600" b="0">
                  <a:latin typeface="楷体_GB2312" pitchFamily="49" charset="-122"/>
                  <a:ea typeface="楷体_GB2312" pitchFamily="49" charset="-122"/>
                </a:rPr>
                <a:t>     </a:t>
              </a:r>
              <a:r>
                <a:rPr lang="zh-CN" altLang="en-US" sz="2800">
                  <a:solidFill>
                    <a:srgbClr val="FF3300"/>
                  </a:solidFill>
                  <a:effectLst>
                    <a:outerShdw blurRad="38100" dist="38100" dir="2700000" algn="tl">
                      <a:srgbClr val="C0C0C0"/>
                    </a:outerShdw>
                  </a:effectLst>
                  <a:latin typeface="楷体_GB2312" pitchFamily="49" charset="-122"/>
                  <a:ea typeface="楷体_GB2312" pitchFamily="49" charset="-122"/>
                </a:rPr>
                <a:t>相对静止是物质运动在一定条件下的稳定状态。</a:t>
              </a:r>
              <a:endParaRPr kumimoji="1" lang="zh-CN" altLang="en-US" sz="2800">
                <a:solidFill>
                  <a:srgbClr val="FF3300"/>
                </a:solidFill>
                <a:effectLst>
                  <a:outerShdw blurRad="38100" dist="38100" dir="2700000" algn="tl">
                    <a:srgbClr val="C0C0C0"/>
                  </a:outerShdw>
                </a:effectLst>
                <a:latin typeface="楷体_GB2312" pitchFamily="49" charset="-122"/>
                <a:ea typeface="楷体_GB2312" pitchFamily="49" charset="-122"/>
              </a:endParaRPr>
            </a:p>
          </p:txBody>
        </p:sp>
      </p:grpSp>
      <p:grpSp>
        <p:nvGrpSpPr>
          <p:cNvPr id="5" name="Group 21"/>
          <p:cNvGrpSpPr>
            <a:grpSpLocks/>
          </p:cNvGrpSpPr>
          <p:nvPr/>
        </p:nvGrpSpPr>
        <p:grpSpPr bwMode="auto">
          <a:xfrm>
            <a:off x="2743200" y="2009775"/>
            <a:ext cx="2157413" cy="3690938"/>
            <a:chOff x="2137" y="1152"/>
            <a:chExt cx="1359" cy="2325"/>
          </a:xfrm>
        </p:grpSpPr>
        <p:sp>
          <p:nvSpPr>
            <p:cNvPr id="29718" name="Freeform 22"/>
            <p:cNvSpPr>
              <a:spLocks/>
            </p:cNvSpPr>
            <p:nvPr/>
          </p:nvSpPr>
          <p:spPr bwMode="gray">
            <a:xfrm>
              <a:off x="2137" y="1319"/>
              <a:ext cx="1359" cy="2158"/>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0">
                  <a:schemeClr val="accent2"/>
                </a:gs>
                <a:gs pos="100000">
                  <a:schemeClr val="accent2">
                    <a:gamma/>
                    <a:shade val="46275"/>
                    <a:invGamma/>
                  </a:schemeClr>
                </a:gs>
              </a:gsLst>
              <a:lin ang="5400000" scaled="1"/>
            </a:gradFill>
            <a:ln w="9525">
              <a:round/>
              <a:headEnd/>
              <a:tailEnd/>
            </a:ln>
            <a:effectLst/>
            <a:scene3d>
              <a:camera prst="legacyPerspectiveTop"/>
              <a:lightRig rig="legacyNormal2" dir="t"/>
            </a:scene3d>
            <a:sp3d extrusionH="887400" prstMaterial="legacyMatte">
              <a:bevelT w="13500" h="13500" prst="angle"/>
              <a:bevelB w="13500" h="13500" prst="angle"/>
              <a:extrusionClr>
                <a:schemeClr val="accent2"/>
              </a:extrusionClr>
            </a:sp3d>
          </p:spPr>
          <p:txBody>
            <a:bodyPr>
              <a:flatTx/>
            </a:bodyPr>
            <a:lstStyle/>
            <a:p>
              <a:pPr>
                <a:defRPr/>
              </a:pPr>
              <a:endParaRPr lang="zh-CN" altLang="en-US">
                <a:effectLst>
                  <a:outerShdw blurRad="38100" dist="38100" dir="2700000" algn="tl">
                    <a:srgbClr val="000000">
                      <a:alpha val="43137"/>
                    </a:srgbClr>
                  </a:outerShdw>
                </a:effectLst>
              </a:endParaRPr>
            </a:p>
          </p:txBody>
        </p:sp>
        <p:grpSp>
          <p:nvGrpSpPr>
            <p:cNvPr id="6" name="Group 23"/>
            <p:cNvGrpSpPr>
              <a:grpSpLocks/>
            </p:cNvGrpSpPr>
            <p:nvPr/>
          </p:nvGrpSpPr>
          <p:grpSpPr bwMode="auto">
            <a:xfrm>
              <a:off x="2230" y="1152"/>
              <a:ext cx="466" cy="518"/>
              <a:chOff x="2608" y="1076"/>
              <a:chExt cx="466" cy="518"/>
            </a:xfrm>
          </p:grpSpPr>
          <p:grpSp>
            <p:nvGrpSpPr>
              <p:cNvPr id="7" name="Group 24"/>
              <p:cNvGrpSpPr>
                <a:grpSpLocks/>
              </p:cNvGrpSpPr>
              <p:nvPr/>
            </p:nvGrpSpPr>
            <p:grpSpPr bwMode="auto">
              <a:xfrm>
                <a:off x="2608" y="1076"/>
                <a:ext cx="466" cy="518"/>
                <a:chOff x="2608" y="1076"/>
                <a:chExt cx="466" cy="518"/>
              </a:xfrm>
            </p:grpSpPr>
            <p:pic>
              <p:nvPicPr>
                <p:cNvPr id="72737" name="Picture 25" descr="light_shadow"/>
                <p:cNvPicPr>
                  <a:picLocks noChangeAspect="1" noChangeArrowheads="1"/>
                </p:cNvPicPr>
                <p:nvPr/>
              </p:nvPicPr>
              <p:blipFill>
                <a:blip r:embed="rId6" cstate="print">
                  <a:lum bright="-78000" contrast="-78000"/>
                </a:blip>
                <a:srcRect/>
                <a:stretch>
                  <a:fillRect/>
                </a:stretch>
              </p:blipFill>
              <p:spPr bwMode="gray">
                <a:xfrm>
                  <a:off x="2652" y="1482"/>
                  <a:ext cx="384" cy="112"/>
                </a:xfrm>
                <a:prstGeom prst="rect">
                  <a:avLst/>
                </a:prstGeom>
                <a:noFill/>
                <a:ln w="9525">
                  <a:noFill/>
                  <a:miter lim="800000"/>
                  <a:headEnd/>
                  <a:tailEnd/>
                </a:ln>
              </p:spPr>
            </p:pic>
            <p:pic>
              <p:nvPicPr>
                <p:cNvPr id="72738" name="Picture 26" descr="circuler_1"/>
                <p:cNvPicPr>
                  <a:picLocks noChangeAspect="1" noChangeArrowheads="1"/>
                </p:cNvPicPr>
                <p:nvPr/>
              </p:nvPicPr>
              <p:blipFill>
                <a:blip r:embed="rId7" cstate="print"/>
                <a:srcRect/>
                <a:stretch>
                  <a:fillRect/>
                </a:stretch>
              </p:blipFill>
              <p:spPr bwMode="gray">
                <a:xfrm>
                  <a:off x="2608" y="1076"/>
                  <a:ext cx="466" cy="478"/>
                </a:xfrm>
                <a:prstGeom prst="rect">
                  <a:avLst/>
                </a:prstGeom>
                <a:noFill/>
                <a:ln w="9525">
                  <a:noFill/>
                  <a:miter lim="800000"/>
                  <a:headEnd/>
                  <a:tailEnd/>
                </a:ln>
              </p:spPr>
            </p:pic>
            <p:sp>
              <p:nvSpPr>
                <p:cNvPr id="29723" name="Oval 27"/>
                <p:cNvSpPr>
                  <a:spLocks noChangeArrowheads="1"/>
                </p:cNvSpPr>
                <p:nvPr/>
              </p:nvSpPr>
              <p:spPr bwMode="gray">
                <a:xfrm>
                  <a:off x="2608" y="1076"/>
                  <a:ext cx="463" cy="479"/>
                </a:xfrm>
                <a:prstGeom prst="ellipse">
                  <a:avLst/>
                </a:prstGeom>
                <a:gradFill rotWithShape="1">
                  <a:gsLst>
                    <a:gs pos="0">
                      <a:schemeClr val="accent2">
                        <a:gamma/>
                        <a:shade val="46275"/>
                        <a:invGamma/>
                        <a:alpha val="89999"/>
                      </a:schemeClr>
                    </a:gs>
                    <a:gs pos="50000">
                      <a:schemeClr val="accent2">
                        <a:alpha val="55000"/>
                      </a:schemeClr>
                    </a:gs>
                    <a:gs pos="100000">
                      <a:schemeClr val="accent2">
                        <a:gamma/>
                        <a:shade val="46275"/>
                        <a:invGamma/>
                        <a:alpha val="89999"/>
                      </a:schemeClr>
                    </a:gs>
                  </a:gsLst>
                  <a:lin ang="540000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pic>
            <p:nvPicPr>
              <p:cNvPr id="72736" name="Picture 28" descr="Picture2"/>
              <p:cNvPicPr>
                <a:picLocks noChangeAspect="1" noChangeArrowheads="1"/>
              </p:cNvPicPr>
              <p:nvPr/>
            </p:nvPicPr>
            <p:blipFill>
              <a:blip r:embed="rId5" cstate="print"/>
              <a:srcRect/>
              <a:stretch>
                <a:fillRect/>
              </a:stretch>
            </p:blipFill>
            <p:spPr bwMode="gray">
              <a:xfrm>
                <a:off x="2665" y="1081"/>
                <a:ext cx="359" cy="169"/>
              </a:xfrm>
              <a:prstGeom prst="rect">
                <a:avLst/>
              </a:prstGeom>
              <a:noFill/>
              <a:ln w="9525">
                <a:noFill/>
                <a:miter lim="800000"/>
                <a:headEnd/>
                <a:tailEnd/>
              </a:ln>
            </p:spPr>
          </p:pic>
        </p:grpSp>
        <p:sp>
          <p:nvSpPr>
            <p:cNvPr id="72732" name="WordArt 29"/>
            <p:cNvSpPr>
              <a:spLocks noChangeArrowheads="1" noChangeShapeType="1" noTextEdit="1"/>
            </p:cNvSpPr>
            <p:nvPr/>
          </p:nvSpPr>
          <p:spPr bwMode="gray">
            <a:xfrm>
              <a:off x="2301" y="1262"/>
              <a:ext cx="334" cy="265"/>
            </a:xfrm>
            <a:prstGeom prst="rect">
              <a:avLst/>
            </a:prstGeom>
          </p:spPr>
          <p:txBody>
            <a:bodyPr wrap="none" fromWordArt="1">
              <a:prstTxWarp prst="textPlain">
                <a:avLst>
                  <a:gd name="adj" fmla="val 50000"/>
                </a:avLst>
              </a:prstTxWarp>
            </a:bodyPr>
            <a:lstStyle/>
            <a:p>
              <a:r>
                <a:rPr lang="en-US" altLang="zh-CN" i="1" kern="10">
                  <a:ln w="9525">
                    <a:noFill/>
                    <a:round/>
                    <a:headEnd/>
                    <a:tailEnd/>
                  </a:ln>
                  <a:solidFill>
                    <a:srgbClr val="FCFCFC">
                      <a:alpha val="59999"/>
                    </a:srgbClr>
                  </a:solidFill>
                  <a:latin typeface="Arial Black"/>
                </a:rPr>
                <a:t>02</a:t>
              </a:r>
              <a:endParaRPr lang="zh-CN" altLang="en-US" i="1" kern="10">
                <a:ln w="9525">
                  <a:noFill/>
                  <a:round/>
                  <a:headEnd/>
                  <a:tailEnd/>
                </a:ln>
                <a:solidFill>
                  <a:srgbClr val="FCFCFC">
                    <a:alpha val="59999"/>
                  </a:srgbClr>
                </a:solidFill>
                <a:latin typeface="Arial Black"/>
              </a:endParaRPr>
            </a:p>
          </p:txBody>
        </p:sp>
        <p:sp>
          <p:nvSpPr>
            <p:cNvPr id="29726" name="Line 30"/>
            <p:cNvSpPr>
              <a:spLocks noChangeShapeType="1"/>
            </p:cNvSpPr>
            <p:nvPr/>
          </p:nvSpPr>
          <p:spPr bwMode="gray">
            <a:xfrm>
              <a:off x="2192" y="2195"/>
              <a:ext cx="1207" cy="0"/>
            </a:xfrm>
            <a:prstGeom prst="line">
              <a:avLst/>
            </a:prstGeom>
            <a:noFill/>
            <a:ln w="12700" cap="rnd">
              <a:solidFill>
                <a:srgbClr val="FFFFFF">
                  <a:alpha val="50000"/>
                </a:srgbClr>
              </a:solidFill>
              <a:prstDash val="sysDot"/>
              <a:round/>
              <a:headEnd/>
              <a:tailEnd/>
            </a:ln>
            <a:effectLst>
              <a:outerShdw dist="28398" dir="20006097" algn="ctr" rotWithShape="0">
                <a:srgbClr val="000000">
                  <a:alpha val="50000"/>
                </a:srgbClr>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29727" name="Text Box 31"/>
            <p:cNvSpPr txBox="1">
              <a:spLocks noChangeArrowheads="1"/>
            </p:cNvSpPr>
            <p:nvPr/>
          </p:nvSpPr>
          <p:spPr bwMode="auto">
            <a:xfrm>
              <a:off x="2160" y="1632"/>
              <a:ext cx="1248" cy="1672"/>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lang="en-US" altLang="zh-CN" sz="2800">
                  <a:effectLst>
                    <a:outerShdw blurRad="38100" dist="38100" dir="2700000" algn="tl">
                      <a:srgbClr val="C0C0C0"/>
                    </a:outerShdw>
                  </a:effectLst>
                  <a:latin typeface="楷体_GB2312" pitchFamily="49" charset="-122"/>
                  <a:ea typeface="楷体_GB2312" pitchFamily="49" charset="-122"/>
                </a:rPr>
                <a:t>     </a:t>
              </a:r>
              <a:r>
                <a:rPr lang="zh-CN" altLang="en-US" sz="2800">
                  <a:effectLst>
                    <a:outerShdw blurRad="38100" dist="38100" dir="2700000" algn="tl">
                      <a:srgbClr val="C0C0C0"/>
                    </a:outerShdw>
                  </a:effectLst>
                  <a:latin typeface="楷体_GB2312" pitchFamily="49" charset="-122"/>
                  <a:ea typeface="楷体_GB2312" pitchFamily="49" charset="-122"/>
                </a:rPr>
                <a:t>物质运动是运动的绝对性和静止的相对性的对立统一。</a:t>
              </a:r>
              <a:endParaRPr kumimoji="1" lang="zh-CN" altLang="en-US" sz="2800">
                <a:effectLst>
                  <a:outerShdw blurRad="38100" dist="38100" dir="2700000" algn="tl">
                    <a:srgbClr val="C0C0C0"/>
                  </a:outerShdw>
                </a:effectLst>
                <a:latin typeface="楷体_GB2312" pitchFamily="49" charset="-122"/>
                <a:ea typeface="楷体_GB2312" pitchFamily="49" charset="-122"/>
              </a:endParaRPr>
            </a:p>
          </p:txBody>
        </p:sp>
      </p:grpSp>
      <p:grpSp>
        <p:nvGrpSpPr>
          <p:cNvPr id="8" name="Group 32"/>
          <p:cNvGrpSpPr>
            <a:grpSpLocks/>
          </p:cNvGrpSpPr>
          <p:nvPr/>
        </p:nvGrpSpPr>
        <p:grpSpPr bwMode="auto">
          <a:xfrm>
            <a:off x="5029200" y="2390775"/>
            <a:ext cx="2157413" cy="3679825"/>
            <a:chOff x="3803" y="1159"/>
            <a:chExt cx="1359" cy="2318"/>
          </a:xfrm>
        </p:grpSpPr>
        <p:sp>
          <p:nvSpPr>
            <p:cNvPr id="29729" name="Freeform 33"/>
            <p:cNvSpPr>
              <a:spLocks/>
            </p:cNvSpPr>
            <p:nvPr/>
          </p:nvSpPr>
          <p:spPr bwMode="gray">
            <a:xfrm>
              <a:off x="3803" y="1319"/>
              <a:ext cx="1359" cy="2158"/>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0">
                  <a:schemeClr val="hlink"/>
                </a:gs>
                <a:gs pos="100000">
                  <a:schemeClr val="hlink">
                    <a:gamma/>
                    <a:shade val="46275"/>
                    <a:invGamma/>
                  </a:schemeClr>
                </a:gs>
              </a:gsLst>
              <a:lin ang="5400000" scaled="1"/>
            </a:gradFill>
            <a:ln w="9525">
              <a:round/>
              <a:headEnd/>
              <a:tailEnd/>
            </a:ln>
            <a:effectLst/>
            <a:scene3d>
              <a:camera prst="legacyPerspectiveTop"/>
              <a:lightRig rig="legacyNormal2" dir="t"/>
            </a:scene3d>
            <a:sp3d extrusionH="887400" prstMaterial="legacyMatte">
              <a:bevelT w="13500" h="13500" prst="angle"/>
              <a:bevelB w="13500" h="13500" prst="angle"/>
              <a:extrusionClr>
                <a:schemeClr val="hlink"/>
              </a:extrusionClr>
            </a:sp3d>
          </p:spPr>
          <p:txBody>
            <a:bodyPr>
              <a:flatTx/>
            </a:bodyPr>
            <a:lstStyle/>
            <a:p>
              <a:pPr>
                <a:defRPr/>
              </a:pPr>
              <a:endParaRPr lang="zh-CN" altLang="en-US">
                <a:effectLst>
                  <a:outerShdw blurRad="38100" dist="38100" dir="2700000" algn="tl">
                    <a:srgbClr val="000000">
                      <a:alpha val="43137"/>
                    </a:srgbClr>
                  </a:outerShdw>
                </a:effectLst>
              </a:endParaRPr>
            </a:p>
          </p:txBody>
        </p:sp>
        <p:pic>
          <p:nvPicPr>
            <p:cNvPr id="72720" name="Picture 34" descr="Picture2"/>
            <p:cNvPicPr>
              <a:picLocks noChangeAspect="1" noChangeArrowheads="1"/>
            </p:cNvPicPr>
            <p:nvPr/>
          </p:nvPicPr>
          <p:blipFill>
            <a:blip r:embed="rId5" cstate="print"/>
            <a:srcRect/>
            <a:stretch>
              <a:fillRect/>
            </a:stretch>
          </p:blipFill>
          <p:spPr bwMode="gray">
            <a:xfrm>
              <a:off x="3968" y="1167"/>
              <a:ext cx="359" cy="169"/>
            </a:xfrm>
            <a:prstGeom prst="rect">
              <a:avLst/>
            </a:prstGeom>
            <a:noFill/>
            <a:ln w="9525">
              <a:noFill/>
              <a:miter lim="800000"/>
              <a:headEnd/>
              <a:tailEnd/>
            </a:ln>
          </p:spPr>
        </p:pic>
        <p:sp>
          <p:nvSpPr>
            <p:cNvPr id="29731" name="Line 35"/>
            <p:cNvSpPr>
              <a:spLocks noChangeShapeType="1"/>
            </p:cNvSpPr>
            <p:nvPr/>
          </p:nvSpPr>
          <p:spPr bwMode="gray">
            <a:xfrm>
              <a:off x="3886" y="2193"/>
              <a:ext cx="1207" cy="0"/>
            </a:xfrm>
            <a:prstGeom prst="line">
              <a:avLst/>
            </a:prstGeom>
            <a:noFill/>
            <a:ln w="12700" cap="rnd">
              <a:solidFill>
                <a:srgbClr val="FFFFFF">
                  <a:alpha val="50000"/>
                </a:srgbClr>
              </a:solidFill>
              <a:prstDash val="sysDot"/>
              <a:round/>
              <a:headEnd/>
              <a:tailEnd/>
            </a:ln>
            <a:effectLst>
              <a:outerShdw dist="28398" dir="20006097" algn="ctr" rotWithShape="0">
                <a:srgbClr val="000000">
                  <a:alpha val="50000"/>
                </a:srgbClr>
              </a:outerShdw>
            </a:effectLst>
          </p:spPr>
          <p:txBody>
            <a:bodyPr/>
            <a:lstStyle/>
            <a:p>
              <a:pPr>
                <a:defRPr/>
              </a:pPr>
              <a:endParaRPr lang="zh-CN" altLang="en-US">
                <a:effectLst>
                  <a:outerShdw blurRad="38100" dist="38100" dir="2700000" algn="tl">
                    <a:srgbClr val="000000">
                      <a:alpha val="43137"/>
                    </a:srgbClr>
                  </a:outerShdw>
                </a:effectLst>
              </a:endParaRPr>
            </a:p>
          </p:txBody>
        </p:sp>
        <p:grpSp>
          <p:nvGrpSpPr>
            <p:cNvPr id="9" name="Group 36"/>
            <p:cNvGrpSpPr>
              <a:grpSpLocks/>
            </p:cNvGrpSpPr>
            <p:nvPr/>
          </p:nvGrpSpPr>
          <p:grpSpPr bwMode="auto">
            <a:xfrm>
              <a:off x="3897" y="1159"/>
              <a:ext cx="466" cy="518"/>
              <a:chOff x="2608" y="1076"/>
              <a:chExt cx="466" cy="518"/>
            </a:xfrm>
          </p:grpSpPr>
          <p:grpSp>
            <p:nvGrpSpPr>
              <p:cNvPr id="10" name="Group 37"/>
              <p:cNvGrpSpPr>
                <a:grpSpLocks/>
              </p:cNvGrpSpPr>
              <p:nvPr/>
            </p:nvGrpSpPr>
            <p:grpSpPr bwMode="auto">
              <a:xfrm>
                <a:off x="2608" y="1076"/>
                <a:ext cx="466" cy="518"/>
                <a:chOff x="2608" y="1076"/>
                <a:chExt cx="466" cy="518"/>
              </a:xfrm>
            </p:grpSpPr>
            <p:pic>
              <p:nvPicPr>
                <p:cNvPr id="72727" name="Picture 38" descr="light_shadow"/>
                <p:cNvPicPr>
                  <a:picLocks noChangeAspect="1" noChangeArrowheads="1"/>
                </p:cNvPicPr>
                <p:nvPr/>
              </p:nvPicPr>
              <p:blipFill>
                <a:blip r:embed="rId6" cstate="print">
                  <a:lum bright="-78000" contrast="-78000"/>
                </a:blip>
                <a:srcRect/>
                <a:stretch>
                  <a:fillRect/>
                </a:stretch>
              </p:blipFill>
              <p:spPr bwMode="gray">
                <a:xfrm>
                  <a:off x="2652" y="1482"/>
                  <a:ext cx="384" cy="112"/>
                </a:xfrm>
                <a:prstGeom prst="rect">
                  <a:avLst/>
                </a:prstGeom>
                <a:noFill/>
                <a:ln w="9525">
                  <a:noFill/>
                  <a:miter lim="800000"/>
                  <a:headEnd/>
                  <a:tailEnd/>
                </a:ln>
              </p:spPr>
            </p:pic>
            <p:pic>
              <p:nvPicPr>
                <p:cNvPr id="72728" name="Picture 39" descr="circuler_1"/>
                <p:cNvPicPr>
                  <a:picLocks noChangeAspect="1" noChangeArrowheads="1"/>
                </p:cNvPicPr>
                <p:nvPr/>
              </p:nvPicPr>
              <p:blipFill>
                <a:blip r:embed="rId7" cstate="print"/>
                <a:srcRect/>
                <a:stretch>
                  <a:fillRect/>
                </a:stretch>
              </p:blipFill>
              <p:spPr bwMode="gray">
                <a:xfrm>
                  <a:off x="2608" y="1076"/>
                  <a:ext cx="466" cy="478"/>
                </a:xfrm>
                <a:prstGeom prst="rect">
                  <a:avLst/>
                </a:prstGeom>
                <a:noFill/>
                <a:ln w="9525">
                  <a:noFill/>
                  <a:miter lim="800000"/>
                  <a:headEnd/>
                  <a:tailEnd/>
                </a:ln>
              </p:spPr>
            </p:pic>
            <p:sp>
              <p:nvSpPr>
                <p:cNvPr id="29736" name="Oval 40"/>
                <p:cNvSpPr>
                  <a:spLocks noChangeArrowheads="1"/>
                </p:cNvSpPr>
                <p:nvPr/>
              </p:nvSpPr>
              <p:spPr bwMode="gray">
                <a:xfrm>
                  <a:off x="2608" y="1076"/>
                  <a:ext cx="463" cy="479"/>
                </a:xfrm>
                <a:prstGeom prst="ellipse">
                  <a:avLst/>
                </a:prstGeom>
                <a:gradFill rotWithShape="1">
                  <a:gsLst>
                    <a:gs pos="0">
                      <a:schemeClr val="hlink">
                        <a:gamma/>
                        <a:shade val="46275"/>
                        <a:invGamma/>
                        <a:alpha val="89999"/>
                      </a:schemeClr>
                    </a:gs>
                    <a:gs pos="50000">
                      <a:schemeClr val="hlink">
                        <a:alpha val="55000"/>
                      </a:schemeClr>
                    </a:gs>
                    <a:gs pos="100000">
                      <a:schemeClr val="hlink">
                        <a:gamma/>
                        <a:shade val="46275"/>
                        <a:invGamma/>
                        <a:alpha val="89999"/>
                      </a:schemeClr>
                    </a:gs>
                  </a:gsLst>
                  <a:lin ang="540000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pic>
            <p:nvPicPr>
              <p:cNvPr id="72726" name="Picture 41" descr="Picture2"/>
              <p:cNvPicPr>
                <a:picLocks noChangeAspect="1" noChangeArrowheads="1"/>
              </p:cNvPicPr>
              <p:nvPr/>
            </p:nvPicPr>
            <p:blipFill>
              <a:blip r:embed="rId5" cstate="print"/>
              <a:srcRect/>
              <a:stretch>
                <a:fillRect/>
              </a:stretch>
            </p:blipFill>
            <p:spPr bwMode="gray">
              <a:xfrm>
                <a:off x="2665" y="1081"/>
                <a:ext cx="359" cy="169"/>
              </a:xfrm>
              <a:prstGeom prst="rect">
                <a:avLst/>
              </a:prstGeom>
              <a:noFill/>
              <a:ln w="9525">
                <a:noFill/>
                <a:miter lim="800000"/>
                <a:headEnd/>
                <a:tailEnd/>
              </a:ln>
            </p:spPr>
          </p:pic>
        </p:grpSp>
        <p:sp>
          <p:nvSpPr>
            <p:cNvPr id="72723" name="WordArt 42"/>
            <p:cNvSpPr>
              <a:spLocks noChangeArrowheads="1" noChangeShapeType="1" noTextEdit="1"/>
            </p:cNvSpPr>
            <p:nvPr/>
          </p:nvSpPr>
          <p:spPr bwMode="gray">
            <a:xfrm>
              <a:off x="3975" y="1272"/>
              <a:ext cx="334" cy="265"/>
            </a:xfrm>
            <a:prstGeom prst="rect">
              <a:avLst/>
            </a:prstGeom>
          </p:spPr>
          <p:txBody>
            <a:bodyPr wrap="none" fromWordArt="1">
              <a:prstTxWarp prst="textPlain">
                <a:avLst>
                  <a:gd name="adj" fmla="val 50000"/>
                </a:avLst>
              </a:prstTxWarp>
            </a:bodyPr>
            <a:lstStyle/>
            <a:p>
              <a:r>
                <a:rPr lang="en-US" altLang="zh-CN" i="1" kern="10">
                  <a:ln w="9525">
                    <a:noFill/>
                    <a:round/>
                    <a:headEnd/>
                    <a:tailEnd/>
                  </a:ln>
                  <a:solidFill>
                    <a:srgbClr val="FCFCFC">
                      <a:alpha val="59999"/>
                    </a:srgbClr>
                  </a:solidFill>
                  <a:latin typeface="Arial Black"/>
                </a:rPr>
                <a:t>03</a:t>
              </a:r>
              <a:endParaRPr lang="zh-CN" altLang="en-US" i="1" kern="10">
                <a:ln w="9525">
                  <a:noFill/>
                  <a:round/>
                  <a:headEnd/>
                  <a:tailEnd/>
                </a:ln>
                <a:solidFill>
                  <a:srgbClr val="FCFCFC">
                    <a:alpha val="59999"/>
                  </a:srgbClr>
                </a:solidFill>
                <a:latin typeface="Arial Black"/>
              </a:endParaRPr>
            </a:p>
          </p:txBody>
        </p:sp>
        <p:sp>
          <p:nvSpPr>
            <p:cNvPr id="29739" name="Text Box 43"/>
            <p:cNvSpPr txBox="1">
              <a:spLocks noChangeArrowheads="1"/>
            </p:cNvSpPr>
            <p:nvPr/>
          </p:nvSpPr>
          <p:spPr bwMode="auto">
            <a:xfrm>
              <a:off x="3888" y="1776"/>
              <a:ext cx="1152" cy="1384"/>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kumimoji="1" lang="en-US" altLang="zh-CN" sz="2600" b="0">
                  <a:solidFill>
                    <a:schemeClr val="folHlink"/>
                  </a:solidFill>
                  <a:latin typeface="楷体_GB2312" pitchFamily="49" charset="-122"/>
                  <a:ea typeface="楷体_GB2312" pitchFamily="49" charset="-122"/>
                </a:rPr>
                <a:t>         </a:t>
              </a:r>
              <a:r>
                <a:rPr lang="zh-CN" altLang="en-US" sz="2800">
                  <a:solidFill>
                    <a:srgbClr val="FFCC00"/>
                  </a:solidFill>
                  <a:effectLst>
                    <a:outerShdw blurRad="38100" dist="38100" dir="2700000" algn="tl">
                      <a:srgbClr val="C0C0C0"/>
                    </a:outerShdw>
                  </a:effectLst>
                  <a:latin typeface="楷体_GB2312" pitchFamily="49" charset="-122"/>
                  <a:ea typeface="楷体_GB2312" pitchFamily="49" charset="-122"/>
                </a:rPr>
                <a:t>把握运动和静止辩证关系的意义。</a:t>
              </a:r>
              <a:endParaRPr kumimoji="1" lang="zh-CN" altLang="en-US" sz="2800">
                <a:solidFill>
                  <a:srgbClr val="FFCC00"/>
                </a:solidFill>
                <a:effectLst>
                  <a:outerShdw blurRad="38100" dist="38100" dir="2700000" algn="tl">
                    <a:srgbClr val="C0C0C0"/>
                  </a:outerShdw>
                </a:effectLst>
                <a:latin typeface="楷体_GB2312" pitchFamily="49" charset="-122"/>
                <a:ea typeface="楷体_GB2312" pitchFamily="49" charset="-122"/>
              </a:endParaRPr>
            </a:p>
          </p:txBody>
        </p:sp>
      </p:grpSp>
      <p:grpSp>
        <p:nvGrpSpPr>
          <p:cNvPr id="11" name="Group 44"/>
          <p:cNvGrpSpPr>
            <a:grpSpLocks/>
          </p:cNvGrpSpPr>
          <p:nvPr/>
        </p:nvGrpSpPr>
        <p:grpSpPr bwMode="auto">
          <a:xfrm>
            <a:off x="0" y="996950"/>
            <a:ext cx="9144000" cy="519113"/>
            <a:chOff x="0" y="816"/>
            <a:chExt cx="5760" cy="372"/>
          </a:xfrm>
        </p:grpSpPr>
        <p:pic>
          <p:nvPicPr>
            <p:cNvPr id="72717" name="Picture 45" descr="1118564011"/>
            <p:cNvPicPr>
              <a:picLocks noChangeAspect="1" noChangeArrowheads="1"/>
            </p:cNvPicPr>
            <p:nvPr/>
          </p:nvPicPr>
          <p:blipFill>
            <a:blip r:embed="rId8" cstate="print"/>
            <a:srcRect/>
            <a:stretch>
              <a:fillRect/>
            </a:stretch>
          </p:blipFill>
          <p:spPr bwMode="auto">
            <a:xfrm>
              <a:off x="3426" y="816"/>
              <a:ext cx="2334" cy="372"/>
            </a:xfrm>
            <a:prstGeom prst="rect">
              <a:avLst/>
            </a:prstGeom>
            <a:noFill/>
            <a:ln w="9525">
              <a:noFill/>
              <a:miter lim="800000"/>
              <a:headEnd/>
              <a:tailEnd/>
            </a:ln>
          </p:spPr>
        </p:pic>
        <p:pic>
          <p:nvPicPr>
            <p:cNvPr id="72718" name="Picture 46" descr="1118564011"/>
            <p:cNvPicPr>
              <a:picLocks noChangeAspect="1" noChangeArrowheads="1"/>
            </p:cNvPicPr>
            <p:nvPr/>
          </p:nvPicPr>
          <p:blipFill>
            <a:blip r:embed="rId8"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par>
                          <p:cTn id="17" fill="hold">
                            <p:stCondLst>
                              <p:cond delay="15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par>
                          <p:cTn id="21" fill="hold">
                            <p:stCondLst>
                              <p:cond delay="2000"/>
                            </p:stCondLst>
                            <p:childTnLst>
                              <p:par>
                                <p:cTn id="22" presetID="16" presetClass="entr" presetSubtype="42" fill="hold" grpId="0" nodeType="afterEffect">
                                  <p:stCondLst>
                                    <p:cond delay="500"/>
                                  </p:stCondLst>
                                  <p:childTnLst>
                                    <p:set>
                                      <p:cBhvr>
                                        <p:cTn id="23" dur="1" fill="hold">
                                          <p:stCondLst>
                                            <p:cond delay="0"/>
                                          </p:stCondLst>
                                        </p:cTn>
                                        <p:tgtEl>
                                          <p:spTgt spid="29699"/>
                                        </p:tgtEl>
                                        <p:attrNameLst>
                                          <p:attrName>style.visibility</p:attrName>
                                        </p:attrNameLst>
                                      </p:cBhvr>
                                      <p:to>
                                        <p:strVal val="visible"/>
                                      </p:to>
                                    </p:set>
                                    <p:animEffect transition="in" filter="barn(outHorizontal)">
                                      <p:cBhvr>
                                        <p:cTn id="24" dur="500"/>
                                        <p:tgtEl>
                                          <p:spTgt spid="29699"/>
                                        </p:tgtEl>
                                      </p:cBhvr>
                                    </p:animEffect>
                                  </p:childTnLst>
                                </p:cTn>
                              </p:par>
                            </p:childTnLst>
                          </p:cTn>
                        </p:par>
                        <p:par>
                          <p:cTn id="25" fill="hold">
                            <p:stCondLst>
                              <p:cond delay="3000"/>
                            </p:stCondLst>
                            <p:childTnLst>
                              <p:par>
                                <p:cTn id="26" presetID="17" presetClass="entr" presetSubtype="8" fill="hold" grpId="0" nodeType="afterEffect">
                                  <p:stCondLst>
                                    <p:cond delay="0"/>
                                  </p:stCondLst>
                                  <p:childTnLst>
                                    <p:set>
                                      <p:cBhvr>
                                        <p:cTn id="27" dur="1" fill="hold">
                                          <p:stCondLst>
                                            <p:cond delay="0"/>
                                          </p:stCondLst>
                                        </p:cTn>
                                        <p:tgtEl>
                                          <p:spTgt spid="29704"/>
                                        </p:tgtEl>
                                        <p:attrNameLst>
                                          <p:attrName>style.visibility</p:attrName>
                                        </p:attrNameLst>
                                      </p:cBhvr>
                                      <p:to>
                                        <p:strVal val="visible"/>
                                      </p:to>
                                    </p:set>
                                    <p:anim calcmode="lin" valueType="num">
                                      <p:cBhvr>
                                        <p:cTn id="28" dur="500" fill="hold"/>
                                        <p:tgtEl>
                                          <p:spTgt spid="29704"/>
                                        </p:tgtEl>
                                        <p:attrNameLst>
                                          <p:attrName>ppt_x</p:attrName>
                                        </p:attrNameLst>
                                      </p:cBhvr>
                                      <p:tavLst>
                                        <p:tav tm="0">
                                          <p:val>
                                            <p:strVal val="#ppt_x-#ppt_w/2"/>
                                          </p:val>
                                        </p:tav>
                                        <p:tav tm="100000">
                                          <p:val>
                                            <p:strVal val="#ppt_x"/>
                                          </p:val>
                                        </p:tav>
                                      </p:tavLst>
                                    </p:anim>
                                    <p:anim calcmode="lin" valueType="num">
                                      <p:cBhvr>
                                        <p:cTn id="29" dur="500" fill="hold"/>
                                        <p:tgtEl>
                                          <p:spTgt spid="29704"/>
                                        </p:tgtEl>
                                        <p:attrNameLst>
                                          <p:attrName>ppt_y</p:attrName>
                                        </p:attrNameLst>
                                      </p:cBhvr>
                                      <p:tavLst>
                                        <p:tav tm="0">
                                          <p:val>
                                            <p:strVal val="#ppt_y"/>
                                          </p:val>
                                        </p:tav>
                                        <p:tav tm="100000">
                                          <p:val>
                                            <p:strVal val="#ppt_y"/>
                                          </p:val>
                                        </p:tav>
                                      </p:tavLst>
                                    </p:anim>
                                    <p:anim calcmode="lin" valueType="num">
                                      <p:cBhvr>
                                        <p:cTn id="30" dur="500" fill="hold"/>
                                        <p:tgtEl>
                                          <p:spTgt spid="29704"/>
                                        </p:tgtEl>
                                        <p:attrNameLst>
                                          <p:attrName>ppt_w</p:attrName>
                                        </p:attrNameLst>
                                      </p:cBhvr>
                                      <p:tavLst>
                                        <p:tav tm="0">
                                          <p:val>
                                            <p:fltVal val="0"/>
                                          </p:val>
                                        </p:tav>
                                        <p:tav tm="100000">
                                          <p:val>
                                            <p:strVal val="#ppt_w"/>
                                          </p:val>
                                        </p:tav>
                                      </p:tavLst>
                                    </p:anim>
                                    <p:anim calcmode="lin" valueType="num">
                                      <p:cBhvr>
                                        <p:cTn id="31" dur="500" fill="hold"/>
                                        <p:tgtEl>
                                          <p:spTgt spid="29704"/>
                                        </p:tgtEl>
                                        <p:attrNameLst>
                                          <p:attrName>ppt_h</p:attrName>
                                        </p:attrNameLst>
                                      </p:cBhvr>
                                      <p:tavLst>
                                        <p:tav tm="0">
                                          <p:val>
                                            <p:strVal val="#ppt_h"/>
                                          </p:val>
                                        </p:tav>
                                        <p:tav tm="100000">
                                          <p:val>
                                            <p:strVal val="#ppt_h"/>
                                          </p:val>
                                        </p:tav>
                                      </p:tavLst>
                                    </p:anim>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29700"/>
                                        </p:tgtEl>
                                        <p:attrNameLst>
                                          <p:attrName>style.visibility</p:attrName>
                                        </p:attrNameLst>
                                      </p:cBhvr>
                                      <p:to>
                                        <p:strVal val="visible"/>
                                      </p:to>
                                    </p:set>
                                    <p:animEffect transition="in" filter="blinds(horizontal)">
                                      <p:cBhvr>
                                        <p:cTn id="35" dur="500"/>
                                        <p:tgtEl>
                                          <p:spTgt spid="29700"/>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29701">
                                            <p:txEl>
                                              <p:pRg st="0" end="0"/>
                                            </p:txEl>
                                          </p:spTgt>
                                        </p:tgtEl>
                                        <p:attrNameLst>
                                          <p:attrName>style.visibility</p:attrName>
                                        </p:attrNameLst>
                                      </p:cBhvr>
                                      <p:to>
                                        <p:strVal val="visible"/>
                                      </p:to>
                                    </p:set>
                                    <p:animEffect transition="in" filter="wipe(left)">
                                      <p:cBhvr>
                                        <p:cTn id="39" dur="500"/>
                                        <p:tgtEl>
                                          <p:spTgt spid="29701">
                                            <p:txEl>
                                              <p:pRg st="0" end="0"/>
                                            </p:txEl>
                                          </p:spTgt>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29702"/>
                                        </p:tgtEl>
                                        <p:attrNameLst>
                                          <p:attrName>style.visibility</p:attrName>
                                        </p:attrNameLst>
                                      </p:cBhvr>
                                      <p:to>
                                        <p:strVal val="visible"/>
                                      </p:to>
                                    </p:set>
                                    <p:animEffect transition="in" filter="wipe(up)">
                                      <p:cBhvr>
                                        <p:cTn id="43" dur="500"/>
                                        <p:tgtEl>
                                          <p:spTgt spid="29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9702" grpId="0"/>
      <p:bldP spid="29704"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2498" name="Text Box 2"/>
          <p:cNvSpPr txBox="1">
            <a:spLocks noChangeArrowheads="1"/>
          </p:cNvSpPr>
          <p:nvPr/>
        </p:nvSpPr>
        <p:spPr bwMode="auto">
          <a:xfrm>
            <a:off x="1066800" y="1447800"/>
            <a:ext cx="5516563" cy="696913"/>
          </a:xfrm>
          <a:prstGeom prst="rect">
            <a:avLst/>
          </a:prstGeom>
          <a:noFill/>
          <a:ln w="9525">
            <a:noFill/>
            <a:miter lim="800000"/>
            <a:headEnd/>
            <a:tailEnd/>
          </a:ln>
        </p:spPr>
        <p:txBody>
          <a:bodyPr>
            <a:spAutoFit/>
          </a:bodyPr>
          <a:lstStyle/>
          <a:p>
            <a:pPr>
              <a:lnSpc>
                <a:spcPct val="110000"/>
              </a:lnSpc>
            </a:pPr>
            <a:r>
              <a:rPr kumimoji="1" lang="en-US" altLang="zh-CN">
                <a:latin typeface="方正大黑简体" pitchFamily="2" charset="-122"/>
                <a:ea typeface="方正大黑简体" pitchFamily="2" charset="-122"/>
              </a:rPr>
              <a:t>   </a:t>
            </a:r>
            <a:r>
              <a:rPr kumimoji="1" lang="zh-CN" altLang="en-US">
                <a:latin typeface="楷体_GB2312" pitchFamily="49" charset="-122"/>
                <a:ea typeface="楷体_GB2312" pitchFamily="49" charset="-122"/>
              </a:rPr>
              <a:t>静止有两种基本情形：</a:t>
            </a:r>
          </a:p>
        </p:txBody>
      </p:sp>
      <p:sp>
        <p:nvSpPr>
          <p:cNvPr id="362499" name="Text Box 3"/>
          <p:cNvSpPr txBox="1">
            <a:spLocks noChangeArrowheads="1"/>
          </p:cNvSpPr>
          <p:nvPr/>
        </p:nvSpPr>
        <p:spPr bwMode="auto">
          <a:xfrm>
            <a:off x="1524000" y="2133600"/>
            <a:ext cx="7086600" cy="568325"/>
          </a:xfrm>
          <a:prstGeom prst="rect">
            <a:avLst/>
          </a:prstGeom>
          <a:noFill/>
          <a:ln w="9525">
            <a:noFill/>
            <a:miter lim="800000"/>
            <a:headEnd/>
            <a:tailEnd/>
          </a:ln>
          <a:effectLst>
            <a:outerShdw dist="35921" dir="2700000" algn="ctr" rotWithShape="0">
              <a:schemeClr val="bg2"/>
            </a:outerShdw>
          </a:effectLst>
        </p:spPr>
        <p:txBody>
          <a:bodyPr>
            <a:spAutoFit/>
          </a:bodyPr>
          <a:lstStyle/>
          <a:p>
            <a:pPr>
              <a:lnSpc>
                <a:spcPct val="110000"/>
              </a:lnSpc>
              <a:buClr>
                <a:srgbClr val="FF3300"/>
              </a:buClr>
              <a:buFont typeface="Wingdings" pitchFamily="2" charset="2"/>
              <a:buChar char="v"/>
              <a:defRPr/>
            </a:pPr>
            <a:r>
              <a:rPr kumimoji="1" lang="zh-CN" altLang="en-US" sz="3200" dirty="0">
                <a:solidFill>
                  <a:srgbClr val="003399"/>
                </a:solidFill>
                <a:latin typeface="仿宋_GB2312" pitchFamily="49" charset="-122"/>
                <a:ea typeface="仿宋_GB2312" pitchFamily="49" charset="-122"/>
              </a:rPr>
              <a:t>没有发生位移（物理位置）</a:t>
            </a:r>
          </a:p>
        </p:txBody>
      </p:sp>
      <p:sp>
        <p:nvSpPr>
          <p:cNvPr id="362500" name="Text Box 4"/>
          <p:cNvSpPr txBox="1">
            <a:spLocks noChangeArrowheads="1"/>
          </p:cNvSpPr>
          <p:nvPr/>
        </p:nvSpPr>
        <p:spPr bwMode="auto">
          <a:xfrm>
            <a:off x="1524000" y="2362200"/>
            <a:ext cx="6400800" cy="1109663"/>
          </a:xfrm>
          <a:prstGeom prst="rect">
            <a:avLst/>
          </a:prstGeom>
          <a:noFill/>
          <a:ln w="9525">
            <a:noFill/>
            <a:miter lim="800000"/>
            <a:headEnd/>
            <a:tailEnd/>
          </a:ln>
          <a:effectLst>
            <a:outerShdw dist="35921" dir="2700000" algn="ctr" rotWithShape="0">
              <a:schemeClr val="bg2"/>
            </a:outerShdw>
          </a:effectLst>
        </p:spPr>
        <p:txBody>
          <a:bodyPr>
            <a:spAutoFit/>
          </a:bodyPr>
          <a:lstStyle/>
          <a:p>
            <a:pPr>
              <a:lnSpc>
                <a:spcPct val="110000"/>
              </a:lnSpc>
              <a:buClr>
                <a:srgbClr val="FF3300"/>
              </a:buClr>
              <a:buFont typeface="Wingdings" pitchFamily="2" charset="2"/>
              <a:buNone/>
              <a:defRPr/>
            </a:pPr>
            <a:endParaRPr kumimoji="1" lang="en-US" altLang="zh-CN" sz="3200" dirty="0">
              <a:latin typeface="方正大黑简体" pitchFamily="2" charset="-122"/>
              <a:ea typeface="方正大黑简体" pitchFamily="2" charset="-122"/>
            </a:endParaRPr>
          </a:p>
          <a:p>
            <a:pPr>
              <a:lnSpc>
                <a:spcPct val="110000"/>
              </a:lnSpc>
              <a:buClr>
                <a:srgbClr val="FF3300"/>
              </a:buClr>
              <a:buFont typeface="Wingdings" pitchFamily="2" charset="2"/>
              <a:buChar char="v"/>
              <a:defRPr/>
            </a:pPr>
            <a:r>
              <a:rPr kumimoji="1" lang="zh-CN" altLang="en-US" sz="3200" dirty="0">
                <a:solidFill>
                  <a:srgbClr val="003399"/>
                </a:solidFill>
                <a:latin typeface="仿宋_GB2312" pitchFamily="49" charset="-122"/>
                <a:ea typeface="仿宋_GB2312" pitchFamily="49" charset="-122"/>
              </a:rPr>
              <a:t>没有发生质变（化学性质）</a:t>
            </a:r>
          </a:p>
        </p:txBody>
      </p:sp>
      <p:pic>
        <p:nvPicPr>
          <p:cNvPr id="362501" name="Picture 5" descr="NO_2029"/>
          <p:cNvPicPr>
            <a:picLocks noChangeAspect="1" noChangeArrowheads="1"/>
          </p:cNvPicPr>
          <p:nvPr/>
        </p:nvPicPr>
        <p:blipFill>
          <a:blip r:embed="rId2" cstate="print"/>
          <a:srcRect/>
          <a:stretch>
            <a:fillRect/>
          </a:stretch>
        </p:blipFill>
        <p:spPr bwMode="auto">
          <a:xfrm>
            <a:off x="4876800" y="3657600"/>
            <a:ext cx="3276600" cy="2133600"/>
          </a:xfrm>
          <a:prstGeom prst="rect">
            <a:avLst/>
          </a:prstGeom>
          <a:noFill/>
          <a:ln w="9525">
            <a:solidFill>
              <a:schemeClr val="folHlink"/>
            </a:solidFill>
            <a:miter lim="800000"/>
            <a:headEnd/>
            <a:tailEnd/>
          </a:ln>
        </p:spPr>
      </p:pic>
      <p:sp>
        <p:nvSpPr>
          <p:cNvPr id="73734" name="Rectangle 6"/>
          <p:cNvSpPr>
            <a:spLocks noChangeArrowheads="1"/>
          </p:cNvSpPr>
          <p:nvPr/>
        </p:nvSpPr>
        <p:spPr bwMode="auto">
          <a:xfrm>
            <a:off x="1752600" y="752475"/>
            <a:ext cx="4521200" cy="641350"/>
          </a:xfrm>
          <a:prstGeom prst="rect">
            <a:avLst/>
          </a:prstGeom>
          <a:noFill/>
          <a:ln w="9525" algn="ctr">
            <a:noFill/>
            <a:miter lim="800000"/>
            <a:headEnd/>
            <a:tailEnd/>
          </a:ln>
        </p:spPr>
        <p:txBody>
          <a:bodyPr>
            <a:spAutoFit/>
          </a:bodyPr>
          <a:lstStyle/>
          <a:p>
            <a:pPr algn="just">
              <a:spcBef>
                <a:spcPct val="50000"/>
              </a:spcBef>
              <a:buClr>
                <a:srgbClr val="FF0000"/>
              </a:buClr>
              <a:buFont typeface="Wingdings" pitchFamily="2" charset="2"/>
              <a:buChar char="Ø"/>
            </a:pPr>
            <a:r>
              <a:rPr kumimoji="1" lang="zh-CN" altLang="en-US">
                <a:solidFill>
                  <a:srgbClr val="008000"/>
                </a:solidFill>
                <a:ea typeface="黑体" pitchFamily="2" charset="-122"/>
              </a:rPr>
              <a:t>静止的表现形式</a:t>
            </a:r>
          </a:p>
        </p:txBody>
      </p:sp>
      <p:pic>
        <p:nvPicPr>
          <p:cNvPr id="73735" name="Picture 7" descr="新校区大门"/>
          <p:cNvPicPr>
            <a:picLocks noChangeAspect="1" noChangeArrowheads="1"/>
          </p:cNvPicPr>
          <p:nvPr/>
        </p:nvPicPr>
        <p:blipFill>
          <a:blip r:embed="rId3" cstate="print"/>
          <a:srcRect/>
          <a:stretch>
            <a:fillRect/>
          </a:stretch>
        </p:blipFill>
        <p:spPr bwMode="auto">
          <a:xfrm>
            <a:off x="1219200" y="3657600"/>
            <a:ext cx="3505200" cy="2389188"/>
          </a:xfrm>
          <a:prstGeom prst="rect">
            <a:avLst/>
          </a:prstGeom>
          <a:noFill/>
          <a:ln w="9525">
            <a:noFill/>
            <a:miter lim="800000"/>
            <a:headEnd/>
            <a:tailEnd/>
          </a:ln>
        </p:spPr>
      </p:pic>
      <p:sp>
        <p:nvSpPr>
          <p:cNvPr id="73736" name="Text Box 8"/>
          <p:cNvSpPr txBox="1">
            <a:spLocks noChangeArrowheads="1"/>
          </p:cNvSpPr>
          <p:nvPr/>
        </p:nvSpPr>
        <p:spPr bwMode="auto">
          <a:xfrm>
            <a:off x="1355725" y="5226050"/>
            <a:ext cx="1970088" cy="519113"/>
          </a:xfrm>
          <a:prstGeom prst="rect">
            <a:avLst/>
          </a:prstGeom>
          <a:noFill/>
          <a:ln w="9525" algn="ctr">
            <a:noFill/>
            <a:miter lim="800000"/>
            <a:headEnd/>
            <a:tailEnd/>
          </a:ln>
        </p:spPr>
        <p:txBody>
          <a:bodyPr wrap="none">
            <a:spAutoFit/>
          </a:bodyPr>
          <a:lstStyle/>
          <a:p>
            <a:pPr algn="just">
              <a:spcBef>
                <a:spcPct val="20000"/>
              </a:spcBef>
            </a:pPr>
            <a:r>
              <a:rPr lang="zh-CN" altLang="en-US" sz="2800">
                <a:solidFill>
                  <a:srgbClr val="003399"/>
                </a:solidFill>
                <a:ea typeface="黑体" pitchFamily="2" charset="-122"/>
              </a:rPr>
              <a:t>宁静的校园</a:t>
            </a:r>
          </a:p>
        </p:txBody>
      </p:sp>
      <p:sp>
        <p:nvSpPr>
          <p:cNvPr id="73737" name="Text Box 9"/>
          <p:cNvSpPr txBox="1">
            <a:spLocks noChangeArrowheads="1"/>
          </p:cNvSpPr>
          <p:nvPr/>
        </p:nvSpPr>
        <p:spPr bwMode="auto">
          <a:xfrm>
            <a:off x="5394325" y="5149850"/>
            <a:ext cx="2327275" cy="519113"/>
          </a:xfrm>
          <a:prstGeom prst="rect">
            <a:avLst/>
          </a:prstGeom>
          <a:noFill/>
          <a:ln w="9525" algn="ctr">
            <a:noFill/>
            <a:miter lim="800000"/>
            <a:headEnd/>
            <a:tailEnd/>
          </a:ln>
        </p:spPr>
        <p:txBody>
          <a:bodyPr wrap="none">
            <a:spAutoFit/>
          </a:bodyPr>
          <a:lstStyle/>
          <a:p>
            <a:pPr algn="just">
              <a:spcBef>
                <a:spcPct val="20000"/>
              </a:spcBef>
            </a:pPr>
            <a:r>
              <a:rPr lang="zh-CN" altLang="en-US" sz="2800">
                <a:solidFill>
                  <a:srgbClr val="FFFF00"/>
                </a:solidFill>
                <a:ea typeface="黑体" pitchFamily="2" charset="-122"/>
              </a:rPr>
              <a:t>长大的西红柿</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2498"/>
                                        </p:tgtEl>
                                        <p:attrNameLst>
                                          <p:attrName>style.visibility</p:attrName>
                                        </p:attrNameLst>
                                      </p:cBhvr>
                                      <p:to>
                                        <p:strVal val="visible"/>
                                      </p:to>
                                    </p:set>
                                    <p:animEffect transition="in" filter="dissolve">
                                      <p:cBhvr>
                                        <p:cTn id="7" dur="500"/>
                                        <p:tgtEl>
                                          <p:spTgt spid="362498"/>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362499"/>
                                        </p:tgtEl>
                                        <p:attrNameLst>
                                          <p:attrName>style.visibility</p:attrName>
                                        </p:attrNameLst>
                                      </p:cBhvr>
                                      <p:to>
                                        <p:strVal val="visible"/>
                                      </p:to>
                                    </p:set>
                                    <p:animEffect transition="in" filter="slide(fromBottom)">
                                      <p:cBhvr>
                                        <p:cTn id="11" dur="500"/>
                                        <p:tgtEl>
                                          <p:spTgt spid="362499"/>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362500"/>
                                        </p:tgtEl>
                                        <p:attrNameLst>
                                          <p:attrName>style.visibility</p:attrName>
                                        </p:attrNameLst>
                                      </p:cBhvr>
                                      <p:to>
                                        <p:strVal val="visible"/>
                                      </p:to>
                                    </p:set>
                                    <p:animEffect transition="in" filter="slide(fromBottom)">
                                      <p:cBhvr>
                                        <p:cTn id="15" dur="500"/>
                                        <p:tgtEl>
                                          <p:spTgt spid="362500"/>
                                        </p:tgtEl>
                                      </p:cBhvr>
                                    </p:animEffect>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362501"/>
                                        </p:tgtEl>
                                        <p:attrNameLst>
                                          <p:attrName>style.visibility</p:attrName>
                                        </p:attrNameLst>
                                      </p:cBhvr>
                                      <p:to>
                                        <p:strVal val="visible"/>
                                      </p:to>
                                    </p:set>
                                    <p:anim calcmode="lin" valueType="num">
                                      <p:cBhvr additive="base">
                                        <p:cTn id="19" dur="500" fill="hold"/>
                                        <p:tgtEl>
                                          <p:spTgt spid="362501"/>
                                        </p:tgtEl>
                                        <p:attrNameLst>
                                          <p:attrName>ppt_x</p:attrName>
                                        </p:attrNameLst>
                                      </p:cBhvr>
                                      <p:tavLst>
                                        <p:tav tm="0">
                                          <p:val>
                                            <p:strVal val="1+#ppt_w/2"/>
                                          </p:val>
                                        </p:tav>
                                        <p:tav tm="100000">
                                          <p:val>
                                            <p:strVal val="#ppt_x"/>
                                          </p:val>
                                        </p:tav>
                                      </p:tavLst>
                                    </p:anim>
                                    <p:anim calcmode="lin" valueType="num">
                                      <p:cBhvr additive="base">
                                        <p:cTn id="20" dur="500" fill="hold"/>
                                        <p:tgtEl>
                                          <p:spTgt spid="3625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498" grpId="0" autoUpdateAnimBg="0"/>
      <p:bldP spid="362499" grpId="0" autoUpdateAnimBg="0"/>
      <p:bldP spid="36250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4546" name="Rectangle 2"/>
          <p:cNvSpPr>
            <a:spLocks noGrp="1" noChangeArrowheads="1"/>
          </p:cNvSpPr>
          <p:nvPr>
            <p:ph type="body" idx="1"/>
          </p:nvPr>
        </p:nvSpPr>
        <p:spPr>
          <a:xfrm>
            <a:off x="857250" y="1785938"/>
            <a:ext cx="7419975" cy="4191000"/>
          </a:xfrm>
        </p:spPr>
        <p:txBody>
          <a:bodyPr/>
          <a:lstStyle/>
          <a:p>
            <a:r>
              <a:rPr lang="zh-CN" altLang="en-US" b="1" smtClean="0"/>
              <a:t>割裂运动与静止的辩证统一会导致：</a:t>
            </a:r>
          </a:p>
          <a:p>
            <a:r>
              <a:rPr lang="zh-CN" altLang="en-US" b="1" smtClean="0">
                <a:solidFill>
                  <a:srgbClr val="0000CC"/>
                </a:solidFill>
              </a:rPr>
              <a:t>相对主义和诡辩论：</a:t>
            </a:r>
          </a:p>
          <a:p>
            <a:r>
              <a:rPr lang="zh-CN" altLang="en-US" b="1" smtClean="0"/>
              <a:t>     夸大绝对运动而否定相对静止。</a:t>
            </a:r>
          </a:p>
          <a:p>
            <a:r>
              <a:rPr lang="zh-CN" altLang="en-US" b="1" smtClean="0">
                <a:solidFill>
                  <a:srgbClr val="FF0000"/>
                </a:solidFill>
              </a:rPr>
              <a:t>例：</a:t>
            </a:r>
            <a:r>
              <a:rPr lang="zh-CN" altLang="en-US" b="1" i="1" smtClean="0">
                <a:solidFill>
                  <a:srgbClr val="FF0000"/>
                </a:solidFill>
              </a:rPr>
              <a:t>阿基里斯追不上乌龟</a:t>
            </a:r>
            <a:endParaRPr lang="zh-CN" altLang="en-US" sz="2000" b="1" i="1" smtClean="0">
              <a:solidFill>
                <a:srgbClr val="FF0000"/>
              </a:solidFill>
            </a:endParaRPr>
          </a:p>
          <a:p>
            <a:r>
              <a:rPr lang="zh-CN" altLang="en-US" b="1" smtClean="0">
                <a:solidFill>
                  <a:srgbClr val="0000CC"/>
                </a:solidFill>
              </a:rPr>
              <a:t>形而上学不变论：</a:t>
            </a:r>
          </a:p>
          <a:p>
            <a:r>
              <a:rPr lang="zh-CN" altLang="en-US" b="1" smtClean="0"/>
              <a:t>    夸大相对静止而否定绝对运动。</a:t>
            </a:r>
          </a:p>
          <a:p>
            <a:r>
              <a:rPr lang="zh-CN" altLang="en-US" b="1" smtClean="0">
                <a:solidFill>
                  <a:srgbClr val="FF0000"/>
                </a:solidFill>
              </a:rPr>
              <a:t>例：</a:t>
            </a:r>
            <a:r>
              <a:rPr lang="zh-CN" altLang="en-US" b="1" i="1" smtClean="0">
                <a:solidFill>
                  <a:srgbClr val="FF0000"/>
                </a:solidFill>
              </a:rPr>
              <a:t>飞矢不动</a:t>
            </a:r>
          </a:p>
        </p:txBody>
      </p:sp>
      <p:sp>
        <p:nvSpPr>
          <p:cNvPr id="364547" name="Rectangle 3"/>
          <p:cNvSpPr>
            <a:spLocks noChangeArrowheads="1"/>
          </p:cNvSpPr>
          <p:nvPr/>
        </p:nvSpPr>
        <p:spPr bwMode="auto">
          <a:xfrm>
            <a:off x="2971800" y="1524000"/>
            <a:ext cx="3200400" cy="76200"/>
          </a:xfrm>
          <a:prstGeom prst="rect">
            <a:avLst/>
          </a:prstGeom>
          <a:gradFill rotWithShape="0">
            <a:gsLst>
              <a:gs pos="0">
                <a:srgbClr val="FF0000"/>
              </a:gs>
              <a:gs pos="50000">
                <a:srgbClr val="FFFF00"/>
              </a:gs>
              <a:gs pos="100000">
                <a:srgbClr val="FF0000"/>
              </a:gs>
            </a:gsLst>
            <a:lin ang="5400000" scaled="1"/>
          </a:gradFill>
          <a:ln w="9525">
            <a:solidFill>
              <a:srgbClr val="FF5050"/>
            </a:solidFill>
            <a:miter lim="800000"/>
            <a:headEnd/>
            <a:tailEnd/>
          </a:ln>
        </p:spPr>
        <p:txBody>
          <a:bodyPr wrap="none" anchor="ctr"/>
          <a:lstStyle/>
          <a:p>
            <a:endParaRPr lang="zh-CN" altLang="en-US"/>
          </a:p>
        </p:txBody>
      </p:sp>
      <p:sp>
        <p:nvSpPr>
          <p:cNvPr id="74756" name="Rectangle 4"/>
          <p:cNvSpPr>
            <a:spLocks noChangeArrowheads="1"/>
          </p:cNvSpPr>
          <p:nvPr/>
        </p:nvSpPr>
        <p:spPr bwMode="auto">
          <a:xfrm>
            <a:off x="3048000" y="752475"/>
            <a:ext cx="2936875" cy="641350"/>
          </a:xfrm>
          <a:prstGeom prst="rect">
            <a:avLst/>
          </a:prstGeom>
          <a:noFill/>
          <a:ln w="9525" algn="ctr">
            <a:noFill/>
            <a:miter lim="800000"/>
            <a:headEnd/>
            <a:tailEnd/>
          </a:ln>
        </p:spPr>
        <p:txBody>
          <a:bodyPr wrap="none">
            <a:spAutoFit/>
          </a:bodyPr>
          <a:lstStyle/>
          <a:p>
            <a:pPr algn="just">
              <a:spcBef>
                <a:spcPct val="20000"/>
              </a:spcBef>
            </a:pPr>
            <a:r>
              <a:rPr lang="zh-CN" altLang="en-US">
                <a:solidFill>
                  <a:srgbClr val="009900"/>
                </a:solidFill>
                <a:ea typeface="黑体" pitchFamily="2" charset="-122"/>
              </a:rPr>
              <a:t>两种错误倾向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64547"/>
                                        </p:tgtEl>
                                        <p:attrNameLst>
                                          <p:attrName>style.visibility</p:attrName>
                                        </p:attrNameLst>
                                      </p:cBhvr>
                                      <p:to>
                                        <p:strVal val="visible"/>
                                      </p:to>
                                    </p:set>
                                    <p:anim calcmode="lin" valueType="num">
                                      <p:cBhvr additive="base">
                                        <p:cTn id="7" dur="500" fill="hold"/>
                                        <p:tgtEl>
                                          <p:spTgt spid="364547"/>
                                        </p:tgtEl>
                                        <p:attrNameLst>
                                          <p:attrName>ppt_x</p:attrName>
                                        </p:attrNameLst>
                                      </p:cBhvr>
                                      <p:tavLst>
                                        <p:tav tm="0">
                                          <p:val>
                                            <p:strVal val="0-#ppt_w/2"/>
                                          </p:val>
                                        </p:tav>
                                        <p:tav tm="100000">
                                          <p:val>
                                            <p:strVal val="#ppt_x"/>
                                          </p:val>
                                        </p:tav>
                                      </p:tavLst>
                                    </p:anim>
                                    <p:anim calcmode="lin" valueType="num">
                                      <p:cBhvr additive="base">
                                        <p:cTn id="8" dur="500" fill="hold"/>
                                        <p:tgtEl>
                                          <p:spTgt spid="3645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64546">
                                            <p:txEl>
                                              <p:pRg st="0" end="0"/>
                                            </p:txEl>
                                          </p:spTgt>
                                        </p:tgtEl>
                                        <p:attrNameLst>
                                          <p:attrName>style.visibility</p:attrName>
                                        </p:attrNameLst>
                                      </p:cBhvr>
                                      <p:to>
                                        <p:strVal val="visible"/>
                                      </p:to>
                                    </p:set>
                                    <p:animEffect transition="in" filter="blinds(horizontal)">
                                      <p:cBhvr>
                                        <p:cTn id="13" dur="500"/>
                                        <p:tgtEl>
                                          <p:spTgt spid="36454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64546">
                                            <p:txEl>
                                              <p:pRg st="1" end="1"/>
                                            </p:txEl>
                                          </p:spTgt>
                                        </p:tgtEl>
                                        <p:attrNameLst>
                                          <p:attrName>style.visibility</p:attrName>
                                        </p:attrNameLst>
                                      </p:cBhvr>
                                      <p:to>
                                        <p:strVal val="visible"/>
                                      </p:to>
                                    </p:set>
                                    <p:animEffect transition="in" filter="blinds(horizontal)">
                                      <p:cBhvr>
                                        <p:cTn id="18" dur="500"/>
                                        <p:tgtEl>
                                          <p:spTgt spid="36454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64546">
                                            <p:txEl>
                                              <p:pRg st="2" end="2"/>
                                            </p:txEl>
                                          </p:spTgt>
                                        </p:tgtEl>
                                        <p:attrNameLst>
                                          <p:attrName>style.visibility</p:attrName>
                                        </p:attrNameLst>
                                      </p:cBhvr>
                                      <p:to>
                                        <p:strVal val="visible"/>
                                      </p:to>
                                    </p:set>
                                    <p:animEffect transition="in" filter="blinds(horizontal)">
                                      <p:cBhvr>
                                        <p:cTn id="23" dur="500"/>
                                        <p:tgtEl>
                                          <p:spTgt spid="36454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4546">
                                            <p:txEl>
                                              <p:pRg st="3" end="3"/>
                                            </p:txEl>
                                          </p:spTgt>
                                        </p:tgtEl>
                                        <p:attrNameLst>
                                          <p:attrName>style.visibility</p:attrName>
                                        </p:attrNameLst>
                                      </p:cBhvr>
                                      <p:to>
                                        <p:strVal val="visible"/>
                                      </p:to>
                                    </p:set>
                                    <p:animEffect transition="in" filter="blinds(horizontal)">
                                      <p:cBhvr>
                                        <p:cTn id="28" dur="500"/>
                                        <p:tgtEl>
                                          <p:spTgt spid="36454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4546">
                                            <p:txEl>
                                              <p:pRg st="4" end="4"/>
                                            </p:txEl>
                                          </p:spTgt>
                                        </p:tgtEl>
                                        <p:attrNameLst>
                                          <p:attrName>style.visibility</p:attrName>
                                        </p:attrNameLst>
                                      </p:cBhvr>
                                      <p:to>
                                        <p:strVal val="visible"/>
                                      </p:to>
                                    </p:set>
                                    <p:animEffect transition="in" filter="blinds(horizontal)">
                                      <p:cBhvr>
                                        <p:cTn id="33" dur="500"/>
                                        <p:tgtEl>
                                          <p:spTgt spid="36454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4546">
                                            <p:txEl>
                                              <p:pRg st="5" end="5"/>
                                            </p:txEl>
                                          </p:spTgt>
                                        </p:tgtEl>
                                        <p:attrNameLst>
                                          <p:attrName>style.visibility</p:attrName>
                                        </p:attrNameLst>
                                      </p:cBhvr>
                                      <p:to>
                                        <p:strVal val="visible"/>
                                      </p:to>
                                    </p:set>
                                    <p:animEffect transition="in" filter="blinds(horizontal)">
                                      <p:cBhvr>
                                        <p:cTn id="38" dur="500"/>
                                        <p:tgtEl>
                                          <p:spTgt spid="36454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64546">
                                            <p:txEl>
                                              <p:pRg st="6" end="6"/>
                                            </p:txEl>
                                          </p:spTgt>
                                        </p:tgtEl>
                                        <p:attrNameLst>
                                          <p:attrName>style.visibility</p:attrName>
                                        </p:attrNameLst>
                                      </p:cBhvr>
                                      <p:to>
                                        <p:strVal val="visible"/>
                                      </p:to>
                                    </p:set>
                                    <p:animEffect transition="in" filter="blinds(horizontal)">
                                      <p:cBhvr>
                                        <p:cTn id="43" dur="500"/>
                                        <p:tgtEl>
                                          <p:spTgt spid="3645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46" grpId="0" build="p" autoUpdateAnimBg="0"/>
      <p:bldP spid="36454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8322" name="Rectangle 2"/>
          <p:cNvSpPr>
            <a:spLocks noGrp="1" noChangeArrowheads="1"/>
          </p:cNvSpPr>
          <p:nvPr>
            <p:ph type="body" idx="1"/>
          </p:nvPr>
        </p:nvSpPr>
        <p:spPr>
          <a:xfrm>
            <a:off x="0" y="333375"/>
            <a:ext cx="9144000" cy="6264275"/>
          </a:xfrm>
        </p:spPr>
        <p:txBody>
          <a:bodyPr/>
          <a:lstStyle/>
          <a:p>
            <a:r>
              <a:rPr lang="en-US" altLang="zh-CN" sz="1000" smtClean="0"/>
              <a:t>  </a:t>
            </a:r>
            <a:r>
              <a:rPr lang="zh-CN" altLang="en-US" sz="2000" b="1" smtClean="0">
                <a:solidFill>
                  <a:srgbClr val="FF0000"/>
                </a:solidFill>
              </a:rPr>
              <a:t>阿基里斯追不上乌龟</a:t>
            </a:r>
            <a:br>
              <a:rPr lang="zh-CN" altLang="en-US" sz="2000" b="1" smtClean="0">
                <a:solidFill>
                  <a:srgbClr val="FF0000"/>
                </a:solidFill>
              </a:rPr>
            </a:br>
            <a:r>
              <a:rPr lang="zh-CN" altLang="en-US" sz="2000" b="1" smtClean="0"/>
              <a:t>    两千多年前，古希腊哲学家巴门尼德认为，世界的本原是“存在”，  “存在”只能从一种存在变为另一种存在，存在不会变为不存在，  因而“存在’是不变的。巴门尼德的学生、古希腊哲学家芝诺则进一步提出：运动变化是不可能的。为了论证他的观点，芝诺提出了四个悖论，其中最为著名的是“阿基里斯追不上乌龟”。</a:t>
            </a:r>
            <a:br>
              <a:rPr lang="zh-CN" altLang="en-US" sz="2000" b="1" smtClean="0"/>
            </a:br>
            <a:r>
              <a:rPr lang="zh-CN" altLang="en-US" sz="2000" b="1" smtClean="0"/>
              <a:t>    阿基里斯是古希腊神话中的英雄，海洋女神忒提斯的儿子，他健步如飞，能日行千里。然而芝诺却断言：阿基里斯永远追不上跑得很慢的乌龟。芝诺说：如果乌龟在前，阿基里斯在后，同时起跑，阿基里斯要追上乌龟，必须首先到达乌龟的起点处，但当他到达乌龟起点处时，乌龟却已向前跑到另一地点，而当阿基里斯到达这一地点时，乌龟又到达另一新地点。如此类推下去，以至无穷。所以，阿基里斯永远追不上乌龟。</a:t>
            </a:r>
          </a:p>
          <a:p>
            <a:r>
              <a:rPr lang="zh-CN" altLang="en-US" sz="2000" b="1" smtClean="0"/>
              <a:t>  </a:t>
            </a:r>
            <a:r>
              <a:rPr lang="zh-CN" altLang="en-US" sz="2000" b="1" smtClean="0">
                <a:solidFill>
                  <a:srgbClr val="FF0000"/>
                </a:solidFill>
              </a:rPr>
              <a:t>芝诺还提出了“飞矢不动”的论断</a:t>
            </a:r>
            <a:r>
              <a:rPr lang="zh-CN" altLang="en-US" sz="2000" b="1" smtClean="0"/>
              <a:t>。芝诺认为，既然任何事物在刹那时间都只能占有和自身相等的空间，那么，飞矢也是如此。飞矢在飞行的过程中，这一刹那间在这一点，那一刹那间在另一点。这样，飞矢实际上经过的只不过是无数个静止的点。把无数静止的点加起来的总和，仍然是静止，而不会形成运动。所以，飞矢实际上是不动的。根据上述两个命题，芝诺得出结论说：运动变化是不可能的，甚至连置移动都是不可能的。</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8322">
                                            <p:txEl>
                                              <p:pRg st="0" end="0"/>
                                            </p:txEl>
                                          </p:spTgt>
                                        </p:tgtEl>
                                        <p:attrNameLst>
                                          <p:attrName>style.visibility</p:attrName>
                                        </p:attrNameLst>
                                      </p:cBhvr>
                                      <p:to>
                                        <p:strVal val="visible"/>
                                      </p:to>
                                    </p:set>
                                    <p:animEffect transition="in" filter="blinds(horizontal)">
                                      <p:cBhvr>
                                        <p:cTn id="7" dur="500"/>
                                        <p:tgtEl>
                                          <p:spTgt spid="5683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68322">
                                            <p:txEl>
                                              <p:pRg st="1" end="1"/>
                                            </p:txEl>
                                          </p:spTgt>
                                        </p:tgtEl>
                                        <p:attrNameLst>
                                          <p:attrName>style.visibility</p:attrName>
                                        </p:attrNameLst>
                                      </p:cBhvr>
                                      <p:to>
                                        <p:strVal val="visible"/>
                                      </p:to>
                                    </p:set>
                                    <p:animEffect transition="in" filter="blinds(horizontal)">
                                      <p:cBhvr>
                                        <p:cTn id="12" dur="500"/>
                                        <p:tgtEl>
                                          <p:spTgt spid="5683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2"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val 2"/>
          <p:cNvSpPr>
            <a:spLocks noChangeArrowheads="1"/>
          </p:cNvSpPr>
          <p:nvPr/>
        </p:nvSpPr>
        <p:spPr bwMode="auto">
          <a:xfrm>
            <a:off x="6858000" y="1676400"/>
            <a:ext cx="1828800" cy="647700"/>
          </a:xfrm>
          <a:prstGeom prst="ellipse">
            <a:avLst/>
          </a:prstGeom>
          <a:gradFill rotWithShape="0">
            <a:gsLst>
              <a:gs pos="0">
                <a:schemeClr val="bg1"/>
              </a:gs>
              <a:gs pos="100000">
                <a:schemeClr val="hlink"/>
              </a:gs>
            </a:gsLst>
            <a:path path="shape">
              <a:fillToRect l="50000" t="50000" r="50000" b="50000"/>
            </a:path>
          </a:gradFill>
          <a:ln w="9525">
            <a:noFill/>
            <a:round/>
            <a:headEnd/>
            <a:tailEnd/>
          </a:ln>
        </p:spPr>
        <p:txBody>
          <a:bodyPr wrap="none" anchor="ctr"/>
          <a:lstStyle/>
          <a:p>
            <a:pPr eaLnBrk="1" hangingPunct="1"/>
            <a:r>
              <a:rPr kumimoji="1" lang="zh-CN" altLang="en-US" sz="2400">
                <a:solidFill>
                  <a:schemeClr val="tx1"/>
                </a:solidFill>
                <a:latin typeface="Times New Roman" pitchFamily="18" charset="0"/>
                <a:ea typeface="黑体" pitchFamily="2" charset="-122"/>
              </a:rPr>
              <a:t>过去</a:t>
            </a:r>
          </a:p>
        </p:txBody>
      </p:sp>
      <p:sp>
        <p:nvSpPr>
          <p:cNvPr id="30723" name="Oval 3"/>
          <p:cNvSpPr>
            <a:spLocks noChangeArrowheads="1"/>
          </p:cNvSpPr>
          <p:nvPr/>
        </p:nvSpPr>
        <p:spPr bwMode="auto">
          <a:xfrm>
            <a:off x="6858000" y="2895600"/>
            <a:ext cx="1752600" cy="685800"/>
          </a:xfrm>
          <a:prstGeom prst="ellipse">
            <a:avLst/>
          </a:prstGeom>
          <a:gradFill rotWithShape="0">
            <a:gsLst>
              <a:gs pos="0">
                <a:schemeClr val="bg1"/>
              </a:gs>
              <a:gs pos="100000">
                <a:schemeClr val="hlink"/>
              </a:gs>
            </a:gsLst>
            <a:path path="shape">
              <a:fillToRect l="50000" t="50000" r="50000" b="50000"/>
            </a:path>
          </a:gradFill>
          <a:ln w="9525">
            <a:noFill/>
            <a:round/>
            <a:headEnd/>
            <a:tailEnd/>
          </a:ln>
          <a:effectLst/>
        </p:spPr>
        <p:txBody>
          <a:bodyPr wrap="none" anchor="ctr"/>
          <a:lstStyle/>
          <a:p>
            <a:pPr eaLnBrk="1" hangingPunct="1">
              <a:defRPr/>
            </a:pPr>
            <a:r>
              <a:rPr kumimoji="1" lang="zh-CN" altLang="en-US" sz="2400">
                <a:solidFill>
                  <a:schemeClr val="tx1"/>
                </a:solidFill>
                <a:effectLst>
                  <a:outerShdw blurRad="38100" dist="38100" dir="2700000" algn="tl">
                    <a:srgbClr val="FFFFFF"/>
                  </a:outerShdw>
                </a:effectLst>
                <a:latin typeface="Times New Roman" pitchFamily="18" charset="0"/>
                <a:ea typeface="黑体" pitchFamily="2" charset="-122"/>
              </a:rPr>
              <a:t>现在</a:t>
            </a:r>
          </a:p>
        </p:txBody>
      </p:sp>
      <p:sp>
        <p:nvSpPr>
          <p:cNvPr id="30724" name="Oval 4"/>
          <p:cNvSpPr>
            <a:spLocks noChangeArrowheads="1"/>
          </p:cNvSpPr>
          <p:nvPr/>
        </p:nvSpPr>
        <p:spPr bwMode="auto">
          <a:xfrm>
            <a:off x="6858000" y="4191000"/>
            <a:ext cx="1752600" cy="685800"/>
          </a:xfrm>
          <a:prstGeom prst="ellipse">
            <a:avLst/>
          </a:prstGeom>
          <a:gradFill rotWithShape="0">
            <a:gsLst>
              <a:gs pos="0">
                <a:schemeClr val="bg1"/>
              </a:gs>
              <a:gs pos="100000">
                <a:schemeClr val="hlink"/>
              </a:gs>
            </a:gsLst>
            <a:path path="shape">
              <a:fillToRect l="50000" t="50000" r="50000" b="50000"/>
            </a:path>
          </a:gradFill>
          <a:ln w="9525">
            <a:noFill/>
            <a:round/>
            <a:headEnd/>
            <a:tailEnd/>
          </a:ln>
          <a:effectLst/>
        </p:spPr>
        <p:txBody>
          <a:bodyPr wrap="none" anchor="ctr"/>
          <a:lstStyle/>
          <a:p>
            <a:pPr eaLnBrk="1" hangingPunct="1">
              <a:defRPr/>
            </a:pPr>
            <a:r>
              <a:rPr kumimoji="1" lang="zh-CN" altLang="en-US" sz="2400">
                <a:solidFill>
                  <a:schemeClr val="tx1"/>
                </a:solidFill>
                <a:effectLst>
                  <a:outerShdw blurRad="38100" dist="38100" dir="2700000" algn="tl">
                    <a:srgbClr val="FFFFFF"/>
                  </a:outerShdw>
                </a:effectLst>
                <a:latin typeface="Times New Roman" pitchFamily="18" charset="0"/>
                <a:ea typeface="黑体" pitchFamily="2" charset="-122"/>
              </a:rPr>
              <a:t>将来</a:t>
            </a:r>
          </a:p>
        </p:txBody>
      </p:sp>
      <p:pic>
        <p:nvPicPr>
          <p:cNvPr id="30725" name="Picture 5" descr="u=4255144651,1073829824&amp;gp=0"/>
          <p:cNvPicPr>
            <a:picLocks noGrp="1" noChangeAspect="1" noChangeArrowheads="1"/>
          </p:cNvPicPr>
          <p:nvPr>
            <p:ph sz="half" idx="1"/>
          </p:nvPr>
        </p:nvPicPr>
        <p:blipFill>
          <a:blip r:embed="rId2" cstate="print"/>
          <a:srcRect/>
          <a:stretch>
            <a:fillRect/>
          </a:stretch>
        </p:blipFill>
        <p:spPr>
          <a:xfrm>
            <a:off x="1143000" y="3429000"/>
            <a:ext cx="2895600" cy="1736725"/>
          </a:xfrm>
          <a:solidFill>
            <a:schemeClr val="bg1"/>
          </a:solidFill>
        </p:spPr>
      </p:pic>
      <p:grpSp>
        <p:nvGrpSpPr>
          <p:cNvPr id="2" name="Group 6"/>
          <p:cNvGrpSpPr>
            <a:grpSpLocks/>
          </p:cNvGrpSpPr>
          <p:nvPr/>
        </p:nvGrpSpPr>
        <p:grpSpPr bwMode="auto">
          <a:xfrm>
            <a:off x="381000" y="2057400"/>
            <a:ext cx="1803400" cy="865188"/>
            <a:chOff x="624" y="1344"/>
            <a:chExt cx="1136" cy="545"/>
          </a:xfrm>
        </p:grpSpPr>
        <p:sp>
          <p:nvSpPr>
            <p:cNvPr id="30727" name="AutoShape 7"/>
            <p:cNvSpPr>
              <a:spLocks noChangeArrowheads="1"/>
            </p:cNvSpPr>
            <p:nvPr/>
          </p:nvSpPr>
          <p:spPr bwMode="gray">
            <a:xfrm rot="5400000">
              <a:off x="1357" y="1481"/>
              <a:ext cx="545" cy="272"/>
            </a:xfrm>
            <a:prstGeom prst="upArrow">
              <a:avLst>
                <a:gd name="adj1" fmla="val 50093"/>
                <a:gd name="adj2" fmla="val 54046"/>
              </a:avLst>
            </a:prstGeom>
            <a:gradFill rotWithShape="1">
              <a:gsLst>
                <a:gs pos="0">
                  <a:srgbClr val="336699"/>
                </a:gs>
                <a:gs pos="100000">
                  <a:srgbClr val="336699">
                    <a:gamma/>
                    <a:tint val="0"/>
                    <a:invGamma/>
                    <a:alpha val="0"/>
                  </a:srgbClr>
                </a:gs>
              </a:gsLst>
              <a:lin ang="5400000" scaled="1"/>
            </a:gradFill>
            <a:ln w="9525">
              <a:noFill/>
              <a:miter lim="800000"/>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0728" name="AutoShape 8"/>
            <p:cNvSpPr>
              <a:spLocks noChangeArrowheads="1"/>
            </p:cNvSpPr>
            <p:nvPr/>
          </p:nvSpPr>
          <p:spPr bwMode="gray">
            <a:xfrm>
              <a:off x="624" y="1344"/>
              <a:ext cx="864" cy="480"/>
            </a:xfrm>
            <a:prstGeom prst="roundRect">
              <a:avLst>
                <a:gd name="adj" fmla="val 16667"/>
              </a:avLst>
            </a:prstGeom>
            <a:solidFill>
              <a:schemeClr val="hlink"/>
            </a:solidFill>
            <a:ln w="38100" algn="ctr">
              <a:solidFill>
                <a:srgbClr val="FFFFFF">
                  <a:alpha val="70000"/>
                </a:srgbClr>
              </a:solidFill>
              <a:round/>
              <a:headEnd/>
              <a:tailEnd/>
            </a:ln>
            <a:effectLst/>
          </p:spPr>
          <p:txBody>
            <a:bodyPr wrap="none" anchor="ctr"/>
            <a:lstStyle/>
            <a:p>
              <a:pPr eaLnBrk="1" hangingPunct="1">
                <a:defRPr/>
              </a:pPr>
              <a:r>
                <a:rPr kumimoji="1" lang="zh-CN" altLang="en-US" sz="3200">
                  <a:solidFill>
                    <a:srgbClr val="CCFFFF"/>
                  </a:solidFill>
                  <a:effectLst>
                    <a:outerShdw blurRad="38100" dist="38100" dir="2700000" algn="tl">
                      <a:srgbClr val="000000"/>
                    </a:outerShdw>
                  </a:effectLst>
                  <a:latin typeface="Arial" pitchFamily="34" charset="0"/>
                  <a:ea typeface="华文细黑" pitchFamily="2" charset="-122"/>
                </a:rPr>
                <a:t>时间</a:t>
              </a:r>
            </a:p>
          </p:txBody>
        </p:sp>
      </p:grpSp>
      <p:grpSp>
        <p:nvGrpSpPr>
          <p:cNvPr id="3" name="Group 9"/>
          <p:cNvGrpSpPr>
            <a:grpSpLocks/>
          </p:cNvGrpSpPr>
          <p:nvPr/>
        </p:nvGrpSpPr>
        <p:grpSpPr bwMode="auto">
          <a:xfrm>
            <a:off x="2362200" y="1905000"/>
            <a:ext cx="4114800" cy="1133475"/>
            <a:chOff x="1824" y="1248"/>
            <a:chExt cx="2592" cy="714"/>
          </a:xfrm>
        </p:grpSpPr>
        <p:sp>
          <p:nvSpPr>
            <p:cNvPr id="30730" name="AutoShape 10"/>
            <p:cNvSpPr>
              <a:spLocks noChangeArrowheads="1"/>
            </p:cNvSpPr>
            <p:nvPr/>
          </p:nvSpPr>
          <p:spPr bwMode="gray">
            <a:xfrm>
              <a:off x="1824" y="1248"/>
              <a:ext cx="2592" cy="714"/>
            </a:xfrm>
            <a:prstGeom prst="roundRect">
              <a:avLst>
                <a:gd name="adj" fmla="val 16667"/>
              </a:avLst>
            </a:prstGeom>
            <a:solidFill>
              <a:srgbClr val="008080"/>
            </a:solidFill>
            <a:ln w="12700" algn="ctr">
              <a:solidFill>
                <a:srgbClr val="80808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0731" name="AutoShape 11"/>
            <p:cNvSpPr>
              <a:spLocks noChangeArrowheads="1"/>
            </p:cNvSpPr>
            <p:nvPr/>
          </p:nvSpPr>
          <p:spPr bwMode="gray">
            <a:xfrm>
              <a:off x="1833" y="1421"/>
              <a:ext cx="2104" cy="290"/>
            </a:xfrm>
            <a:prstGeom prst="roundRect">
              <a:avLst>
                <a:gd name="adj" fmla="val 34829"/>
              </a:avLst>
            </a:prstGeom>
            <a:solidFill>
              <a:srgbClr val="008080"/>
            </a:soli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0732" name="Line 12"/>
            <p:cNvSpPr>
              <a:spLocks noChangeShapeType="1"/>
            </p:cNvSpPr>
            <p:nvPr/>
          </p:nvSpPr>
          <p:spPr bwMode="gray">
            <a:xfrm>
              <a:off x="1859" y="1702"/>
              <a:ext cx="2043" cy="0"/>
            </a:xfrm>
            <a:prstGeom prst="line">
              <a:avLst/>
            </a:prstGeom>
            <a:noFill/>
            <a:ln w="9525">
              <a:solidFill>
                <a:srgbClr val="EAEAEA"/>
              </a:solidFill>
              <a:prstDash val="dash"/>
              <a:round/>
              <a:headEnd/>
              <a:tailEnd/>
            </a:ln>
            <a:effectLst>
              <a:outerShdw dist="17961" dir="18900000" algn="ctr" rotWithShape="0">
                <a:srgbClr val="808080"/>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0733" name="Rectangle 13"/>
            <p:cNvSpPr>
              <a:spLocks noChangeArrowheads="1"/>
            </p:cNvSpPr>
            <p:nvPr/>
          </p:nvSpPr>
          <p:spPr bwMode="auto">
            <a:xfrm>
              <a:off x="1920" y="1296"/>
              <a:ext cx="2400" cy="596"/>
            </a:xfrm>
            <a:prstGeom prst="rect">
              <a:avLst/>
            </a:prstGeom>
            <a:solidFill>
              <a:srgbClr val="008080"/>
            </a:solidFill>
            <a:ln w="9525">
              <a:noFill/>
              <a:miter lim="800000"/>
              <a:headEnd/>
              <a:tailEnd/>
            </a:ln>
            <a:effectLst/>
          </p:spPr>
          <p:txBody>
            <a:bodyPr>
              <a:spAutoFit/>
            </a:bodyPr>
            <a:lstStyle/>
            <a:p>
              <a:pPr algn="l" eaLnBrk="1" hangingPunct="1">
                <a:defRPr/>
              </a:pPr>
              <a:r>
                <a:rPr kumimoji="1" lang="zh-CN" altLang="en-US" sz="2800">
                  <a:effectLst>
                    <a:outerShdw blurRad="38100" dist="38100" dir="2700000" algn="tl">
                      <a:srgbClr val="000000"/>
                    </a:outerShdw>
                  </a:effectLst>
                  <a:latin typeface="Arial" pitchFamily="34" charset="0"/>
                  <a:ea typeface="华文细黑" pitchFamily="2" charset="-122"/>
                </a:rPr>
                <a:t>物质运动的持续性、顺序性，特点是一维性。</a:t>
              </a:r>
            </a:p>
          </p:txBody>
        </p:sp>
      </p:grpSp>
      <p:sp>
        <p:nvSpPr>
          <p:cNvPr id="30734" name="AutoShape 14"/>
          <p:cNvSpPr>
            <a:spLocks noChangeArrowheads="1"/>
          </p:cNvSpPr>
          <p:nvPr/>
        </p:nvSpPr>
        <p:spPr bwMode="auto">
          <a:xfrm>
            <a:off x="990600" y="533400"/>
            <a:ext cx="7010400" cy="801688"/>
          </a:xfrm>
          <a:prstGeom prst="flowChartAlternateProcess">
            <a:avLst/>
          </a:prstGeom>
          <a:noFill/>
          <a:ln w="9525">
            <a:noFill/>
            <a:miter lim="800000"/>
            <a:headEnd/>
            <a:tailEnd/>
          </a:ln>
          <a:effectLst/>
        </p:spPr>
        <p:txBody>
          <a:bodyPr wrap="none" anchor="ctr"/>
          <a:lstStyle/>
          <a:p>
            <a:pPr eaLnBrk="1" hangingPunct="1">
              <a:defRPr/>
            </a:pPr>
            <a:r>
              <a:rPr lang="en-US" altLang="zh-CN">
                <a:solidFill>
                  <a:srgbClr val="006600"/>
                </a:solidFill>
                <a:effectLst>
                  <a:outerShdw blurRad="38100" dist="38100" dir="2700000" algn="tl">
                    <a:srgbClr val="C0C0C0"/>
                  </a:outerShdw>
                </a:effectLst>
                <a:latin typeface="Arial" pitchFamily="34" charset="0"/>
                <a:ea typeface="华文新魏" pitchFamily="2" charset="-122"/>
              </a:rPr>
              <a:t>2.</a:t>
            </a:r>
            <a:r>
              <a:rPr lang="zh-CN" altLang="en-US">
                <a:solidFill>
                  <a:srgbClr val="006600"/>
                </a:solidFill>
                <a:effectLst>
                  <a:outerShdw blurRad="38100" dist="38100" dir="2700000" algn="tl">
                    <a:srgbClr val="C0C0C0"/>
                  </a:outerShdw>
                </a:effectLst>
                <a:latin typeface="Arial" pitchFamily="34" charset="0"/>
                <a:ea typeface="华文新魏" pitchFamily="2" charset="-122"/>
              </a:rPr>
              <a:t>时间和空间是物质运动的存在形式</a:t>
            </a:r>
          </a:p>
        </p:txBody>
      </p:sp>
      <p:grpSp>
        <p:nvGrpSpPr>
          <p:cNvPr id="4" name="Group 16"/>
          <p:cNvGrpSpPr>
            <a:grpSpLocks/>
          </p:cNvGrpSpPr>
          <p:nvPr/>
        </p:nvGrpSpPr>
        <p:grpSpPr bwMode="auto">
          <a:xfrm>
            <a:off x="2305050" y="4724400"/>
            <a:ext cx="5867400" cy="1452563"/>
            <a:chOff x="624" y="3072"/>
            <a:chExt cx="3696" cy="915"/>
          </a:xfrm>
        </p:grpSpPr>
        <p:sp>
          <p:nvSpPr>
            <p:cNvPr id="30737" name="Oval 17"/>
            <p:cNvSpPr>
              <a:spLocks noChangeArrowheads="1"/>
            </p:cNvSpPr>
            <p:nvPr/>
          </p:nvSpPr>
          <p:spPr bwMode="gray">
            <a:xfrm>
              <a:off x="624" y="3072"/>
              <a:ext cx="3696" cy="915"/>
            </a:xfrm>
            <a:prstGeom prst="ellipse">
              <a:avLst/>
            </a:prstGeom>
            <a:solidFill>
              <a:schemeClr val="accent2"/>
            </a:solidFill>
            <a:ln w="9525" algn="ctr">
              <a:noFill/>
              <a:round/>
              <a:headEnd/>
              <a:tailEnd/>
            </a:ln>
            <a:effectLst>
              <a:outerShdw dist="107763" dir="2700000" algn="ctr" rotWithShape="0">
                <a:srgbClr val="80808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0738" name="Rectangle 18"/>
            <p:cNvSpPr>
              <a:spLocks noChangeArrowheads="1"/>
            </p:cNvSpPr>
            <p:nvPr/>
          </p:nvSpPr>
          <p:spPr bwMode="auto">
            <a:xfrm>
              <a:off x="768" y="3072"/>
              <a:ext cx="3504" cy="768"/>
            </a:xfrm>
            <a:prstGeom prst="rect">
              <a:avLst/>
            </a:prstGeom>
            <a:noFill/>
            <a:ln w="57150">
              <a:noFill/>
              <a:miter lim="800000"/>
              <a:headEnd/>
              <a:tailEnd/>
            </a:ln>
            <a:effectLst/>
          </p:spPr>
          <p:txBody>
            <a:bodyPr wrap="none" anchor="ctr"/>
            <a:lstStyle/>
            <a:p>
              <a:pPr eaLnBrk="1" hangingPunct="1">
                <a:defRPr/>
              </a:pPr>
              <a:r>
                <a:rPr kumimoji="1" lang="zh-CN" altLang="en-US" sz="3200">
                  <a:effectLst>
                    <a:outerShdw blurRad="38100" dist="38100" dir="2700000" algn="tl">
                      <a:srgbClr val="C0C0C0"/>
                    </a:outerShdw>
                  </a:effectLst>
                  <a:latin typeface="华文细黑" pitchFamily="2" charset="-122"/>
                  <a:ea typeface="华文细黑" pitchFamily="2" charset="-122"/>
                </a:rPr>
                <a:t>物质运动的广延性、</a:t>
              </a:r>
            </a:p>
            <a:p>
              <a:pPr eaLnBrk="1" hangingPunct="1">
                <a:defRPr/>
              </a:pPr>
              <a:r>
                <a:rPr kumimoji="1" lang="zh-CN" altLang="en-US" sz="3200">
                  <a:effectLst>
                    <a:outerShdw blurRad="38100" dist="38100" dir="2700000" algn="tl">
                      <a:srgbClr val="C0C0C0"/>
                    </a:outerShdw>
                  </a:effectLst>
                  <a:latin typeface="华文细黑" pitchFamily="2" charset="-122"/>
                  <a:ea typeface="华文细黑" pitchFamily="2" charset="-122"/>
                </a:rPr>
                <a:t>伸张性，特点是三维性。</a:t>
              </a:r>
            </a:p>
          </p:txBody>
        </p:sp>
      </p:grpSp>
      <p:grpSp>
        <p:nvGrpSpPr>
          <p:cNvPr id="5" name="Group 19"/>
          <p:cNvGrpSpPr>
            <a:grpSpLocks/>
          </p:cNvGrpSpPr>
          <p:nvPr/>
        </p:nvGrpSpPr>
        <p:grpSpPr bwMode="auto">
          <a:xfrm>
            <a:off x="323850" y="5011738"/>
            <a:ext cx="1803400" cy="865187"/>
            <a:chOff x="288" y="2976"/>
            <a:chExt cx="1136" cy="545"/>
          </a:xfrm>
        </p:grpSpPr>
        <p:grpSp>
          <p:nvGrpSpPr>
            <p:cNvPr id="6" name="Group 20"/>
            <p:cNvGrpSpPr>
              <a:grpSpLocks/>
            </p:cNvGrpSpPr>
            <p:nvPr/>
          </p:nvGrpSpPr>
          <p:grpSpPr bwMode="auto">
            <a:xfrm>
              <a:off x="288" y="3024"/>
              <a:ext cx="853" cy="480"/>
              <a:chOff x="288" y="2160"/>
              <a:chExt cx="853" cy="480"/>
            </a:xfrm>
          </p:grpSpPr>
          <p:sp>
            <p:nvSpPr>
              <p:cNvPr id="30741" name="AutoShape 21"/>
              <p:cNvSpPr>
                <a:spLocks noChangeArrowheads="1"/>
              </p:cNvSpPr>
              <p:nvPr/>
            </p:nvSpPr>
            <p:spPr bwMode="gray">
              <a:xfrm>
                <a:off x="288" y="2160"/>
                <a:ext cx="853" cy="480"/>
              </a:xfrm>
              <a:prstGeom prst="roundRect">
                <a:avLst>
                  <a:gd name="adj" fmla="val 16667"/>
                </a:avLst>
              </a:prstGeom>
              <a:solidFill>
                <a:schemeClr val="accent2"/>
              </a:solidFill>
              <a:ln w="38100" algn="ctr">
                <a:solidFill>
                  <a:srgbClr val="FFFFFF">
                    <a:alpha val="70000"/>
                  </a:srgbClr>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0742" name="Rectangle 22"/>
              <p:cNvSpPr>
                <a:spLocks noChangeArrowheads="1"/>
              </p:cNvSpPr>
              <p:nvPr/>
            </p:nvSpPr>
            <p:spPr bwMode="auto">
              <a:xfrm>
                <a:off x="432" y="2208"/>
                <a:ext cx="628" cy="365"/>
              </a:xfrm>
              <a:prstGeom prst="rect">
                <a:avLst/>
              </a:prstGeom>
              <a:noFill/>
              <a:ln w="9525">
                <a:noFill/>
                <a:miter lim="800000"/>
                <a:headEnd/>
                <a:tailEnd/>
              </a:ln>
              <a:effectLst/>
            </p:spPr>
            <p:txBody>
              <a:bodyPr wrap="none">
                <a:spAutoFit/>
              </a:bodyPr>
              <a:lstStyle/>
              <a:p>
                <a:pPr algn="l" eaLnBrk="1" hangingPunct="1">
                  <a:defRPr/>
                </a:pPr>
                <a:r>
                  <a:rPr kumimoji="1" lang="zh-CN" altLang="en-US" sz="3200">
                    <a:effectLst>
                      <a:outerShdw blurRad="38100" dist="38100" dir="2700000" algn="tl">
                        <a:srgbClr val="C0C0C0"/>
                      </a:outerShdw>
                    </a:effectLst>
                    <a:latin typeface="Arial" pitchFamily="34" charset="0"/>
                    <a:ea typeface="华文细黑" pitchFamily="2" charset="-122"/>
                  </a:rPr>
                  <a:t>空间</a:t>
                </a:r>
              </a:p>
            </p:txBody>
          </p:sp>
        </p:grpSp>
        <p:sp>
          <p:nvSpPr>
            <p:cNvPr id="30743" name="AutoShape 23"/>
            <p:cNvSpPr>
              <a:spLocks noChangeArrowheads="1"/>
            </p:cNvSpPr>
            <p:nvPr/>
          </p:nvSpPr>
          <p:spPr bwMode="gray">
            <a:xfrm rot="5400000">
              <a:off x="1015" y="3113"/>
              <a:ext cx="545" cy="272"/>
            </a:xfrm>
            <a:prstGeom prst="upArrow">
              <a:avLst>
                <a:gd name="adj1" fmla="val 50093"/>
                <a:gd name="adj2" fmla="val 54046"/>
              </a:avLst>
            </a:prstGeom>
            <a:gradFill rotWithShape="1">
              <a:gsLst>
                <a:gs pos="0">
                  <a:srgbClr val="336699"/>
                </a:gs>
                <a:gs pos="100000">
                  <a:srgbClr val="336699">
                    <a:gamma/>
                    <a:tint val="0"/>
                    <a:invGamma/>
                    <a:alpha val="0"/>
                  </a:srgbClr>
                </a:gs>
              </a:gsLst>
              <a:lin ang="5400000" scaled="1"/>
            </a:gradFill>
            <a:ln w="9525">
              <a:noFill/>
              <a:miter lim="800000"/>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grpSp>
      <p:sp>
        <p:nvSpPr>
          <p:cNvPr id="30744" name="Freeform 24"/>
          <p:cNvSpPr>
            <a:spLocks/>
          </p:cNvSpPr>
          <p:nvPr/>
        </p:nvSpPr>
        <p:spPr bwMode="gray">
          <a:xfrm>
            <a:off x="7589838" y="2209800"/>
            <a:ext cx="366712" cy="685800"/>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0745" name="Freeform 25"/>
          <p:cNvSpPr>
            <a:spLocks/>
          </p:cNvSpPr>
          <p:nvPr/>
        </p:nvSpPr>
        <p:spPr bwMode="gray">
          <a:xfrm>
            <a:off x="7620000" y="3505200"/>
            <a:ext cx="366713" cy="685800"/>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bg2"/>
              </a:gs>
            </a:gsLst>
            <a:lin ang="5400000" scaled="1"/>
          </a:gradFill>
          <a:ln w="9525" cap="flat" cmpd="sng">
            <a:noFill/>
            <a:prstDash val="solid"/>
            <a:round/>
            <a:headEnd type="none" w="med" len="med"/>
            <a:tailEnd type="non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7" name="Group 26"/>
          <p:cNvGrpSpPr>
            <a:grpSpLocks/>
          </p:cNvGrpSpPr>
          <p:nvPr/>
        </p:nvGrpSpPr>
        <p:grpSpPr bwMode="auto">
          <a:xfrm>
            <a:off x="0" y="1196975"/>
            <a:ext cx="9144000" cy="519113"/>
            <a:chOff x="0" y="816"/>
            <a:chExt cx="5760" cy="372"/>
          </a:xfrm>
        </p:grpSpPr>
        <p:pic>
          <p:nvPicPr>
            <p:cNvPr id="76814" name="Picture 27" descr="1118564011"/>
            <p:cNvPicPr>
              <a:picLocks noChangeAspect="1" noChangeArrowheads="1"/>
            </p:cNvPicPr>
            <p:nvPr/>
          </p:nvPicPr>
          <p:blipFill>
            <a:blip r:embed="rId3" cstate="print"/>
            <a:srcRect/>
            <a:stretch>
              <a:fillRect/>
            </a:stretch>
          </p:blipFill>
          <p:spPr bwMode="auto">
            <a:xfrm>
              <a:off x="3426" y="816"/>
              <a:ext cx="2334" cy="372"/>
            </a:xfrm>
            <a:prstGeom prst="rect">
              <a:avLst/>
            </a:prstGeom>
            <a:noFill/>
            <a:ln w="9525">
              <a:noFill/>
              <a:miter lim="800000"/>
              <a:headEnd/>
              <a:tailEnd/>
            </a:ln>
          </p:spPr>
        </p:pic>
        <p:pic>
          <p:nvPicPr>
            <p:cNvPr id="76815" name="Picture 28" descr="1118564011"/>
            <p:cNvPicPr>
              <a:picLocks noChangeAspect="1" noChangeArrowheads="1"/>
            </p:cNvPicPr>
            <p:nvPr/>
          </p:nvPicPr>
          <p:blipFill>
            <a:blip r:embed="rId3"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500"/>
                            </p:stCondLst>
                            <p:childTnLst>
                              <p:par>
                                <p:cTn id="18" presetID="5" presetClass="entr" presetSubtype="10" fill="hold" grpId="0" nodeType="afterEffect">
                                  <p:stCondLst>
                                    <p:cond delay="0"/>
                                  </p:stCondLst>
                                  <p:childTnLst>
                                    <p:set>
                                      <p:cBhvr>
                                        <p:cTn id="19" dur="1" fill="hold">
                                          <p:stCondLst>
                                            <p:cond delay="0"/>
                                          </p:stCondLst>
                                        </p:cTn>
                                        <p:tgtEl>
                                          <p:spTgt spid="30722"/>
                                        </p:tgtEl>
                                        <p:attrNameLst>
                                          <p:attrName>style.visibility</p:attrName>
                                        </p:attrNameLst>
                                      </p:cBhvr>
                                      <p:to>
                                        <p:strVal val="visible"/>
                                      </p:to>
                                    </p:set>
                                    <p:animEffect transition="in" filter="checkerboard(across)">
                                      <p:cBhvr>
                                        <p:cTn id="20" dur="500"/>
                                        <p:tgtEl>
                                          <p:spTgt spid="30722"/>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30744"/>
                                        </p:tgtEl>
                                        <p:attrNameLst>
                                          <p:attrName>style.visibility</p:attrName>
                                        </p:attrNameLst>
                                      </p:cBhvr>
                                      <p:to>
                                        <p:strVal val="visible"/>
                                      </p:to>
                                    </p:set>
                                    <p:animEffect transition="in" filter="wipe(up)">
                                      <p:cBhvr>
                                        <p:cTn id="24" dur="500"/>
                                        <p:tgtEl>
                                          <p:spTgt spid="30744"/>
                                        </p:tgtEl>
                                      </p:cBhvr>
                                    </p:animEffect>
                                  </p:childTnLst>
                                </p:cTn>
                              </p:par>
                            </p:childTnLst>
                          </p:cTn>
                        </p:par>
                        <p:par>
                          <p:cTn id="25" fill="hold">
                            <p:stCondLst>
                              <p:cond delay="2500"/>
                            </p:stCondLst>
                            <p:childTnLst>
                              <p:par>
                                <p:cTn id="26" presetID="5" presetClass="entr" presetSubtype="10" fill="hold" grpId="0" nodeType="afterEffect">
                                  <p:stCondLst>
                                    <p:cond delay="0"/>
                                  </p:stCondLst>
                                  <p:childTnLst>
                                    <p:set>
                                      <p:cBhvr>
                                        <p:cTn id="27" dur="1" fill="hold">
                                          <p:stCondLst>
                                            <p:cond delay="0"/>
                                          </p:stCondLst>
                                        </p:cTn>
                                        <p:tgtEl>
                                          <p:spTgt spid="30723"/>
                                        </p:tgtEl>
                                        <p:attrNameLst>
                                          <p:attrName>style.visibility</p:attrName>
                                        </p:attrNameLst>
                                      </p:cBhvr>
                                      <p:to>
                                        <p:strVal val="visible"/>
                                      </p:to>
                                    </p:set>
                                    <p:animEffect transition="in" filter="checkerboard(across)">
                                      <p:cBhvr>
                                        <p:cTn id="28" dur="500"/>
                                        <p:tgtEl>
                                          <p:spTgt spid="30723"/>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30745"/>
                                        </p:tgtEl>
                                        <p:attrNameLst>
                                          <p:attrName>style.visibility</p:attrName>
                                        </p:attrNameLst>
                                      </p:cBhvr>
                                      <p:to>
                                        <p:strVal val="visible"/>
                                      </p:to>
                                    </p:set>
                                    <p:animEffect transition="in" filter="wipe(up)">
                                      <p:cBhvr>
                                        <p:cTn id="32" dur="500"/>
                                        <p:tgtEl>
                                          <p:spTgt spid="30745"/>
                                        </p:tgtEl>
                                      </p:cBhvr>
                                    </p:animEffect>
                                  </p:childTnLst>
                                </p:cTn>
                              </p:par>
                            </p:childTnLst>
                          </p:cTn>
                        </p:par>
                        <p:par>
                          <p:cTn id="33" fill="hold">
                            <p:stCondLst>
                              <p:cond delay="3500"/>
                            </p:stCondLst>
                            <p:childTnLst>
                              <p:par>
                                <p:cTn id="34" presetID="5" presetClass="entr" presetSubtype="10" fill="hold" grpId="0" nodeType="afterEffect">
                                  <p:stCondLst>
                                    <p:cond delay="0"/>
                                  </p:stCondLst>
                                  <p:childTnLst>
                                    <p:set>
                                      <p:cBhvr>
                                        <p:cTn id="35" dur="1" fill="hold">
                                          <p:stCondLst>
                                            <p:cond delay="0"/>
                                          </p:stCondLst>
                                        </p:cTn>
                                        <p:tgtEl>
                                          <p:spTgt spid="30724"/>
                                        </p:tgtEl>
                                        <p:attrNameLst>
                                          <p:attrName>style.visibility</p:attrName>
                                        </p:attrNameLst>
                                      </p:cBhvr>
                                      <p:to>
                                        <p:strVal val="visible"/>
                                      </p:to>
                                    </p:set>
                                    <p:animEffect transition="in" filter="checkerboard(across)">
                                      <p:cBhvr>
                                        <p:cTn id="36" dur="500"/>
                                        <p:tgtEl>
                                          <p:spTgt spid="30724"/>
                                        </p:tgtEl>
                                      </p:cBhvr>
                                    </p:animEffect>
                                  </p:childTnLst>
                                </p:cTn>
                              </p:par>
                            </p:childTnLst>
                          </p:cTn>
                        </p:par>
                        <p:par>
                          <p:cTn id="37" fill="hold">
                            <p:stCondLst>
                              <p:cond delay="40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left)">
                                      <p:cBhvr>
                                        <p:cTn id="44" dur="500"/>
                                        <p:tgtEl>
                                          <p:spTgt spid="4"/>
                                        </p:tgtEl>
                                      </p:cBhvr>
                                    </p:animEffect>
                                  </p:childTnLst>
                                </p:cTn>
                              </p:par>
                            </p:childTnLst>
                          </p:cTn>
                        </p:par>
                        <p:par>
                          <p:cTn id="45" fill="hold">
                            <p:stCondLst>
                              <p:cond delay="5000"/>
                            </p:stCondLst>
                            <p:childTnLst>
                              <p:par>
                                <p:cTn id="46" presetID="1" presetClass="entr" presetSubtype="0" fill="hold" nodeType="afterEffect">
                                  <p:stCondLst>
                                    <p:cond delay="0"/>
                                  </p:stCondLst>
                                  <p:childTnLst>
                                    <p:set>
                                      <p:cBhvr>
                                        <p:cTn id="47" dur="1" fill="hold">
                                          <p:stCondLst>
                                            <p:cond delay="0"/>
                                          </p:stCondLst>
                                        </p:cTn>
                                        <p:tgtEl>
                                          <p:spTgt spid="30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nimBg="1" autoUpdateAnimBg="0"/>
      <p:bldP spid="30723" grpId="0" animBg="1" autoUpdateAnimBg="0"/>
      <p:bldP spid="30724" grpId="0" animBg="1" autoUpdateAnimBg="0"/>
      <p:bldP spid="30744" grpId="0" animBg="1"/>
      <p:bldP spid="3074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u=837046269,2890120062&amp;gp=6"/>
          <p:cNvPicPr>
            <a:picLocks noGrp="1" noChangeAspect="1" noChangeArrowheads="1"/>
          </p:cNvPicPr>
          <p:nvPr>
            <p:ph/>
          </p:nvPr>
        </p:nvPicPr>
        <p:blipFill>
          <a:blip r:embed="rId2" cstate="print">
            <a:lum bright="-68000" contrast="72000"/>
          </a:blip>
          <a:srcRect/>
          <a:stretch>
            <a:fillRect/>
          </a:stretch>
        </p:blipFill>
        <p:spPr>
          <a:xfrm>
            <a:off x="827088" y="2852738"/>
            <a:ext cx="1547812" cy="1782762"/>
          </a:xfrm>
        </p:spPr>
      </p:pic>
      <p:sp>
        <p:nvSpPr>
          <p:cNvPr id="31747" name="Text Box 3"/>
          <p:cNvSpPr txBox="1">
            <a:spLocks noChangeArrowheads="1"/>
          </p:cNvSpPr>
          <p:nvPr/>
        </p:nvSpPr>
        <p:spPr bwMode="auto">
          <a:xfrm>
            <a:off x="3810000" y="3276600"/>
            <a:ext cx="4419600" cy="1066800"/>
          </a:xfrm>
          <a:prstGeom prst="rect">
            <a:avLst/>
          </a:prstGeom>
          <a:noFill/>
          <a:ln w="28575">
            <a:noFill/>
            <a:miter lim="800000"/>
            <a:headEnd/>
            <a:tailEnd/>
          </a:ln>
          <a:effectLst/>
        </p:spPr>
        <p:txBody>
          <a:bodyPr>
            <a:spAutoFit/>
          </a:bodyPr>
          <a:lstStyle/>
          <a:p>
            <a:pPr algn="l" eaLnBrk="1" hangingPunct="1">
              <a:spcBef>
                <a:spcPct val="50000"/>
              </a:spcBef>
              <a:defRPr/>
            </a:pPr>
            <a:r>
              <a:rPr lang="en-US" altLang="zh-CN" sz="3200">
                <a:solidFill>
                  <a:schemeClr val="tx1"/>
                </a:solidFill>
                <a:effectLst>
                  <a:outerShdw blurRad="38100" dist="38100" dir="2700000" algn="tl">
                    <a:srgbClr val="C0C0C0"/>
                  </a:outerShdw>
                </a:effectLst>
                <a:latin typeface="Arial" pitchFamily="34" charset="0"/>
                <a:ea typeface="华文行楷" pitchFamily="2" charset="-122"/>
              </a:rPr>
              <a:t>      </a:t>
            </a:r>
            <a:r>
              <a:rPr lang="zh-CN" altLang="en-US" sz="3200">
                <a:solidFill>
                  <a:srgbClr val="660033"/>
                </a:solidFill>
                <a:effectLst>
                  <a:outerShdw blurRad="38100" dist="38100" dir="2700000" algn="tl">
                    <a:srgbClr val="C0C0C0"/>
                  </a:outerShdw>
                </a:effectLst>
                <a:latin typeface="Arial" pitchFamily="34" charset="0"/>
                <a:ea typeface="华文行楷" pitchFamily="2" charset="-122"/>
              </a:rPr>
              <a:t>古人曰“一尺之棰，日取其半</a:t>
            </a:r>
            <a:r>
              <a:rPr lang="en-US" altLang="zh-CN" sz="3200">
                <a:solidFill>
                  <a:srgbClr val="660033"/>
                </a:solidFill>
                <a:effectLst>
                  <a:outerShdw blurRad="38100" dist="38100" dir="2700000" algn="tl">
                    <a:srgbClr val="C0C0C0"/>
                  </a:outerShdw>
                </a:effectLst>
                <a:latin typeface="Arial" pitchFamily="34" charset="0"/>
                <a:ea typeface="华文行楷" pitchFamily="2" charset="-122"/>
              </a:rPr>
              <a:t>,</a:t>
            </a:r>
            <a:r>
              <a:rPr lang="zh-CN" altLang="en-US" sz="3200">
                <a:solidFill>
                  <a:srgbClr val="660033"/>
                </a:solidFill>
                <a:effectLst>
                  <a:outerShdw blurRad="38100" dist="38100" dir="2700000" algn="tl">
                    <a:srgbClr val="C0C0C0"/>
                  </a:outerShdw>
                </a:effectLst>
                <a:latin typeface="Arial" pitchFamily="34" charset="0"/>
                <a:ea typeface="华文行楷" pitchFamily="2" charset="-122"/>
              </a:rPr>
              <a:t>万事不竭。</a:t>
            </a:r>
            <a:r>
              <a:rPr lang="zh-CN" altLang="en-US" sz="3200" b="0" i="1">
                <a:solidFill>
                  <a:srgbClr val="660033"/>
                </a:solidFill>
                <a:effectLst>
                  <a:outerShdw blurRad="38100" dist="38100" dir="2700000" algn="tl">
                    <a:srgbClr val="C0C0C0"/>
                  </a:outerShdw>
                </a:effectLst>
                <a:latin typeface="Arial" pitchFamily="34" charset="0"/>
                <a:ea typeface="华文行楷" pitchFamily="2" charset="-122"/>
              </a:rPr>
              <a:t>”</a:t>
            </a:r>
          </a:p>
        </p:txBody>
      </p:sp>
      <p:sp>
        <p:nvSpPr>
          <p:cNvPr id="31748" name="Line 4"/>
          <p:cNvSpPr>
            <a:spLocks noChangeShapeType="1"/>
          </p:cNvSpPr>
          <p:nvPr/>
        </p:nvSpPr>
        <p:spPr bwMode="auto">
          <a:xfrm>
            <a:off x="990600" y="5105400"/>
            <a:ext cx="0" cy="914400"/>
          </a:xfrm>
          <a:prstGeom prst="line">
            <a:avLst/>
          </a:prstGeom>
          <a:noFill/>
          <a:ln w="57150">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1749" name="Line 5"/>
          <p:cNvSpPr>
            <a:spLocks noChangeShapeType="1"/>
          </p:cNvSpPr>
          <p:nvPr/>
        </p:nvSpPr>
        <p:spPr bwMode="auto">
          <a:xfrm>
            <a:off x="4343400" y="4953000"/>
            <a:ext cx="0" cy="1066800"/>
          </a:xfrm>
          <a:prstGeom prst="line">
            <a:avLst/>
          </a:prstGeom>
          <a:noFill/>
          <a:ln w="57150">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1750" name="Line 6"/>
          <p:cNvSpPr>
            <a:spLocks noChangeShapeType="1"/>
          </p:cNvSpPr>
          <p:nvPr/>
        </p:nvSpPr>
        <p:spPr bwMode="auto">
          <a:xfrm>
            <a:off x="6248400" y="4953000"/>
            <a:ext cx="0" cy="1066800"/>
          </a:xfrm>
          <a:prstGeom prst="line">
            <a:avLst/>
          </a:prstGeom>
          <a:noFill/>
          <a:ln w="57150">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1751" name="Line 7"/>
          <p:cNvSpPr>
            <a:spLocks noChangeShapeType="1"/>
          </p:cNvSpPr>
          <p:nvPr/>
        </p:nvSpPr>
        <p:spPr bwMode="auto">
          <a:xfrm>
            <a:off x="7239000" y="4953000"/>
            <a:ext cx="0" cy="1066800"/>
          </a:xfrm>
          <a:prstGeom prst="line">
            <a:avLst/>
          </a:prstGeom>
          <a:noFill/>
          <a:ln w="57150">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1752" name="AutoShape 8"/>
          <p:cNvSpPr>
            <a:spLocks noChangeArrowheads="1"/>
          </p:cNvSpPr>
          <p:nvPr/>
        </p:nvSpPr>
        <p:spPr bwMode="auto">
          <a:xfrm rot="5395293">
            <a:off x="4344194" y="1142206"/>
            <a:ext cx="533400" cy="7697788"/>
          </a:xfrm>
          <a:prstGeom prst="can">
            <a:avLst>
              <a:gd name="adj" fmla="val 77904"/>
            </a:avLst>
          </a:prstGeom>
          <a:gradFill rotWithShape="0">
            <a:gsLst>
              <a:gs pos="0">
                <a:schemeClr val="accent1"/>
              </a:gs>
              <a:gs pos="100000">
                <a:schemeClr val="accent1">
                  <a:gamma/>
                  <a:shade val="46275"/>
                  <a:invGamma/>
                </a:schemeClr>
              </a:gs>
            </a:gsLst>
            <a:lin ang="5400000" scaled="1"/>
          </a:gradFill>
          <a:ln w="19050">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1753" name="Line 9"/>
          <p:cNvSpPr>
            <a:spLocks noChangeShapeType="1"/>
          </p:cNvSpPr>
          <p:nvPr/>
        </p:nvSpPr>
        <p:spPr bwMode="auto">
          <a:xfrm>
            <a:off x="8229600" y="4800600"/>
            <a:ext cx="0" cy="1219200"/>
          </a:xfrm>
          <a:prstGeom prst="line">
            <a:avLst/>
          </a:prstGeom>
          <a:noFill/>
          <a:ln w="57150">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1754" name="Text Box 10"/>
          <p:cNvSpPr txBox="1">
            <a:spLocks noChangeArrowheads="1"/>
          </p:cNvSpPr>
          <p:nvPr/>
        </p:nvSpPr>
        <p:spPr bwMode="auto">
          <a:xfrm>
            <a:off x="2133600" y="5410200"/>
            <a:ext cx="914400" cy="528638"/>
          </a:xfrm>
          <a:prstGeom prst="rect">
            <a:avLst/>
          </a:prstGeom>
          <a:noFill/>
          <a:ln w="9525">
            <a:solidFill>
              <a:srgbClr val="996633"/>
            </a:solidFill>
            <a:miter lim="800000"/>
            <a:headEnd/>
            <a:tailEnd/>
          </a:ln>
          <a:effectLst>
            <a:outerShdw dist="35921" dir="2700000" algn="ctr" rotWithShape="0">
              <a:schemeClr val="bg2"/>
            </a:outerShdw>
          </a:effectLst>
        </p:spPr>
        <p:txBody>
          <a:bodyPr>
            <a:spAutoFit/>
          </a:bodyPr>
          <a:lstStyle/>
          <a:p>
            <a:pPr algn="l" eaLnBrk="1" hangingPunct="1">
              <a:spcBef>
                <a:spcPct val="50000"/>
              </a:spcBef>
              <a:defRPr/>
            </a:pPr>
            <a:r>
              <a:rPr kumimoji="1" lang="en-US" altLang="zh-CN" sz="2800">
                <a:solidFill>
                  <a:schemeClr val="tx1"/>
                </a:solidFill>
                <a:latin typeface="黑体" pitchFamily="2" charset="-122"/>
                <a:ea typeface="黑体" pitchFamily="2" charset="-122"/>
              </a:rPr>
              <a:t>1/2</a:t>
            </a:r>
          </a:p>
        </p:txBody>
      </p:sp>
      <p:sp>
        <p:nvSpPr>
          <p:cNvPr id="31755" name="Text Box 11"/>
          <p:cNvSpPr txBox="1">
            <a:spLocks noChangeArrowheads="1"/>
          </p:cNvSpPr>
          <p:nvPr/>
        </p:nvSpPr>
        <p:spPr bwMode="auto">
          <a:xfrm>
            <a:off x="4876800" y="5410200"/>
            <a:ext cx="990600" cy="528638"/>
          </a:xfrm>
          <a:prstGeom prst="rect">
            <a:avLst/>
          </a:prstGeom>
          <a:noFill/>
          <a:ln w="9525">
            <a:solidFill>
              <a:srgbClr val="996633"/>
            </a:solidFill>
            <a:miter lim="800000"/>
            <a:headEnd/>
            <a:tailEnd/>
          </a:ln>
          <a:effectLst>
            <a:outerShdw dist="35921" dir="2700000" algn="ctr" rotWithShape="0">
              <a:schemeClr val="bg2"/>
            </a:outerShdw>
          </a:effectLst>
        </p:spPr>
        <p:txBody>
          <a:bodyPr>
            <a:spAutoFit/>
          </a:bodyPr>
          <a:lstStyle/>
          <a:p>
            <a:pPr algn="l" eaLnBrk="1" hangingPunct="1">
              <a:spcBef>
                <a:spcPct val="50000"/>
              </a:spcBef>
              <a:defRPr/>
            </a:pPr>
            <a:r>
              <a:rPr kumimoji="1" lang="en-US" altLang="zh-CN" sz="2800">
                <a:solidFill>
                  <a:schemeClr val="tx1"/>
                </a:solidFill>
                <a:latin typeface="黑体" pitchFamily="2" charset="-122"/>
                <a:ea typeface="黑体" pitchFamily="2" charset="-122"/>
              </a:rPr>
              <a:t>1/4</a:t>
            </a:r>
          </a:p>
        </p:txBody>
      </p:sp>
      <p:sp>
        <p:nvSpPr>
          <p:cNvPr id="31756" name="Text Box 12"/>
          <p:cNvSpPr txBox="1">
            <a:spLocks noChangeArrowheads="1"/>
          </p:cNvSpPr>
          <p:nvPr/>
        </p:nvSpPr>
        <p:spPr bwMode="auto">
          <a:xfrm>
            <a:off x="6400800" y="5467350"/>
            <a:ext cx="685800" cy="495300"/>
          </a:xfrm>
          <a:prstGeom prst="rect">
            <a:avLst/>
          </a:prstGeom>
          <a:noFill/>
          <a:ln w="38100">
            <a:solidFill>
              <a:srgbClr val="996633"/>
            </a:solidFill>
            <a:miter lim="800000"/>
            <a:headEnd/>
            <a:tailEnd/>
          </a:ln>
          <a:effectLst>
            <a:outerShdw dist="35921" dir="2700000" algn="ctr" rotWithShape="0">
              <a:schemeClr val="bg2"/>
            </a:outerShdw>
          </a:effectLst>
        </p:spPr>
        <p:txBody>
          <a:bodyPr>
            <a:spAutoFit/>
          </a:bodyPr>
          <a:lstStyle/>
          <a:p>
            <a:pPr algn="l" eaLnBrk="1" hangingPunct="1">
              <a:spcBef>
                <a:spcPct val="50000"/>
              </a:spcBef>
              <a:defRPr/>
            </a:pPr>
            <a:r>
              <a:rPr kumimoji="1" lang="en-US" altLang="zh-CN" sz="2400">
                <a:solidFill>
                  <a:schemeClr val="tx1"/>
                </a:solidFill>
                <a:latin typeface="黑体" pitchFamily="2" charset="-122"/>
                <a:ea typeface="黑体" pitchFamily="2" charset="-122"/>
              </a:rPr>
              <a:t>1/8</a:t>
            </a:r>
          </a:p>
        </p:txBody>
      </p:sp>
      <p:grpSp>
        <p:nvGrpSpPr>
          <p:cNvPr id="2" name="Group 13"/>
          <p:cNvGrpSpPr>
            <a:grpSpLocks/>
          </p:cNvGrpSpPr>
          <p:nvPr/>
        </p:nvGrpSpPr>
        <p:grpSpPr bwMode="auto">
          <a:xfrm>
            <a:off x="990600" y="5715000"/>
            <a:ext cx="3352800" cy="0"/>
            <a:chOff x="624" y="3744"/>
            <a:chExt cx="2112" cy="0"/>
          </a:xfrm>
        </p:grpSpPr>
        <p:sp>
          <p:nvSpPr>
            <p:cNvPr id="31758" name="Line 14"/>
            <p:cNvSpPr>
              <a:spLocks noChangeShapeType="1"/>
            </p:cNvSpPr>
            <p:nvPr/>
          </p:nvSpPr>
          <p:spPr bwMode="auto">
            <a:xfrm>
              <a:off x="1776" y="3744"/>
              <a:ext cx="960" cy="0"/>
            </a:xfrm>
            <a:prstGeom prst="line">
              <a:avLst/>
            </a:prstGeom>
            <a:noFill/>
            <a:ln w="38100">
              <a:solidFill>
                <a:srgbClr val="996633"/>
              </a:solidFill>
              <a:round/>
              <a:headEnd/>
              <a:tailEnd type="triangl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1759" name="Line 15"/>
            <p:cNvSpPr>
              <a:spLocks noChangeShapeType="1"/>
            </p:cNvSpPr>
            <p:nvPr/>
          </p:nvSpPr>
          <p:spPr bwMode="auto">
            <a:xfrm flipH="1">
              <a:off x="624" y="3744"/>
              <a:ext cx="720" cy="0"/>
            </a:xfrm>
            <a:prstGeom prst="line">
              <a:avLst/>
            </a:prstGeom>
            <a:noFill/>
            <a:ln w="38100">
              <a:solidFill>
                <a:srgbClr val="996633"/>
              </a:solidFill>
              <a:round/>
              <a:headEnd/>
              <a:tailEnd type="triangl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3" name="Group 16"/>
          <p:cNvGrpSpPr>
            <a:grpSpLocks/>
          </p:cNvGrpSpPr>
          <p:nvPr/>
        </p:nvGrpSpPr>
        <p:grpSpPr bwMode="auto">
          <a:xfrm>
            <a:off x="4343400" y="5715000"/>
            <a:ext cx="1905000" cy="0"/>
            <a:chOff x="2736" y="3744"/>
            <a:chExt cx="1200" cy="0"/>
          </a:xfrm>
        </p:grpSpPr>
        <p:sp>
          <p:nvSpPr>
            <p:cNvPr id="31761" name="Line 17"/>
            <p:cNvSpPr>
              <a:spLocks noChangeShapeType="1"/>
            </p:cNvSpPr>
            <p:nvPr/>
          </p:nvSpPr>
          <p:spPr bwMode="auto">
            <a:xfrm flipH="1">
              <a:off x="2736" y="3744"/>
              <a:ext cx="336" cy="0"/>
            </a:xfrm>
            <a:prstGeom prst="line">
              <a:avLst/>
            </a:prstGeom>
            <a:noFill/>
            <a:ln w="38100">
              <a:solidFill>
                <a:srgbClr val="996633"/>
              </a:solidFill>
              <a:round/>
              <a:headEnd/>
              <a:tailEnd type="triangl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1762" name="Line 18"/>
            <p:cNvSpPr>
              <a:spLocks noChangeShapeType="1"/>
            </p:cNvSpPr>
            <p:nvPr/>
          </p:nvSpPr>
          <p:spPr bwMode="auto">
            <a:xfrm>
              <a:off x="3504" y="3744"/>
              <a:ext cx="432" cy="0"/>
            </a:xfrm>
            <a:prstGeom prst="line">
              <a:avLst/>
            </a:prstGeom>
            <a:noFill/>
            <a:ln w="38100">
              <a:solidFill>
                <a:srgbClr val="996633"/>
              </a:solidFill>
              <a:round/>
              <a:headEnd/>
              <a:tailEnd type="triangl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4" name="Group 19"/>
          <p:cNvGrpSpPr>
            <a:grpSpLocks/>
          </p:cNvGrpSpPr>
          <p:nvPr/>
        </p:nvGrpSpPr>
        <p:grpSpPr bwMode="auto">
          <a:xfrm>
            <a:off x="6248400" y="5715000"/>
            <a:ext cx="990600" cy="0"/>
            <a:chOff x="3936" y="3744"/>
            <a:chExt cx="624" cy="0"/>
          </a:xfrm>
        </p:grpSpPr>
        <p:sp>
          <p:nvSpPr>
            <p:cNvPr id="31764" name="Line 20"/>
            <p:cNvSpPr>
              <a:spLocks noChangeShapeType="1"/>
            </p:cNvSpPr>
            <p:nvPr/>
          </p:nvSpPr>
          <p:spPr bwMode="auto">
            <a:xfrm>
              <a:off x="4416" y="3744"/>
              <a:ext cx="144" cy="0"/>
            </a:xfrm>
            <a:prstGeom prst="line">
              <a:avLst/>
            </a:prstGeom>
            <a:noFill/>
            <a:ln w="38100">
              <a:solidFill>
                <a:srgbClr val="996633"/>
              </a:solidFill>
              <a:round/>
              <a:headEnd/>
              <a:tailEnd type="triangl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1765" name="Line 21"/>
            <p:cNvSpPr>
              <a:spLocks noChangeShapeType="1"/>
            </p:cNvSpPr>
            <p:nvPr/>
          </p:nvSpPr>
          <p:spPr bwMode="auto">
            <a:xfrm flipH="1">
              <a:off x="3936" y="3744"/>
              <a:ext cx="144" cy="0"/>
            </a:xfrm>
            <a:prstGeom prst="line">
              <a:avLst/>
            </a:prstGeom>
            <a:noFill/>
            <a:ln w="38100">
              <a:solidFill>
                <a:srgbClr val="996633"/>
              </a:solidFill>
              <a:round/>
              <a:headEnd/>
              <a:tailEnd type="triangl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31766" name="Text Box 22"/>
          <p:cNvSpPr txBox="1">
            <a:spLocks noChangeArrowheads="1"/>
          </p:cNvSpPr>
          <p:nvPr/>
        </p:nvSpPr>
        <p:spPr bwMode="auto">
          <a:xfrm>
            <a:off x="7315200" y="5410200"/>
            <a:ext cx="838200" cy="466725"/>
          </a:xfrm>
          <a:prstGeom prst="rect">
            <a:avLst/>
          </a:prstGeom>
          <a:noFill/>
          <a:ln w="9525">
            <a:solidFill>
              <a:srgbClr val="996633"/>
            </a:solidFill>
            <a:miter lim="800000"/>
            <a:headEnd/>
            <a:tailEnd/>
          </a:ln>
          <a:effectLst>
            <a:outerShdw dist="35921" dir="2700000" algn="ctr" rotWithShape="0">
              <a:schemeClr val="bg2"/>
            </a:outerShdw>
          </a:effectLst>
        </p:spPr>
        <p:txBody>
          <a:bodyPr>
            <a:spAutoFit/>
          </a:bodyPr>
          <a:lstStyle/>
          <a:p>
            <a:pPr algn="l" eaLnBrk="1" hangingPunct="1">
              <a:spcBef>
                <a:spcPct val="50000"/>
              </a:spcBef>
              <a:defRPr/>
            </a:pPr>
            <a:r>
              <a:rPr kumimoji="1" lang="en-US" altLang="zh-CN" sz="2400">
                <a:solidFill>
                  <a:srgbClr val="996633"/>
                </a:solidFill>
                <a:latin typeface="Times New Roman" pitchFamily="18" charset="0"/>
                <a:ea typeface="黑体" pitchFamily="2" charset="-122"/>
              </a:rPr>
              <a:t>……</a:t>
            </a:r>
          </a:p>
        </p:txBody>
      </p:sp>
      <p:grpSp>
        <p:nvGrpSpPr>
          <p:cNvPr id="5" name="Group 23"/>
          <p:cNvGrpSpPr>
            <a:grpSpLocks/>
          </p:cNvGrpSpPr>
          <p:nvPr/>
        </p:nvGrpSpPr>
        <p:grpSpPr bwMode="auto">
          <a:xfrm>
            <a:off x="687388" y="1006475"/>
            <a:ext cx="1752600" cy="1266825"/>
            <a:chOff x="528" y="768"/>
            <a:chExt cx="1104" cy="798"/>
          </a:xfrm>
        </p:grpSpPr>
        <p:sp>
          <p:nvSpPr>
            <p:cNvPr id="31768" name="AutoShape 24"/>
            <p:cNvSpPr>
              <a:spLocks noChangeArrowheads="1"/>
            </p:cNvSpPr>
            <p:nvPr/>
          </p:nvSpPr>
          <p:spPr bwMode="gray">
            <a:xfrm>
              <a:off x="528" y="768"/>
              <a:ext cx="1104" cy="798"/>
            </a:xfrm>
            <a:prstGeom prst="roundRect">
              <a:avLst>
                <a:gd name="adj" fmla="val 11921"/>
              </a:avLst>
            </a:prstGeom>
            <a:gradFill rotWithShape="1">
              <a:gsLst>
                <a:gs pos="0">
                  <a:schemeClr val="accent2"/>
                </a:gs>
                <a:gs pos="100000">
                  <a:schemeClr val="accent2">
                    <a:gamma/>
                    <a:shade val="72941"/>
                    <a:invGamma/>
                  </a:schemeClr>
                </a:gs>
              </a:gsLst>
              <a:lin ang="5400000" scaled="1"/>
            </a:gradFill>
            <a:ln w="25400">
              <a:noFill/>
              <a:round/>
              <a:headEnd/>
              <a:tailEnd/>
            </a:ln>
            <a:effectLst>
              <a:outerShdw dist="53882" dir="2700000" algn="ctr" rotWithShape="0">
                <a:srgbClr val="000000">
                  <a:alpha val="50000"/>
                </a:srgbClr>
              </a:outerShdw>
            </a:effectLst>
          </p:spPr>
          <p:txBody>
            <a:bodyPr wrap="none" anchor="ctr"/>
            <a:lstStyle/>
            <a:p>
              <a:pPr eaLnBrk="1" hangingPunct="1">
                <a:defRPr/>
              </a:pPr>
              <a:r>
                <a:rPr lang="zh-CN" altLang="en-US" sz="3200">
                  <a:solidFill>
                    <a:srgbClr val="FFFFFF"/>
                  </a:solidFill>
                  <a:effectLst>
                    <a:outerShdw blurRad="38100" dist="38100" dir="2700000" algn="tl">
                      <a:srgbClr val="000000"/>
                    </a:outerShdw>
                  </a:effectLst>
                  <a:latin typeface="楷体_GB2312" pitchFamily="49" charset="-122"/>
                  <a:ea typeface="楷体_GB2312" pitchFamily="49" charset="-122"/>
                </a:rPr>
                <a:t>时间</a:t>
              </a:r>
            </a:p>
            <a:p>
              <a:pPr eaLnBrk="1" hangingPunct="1">
                <a:defRPr/>
              </a:pPr>
              <a:r>
                <a:rPr lang="zh-CN" altLang="en-US" sz="3200">
                  <a:solidFill>
                    <a:srgbClr val="FFFFFF"/>
                  </a:solidFill>
                  <a:effectLst>
                    <a:outerShdw blurRad="38100" dist="38100" dir="2700000" algn="tl">
                      <a:srgbClr val="000000"/>
                    </a:outerShdw>
                  </a:effectLst>
                  <a:latin typeface="楷体_GB2312" pitchFamily="49" charset="-122"/>
                  <a:ea typeface="楷体_GB2312" pitchFamily="49" charset="-122"/>
                </a:rPr>
                <a:t>和空间</a:t>
              </a:r>
            </a:p>
          </p:txBody>
        </p:sp>
        <p:sp>
          <p:nvSpPr>
            <p:cNvPr id="31769" name="Freeform 25"/>
            <p:cNvSpPr>
              <a:spLocks/>
            </p:cNvSpPr>
            <p:nvPr/>
          </p:nvSpPr>
          <p:spPr bwMode="gray">
            <a:xfrm>
              <a:off x="636" y="815"/>
              <a:ext cx="429" cy="398"/>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60392"/>
                    <a:invGamma/>
                  </a:schemeClr>
                </a:gs>
                <a:gs pos="50000">
                  <a:schemeClr val="accent2">
                    <a:alpha val="0"/>
                  </a:schemeClr>
                </a:gs>
                <a:gs pos="100000">
                  <a:schemeClr val="accent2">
                    <a:gamma/>
                    <a:tint val="60392"/>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grpSp>
        <p:nvGrpSpPr>
          <p:cNvPr id="6" name="Group 26"/>
          <p:cNvGrpSpPr>
            <a:grpSpLocks/>
          </p:cNvGrpSpPr>
          <p:nvPr/>
        </p:nvGrpSpPr>
        <p:grpSpPr bwMode="auto">
          <a:xfrm>
            <a:off x="3506788" y="549275"/>
            <a:ext cx="4114800" cy="914400"/>
            <a:chOff x="2016" y="1392"/>
            <a:chExt cx="2736" cy="576"/>
          </a:xfrm>
        </p:grpSpPr>
        <p:pic>
          <p:nvPicPr>
            <p:cNvPr id="77850" name="Picture 27" descr="Picture2"/>
            <p:cNvPicPr>
              <a:picLocks noChangeAspect="1" noChangeArrowheads="1"/>
            </p:cNvPicPr>
            <p:nvPr/>
          </p:nvPicPr>
          <p:blipFill>
            <a:blip r:embed="rId3" cstate="print"/>
            <a:srcRect/>
            <a:stretch>
              <a:fillRect/>
            </a:stretch>
          </p:blipFill>
          <p:spPr bwMode="gray">
            <a:xfrm>
              <a:off x="2160" y="1584"/>
              <a:ext cx="2448" cy="261"/>
            </a:xfrm>
            <a:prstGeom prst="rect">
              <a:avLst/>
            </a:prstGeom>
            <a:noFill/>
            <a:ln w="9525">
              <a:noFill/>
              <a:miter lim="800000"/>
              <a:headEnd/>
              <a:tailEnd/>
            </a:ln>
          </p:spPr>
        </p:pic>
        <p:grpSp>
          <p:nvGrpSpPr>
            <p:cNvPr id="7" name="Group 28"/>
            <p:cNvGrpSpPr>
              <a:grpSpLocks/>
            </p:cNvGrpSpPr>
            <p:nvPr/>
          </p:nvGrpSpPr>
          <p:grpSpPr bwMode="auto">
            <a:xfrm>
              <a:off x="2016" y="1392"/>
              <a:ext cx="2736" cy="576"/>
              <a:chOff x="4320" y="1152"/>
              <a:chExt cx="414" cy="402"/>
            </a:xfrm>
          </p:grpSpPr>
          <p:sp>
            <p:nvSpPr>
              <p:cNvPr id="31773" name="AutoShape 29"/>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1774" name="Freeform 30"/>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sp>
          <p:nvSpPr>
            <p:cNvPr id="31775" name="Text Box 31"/>
            <p:cNvSpPr txBox="1">
              <a:spLocks noChangeArrowheads="1"/>
            </p:cNvSpPr>
            <p:nvPr/>
          </p:nvSpPr>
          <p:spPr bwMode="auto">
            <a:xfrm>
              <a:off x="2160" y="1488"/>
              <a:ext cx="2496" cy="365"/>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lang="zh-CN" altLang="en-US" sz="3200">
                  <a:solidFill>
                    <a:srgbClr val="FFFF99"/>
                  </a:solidFill>
                  <a:effectLst>
                    <a:outerShdw blurRad="38100" dist="38100" dir="2700000" algn="tl">
                      <a:srgbClr val="C0C0C0"/>
                    </a:outerShdw>
                  </a:effectLst>
                  <a:latin typeface="楷体_GB2312" pitchFamily="49" charset="-122"/>
                  <a:ea typeface="楷体_GB2312" pitchFamily="49" charset="-122"/>
                </a:rPr>
                <a:t>与物质运动的关系</a:t>
              </a:r>
              <a:endParaRPr kumimoji="1" lang="zh-CN" altLang="en-US" sz="3200">
                <a:solidFill>
                  <a:srgbClr val="FFFF99"/>
                </a:solidFill>
                <a:effectLst>
                  <a:outerShdw blurRad="38100" dist="38100" dir="2700000" algn="tl">
                    <a:srgbClr val="C0C0C0"/>
                  </a:outerShdw>
                </a:effectLst>
                <a:latin typeface="楷体_GB2312" pitchFamily="49" charset="-122"/>
                <a:ea typeface="楷体_GB2312" pitchFamily="49" charset="-122"/>
              </a:endParaRPr>
            </a:p>
          </p:txBody>
        </p:sp>
      </p:grpSp>
      <p:grpSp>
        <p:nvGrpSpPr>
          <p:cNvPr id="8" name="Group 32"/>
          <p:cNvGrpSpPr>
            <a:grpSpLocks/>
          </p:cNvGrpSpPr>
          <p:nvPr/>
        </p:nvGrpSpPr>
        <p:grpSpPr bwMode="auto">
          <a:xfrm>
            <a:off x="3506788" y="1616075"/>
            <a:ext cx="4521200" cy="914400"/>
            <a:chOff x="2064" y="2400"/>
            <a:chExt cx="3216" cy="576"/>
          </a:xfrm>
        </p:grpSpPr>
        <p:grpSp>
          <p:nvGrpSpPr>
            <p:cNvPr id="9" name="Group 33"/>
            <p:cNvGrpSpPr>
              <a:grpSpLocks/>
            </p:cNvGrpSpPr>
            <p:nvPr/>
          </p:nvGrpSpPr>
          <p:grpSpPr bwMode="auto">
            <a:xfrm>
              <a:off x="2064" y="2400"/>
              <a:ext cx="3216" cy="576"/>
              <a:chOff x="4320" y="1152"/>
              <a:chExt cx="414" cy="402"/>
            </a:xfrm>
          </p:grpSpPr>
          <p:sp>
            <p:nvSpPr>
              <p:cNvPr id="31778" name="AutoShape 34"/>
              <p:cNvSpPr>
                <a:spLocks noChangeArrowheads="1"/>
              </p:cNvSpPr>
              <p:nvPr/>
            </p:nvSpPr>
            <p:spPr bwMode="gray">
              <a:xfrm>
                <a:off x="4320" y="1152"/>
                <a:ext cx="414" cy="40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F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1779" name="Freeform 35"/>
              <p:cNvSpPr>
                <a:spLocks/>
              </p:cNvSpPr>
              <p:nvPr/>
            </p:nvSpPr>
            <p:spPr bwMode="gray">
              <a:xfrm>
                <a:off x="4346" y="1178"/>
                <a:ext cx="206" cy="201"/>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sp>
          <p:nvSpPr>
            <p:cNvPr id="31780" name="Text Box 36"/>
            <p:cNvSpPr txBox="1">
              <a:spLocks noChangeArrowheads="1"/>
            </p:cNvSpPr>
            <p:nvPr/>
          </p:nvSpPr>
          <p:spPr bwMode="auto">
            <a:xfrm>
              <a:off x="2064" y="2496"/>
              <a:ext cx="3167" cy="365"/>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kumimoji="1" lang="en-US" altLang="zh-CN" sz="2600" b="0">
                  <a:latin typeface="楷体_GB2312" pitchFamily="49" charset="-122"/>
                  <a:ea typeface="楷体_GB2312" pitchFamily="49" charset="-122"/>
                </a:rPr>
                <a:t> </a:t>
              </a:r>
              <a:r>
                <a:rPr lang="zh-CN" altLang="en-US" sz="3200">
                  <a:solidFill>
                    <a:srgbClr val="FFFF99"/>
                  </a:solidFill>
                  <a:effectLst>
                    <a:outerShdw blurRad="38100" dist="38100" dir="2700000" algn="tl">
                      <a:srgbClr val="C0C0C0"/>
                    </a:outerShdw>
                  </a:effectLst>
                  <a:latin typeface="楷体_GB2312" pitchFamily="49" charset="-122"/>
                  <a:ea typeface="楷体_GB2312" pitchFamily="49" charset="-122"/>
                </a:rPr>
                <a:t>无限性与有限性的关系</a:t>
              </a:r>
              <a:endParaRPr kumimoji="1" lang="zh-CN" altLang="en-US" sz="3200">
                <a:solidFill>
                  <a:srgbClr val="FFFF99"/>
                </a:solidFill>
                <a:effectLst>
                  <a:outerShdw blurRad="38100" dist="38100" dir="2700000" algn="tl">
                    <a:srgbClr val="C0C0C0"/>
                  </a:outerShdw>
                </a:effectLst>
                <a:latin typeface="楷体_GB2312" pitchFamily="49" charset="-122"/>
                <a:ea typeface="楷体_GB2312" pitchFamily="49" charset="-122"/>
              </a:endParaRPr>
            </a:p>
          </p:txBody>
        </p:sp>
      </p:grpSp>
      <p:sp>
        <p:nvSpPr>
          <p:cNvPr id="31781" name="Freeform 37"/>
          <p:cNvSpPr>
            <a:spLocks/>
          </p:cNvSpPr>
          <p:nvPr/>
        </p:nvSpPr>
        <p:spPr bwMode="gray">
          <a:xfrm rot="11144537">
            <a:off x="2516188" y="701675"/>
            <a:ext cx="928687" cy="91757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hlink"/>
          </a:soli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sp>
        <p:nvSpPr>
          <p:cNvPr id="31782" name="Freeform 38"/>
          <p:cNvSpPr>
            <a:spLocks/>
          </p:cNvSpPr>
          <p:nvPr/>
        </p:nvSpPr>
        <p:spPr bwMode="gray">
          <a:xfrm rot="-6704518">
            <a:off x="2630488" y="1501775"/>
            <a:ext cx="762000" cy="838200"/>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hlink"/>
          </a:soli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1781"/>
                                        </p:tgtEl>
                                        <p:attrNameLst>
                                          <p:attrName>style.visibility</p:attrName>
                                        </p:attrNameLst>
                                      </p:cBhvr>
                                      <p:to>
                                        <p:strVal val="visible"/>
                                      </p:to>
                                    </p:set>
                                    <p:animEffect transition="in" filter="wipe(up)">
                                      <p:cBhvr>
                                        <p:cTn id="11" dur="500"/>
                                        <p:tgtEl>
                                          <p:spTgt spid="31781"/>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31782"/>
                                        </p:tgtEl>
                                        <p:attrNameLst>
                                          <p:attrName>style.visibility</p:attrName>
                                        </p:attrNameLst>
                                      </p:cBhvr>
                                      <p:to>
                                        <p:strVal val="visible"/>
                                      </p:to>
                                    </p:set>
                                    <p:animEffect transition="in" filter="wipe(up)">
                                      <p:cBhvr>
                                        <p:cTn id="19" dur="500"/>
                                        <p:tgtEl>
                                          <p:spTgt spid="31782"/>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3000"/>
                            </p:stCondLst>
                            <p:childTnLst>
                              <p:par>
                                <p:cTn id="25" presetID="3" presetClass="entr" presetSubtype="10" fill="hold" nodeType="afterEffect">
                                  <p:stCondLst>
                                    <p:cond delay="0"/>
                                  </p:stCondLst>
                                  <p:childTnLst>
                                    <p:set>
                                      <p:cBhvr>
                                        <p:cTn id="26" dur="1" fill="hold">
                                          <p:stCondLst>
                                            <p:cond delay="0"/>
                                          </p:stCondLst>
                                        </p:cTn>
                                        <p:tgtEl>
                                          <p:spTgt spid="31746"/>
                                        </p:tgtEl>
                                        <p:attrNameLst>
                                          <p:attrName>style.visibility</p:attrName>
                                        </p:attrNameLst>
                                      </p:cBhvr>
                                      <p:to>
                                        <p:strVal val="visible"/>
                                      </p:to>
                                    </p:set>
                                    <p:animEffect transition="in" filter="blinds(horizontal)">
                                      <p:cBhvr>
                                        <p:cTn id="27" dur="500"/>
                                        <p:tgtEl>
                                          <p:spTgt spid="31746"/>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31747">
                                            <p:txEl>
                                              <p:pRg st="0" end="0"/>
                                            </p:txEl>
                                          </p:spTgt>
                                        </p:tgtEl>
                                        <p:attrNameLst>
                                          <p:attrName>style.visibility</p:attrName>
                                        </p:attrNameLst>
                                      </p:cBhvr>
                                      <p:to>
                                        <p:strVal val="visible"/>
                                      </p:to>
                                    </p:set>
                                    <p:animEffect transition="in" filter="wipe(left)">
                                      <p:cBhvr>
                                        <p:cTn id="31" dur="500"/>
                                        <p:tgtEl>
                                          <p:spTgt spid="31747">
                                            <p:txEl>
                                              <p:pRg st="0" end="0"/>
                                            </p:txEl>
                                          </p:spTgt>
                                        </p:tgtEl>
                                      </p:cBhvr>
                                    </p:animEffect>
                                  </p:childTnLst>
                                </p:cTn>
                              </p:par>
                            </p:childTnLst>
                          </p:cTn>
                        </p:par>
                        <p:par>
                          <p:cTn id="32" fill="hold">
                            <p:stCondLst>
                              <p:cond delay="4000"/>
                            </p:stCondLst>
                            <p:childTnLst>
                              <p:par>
                                <p:cTn id="33" presetID="16" presetClass="entr" presetSubtype="37" fill="hold" grpId="0" nodeType="afterEffect">
                                  <p:stCondLst>
                                    <p:cond delay="0"/>
                                  </p:stCondLst>
                                  <p:childTnLst>
                                    <p:set>
                                      <p:cBhvr>
                                        <p:cTn id="34" dur="1" fill="hold">
                                          <p:stCondLst>
                                            <p:cond delay="0"/>
                                          </p:stCondLst>
                                        </p:cTn>
                                        <p:tgtEl>
                                          <p:spTgt spid="31752"/>
                                        </p:tgtEl>
                                        <p:attrNameLst>
                                          <p:attrName>style.visibility</p:attrName>
                                        </p:attrNameLst>
                                      </p:cBhvr>
                                      <p:to>
                                        <p:strVal val="visible"/>
                                      </p:to>
                                    </p:set>
                                    <p:animEffect transition="in" filter="barn(outVertical)">
                                      <p:cBhvr>
                                        <p:cTn id="35" dur="500"/>
                                        <p:tgtEl>
                                          <p:spTgt spid="31752"/>
                                        </p:tgtEl>
                                      </p:cBhvr>
                                    </p:animEffect>
                                  </p:childTnLst>
                                </p:cTn>
                              </p:par>
                            </p:childTnLst>
                          </p:cTn>
                        </p:par>
                        <p:par>
                          <p:cTn id="36" fill="hold">
                            <p:stCondLst>
                              <p:cond delay="4500"/>
                            </p:stCondLst>
                            <p:childTnLst>
                              <p:par>
                                <p:cTn id="37" presetID="17" presetClass="entr" presetSubtype="1" fill="hold" nodeType="afterEffect">
                                  <p:stCondLst>
                                    <p:cond delay="0"/>
                                  </p:stCondLst>
                                  <p:childTnLst>
                                    <p:set>
                                      <p:cBhvr>
                                        <p:cTn id="38" dur="1" fill="hold">
                                          <p:stCondLst>
                                            <p:cond delay="0"/>
                                          </p:stCondLst>
                                        </p:cTn>
                                        <p:tgtEl>
                                          <p:spTgt spid="31748"/>
                                        </p:tgtEl>
                                        <p:attrNameLst>
                                          <p:attrName>style.visibility</p:attrName>
                                        </p:attrNameLst>
                                      </p:cBhvr>
                                      <p:to>
                                        <p:strVal val="visible"/>
                                      </p:to>
                                    </p:set>
                                    <p:anim calcmode="lin" valueType="num">
                                      <p:cBhvr>
                                        <p:cTn id="39" dur="500" fill="hold"/>
                                        <p:tgtEl>
                                          <p:spTgt spid="31748"/>
                                        </p:tgtEl>
                                        <p:attrNameLst>
                                          <p:attrName>ppt_x</p:attrName>
                                        </p:attrNameLst>
                                      </p:cBhvr>
                                      <p:tavLst>
                                        <p:tav tm="0">
                                          <p:val>
                                            <p:strVal val="#ppt_x"/>
                                          </p:val>
                                        </p:tav>
                                        <p:tav tm="100000">
                                          <p:val>
                                            <p:strVal val="#ppt_x"/>
                                          </p:val>
                                        </p:tav>
                                      </p:tavLst>
                                    </p:anim>
                                    <p:anim calcmode="lin" valueType="num">
                                      <p:cBhvr>
                                        <p:cTn id="40" dur="500" fill="hold"/>
                                        <p:tgtEl>
                                          <p:spTgt spid="31748"/>
                                        </p:tgtEl>
                                        <p:attrNameLst>
                                          <p:attrName>ppt_y</p:attrName>
                                        </p:attrNameLst>
                                      </p:cBhvr>
                                      <p:tavLst>
                                        <p:tav tm="0">
                                          <p:val>
                                            <p:strVal val="#ppt_y-#ppt_h/2"/>
                                          </p:val>
                                        </p:tav>
                                        <p:tav tm="100000">
                                          <p:val>
                                            <p:strVal val="#ppt_y"/>
                                          </p:val>
                                        </p:tav>
                                      </p:tavLst>
                                    </p:anim>
                                    <p:anim calcmode="lin" valueType="num">
                                      <p:cBhvr>
                                        <p:cTn id="41" dur="500" fill="hold"/>
                                        <p:tgtEl>
                                          <p:spTgt spid="31748"/>
                                        </p:tgtEl>
                                        <p:attrNameLst>
                                          <p:attrName>ppt_w</p:attrName>
                                        </p:attrNameLst>
                                      </p:cBhvr>
                                      <p:tavLst>
                                        <p:tav tm="0">
                                          <p:val>
                                            <p:strVal val="#ppt_w"/>
                                          </p:val>
                                        </p:tav>
                                        <p:tav tm="100000">
                                          <p:val>
                                            <p:strVal val="#ppt_w"/>
                                          </p:val>
                                        </p:tav>
                                      </p:tavLst>
                                    </p:anim>
                                    <p:anim calcmode="lin" valueType="num">
                                      <p:cBhvr>
                                        <p:cTn id="42" dur="500" fill="hold"/>
                                        <p:tgtEl>
                                          <p:spTgt spid="31748"/>
                                        </p:tgtEl>
                                        <p:attrNameLst>
                                          <p:attrName>ppt_h</p:attrName>
                                        </p:attrNameLst>
                                      </p:cBhvr>
                                      <p:tavLst>
                                        <p:tav tm="0">
                                          <p:val>
                                            <p:fltVal val="0"/>
                                          </p:val>
                                        </p:tav>
                                        <p:tav tm="100000">
                                          <p:val>
                                            <p:strVal val="#ppt_h"/>
                                          </p:val>
                                        </p:tav>
                                      </p:tavLst>
                                    </p:anim>
                                  </p:childTnLst>
                                </p:cTn>
                              </p:par>
                            </p:childTnLst>
                          </p:cTn>
                        </p:par>
                        <p:par>
                          <p:cTn id="43" fill="hold">
                            <p:stCondLst>
                              <p:cond delay="5000"/>
                            </p:stCondLst>
                            <p:childTnLst>
                              <p:par>
                                <p:cTn id="44" presetID="17" presetClass="entr" presetSubtype="1" fill="hold" nodeType="afterEffect">
                                  <p:stCondLst>
                                    <p:cond delay="0"/>
                                  </p:stCondLst>
                                  <p:childTnLst>
                                    <p:set>
                                      <p:cBhvr>
                                        <p:cTn id="45" dur="1" fill="hold">
                                          <p:stCondLst>
                                            <p:cond delay="0"/>
                                          </p:stCondLst>
                                        </p:cTn>
                                        <p:tgtEl>
                                          <p:spTgt spid="31753"/>
                                        </p:tgtEl>
                                        <p:attrNameLst>
                                          <p:attrName>style.visibility</p:attrName>
                                        </p:attrNameLst>
                                      </p:cBhvr>
                                      <p:to>
                                        <p:strVal val="visible"/>
                                      </p:to>
                                    </p:set>
                                    <p:anim calcmode="lin" valueType="num">
                                      <p:cBhvr>
                                        <p:cTn id="46" dur="500" fill="hold"/>
                                        <p:tgtEl>
                                          <p:spTgt spid="31753"/>
                                        </p:tgtEl>
                                        <p:attrNameLst>
                                          <p:attrName>ppt_x</p:attrName>
                                        </p:attrNameLst>
                                      </p:cBhvr>
                                      <p:tavLst>
                                        <p:tav tm="0">
                                          <p:val>
                                            <p:strVal val="#ppt_x"/>
                                          </p:val>
                                        </p:tav>
                                        <p:tav tm="100000">
                                          <p:val>
                                            <p:strVal val="#ppt_x"/>
                                          </p:val>
                                        </p:tav>
                                      </p:tavLst>
                                    </p:anim>
                                    <p:anim calcmode="lin" valueType="num">
                                      <p:cBhvr>
                                        <p:cTn id="47" dur="500" fill="hold"/>
                                        <p:tgtEl>
                                          <p:spTgt spid="31753"/>
                                        </p:tgtEl>
                                        <p:attrNameLst>
                                          <p:attrName>ppt_y</p:attrName>
                                        </p:attrNameLst>
                                      </p:cBhvr>
                                      <p:tavLst>
                                        <p:tav tm="0">
                                          <p:val>
                                            <p:strVal val="#ppt_y-#ppt_h/2"/>
                                          </p:val>
                                        </p:tav>
                                        <p:tav tm="100000">
                                          <p:val>
                                            <p:strVal val="#ppt_y"/>
                                          </p:val>
                                        </p:tav>
                                      </p:tavLst>
                                    </p:anim>
                                    <p:anim calcmode="lin" valueType="num">
                                      <p:cBhvr>
                                        <p:cTn id="48" dur="500" fill="hold"/>
                                        <p:tgtEl>
                                          <p:spTgt spid="31753"/>
                                        </p:tgtEl>
                                        <p:attrNameLst>
                                          <p:attrName>ppt_w</p:attrName>
                                        </p:attrNameLst>
                                      </p:cBhvr>
                                      <p:tavLst>
                                        <p:tav tm="0">
                                          <p:val>
                                            <p:strVal val="#ppt_w"/>
                                          </p:val>
                                        </p:tav>
                                        <p:tav tm="100000">
                                          <p:val>
                                            <p:strVal val="#ppt_w"/>
                                          </p:val>
                                        </p:tav>
                                      </p:tavLst>
                                    </p:anim>
                                    <p:anim calcmode="lin" valueType="num">
                                      <p:cBhvr>
                                        <p:cTn id="49" dur="500" fill="hold"/>
                                        <p:tgtEl>
                                          <p:spTgt spid="31753"/>
                                        </p:tgtEl>
                                        <p:attrNameLst>
                                          <p:attrName>ppt_h</p:attrName>
                                        </p:attrNameLst>
                                      </p:cBhvr>
                                      <p:tavLst>
                                        <p:tav tm="0">
                                          <p:val>
                                            <p:fltVal val="0"/>
                                          </p:val>
                                        </p:tav>
                                        <p:tav tm="100000">
                                          <p:val>
                                            <p:strVal val="#ppt_h"/>
                                          </p:val>
                                        </p:tav>
                                      </p:tavLst>
                                    </p:anim>
                                  </p:childTnLst>
                                </p:cTn>
                              </p:par>
                            </p:childTnLst>
                          </p:cTn>
                        </p:par>
                        <p:par>
                          <p:cTn id="50" fill="hold">
                            <p:stCondLst>
                              <p:cond delay="5500"/>
                            </p:stCondLst>
                            <p:childTnLst>
                              <p:par>
                                <p:cTn id="51" presetID="17" presetClass="entr" presetSubtype="1" fill="hold" nodeType="afterEffect">
                                  <p:stCondLst>
                                    <p:cond delay="0"/>
                                  </p:stCondLst>
                                  <p:childTnLst>
                                    <p:set>
                                      <p:cBhvr>
                                        <p:cTn id="52" dur="1" fill="hold">
                                          <p:stCondLst>
                                            <p:cond delay="0"/>
                                          </p:stCondLst>
                                        </p:cTn>
                                        <p:tgtEl>
                                          <p:spTgt spid="31749"/>
                                        </p:tgtEl>
                                        <p:attrNameLst>
                                          <p:attrName>style.visibility</p:attrName>
                                        </p:attrNameLst>
                                      </p:cBhvr>
                                      <p:to>
                                        <p:strVal val="visible"/>
                                      </p:to>
                                    </p:set>
                                    <p:anim calcmode="lin" valueType="num">
                                      <p:cBhvr>
                                        <p:cTn id="53" dur="500" fill="hold"/>
                                        <p:tgtEl>
                                          <p:spTgt spid="31749"/>
                                        </p:tgtEl>
                                        <p:attrNameLst>
                                          <p:attrName>ppt_x</p:attrName>
                                        </p:attrNameLst>
                                      </p:cBhvr>
                                      <p:tavLst>
                                        <p:tav tm="0">
                                          <p:val>
                                            <p:strVal val="#ppt_x"/>
                                          </p:val>
                                        </p:tav>
                                        <p:tav tm="100000">
                                          <p:val>
                                            <p:strVal val="#ppt_x"/>
                                          </p:val>
                                        </p:tav>
                                      </p:tavLst>
                                    </p:anim>
                                    <p:anim calcmode="lin" valueType="num">
                                      <p:cBhvr>
                                        <p:cTn id="54" dur="500" fill="hold"/>
                                        <p:tgtEl>
                                          <p:spTgt spid="31749"/>
                                        </p:tgtEl>
                                        <p:attrNameLst>
                                          <p:attrName>ppt_y</p:attrName>
                                        </p:attrNameLst>
                                      </p:cBhvr>
                                      <p:tavLst>
                                        <p:tav tm="0">
                                          <p:val>
                                            <p:strVal val="#ppt_y-#ppt_h/2"/>
                                          </p:val>
                                        </p:tav>
                                        <p:tav tm="100000">
                                          <p:val>
                                            <p:strVal val="#ppt_y"/>
                                          </p:val>
                                        </p:tav>
                                      </p:tavLst>
                                    </p:anim>
                                    <p:anim calcmode="lin" valueType="num">
                                      <p:cBhvr>
                                        <p:cTn id="55" dur="500" fill="hold"/>
                                        <p:tgtEl>
                                          <p:spTgt spid="31749"/>
                                        </p:tgtEl>
                                        <p:attrNameLst>
                                          <p:attrName>ppt_w</p:attrName>
                                        </p:attrNameLst>
                                      </p:cBhvr>
                                      <p:tavLst>
                                        <p:tav tm="0">
                                          <p:val>
                                            <p:strVal val="#ppt_w"/>
                                          </p:val>
                                        </p:tav>
                                        <p:tav tm="100000">
                                          <p:val>
                                            <p:strVal val="#ppt_w"/>
                                          </p:val>
                                        </p:tav>
                                      </p:tavLst>
                                    </p:anim>
                                    <p:anim calcmode="lin" valueType="num">
                                      <p:cBhvr>
                                        <p:cTn id="56" dur="500" fill="hold"/>
                                        <p:tgtEl>
                                          <p:spTgt spid="31749"/>
                                        </p:tgtEl>
                                        <p:attrNameLst>
                                          <p:attrName>ppt_h</p:attrName>
                                        </p:attrNameLst>
                                      </p:cBhvr>
                                      <p:tavLst>
                                        <p:tav tm="0">
                                          <p:val>
                                            <p:fltVal val="0"/>
                                          </p:val>
                                        </p:tav>
                                        <p:tav tm="100000">
                                          <p:val>
                                            <p:strVal val="#ppt_h"/>
                                          </p:val>
                                        </p:tav>
                                      </p:tavLst>
                                    </p:anim>
                                  </p:childTnLst>
                                </p:cTn>
                              </p:par>
                            </p:childTnLst>
                          </p:cTn>
                        </p:par>
                        <p:par>
                          <p:cTn id="57" fill="hold">
                            <p:stCondLst>
                              <p:cond delay="6000"/>
                            </p:stCondLst>
                            <p:childTnLst>
                              <p:par>
                                <p:cTn id="58" presetID="16" presetClass="entr" presetSubtype="37" fill="hold" nodeType="after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barn(outVertical)">
                                      <p:cBhvr>
                                        <p:cTn id="60" dur="500"/>
                                        <p:tgtEl>
                                          <p:spTgt spid="2"/>
                                        </p:tgtEl>
                                      </p:cBhvr>
                                    </p:animEffect>
                                  </p:childTnLst>
                                </p:cTn>
                              </p:par>
                            </p:childTnLst>
                          </p:cTn>
                        </p:par>
                        <p:par>
                          <p:cTn id="61" fill="hold">
                            <p:stCondLst>
                              <p:cond delay="6500"/>
                            </p:stCondLst>
                            <p:childTnLst>
                              <p:par>
                                <p:cTn id="62" presetID="17" presetClass="entr" presetSubtype="10" fill="hold" grpId="0" nodeType="afterEffect">
                                  <p:stCondLst>
                                    <p:cond delay="0"/>
                                  </p:stCondLst>
                                  <p:childTnLst>
                                    <p:set>
                                      <p:cBhvr>
                                        <p:cTn id="63" dur="1" fill="hold">
                                          <p:stCondLst>
                                            <p:cond delay="0"/>
                                          </p:stCondLst>
                                        </p:cTn>
                                        <p:tgtEl>
                                          <p:spTgt spid="31754"/>
                                        </p:tgtEl>
                                        <p:attrNameLst>
                                          <p:attrName>style.visibility</p:attrName>
                                        </p:attrNameLst>
                                      </p:cBhvr>
                                      <p:to>
                                        <p:strVal val="visible"/>
                                      </p:to>
                                    </p:set>
                                    <p:anim calcmode="lin" valueType="num">
                                      <p:cBhvr>
                                        <p:cTn id="64" dur="500" fill="hold"/>
                                        <p:tgtEl>
                                          <p:spTgt spid="31754"/>
                                        </p:tgtEl>
                                        <p:attrNameLst>
                                          <p:attrName>ppt_w</p:attrName>
                                        </p:attrNameLst>
                                      </p:cBhvr>
                                      <p:tavLst>
                                        <p:tav tm="0">
                                          <p:val>
                                            <p:fltVal val="0"/>
                                          </p:val>
                                        </p:tav>
                                        <p:tav tm="100000">
                                          <p:val>
                                            <p:strVal val="#ppt_w"/>
                                          </p:val>
                                        </p:tav>
                                      </p:tavLst>
                                    </p:anim>
                                    <p:anim calcmode="lin" valueType="num">
                                      <p:cBhvr>
                                        <p:cTn id="65" dur="500" fill="hold"/>
                                        <p:tgtEl>
                                          <p:spTgt spid="31754"/>
                                        </p:tgtEl>
                                        <p:attrNameLst>
                                          <p:attrName>ppt_h</p:attrName>
                                        </p:attrNameLst>
                                      </p:cBhvr>
                                      <p:tavLst>
                                        <p:tav tm="0">
                                          <p:val>
                                            <p:strVal val="#ppt_h"/>
                                          </p:val>
                                        </p:tav>
                                        <p:tav tm="100000">
                                          <p:val>
                                            <p:strVal val="#ppt_h"/>
                                          </p:val>
                                        </p:tav>
                                      </p:tavLst>
                                    </p:anim>
                                  </p:childTnLst>
                                </p:cTn>
                              </p:par>
                            </p:childTnLst>
                          </p:cTn>
                        </p:par>
                        <p:par>
                          <p:cTn id="66" fill="hold">
                            <p:stCondLst>
                              <p:cond delay="7000"/>
                            </p:stCondLst>
                            <p:childTnLst>
                              <p:par>
                                <p:cTn id="67" presetID="17" presetClass="entr" presetSubtype="1" fill="hold" nodeType="afterEffect">
                                  <p:stCondLst>
                                    <p:cond delay="0"/>
                                  </p:stCondLst>
                                  <p:childTnLst>
                                    <p:set>
                                      <p:cBhvr>
                                        <p:cTn id="68" dur="1" fill="hold">
                                          <p:stCondLst>
                                            <p:cond delay="0"/>
                                          </p:stCondLst>
                                        </p:cTn>
                                        <p:tgtEl>
                                          <p:spTgt spid="31750"/>
                                        </p:tgtEl>
                                        <p:attrNameLst>
                                          <p:attrName>style.visibility</p:attrName>
                                        </p:attrNameLst>
                                      </p:cBhvr>
                                      <p:to>
                                        <p:strVal val="visible"/>
                                      </p:to>
                                    </p:set>
                                    <p:anim calcmode="lin" valueType="num">
                                      <p:cBhvr>
                                        <p:cTn id="69" dur="500" fill="hold"/>
                                        <p:tgtEl>
                                          <p:spTgt spid="31750"/>
                                        </p:tgtEl>
                                        <p:attrNameLst>
                                          <p:attrName>ppt_x</p:attrName>
                                        </p:attrNameLst>
                                      </p:cBhvr>
                                      <p:tavLst>
                                        <p:tav tm="0">
                                          <p:val>
                                            <p:strVal val="#ppt_x"/>
                                          </p:val>
                                        </p:tav>
                                        <p:tav tm="100000">
                                          <p:val>
                                            <p:strVal val="#ppt_x"/>
                                          </p:val>
                                        </p:tav>
                                      </p:tavLst>
                                    </p:anim>
                                    <p:anim calcmode="lin" valueType="num">
                                      <p:cBhvr>
                                        <p:cTn id="70" dur="500" fill="hold"/>
                                        <p:tgtEl>
                                          <p:spTgt spid="31750"/>
                                        </p:tgtEl>
                                        <p:attrNameLst>
                                          <p:attrName>ppt_y</p:attrName>
                                        </p:attrNameLst>
                                      </p:cBhvr>
                                      <p:tavLst>
                                        <p:tav tm="0">
                                          <p:val>
                                            <p:strVal val="#ppt_y-#ppt_h/2"/>
                                          </p:val>
                                        </p:tav>
                                        <p:tav tm="100000">
                                          <p:val>
                                            <p:strVal val="#ppt_y"/>
                                          </p:val>
                                        </p:tav>
                                      </p:tavLst>
                                    </p:anim>
                                    <p:anim calcmode="lin" valueType="num">
                                      <p:cBhvr>
                                        <p:cTn id="71" dur="500" fill="hold"/>
                                        <p:tgtEl>
                                          <p:spTgt spid="31750"/>
                                        </p:tgtEl>
                                        <p:attrNameLst>
                                          <p:attrName>ppt_w</p:attrName>
                                        </p:attrNameLst>
                                      </p:cBhvr>
                                      <p:tavLst>
                                        <p:tav tm="0">
                                          <p:val>
                                            <p:strVal val="#ppt_w"/>
                                          </p:val>
                                        </p:tav>
                                        <p:tav tm="100000">
                                          <p:val>
                                            <p:strVal val="#ppt_w"/>
                                          </p:val>
                                        </p:tav>
                                      </p:tavLst>
                                    </p:anim>
                                    <p:anim calcmode="lin" valueType="num">
                                      <p:cBhvr>
                                        <p:cTn id="72" dur="500" fill="hold"/>
                                        <p:tgtEl>
                                          <p:spTgt spid="31750"/>
                                        </p:tgtEl>
                                        <p:attrNameLst>
                                          <p:attrName>ppt_h</p:attrName>
                                        </p:attrNameLst>
                                      </p:cBhvr>
                                      <p:tavLst>
                                        <p:tav tm="0">
                                          <p:val>
                                            <p:fltVal val="0"/>
                                          </p:val>
                                        </p:tav>
                                        <p:tav tm="100000">
                                          <p:val>
                                            <p:strVal val="#ppt_h"/>
                                          </p:val>
                                        </p:tav>
                                      </p:tavLst>
                                    </p:anim>
                                  </p:childTnLst>
                                </p:cTn>
                              </p:par>
                            </p:childTnLst>
                          </p:cTn>
                        </p:par>
                        <p:par>
                          <p:cTn id="73" fill="hold">
                            <p:stCondLst>
                              <p:cond delay="7500"/>
                            </p:stCondLst>
                            <p:childTnLst>
                              <p:par>
                                <p:cTn id="74" presetID="16" presetClass="entr" presetSubtype="37"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barn(outVertical)">
                                      <p:cBhvr>
                                        <p:cTn id="76" dur="500"/>
                                        <p:tgtEl>
                                          <p:spTgt spid="3"/>
                                        </p:tgtEl>
                                      </p:cBhvr>
                                    </p:animEffect>
                                  </p:childTnLst>
                                </p:cTn>
                              </p:par>
                            </p:childTnLst>
                          </p:cTn>
                        </p:par>
                        <p:par>
                          <p:cTn id="77" fill="hold">
                            <p:stCondLst>
                              <p:cond delay="8000"/>
                            </p:stCondLst>
                            <p:childTnLst>
                              <p:par>
                                <p:cTn id="78" presetID="17" presetClass="entr" presetSubtype="10" fill="hold" grpId="0" nodeType="afterEffect">
                                  <p:stCondLst>
                                    <p:cond delay="0"/>
                                  </p:stCondLst>
                                  <p:childTnLst>
                                    <p:set>
                                      <p:cBhvr>
                                        <p:cTn id="79" dur="1" fill="hold">
                                          <p:stCondLst>
                                            <p:cond delay="0"/>
                                          </p:stCondLst>
                                        </p:cTn>
                                        <p:tgtEl>
                                          <p:spTgt spid="31755"/>
                                        </p:tgtEl>
                                        <p:attrNameLst>
                                          <p:attrName>style.visibility</p:attrName>
                                        </p:attrNameLst>
                                      </p:cBhvr>
                                      <p:to>
                                        <p:strVal val="visible"/>
                                      </p:to>
                                    </p:set>
                                    <p:anim calcmode="lin" valueType="num">
                                      <p:cBhvr>
                                        <p:cTn id="80" dur="500" fill="hold"/>
                                        <p:tgtEl>
                                          <p:spTgt spid="31755"/>
                                        </p:tgtEl>
                                        <p:attrNameLst>
                                          <p:attrName>ppt_w</p:attrName>
                                        </p:attrNameLst>
                                      </p:cBhvr>
                                      <p:tavLst>
                                        <p:tav tm="0">
                                          <p:val>
                                            <p:fltVal val="0"/>
                                          </p:val>
                                        </p:tav>
                                        <p:tav tm="100000">
                                          <p:val>
                                            <p:strVal val="#ppt_w"/>
                                          </p:val>
                                        </p:tav>
                                      </p:tavLst>
                                    </p:anim>
                                    <p:anim calcmode="lin" valueType="num">
                                      <p:cBhvr>
                                        <p:cTn id="81" dur="500" fill="hold"/>
                                        <p:tgtEl>
                                          <p:spTgt spid="31755"/>
                                        </p:tgtEl>
                                        <p:attrNameLst>
                                          <p:attrName>ppt_h</p:attrName>
                                        </p:attrNameLst>
                                      </p:cBhvr>
                                      <p:tavLst>
                                        <p:tav tm="0">
                                          <p:val>
                                            <p:strVal val="#ppt_h"/>
                                          </p:val>
                                        </p:tav>
                                        <p:tav tm="100000">
                                          <p:val>
                                            <p:strVal val="#ppt_h"/>
                                          </p:val>
                                        </p:tav>
                                      </p:tavLst>
                                    </p:anim>
                                  </p:childTnLst>
                                </p:cTn>
                              </p:par>
                            </p:childTnLst>
                          </p:cTn>
                        </p:par>
                        <p:par>
                          <p:cTn id="82" fill="hold">
                            <p:stCondLst>
                              <p:cond delay="8500"/>
                            </p:stCondLst>
                            <p:childTnLst>
                              <p:par>
                                <p:cTn id="83" presetID="17" presetClass="entr" presetSubtype="1" fill="hold" nodeType="afterEffect">
                                  <p:stCondLst>
                                    <p:cond delay="0"/>
                                  </p:stCondLst>
                                  <p:childTnLst>
                                    <p:set>
                                      <p:cBhvr>
                                        <p:cTn id="84" dur="1" fill="hold">
                                          <p:stCondLst>
                                            <p:cond delay="0"/>
                                          </p:stCondLst>
                                        </p:cTn>
                                        <p:tgtEl>
                                          <p:spTgt spid="31751"/>
                                        </p:tgtEl>
                                        <p:attrNameLst>
                                          <p:attrName>style.visibility</p:attrName>
                                        </p:attrNameLst>
                                      </p:cBhvr>
                                      <p:to>
                                        <p:strVal val="visible"/>
                                      </p:to>
                                    </p:set>
                                    <p:anim calcmode="lin" valueType="num">
                                      <p:cBhvr>
                                        <p:cTn id="85" dur="500" fill="hold"/>
                                        <p:tgtEl>
                                          <p:spTgt spid="31751"/>
                                        </p:tgtEl>
                                        <p:attrNameLst>
                                          <p:attrName>ppt_x</p:attrName>
                                        </p:attrNameLst>
                                      </p:cBhvr>
                                      <p:tavLst>
                                        <p:tav tm="0">
                                          <p:val>
                                            <p:strVal val="#ppt_x"/>
                                          </p:val>
                                        </p:tav>
                                        <p:tav tm="100000">
                                          <p:val>
                                            <p:strVal val="#ppt_x"/>
                                          </p:val>
                                        </p:tav>
                                      </p:tavLst>
                                    </p:anim>
                                    <p:anim calcmode="lin" valueType="num">
                                      <p:cBhvr>
                                        <p:cTn id="86" dur="500" fill="hold"/>
                                        <p:tgtEl>
                                          <p:spTgt spid="31751"/>
                                        </p:tgtEl>
                                        <p:attrNameLst>
                                          <p:attrName>ppt_y</p:attrName>
                                        </p:attrNameLst>
                                      </p:cBhvr>
                                      <p:tavLst>
                                        <p:tav tm="0">
                                          <p:val>
                                            <p:strVal val="#ppt_y-#ppt_h/2"/>
                                          </p:val>
                                        </p:tav>
                                        <p:tav tm="100000">
                                          <p:val>
                                            <p:strVal val="#ppt_y"/>
                                          </p:val>
                                        </p:tav>
                                      </p:tavLst>
                                    </p:anim>
                                    <p:anim calcmode="lin" valueType="num">
                                      <p:cBhvr>
                                        <p:cTn id="87" dur="500" fill="hold"/>
                                        <p:tgtEl>
                                          <p:spTgt spid="31751"/>
                                        </p:tgtEl>
                                        <p:attrNameLst>
                                          <p:attrName>ppt_w</p:attrName>
                                        </p:attrNameLst>
                                      </p:cBhvr>
                                      <p:tavLst>
                                        <p:tav tm="0">
                                          <p:val>
                                            <p:strVal val="#ppt_w"/>
                                          </p:val>
                                        </p:tav>
                                        <p:tav tm="100000">
                                          <p:val>
                                            <p:strVal val="#ppt_w"/>
                                          </p:val>
                                        </p:tav>
                                      </p:tavLst>
                                    </p:anim>
                                    <p:anim calcmode="lin" valueType="num">
                                      <p:cBhvr>
                                        <p:cTn id="88" dur="500" fill="hold"/>
                                        <p:tgtEl>
                                          <p:spTgt spid="31751"/>
                                        </p:tgtEl>
                                        <p:attrNameLst>
                                          <p:attrName>ppt_h</p:attrName>
                                        </p:attrNameLst>
                                      </p:cBhvr>
                                      <p:tavLst>
                                        <p:tav tm="0">
                                          <p:val>
                                            <p:fltVal val="0"/>
                                          </p:val>
                                        </p:tav>
                                        <p:tav tm="100000">
                                          <p:val>
                                            <p:strVal val="#ppt_h"/>
                                          </p:val>
                                        </p:tav>
                                      </p:tavLst>
                                    </p:anim>
                                  </p:childTnLst>
                                </p:cTn>
                              </p:par>
                            </p:childTnLst>
                          </p:cTn>
                        </p:par>
                        <p:par>
                          <p:cTn id="89" fill="hold">
                            <p:stCondLst>
                              <p:cond delay="9000"/>
                            </p:stCondLst>
                            <p:childTnLst>
                              <p:par>
                                <p:cTn id="90" presetID="16" presetClass="entr" presetSubtype="37" fill="hold" nodeType="after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barn(outVertical)">
                                      <p:cBhvr>
                                        <p:cTn id="92" dur="500"/>
                                        <p:tgtEl>
                                          <p:spTgt spid="4"/>
                                        </p:tgtEl>
                                      </p:cBhvr>
                                    </p:animEffect>
                                  </p:childTnLst>
                                </p:cTn>
                              </p:par>
                            </p:childTnLst>
                          </p:cTn>
                        </p:par>
                        <p:par>
                          <p:cTn id="93" fill="hold">
                            <p:stCondLst>
                              <p:cond delay="9500"/>
                            </p:stCondLst>
                            <p:childTnLst>
                              <p:par>
                                <p:cTn id="94" presetID="17" presetClass="entr" presetSubtype="10" fill="hold" grpId="0" nodeType="afterEffect">
                                  <p:stCondLst>
                                    <p:cond delay="0"/>
                                  </p:stCondLst>
                                  <p:childTnLst>
                                    <p:set>
                                      <p:cBhvr>
                                        <p:cTn id="95" dur="1" fill="hold">
                                          <p:stCondLst>
                                            <p:cond delay="0"/>
                                          </p:stCondLst>
                                        </p:cTn>
                                        <p:tgtEl>
                                          <p:spTgt spid="31756"/>
                                        </p:tgtEl>
                                        <p:attrNameLst>
                                          <p:attrName>style.visibility</p:attrName>
                                        </p:attrNameLst>
                                      </p:cBhvr>
                                      <p:to>
                                        <p:strVal val="visible"/>
                                      </p:to>
                                    </p:set>
                                    <p:anim calcmode="lin" valueType="num">
                                      <p:cBhvr>
                                        <p:cTn id="96" dur="500" fill="hold"/>
                                        <p:tgtEl>
                                          <p:spTgt spid="31756"/>
                                        </p:tgtEl>
                                        <p:attrNameLst>
                                          <p:attrName>ppt_w</p:attrName>
                                        </p:attrNameLst>
                                      </p:cBhvr>
                                      <p:tavLst>
                                        <p:tav tm="0">
                                          <p:val>
                                            <p:fltVal val="0"/>
                                          </p:val>
                                        </p:tav>
                                        <p:tav tm="100000">
                                          <p:val>
                                            <p:strVal val="#ppt_w"/>
                                          </p:val>
                                        </p:tav>
                                      </p:tavLst>
                                    </p:anim>
                                    <p:anim calcmode="lin" valueType="num">
                                      <p:cBhvr>
                                        <p:cTn id="97" dur="500" fill="hold"/>
                                        <p:tgtEl>
                                          <p:spTgt spid="31756"/>
                                        </p:tgtEl>
                                        <p:attrNameLst>
                                          <p:attrName>ppt_h</p:attrName>
                                        </p:attrNameLst>
                                      </p:cBhvr>
                                      <p:tavLst>
                                        <p:tav tm="0">
                                          <p:val>
                                            <p:strVal val="#ppt_h"/>
                                          </p:val>
                                        </p:tav>
                                        <p:tav tm="100000">
                                          <p:val>
                                            <p:strVal val="#ppt_h"/>
                                          </p:val>
                                        </p:tav>
                                      </p:tavLst>
                                    </p:anim>
                                  </p:childTnLst>
                                </p:cTn>
                              </p:par>
                            </p:childTnLst>
                          </p:cTn>
                        </p:par>
                        <p:par>
                          <p:cTn id="98" fill="hold">
                            <p:stCondLst>
                              <p:cond delay="10000"/>
                            </p:stCondLst>
                            <p:childTnLst>
                              <p:par>
                                <p:cTn id="99" presetID="16" presetClass="entr" presetSubtype="37" fill="hold" grpId="0" nodeType="afterEffect">
                                  <p:stCondLst>
                                    <p:cond delay="0"/>
                                  </p:stCondLst>
                                  <p:childTnLst>
                                    <p:set>
                                      <p:cBhvr>
                                        <p:cTn id="100" dur="1" fill="hold">
                                          <p:stCondLst>
                                            <p:cond delay="0"/>
                                          </p:stCondLst>
                                        </p:cTn>
                                        <p:tgtEl>
                                          <p:spTgt spid="31766"/>
                                        </p:tgtEl>
                                        <p:attrNameLst>
                                          <p:attrName>style.visibility</p:attrName>
                                        </p:attrNameLst>
                                      </p:cBhvr>
                                      <p:to>
                                        <p:strVal val="visible"/>
                                      </p:to>
                                    </p:set>
                                    <p:animEffect transition="in" filter="barn(outVertical)">
                                      <p:cBhvr>
                                        <p:cTn id="101" dur="500"/>
                                        <p:tgtEl>
                                          <p:spTgt spid="31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animBg="1"/>
      <p:bldP spid="31754" grpId="0" animBg="1" autoUpdateAnimBg="0"/>
      <p:bldP spid="31755" grpId="0" animBg="1" autoUpdateAnimBg="0"/>
      <p:bldP spid="31756" grpId="0" animBg="1" autoUpdateAnimBg="0"/>
      <p:bldP spid="31766" grpId="0" animBg="1" autoUpdateAnimBg="0"/>
      <p:bldP spid="31781" grpId="0" animBg="1"/>
      <p:bldP spid="3178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29200" y="1752600"/>
            <a:ext cx="3810000" cy="3165475"/>
            <a:chOff x="3168" y="1104"/>
            <a:chExt cx="2400" cy="1994"/>
          </a:xfrm>
        </p:grpSpPr>
        <p:grpSp>
          <p:nvGrpSpPr>
            <p:cNvPr id="3" name="Group 3"/>
            <p:cNvGrpSpPr>
              <a:grpSpLocks/>
            </p:cNvGrpSpPr>
            <p:nvPr/>
          </p:nvGrpSpPr>
          <p:grpSpPr bwMode="auto">
            <a:xfrm>
              <a:off x="3168" y="1104"/>
              <a:ext cx="2160" cy="1872"/>
              <a:chOff x="2448" y="1008"/>
              <a:chExt cx="2016" cy="1872"/>
            </a:xfrm>
          </p:grpSpPr>
          <p:pic>
            <p:nvPicPr>
              <p:cNvPr id="78884" name="Picture 4" descr="u=4091185122,1902312975&amp;gp=6">
                <a:hlinkClick r:id="rId2"/>
              </p:cNvPr>
              <p:cNvPicPr>
                <a:picLocks noChangeAspect="1" noChangeArrowheads="1"/>
              </p:cNvPicPr>
              <p:nvPr/>
            </p:nvPicPr>
            <p:blipFill>
              <a:blip r:embed="rId3" cstate="print"/>
              <a:srcRect/>
              <a:stretch>
                <a:fillRect/>
              </a:stretch>
            </p:blipFill>
            <p:spPr bwMode="auto">
              <a:xfrm>
                <a:off x="2448" y="1008"/>
                <a:ext cx="1304" cy="1872"/>
              </a:xfrm>
              <a:prstGeom prst="rect">
                <a:avLst/>
              </a:prstGeom>
              <a:noFill/>
              <a:ln w="9525">
                <a:noFill/>
                <a:miter lim="800000"/>
                <a:headEnd/>
                <a:tailEnd/>
              </a:ln>
            </p:spPr>
          </p:pic>
          <p:pic>
            <p:nvPicPr>
              <p:cNvPr id="78885" name="Picture 5" descr="it?u=2095250098,3651245728">
                <a:hlinkClick r:id="rId4"/>
              </p:cNvPr>
              <p:cNvPicPr>
                <a:picLocks noChangeAspect="1" noChangeArrowheads="1"/>
              </p:cNvPicPr>
              <p:nvPr/>
            </p:nvPicPr>
            <p:blipFill>
              <a:blip r:embed="rId5" cstate="print"/>
              <a:srcRect/>
              <a:stretch>
                <a:fillRect/>
              </a:stretch>
            </p:blipFill>
            <p:spPr bwMode="auto">
              <a:xfrm>
                <a:off x="3024" y="1008"/>
                <a:ext cx="1440" cy="1440"/>
              </a:xfrm>
              <a:prstGeom prst="rect">
                <a:avLst/>
              </a:prstGeom>
              <a:noFill/>
              <a:ln w="9525">
                <a:noFill/>
                <a:miter lim="800000"/>
                <a:headEnd/>
                <a:tailEnd/>
              </a:ln>
            </p:spPr>
          </p:pic>
        </p:grpSp>
        <p:sp>
          <p:nvSpPr>
            <p:cNvPr id="32774" name="Text Box 6"/>
            <p:cNvSpPr txBox="1">
              <a:spLocks noChangeArrowheads="1"/>
            </p:cNvSpPr>
            <p:nvPr/>
          </p:nvSpPr>
          <p:spPr bwMode="auto">
            <a:xfrm>
              <a:off x="4512" y="2496"/>
              <a:ext cx="1056" cy="602"/>
            </a:xfrm>
            <a:prstGeom prst="rect">
              <a:avLst/>
            </a:prstGeom>
            <a:noFill/>
            <a:ln w="9525">
              <a:solidFill>
                <a:schemeClr val="tx1"/>
              </a:solidFill>
              <a:miter lim="800000"/>
              <a:headEnd/>
              <a:tailEnd/>
            </a:ln>
            <a:effectLst/>
          </p:spPr>
          <p:txBody>
            <a:bodyPr>
              <a:spAutoFit/>
            </a:bodyPr>
            <a:lstStyle/>
            <a:p>
              <a:pPr algn="l" eaLnBrk="1" hangingPunct="1">
                <a:spcBef>
                  <a:spcPct val="50000"/>
                </a:spcBef>
                <a:defRPr/>
              </a:pPr>
              <a:r>
                <a:rPr lang="zh-CN" altLang="en-US" sz="2800">
                  <a:solidFill>
                    <a:srgbClr val="660033"/>
                  </a:solidFill>
                  <a:effectLst>
                    <a:outerShdw blurRad="38100" dist="38100" dir="2700000" algn="tl">
                      <a:srgbClr val="C0C0C0"/>
                    </a:outerShdw>
                  </a:effectLst>
                  <a:latin typeface="Arial" pitchFamily="34" charset="0"/>
                  <a:ea typeface="华文行楷" pitchFamily="2" charset="-122"/>
                </a:rPr>
                <a:t>广义狭义相对论</a:t>
              </a:r>
            </a:p>
          </p:txBody>
        </p:sp>
      </p:grpSp>
      <p:grpSp>
        <p:nvGrpSpPr>
          <p:cNvPr id="4" name="Group 7"/>
          <p:cNvGrpSpPr>
            <a:grpSpLocks/>
          </p:cNvGrpSpPr>
          <p:nvPr/>
        </p:nvGrpSpPr>
        <p:grpSpPr bwMode="auto">
          <a:xfrm>
            <a:off x="457200" y="1905000"/>
            <a:ext cx="5943600" cy="4645025"/>
            <a:chOff x="144" y="1194"/>
            <a:chExt cx="3744" cy="2926"/>
          </a:xfrm>
        </p:grpSpPr>
        <p:sp>
          <p:nvSpPr>
            <p:cNvPr id="32776" name="Freeform 8"/>
            <p:cNvSpPr>
              <a:spLocks noEditPoints="1"/>
            </p:cNvSpPr>
            <p:nvPr/>
          </p:nvSpPr>
          <p:spPr bwMode="gray">
            <a:xfrm>
              <a:off x="144" y="1296"/>
              <a:ext cx="3744" cy="2544"/>
            </a:xfrm>
            <a:custGeom>
              <a:avLst/>
              <a:gdLst/>
              <a:ahLst/>
              <a:cxnLst>
                <a:cxn ang="0">
                  <a:pos x="1092" y="50"/>
                </a:cxn>
                <a:cxn ang="0">
                  <a:pos x="822" y="168"/>
                </a:cxn>
                <a:cxn ang="0">
                  <a:pos x="594" y="300"/>
                </a:cxn>
                <a:cxn ang="0">
                  <a:pos x="406" y="446"/>
                </a:cxn>
                <a:cxn ang="0">
                  <a:pos x="254" y="604"/>
                </a:cxn>
                <a:cxn ang="0">
                  <a:pos x="140" y="772"/>
                </a:cxn>
                <a:cxn ang="0">
                  <a:pos x="60" y="944"/>
                </a:cxn>
                <a:cxn ang="0">
                  <a:pos x="14" y="1122"/>
                </a:cxn>
                <a:cxn ang="0">
                  <a:pos x="0" y="1300"/>
                </a:cxn>
                <a:cxn ang="0">
                  <a:pos x="18" y="1476"/>
                </a:cxn>
                <a:cxn ang="0">
                  <a:pos x="64" y="1650"/>
                </a:cxn>
                <a:cxn ang="0">
                  <a:pos x="138" y="1818"/>
                </a:cxn>
                <a:cxn ang="0">
                  <a:pos x="238" y="1978"/>
                </a:cxn>
                <a:cxn ang="0">
                  <a:pos x="364" y="2126"/>
                </a:cxn>
                <a:cxn ang="0">
                  <a:pos x="512" y="2262"/>
                </a:cxn>
                <a:cxn ang="0">
                  <a:pos x="684" y="2382"/>
                </a:cxn>
                <a:cxn ang="0">
                  <a:pos x="874" y="2484"/>
                </a:cxn>
                <a:cxn ang="0">
                  <a:pos x="1086" y="2564"/>
                </a:cxn>
                <a:cxn ang="0">
                  <a:pos x="1314" y="2622"/>
                </a:cxn>
                <a:cxn ang="0">
                  <a:pos x="1558" y="2654"/>
                </a:cxn>
                <a:cxn ang="0">
                  <a:pos x="1818" y="2658"/>
                </a:cxn>
                <a:cxn ang="0">
                  <a:pos x="2090" y="2632"/>
                </a:cxn>
                <a:cxn ang="0">
                  <a:pos x="2374" y="2574"/>
                </a:cxn>
                <a:cxn ang="0">
                  <a:pos x="2544" y="2912"/>
                </a:cxn>
                <a:cxn ang="0">
                  <a:pos x="1868" y="1552"/>
                </a:cxn>
                <a:cxn ang="0">
                  <a:pos x="1956" y="1914"/>
                </a:cxn>
                <a:cxn ang="0">
                  <a:pos x="1788" y="1936"/>
                </a:cxn>
                <a:cxn ang="0">
                  <a:pos x="1616" y="1934"/>
                </a:cxn>
                <a:cxn ang="0">
                  <a:pos x="1442" y="1912"/>
                </a:cxn>
                <a:cxn ang="0">
                  <a:pos x="1272" y="1872"/>
                </a:cxn>
                <a:cxn ang="0">
                  <a:pos x="1108" y="1812"/>
                </a:cxn>
                <a:cxn ang="0">
                  <a:pos x="952" y="1736"/>
                </a:cxn>
                <a:cxn ang="0">
                  <a:pos x="810" y="1646"/>
                </a:cxn>
                <a:cxn ang="0">
                  <a:pos x="684" y="1542"/>
                </a:cxn>
                <a:cxn ang="0">
                  <a:pos x="578" y="1428"/>
                </a:cxn>
                <a:cxn ang="0">
                  <a:pos x="494" y="1304"/>
                </a:cxn>
                <a:cxn ang="0">
                  <a:pos x="438" y="1170"/>
                </a:cxn>
                <a:cxn ang="0">
                  <a:pos x="410" y="1032"/>
                </a:cxn>
                <a:cxn ang="0">
                  <a:pos x="416" y="888"/>
                </a:cxn>
                <a:cxn ang="0">
                  <a:pos x="460" y="742"/>
                </a:cxn>
                <a:cxn ang="0">
                  <a:pos x="544" y="592"/>
                </a:cxn>
                <a:cxn ang="0">
                  <a:pos x="670" y="444"/>
                </a:cxn>
                <a:cxn ang="0">
                  <a:pos x="844" y="298"/>
                </a:cxn>
                <a:cxn ang="0">
                  <a:pos x="1070" y="154"/>
                </a:cxn>
                <a:cxn ang="0">
                  <a:pos x="1348" y="16"/>
                </a:cxn>
                <a:cxn ang="0">
                  <a:pos x="1244" y="0"/>
                </a:cxn>
                <a:cxn ang="0">
                  <a:pos x="2820" y="1934"/>
                </a:cxn>
                <a:cxn ang="0">
                  <a:pos x="2820" y="1934"/>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chemeClr val="accent2"/>
                </a:gs>
                <a:gs pos="100000">
                  <a:schemeClr val="hlink"/>
                </a:gs>
              </a:gsLst>
              <a:lin ang="5400000" scaled="1"/>
            </a:gradFill>
            <a:ln w="0">
              <a:noFill/>
              <a:prstDash val="solid"/>
              <a:round/>
              <a:headEnd/>
              <a:tailEnd/>
            </a:ln>
            <a:effectLst>
              <a:outerShdw dist="206741" dir="8249373" algn="ctr" rotWithShape="0">
                <a:srgbClr val="000000">
                  <a:alpha val="50000"/>
                </a:srgbClr>
              </a:outerShdw>
            </a:effectLst>
          </p:spPr>
          <p:txBody>
            <a:bodyPr/>
            <a:lstStyle/>
            <a:p>
              <a:pPr>
                <a:defRPr/>
              </a:pPr>
              <a:endParaRPr lang="zh-CN" altLang="en-US">
                <a:effectLst>
                  <a:outerShdw blurRad="38100" dist="38100" dir="2700000" algn="tl">
                    <a:srgbClr val="000000">
                      <a:alpha val="43137"/>
                    </a:srgbClr>
                  </a:outerShdw>
                </a:effectLst>
              </a:endParaRPr>
            </a:p>
          </p:txBody>
        </p:sp>
        <p:sp>
          <p:nvSpPr>
            <p:cNvPr id="32777" name="Oval 9"/>
            <p:cNvSpPr>
              <a:spLocks noChangeArrowheads="1"/>
            </p:cNvSpPr>
            <p:nvPr/>
          </p:nvSpPr>
          <p:spPr bwMode="gray">
            <a:xfrm rot="-723406">
              <a:off x="1977" y="3700"/>
              <a:ext cx="906" cy="420"/>
            </a:xfrm>
            <a:prstGeom prst="ellipse">
              <a:avLst/>
            </a:prstGeom>
            <a:solidFill>
              <a:srgbClr val="0F2145">
                <a:alpha val="30000"/>
              </a:srgbClr>
            </a:soli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2778" name="Oval 10"/>
            <p:cNvSpPr>
              <a:spLocks noChangeArrowheads="1"/>
            </p:cNvSpPr>
            <p:nvPr/>
          </p:nvSpPr>
          <p:spPr bwMode="gray">
            <a:xfrm>
              <a:off x="1934" y="2932"/>
              <a:ext cx="1074" cy="107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79" name="Oval 11"/>
            <p:cNvSpPr>
              <a:spLocks noChangeArrowheads="1"/>
            </p:cNvSpPr>
            <p:nvPr/>
          </p:nvSpPr>
          <p:spPr bwMode="gray">
            <a:xfrm>
              <a:off x="1947" y="2938"/>
              <a:ext cx="1049" cy="1048"/>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80" name="Oval 12"/>
            <p:cNvSpPr>
              <a:spLocks noChangeArrowheads="1"/>
            </p:cNvSpPr>
            <p:nvPr/>
          </p:nvSpPr>
          <p:spPr bwMode="gray">
            <a:xfrm>
              <a:off x="1920" y="2832"/>
              <a:ext cx="998" cy="980"/>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81" name="Oval 13"/>
            <p:cNvSpPr>
              <a:spLocks noChangeArrowheads="1"/>
            </p:cNvSpPr>
            <p:nvPr/>
          </p:nvSpPr>
          <p:spPr bwMode="gray">
            <a:xfrm>
              <a:off x="1920" y="2976"/>
              <a:ext cx="888" cy="795"/>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82" name="Text Box 14"/>
            <p:cNvSpPr txBox="1">
              <a:spLocks noChangeArrowheads="1"/>
            </p:cNvSpPr>
            <p:nvPr/>
          </p:nvSpPr>
          <p:spPr bwMode="gray">
            <a:xfrm>
              <a:off x="2156" y="3281"/>
              <a:ext cx="630" cy="365"/>
            </a:xfrm>
            <a:prstGeom prst="rect">
              <a:avLst/>
            </a:prstGeom>
            <a:noFill/>
            <a:ln w="9525" algn="ctr">
              <a:noFill/>
              <a:miter lim="800000"/>
              <a:headEnd/>
              <a:tailEnd/>
            </a:ln>
            <a:effectLst/>
          </p:spPr>
          <p:txBody>
            <a:bodyPr wrap="none">
              <a:spAutoFit/>
            </a:bodyPr>
            <a:lstStyle/>
            <a:p>
              <a:pPr eaLnBrk="1" hangingPunct="1">
                <a:defRPr/>
              </a:pPr>
              <a:r>
                <a:rPr lang="zh-CN" altLang="en-US" sz="3200">
                  <a:solidFill>
                    <a:schemeClr val="tx1"/>
                  </a:solidFill>
                  <a:effectLst>
                    <a:outerShdw blurRad="38100" dist="38100" dir="2700000" algn="tl">
                      <a:srgbClr val="C0C0C0"/>
                    </a:outerShdw>
                  </a:effectLst>
                  <a:latin typeface="Arial" pitchFamily="34" charset="0"/>
                </a:rPr>
                <a:t>物质</a:t>
              </a:r>
            </a:p>
          </p:txBody>
        </p:sp>
        <p:sp>
          <p:nvSpPr>
            <p:cNvPr id="32783" name="Oval 15"/>
            <p:cNvSpPr>
              <a:spLocks noChangeArrowheads="1"/>
            </p:cNvSpPr>
            <p:nvPr/>
          </p:nvSpPr>
          <p:spPr bwMode="gray">
            <a:xfrm rot="-772996">
              <a:off x="825" y="3316"/>
              <a:ext cx="714" cy="384"/>
            </a:xfrm>
            <a:prstGeom prst="ellipse">
              <a:avLst/>
            </a:prstGeom>
            <a:solidFill>
              <a:srgbClr val="0F2145">
                <a:alpha val="30000"/>
              </a:srgbClr>
            </a:soli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5" name="Group 16"/>
            <p:cNvGrpSpPr>
              <a:grpSpLocks/>
            </p:cNvGrpSpPr>
            <p:nvPr/>
          </p:nvGrpSpPr>
          <p:grpSpPr bwMode="auto">
            <a:xfrm>
              <a:off x="777" y="2692"/>
              <a:ext cx="864" cy="908"/>
              <a:chOff x="732" y="2112"/>
              <a:chExt cx="842" cy="860"/>
            </a:xfrm>
          </p:grpSpPr>
          <p:sp>
            <p:nvSpPr>
              <p:cNvPr id="32785" name="Oval 17"/>
              <p:cNvSpPr>
                <a:spLocks noChangeArrowheads="1"/>
              </p:cNvSpPr>
              <p:nvPr/>
            </p:nvSpPr>
            <p:spPr bwMode="gray">
              <a:xfrm>
                <a:off x="732" y="2112"/>
                <a:ext cx="842" cy="860"/>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86" name="Oval 18"/>
              <p:cNvSpPr>
                <a:spLocks noChangeArrowheads="1"/>
              </p:cNvSpPr>
              <p:nvPr/>
            </p:nvSpPr>
            <p:spPr bwMode="gray">
              <a:xfrm>
                <a:off x="743" y="2117"/>
                <a:ext cx="823" cy="838"/>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87" name="Oval 19"/>
              <p:cNvSpPr>
                <a:spLocks noChangeArrowheads="1"/>
              </p:cNvSpPr>
              <p:nvPr/>
            </p:nvSpPr>
            <p:spPr bwMode="gray">
              <a:xfrm>
                <a:off x="751" y="2125"/>
                <a:ext cx="785" cy="779"/>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88" name="Oval 20"/>
              <p:cNvSpPr>
                <a:spLocks noChangeArrowheads="1"/>
              </p:cNvSpPr>
              <p:nvPr/>
            </p:nvSpPr>
            <p:spPr bwMode="gray">
              <a:xfrm>
                <a:off x="795" y="2147"/>
                <a:ext cx="695" cy="63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89" name="Text Box 21"/>
              <p:cNvSpPr txBox="1">
                <a:spLocks noChangeArrowheads="1"/>
              </p:cNvSpPr>
              <p:nvPr/>
            </p:nvSpPr>
            <p:spPr bwMode="gray">
              <a:xfrm>
                <a:off x="833" y="2340"/>
                <a:ext cx="614" cy="346"/>
              </a:xfrm>
              <a:prstGeom prst="rect">
                <a:avLst/>
              </a:prstGeom>
              <a:noFill/>
              <a:ln w="9525" algn="ctr">
                <a:noFill/>
                <a:miter lim="800000"/>
                <a:headEnd/>
                <a:tailEnd/>
              </a:ln>
              <a:effectLst/>
            </p:spPr>
            <p:txBody>
              <a:bodyPr wrap="none">
                <a:spAutoFit/>
              </a:bodyPr>
              <a:lstStyle/>
              <a:p>
                <a:pPr eaLnBrk="1" hangingPunct="1">
                  <a:defRPr/>
                </a:pPr>
                <a:r>
                  <a:rPr lang="zh-CN" altLang="en-US" sz="3200">
                    <a:solidFill>
                      <a:schemeClr val="tx1"/>
                    </a:solidFill>
                    <a:effectLst>
                      <a:outerShdw blurRad="38100" dist="38100" dir="2700000" algn="tl">
                        <a:srgbClr val="C0C0C0"/>
                      </a:outerShdw>
                    </a:effectLst>
                    <a:latin typeface="Arial" pitchFamily="34" charset="0"/>
                  </a:rPr>
                  <a:t>运动</a:t>
                </a:r>
              </a:p>
            </p:txBody>
          </p:sp>
        </p:grpSp>
        <p:sp>
          <p:nvSpPr>
            <p:cNvPr id="32790" name="Oval 22"/>
            <p:cNvSpPr>
              <a:spLocks noChangeArrowheads="1"/>
            </p:cNvSpPr>
            <p:nvPr/>
          </p:nvSpPr>
          <p:spPr bwMode="gray">
            <a:xfrm>
              <a:off x="273" y="2436"/>
              <a:ext cx="576" cy="336"/>
            </a:xfrm>
            <a:prstGeom prst="ellipse">
              <a:avLst/>
            </a:prstGeom>
            <a:solidFill>
              <a:srgbClr val="0F2145">
                <a:alpha val="30000"/>
              </a:srgbClr>
            </a:soli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2791" name="Oval 23"/>
            <p:cNvSpPr>
              <a:spLocks noChangeArrowheads="1"/>
            </p:cNvSpPr>
            <p:nvPr/>
          </p:nvSpPr>
          <p:spPr bwMode="gray">
            <a:xfrm>
              <a:off x="170" y="2054"/>
              <a:ext cx="874" cy="64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92" name="Oval 24"/>
            <p:cNvSpPr>
              <a:spLocks noChangeArrowheads="1"/>
            </p:cNvSpPr>
            <p:nvPr/>
          </p:nvSpPr>
          <p:spPr bwMode="gray">
            <a:xfrm>
              <a:off x="180" y="2057"/>
              <a:ext cx="854" cy="630"/>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93" name="Oval 25"/>
            <p:cNvSpPr>
              <a:spLocks noChangeArrowheads="1"/>
            </p:cNvSpPr>
            <p:nvPr/>
          </p:nvSpPr>
          <p:spPr bwMode="gray">
            <a:xfrm>
              <a:off x="192" y="2064"/>
              <a:ext cx="812" cy="588"/>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94" name="Oval 26"/>
            <p:cNvSpPr>
              <a:spLocks noChangeArrowheads="1"/>
            </p:cNvSpPr>
            <p:nvPr/>
          </p:nvSpPr>
          <p:spPr bwMode="gray">
            <a:xfrm>
              <a:off x="236" y="2080"/>
              <a:ext cx="724" cy="477"/>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95" name="Text Box 27"/>
            <p:cNvSpPr txBox="1">
              <a:spLocks noChangeArrowheads="1"/>
            </p:cNvSpPr>
            <p:nvPr/>
          </p:nvSpPr>
          <p:spPr bwMode="gray">
            <a:xfrm>
              <a:off x="298" y="2150"/>
              <a:ext cx="630" cy="365"/>
            </a:xfrm>
            <a:prstGeom prst="rect">
              <a:avLst/>
            </a:prstGeom>
            <a:noFill/>
            <a:ln w="9525" algn="ctr">
              <a:noFill/>
              <a:miter lim="800000"/>
              <a:headEnd/>
              <a:tailEnd/>
            </a:ln>
            <a:effectLst/>
          </p:spPr>
          <p:txBody>
            <a:bodyPr wrap="none">
              <a:spAutoFit/>
            </a:bodyPr>
            <a:lstStyle/>
            <a:p>
              <a:pPr eaLnBrk="1" hangingPunct="1">
                <a:defRPr/>
              </a:pPr>
              <a:r>
                <a:rPr lang="zh-CN" altLang="en-US" sz="3200">
                  <a:solidFill>
                    <a:schemeClr val="tx1"/>
                  </a:solidFill>
                  <a:effectLst>
                    <a:outerShdw blurRad="38100" dist="38100" dir="2700000" algn="tl">
                      <a:srgbClr val="C0C0C0"/>
                    </a:outerShdw>
                  </a:effectLst>
                  <a:latin typeface="Arial" pitchFamily="34" charset="0"/>
                </a:rPr>
                <a:t>时间</a:t>
              </a:r>
            </a:p>
          </p:txBody>
        </p:sp>
        <p:sp>
          <p:nvSpPr>
            <p:cNvPr id="32796" name="Oval 28"/>
            <p:cNvSpPr>
              <a:spLocks noChangeArrowheads="1"/>
            </p:cNvSpPr>
            <p:nvPr/>
          </p:nvSpPr>
          <p:spPr bwMode="gray">
            <a:xfrm>
              <a:off x="720" y="1530"/>
              <a:ext cx="781" cy="226"/>
            </a:xfrm>
            <a:prstGeom prst="ellipse">
              <a:avLst/>
            </a:prstGeom>
            <a:solidFill>
              <a:srgbClr val="0F2145">
                <a:alpha val="30000"/>
              </a:srgbClr>
            </a:soli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2797" name="Oval 29"/>
            <p:cNvSpPr>
              <a:spLocks noChangeArrowheads="1"/>
            </p:cNvSpPr>
            <p:nvPr/>
          </p:nvSpPr>
          <p:spPr bwMode="gray">
            <a:xfrm>
              <a:off x="710" y="1194"/>
              <a:ext cx="864" cy="675"/>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98" name="Oval 30"/>
            <p:cNvSpPr>
              <a:spLocks noChangeArrowheads="1"/>
            </p:cNvSpPr>
            <p:nvPr/>
          </p:nvSpPr>
          <p:spPr bwMode="gray">
            <a:xfrm>
              <a:off x="720" y="1200"/>
              <a:ext cx="802" cy="615"/>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799" name="Oval 31"/>
            <p:cNvSpPr>
              <a:spLocks noChangeArrowheads="1"/>
            </p:cNvSpPr>
            <p:nvPr/>
          </p:nvSpPr>
          <p:spPr bwMode="gray">
            <a:xfrm>
              <a:off x="743" y="1212"/>
              <a:ext cx="714" cy="497"/>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pPr>
                <a:defRPr/>
              </a:pPr>
              <a:endParaRPr lang="zh-CN" altLang="en-US">
                <a:effectLst>
                  <a:outerShdw blurRad="38100" dist="38100" dir="2700000" algn="tl">
                    <a:srgbClr val="000000">
                      <a:alpha val="43137"/>
                    </a:srgbClr>
                  </a:outerShdw>
                </a:effectLst>
              </a:endParaRPr>
            </a:p>
          </p:txBody>
        </p:sp>
        <p:sp>
          <p:nvSpPr>
            <p:cNvPr id="32800" name="Text Box 32"/>
            <p:cNvSpPr txBox="1">
              <a:spLocks noChangeArrowheads="1"/>
            </p:cNvSpPr>
            <p:nvPr/>
          </p:nvSpPr>
          <p:spPr bwMode="gray">
            <a:xfrm>
              <a:off x="800" y="1277"/>
              <a:ext cx="630" cy="365"/>
            </a:xfrm>
            <a:prstGeom prst="rect">
              <a:avLst/>
            </a:prstGeom>
            <a:noFill/>
            <a:ln w="9525" algn="ctr">
              <a:noFill/>
              <a:miter lim="800000"/>
              <a:headEnd/>
              <a:tailEnd/>
            </a:ln>
            <a:effectLst/>
          </p:spPr>
          <p:txBody>
            <a:bodyPr wrap="none">
              <a:spAutoFit/>
            </a:bodyPr>
            <a:lstStyle/>
            <a:p>
              <a:pPr eaLnBrk="1" hangingPunct="1">
                <a:defRPr/>
              </a:pPr>
              <a:r>
                <a:rPr lang="zh-CN" altLang="en-US" sz="3200">
                  <a:solidFill>
                    <a:schemeClr val="tx1"/>
                  </a:solidFill>
                  <a:effectLst>
                    <a:outerShdw blurRad="38100" dist="38100" dir="2700000" algn="tl">
                      <a:srgbClr val="C0C0C0"/>
                    </a:outerShdw>
                  </a:effectLst>
                  <a:latin typeface="Arial" pitchFamily="34" charset="0"/>
                </a:rPr>
                <a:t>空间</a:t>
              </a:r>
            </a:p>
          </p:txBody>
        </p:sp>
      </p:grpSp>
      <p:sp>
        <p:nvSpPr>
          <p:cNvPr id="32801" name="Text Box 33"/>
          <p:cNvSpPr txBox="1">
            <a:spLocks noChangeArrowheads="1"/>
          </p:cNvSpPr>
          <p:nvPr/>
        </p:nvSpPr>
        <p:spPr bwMode="auto">
          <a:xfrm>
            <a:off x="4953000" y="4724400"/>
            <a:ext cx="1295400" cy="641350"/>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a:effectLst>
                  <a:outerShdw blurRad="38100" dist="38100" dir="2700000" algn="tl">
                    <a:srgbClr val="C0C0C0"/>
                  </a:outerShdw>
                </a:effectLst>
                <a:latin typeface="Arial" pitchFamily="34" charset="0"/>
              </a:rPr>
              <a:t>统一</a:t>
            </a:r>
          </a:p>
        </p:txBody>
      </p:sp>
      <p:sp>
        <p:nvSpPr>
          <p:cNvPr id="32803" name="AutoShape 35"/>
          <p:cNvSpPr>
            <a:spLocks noChangeArrowheads="1"/>
          </p:cNvSpPr>
          <p:nvPr/>
        </p:nvSpPr>
        <p:spPr bwMode="auto">
          <a:xfrm>
            <a:off x="762000" y="533400"/>
            <a:ext cx="7010400" cy="801688"/>
          </a:xfrm>
          <a:prstGeom prst="flowChartAlternateProcess">
            <a:avLst/>
          </a:prstGeom>
          <a:noFill/>
          <a:ln w="9525">
            <a:noFill/>
            <a:miter lim="800000"/>
            <a:headEnd/>
            <a:tailEnd/>
          </a:ln>
          <a:effectLst/>
        </p:spPr>
        <p:txBody>
          <a:bodyPr wrap="none" anchor="ctr"/>
          <a:lstStyle/>
          <a:p>
            <a:pPr eaLnBrk="1" hangingPunct="1">
              <a:defRPr/>
            </a:pPr>
            <a:r>
              <a:rPr lang="zh-CN" altLang="en-US">
                <a:solidFill>
                  <a:srgbClr val="006600"/>
                </a:solidFill>
                <a:effectLst>
                  <a:outerShdw blurRad="38100" dist="38100" dir="2700000" algn="tl">
                    <a:srgbClr val="C0C0C0"/>
                  </a:outerShdw>
                </a:effectLst>
                <a:latin typeface="Arial" pitchFamily="34" charset="0"/>
                <a:ea typeface="华文新魏" pitchFamily="2" charset="-122"/>
              </a:rPr>
              <a:t>时间和空间绝对性与相对性关系</a:t>
            </a:r>
          </a:p>
        </p:txBody>
      </p:sp>
      <p:grpSp>
        <p:nvGrpSpPr>
          <p:cNvPr id="6" name="Group 36"/>
          <p:cNvGrpSpPr>
            <a:grpSpLocks/>
          </p:cNvGrpSpPr>
          <p:nvPr/>
        </p:nvGrpSpPr>
        <p:grpSpPr bwMode="auto">
          <a:xfrm>
            <a:off x="0" y="1254125"/>
            <a:ext cx="9144000" cy="519113"/>
            <a:chOff x="0" y="816"/>
            <a:chExt cx="5760" cy="372"/>
          </a:xfrm>
        </p:grpSpPr>
        <p:pic>
          <p:nvPicPr>
            <p:cNvPr id="78855" name="Picture 37" descr="1118564011"/>
            <p:cNvPicPr>
              <a:picLocks noChangeAspect="1" noChangeArrowheads="1"/>
            </p:cNvPicPr>
            <p:nvPr/>
          </p:nvPicPr>
          <p:blipFill>
            <a:blip r:embed="rId6" cstate="print"/>
            <a:srcRect/>
            <a:stretch>
              <a:fillRect/>
            </a:stretch>
          </p:blipFill>
          <p:spPr bwMode="auto">
            <a:xfrm>
              <a:off x="3426" y="816"/>
              <a:ext cx="2334" cy="372"/>
            </a:xfrm>
            <a:prstGeom prst="rect">
              <a:avLst/>
            </a:prstGeom>
            <a:noFill/>
            <a:ln w="9525">
              <a:noFill/>
              <a:miter lim="800000"/>
              <a:headEnd/>
              <a:tailEnd/>
            </a:ln>
          </p:spPr>
        </p:pic>
        <p:pic>
          <p:nvPicPr>
            <p:cNvPr id="78856" name="Picture 38" descr="1118564011"/>
            <p:cNvPicPr>
              <a:picLocks noChangeAspect="1" noChangeArrowheads="1"/>
            </p:cNvPicPr>
            <p:nvPr/>
          </p:nvPicPr>
          <p:blipFill>
            <a:blip r:embed="rId6"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2801"/>
                                        </p:tgtEl>
                                        <p:attrNameLst>
                                          <p:attrName>style.visibility</p:attrName>
                                        </p:attrNameLst>
                                      </p:cBhvr>
                                      <p:to>
                                        <p:strVal val="visible"/>
                                      </p:to>
                                    </p:set>
                                    <p:animEffect transition="in" filter="wipe(down)">
                                      <p:cBhvr>
                                        <p:cTn id="19" dur="500"/>
                                        <p:tgtEl>
                                          <p:spTgt spid="32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0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2" name="Picture 2" descr="银河系"/>
          <p:cNvPicPr>
            <a:picLocks noChangeAspect="1" noChangeArrowheads="1"/>
          </p:cNvPicPr>
          <p:nvPr/>
        </p:nvPicPr>
        <p:blipFill>
          <a:blip r:embed="rId2" cstate="print"/>
          <a:srcRect l="37146" t="7207" r="20621" b="65315"/>
          <a:stretch>
            <a:fillRect/>
          </a:stretch>
        </p:blipFill>
        <p:spPr bwMode="auto">
          <a:xfrm>
            <a:off x="533400" y="3886200"/>
            <a:ext cx="3200400" cy="2209800"/>
          </a:xfrm>
          <a:prstGeom prst="rect">
            <a:avLst/>
          </a:prstGeom>
          <a:noFill/>
          <a:ln w="9525">
            <a:solidFill>
              <a:schemeClr val="tx2"/>
            </a:solidFill>
            <a:miter lim="800000"/>
            <a:headEnd/>
            <a:tailEnd/>
          </a:ln>
        </p:spPr>
      </p:pic>
      <p:pic>
        <p:nvPicPr>
          <p:cNvPr id="609283" name="Picture 3" descr="地球（单个地球，无背景）"/>
          <p:cNvPicPr>
            <a:picLocks noChangeAspect="1" noChangeArrowheads="1"/>
          </p:cNvPicPr>
          <p:nvPr/>
        </p:nvPicPr>
        <p:blipFill>
          <a:blip r:embed="rId3" cstate="print"/>
          <a:srcRect/>
          <a:stretch>
            <a:fillRect/>
          </a:stretch>
        </p:blipFill>
        <p:spPr bwMode="auto">
          <a:xfrm>
            <a:off x="2057400" y="5562600"/>
            <a:ext cx="455613" cy="457200"/>
          </a:xfrm>
          <a:prstGeom prst="rect">
            <a:avLst/>
          </a:prstGeom>
          <a:noFill/>
          <a:ln w="9525">
            <a:noFill/>
            <a:miter lim="800000"/>
            <a:headEnd/>
            <a:tailEnd/>
          </a:ln>
        </p:spPr>
      </p:pic>
      <p:sp>
        <p:nvSpPr>
          <p:cNvPr id="609284" name="Text Box 4"/>
          <p:cNvSpPr txBox="1">
            <a:spLocks noChangeArrowheads="1"/>
          </p:cNvSpPr>
          <p:nvPr/>
        </p:nvSpPr>
        <p:spPr bwMode="auto">
          <a:xfrm>
            <a:off x="762000" y="6096000"/>
            <a:ext cx="2209800" cy="457200"/>
          </a:xfrm>
          <a:prstGeom prst="rect">
            <a:avLst/>
          </a:prstGeom>
          <a:noFill/>
          <a:ln w="9525">
            <a:noFill/>
            <a:miter lim="800000"/>
            <a:headEnd/>
            <a:tailEnd/>
          </a:ln>
        </p:spPr>
        <p:txBody>
          <a:bodyPr>
            <a:spAutoFit/>
          </a:bodyPr>
          <a:lstStyle/>
          <a:p>
            <a:pPr algn="l"/>
            <a:r>
              <a:rPr lang="zh-CN" altLang="en-US" sz="2400">
                <a:solidFill>
                  <a:schemeClr val="tx1"/>
                </a:solidFill>
                <a:ea typeface="黑体" pitchFamily="2" charset="-122"/>
              </a:rPr>
              <a:t>银河系</a:t>
            </a:r>
            <a:r>
              <a:rPr lang="zh-CN" altLang="en-US" sz="2400" b="0">
                <a:solidFill>
                  <a:schemeClr val="tx1"/>
                </a:solidFill>
                <a:ea typeface="黑体" pitchFamily="2" charset="-122"/>
              </a:rPr>
              <a:t>正面图</a:t>
            </a:r>
          </a:p>
        </p:txBody>
      </p:sp>
      <p:sp>
        <p:nvSpPr>
          <p:cNvPr id="609285" name="AutoShape 5"/>
          <p:cNvSpPr>
            <a:spLocks/>
          </p:cNvSpPr>
          <p:nvPr/>
        </p:nvSpPr>
        <p:spPr bwMode="auto">
          <a:xfrm>
            <a:off x="5257800" y="5410200"/>
            <a:ext cx="3371850" cy="860425"/>
          </a:xfrm>
          <a:prstGeom prst="accentBorderCallout1">
            <a:avLst>
              <a:gd name="adj1" fmla="val 9329"/>
              <a:gd name="adj2" fmla="val -2259"/>
              <a:gd name="adj3" fmla="val 30958"/>
              <a:gd name="adj4" fmla="val -78250"/>
            </a:avLst>
          </a:prstGeom>
          <a:solidFill>
            <a:srgbClr val="FFFFCC"/>
          </a:solidFill>
          <a:ln w="38100">
            <a:solidFill>
              <a:schemeClr val="tx1"/>
            </a:solidFill>
            <a:miter lim="800000"/>
            <a:headEnd/>
            <a:tailEnd/>
          </a:ln>
        </p:spPr>
        <p:txBody>
          <a:bodyPr>
            <a:spAutoFit/>
          </a:bodyPr>
          <a:lstStyle/>
          <a:p>
            <a:pPr algn="l"/>
            <a:r>
              <a:rPr lang="zh-CN" altLang="en-US" sz="2400" b="0">
                <a:solidFill>
                  <a:srgbClr val="003300"/>
                </a:solidFill>
                <a:latin typeface="Symbol" pitchFamily="18" charset="2"/>
                <a:ea typeface="宋体" pitchFamily="2" charset="-122"/>
              </a:rPr>
              <a:t>        </a:t>
            </a:r>
            <a:r>
              <a:rPr lang="zh-CN" altLang="en-US" sz="2400">
                <a:solidFill>
                  <a:srgbClr val="003300"/>
                </a:solidFill>
                <a:latin typeface="华文新魏" pitchFamily="2" charset="-122"/>
                <a:ea typeface="华文新魏" pitchFamily="2" charset="-122"/>
              </a:rPr>
              <a:t>地球到银河系中心的距离约为3万光年。</a:t>
            </a:r>
          </a:p>
        </p:txBody>
      </p:sp>
      <p:sp>
        <p:nvSpPr>
          <p:cNvPr id="609286" name="AutoShape 6"/>
          <p:cNvSpPr>
            <a:spLocks/>
          </p:cNvSpPr>
          <p:nvPr/>
        </p:nvSpPr>
        <p:spPr bwMode="auto">
          <a:xfrm>
            <a:off x="5257800" y="4038600"/>
            <a:ext cx="3133725" cy="1225550"/>
          </a:xfrm>
          <a:prstGeom prst="borderCallout1">
            <a:avLst>
              <a:gd name="adj1" fmla="val 9329"/>
              <a:gd name="adj2" fmla="val -2431"/>
              <a:gd name="adj3" fmla="val 80569"/>
              <a:gd name="adj4" fmla="val -68944"/>
            </a:avLst>
          </a:prstGeom>
          <a:solidFill>
            <a:srgbClr val="CCFFFF"/>
          </a:solidFill>
          <a:ln w="38100">
            <a:solidFill>
              <a:schemeClr val="tx1"/>
            </a:solidFill>
            <a:miter lim="800000"/>
            <a:headEnd/>
            <a:tailEnd/>
          </a:ln>
        </p:spPr>
        <p:txBody>
          <a:bodyPr>
            <a:spAutoFit/>
          </a:bodyPr>
          <a:lstStyle/>
          <a:p>
            <a:pPr algn="l"/>
            <a:r>
              <a:rPr lang="zh-CN" altLang="en-US" sz="2400" b="0">
                <a:solidFill>
                  <a:srgbClr val="0000FF"/>
                </a:solidFill>
                <a:latin typeface="Symbol" pitchFamily="18" charset="2"/>
                <a:ea typeface="宋体" pitchFamily="2" charset="-122"/>
              </a:rPr>
              <a:t>        </a:t>
            </a:r>
            <a:r>
              <a:rPr lang="zh-CN" altLang="en-US" sz="2400">
                <a:solidFill>
                  <a:srgbClr val="0000FF"/>
                </a:solidFill>
                <a:latin typeface="华文新魏" pitchFamily="2" charset="-122"/>
                <a:ea typeface="华文新魏" pitchFamily="2" charset="-122"/>
              </a:rPr>
              <a:t>银河系的直径大约是10万光年,中心厚度约为1.2万光年</a:t>
            </a:r>
          </a:p>
        </p:txBody>
      </p:sp>
      <p:sp>
        <p:nvSpPr>
          <p:cNvPr id="609287" name="Text Box 7"/>
          <p:cNvSpPr txBox="1">
            <a:spLocks noChangeArrowheads="1"/>
          </p:cNvSpPr>
          <p:nvPr/>
        </p:nvSpPr>
        <p:spPr bwMode="auto">
          <a:xfrm>
            <a:off x="2438400" y="5562600"/>
            <a:ext cx="1104900" cy="519113"/>
          </a:xfrm>
          <a:prstGeom prst="rect">
            <a:avLst/>
          </a:prstGeom>
          <a:noFill/>
          <a:ln w="9525">
            <a:noFill/>
            <a:miter lim="800000"/>
            <a:headEnd/>
            <a:tailEnd/>
          </a:ln>
          <a:effectLst>
            <a:outerShdw dist="35921" dir="2700000" algn="ctr" rotWithShape="0">
              <a:schemeClr val="bg2"/>
            </a:outerShdw>
          </a:effectLst>
        </p:spPr>
        <p:txBody>
          <a:bodyPr>
            <a:spAutoFit/>
          </a:bodyPr>
          <a:lstStyle/>
          <a:p>
            <a:pPr algn="l">
              <a:defRPr/>
            </a:pPr>
            <a:r>
              <a:rPr lang="zh-CN" altLang="en-US">
                <a:ea typeface="黑体" pitchFamily="2" charset="-122"/>
                <a:cs typeface="Arial" pitchFamily="34" charset="0"/>
              </a:rPr>
              <a:t>地球</a:t>
            </a:r>
            <a:endParaRPr lang="zh-CN" altLang="en-US" b="0">
              <a:ea typeface="宋体" pitchFamily="2" charset="-122"/>
              <a:cs typeface="Arial" pitchFamily="34" charset="0"/>
            </a:endParaRPr>
          </a:p>
        </p:txBody>
      </p:sp>
      <p:sp>
        <p:nvSpPr>
          <p:cNvPr id="609289" name="Text Box 9"/>
          <p:cNvSpPr txBox="1">
            <a:spLocks noChangeArrowheads="1"/>
          </p:cNvSpPr>
          <p:nvPr/>
        </p:nvSpPr>
        <p:spPr bwMode="auto">
          <a:xfrm>
            <a:off x="323850" y="1052513"/>
            <a:ext cx="5943600" cy="579437"/>
          </a:xfrm>
          <a:prstGeom prst="rect">
            <a:avLst/>
          </a:prstGeom>
          <a:noFill/>
          <a:ln w="9525">
            <a:noFill/>
            <a:miter lim="800000"/>
            <a:headEnd/>
            <a:tailEnd/>
          </a:ln>
        </p:spPr>
        <p:txBody>
          <a:bodyPr>
            <a:spAutoFit/>
          </a:bodyPr>
          <a:lstStyle/>
          <a:p>
            <a:pPr algn="l"/>
            <a:r>
              <a:rPr lang="zh-CN" altLang="en-US" sz="3200">
                <a:solidFill>
                  <a:srgbClr val="CC0000"/>
                </a:solidFill>
                <a:latin typeface="仿宋_GB2312" pitchFamily="49" charset="-122"/>
                <a:ea typeface="华文新魏" pitchFamily="2" charset="-122"/>
              </a:rPr>
              <a:t>空间离不开物质运动</a:t>
            </a:r>
          </a:p>
        </p:txBody>
      </p:sp>
      <p:sp>
        <p:nvSpPr>
          <p:cNvPr id="609290" name="Text Box 10"/>
          <p:cNvSpPr txBox="1">
            <a:spLocks noChangeArrowheads="1"/>
          </p:cNvSpPr>
          <p:nvPr/>
        </p:nvSpPr>
        <p:spPr bwMode="auto">
          <a:xfrm>
            <a:off x="228600" y="3048000"/>
            <a:ext cx="8534400" cy="523875"/>
          </a:xfrm>
          <a:prstGeom prst="rect">
            <a:avLst/>
          </a:prstGeom>
          <a:solidFill>
            <a:srgbClr val="CCFFFF"/>
          </a:solidFill>
          <a:ln w="57150" cmpd="thickThin">
            <a:solidFill>
              <a:schemeClr val="accent1"/>
            </a:solidFill>
            <a:miter lim="800000"/>
            <a:headEnd/>
            <a:tailEnd/>
          </a:ln>
        </p:spPr>
        <p:txBody>
          <a:bodyPr>
            <a:spAutoFit/>
          </a:bodyPr>
          <a:lstStyle/>
          <a:p>
            <a:pPr algn="l"/>
            <a:r>
              <a:rPr lang="zh-CN" altLang="en-US" sz="2800">
                <a:solidFill>
                  <a:srgbClr val="FF0066"/>
                </a:solidFill>
                <a:latin typeface="华文新魏" pitchFamily="2" charset="-122"/>
                <a:ea typeface="华文新魏" pitchFamily="2" charset="-122"/>
              </a:rPr>
              <a:t>光年</a:t>
            </a:r>
            <a:r>
              <a:rPr lang="zh-CN" altLang="en-US" sz="2800">
                <a:solidFill>
                  <a:srgbClr val="663300"/>
                </a:solidFill>
                <a:latin typeface="华文新魏" pitchFamily="2" charset="-122"/>
                <a:ea typeface="华文新魏" pitchFamily="2" charset="-122"/>
              </a:rPr>
              <a:t>是光在一年时间里所行驶的距离，约为10</a:t>
            </a:r>
            <a:r>
              <a:rPr lang="zh-CN" altLang="en-US" sz="2800" baseline="30000">
                <a:solidFill>
                  <a:srgbClr val="663300"/>
                </a:solidFill>
                <a:latin typeface="华文新魏" pitchFamily="2" charset="-122"/>
                <a:ea typeface="华文新魏" pitchFamily="2" charset="-122"/>
              </a:rPr>
              <a:t>13</a:t>
            </a:r>
            <a:r>
              <a:rPr lang="zh-CN" altLang="en-US" sz="2800">
                <a:solidFill>
                  <a:srgbClr val="663300"/>
                </a:solidFill>
                <a:latin typeface="华文新魏" pitchFamily="2" charset="-122"/>
                <a:ea typeface="华文新魏" pitchFamily="2" charset="-122"/>
              </a:rPr>
              <a:t>公里</a:t>
            </a:r>
            <a:endParaRPr lang="zh-CN" altLang="en-US">
              <a:solidFill>
                <a:srgbClr val="663300"/>
              </a:solidFill>
              <a:latin typeface="华文新魏" pitchFamily="2" charset="-122"/>
              <a:ea typeface="华文新魏" pitchFamily="2" charset="-122"/>
            </a:endParaRPr>
          </a:p>
        </p:txBody>
      </p:sp>
      <p:sp>
        <p:nvSpPr>
          <p:cNvPr id="609291" name="Line 11"/>
          <p:cNvSpPr>
            <a:spLocks noChangeShapeType="1"/>
          </p:cNvSpPr>
          <p:nvPr/>
        </p:nvSpPr>
        <p:spPr bwMode="auto">
          <a:xfrm flipH="1" flipV="1">
            <a:off x="2057400" y="4876800"/>
            <a:ext cx="228600" cy="685800"/>
          </a:xfrm>
          <a:prstGeom prst="line">
            <a:avLst/>
          </a:prstGeom>
          <a:noFill/>
          <a:ln w="9525">
            <a:solidFill>
              <a:schemeClr val="tx1"/>
            </a:solidFill>
            <a:round/>
            <a:headEnd/>
            <a:tailEnd type="triangle" w="med" len="med"/>
          </a:ln>
        </p:spPr>
        <p:txBody>
          <a:bodyPr/>
          <a:lstStyle/>
          <a:p>
            <a:endParaRPr lang="zh-CN" altLang="en-US"/>
          </a:p>
        </p:txBody>
      </p:sp>
      <p:sp>
        <p:nvSpPr>
          <p:cNvPr id="609292" name="Text Box 12"/>
          <p:cNvSpPr txBox="1">
            <a:spLocks noChangeArrowheads="1"/>
          </p:cNvSpPr>
          <p:nvPr/>
        </p:nvSpPr>
        <p:spPr bwMode="auto">
          <a:xfrm>
            <a:off x="3886200" y="1752600"/>
            <a:ext cx="4876800" cy="822325"/>
          </a:xfrm>
          <a:prstGeom prst="rect">
            <a:avLst/>
          </a:prstGeom>
          <a:solidFill>
            <a:srgbClr val="FFCCFF"/>
          </a:solidFill>
          <a:ln w="9525">
            <a:noFill/>
            <a:miter lim="800000"/>
            <a:headEnd/>
            <a:tailEnd/>
          </a:ln>
        </p:spPr>
        <p:txBody>
          <a:bodyPr>
            <a:spAutoFit/>
          </a:bodyPr>
          <a:lstStyle/>
          <a:p>
            <a:pPr algn="l"/>
            <a:r>
              <a:rPr lang="zh-CN" altLang="en-US" sz="2400">
                <a:solidFill>
                  <a:srgbClr val="006600"/>
                </a:solidFill>
                <a:ea typeface="黑体" pitchFamily="2" charset="-122"/>
              </a:rPr>
              <a:t>测量广阔的宇宙空间用光年，测量狭小的微空间用物质波、电磁波。</a:t>
            </a:r>
          </a:p>
        </p:txBody>
      </p:sp>
      <p:sp>
        <p:nvSpPr>
          <p:cNvPr id="609293" name="Text Box 13"/>
          <p:cNvSpPr txBox="1">
            <a:spLocks noChangeArrowheads="1"/>
          </p:cNvSpPr>
          <p:nvPr/>
        </p:nvSpPr>
        <p:spPr bwMode="auto">
          <a:xfrm>
            <a:off x="228600" y="1600200"/>
            <a:ext cx="3505200" cy="1066800"/>
          </a:xfrm>
          <a:prstGeom prst="rect">
            <a:avLst/>
          </a:prstGeom>
          <a:solidFill>
            <a:srgbClr val="FFFFCC"/>
          </a:solidFill>
          <a:ln w="9525">
            <a:noFill/>
            <a:miter lim="800000"/>
            <a:headEnd/>
            <a:tailEnd/>
          </a:ln>
        </p:spPr>
        <p:txBody>
          <a:bodyPr>
            <a:spAutoFit/>
          </a:bodyPr>
          <a:lstStyle/>
          <a:p>
            <a:pPr algn="l"/>
            <a:r>
              <a:rPr lang="zh-CN" altLang="en-US" sz="3200" b="0">
                <a:solidFill>
                  <a:srgbClr val="0000FF"/>
                </a:solidFill>
              </a:rPr>
              <a:t>空间是以</a:t>
            </a:r>
            <a:r>
              <a:rPr lang="zh-CN" altLang="en-US" sz="3200">
                <a:solidFill>
                  <a:srgbClr val="0000FF"/>
                </a:solidFill>
              </a:rPr>
              <a:t>物质</a:t>
            </a:r>
            <a:r>
              <a:rPr lang="zh-CN" altLang="en-US" sz="3200" b="0">
                <a:solidFill>
                  <a:srgbClr val="0000FF"/>
                </a:solidFill>
              </a:rPr>
              <a:t>在时间上的运动测量的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1000"/>
                                  </p:stCondLst>
                                  <p:iterate type="lt">
                                    <p:tmPct val="100000"/>
                                  </p:iterate>
                                  <p:childTnLst>
                                    <p:set>
                                      <p:cBhvr>
                                        <p:cTn id="6" dur="1" fill="hold">
                                          <p:stCondLst>
                                            <p:cond delay="0"/>
                                          </p:stCondLst>
                                        </p:cTn>
                                        <p:tgtEl>
                                          <p:spTgt spid="609289"/>
                                        </p:tgtEl>
                                        <p:attrNameLst>
                                          <p:attrName>style.visibility</p:attrName>
                                        </p:attrNameLst>
                                      </p:cBhvr>
                                      <p:to>
                                        <p:strVal val="visible"/>
                                      </p:to>
                                    </p:set>
                                    <p:anim calcmode="lin" valueType="num">
                                      <p:cBhvr>
                                        <p:cTn id="7" dur="75" fill="hold"/>
                                        <p:tgtEl>
                                          <p:spTgt spid="609289"/>
                                        </p:tgtEl>
                                        <p:attrNameLst>
                                          <p:attrName>ppt_x</p:attrName>
                                        </p:attrNameLst>
                                      </p:cBhvr>
                                      <p:tavLst>
                                        <p:tav tm="0">
                                          <p:val>
                                            <p:strVal val="#ppt_x-#ppt_w/2"/>
                                          </p:val>
                                        </p:tav>
                                        <p:tav tm="100000">
                                          <p:val>
                                            <p:strVal val="#ppt_x"/>
                                          </p:val>
                                        </p:tav>
                                      </p:tavLst>
                                    </p:anim>
                                    <p:anim calcmode="lin" valueType="num">
                                      <p:cBhvr>
                                        <p:cTn id="8" dur="75" fill="hold"/>
                                        <p:tgtEl>
                                          <p:spTgt spid="609289"/>
                                        </p:tgtEl>
                                        <p:attrNameLst>
                                          <p:attrName>ppt_y</p:attrName>
                                        </p:attrNameLst>
                                      </p:cBhvr>
                                      <p:tavLst>
                                        <p:tav tm="0">
                                          <p:val>
                                            <p:strVal val="#ppt_y"/>
                                          </p:val>
                                        </p:tav>
                                        <p:tav tm="100000">
                                          <p:val>
                                            <p:strVal val="#ppt_y"/>
                                          </p:val>
                                        </p:tav>
                                      </p:tavLst>
                                    </p:anim>
                                    <p:anim calcmode="lin" valueType="num">
                                      <p:cBhvr>
                                        <p:cTn id="9" dur="75" fill="hold"/>
                                        <p:tgtEl>
                                          <p:spTgt spid="609289"/>
                                        </p:tgtEl>
                                        <p:attrNameLst>
                                          <p:attrName>ppt_w</p:attrName>
                                        </p:attrNameLst>
                                      </p:cBhvr>
                                      <p:tavLst>
                                        <p:tav tm="0">
                                          <p:val>
                                            <p:fltVal val="0"/>
                                          </p:val>
                                        </p:tav>
                                        <p:tav tm="100000">
                                          <p:val>
                                            <p:strVal val="#ppt_w"/>
                                          </p:val>
                                        </p:tav>
                                      </p:tavLst>
                                    </p:anim>
                                    <p:anim calcmode="lin" valueType="num">
                                      <p:cBhvr>
                                        <p:cTn id="10" dur="75" fill="hold"/>
                                        <p:tgtEl>
                                          <p:spTgt spid="609289"/>
                                        </p:tgtEl>
                                        <p:attrNameLst>
                                          <p:attrName>ppt_h</p:attrName>
                                        </p:attrNameLst>
                                      </p:cBhvr>
                                      <p:tavLst>
                                        <p:tav tm="0">
                                          <p:val>
                                            <p:strVal val="#ppt_h"/>
                                          </p:val>
                                        </p:tav>
                                        <p:tav tm="100000">
                                          <p:val>
                                            <p:strVal val="#ppt_h"/>
                                          </p:val>
                                        </p:tav>
                                      </p:tavLst>
                                    </p:anim>
                                  </p:childTnLst>
                                </p:cTn>
                              </p:par>
                            </p:childTnLst>
                          </p:cTn>
                        </p:par>
                        <p:par>
                          <p:cTn id="11" fill="hold">
                            <p:stCondLst>
                              <p:cond delay="1675"/>
                            </p:stCondLst>
                            <p:childTnLst>
                              <p:par>
                                <p:cTn id="12" presetID="12" presetClass="entr" presetSubtype="8" fill="hold" grpId="0" nodeType="afterEffect">
                                  <p:stCondLst>
                                    <p:cond delay="1000"/>
                                  </p:stCondLst>
                                  <p:childTnLst>
                                    <p:set>
                                      <p:cBhvr>
                                        <p:cTn id="13" dur="1" fill="hold">
                                          <p:stCondLst>
                                            <p:cond delay="0"/>
                                          </p:stCondLst>
                                        </p:cTn>
                                        <p:tgtEl>
                                          <p:spTgt spid="609293"/>
                                        </p:tgtEl>
                                        <p:attrNameLst>
                                          <p:attrName>style.visibility</p:attrName>
                                        </p:attrNameLst>
                                      </p:cBhvr>
                                      <p:to>
                                        <p:strVal val="visible"/>
                                      </p:to>
                                    </p:set>
                                    <p:animEffect transition="in" filter="slide(fromLeft)">
                                      <p:cBhvr>
                                        <p:cTn id="14" dur="500"/>
                                        <p:tgtEl>
                                          <p:spTgt spid="609293"/>
                                        </p:tgtEl>
                                      </p:cBhvr>
                                    </p:animEffect>
                                  </p:childTnLst>
                                </p:cTn>
                              </p:par>
                            </p:childTnLst>
                          </p:cTn>
                        </p:par>
                        <p:par>
                          <p:cTn id="15" fill="hold">
                            <p:stCondLst>
                              <p:cond delay="3175"/>
                            </p:stCondLst>
                            <p:childTnLst>
                              <p:par>
                                <p:cTn id="16" presetID="12" presetClass="entr" presetSubtype="2" fill="hold" grpId="0" nodeType="afterEffect">
                                  <p:stCondLst>
                                    <p:cond delay="3000"/>
                                  </p:stCondLst>
                                  <p:childTnLst>
                                    <p:set>
                                      <p:cBhvr>
                                        <p:cTn id="17" dur="1" fill="hold">
                                          <p:stCondLst>
                                            <p:cond delay="0"/>
                                          </p:stCondLst>
                                        </p:cTn>
                                        <p:tgtEl>
                                          <p:spTgt spid="609292"/>
                                        </p:tgtEl>
                                        <p:attrNameLst>
                                          <p:attrName>style.visibility</p:attrName>
                                        </p:attrNameLst>
                                      </p:cBhvr>
                                      <p:to>
                                        <p:strVal val="visible"/>
                                      </p:to>
                                    </p:set>
                                    <p:animEffect transition="in" filter="slide(fromRight)">
                                      <p:cBhvr>
                                        <p:cTn id="18" dur="500"/>
                                        <p:tgtEl>
                                          <p:spTgt spid="609292"/>
                                        </p:tgtEl>
                                      </p:cBhvr>
                                    </p:animEffect>
                                  </p:childTnLst>
                                </p:cTn>
                              </p:par>
                            </p:childTnLst>
                          </p:cTn>
                        </p:par>
                        <p:par>
                          <p:cTn id="19" fill="hold">
                            <p:stCondLst>
                              <p:cond delay="6675"/>
                            </p:stCondLst>
                            <p:childTnLst>
                              <p:par>
                                <p:cTn id="20" presetID="12" presetClass="entr" presetSubtype="2" fill="hold" grpId="0" nodeType="afterEffect">
                                  <p:stCondLst>
                                    <p:cond delay="2000"/>
                                  </p:stCondLst>
                                  <p:childTnLst>
                                    <p:set>
                                      <p:cBhvr>
                                        <p:cTn id="21" dur="1" fill="hold">
                                          <p:stCondLst>
                                            <p:cond delay="0"/>
                                          </p:stCondLst>
                                        </p:cTn>
                                        <p:tgtEl>
                                          <p:spTgt spid="609290"/>
                                        </p:tgtEl>
                                        <p:attrNameLst>
                                          <p:attrName>style.visibility</p:attrName>
                                        </p:attrNameLst>
                                      </p:cBhvr>
                                      <p:to>
                                        <p:strVal val="visible"/>
                                      </p:to>
                                    </p:set>
                                    <p:animEffect transition="in" filter="slide(fromRight)">
                                      <p:cBhvr>
                                        <p:cTn id="22" dur="500"/>
                                        <p:tgtEl>
                                          <p:spTgt spid="609290"/>
                                        </p:tgtEl>
                                      </p:cBhvr>
                                    </p:animEffect>
                                  </p:childTnLst>
                                </p:cTn>
                              </p:par>
                            </p:childTnLst>
                          </p:cTn>
                        </p:par>
                        <p:par>
                          <p:cTn id="23" fill="hold">
                            <p:stCondLst>
                              <p:cond delay="9175"/>
                            </p:stCondLst>
                            <p:childTnLst>
                              <p:par>
                                <p:cTn id="24" presetID="2" presetClass="entr" presetSubtype="4" fill="hold" nodeType="afterEffect">
                                  <p:stCondLst>
                                    <p:cond delay="2000"/>
                                  </p:stCondLst>
                                  <p:childTnLst>
                                    <p:set>
                                      <p:cBhvr>
                                        <p:cTn id="25" dur="1" fill="hold">
                                          <p:stCondLst>
                                            <p:cond delay="0"/>
                                          </p:stCondLst>
                                        </p:cTn>
                                        <p:tgtEl>
                                          <p:spTgt spid="609282"/>
                                        </p:tgtEl>
                                        <p:attrNameLst>
                                          <p:attrName>style.visibility</p:attrName>
                                        </p:attrNameLst>
                                      </p:cBhvr>
                                      <p:to>
                                        <p:strVal val="visible"/>
                                      </p:to>
                                    </p:set>
                                    <p:anim calcmode="lin" valueType="num">
                                      <p:cBhvr additive="base">
                                        <p:cTn id="26" dur="500" fill="hold"/>
                                        <p:tgtEl>
                                          <p:spTgt spid="609282"/>
                                        </p:tgtEl>
                                        <p:attrNameLst>
                                          <p:attrName>ppt_x</p:attrName>
                                        </p:attrNameLst>
                                      </p:cBhvr>
                                      <p:tavLst>
                                        <p:tav tm="0">
                                          <p:val>
                                            <p:strVal val="#ppt_x"/>
                                          </p:val>
                                        </p:tav>
                                        <p:tav tm="100000">
                                          <p:val>
                                            <p:strVal val="#ppt_x"/>
                                          </p:val>
                                        </p:tav>
                                      </p:tavLst>
                                    </p:anim>
                                    <p:anim calcmode="lin" valueType="num">
                                      <p:cBhvr additive="base">
                                        <p:cTn id="27" dur="500" fill="hold"/>
                                        <p:tgtEl>
                                          <p:spTgt spid="609282"/>
                                        </p:tgtEl>
                                        <p:attrNameLst>
                                          <p:attrName>ppt_y</p:attrName>
                                        </p:attrNameLst>
                                      </p:cBhvr>
                                      <p:tavLst>
                                        <p:tav tm="0">
                                          <p:val>
                                            <p:strVal val="1+#ppt_h/2"/>
                                          </p:val>
                                        </p:tav>
                                        <p:tav tm="100000">
                                          <p:val>
                                            <p:strVal val="#ppt_y"/>
                                          </p:val>
                                        </p:tav>
                                      </p:tavLst>
                                    </p:anim>
                                  </p:childTnLst>
                                </p:cTn>
                              </p:par>
                            </p:childTnLst>
                          </p:cTn>
                        </p:par>
                        <p:par>
                          <p:cTn id="28" fill="hold">
                            <p:stCondLst>
                              <p:cond delay="11675"/>
                            </p:stCondLst>
                            <p:childTnLst>
                              <p:par>
                                <p:cTn id="29" presetID="12" presetClass="entr" presetSubtype="4" fill="hold" grpId="0" nodeType="afterEffect">
                                  <p:stCondLst>
                                    <p:cond delay="1000"/>
                                  </p:stCondLst>
                                  <p:childTnLst>
                                    <p:set>
                                      <p:cBhvr>
                                        <p:cTn id="30" dur="1" fill="hold">
                                          <p:stCondLst>
                                            <p:cond delay="0"/>
                                          </p:stCondLst>
                                        </p:cTn>
                                        <p:tgtEl>
                                          <p:spTgt spid="609284"/>
                                        </p:tgtEl>
                                        <p:attrNameLst>
                                          <p:attrName>style.visibility</p:attrName>
                                        </p:attrNameLst>
                                      </p:cBhvr>
                                      <p:to>
                                        <p:strVal val="visible"/>
                                      </p:to>
                                    </p:set>
                                    <p:animEffect transition="in" filter="slide(fromBottom)">
                                      <p:cBhvr>
                                        <p:cTn id="31" dur="500"/>
                                        <p:tgtEl>
                                          <p:spTgt spid="609284"/>
                                        </p:tgtEl>
                                      </p:cBhvr>
                                    </p:animEffect>
                                  </p:childTnLst>
                                </p:cTn>
                              </p:par>
                            </p:childTnLst>
                          </p:cTn>
                        </p:par>
                        <p:par>
                          <p:cTn id="32" fill="hold">
                            <p:stCondLst>
                              <p:cond delay="13175"/>
                            </p:stCondLst>
                            <p:childTnLst>
                              <p:par>
                                <p:cTn id="33" presetID="12" presetClass="entr" presetSubtype="2" fill="hold" grpId="0" nodeType="afterEffect">
                                  <p:stCondLst>
                                    <p:cond delay="0"/>
                                  </p:stCondLst>
                                  <p:childTnLst>
                                    <p:set>
                                      <p:cBhvr>
                                        <p:cTn id="34" dur="1" fill="hold">
                                          <p:stCondLst>
                                            <p:cond delay="0"/>
                                          </p:stCondLst>
                                        </p:cTn>
                                        <p:tgtEl>
                                          <p:spTgt spid="609286"/>
                                        </p:tgtEl>
                                        <p:attrNameLst>
                                          <p:attrName>style.visibility</p:attrName>
                                        </p:attrNameLst>
                                      </p:cBhvr>
                                      <p:to>
                                        <p:strVal val="visible"/>
                                      </p:to>
                                    </p:set>
                                    <p:animEffect transition="in" filter="slide(fromRight)">
                                      <p:cBhvr>
                                        <p:cTn id="35" dur="500"/>
                                        <p:tgtEl>
                                          <p:spTgt spid="609286"/>
                                        </p:tgtEl>
                                      </p:cBhvr>
                                    </p:animEffect>
                                  </p:childTnLst>
                                </p:cTn>
                              </p:par>
                            </p:childTnLst>
                          </p:cTn>
                        </p:par>
                        <p:par>
                          <p:cTn id="36" fill="hold">
                            <p:stCondLst>
                              <p:cond delay="13675"/>
                            </p:stCondLst>
                            <p:childTnLst>
                              <p:par>
                                <p:cTn id="37" presetID="15" presetClass="entr" presetSubtype="0" fill="hold" nodeType="afterEffect">
                                  <p:stCondLst>
                                    <p:cond delay="3000"/>
                                  </p:stCondLst>
                                  <p:childTnLst>
                                    <p:set>
                                      <p:cBhvr>
                                        <p:cTn id="38" dur="1" fill="hold">
                                          <p:stCondLst>
                                            <p:cond delay="0"/>
                                          </p:stCondLst>
                                        </p:cTn>
                                        <p:tgtEl>
                                          <p:spTgt spid="609283"/>
                                        </p:tgtEl>
                                        <p:attrNameLst>
                                          <p:attrName>style.visibility</p:attrName>
                                        </p:attrNameLst>
                                      </p:cBhvr>
                                      <p:to>
                                        <p:strVal val="visible"/>
                                      </p:to>
                                    </p:set>
                                    <p:anim calcmode="lin" valueType="num">
                                      <p:cBhvr>
                                        <p:cTn id="39" dur="1000" fill="hold"/>
                                        <p:tgtEl>
                                          <p:spTgt spid="609283"/>
                                        </p:tgtEl>
                                        <p:attrNameLst>
                                          <p:attrName>ppt_w</p:attrName>
                                        </p:attrNameLst>
                                      </p:cBhvr>
                                      <p:tavLst>
                                        <p:tav tm="0">
                                          <p:val>
                                            <p:fltVal val="0"/>
                                          </p:val>
                                        </p:tav>
                                        <p:tav tm="100000">
                                          <p:val>
                                            <p:strVal val="#ppt_w"/>
                                          </p:val>
                                        </p:tav>
                                      </p:tavLst>
                                    </p:anim>
                                    <p:anim calcmode="lin" valueType="num">
                                      <p:cBhvr>
                                        <p:cTn id="40" dur="1000" fill="hold"/>
                                        <p:tgtEl>
                                          <p:spTgt spid="609283"/>
                                        </p:tgtEl>
                                        <p:attrNameLst>
                                          <p:attrName>ppt_h</p:attrName>
                                        </p:attrNameLst>
                                      </p:cBhvr>
                                      <p:tavLst>
                                        <p:tav tm="0">
                                          <p:val>
                                            <p:fltVal val="0"/>
                                          </p:val>
                                        </p:tav>
                                        <p:tav tm="100000">
                                          <p:val>
                                            <p:strVal val="#ppt_h"/>
                                          </p:val>
                                        </p:tav>
                                      </p:tavLst>
                                    </p:anim>
                                    <p:anim calcmode="lin" valueType="num">
                                      <p:cBhvr>
                                        <p:cTn id="41" dur="1000" fill="hold"/>
                                        <p:tgtEl>
                                          <p:spTgt spid="60928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09283"/>
                                        </p:tgtEl>
                                        <p:attrNameLst>
                                          <p:attrName>ppt_y</p:attrName>
                                        </p:attrNameLst>
                                      </p:cBhvr>
                                      <p:tavLst>
                                        <p:tav tm="0" fmla="#ppt_y+(sin(-2*pi*(1-$))*-#ppt_x+cos(-2*pi*(1-$))*(1-#ppt_y))*(1-$)">
                                          <p:val>
                                            <p:fltVal val="0"/>
                                          </p:val>
                                        </p:tav>
                                        <p:tav tm="100000">
                                          <p:val>
                                            <p:fltVal val="1"/>
                                          </p:val>
                                        </p:tav>
                                      </p:tavLst>
                                    </p:anim>
                                  </p:childTnLst>
                                </p:cTn>
                              </p:par>
                            </p:childTnLst>
                          </p:cTn>
                        </p:par>
                        <p:par>
                          <p:cTn id="43" fill="hold">
                            <p:stCondLst>
                              <p:cond delay="17675"/>
                            </p:stCondLst>
                            <p:childTnLst>
                              <p:par>
                                <p:cTn id="44" presetID="9" presetClass="entr" presetSubtype="0" fill="hold" grpId="0" nodeType="afterEffect">
                                  <p:stCondLst>
                                    <p:cond delay="0"/>
                                  </p:stCondLst>
                                  <p:childTnLst>
                                    <p:set>
                                      <p:cBhvr>
                                        <p:cTn id="45" dur="1" fill="hold">
                                          <p:stCondLst>
                                            <p:cond delay="0"/>
                                          </p:stCondLst>
                                        </p:cTn>
                                        <p:tgtEl>
                                          <p:spTgt spid="609287"/>
                                        </p:tgtEl>
                                        <p:attrNameLst>
                                          <p:attrName>style.visibility</p:attrName>
                                        </p:attrNameLst>
                                      </p:cBhvr>
                                      <p:to>
                                        <p:strVal val="visible"/>
                                      </p:to>
                                    </p:set>
                                    <p:animEffect transition="in" filter="dissolve">
                                      <p:cBhvr>
                                        <p:cTn id="46" dur="500"/>
                                        <p:tgtEl>
                                          <p:spTgt spid="609287"/>
                                        </p:tgtEl>
                                      </p:cBhvr>
                                    </p:animEffect>
                                  </p:childTnLst>
                                </p:cTn>
                              </p:par>
                            </p:childTnLst>
                          </p:cTn>
                        </p:par>
                        <p:par>
                          <p:cTn id="47" fill="hold">
                            <p:stCondLst>
                              <p:cond delay="18175"/>
                            </p:stCondLst>
                            <p:childTnLst>
                              <p:par>
                                <p:cTn id="48" presetID="12" presetClass="entr" presetSubtype="2" fill="hold" grpId="0" nodeType="afterEffect">
                                  <p:stCondLst>
                                    <p:cond delay="0"/>
                                  </p:stCondLst>
                                  <p:childTnLst>
                                    <p:set>
                                      <p:cBhvr>
                                        <p:cTn id="49" dur="1" fill="hold">
                                          <p:stCondLst>
                                            <p:cond delay="0"/>
                                          </p:stCondLst>
                                        </p:cTn>
                                        <p:tgtEl>
                                          <p:spTgt spid="609285"/>
                                        </p:tgtEl>
                                        <p:attrNameLst>
                                          <p:attrName>style.visibility</p:attrName>
                                        </p:attrNameLst>
                                      </p:cBhvr>
                                      <p:to>
                                        <p:strVal val="visible"/>
                                      </p:to>
                                    </p:set>
                                    <p:animEffect transition="in" filter="slide(fromRight)">
                                      <p:cBhvr>
                                        <p:cTn id="50" dur="500"/>
                                        <p:tgtEl>
                                          <p:spTgt spid="609285"/>
                                        </p:tgtEl>
                                      </p:cBhvr>
                                    </p:animEffect>
                                  </p:childTnLst>
                                </p:cTn>
                              </p:par>
                            </p:childTnLst>
                          </p:cTn>
                        </p:par>
                        <p:par>
                          <p:cTn id="51" fill="hold">
                            <p:stCondLst>
                              <p:cond delay="18675"/>
                            </p:stCondLst>
                            <p:childTnLst>
                              <p:par>
                                <p:cTn id="52" presetID="17" presetClass="entr" presetSubtype="4" fill="hold" grpId="0" nodeType="afterEffect">
                                  <p:stCondLst>
                                    <p:cond delay="2000"/>
                                  </p:stCondLst>
                                  <p:childTnLst>
                                    <p:set>
                                      <p:cBhvr>
                                        <p:cTn id="53" dur="1" fill="hold">
                                          <p:stCondLst>
                                            <p:cond delay="0"/>
                                          </p:stCondLst>
                                        </p:cTn>
                                        <p:tgtEl>
                                          <p:spTgt spid="609291"/>
                                        </p:tgtEl>
                                        <p:attrNameLst>
                                          <p:attrName>style.visibility</p:attrName>
                                        </p:attrNameLst>
                                      </p:cBhvr>
                                      <p:to>
                                        <p:strVal val="visible"/>
                                      </p:to>
                                    </p:set>
                                    <p:anim calcmode="lin" valueType="num">
                                      <p:cBhvr>
                                        <p:cTn id="54" dur="500" fill="hold"/>
                                        <p:tgtEl>
                                          <p:spTgt spid="609291"/>
                                        </p:tgtEl>
                                        <p:attrNameLst>
                                          <p:attrName>ppt_x</p:attrName>
                                        </p:attrNameLst>
                                      </p:cBhvr>
                                      <p:tavLst>
                                        <p:tav tm="0">
                                          <p:val>
                                            <p:strVal val="#ppt_x"/>
                                          </p:val>
                                        </p:tav>
                                        <p:tav tm="100000">
                                          <p:val>
                                            <p:strVal val="#ppt_x"/>
                                          </p:val>
                                        </p:tav>
                                      </p:tavLst>
                                    </p:anim>
                                    <p:anim calcmode="lin" valueType="num">
                                      <p:cBhvr>
                                        <p:cTn id="55" dur="500" fill="hold"/>
                                        <p:tgtEl>
                                          <p:spTgt spid="609291"/>
                                        </p:tgtEl>
                                        <p:attrNameLst>
                                          <p:attrName>ppt_y</p:attrName>
                                        </p:attrNameLst>
                                      </p:cBhvr>
                                      <p:tavLst>
                                        <p:tav tm="0">
                                          <p:val>
                                            <p:strVal val="#ppt_y+#ppt_h/2"/>
                                          </p:val>
                                        </p:tav>
                                        <p:tav tm="100000">
                                          <p:val>
                                            <p:strVal val="#ppt_y"/>
                                          </p:val>
                                        </p:tav>
                                      </p:tavLst>
                                    </p:anim>
                                    <p:anim calcmode="lin" valueType="num">
                                      <p:cBhvr>
                                        <p:cTn id="56" dur="500" fill="hold"/>
                                        <p:tgtEl>
                                          <p:spTgt spid="609291"/>
                                        </p:tgtEl>
                                        <p:attrNameLst>
                                          <p:attrName>ppt_w</p:attrName>
                                        </p:attrNameLst>
                                      </p:cBhvr>
                                      <p:tavLst>
                                        <p:tav tm="0">
                                          <p:val>
                                            <p:strVal val="#ppt_w"/>
                                          </p:val>
                                        </p:tav>
                                        <p:tav tm="100000">
                                          <p:val>
                                            <p:strVal val="#ppt_w"/>
                                          </p:val>
                                        </p:tav>
                                      </p:tavLst>
                                    </p:anim>
                                    <p:anim calcmode="lin" valueType="num">
                                      <p:cBhvr>
                                        <p:cTn id="57" dur="500" fill="hold"/>
                                        <p:tgtEl>
                                          <p:spTgt spid="6092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284" grpId="0" autoUpdateAnimBg="0"/>
      <p:bldP spid="609285" grpId="0" animBg="1" autoUpdateAnimBg="0"/>
      <p:bldP spid="609286" grpId="0" animBg="1" autoUpdateAnimBg="0"/>
      <p:bldP spid="609287" grpId="0" autoUpdateAnimBg="0"/>
      <p:bldP spid="609289" grpId="0" autoUpdateAnimBg="0"/>
      <p:bldP spid="609290" grpId="0" animBg="1" autoUpdateAnimBg="0"/>
      <p:bldP spid="609291" grpId="0" animBg="1"/>
      <p:bldP spid="609292" grpId="0" animBg="1" autoUpdateAnimBg="0"/>
      <p:bldP spid="609293"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Text Box 2"/>
          <p:cNvSpPr txBox="1">
            <a:spLocks noChangeArrowheads="1"/>
          </p:cNvSpPr>
          <p:nvPr/>
        </p:nvSpPr>
        <p:spPr bwMode="auto">
          <a:xfrm>
            <a:off x="684213" y="908050"/>
            <a:ext cx="8075612" cy="579438"/>
          </a:xfrm>
          <a:prstGeom prst="rect">
            <a:avLst/>
          </a:prstGeom>
          <a:noFill/>
          <a:ln w="9525">
            <a:noFill/>
            <a:miter lim="800000"/>
            <a:headEnd/>
            <a:tailEnd/>
          </a:ln>
        </p:spPr>
        <p:txBody>
          <a:bodyPr>
            <a:spAutoFit/>
          </a:bodyPr>
          <a:lstStyle/>
          <a:p>
            <a:pPr algn="l">
              <a:buClr>
                <a:srgbClr val="FF3300"/>
              </a:buClr>
              <a:buFont typeface="Wingdings" pitchFamily="2" charset="2"/>
              <a:buNone/>
            </a:pPr>
            <a:r>
              <a:rPr lang="zh-CN" altLang="en-US" sz="3200">
                <a:solidFill>
                  <a:schemeClr val="tx2"/>
                </a:solidFill>
                <a:latin typeface="隶书" pitchFamily="49" charset="-122"/>
              </a:rPr>
              <a:t>    </a:t>
            </a:r>
            <a:r>
              <a:rPr lang="zh-CN" altLang="en-US" sz="3200">
                <a:solidFill>
                  <a:srgbClr val="D60093"/>
                </a:solidFill>
                <a:latin typeface="隶书" pitchFamily="49" charset="-122"/>
              </a:rPr>
              <a:t>物质运动离不开时间和空间</a:t>
            </a:r>
          </a:p>
        </p:txBody>
      </p:sp>
      <p:sp>
        <p:nvSpPr>
          <p:cNvPr id="610307" name="Text Box 3"/>
          <p:cNvSpPr txBox="1">
            <a:spLocks noChangeArrowheads="1"/>
          </p:cNvSpPr>
          <p:nvPr/>
        </p:nvSpPr>
        <p:spPr bwMode="auto">
          <a:xfrm>
            <a:off x="304800" y="1981200"/>
            <a:ext cx="3505200" cy="1274763"/>
          </a:xfrm>
          <a:prstGeom prst="rect">
            <a:avLst/>
          </a:prstGeom>
          <a:solidFill>
            <a:srgbClr val="CCFFFF"/>
          </a:solidFill>
          <a:ln w="9525">
            <a:noFill/>
            <a:miter lim="800000"/>
            <a:headEnd/>
            <a:tailEnd/>
          </a:ln>
        </p:spPr>
        <p:txBody>
          <a:bodyPr>
            <a:spAutoFit/>
          </a:bodyPr>
          <a:lstStyle/>
          <a:p>
            <a:pPr algn="l">
              <a:lnSpc>
                <a:spcPct val="60000"/>
              </a:lnSpc>
            </a:pPr>
            <a:r>
              <a:rPr lang="zh-CN" altLang="en-US">
                <a:solidFill>
                  <a:srgbClr val="0000FF"/>
                </a:solidFill>
                <a:ea typeface="黑体" pitchFamily="2" charset="-122"/>
              </a:rPr>
              <a:t>        </a:t>
            </a:r>
          </a:p>
          <a:p>
            <a:pPr algn="l">
              <a:lnSpc>
                <a:spcPct val="60000"/>
              </a:lnSpc>
            </a:pPr>
            <a:r>
              <a:rPr lang="zh-CN" altLang="en-US">
                <a:solidFill>
                  <a:srgbClr val="0000FF"/>
                </a:solidFill>
                <a:ea typeface="黑体" pitchFamily="2" charset="-122"/>
              </a:rPr>
              <a:t>       </a:t>
            </a:r>
            <a:r>
              <a:rPr lang="zh-CN" altLang="en-US" sz="2800">
                <a:solidFill>
                  <a:srgbClr val="0000FF"/>
                </a:solidFill>
                <a:ea typeface="黑体" pitchFamily="2" charset="-122"/>
              </a:rPr>
              <a:t>其一，物体体积</a:t>
            </a:r>
          </a:p>
          <a:p>
            <a:pPr algn="l">
              <a:lnSpc>
                <a:spcPct val="60000"/>
              </a:lnSpc>
            </a:pPr>
            <a:r>
              <a:rPr lang="zh-CN" altLang="en-US" sz="2800">
                <a:solidFill>
                  <a:srgbClr val="0000FF"/>
                </a:solidFill>
                <a:ea typeface="黑体" pitchFamily="2" charset="-122"/>
              </a:rPr>
              <a:t>无论大小，都要占有</a:t>
            </a:r>
          </a:p>
          <a:p>
            <a:pPr algn="l">
              <a:lnSpc>
                <a:spcPct val="60000"/>
              </a:lnSpc>
            </a:pPr>
            <a:r>
              <a:rPr lang="zh-CN" altLang="en-US" sz="2800">
                <a:solidFill>
                  <a:srgbClr val="0000FF"/>
                </a:solidFill>
                <a:ea typeface="黑体" pitchFamily="2" charset="-122"/>
              </a:rPr>
              <a:t>一定的空间；</a:t>
            </a:r>
          </a:p>
        </p:txBody>
      </p:sp>
      <p:sp>
        <p:nvSpPr>
          <p:cNvPr id="610308" name="Rectangle 4"/>
          <p:cNvSpPr>
            <a:spLocks noChangeArrowheads="1"/>
          </p:cNvSpPr>
          <p:nvPr/>
        </p:nvSpPr>
        <p:spPr bwMode="auto">
          <a:xfrm>
            <a:off x="304800" y="3929063"/>
            <a:ext cx="3624263" cy="1200150"/>
          </a:xfrm>
          <a:prstGeom prst="rect">
            <a:avLst/>
          </a:prstGeom>
          <a:solidFill>
            <a:srgbClr val="CCFFFF"/>
          </a:solidFill>
          <a:ln w="9525">
            <a:noFill/>
            <a:miter lim="800000"/>
            <a:headEnd/>
            <a:tailEnd/>
          </a:ln>
        </p:spPr>
        <p:txBody>
          <a:bodyPr>
            <a:spAutoFit/>
          </a:bodyPr>
          <a:lstStyle/>
          <a:p>
            <a:pPr algn="l">
              <a:lnSpc>
                <a:spcPct val="60000"/>
              </a:lnSpc>
            </a:pPr>
            <a:r>
              <a:rPr lang="zh-CN" altLang="en-US" sz="2800">
                <a:solidFill>
                  <a:srgbClr val="0000FF"/>
                </a:solidFill>
                <a:ea typeface="黑体" pitchFamily="2" charset="-122"/>
              </a:rPr>
              <a:t>其二，物体寿命无论长短，都要经历一定的时间。</a:t>
            </a:r>
          </a:p>
          <a:p>
            <a:pPr algn="l">
              <a:lnSpc>
                <a:spcPct val="60000"/>
              </a:lnSpc>
            </a:pPr>
            <a:r>
              <a:rPr lang="zh-CN" altLang="en-US">
                <a:solidFill>
                  <a:srgbClr val="0000FF"/>
                </a:solidFill>
                <a:ea typeface="黑体" pitchFamily="2" charset="-122"/>
              </a:rPr>
              <a:t>     </a:t>
            </a:r>
            <a:endParaRPr lang="zh-CN" altLang="en-US" sz="2800">
              <a:solidFill>
                <a:srgbClr val="0000FF"/>
              </a:solidFill>
              <a:ea typeface="黑体" pitchFamily="2" charset="-122"/>
            </a:endParaRPr>
          </a:p>
        </p:txBody>
      </p:sp>
      <p:pic>
        <p:nvPicPr>
          <p:cNvPr id="610309" name="Picture 5" descr="地球（单个地球，无背景）"/>
          <p:cNvPicPr>
            <a:picLocks noChangeAspect="1" noChangeArrowheads="1"/>
          </p:cNvPicPr>
          <p:nvPr/>
        </p:nvPicPr>
        <p:blipFill>
          <a:blip r:embed="rId2" cstate="print"/>
          <a:srcRect/>
          <a:stretch>
            <a:fillRect/>
          </a:stretch>
        </p:blipFill>
        <p:spPr bwMode="auto">
          <a:xfrm>
            <a:off x="6477000" y="1600200"/>
            <a:ext cx="2133600" cy="2362200"/>
          </a:xfrm>
          <a:prstGeom prst="rect">
            <a:avLst/>
          </a:prstGeom>
          <a:noFill/>
          <a:ln w="9525">
            <a:noFill/>
            <a:miter lim="800000"/>
            <a:headEnd/>
            <a:tailEnd/>
          </a:ln>
        </p:spPr>
      </p:pic>
      <p:pic>
        <p:nvPicPr>
          <p:cNvPr id="610310" name="Picture 6" descr="house020106"/>
          <p:cNvPicPr>
            <a:picLocks noChangeAspect="1" noChangeArrowheads="1"/>
          </p:cNvPicPr>
          <p:nvPr/>
        </p:nvPicPr>
        <p:blipFill>
          <a:blip r:embed="rId3" cstate="print"/>
          <a:srcRect/>
          <a:stretch>
            <a:fillRect/>
          </a:stretch>
        </p:blipFill>
        <p:spPr bwMode="auto">
          <a:xfrm>
            <a:off x="4114800" y="2514600"/>
            <a:ext cx="1676400" cy="1011238"/>
          </a:xfrm>
          <a:prstGeom prst="rect">
            <a:avLst/>
          </a:prstGeom>
          <a:noFill/>
          <a:ln w="9525">
            <a:noFill/>
            <a:miter lim="800000"/>
            <a:headEnd/>
            <a:tailEnd/>
          </a:ln>
        </p:spPr>
      </p:pic>
      <p:pic>
        <p:nvPicPr>
          <p:cNvPr id="610311" name="Picture 7" descr="太阳系全图"/>
          <p:cNvPicPr>
            <a:picLocks noChangeAspect="1" noChangeArrowheads="1"/>
          </p:cNvPicPr>
          <p:nvPr/>
        </p:nvPicPr>
        <p:blipFill>
          <a:blip r:embed="rId4" cstate="print"/>
          <a:srcRect l="1884" t="3816"/>
          <a:stretch>
            <a:fillRect/>
          </a:stretch>
        </p:blipFill>
        <p:spPr bwMode="auto">
          <a:xfrm>
            <a:off x="6338888" y="4278313"/>
            <a:ext cx="2667000" cy="2057400"/>
          </a:xfrm>
          <a:prstGeom prst="rect">
            <a:avLst/>
          </a:prstGeom>
          <a:noFill/>
          <a:ln w="9525">
            <a:solidFill>
              <a:schemeClr val="tx2"/>
            </a:solidFill>
            <a:miter lim="800000"/>
            <a:headEnd/>
            <a:tailEnd/>
          </a:ln>
        </p:spPr>
      </p:pic>
      <p:sp>
        <p:nvSpPr>
          <p:cNvPr id="610312" name="Text Box 8"/>
          <p:cNvSpPr txBox="1">
            <a:spLocks noChangeArrowheads="1"/>
          </p:cNvSpPr>
          <p:nvPr/>
        </p:nvSpPr>
        <p:spPr bwMode="auto">
          <a:xfrm>
            <a:off x="6324600" y="5867400"/>
            <a:ext cx="1828800" cy="457200"/>
          </a:xfrm>
          <a:prstGeom prst="rect">
            <a:avLst/>
          </a:prstGeom>
          <a:noFill/>
          <a:ln w="9525">
            <a:noFill/>
            <a:miter lim="800000"/>
            <a:headEnd/>
            <a:tailEnd/>
          </a:ln>
        </p:spPr>
        <p:txBody>
          <a:bodyPr>
            <a:spAutoFit/>
          </a:bodyPr>
          <a:lstStyle/>
          <a:p>
            <a:pPr algn="l"/>
            <a:r>
              <a:rPr lang="zh-CN" altLang="en-US" sz="2400">
                <a:solidFill>
                  <a:srgbClr val="66FF33"/>
                </a:solidFill>
                <a:ea typeface="黑体" pitchFamily="2" charset="-122"/>
              </a:rPr>
              <a:t>太阳系全图</a:t>
            </a:r>
          </a:p>
        </p:txBody>
      </p:sp>
      <p:pic>
        <p:nvPicPr>
          <p:cNvPr id="610313" name="Picture 9" descr="乌龟04"/>
          <p:cNvPicPr>
            <a:picLocks noChangeAspect="1" noChangeArrowheads="1"/>
          </p:cNvPicPr>
          <p:nvPr/>
        </p:nvPicPr>
        <p:blipFill>
          <a:blip r:embed="rId5" cstate="print"/>
          <a:srcRect/>
          <a:stretch>
            <a:fillRect/>
          </a:stretch>
        </p:blipFill>
        <p:spPr bwMode="auto">
          <a:xfrm>
            <a:off x="4114800" y="4648200"/>
            <a:ext cx="1676400" cy="1524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iterate type="wd">
                                    <p:tmPct val="100000"/>
                                  </p:iterate>
                                  <p:childTnLst>
                                    <p:set>
                                      <p:cBhvr>
                                        <p:cTn id="6" dur="1" fill="hold">
                                          <p:stCondLst>
                                            <p:cond delay="0"/>
                                          </p:stCondLst>
                                        </p:cTn>
                                        <p:tgtEl>
                                          <p:spTgt spid="610306"/>
                                        </p:tgtEl>
                                        <p:attrNameLst>
                                          <p:attrName>style.visibility</p:attrName>
                                        </p:attrNameLst>
                                      </p:cBhvr>
                                      <p:to>
                                        <p:strVal val="visible"/>
                                      </p:to>
                                    </p:set>
                                    <p:anim calcmode="lin" valueType="num">
                                      <p:cBhvr>
                                        <p:cTn id="7" dur="300" fill="hold"/>
                                        <p:tgtEl>
                                          <p:spTgt spid="610306"/>
                                        </p:tgtEl>
                                        <p:attrNameLst>
                                          <p:attrName>ppt_x</p:attrName>
                                        </p:attrNameLst>
                                      </p:cBhvr>
                                      <p:tavLst>
                                        <p:tav tm="0">
                                          <p:val>
                                            <p:strVal val="#ppt_x-#ppt_w/2"/>
                                          </p:val>
                                        </p:tav>
                                        <p:tav tm="100000">
                                          <p:val>
                                            <p:strVal val="#ppt_x"/>
                                          </p:val>
                                        </p:tav>
                                      </p:tavLst>
                                    </p:anim>
                                    <p:anim calcmode="lin" valueType="num">
                                      <p:cBhvr>
                                        <p:cTn id="8" dur="300" fill="hold"/>
                                        <p:tgtEl>
                                          <p:spTgt spid="610306"/>
                                        </p:tgtEl>
                                        <p:attrNameLst>
                                          <p:attrName>ppt_y</p:attrName>
                                        </p:attrNameLst>
                                      </p:cBhvr>
                                      <p:tavLst>
                                        <p:tav tm="0">
                                          <p:val>
                                            <p:strVal val="#ppt_y"/>
                                          </p:val>
                                        </p:tav>
                                        <p:tav tm="100000">
                                          <p:val>
                                            <p:strVal val="#ppt_y"/>
                                          </p:val>
                                        </p:tav>
                                      </p:tavLst>
                                    </p:anim>
                                    <p:anim calcmode="lin" valueType="num">
                                      <p:cBhvr>
                                        <p:cTn id="9" dur="300" fill="hold"/>
                                        <p:tgtEl>
                                          <p:spTgt spid="610306"/>
                                        </p:tgtEl>
                                        <p:attrNameLst>
                                          <p:attrName>ppt_w</p:attrName>
                                        </p:attrNameLst>
                                      </p:cBhvr>
                                      <p:tavLst>
                                        <p:tav tm="0">
                                          <p:val>
                                            <p:fltVal val="0"/>
                                          </p:val>
                                        </p:tav>
                                        <p:tav tm="100000">
                                          <p:val>
                                            <p:strVal val="#ppt_w"/>
                                          </p:val>
                                        </p:tav>
                                      </p:tavLst>
                                    </p:anim>
                                    <p:anim calcmode="lin" valueType="num">
                                      <p:cBhvr>
                                        <p:cTn id="10" dur="300" fill="hold"/>
                                        <p:tgtEl>
                                          <p:spTgt spid="610306"/>
                                        </p:tgtEl>
                                        <p:attrNameLst>
                                          <p:attrName>ppt_h</p:attrName>
                                        </p:attrNameLst>
                                      </p:cBhvr>
                                      <p:tavLst>
                                        <p:tav tm="0">
                                          <p:val>
                                            <p:strVal val="#ppt_h"/>
                                          </p:val>
                                        </p:tav>
                                        <p:tav tm="100000">
                                          <p:val>
                                            <p:strVal val="#ppt_h"/>
                                          </p:val>
                                        </p:tav>
                                      </p:tavLst>
                                    </p:anim>
                                  </p:childTnLst>
                                </p:cTn>
                              </p:par>
                            </p:childTnLst>
                          </p:cTn>
                        </p:par>
                        <p:par>
                          <p:cTn id="11" fill="hold">
                            <p:stCondLst>
                              <p:cond delay="3600"/>
                            </p:stCondLst>
                            <p:childTnLst>
                              <p:par>
                                <p:cTn id="12" presetID="23" presetClass="entr" presetSubtype="16" fill="hold" grpId="0" nodeType="afterEffect">
                                  <p:stCondLst>
                                    <p:cond delay="3000"/>
                                  </p:stCondLst>
                                  <p:childTnLst>
                                    <p:set>
                                      <p:cBhvr>
                                        <p:cTn id="13" dur="1" fill="hold">
                                          <p:stCondLst>
                                            <p:cond delay="0"/>
                                          </p:stCondLst>
                                        </p:cTn>
                                        <p:tgtEl>
                                          <p:spTgt spid="610307"/>
                                        </p:tgtEl>
                                        <p:attrNameLst>
                                          <p:attrName>style.visibility</p:attrName>
                                        </p:attrNameLst>
                                      </p:cBhvr>
                                      <p:to>
                                        <p:strVal val="visible"/>
                                      </p:to>
                                    </p:set>
                                    <p:anim calcmode="lin" valueType="num">
                                      <p:cBhvr>
                                        <p:cTn id="14" dur="500" fill="hold"/>
                                        <p:tgtEl>
                                          <p:spTgt spid="610307"/>
                                        </p:tgtEl>
                                        <p:attrNameLst>
                                          <p:attrName>ppt_w</p:attrName>
                                        </p:attrNameLst>
                                      </p:cBhvr>
                                      <p:tavLst>
                                        <p:tav tm="0">
                                          <p:val>
                                            <p:fltVal val="0"/>
                                          </p:val>
                                        </p:tav>
                                        <p:tav tm="100000">
                                          <p:val>
                                            <p:strVal val="#ppt_w"/>
                                          </p:val>
                                        </p:tav>
                                      </p:tavLst>
                                    </p:anim>
                                    <p:anim calcmode="lin" valueType="num">
                                      <p:cBhvr>
                                        <p:cTn id="15" dur="500" fill="hold"/>
                                        <p:tgtEl>
                                          <p:spTgt spid="610307"/>
                                        </p:tgtEl>
                                        <p:attrNameLst>
                                          <p:attrName>ppt_h</p:attrName>
                                        </p:attrNameLst>
                                      </p:cBhvr>
                                      <p:tavLst>
                                        <p:tav tm="0">
                                          <p:val>
                                            <p:fltVal val="0"/>
                                          </p:val>
                                        </p:tav>
                                        <p:tav tm="100000">
                                          <p:val>
                                            <p:strVal val="#ppt_h"/>
                                          </p:val>
                                        </p:tav>
                                      </p:tavLst>
                                    </p:anim>
                                  </p:childTnLst>
                                </p:cTn>
                              </p:par>
                            </p:childTnLst>
                          </p:cTn>
                        </p:par>
                        <p:par>
                          <p:cTn id="16" fill="hold">
                            <p:stCondLst>
                              <p:cond delay="7100"/>
                            </p:stCondLst>
                            <p:childTnLst>
                              <p:par>
                                <p:cTn id="17" presetID="15" presetClass="entr" presetSubtype="0" fill="hold" nodeType="afterEffect">
                                  <p:stCondLst>
                                    <p:cond delay="0"/>
                                  </p:stCondLst>
                                  <p:childTnLst>
                                    <p:set>
                                      <p:cBhvr>
                                        <p:cTn id="18" dur="1" fill="hold">
                                          <p:stCondLst>
                                            <p:cond delay="0"/>
                                          </p:stCondLst>
                                        </p:cTn>
                                        <p:tgtEl>
                                          <p:spTgt spid="610310"/>
                                        </p:tgtEl>
                                        <p:attrNameLst>
                                          <p:attrName>style.visibility</p:attrName>
                                        </p:attrNameLst>
                                      </p:cBhvr>
                                      <p:to>
                                        <p:strVal val="visible"/>
                                      </p:to>
                                    </p:set>
                                    <p:anim calcmode="lin" valueType="num">
                                      <p:cBhvr>
                                        <p:cTn id="19" dur="1000" fill="hold"/>
                                        <p:tgtEl>
                                          <p:spTgt spid="610310"/>
                                        </p:tgtEl>
                                        <p:attrNameLst>
                                          <p:attrName>ppt_w</p:attrName>
                                        </p:attrNameLst>
                                      </p:cBhvr>
                                      <p:tavLst>
                                        <p:tav tm="0">
                                          <p:val>
                                            <p:fltVal val="0"/>
                                          </p:val>
                                        </p:tav>
                                        <p:tav tm="100000">
                                          <p:val>
                                            <p:strVal val="#ppt_w"/>
                                          </p:val>
                                        </p:tav>
                                      </p:tavLst>
                                    </p:anim>
                                    <p:anim calcmode="lin" valueType="num">
                                      <p:cBhvr>
                                        <p:cTn id="20" dur="1000" fill="hold"/>
                                        <p:tgtEl>
                                          <p:spTgt spid="610310"/>
                                        </p:tgtEl>
                                        <p:attrNameLst>
                                          <p:attrName>ppt_h</p:attrName>
                                        </p:attrNameLst>
                                      </p:cBhvr>
                                      <p:tavLst>
                                        <p:tav tm="0">
                                          <p:val>
                                            <p:fltVal val="0"/>
                                          </p:val>
                                        </p:tav>
                                        <p:tav tm="100000">
                                          <p:val>
                                            <p:strVal val="#ppt_h"/>
                                          </p:val>
                                        </p:tav>
                                      </p:tavLst>
                                    </p:anim>
                                    <p:anim calcmode="lin" valueType="num">
                                      <p:cBhvr>
                                        <p:cTn id="21" dur="1000" fill="hold"/>
                                        <p:tgtEl>
                                          <p:spTgt spid="6103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10310"/>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8100"/>
                            </p:stCondLst>
                            <p:childTnLst>
                              <p:par>
                                <p:cTn id="24" presetID="15" presetClass="entr" presetSubtype="0" fill="hold" nodeType="afterEffect">
                                  <p:stCondLst>
                                    <p:cond delay="0"/>
                                  </p:stCondLst>
                                  <p:childTnLst>
                                    <p:set>
                                      <p:cBhvr>
                                        <p:cTn id="25" dur="1" fill="hold">
                                          <p:stCondLst>
                                            <p:cond delay="0"/>
                                          </p:stCondLst>
                                        </p:cTn>
                                        <p:tgtEl>
                                          <p:spTgt spid="610309"/>
                                        </p:tgtEl>
                                        <p:attrNameLst>
                                          <p:attrName>style.visibility</p:attrName>
                                        </p:attrNameLst>
                                      </p:cBhvr>
                                      <p:to>
                                        <p:strVal val="visible"/>
                                      </p:to>
                                    </p:set>
                                    <p:anim calcmode="lin" valueType="num">
                                      <p:cBhvr>
                                        <p:cTn id="26" dur="1000" fill="hold"/>
                                        <p:tgtEl>
                                          <p:spTgt spid="610309"/>
                                        </p:tgtEl>
                                        <p:attrNameLst>
                                          <p:attrName>ppt_w</p:attrName>
                                        </p:attrNameLst>
                                      </p:cBhvr>
                                      <p:tavLst>
                                        <p:tav tm="0">
                                          <p:val>
                                            <p:fltVal val="0"/>
                                          </p:val>
                                        </p:tav>
                                        <p:tav tm="100000">
                                          <p:val>
                                            <p:strVal val="#ppt_w"/>
                                          </p:val>
                                        </p:tav>
                                      </p:tavLst>
                                    </p:anim>
                                    <p:anim calcmode="lin" valueType="num">
                                      <p:cBhvr>
                                        <p:cTn id="27" dur="1000" fill="hold"/>
                                        <p:tgtEl>
                                          <p:spTgt spid="610309"/>
                                        </p:tgtEl>
                                        <p:attrNameLst>
                                          <p:attrName>ppt_h</p:attrName>
                                        </p:attrNameLst>
                                      </p:cBhvr>
                                      <p:tavLst>
                                        <p:tav tm="0">
                                          <p:val>
                                            <p:fltVal val="0"/>
                                          </p:val>
                                        </p:tav>
                                        <p:tav tm="100000">
                                          <p:val>
                                            <p:strVal val="#ppt_h"/>
                                          </p:val>
                                        </p:tav>
                                      </p:tavLst>
                                    </p:anim>
                                    <p:anim calcmode="lin" valueType="num">
                                      <p:cBhvr>
                                        <p:cTn id="28" dur="1000" fill="hold"/>
                                        <p:tgtEl>
                                          <p:spTgt spid="610309"/>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10309"/>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9100"/>
                            </p:stCondLst>
                            <p:childTnLst>
                              <p:par>
                                <p:cTn id="31" presetID="23" presetClass="entr" presetSubtype="16" fill="hold" grpId="0" nodeType="afterEffect">
                                  <p:stCondLst>
                                    <p:cond delay="0"/>
                                  </p:stCondLst>
                                  <p:childTnLst>
                                    <p:set>
                                      <p:cBhvr>
                                        <p:cTn id="32" dur="1" fill="hold">
                                          <p:stCondLst>
                                            <p:cond delay="0"/>
                                          </p:stCondLst>
                                        </p:cTn>
                                        <p:tgtEl>
                                          <p:spTgt spid="610308"/>
                                        </p:tgtEl>
                                        <p:attrNameLst>
                                          <p:attrName>style.visibility</p:attrName>
                                        </p:attrNameLst>
                                      </p:cBhvr>
                                      <p:to>
                                        <p:strVal val="visible"/>
                                      </p:to>
                                    </p:set>
                                    <p:anim calcmode="lin" valueType="num">
                                      <p:cBhvr>
                                        <p:cTn id="33" dur="500" fill="hold"/>
                                        <p:tgtEl>
                                          <p:spTgt spid="610308"/>
                                        </p:tgtEl>
                                        <p:attrNameLst>
                                          <p:attrName>ppt_w</p:attrName>
                                        </p:attrNameLst>
                                      </p:cBhvr>
                                      <p:tavLst>
                                        <p:tav tm="0">
                                          <p:val>
                                            <p:fltVal val="0"/>
                                          </p:val>
                                        </p:tav>
                                        <p:tav tm="100000">
                                          <p:val>
                                            <p:strVal val="#ppt_w"/>
                                          </p:val>
                                        </p:tav>
                                      </p:tavLst>
                                    </p:anim>
                                    <p:anim calcmode="lin" valueType="num">
                                      <p:cBhvr>
                                        <p:cTn id="34" dur="500" fill="hold"/>
                                        <p:tgtEl>
                                          <p:spTgt spid="610308"/>
                                        </p:tgtEl>
                                        <p:attrNameLst>
                                          <p:attrName>ppt_h</p:attrName>
                                        </p:attrNameLst>
                                      </p:cBhvr>
                                      <p:tavLst>
                                        <p:tav tm="0">
                                          <p:val>
                                            <p:fltVal val="0"/>
                                          </p:val>
                                        </p:tav>
                                        <p:tav tm="100000">
                                          <p:val>
                                            <p:strVal val="#ppt_h"/>
                                          </p:val>
                                        </p:tav>
                                      </p:tavLst>
                                    </p:anim>
                                  </p:childTnLst>
                                </p:cTn>
                              </p:par>
                            </p:childTnLst>
                          </p:cTn>
                        </p:par>
                        <p:par>
                          <p:cTn id="35" fill="hold">
                            <p:stCondLst>
                              <p:cond delay="9600"/>
                            </p:stCondLst>
                            <p:childTnLst>
                              <p:par>
                                <p:cTn id="36" presetID="15" presetClass="entr" presetSubtype="0" fill="hold" nodeType="afterEffect">
                                  <p:stCondLst>
                                    <p:cond delay="0"/>
                                  </p:stCondLst>
                                  <p:childTnLst>
                                    <p:set>
                                      <p:cBhvr>
                                        <p:cTn id="37" dur="1" fill="hold">
                                          <p:stCondLst>
                                            <p:cond delay="0"/>
                                          </p:stCondLst>
                                        </p:cTn>
                                        <p:tgtEl>
                                          <p:spTgt spid="610313"/>
                                        </p:tgtEl>
                                        <p:attrNameLst>
                                          <p:attrName>style.visibility</p:attrName>
                                        </p:attrNameLst>
                                      </p:cBhvr>
                                      <p:to>
                                        <p:strVal val="visible"/>
                                      </p:to>
                                    </p:set>
                                    <p:anim calcmode="lin" valueType="num">
                                      <p:cBhvr>
                                        <p:cTn id="38" dur="1000" fill="hold"/>
                                        <p:tgtEl>
                                          <p:spTgt spid="610313"/>
                                        </p:tgtEl>
                                        <p:attrNameLst>
                                          <p:attrName>ppt_w</p:attrName>
                                        </p:attrNameLst>
                                      </p:cBhvr>
                                      <p:tavLst>
                                        <p:tav tm="0">
                                          <p:val>
                                            <p:fltVal val="0"/>
                                          </p:val>
                                        </p:tav>
                                        <p:tav tm="100000">
                                          <p:val>
                                            <p:strVal val="#ppt_w"/>
                                          </p:val>
                                        </p:tav>
                                      </p:tavLst>
                                    </p:anim>
                                    <p:anim calcmode="lin" valueType="num">
                                      <p:cBhvr>
                                        <p:cTn id="39" dur="1000" fill="hold"/>
                                        <p:tgtEl>
                                          <p:spTgt spid="610313"/>
                                        </p:tgtEl>
                                        <p:attrNameLst>
                                          <p:attrName>ppt_h</p:attrName>
                                        </p:attrNameLst>
                                      </p:cBhvr>
                                      <p:tavLst>
                                        <p:tav tm="0">
                                          <p:val>
                                            <p:fltVal val="0"/>
                                          </p:val>
                                        </p:tav>
                                        <p:tav tm="100000">
                                          <p:val>
                                            <p:strVal val="#ppt_h"/>
                                          </p:val>
                                        </p:tav>
                                      </p:tavLst>
                                    </p:anim>
                                    <p:anim calcmode="lin" valueType="num">
                                      <p:cBhvr>
                                        <p:cTn id="40" dur="1000" fill="hold"/>
                                        <p:tgtEl>
                                          <p:spTgt spid="610313"/>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610313"/>
                                        </p:tgtEl>
                                        <p:attrNameLst>
                                          <p:attrName>ppt_y</p:attrName>
                                        </p:attrNameLst>
                                      </p:cBhvr>
                                      <p:tavLst>
                                        <p:tav tm="0" fmla="#ppt_y+(sin(-2*pi*(1-$))*-#ppt_x+cos(-2*pi*(1-$))*(1-#ppt_y))*(1-$)">
                                          <p:val>
                                            <p:fltVal val="0"/>
                                          </p:val>
                                        </p:tav>
                                        <p:tav tm="100000">
                                          <p:val>
                                            <p:fltVal val="1"/>
                                          </p:val>
                                        </p:tav>
                                      </p:tavLst>
                                    </p:anim>
                                  </p:childTnLst>
                                </p:cTn>
                              </p:par>
                            </p:childTnLst>
                          </p:cTn>
                        </p:par>
                        <p:par>
                          <p:cTn id="42" fill="hold">
                            <p:stCondLst>
                              <p:cond delay="10600"/>
                            </p:stCondLst>
                            <p:childTnLst>
                              <p:par>
                                <p:cTn id="43" presetID="15" presetClass="entr" presetSubtype="0" fill="hold" nodeType="afterEffect">
                                  <p:stCondLst>
                                    <p:cond delay="0"/>
                                  </p:stCondLst>
                                  <p:childTnLst>
                                    <p:set>
                                      <p:cBhvr>
                                        <p:cTn id="44" dur="1" fill="hold">
                                          <p:stCondLst>
                                            <p:cond delay="0"/>
                                          </p:stCondLst>
                                        </p:cTn>
                                        <p:tgtEl>
                                          <p:spTgt spid="610311"/>
                                        </p:tgtEl>
                                        <p:attrNameLst>
                                          <p:attrName>style.visibility</p:attrName>
                                        </p:attrNameLst>
                                      </p:cBhvr>
                                      <p:to>
                                        <p:strVal val="visible"/>
                                      </p:to>
                                    </p:set>
                                    <p:anim calcmode="lin" valueType="num">
                                      <p:cBhvr>
                                        <p:cTn id="45" dur="1000" fill="hold"/>
                                        <p:tgtEl>
                                          <p:spTgt spid="610311"/>
                                        </p:tgtEl>
                                        <p:attrNameLst>
                                          <p:attrName>ppt_w</p:attrName>
                                        </p:attrNameLst>
                                      </p:cBhvr>
                                      <p:tavLst>
                                        <p:tav tm="0">
                                          <p:val>
                                            <p:fltVal val="0"/>
                                          </p:val>
                                        </p:tav>
                                        <p:tav tm="100000">
                                          <p:val>
                                            <p:strVal val="#ppt_w"/>
                                          </p:val>
                                        </p:tav>
                                      </p:tavLst>
                                    </p:anim>
                                    <p:anim calcmode="lin" valueType="num">
                                      <p:cBhvr>
                                        <p:cTn id="46" dur="1000" fill="hold"/>
                                        <p:tgtEl>
                                          <p:spTgt spid="610311"/>
                                        </p:tgtEl>
                                        <p:attrNameLst>
                                          <p:attrName>ppt_h</p:attrName>
                                        </p:attrNameLst>
                                      </p:cBhvr>
                                      <p:tavLst>
                                        <p:tav tm="0">
                                          <p:val>
                                            <p:fltVal val="0"/>
                                          </p:val>
                                        </p:tav>
                                        <p:tav tm="100000">
                                          <p:val>
                                            <p:strVal val="#ppt_h"/>
                                          </p:val>
                                        </p:tav>
                                      </p:tavLst>
                                    </p:anim>
                                    <p:anim calcmode="lin" valueType="num">
                                      <p:cBhvr>
                                        <p:cTn id="47"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49" fill="hold">
                            <p:stCondLst>
                              <p:cond delay="11600"/>
                            </p:stCondLst>
                            <p:childTnLst>
                              <p:par>
                                <p:cTn id="50" presetID="15" presetClass="entr" presetSubtype="0" fill="hold" grpId="0" nodeType="afterEffect">
                                  <p:stCondLst>
                                    <p:cond delay="0"/>
                                  </p:stCondLst>
                                  <p:childTnLst>
                                    <p:set>
                                      <p:cBhvr>
                                        <p:cTn id="51" dur="1" fill="hold">
                                          <p:stCondLst>
                                            <p:cond delay="0"/>
                                          </p:stCondLst>
                                        </p:cTn>
                                        <p:tgtEl>
                                          <p:spTgt spid="610312"/>
                                        </p:tgtEl>
                                        <p:attrNameLst>
                                          <p:attrName>style.visibility</p:attrName>
                                        </p:attrNameLst>
                                      </p:cBhvr>
                                      <p:to>
                                        <p:strVal val="visible"/>
                                      </p:to>
                                    </p:set>
                                    <p:anim calcmode="lin" valueType="num">
                                      <p:cBhvr>
                                        <p:cTn id="52" dur="1000" fill="hold"/>
                                        <p:tgtEl>
                                          <p:spTgt spid="610312"/>
                                        </p:tgtEl>
                                        <p:attrNameLst>
                                          <p:attrName>ppt_w</p:attrName>
                                        </p:attrNameLst>
                                      </p:cBhvr>
                                      <p:tavLst>
                                        <p:tav tm="0">
                                          <p:val>
                                            <p:fltVal val="0"/>
                                          </p:val>
                                        </p:tav>
                                        <p:tav tm="100000">
                                          <p:val>
                                            <p:strVal val="#ppt_w"/>
                                          </p:val>
                                        </p:tav>
                                      </p:tavLst>
                                    </p:anim>
                                    <p:anim calcmode="lin" valueType="num">
                                      <p:cBhvr>
                                        <p:cTn id="53" dur="1000" fill="hold"/>
                                        <p:tgtEl>
                                          <p:spTgt spid="610312"/>
                                        </p:tgtEl>
                                        <p:attrNameLst>
                                          <p:attrName>ppt_h</p:attrName>
                                        </p:attrNameLst>
                                      </p:cBhvr>
                                      <p:tavLst>
                                        <p:tav tm="0">
                                          <p:val>
                                            <p:fltVal val="0"/>
                                          </p:val>
                                        </p:tav>
                                        <p:tav tm="100000">
                                          <p:val>
                                            <p:strVal val="#ppt_h"/>
                                          </p:val>
                                        </p:tav>
                                      </p:tavLst>
                                    </p:anim>
                                    <p:anim calcmode="lin" valueType="num">
                                      <p:cBhvr>
                                        <p:cTn id="54" dur="1000" fill="hold"/>
                                        <p:tgtEl>
                                          <p:spTgt spid="61031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6103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6" grpId="0" autoUpdateAnimBg="0"/>
      <p:bldP spid="610307" grpId="0" animBg="1" autoUpdateAnimBg="0"/>
      <p:bldP spid="610308" grpId="0" animBg="1" autoUpdateAnimBg="0"/>
      <p:bldP spid="610312"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p:cNvSpPr>
            <a:spLocks noGrp="1" noChangeArrowheads="1"/>
          </p:cNvSpPr>
          <p:nvPr>
            <p:ph type="body" idx="1"/>
          </p:nvPr>
        </p:nvSpPr>
        <p:spPr>
          <a:xfrm>
            <a:off x="685800" y="765175"/>
            <a:ext cx="7772400" cy="5330825"/>
          </a:xfrm>
        </p:spPr>
        <p:txBody>
          <a:bodyPr/>
          <a:lstStyle/>
          <a:p>
            <a:pPr>
              <a:buFontTx/>
              <a:buNone/>
            </a:pPr>
            <a:r>
              <a:rPr lang="en-US" altLang="zh-CN" b="1" smtClean="0"/>
              <a:t>    </a:t>
            </a:r>
            <a:r>
              <a:rPr lang="zh-CN" altLang="en-US" b="1" smtClean="0"/>
              <a:t>时空即是绝对的，又是相对的；即是</a:t>
            </a:r>
          </a:p>
          <a:p>
            <a:pPr>
              <a:buFontTx/>
              <a:buNone/>
            </a:pPr>
            <a:r>
              <a:rPr lang="zh-CN" altLang="en-US" b="1" smtClean="0"/>
              <a:t>     无限的，又是有限的</a:t>
            </a:r>
            <a:endParaRPr lang="en-US" altLang="zh-CN" b="1" smtClean="0"/>
          </a:p>
          <a:p>
            <a:pPr>
              <a:buFontTx/>
              <a:buNone/>
            </a:pPr>
            <a:r>
              <a:rPr kumimoji="1" lang="zh-CN" altLang="en-US" b="1" smtClean="0">
                <a:solidFill>
                  <a:srgbClr val="0000CC"/>
                </a:solidFill>
                <a:latin typeface="方正水柱简体"/>
                <a:ea typeface="楷体_GB2312" pitchFamily="49" charset="-122"/>
              </a:rPr>
              <a:t>  无限由有限组成，并通过有限而存在。</a:t>
            </a:r>
            <a:endParaRPr lang="zh-CN" altLang="en-US" b="1" smtClean="0"/>
          </a:p>
          <a:p>
            <a:endParaRPr lang="zh-CN" altLang="en-US" b="1" smtClean="0"/>
          </a:p>
          <a:p>
            <a:r>
              <a:rPr lang="zh-CN" altLang="en-US" b="1" smtClean="0"/>
              <a:t>绝对性：时空的客观实在性</a:t>
            </a:r>
          </a:p>
          <a:p>
            <a:r>
              <a:rPr lang="zh-CN" altLang="en-US" b="1" smtClean="0"/>
              <a:t>相对性：时空的具体特性</a:t>
            </a:r>
          </a:p>
          <a:p>
            <a:r>
              <a:rPr lang="zh-CN" altLang="en-US" b="1" smtClean="0"/>
              <a:t>无限性：整个物质世界的时空是无限的</a:t>
            </a:r>
          </a:p>
          <a:p>
            <a:r>
              <a:rPr lang="zh-CN" altLang="en-US" b="1" smtClean="0"/>
              <a:t>有限性：具体物质形态的时空是有限的</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00063" y="428625"/>
            <a:ext cx="8280400" cy="5929313"/>
            <a:chOff x="249" y="255"/>
            <a:chExt cx="5126" cy="3402"/>
          </a:xfrm>
        </p:grpSpPr>
        <p:sp>
          <p:nvSpPr>
            <p:cNvPr id="57347" name="AutoShape 3"/>
            <p:cNvSpPr>
              <a:spLocks noChangeArrowheads="1"/>
            </p:cNvSpPr>
            <p:nvPr/>
          </p:nvSpPr>
          <p:spPr bwMode="ltGray">
            <a:xfrm>
              <a:off x="249" y="255"/>
              <a:ext cx="5126" cy="3402"/>
            </a:xfrm>
            <a:prstGeom prst="roundRect">
              <a:avLst>
                <a:gd name="adj" fmla="val 11921"/>
              </a:avLst>
            </a:prstGeom>
            <a:gradFill rotWithShape="1">
              <a:gsLst>
                <a:gs pos="0">
                  <a:schemeClr val="accent2">
                    <a:gamma/>
                    <a:shade val="82353"/>
                    <a:invGamma/>
                  </a:schemeClr>
                </a:gs>
                <a:gs pos="100000">
                  <a:schemeClr val="accent2"/>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pic>
          <p:nvPicPr>
            <p:cNvPr id="28679" name="Picture 4" descr="Picture4"/>
            <p:cNvPicPr>
              <a:picLocks noChangeAspect="1" noChangeArrowheads="1"/>
            </p:cNvPicPr>
            <p:nvPr/>
          </p:nvPicPr>
          <p:blipFill>
            <a:blip r:embed="rId2" cstate="print"/>
            <a:srcRect/>
            <a:stretch>
              <a:fillRect/>
            </a:stretch>
          </p:blipFill>
          <p:spPr bwMode="auto">
            <a:xfrm>
              <a:off x="340" y="346"/>
              <a:ext cx="1413" cy="2150"/>
            </a:xfrm>
            <a:prstGeom prst="rect">
              <a:avLst/>
            </a:prstGeom>
            <a:noFill/>
            <a:ln w="9525">
              <a:noFill/>
              <a:miter lim="800000"/>
              <a:headEnd/>
              <a:tailEnd/>
            </a:ln>
          </p:spPr>
        </p:pic>
      </p:grpSp>
      <p:sp>
        <p:nvSpPr>
          <p:cNvPr id="57349" name="Rectangle 5"/>
          <p:cNvSpPr>
            <a:spLocks noChangeArrowheads="1"/>
          </p:cNvSpPr>
          <p:nvPr/>
        </p:nvSpPr>
        <p:spPr bwMode="black">
          <a:xfrm>
            <a:off x="1928813" y="0"/>
            <a:ext cx="5921375" cy="712788"/>
          </a:xfrm>
          <a:prstGeom prst="rect">
            <a:avLst/>
          </a:prstGeom>
          <a:noFill/>
          <a:ln w="9525">
            <a:noFill/>
            <a:miter lim="800000"/>
            <a:headEnd/>
            <a:tailEnd/>
          </a:ln>
          <a:effectLst/>
        </p:spPr>
        <p:txBody>
          <a:bodyPr>
            <a:spAutoFit/>
          </a:bodyPr>
          <a:lstStyle/>
          <a:p>
            <a:pPr>
              <a:lnSpc>
                <a:spcPct val="120000"/>
              </a:lnSpc>
              <a:defRPr/>
            </a:pPr>
            <a:endParaRPr lang="zh-CN" altLang="zh-CN" sz="3400">
              <a:solidFill>
                <a:srgbClr val="CC0000"/>
              </a:solidFill>
              <a:effectLst>
                <a:outerShdw blurRad="38100" dist="38100" dir="2700000" algn="tl">
                  <a:srgbClr val="C0C0C0"/>
                </a:outerShdw>
              </a:effectLst>
              <a:ea typeface="华文隶书" pitchFamily="2" charset="-122"/>
              <a:cs typeface="Arial" pitchFamily="34" charset="0"/>
            </a:endParaRPr>
          </a:p>
        </p:txBody>
      </p:sp>
      <p:sp>
        <p:nvSpPr>
          <p:cNvPr id="17412" name="Text Box 6"/>
          <p:cNvSpPr txBox="1">
            <a:spLocks noChangeArrowheads="1"/>
          </p:cNvSpPr>
          <p:nvPr/>
        </p:nvSpPr>
        <p:spPr bwMode="auto">
          <a:xfrm>
            <a:off x="928688" y="785813"/>
            <a:ext cx="7620000" cy="549275"/>
          </a:xfrm>
          <a:prstGeom prst="rect">
            <a:avLst/>
          </a:prstGeom>
          <a:noFill/>
          <a:ln w="28575" algn="ctr">
            <a:noFill/>
            <a:miter lim="800000"/>
            <a:headEnd/>
            <a:tailEnd/>
          </a:ln>
        </p:spPr>
        <p:txBody>
          <a:bodyPr>
            <a:spAutoFit/>
          </a:bodyPr>
          <a:lstStyle/>
          <a:p>
            <a:pPr>
              <a:defRPr/>
            </a:pPr>
            <a:r>
              <a:rPr lang="en-US" altLang="zh-CN" sz="3000">
                <a:effectLst>
                  <a:outerShdw blurRad="38100" dist="38100" dir="2700000" algn="tl">
                    <a:srgbClr val="000000">
                      <a:alpha val="43137"/>
                    </a:srgbClr>
                  </a:outerShdw>
                </a:effectLst>
                <a:latin typeface="华文楷体" pitchFamily="2" charset="-122"/>
                <a:ea typeface="华文楷体" pitchFamily="2" charset="-122"/>
              </a:rPr>
              <a:t>	</a:t>
            </a:r>
          </a:p>
        </p:txBody>
      </p:sp>
      <p:sp>
        <p:nvSpPr>
          <p:cNvPr id="17413" name="Rectangle 8"/>
          <p:cNvSpPr>
            <a:spLocks noChangeArrowheads="1"/>
          </p:cNvSpPr>
          <p:nvPr/>
        </p:nvSpPr>
        <p:spPr bwMode="auto">
          <a:xfrm>
            <a:off x="571500" y="785813"/>
            <a:ext cx="8286750" cy="4524375"/>
          </a:xfrm>
          <a:prstGeom prst="rect">
            <a:avLst/>
          </a:prstGeom>
          <a:noFill/>
          <a:ln w="28575" algn="ctr">
            <a:noFill/>
            <a:miter lim="800000"/>
            <a:headEnd/>
            <a:tailEnd/>
          </a:ln>
        </p:spPr>
        <p:txBody>
          <a:bodyPr anchor="ctr">
            <a:spAutoFit/>
          </a:bodyPr>
          <a:lstStyle/>
          <a:p>
            <a:pPr algn="l">
              <a:defRPr/>
            </a:pP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        全部哲学，特别是近代哲学的重大的基本问题，是思维与存在的关系问题。</a:t>
            </a:r>
            <a:r>
              <a:rPr lang="en-US" altLang="zh-CN" sz="3200" dirty="0">
                <a:effectLst>
                  <a:outerShdw blurRad="38100" dist="38100" dir="2700000" algn="tl">
                    <a:srgbClr val="000000">
                      <a:alpha val="43137"/>
                    </a:srgbClr>
                  </a:outerShdw>
                </a:effectLst>
                <a:latin typeface="华文楷体" pitchFamily="2" charset="-122"/>
                <a:ea typeface="华文楷体" pitchFamily="2" charset="-122"/>
              </a:rPr>
              <a:t>……</a:t>
            </a: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哲学家依照他们如何回答这个问题而分成了两大阵营。凡是断定精神对自然界说来是本原的，从而归根到底承认某种创世说的人，组成唯心主义阵营。凡是认为自然界是本原的，则属于唯物主义的各种学派。</a:t>
            </a:r>
            <a:endParaRPr lang="en-US" altLang="zh-CN" sz="3200" dirty="0">
              <a:effectLst>
                <a:outerShdw blurRad="38100" dist="38100" dir="2700000" algn="tl">
                  <a:srgbClr val="000000">
                    <a:alpha val="43137"/>
                  </a:srgbClr>
                </a:outerShdw>
              </a:effectLst>
              <a:latin typeface="华文楷体" pitchFamily="2" charset="-122"/>
              <a:ea typeface="华文楷体" pitchFamily="2" charset="-122"/>
            </a:endParaRPr>
          </a:p>
          <a:p>
            <a:pPr algn="l">
              <a:defRPr/>
            </a:pPr>
            <a:r>
              <a:rPr lang="en-US" altLang="zh-CN" sz="3200">
                <a:effectLst>
                  <a:outerShdw blurRad="38100" dist="38100" dir="2700000" algn="tl">
                    <a:srgbClr val="000000">
                      <a:alpha val="43137"/>
                    </a:srgbClr>
                  </a:outerShdw>
                </a:effectLst>
                <a:latin typeface="华文楷体" pitchFamily="2" charset="-122"/>
                <a:ea typeface="华文楷体" pitchFamily="2" charset="-122"/>
              </a:rPr>
              <a:t>        ——</a:t>
            </a: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恩格斯：</a:t>
            </a:r>
            <a:r>
              <a:rPr lang="en-US" altLang="zh-CN" sz="3200" dirty="0">
                <a:effectLst>
                  <a:outerShdw blurRad="38100" dist="38100" dir="2700000" algn="tl">
                    <a:srgbClr val="000000">
                      <a:alpha val="43137"/>
                    </a:srgbClr>
                  </a:outerShdw>
                </a:effectLst>
                <a:latin typeface="华文楷体" pitchFamily="2" charset="-122"/>
                <a:ea typeface="华文楷体" pitchFamily="2" charset="-122"/>
              </a:rPr>
              <a:t>《</a:t>
            </a: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路德维希</a:t>
            </a:r>
            <a:r>
              <a:rPr lang="en-US" altLang="zh-CN" sz="3200" dirty="0">
                <a:effectLst>
                  <a:outerShdw blurRad="38100" dist="38100" dir="2700000" algn="tl">
                    <a:srgbClr val="000000">
                      <a:alpha val="43137"/>
                    </a:srgbClr>
                  </a:outerShdw>
                </a:effectLst>
                <a:latin typeface="华文楷体" pitchFamily="2" charset="-122"/>
                <a:ea typeface="华文楷体" pitchFamily="2" charset="-122"/>
              </a:rPr>
              <a:t>·</a:t>
            </a:r>
            <a:r>
              <a:rPr lang="zh-CN" altLang="en-US" sz="3200" dirty="0">
                <a:effectLst>
                  <a:outerShdw blurRad="38100" dist="38100" dir="2700000" algn="tl">
                    <a:srgbClr val="000000">
                      <a:alpha val="43137"/>
                    </a:srgbClr>
                  </a:outerShdw>
                </a:effectLst>
                <a:latin typeface="华文楷体" pitchFamily="2" charset="-122"/>
                <a:ea typeface="华文楷体" pitchFamily="2" charset="-122"/>
              </a:rPr>
              <a:t>费尔巴哈和德国古典哲学的终结</a:t>
            </a:r>
            <a:r>
              <a:rPr lang="en-US" altLang="zh-CN" sz="3200" dirty="0">
                <a:effectLst>
                  <a:outerShdw blurRad="38100" dist="38100" dir="2700000" algn="tl">
                    <a:srgbClr val="000000">
                      <a:alpha val="43137"/>
                    </a:srgbClr>
                  </a:outerShdw>
                </a:effectLst>
                <a:latin typeface="华文楷体" pitchFamily="2" charset="-122"/>
                <a:ea typeface="华文楷体" pitchFamily="2" charset="-122"/>
              </a:rPr>
              <a:t>》</a:t>
            </a:r>
            <a:endParaRPr lang="zh-CN" altLang="en-US" sz="3200" dirty="0">
              <a:effectLst>
                <a:outerShdw blurRad="38100" dist="38100" dir="2700000" algn="tl">
                  <a:srgbClr val="000000">
                    <a:alpha val="43137"/>
                  </a:srgbClr>
                </a:outerShdw>
              </a:effectLst>
              <a:latin typeface="华文楷体" pitchFamily="2" charset="-122"/>
              <a:ea typeface="华文楷体" pitchFamily="2" charset="-122"/>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9"/>
          <p:cNvGrpSpPr>
            <a:grpSpLocks/>
          </p:cNvGrpSpPr>
          <p:nvPr/>
        </p:nvGrpSpPr>
        <p:grpSpPr bwMode="auto">
          <a:xfrm>
            <a:off x="2557463" y="836613"/>
            <a:ext cx="5975350" cy="1439862"/>
            <a:chOff x="816" y="2304"/>
            <a:chExt cx="1440" cy="448"/>
          </a:xfrm>
        </p:grpSpPr>
        <p:sp>
          <p:nvSpPr>
            <p:cNvPr id="82959"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2"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grpSp>
        <p:nvGrpSpPr>
          <p:cNvPr id="5" name="Group 9"/>
          <p:cNvGrpSpPr>
            <a:grpSpLocks/>
          </p:cNvGrpSpPr>
          <p:nvPr/>
        </p:nvGrpSpPr>
        <p:grpSpPr bwMode="auto">
          <a:xfrm>
            <a:off x="2555875" y="2493963"/>
            <a:ext cx="5975350" cy="1439862"/>
            <a:chOff x="816" y="2304"/>
            <a:chExt cx="1440" cy="448"/>
          </a:xfrm>
        </p:grpSpPr>
        <p:sp>
          <p:nvSpPr>
            <p:cNvPr id="82957"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grpSp>
        <p:nvGrpSpPr>
          <p:cNvPr id="6" name="Group 9"/>
          <p:cNvGrpSpPr>
            <a:grpSpLocks/>
          </p:cNvGrpSpPr>
          <p:nvPr/>
        </p:nvGrpSpPr>
        <p:grpSpPr bwMode="auto">
          <a:xfrm>
            <a:off x="2627313" y="4221163"/>
            <a:ext cx="5975350" cy="1439862"/>
            <a:chOff x="816" y="2304"/>
            <a:chExt cx="1440" cy="448"/>
          </a:xfrm>
        </p:grpSpPr>
        <p:sp>
          <p:nvSpPr>
            <p:cNvPr id="82955"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34818" name="Text Box 2"/>
          <p:cNvSpPr txBox="1">
            <a:spLocks noChangeArrowheads="1"/>
          </p:cNvSpPr>
          <p:nvPr/>
        </p:nvSpPr>
        <p:spPr bwMode="auto">
          <a:xfrm>
            <a:off x="2538413" y="765175"/>
            <a:ext cx="6057900" cy="1235075"/>
          </a:xfrm>
          <a:prstGeom prst="rect">
            <a:avLst/>
          </a:prstGeom>
          <a:noFill/>
          <a:ln w="9525">
            <a:noFill/>
            <a:miter lim="800000"/>
            <a:headEnd/>
            <a:tailEnd/>
          </a:ln>
        </p:spPr>
        <p:txBody>
          <a:bodyPr>
            <a:spAutoFit/>
          </a:bodyPr>
          <a:lstStyle/>
          <a:p>
            <a:pPr algn="l" eaLnBrk="1" hangingPunct="1">
              <a:lnSpc>
                <a:spcPct val="125000"/>
              </a:lnSpc>
              <a:buClr>
                <a:srgbClr val="00FF99"/>
              </a:buClr>
              <a:buFont typeface="Wingdings" pitchFamily="2" charset="2"/>
              <a:buChar char="q"/>
            </a:pPr>
            <a:r>
              <a:rPr kumimoji="1" lang="en-US" altLang="zh-CN" sz="3000">
                <a:latin typeface="楷体_GB2312" pitchFamily="49" charset="-122"/>
                <a:ea typeface="楷体_GB2312" pitchFamily="49" charset="-122"/>
              </a:rPr>
              <a:t>    </a:t>
            </a:r>
            <a:r>
              <a:rPr kumimoji="1" lang="zh-CN" altLang="en-US" sz="3000">
                <a:latin typeface="楷体_GB2312" pitchFamily="49" charset="-122"/>
                <a:ea typeface="楷体_GB2312" pitchFamily="49" charset="-122"/>
              </a:rPr>
              <a:t>人类社会依赖于自然界，是整个物质世界的组成部分。</a:t>
            </a:r>
          </a:p>
        </p:txBody>
      </p:sp>
      <p:sp>
        <p:nvSpPr>
          <p:cNvPr id="34819" name="Text Box 3"/>
          <p:cNvSpPr txBox="1">
            <a:spLocks noChangeArrowheads="1"/>
          </p:cNvSpPr>
          <p:nvPr/>
        </p:nvSpPr>
        <p:spPr bwMode="auto">
          <a:xfrm>
            <a:off x="2614613" y="2452688"/>
            <a:ext cx="5989637" cy="1235075"/>
          </a:xfrm>
          <a:prstGeom prst="rect">
            <a:avLst/>
          </a:prstGeom>
          <a:noFill/>
          <a:ln w="9525" algn="ctr">
            <a:noFill/>
            <a:miter lim="800000"/>
            <a:headEnd/>
            <a:tailEnd/>
          </a:ln>
        </p:spPr>
        <p:txBody>
          <a:bodyPr>
            <a:spAutoFit/>
          </a:bodyPr>
          <a:lstStyle/>
          <a:p>
            <a:pPr algn="l" eaLnBrk="1" hangingPunct="1">
              <a:lnSpc>
                <a:spcPct val="125000"/>
              </a:lnSpc>
              <a:buClr>
                <a:srgbClr val="00FF99"/>
              </a:buClr>
              <a:buFont typeface="Wingdings" pitchFamily="2" charset="2"/>
              <a:buChar char="q"/>
            </a:pPr>
            <a:r>
              <a:rPr kumimoji="1" lang="en-US" altLang="zh-CN" sz="3000">
                <a:latin typeface="楷体_GB2312" pitchFamily="49" charset="-122"/>
                <a:ea typeface="楷体_GB2312" pitchFamily="49" charset="-122"/>
              </a:rPr>
              <a:t>    </a:t>
            </a:r>
            <a:r>
              <a:rPr kumimoji="1" lang="zh-CN" altLang="en-US" sz="3000">
                <a:latin typeface="楷体_GB2312" pitchFamily="49" charset="-122"/>
                <a:ea typeface="楷体_GB2312" pitchFamily="49" charset="-122"/>
              </a:rPr>
              <a:t>人们谋取物质生活资料的实践活动，是物质性的活动。</a:t>
            </a:r>
          </a:p>
        </p:txBody>
      </p:sp>
      <p:sp>
        <p:nvSpPr>
          <p:cNvPr id="34820" name="Text Box 4"/>
          <p:cNvSpPr txBox="1">
            <a:spLocks noChangeArrowheads="1"/>
          </p:cNvSpPr>
          <p:nvPr/>
        </p:nvSpPr>
        <p:spPr bwMode="auto">
          <a:xfrm>
            <a:off x="2614613" y="4221163"/>
            <a:ext cx="5781675" cy="1235075"/>
          </a:xfrm>
          <a:prstGeom prst="rect">
            <a:avLst/>
          </a:prstGeom>
          <a:noFill/>
          <a:ln w="9525">
            <a:noFill/>
            <a:miter lim="800000"/>
            <a:headEnd/>
            <a:tailEnd/>
          </a:ln>
        </p:spPr>
        <p:txBody>
          <a:bodyPr>
            <a:spAutoFit/>
          </a:bodyPr>
          <a:lstStyle/>
          <a:p>
            <a:pPr algn="l" eaLnBrk="1" hangingPunct="1">
              <a:lnSpc>
                <a:spcPct val="125000"/>
              </a:lnSpc>
              <a:buClr>
                <a:srgbClr val="00FF99"/>
              </a:buClr>
              <a:buFont typeface="Wingdings" pitchFamily="2" charset="2"/>
              <a:buChar char="q"/>
            </a:pPr>
            <a:r>
              <a:rPr kumimoji="1" lang="en-US" altLang="zh-CN" sz="3000">
                <a:latin typeface="楷体_GB2312" pitchFamily="49" charset="-122"/>
                <a:ea typeface="楷体_GB2312" pitchFamily="49" charset="-122"/>
              </a:rPr>
              <a:t>    </a:t>
            </a:r>
            <a:r>
              <a:rPr kumimoji="1" lang="zh-CN" altLang="en-US" sz="3000">
                <a:latin typeface="楷体_GB2312" pitchFamily="49" charset="-122"/>
                <a:ea typeface="楷体_GB2312" pitchFamily="49" charset="-122"/>
              </a:rPr>
              <a:t>物质资料的生产方式是人类社会存在和发展的基础。</a:t>
            </a:r>
          </a:p>
        </p:txBody>
      </p:sp>
      <p:grpSp>
        <p:nvGrpSpPr>
          <p:cNvPr id="7" name="Group 5"/>
          <p:cNvGrpSpPr>
            <a:grpSpLocks/>
          </p:cNvGrpSpPr>
          <p:nvPr/>
        </p:nvGrpSpPr>
        <p:grpSpPr bwMode="auto">
          <a:xfrm>
            <a:off x="446088" y="1752600"/>
            <a:ext cx="1822450" cy="2590800"/>
            <a:chOff x="192" y="2160"/>
            <a:chExt cx="912" cy="1632"/>
          </a:xfrm>
        </p:grpSpPr>
        <p:sp>
          <p:nvSpPr>
            <p:cNvPr id="34822" name="AutoShape 6"/>
            <p:cNvSpPr>
              <a:spLocks noChangeArrowheads="1"/>
            </p:cNvSpPr>
            <p:nvPr/>
          </p:nvSpPr>
          <p:spPr bwMode="gray">
            <a:xfrm>
              <a:off x="192" y="2160"/>
              <a:ext cx="912" cy="1632"/>
            </a:xfrm>
            <a:prstGeom prst="octagon">
              <a:avLst>
                <a:gd name="adj" fmla="val 29287"/>
              </a:avLst>
            </a:prstGeom>
            <a:solidFill>
              <a:schemeClr val="accent2"/>
            </a:solidFill>
            <a:ln w="57150" algn="ctr">
              <a:solidFill>
                <a:srgbClr val="CDDCE9"/>
              </a:solidFill>
              <a:miter lim="800000"/>
              <a:headEnd/>
              <a:tailEnd/>
            </a:ln>
            <a:effectLst>
              <a:prstShdw prst="shdw17" dist="17961" dir="2700000">
                <a:srgbClr val="CDDCE9">
                  <a:gamma/>
                  <a:shade val="60000"/>
                  <a:invGamma/>
                </a:srgbClr>
              </a:prst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4823" name="AutoShape 7"/>
            <p:cNvSpPr>
              <a:spLocks noChangeArrowheads="1"/>
            </p:cNvSpPr>
            <p:nvPr/>
          </p:nvSpPr>
          <p:spPr bwMode="auto">
            <a:xfrm>
              <a:off x="192" y="2256"/>
              <a:ext cx="912" cy="1440"/>
            </a:xfrm>
            <a:prstGeom prst="flowChartAlternateProcess">
              <a:avLst/>
            </a:prstGeom>
            <a:noFill/>
            <a:ln w="9525">
              <a:noFill/>
              <a:miter lim="800000"/>
              <a:headEnd/>
              <a:tailEnd/>
            </a:ln>
            <a:effectLst/>
          </p:spPr>
          <p:txBody>
            <a:bodyPr wrap="none" anchor="ctr"/>
            <a:lstStyle/>
            <a:p>
              <a:pPr eaLnBrk="1" hangingPunct="1">
                <a:defRPr/>
              </a:pPr>
              <a:r>
                <a:rPr lang="en-US" altLang="zh-CN">
                  <a:solidFill>
                    <a:srgbClr val="FFFF99"/>
                  </a:solidFill>
                  <a:effectLst>
                    <a:outerShdw blurRad="38100" dist="38100" dir="2700000" algn="tl">
                      <a:srgbClr val="C0C0C0"/>
                    </a:outerShdw>
                  </a:effectLst>
                  <a:latin typeface="Arial" pitchFamily="34" charset="0"/>
                  <a:ea typeface="华文新魏" pitchFamily="2" charset="-122"/>
                </a:rPr>
                <a:t>3.</a:t>
              </a:r>
              <a:r>
                <a:rPr lang="zh-CN" altLang="en-US">
                  <a:solidFill>
                    <a:srgbClr val="FFFF99"/>
                  </a:solidFill>
                  <a:effectLst>
                    <a:outerShdw blurRad="38100" dist="38100" dir="2700000" algn="tl">
                      <a:srgbClr val="C0C0C0"/>
                    </a:outerShdw>
                  </a:effectLst>
                  <a:latin typeface="Arial" pitchFamily="34" charset="0"/>
                  <a:ea typeface="华文新魏" pitchFamily="2" charset="-122"/>
                </a:rPr>
                <a:t>社会</a:t>
              </a:r>
            </a:p>
            <a:p>
              <a:pPr eaLnBrk="1" hangingPunct="1">
                <a:defRPr/>
              </a:pPr>
              <a:r>
                <a:rPr lang="zh-CN" altLang="en-US">
                  <a:solidFill>
                    <a:srgbClr val="FFFF99"/>
                  </a:solidFill>
                  <a:effectLst>
                    <a:outerShdw blurRad="38100" dist="38100" dir="2700000" algn="tl">
                      <a:srgbClr val="C0C0C0"/>
                    </a:outerShdw>
                  </a:effectLst>
                  <a:latin typeface="Arial" pitchFamily="34" charset="0"/>
                  <a:ea typeface="华文新魏" pitchFamily="2" charset="-122"/>
                </a:rPr>
                <a:t>物质性</a:t>
              </a:r>
            </a:p>
            <a:p>
              <a:pPr eaLnBrk="1" hangingPunct="1">
                <a:defRPr/>
              </a:pPr>
              <a:r>
                <a:rPr lang="zh-CN" altLang="en-US">
                  <a:solidFill>
                    <a:srgbClr val="FFFF99"/>
                  </a:solidFill>
                  <a:effectLst>
                    <a:outerShdw blurRad="38100" dist="38100" dir="2700000" algn="tl">
                      <a:srgbClr val="C0C0C0"/>
                    </a:outerShdw>
                  </a:effectLst>
                  <a:latin typeface="Arial" pitchFamily="34" charset="0"/>
                  <a:ea typeface="华文新魏" pitchFamily="2" charset="-122"/>
                </a:rPr>
                <a:t>的表现</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34818"/>
                                        </p:tgtEl>
                                        <p:attrNameLst>
                                          <p:attrName>style.visibility</p:attrName>
                                        </p:attrNameLst>
                                      </p:cBhvr>
                                      <p:to>
                                        <p:strVal val="visible"/>
                                      </p:to>
                                    </p:set>
                                    <p:anim calcmode="lin" valueType="num">
                                      <p:cBhvr>
                                        <p:cTn id="11" dur="500" fill="hold"/>
                                        <p:tgtEl>
                                          <p:spTgt spid="34818"/>
                                        </p:tgtEl>
                                        <p:attrNameLst>
                                          <p:attrName>ppt_x</p:attrName>
                                        </p:attrNameLst>
                                      </p:cBhvr>
                                      <p:tavLst>
                                        <p:tav tm="0">
                                          <p:val>
                                            <p:strVal val="#ppt_x-#ppt_w/2"/>
                                          </p:val>
                                        </p:tav>
                                        <p:tav tm="100000">
                                          <p:val>
                                            <p:strVal val="#ppt_x"/>
                                          </p:val>
                                        </p:tav>
                                      </p:tavLst>
                                    </p:anim>
                                    <p:anim calcmode="lin" valueType="num">
                                      <p:cBhvr>
                                        <p:cTn id="12" dur="500" fill="hold"/>
                                        <p:tgtEl>
                                          <p:spTgt spid="34818"/>
                                        </p:tgtEl>
                                        <p:attrNameLst>
                                          <p:attrName>ppt_y</p:attrName>
                                        </p:attrNameLst>
                                      </p:cBhvr>
                                      <p:tavLst>
                                        <p:tav tm="0">
                                          <p:val>
                                            <p:strVal val="#ppt_y"/>
                                          </p:val>
                                        </p:tav>
                                        <p:tav tm="100000">
                                          <p:val>
                                            <p:strVal val="#ppt_y"/>
                                          </p:val>
                                        </p:tav>
                                      </p:tavLst>
                                    </p:anim>
                                    <p:anim calcmode="lin" valueType="num">
                                      <p:cBhvr>
                                        <p:cTn id="13" dur="500" fill="hold"/>
                                        <p:tgtEl>
                                          <p:spTgt spid="34818"/>
                                        </p:tgtEl>
                                        <p:attrNameLst>
                                          <p:attrName>ppt_w</p:attrName>
                                        </p:attrNameLst>
                                      </p:cBhvr>
                                      <p:tavLst>
                                        <p:tav tm="0">
                                          <p:val>
                                            <p:fltVal val="0"/>
                                          </p:val>
                                        </p:tav>
                                        <p:tav tm="100000">
                                          <p:val>
                                            <p:strVal val="#ppt_w"/>
                                          </p:val>
                                        </p:tav>
                                      </p:tavLst>
                                    </p:anim>
                                    <p:anim calcmode="lin" valueType="num">
                                      <p:cBhvr>
                                        <p:cTn id="14" dur="500" fill="hold"/>
                                        <p:tgtEl>
                                          <p:spTgt spid="34818"/>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7" presetClass="entr" presetSubtype="8" fill="hold" grpId="0" nodeType="afterEffect">
                                  <p:stCondLst>
                                    <p:cond delay="0"/>
                                  </p:stCondLst>
                                  <p:childTnLst>
                                    <p:set>
                                      <p:cBhvr>
                                        <p:cTn id="17" dur="1" fill="hold">
                                          <p:stCondLst>
                                            <p:cond delay="0"/>
                                          </p:stCondLst>
                                        </p:cTn>
                                        <p:tgtEl>
                                          <p:spTgt spid="34819"/>
                                        </p:tgtEl>
                                        <p:attrNameLst>
                                          <p:attrName>style.visibility</p:attrName>
                                        </p:attrNameLst>
                                      </p:cBhvr>
                                      <p:to>
                                        <p:strVal val="visible"/>
                                      </p:to>
                                    </p:set>
                                    <p:anim calcmode="lin" valueType="num">
                                      <p:cBhvr>
                                        <p:cTn id="18" dur="500" fill="hold"/>
                                        <p:tgtEl>
                                          <p:spTgt spid="34819"/>
                                        </p:tgtEl>
                                        <p:attrNameLst>
                                          <p:attrName>ppt_x</p:attrName>
                                        </p:attrNameLst>
                                      </p:cBhvr>
                                      <p:tavLst>
                                        <p:tav tm="0">
                                          <p:val>
                                            <p:strVal val="#ppt_x-#ppt_w/2"/>
                                          </p:val>
                                        </p:tav>
                                        <p:tav tm="100000">
                                          <p:val>
                                            <p:strVal val="#ppt_x"/>
                                          </p:val>
                                        </p:tav>
                                      </p:tavLst>
                                    </p:anim>
                                    <p:anim calcmode="lin" valueType="num">
                                      <p:cBhvr>
                                        <p:cTn id="19" dur="500" fill="hold"/>
                                        <p:tgtEl>
                                          <p:spTgt spid="34819"/>
                                        </p:tgtEl>
                                        <p:attrNameLst>
                                          <p:attrName>ppt_y</p:attrName>
                                        </p:attrNameLst>
                                      </p:cBhvr>
                                      <p:tavLst>
                                        <p:tav tm="0">
                                          <p:val>
                                            <p:strVal val="#ppt_y"/>
                                          </p:val>
                                        </p:tav>
                                        <p:tav tm="100000">
                                          <p:val>
                                            <p:strVal val="#ppt_y"/>
                                          </p:val>
                                        </p:tav>
                                      </p:tavLst>
                                    </p:anim>
                                    <p:anim calcmode="lin" valueType="num">
                                      <p:cBhvr>
                                        <p:cTn id="20" dur="500" fill="hold"/>
                                        <p:tgtEl>
                                          <p:spTgt spid="34819"/>
                                        </p:tgtEl>
                                        <p:attrNameLst>
                                          <p:attrName>ppt_w</p:attrName>
                                        </p:attrNameLst>
                                      </p:cBhvr>
                                      <p:tavLst>
                                        <p:tav tm="0">
                                          <p:val>
                                            <p:fltVal val="0"/>
                                          </p:val>
                                        </p:tav>
                                        <p:tav tm="100000">
                                          <p:val>
                                            <p:strVal val="#ppt_w"/>
                                          </p:val>
                                        </p:tav>
                                      </p:tavLst>
                                    </p:anim>
                                    <p:anim calcmode="lin" valueType="num">
                                      <p:cBhvr>
                                        <p:cTn id="21" dur="500" fill="hold"/>
                                        <p:tgtEl>
                                          <p:spTgt spid="34819"/>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17" presetClass="entr" presetSubtype="8" fill="hold" grpId="0" nodeType="afterEffect">
                                  <p:stCondLst>
                                    <p:cond delay="0"/>
                                  </p:stCondLst>
                                  <p:childTnLst>
                                    <p:set>
                                      <p:cBhvr>
                                        <p:cTn id="24" dur="1" fill="hold">
                                          <p:stCondLst>
                                            <p:cond delay="0"/>
                                          </p:stCondLst>
                                        </p:cTn>
                                        <p:tgtEl>
                                          <p:spTgt spid="34820"/>
                                        </p:tgtEl>
                                        <p:attrNameLst>
                                          <p:attrName>style.visibility</p:attrName>
                                        </p:attrNameLst>
                                      </p:cBhvr>
                                      <p:to>
                                        <p:strVal val="visible"/>
                                      </p:to>
                                    </p:set>
                                    <p:anim calcmode="lin" valueType="num">
                                      <p:cBhvr>
                                        <p:cTn id="25" dur="500" fill="hold"/>
                                        <p:tgtEl>
                                          <p:spTgt spid="34820"/>
                                        </p:tgtEl>
                                        <p:attrNameLst>
                                          <p:attrName>ppt_x</p:attrName>
                                        </p:attrNameLst>
                                      </p:cBhvr>
                                      <p:tavLst>
                                        <p:tav tm="0">
                                          <p:val>
                                            <p:strVal val="#ppt_x-#ppt_w/2"/>
                                          </p:val>
                                        </p:tav>
                                        <p:tav tm="100000">
                                          <p:val>
                                            <p:strVal val="#ppt_x"/>
                                          </p:val>
                                        </p:tav>
                                      </p:tavLst>
                                    </p:anim>
                                    <p:anim calcmode="lin" valueType="num">
                                      <p:cBhvr>
                                        <p:cTn id="26" dur="500" fill="hold"/>
                                        <p:tgtEl>
                                          <p:spTgt spid="34820"/>
                                        </p:tgtEl>
                                        <p:attrNameLst>
                                          <p:attrName>ppt_y</p:attrName>
                                        </p:attrNameLst>
                                      </p:cBhvr>
                                      <p:tavLst>
                                        <p:tav tm="0">
                                          <p:val>
                                            <p:strVal val="#ppt_y"/>
                                          </p:val>
                                        </p:tav>
                                        <p:tav tm="100000">
                                          <p:val>
                                            <p:strVal val="#ppt_y"/>
                                          </p:val>
                                        </p:tav>
                                      </p:tavLst>
                                    </p:anim>
                                    <p:anim calcmode="lin" valueType="num">
                                      <p:cBhvr>
                                        <p:cTn id="27" dur="500" fill="hold"/>
                                        <p:tgtEl>
                                          <p:spTgt spid="34820"/>
                                        </p:tgtEl>
                                        <p:attrNameLst>
                                          <p:attrName>ppt_w</p:attrName>
                                        </p:attrNameLst>
                                      </p:cBhvr>
                                      <p:tavLst>
                                        <p:tav tm="0">
                                          <p:val>
                                            <p:fltVal val="0"/>
                                          </p:val>
                                        </p:tav>
                                        <p:tav tm="100000">
                                          <p:val>
                                            <p:strVal val="#ppt_w"/>
                                          </p:val>
                                        </p:tav>
                                      </p:tavLst>
                                    </p:anim>
                                    <p:anim calcmode="lin" valueType="num">
                                      <p:cBhvr>
                                        <p:cTn id="28" dur="500" fill="hold"/>
                                        <p:tgtEl>
                                          <p:spTgt spid="34820"/>
                                        </p:tgtEl>
                                        <p:attrNameLst>
                                          <p:attrName>ppt_h</p:attrName>
                                        </p:attrNameLst>
                                      </p:cBhvr>
                                      <p:tavLst>
                                        <p:tav tm="0">
                                          <p:val>
                                            <p:strVal val="#ppt_h"/>
                                          </p:val>
                                        </p:tav>
                                        <p:tav tm="100000">
                                          <p:val>
                                            <p:strVal val="#ppt_h"/>
                                          </p:val>
                                        </p:tav>
                                      </p:tavLst>
                                    </p:anim>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utoUpdateAnimBg="0"/>
      <p:bldP spid="34819" grpId="0" autoUpdateAnimBg="0"/>
      <p:bldP spid="34820"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sz="half" idx="1"/>
          </p:nvPr>
        </p:nvSpPr>
        <p:spPr>
          <a:xfrm>
            <a:off x="990600" y="609600"/>
            <a:ext cx="7391400" cy="762000"/>
          </a:xfrm>
        </p:spPr>
        <p:txBody>
          <a:bodyPr/>
          <a:lstStyle/>
          <a:p>
            <a:pPr marL="812800" indent="-812800" eaLnBrk="1" hangingPunct="1">
              <a:buFontTx/>
              <a:buNone/>
              <a:defRPr/>
            </a:pPr>
            <a:r>
              <a:rPr lang="zh-CN" altLang="en-US" sz="4000" b="1" smtClean="0">
                <a:solidFill>
                  <a:srgbClr val="006600"/>
                </a:solidFill>
                <a:effectLst>
                  <a:outerShdw blurRad="38100" dist="38100" dir="2700000" algn="tl">
                    <a:srgbClr val="C0C0C0"/>
                  </a:outerShdw>
                </a:effectLst>
                <a:ea typeface="华文新魏" pitchFamily="2" charset="-122"/>
              </a:rPr>
              <a:t>二、社会生活本质上是实践的</a:t>
            </a:r>
            <a:endParaRPr lang="zh-CN" altLang="en-US" sz="4000" smtClean="0">
              <a:solidFill>
                <a:srgbClr val="006600"/>
              </a:solidFill>
            </a:endParaRPr>
          </a:p>
        </p:txBody>
      </p:sp>
      <p:sp>
        <p:nvSpPr>
          <p:cNvPr id="35843" name="Text Box 3"/>
          <p:cNvSpPr txBox="1">
            <a:spLocks noChangeArrowheads="1"/>
          </p:cNvSpPr>
          <p:nvPr/>
        </p:nvSpPr>
        <p:spPr bwMode="auto">
          <a:xfrm>
            <a:off x="1295400" y="1600200"/>
            <a:ext cx="6477000" cy="1066800"/>
          </a:xfrm>
          <a:prstGeom prst="rect">
            <a:avLst/>
          </a:prstGeom>
          <a:noFill/>
          <a:ln w="9525">
            <a:noFill/>
            <a:miter lim="800000"/>
            <a:headEnd/>
            <a:tailEnd/>
          </a:ln>
          <a:effectLst/>
        </p:spPr>
        <p:txBody>
          <a:bodyPr>
            <a:spAutoFit/>
          </a:bodyPr>
          <a:lstStyle/>
          <a:p>
            <a:pPr algn="l" eaLnBrk="1" hangingPunct="1">
              <a:spcBef>
                <a:spcPct val="50000"/>
              </a:spcBef>
              <a:defRPr/>
            </a:pPr>
            <a:r>
              <a:rPr lang="en-US" altLang="zh-CN" sz="3200">
                <a:solidFill>
                  <a:srgbClr val="660033"/>
                </a:solidFill>
                <a:effectLst>
                  <a:outerShdw blurRad="38100" dist="38100" dir="2700000" algn="tl">
                    <a:srgbClr val="C0C0C0"/>
                  </a:outerShdw>
                </a:effectLst>
                <a:latin typeface="Arial" pitchFamily="34" charset="0"/>
                <a:ea typeface="华文行楷" pitchFamily="2" charset="-122"/>
              </a:rPr>
              <a:t>       </a:t>
            </a:r>
            <a:r>
              <a:rPr lang="zh-CN" altLang="en-US" sz="3200">
                <a:solidFill>
                  <a:srgbClr val="660033"/>
                </a:solidFill>
                <a:effectLst>
                  <a:outerShdw blurRad="38100" dist="38100" dir="2700000" algn="tl">
                    <a:srgbClr val="C0C0C0"/>
                  </a:outerShdw>
                </a:effectLst>
                <a:latin typeface="Arial" pitchFamily="34" charset="0"/>
                <a:ea typeface="华文行楷" pitchFamily="2" charset="-122"/>
              </a:rPr>
              <a:t>（一）实践是人类能动地改造客观世界的物质活动</a:t>
            </a:r>
          </a:p>
        </p:txBody>
      </p:sp>
      <p:sp>
        <p:nvSpPr>
          <p:cNvPr id="35845" name="Freeform 5"/>
          <p:cNvSpPr>
            <a:spLocks/>
          </p:cNvSpPr>
          <p:nvPr/>
        </p:nvSpPr>
        <p:spPr bwMode="gray">
          <a:xfrm flipH="1">
            <a:off x="6697663" y="1630363"/>
            <a:ext cx="400050" cy="37782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solidFill>
            <a:srgbClr val="996600">
              <a:alpha val="0"/>
            </a:srgbClr>
          </a:solidFill>
          <a:ln w="0">
            <a:noFill/>
            <a:prstDash val="solid"/>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grpSp>
        <p:nvGrpSpPr>
          <p:cNvPr id="2" name="Group 6"/>
          <p:cNvGrpSpPr>
            <a:grpSpLocks/>
          </p:cNvGrpSpPr>
          <p:nvPr/>
        </p:nvGrpSpPr>
        <p:grpSpPr bwMode="auto">
          <a:xfrm>
            <a:off x="685800" y="2895600"/>
            <a:ext cx="7772400" cy="3200400"/>
            <a:chOff x="432" y="1824"/>
            <a:chExt cx="4896" cy="2016"/>
          </a:xfrm>
        </p:grpSpPr>
        <p:pic>
          <p:nvPicPr>
            <p:cNvPr id="83977" name="Picture 7" descr="u=1213678847,3854728153&amp;gp=46">
              <a:hlinkClick r:id="rId2"/>
            </p:cNvPr>
            <p:cNvPicPr>
              <a:picLocks noChangeAspect="1" noChangeArrowheads="1"/>
            </p:cNvPicPr>
            <p:nvPr/>
          </p:nvPicPr>
          <p:blipFill>
            <a:blip r:embed="rId3" cstate="print"/>
            <a:srcRect/>
            <a:stretch>
              <a:fillRect/>
            </a:stretch>
          </p:blipFill>
          <p:spPr bwMode="auto">
            <a:xfrm>
              <a:off x="599" y="2160"/>
              <a:ext cx="843" cy="1099"/>
            </a:xfrm>
            <a:prstGeom prst="rect">
              <a:avLst/>
            </a:prstGeom>
            <a:noFill/>
            <a:ln w="9525">
              <a:noFill/>
              <a:miter lim="800000"/>
              <a:headEnd/>
              <a:tailEnd/>
            </a:ln>
          </p:spPr>
        </p:pic>
        <p:grpSp>
          <p:nvGrpSpPr>
            <p:cNvPr id="3" name="Group 8"/>
            <p:cNvGrpSpPr>
              <a:grpSpLocks/>
            </p:cNvGrpSpPr>
            <p:nvPr/>
          </p:nvGrpSpPr>
          <p:grpSpPr bwMode="auto">
            <a:xfrm rot="5400000">
              <a:off x="1695" y="1892"/>
              <a:ext cx="242" cy="475"/>
              <a:chOff x="778" y="1762"/>
              <a:chExt cx="312" cy="420"/>
            </a:xfrm>
          </p:grpSpPr>
          <p:grpSp>
            <p:nvGrpSpPr>
              <p:cNvPr id="4" name="Group 9"/>
              <p:cNvGrpSpPr>
                <a:grpSpLocks/>
              </p:cNvGrpSpPr>
              <p:nvPr/>
            </p:nvGrpSpPr>
            <p:grpSpPr bwMode="auto">
              <a:xfrm>
                <a:off x="960" y="1764"/>
                <a:ext cx="130" cy="418"/>
                <a:chOff x="960" y="1764"/>
                <a:chExt cx="130" cy="418"/>
              </a:xfrm>
            </p:grpSpPr>
            <p:sp>
              <p:nvSpPr>
                <p:cNvPr id="35850" name="Oval 10"/>
                <p:cNvSpPr>
                  <a:spLocks noChangeArrowheads="1"/>
                </p:cNvSpPr>
                <p:nvPr/>
              </p:nvSpPr>
              <p:spPr bwMode="gray">
                <a:xfrm>
                  <a:off x="960" y="1762"/>
                  <a:ext cx="126" cy="120"/>
                </a:xfrm>
                <a:prstGeom prst="ellipse">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5851" name="Oval 11"/>
                <p:cNvSpPr>
                  <a:spLocks noChangeArrowheads="1"/>
                </p:cNvSpPr>
                <p:nvPr/>
              </p:nvSpPr>
              <p:spPr bwMode="gray">
                <a:xfrm>
                  <a:off x="964" y="2060"/>
                  <a:ext cx="126" cy="120"/>
                </a:xfrm>
                <a:prstGeom prst="ellipse">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5852" name="AutoShape 12"/>
                <p:cNvSpPr>
                  <a:spLocks noChangeArrowheads="1"/>
                </p:cNvSpPr>
                <p:nvPr/>
              </p:nvSpPr>
              <p:spPr bwMode="gray">
                <a:xfrm>
                  <a:off x="999" y="1831"/>
                  <a:ext cx="62" cy="302"/>
                </a:xfrm>
                <a:prstGeom prst="roundRect">
                  <a:avLst>
                    <a:gd name="adj" fmla="val 50000"/>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 name="Group 13"/>
              <p:cNvGrpSpPr>
                <a:grpSpLocks/>
              </p:cNvGrpSpPr>
              <p:nvPr/>
            </p:nvGrpSpPr>
            <p:grpSpPr bwMode="auto">
              <a:xfrm>
                <a:off x="778" y="1762"/>
                <a:ext cx="130" cy="418"/>
                <a:chOff x="960" y="1764"/>
                <a:chExt cx="130" cy="418"/>
              </a:xfrm>
            </p:grpSpPr>
            <p:sp>
              <p:nvSpPr>
                <p:cNvPr id="35854" name="Oval 14"/>
                <p:cNvSpPr>
                  <a:spLocks noChangeArrowheads="1"/>
                </p:cNvSpPr>
                <p:nvPr/>
              </p:nvSpPr>
              <p:spPr bwMode="gray">
                <a:xfrm>
                  <a:off x="963" y="1764"/>
                  <a:ext cx="125" cy="120"/>
                </a:xfrm>
                <a:prstGeom prst="ellipse">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5855" name="Oval 15"/>
                <p:cNvSpPr>
                  <a:spLocks noChangeArrowheads="1"/>
                </p:cNvSpPr>
                <p:nvPr/>
              </p:nvSpPr>
              <p:spPr bwMode="gray">
                <a:xfrm>
                  <a:off x="967" y="2062"/>
                  <a:ext cx="126" cy="120"/>
                </a:xfrm>
                <a:prstGeom prst="ellipse">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5856" name="AutoShape 16"/>
                <p:cNvSpPr>
                  <a:spLocks noChangeArrowheads="1"/>
                </p:cNvSpPr>
                <p:nvPr/>
              </p:nvSpPr>
              <p:spPr bwMode="gray">
                <a:xfrm>
                  <a:off x="999" y="1833"/>
                  <a:ext cx="62" cy="302"/>
                </a:xfrm>
                <a:prstGeom prst="roundRect">
                  <a:avLst>
                    <a:gd name="adj" fmla="val 50000"/>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6" name="Group 17"/>
            <p:cNvGrpSpPr>
              <a:grpSpLocks/>
            </p:cNvGrpSpPr>
            <p:nvPr/>
          </p:nvGrpSpPr>
          <p:grpSpPr bwMode="auto">
            <a:xfrm rot="5400000">
              <a:off x="1695" y="3174"/>
              <a:ext cx="242" cy="475"/>
              <a:chOff x="778" y="1762"/>
              <a:chExt cx="312" cy="420"/>
            </a:xfrm>
          </p:grpSpPr>
          <p:grpSp>
            <p:nvGrpSpPr>
              <p:cNvPr id="7" name="Group 18"/>
              <p:cNvGrpSpPr>
                <a:grpSpLocks/>
              </p:cNvGrpSpPr>
              <p:nvPr/>
            </p:nvGrpSpPr>
            <p:grpSpPr bwMode="auto">
              <a:xfrm>
                <a:off x="960" y="1764"/>
                <a:ext cx="130" cy="418"/>
                <a:chOff x="960" y="1764"/>
                <a:chExt cx="130" cy="418"/>
              </a:xfrm>
            </p:grpSpPr>
            <p:sp>
              <p:nvSpPr>
                <p:cNvPr id="35859" name="Oval 19"/>
                <p:cNvSpPr>
                  <a:spLocks noChangeArrowheads="1"/>
                </p:cNvSpPr>
                <p:nvPr/>
              </p:nvSpPr>
              <p:spPr bwMode="gray">
                <a:xfrm>
                  <a:off x="960" y="1762"/>
                  <a:ext cx="126" cy="120"/>
                </a:xfrm>
                <a:prstGeom prst="ellipse">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5860" name="Oval 20"/>
                <p:cNvSpPr>
                  <a:spLocks noChangeArrowheads="1"/>
                </p:cNvSpPr>
                <p:nvPr/>
              </p:nvSpPr>
              <p:spPr bwMode="gray">
                <a:xfrm>
                  <a:off x="964" y="2060"/>
                  <a:ext cx="126" cy="120"/>
                </a:xfrm>
                <a:prstGeom prst="ellipse">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5861" name="AutoShape 21"/>
                <p:cNvSpPr>
                  <a:spLocks noChangeArrowheads="1"/>
                </p:cNvSpPr>
                <p:nvPr/>
              </p:nvSpPr>
              <p:spPr bwMode="gray">
                <a:xfrm>
                  <a:off x="999" y="1831"/>
                  <a:ext cx="62" cy="302"/>
                </a:xfrm>
                <a:prstGeom prst="roundRect">
                  <a:avLst>
                    <a:gd name="adj" fmla="val 50000"/>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8" name="Group 22"/>
              <p:cNvGrpSpPr>
                <a:grpSpLocks/>
              </p:cNvGrpSpPr>
              <p:nvPr/>
            </p:nvGrpSpPr>
            <p:grpSpPr bwMode="auto">
              <a:xfrm>
                <a:off x="778" y="1762"/>
                <a:ext cx="130" cy="418"/>
                <a:chOff x="960" y="1764"/>
                <a:chExt cx="130" cy="418"/>
              </a:xfrm>
            </p:grpSpPr>
            <p:sp>
              <p:nvSpPr>
                <p:cNvPr id="35863" name="Oval 23"/>
                <p:cNvSpPr>
                  <a:spLocks noChangeArrowheads="1"/>
                </p:cNvSpPr>
                <p:nvPr/>
              </p:nvSpPr>
              <p:spPr bwMode="gray">
                <a:xfrm>
                  <a:off x="963" y="1764"/>
                  <a:ext cx="125" cy="120"/>
                </a:xfrm>
                <a:prstGeom prst="ellipse">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5864" name="Oval 24"/>
                <p:cNvSpPr>
                  <a:spLocks noChangeArrowheads="1"/>
                </p:cNvSpPr>
                <p:nvPr/>
              </p:nvSpPr>
              <p:spPr bwMode="gray">
                <a:xfrm>
                  <a:off x="967" y="2062"/>
                  <a:ext cx="126" cy="120"/>
                </a:xfrm>
                <a:prstGeom prst="ellipse">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5865" name="AutoShape 25"/>
                <p:cNvSpPr>
                  <a:spLocks noChangeArrowheads="1"/>
                </p:cNvSpPr>
                <p:nvPr/>
              </p:nvSpPr>
              <p:spPr bwMode="gray">
                <a:xfrm>
                  <a:off x="999" y="1833"/>
                  <a:ext cx="62" cy="302"/>
                </a:xfrm>
                <a:prstGeom prst="roundRect">
                  <a:avLst>
                    <a:gd name="adj" fmla="val 50000"/>
                  </a:avLst>
                </a:prstGeom>
                <a:noFill/>
                <a:ln w="38100" algn="ctr">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35866" name="AutoShape 26"/>
            <p:cNvSpPr>
              <a:spLocks noChangeArrowheads="1"/>
            </p:cNvSpPr>
            <p:nvPr/>
          </p:nvSpPr>
          <p:spPr bwMode="gray">
            <a:xfrm flipH="1">
              <a:off x="432" y="1824"/>
              <a:ext cx="1111" cy="1970"/>
            </a:xfrm>
            <a:prstGeom prst="roundRect">
              <a:avLst>
                <a:gd name="adj" fmla="val 11375"/>
              </a:avLst>
            </a:prstGeom>
            <a:noFill/>
            <a:ln w="28575">
              <a:solidFill>
                <a:schemeClr val="accent2"/>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5867" name="AutoShape 27"/>
            <p:cNvSpPr>
              <a:spLocks noChangeArrowheads="1"/>
            </p:cNvSpPr>
            <p:nvPr/>
          </p:nvSpPr>
          <p:spPr bwMode="gray">
            <a:xfrm>
              <a:off x="1963" y="1870"/>
              <a:ext cx="3365" cy="1970"/>
            </a:xfrm>
            <a:prstGeom prst="roundRect">
              <a:avLst>
                <a:gd name="adj" fmla="val 2454"/>
              </a:avLst>
            </a:prstGeom>
            <a:solidFill>
              <a:srgbClr val="CCCCFF"/>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5868" name="Text Box 28"/>
            <p:cNvSpPr txBox="1">
              <a:spLocks noChangeArrowheads="1"/>
            </p:cNvSpPr>
            <p:nvPr/>
          </p:nvSpPr>
          <p:spPr bwMode="auto">
            <a:xfrm>
              <a:off x="2256" y="2112"/>
              <a:ext cx="2858" cy="1477"/>
            </a:xfrm>
            <a:prstGeom prst="rect">
              <a:avLst/>
            </a:prstGeom>
            <a:noFill/>
            <a:ln w="28575">
              <a:solidFill>
                <a:schemeClr val="accent2"/>
              </a:solidFill>
              <a:miter lim="800000"/>
              <a:headEnd/>
              <a:tailEnd/>
            </a:ln>
            <a:effectLst/>
          </p:spPr>
          <p:txBody>
            <a:bodyPr>
              <a:spAutoFit/>
            </a:bodyPr>
            <a:lstStyle/>
            <a:p>
              <a:pPr algn="l" eaLnBrk="1" hangingPunct="1">
                <a:lnSpc>
                  <a:spcPct val="135000"/>
                </a:lnSpc>
                <a:spcBef>
                  <a:spcPct val="50000"/>
                </a:spcBef>
                <a:defRPr/>
              </a:pPr>
              <a:r>
                <a:rPr lang="en-US" altLang="zh-CN">
                  <a:solidFill>
                    <a:schemeClr val="tx1"/>
                  </a:solidFill>
                  <a:effectLst>
                    <a:outerShdw blurRad="38100" dist="38100" dir="2700000" algn="tl">
                      <a:srgbClr val="C0C0C0"/>
                    </a:outerShdw>
                  </a:effectLst>
                  <a:latin typeface="楷体_GB2312" pitchFamily="49" charset="-122"/>
                  <a:ea typeface="楷体_GB2312" pitchFamily="49" charset="-122"/>
                </a:rPr>
                <a:t>     </a:t>
              </a:r>
              <a:r>
                <a:rPr lang="en-US" altLang="zh-CN">
                  <a:solidFill>
                    <a:srgbClr val="003399"/>
                  </a:solidFill>
                  <a:effectLst>
                    <a:outerShdw blurRad="38100" dist="38100" dir="2700000" algn="tl">
                      <a:srgbClr val="C0C0C0"/>
                    </a:outerShdw>
                  </a:effectLst>
                  <a:latin typeface="Arial"/>
                  <a:ea typeface="楷体_GB2312" pitchFamily="49" charset="-122"/>
                </a:rPr>
                <a:t>“</a:t>
              </a:r>
              <a:r>
                <a:rPr lang="zh-CN" altLang="en-US">
                  <a:solidFill>
                    <a:srgbClr val="003399"/>
                  </a:solidFill>
                  <a:effectLst>
                    <a:outerShdw blurRad="38100" dist="38100" dir="2700000" algn="tl">
                      <a:srgbClr val="C0C0C0"/>
                    </a:outerShdw>
                  </a:effectLst>
                  <a:latin typeface="楷体_GB2312" pitchFamily="49" charset="-122"/>
                  <a:ea typeface="楷体_GB2312" pitchFamily="49" charset="-122"/>
                </a:rPr>
                <a:t>只要我一息尚存，我永不停止哲学的实践。</a:t>
              </a:r>
              <a:r>
                <a:rPr lang="zh-CN" altLang="en-US">
                  <a:solidFill>
                    <a:srgbClr val="003399"/>
                  </a:solidFill>
                  <a:effectLst>
                    <a:outerShdw blurRad="38100" dist="38100" dir="2700000" algn="tl">
                      <a:srgbClr val="C0C0C0"/>
                    </a:outerShdw>
                  </a:effectLst>
                  <a:latin typeface="Arial"/>
                  <a:ea typeface="楷体_GB2312" pitchFamily="49" charset="-122"/>
                </a:rPr>
                <a:t>”</a:t>
              </a:r>
              <a:r>
                <a:rPr lang="zh-CN" altLang="en-US">
                  <a:solidFill>
                    <a:srgbClr val="003399"/>
                  </a:solidFill>
                  <a:effectLst>
                    <a:outerShdw blurRad="38100" dist="38100" dir="2700000" algn="tl">
                      <a:srgbClr val="C0C0C0"/>
                    </a:outerShdw>
                  </a:effectLst>
                  <a:latin typeface="楷体_GB2312" pitchFamily="49" charset="-122"/>
                  <a:ea typeface="楷体_GB2312" pitchFamily="49" charset="-122"/>
                </a:rPr>
                <a:t>         </a:t>
              </a:r>
            </a:p>
          </p:txBody>
        </p:sp>
        <p:sp>
          <p:nvSpPr>
            <p:cNvPr id="35869" name="Text Box 29"/>
            <p:cNvSpPr txBox="1">
              <a:spLocks noChangeArrowheads="1"/>
            </p:cNvSpPr>
            <p:nvPr/>
          </p:nvSpPr>
          <p:spPr bwMode="auto">
            <a:xfrm>
              <a:off x="624" y="3312"/>
              <a:ext cx="692" cy="231"/>
            </a:xfrm>
            <a:prstGeom prst="rect">
              <a:avLst/>
            </a:prstGeom>
            <a:noFill/>
            <a:ln w="9525">
              <a:noFill/>
              <a:miter lim="800000"/>
              <a:headEnd/>
              <a:tailEnd/>
            </a:ln>
            <a:effectLst/>
          </p:spPr>
          <p:txBody>
            <a:bodyPr wrap="none">
              <a:spAutoFit/>
            </a:bodyPr>
            <a:lstStyle/>
            <a:p>
              <a:pPr algn="l" eaLnBrk="1" hangingPunct="1">
                <a:defRPr/>
              </a:pPr>
              <a:r>
                <a:rPr lang="zh-CN" altLang="en-US" sz="1800">
                  <a:solidFill>
                    <a:srgbClr val="003399"/>
                  </a:solidFill>
                  <a:effectLst>
                    <a:outerShdw blurRad="38100" dist="38100" dir="2700000" algn="tl">
                      <a:srgbClr val="C0C0C0"/>
                    </a:outerShdw>
                  </a:effectLst>
                  <a:latin typeface="Arial" pitchFamily="34" charset="0"/>
                  <a:ea typeface="华文楷体" pitchFamily="2" charset="-122"/>
                </a:rPr>
                <a:t>苏格拉底</a:t>
              </a:r>
            </a:p>
          </p:txBody>
        </p:sp>
      </p:grpSp>
      <p:grpSp>
        <p:nvGrpSpPr>
          <p:cNvPr id="9" name="Group 30"/>
          <p:cNvGrpSpPr>
            <a:grpSpLocks/>
          </p:cNvGrpSpPr>
          <p:nvPr/>
        </p:nvGrpSpPr>
        <p:grpSpPr bwMode="auto">
          <a:xfrm>
            <a:off x="0" y="1397000"/>
            <a:ext cx="9144000" cy="519113"/>
            <a:chOff x="0" y="816"/>
            <a:chExt cx="5760" cy="372"/>
          </a:xfrm>
        </p:grpSpPr>
        <p:pic>
          <p:nvPicPr>
            <p:cNvPr id="83975" name="Picture 31" descr="1118564011"/>
            <p:cNvPicPr>
              <a:picLocks noChangeAspect="1" noChangeArrowheads="1"/>
            </p:cNvPicPr>
            <p:nvPr/>
          </p:nvPicPr>
          <p:blipFill>
            <a:blip r:embed="rId4" cstate="print"/>
            <a:srcRect/>
            <a:stretch>
              <a:fillRect/>
            </a:stretch>
          </p:blipFill>
          <p:spPr bwMode="auto">
            <a:xfrm>
              <a:off x="3426" y="816"/>
              <a:ext cx="2334" cy="372"/>
            </a:xfrm>
            <a:prstGeom prst="rect">
              <a:avLst/>
            </a:prstGeom>
            <a:noFill/>
            <a:ln w="9525">
              <a:noFill/>
              <a:miter lim="800000"/>
              <a:headEnd/>
              <a:tailEnd/>
            </a:ln>
          </p:spPr>
        </p:pic>
        <p:pic>
          <p:nvPicPr>
            <p:cNvPr id="83976" name="Picture 32" descr="1118564011"/>
            <p:cNvPicPr>
              <a:picLocks noChangeAspect="1" noChangeArrowheads="1"/>
            </p:cNvPicPr>
            <p:nvPr/>
          </p:nvPicPr>
          <p:blipFill>
            <a:blip r:embed="rId4"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wipe(left)">
                                      <p:cBhvr>
                                        <p:cTn id="7" dur="500"/>
                                        <p:tgtEl>
                                          <p:spTgt spid="35842">
                                            <p:txEl>
                                              <p:pRg st="0" end="0"/>
                                            </p:txEl>
                                          </p:spTgt>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3" presetClass="entr" presetSubtype="10" fill="hold" grpId="0" nodeType="afterEffect">
                                  <p:stCondLst>
                                    <p:cond delay="0"/>
                                  </p:stCondLst>
                                  <p:childTnLst>
                                    <p:set>
                                      <p:cBhvr>
                                        <p:cTn id="15" dur="1" fill="hold">
                                          <p:stCondLst>
                                            <p:cond delay="0"/>
                                          </p:stCondLst>
                                        </p:cTn>
                                        <p:tgtEl>
                                          <p:spTgt spid="35843"/>
                                        </p:tgtEl>
                                        <p:attrNameLst>
                                          <p:attrName>style.visibility</p:attrName>
                                        </p:attrNameLst>
                                      </p:cBhvr>
                                      <p:to>
                                        <p:strVal val="visible"/>
                                      </p:to>
                                    </p:set>
                                    <p:animEffect transition="in" filter="blinds(horizontal)">
                                      <p:cBhvr>
                                        <p:cTn id="16" dur="500"/>
                                        <p:tgtEl>
                                          <p:spTgt spid="35843"/>
                                        </p:tgtEl>
                                      </p:cBhvr>
                                    </p:animEffect>
                                  </p:childTnLst>
                                </p:cTn>
                              </p:par>
                            </p:childTnLst>
                          </p:cTn>
                        </p:par>
                        <p:par>
                          <p:cTn id="17" fill="hold">
                            <p:stCondLst>
                              <p:cond delay="1500"/>
                            </p:stCondLst>
                            <p:childTnLst>
                              <p:par>
                                <p:cTn id="18" presetID="2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edge">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p:bldP spid="3584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ChangeArrowheads="1"/>
          </p:cNvSpPr>
          <p:nvPr/>
        </p:nvSpPr>
        <p:spPr bwMode="auto">
          <a:xfrm>
            <a:off x="685800" y="609600"/>
            <a:ext cx="7620000" cy="609600"/>
          </a:xfrm>
          <a:prstGeom prst="flowChartAlternateProcess">
            <a:avLst/>
          </a:prstGeom>
          <a:noFill/>
          <a:ln w="9525">
            <a:noFill/>
            <a:miter lim="800000"/>
            <a:headEnd/>
            <a:tailEnd/>
          </a:ln>
          <a:effectLst/>
        </p:spPr>
        <p:txBody>
          <a:bodyPr wrap="none" anchor="ctr"/>
          <a:lstStyle/>
          <a:p>
            <a:pPr eaLnBrk="1" hangingPunct="1">
              <a:defRPr/>
            </a:pPr>
            <a:r>
              <a:rPr lang="en-US" altLang="zh-CN">
                <a:solidFill>
                  <a:schemeClr val="tx1"/>
                </a:solidFill>
                <a:effectLst>
                  <a:outerShdw blurRad="38100" dist="38100" dir="2700000" algn="tl">
                    <a:srgbClr val="C0C0C0"/>
                  </a:outerShdw>
                </a:effectLst>
                <a:latin typeface="Arial" pitchFamily="34" charset="0"/>
                <a:ea typeface="华文新魏" pitchFamily="2" charset="-122"/>
              </a:rPr>
              <a:t>1.</a:t>
            </a:r>
            <a:r>
              <a:rPr lang="zh-CN" altLang="en-US">
                <a:solidFill>
                  <a:schemeClr val="tx1"/>
                </a:solidFill>
                <a:effectLst>
                  <a:outerShdw blurRad="38100" dist="38100" dir="2700000" algn="tl">
                    <a:srgbClr val="C0C0C0"/>
                  </a:outerShdw>
                </a:effectLst>
                <a:latin typeface="Arial" pitchFamily="34" charset="0"/>
                <a:ea typeface="华文新魏" pitchFamily="2" charset="-122"/>
              </a:rPr>
              <a:t>旧哲学对实践本质的不同理解</a:t>
            </a:r>
          </a:p>
        </p:txBody>
      </p:sp>
      <p:grpSp>
        <p:nvGrpSpPr>
          <p:cNvPr id="2" name="Group 4"/>
          <p:cNvGrpSpPr>
            <a:grpSpLocks/>
          </p:cNvGrpSpPr>
          <p:nvPr/>
        </p:nvGrpSpPr>
        <p:grpSpPr bwMode="auto">
          <a:xfrm>
            <a:off x="1371600" y="2438400"/>
            <a:ext cx="6638925" cy="3048000"/>
            <a:chOff x="960" y="1728"/>
            <a:chExt cx="4182" cy="1920"/>
          </a:xfrm>
        </p:grpSpPr>
        <p:pic>
          <p:nvPicPr>
            <p:cNvPr id="85092" name="Picture 5" descr="u=2389946489,277059657&amp;gp=30"/>
            <p:cNvPicPr>
              <a:picLocks noChangeAspect="1" noChangeArrowheads="1"/>
            </p:cNvPicPr>
            <p:nvPr/>
          </p:nvPicPr>
          <p:blipFill>
            <a:blip r:embed="rId2" cstate="print"/>
            <a:srcRect/>
            <a:stretch>
              <a:fillRect/>
            </a:stretch>
          </p:blipFill>
          <p:spPr bwMode="auto">
            <a:xfrm>
              <a:off x="1056" y="2112"/>
              <a:ext cx="528" cy="1175"/>
            </a:xfrm>
            <a:prstGeom prst="rect">
              <a:avLst/>
            </a:prstGeom>
            <a:noFill/>
            <a:ln w="9525">
              <a:noFill/>
              <a:miter lim="800000"/>
              <a:headEnd/>
              <a:tailEnd/>
            </a:ln>
          </p:spPr>
        </p:pic>
        <p:grpSp>
          <p:nvGrpSpPr>
            <p:cNvPr id="3" name="Group 6"/>
            <p:cNvGrpSpPr>
              <a:grpSpLocks/>
            </p:cNvGrpSpPr>
            <p:nvPr/>
          </p:nvGrpSpPr>
          <p:grpSpPr bwMode="auto">
            <a:xfrm rot="5400000">
              <a:off x="1728" y="1874"/>
              <a:ext cx="229" cy="326"/>
              <a:chOff x="778" y="1762"/>
              <a:chExt cx="312" cy="420"/>
            </a:xfrm>
          </p:grpSpPr>
          <p:grpSp>
            <p:nvGrpSpPr>
              <p:cNvPr id="4" name="Group 7"/>
              <p:cNvGrpSpPr>
                <a:grpSpLocks/>
              </p:cNvGrpSpPr>
              <p:nvPr/>
            </p:nvGrpSpPr>
            <p:grpSpPr bwMode="auto">
              <a:xfrm>
                <a:off x="960" y="1764"/>
                <a:ext cx="130" cy="418"/>
                <a:chOff x="960" y="1764"/>
                <a:chExt cx="130" cy="418"/>
              </a:xfrm>
            </p:grpSpPr>
            <p:sp>
              <p:nvSpPr>
                <p:cNvPr id="36872" name="Oval 8"/>
                <p:cNvSpPr>
                  <a:spLocks noChangeArrowheads="1"/>
                </p:cNvSpPr>
                <p:nvPr/>
              </p:nvSpPr>
              <p:spPr bwMode="gray">
                <a:xfrm>
                  <a:off x="952" y="1772"/>
                  <a:ext cx="123"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73" name="Oval 9"/>
                <p:cNvSpPr>
                  <a:spLocks noChangeArrowheads="1"/>
                </p:cNvSpPr>
                <p:nvPr/>
              </p:nvSpPr>
              <p:spPr bwMode="gray">
                <a:xfrm>
                  <a:off x="964" y="2065"/>
                  <a:ext cx="124"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74" name="AutoShape 10"/>
                <p:cNvSpPr>
                  <a:spLocks noChangeArrowheads="1"/>
                </p:cNvSpPr>
                <p:nvPr/>
              </p:nvSpPr>
              <p:spPr bwMode="gray">
                <a:xfrm>
                  <a:off x="995" y="1836"/>
                  <a:ext cx="63" cy="299"/>
                </a:xfrm>
                <a:prstGeom prst="roundRect">
                  <a:avLst>
                    <a:gd name="adj" fmla="val 50000"/>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 name="Group 11"/>
              <p:cNvGrpSpPr>
                <a:grpSpLocks/>
              </p:cNvGrpSpPr>
              <p:nvPr/>
            </p:nvGrpSpPr>
            <p:grpSpPr bwMode="auto">
              <a:xfrm>
                <a:off x="778" y="1762"/>
                <a:ext cx="130" cy="418"/>
                <a:chOff x="960" y="1764"/>
                <a:chExt cx="130" cy="418"/>
              </a:xfrm>
            </p:grpSpPr>
            <p:sp>
              <p:nvSpPr>
                <p:cNvPr id="36876" name="Oval 12"/>
                <p:cNvSpPr>
                  <a:spLocks noChangeArrowheads="1"/>
                </p:cNvSpPr>
                <p:nvPr/>
              </p:nvSpPr>
              <p:spPr bwMode="gray">
                <a:xfrm>
                  <a:off x="958" y="1767"/>
                  <a:ext cx="120"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77" name="Oval 13"/>
                <p:cNvSpPr>
                  <a:spLocks noChangeArrowheads="1"/>
                </p:cNvSpPr>
                <p:nvPr/>
              </p:nvSpPr>
              <p:spPr bwMode="gray">
                <a:xfrm>
                  <a:off x="961" y="2062"/>
                  <a:ext cx="123"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78" name="AutoShape 14"/>
                <p:cNvSpPr>
                  <a:spLocks noChangeArrowheads="1"/>
                </p:cNvSpPr>
                <p:nvPr/>
              </p:nvSpPr>
              <p:spPr bwMode="gray">
                <a:xfrm>
                  <a:off x="995" y="1836"/>
                  <a:ext cx="63" cy="299"/>
                </a:xfrm>
                <a:prstGeom prst="roundRect">
                  <a:avLst>
                    <a:gd name="adj" fmla="val 50000"/>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6" name="Group 15"/>
            <p:cNvGrpSpPr>
              <a:grpSpLocks/>
            </p:cNvGrpSpPr>
            <p:nvPr/>
          </p:nvGrpSpPr>
          <p:grpSpPr bwMode="auto">
            <a:xfrm rot="5400000">
              <a:off x="1728" y="3217"/>
              <a:ext cx="230" cy="326"/>
              <a:chOff x="778" y="1762"/>
              <a:chExt cx="312" cy="420"/>
            </a:xfrm>
          </p:grpSpPr>
          <p:grpSp>
            <p:nvGrpSpPr>
              <p:cNvPr id="7" name="Group 16"/>
              <p:cNvGrpSpPr>
                <a:grpSpLocks/>
              </p:cNvGrpSpPr>
              <p:nvPr/>
            </p:nvGrpSpPr>
            <p:grpSpPr bwMode="auto">
              <a:xfrm>
                <a:off x="960" y="1764"/>
                <a:ext cx="130" cy="418"/>
                <a:chOff x="960" y="1764"/>
                <a:chExt cx="130" cy="418"/>
              </a:xfrm>
            </p:grpSpPr>
            <p:sp>
              <p:nvSpPr>
                <p:cNvPr id="36881" name="Oval 17"/>
                <p:cNvSpPr>
                  <a:spLocks noChangeArrowheads="1"/>
                </p:cNvSpPr>
                <p:nvPr/>
              </p:nvSpPr>
              <p:spPr bwMode="gray">
                <a:xfrm>
                  <a:off x="960" y="1776"/>
                  <a:ext cx="126"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82" name="Oval 18"/>
                <p:cNvSpPr>
                  <a:spLocks noChangeArrowheads="1"/>
                </p:cNvSpPr>
                <p:nvPr/>
              </p:nvSpPr>
              <p:spPr bwMode="gray">
                <a:xfrm>
                  <a:off x="964" y="2070"/>
                  <a:ext cx="126"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83" name="AutoShape 19"/>
                <p:cNvSpPr>
                  <a:spLocks noChangeArrowheads="1"/>
                </p:cNvSpPr>
                <p:nvPr/>
              </p:nvSpPr>
              <p:spPr bwMode="gray">
                <a:xfrm>
                  <a:off x="996" y="1846"/>
                  <a:ext cx="61" cy="298"/>
                </a:xfrm>
                <a:prstGeom prst="roundRect">
                  <a:avLst>
                    <a:gd name="adj" fmla="val 50000"/>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8" name="Group 20"/>
              <p:cNvGrpSpPr>
                <a:grpSpLocks/>
              </p:cNvGrpSpPr>
              <p:nvPr/>
            </p:nvGrpSpPr>
            <p:grpSpPr bwMode="auto">
              <a:xfrm>
                <a:off x="778" y="1762"/>
                <a:ext cx="130" cy="418"/>
                <a:chOff x="960" y="1764"/>
                <a:chExt cx="130" cy="418"/>
              </a:xfrm>
            </p:grpSpPr>
            <p:sp>
              <p:nvSpPr>
                <p:cNvPr id="36885" name="Oval 21"/>
                <p:cNvSpPr>
                  <a:spLocks noChangeArrowheads="1"/>
                </p:cNvSpPr>
                <p:nvPr/>
              </p:nvSpPr>
              <p:spPr bwMode="gray">
                <a:xfrm>
                  <a:off x="960" y="1772"/>
                  <a:ext cx="126"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86" name="Oval 22"/>
                <p:cNvSpPr>
                  <a:spLocks noChangeArrowheads="1"/>
                </p:cNvSpPr>
                <p:nvPr/>
              </p:nvSpPr>
              <p:spPr bwMode="gray">
                <a:xfrm>
                  <a:off x="964" y="2065"/>
                  <a:ext cx="126" cy="120"/>
                </a:xfrm>
                <a:prstGeom prst="ellipse">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87" name="AutoShape 23"/>
                <p:cNvSpPr>
                  <a:spLocks noChangeArrowheads="1"/>
                </p:cNvSpPr>
                <p:nvPr/>
              </p:nvSpPr>
              <p:spPr bwMode="gray">
                <a:xfrm>
                  <a:off x="997" y="1836"/>
                  <a:ext cx="61" cy="299"/>
                </a:xfrm>
                <a:prstGeom prst="roundRect">
                  <a:avLst>
                    <a:gd name="adj" fmla="val 50000"/>
                  </a:avLst>
                </a:prstGeom>
                <a:noFill/>
                <a:ln w="38100" algn="ctr">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36888" name="AutoShape 24"/>
            <p:cNvSpPr>
              <a:spLocks noChangeArrowheads="1"/>
            </p:cNvSpPr>
            <p:nvPr/>
          </p:nvSpPr>
          <p:spPr bwMode="gray">
            <a:xfrm flipH="1">
              <a:off x="960" y="1728"/>
              <a:ext cx="696" cy="1872"/>
            </a:xfrm>
            <a:prstGeom prst="roundRect">
              <a:avLst>
                <a:gd name="adj" fmla="val 11375"/>
              </a:avLst>
            </a:prstGeom>
            <a:noFill/>
            <a:ln w="28575">
              <a:solidFill>
                <a:srgbClr val="9966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89" name="AutoShape 25"/>
            <p:cNvSpPr>
              <a:spLocks noChangeArrowheads="1"/>
            </p:cNvSpPr>
            <p:nvPr/>
          </p:nvSpPr>
          <p:spPr bwMode="gray">
            <a:xfrm>
              <a:off x="1920" y="1776"/>
              <a:ext cx="3222" cy="1872"/>
            </a:xfrm>
            <a:prstGeom prst="roundRect">
              <a:avLst>
                <a:gd name="adj" fmla="val 2454"/>
              </a:avLst>
            </a:prstGeom>
            <a:solidFill>
              <a:srgbClr val="996633"/>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90" name="Text Box 26"/>
            <p:cNvSpPr txBox="1">
              <a:spLocks noChangeArrowheads="1"/>
            </p:cNvSpPr>
            <p:nvPr/>
          </p:nvSpPr>
          <p:spPr bwMode="auto">
            <a:xfrm>
              <a:off x="2160" y="2160"/>
              <a:ext cx="2736" cy="1151"/>
            </a:xfrm>
            <a:prstGeom prst="rect">
              <a:avLst/>
            </a:prstGeom>
            <a:noFill/>
            <a:ln w="28575">
              <a:solidFill>
                <a:srgbClr val="660033"/>
              </a:solidFill>
              <a:miter lim="800000"/>
              <a:headEnd/>
              <a:tailEnd/>
            </a:ln>
            <a:effectLst/>
          </p:spPr>
          <p:txBody>
            <a:bodyPr>
              <a:spAutoFit/>
            </a:bodyPr>
            <a:lstStyle/>
            <a:p>
              <a:pPr algn="l" eaLnBrk="1" hangingPunct="1">
                <a:spcBef>
                  <a:spcPct val="50000"/>
                </a:spcBef>
                <a:defRPr/>
              </a:pPr>
              <a:r>
                <a:rPr lang="en-US" altLang="zh-CN" sz="3200">
                  <a:solidFill>
                    <a:schemeClr val="tx1"/>
                  </a:solidFill>
                  <a:effectLst>
                    <a:outerShdw blurRad="38100" dist="38100" dir="2700000" algn="tl">
                      <a:srgbClr val="C0C0C0"/>
                    </a:outerShdw>
                  </a:effectLst>
                  <a:latin typeface="Arial" pitchFamily="34" charset="0"/>
                  <a:ea typeface="楷体_GB2312" pitchFamily="49" charset="-122"/>
                </a:rPr>
                <a:t>     </a:t>
              </a:r>
              <a:r>
                <a:rPr lang="en-US" altLang="zh-CN" sz="3200">
                  <a:solidFill>
                    <a:srgbClr val="FFFF99"/>
                  </a:solidFill>
                  <a:effectLst>
                    <a:outerShdw blurRad="38100" dist="38100" dir="2700000" algn="tl">
                      <a:srgbClr val="C0C0C0"/>
                    </a:outerShdw>
                  </a:effectLst>
                  <a:latin typeface="Arial" pitchFamily="34" charset="0"/>
                  <a:ea typeface="楷体_GB2312" pitchFamily="49" charset="-122"/>
                </a:rPr>
                <a:t>“</a:t>
              </a:r>
              <a:r>
                <a:rPr lang="zh-CN" altLang="en-US" sz="3200">
                  <a:solidFill>
                    <a:srgbClr val="FFFF99"/>
                  </a:solidFill>
                  <a:effectLst>
                    <a:outerShdw blurRad="38100" dist="38100" dir="2700000" algn="tl">
                      <a:srgbClr val="C0C0C0"/>
                    </a:outerShdw>
                  </a:effectLst>
                  <a:latin typeface="Arial" pitchFamily="34" charset="0"/>
                  <a:ea typeface="楷体_GB2312" pitchFamily="49" charset="-122"/>
                </a:rPr>
                <a:t>实践是包括了完成目的在内的活动。”  </a:t>
              </a:r>
            </a:p>
            <a:p>
              <a:pPr algn="l" eaLnBrk="1" hangingPunct="1">
                <a:spcBef>
                  <a:spcPct val="50000"/>
                </a:spcBef>
                <a:defRPr/>
              </a:pPr>
              <a:r>
                <a:rPr lang="zh-CN" altLang="en-US" sz="3200">
                  <a:solidFill>
                    <a:srgbClr val="FFFF99"/>
                  </a:solidFill>
                  <a:effectLst>
                    <a:outerShdw blurRad="38100" dist="38100" dir="2700000" algn="tl">
                      <a:srgbClr val="C0C0C0"/>
                    </a:outerShdw>
                  </a:effectLst>
                  <a:latin typeface="Arial" pitchFamily="34" charset="0"/>
                  <a:ea typeface="楷体_GB2312" pitchFamily="49" charset="-122"/>
                </a:rPr>
                <a:t>        </a:t>
              </a:r>
              <a:r>
                <a:rPr lang="en-US" altLang="zh-CN" sz="3200">
                  <a:solidFill>
                    <a:srgbClr val="FFFF99"/>
                  </a:solidFill>
                  <a:effectLst>
                    <a:outerShdw blurRad="38100" dist="38100" dir="2700000" algn="tl">
                      <a:srgbClr val="C0C0C0"/>
                    </a:outerShdw>
                  </a:effectLst>
                  <a:latin typeface="Arial" pitchFamily="34" charset="0"/>
                  <a:ea typeface="楷体_GB2312" pitchFamily="49" charset="-122"/>
                </a:rPr>
                <a:t>——    </a:t>
              </a:r>
              <a:r>
                <a:rPr lang="zh-CN" altLang="en-US" sz="2400">
                  <a:solidFill>
                    <a:srgbClr val="FFFF99"/>
                  </a:solidFill>
                  <a:effectLst>
                    <a:outerShdw blurRad="38100" dist="38100" dir="2700000" algn="tl">
                      <a:srgbClr val="C0C0C0"/>
                    </a:outerShdw>
                  </a:effectLst>
                  <a:latin typeface="Arial" pitchFamily="34" charset="0"/>
                  <a:ea typeface="楷体_GB2312" pitchFamily="49" charset="-122"/>
                </a:rPr>
                <a:t>亚里士多德</a:t>
              </a:r>
            </a:p>
          </p:txBody>
        </p:sp>
      </p:grpSp>
      <p:sp>
        <p:nvSpPr>
          <p:cNvPr id="36891" name="Text Box 27"/>
          <p:cNvSpPr txBox="1">
            <a:spLocks noChangeArrowheads="1"/>
          </p:cNvSpPr>
          <p:nvPr/>
        </p:nvSpPr>
        <p:spPr bwMode="auto">
          <a:xfrm>
            <a:off x="5181600" y="6096000"/>
            <a:ext cx="838200" cy="457200"/>
          </a:xfrm>
          <a:prstGeom prst="rect">
            <a:avLst/>
          </a:prstGeom>
          <a:noFill/>
          <a:ln w="9525">
            <a:noFill/>
            <a:miter lim="800000"/>
            <a:headEnd/>
            <a:tailEnd/>
          </a:ln>
          <a:effectLst/>
        </p:spPr>
        <p:txBody>
          <a:bodyPr>
            <a:spAutoFit/>
          </a:bodyPr>
          <a:lstStyle/>
          <a:p>
            <a:pPr algn="l" eaLnBrk="1" hangingPunct="1">
              <a:spcBef>
                <a:spcPct val="50000"/>
              </a:spcBef>
              <a:defRPr/>
            </a:pPr>
            <a:endParaRPr lang="zh-CN" altLang="zh-CN" sz="2400">
              <a:solidFill>
                <a:schemeClr val="tx1"/>
              </a:solidFill>
              <a:effectLst>
                <a:outerShdw blurRad="38100" dist="38100" dir="2700000" algn="tl">
                  <a:srgbClr val="C0C0C0"/>
                </a:outerShdw>
              </a:effectLst>
              <a:latin typeface="Arial" pitchFamily="34" charset="0"/>
              <a:ea typeface="楷体_GB2312" pitchFamily="49" charset="-122"/>
            </a:endParaRPr>
          </a:p>
        </p:txBody>
      </p:sp>
      <p:grpSp>
        <p:nvGrpSpPr>
          <p:cNvPr id="9" name="Group 28"/>
          <p:cNvGrpSpPr>
            <a:grpSpLocks/>
          </p:cNvGrpSpPr>
          <p:nvPr/>
        </p:nvGrpSpPr>
        <p:grpSpPr bwMode="auto">
          <a:xfrm>
            <a:off x="1447800" y="2362200"/>
            <a:ext cx="6553200" cy="3048000"/>
            <a:chOff x="720" y="1296"/>
            <a:chExt cx="4182" cy="1920"/>
          </a:xfrm>
        </p:grpSpPr>
        <p:grpSp>
          <p:nvGrpSpPr>
            <p:cNvPr id="10" name="Group 29"/>
            <p:cNvGrpSpPr>
              <a:grpSpLocks/>
            </p:cNvGrpSpPr>
            <p:nvPr/>
          </p:nvGrpSpPr>
          <p:grpSpPr bwMode="auto">
            <a:xfrm rot="5400000">
              <a:off x="1488" y="1442"/>
              <a:ext cx="229" cy="326"/>
              <a:chOff x="778" y="1762"/>
              <a:chExt cx="312" cy="420"/>
            </a:xfrm>
          </p:grpSpPr>
          <p:grpSp>
            <p:nvGrpSpPr>
              <p:cNvPr id="11" name="Group 30"/>
              <p:cNvGrpSpPr>
                <a:grpSpLocks/>
              </p:cNvGrpSpPr>
              <p:nvPr/>
            </p:nvGrpSpPr>
            <p:grpSpPr bwMode="auto">
              <a:xfrm>
                <a:off x="960" y="1764"/>
                <a:ext cx="130" cy="418"/>
                <a:chOff x="960" y="1764"/>
                <a:chExt cx="130" cy="418"/>
              </a:xfrm>
            </p:grpSpPr>
            <p:sp>
              <p:nvSpPr>
                <p:cNvPr id="36895" name="Oval 31"/>
                <p:cNvSpPr>
                  <a:spLocks noChangeArrowheads="1"/>
                </p:cNvSpPr>
                <p:nvPr/>
              </p:nvSpPr>
              <p:spPr bwMode="gray">
                <a:xfrm>
                  <a:off x="952" y="1762"/>
                  <a:ext cx="123" cy="119"/>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96" name="Oval 32"/>
                <p:cNvSpPr>
                  <a:spLocks noChangeArrowheads="1"/>
                </p:cNvSpPr>
                <p:nvPr/>
              </p:nvSpPr>
              <p:spPr bwMode="gray">
                <a:xfrm>
                  <a:off x="964" y="2060"/>
                  <a:ext cx="124" cy="119"/>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897" name="AutoShape 33"/>
                <p:cNvSpPr>
                  <a:spLocks noChangeArrowheads="1"/>
                </p:cNvSpPr>
                <p:nvPr/>
              </p:nvSpPr>
              <p:spPr bwMode="gray">
                <a:xfrm>
                  <a:off x="995" y="1831"/>
                  <a:ext cx="63" cy="295"/>
                </a:xfrm>
                <a:prstGeom prst="roundRect">
                  <a:avLst>
                    <a:gd name="adj" fmla="val 50000"/>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2" name="Group 34"/>
              <p:cNvGrpSpPr>
                <a:grpSpLocks/>
              </p:cNvGrpSpPr>
              <p:nvPr/>
            </p:nvGrpSpPr>
            <p:grpSpPr bwMode="auto">
              <a:xfrm>
                <a:off x="778" y="1762"/>
                <a:ext cx="130" cy="418"/>
                <a:chOff x="960" y="1764"/>
                <a:chExt cx="130" cy="418"/>
              </a:xfrm>
            </p:grpSpPr>
            <p:sp>
              <p:nvSpPr>
                <p:cNvPr id="36899" name="Oval 35"/>
                <p:cNvSpPr>
                  <a:spLocks noChangeArrowheads="1"/>
                </p:cNvSpPr>
                <p:nvPr/>
              </p:nvSpPr>
              <p:spPr bwMode="gray">
                <a:xfrm>
                  <a:off x="958" y="1761"/>
                  <a:ext cx="120" cy="119"/>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00" name="Oval 36"/>
                <p:cNvSpPr>
                  <a:spLocks noChangeArrowheads="1"/>
                </p:cNvSpPr>
                <p:nvPr/>
              </p:nvSpPr>
              <p:spPr bwMode="gray">
                <a:xfrm>
                  <a:off x="961" y="2051"/>
                  <a:ext cx="123" cy="119"/>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01" name="AutoShape 37"/>
                <p:cNvSpPr>
                  <a:spLocks noChangeArrowheads="1"/>
                </p:cNvSpPr>
                <p:nvPr/>
              </p:nvSpPr>
              <p:spPr bwMode="gray">
                <a:xfrm>
                  <a:off x="995" y="1831"/>
                  <a:ext cx="63" cy="294"/>
                </a:xfrm>
                <a:prstGeom prst="roundRect">
                  <a:avLst>
                    <a:gd name="adj" fmla="val 50000"/>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13" name="Group 38"/>
            <p:cNvGrpSpPr>
              <a:grpSpLocks/>
            </p:cNvGrpSpPr>
            <p:nvPr/>
          </p:nvGrpSpPr>
          <p:grpSpPr bwMode="auto">
            <a:xfrm rot="5400000">
              <a:off x="1488" y="2785"/>
              <a:ext cx="230" cy="326"/>
              <a:chOff x="778" y="1762"/>
              <a:chExt cx="312" cy="420"/>
            </a:xfrm>
          </p:grpSpPr>
          <p:grpSp>
            <p:nvGrpSpPr>
              <p:cNvPr id="14" name="Group 39"/>
              <p:cNvGrpSpPr>
                <a:grpSpLocks/>
              </p:cNvGrpSpPr>
              <p:nvPr/>
            </p:nvGrpSpPr>
            <p:grpSpPr bwMode="auto">
              <a:xfrm>
                <a:off x="960" y="1764"/>
                <a:ext cx="130" cy="418"/>
                <a:chOff x="960" y="1764"/>
                <a:chExt cx="130" cy="418"/>
              </a:xfrm>
            </p:grpSpPr>
            <p:sp>
              <p:nvSpPr>
                <p:cNvPr id="36904" name="Oval 40"/>
                <p:cNvSpPr>
                  <a:spLocks noChangeArrowheads="1"/>
                </p:cNvSpPr>
                <p:nvPr/>
              </p:nvSpPr>
              <p:spPr bwMode="gray">
                <a:xfrm>
                  <a:off x="960" y="1764"/>
                  <a:ext cx="126" cy="120"/>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05" name="Oval 41"/>
                <p:cNvSpPr>
                  <a:spLocks noChangeArrowheads="1"/>
                </p:cNvSpPr>
                <p:nvPr/>
              </p:nvSpPr>
              <p:spPr bwMode="gray">
                <a:xfrm>
                  <a:off x="964" y="2060"/>
                  <a:ext cx="126" cy="119"/>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06" name="AutoShape 42"/>
                <p:cNvSpPr>
                  <a:spLocks noChangeArrowheads="1"/>
                </p:cNvSpPr>
                <p:nvPr/>
              </p:nvSpPr>
              <p:spPr bwMode="gray">
                <a:xfrm>
                  <a:off x="996" y="1838"/>
                  <a:ext cx="61" cy="294"/>
                </a:xfrm>
                <a:prstGeom prst="roundRect">
                  <a:avLst>
                    <a:gd name="adj" fmla="val 50000"/>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5" name="Group 43"/>
              <p:cNvGrpSpPr>
                <a:grpSpLocks/>
              </p:cNvGrpSpPr>
              <p:nvPr/>
            </p:nvGrpSpPr>
            <p:grpSpPr bwMode="auto">
              <a:xfrm>
                <a:off x="778" y="1762"/>
                <a:ext cx="130" cy="418"/>
                <a:chOff x="960" y="1764"/>
                <a:chExt cx="130" cy="418"/>
              </a:xfrm>
            </p:grpSpPr>
            <p:sp>
              <p:nvSpPr>
                <p:cNvPr id="36908" name="Oval 44"/>
                <p:cNvSpPr>
                  <a:spLocks noChangeArrowheads="1"/>
                </p:cNvSpPr>
                <p:nvPr/>
              </p:nvSpPr>
              <p:spPr bwMode="gray">
                <a:xfrm>
                  <a:off x="960" y="1762"/>
                  <a:ext cx="126" cy="119"/>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09" name="Oval 45"/>
                <p:cNvSpPr>
                  <a:spLocks noChangeArrowheads="1"/>
                </p:cNvSpPr>
                <p:nvPr/>
              </p:nvSpPr>
              <p:spPr bwMode="gray">
                <a:xfrm>
                  <a:off x="964" y="2060"/>
                  <a:ext cx="126" cy="119"/>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10" name="AutoShape 46"/>
                <p:cNvSpPr>
                  <a:spLocks noChangeArrowheads="1"/>
                </p:cNvSpPr>
                <p:nvPr/>
              </p:nvSpPr>
              <p:spPr bwMode="gray">
                <a:xfrm>
                  <a:off x="997" y="1833"/>
                  <a:ext cx="61" cy="295"/>
                </a:xfrm>
                <a:prstGeom prst="roundRect">
                  <a:avLst>
                    <a:gd name="adj" fmla="val 50000"/>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36911" name="AutoShape 47"/>
            <p:cNvSpPr>
              <a:spLocks noChangeArrowheads="1"/>
            </p:cNvSpPr>
            <p:nvPr/>
          </p:nvSpPr>
          <p:spPr bwMode="gray">
            <a:xfrm flipH="1">
              <a:off x="720" y="1296"/>
              <a:ext cx="696" cy="1872"/>
            </a:xfrm>
            <a:prstGeom prst="roundRect">
              <a:avLst>
                <a:gd name="adj" fmla="val 11375"/>
              </a:avLst>
            </a:prstGeom>
            <a:noFill/>
            <a:ln w="28575">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12" name="AutoShape 48"/>
            <p:cNvSpPr>
              <a:spLocks noChangeArrowheads="1"/>
            </p:cNvSpPr>
            <p:nvPr/>
          </p:nvSpPr>
          <p:spPr bwMode="gray">
            <a:xfrm>
              <a:off x="1680" y="1344"/>
              <a:ext cx="3222" cy="1872"/>
            </a:xfrm>
            <a:prstGeom prst="roundRect">
              <a:avLst>
                <a:gd name="adj" fmla="val 2454"/>
              </a:avLst>
            </a:prstGeom>
            <a:solidFill>
              <a:schemeClr val="hlink"/>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13" name="Text Box 49"/>
            <p:cNvSpPr txBox="1">
              <a:spLocks noChangeArrowheads="1"/>
            </p:cNvSpPr>
            <p:nvPr/>
          </p:nvSpPr>
          <p:spPr bwMode="auto">
            <a:xfrm>
              <a:off x="1921" y="1728"/>
              <a:ext cx="2735" cy="1151"/>
            </a:xfrm>
            <a:prstGeom prst="rect">
              <a:avLst/>
            </a:prstGeom>
            <a:noFill/>
            <a:ln w="28575">
              <a:solidFill>
                <a:srgbClr val="FFFF99"/>
              </a:solidFill>
              <a:miter lim="800000"/>
              <a:headEnd/>
              <a:tailEnd/>
            </a:ln>
            <a:effectLst/>
          </p:spPr>
          <p:txBody>
            <a:bodyPr>
              <a:spAutoFit/>
            </a:bodyPr>
            <a:lstStyle/>
            <a:p>
              <a:pPr algn="l" eaLnBrk="1" hangingPunct="1">
                <a:spcBef>
                  <a:spcPct val="50000"/>
                </a:spcBef>
                <a:defRPr/>
              </a:pPr>
              <a:r>
                <a:rPr lang="en-US" altLang="zh-CN" sz="3200">
                  <a:solidFill>
                    <a:srgbClr val="FFFF99"/>
                  </a:solidFill>
                  <a:effectLst>
                    <a:outerShdw blurRad="38100" dist="38100" dir="2700000" algn="tl">
                      <a:srgbClr val="C0C0C0"/>
                    </a:outerShdw>
                  </a:effectLst>
                  <a:latin typeface="Arial" pitchFamily="34" charset="0"/>
                  <a:ea typeface="楷体_GB2312" pitchFamily="49" charset="-122"/>
                </a:rPr>
                <a:t>     “</a:t>
              </a:r>
              <a:r>
                <a:rPr lang="zh-CN" altLang="en-US" sz="3200">
                  <a:solidFill>
                    <a:srgbClr val="FFFF99"/>
                  </a:solidFill>
                  <a:effectLst>
                    <a:outerShdw blurRad="38100" dist="38100" dir="2700000" algn="tl">
                      <a:srgbClr val="C0C0C0"/>
                    </a:outerShdw>
                  </a:effectLst>
                  <a:latin typeface="Arial" pitchFamily="34" charset="0"/>
                  <a:ea typeface="楷体_GB2312" pitchFamily="49" charset="-122"/>
                </a:rPr>
                <a:t>实践是一种实验、科学实验。”  </a:t>
              </a:r>
            </a:p>
            <a:p>
              <a:pPr algn="l" eaLnBrk="1" hangingPunct="1">
                <a:spcBef>
                  <a:spcPct val="50000"/>
                </a:spcBef>
                <a:defRPr/>
              </a:pPr>
              <a:r>
                <a:rPr lang="zh-CN" altLang="en-US" sz="3200">
                  <a:solidFill>
                    <a:srgbClr val="FFFF99"/>
                  </a:solidFill>
                  <a:effectLst>
                    <a:outerShdw blurRad="38100" dist="38100" dir="2700000" algn="tl">
                      <a:srgbClr val="C0C0C0"/>
                    </a:outerShdw>
                  </a:effectLst>
                  <a:latin typeface="Arial" pitchFamily="34" charset="0"/>
                  <a:ea typeface="楷体_GB2312" pitchFamily="49" charset="-122"/>
                </a:rPr>
                <a:t>        </a:t>
              </a:r>
              <a:r>
                <a:rPr lang="en-US" altLang="zh-CN" sz="3200">
                  <a:solidFill>
                    <a:srgbClr val="FFFF99"/>
                  </a:solidFill>
                  <a:effectLst>
                    <a:outerShdw blurRad="38100" dist="38100" dir="2700000" algn="tl">
                      <a:srgbClr val="C0C0C0"/>
                    </a:outerShdw>
                  </a:effectLst>
                  <a:latin typeface="Arial" pitchFamily="34" charset="0"/>
                  <a:ea typeface="楷体_GB2312" pitchFamily="49" charset="-122"/>
                </a:rPr>
                <a:t>——    </a:t>
              </a:r>
              <a:r>
                <a:rPr lang="zh-CN" altLang="en-US" sz="3200">
                  <a:solidFill>
                    <a:srgbClr val="FFFF99"/>
                  </a:solidFill>
                  <a:effectLst>
                    <a:outerShdw blurRad="38100" dist="38100" dir="2700000" algn="tl">
                      <a:srgbClr val="C0C0C0"/>
                    </a:outerShdw>
                  </a:effectLst>
                  <a:latin typeface="Arial" pitchFamily="34" charset="0"/>
                  <a:ea typeface="楷体_GB2312" pitchFamily="49" charset="-122"/>
                </a:rPr>
                <a:t>培根</a:t>
              </a:r>
              <a:endParaRPr lang="zh-CN" altLang="en-US" sz="2400">
                <a:solidFill>
                  <a:srgbClr val="FFFF99"/>
                </a:solidFill>
                <a:effectLst>
                  <a:outerShdw blurRad="38100" dist="38100" dir="2700000" algn="tl">
                    <a:srgbClr val="C0C0C0"/>
                  </a:outerShdw>
                </a:effectLst>
                <a:latin typeface="Arial" pitchFamily="34" charset="0"/>
                <a:ea typeface="楷体_GB2312" pitchFamily="49" charset="-122"/>
              </a:endParaRPr>
            </a:p>
          </p:txBody>
        </p:sp>
        <p:pic>
          <p:nvPicPr>
            <p:cNvPr id="85075" name="Picture 50" descr="u=3567091973,877175803&amp;gp=20"/>
            <p:cNvPicPr>
              <a:picLocks noChangeAspect="1" noChangeArrowheads="1"/>
            </p:cNvPicPr>
            <p:nvPr/>
          </p:nvPicPr>
          <p:blipFill>
            <a:blip r:embed="rId3" cstate="print"/>
            <a:srcRect/>
            <a:stretch>
              <a:fillRect/>
            </a:stretch>
          </p:blipFill>
          <p:spPr bwMode="auto">
            <a:xfrm>
              <a:off x="768" y="1680"/>
              <a:ext cx="576" cy="1112"/>
            </a:xfrm>
            <a:prstGeom prst="rect">
              <a:avLst/>
            </a:prstGeom>
            <a:noFill/>
            <a:ln w="9525">
              <a:noFill/>
              <a:miter lim="800000"/>
              <a:headEnd/>
              <a:tailEnd/>
            </a:ln>
          </p:spPr>
        </p:pic>
      </p:grpSp>
      <p:grpSp>
        <p:nvGrpSpPr>
          <p:cNvPr id="16" name="Group 51"/>
          <p:cNvGrpSpPr>
            <a:grpSpLocks/>
          </p:cNvGrpSpPr>
          <p:nvPr/>
        </p:nvGrpSpPr>
        <p:grpSpPr bwMode="auto">
          <a:xfrm>
            <a:off x="1219200" y="2209800"/>
            <a:ext cx="6705600" cy="3200400"/>
            <a:chOff x="720" y="1296"/>
            <a:chExt cx="4182" cy="1872"/>
          </a:xfrm>
        </p:grpSpPr>
        <p:grpSp>
          <p:nvGrpSpPr>
            <p:cNvPr id="17" name="Group 52"/>
            <p:cNvGrpSpPr>
              <a:grpSpLocks/>
            </p:cNvGrpSpPr>
            <p:nvPr/>
          </p:nvGrpSpPr>
          <p:grpSpPr bwMode="auto">
            <a:xfrm rot="5400000">
              <a:off x="1488" y="1442"/>
              <a:ext cx="229" cy="326"/>
              <a:chOff x="778" y="1762"/>
              <a:chExt cx="312" cy="420"/>
            </a:xfrm>
          </p:grpSpPr>
          <p:grpSp>
            <p:nvGrpSpPr>
              <p:cNvPr id="18" name="Group 53"/>
              <p:cNvGrpSpPr>
                <a:grpSpLocks/>
              </p:cNvGrpSpPr>
              <p:nvPr/>
            </p:nvGrpSpPr>
            <p:grpSpPr bwMode="auto">
              <a:xfrm>
                <a:off x="960" y="1764"/>
                <a:ext cx="130" cy="418"/>
                <a:chOff x="960" y="1764"/>
                <a:chExt cx="130" cy="418"/>
              </a:xfrm>
            </p:grpSpPr>
            <p:sp>
              <p:nvSpPr>
                <p:cNvPr id="36918" name="Oval 54"/>
                <p:cNvSpPr>
                  <a:spLocks noChangeArrowheads="1"/>
                </p:cNvSpPr>
                <p:nvPr/>
              </p:nvSpPr>
              <p:spPr bwMode="gray">
                <a:xfrm>
                  <a:off x="960" y="1762"/>
                  <a:ext cx="128" cy="121"/>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19" name="Oval 55"/>
                <p:cNvSpPr>
                  <a:spLocks noChangeArrowheads="1"/>
                </p:cNvSpPr>
                <p:nvPr/>
              </p:nvSpPr>
              <p:spPr bwMode="gray">
                <a:xfrm>
                  <a:off x="962" y="2062"/>
                  <a:ext cx="128"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20" name="AutoShape 56"/>
                <p:cNvSpPr>
                  <a:spLocks noChangeArrowheads="1"/>
                </p:cNvSpPr>
                <p:nvPr/>
              </p:nvSpPr>
              <p:spPr bwMode="gray">
                <a:xfrm>
                  <a:off x="996" y="1835"/>
                  <a:ext cx="62" cy="301"/>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9" name="Group 57"/>
              <p:cNvGrpSpPr>
                <a:grpSpLocks/>
              </p:cNvGrpSpPr>
              <p:nvPr/>
            </p:nvGrpSpPr>
            <p:grpSpPr bwMode="auto">
              <a:xfrm>
                <a:off x="778" y="1762"/>
                <a:ext cx="130" cy="418"/>
                <a:chOff x="960" y="1764"/>
                <a:chExt cx="130" cy="418"/>
              </a:xfrm>
            </p:grpSpPr>
            <p:sp>
              <p:nvSpPr>
                <p:cNvPr id="36922" name="Oval 58"/>
                <p:cNvSpPr>
                  <a:spLocks noChangeArrowheads="1"/>
                </p:cNvSpPr>
                <p:nvPr/>
              </p:nvSpPr>
              <p:spPr bwMode="gray">
                <a:xfrm>
                  <a:off x="957" y="1756"/>
                  <a:ext cx="129"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23" name="Oval 59"/>
                <p:cNvSpPr>
                  <a:spLocks noChangeArrowheads="1"/>
                </p:cNvSpPr>
                <p:nvPr/>
              </p:nvSpPr>
              <p:spPr bwMode="gray">
                <a:xfrm>
                  <a:off x="962" y="2059"/>
                  <a:ext cx="128" cy="121"/>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24" name="AutoShape 60"/>
                <p:cNvSpPr>
                  <a:spLocks noChangeArrowheads="1"/>
                </p:cNvSpPr>
                <p:nvPr/>
              </p:nvSpPr>
              <p:spPr bwMode="gray">
                <a:xfrm>
                  <a:off x="996" y="1832"/>
                  <a:ext cx="62" cy="302"/>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20" name="Group 61"/>
            <p:cNvGrpSpPr>
              <a:grpSpLocks/>
            </p:cNvGrpSpPr>
            <p:nvPr/>
          </p:nvGrpSpPr>
          <p:grpSpPr bwMode="auto">
            <a:xfrm rot="5400000">
              <a:off x="1488" y="2785"/>
              <a:ext cx="230" cy="326"/>
              <a:chOff x="778" y="1762"/>
              <a:chExt cx="312" cy="420"/>
            </a:xfrm>
          </p:grpSpPr>
          <p:grpSp>
            <p:nvGrpSpPr>
              <p:cNvPr id="21" name="Group 62"/>
              <p:cNvGrpSpPr>
                <a:grpSpLocks/>
              </p:cNvGrpSpPr>
              <p:nvPr/>
            </p:nvGrpSpPr>
            <p:grpSpPr bwMode="auto">
              <a:xfrm>
                <a:off x="960" y="1764"/>
                <a:ext cx="130" cy="418"/>
                <a:chOff x="960" y="1764"/>
                <a:chExt cx="130" cy="418"/>
              </a:xfrm>
            </p:grpSpPr>
            <p:sp>
              <p:nvSpPr>
                <p:cNvPr id="36927" name="Oval 63"/>
                <p:cNvSpPr>
                  <a:spLocks noChangeArrowheads="1"/>
                </p:cNvSpPr>
                <p:nvPr/>
              </p:nvSpPr>
              <p:spPr bwMode="gray">
                <a:xfrm>
                  <a:off x="960" y="1764"/>
                  <a:ext cx="126"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28" name="Oval 64"/>
                <p:cNvSpPr>
                  <a:spLocks noChangeArrowheads="1"/>
                </p:cNvSpPr>
                <p:nvPr/>
              </p:nvSpPr>
              <p:spPr bwMode="gray">
                <a:xfrm>
                  <a:off x="964" y="2062"/>
                  <a:ext cx="126"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29" name="AutoShape 65"/>
                <p:cNvSpPr>
                  <a:spLocks noChangeArrowheads="1"/>
                </p:cNvSpPr>
                <p:nvPr/>
              </p:nvSpPr>
              <p:spPr bwMode="gray">
                <a:xfrm>
                  <a:off x="997" y="1835"/>
                  <a:ext cx="62" cy="301"/>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22" name="Group 66"/>
              <p:cNvGrpSpPr>
                <a:grpSpLocks/>
              </p:cNvGrpSpPr>
              <p:nvPr/>
            </p:nvGrpSpPr>
            <p:grpSpPr bwMode="auto">
              <a:xfrm>
                <a:off x="778" y="1762"/>
                <a:ext cx="130" cy="418"/>
                <a:chOff x="960" y="1764"/>
                <a:chExt cx="130" cy="418"/>
              </a:xfrm>
            </p:grpSpPr>
            <p:sp>
              <p:nvSpPr>
                <p:cNvPr id="36931" name="Oval 67"/>
                <p:cNvSpPr>
                  <a:spLocks noChangeArrowheads="1"/>
                </p:cNvSpPr>
                <p:nvPr/>
              </p:nvSpPr>
              <p:spPr bwMode="gray">
                <a:xfrm>
                  <a:off x="960" y="1762"/>
                  <a:ext cx="126" cy="121"/>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32" name="Oval 68"/>
                <p:cNvSpPr>
                  <a:spLocks noChangeArrowheads="1"/>
                </p:cNvSpPr>
                <p:nvPr/>
              </p:nvSpPr>
              <p:spPr bwMode="gray">
                <a:xfrm>
                  <a:off x="962" y="2062"/>
                  <a:ext cx="125"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33" name="AutoShape 69"/>
                <p:cNvSpPr>
                  <a:spLocks noChangeArrowheads="1"/>
                </p:cNvSpPr>
                <p:nvPr/>
              </p:nvSpPr>
              <p:spPr bwMode="gray">
                <a:xfrm>
                  <a:off x="996" y="1835"/>
                  <a:ext cx="62" cy="301"/>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36934" name="AutoShape 70"/>
            <p:cNvSpPr>
              <a:spLocks noChangeArrowheads="1"/>
            </p:cNvSpPr>
            <p:nvPr/>
          </p:nvSpPr>
          <p:spPr bwMode="gray">
            <a:xfrm flipH="1">
              <a:off x="720" y="1296"/>
              <a:ext cx="696" cy="1872"/>
            </a:xfrm>
            <a:prstGeom prst="roundRect">
              <a:avLst>
                <a:gd name="adj" fmla="val 11375"/>
              </a:avLst>
            </a:prstGeom>
            <a:noFill/>
            <a:ln w="28575">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35" name="AutoShape 71"/>
            <p:cNvSpPr>
              <a:spLocks noChangeArrowheads="1"/>
            </p:cNvSpPr>
            <p:nvPr/>
          </p:nvSpPr>
          <p:spPr bwMode="gray">
            <a:xfrm>
              <a:off x="1680" y="1296"/>
              <a:ext cx="3222" cy="1872"/>
            </a:xfrm>
            <a:prstGeom prst="roundRect">
              <a:avLst>
                <a:gd name="adj" fmla="val 2454"/>
              </a:avLst>
            </a:prstGeom>
            <a:solidFill>
              <a:schemeClr val="accent2"/>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36" name="Text Box 72"/>
            <p:cNvSpPr txBox="1">
              <a:spLocks noChangeArrowheads="1"/>
            </p:cNvSpPr>
            <p:nvPr/>
          </p:nvSpPr>
          <p:spPr bwMode="auto">
            <a:xfrm>
              <a:off x="1920" y="1584"/>
              <a:ext cx="2738" cy="1211"/>
            </a:xfrm>
            <a:prstGeom prst="rect">
              <a:avLst/>
            </a:prstGeom>
            <a:noFill/>
            <a:ln w="28575">
              <a:solidFill>
                <a:srgbClr val="FFFF99"/>
              </a:solidFill>
              <a:miter lim="800000"/>
              <a:headEnd/>
              <a:tailEnd/>
            </a:ln>
            <a:effectLst/>
          </p:spPr>
          <p:txBody>
            <a:bodyPr>
              <a:spAutoFit/>
            </a:bodyPr>
            <a:lstStyle/>
            <a:p>
              <a:pPr algn="l" eaLnBrk="1" hangingPunct="1">
                <a:defRPr/>
              </a:pPr>
              <a:r>
                <a:rPr lang="en-US" altLang="zh-CN" sz="3200">
                  <a:solidFill>
                    <a:srgbClr val="FFFF99"/>
                  </a:solidFill>
                  <a:effectLst>
                    <a:outerShdw blurRad="38100" dist="38100" dir="2700000" algn="tl">
                      <a:srgbClr val="C0C0C0"/>
                    </a:outerShdw>
                  </a:effectLst>
                  <a:latin typeface="Arial" pitchFamily="34" charset="0"/>
                  <a:ea typeface="楷体_GB2312" pitchFamily="49" charset="-122"/>
                </a:rPr>
                <a:t>     </a:t>
              </a:r>
              <a:r>
                <a:rPr lang="en-US" altLang="zh-CN" sz="3200">
                  <a:effectLst>
                    <a:outerShdw blurRad="38100" dist="38100" dir="2700000" algn="tl">
                      <a:srgbClr val="C0C0C0"/>
                    </a:outerShdw>
                  </a:effectLst>
                  <a:latin typeface="Arial" pitchFamily="34" charset="0"/>
                  <a:ea typeface="楷体_GB2312" pitchFamily="49" charset="-122"/>
                </a:rPr>
                <a:t>“</a:t>
              </a:r>
              <a:r>
                <a:rPr lang="zh-CN" altLang="en-US" sz="3200">
                  <a:effectLst>
                    <a:outerShdw blurRad="38100" dist="38100" dir="2700000" algn="tl">
                      <a:srgbClr val="C0C0C0"/>
                    </a:outerShdw>
                  </a:effectLst>
                  <a:latin typeface="Arial" pitchFamily="34" charset="0"/>
                  <a:ea typeface="华文行楷" pitchFamily="2" charset="-122"/>
                </a:rPr>
                <a:t>知是行的主意，行是知的功夫；知是行之始，行是知之成。”</a:t>
              </a:r>
            </a:p>
            <a:p>
              <a:pPr algn="l" eaLnBrk="1" hangingPunct="1">
                <a:defRPr/>
              </a:pPr>
              <a:r>
                <a:rPr lang="zh-CN" altLang="en-US" sz="3200">
                  <a:solidFill>
                    <a:srgbClr val="FFFF99"/>
                  </a:solidFill>
                  <a:effectLst>
                    <a:outerShdw blurRad="38100" dist="38100" dir="2700000" algn="tl">
                      <a:srgbClr val="C0C0C0"/>
                    </a:outerShdw>
                  </a:effectLst>
                  <a:latin typeface="Arial" pitchFamily="34" charset="0"/>
                  <a:ea typeface="楷体_GB2312" pitchFamily="49" charset="-122"/>
                </a:rPr>
                <a:t>       </a:t>
              </a:r>
              <a:r>
                <a:rPr lang="en-US" altLang="zh-CN" sz="3200">
                  <a:solidFill>
                    <a:srgbClr val="FFFF99"/>
                  </a:solidFill>
                  <a:effectLst>
                    <a:outerShdw blurRad="38100" dist="38100" dir="2700000" algn="tl">
                      <a:srgbClr val="C0C0C0"/>
                    </a:outerShdw>
                  </a:effectLst>
                  <a:latin typeface="Arial" pitchFamily="34" charset="0"/>
                  <a:ea typeface="楷体_GB2312" pitchFamily="49" charset="-122"/>
                </a:rPr>
                <a:t>——    </a:t>
              </a:r>
              <a:r>
                <a:rPr lang="zh-CN" altLang="en-US" sz="2800">
                  <a:effectLst>
                    <a:outerShdw blurRad="38100" dist="38100" dir="2700000" algn="tl">
                      <a:srgbClr val="C0C0C0"/>
                    </a:outerShdw>
                  </a:effectLst>
                  <a:latin typeface="Arial" pitchFamily="34" charset="0"/>
                  <a:ea typeface="楷体_GB2312" pitchFamily="49" charset="-122"/>
                </a:rPr>
                <a:t>王阳明</a:t>
              </a:r>
            </a:p>
          </p:txBody>
        </p:sp>
        <p:pic>
          <p:nvPicPr>
            <p:cNvPr id="85053" name="Picture 73" descr="u=860712217,3179434079&amp;gp=10"/>
            <p:cNvPicPr>
              <a:picLocks noChangeAspect="1" noChangeArrowheads="1"/>
            </p:cNvPicPr>
            <p:nvPr/>
          </p:nvPicPr>
          <p:blipFill>
            <a:blip r:embed="rId4" cstate="print"/>
            <a:srcRect/>
            <a:stretch>
              <a:fillRect/>
            </a:stretch>
          </p:blipFill>
          <p:spPr bwMode="auto">
            <a:xfrm>
              <a:off x="816" y="1632"/>
              <a:ext cx="576" cy="1152"/>
            </a:xfrm>
            <a:prstGeom prst="rect">
              <a:avLst/>
            </a:prstGeom>
            <a:noFill/>
            <a:ln w="9525">
              <a:noFill/>
              <a:miter lim="800000"/>
              <a:headEnd/>
              <a:tailEnd/>
            </a:ln>
          </p:spPr>
        </p:pic>
      </p:grpSp>
      <p:grpSp>
        <p:nvGrpSpPr>
          <p:cNvPr id="23" name="Group 74"/>
          <p:cNvGrpSpPr>
            <a:grpSpLocks/>
          </p:cNvGrpSpPr>
          <p:nvPr/>
        </p:nvGrpSpPr>
        <p:grpSpPr bwMode="auto">
          <a:xfrm>
            <a:off x="1371600" y="2362200"/>
            <a:ext cx="6705600" cy="3200400"/>
            <a:chOff x="768" y="1392"/>
            <a:chExt cx="4224" cy="2016"/>
          </a:xfrm>
        </p:grpSpPr>
        <p:grpSp>
          <p:nvGrpSpPr>
            <p:cNvPr id="24" name="Group 75"/>
            <p:cNvGrpSpPr>
              <a:grpSpLocks/>
            </p:cNvGrpSpPr>
            <p:nvPr/>
          </p:nvGrpSpPr>
          <p:grpSpPr bwMode="auto">
            <a:xfrm rot="5400000">
              <a:off x="1536" y="1560"/>
              <a:ext cx="247" cy="330"/>
              <a:chOff x="778" y="1762"/>
              <a:chExt cx="312" cy="420"/>
            </a:xfrm>
          </p:grpSpPr>
          <p:grpSp>
            <p:nvGrpSpPr>
              <p:cNvPr id="25" name="Group 76"/>
              <p:cNvGrpSpPr>
                <a:grpSpLocks/>
              </p:cNvGrpSpPr>
              <p:nvPr/>
            </p:nvGrpSpPr>
            <p:grpSpPr bwMode="auto">
              <a:xfrm>
                <a:off x="960" y="1764"/>
                <a:ext cx="130" cy="418"/>
                <a:chOff x="960" y="1764"/>
                <a:chExt cx="130" cy="418"/>
              </a:xfrm>
            </p:grpSpPr>
            <p:sp>
              <p:nvSpPr>
                <p:cNvPr id="36941" name="Oval 77"/>
                <p:cNvSpPr>
                  <a:spLocks noChangeArrowheads="1"/>
                </p:cNvSpPr>
                <p:nvPr/>
              </p:nvSpPr>
              <p:spPr bwMode="gray">
                <a:xfrm>
                  <a:off x="945" y="1764"/>
                  <a:ext cx="126"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42" name="Oval 78"/>
                <p:cNvSpPr>
                  <a:spLocks noChangeArrowheads="1"/>
                </p:cNvSpPr>
                <p:nvPr/>
              </p:nvSpPr>
              <p:spPr bwMode="gray">
                <a:xfrm>
                  <a:off x="962" y="2062"/>
                  <a:ext cx="125"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43" name="AutoShape 79"/>
                <p:cNvSpPr>
                  <a:spLocks noChangeArrowheads="1"/>
                </p:cNvSpPr>
                <p:nvPr/>
              </p:nvSpPr>
              <p:spPr bwMode="gray">
                <a:xfrm>
                  <a:off x="996" y="1836"/>
                  <a:ext cx="62" cy="299"/>
                </a:xfrm>
                <a:prstGeom prst="roundRect">
                  <a:avLst>
                    <a:gd name="adj" fmla="val 50000"/>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26" name="Group 80"/>
              <p:cNvGrpSpPr>
                <a:grpSpLocks/>
              </p:cNvGrpSpPr>
              <p:nvPr/>
            </p:nvGrpSpPr>
            <p:grpSpPr bwMode="auto">
              <a:xfrm>
                <a:off x="778" y="1762"/>
                <a:ext cx="130" cy="418"/>
                <a:chOff x="960" y="1764"/>
                <a:chExt cx="130" cy="418"/>
              </a:xfrm>
            </p:grpSpPr>
            <p:sp>
              <p:nvSpPr>
                <p:cNvPr id="36945" name="Oval 81"/>
                <p:cNvSpPr>
                  <a:spLocks noChangeArrowheads="1"/>
                </p:cNvSpPr>
                <p:nvPr/>
              </p:nvSpPr>
              <p:spPr bwMode="gray">
                <a:xfrm>
                  <a:off x="957" y="1762"/>
                  <a:ext cx="125" cy="121"/>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46" name="Oval 82"/>
                <p:cNvSpPr>
                  <a:spLocks noChangeArrowheads="1"/>
                </p:cNvSpPr>
                <p:nvPr/>
              </p:nvSpPr>
              <p:spPr bwMode="gray">
                <a:xfrm>
                  <a:off x="962" y="2059"/>
                  <a:ext cx="125" cy="121"/>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47" name="AutoShape 83"/>
                <p:cNvSpPr>
                  <a:spLocks noChangeArrowheads="1"/>
                </p:cNvSpPr>
                <p:nvPr/>
              </p:nvSpPr>
              <p:spPr bwMode="gray">
                <a:xfrm>
                  <a:off x="996" y="1836"/>
                  <a:ext cx="62" cy="299"/>
                </a:xfrm>
                <a:prstGeom prst="roundRect">
                  <a:avLst>
                    <a:gd name="adj" fmla="val 50000"/>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27" name="Group 84"/>
            <p:cNvGrpSpPr>
              <a:grpSpLocks/>
            </p:cNvGrpSpPr>
            <p:nvPr/>
          </p:nvGrpSpPr>
          <p:grpSpPr bwMode="auto">
            <a:xfrm rot="5400000">
              <a:off x="1536" y="3006"/>
              <a:ext cx="248" cy="330"/>
              <a:chOff x="778" y="1762"/>
              <a:chExt cx="312" cy="420"/>
            </a:xfrm>
          </p:grpSpPr>
          <p:grpSp>
            <p:nvGrpSpPr>
              <p:cNvPr id="28" name="Group 85"/>
              <p:cNvGrpSpPr>
                <a:grpSpLocks/>
              </p:cNvGrpSpPr>
              <p:nvPr/>
            </p:nvGrpSpPr>
            <p:grpSpPr bwMode="auto">
              <a:xfrm>
                <a:off x="960" y="1764"/>
                <a:ext cx="130" cy="418"/>
                <a:chOff x="960" y="1764"/>
                <a:chExt cx="130" cy="418"/>
              </a:xfrm>
            </p:grpSpPr>
            <p:sp>
              <p:nvSpPr>
                <p:cNvPr id="36950" name="Oval 86"/>
                <p:cNvSpPr>
                  <a:spLocks noChangeArrowheads="1"/>
                </p:cNvSpPr>
                <p:nvPr/>
              </p:nvSpPr>
              <p:spPr bwMode="gray">
                <a:xfrm>
                  <a:off x="960" y="1772"/>
                  <a:ext cx="126" cy="121"/>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51" name="Oval 87"/>
                <p:cNvSpPr>
                  <a:spLocks noChangeArrowheads="1"/>
                </p:cNvSpPr>
                <p:nvPr/>
              </p:nvSpPr>
              <p:spPr bwMode="gray">
                <a:xfrm>
                  <a:off x="964" y="2062"/>
                  <a:ext cx="126"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52" name="AutoShape 88"/>
                <p:cNvSpPr>
                  <a:spLocks noChangeArrowheads="1"/>
                </p:cNvSpPr>
                <p:nvPr/>
              </p:nvSpPr>
              <p:spPr bwMode="gray">
                <a:xfrm>
                  <a:off x="997" y="1836"/>
                  <a:ext cx="62" cy="300"/>
                </a:xfrm>
                <a:prstGeom prst="roundRect">
                  <a:avLst>
                    <a:gd name="adj" fmla="val 50000"/>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29" name="Group 89"/>
              <p:cNvGrpSpPr>
                <a:grpSpLocks/>
              </p:cNvGrpSpPr>
              <p:nvPr/>
            </p:nvGrpSpPr>
            <p:grpSpPr bwMode="auto">
              <a:xfrm>
                <a:off x="778" y="1762"/>
                <a:ext cx="130" cy="418"/>
                <a:chOff x="960" y="1764"/>
                <a:chExt cx="130" cy="418"/>
              </a:xfrm>
            </p:grpSpPr>
            <p:sp>
              <p:nvSpPr>
                <p:cNvPr id="36954" name="Oval 90"/>
                <p:cNvSpPr>
                  <a:spLocks noChangeArrowheads="1"/>
                </p:cNvSpPr>
                <p:nvPr/>
              </p:nvSpPr>
              <p:spPr bwMode="gray">
                <a:xfrm>
                  <a:off x="960" y="1764"/>
                  <a:ext cx="126"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55" name="Oval 91"/>
                <p:cNvSpPr>
                  <a:spLocks noChangeArrowheads="1"/>
                </p:cNvSpPr>
                <p:nvPr/>
              </p:nvSpPr>
              <p:spPr bwMode="gray">
                <a:xfrm>
                  <a:off x="964" y="2062"/>
                  <a:ext cx="126" cy="120"/>
                </a:xfrm>
                <a:prstGeom prst="ellipse">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56" name="AutoShape 92"/>
                <p:cNvSpPr>
                  <a:spLocks noChangeArrowheads="1"/>
                </p:cNvSpPr>
                <p:nvPr/>
              </p:nvSpPr>
              <p:spPr bwMode="gray">
                <a:xfrm>
                  <a:off x="996" y="1839"/>
                  <a:ext cx="62" cy="298"/>
                </a:xfrm>
                <a:prstGeom prst="roundRect">
                  <a:avLst>
                    <a:gd name="adj" fmla="val 50000"/>
                  </a:avLst>
                </a:prstGeom>
                <a:noFill/>
                <a:ln w="38100" algn="ctr">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36957" name="AutoShape 93"/>
            <p:cNvSpPr>
              <a:spLocks noChangeArrowheads="1"/>
            </p:cNvSpPr>
            <p:nvPr/>
          </p:nvSpPr>
          <p:spPr bwMode="gray">
            <a:xfrm flipH="1">
              <a:off x="768" y="1392"/>
              <a:ext cx="703" cy="2016"/>
            </a:xfrm>
            <a:prstGeom prst="roundRect">
              <a:avLst>
                <a:gd name="adj" fmla="val 11375"/>
              </a:avLst>
            </a:prstGeom>
            <a:noFill/>
            <a:ln w="28575">
              <a:solidFill>
                <a:srgbClr val="660033"/>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58" name="AutoShape 94"/>
            <p:cNvSpPr>
              <a:spLocks noChangeArrowheads="1"/>
            </p:cNvSpPr>
            <p:nvPr/>
          </p:nvSpPr>
          <p:spPr bwMode="gray">
            <a:xfrm>
              <a:off x="1738" y="1392"/>
              <a:ext cx="3254" cy="2016"/>
            </a:xfrm>
            <a:prstGeom prst="roundRect">
              <a:avLst>
                <a:gd name="adj" fmla="val 2454"/>
              </a:avLst>
            </a:prstGeom>
            <a:solidFill>
              <a:srgbClr val="660033"/>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59" name="Text Box 95"/>
            <p:cNvSpPr txBox="1">
              <a:spLocks noChangeArrowheads="1"/>
            </p:cNvSpPr>
            <p:nvPr/>
          </p:nvSpPr>
          <p:spPr bwMode="auto">
            <a:xfrm>
              <a:off x="1968" y="1824"/>
              <a:ext cx="2832" cy="1151"/>
            </a:xfrm>
            <a:prstGeom prst="rect">
              <a:avLst/>
            </a:prstGeom>
            <a:noFill/>
            <a:ln w="28575">
              <a:solidFill>
                <a:srgbClr val="FFFF99"/>
              </a:solidFill>
              <a:miter lim="800000"/>
              <a:headEnd/>
              <a:tailEnd/>
            </a:ln>
            <a:effectLst/>
          </p:spPr>
          <p:txBody>
            <a:bodyPr>
              <a:spAutoFit/>
            </a:bodyPr>
            <a:lstStyle/>
            <a:p>
              <a:pPr algn="l" eaLnBrk="1" hangingPunct="1">
                <a:defRPr/>
              </a:pPr>
              <a:r>
                <a:rPr lang="en-US" altLang="zh-CN" sz="3200">
                  <a:solidFill>
                    <a:srgbClr val="FFFF99"/>
                  </a:solidFill>
                  <a:effectLst>
                    <a:outerShdw blurRad="38100" dist="38100" dir="2700000" algn="tl">
                      <a:srgbClr val="C0C0C0"/>
                    </a:outerShdw>
                  </a:effectLst>
                  <a:latin typeface="Arial" pitchFamily="34" charset="0"/>
                  <a:ea typeface="楷体_GB2312" pitchFamily="49" charset="-122"/>
                </a:rPr>
                <a:t>     </a:t>
              </a:r>
              <a:r>
                <a:rPr lang="en-US" altLang="zh-CN" sz="4800">
                  <a:effectLst>
                    <a:outerShdw blurRad="38100" dist="38100" dir="2700000" algn="tl">
                      <a:srgbClr val="C0C0C0"/>
                    </a:outerShdw>
                  </a:effectLst>
                  <a:latin typeface="Arial" pitchFamily="34" charset="0"/>
                  <a:ea typeface="华文行楷" pitchFamily="2" charset="-122"/>
                </a:rPr>
                <a:t>“</a:t>
              </a:r>
              <a:r>
                <a:rPr lang="zh-CN" altLang="en-US" sz="4800">
                  <a:effectLst>
                    <a:outerShdw blurRad="38100" dist="38100" dir="2700000" algn="tl">
                      <a:srgbClr val="C0C0C0"/>
                    </a:outerShdw>
                  </a:effectLst>
                  <a:latin typeface="Arial" pitchFamily="34" charset="0"/>
                  <a:ea typeface="华文行楷" pitchFamily="2" charset="-122"/>
                </a:rPr>
                <a:t>实践理念。”</a:t>
              </a:r>
            </a:p>
            <a:p>
              <a:pPr algn="l" eaLnBrk="1" hangingPunct="1">
                <a:defRPr/>
              </a:pPr>
              <a:r>
                <a:rPr lang="zh-CN" altLang="en-US" sz="3200">
                  <a:solidFill>
                    <a:srgbClr val="FFFF99"/>
                  </a:solidFill>
                  <a:effectLst>
                    <a:outerShdw blurRad="38100" dist="38100" dir="2700000" algn="tl">
                      <a:srgbClr val="C0C0C0"/>
                    </a:outerShdw>
                  </a:effectLst>
                  <a:latin typeface="Arial" pitchFamily="34" charset="0"/>
                  <a:ea typeface="楷体_GB2312" pitchFamily="49" charset="-122"/>
                </a:rPr>
                <a:t>      </a:t>
              </a:r>
            </a:p>
            <a:p>
              <a:pPr algn="l" eaLnBrk="1" hangingPunct="1">
                <a:defRPr/>
              </a:pPr>
              <a:r>
                <a:rPr lang="zh-CN" altLang="en-US" sz="3200">
                  <a:solidFill>
                    <a:srgbClr val="FFFF99"/>
                  </a:solidFill>
                  <a:effectLst>
                    <a:outerShdw blurRad="38100" dist="38100" dir="2700000" algn="tl">
                      <a:srgbClr val="C0C0C0"/>
                    </a:outerShdw>
                  </a:effectLst>
                  <a:latin typeface="Arial" pitchFamily="34" charset="0"/>
                  <a:ea typeface="楷体_GB2312" pitchFamily="49" charset="-122"/>
                </a:rPr>
                <a:t>          </a:t>
              </a:r>
              <a:r>
                <a:rPr lang="en-US" altLang="zh-CN" sz="3200" b="0">
                  <a:solidFill>
                    <a:srgbClr val="FFFF99"/>
                  </a:solidFill>
                  <a:effectLst>
                    <a:outerShdw blurRad="38100" dist="38100" dir="2700000" algn="tl">
                      <a:srgbClr val="C0C0C0"/>
                    </a:outerShdw>
                  </a:effectLst>
                  <a:latin typeface="Arial" pitchFamily="34" charset="0"/>
                  <a:ea typeface="楷体_GB2312" pitchFamily="49" charset="-122"/>
                </a:rPr>
                <a:t>——    </a:t>
              </a:r>
              <a:r>
                <a:rPr lang="zh-CN" altLang="en-US" sz="3200" b="0">
                  <a:solidFill>
                    <a:srgbClr val="FFFF99"/>
                  </a:solidFill>
                  <a:effectLst>
                    <a:outerShdw blurRad="38100" dist="38100" dir="2700000" algn="tl">
                      <a:srgbClr val="C0C0C0"/>
                    </a:outerShdw>
                  </a:effectLst>
                  <a:latin typeface="Arial" pitchFamily="34" charset="0"/>
                  <a:ea typeface="楷体_GB2312" pitchFamily="49" charset="-122"/>
                </a:rPr>
                <a:t>黑格尔</a:t>
              </a:r>
              <a:endParaRPr lang="zh-CN" altLang="en-US" sz="2800" b="0">
                <a:effectLst>
                  <a:outerShdw blurRad="38100" dist="38100" dir="2700000" algn="tl">
                    <a:srgbClr val="C0C0C0"/>
                  </a:outerShdw>
                </a:effectLst>
                <a:latin typeface="Arial" pitchFamily="34" charset="0"/>
                <a:ea typeface="楷体_GB2312" pitchFamily="49" charset="-122"/>
              </a:endParaRPr>
            </a:p>
          </p:txBody>
        </p:sp>
        <p:pic>
          <p:nvPicPr>
            <p:cNvPr id="85031" name="Picture 96" descr="u=399612983,2634798932&amp;gp=36"/>
            <p:cNvPicPr>
              <a:picLocks noChangeAspect="1" noChangeArrowheads="1"/>
            </p:cNvPicPr>
            <p:nvPr/>
          </p:nvPicPr>
          <p:blipFill>
            <a:blip r:embed="rId5" cstate="print"/>
            <a:srcRect/>
            <a:stretch>
              <a:fillRect/>
            </a:stretch>
          </p:blipFill>
          <p:spPr bwMode="auto">
            <a:xfrm>
              <a:off x="816" y="1872"/>
              <a:ext cx="624" cy="1152"/>
            </a:xfrm>
            <a:prstGeom prst="rect">
              <a:avLst/>
            </a:prstGeom>
            <a:noFill/>
            <a:ln w="9525">
              <a:noFill/>
              <a:miter lim="800000"/>
              <a:headEnd/>
              <a:tailEnd/>
            </a:ln>
          </p:spPr>
        </p:pic>
      </p:grpSp>
      <p:grpSp>
        <p:nvGrpSpPr>
          <p:cNvPr id="30" name="Group 97"/>
          <p:cNvGrpSpPr>
            <a:grpSpLocks/>
          </p:cNvGrpSpPr>
          <p:nvPr/>
        </p:nvGrpSpPr>
        <p:grpSpPr bwMode="auto">
          <a:xfrm>
            <a:off x="1371600" y="2286000"/>
            <a:ext cx="6689725" cy="3200400"/>
            <a:chOff x="768" y="1392"/>
            <a:chExt cx="4214" cy="2016"/>
          </a:xfrm>
        </p:grpSpPr>
        <p:grpSp>
          <p:nvGrpSpPr>
            <p:cNvPr id="31" name="Group 98"/>
            <p:cNvGrpSpPr>
              <a:grpSpLocks/>
            </p:cNvGrpSpPr>
            <p:nvPr/>
          </p:nvGrpSpPr>
          <p:grpSpPr bwMode="auto">
            <a:xfrm rot="5400000">
              <a:off x="1536" y="1560"/>
              <a:ext cx="247" cy="330"/>
              <a:chOff x="778" y="1762"/>
              <a:chExt cx="312" cy="420"/>
            </a:xfrm>
          </p:grpSpPr>
          <p:grpSp>
            <p:nvGrpSpPr>
              <p:cNvPr id="36864" name="Group 99"/>
              <p:cNvGrpSpPr>
                <a:grpSpLocks/>
              </p:cNvGrpSpPr>
              <p:nvPr/>
            </p:nvGrpSpPr>
            <p:grpSpPr bwMode="auto">
              <a:xfrm>
                <a:off x="960" y="1764"/>
                <a:ext cx="130" cy="418"/>
                <a:chOff x="960" y="1764"/>
                <a:chExt cx="130" cy="418"/>
              </a:xfrm>
            </p:grpSpPr>
            <p:sp>
              <p:nvSpPr>
                <p:cNvPr id="36964" name="Oval 100"/>
                <p:cNvSpPr>
                  <a:spLocks noChangeArrowheads="1"/>
                </p:cNvSpPr>
                <p:nvPr/>
              </p:nvSpPr>
              <p:spPr bwMode="gray">
                <a:xfrm>
                  <a:off x="957" y="1764"/>
                  <a:ext cx="125"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65" name="Oval 101"/>
                <p:cNvSpPr>
                  <a:spLocks noChangeArrowheads="1"/>
                </p:cNvSpPr>
                <p:nvPr/>
              </p:nvSpPr>
              <p:spPr bwMode="gray">
                <a:xfrm>
                  <a:off x="962" y="2062"/>
                  <a:ext cx="125"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66" name="AutoShape 102"/>
                <p:cNvSpPr>
                  <a:spLocks noChangeArrowheads="1"/>
                </p:cNvSpPr>
                <p:nvPr/>
              </p:nvSpPr>
              <p:spPr bwMode="gray">
                <a:xfrm>
                  <a:off x="996" y="1836"/>
                  <a:ext cx="62" cy="299"/>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36865" name="Group 103"/>
              <p:cNvGrpSpPr>
                <a:grpSpLocks/>
              </p:cNvGrpSpPr>
              <p:nvPr/>
            </p:nvGrpSpPr>
            <p:grpSpPr bwMode="auto">
              <a:xfrm>
                <a:off x="778" y="1762"/>
                <a:ext cx="130" cy="418"/>
                <a:chOff x="960" y="1764"/>
                <a:chExt cx="130" cy="418"/>
              </a:xfrm>
            </p:grpSpPr>
            <p:sp>
              <p:nvSpPr>
                <p:cNvPr id="36968" name="Oval 104"/>
                <p:cNvSpPr>
                  <a:spLocks noChangeArrowheads="1"/>
                </p:cNvSpPr>
                <p:nvPr/>
              </p:nvSpPr>
              <p:spPr bwMode="gray">
                <a:xfrm>
                  <a:off x="957" y="1762"/>
                  <a:ext cx="125" cy="121"/>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69" name="Oval 105"/>
                <p:cNvSpPr>
                  <a:spLocks noChangeArrowheads="1"/>
                </p:cNvSpPr>
                <p:nvPr/>
              </p:nvSpPr>
              <p:spPr bwMode="gray">
                <a:xfrm>
                  <a:off x="962" y="2059"/>
                  <a:ext cx="125" cy="121"/>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70" name="AutoShape 106"/>
                <p:cNvSpPr>
                  <a:spLocks noChangeArrowheads="1"/>
                </p:cNvSpPr>
                <p:nvPr/>
              </p:nvSpPr>
              <p:spPr bwMode="gray">
                <a:xfrm>
                  <a:off x="996" y="1836"/>
                  <a:ext cx="62" cy="299"/>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36867" name="Group 107"/>
            <p:cNvGrpSpPr>
              <a:grpSpLocks/>
            </p:cNvGrpSpPr>
            <p:nvPr/>
          </p:nvGrpSpPr>
          <p:grpSpPr bwMode="auto">
            <a:xfrm rot="5400000">
              <a:off x="1536" y="3006"/>
              <a:ext cx="248" cy="330"/>
              <a:chOff x="778" y="1762"/>
              <a:chExt cx="312" cy="420"/>
            </a:xfrm>
          </p:grpSpPr>
          <p:grpSp>
            <p:nvGrpSpPr>
              <p:cNvPr id="36868" name="Group 108"/>
              <p:cNvGrpSpPr>
                <a:grpSpLocks/>
              </p:cNvGrpSpPr>
              <p:nvPr/>
            </p:nvGrpSpPr>
            <p:grpSpPr bwMode="auto">
              <a:xfrm>
                <a:off x="960" y="1764"/>
                <a:ext cx="130" cy="418"/>
                <a:chOff x="960" y="1764"/>
                <a:chExt cx="130" cy="418"/>
              </a:xfrm>
            </p:grpSpPr>
            <p:sp>
              <p:nvSpPr>
                <p:cNvPr id="36973" name="Oval 109"/>
                <p:cNvSpPr>
                  <a:spLocks noChangeArrowheads="1"/>
                </p:cNvSpPr>
                <p:nvPr/>
              </p:nvSpPr>
              <p:spPr bwMode="gray">
                <a:xfrm>
                  <a:off x="960" y="1772"/>
                  <a:ext cx="126" cy="121"/>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74" name="Oval 110"/>
                <p:cNvSpPr>
                  <a:spLocks noChangeArrowheads="1"/>
                </p:cNvSpPr>
                <p:nvPr/>
              </p:nvSpPr>
              <p:spPr bwMode="gray">
                <a:xfrm>
                  <a:off x="964" y="2062"/>
                  <a:ext cx="126"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75" name="AutoShape 111"/>
                <p:cNvSpPr>
                  <a:spLocks noChangeArrowheads="1"/>
                </p:cNvSpPr>
                <p:nvPr/>
              </p:nvSpPr>
              <p:spPr bwMode="gray">
                <a:xfrm>
                  <a:off x="997" y="1836"/>
                  <a:ext cx="62" cy="300"/>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36869" name="Group 112"/>
              <p:cNvGrpSpPr>
                <a:grpSpLocks/>
              </p:cNvGrpSpPr>
              <p:nvPr/>
            </p:nvGrpSpPr>
            <p:grpSpPr bwMode="auto">
              <a:xfrm>
                <a:off x="778" y="1762"/>
                <a:ext cx="130" cy="418"/>
                <a:chOff x="960" y="1764"/>
                <a:chExt cx="130" cy="418"/>
              </a:xfrm>
            </p:grpSpPr>
            <p:sp>
              <p:nvSpPr>
                <p:cNvPr id="36977" name="Oval 113"/>
                <p:cNvSpPr>
                  <a:spLocks noChangeArrowheads="1"/>
                </p:cNvSpPr>
                <p:nvPr/>
              </p:nvSpPr>
              <p:spPr bwMode="gray">
                <a:xfrm>
                  <a:off x="960" y="1764"/>
                  <a:ext cx="126"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78" name="Oval 114"/>
                <p:cNvSpPr>
                  <a:spLocks noChangeArrowheads="1"/>
                </p:cNvSpPr>
                <p:nvPr/>
              </p:nvSpPr>
              <p:spPr bwMode="gray">
                <a:xfrm>
                  <a:off x="964" y="2062"/>
                  <a:ext cx="126"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79" name="AutoShape 115"/>
                <p:cNvSpPr>
                  <a:spLocks noChangeArrowheads="1"/>
                </p:cNvSpPr>
                <p:nvPr/>
              </p:nvSpPr>
              <p:spPr bwMode="gray">
                <a:xfrm>
                  <a:off x="996" y="1839"/>
                  <a:ext cx="62" cy="298"/>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36980" name="AutoShape 116"/>
            <p:cNvSpPr>
              <a:spLocks noChangeArrowheads="1"/>
            </p:cNvSpPr>
            <p:nvPr/>
          </p:nvSpPr>
          <p:spPr bwMode="gray">
            <a:xfrm flipH="1">
              <a:off x="768" y="1392"/>
              <a:ext cx="703" cy="2016"/>
            </a:xfrm>
            <a:prstGeom prst="roundRect">
              <a:avLst>
                <a:gd name="adj" fmla="val 11375"/>
              </a:avLst>
            </a:prstGeom>
            <a:noFill/>
            <a:ln w="28575">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81" name="AutoShape 117"/>
            <p:cNvSpPr>
              <a:spLocks noChangeArrowheads="1"/>
            </p:cNvSpPr>
            <p:nvPr/>
          </p:nvSpPr>
          <p:spPr bwMode="gray">
            <a:xfrm>
              <a:off x="1728" y="1392"/>
              <a:ext cx="3254" cy="2016"/>
            </a:xfrm>
            <a:prstGeom prst="roundRect">
              <a:avLst>
                <a:gd name="adj" fmla="val 2454"/>
              </a:avLst>
            </a:prstGeom>
            <a:solidFill>
              <a:schemeClr val="accent2"/>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6982" name="Text Box 118"/>
            <p:cNvSpPr txBox="1">
              <a:spLocks noChangeArrowheads="1"/>
            </p:cNvSpPr>
            <p:nvPr/>
          </p:nvSpPr>
          <p:spPr bwMode="auto">
            <a:xfrm>
              <a:off x="1968" y="1824"/>
              <a:ext cx="2832" cy="1075"/>
            </a:xfrm>
            <a:prstGeom prst="rect">
              <a:avLst/>
            </a:prstGeom>
            <a:noFill/>
            <a:ln w="28575">
              <a:solidFill>
                <a:srgbClr val="FFFF99"/>
              </a:solidFill>
              <a:miter lim="800000"/>
              <a:headEnd/>
              <a:tailEnd/>
            </a:ln>
            <a:effectLst/>
          </p:spPr>
          <p:txBody>
            <a:bodyPr>
              <a:spAutoFit/>
            </a:bodyPr>
            <a:lstStyle/>
            <a:p>
              <a:pPr algn="l" eaLnBrk="1" hangingPunct="1">
                <a:defRPr/>
              </a:pPr>
              <a:r>
                <a:rPr lang="en-US" altLang="zh-CN" sz="3200">
                  <a:solidFill>
                    <a:srgbClr val="FFFF99"/>
                  </a:solidFill>
                  <a:effectLst>
                    <a:outerShdw blurRad="38100" dist="38100" dir="2700000" algn="tl">
                      <a:srgbClr val="C0C0C0"/>
                    </a:outerShdw>
                  </a:effectLst>
                  <a:latin typeface="Arial" pitchFamily="34" charset="0"/>
                  <a:ea typeface="楷体_GB2312" pitchFamily="49" charset="-122"/>
                </a:rPr>
                <a:t>     </a:t>
              </a:r>
              <a:r>
                <a:rPr lang="en-US" altLang="zh-CN">
                  <a:effectLst>
                    <a:outerShdw blurRad="38100" dist="38100" dir="2700000" algn="tl">
                      <a:srgbClr val="C0C0C0"/>
                    </a:outerShdw>
                  </a:effectLst>
                  <a:latin typeface="Arial" pitchFamily="34" charset="0"/>
                  <a:ea typeface="华文行楷" pitchFamily="2" charset="-122"/>
                </a:rPr>
                <a:t>“</a:t>
              </a:r>
              <a:r>
                <a:rPr lang="zh-CN" altLang="en-US">
                  <a:effectLst>
                    <a:outerShdw blurRad="38100" dist="38100" dir="2700000" algn="tl">
                      <a:srgbClr val="C0C0C0"/>
                    </a:outerShdw>
                  </a:effectLst>
                  <a:latin typeface="Arial" pitchFamily="34" charset="0"/>
                  <a:ea typeface="华文行楷" pitchFamily="2" charset="-122"/>
                </a:rPr>
                <a:t>实践是人们现实的感性的活动。”</a:t>
              </a:r>
            </a:p>
            <a:p>
              <a:pPr algn="l" eaLnBrk="1" hangingPunct="1">
                <a:defRPr/>
              </a:pPr>
              <a:r>
                <a:rPr lang="zh-CN" altLang="en-US" sz="3200">
                  <a:solidFill>
                    <a:srgbClr val="FFFF99"/>
                  </a:solidFill>
                  <a:effectLst>
                    <a:outerShdw blurRad="38100" dist="38100" dir="2700000" algn="tl">
                      <a:srgbClr val="C0C0C0"/>
                    </a:outerShdw>
                  </a:effectLst>
                  <a:latin typeface="Arial" pitchFamily="34" charset="0"/>
                  <a:ea typeface="楷体_GB2312" pitchFamily="49" charset="-122"/>
                </a:rPr>
                <a:t>            </a:t>
              </a:r>
              <a:r>
                <a:rPr lang="en-US" altLang="zh-CN" sz="3200" b="0">
                  <a:solidFill>
                    <a:srgbClr val="FFFF99"/>
                  </a:solidFill>
                  <a:effectLst>
                    <a:outerShdw blurRad="38100" dist="38100" dir="2700000" algn="tl">
                      <a:srgbClr val="C0C0C0"/>
                    </a:outerShdw>
                  </a:effectLst>
                  <a:latin typeface="Arial" pitchFamily="34" charset="0"/>
                  <a:ea typeface="楷体_GB2312" pitchFamily="49" charset="-122"/>
                </a:rPr>
                <a:t>——    </a:t>
              </a:r>
              <a:r>
                <a:rPr lang="zh-CN" altLang="en-US" sz="3200" b="0">
                  <a:solidFill>
                    <a:srgbClr val="FFFF99"/>
                  </a:solidFill>
                  <a:effectLst>
                    <a:outerShdw blurRad="38100" dist="38100" dir="2700000" algn="tl">
                      <a:srgbClr val="C0C0C0"/>
                    </a:outerShdw>
                  </a:effectLst>
                  <a:latin typeface="Arial" pitchFamily="34" charset="0"/>
                  <a:ea typeface="楷体_GB2312" pitchFamily="49" charset="-122"/>
                </a:rPr>
                <a:t>费尔巴哈</a:t>
              </a:r>
            </a:p>
          </p:txBody>
        </p:sp>
        <p:pic>
          <p:nvPicPr>
            <p:cNvPr id="85009" name="Picture 119" descr="u=2895289009,345033595&amp;gp=4"/>
            <p:cNvPicPr>
              <a:picLocks noChangeAspect="1" noChangeArrowheads="1"/>
            </p:cNvPicPr>
            <p:nvPr/>
          </p:nvPicPr>
          <p:blipFill>
            <a:blip r:embed="rId6" cstate="print"/>
            <a:srcRect/>
            <a:stretch>
              <a:fillRect/>
            </a:stretch>
          </p:blipFill>
          <p:spPr bwMode="auto">
            <a:xfrm>
              <a:off x="816" y="1824"/>
              <a:ext cx="624" cy="1152"/>
            </a:xfrm>
            <a:prstGeom prst="rect">
              <a:avLst/>
            </a:prstGeom>
            <a:noFill/>
            <a:ln w="9525">
              <a:noFill/>
              <a:miter lim="800000"/>
              <a:headEnd/>
              <a:tailEnd/>
            </a:ln>
          </p:spPr>
        </p:pic>
      </p:grpSp>
      <p:grpSp>
        <p:nvGrpSpPr>
          <p:cNvPr id="36870" name="Group 120"/>
          <p:cNvGrpSpPr>
            <a:grpSpLocks/>
          </p:cNvGrpSpPr>
          <p:nvPr/>
        </p:nvGrpSpPr>
        <p:grpSpPr bwMode="auto">
          <a:xfrm>
            <a:off x="0" y="1325563"/>
            <a:ext cx="9144000" cy="519112"/>
            <a:chOff x="0" y="816"/>
            <a:chExt cx="5760" cy="372"/>
          </a:xfrm>
        </p:grpSpPr>
        <p:pic>
          <p:nvPicPr>
            <p:cNvPr id="85002" name="Picture 121" descr="1118564011"/>
            <p:cNvPicPr>
              <a:picLocks noChangeAspect="1" noChangeArrowheads="1"/>
            </p:cNvPicPr>
            <p:nvPr/>
          </p:nvPicPr>
          <p:blipFill>
            <a:blip r:embed="rId7" cstate="print"/>
            <a:srcRect/>
            <a:stretch>
              <a:fillRect/>
            </a:stretch>
          </p:blipFill>
          <p:spPr bwMode="auto">
            <a:xfrm>
              <a:off x="3426" y="816"/>
              <a:ext cx="2334" cy="372"/>
            </a:xfrm>
            <a:prstGeom prst="rect">
              <a:avLst/>
            </a:prstGeom>
            <a:noFill/>
            <a:ln w="9525">
              <a:noFill/>
              <a:miter lim="800000"/>
              <a:headEnd/>
              <a:tailEnd/>
            </a:ln>
          </p:spPr>
        </p:pic>
        <p:pic>
          <p:nvPicPr>
            <p:cNvPr id="85003" name="Picture 122" descr="1118564011"/>
            <p:cNvPicPr>
              <a:picLocks noChangeAspect="1" noChangeArrowheads="1"/>
            </p:cNvPicPr>
            <p:nvPr/>
          </p:nvPicPr>
          <p:blipFill>
            <a:blip r:embed="rId7"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p:cTn id="7" dur="500" fill="hold"/>
                                        <p:tgtEl>
                                          <p:spTgt spid="36870"/>
                                        </p:tgtEl>
                                        <p:attrNameLst>
                                          <p:attrName>ppt_w</p:attrName>
                                        </p:attrNameLst>
                                      </p:cBhvr>
                                      <p:tavLst>
                                        <p:tav tm="0">
                                          <p:val>
                                            <p:fltVal val="0"/>
                                          </p:val>
                                        </p:tav>
                                        <p:tav tm="100000">
                                          <p:val>
                                            <p:strVal val="#ppt_w"/>
                                          </p:val>
                                        </p:tav>
                                      </p:tavLst>
                                    </p:anim>
                                    <p:anim calcmode="lin" valueType="num">
                                      <p:cBhvr>
                                        <p:cTn id="8" dur="500" fill="hold"/>
                                        <p:tgtEl>
                                          <p:spTgt spid="3687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nodePh="1">
                                  <p:stCondLst>
                                    <p:cond delay="0"/>
                                  </p:stCondLst>
                                  <p:endCondLst>
                                    <p:cond evt="begin" delay="0">
                                      <p:tn val="10"/>
                                    </p:cond>
                                  </p:endCondLst>
                                  <p:childTnLst>
                                    <p:set>
                                      <p:cBhvr>
                                        <p:cTn id="11" dur="1" fill="hold">
                                          <p:stCondLst>
                                            <p:cond delay="0"/>
                                          </p:stCondLst>
                                        </p:cTn>
                                        <p:tgtEl>
                                          <p:spTgt spid="36891"/>
                                        </p:tgtEl>
                                        <p:attrNameLst>
                                          <p:attrName>style.visibility</p:attrName>
                                        </p:attrNameLst>
                                      </p:cBhvr>
                                      <p:to>
                                        <p:strVal val="visible"/>
                                      </p:to>
                                    </p:set>
                                    <p:animEffect transition="in" filter="wipe(up)">
                                      <p:cBhvr>
                                        <p:cTn id="12" dur="500"/>
                                        <p:tgtEl>
                                          <p:spTgt spid="3689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32"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amond(out)">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ox(ou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32"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diamond(out)">
                                      <p:cBhvr>
                                        <p:cTn id="36"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reeform 2"/>
          <p:cNvSpPr>
            <a:spLocks/>
          </p:cNvSpPr>
          <p:nvPr/>
        </p:nvSpPr>
        <p:spPr bwMode="gray">
          <a:xfrm>
            <a:off x="133350" y="4292600"/>
            <a:ext cx="8686800" cy="1465263"/>
          </a:xfrm>
          <a:custGeom>
            <a:avLst/>
            <a:gdLst/>
            <a:ahLst/>
            <a:cxnLst>
              <a:cxn ang="0">
                <a:pos x="1872" y="284"/>
              </a:cxn>
              <a:cxn ang="0">
                <a:pos x="0" y="284"/>
              </a:cxn>
              <a:cxn ang="0">
                <a:pos x="446" y="0"/>
              </a:cxn>
              <a:cxn ang="0">
                <a:pos x="2180" y="0"/>
              </a:cxn>
              <a:cxn ang="0">
                <a:pos x="1872" y="284"/>
              </a:cxn>
            </a:cxnLst>
            <a:rect l="0" t="0" r="r" b="b"/>
            <a:pathLst>
              <a:path w="2180" h="284">
                <a:moveTo>
                  <a:pt x="1872" y="284"/>
                </a:moveTo>
                <a:lnTo>
                  <a:pt x="0" y="284"/>
                </a:lnTo>
                <a:lnTo>
                  <a:pt x="446" y="0"/>
                </a:lnTo>
                <a:lnTo>
                  <a:pt x="2180" y="0"/>
                </a:lnTo>
                <a:lnTo>
                  <a:pt x="1872" y="284"/>
                </a:lnTo>
                <a:close/>
              </a:path>
            </a:pathLst>
          </a:custGeom>
          <a:solidFill>
            <a:schemeClr val="hlink"/>
          </a:solidFill>
          <a:ln w="0">
            <a:noFill/>
            <a:prstDash val="solid"/>
            <a:round/>
            <a:headEnd/>
            <a:tailEnd/>
          </a:ln>
          <a:effectLst/>
          <a:scene3d>
            <a:camera prst="legacyPerspectiveBottom"/>
            <a:lightRig rig="legacyFlat3" dir="t"/>
          </a:scene3d>
          <a:sp3d extrusionH="887400" prstMaterial="legacyMatte">
            <a:bevelT w="13500" h="13500" prst="angle"/>
            <a:bevelB w="13500" h="13500" prst="angle"/>
            <a:extrusionClr>
              <a:schemeClr val="hlink"/>
            </a:extrusionClr>
          </a:sp3d>
        </p:spPr>
        <p:txBody>
          <a:bodyPr>
            <a:flatTx/>
          </a:bodyPr>
          <a:lstStyle/>
          <a:p>
            <a:pPr>
              <a:defRPr/>
            </a:pPr>
            <a:endParaRPr lang="zh-CN" altLang="en-US">
              <a:effectLst>
                <a:outerShdw blurRad="38100" dist="38100" dir="2700000" algn="tl">
                  <a:srgbClr val="000000">
                    <a:alpha val="43137"/>
                  </a:srgbClr>
                </a:outerShdw>
              </a:effectLst>
            </a:endParaRPr>
          </a:p>
        </p:txBody>
      </p:sp>
      <p:sp>
        <p:nvSpPr>
          <p:cNvPr id="37891" name="AutoShape 3"/>
          <p:cNvSpPr>
            <a:spLocks noChangeArrowheads="1"/>
          </p:cNvSpPr>
          <p:nvPr/>
        </p:nvSpPr>
        <p:spPr bwMode="auto">
          <a:xfrm>
            <a:off x="762000" y="457200"/>
            <a:ext cx="7620000" cy="609600"/>
          </a:xfrm>
          <a:prstGeom prst="flowChartAlternateProcess">
            <a:avLst/>
          </a:prstGeom>
          <a:noFill/>
          <a:ln w="9525">
            <a:noFill/>
            <a:miter lim="800000"/>
            <a:headEnd/>
            <a:tailEnd/>
          </a:ln>
          <a:effectLst/>
        </p:spPr>
        <p:txBody>
          <a:bodyPr wrap="none" anchor="ctr"/>
          <a:lstStyle/>
          <a:p>
            <a:pPr eaLnBrk="1" hangingPunct="1">
              <a:defRPr/>
            </a:pPr>
            <a:r>
              <a:rPr lang="en-US" altLang="zh-CN">
                <a:solidFill>
                  <a:srgbClr val="006600"/>
                </a:solidFill>
                <a:effectLst>
                  <a:outerShdw blurRad="38100" dist="38100" dir="2700000" algn="tl">
                    <a:srgbClr val="C0C0C0"/>
                  </a:outerShdw>
                </a:effectLst>
                <a:latin typeface="Arial" pitchFamily="34" charset="0"/>
                <a:ea typeface="华文新魏" pitchFamily="2" charset="-122"/>
              </a:rPr>
              <a:t>2.</a:t>
            </a:r>
            <a:r>
              <a:rPr lang="zh-CN" altLang="en-US">
                <a:solidFill>
                  <a:srgbClr val="006600"/>
                </a:solidFill>
                <a:effectLst>
                  <a:outerShdw blurRad="38100" dist="38100" dir="2700000" algn="tl">
                    <a:srgbClr val="C0C0C0"/>
                  </a:outerShdw>
                </a:effectLst>
                <a:latin typeface="Arial" pitchFamily="34" charset="0"/>
                <a:ea typeface="华文新魏" pitchFamily="2" charset="-122"/>
              </a:rPr>
              <a:t>马克思主义哲学对实践本质的理解</a:t>
            </a:r>
          </a:p>
        </p:txBody>
      </p:sp>
      <p:sp>
        <p:nvSpPr>
          <p:cNvPr id="37892" name="AutoShape 4"/>
          <p:cNvSpPr>
            <a:spLocks noChangeArrowheads="1"/>
          </p:cNvSpPr>
          <p:nvPr/>
        </p:nvSpPr>
        <p:spPr bwMode="auto">
          <a:xfrm flipH="1">
            <a:off x="2438400" y="3108325"/>
            <a:ext cx="685800" cy="914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37893" name="AutoShape 5"/>
          <p:cNvSpPr>
            <a:spLocks noChangeArrowheads="1"/>
          </p:cNvSpPr>
          <p:nvPr/>
        </p:nvSpPr>
        <p:spPr bwMode="auto">
          <a:xfrm>
            <a:off x="5791200" y="3108325"/>
            <a:ext cx="609600" cy="914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2" name="Group 7"/>
          <p:cNvGrpSpPr>
            <a:grpSpLocks/>
          </p:cNvGrpSpPr>
          <p:nvPr/>
        </p:nvGrpSpPr>
        <p:grpSpPr bwMode="auto">
          <a:xfrm>
            <a:off x="533400" y="2270125"/>
            <a:ext cx="1828800" cy="2514600"/>
            <a:chOff x="192" y="1584"/>
            <a:chExt cx="1152" cy="1584"/>
          </a:xfrm>
        </p:grpSpPr>
        <p:sp>
          <p:nvSpPr>
            <p:cNvPr id="37896" name="AutoShape 8"/>
            <p:cNvSpPr>
              <a:spLocks noChangeArrowheads="1"/>
            </p:cNvSpPr>
            <p:nvPr/>
          </p:nvSpPr>
          <p:spPr bwMode="blackWhite">
            <a:xfrm>
              <a:off x="192" y="1584"/>
              <a:ext cx="1152" cy="1584"/>
            </a:xfrm>
            <a:prstGeom prst="roundRect">
              <a:avLst>
                <a:gd name="adj" fmla="val 9106"/>
              </a:avLst>
            </a:prstGeom>
            <a:gradFill rotWithShape="1">
              <a:gsLst>
                <a:gs pos="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zh-CN" altLang="zh-CN" sz="1800" b="0">
                <a:solidFill>
                  <a:srgbClr val="003300"/>
                </a:solidFill>
                <a:latin typeface="Arial" pitchFamily="34" charset="0"/>
                <a:ea typeface="宋体" pitchFamily="2" charset="-122"/>
              </a:endParaRPr>
            </a:p>
          </p:txBody>
        </p:sp>
        <p:sp>
          <p:nvSpPr>
            <p:cNvPr id="37897" name="Text Box 9"/>
            <p:cNvSpPr txBox="1">
              <a:spLocks noChangeArrowheads="1"/>
            </p:cNvSpPr>
            <p:nvPr/>
          </p:nvSpPr>
          <p:spPr bwMode="auto">
            <a:xfrm>
              <a:off x="336" y="1680"/>
              <a:ext cx="864" cy="1403"/>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800">
                  <a:solidFill>
                    <a:srgbClr val="003300"/>
                  </a:solidFill>
                  <a:effectLst>
                    <a:outerShdw blurRad="38100" dist="38100" dir="2700000" algn="tl">
                      <a:srgbClr val="C0C0C0"/>
                    </a:outerShdw>
                  </a:effectLst>
                  <a:latin typeface="Arial" pitchFamily="34" charset="0"/>
                </a:rPr>
                <a:t>实践是人类所特有的对象化活动</a:t>
              </a:r>
            </a:p>
          </p:txBody>
        </p:sp>
      </p:grpSp>
      <p:pic>
        <p:nvPicPr>
          <p:cNvPr id="86023" name="Picture 10" descr="Picture1"/>
          <p:cNvPicPr>
            <a:picLocks noChangeAspect="1" noChangeArrowheads="1"/>
          </p:cNvPicPr>
          <p:nvPr/>
        </p:nvPicPr>
        <p:blipFill>
          <a:blip r:embed="rId2" cstate="print"/>
          <a:srcRect/>
          <a:stretch>
            <a:fillRect/>
          </a:stretch>
        </p:blipFill>
        <p:spPr bwMode="gray">
          <a:xfrm>
            <a:off x="4014788" y="1443038"/>
            <a:ext cx="1544637" cy="2411412"/>
          </a:xfrm>
          <a:prstGeom prst="rect">
            <a:avLst/>
          </a:prstGeom>
          <a:noFill/>
          <a:ln w="9525">
            <a:noFill/>
            <a:miter lim="800000"/>
            <a:headEnd/>
            <a:tailEnd/>
          </a:ln>
        </p:spPr>
      </p:pic>
      <p:sp>
        <p:nvSpPr>
          <p:cNvPr id="86024" name="Text Box 11"/>
          <p:cNvSpPr txBox="1">
            <a:spLocks noChangeArrowheads="1"/>
          </p:cNvSpPr>
          <p:nvPr/>
        </p:nvSpPr>
        <p:spPr bwMode="gray">
          <a:xfrm>
            <a:off x="5059363" y="2722563"/>
            <a:ext cx="184150" cy="368300"/>
          </a:xfrm>
          <a:prstGeom prst="rect">
            <a:avLst/>
          </a:prstGeom>
          <a:noFill/>
          <a:ln w="9525" algn="ctr">
            <a:noFill/>
            <a:miter lim="800000"/>
            <a:headEnd/>
            <a:tailEnd/>
          </a:ln>
        </p:spPr>
        <p:txBody>
          <a:bodyPr wrap="none">
            <a:spAutoFit/>
          </a:bodyPr>
          <a:lstStyle/>
          <a:p>
            <a:pPr eaLnBrk="1" hangingPunct="1"/>
            <a:endParaRPr lang="zh-CN" altLang="zh-CN" sz="1800" b="0">
              <a:solidFill>
                <a:schemeClr val="tx1"/>
              </a:solidFill>
              <a:latin typeface="Arial" pitchFamily="34" charset="0"/>
              <a:ea typeface="宋体" pitchFamily="2" charset="-122"/>
            </a:endParaRPr>
          </a:p>
        </p:txBody>
      </p:sp>
      <p:grpSp>
        <p:nvGrpSpPr>
          <p:cNvPr id="3" name="Group 12"/>
          <p:cNvGrpSpPr>
            <a:grpSpLocks/>
          </p:cNvGrpSpPr>
          <p:nvPr/>
        </p:nvGrpSpPr>
        <p:grpSpPr bwMode="auto">
          <a:xfrm>
            <a:off x="6553200" y="1889125"/>
            <a:ext cx="2057400" cy="3048000"/>
            <a:chOff x="4224" y="1440"/>
            <a:chExt cx="1296" cy="1920"/>
          </a:xfrm>
        </p:grpSpPr>
        <p:sp>
          <p:nvSpPr>
            <p:cNvPr id="37901" name="AutoShape 13"/>
            <p:cNvSpPr>
              <a:spLocks noChangeArrowheads="1"/>
            </p:cNvSpPr>
            <p:nvPr/>
          </p:nvSpPr>
          <p:spPr bwMode="blackWhite">
            <a:xfrm>
              <a:off x="4224" y="1440"/>
              <a:ext cx="1296" cy="1920"/>
            </a:xfrm>
            <a:prstGeom prst="roundRect">
              <a:avLst>
                <a:gd name="adj" fmla="val 9106"/>
              </a:avLst>
            </a:prstGeom>
            <a:gradFill rotWithShape="1">
              <a:gsLst>
                <a:gs pos="0">
                  <a:schemeClr val="accent1"/>
                </a:gs>
                <a:gs pos="100000">
                  <a:schemeClr val="accent1">
                    <a:gamma/>
                    <a:shade val="46275"/>
                    <a:invGamma/>
                  </a:schemeClr>
                </a:gs>
              </a:gsLst>
              <a:lin ang="5400000" scaled="1"/>
            </a:gradFill>
            <a:ln w="25400">
              <a:solidFill>
                <a:schemeClr val="tx1"/>
              </a:solidFill>
              <a:round/>
              <a:headEnd/>
              <a:tailEnd/>
            </a:ln>
            <a:effectLst/>
          </p:spPr>
          <p:txBody>
            <a:bodyPr wrap="none" anchor="ctr"/>
            <a:lstStyle/>
            <a:p>
              <a:pPr>
                <a:defRPr/>
              </a:pPr>
              <a:endParaRPr lang="zh-CN" altLang="zh-CN" sz="1800" b="0">
                <a:solidFill>
                  <a:srgbClr val="003300"/>
                </a:solidFill>
                <a:latin typeface="Arial" pitchFamily="34" charset="0"/>
                <a:ea typeface="宋体" pitchFamily="2" charset="-122"/>
              </a:endParaRPr>
            </a:p>
          </p:txBody>
        </p:sp>
        <p:sp>
          <p:nvSpPr>
            <p:cNvPr id="37902" name="Text Box 14"/>
            <p:cNvSpPr txBox="1">
              <a:spLocks noChangeArrowheads="1"/>
            </p:cNvSpPr>
            <p:nvPr/>
          </p:nvSpPr>
          <p:spPr bwMode="auto">
            <a:xfrm>
              <a:off x="4320" y="1536"/>
              <a:ext cx="1138" cy="1673"/>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800">
                  <a:solidFill>
                    <a:srgbClr val="003300"/>
                  </a:solidFill>
                  <a:effectLst>
                    <a:outerShdw blurRad="38100" dist="38100" dir="2700000" algn="tl">
                      <a:srgbClr val="C0C0C0"/>
                    </a:outerShdw>
                  </a:effectLst>
                  <a:latin typeface="Arial" pitchFamily="34" charset="0"/>
                </a:rPr>
                <a:t>实践具有物质性、自觉能动性和社会历史性等基本特征</a:t>
              </a:r>
            </a:p>
          </p:txBody>
        </p:sp>
      </p:grpSp>
      <p:grpSp>
        <p:nvGrpSpPr>
          <p:cNvPr id="4" name="Group 15"/>
          <p:cNvGrpSpPr>
            <a:grpSpLocks/>
          </p:cNvGrpSpPr>
          <p:nvPr/>
        </p:nvGrpSpPr>
        <p:grpSpPr bwMode="auto">
          <a:xfrm>
            <a:off x="3276600" y="2193925"/>
            <a:ext cx="2435225" cy="2819400"/>
            <a:chOff x="1968" y="1392"/>
            <a:chExt cx="1534" cy="1776"/>
          </a:xfrm>
        </p:grpSpPr>
        <p:sp>
          <p:nvSpPr>
            <p:cNvPr id="86030" name="AutoShape 16"/>
            <p:cNvSpPr>
              <a:spLocks noChangeArrowheads="1"/>
            </p:cNvSpPr>
            <p:nvPr/>
          </p:nvSpPr>
          <p:spPr bwMode="blackWhite">
            <a:xfrm>
              <a:off x="1968" y="1392"/>
              <a:ext cx="1534" cy="1776"/>
            </a:xfrm>
            <a:prstGeom prst="roundRect">
              <a:avLst>
                <a:gd name="adj" fmla="val 9106"/>
              </a:avLst>
            </a:prstGeom>
            <a:gradFill rotWithShape="1">
              <a:gsLst>
                <a:gs pos="0">
                  <a:srgbClr val="699D5F"/>
                </a:gs>
                <a:gs pos="100000">
                  <a:srgbClr val="31492C"/>
                </a:gs>
              </a:gsLst>
              <a:lin ang="5400000" scaled="1"/>
            </a:gradFill>
            <a:ln w="25400">
              <a:solidFill>
                <a:schemeClr val="tx1"/>
              </a:solidFill>
              <a:round/>
              <a:headEnd/>
              <a:tailEnd/>
            </a:ln>
          </p:spPr>
          <p:txBody>
            <a:bodyPr wrap="none" anchor="ctr"/>
            <a:lstStyle/>
            <a:p>
              <a:endParaRPr lang="zh-CN" altLang="zh-CN" sz="1800" b="0">
                <a:solidFill>
                  <a:srgbClr val="FFFF99"/>
                </a:solidFill>
                <a:latin typeface="Arial" pitchFamily="34" charset="0"/>
                <a:ea typeface="宋体" pitchFamily="2" charset="-122"/>
              </a:endParaRPr>
            </a:p>
          </p:txBody>
        </p:sp>
        <p:sp>
          <p:nvSpPr>
            <p:cNvPr id="86031" name="Text Box 17"/>
            <p:cNvSpPr txBox="1">
              <a:spLocks noChangeArrowheads="1"/>
            </p:cNvSpPr>
            <p:nvPr/>
          </p:nvSpPr>
          <p:spPr bwMode="auto">
            <a:xfrm>
              <a:off x="2112" y="1440"/>
              <a:ext cx="1248" cy="1593"/>
            </a:xfrm>
            <a:prstGeom prst="rect">
              <a:avLst/>
            </a:prstGeom>
            <a:noFill/>
            <a:ln w="9525">
              <a:noFill/>
              <a:miter lim="800000"/>
              <a:headEnd/>
              <a:tailEnd/>
            </a:ln>
          </p:spPr>
          <p:txBody>
            <a:bodyPr>
              <a:spAutoFit/>
            </a:bodyPr>
            <a:lstStyle/>
            <a:p>
              <a:pPr algn="l" eaLnBrk="1" hangingPunct="1">
                <a:spcBef>
                  <a:spcPct val="50000"/>
                </a:spcBef>
              </a:pPr>
              <a:r>
                <a:rPr lang="zh-CN" altLang="en-US" sz="3200">
                  <a:solidFill>
                    <a:srgbClr val="FFFF99"/>
                  </a:solidFill>
                  <a:latin typeface="Arial" pitchFamily="34" charset="0"/>
                </a:rPr>
                <a:t>实践是人类能动地改造世界的客观物质活动</a:t>
              </a:r>
            </a:p>
          </p:txBody>
        </p:sp>
      </p:grpSp>
      <p:grpSp>
        <p:nvGrpSpPr>
          <p:cNvPr id="5" name="Group 18"/>
          <p:cNvGrpSpPr>
            <a:grpSpLocks/>
          </p:cNvGrpSpPr>
          <p:nvPr/>
        </p:nvGrpSpPr>
        <p:grpSpPr bwMode="auto">
          <a:xfrm>
            <a:off x="0" y="1196975"/>
            <a:ext cx="9144000" cy="519113"/>
            <a:chOff x="0" y="816"/>
            <a:chExt cx="5760" cy="372"/>
          </a:xfrm>
        </p:grpSpPr>
        <p:pic>
          <p:nvPicPr>
            <p:cNvPr id="86028" name="Picture 19" descr="1118564011"/>
            <p:cNvPicPr>
              <a:picLocks noChangeAspect="1" noChangeArrowheads="1"/>
            </p:cNvPicPr>
            <p:nvPr/>
          </p:nvPicPr>
          <p:blipFill>
            <a:blip r:embed="rId3" cstate="print"/>
            <a:srcRect/>
            <a:stretch>
              <a:fillRect/>
            </a:stretch>
          </p:blipFill>
          <p:spPr bwMode="auto">
            <a:xfrm>
              <a:off x="3426" y="816"/>
              <a:ext cx="2334" cy="372"/>
            </a:xfrm>
            <a:prstGeom prst="rect">
              <a:avLst/>
            </a:prstGeom>
            <a:noFill/>
            <a:ln w="9525">
              <a:noFill/>
              <a:miter lim="800000"/>
              <a:headEnd/>
              <a:tailEnd/>
            </a:ln>
          </p:spPr>
        </p:pic>
        <p:pic>
          <p:nvPicPr>
            <p:cNvPr id="86029" name="Picture 20" descr="1118564011"/>
            <p:cNvPicPr>
              <a:picLocks noChangeAspect="1" noChangeArrowheads="1"/>
            </p:cNvPicPr>
            <p:nvPr/>
          </p:nvPicPr>
          <p:blipFill>
            <a:blip r:embed="rId3"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8" presetClass="entr" presetSubtype="3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out)">
                                      <p:cBhvr>
                                        <p:cTn id="12" dur="2000"/>
                                        <p:tgtEl>
                                          <p:spTgt spid="4"/>
                                        </p:tgtEl>
                                      </p:cBhvr>
                                    </p:animEffect>
                                  </p:childTnLst>
                                </p:cTn>
                              </p:par>
                            </p:childTnLst>
                          </p:cTn>
                        </p:par>
                        <p:par>
                          <p:cTn id="13" fill="hold">
                            <p:stCondLst>
                              <p:cond delay="2500"/>
                            </p:stCondLst>
                            <p:childTnLst>
                              <p:par>
                                <p:cTn id="14" presetID="22" presetClass="entr" presetSubtype="2" fill="hold" grpId="0" nodeType="afterEffect">
                                  <p:stCondLst>
                                    <p:cond delay="0"/>
                                  </p:stCondLst>
                                  <p:childTnLst>
                                    <p:set>
                                      <p:cBhvr>
                                        <p:cTn id="15" dur="1" fill="hold">
                                          <p:stCondLst>
                                            <p:cond delay="0"/>
                                          </p:stCondLst>
                                        </p:cTn>
                                        <p:tgtEl>
                                          <p:spTgt spid="37892"/>
                                        </p:tgtEl>
                                        <p:attrNameLst>
                                          <p:attrName>style.visibility</p:attrName>
                                        </p:attrNameLst>
                                      </p:cBhvr>
                                      <p:to>
                                        <p:strVal val="visible"/>
                                      </p:to>
                                    </p:set>
                                    <p:animEffect transition="in" filter="wipe(right)">
                                      <p:cBhvr>
                                        <p:cTn id="16" dur="500"/>
                                        <p:tgtEl>
                                          <p:spTgt spid="37892"/>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37893"/>
                                        </p:tgtEl>
                                        <p:attrNameLst>
                                          <p:attrName>style.visibility</p:attrName>
                                        </p:attrNameLst>
                                      </p:cBhvr>
                                      <p:to>
                                        <p:strVal val="visible"/>
                                      </p:to>
                                    </p:set>
                                    <p:animEffect transition="in" filter="wipe(left)">
                                      <p:cBhvr>
                                        <p:cTn id="20" dur="500"/>
                                        <p:tgtEl>
                                          <p:spTgt spid="37893"/>
                                        </p:tgtEl>
                                      </p:cBhvr>
                                    </p:animEffect>
                                  </p:childTnLst>
                                </p:cTn>
                              </p:par>
                            </p:childTnLst>
                          </p:cTn>
                        </p:par>
                        <p:par>
                          <p:cTn id="21" fill="hold">
                            <p:stCondLst>
                              <p:cond delay="3500"/>
                            </p:stCondLst>
                            <p:childTnLst>
                              <p:par>
                                <p:cTn id="22" presetID="22" presetClass="entr" presetSubtype="2"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par>
                          <p:cTn id="29" fill="hold">
                            <p:stCondLst>
                              <p:cond delay="4500"/>
                            </p:stCondLst>
                            <p:childTnLst>
                              <p:par>
                                <p:cTn id="30" presetID="22" presetClass="entr" presetSubtype="4" fill="hold" grpId="0" nodeType="afterEffect">
                                  <p:stCondLst>
                                    <p:cond delay="0"/>
                                  </p:stCondLst>
                                  <p:childTnLst>
                                    <p:set>
                                      <p:cBhvr>
                                        <p:cTn id="31" dur="1" fill="hold">
                                          <p:stCondLst>
                                            <p:cond delay="0"/>
                                          </p:stCondLst>
                                        </p:cTn>
                                        <p:tgtEl>
                                          <p:spTgt spid="37890"/>
                                        </p:tgtEl>
                                        <p:attrNameLst>
                                          <p:attrName>style.visibility</p:attrName>
                                        </p:attrNameLst>
                                      </p:cBhvr>
                                      <p:to>
                                        <p:strVal val="visible"/>
                                      </p:to>
                                    </p:set>
                                    <p:animEffect transition="in" filter="wipe(down)">
                                      <p:cBhvr>
                                        <p:cTn id="32"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nimBg="1"/>
      <p:bldP spid="37892" grpId="0" animBg="1"/>
      <p:bldP spid="3789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1"/>
          </p:nvPr>
        </p:nvSpPr>
        <p:spPr>
          <a:xfrm>
            <a:off x="914400" y="3352800"/>
            <a:ext cx="6553200" cy="2925763"/>
          </a:xfrm>
        </p:spPr>
        <p:txBody>
          <a:bodyPr/>
          <a:lstStyle/>
          <a:p>
            <a:pPr eaLnBrk="1" hangingPunct="1">
              <a:buFontTx/>
              <a:buNone/>
            </a:pPr>
            <a:r>
              <a:rPr lang="en-US" altLang="zh-CN" smtClean="0"/>
              <a:t>                 </a:t>
            </a:r>
          </a:p>
          <a:p>
            <a:pPr eaLnBrk="1" hangingPunct="1">
              <a:buFontTx/>
              <a:buNone/>
            </a:pPr>
            <a:r>
              <a:rPr lang="en-US" altLang="zh-CN" smtClean="0"/>
              <a:t>                 </a:t>
            </a:r>
          </a:p>
        </p:txBody>
      </p:sp>
      <p:sp>
        <p:nvSpPr>
          <p:cNvPr id="38915" name="Text Box 3"/>
          <p:cNvSpPr txBox="1">
            <a:spLocks noChangeArrowheads="1"/>
          </p:cNvSpPr>
          <p:nvPr/>
        </p:nvSpPr>
        <p:spPr bwMode="auto">
          <a:xfrm>
            <a:off x="381000" y="838200"/>
            <a:ext cx="4343400" cy="641350"/>
          </a:xfrm>
          <a:prstGeom prst="rect">
            <a:avLst/>
          </a:prstGeom>
          <a:noFill/>
          <a:ln w="28575">
            <a:noFill/>
            <a:miter lim="800000"/>
            <a:headEnd/>
            <a:tailEnd/>
          </a:ln>
          <a:effectLst/>
        </p:spPr>
        <p:txBody>
          <a:bodyPr>
            <a:spAutoFit/>
          </a:bodyPr>
          <a:lstStyle/>
          <a:p>
            <a:pPr eaLnBrk="1" hangingPunct="1">
              <a:spcBef>
                <a:spcPct val="50000"/>
              </a:spcBef>
              <a:defRPr/>
            </a:pPr>
            <a:r>
              <a:rPr lang="en-US" altLang="zh-CN">
                <a:solidFill>
                  <a:srgbClr val="006600"/>
                </a:solidFill>
                <a:effectLst>
                  <a:outerShdw blurRad="38100" dist="38100" dir="2700000" algn="tl">
                    <a:srgbClr val="C0C0C0"/>
                  </a:outerShdw>
                </a:effectLst>
                <a:latin typeface="Arial" pitchFamily="34" charset="0"/>
                <a:ea typeface="华文新魏" pitchFamily="2" charset="-122"/>
              </a:rPr>
              <a:t>3</a:t>
            </a:r>
            <a:r>
              <a:rPr lang="zh-CN" altLang="en-US">
                <a:solidFill>
                  <a:srgbClr val="006600"/>
                </a:solidFill>
                <a:effectLst>
                  <a:outerShdw blurRad="38100" dist="38100" dir="2700000" algn="tl">
                    <a:srgbClr val="C0C0C0"/>
                  </a:outerShdw>
                </a:effectLst>
                <a:latin typeface="Arial" pitchFamily="34" charset="0"/>
                <a:ea typeface="华文新魏" pitchFamily="2" charset="-122"/>
              </a:rPr>
              <a:t>、实践的基本形式</a:t>
            </a:r>
          </a:p>
        </p:txBody>
      </p:sp>
      <p:grpSp>
        <p:nvGrpSpPr>
          <p:cNvPr id="2" name="Group 5"/>
          <p:cNvGrpSpPr>
            <a:grpSpLocks/>
          </p:cNvGrpSpPr>
          <p:nvPr/>
        </p:nvGrpSpPr>
        <p:grpSpPr bwMode="auto">
          <a:xfrm>
            <a:off x="685800" y="1981200"/>
            <a:ext cx="2514600" cy="2362200"/>
            <a:chOff x="432" y="1248"/>
            <a:chExt cx="1584" cy="1488"/>
          </a:xfrm>
        </p:grpSpPr>
        <p:grpSp>
          <p:nvGrpSpPr>
            <p:cNvPr id="3" name="Group 6"/>
            <p:cNvGrpSpPr>
              <a:grpSpLocks/>
            </p:cNvGrpSpPr>
            <p:nvPr/>
          </p:nvGrpSpPr>
          <p:grpSpPr bwMode="auto">
            <a:xfrm>
              <a:off x="432" y="1248"/>
              <a:ext cx="1584" cy="1488"/>
              <a:chOff x="4208" y="3071"/>
              <a:chExt cx="1026" cy="818"/>
            </a:xfrm>
          </p:grpSpPr>
          <p:sp>
            <p:nvSpPr>
              <p:cNvPr id="38919" name="AutoShape 7"/>
              <p:cNvSpPr>
                <a:spLocks noChangeArrowheads="1"/>
              </p:cNvSpPr>
              <p:nvPr/>
            </p:nvSpPr>
            <p:spPr bwMode="gray">
              <a:xfrm>
                <a:off x="4208" y="3071"/>
                <a:ext cx="1026" cy="818"/>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eaLnBrk="1" hangingPunct="1">
                  <a:defRPr/>
                </a:pPr>
                <a:endParaRPr lang="zh-CN" altLang="zh-CN" sz="1800" b="0">
                  <a:solidFill>
                    <a:schemeClr val="tx1"/>
                  </a:solidFill>
                  <a:latin typeface="Arial" pitchFamily="34" charset="0"/>
                  <a:ea typeface="宋体" pitchFamily="2" charset="-122"/>
                </a:endParaRPr>
              </a:p>
            </p:txBody>
          </p:sp>
          <p:sp>
            <p:nvSpPr>
              <p:cNvPr id="38920" name="Freeform 8"/>
              <p:cNvSpPr>
                <a:spLocks/>
              </p:cNvSpPr>
              <p:nvPr/>
            </p:nvSpPr>
            <p:spPr bwMode="gray">
              <a:xfrm>
                <a:off x="4242" y="3106"/>
                <a:ext cx="511" cy="40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sp>
          <p:nvSpPr>
            <p:cNvPr id="38921" name="Text Box 9"/>
            <p:cNvSpPr txBox="1">
              <a:spLocks noChangeArrowheads="1"/>
            </p:cNvSpPr>
            <p:nvPr/>
          </p:nvSpPr>
          <p:spPr bwMode="auto">
            <a:xfrm>
              <a:off x="576" y="1344"/>
              <a:ext cx="1392" cy="1130"/>
            </a:xfrm>
            <a:prstGeom prst="rect">
              <a:avLst/>
            </a:prstGeom>
            <a:noFill/>
            <a:ln w="9525">
              <a:noFill/>
              <a:miter lim="800000"/>
              <a:headEnd/>
              <a:tailEnd/>
            </a:ln>
            <a:effectLst/>
          </p:spPr>
          <p:txBody>
            <a:bodyPr>
              <a:spAutoFit/>
            </a:bodyPr>
            <a:lstStyle/>
            <a:p>
              <a:pPr algn="l" eaLnBrk="1" hangingPunct="1">
                <a:lnSpc>
                  <a:spcPct val="155000"/>
                </a:lnSpc>
                <a:buClr>
                  <a:srgbClr val="00FF99"/>
                </a:buClr>
                <a:buFont typeface="Wingdings" pitchFamily="2" charset="2"/>
                <a:buNone/>
                <a:defRPr/>
              </a:pPr>
              <a:r>
                <a:rPr kumimoji="1" lang="zh-CN" altLang="en-US">
                  <a:effectLst>
                    <a:outerShdw blurRad="38100" dist="38100" dir="2700000" algn="tl">
                      <a:srgbClr val="C0C0C0"/>
                    </a:outerShdw>
                  </a:effectLst>
                  <a:latin typeface="楷体_GB2312" pitchFamily="49" charset="-122"/>
                  <a:ea typeface="楷体_GB2312" pitchFamily="49" charset="-122"/>
                </a:rPr>
                <a:t>物质生产劳动实践</a:t>
              </a:r>
            </a:p>
          </p:txBody>
        </p:sp>
      </p:grpSp>
      <p:pic>
        <p:nvPicPr>
          <p:cNvPr id="38922" name="Picture 10" descr="3field"/>
          <p:cNvPicPr>
            <a:picLocks noChangeAspect="1" noChangeArrowheads="1"/>
          </p:cNvPicPr>
          <p:nvPr/>
        </p:nvPicPr>
        <p:blipFill>
          <a:blip r:embed="rId2" cstate="print"/>
          <a:srcRect/>
          <a:stretch>
            <a:fillRect/>
          </a:stretch>
        </p:blipFill>
        <p:spPr bwMode="auto">
          <a:xfrm>
            <a:off x="5105400" y="685800"/>
            <a:ext cx="3740150" cy="3740150"/>
          </a:xfrm>
          <a:prstGeom prst="rect">
            <a:avLst/>
          </a:prstGeom>
          <a:noFill/>
          <a:ln w="19050">
            <a:solidFill>
              <a:srgbClr val="333300"/>
            </a:solidFill>
            <a:miter lim="800000"/>
            <a:headEnd/>
            <a:tailEnd/>
          </a:ln>
        </p:spPr>
      </p:pic>
      <p:pic>
        <p:nvPicPr>
          <p:cNvPr id="38923" name="Picture 11" descr="4changfang"/>
          <p:cNvPicPr>
            <a:picLocks noChangeAspect="1" noChangeArrowheads="1"/>
          </p:cNvPicPr>
          <p:nvPr/>
        </p:nvPicPr>
        <p:blipFill>
          <a:blip r:embed="rId3" cstate="print"/>
          <a:srcRect/>
          <a:stretch>
            <a:fillRect/>
          </a:stretch>
        </p:blipFill>
        <p:spPr bwMode="auto">
          <a:xfrm>
            <a:off x="3657600" y="3124200"/>
            <a:ext cx="3352800" cy="3340100"/>
          </a:xfrm>
          <a:prstGeom prst="rect">
            <a:avLst/>
          </a:prstGeom>
          <a:noFill/>
          <a:ln w="19050">
            <a:solidFill>
              <a:srgbClr val="33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barn(inHorizontal)">
                                      <p:cBhvr>
                                        <p:cTn id="7" dur="500"/>
                                        <p:tgtEl>
                                          <p:spTgt spid="38915"/>
                                        </p:tgtEl>
                                      </p:cBhvr>
                                    </p:animEffect>
                                  </p:childTnLst>
                                </p:cTn>
                              </p:par>
                            </p:childTnLst>
                          </p:cTn>
                        </p:par>
                        <p:par>
                          <p:cTn id="8" fill="hold">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1500"/>
                            </p:stCondLst>
                            <p:childTnLst>
                              <p:par>
                                <p:cTn id="16" presetID="3" presetClass="entr" presetSubtype="10" fill="hold" nodeType="afterEffect">
                                  <p:stCondLst>
                                    <p:cond delay="0"/>
                                  </p:stCondLst>
                                  <p:childTnLst>
                                    <p:set>
                                      <p:cBhvr>
                                        <p:cTn id="17" dur="1" fill="hold">
                                          <p:stCondLst>
                                            <p:cond delay="0"/>
                                          </p:stCondLst>
                                        </p:cTn>
                                        <p:tgtEl>
                                          <p:spTgt spid="38922"/>
                                        </p:tgtEl>
                                        <p:attrNameLst>
                                          <p:attrName>style.visibility</p:attrName>
                                        </p:attrNameLst>
                                      </p:cBhvr>
                                      <p:to>
                                        <p:strVal val="visible"/>
                                      </p:to>
                                    </p:set>
                                    <p:animEffect transition="in" filter="blinds(horizontal)">
                                      <p:cBhvr>
                                        <p:cTn id="18" dur="500"/>
                                        <p:tgtEl>
                                          <p:spTgt spid="38922"/>
                                        </p:tgtEl>
                                      </p:cBhvr>
                                    </p:animEffect>
                                  </p:childTnLst>
                                </p:cTn>
                              </p:par>
                            </p:childTnLst>
                          </p:cTn>
                        </p:par>
                        <p:par>
                          <p:cTn id="19" fill="hold">
                            <p:stCondLst>
                              <p:cond delay="2000"/>
                            </p:stCondLst>
                            <p:childTnLst>
                              <p:par>
                                <p:cTn id="20" presetID="6" presetClass="entr" presetSubtype="32" fill="hold" nodeType="afterEffect">
                                  <p:stCondLst>
                                    <p:cond delay="0"/>
                                  </p:stCondLst>
                                  <p:childTnLst>
                                    <p:set>
                                      <p:cBhvr>
                                        <p:cTn id="21" dur="1" fill="hold">
                                          <p:stCondLst>
                                            <p:cond delay="0"/>
                                          </p:stCondLst>
                                        </p:cTn>
                                        <p:tgtEl>
                                          <p:spTgt spid="38923"/>
                                        </p:tgtEl>
                                        <p:attrNameLst>
                                          <p:attrName>style.visibility</p:attrName>
                                        </p:attrNameLst>
                                      </p:cBhvr>
                                      <p:to>
                                        <p:strVal val="visible"/>
                                      </p:to>
                                    </p:set>
                                    <p:animEffect transition="in" filter="circle(out)">
                                      <p:cBhvr>
                                        <p:cTn id="22" dur="1000"/>
                                        <p:tgtEl>
                                          <p:spTgt spid="38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5" name="Picture 9" descr="xin_580803141117390258786"/>
          <p:cNvPicPr>
            <a:picLocks noChangeAspect="1" noChangeArrowheads="1"/>
          </p:cNvPicPr>
          <p:nvPr/>
        </p:nvPicPr>
        <p:blipFill>
          <a:blip r:embed="rId2" cstate="print"/>
          <a:srcRect/>
          <a:stretch>
            <a:fillRect/>
          </a:stretch>
        </p:blipFill>
        <p:spPr bwMode="auto">
          <a:xfrm>
            <a:off x="539750" y="1989138"/>
            <a:ext cx="5832475" cy="4138612"/>
          </a:xfrm>
          <a:prstGeom prst="rect">
            <a:avLst/>
          </a:prstGeom>
          <a:noFill/>
          <a:ln w="28575">
            <a:solidFill>
              <a:srgbClr val="0000FF"/>
            </a:solidFill>
            <a:miter lim="800000"/>
            <a:headEnd/>
            <a:tailEnd/>
          </a:ln>
        </p:spPr>
      </p:pic>
      <p:grpSp>
        <p:nvGrpSpPr>
          <p:cNvPr id="2" name="Group 4"/>
          <p:cNvGrpSpPr>
            <a:grpSpLocks/>
          </p:cNvGrpSpPr>
          <p:nvPr/>
        </p:nvGrpSpPr>
        <p:grpSpPr bwMode="auto">
          <a:xfrm>
            <a:off x="6227763" y="620713"/>
            <a:ext cx="2438400" cy="2514600"/>
            <a:chOff x="3360" y="384"/>
            <a:chExt cx="1536" cy="1584"/>
          </a:xfrm>
        </p:grpSpPr>
        <p:grpSp>
          <p:nvGrpSpPr>
            <p:cNvPr id="3" name="Group 5"/>
            <p:cNvGrpSpPr>
              <a:grpSpLocks/>
            </p:cNvGrpSpPr>
            <p:nvPr/>
          </p:nvGrpSpPr>
          <p:grpSpPr bwMode="auto">
            <a:xfrm>
              <a:off x="3360" y="384"/>
              <a:ext cx="1488" cy="1584"/>
              <a:chOff x="4208" y="3071"/>
              <a:chExt cx="1026" cy="818"/>
            </a:xfrm>
          </p:grpSpPr>
          <p:sp>
            <p:nvSpPr>
              <p:cNvPr id="39942" name="AutoShape 6"/>
              <p:cNvSpPr>
                <a:spLocks noChangeArrowheads="1"/>
              </p:cNvSpPr>
              <p:nvPr/>
            </p:nvSpPr>
            <p:spPr bwMode="gray">
              <a:xfrm>
                <a:off x="4208" y="3071"/>
                <a:ext cx="1026" cy="818"/>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eaLnBrk="1" hangingPunct="1">
                  <a:defRPr/>
                </a:pPr>
                <a:endParaRPr lang="zh-CN" altLang="zh-CN" sz="1800" b="0">
                  <a:solidFill>
                    <a:schemeClr val="tx1"/>
                  </a:solidFill>
                  <a:latin typeface="Arial" pitchFamily="34" charset="0"/>
                  <a:ea typeface="宋体" pitchFamily="2" charset="-122"/>
                </a:endParaRPr>
              </a:p>
            </p:txBody>
          </p:sp>
          <p:sp>
            <p:nvSpPr>
              <p:cNvPr id="39943" name="Freeform 7"/>
              <p:cNvSpPr>
                <a:spLocks/>
              </p:cNvSpPr>
              <p:nvPr/>
            </p:nvSpPr>
            <p:spPr bwMode="gray">
              <a:xfrm>
                <a:off x="4242" y="3106"/>
                <a:ext cx="511" cy="40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sp>
          <p:nvSpPr>
            <p:cNvPr id="39944" name="Text Box 8"/>
            <p:cNvSpPr txBox="1">
              <a:spLocks noChangeArrowheads="1"/>
            </p:cNvSpPr>
            <p:nvPr/>
          </p:nvSpPr>
          <p:spPr bwMode="auto">
            <a:xfrm>
              <a:off x="3456" y="606"/>
              <a:ext cx="1440" cy="1026"/>
            </a:xfrm>
            <a:prstGeom prst="rect">
              <a:avLst/>
            </a:prstGeom>
            <a:noFill/>
            <a:ln w="9525">
              <a:noFill/>
              <a:miter lim="800000"/>
              <a:headEnd/>
              <a:tailEnd/>
            </a:ln>
            <a:effectLst/>
          </p:spPr>
          <p:txBody>
            <a:bodyPr>
              <a:spAutoFit/>
            </a:bodyPr>
            <a:lstStyle/>
            <a:p>
              <a:pPr algn="l" eaLnBrk="1" hangingPunct="1">
                <a:lnSpc>
                  <a:spcPct val="140000"/>
                </a:lnSpc>
                <a:buClr>
                  <a:srgbClr val="00FF99"/>
                </a:buClr>
                <a:buFont typeface="Wingdings" pitchFamily="2" charset="2"/>
                <a:buNone/>
                <a:defRPr/>
              </a:pPr>
              <a:r>
                <a:rPr kumimoji="1" lang="zh-CN" altLang="en-US">
                  <a:solidFill>
                    <a:srgbClr val="FFFF00"/>
                  </a:solidFill>
                  <a:effectLst>
                    <a:outerShdw blurRad="38100" dist="38100" dir="2700000" algn="tl">
                      <a:srgbClr val="C0C0C0"/>
                    </a:outerShdw>
                  </a:effectLst>
                  <a:latin typeface="楷体_GB2312" pitchFamily="49" charset="-122"/>
                  <a:ea typeface="楷体_GB2312" pitchFamily="49" charset="-122"/>
                </a:rPr>
                <a:t>处理社会关系实践</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39945"/>
                                        </p:tgtEl>
                                        <p:attrNameLst>
                                          <p:attrName>style.visibility</p:attrName>
                                        </p:attrNameLst>
                                      </p:cBhvr>
                                      <p:to>
                                        <p:strVal val="visible"/>
                                      </p:to>
                                    </p:set>
                                    <p:anim calcmode="lin" valueType="num">
                                      <p:cBhvr>
                                        <p:cTn id="14" dur="500" fill="hold"/>
                                        <p:tgtEl>
                                          <p:spTgt spid="39945"/>
                                        </p:tgtEl>
                                        <p:attrNameLst>
                                          <p:attrName>ppt_w</p:attrName>
                                        </p:attrNameLst>
                                      </p:cBhvr>
                                      <p:tavLst>
                                        <p:tav tm="0">
                                          <p:val>
                                            <p:fltVal val="0"/>
                                          </p:val>
                                        </p:tav>
                                        <p:tav tm="100000">
                                          <p:val>
                                            <p:strVal val="#ppt_w"/>
                                          </p:val>
                                        </p:tav>
                                      </p:tavLst>
                                    </p:anim>
                                    <p:anim calcmode="lin" valueType="num">
                                      <p:cBhvr>
                                        <p:cTn id="15" dur="500" fill="hold"/>
                                        <p:tgtEl>
                                          <p:spTgt spid="399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1" name="Picture 11" descr="001"/>
          <p:cNvPicPr>
            <a:picLocks noChangeAspect="1" noChangeArrowheads="1"/>
          </p:cNvPicPr>
          <p:nvPr/>
        </p:nvPicPr>
        <p:blipFill>
          <a:blip r:embed="rId2" cstate="print"/>
          <a:srcRect/>
          <a:stretch>
            <a:fillRect/>
          </a:stretch>
        </p:blipFill>
        <p:spPr bwMode="auto">
          <a:xfrm>
            <a:off x="4978400" y="765175"/>
            <a:ext cx="3486150" cy="4824413"/>
          </a:xfrm>
          <a:prstGeom prst="rect">
            <a:avLst/>
          </a:prstGeom>
          <a:noFill/>
          <a:ln w="19050">
            <a:solidFill>
              <a:srgbClr val="0000FF"/>
            </a:solidFill>
            <a:miter lim="800000"/>
            <a:headEnd/>
            <a:tailEnd/>
          </a:ln>
        </p:spPr>
      </p:pic>
      <p:grpSp>
        <p:nvGrpSpPr>
          <p:cNvPr id="2" name="Group 5"/>
          <p:cNvGrpSpPr>
            <a:grpSpLocks/>
          </p:cNvGrpSpPr>
          <p:nvPr/>
        </p:nvGrpSpPr>
        <p:grpSpPr bwMode="auto">
          <a:xfrm>
            <a:off x="611188" y="476250"/>
            <a:ext cx="2571750" cy="2362200"/>
            <a:chOff x="432" y="1248"/>
            <a:chExt cx="1620" cy="1488"/>
          </a:xfrm>
        </p:grpSpPr>
        <p:grpSp>
          <p:nvGrpSpPr>
            <p:cNvPr id="3" name="Group 6"/>
            <p:cNvGrpSpPr>
              <a:grpSpLocks/>
            </p:cNvGrpSpPr>
            <p:nvPr/>
          </p:nvGrpSpPr>
          <p:grpSpPr bwMode="auto">
            <a:xfrm>
              <a:off x="432" y="1248"/>
              <a:ext cx="1584" cy="1488"/>
              <a:chOff x="4208" y="3071"/>
              <a:chExt cx="1026" cy="818"/>
            </a:xfrm>
          </p:grpSpPr>
          <p:sp>
            <p:nvSpPr>
              <p:cNvPr id="40967" name="AutoShape 7"/>
              <p:cNvSpPr>
                <a:spLocks noChangeArrowheads="1"/>
              </p:cNvSpPr>
              <p:nvPr/>
            </p:nvSpPr>
            <p:spPr bwMode="gray">
              <a:xfrm>
                <a:off x="4208" y="3071"/>
                <a:ext cx="1026" cy="818"/>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eaLnBrk="1" hangingPunct="1">
                  <a:defRPr/>
                </a:pPr>
                <a:endParaRPr lang="zh-CN" altLang="zh-CN" sz="1800" b="0">
                  <a:solidFill>
                    <a:schemeClr val="tx1"/>
                  </a:solidFill>
                  <a:latin typeface="Arial" pitchFamily="34" charset="0"/>
                  <a:ea typeface="宋体" pitchFamily="2" charset="-122"/>
                </a:endParaRPr>
              </a:p>
            </p:txBody>
          </p:sp>
          <p:sp>
            <p:nvSpPr>
              <p:cNvPr id="40968" name="Freeform 8"/>
              <p:cNvSpPr>
                <a:spLocks/>
              </p:cNvSpPr>
              <p:nvPr/>
            </p:nvSpPr>
            <p:spPr bwMode="gray">
              <a:xfrm>
                <a:off x="4242" y="3106"/>
                <a:ext cx="511" cy="40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sp>
          <p:nvSpPr>
            <p:cNvPr id="40969" name="Text Box 9"/>
            <p:cNvSpPr txBox="1">
              <a:spLocks noChangeArrowheads="1"/>
            </p:cNvSpPr>
            <p:nvPr/>
          </p:nvSpPr>
          <p:spPr bwMode="auto">
            <a:xfrm>
              <a:off x="432" y="1728"/>
              <a:ext cx="1620" cy="404"/>
            </a:xfrm>
            <a:prstGeom prst="rect">
              <a:avLst/>
            </a:prstGeom>
            <a:noFill/>
            <a:ln w="9525">
              <a:noFill/>
              <a:miter lim="800000"/>
              <a:headEnd/>
              <a:tailEnd/>
            </a:ln>
            <a:effectLst/>
          </p:spPr>
          <p:txBody>
            <a:bodyPr>
              <a:spAutoFit/>
            </a:bodyPr>
            <a:lstStyle/>
            <a:p>
              <a:pPr eaLnBrk="1" hangingPunct="1">
                <a:buClr>
                  <a:srgbClr val="00FF99"/>
                </a:buClr>
                <a:buFont typeface="Wingdings" pitchFamily="2" charset="2"/>
                <a:buNone/>
                <a:defRPr/>
              </a:pPr>
              <a:r>
                <a:rPr kumimoji="1" lang="zh-CN" altLang="en-US">
                  <a:effectLst>
                    <a:outerShdw blurRad="38100" dist="38100" dir="2700000" algn="tl">
                      <a:srgbClr val="C0C0C0"/>
                    </a:outerShdw>
                  </a:effectLst>
                  <a:latin typeface="楷体_GB2312" pitchFamily="49" charset="-122"/>
                  <a:ea typeface="楷体_GB2312" pitchFamily="49" charset="-122"/>
                </a:rPr>
                <a:t>科学实验</a:t>
              </a:r>
            </a:p>
          </p:txBody>
        </p:sp>
      </p:grpSp>
      <p:pic>
        <p:nvPicPr>
          <p:cNvPr id="40970" name="Picture 10" descr="xinsrc_a441b9e8537446da963e4d31cbc9dbe4"/>
          <p:cNvPicPr>
            <a:picLocks noChangeAspect="1" noChangeArrowheads="1"/>
          </p:cNvPicPr>
          <p:nvPr/>
        </p:nvPicPr>
        <p:blipFill>
          <a:blip r:embed="rId3" cstate="print"/>
          <a:srcRect/>
          <a:stretch>
            <a:fillRect/>
          </a:stretch>
        </p:blipFill>
        <p:spPr bwMode="auto">
          <a:xfrm>
            <a:off x="1619250" y="3141663"/>
            <a:ext cx="3762375" cy="3265487"/>
          </a:xfrm>
          <a:prstGeom prst="rect">
            <a:avLst/>
          </a:prstGeom>
          <a:noFill/>
          <a:ln w="38100">
            <a:solidFill>
              <a:srgbClr val="6633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par>
                          <p:cTn id="8" fill="hold">
                            <p:stCondLst>
                              <p:cond delay="500"/>
                            </p:stCondLst>
                            <p:childTnLst>
                              <p:par>
                                <p:cTn id="9" presetID="13" presetClass="entr" presetSubtype="16" fill="hold" nodeType="afterEffect">
                                  <p:stCondLst>
                                    <p:cond delay="0"/>
                                  </p:stCondLst>
                                  <p:childTnLst>
                                    <p:set>
                                      <p:cBhvr>
                                        <p:cTn id="10" dur="1" fill="hold">
                                          <p:stCondLst>
                                            <p:cond delay="0"/>
                                          </p:stCondLst>
                                        </p:cTn>
                                        <p:tgtEl>
                                          <p:spTgt spid="40970"/>
                                        </p:tgtEl>
                                        <p:attrNameLst>
                                          <p:attrName>style.visibility</p:attrName>
                                        </p:attrNameLst>
                                      </p:cBhvr>
                                      <p:to>
                                        <p:strVal val="visible"/>
                                      </p:to>
                                    </p:set>
                                    <p:animEffect transition="in" filter="plus(in)">
                                      <p:cBhvr>
                                        <p:cTn id="11" dur="1000"/>
                                        <p:tgtEl>
                                          <p:spTgt spid="40970"/>
                                        </p:tgtEl>
                                      </p:cBhvr>
                                    </p:animEffect>
                                  </p:childTnLst>
                                </p:cTn>
                              </p:par>
                            </p:childTnLst>
                          </p:cTn>
                        </p:par>
                        <p:par>
                          <p:cTn id="12" fill="hold">
                            <p:stCondLst>
                              <p:cond delay="1500"/>
                            </p:stCondLst>
                            <p:childTnLst>
                              <p:par>
                                <p:cTn id="13" presetID="23" presetClass="entr" presetSubtype="16" fill="hold" nodeType="afterEffect">
                                  <p:stCondLst>
                                    <p:cond delay="0"/>
                                  </p:stCondLst>
                                  <p:childTnLst>
                                    <p:set>
                                      <p:cBhvr>
                                        <p:cTn id="14" dur="1" fill="hold">
                                          <p:stCondLst>
                                            <p:cond delay="0"/>
                                          </p:stCondLst>
                                        </p:cTn>
                                        <p:tgtEl>
                                          <p:spTgt spid="40971"/>
                                        </p:tgtEl>
                                        <p:attrNameLst>
                                          <p:attrName>style.visibility</p:attrName>
                                        </p:attrNameLst>
                                      </p:cBhvr>
                                      <p:to>
                                        <p:strVal val="visible"/>
                                      </p:to>
                                    </p:set>
                                    <p:anim calcmode="lin" valueType="num">
                                      <p:cBhvr>
                                        <p:cTn id="15" dur="500" fill="hold"/>
                                        <p:tgtEl>
                                          <p:spTgt spid="40971"/>
                                        </p:tgtEl>
                                        <p:attrNameLst>
                                          <p:attrName>ppt_w</p:attrName>
                                        </p:attrNameLst>
                                      </p:cBhvr>
                                      <p:tavLst>
                                        <p:tav tm="0">
                                          <p:val>
                                            <p:fltVal val="0"/>
                                          </p:val>
                                        </p:tav>
                                        <p:tav tm="100000">
                                          <p:val>
                                            <p:strVal val="#ppt_w"/>
                                          </p:val>
                                        </p:tav>
                                      </p:tavLst>
                                    </p:anim>
                                    <p:anim calcmode="lin" valueType="num">
                                      <p:cBhvr>
                                        <p:cTn id="16" dur="500" fill="hold"/>
                                        <p:tgtEl>
                                          <p:spTgt spid="409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xfrm>
            <a:off x="1219200" y="609600"/>
            <a:ext cx="6553200" cy="762000"/>
          </a:xfrm>
        </p:spPr>
        <p:txBody>
          <a:bodyPr/>
          <a:lstStyle/>
          <a:p>
            <a:pPr marL="609600" indent="-609600" eaLnBrk="1" hangingPunct="1">
              <a:buFontTx/>
              <a:buNone/>
              <a:defRPr/>
            </a:pPr>
            <a:r>
              <a:rPr lang="en-US" altLang="zh-CN" sz="4200" smtClean="0">
                <a:solidFill>
                  <a:srgbClr val="006600"/>
                </a:solidFill>
                <a:ea typeface="华文行楷" pitchFamily="2" charset="-122"/>
              </a:rPr>
              <a:t>  </a:t>
            </a:r>
            <a:r>
              <a:rPr lang="en-US" altLang="zh-CN" sz="4200" b="1" smtClean="0">
                <a:solidFill>
                  <a:srgbClr val="006600"/>
                </a:solidFill>
                <a:effectLst>
                  <a:outerShdw blurRad="38100" dist="38100" dir="2700000" algn="tl">
                    <a:srgbClr val="C0C0C0"/>
                  </a:outerShdw>
                </a:effectLst>
                <a:ea typeface="华文新魏" pitchFamily="2" charset="-122"/>
              </a:rPr>
              <a:t>4</a:t>
            </a:r>
            <a:r>
              <a:rPr lang="zh-CN" altLang="en-US" sz="4200" b="1" smtClean="0">
                <a:solidFill>
                  <a:srgbClr val="006600"/>
                </a:solidFill>
                <a:effectLst>
                  <a:outerShdw blurRad="38100" dist="38100" dir="2700000" algn="tl">
                    <a:srgbClr val="C0C0C0"/>
                  </a:outerShdw>
                </a:effectLst>
                <a:ea typeface="华文新魏" pitchFamily="2" charset="-122"/>
              </a:rPr>
              <a:t>、实践是人的存在方式</a:t>
            </a:r>
          </a:p>
        </p:txBody>
      </p:sp>
      <p:grpSp>
        <p:nvGrpSpPr>
          <p:cNvPr id="2" name="Group 3"/>
          <p:cNvGrpSpPr>
            <a:grpSpLocks/>
          </p:cNvGrpSpPr>
          <p:nvPr/>
        </p:nvGrpSpPr>
        <p:grpSpPr bwMode="auto">
          <a:xfrm>
            <a:off x="609600" y="2133600"/>
            <a:ext cx="7924800" cy="3733800"/>
            <a:chOff x="384" y="1344"/>
            <a:chExt cx="4992" cy="2352"/>
          </a:xfrm>
        </p:grpSpPr>
        <p:pic>
          <p:nvPicPr>
            <p:cNvPr id="90119" name="Picture 4">
              <a:hlinkClick r:id="rId2"/>
            </p:cNvPr>
            <p:cNvPicPr>
              <a:picLocks noChangeAspect="1" noChangeArrowheads="1"/>
            </p:cNvPicPr>
            <p:nvPr/>
          </p:nvPicPr>
          <p:blipFill>
            <a:blip r:embed="rId3" cstate="print"/>
            <a:srcRect/>
            <a:stretch>
              <a:fillRect/>
            </a:stretch>
          </p:blipFill>
          <p:spPr bwMode="auto">
            <a:xfrm>
              <a:off x="485" y="1904"/>
              <a:ext cx="1058" cy="1344"/>
            </a:xfrm>
            <a:prstGeom prst="rect">
              <a:avLst/>
            </a:prstGeom>
            <a:noFill/>
            <a:ln w="9525">
              <a:noFill/>
              <a:miter lim="800000"/>
              <a:headEnd/>
              <a:tailEnd/>
            </a:ln>
          </p:spPr>
        </p:pic>
        <p:grpSp>
          <p:nvGrpSpPr>
            <p:cNvPr id="3" name="Group 5"/>
            <p:cNvGrpSpPr>
              <a:grpSpLocks/>
            </p:cNvGrpSpPr>
            <p:nvPr/>
          </p:nvGrpSpPr>
          <p:grpSpPr bwMode="auto">
            <a:xfrm rot="5400000">
              <a:off x="1638" y="1553"/>
              <a:ext cx="288" cy="357"/>
              <a:chOff x="778" y="1762"/>
              <a:chExt cx="312" cy="420"/>
            </a:xfrm>
          </p:grpSpPr>
          <p:grpSp>
            <p:nvGrpSpPr>
              <p:cNvPr id="4" name="Group 6"/>
              <p:cNvGrpSpPr>
                <a:grpSpLocks/>
              </p:cNvGrpSpPr>
              <p:nvPr/>
            </p:nvGrpSpPr>
            <p:grpSpPr bwMode="auto">
              <a:xfrm>
                <a:off x="960" y="1764"/>
                <a:ext cx="130" cy="418"/>
                <a:chOff x="960" y="1764"/>
                <a:chExt cx="130" cy="418"/>
              </a:xfrm>
            </p:grpSpPr>
            <p:sp>
              <p:nvSpPr>
                <p:cNvPr id="41991" name="Oval 7"/>
                <p:cNvSpPr>
                  <a:spLocks noChangeArrowheads="1"/>
                </p:cNvSpPr>
                <p:nvPr/>
              </p:nvSpPr>
              <p:spPr bwMode="gray">
                <a:xfrm>
                  <a:off x="966" y="1764"/>
                  <a:ext cx="126"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1992" name="Oval 8"/>
                <p:cNvSpPr>
                  <a:spLocks noChangeArrowheads="1"/>
                </p:cNvSpPr>
                <p:nvPr/>
              </p:nvSpPr>
              <p:spPr bwMode="gray">
                <a:xfrm>
                  <a:off x="967" y="2060"/>
                  <a:ext cx="129" cy="119"/>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1993" name="AutoShape 9"/>
                <p:cNvSpPr>
                  <a:spLocks noChangeArrowheads="1"/>
                </p:cNvSpPr>
                <p:nvPr/>
              </p:nvSpPr>
              <p:spPr bwMode="gray">
                <a:xfrm>
                  <a:off x="996" y="1839"/>
                  <a:ext cx="62" cy="299"/>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 name="Group 10"/>
              <p:cNvGrpSpPr>
                <a:grpSpLocks/>
              </p:cNvGrpSpPr>
              <p:nvPr/>
            </p:nvGrpSpPr>
            <p:grpSpPr bwMode="auto">
              <a:xfrm>
                <a:off x="778" y="1762"/>
                <a:ext cx="130" cy="418"/>
                <a:chOff x="960" y="1764"/>
                <a:chExt cx="130" cy="418"/>
              </a:xfrm>
            </p:grpSpPr>
            <p:sp>
              <p:nvSpPr>
                <p:cNvPr id="41995" name="Oval 11"/>
                <p:cNvSpPr>
                  <a:spLocks noChangeArrowheads="1"/>
                </p:cNvSpPr>
                <p:nvPr/>
              </p:nvSpPr>
              <p:spPr bwMode="gray">
                <a:xfrm>
                  <a:off x="966" y="1760"/>
                  <a:ext cx="126"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1996" name="Oval 12"/>
                <p:cNvSpPr>
                  <a:spLocks noChangeArrowheads="1"/>
                </p:cNvSpPr>
                <p:nvPr/>
              </p:nvSpPr>
              <p:spPr bwMode="gray">
                <a:xfrm>
                  <a:off x="967" y="2060"/>
                  <a:ext cx="129" cy="119"/>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1997" name="AutoShape 13"/>
                <p:cNvSpPr>
                  <a:spLocks noChangeArrowheads="1"/>
                </p:cNvSpPr>
                <p:nvPr/>
              </p:nvSpPr>
              <p:spPr bwMode="gray">
                <a:xfrm>
                  <a:off x="996" y="1836"/>
                  <a:ext cx="62" cy="300"/>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6" name="Group 14"/>
            <p:cNvGrpSpPr>
              <a:grpSpLocks/>
            </p:cNvGrpSpPr>
            <p:nvPr/>
          </p:nvGrpSpPr>
          <p:grpSpPr bwMode="auto">
            <a:xfrm rot="5400000">
              <a:off x="1637" y="3241"/>
              <a:ext cx="289" cy="357"/>
              <a:chOff x="778" y="1762"/>
              <a:chExt cx="312" cy="420"/>
            </a:xfrm>
          </p:grpSpPr>
          <p:grpSp>
            <p:nvGrpSpPr>
              <p:cNvPr id="7" name="Group 15"/>
              <p:cNvGrpSpPr>
                <a:grpSpLocks/>
              </p:cNvGrpSpPr>
              <p:nvPr/>
            </p:nvGrpSpPr>
            <p:grpSpPr bwMode="auto">
              <a:xfrm>
                <a:off x="960" y="1764"/>
                <a:ext cx="130" cy="418"/>
                <a:chOff x="960" y="1764"/>
                <a:chExt cx="130" cy="418"/>
              </a:xfrm>
            </p:grpSpPr>
            <p:sp>
              <p:nvSpPr>
                <p:cNvPr id="42000" name="Oval 16"/>
                <p:cNvSpPr>
                  <a:spLocks noChangeArrowheads="1"/>
                </p:cNvSpPr>
                <p:nvPr/>
              </p:nvSpPr>
              <p:spPr bwMode="gray">
                <a:xfrm>
                  <a:off x="960" y="1760"/>
                  <a:ext cx="123"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2001" name="Oval 17"/>
                <p:cNvSpPr>
                  <a:spLocks noChangeArrowheads="1"/>
                </p:cNvSpPr>
                <p:nvPr/>
              </p:nvSpPr>
              <p:spPr bwMode="gray">
                <a:xfrm>
                  <a:off x="967" y="2055"/>
                  <a:ext cx="123"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2002" name="AutoShape 18"/>
                <p:cNvSpPr>
                  <a:spLocks noChangeArrowheads="1"/>
                </p:cNvSpPr>
                <p:nvPr/>
              </p:nvSpPr>
              <p:spPr bwMode="gray">
                <a:xfrm>
                  <a:off x="996" y="1836"/>
                  <a:ext cx="62" cy="300"/>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8" name="Group 19"/>
              <p:cNvGrpSpPr>
                <a:grpSpLocks/>
              </p:cNvGrpSpPr>
              <p:nvPr/>
            </p:nvGrpSpPr>
            <p:grpSpPr bwMode="auto">
              <a:xfrm>
                <a:off x="778" y="1762"/>
                <a:ext cx="130" cy="418"/>
                <a:chOff x="960" y="1764"/>
                <a:chExt cx="130" cy="418"/>
              </a:xfrm>
            </p:grpSpPr>
            <p:sp>
              <p:nvSpPr>
                <p:cNvPr id="42004" name="Oval 20"/>
                <p:cNvSpPr>
                  <a:spLocks noChangeArrowheads="1"/>
                </p:cNvSpPr>
                <p:nvPr/>
              </p:nvSpPr>
              <p:spPr bwMode="gray">
                <a:xfrm>
                  <a:off x="960" y="1757"/>
                  <a:ext cx="123"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2005" name="Oval 21"/>
                <p:cNvSpPr>
                  <a:spLocks noChangeArrowheads="1"/>
                </p:cNvSpPr>
                <p:nvPr/>
              </p:nvSpPr>
              <p:spPr bwMode="gray">
                <a:xfrm>
                  <a:off x="964" y="2053"/>
                  <a:ext cx="120"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2006" name="AutoShape 22"/>
                <p:cNvSpPr>
                  <a:spLocks noChangeArrowheads="1"/>
                </p:cNvSpPr>
                <p:nvPr/>
              </p:nvSpPr>
              <p:spPr bwMode="gray">
                <a:xfrm>
                  <a:off x="996" y="1836"/>
                  <a:ext cx="62" cy="300"/>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42007" name="AutoShape 23"/>
            <p:cNvSpPr>
              <a:spLocks noChangeArrowheads="1"/>
            </p:cNvSpPr>
            <p:nvPr/>
          </p:nvSpPr>
          <p:spPr bwMode="gray">
            <a:xfrm flipH="1">
              <a:off x="384" y="1344"/>
              <a:ext cx="1193" cy="2352"/>
            </a:xfrm>
            <a:prstGeom prst="roundRect">
              <a:avLst>
                <a:gd name="adj" fmla="val 11375"/>
              </a:avLst>
            </a:prstGeom>
            <a:noFill/>
            <a:ln w="28575">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2008" name="AutoShape 24"/>
            <p:cNvSpPr>
              <a:spLocks noChangeArrowheads="1"/>
            </p:cNvSpPr>
            <p:nvPr/>
          </p:nvSpPr>
          <p:spPr bwMode="gray">
            <a:xfrm>
              <a:off x="1855" y="1344"/>
              <a:ext cx="3521" cy="2352"/>
            </a:xfrm>
            <a:prstGeom prst="roundRect">
              <a:avLst>
                <a:gd name="adj" fmla="val 2454"/>
              </a:avLst>
            </a:prstGeom>
            <a:solidFill>
              <a:schemeClr val="accent2"/>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2009" name="Text Box 25"/>
            <p:cNvSpPr txBox="1">
              <a:spLocks noChangeArrowheads="1"/>
            </p:cNvSpPr>
            <p:nvPr/>
          </p:nvSpPr>
          <p:spPr bwMode="auto">
            <a:xfrm>
              <a:off x="2112" y="1728"/>
              <a:ext cx="3064" cy="1582"/>
            </a:xfrm>
            <a:prstGeom prst="rect">
              <a:avLst/>
            </a:prstGeom>
            <a:noFill/>
            <a:ln w="28575">
              <a:solidFill>
                <a:srgbClr val="FFFF99"/>
              </a:solidFill>
              <a:miter lim="800000"/>
              <a:headEnd/>
              <a:tailEnd/>
            </a:ln>
            <a:effectLst/>
          </p:spPr>
          <p:txBody>
            <a:bodyPr>
              <a:spAutoFit/>
            </a:bodyPr>
            <a:lstStyle/>
            <a:p>
              <a:pPr algn="l" eaLnBrk="1" hangingPunct="1">
                <a:lnSpc>
                  <a:spcPct val="145000"/>
                </a:lnSpc>
                <a:defRPr/>
              </a:pPr>
              <a:r>
                <a:rPr lang="en-US" altLang="zh-CN">
                  <a:solidFill>
                    <a:srgbClr val="FFFF99"/>
                  </a:solidFill>
                  <a:effectLst>
                    <a:outerShdw blurRad="38100" dist="38100" dir="2700000" algn="tl">
                      <a:srgbClr val="C0C0C0"/>
                    </a:outerShdw>
                  </a:effectLst>
                  <a:latin typeface="华文行楷" pitchFamily="2" charset="-122"/>
                  <a:ea typeface="华文行楷" pitchFamily="2" charset="-122"/>
                </a:rPr>
                <a:t>       </a:t>
              </a:r>
              <a:r>
                <a:rPr lang="en-US" altLang="zh-CN">
                  <a:latin typeface="Arial"/>
                  <a:ea typeface="华文行楷" pitchFamily="2" charset="-122"/>
                </a:rPr>
                <a:t>“</a:t>
              </a:r>
              <a:r>
                <a:rPr lang="zh-CN" altLang="en-US">
                  <a:latin typeface="华文行楷" pitchFamily="2" charset="-122"/>
                  <a:ea typeface="华文行楷" pitchFamily="2" charset="-122"/>
                </a:rPr>
                <a:t>一个种的全部特性，种的类特性就在于生命活动的性质。</a:t>
              </a:r>
              <a:r>
                <a:rPr lang="zh-CN" altLang="en-US">
                  <a:latin typeface="Arial"/>
                  <a:ea typeface="华文行楷" pitchFamily="2" charset="-122"/>
                </a:rPr>
                <a:t>”</a:t>
              </a:r>
              <a:r>
                <a:rPr lang="zh-CN" altLang="en-US">
                  <a:effectLst>
                    <a:outerShdw blurRad="38100" dist="38100" dir="2700000" algn="tl">
                      <a:srgbClr val="C0C0C0"/>
                    </a:outerShdw>
                  </a:effectLst>
                  <a:latin typeface="华文行楷" pitchFamily="2" charset="-122"/>
                  <a:ea typeface="华文行楷" pitchFamily="2" charset="-122"/>
                </a:rPr>
                <a:t>            </a:t>
              </a:r>
              <a:endParaRPr lang="zh-CN" altLang="en-US" b="0">
                <a:effectLst>
                  <a:outerShdw blurRad="38100" dist="38100" dir="2700000" algn="tl">
                    <a:srgbClr val="C0C0C0"/>
                  </a:outerShdw>
                </a:effectLst>
                <a:latin typeface="华文行楷" pitchFamily="2" charset="-122"/>
                <a:ea typeface="华文行楷" pitchFamily="2" charset="-122"/>
              </a:endParaRPr>
            </a:p>
          </p:txBody>
        </p:sp>
      </p:grpSp>
      <p:grpSp>
        <p:nvGrpSpPr>
          <p:cNvPr id="9" name="Group 27"/>
          <p:cNvGrpSpPr>
            <a:grpSpLocks/>
          </p:cNvGrpSpPr>
          <p:nvPr/>
        </p:nvGrpSpPr>
        <p:grpSpPr bwMode="auto">
          <a:xfrm>
            <a:off x="0" y="1470025"/>
            <a:ext cx="9144000" cy="519113"/>
            <a:chOff x="0" y="816"/>
            <a:chExt cx="5760" cy="372"/>
          </a:xfrm>
        </p:grpSpPr>
        <p:pic>
          <p:nvPicPr>
            <p:cNvPr id="90117" name="Picture 28" descr="1118564011"/>
            <p:cNvPicPr>
              <a:picLocks noChangeAspect="1" noChangeArrowheads="1"/>
            </p:cNvPicPr>
            <p:nvPr/>
          </p:nvPicPr>
          <p:blipFill>
            <a:blip r:embed="rId4" cstate="print"/>
            <a:srcRect/>
            <a:stretch>
              <a:fillRect/>
            </a:stretch>
          </p:blipFill>
          <p:spPr bwMode="auto">
            <a:xfrm>
              <a:off x="3426" y="816"/>
              <a:ext cx="2334" cy="372"/>
            </a:xfrm>
            <a:prstGeom prst="rect">
              <a:avLst/>
            </a:prstGeom>
            <a:noFill/>
            <a:ln w="9525">
              <a:noFill/>
              <a:miter lim="800000"/>
              <a:headEnd/>
              <a:tailEnd/>
            </a:ln>
          </p:spPr>
        </p:pic>
        <p:pic>
          <p:nvPicPr>
            <p:cNvPr id="90118" name="Picture 29" descr="1118564011"/>
            <p:cNvPicPr>
              <a:picLocks noChangeAspect="1" noChangeArrowheads="1"/>
            </p:cNvPicPr>
            <p:nvPr/>
          </p:nvPicPr>
          <p:blipFill>
            <a:blip r:embed="rId4"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Effect transition="in" filter="blinds(horizontal)">
                                      <p:cBhvr>
                                        <p:cTn id="7" dur="500"/>
                                        <p:tgtEl>
                                          <p:spTgt spid="41986">
                                            <p:txEl>
                                              <p:pRg st="0" end="0"/>
                                            </p:txEl>
                                          </p:spTgt>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381000" y="3686175"/>
            <a:ext cx="8382000" cy="1985963"/>
            <a:chOff x="2934" y="1684"/>
            <a:chExt cx="1573" cy="1251"/>
          </a:xfrm>
        </p:grpSpPr>
        <p:sp>
          <p:nvSpPr>
            <p:cNvPr id="91161" name="AutoShape 17"/>
            <p:cNvSpPr>
              <a:spLocks noChangeArrowheads="1"/>
            </p:cNvSpPr>
            <p:nvPr/>
          </p:nvSpPr>
          <p:spPr bwMode="gray">
            <a:xfrm>
              <a:off x="2934" y="1684"/>
              <a:ext cx="1573" cy="1251"/>
            </a:xfrm>
            <a:prstGeom prst="diamond">
              <a:avLst/>
            </a:prstGeom>
            <a:solidFill>
              <a:srgbClr val="C5D9D5"/>
            </a:solidFill>
            <a:ln w="9525">
              <a:miter lim="800000"/>
              <a:headEnd/>
              <a:tailEnd/>
            </a:ln>
            <a:scene3d>
              <a:camera prst="legacyObliqueBottom">
                <a:rot lat="20099986" lon="0" rev="0"/>
              </a:camera>
              <a:lightRig rig="legacyNormal2" dir="t"/>
            </a:scene3d>
            <a:sp3d extrusionH="163500" prstMaterial="legacyPlastic">
              <a:bevelT w="13500" h="13500" prst="angle"/>
              <a:bevelB w="13500" h="13500" prst="angle"/>
              <a:extrusionClr>
                <a:schemeClr val="hlink"/>
              </a:extrusionClr>
            </a:sp3d>
          </p:spPr>
          <p:txBody>
            <a:bodyPr wrap="none" anchor="ctr">
              <a:flatTx/>
            </a:bodyPr>
            <a:lstStyle/>
            <a:p>
              <a:pPr eaLnBrk="1" hangingPunct="1"/>
              <a:endParaRPr lang="zh-CN" altLang="zh-CN" sz="1800" b="0">
                <a:solidFill>
                  <a:schemeClr val="tx1"/>
                </a:solidFill>
                <a:latin typeface="Arial" pitchFamily="34" charset="0"/>
                <a:ea typeface="宋体" pitchFamily="2" charset="-122"/>
              </a:endParaRPr>
            </a:p>
          </p:txBody>
        </p:sp>
        <p:sp>
          <p:nvSpPr>
            <p:cNvPr id="43012" name="Line 18"/>
            <p:cNvSpPr>
              <a:spLocks noChangeShapeType="1"/>
            </p:cNvSpPr>
            <p:nvPr/>
          </p:nvSpPr>
          <p:spPr bwMode="gray">
            <a:xfrm>
              <a:off x="2941" y="2308"/>
              <a:ext cx="787" cy="433"/>
            </a:xfrm>
            <a:prstGeom prst="line">
              <a:avLst/>
            </a:prstGeom>
            <a:noFill/>
            <a:ln w="6350">
              <a:solidFill>
                <a:srgbClr val="FFFFFF">
                  <a:alpha val="30196"/>
                </a:srgbClr>
              </a:solidFill>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grpSp>
        <p:nvGrpSpPr>
          <p:cNvPr id="3" name="Group 5"/>
          <p:cNvGrpSpPr>
            <a:grpSpLocks/>
          </p:cNvGrpSpPr>
          <p:nvPr/>
        </p:nvGrpSpPr>
        <p:grpSpPr bwMode="auto">
          <a:xfrm>
            <a:off x="2667000" y="333375"/>
            <a:ext cx="4495800" cy="3163888"/>
            <a:chOff x="1680" y="720"/>
            <a:chExt cx="2832" cy="1993"/>
          </a:xfrm>
        </p:grpSpPr>
        <p:grpSp>
          <p:nvGrpSpPr>
            <p:cNvPr id="4" name="Group 10"/>
            <p:cNvGrpSpPr>
              <a:grpSpLocks/>
            </p:cNvGrpSpPr>
            <p:nvPr/>
          </p:nvGrpSpPr>
          <p:grpSpPr bwMode="auto">
            <a:xfrm>
              <a:off x="1680" y="720"/>
              <a:ext cx="2832" cy="1993"/>
              <a:chOff x="2144" y="1110"/>
              <a:chExt cx="1573" cy="1251"/>
            </a:xfrm>
          </p:grpSpPr>
          <p:sp>
            <p:nvSpPr>
              <p:cNvPr id="91159" name="AutoShape 11"/>
              <p:cNvSpPr>
                <a:spLocks noChangeArrowheads="1"/>
              </p:cNvSpPr>
              <p:nvPr/>
            </p:nvSpPr>
            <p:spPr bwMode="gray">
              <a:xfrm>
                <a:off x="2144" y="1110"/>
                <a:ext cx="1573" cy="1251"/>
              </a:xfrm>
              <a:prstGeom prst="diamond">
                <a:avLst/>
              </a:prstGeom>
              <a:solidFill>
                <a:schemeClr val="hlink"/>
              </a:solidFill>
              <a:ln w="9525">
                <a:miter lim="800000"/>
                <a:headEnd/>
                <a:tailEnd/>
              </a:ln>
              <a:scene3d>
                <a:camera prst="legacyObliqueBottom">
                  <a:rot lat="20099986" lon="0" rev="0"/>
                </a:camera>
                <a:lightRig rig="legacyFlat2" dir="t"/>
              </a:scene3d>
              <a:sp3d extrusionH="163500" prstMaterial="legacyPlastic">
                <a:bevelT w="13500" h="13500" prst="angle"/>
                <a:bevelB w="13500" h="13500" prst="angle"/>
                <a:extrusionClr>
                  <a:schemeClr val="accent1"/>
                </a:extrusionClr>
              </a:sp3d>
            </p:spPr>
            <p:txBody>
              <a:bodyPr wrap="none" anchor="ctr">
                <a:flatTx/>
              </a:bodyPr>
              <a:lstStyle/>
              <a:p>
                <a:pPr eaLnBrk="1" hangingPunct="1"/>
                <a:endParaRPr lang="zh-CN" altLang="zh-CN" sz="1800" b="0">
                  <a:solidFill>
                    <a:schemeClr val="tx1"/>
                  </a:solidFill>
                  <a:latin typeface="Arial" pitchFamily="34" charset="0"/>
                  <a:ea typeface="宋体" pitchFamily="2" charset="-122"/>
                </a:endParaRPr>
              </a:p>
            </p:txBody>
          </p:sp>
          <p:sp>
            <p:nvSpPr>
              <p:cNvPr id="43016" name="Line 12"/>
              <p:cNvSpPr>
                <a:spLocks noChangeShapeType="1"/>
              </p:cNvSpPr>
              <p:nvPr/>
            </p:nvSpPr>
            <p:spPr bwMode="gray">
              <a:xfrm>
                <a:off x="2144" y="1736"/>
                <a:ext cx="787" cy="433"/>
              </a:xfrm>
              <a:prstGeom prst="line">
                <a:avLst/>
              </a:prstGeom>
              <a:noFill/>
              <a:ln w="6350">
                <a:solidFill>
                  <a:srgbClr val="FFFFFF">
                    <a:alpha val="30196"/>
                  </a:srgbClr>
                </a:solidFill>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sp>
          <p:nvSpPr>
            <p:cNvPr id="43017" name="Text Box 9"/>
            <p:cNvSpPr txBox="1">
              <a:spLocks noChangeArrowheads="1"/>
            </p:cNvSpPr>
            <p:nvPr/>
          </p:nvSpPr>
          <p:spPr bwMode="auto">
            <a:xfrm>
              <a:off x="2496" y="1488"/>
              <a:ext cx="1344" cy="558"/>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kumimoji="1" lang="en-US" altLang="zh-CN" sz="2600" b="0">
                  <a:latin typeface="Times New Roman" pitchFamily="18" charset="0"/>
                  <a:ea typeface="黑体" pitchFamily="2" charset="-122"/>
                </a:rPr>
                <a:t> </a:t>
              </a:r>
              <a:r>
                <a:rPr kumimoji="1" lang="zh-CN" altLang="en-US" sz="2600">
                  <a:effectLst>
                    <a:outerShdw blurRad="38100" dist="38100" dir="2700000" algn="tl">
                      <a:srgbClr val="C0C0C0"/>
                    </a:outerShdw>
                  </a:effectLst>
                  <a:latin typeface="Times New Roman" pitchFamily="18" charset="0"/>
                </a:rPr>
                <a:t>实践是人所独有的活动</a:t>
              </a:r>
            </a:p>
          </p:txBody>
        </p:sp>
      </p:grpSp>
      <p:grpSp>
        <p:nvGrpSpPr>
          <p:cNvPr id="5" name="Group 10"/>
          <p:cNvGrpSpPr>
            <a:grpSpLocks/>
          </p:cNvGrpSpPr>
          <p:nvPr/>
        </p:nvGrpSpPr>
        <p:grpSpPr bwMode="auto">
          <a:xfrm>
            <a:off x="304800" y="1323975"/>
            <a:ext cx="4572000" cy="3429000"/>
            <a:chOff x="192" y="1344"/>
            <a:chExt cx="2880" cy="2160"/>
          </a:xfrm>
        </p:grpSpPr>
        <p:grpSp>
          <p:nvGrpSpPr>
            <p:cNvPr id="6" name="Group 13"/>
            <p:cNvGrpSpPr>
              <a:grpSpLocks/>
            </p:cNvGrpSpPr>
            <p:nvPr/>
          </p:nvGrpSpPr>
          <p:grpSpPr bwMode="auto">
            <a:xfrm>
              <a:off x="192" y="1344"/>
              <a:ext cx="2880" cy="2160"/>
              <a:chOff x="1352" y="1684"/>
              <a:chExt cx="1573" cy="1251"/>
            </a:xfrm>
          </p:grpSpPr>
          <p:sp>
            <p:nvSpPr>
              <p:cNvPr id="91155" name="AutoShape 14"/>
              <p:cNvSpPr>
                <a:spLocks noChangeArrowheads="1"/>
              </p:cNvSpPr>
              <p:nvPr/>
            </p:nvSpPr>
            <p:spPr bwMode="gray">
              <a:xfrm>
                <a:off x="1352" y="1684"/>
                <a:ext cx="1573" cy="1251"/>
              </a:xfrm>
              <a:prstGeom prst="diamond">
                <a:avLst/>
              </a:prstGeom>
              <a:solidFill>
                <a:schemeClr val="bg2"/>
              </a:solidFill>
              <a:ln w="9525">
                <a:miter lim="800000"/>
                <a:headEnd/>
                <a:tailEnd/>
              </a:ln>
              <a:scene3d>
                <a:camera prst="legacyObliqueBottom">
                  <a:rot lat="20099986" lon="0" rev="0"/>
                </a:camera>
                <a:lightRig rig="legacyNormal2" dir="t"/>
              </a:scene3d>
              <a:sp3d extrusionH="163500" prstMaterial="legacyPlastic">
                <a:bevelT w="13500" h="13500" prst="angle"/>
                <a:bevelB w="13500" h="13500" prst="angle"/>
                <a:extrusionClr>
                  <a:schemeClr val="accent2"/>
                </a:extrusionClr>
              </a:sp3d>
            </p:spPr>
            <p:txBody>
              <a:bodyPr wrap="none" anchor="ctr">
                <a:flatTx/>
              </a:bodyPr>
              <a:lstStyle/>
              <a:p>
                <a:pPr eaLnBrk="1" hangingPunct="1"/>
                <a:endParaRPr lang="zh-CN" altLang="zh-CN" sz="1800" b="0">
                  <a:solidFill>
                    <a:schemeClr val="tx1"/>
                  </a:solidFill>
                  <a:latin typeface="Arial" pitchFamily="34" charset="0"/>
                  <a:ea typeface="宋体" pitchFamily="2" charset="-122"/>
                </a:endParaRPr>
              </a:p>
            </p:txBody>
          </p:sp>
          <p:sp>
            <p:nvSpPr>
              <p:cNvPr id="43021" name="Line 15"/>
              <p:cNvSpPr>
                <a:spLocks noChangeShapeType="1"/>
              </p:cNvSpPr>
              <p:nvPr/>
            </p:nvSpPr>
            <p:spPr bwMode="gray">
              <a:xfrm>
                <a:off x="1355" y="2307"/>
                <a:ext cx="787" cy="433"/>
              </a:xfrm>
              <a:prstGeom prst="line">
                <a:avLst/>
              </a:prstGeom>
              <a:noFill/>
              <a:ln w="6350">
                <a:solidFill>
                  <a:srgbClr val="FFFFFF">
                    <a:alpha val="30196"/>
                  </a:srgbClr>
                </a:solidFill>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sp>
          <p:nvSpPr>
            <p:cNvPr id="43022" name="Rectangle 14"/>
            <p:cNvSpPr>
              <a:spLocks noChangeArrowheads="1"/>
            </p:cNvSpPr>
            <p:nvPr/>
          </p:nvSpPr>
          <p:spPr bwMode="auto">
            <a:xfrm>
              <a:off x="864" y="2160"/>
              <a:ext cx="1632" cy="596"/>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kumimoji="1" lang="zh-CN" altLang="en-US" sz="2800">
                  <a:effectLst>
                    <a:outerShdw blurRad="38100" dist="38100" dir="2700000" algn="tl">
                      <a:srgbClr val="C0C0C0"/>
                    </a:outerShdw>
                  </a:effectLst>
                  <a:latin typeface="Arial" pitchFamily="34" charset="0"/>
                </a:rPr>
                <a:t>实践集中表现了人的社会性</a:t>
              </a:r>
            </a:p>
          </p:txBody>
        </p:sp>
      </p:grpSp>
      <p:grpSp>
        <p:nvGrpSpPr>
          <p:cNvPr id="7" name="Group 15"/>
          <p:cNvGrpSpPr>
            <a:grpSpLocks/>
          </p:cNvGrpSpPr>
          <p:nvPr/>
        </p:nvGrpSpPr>
        <p:grpSpPr bwMode="auto">
          <a:xfrm>
            <a:off x="4648200" y="1400175"/>
            <a:ext cx="4267200" cy="3352800"/>
            <a:chOff x="2928" y="1392"/>
            <a:chExt cx="2688" cy="2112"/>
          </a:xfrm>
        </p:grpSpPr>
        <p:grpSp>
          <p:nvGrpSpPr>
            <p:cNvPr id="8" name="Group 16"/>
            <p:cNvGrpSpPr>
              <a:grpSpLocks/>
            </p:cNvGrpSpPr>
            <p:nvPr/>
          </p:nvGrpSpPr>
          <p:grpSpPr bwMode="auto">
            <a:xfrm>
              <a:off x="2928" y="1392"/>
              <a:ext cx="2688" cy="2112"/>
              <a:chOff x="2934" y="1684"/>
              <a:chExt cx="1573" cy="1251"/>
            </a:xfrm>
          </p:grpSpPr>
          <p:sp>
            <p:nvSpPr>
              <p:cNvPr id="91151" name="AutoShape 17"/>
              <p:cNvSpPr>
                <a:spLocks noChangeArrowheads="1"/>
              </p:cNvSpPr>
              <p:nvPr/>
            </p:nvSpPr>
            <p:spPr bwMode="gray">
              <a:xfrm>
                <a:off x="2934" y="1684"/>
                <a:ext cx="1573" cy="1251"/>
              </a:xfrm>
              <a:prstGeom prst="diamond">
                <a:avLst/>
              </a:prstGeom>
              <a:solidFill>
                <a:srgbClr val="FF9900"/>
              </a:solidFill>
              <a:ln w="9525">
                <a:miter lim="800000"/>
                <a:headEnd/>
                <a:tailEnd/>
              </a:ln>
              <a:scene3d>
                <a:camera prst="legacyObliqueBottom">
                  <a:rot lat="20099986" lon="0" rev="0"/>
                </a:camera>
                <a:lightRig rig="legacyNormal2" dir="t"/>
              </a:scene3d>
              <a:sp3d extrusionH="163500" prstMaterial="legacyPlastic">
                <a:bevelT w="13500" h="13500" prst="angle"/>
                <a:bevelB w="13500" h="13500" prst="angle"/>
                <a:extrusionClr>
                  <a:schemeClr val="hlink"/>
                </a:extrusionClr>
              </a:sp3d>
            </p:spPr>
            <p:txBody>
              <a:bodyPr wrap="none" anchor="ctr">
                <a:flatTx/>
              </a:bodyPr>
              <a:lstStyle/>
              <a:p>
                <a:pPr eaLnBrk="1" hangingPunct="1"/>
                <a:endParaRPr lang="zh-CN" altLang="zh-CN" sz="1800" b="0">
                  <a:solidFill>
                    <a:schemeClr val="tx1"/>
                  </a:solidFill>
                  <a:latin typeface="Arial" pitchFamily="34" charset="0"/>
                  <a:ea typeface="宋体" pitchFamily="2" charset="-122"/>
                </a:endParaRPr>
              </a:p>
            </p:txBody>
          </p:sp>
          <p:sp>
            <p:nvSpPr>
              <p:cNvPr id="43026" name="Line 18"/>
              <p:cNvSpPr>
                <a:spLocks noChangeShapeType="1"/>
              </p:cNvSpPr>
              <p:nvPr/>
            </p:nvSpPr>
            <p:spPr bwMode="gray">
              <a:xfrm>
                <a:off x="2941" y="2308"/>
                <a:ext cx="787" cy="433"/>
              </a:xfrm>
              <a:prstGeom prst="line">
                <a:avLst/>
              </a:prstGeom>
              <a:noFill/>
              <a:ln w="6350">
                <a:solidFill>
                  <a:srgbClr val="FFFFFF">
                    <a:alpha val="30196"/>
                  </a:srgbClr>
                </a:solidFill>
                <a:round/>
                <a:headEnd/>
                <a:tailEnd/>
              </a:ln>
            </p:spPr>
            <p:txBody>
              <a:bodyPr/>
              <a:lstStyle/>
              <a:p>
                <a:pPr>
                  <a:defRPr/>
                </a:pPr>
                <a:endParaRPr lang="zh-CN" altLang="en-US">
                  <a:effectLst>
                    <a:outerShdw blurRad="38100" dist="38100" dir="2700000" algn="tl">
                      <a:srgbClr val="000000">
                        <a:alpha val="43137"/>
                      </a:srgbClr>
                    </a:outerShdw>
                  </a:effectLst>
                </a:endParaRPr>
              </a:p>
            </p:txBody>
          </p:sp>
        </p:grpSp>
        <p:sp>
          <p:nvSpPr>
            <p:cNvPr id="43027" name="Rectangle 19"/>
            <p:cNvSpPr>
              <a:spLocks noChangeArrowheads="1"/>
            </p:cNvSpPr>
            <p:nvPr/>
          </p:nvSpPr>
          <p:spPr bwMode="auto">
            <a:xfrm>
              <a:off x="3696" y="2112"/>
              <a:ext cx="1248" cy="596"/>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kumimoji="1" lang="zh-CN" altLang="en-US" sz="2800">
                  <a:solidFill>
                    <a:srgbClr val="FFFF99"/>
                  </a:solidFill>
                  <a:effectLst>
                    <a:outerShdw blurRad="38100" dist="38100" dir="2700000" algn="tl">
                      <a:srgbClr val="C0C0C0"/>
                    </a:outerShdw>
                  </a:effectLst>
                  <a:latin typeface="Arial" pitchFamily="34" charset="0"/>
                </a:rPr>
                <a:t>实践是对象性的活动</a:t>
              </a:r>
            </a:p>
          </p:txBody>
        </p:sp>
      </p:grpSp>
      <p:grpSp>
        <p:nvGrpSpPr>
          <p:cNvPr id="9" name="Group 63"/>
          <p:cNvGrpSpPr>
            <a:grpSpLocks/>
          </p:cNvGrpSpPr>
          <p:nvPr/>
        </p:nvGrpSpPr>
        <p:grpSpPr bwMode="auto">
          <a:xfrm>
            <a:off x="3962400" y="3457575"/>
            <a:ext cx="1797050" cy="1674813"/>
            <a:chOff x="2208" y="1392"/>
            <a:chExt cx="1132" cy="1055"/>
          </a:xfrm>
        </p:grpSpPr>
        <p:sp>
          <p:nvSpPr>
            <p:cNvPr id="91143" name="Freeform 64"/>
            <p:cNvSpPr>
              <a:spLocks/>
            </p:cNvSpPr>
            <p:nvPr/>
          </p:nvSpPr>
          <p:spPr bwMode="gray">
            <a:xfrm>
              <a:off x="2332" y="2158"/>
              <a:ext cx="467" cy="232"/>
            </a:xfrm>
            <a:custGeom>
              <a:avLst/>
              <a:gdLst>
                <a:gd name="T0" fmla="*/ 0 w 335"/>
                <a:gd name="T1" fmla="*/ 967 h 173"/>
                <a:gd name="T2" fmla="*/ 428 w 335"/>
                <a:gd name="T3" fmla="*/ 1006 h 173"/>
                <a:gd name="T4" fmla="*/ 2179 w 335"/>
                <a:gd name="T5" fmla="*/ 189 h 173"/>
                <a:gd name="T6" fmla="*/ 2122 w 335"/>
                <a:gd name="T7" fmla="*/ 48 h 173"/>
                <a:gd name="T8" fmla="*/ 1638 w 335"/>
                <a:gd name="T9" fmla="*/ 152 h 173"/>
                <a:gd name="T10" fmla="*/ 0 w 335"/>
                <a:gd name="T11" fmla="*/ 967 h 173"/>
                <a:gd name="T12" fmla="*/ 0 60000 65536"/>
                <a:gd name="T13" fmla="*/ 0 60000 65536"/>
                <a:gd name="T14" fmla="*/ 0 60000 65536"/>
                <a:gd name="T15" fmla="*/ 0 60000 65536"/>
                <a:gd name="T16" fmla="*/ 0 60000 65536"/>
                <a:gd name="T17" fmla="*/ 0 60000 65536"/>
                <a:gd name="T18" fmla="*/ 0 w 335"/>
                <a:gd name="T19" fmla="*/ 0 h 173"/>
                <a:gd name="T20" fmla="*/ 335 w 335"/>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solidFill>
              <a:srgbClr val="FFFF99">
                <a:alpha val="0"/>
              </a:srgbClr>
            </a:solidFill>
            <a:ln w="9525">
              <a:noFill/>
              <a:round/>
              <a:headEnd/>
              <a:tailEnd/>
            </a:ln>
          </p:spPr>
          <p:txBody>
            <a:bodyPr/>
            <a:lstStyle/>
            <a:p>
              <a:endParaRPr lang="zh-CN" altLang="zh-CN" sz="1800" b="0">
                <a:solidFill>
                  <a:schemeClr val="tx1"/>
                </a:solidFill>
                <a:latin typeface="Arial" pitchFamily="34" charset="0"/>
                <a:ea typeface="宋体" pitchFamily="2" charset="-122"/>
              </a:endParaRPr>
            </a:p>
          </p:txBody>
        </p:sp>
        <p:sp>
          <p:nvSpPr>
            <p:cNvPr id="91144" name="Freeform 65"/>
            <p:cNvSpPr>
              <a:spLocks/>
            </p:cNvSpPr>
            <p:nvPr/>
          </p:nvSpPr>
          <p:spPr bwMode="gray">
            <a:xfrm>
              <a:off x="2208" y="1553"/>
              <a:ext cx="312" cy="837"/>
            </a:xfrm>
            <a:custGeom>
              <a:avLst/>
              <a:gdLst>
                <a:gd name="T0" fmla="*/ 749 w 224"/>
                <a:gd name="T1" fmla="*/ 1025 h 569"/>
                <a:gd name="T2" fmla="*/ 538 w 224"/>
                <a:gd name="T3" fmla="*/ 509 h 569"/>
                <a:gd name="T4" fmla="*/ 883 w 224"/>
                <a:gd name="T5" fmla="*/ 1 h 569"/>
                <a:gd name="T6" fmla="*/ 1245 w 224"/>
                <a:gd name="T7" fmla="*/ 525 h 569"/>
                <a:gd name="T8" fmla="*/ 986 w 224"/>
                <a:gd name="T9" fmla="*/ 1025 h 569"/>
                <a:gd name="T10" fmla="*/ 978 w 224"/>
                <a:gd name="T11" fmla="*/ 1255 h 569"/>
                <a:gd name="T12" fmla="*/ 1525 w 224"/>
                <a:gd name="T13" fmla="*/ 1465 h 569"/>
                <a:gd name="T14" fmla="*/ 1616 w 224"/>
                <a:gd name="T15" fmla="*/ 2067 h 569"/>
                <a:gd name="T16" fmla="*/ 1591 w 224"/>
                <a:gd name="T17" fmla="*/ 3249 h 569"/>
                <a:gd name="T18" fmla="*/ 1525 w 224"/>
                <a:gd name="T19" fmla="*/ 3698 h 569"/>
                <a:gd name="T20" fmla="*/ 1430 w 224"/>
                <a:gd name="T21" fmla="*/ 3120 h 569"/>
                <a:gd name="T22" fmla="*/ 1362 w 224"/>
                <a:gd name="T23" fmla="*/ 2048 h 569"/>
                <a:gd name="T24" fmla="*/ 1244 w 224"/>
                <a:gd name="T25" fmla="*/ 3249 h 569"/>
                <a:gd name="T26" fmla="*/ 1053 w 224"/>
                <a:gd name="T27" fmla="*/ 5765 h 569"/>
                <a:gd name="T28" fmla="*/ 572 w 224"/>
                <a:gd name="T29" fmla="*/ 5724 h 569"/>
                <a:gd name="T30" fmla="*/ 371 w 224"/>
                <a:gd name="T31" fmla="*/ 3291 h 569"/>
                <a:gd name="T32" fmla="*/ 241 w 224"/>
                <a:gd name="T33" fmla="*/ 2108 h 569"/>
                <a:gd name="T34" fmla="*/ 184 w 224"/>
                <a:gd name="T35" fmla="*/ 3142 h 569"/>
                <a:gd name="T36" fmla="*/ 89 w 224"/>
                <a:gd name="T37" fmla="*/ 3698 h 569"/>
                <a:gd name="T38" fmla="*/ 1 w 224"/>
                <a:gd name="T39" fmla="*/ 3091 h 569"/>
                <a:gd name="T40" fmla="*/ 54 w 224"/>
                <a:gd name="T41" fmla="*/ 1867 h 569"/>
                <a:gd name="T42" fmla="*/ 171 w 224"/>
                <a:gd name="T43" fmla="*/ 1420 h 569"/>
                <a:gd name="T44" fmla="*/ 745 w 224"/>
                <a:gd name="T45" fmla="*/ 1255 h 569"/>
                <a:gd name="T46" fmla="*/ 749 w 224"/>
                <a:gd name="T47" fmla="*/ 1025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solidFill>
              <a:srgbClr val="FFFF99"/>
            </a:solidFill>
            <a:ln w="9525">
              <a:miter lim="800000"/>
              <a:headEnd/>
              <a:tailEnd/>
            </a:ln>
            <a:scene3d>
              <a:camera prst="legacyPerspectiveTopRight">
                <a:rot lat="0" lon="899994"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zh-CN" altLang="zh-CN" sz="1800" b="0">
                <a:solidFill>
                  <a:schemeClr val="tx1"/>
                </a:solidFill>
                <a:latin typeface="Arial" pitchFamily="34" charset="0"/>
                <a:ea typeface="宋体" pitchFamily="2" charset="-122"/>
              </a:endParaRPr>
            </a:p>
          </p:txBody>
        </p:sp>
        <p:sp>
          <p:nvSpPr>
            <p:cNvPr id="91145" name="Freeform 66"/>
            <p:cNvSpPr>
              <a:spLocks/>
            </p:cNvSpPr>
            <p:nvPr/>
          </p:nvSpPr>
          <p:spPr bwMode="gray">
            <a:xfrm>
              <a:off x="2630" y="2172"/>
              <a:ext cx="578" cy="275"/>
            </a:xfrm>
            <a:custGeom>
              <a:avLst/>
              <a:gdLst>
                <a:gd name="T0" fmla="*/ 0 w 367"/>
                <a:gd name="T1" fmla="*/ 2837 h 170"/>
                <a:gd name="T2" fmla="*/ 1217 w 367"/>
                <a:gd name="T3" fmla="*/ 3049 h 170"/>
                <a:gd name="T4" fmla="*/ 5070 w 367"/>
                <a:gd name="T5" fmla="*/ 665 h 170"/>
                <a:gd name="T6" fmla="*/ 4452 w 367"/>
                <a:gd name="T7" fmla="*/ 21 h 170"/>
                <a:gd name="T8" fmla="*/ 3507 w 367"/>
                <a:gd name="T9" fmla="*/ 521 h 170"/>
                <a:gd name="T10" fmla="*/ 0 w 367"/>
                <a:gd name="T11" fmla="*/ 2837 h 170"/>
                <a:gd name="T12" fmla="*/ 0 60000 65536"/>
                <a:gd name="T13" fmla="*/ 0 60000 65536"/>
                <a:gd name="T14" fmla="*/ 0 60000 65536"/>
                <a:gd name="T15" fmla="*/ 0 60000 65536"/>
                <a:gd name="T16" fmla="*/ 0 60000 65536"/>
                <a:gd name="T17" fmla="*/ 0 60000 65536"/>
                <a:gd name="T18" fmla="*/ 0 w 367"/>
                <a:gd name="T19" fmla="*/ 0 h 170"/>
                <a:gd name="T20" fmla="*/ 367 w 367"/>
                <a:gd name="T21" fmla="*/ 170 h 170"/>
              </a:gdLst>
              <a:ahLst/>
              <a:cxnLst>
                <a:cxn ang="T12">
                  <a:pos x="T0" y="T1"/>
                </a:cxn>
                <a:cxn ang="T13">
                  <a:pos x="T2" y="T3"/>
                </a:cxn>
                <a:cxn ang="T14">
                  <a:pos x="T4" y="T5"/>
                </a:cxn>
                <a:cxn ang="T15">
                  <a:pos x="T6" y="T7"/>
                </a:cxn>
                <a:cxn ang="T16">
                  <a:pos x="T8" y="T9"/>
                </a:cxn>
                <a:cxn ang="T17">
                  <a:pos x="T10" y="T11"/>
                </a:cxn>
              </a:cxnLst>
              <a:rect l="T18" t="T19" r="T20" b="T21"/>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solidFill>
              <a:srgbClr val="FFFF99">
                <a:alpha val="0"/>
              </a:srgbClr>
            </a:solidFill>
            <a:ln w="9525">
              <a:noFill/>
              <a:round/>
              <a:headEnd/>
              <a:tailEnd/>
            </a:ln>
          </p:spPr>
          <p:txBody>
            <a:bodyPr/>
            <a:lstStyle/>
            <a:p>
              <a:endParaRPr lang="zh-CN" altLang="zh-CN" sz="1800" b="0">
                <a:solidFill>
                  <a:schemeClr val="tx1"/>
                </a:solidFill>
                <a:latin typeface="Arial" pitchFamily="34" charset="0"/>
                <a:ea typeface="宋体" pitchFamily="2" charset="-122"/>
              </a:endParaRPr>
            </a:p>
          </p:txBody>
        </p:sp>
        <p:sp>
          <p:nvSpPr>
            <p:cNvPr id="91146" name="Freeform 67"/>
            <p:cNvSpPr>
              <a:spLocks/>
            </p:cNvSpPr>
            <p:nvPr/>
          </p:nvSpPr>
          <p:spPr bwMode="gray">
            <a:xfrm>
              <a:off x="3014" y="2205"/>
              <a:ext cx="326" cy="150"/>
            </a:xfrm>
            <a:custGeom>
              <a:avLst/>
              <a:gdLst>
                <a:gd name="T0" fmla="*/ 0 w 234"/>
                <a:gd name="T1" fmla="*/ 561 h 112"/>
                <a:gd name="T2" fmla="*/ 443 w 234"/>
                <a:gd name="T3" fmla="*/ 646 h 112"/>
                <a:gd name="T4" fmla="*/ 1598 w 234"/>
                <a:gd name="T5" fmla="*/ 186 h 112"/>
                <a:gd name="T6" fmla="*/ 1149 w 234"/>
                <a:gd name="T7" fmla="*/ 64 h 112"/>
                <a:gd name="T8" fmla="*/ 0 w 234"/>
                <a:gd name="T9" fmla="*/ 561 h 112"/>
                <a:gd name="T10" fmla="*/ 0 60000 65536"/>
                <a:gd name="T11" fmla="*/ 0 60000 65536"/>
                <a:gd name="T12" fmla="*/ 0 60000 65536"/>
                <a:gd name="T13" fmla="*/ 0 60000 65536"/>
                <a:gd name="T14" fmla="*/ 0 60000 65536"/>
                <a:gd name="T15" fmla="*/ 0 w 234"/>
                <a:gd name="T16" fmla="*/ 0 h 112"/>
                <a:gd name="T17" fmla="*/ 234 w 234"/>
                <a:gd name="T18" fmla="*/ 112 h 112"/>
              </a:gdLst>
              <a:ahLst/>
              <a:cxnLst>
                <a:cxn ang="T10">
                  <a:pos x="T0" y="T1"/>
                </a:cxn>
                <a:cxn ang="T11">
                  <a:pos x="T2" y="T3"/>
                </a:cxn>
                <a:cxn ang="T12">
                  <a:pos x="T4" y="T5"/>
                </a:cxn>
                <a:cxn ang="T13">
                  <a:pos x="T6" y="T7"/>
                </a:cxn>
                <a:cxn ang="T14">
                  <a:pos x="T8" y="T9"/>
                </a:cxn>
              </a:cxnLst>
              <a:rect l="T15" t="T16" r="T17" b="T18"/>
              <a:pathLst>
                <a:path w="234" h="112">
                  <a:moveTo>
                    <a:pt x="0" y="98"/>
                  </a:moveTo>
                  <a:lnTo>
                    <a:pt x="61" y="112"/>
                  </a:lnTo>
                  <a:lnTo>
                    <a:pt x="218" y="32"/>
                  </a:lnTo>
                  <a:cubicBezTo>
                    <a:pt x="234" y="15"/>
                    <a:pt x="193" y="0"/>
                    <a:pt x="157" y="11"/>
                  </a:cubicBezTo>
                  <a:lnTo>
                    <a:pt x="0" y="98"/>
                  </a:lnTo>
                  <a:close/>
                </a:path>
              </a:pathLst>
            </a:custGeom>
            <a:solidFill>
              <a:srgbClr val="FFFF99">
                <a:alpha val="0"/>
              </a:srgbClr>
            </a:solidFill>
            <a:ln w="9525">
              <a:noFill/>
              <a:round/>
              <a:headEnd/>
              <a:tailEnd/>
            </a:ln>
          </p:spPr>
          <p:txBody>
            <a:bodyPr/>
            <a:lstStyle/>
            <a:p>
              <a:endParaRPr lang="zh-CN" altLang="zh-CN" sz="1800" b="0">
                <a:solidFill>
                  <a:schemeClr val="tx1"/>
                </a:solidFill>
                <a:latin typeface="Arial" pitchFamily="34" charset="0"/>
                <a:ea typeface="宋体" pitchFamily="2" charset="-122"/>
              </a:endParaRPr>
            </a:p>
          </p:txBody>
        </p:sp>
        <p:sp>
          <p:nvSpPr>
            <p:cNvPr id="91147" name="Freeform 68"/>
            <p:cNvSpPr>
              <a:spLocks/>
            </p:cNvSpPr>
            <p:nvPr/>
          </p:nvSpPr>
          <p:spPr bwMode="gray">
            <a:xfrm>
              <a:off x="2899" y="1513"/>
              <a:ext cx="313" cy="837"/>
            </a:xfrm>
            <a:custGeom>
              <a:avLst/>
              <a:gdLst>
                <a:gd name="T0" fmla="*/ 767 w 224"/>
                <a:gd name="T1" fmla="*/ 1025 h 569"/>
                <a:gd name="T2" fmla="*/ 549 w 224"/>
                <a:gd name="T3" fmla="*/ 509 h 569"/>
                <a:gd name="T4" fmla="*/ 900 w 224"/>
                <a:gd name="T5" fmla="*/ 1 h 569"/>
                <a:gd name="T6" fmla="*/ 1274 w 224"/>
                <a:gd name="T7" fmla="*/ 525 h 569"/>
                <a:gd name="T8" fmla="*/ 1007 w 224"/>
                <a:gd name="T9" fmla="*/ 1025 h 569"/>
                <a:gd name="T10" fmla="*/ 996 w 224"/>
                <a:gd name="T11" fmla="*/ 1255 h 569"/>
                <a:gd name="T12" fmla="*/ 1554 w 224"/>
                <a:gd name="T13" fmla="*/ 1465 h 569"/>
                <a:gd name="T14" fmla="*/ 1647 w 224"/>
                <a:gd name="T15" fmla="*/ 2067 h 569"/>
                <a:gd name="T16" fmla="*/ 1622 w 224"/>
                <a:gd name="T17" fmla="*/ 3249 h 569"/>
                <a:gd name="T18" fmla="*/ 1554 w 224"/>
                <a:gd name="T19" fmla="*/ 3698 h 569"/>
                <a:gd name="T20" fmla="*/ 1460 w 224"/>
                <a:gd name="T21" fmla="*/ 3120 h 569"/>
                <a:gd name="T22" fmla="*/ 1392 w 224"/>
                <a:gd name="T23" fmla="*/ 2048 h 569"/>
                <a:gd name="T24" fmla="*/ 1269 w 224"/>
                <a:gd name="T25" fmla="*/ 3249 h 569"/>
                <a:gd name="T26" fmla="*/ 1072 w 224"/>
                <a:gd name="T27" fmla="*/ 5765 h 569"/>
                <a:gd name="T28" fmla="*/ 578 w 224"/>
                <a:gd name="T29" fmla="*/ 5724 h 569"/>
                <a:gd name="T30" fmla="*/ 373 w 224"/>
                <a:gd name="T31" fmla="*/ 3291 h 569"/>
                <a:gd name="T32" fmla="*/ 242 w 224"/>
                <a:gd name="T33" fmla="*/ 2108 h 569"/>
                <a:gd name="T34" fmla="*/ 186 w 224"/>
                <a:gd name="T35" fmla="*/ 3142 h 569"/>
                <a:gd name="T36" fmla="*/ 94 w 224"/>
                <a:gd name="T37" fmla="*/ 3698 h 569"/>
                <a:gd name="T38" fmla="*/ 1 w 224"/>
                <a:gd name="T39" fmla="*/ 3091 h 569"/>
                <a:gd name="T40" fmla="*/ 54 w 224"/>
                <a:gd name="T41" fmla="*/ 1867 h 569"/>
                <a:gd name="T42" fmla="*/ 172 w 224"/>
                <a:gd name="T43" fmla="*/ 1420 h 569"/>
                <a:gd name="T44" fmla="*/ 762 w 224"/>
                <a:gd name="T45" fmla="*/ 1255 h 569"/>
                <a:gd name="T46" fmla="*/ 767 w 224"/>
                <a:gd name="T47" fmla="*/ 1025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solidFill>
              <a:srgbClr val="FFFF99"/>
            </a:solidFill>
            <a:ln w="9525">
              <a:miter lim="800000"/>
              <a:headEnd/>
              <a:tailEnd/>
            </a:ln>
            <a:scene3d>
              <a:camera prst="legacyPerspectiveTopRight">
                <a:rot lat="0" lon="899994"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zh-CN" altLang="zh-CN" sz="1800" b="0">
                <a:solidFill>
                  <a:schemeClr val="tx1"/>
                </a:solidFill>
                <a:latin typeface="Arial" pitchFamily="34" charset="0"/>
                <a:ea typeface="宋体" pitchFamily="2" charset="-122"/>
              </a:endParaRPr>
            </a:p>
          </p:txBody>
        </p:sp>
        <p:sp>
          <p:nvSpPr>
            <p:cNvPr id="91148" name="Freeform 69"/>
            <p:cNvSpPr>
              <a:spLocks/>
            </p:cNvSpPr>
            <p:nvPr/>
          </p:nvSpPr>
          <p:spPr bwMode="gray">
            <a:xfrm>
              <a:off x="2473" y="1392"/>
              <a:ext cx="393" cy="1054"/>
            </a:xfrm>
            <a:custGeom>
              <a:avLst/>
              <a:gdLst>
                <a:gd name="T0" fmla="*/ 3014 w 224"/>
                <a:gd name="T1" fmla="*/ 4073 h 569"/>
                <a:gd name="T2" fmla="*/ 2162 w 224"/>
                <a:gd name="T3" fmla="*/ 2028 h 569"/>
                <a:gd name="T4" fmla="*/ 3528 w 224"/>
                <a:gd name="T5" fmla="*/ 44 h 569"/>
                <a:gd name="T6" fmla="*/ 4983 w 224"/>
                <a:gd name="T7" fmla="*/ 2097 h 569"/>
                <a:gd name="T8" fmla="*/ 3942 w 224"/>
                <a:gd name="T9" fmla="*/ 4073 h 569"/>
                <a:gd name="T10" fmla="*/ 3904 w 224"/>
                <a:gd name="T11" fmla="*/ 5016 h 569"/>
                <a:gd name="T12" fmla="*/ 6104 w 224"/>
                <a:gd name="T13" fmla="*/ 5861 h 569"/>
                <a:gd name="T14" fmla="*/ 6455 w 224"/>
                <a:gd name="T15" fmla="*/ 8245 h 569"/>
                <a:gd name="T16" fmla="*/ 6344 w 224"/>
                <a:gd name="T17" fmla="*/ 12974 h 569"/>
                <a:gd name="T18" fmla="*/ 6104 w 224"/>
                <a:gd name="T19" fmla="*/ 14741 h 569"/>
                <a:gd name="T20" fmla="*/ 5725 w 224"/>
                <a:gd name="T21" fmla="*/ 12459 h 569"/>
                <a:gd name="T22" fmla="*/ 5448 w 224"/>
                <a:gd name="T23" fmla="*/ 8160 h 569"/>
                <a:gd name="T24" fmla="*/ 4958 w 224"/>
                <a:gd name="T25" fmla="*/ 12974 h 569"/>
                <a:gd name="T26" fmla="*/ 4207 w 224"/>
                <a:gd name="T27" fmla="*/ 22982 h 569"/>
                <a:gd name="T28" fmla="*/ 2276 w 224"/>
                <a:gd name="T29" fmla="*/ 22832 h 569"/>
                <a:gd name="T30" fmla="*/ 1460 w 224"/>
                <a:gd name="T31" fmla="*/ 13124 h 569"/>
                <a:gd name="T32" fmla="*/ 967 w 224"/>
                <a:gd name="T33" fmla="*/ 8397 h 569"/>
                <a:gd name="T34" fmla="*/ 730 w 224"/>
                <a:gd name="T35" fmla="*/ 12515 h 569"/>
                <a:gd name="T36" fmla="*/ 351 w 224"/>
                <a:gd name="T37" fmla="*/ 14741 h 569"/>
                <a:gd name="T38" fmla="*/ 37 w 224"/>
                <a:gd name="T39" fmla="*/ 12326 h 569"/>
                <a:gd name="T40" fmla="*/ 200 w 224"/>
                <a:gd name="T41" fmla="*/ 7443 h 569"/>
                <a:gd name="T42" fmla="*/ 665 w 224"/>
                <a:gd name="T43" fmla="*/ 5652 h 569"/>
                <a:gd name="T44" fmla="*/ 2977 w 224"/>
                <a:gd name="T45" fmla="*/ 5016 h 569"/>
                <a:gd name="T46" fmla="*/ 3014 w 224"/>
                <a:gd name="T47" fmla="*/ 4073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solidFill>
              <a:srgbClr val="FFFF99"/>
            </a:solidFill>
            <a:ln w="9525">
              <a:miter lim="800000"/>
              <a:headEnd/>
              <a:tailEnd/>
            </a:ln>
            <a:scene3d>
              <a:camera prst="legacyPerspectiveTopRight">
                <a:rot lat="0" lon="899994" rev="0"/>
              </a:camera>
              <a:lightRig rig="legacyFlat1" dir="t"/>
            </a:scene3d>
            <a:sp3d extrusionH="36500" prstMaterial="legacyMetal">
              <a:bevelT w="13500" h="13500" prst="angle"/>
              <a:bevelB w="13500" h="13500" prst="angle"/>
              <a:extrusionClr>
                <a:srgbClr val="333333"/>
              </a:extrusionClr>
            </a:sp3d>
          </p:spPr>
          <p:txBody>
            <a:bodyPr>
              <a:flatTx/>
            </a:bodyPr>
            <a:lstStyle/>
            <a:p>
              <a:endParaRPr lang="zh-CN" altLang="zh-CN" sz="1800" b="0">
                <a:solidFill>
                  <a:schemeClr val="tx1"/>
                </a:solidFill>
                <a:latin typeface="Arial" pitchFamily="34" charset="0"/>
                <a:ea typeface="宋体"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par>
                          <p:cTn id="8" fill="hold">
                            <p:stCondLst>
                              <p:cond delay="2000"/>
                            </p:stCondLst>
                            <p:childTnLst>
                              <p:par>
                                <p:cTn id="9" presetID="8" presetClass="entr" presetSubtype="3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out)">
                                      <p:cBhvr>
                                        <p:cTn id="11" dur="2000"/>
                                        <p:tgtEl>
                                          <p:spTgt spid="5"/>
                                        </p:tgtEl>
                                      </p:cBhvr>
                                    </p:animEffect>
                                  </p:childTnLst>
                                </p:cTn>
                              </p:par>
                            </p:childTnLst>
                          </p:cTn>
                        </p:par>
                        <p:par>
                          <p:cTn id="12" fill="hold">
                            <p:stCondLst>
                              <p:cond delay="4000"/>
                            </p:stCondLst>
                            <p:childTnLst>
                              <p:par>
                                <p:cTn id="13" presetID="8" presetClass="entr" presetSubtype="3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out)">
                                      <p:cBhvr>
                                        <p:cTn id="15" dur="2000"/>
                                        <p:tgtEl>
                                          <p:spTgt spid="7"/>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6500"/>
                            </p:stCondLst>
                            <p:childTnLst>
                              <p:par>
                                <p:cTn id="21" presetID="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04800" y="457200"/>
            <a:ext cx="8458200" cy="641350"/>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a:solidFill>
                  <a:srgbClr val="006600"/>
                </a:solidFill>
                <a:effectLst>
                  <a:outerShdw blurRad="38100" dist="38100" dir="2700000" algn="tl">
                    <a:srgbClr val="C0C0C0"/>
                  </a:outerShdw>
                </a:effectLst>
                <a:latin typeface="Arial" pitchFamily="34" charset="0"/>
                <a:ea typeface="华文新魏" pitchFamily="2" charset="-122"/>
              </a:rPr>
              <a:t>（二）从实践出发去理解社会生活的本质</a:t>
            </a:r>
          </a:p>
        </p:txBody>
      </p:sp>
      <p:sp>
        <p:nvSpPr>
          <p:cNvPr id="44035" name="AutoShape 3"/>
          <p:cNvSpPr>
            <a:spLocks noChangeArrowheads="1"/>
          </p:cNvSpPr>
          <p:nvPr/>
        </p:nvSpPr>
        <p:spPr bwMode="auto">
          <a:xfrm>
            <a:off x="381000" y="1524000"/>
            <a:ext cx="4648200" cy="990600"/>
          </a:xfrm>
          <a:prstGeom prst="flowChartAlternateProcess">
            <a:avLst/>
          </a:prstGeom>
          <a:noFill/>
          <a:ln w="9525">
            <a:noFill/>
            <a:miter lim="800000"/>
            <a:headEnd/>
            <a:tailEnd/>
          </a:ln>
          <a:effectLst/>
        </p:spPr>
        <p:txBody>
          <a:bodyPr wrap="none" anchor="ctr"/>
          <a:lstStyle/>
          <a:p>
            <a:pPr eaLnBrk="1" hangingPunct="1">
              <a:defRPr/>
            </a:pPr>
            <a:r>
              <a:rPr lang="en-US" altLang="zh-CN" sz="3200">
                <a:solidFill>
                  <a:schemeClr val="accent2"/>
                </a:solidFill>
                <a:effectLst>
                  <a:outerShdw blurRad="38100" dist="38100" dir="2700000" algn="tl">
                    <a:srgbClr val="C0C0C0"/>
                  </a:outerShdw>
                </a:effectLst>
                <a:latin typeface="Arial" pitchFamily="34" charset="0"/>
                <a:ea typeface="华文行楷" pitchFamily="2" charset="-122"/>
              </a:rPr>
              <a:t> </a:t>
            </a:r>
            <a:r>
              <a:rPr lang="en-US" altLang="zh-CN" sz="2800">
                <a:solidFill>
                  <a:schemeClr val="accent2"/>
                </a:solidFill>
                <a:effectLst>
                  <a:outerShdw blurRad="38100" dist="38100" dir="2700000" algn="tl">
                    <a:srgbClr val="C0C0C0"/>
                  </a:outerShdw>
                </a:effectLst>
                <a:latin typeface="Arial" pitchFamily="34" charset="0"/>
                <a:ea typeface="华文行楷" pitchFamily="2" charset="-122"/>
              </a:rPr>
              <a:t>1.</a:t>
            </a:r>
            <a:r>
              <a:rPr lang="zh-CN" altLang="en-US" sz="2800">
                <a:solidFill>
                  <a:schemeClr val="accent2"/>
                </a:solidFill>
                <a:effectLst>
                  <a:outerShdw blurRad="38100" dist="38100" dir="2700000" algn="tl">
                    <a:srgbClr val="C0C0C0"/>
                  </a:outerShdw>
                </a:effectLst>
                <a:latin typeface="Arial" pitchFamily="34" charset="0"/>
                <a:ea typeface="华文行楷" pitchFamily="2" charset="-122"/>
              </a:rPr>
              <a:t>实践是自然界和人类社</a:t>
            </a:r>
          </a:p>
          <a:p>
            <a:pPr eaLnBrk="1" hangingPunct="1">
              <a:defRPr/>
            </a:pPr>
            <a:r>
              <a:rPr lang="zh-CN" altLang="en-US" sz="2800">
                <a:solidFill>
                  <a:schemeClr val="accent2"/>
                </a:solidFill>
                <a:effectLst>
                  <a:outerShdw blurRad="38100" dist="38100" dir="2700000" algn="tl">
                    <a:srgbClr val="C0C0C0"/>
                  </a:outerShdw>
                </a:effectLst>
                <a:latin typeface="Arial" pitchFamily="34" charset="0"/>
                <a:ea typeface="华文行楷" pitchFamily="2" charset="-122"/>
              </a:rPr>
              <a:t>会分化与统一的基础</a:t>
            </a:r>
          </a:p>
        </p:txBody>
      </p:sp>
      <p:sp>
        <p:nvSpPr>
          <p:cNvPr id="44036" name="Oval 4"/>
          <p:cNvSpPr>
            <a:spLocks noChangeArrowheads="1"/>
          </p:cNvSpPr>
          <p:nvPr/>
        </p:nvSpPr>
        <p:spPr bwMode="gray">
          <a:xfrm>
            <a:off x="457200" y="3048000"/>
            <a:ext cx="914400" cy="2819400"/>
          </a:xfrm>
          <a:prstGeom prst="ellipse">
            <a:avLst/>
          </a:prstGeom>
          <a:gradFill rotWithShape="1">
            <a:gsLst>
              <a:gs pos="0">
                <a:schemeClr val="accent1"/>
              </a:gs>
              <a:gs pos="100000">
                <a:srgbClr val="008080"/>
              </a:gs>
            </a:gsLst>
            <a:path path="shape">
              <a:fillToRect l="50000" t="50000" r="50000" b="50000"/>
            </a:path>
          </a:gradFill>
          <a:ln w="38100" algn="ctr">
            <a:noFill/>
            <a:round/>
            <a:headEnd/>
            <a:tailEnd/>
          </a:ln>
          <a:effectLst>
            <a:outerShdw dist="179605" dir="487806" algn="ctr" rotWithShape="0">
              <a:srgbClr val="000000">
                <a:alpha val="50000"/>
              </a:srgbClr>
            </a:outerShdw>
          </a:effectLst>
        </p:spPr>
        <p:txBody>
          <a:bodyPr wrap="none" anchor="ctr"/>
          <a:lstStyle/>
          <a:p>
            <a:pPr eaLnBrk="1" hangingPunct="1">
              <a:defRPr/>
            </a:pPr>
            <a:r>
              <a:rPr kumimoji="1" lang="zh-CN" altLang="en-US" sz="2800">
                <a:solidFill>
                  <a:srgbClr val="000099"/>
                </a:solidFill>
                <a:latin typeface="Times New Roman" pitchFamily="18" charset="0"/>
                <a:cs typeface="Arial" pitchFamily="34" charset="0"/>
              </a:rPr>
              <a:t>自</a:t>
            </a:r>
          </a:p>
          <a:p>
            <a:pPr eaLnBrk="1" hangingPunct="1">
              <a:defRPr/>
            </a:pPr>
            <a:r>
              <a:rPr kumimoji="1" lang="zh-CN" altLang="en-US" sz="2800">
                <a:solidFill>
                  <a:srgbClr val="000099"/>
                </a:solidFill>
                <a:latin typeface="Times New Roman" pitchFamily="18" charset="0"/>
                <a:cs typeface="Arial" pitchFamily="34" charset="0"/>
              </a:rPr>
              <a:t>在</a:t>
            </a:r>
          </a:p>
          <a:p>
            <a:pPr eaLnBrk="1" hangingPunct="1">
              <a:defRPr/>
            </a:pPr>
            <a:r>
              <a:rPr kumimoji="1" lang="zh-CN" altLang="en-US" sz="2800">
                <a:solidFill>
                  <a:srgbClr val="000099"/>
                </a:solidFill>
                <a:latin typeface="Times New Roman" pitchFamily="18" charset="0"/>
                <a:cs typeface="Arial" pitchFamily="34" charset="0"/>
              </a:rPr>
              <a:t>世</a:t>
            </a:r>
          </a:p>
          <a:p>
            <a:pPr eaLnBrk="1" hangingPunct="1">
              <a:defRPr/>
            </a:pPr>
            <a:r>
              <a:rPr kumimoji="1" lang="zh-CN" altLang="en-US" sz="2800">
                <a:solidFill>
                  <a:srgbClr val="000099"/>
                </a:solidFill>
                <a:latin typeface="Times New Roman" pitchFamily="18" charset="0"/>
                <a:cs typeface="Arial" pitchFamily="34" charset="0"/>
              </a:rPr>
              <a:t>界</a:t>
            </a:r>
          </a:p>
        </p:txBody>
      </p:sp>
      <p:sp>
        <p:nvSpPr>
          <p:cNvPr id="44037" name="AutoShape 5"/>
          <p:cNvSpPr>
            <a:spLocks noChangeArrowheads="1"/>
          </p:cNvSpPr>
          <p:nvPr/>
        </p:nvSpPr>
        <p:spPr bwMode="auto">
          <a:xfrm flipH="1">
            <a:off x="1447800" y="3810000"/>
            <a:ext cx="914400" cy="914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4038" name="AutoShape 6"/>
          <p:cNvSpPr>
            <a:spLocks noChangeArrowheads="1"/>
          </p:cNvSpPr>
          <p:nvPr/>
        </p:nvSpPr>
        <p:spPr bwMode="auto">
          <a:xfrm>
            <a:off x="2362200" y="2895600"/>
            <a:ext cx="1981200" cy="3429000"/>
          </a:xfrm>
          <a:prstGeom prst="roundRect">
            <a:avLst>
              <a:gd name="adj" fmla="val 16667"/>
            </a:avLst>
          </a:prstGeom>
          <a:solidFill>
            <a:schemeClr val="hlink"/>
          </a:solidFill>
          <a:ln w="9525">
            <a:round/>
            <a:headEnd/>
            <a:tailEnd/>
          </a:ln>
          <a:effectLst/>
          <a:scene3d>
            <a:camera prst="legacyObliqueTopRight"/>
            <a:lightRig rig="legacyFlat3" dir="b"/>
          </a:scene3d>
          <a:sp3d extrusionH="100000" prstMaterial="legacyMatte">
            <a:bevelT w="13500" h="13500" prst="angle"/>
            <a:bevelB w="13500" h="13500" prst="angle"/>
            <a:extrusionClr>
              <a:schemeClr val="hlink"/>
            </a:extrusionClr>
          </a:sp3d>
        </p:spPr>
        <p:txBody>
          <a:bodyPr wrap="none" anchor="ctr">
            <a:flatTx/>
          </a:bodyPr>
          <a:lstStyle/>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独立于人</a:t>
            </a:r>
          </a:p>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的活动或</a:t>
            </a:r>
          </a:p>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未被纳入</a:t>
            </a:r>
          </a:p>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人的活动</a:t>
            </a:r>
          </a:p>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范围内的</a:t>
            </a:r>
          </a:p>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客观世界</a:t>
            </a:r>
          </a:p>
        </p:txBody>
      </p:sp>
      <p:sp>
        <p:nvSpPr>
          <p:cNvPr id="44039" name="Oval 7"/>
          <p:cNvSpPr>
            <a:spLocks noChangeArrowheads="1"/>
          </p:cNvSpPr>
          <p:nvPr/>
        </p:nvSpPr>
        <p:spPr bwMode="gray">
          <a:xfrm>
            <a:off x="7924800" y="3124200"/>
            <a:ext cx="762000" cy="2667000"/>
          </a:xfrm>
          <a:prstGeom prst="ellipse">
            <a:avLst/>
          </a:prstGeom>
          <a:gradFill rotWithShape="1">
            <a:gsLst>
              <a:gs pos="0">
                <a:schemeClr val="accent1"/>
              </a:gs>
              <a:gs pos="100000">
                <a:srgbClr val="008080"/>
              </a:gs>
            </a:gsLst>
            <a:path path="shape">
              <a:fillToRect l="50000" t="50000" r="50000" b="50000"/>
            </a:path>
          </a:gradFill>
          <a:ln w="38100" algn="ctr">
            <a:noFill/>
            <a:round/>
            <a:headEnd/>
            <a:tailEnd/>
          </a:ln>
          <a:effectLst>
            <a:outerShdw dist="179605" dir="487806" algn="ctr" rotWithShape="0">
              <a:srgbClr val="000000">
                <a:alpha val="50000"/>
              </a:srgbClr>
            </a:outerShdw>
          </a:effectLst>
        </p:spPr>
        <p:txBody>
          <a:bodyPr wrap="none" anchor="ctr"/>
          <a:lstStyle/>
          <a:p>
            <a:pPr eaLnBrk="1" hangingPunct="1">
              <a:defRPr/>
            </a:pPr>
            <a:r>
              <a:rPr kumimoji="1" lang="zh-CN" altLang="en-US" sz="2800">
                <a:solidFill>
                  <a:srgbClr val="000099"/>
                </a:solidFill>
                <a:latin typeface="Times New Roman" pitchFamily="18" charset="0"/>
                <a:cs typeface="Arial" pitchFamily="34" charset="0"/>
              </a:rPr>
              <a:t>人</a:t>
            </a:r>
          </a:p>
          <a:p>
            <a:pPr eaLnBrk="1" hangingPunct="1">
              <a:defRPr/>
            </a:pPr>
            <a:r>
              <a:rPr kumimoji="1" lang="zh-CN" altLang="en-US" sz="2800">
                <a:solidFill>
                  <a:srgbClr val="000099"/>
                </a:solidFill>
                <a:latin typeface="Times New Roman" pitchFamily="18" charset="0"/>
                <a:cs typeface="Arial" pitchFamily="34" charset="0"/>
              </a:rPr>
              <a:t>类</a:t>
            </a:r>
          </a:p>
          <a:p>
            <a:pPr eaLnBrk="1" hangingPunct="1">
              <a:defRPr/>
            </a:pPr>
            <a:r>
              <a:rPr kumimoji="1" lang="zh-CN" altLang="en-US" sz="2800">
                <a:solidFill>
                  <a:srgbClr val="000099"/>
                </a:solidFill>
                <a:latin typeface="Times New Roman" pitchFamily="18" charset="0"/>
                <a:cs typeface="Arial" pitchFamily="34" charset="0"/>
              </a:rPr>
              <a:t>世</a:t>
            </a:r>
          </a:p>
          <a:p>
            <a:pPr eaLnBrk="1" hangingPunct="1">
              <a:defRPr/>
            </a:pPr>
            <a:r>
              <a:rPr kumimoji="1" lang="zh-CN" altLang="en-US" sz="2800">
                <a:solidFill>
                  <a:srgbClr val="000099"/>
                </a:solidFill>
                <a:latin typeface="Times New Roman" pitchFamily="18" charset="0"/>
                <a:cs typeface="Arial" pitchFamily="34" charset="0"/>
              </a:rPr>
              <a:t>界</a:t>
            </a:r>
          </a:p>
        </p:txBody>
      </p:sp>
      <p:sp>
        <p:nvSpPr>
          <p:cNvPr id="44040" name="AutoShape 8"/>
          <p:cNvSpPr>
            <a:spLocks noChangeArrowheads="1"/>
          </p:cNvSpPr>
          <p:nvPr/>
        </p:nvSpPr>
        <p:spPr bwMode="auto">
          <a:xfrm>
            <a:off x="7010400" y="3886200"/>
            <a:ext cx="762000" cy="9144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100000">
                <a:schemeClr val="accent1">
                  <a:gamma/>
                  <a:shade val="46275"/>
                  <a:invGamma/>
                </a:schemeClr>
              </a:gs>
            </a:gsLst>
            <a:path path="rect">
              <a:fillToRect l="50000" t="50000" r="50000" b="50000"/>
            </a:path>
          </a:gra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4041" name="AutoShape 9"/>
          <p:cNvSpPr>
            <a:spLocks noChangeArrowheads="1"/>
          </p:cNvSpPr>
          <p:nvPr/>
        </p:nvSpPr>
        <p:spPr bwMode="auto">
          <a:xfrm>
            <a:off x="4572000" y="2895600"/>
            <a:ext cx="2209800" cy="3429000"/>
          </a:xfrm>
          <a:prstGeom prst="roundRect">
            <a:avLst>
              <a:gd name="adj" fmla="val 16667"/>
            </a:avLst>
          </a:prstGeom>
          <a:solidFill>
            <a:schemeClr val="hlink"/>
          </a:solidFill>
          <a:ln w="9525">
            <a:round/>
            <a:headEnd/>
            <a:tailEnd/>
          </a:ln>
          <a:effectLst/>
          <a:scene3d>
            <a:camera prst="legacyObliqueTopRight"/>
            <a:lightRig rig="legacyFlat3" dir="b"/>
          </a:scene3d>
          <a:sp3d extrusionH="100000" prstMaterial="legacyMatte">
            <a:bevelT w="13500" h="13500" prst="angle"/>
            <a:bevelB w="13500" h="13500" prst="angle"/>
            <a:extrusionClr>
              <a:schemeClr val="hlink"/>
            </a:extrusionClr>
          </a:sp3d>
        </p:spPr>
        <p:txBody>
          <a:bodyPr wrap="none" anchor="ctr">
            <a:flatTx/>
          </a:bodyPr>
          <a:lstStyle/>
          <a:p>
            <a:pPr eaLnBrk="1" hangingPunct="1">
              <a:defRPr/>
            </a:pPr>
            <a:r>
              <a:rPr kumimoji="1" lang="zh-CN" altLang="en-US" sz="2800">
                <a:effectLst>
                  <a:outerShdw blurRad="38100" dist="38100" dir="2700000" algn="tl">
                    <a:srgbClr val="000000"/>
                  </a:outerShdw>
                </a:effectLst>
                <a:latin typeface="楷体_GB2312" pitchFamily="49" charset="-122"/>
                <a:ea typeface="楷体_GB2312" pitchFamily="49" charset="-122"/>
              </a:rPr>
              <a:t>人们在特定</a:t>
            </a:r>
          </a:p>
          <a:p>
            <a:pPr eaLnBrk="1" hangingPunct="1">
              <a:defRPr/>
            </a:pPr>
            <a:r>
              <a:rPr kumimoji="1" lang="zh-CN" altLang="en-US" sz="2800">
                <a:effectLst>
                  <a:outerShdw blurRad="38100" dist="38100" dir="2700000" algn="tl">
                    <a:srgbClr val="000000"/>
                  </a:outerShdw>
                </a:effectLst>
                <a:latin typeface="楷体_GB2312" pitchFamily="49" charset="-122"/>
                <a:ea typeface="楷体_GB2312" pitchFamily="49" charset="-122"/>
              </a:rPr>
              <a:t>的物质资料</a:t>
            </a:r>
          </a:p>
          <a:p>
            <a:pPr eaLnBrk="1" hangingPunct="1">
              <a:defRPr/>
            </a:pPr>
            <a:r>
              <a:rPr kumimoji="1" lang="zh-CN" altLang="en-US" sz="2800">
                <a:effectLst>
                  <a:outerShdw blurRad="38100" dist="38100" dir="2700000" algn="tl">
                    <a:srgbClr val="000000"/>
                  </a:outerShdw>
                </a:effectLst>
                <a:latin typeface="楷体_GB2312" pitchFamily="49" charset="-122"/>
                <a:ea typeface="楷体_GB2312" pitchFamily="49" charset="-122"/>
              </a:rPr>
              <a:t>生产基础上</a:t>
            </a:r>
          </a:p>
          <a:p>
            <a:pPr eaLnBrk="1" hangingPunct="1">
              <a:defRPr/>
            </a:pPr>
            <a:r>
              <a:rPr kumimoji="1" lang="zh-CN" altLang="en-US" sz="2800">
                <a:effectLst>
                  <a:outerShdw blurRad="38100" dist="38100" dir="2700000" algn="tl">
                    <a:srgbClr val="000000"/>
                  </a:outerShdw>
                </a:effectLst>
                <a:latin typeface="楷体_GB2312" pitchFamily="49" charset="-122"/>
                <a:ea typeface="楷体_GB2312" pitchFamily="49" charset="-122"/>
              </a:rPr>
              <a:t>相交往共同</a:t>
            </a:r>
          </a:p>
          <a:p>
            <a:pPr eaLnBrk="1" hangingPunct="1">
              <a:defRPr/>
            </a:pPr>
            <a:r>
              <a:rPr kumimoji="1" lang="zh-CN" altLang="en-US" sz="2800">
                <a:effectLst>
                  <a:outerShdw blurRad="38100" dist="38100" dir="2700000" algn="tl">
                    <a:srgbClr val="000000"/>
                  </a:outerShdw>
                </a:effectLst>
                <a:latin typeface="楷体_GB2312" pitchFamily="49" charset="-122"/>
                <a:ea typeface="楷体_GB2312" pitchFamily="49" charset="-122"/>
              </a:rPr>
              <a:t>活动形成的</a:t>
            </a:r>
          </a:p>
          <a:p>
            <a:pPr eaLnBrk="1" hangingPunct="1">
              <a:defRPr/>
            </a:pPr>
            <a:r>
              <a:rPr kumimoji="1" lang="zh-CN" altLang="en-US" sz="2800">
                <a:effectLst>
                  <a:outerShdw blurRad="38100" dist="38100" dir="2700000" algn="tl">
                    <a:srgbClr val="000000"/>
                  </a:outerShdw>
                </a:effectLst>
                <a:latin typeface="楷体_GB2312" pitchFamily="49" charset="-122"/>
                <a:ea typeface="楷体_GB2312" pitchFamily="49" charset="-122"/>
              </a:rPr>
              <a:t>各种关系的</a:t>
            </a:r>
          </a:p>
          <a:p>
            <a:pPr eaLnBrk="1" hangingPunct="1">
              <a:defRPr/>
            </a:pPr>
            <a:r>
              <a:rPr kumimoji="1" lang="zh-CN" altLang="en-US" sz="2800">
                <a:effectLst>
                  <a:outerShdw blurRad="38100" dist="38100" dir="2700000" algn="tl">
                    <a:srgbClr val="000000"/>
                  </a:outerShdw>
                </a:effectLst>
                <a:latin typeface="楷体_GB2312" pitchFamily="49" charset="-122"/>
                <a:ea typeface="楷体_GB2312" pitchFamily="49" charset="-122"/>
              </a:rPr>
              <a:t>有机系统</a:t>
            </a:r>
          </a:p>
        </p:txBody>
      </p:sp>
      <p:sp>
        <p:nvSpPr>
          <p:cNvPr id="44042" name="Text Box 10"/>
          <p:cNvSpPr txBox="1">
            <a:spLocks noChangeArrowheads="1"/>
          </p:cNvSpPr>
          <p:nvPr/>
        </p:nvSpPr>
        <p:spPr bwMode="auto">
          <a:xfrm>
            <a:off x="5791200" y="1600200"/>
            <a:ext cx="2590800" cy="885825"/>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b="0">
                <a:solidFill>
                  <a:schemeClr val="accent2"/>
                </a:solidFill>
                <a:latin typeface="楷体_GB2312" pitchFamily="49" charset="-122"/>
                <a:ea typeface="楷体_GB2312" pitchFamily="49" charset="-122"/>
              </a:rPr>
              <a:t>    </a:t>
            </a:r>
            <a:r>
              <a:rPr kumimoji="1" lang="zh-CN" altLang="en-US" sz="2600">
                <a:solidFill>
                  <a:schemeClr val="accent2"/>
                </a:solidFill>
                <a:effectLst>
                  <a:outerShdw blurRad="38100" dist="38100" dir="2700000" algn="tl">
                    <a:srgbClr val="C0C0C0"/>
                  </a:outerShdw>
                </a:effectLst>
                <a:latin typeface="楷体_GB2312" pitchFamily="49" charset="-122"/>
                <a:ea typeface="楷体_GB2312" pitchFamily="49" charset="-122"/>
              </a:rPr>
              <a:t>自然界和人类社会的区别</a:t>
            </a:r>
          </a:p>
        </p:txBody>
      </p:sp>
      <p:sp>
        <p:nvSpPr>
          <p:cNvPr id="289801" name="AutoShape 9"/>
          <p:cNvSpPr>
            <a:spLocks noChangeArrowheads="1"/>
          </p:cNvSpPr>
          <p:nvPr/>
        </p:nvSpPr>
        <p:spPr bwMode="gray">
          <a:xfrm>
            <a:off x="4724400" y="1828800"/>
            <a:ext cx="914400" cy="425450"/>
          </a:xfrm>
          <a:prstGeom prst="rightArrow">
            <a:avLst>
              <a:gd name="adj1" fmla="val 50000"/>
              <a:gd name="adj2" fmla="val 96348"/>
            </a:avLst>
          </a:prstGeom>
          <a:gradFill rotWithShape="1">
            <a:gsLst>
              <a:gs pos="0">
                <a:schemeClr val="accent1"/>
              </a:gs>
              <a:gs pos="100000">
                <a:srgbClr val="FEFEFE"/>
              </a:gs>
            </a:gsLst>
            <a:lin ang="0" scaled="1"/>
          </a:gradFill>
          <a:ln w="9525" algn="ctr">
            <a:noFill/>
            <a:miter lim="800000"/>
            <a:headEnd/>
            <a:tailEnd/>
          </a:ln>
          <a:effectLst>
            <a:outerShdw dist="28398" dir="1593903" algn="ctr" rotWithShape="0">
              <a:srgbClr val="333333">
                <a:alpha val="50000"/>
              </a:srgbClr>
            </a:outerShdw>
          </a:effectLst>
        </p:spPr>
        <p:txBody>
          <a:bodyPr wrap="none" anchor="ctr"/>
          <a:lstStyle/>
          <a:p>
            <a:pPr algn="l" eaLnBrk="1" hangingPunct="1">
              <a:defRPr/>
            </a:pPr>
            <a:endParaRPr lang="zh-CN" altLang="zh-CN" sz="1800" b="0">
              <a:solidFill>
                <a:schemeClr val="tx1"/>
              </a:solidFill>
              <a:ea typeface="宋体" pitchFamily="2" charset="-122"/>
              <a:cs typeface="Arial" pitchFamily="34" charset="0"/>
            </a:endParaRPr>
          </a:p>
        </p:txBody>
      </p:sp>
      <p:grpSp>
        <p:nvGrpSpPr>
          <p:cNvPr id="2" name="Group 13"/>
          <p:cNvGrpSpPr>
            <a:grpSpLocks/>
          </p:cNvGrpSpPr>
          <p:nvPr/>
        </p:nvGrpSpPr>
        <p:grpSpPr bwMode="auto">
          <a:xfrm>
            <a:off x="0" y="1196975"/>
            <a:ext cx="9144000" cy="519113"/>
            <a:chOff x="0" y="816"/>
            <a:chExt cx="5760" cy="372"/>
          </a:xfrm>
        </p:grpSpPr>
        <p:pic>
          <p:nvPicPr>
            <p:cNvPr id="92173" name="Picture 14"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92174" name="Picture 15"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4035"/>
                                        </p:tgtEl>
                                        <p:attrNameLst>
                                          <p:attrName>style.visibility</p:attrName>
                                        </p:attrNameLst>
                                      </p:cBhvr>
                                      <p:to>
                                        <p:strVal val="visible"/>
                                      </p:to>
                                    </p:set>
                                    <p:animEffect transition="in" filter="wipe(left)">
                                      <p:cBhvr>
                                        <p:cTn id="12" dur="500"/>
                                        <p:tgtEl>
                                          <p:spTgt spid="44035"/>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89801"/>
                                        </p:tgtEl>
                                        <p:attrNameLst>
                                          <p:attrName>style.visibility</p:attrName>
                                        </p:attrNameLst>
                                      </p:cBhvr>
                                      <p:to>
                                        <p:strVal val="visible"/>
                                      </p:to>
                                    </p:set>
                                    <p:animEffect transition="in" filter="wipe(left)">
                                      <p:cBhvr>
                                        <p:cTn id="16" dur="500"/>
                                        <p:tgtEl>
                                          <p:spTgt spid="289801"/>
                                        </p:tgtEl>
                                      </p:cBhvr>
                                    </p:animEffect>
                                  </p:childTnLst>
                                </p:cTn>
                              </p:par>
                            </p:childTnLst>
                          </p:cTn>
                        </p:par>
                        <p:par>
                          <p:cTn id="17" fill="hold">
                            <p:stCondLst>
                              <p:cond delay="1500"/>
                            </p:stCondLst>
                            <p:childTnLst>
                              <p:par>
                                <p:cTn id="18" presetID="17" presetClass="entr" presetSubtype="8" fill="hold" grpId="0" nodeType="afterEffect">
                                  <p:stCondLst>
                                    <p:cond delay="0"/>
                                  </p:stCondLst>
                                  <p:childTnLst>
                                    <p:set>
                                      <p:cBhvr>
                                        <p:cTn id="19" dur="1" fill="hold">
                                          <p:stCondLst>
                                            <p:cond delay="0"/>
                                          </p:stCondLst>
                                        </p:cTn>
                                        <p:tgtEl>
                                          <p:spTgt spid="44042"/>
                                        </p:tgtEl>
                                        <p:attrNameLst>
                                          <p:attrName>style.visibility</p:attrName>
                                        </p:attrNameLst>
                                      </p:cBhvr>
                                      <p:to>
                                        <p:strVal val="visible"/>
                                      </p:to>
                                    </p:set>
                                    <p:anim calcmode="lin" valueType="num">
                                      <p:cBhvr>
                                        <p:cTn id="20" dur="500" fill="hold"/>
                                        <p:tgtEl>
                                          <p:spTgt spid="44042"/>
                                        </p:tgtEl>
                                        <p:attrNameLst>
                                          <p:attrName>ppt_x</p:attrName>
                                        </p:attrNameLst>
                                      </p:cBhvr>
                                      <p:tavLst>
                                        <p:tav tm="0">
                                          <p:val>
                                            <p:strVal val="#ppt_x-#ppt_w/2"/>
                                          </p:val>
                                        </p:tav>
                                        <p:tav tm="100000">
                                          <p:val>
                                            <p:strVal val="#ppt_x"/>
                                          </p:val>
                                        </p:tav>
                                      </p:tavLst>
                                    </p:anim>
                                    <p:anim calcmode="lin" valueType="num">
                                      <p:cBhvr>
                                        <p:cTn id="21" dur="500" fill="hold"/>
                                        <p:tgtEl>
                                          <p:spTgt spid="44042"/>
                                        </p:tgtEl>
                                        <p:attrNameLst>
                                          <p:attrName>ppt_y</p:attrName>
                                        </p:attrNameLst>
                                      </p:cBhvr>
                                      <p:tavLst>
                                        <p:tav tm="0">
                                          <p:val>
                                            <p:strVal val="#ppt_y"/>
                                          </p:val>
                                        </p:tav>
                                        <p:tav tm="100000">
                                          <p:val>
                                            <p:strVal val="#ppt_y"/>
                                          </p:val>
                                        </p:tav>
                                      </p:tavLst>
                                    </p:anim>
                                    <p:anim calcmode="lin" valueType="num">
                                      <p:cBhvr>
                                        <p:cTn id="22" dur="500" fill="hold"/>
                                        <p:tgtEl>
                                          <p:spTgt spid="44042"/>
                                        </p:tgtEl>
                                        <p:attrNameLst>
                                          <p:attrName>ppt_w</p:attrName>
                                        </p:attrNameLst>
                                      </p:cBhvr>
                                      <p:tavLst>
                                        <p:tav tm="0">
                                          <p:val>
                                            <p:fltVal val="0"/>
                                          </p:val>
                                        </p:tav>
                                        <p:tav tm="100000">
                                          <p:val>
                                            <p:strVal val="#ppt_w"/>
                                          </p:val>
                                        </p:tav>
                                      </p:tavLst>
                                    </p:anim>
                                    <p:anim calcmode="lin" valueType="num">
                                      <p:cBhvr>
                                        <p:cTn id="23" dur="500" fill="hold"/>
                                        <p:tgtEl>
                                          <p:spTgt spid="44042"/>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3" presetClass="entr" presetSubtype="10" fill="hold" grpId="0" nodeType="afterEffect">
                                  <p:stCondLst>
                                    <p:cond delay="0"/>
                                  </p:stCondLst>
                                  <p:childTnLst>
                                    <p:set>
                                      <p:cBhvr>
                                        <p:cTn id="26" dur="1" fill="hold">
                                          <p:stCondLst>
                                            <p:cond delay="0"/>
                                          </p:stCondLst>
                                        </p:cTn>
                                        <p:tgtEl>
                                          <p:spTgt spid="44038"/>
                                        </p:tgtEl>
                                        <p:attrNameLst>
                                          <p:attrName>style.visibility</p:attrName>
                                        </p:attrNameLst>
                                      </p:cBhvr>
                                      <p:to>
                                        <p:strVal val="visible"/>
                                      </p:to>
                                    </p:set>
                                    <p:animEffect transition="in" filter="blinds(horizontal)">
                                      <p:cBhvr>
                                        <p:cTn id="27" dur="500"/>
                                        <p:tgtEl>
                                          <p:spTgt spid="44038"/>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44037"/>
                                        </p:tgtEl>
                                        <p:attrNameLst>
                                          <p:attrName>style.visibility</p:attrName>
                                        </p:attrNameLst>
                                      </p:cBhvr>
                                      <p:to>
                                        <p:strVal val="visible"/>
                                      </p:to>
                                    </p:set>
                                    <p:animEffect transition="in" filter="wipe(right)">
                                      <p:cBhvr>
                                        <p:cTn id="31" dur="500"/>
                                        <p:tgtEl>
                                          <p:spTgt spid="44037"/>
                                        </p:tgtEl>
                                      </p:cBhvr>
                                    </p:animEffect>
                                  </p:childTnLst>
                                </p:cTn>
                              </p:par>
                            </p:childTnLst>
                          </p:cTn>
                        </p:par>
                        <p:par>
                          <p:cTn id="32" fill="hold">
                            <p:stCondLst>
                              <p:cond delay="3000"/>
                            </p:stCondLst>
                            <p:childTnLst>
                              <p:par>
                                <p:cTn id="33" presetID="12" presetClass="entr" presetSubtype="1" fill="hold" grpId="0" nodeType="afterEffect">
                                  <p:stCondLst>
                                    <p:cond delay="0"/>
                                  </p:stCondLst>
                                  <p:childTnLst>
                                    <p:set>
                                      <p:cBhvr>
                                        <p:cTn id="34" dur="1" fill="hold">
                                          <p:stCondLst>
                                            <p:cond delay="0"/>
                                          </p:stCondLst>
                                        </p:cTn>
                                        <p:tgtEl>
                                          <p:spTgt spid="44036"/>
                                        </p:tgtEl>
                                        <p:attrNameLst>
                                          <p:attrName>style.visibility</p:attrName>
                                        </p:attrNameLst>
                                      </p:cBhvr>
                                      <p:to>
                                        <p:strVal val="visible"/>
                                      </p:to>
                                    </p:set>
                                    <p:animEffect transition="in" filter="slide(fromTop)">
                                      <p:cBhvr>
                                        <p:cTn id="35" dur="500"/>
                                        <p:tgtEl>
                                          <p:spTgt spid="44036"/>
                                        </p:tgtEl>
                                      </p:cBhvr>
                                    </p:animEffect>
                                  </p:childTnLst>
                                </p:cTn>
                              </p:par>
                            </p:childTnLst>
                          </p:cTn>
                        </p:par>
                        <p:par>
                          <p:cTn id="36" fill="hold">
                            <p:stCondLst>
                              <p:cond delay="3500"/>
                            </p:stCondLst>
                            <p:childTnLst>
                              <p:par>
                                <p:cTn id="37" presetID="3" presetClass="entr" presetSubtype="10" fill="hold" grpId="0" nodeType="afterEffect">
                                  <p:stCondLst>
                                    <p:cond delay="0"/>
                                  </p:stCondLst>
                                  <p:childTnLst>
                                    <p:set>
                                      <p:cBhvr>
                                        <p:cTn id="38" dur="1" fill="hold">
                                          <p:stCondLst>
                                            <p:cond delay="0"/>
                                          </p:stCondLst>
                                        </p:cTn>
                                        <p:tgtEl>
                                          <p:spTgt spid="44041"/>
                                        </p:tgtEl>
                                        <p:attrNameLst>
                                          <p:attrName>style.visibility</p:attrName>
                                        </p:attrNameLst>
                                      </p:cBhvr>
                                      <p:to>
                                        <p:strVal val="visible"/>
                                      </p:to>
                                    </p:set>
                                    <p:animEffect transition="in" filter="blinds(horizontal)">
                                      <p:cBhvr>
                                        <p:cTn id="39" dur="500"/>
                                        <p:tgtEl>
                                          <p:spTgt spid="44041"/>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44040"/>
                                        </p:tgtEl>
                                        <p:attrNameLst>
                                          <p:attrName>style.visibility</p:attrName>
                                        </p:attrNameLst>
                                      </p:cBhvr>
                                      <p:to>
                                        <p:strVal val="visible"/>
                                      </p:to>
                                    </p:set>
                                    <p:animEffect transition="in" filter="wipe(left)">
                                      <p:cBhvr>
                                        <p:cTn id="43" dur="500"/>
                                        <p:tgtEl>
                                          <p:spTgt spid="44040"/>
                                        </p:tgtEl>
                                      </p:cBhvr>
                                    </p:animEffect>
                                  </p:childTnLst>
                                </p:cTn>
                              </p:par>
                            </p:childTnLst>
                          </p:cTn>
                        </p:par>
                        <p:par>
                          <p:cTn id="44" fill="hold">
                            <p:stCondLst>
                              <p:cond delay="4500"/>
                            </p:stCondLst>
                            <p:childTnLst>
                              <p:par>
                                <p:cTn id="45" presetID="12" presetClass="entr" presetSubtype="2" fill="hold" grpId="0" nodeType="afterEffect">
                                  <p:stCondLst>
                                    <p:cond delay="0"/>
                                  </p:stCondLst>
                                  <p:childTnLst>
                                    <p:set>
                                      <p:cBhvr>
                                        <p:cTn id="46" dur="1" fill="hold">
                                          <p:stCondLst>
                                            <p:cond delay="0"/>
                                          </p:stCondLst>
                                        </p:cTn>
                                        <p:tgtEl>
                                          <p:spTgt spid="44039"/>
                                        </p:tgtEl>
                                        <p:attrNameLst>
                                          <p:attrName>style.visibility</p:attrName>
                                        </p:attrNameLst>
                                      </p:cBhvr>
                                      <p:to>
                                        <p:strVal val="visible"/>
                                      </p:to>
                                    </p:set>
                                    <p:animEffect transition="in" filter="slide(fromRight)">
                                      <p:cBhvr>
                                        <p:cTn id="47"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4036" grpId="0" animBg="1" autoUpdateAnimBg="0"/>
      <p:bldP spid="44037" grpId="0" animBg="1"/>
      <p:bldP spid="44038" grpId="0" animBg="1"/>
      <p:bldP spid="44039" grpId="0" animBg="1" autoUpdateAnimBg="0"/>
      <p:bldP spid="44040" grpId="0" animBg="1"/>
      <p:bldP spid="44041" grpId="0" animBg="1"/>
      <p:bldP spid="44042" grpId="0" autoUpdateAnimBg="0"/>
      <p:bldP spid="28980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sz="half" idx="1"/>
          </p:nvPr>
        </p:nvSpPr>
        <p:spPr>
          <a:xfrm>
            <a:off x="1447800" y="381000"/>
            <a:ext cx="6248400" cy="533400"/>
          </a:xfrm>
        </p:spPr>
        <p:txBody>
          <a:bodyPr>
            <a:normAutofit fontScale="92500" lnSpcReduction="20000"/>
          </a:bodyPr>
          <a:lstStyle/>
          <a:p>
            <a:pPr marL="812800" indent="-812800" eaLnBrk="1" hangingPunct="1">
              <a:lnSpc>
                <a:spcPct val="90000"/>
              </a:lnSpc>
              <a:buFontTx/>
              <a:buNone/>
              <a:defRPr/>
            </a:pPr>
            <a:r>
              <a:rPr lang="zh-CN" altLang="en-US" sz="4000" b="1" smtClean="0">
                <a:solidFill>
                  <a:srgbClr val="663300"/>
                </a:solidFill>
                <a:effectLst>
                  <a:outerShdw blurRad="38100" dist="38100" dir="2700000" algn="tl">
                    <a:srgbClr val="C0C0C0"/>
                  </a:outerShdw>
                </a:effectLst>
                <a:ea typeface="华文新魏" pitchFamily="2" charset="-122"/>
              </a:rPr>
              <a:t>一、物质世界的客观存在</a:t>
            </a:r>
            <a:endParaRPr lang="zh-CN" altLang="en-US" sz="4000" smtClean="0">
              <a:solidFill>
                <a:srgbClr val="663300"/>
              </a:solidFill>
            </a:endParaRPr>
          </a:p>
        </p:txBody>
      </p:sp>
      <p:sp>
        <p:nvSpPr>
          <p:cNvPr id="5124" name="AutoShape 4">
            <a:hlinkClick r:id="" action="ppaction://noaction" highlightClick="1"/>
          </p:cNvPr>
          <p:cNvSpPr>
            <a:spLocks noChangeArrowheads="1"/>
          </p:cNvSpPr>
          <p:nvPr/>
        </p:nvSpPr>
        <p:spPr bwMode="auto">
          <a:xfrm>
            <a:off x="762000" y="1447800"/>
            <a:ext cx="7696200" cy="4724400"/>
          </a:xfrm>
          <a:prstGeom prst="actionButtonBlank">
            <a:avLst/>
          </a:prstGeom>
          <a:solidFill>
            <a:srgbClr val="777777"/>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pic>
        <p:nvPicPr>
          <p:cNvPr id="5125" name="2-01.MPG">
            <a:hlinkClick r:id="" action="ppaction://media"/>
          </p:cNvPr>
          <p:cNvPicPr>
            <a:picLocks noGrp="1" noRot="1" noChangeAspect="1" noChangeArrowheads="1"/>
          </p:cNvPicPr>
          <p:nvPr>
            <p:ph sz="half" idx="2"/>
            <a:videoFile r:link="rId1"/>
          </p:nvPr>
        </p:nvPicPr>
        <p:blipFill>
          <a:blip r:embed="rId3" cstate="print"/>
          <a:srcRect/>
          <a:stretch>
            <a:fillRect/>
          </a:stretch>
        </p:blipFill>
        <p:spPr>
          <a:xfrm>
            <a:off x="900113" y="1628775"/>
            <a:ext cx="7391400" cy="4364038"/>
          </a:xfrm>
        </p:spPr>
      </p:pic>
      <p:grpSp>
        <p:nvGrpSpPr>
          <p:cNvPr id="2" name="Group 6"/>
          <p:cNvGrpSpPr>
            <a:grpSpLocks/>
          </p:cNvGrpSpPr>
          <p:nvPr/>
        </p:nvGrpSpPr>
        <p:grpSpPr bwMode="auto">
          <a:xfrm>
            <a:off x="0" y="1052513"/>
            <a:ext cx="9144000" cy="590550"/>
            <a:chOff x="0" y="816"/>
            <a:chExt cx="5760" cy="372"/>
          </a:xfrm>
        </p:grpSpPr>
        <p:pic>
          <p:nvPicPr>
            <p:cNvPr id="29702" name="Picture 7" descr="1118564011"/>
            <p:cNvPicPr>
              <a:picLocks noChangeAspect="1" noChangeArrowheads="1"/>
            </p:cNvPicPr>
            <p:nvPr/>
          </p:nvPicPr>
          <p:blipFill>
            <a:blip r:embed="rId4" cstate="print"/>
            <a:srcRect/>
            <a:stretch>
              <a:fillRect/>
            </a:stretch>
          </p:blipFill>
          <p:spPr bwMode="auto">
            <a:xfrm>
              <a:off x="3426" y="816"/>
              <a:ext cx="2334" cy="372"/>
            </a:xfrm>
            <a:prstGeom prst="rect">
              <a:avLst/>
            </a:prstGeom>
            <a:noFill/>
            <a:ln w="9525">
              <a:noFill/>
              <a:miter lim="800000"/>
              <a:headEnd/>
              <a:tailEnd/>
            </a:ln>
          </p:spPr>
        </p:pic>
        <p:pic>
          <p:nvPicPr>
            <p:cNvPr id="29703" name="Picture 8" descr="1118564011"/>
            <p:cNvPicPr>
              <a:picLocks noChangeAspect="1" noChangeArrowheads="1"/>
            </p:cNvPicPr>
            <p:nvPr/>
          </p:nvPicPr>
          <p:blipFill>
            <a:blip r:embed="rId4"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checkerboard(across)">
                                      <p:cBhvr>
                                        <p:cTn id="7" dur="500"/>
                                        <p:tgtEl>
                                          <p:spTgt spid="5122">
                                            <p:txEl>
                                              <p:pRg st="0" end="0"/>
                                            </p:txEl>
                                          </p:spTgt>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12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125"/>
                                        </p:tgtEl>
                                      </p:cBhvr>
                                    </p:cmd>
                                  </p:childTnLst>
                                </p:cTn>
                              </p:par>
                            </p:childTnLst>
                          </p:cTn>
                        </p:par>
                      </p:childTnLst>
                    </p:cTn>
                  </p:par>
                </p:childTnLst>
              </p:cTn>
              <p:nextCondLst>
                <p:cond evt="onClick" delay="0">
                  <p:tgtEl>
                    <p:spTgt spid="5125"/>
                  </p:tgtEl>
                </p:cond>
              </p:nextCondLst>
            </p:seq>
            <p:video>
              <p:cMediaNode>
                <p:cTn id="18" fill="hold" display="0">
                  <p:stCondLst>
                    <p:cond delay="indefinite"/>
                  </p:stCondLst>
                  <p:endCondLst>
                    <p:cond evt="onNext" delay="0">
                      <p:tgtEl>
                        <p:sldTgt/>
                      </p:tgtEl>
                    </p:cond>
                    <p:cond evt="onPrev" delay="0">
                      <p:tgtEl>
                        <p:sldTgt/>
                      </p:tgtEl>
                    </p:cond>
                  </p:endCondLst>
                </p:cTn>
                <p:tgtEl>
                  <p:spTgt spid="5125"/>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4876800" y="4038600"/>
            <a:ext cx="2362200" cy="1819275"/>
          </a:xfrm>
          <a:prstGeom prst="rect">
            <a:avLst/>
          </a:prstGeom>
          <a:noFill/>
          <a:ln w="9525">
            <a:noFill/>
            <a:miter lim="800000"/>
            <a:headEnd/>
            <a:tailEnd/>
          </a:ln>
        </p:spPr>
      </p:pic>
      <p:pic>
        <p:nvPicPr>
          <p:cNvPr id="45059" name="Picture 3">
            <a:hlinkClick r:id="rId3"/>
          </p:cNvPr>
          <p:cNvPicPr>
            <a:picLocks noChangeAspect="1" noChangeArrowheads="1"/>
          </p:cNvPicPr>
          <p:nvPr/>
        </p:nvPicPr>
        <p:blipFill>
          <a:blip r:embed="rId4" cstate="print"/>
          <a:srcRect/>
          <a:stretch>
            <a:fillRect/>
          </a:stretch>
        </p:blipFill>
        <p:spPr bwMode="auto">
          <a:xfrm>
            <a:off x="6705600" y="4191000"/>
            <a:ext cx="1665288" cy="2057400"/>
          </a:xfrm>
          <a:prstGeom prst="rect">
            <a:avLst/>
          </a:prstGeom>
          <a:noFill/>
          <a:ln w="9525">
            <a:noFill/>
            <a:miter lim="800000"/>
            <a:headEnd/>
            <a:tailEnd/>
          </a:ln>
        </p:spPr>
      </p:pic>
      <p:pic>
        <p:nvPicPr>
          <p:cNvPr id="45060" name="Picture 4" descr="u=90008311,196920455&amp;gp=36"/>
          <p:cNvPicPr>
            <a:picLocks noChangeAspect="1" noChangeArrowheads="1"/>
          </p:cNvPicPr>
          <p:nvPr/>
        </p:nvPicPr>
        <p:blipFill>
          <a:blip r:embed="rId5" cstate="print"/>
          <a:srcRect/>
          <a:stretch>
            <a:fillRect/>
          </a:stretch>
        </p:blipFill>
        <p:spPr bwMode="auto">
          <a:xfrm>
            <a:off x="685800" y="3810000"/>
            <a:ext cx="2209800" cy="1657350"/>
          </a:xfrm>
          <a:prstGeom prst="rect">
            <a:avLst/>
          </a:prstGeom>
          <a:noFill/>
          <a:ln w="9525">
            <a:noFill/>
            <a:miter lim="800000"/>
            <a:headEnd/>
            <a:tailEnd/>
          </a:ln>
        </p:spPr>
      </p:pic>
      <p:sp>
        <p:nvSpPr>
          <p:cNvPr id="45061" name="Text Box 5"/>
          <p:cNvSpPr txBox="1">
            <a:spLocks noChangeArrowheads="1"/>
          </p:cNvSpPr>
          <p:nvPr/>
        </p:nvSpPr>
        <p:spPr bwMode="auto">
          <a:xfrm>
            <a:off x="1371600" y="533400"/>
            <a:ext cx="6705600" cy="885825"/>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b="0">
                <a:solidFill>
                  <a:schemeClr val="tx2"/>
                </a:solidFill>
                <a:latin typeface="Times New Roman" pitchFamily="18" charset="0"/>
                <a:ea typeface="黑体" pitchFamily="2" charset="-122"/>
              </a:rPr>
              <a:t>    </a:t>
            </a:r>
            <a:r>
              <a:rPr kumimoji="1" lang="zh-CN" altLang="en-US" sz="2600">
                <a:solidFill>
                  <a:schemeClr val="accent2"/>
                </a:solidFill>
                <a:effectLst>
                  <a:outerShdw blurRad="38100" dist="38100" dir="2700000" algn="tl">
                    <a:srgbClr val="C0C0C0"/>
                  </a:outerShdw>
                </a:effectLst>
                <a:latin typeface="Times New Roman" pitchFamily="18" charset="0"/>
                <a:ea typeface="黑体" pitchFamily="2" charset="-122"/>
              </a:rPr>
              <a:t>自然界和人类社会都具有客观实在性，它们相互联系相互作用</a:t>
            </a:r>
          </a:p>
        </p:txBody>
      </p:sp>
      <p:grpSp>
        <p:nvGrpSpPr>
          <p:cNvPr id="2" name="Group 6"/>
          <p:cNvGrpSpPr>
            <a:grpSpLocks/>
          </p:cNvGrpSpPr>
          <p:nvPr/>
        </p:nvGrpSpPr>
        <p:grpSpPr bwMode="auto">
          <a:xfrm>
            <a:off x="914400" y="1676400"/>
            <a:ext cx="2438400" cy="1905000"/>
            <a:chOff x="336" y="1248"/>
            <a:chExt cx="1536" cy="1200"/>
          </a:xfrm>
        </p:grpSpPr>
        <p:grpSp>
          <p:nvGrpSpPr>
            <p:cNvPr id="3" name="Group 11"/>
            <p:cNvGrpSpPr>
              <a:grpSpLocks/>
            </p:cNvGrpSpPr>
            <p:nvPr/>
          </p:nvGrpSpPr>
          <p:grpSpPr bwMode="auto">
            <a:xfrm>
              <a:off x="336" y="1248"/>
              <a:ext cx="1536" cy="1200"/>
              <a:chOff x="2226" y="2171"/>
              <a:chExt cx="798" cy="741"/>
            </a:xfrm>
          </p:grpSpPr>
          <p:sp>
            <p:nvSpPr>
              <p:cNvPr id="53260" name="AutoShape 12"/>
              <p:cNvSpPr>
                <a:spLocks noChangeArrowheads="1"/>
              </p:cNvSpPr>
              <p:nvPr/>
            </p:nvSpPr>
            <p:spPr bwMode="gray">
              <a:xfrm>
                <a:off x="2226" y="2171"/>
                <a:ext cx="798" cy="741"/>
              </a:xfrm>
              <a:prstGeom prst="roundRect">
                <a:avLst>
                  <a:gd name="adj" fmla="val 11921"/>
                </a:avLst>
              </a:prstGeom>
              <a:gradFill rotWithShape="1">
                <a:gsLst>
                  <a:gs pos="0">
                    <a:schemeClr val="accent2"/>
                  </a:gs>
                  <a:gs pos="100000">
                    <a:schemeClr val="accent2">
                      <a:gamma/>
                      <a:shade val="72941"/>
                      <a:invGamma/>
                    </a:schemeClr>
                  </a:gs>
                </a:gsLst>
                <a:lin ang="5400000" scaled="1"/>
              </a:gradFill>
              <a:ln w="25400">
                <a:noFill/>
                <a:round/>
                <a:headEnd/>
                <a:tailEnd/>
              </a:ln>
              <a:effectLst>
                <a:outerShdw dist="53882" dir="2700000" algn="ctr" rotWithShape="0">
                  <a:srgbClr val="000000">
                    <a:alpha val="50000"/>
                  </a:srgbClr>
                </a:outerShdw>
              </a:effectLst>
            </p:spPr>
            <p:txBody>
              <a:bodyPr wrap="none" anchor="ctr"/>
              <a:lstStyle/>
              <a:p>
                <a:pPr eaLnBrk="1" hangingPunct="1">
                  <a:defRPr/>
                </a:pPr>
                <a:endParaRPr lang="zh-CN" altLang="en-US" sz="1800" b="0">
                  <a:solidFill>
                    <a:schemeClr val="tx1"/>
                  </a:solidFill>
                  <a:latin typeface="Arial" charset="0"/>
                  <a:ea typeface="+mn-ea"/>
                </a:endParaRPr>
              </a:p>
            </p:txBody>
          </p:sp>
          <p:sp>
            <p:nvSpPr>
              <p:cNvPr id="53261" name="Freeform 13"/>
              <p:cNvSpPr>
                <a:spLocks/>
              </p:cNvSpPr>
              <p:nvPr/>
            </p:nvSpPr>
            <p:spPr bwMode="gray">
              <a:xfrm>
                <a:off x="2256" y="2208"/>
                <a:ext cx="397" cy="37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60392"/>
                      <a:invGamma/>
                    </a:schemeClr>
                  </a:gs>
                  <a:gs pos="50000">
                    <a:schemeClr val="accent2">
                      <a:alpha val="0"/>
                    </a:schemeClr>
                  </a:gs>
                  <a:gs pos="100000">
                    <a:schemeClr val="accent2">
                      <a:gamma/>
                      <a:tint val="60392"/>
                      <a:invGamma/>
                    </a:schemeClr>
                  </a:gs>
                </a:gsLst>
                <a:lin ang="2700000" scaled="1"/>
              </a:gradFill>
              <a:ln w="0">
                <a:noFill/>
                <a:prstDash val="solid"/>
                <a:round/>
                <a:headEnd/>
                <a:tailEnd/>
              </a:ln>
            </p:spPr>
            <p:txBody>
              <a:bodyPr/>
              <a:lstStyle/>
              <a:p>
                <a:pPr eaLnBrk="1" hangingPunct="1">
                  <a:defRPr/>
                </a:pPr>
                <a:endParaRPr lang="zh-CN" altLang="en-US" sz="1800" b="0">
                  <a:solidFill>
                    <a:schemeClr val="tx1"/>
                  </a:solidFill>
                  <a:latin typeface="Arial" charset="0"/>
                  <a:ea typeface="+mn-ea"/>
                </a:endParaRPr>
              </a:p>
            </p:txBody>
          </p:sp>
        </p:grpSp>
        <p:sp>
          <p:nvSpPr>
            <p:cNvPr id="45066" name="Text Box 10"/>
            <p:cNvSpPr txBox="1">
              <a:spLocks noChangeArrowheads="1"/>
            </p:cNvSpPr>
            <p:nvPr/>
          </p:nvSpPr>
          <p:spPr bwMode="auto">
            <a:xfrm>
              <a:off x="384" y="1392"/>
              <a:ext cx="1488" cy="979"/>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kumimoji="1" lang="zh-CN" altLang="en-US" sz="3200">
                  <a:effectLst>
                    <a:outerShdw blurRad="38100" dist="38100" dir="2700000" algn="tl">
                      <a:srgbClr val="C0C0C0"/>
                    </a:outerShdw>
                  </a:effectLst>
                  <a:latin typeface="Times New Roman" pitchFamily="18" charset="0"/>
                  <a:ea typeface="楷体_GB2312" pitchFamily="49" charset="-122"/>
                </a:rPr>
                <a:t>自然界构成人类世界的自然基础</a:t>
              </a:r>
            </a:p>
          </p:txBody>
        </p:sp>
      </p:grpSp>
      <p:pic>
        <p:nvPicPr>
          <p:cNvPr id="45067" name="Picture 11" descr="u=384697975,2080390127&amp;gp=8"/>
          <p:cNvPicPr>
            <a:picLocks noChangeAspect="1" noChangeArrowheads="1"/>
          </p:cNvPicPr>
          <p:nvPr/>
        </p:nvPicPr>
        <p:blipFill>
          <a:blip r:embed="rId6" cstate="print"/>
          <a:srcRect/>
          <a:stretch>
            <a:fillRect/>
          </a:stretch>
        </p:blipFill>
        <p:spPr bwMode="auto">
          <a:xfrm>
            <a:off x="1981200" y="4419600"/>
            <a:ext cx="2133600" cy="1595438"/>
          </a:xfrm>
          <a:prstGeom prst="rect">
            <a:avLst/>
          </a:prstGeom>
          <a:noFill/>
          <a:ln w="9525">
            <a:noFill/>
            <a:miter lim="800000"/>
            <a:headEnd/>
            <a:tailEnd/>
          </a:ln>
        </p:spPr>
      </p:pic>
      <p:grpSp>
        <p:nvGrpSpPr>
          <p:cNvPr id="4" name="Group 12"/>
          <p:cNvGrpSpPr>
            <a:grpSpLocks/>
          </p:cNvGrpSpPr>
          <p:nvPr/>
        </p:nvGrpSpPr>
        <p:grpSpPr bwMode="auto">
          <a:xfrm>
            <a:off x="5181600" y="1371600"/>
            <a:ext cx="3276600" cy="2362200"/>
            <a:chOff x="3264" y="1104"/>
            <a:chExt cx="2064" cy="1488"/>
          </a:xfrm>
        </p:grpSpPr>
        <p:grpSp>
          <p:nvGrpSpPr>
            <p:cNvPr id="5" name="Group 5"/>
            <p:cNvGrpSpPr>
              <a:grpSpLocks/>
            </p:cNvGrpSpPr>
            <p:nvPr/>
          </p:nvGrpSpPr>
          <p:grpSpPr bwMode="auto">
            <a:xfrm>
              <a:off x="3264" y="1104"/>
              <a:ext cx="2064" cy="1488"/>
              <a:chOff x="2226" y="2171"/>
              <a:chExt cx="798" cy="741"/>
            </a:xfrm>
          </p:grpSpPr>
          <p:sp>
            <p:nvSpPr>
              <p:cNvPr id="53254" name="AutoShape 6"/>
              <p:cNvSpPr>
                <a:spLocks noChangeArrowheads="1"/>
              </p:cNvSpPr>
              <p:nvPr/>
            </p:nvSpPr>
            <p:spPr bwMode="gray">
              <a:xfrm>
                <a:off x="2226" y="2171"/>
                <a:ext cx="798" cy="741"/>
              </a:xfrm>
              <a:prstGeom prst="roundRect">
                <a:avLst>
                  <a:gd name="adj" fmla="val 11921"/>
                </a:avLst>
              </a:prstGeom>
              <a:gradFill rotWithShape="1">
                <a:gsLst>
                  <a:gs pos="0">
                    <a:srgbClr val="DCDC48"/>
                  </a:gs>
                  <a:gs pos="100000">
                    <a:srgbClr val="DCDC48">
                      <a:gamma/>
                      <a:shade val="66667"/>
                      <a:invGamma/>
                    </a:srgbClr>
                  </a:gs>
                </a:gsLst>
                <a:path path="shape">
                  <a:fillToRect l="50000" t="50000" r="50000" b="50000"/>
                </a:path>
              </a:gradFill>
              <a:ln w="28575" algn="ctr">
                <a:solidFill>
                  <a:schemeClr val="tx2"/>
                </a:solidFill>
                <a:round/>
                <a:headEnd/>
                <a:tailEnd/>
              </a:ln>
              <a:effectLst>
                <a:outerShdw dist="63500" dir="2212194" algn="ctr" rotWithShape="0">
                  <a:schemeClr val="bg2">
                    <a:alpha val="50000"/>
                  </a:schemeClr>
                </a:outerShdw>
              </a:effectLst>
            </p:spPr>
            <p:txBody>
              <a:bodyPr wrap="none" anchor="ctr"/>
              <a:lstStyle/>
              <a:p>
                <a:pPr eaLnBrk="1" hangingPunct="1">
                  <a:defRPr/>
                </a:pPr>
                <a:endParaRPr lang="zh-CN" altLang="zh-CN" sz="1800" b="0">
                  <a:latin typeface="Arial" pitchFamily="34" charset="0"/>
                  <a:ea typeface="黑体" pitchFamily="2" charset="-122"/>
                </a:endParaRPr>
              </a:p>
            </p:txBody>
          </p:sp>
          <p:sp>
            <p:nvSpPr>
              <p:cNvPr id="53255" name="Freeform 7"/>
              <p:cNvSpPr>
                <a:spLocks/>
              </p:cNvSpPr>
              <p:nvPr/>
            </p:nvSpPr>
            <p:spPr bwMode="gray">
              <a:xfrm>
                <a:off x="2256" y="2208"/>
                <a:ext cx="397" cy="370"/>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noFill/>
              <a:ln w="28575" algn="ctr">
                <a:noFill/>
                <a:round/>
                <a:headEnd/>
                <a:tailEnd/>
              </a:ln>
              <a:effectLst>
                <a:outerShdw dist="63500" dir="2212194" algn="ctr" rotWithShape="0">
                  <a:schemeClr val="bg2">
                    <a:alpha val="50000"/>
                  </a:schemeClr>
                </a:outerShdw>
              </a:effectLst>
            </p:spPr>
            <p:txBody>
              <a:bodyPr wrap="none" anchor="ctr"/>
              <a:lstStyle/>
              <a:p>
                <a:pPr eaLnBrk="1" hangingPunct="1">
                  <a:defRPr/>
                </a:pPr>
                <a:endParaRPr lang="zh-CN" altLang="zh-CN" sz="1800" b="0">
                  <a:latin typeface="Arial" pitchFamily="34" charset="0"/>
                  <a:ea typeface="黑体" pitchFamily="2" charset="-122"/>
                </a:endParaRPr>
              </a:p>
            </p:txBody>
          </p:sp>
        </p:grpSp>
        <p:sp>
          <p:nvSpPr>
            <p:cNvPr id="45072" name="Text Box 16"/>
            <p:cNvSpPr txBox="1">
              <a:spLocks noChangeArrowheads="1"/>
            </p:cNvSpPr>
            <p:nvPr/>
          </p:nvSpPr>
          <p:spPr bwMode="gray">
            <a:xfrm>
              <a:off x="3312" y="1200"/>
              <a:ext cx="1968" cy="1286"/>
            </a:xfrm>
            <a:prstGeom prst="rect">
              <a:avLst/>
            </a:prstGeom>
            <a:noFill/>
            <a:ln w="28575" algn="ctr">
              <a:noFill/>
              <a:miter lim="800000"/>
              <a:headEnd/>
              <a:tailEnd/>
            </a:ln>
            <a:effectLst>
              <a:outerShdw dist="63500" dir="2212194" algn="ctr" rotWithShape="0">
                <a:schemeClr val="tx1">
                  <a:alpha val="50000"/>
                </a:schemeClr>
              </a:outerShdw>
            </a:effectLst>
          </p:spPr>
          <p:txBody>
            <a:bodyPr wrap="none" anchor="ctr"/>
            <a:lstStyle/>
            <a:p>
              <a:pPr algn="l" eaLnBrk="1" hangingPunct="1">
                <a:buClr>
                  <a:srgbClr val="00FF99"/>
                </a:buClr>
                <a:buFont typeface="Wingdings" pitchFamily="2" charset="2"/>
                <a:buNone/>
                <a:defRPr/>
              </a:pPr>
              <a:r>
                <a:rPr kumimoji="1" lang="zh-CN" altLang="en-US" sz="3200">
                  <a:effectLst>
                    <a:outerShdw blurRad="38100" dist="38100" dir="2700000" algn="tl">
                      <a:srgbClr val="C0C0C0"/>
                    </a:outerShdw>
                  </a:effectLst>
                  <a:latin typeface="Times New Roman" pitchFamily="18" charset="0"/>
                  <a:ea typeface="楷体_GB2312" pitchFamily="49" charset="-122"/>
                </a:rPr>
                <a:t>人类世界形成后</a:t>
              </a:r>
            </a:p>
            <a:p>
              <a:pPr algn="l" eaLnBrk="1" hangingPunct="1">
                <a:buClr>
                  <a:srgbClr val="00FF99"/>
                </a:buClr>
                <a:buFont typeface="Wingdings" pitchFamily="2" charset="2"/>
                <a:buNone/>
                <a:defRPr/>
              </a:pPr>
              <a:r>
                <a:rPr kumimoji="1" lang="zh-CN" altLang="en-US" sz="3200">
                  <a:effectLst>
                    <a:outerShdw blurRad="38100" dist="38100" dir="2700000" algn="tl">
                      <a:srgbClr val="C0C0C0"/>
                    </a:outerShdw>
                  </a:effectLst>
                  <a:latin typeface="Times New Roman" pitchFamily="18" charset="0"/>
                  <a:ea typeface="楷体_GB2312" pitchFamily="49" charset="-122"/>
                </a:rPr>
                <a:t>又反过来影响和</a:t>
              </a:r>
            </a:p>
            <a:p>
              <a:pPr algn="l" eaLnBrk="1" hangingPunct="1">
                <a:buClr>
                  <a:srgbClr val="00FF99"/>
                </a:buClr>
                <a:buFont typeface="Wingdings" pitchFamily="2" charset="2"/>
                <a:buNone/>
                <a:defRPr/>
              </a:pPr>
              <a:r>
                <a:rPr kumimoji="1" lang="zh-CN" altLang="en-US" sz="3200">
                  <a:effectLst>
                    <a:outerShdw blurRad="38100" dist="38100" dir="2700000" algn="tl">
                      <a:srgbClr val="C0C0C0"/>
                    </a:outerShdw>
                  </a:effectLst>
                  <a:latin typeface="Times New Roman" pitchFamily="18" charset="0"/>
                  <a:ea typeface="楷体_GB2312" pitchFamily="49" charset="-122"/>
                </a:rPr>
                <a:t>制约自然界，不</a:t>
              </a:r>
            </a:p>
            <a:p>
              <a:pPr algn="l" eaLnBrk="1" hangingPunct="1">
                <a:buClr>
                  <a:srgbClr val="00FF99"/>
                </a:buClr>
                <a:buFont typeface="Wingdings" pitchFamily="2" charset="2"/>
                <a:buNone/>
                <a:defRPr/>
              </a:pPr>
              <a:r>
                <a:rPr kumimoji="1" lang="zh-CN" altLang="en-US" sz="3200">
                  <a:effectLst>
                    <a:outerShdw blurRad="38100" dist="38100" dir="2700000" algn="tl">
                      <a:srgbClr val="C0C0C0"/>
                    </a:outerShdw>
                  </a:effectLst>
                  <a:latin typeface="Times New Roman" pitchFamily="18" charset="0"/>
                  <a:ea typeface="楷体_GB2312" pitchFamily="49" charset="-122"/>
                </a:rPr>
                <a:t>断改变自然界</a:t>
              </a:r>
            </a:p>
          </p:txBody>
        </p:sp>
      </p:grpSp>
      <p:sp>
        <p:nvSpPr>
          <p:cNvPr id="45073" name="AutoShape 17"/>
          <p:cNvSpPr>
            <a:spLocks noChangeArrowheads="1"/>
          </p:cNvSpPr>
          <p:nvPr/>
        </p:nvSpPr>
        <p:spPr bwMode="auto">
          <a:xfrm>
            <a:off x="3657600" y="2057400"/>
            <a:ext cx="12192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5074" name="AutoShape 18"/>
          <p:cNvSpPr>
            <a:spLocks noChangeArrowheads="1"/>
          </p:cNvSpPr>
          <p:nvPr/>
        </p:nvSpPr>
        <p:spPr bwMode="auto">
          <a:xfrm flipH="1">
            <a:off x="3886200" y="2514600"/>
            <a:ext cx="12192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5073"/>
                                        </p:tgtEl>
                                        <p:attrNameLst>
                                          <p:attrName>style.visibility</p:attrName>
                                        </p:attrNameLst>
                                      </p:cBhvr>
                                      <p:to>
                                        <p:strVal val="visible"/>
                                      </p:to>
                                    </p:set>
                                    <p:animEffect transition="in" filter="wipe(left)">
                                      <p:cBhvr>
                                        <p:cTn id="11" dur="500"/>
                                        <p:tgtEl>
                                          <p:spTgt spid="45073"/>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45074"/>
                                        </p:tgtEl>
                                        <p:attrNameLst>
                                          <p:attrName>style.visibility</p:attrName>
                                        </p:attrNameLst>
                                      </p:cBhvr>
                                      <p:to>
                                        <p:strVal val="visible"/>
                                      </p:to>
                                    </p:set>
                                    <p:animEffect transition="in" filter="wipe(right)">
                                      <p:cBhvr>
                                        <p:cTn id="19" dur="500"/>
                                        <p:tgtEl>
                                          <p:spTgt spid="4507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5060"/>
                                        </p:tgtEl>
                                        <p:attrNameLst>
                                          <p:attrName>style.visibility</p:attrName>
                                        </p:attrNameLst>
                                      </p:cBhvr>
                                      <p:to>
                                        <p:strVal val="visible"/>
                                      </p:to>
                                    </p:set>
                                    <p:animEffect transition="in" filter="wipe(left)">
                                      <p:cBhvr>
                                        <p:cTn id="23" dur="500"/>
                                        <p:tgtEl>
                                          <p:spTgt spid="4506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45067"/>
                                        </p:tgtEl>
                                        <p:attrNameLst>
                                          <p:attrName>style.visibility</p:attrName>
                                        </p:attrNameLst>
                                      </p:cBhvr>
                                      <p:to>
                                        <p:strVal val="visible"/>
                                      </p:to>
                                    </p:set>
                                    <p:animEffect transition="in" filter="wipe(left)">
                                      <p:cBhvr>
                                        <p:cTn id="27" dur="500"/>
                                        <p:tgtEl>
                                          <p:spTgt spid="45067"/>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45058"/>
                                        </p:tgtEl>
                                        <p:attrNameLst>
                                          <p:attrName>style.visibility</p:attrName>
                                        </p:attrNameLst>
                                      </p:cBhvr>
                                      <p:to>
                                        <p:strVal val="visible"/>
                                      </p:to>
                                    </p:set>
                                    <p:animEffect transition="in" filter="blinds(horizontal)">
                                      <p:cBhvr>
                                        <p:cTn id="31" dur="500"/>
                                        <p:tgtEl>
                                          <p:spTgt spid="45058"/>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45059"/>
                                        </p:tgtEl>
                                        <p:attrNameLst>
                                          <p:attrName>style.visibility</p:attrName>
                                        </p:attrNameLst>
                                      </p:cBhvr>
                                      <p:to>
                                        <p:strVal val="visible"/>
                                      </p:to>
                                    </p:set>
                                    <p:animEffect transition="in" filter="blinds(horizontal)">
                                      <p:cBhvr>
                                        <p:cTn id="35"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73" grpId="0" animBg="1"/>
      <p:bldP spid="4507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思想者"/>
          <p:cNvPicPr>
            <a:picLocks noChangeAspect="1" noChangeArrowheads="1"/>
          </p:cNvPicPr>
          <p:nvPr/>
        </p:nvPicPr>
        <p:blipFill>
          <a:blip r:embed="rId2" cstate="print"/>
          <a:srcRect t="28970" b="8482"/>
          <a:stretch>
            <a:fillRect/>
          </a:stretch>
        </p:blipFill>
        <p:spPr bwMode="auto">
          <a:xfrm>
            <a:off x="3886200" y="2895600"/>
            <a:ext cx="4997450" cy="3125788"/>
          </a:xfrm>
          <a:prstGeom prst="rect">
            <a:avLst/>
          </a:prstGeom>
          <a:noFill/>
          <a:ln w="9525">
            <a:noFill/>
            <a:miter lim="800000"/>
            <a:headEnd/>
            <a:tailEnd/>
          </a:ln>
        </p:spPr>
      </p:pic>
      <p:sp>
        <p:nvSpPr>
          <p:cNvPr id="46083" name="Oval 3"/>
          <p:cNvSpPr>
            <a:spLocks noChangeArrowheads="1"/>
          </p:cNvSpPr>
          <p:nvPr/>
        </p:nvSpPr>
        <p:spPr bwMode="auto">
          <a:xfrm>
            <a:off x="609600" y="652463"/>
            <a:ext cx="6705600" cy="2835275"/>
          </a:xfrm>
          <a:prstGeom prst="ellipse">
            <a:avLst/>
          </a:prstGeom>
          <a:solidFill>
            <a:srgbClr val="003399"/>
          </a:solidFill>
          <a:ln w="28575" algn="ctr">
            <a:solidFill>
              <a:schemeClr val="bg1"/>
            </a:solidFill>
            <a:round/>
            <a:headEnd/>
            <a:tailEnd/>
          </a:ln>
          <a:effectLst>
            <a:outerShdw sy="50000" kx="-2453608" algn="br" rotWithShape="0">
              <a:schemeClr val="bg2">
                <a:alpha val="50000"/>
              </a:schemeClr>
            </a:outerShdw>
          </a:effectLst>
        </p:spPr>
        <p:txBody>
          <a:bodyPr anchor="ctr">
            <a:spAutoFit/>
          </a:bodyPr>
          <a:lstStyle/>
          <a:p>
            <a:pPr algn="l" eaLnBrk="1" hangingPunct="1">
              <a:defRPr/>
            </a:pPr>
            <a:r>
              <a:rPr lang="en-US" altLang="zh-CN" sz="4200">
                <a:effectLst>
                  <a:outerShdw blurRad="38100" dist="38100" dir="2700000" algn="tl">
                    <a:srgbClr val="000000"/>
                  </a:outerShdw>
                </a:effectLst>
                <a:latin typeface="Arial" pitchFamily="34" charset="0"/>
                <a:ea typeface="华文行楷" pitchFamily="2" charset="-122"/>
              </a:rPr>
              <a:t>	</a:t>
            </a:r>
            <a:r>
              <a:rPr lang="zh-CN" altLang="en-US" sz="4200">
                <a:effectLst>
                  <a:outerShdw blurRad="38100" dist="38100" dir="2700000" algn="tl">
                    <a:srgbClr val="000000"/>
                  </a:outerShdw>
                </a:effectLst>
                <a:latin typeface="Arial" pitchFamily="34" charset="0"/>
                <a:ea typeface="华文行楷" pitchFamily="2" charset="-122"/>
              </a:rPr>
              <a:t>为什么要从实践出发去理解社会生活的本质</a:t>
            </a:r>
            <a:endParaRPr lang="zh-CN" altLang="en-US" sz="4200" b="0">
              <a:latin typeface="Arial" pitchFamily="34" charset="0"/>
              <a:ea typeface="华文行楷" pitchFamily="2" charset="-122"/>
            </a:endParaRPr>
          </a:p>
        </p:txBody>
      </p:sp>
      <p:pic>
        <p:nvPicPr>
          <p:cNvPr id="46084" name="Picture 4" descr="q2"/>
          <p:cNvPicPr>
            <a:picLocks noChangeAspect="1" noChangeArrowheads="1" noCrop="1"/>
          </p:cNvPicPr>
          <p:nvPr/>
        </p:nvPicPr>
        <p:blipFill>
          <a:blip r:embed="rId3" cstate="print"/>
          <a:srcRect/>
          <a:stretch>
            <a:fillRect/>
          </a:stretch>
        </p:blipFill>
        <p:spPr bwMode="auto">
          <a:xfrm rot="2412433">
            <a:off x="4191000" y="2514600"/>
            <a:ext cx="1143000" cy="990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dissolve">
                                      <p:cBhvr>
                                        <p:cTn id="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rrowheads="1"/>
          </p:cNvSpPr>
          <p:nvPr/>
        </p:nvSpPr>
        <p:spPr bwMode="auto">
          <a:xfrm>
            <a:off x="1676400" y="457200"/>
            <a:ext cx="5791200" cy="990600"/>
          </a:xfrm>
          <a:prstGeom prst="flowChartAlternateProcess">
            <a:avLst/>
          </a:prstGeom>
          <a:noFill/>
          <a:ln w="9525">
            <a:noFill/>
            <a:miter lim="800000"/>
            <a:headEnd/>
            <a:tailEnd/>
          </a:ln>
          <a:effectLst/>
        </p:spPr>
        <p:txBody>
          <a:bodyPr wrap="none" anchor="ctr"/>
          <a:lstStyle/>
          <a:p>
            <a:pPr eaLnBrk="1" hangingPunct="1">
              <a:defRPr/>
            </a:pPr>
            <a:r>
              <a:rPr lang="en-US" altLang="zh-CN" sz="4200">
                <a:solidFill>
                  <a:srgbClr val="006600"/>
                </a:solidFill>
                <a:effectLst>
                  <a:outerShdw blurRad="38100" dist="38100" dir="2700000" algn="tl">
                    <a:srgbClr val="C0C0C0"/>
                  </a:outerShdw>
                </a:effectLst>
                <a:latin typeface="Arial" pitchFamily="34" charset="0"/>
                <a:ea typeface="华文行楷" pitchFamily="2" charset="-122"/>
              </a:rPr>
              <a:t> 2</a:t>
            </a:r>
            <a:r>
              <a:rPr lang="zh-CN" altLang="en-US" sz="4200">
                <a:solidFill>
                  <a:srgbClr val="006600"/>
                </a:solidFill>
                <a:effectLst>
                  <a:outerShdw blurRad="38100" dist="38100" dir="2700000" algn="tl">
                    <a:srgbClr val="C0C0C0"/>
                  </a:outerShdw>
                </a:effectLst>
                <a:latin typeface="Arial" pitchFamily="34" charset="0"/>
                <a:ea typeface="华文行楷" pitchFamily="2" charset="-122"/>
              </a:rPr>
              <a:t>、社会生活实践性的表现</a:t>
            </a:r>
          </a:p>
        </p:txBody>
      </p:sp>
      <p:sp>
        <p:nvSpPr>
          <p:cNvPr id="47107" name="Text Box 3"/>
          <p:cNvSpPr txBox="1">
            <a:spLocks noChangeArrowheads="1"/>
          </p:cNvSpPr>
          <p:nvPr/>
        </p:nvSpPr>
        <p:spPr bwMode="auto">
          <a:xfrm>
            <a:off x="533400" y="1447800"/>
            <a:ext cx="8305800" cy="717550"/>
          </a:xfrm>
          <a:prstGeom prst="rect">
            <a:avLst/>
          </a:prstGeom>
          <a:solidFill>
            <a:schemeClr val="bg1"/>
          </a:solid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4100">
                <a:solidFill>
                  <a:schemeClr val="tx2"/>
                </a:solidFill>
                <a:latin typeface="隶书" pitchFamily="49" charset="-122"/>
              </a:rPr>
              <a:t>  </a:t>
            </a:r>
            <a:r>
              <a:rPr kumimoji="1" lang="zh-CN" altLang="en-US" sz="4100">
                <a:solidFill>
                  <a:schemeClr val="tx1"/>
                </a:solidFill>
                <a:effectLst>
                  <a:outerShdw blurRad="38100" dist="38100" dir="2700000" algn="tl">
                    <a:srgbClr val="C0C0C0"/>
                  </a:outerShdw>
                </a:effectLst>
                <a:latin typeface="隶书" pitchFamily="49" charset="-122"/>
              </a:rPr>
              <a:t>实践是社会关系形成的基础</a:t>
            </a:r>
          </a:p>
        </p:txBody>
      </p:sp>
      <p:sp>
        <p:nvSpPr>
          <p:cNvPr id="47108" name="Line 4"/>
          <p:cNvSpPr>
            <a:spLocks noChangeShapeType="1"/>
          </p:cNvSpPr>
          <p:nvPr/>
        </p:nvSpPr>
        <p:spPr bwMode="auto">
          <a:xfrm>
            <a:off x="2514600" y="5776913"/>
            <a:ext cx="14478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7109" name="Line 5"/>
          <p:cNvSpPr>
            <a:spLocks noChangeShapeType="1"/>
          </p:cNvSpPr>
          <p:nvPr/>
        </p:nvSpPr>
        <p:spPr bwMode="auto">
          <a:xfrm flipV="1">
            <a:off x="2590800" y="2728913"/>
            <a:ext cx="4191000" cy="635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7110" name="Text Box 6"/>
          <p:cNvSpPr txBox="1">
            <a:spLocks noChangeArrowheads="1"/>
          </p:cNvSpPr>
          <p:nvPr/>
        </p:nvSpPr>
        <p:spPr bwMode="auto">
          <a:xfrm>
            <a:off x="4067175" y="2347913"/>
            <a:ext cx="1228725" cy="1066800"/>
          </a:xfrm>
          <a:prstGeom prst="rect">
            <a:avLst/>
          </a:prstGeom>
          <a:solidFill>
            <a:srgbClr val="008080"/>
          </a:solidFill>
          <a:ln w="28575">
            <a:noFill/>
            <a:miter lim="800000"/>
            <a:headEnd/>
            <a:tailEnd/>
          </a:ln>
          <a:effectLst>
            <a:outerShdw dist="107763" dir="8100000" algn="ctr" rotWithShape="0">
              <a:schemeClr val="bg2">
                <a:alpha val="50000"/>
              </a:schemeClr>
            </a:outerShdw>
          </a:effectLst>
        </p:spPr>
        <p:txBody>
          <a:bodyPr>
            <a:spAutoFit/>
          </a:bodyPr>
          <a:lstStyle/>
          <a:p>
            <a:pPr eaLnBrk="1" hangingPunct="1">
              <a:defRPr/>
            </a:pPr>
            <a:r>
              <a:rPr kumimoji="1" lang="zh-CN" altLang="en-US" sz="3200">
                <a:effectLst>
                  <a:outerShdw blurRad="38100" dist="38100" dir="2700000" algn="tl">
                    <a:srgbClr val="000000"/>
                  </a:outerShdw>
                </a:effectLst>
                <a:latin typeface="Times New Roman" pitchFamily="18" charset="0"/>
                <a:ea typeface="黑体" pitchFamily="2" charset="-122"/>
              </a:rPr>
              <a:t>社会实践</a:t>
            </a:r>
          </a:p>
        </p:txBody>
      </p:sp>
      <p:sp>
        <p:nvSpPr>
          <p:cNvPr id="47111" name="Text Box 7"/>
          <p:cNvSpPr txBox="1">
            <a:spLocks noChangeArrowheads="1"/>
          </p:cNvSpPr>
          <p:nvPr/>
        </p:nvSpPr>
        <p:spPr bwMode="auto">
          <a:xfrm>
            <a:off x="755650" y="3033713"/>
            <a:ext cx="3206750" cy="579437"/>
          </a:xfrm>
          <a:prstGeom prst="rect">
            <a:avLst/>
          </a:prstGeom>
          <a:solidFill>
            <a:srgbClr val="008080"/>
          </a:solidFill>
          <a:ln w="28575">
            <a:noFill/>
            <a:miter lim="800000"/>
            <a:headEnd/>
            <a:tailEnd/>
          </a:ln>
          <a:effectLst>
            <a:outerShdw dist="107763" dir="8100000" algn="ctr" rotWithShape="0">
              <a:schemeClr val="bg2">
                <a:alpha val="50000"/>
              </a:schemeClr>
            </a:outerShdw>
          </a:effectLst>
        </p:spPr>
        <p:txBody>
          <a:bodyPr>
            <a:spAutoFit/>
          </a:bodyPr>
          <a:lstStyle/>
          <a:p>
            <a:pPr eaLnBrk="1" hangingPunct="1">
              <a:defRPr/>
            </a:pPr>
            <a:r>
              <a:rPr kumimoji="1" lang="zh-CN" altLang="en-US" sz="3200">
                <a:effectLst>
                  <a:outerShdw blurRad="38100" dist="38100" dir="2700000" algn="tl">
                    <a:srgbClr val="000000"/>
                  </a:outerShdw>
                </a:effectLst>
                <a:latin typeface="Times New Roman" pitchFamily="18" charset="0"/>
                <a:ea typeface="黑体" pitchFamily="2" charset="-122"/>
              </a:rPr>
              <a:t>人与自然的关系</a:t>
            </a:r>
          </a:p>
        </p:txBody>
      </p:sp>
      <p:sp>
        <p:nvSpPr>
          <p:cNvPr id="47112" name="Text Box 8"/>
          <p:cNvSpPr txBox="1">
            <a:spLocks noChangeArrowheads="1"/>
          </p:cNvSpPr>
          <p:nvPr/>
        </p:nvSpPr>
        <p:spPr bwMode="auto">
          <a:xfrm>
            <a:off x="1905000" y="3948113"/>
            <a:ext cx="1066800" cy="1066800"/>
          </a:xfrm>
          <a:prstGeom prst="rect">
            <a:avLst/>
          </a:prstGeom>
          <a:solidFill>
            <a:srgbClr val="008080"/>
          </a:solidFill>
          <a:ln w="28575" algn="ctr">
            <a:noFill/>
            <a:miter lim="800000"/>
            <a:headEnd/>
            <a:tailEnd/>
          </a:ln>
          <a:effectLst>
            <a:outerShdw dist="107763" dir="8100000" algn="ctr" rotWithShape="0">
              <a:schemeClr val="bg2">
                <a:alpha val="50000"/>
              </a:schemeClr>
            </a:outerShdw>
          </a:effectLst>
        </p:spPr>
        <p:txBody>
          <a:bodyPr>
            <a:spAutoFit/>
          </a:bodyPr>
          <a:lstStyle/>
          <a:p>
            <a:pPr eaLnBrk="1" hangingPunct="1">
              <a:defRPr/>
            </a:pPr>
            <a:r>
              <a:rPr kumimoji="1" lang="zh-CN" altLang="en-US" sz="3200">
                <a:effectLst>
                  <a:outerShdw blurRad="38100" dist="38100" dir="2700000" algn="tl">
                    <a:srgbClr val="000000"/>
                  </a:outerShdw>
                </a:effectLst>
                <a:latin typeface="Times New Roman" pitchFamily="18" charset="0"/>
                <a:ea typeface="黑体" pitchFamily="2" charset="-122"/>
              </a:rPr>
              <a:t>社会存在</a:t>
            </a:r>
          </a:p>
        </p:txBody>
      </p:sp>
      <p:sp>
        <p:nvSpPr>
          <p:cNvPr id="47113" name="Text Box 9"/>
          <p:cNvSpPr txBox="1">
            <a:spLocks noChangeArrowheads="1"/>
          </p:cNvSpPr>
          <p:nvPr/>
        </p:nvSpPr>
        <p:spPr bwMode="auto">
          <a:xfrm>
            <a:off x="5562600" y="3109913"/>
            <a:ext cx="2754313" cy="579437"/>
          </a:xfrm>
          <a:prstGeom prst="rect">
            <a:avLst/>
          </a:prstGeom>
          <a:solidFill>
            <a:srgbClr val="008080"/>
          </a:solidFill>
          <a:ln w="28575" algn="ctr">
            <a:noFill/>
            <a:miter lim="800000"/>
            <a:headEnd/>
            <a:tailEnd/>
          </a:ln>
          <a:effectLst>
            <a:outerShdw dist="107763" dir="8100000" algn="ctr" rotWithShape="0">
              <a:schemeClr val="bg2">
                <a:alpha val="50000"/>
              </a:schemeClr>
            </a:outerShdw>
          </a:effectLst>
        </p:spPr>
        <p:txBody>
          <a:bodyPr>
            <a:spAutoFit/>
          </a:bodyPr>
          <a:lstStyle/>
          <a:p>
            <a:pPr eaLnBrk="1" hangingPunct="1">
              <a:defRPr/>
            </a:pPr>
            <a:r>
              <a:rPr kumimoji="1" lang="zh-CN" altLang="en-US" sz="3200">
                <a:effectLst>
                  <a:outerShdw blurRad="38100" dist="38100" dir="2700000" algn="tl">
                    <a:srgbClr val="000000"/>
                  </a:outerShdw>
                </a:effectLst>
                <a:latin typeface="Times New Roman" pitchFamily="18" charset="0"/>
                <a:ea typeface="黑体" pitchFamily="2" charset="-122"/>
              </a:rPr>
              <a:t>人与人的关系</a:t>
            </a:r>
          </a:p>
        </p:txBody>
      </p:sp>
      <p:sp>
        <p:nvSpPr>
          <p:cNvPr id="47114" name="Text Box 10"/>
          <p:cNvSpPr txBox="1">
            <a:spLocks noChangeArrowheads="1"/>
          </p:cNvSpPr>
          <p:nvPr/>
        </p:nvSpPr>
        <p:spPr bwMode="auto">
          <a:xfrm>
            <a:off x="6172200" y="3948113"/>
            <a:ext cx="1066800" cy="1066800"/>
          </a:xfrm>
          <a:prstGeom prst="rect">
            <a:avLst/>
          </a:prstGeom>
          <a:solidFill>
            <a:srgbClr val="008080"/>
          </a:solidFill>
          <a:ln w="28575" algn="ctr">
            <a:noFill/>
            <a:miter lim="800000"/>
            <a:headEnd/>
            <a:tailEnd/>
          </a:ln>
          <a:effectLst>
            <a:outerShdw dist="107763" dir="8100000" algn="ctr" rotWithShape="0">
              <a:schemeClr val="bg2">
                <a:alpha val="50000"/>
              </a:schemeClr>
            </a:outerShdw>
          </a:effectLst>
        </p:spPr>
        <p:txBody>
          <a:bodyPr>
            <a:spAutoFit/>
          </a:bodyPr>
          <a:lstStyle/>
          <a:p>
            <a:pPr eaLnBrk="1" hangingPunct="1">
              <a:defRPr/>
            </a:pPr>
            <a:r>
              <a:rPr kumimoji="1" lang="zh-CN" altLang="en-US" sz="3200">
                <a:effectLst>
                  <a:outerShdw blurRad="38100" dist="38100" dir="2700000" algn="tl">
                    <a:srgbClr val="000000"/>
                  </a:outerShdw>
                </a:effectLst>
                <a:latin typeface="Times New Roman" pitchFamily="18" charset="0"/>
                <a:ea typeface="黑体" pitchFamily="2" charset="-122"/>
              </a:rPr>
              <a:t>社会存在</a:t>
            </a:r>
          </a:p>
        </p:txBody>
      </p:sp>
      <p:sp>
        <p:nvSpPr>
          <p:cNvPr id="47115" name="Line 11"/>
          <p:cNvSpPr>
            <a:spLocks noChangeShapeType="1"/>
          </p:cNvSpPr>
          <p:nvPr/>
        </p:nvSpPr>
        <p:spPr bwMode="auto">
          <a:xfrm>
            <a:off x="2590800" y="2728913"/>
            <a:ext cx="0" cy="30480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7116" name="Line 12"/>
          <p:cNvSpPr>
            <a:spLocks noChangeShapeType="1"/>
          </p:cNvSpPr>
          <p:nvPr/>
        </p:nvSpPr>
        <p:spPr bwMode="auto">
          <a:xfrm>
            <a:off x="6781800" y="2728913"/>
            <a:ext cx="0" cy="38100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7117" name="Text Box 13"/>
          <p:cNvSpPr txBox="1">
            <a:spLocks noChangeArrowheads="1"/>
          </p:cNvSpPr>
          <p:nvPr/>
        </p:nvSpPr>
        <p:spPr bwMode="auto">
          <a:xfrm>
            <a:off x="3886200" y="5472113"/>
            <a:ext cx="1838325" cy="608012"/>
          </a:xfrm>
          <a:prstGeom prst="rect">
            <a:avLst/>
          </a:prstGeom>
          <a:solidFill>
            <a:schemeClr val="tx1"/>
          </a:solidFill>
          <a:ln w="28575">
            <a:solidFill>
              <a:srgbClr val="990000"/>
            </a:solidFill>
            <a:miter lim="800000"/>
            <a:headEnd/>
            <a:tailEnd/>
          </a:ln>
        </p:spPr>
        <p:txBody>
          <a:bodyPr>
            <a:spAutoFit/>
          </a:bodyPr>
          <a:lstStyle/>
          <a:p>
            <a:pPr algn="dist" eaLnBrk="1" hangingPunct="1"/>
            <a:r>
              <a:rPr kumimoji="1" lang="zh-CN" altLang="en-US" sz="3200" b="0">
                <a:latin typeface="Times New Roman" pitchFamily="18" charset="0"/>
                <a:ea typeface="黑体" pitchFamily="2" charset="-122"/>
              </a:rPr>
              <a:t>社会意识</a:t>
            </a:r>
          </a:p>
        </p:txBody>
      </p:sp>
      <p:sp>
        <p:nvSpPr>
          <p:cNvPr id="47118" name="Line 14"/>
          <p:cNvSpPr>
            <a:spLocks noChangeShapeType="1"/>
          </p:cNvSpPr>
          <p:nvPr/>
        </p:nvSpPr>
        <p:spPr bwMode="auto">
          <a:xfrm>
            <a:off x="2514600" y="4938713"/>
            <a:ext cx="0" cy="83820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7119" name="Line 15"/>
          <p:cNvSpPr>
            <a:spLocks noChangeShapeType="1"/>
          </p:cNvSpPr>
          <p:nvPr/>
        </p:nvSpPr>
        <p:spPr bwMode="auto">
          <a:xfrm>
            <a:off x="6705600" y="4938713"/>
            <a:ext cx="0" cy="91440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7120" name="Text Box 16"/>
          <p:cNvSpPr txBox="1">
            <a:spLocks noChangeArrowheads="1"/>
          </p:cNvSpPr>
          <p:nvPr/>
        </p:nvSpPr>
        <p:spPr bwMode="auto">
          <a:xfrm>
            <a:off x="3886200" y="5472113"/>
            <a:ext cx="1909763" cy="608012"/>
          </a:xfrm>
          <a:prstGeom prst="rect">
            <a:avLst/>
          </a:prstGeom>
          <a:noFill/>
          <a:ln w="28575">
            <a:solidFill>
              <a:srgbClr val="990000"/>
            </a:solidFill>
            <a:miter lim="800000"/>
            <a:headEnd/>
            <a:tailEnd/>
          </a:ln>
        </p:spPr>
        <p:txBody>
          <a:bodyPr>
            <a:spAutoFit/>
          </a:bodyPr>
          <a:lstStyle/>
          <a:p>
            <a:pPr algn="dist" eaLnBrk="1" hangingPunct="1"/>
            <a:r>
              <a:rPr kumimoji="1" lang="zh-CN" altLang="en-US" sz="3200" b="0">
                <a:latin typeface="Times New Roman" pitchFamily="18" charset="0"/>
                <a:ea typeface="黑体" pitchFamily="2" charset="-122"/>
              </a:rPr>
              <a:t>社会意识</a:t>
            </a:r>
          </a:p>
        </p:txBody>
      </p:sp>
      <p:sp>
        <p:nvSpPr>
          <p:cNvPr id="47121" name="Line 17"/>
          <p:cNvSpPr>
            <a:spLocks noChangeShapeType="1"/>
          </p:cNvSpPr>
          <p:nvPr/>
        </p:nvSpPr>
        <p:spPr bwMode="auto">
          <a:xfrm>
            <a:off x="5486400" y="5853113"/>
            <a:ext cx="1219200" cy="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7122" name="Text Box 18"/>
          <p:cNvSpPr txBox="1">
            <a:spLocks noChangeArrowheads="1"/>
          </p:cNvSpPr>
          <p:nvPr/>
        </p:nvSpPr>
        <p:spPr bwMode="auto">
          <a:xfrm>
            <a:off x="3886200" y="5472113"/>
            <a:ext cx="1909763" cy="608012"/>
          </a:xfrm>
          <a:prstGeom prst="rect">
            <a:avLst/>
          </a:prstGeom>
          <a:noFill/>
          <a:ln w="28575">
            <a:solidFill>
              <a:srgbClr val="990000"/>
            </a:solidFill>
            <a:miter lim="800000"/>
            <a:headEnd/>
            <a:tailEnd/>
          </a:ln>
        </p:spPr>
        <p:txBody>
          <a:bodyPr>
            <a:spAutoFit/>
          </a:bodyPr>
          <a:lstStyle/>
          <a:p>
            <a:pPr algn="dist" eaLnBrk="1" hangingPunct="1"/>
            <a:r>
              <a:rPr kumimoji="1" lang="zh-CN" altLang="en-US" sz="3200" b="0">
                <a:latin typeface="Times New Roman" pitchFamily="18" charset="0"/>
                <a:ea typeface="黑体" pitchFamily="2" charset="-122"/>
              </a:rPr>
              <a:t>社会意识</a:t>
            </a:r>
          </a:p>
        </p:txBody>
      </p:sp>
      <p:sp>
        <p:nvSpPr>
          <p:cNvPr id="47123" name="Text Box 19"/>
          <p:cNvSpPr txBox="1">
            <a:spLocks noChangeArrowheads="1"/>
          </p:cNvSpPr>
          <p:nvPr/>
        </p:nvSpPr>
        <p:spPr bwMode="auto">
          <a:xfrm>
            <a:off x="3906838" y="5513388"/>
            <a:ext cx="1889125" cy="579437"/>
          </a:xfrm>
          <a:prstGeom prst="rect">
            <a:avLst/>
          </a:prstGeom>
          <a:solidFill>
            <a:srgbClr val="008080"/>
          </a:solidFill>
          <a:ln w="28575">
            <a:noFill/>
            <a:miter lim="800000"/>
            <a:headEnd/>
            <a:tailEnd/>
          </a:ln>
          <a:effectLst>
            <a:outerShdw dist="107763" dir="8100000" algn="ctr" rotWithShape="0">
              <a:schemeClr val="bg2">
                <a:alpha val="50000"/>
              </a:schemeClr>
            </a:outerShdw>
          </a:effectLst>
        </p:spPr>
        <p:txBody>
          <a:bodyPr>
            <a:spAutoFit/>
          </a:bodyPr>
          <a:lstStyle/>
          <a:p>
            <a:pPr eaLnBrk="1" hangingPunct="1">
              <a:defRPr/>
            </a:pPr>
            <a:r>
              <a:rPr kumimoji="1" lang="zh-CN" altLang="en-US" sz="3200">
                <a:effectLst>
                  <a:outerShdw blurRad="38100" dist="38100" dir="2700000" algn="tl">
                    <a:srgbClr val="000000"/>
                  </a:outerShdw>
                </a:effectLst>
                <a:latin typeface="Times New Roman" pitchFamily="18" charset="0"/>
                <a:ea typeface="黑体" pitchFamily="2" charset="-122"/>
              </a:rPr>
              <a:t>社会意识</a:t>
            </a:r>
          </a:p>
        </p:txBody>
      </p:sp>
      <p:sp>
        <p:nvSpPr>
          <p:cNvPr id="47124" name="Line 20"/>
          <p:cNvSpPr>
            <a:spLocks noChangeShapeType="1"/>
          </p:cNvSpPr>
          <p:nvPr/>
        </p:nvSpPr>
        <p:spPr bwMode="auto">
          <a:xfrm>
            <a:off x="2514600" y="3567113"/>
            <a:ext cx="0" cy="38100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7125" name="Line 21"/>
          <p:cNvSpPr>
            <a:spLocks noChangeShapeType="1"/>
          </p:cNvSpPr>
          <p:nvPr/>
        </p:nvSpPr>
        <p:spPr bwMode="auto">
          <a:xfrm>
            <a:off x="6705600" y="3643313"/>
            <a:ext cx="0" cy="304800"/>
          </a:xfrm>
          <a:prstGeom prst="line">
            <a:avLst/>
          </a:prstGeom>
          <a:noFill/>
          <a:ln w="28575">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grpSp>
        <p:nvGrpSpPr>
          <p:cNvPr id="2" name="Group 23"/>
          <p:cNvGrpSpPr>
            <a:grpSpLocks/>
          </p:cNvGrpSpPr>
          <p:nvPr/>
        </p:nvGrpSpPr>
        <p:grpSpPr bwMode="auto">
          <a:xfrm>
            <a:off x="0" y="1325563"/>
            <a:ext cx="9144000" cy="519112"/>
            <a:chOff x="0" y="816"/>
            <a:chExt cx="5760" cy="372"/>
          </a:xfrm>
        </p:grpSpPr>
        <p:pic>
          <p:nvPicPr>
            <p:cNvPr id="95255" name="Picture 24"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95256" name="Picture 25"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8" fill="hold" grpId="0" nodeType="afterEffect">
                                  <p:stCondLst>
                                    <p:cond delay="0"/>
                                  </p:stCondLst>
                                  <p:childTnLst>
                                    <p:set>
                                      <p:cBhvr>
                                        <p:cTn id="11" dur="1" fill="hold">
                                          <p:stCondLst>
                                            <p:cond delay="0"/>
                                          </p:stCondLst>
                                        </p:cTn>
                                        <p:tgtEl>
                                          <p:spTgt spid="47107"/>
                                        </p:tgtEl>
                                        <p:attrNameLst>
                                          <p:attrName>style.visibility</p:attrName>
                                        </p:attrNameLst>
                                      </p:cBhvr>
                                      <p:to>
                                        <p:strVal val="visible"/>
                                      </p:to>
                                    </p:set>
                                    <p:anim calcmode="lin" valueType="num">
                                      <p:cBhvr>
                                        <p:cTn id="12" dur="500" fill="hold"/>
                                        <p:tgtEl>
                                          <p:spTgt spid="47107"/>
                                        </p:tgtEl>
                                        <p:attrNameLst>
                                          <p:attrName>ppt_x</p:attrName>
                                        </p:attrNameLst>
                                      </p:cBhvr>
                                      <p:tavLst>
                                        <p:tav tm="0">
                                          <p:val>
                                            <p:strVal val="#ppt_x-#ppt_w/2"/>
                                          </p:val>
                                        </p:tav>
                                        <p:tav tm="100000">
                                          <p:val>
                                            <p:strVal val="#ppt_x"/>
                                          </p:val>
                                        </p:tav>
                                      </p:tavLst>
                                    </p:anim>
                                    <p:anim calcmode="lin" valueType="num">
                                      <p:cBhvr>
                                        <p:cTn id="13" dur="500" fill="hold"/>
                                        <p:tgtEl>
                                          <p:spTgt spid="47107"/>
                                        </p:tgtEl>
                                        <p:attrNameLst>
                                          <p:attrName>ppt_y</p:attrName>
                                        </p:attrNameLst>
                                      </p:cBhvr>
                                      <p:tavLst>
                                        <p:tav tm="0">
                                          <p:val>
                                            <p:strVal val="#ppt_y"/>
                                          </p:val>
                                        </p:tav>
                                        <p:tav tm="100000">
                                          <p:val>
                                            <p:strVal val="#ppt_y"/>
                                          </p:val>
                                        </p:tav>
                                      </p:tavLst>
                                    </p:anim>
                                    <p:anim calcmode="lin" valueType="num">
                                      <p:cBhvr>
                                        <p:cTn id="14" dur="500" fill="hold"/>
                                        <p:tgtEl>
                                          <p:spTgt spid="47107"/>
                                        </p:tgtEl>
                                        <p:attrNameLst>
                                          <p:attrName>ppt_w</p:attrName>
                                        </p:attrNameLst>
                                      </p:cBhvr>
                                      <p:tavLst>
                                        <p:tav tm="0">
                                          <p:val>
                                            <p:fltVal val="0"/>
                                          </p:val>
                                        </p:tav>
                                        <p:tav tm="100000">
                                          <p:val>
                                            <p:strVal val="#ppt_w"/>
                                          </p:val>
                                        </p:tav>
                                      </p:tavLst>
                                    </p:anim>
                                    <p:anim calcmode="lin" valueType="num">
                                      <p:cBhvr>
                                        <p:cTn id="15" dur="500" fill="hold"/>
                                        <p:tgtEl>
                                          <p:spTgt spid="47107"/>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47110"/>
                                        </p:tgtEl>
                                        <p:attrNameLst>
                                          <p:attrName>style.visibility</p:attrName>
                                        </p:attrNameLst>
                                      </p:cBhvr>
                                      <p:to>
                                        <p:strVal val="visible"/>
                                      </p:to>
                                    </p:set>
                                    <p:animEffect transition="in" filter="barn(outVertical)">
                                      <p:cBhvr>
                                        <p:cTn id="19" dur="500"/>
                                        <p:tgtEl>
                                          <p:spTgt spid="47110"/>
                                        </p:tgtEl>
                                      </p:cBhvr>
                                    </p:animEffect>
                                  </p:childTnLst>
                                </p:cTn>
                              </p:par>
                            </p:childTnLst>
                          </p:cTn>
                        </p:par>
                        <p:par>
                          <p:cTn id="20" fill="hold">
                            <p:stCondLst>
                              <p:cond delay="1500"/>
                            </p:stCondLst>
                            <p:childTnLst>
                              <p:par>
                                <p:cTn id="21" presetID="16" presetClass="entr" presetSubtype="37" fill="hold" nodeType="afterEffect">
                                  <p:stCondLst>
                                    <p:cond delay="0"/>
                                  </p:stCondLst>
                                  <p:childTnLst>
                                    <p:set>
                                      <p:cBhvr>
                                        <p:cTn id="22" dur="1" fill="hold">
                                          <p:stCondLst>
                                            <p:cond delay="0"/>
                                          </p:stCondLst>
                                        </p:cTn>
                                        <p:tgtEl>
                                          <p:spTgt spid="47109"/>
                                        </p:tgtEl>
                                        <p:attrNameLst>
                                          <p:attrName>style.visibility</p:attrName>
                                        </p:attrNameLst>
                                      </p:cBhvr>
                                      <p:to>
                                        <p:strVal val="visible"/>
                                      </p:to>
                                    </p:set>
                                    <p:animEffect transition="in" filter="barn(outVertical)">
                                      <p:cBhvr>
                                        <p:cTn id="23" dur="500"/>
                                        <p:tgtEl>
                                          <p:spTgt spid="47109"/>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47115"/>
                                        </p:tgtEl>
                                        <p:attrNameLst>
                                          <p:attrName>style.visibility</p:attrName>
                                        </p:attrNameLst>
                                      </p:cBhvr>
                                      <p:to>
                                        <p:strVal val="visible"/>
                                      </p:to>
                                    </p:set>
                                    <p:animEffect transition="in" filter="wipe(up)">
                                      <p:cBhvr>
                                        <p:cTn id="27" dur="500"/>
                                        <p:tgtEl>
                                          <p:spTgt spid="47115"/>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47116"/>
                                        </p:tgtEl>
                                        <p:attrNameLst>
                                          <p:attrName>style.visibility</p:attrName>
                                        </p:attrNameLst>
                                      </p:cBhvr>
                                      <p:to>
                                        <p:strVal val="visible"/>
                                      </p:to>
                                    </p:set>
                                    <p:animEffect transition="in" filter="wipe(up)">
                                      <p:cBhvr>
                                        <p:cTn id="31" dur="500"/>
                                        <p:tgtEl>
                                          <p:spTgt spid="47116"/>
                                        </p:tgtEl>
                                      </p:cBhvr>
                                    </p:animEffect>
                                  </p:childTnLst>
                                </p:cTn>
                              </p:par>
                            </p:childTnLst>
                          </p:cTn>
                        </p:par>
                        <p:par>
                          <p:cTn id="32" fill="hold">
                            <p:stCondLst>
                              <p:cond delay="3000"/>
                            </p:stCondLst>
                            <p:childTnLst>
                              <p:par>
                                <p:cTn id="33" presetID="16" presetClass="entr" presetSubtype="37" fill="hold" grpId="0" nodeType="afterEffect">
                                  <p:stCondLst>
                                    <p:cond delay="0"/>
                                  </p:stCondLst>
                                  <p:childTnLst>
                                    <p:set>
                                      <p:cBhvr>
                                        <p:cTn id="34" dur="1" fill="hold">
                                          <p:stCondLst>
                                            <p:cond delay="0"/>
                                          </p:stCondLst>
                                        </p:cTn>
                                        <p:tgtEl>
                                          <p:spTgt spid="47111"/>
                                        </p:tgtEl>
                                        <p:attrNameLst>
                                          <p:attrName>style.visibility</p:attrName>
                                        </p:attrNameLst>
                                      </p:cBhvr>
                                      <p:to>
                                        <p:strVal val="visible"/>
                                      </p:to>
                                    </p:set>
                                    <p:animEffect transition="in" filter="barn(outVertical)">
                                      <p:cBhvr>
                                        <p:cTn id="35" dur="500"/>
                                        <p:tgtEl>
                                          <p:spTgt spid="47111"/>
                                        </p:tgtEl>
                                      </p:cBhvr>
                                    </p:animEffect>
                                  </p:childTnLst>
                                </p:cTn>
                              </p:par>
                            </p:childTnLst>
                          </p:cTn>
                        </p:par>
                        <p:par>
                          <p:cTn id="36" fill="hold">
                            <p:stCondLst>
                              <p:cond delay="3500"/>
                            </p:stCondLst>
                            <p:childTnLst>
                              <p:par>
                                <p:cTn id="37" presetID="16" presetClass="entr" presetSubtype="37" fill="hold" grpId="0" nodeType="afterEffect">
                                  <p:stCondLst>
                                    <p:cond delay="0"/>
                                  </p:stCondLst>
                                  <p:childTnLst>
                                    <p:set>
                                      <p:cBhvr>
                                        <p:cTn id="38" dur="1" fill="hold">
                                          <p:stCondLst>
                                            <p:cond delay="0"/>
                                          </p:stCondLst>
                                        </p:cTn>
                                        <p:tgtEl>
                                          <p:spTgt spid="47113"/>
                                        </p:tgtEl>
                                        <p:attrNameLst>
                                          <p:attrName>style.visibility</p:attrName>
                                        </p:attrNameLst>
                                      </p:cBhvr>
                                      <p:to>
                                        <p:strVal val="visible"/>
                                      </p:to>
                                    </p:set>
                                    <p:animEffect transition="in" filter="barn(outVertical)">
                                      <p:cBhvr>
                                        <p:cTn id="39" dur="500"/>
                                        <p:tgtEl>
                                          <p:spTgt spid="47113"/>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47124"/>
                                        </p:tgtEl>
                                        <p:attrNameLst>
                                          <p:attrName>style.visibility</p:attrName>
                                        </p:attrNameLst>
                                      </p:cBhvr>
                                      <p:to>
                                        <p:strVal val="visible"/>
                                      </p:to>
                                    </p:set>
                                    <p:animEffect transition="in" filter="wipe(up)">
                                      <p:cBhvr>
                                        <p:cTn id="43" dur="500"/>
                                        <p:tgtEl>
                                          <p:spTgt spid="47124"/>
                                        </p:tgtEl>
                                      </p:cBhvr>
                                    </p:animEffect>
                                  </p:childTnLst>
                                </p:cTn>
                              </p:par>
                            </p:childTnLst>
                          </p:cTn>
                        </p:par>
                        <p:par>
                          <p:cTn id="44" fill="hold">
                            <p:stCondLst>
                              <p:cond delay="4500"/>
                            </p:stCondLst>
                            <p:childTnLst>
                              <p:par>
                                <p:cTn id="45" presetID="16" presetClass="entr" presetSubtype="37" fill="hold" grpId="0" nodeType="afterEffect">
                                  <p:stCondLst>
                                    <p:cond delay="0"/>
                                  </p:stCondLst>
                                  <p:childTnLst>
                                    <p:set>
                                      <p:cBhvr>
                                        <p:cTn id="46" dur="1" fill="hold">
                                          <p:stCondLst>
                                            <p:cond delay="0"/>
                                          </p:stCondLst>
                                        </p:cTn>
                                        <p:tgtEl>
                                          <p:spTgt spid="47112"/>
                                        </p:tgtEl>
                                        <p:attrNameLst>
                                          <p:attrName>style.visibility</p:attrName>
                                        </p:attrNameLst>
                                      </p:cBhvr>
                                      <p:to>
                                        <p:strVal val="visible"/>
                                      </p:to>
                                    </p:set>
                                    <p:animEffect transition="in" filter="barn(outVertical)">
                                      <p:cBhvr>
                                        <p:cTn id="47" dur="500"/>
                                        <p:tgtEl>
                                          <p:spTgt spid="47112"/>
                                        </p:tgtEl>
                                      </p:cBhvr>
                                    </p:animEffect>
                                  </p:childTnLst>
                                </p:cTn>
                              </p:par>
                            </p:childTnLst>
                          </p:cTn>
                        </p:par>
                        <p:par>
                          <p:cTn id="48" fill="hold">
                            <p:stCondLst>
                              <p:cond delay="5000"/>
                            </p:stCondLst>
                            <p:childTnLst>
                              <p:par>
                                <p:cTn id="49" presetID="22" presetClass="entr" presetSubtype="1" fill="hold" nodeType="afterEffect">
                                  <p:stCondLst>
                                    <p:cond delay="0"/>
                                  </p:stCondLst>
                                  <p:childTnLst>
                                    <p:set>
                                      <p:cBhvr>
                                        <p:cTn id="50" dur="1" fill="hold">
                                          <p:stCondLst>
                                            <p:cond delay="0"/>
                                          </p:stCondLst>
                                        </p:cTn>
                                        <p:tgtEl>
                                          <p:spTgt spid="47125"/>
                                        </p:tgtEl>
                                        <p:attrNameLst>
                                          <p:attrName>style.visibility</p:attrName>
                                        </p:attrNameLst>
                                      </p:cBhvr>
                                      <p:to>
                                        <p:strVal val="visible"/>
                                      </p:to>
                                    </p:set>
                                    <p:animEffect transition="in" filter="wipe(up)">
                                      <p:cBhvr>
                                        <p:cTn id="51" dur="500"/>
                                        <p:tgtEl>
                                          <p:spTgt spid="47125"/>
                                        </p:tgtEl>
                                      </p:cBhvr>
                                    </p:animEffect>
                                  </p:childTnLst>
                                </p:cTn>
                              </p:par>
                            </p:childTnLst>
                          </p:cTn>
                        </p:par>
                        <p:par>
                          <p:cTn id="52" fill="hold">
                            <p:stCondLst>
                              <p:cond delay="5500"/>
                            </p:stCondLst>
                            <p:childTnLst>
                              <p:par>
                                <p:cTn id="53" presetID="16" presetClass="entr" presetSubtype="37" fill="hold" grpId="0" nodeType="afterEffect">
                                  <p:stCondLst>
                                    <p:cond delay="0"/>
                                  </p:stCondLst>
                                  <p:childTnLst>
                                    <p:set>
                                      <p:cBhvr>
                                        <p:cTn id="54" dur="1" fill="hold">
                                          <p:stCondLst>
                                            <p:cond delay="0"/>
                                          </p:stCondLst>
                                        </p:cTn>
                                        <p:tgtEl>
                                          <p:spTgt spid="47114"/>
                                        </p:tgtEl>
                                        <p:attrNameLst>
                                          <p:attrName>style.visibility</p:attrName>
                                        </p:attrNameLst>
                                      </p:cBhvr>
                                      <p:to>
                                        <p:strVal val="visible"/>
                                      </p:to>
                                    </p:set>
                                    <p:animEffect transition="in" filter="barn(outVertical)">
                                      <p:cBhvr>
                                        <p:cTn id="55" dur="500"/>
                                        <p:tgtEl>
                                          <p:spTgt spid="47114"/>
                                        </p:tgtEl>
                                      </p:cBhvr>
                                    </p:animEffect>
                                  </p:childTnLst>
                                </p:cTn>
                              </p:par>
                            </p:childTnLst>
                          </p:cTn>
                        </p:par>
                        <p:par>
                          <p:cTn id="56" fill="hold">
                            <p:stCondLst>
                              <p:cond delay="6000"/>
                            </p:stCondLst>
                            <p:childTnLst>
                              <p:par>
                                <p:cTn id="57" presetID="22" presetClass="entr" presetSubtype="1" fill="hold" nodeType="afterEffect">
                                  <p:stCondLst>
                                    <p:cond delay="0"/>
                                  </p:stCondLst>
                                  <p:childTnLst>
                                    <p:set>
                                      <p:cBhvr>
                                        <p:cTn id="58" dur="1" fill="hold">
                                          <p:stCondLst>
                                            <p:cond delay="0"/>
                                          </p:stCondLst>
                                        </p:cTn>
                                        <p:tgtEl>
                                          <p:spTgt spid="47118"/>
                                        </p:tgtEl>
                                        <p:attrNameLst>
                                          <p:attrName>style.visibility</p:attrName>
                                        </p:attrNameLst>
                                      </p:cBhvr>
                                      <p:to>
                                        <p:strVal val="visible"/>
                                      </p:to>
                                    </p:set>
                                    <p:animEffect transition="in" filter="wipe(up)">
                                      <p:cBhvr>
                                        <p:cTn id="59" dur="500"/>
                                        <p:tgtEl>
                                          <p:spTgt spid="47118"/>
                                        </p:tgtEl>
                                      </p:cBhvr>
                                    </p:animEffect>
                                  </p:childTnLst>
                                </p:cTn>
                              </p:par>
                            </p:childTnLst>
                          </p:cTn>
                        </p:par>
                        <p:par>
                          <p:cTn id="60" fill="hold">
                            <p:stCondLst>
                              <p:cond delay="6500"/>
                            </p:stCondLst>
                            <p:childTnLst>
                              <p:par>
                                <p:cTn id="61" presetID="22" presetClass="entr" presetSubtype="1" fill="hold" nodeType="afterEffect">
                                  <p:stCondLst>
                                    <p:cond delay="0"/>
                                  </p:stCondLst>
                                  <p:childTnLst>
                                    <p:set>
                                      <p:cBhvr>
                                        <p:cTn id="62" dur="1" fill="hold">
                                          <p:stCondLst>
                                            <p:cond delay="0"/>
                                          </p:stCondLst>
                                        </p:cTn>
                                        <p:tgtEl>
                                          <p:spTgt spid="47119"/>
                                        </p:tgtEl>
                                        <p:attrNameLst>
                                          <p:attrName>style.visibility</p:attrName>
                                        </p:attrNameLst>
                                      </p:cBhvr>
                                      <p:to>
                                        <p:strVal val="visible"/>
                                      </p:to>
                                    </p:set>
                                    <p:animEffect transition="in" filter="wipe(up)">
                                      <p:cBhvr>
                                        <p:cTn id="63" dur="500"/>
                                        <p:tgtEl>
                                          <p:spTgt spid="47119"/>
                                        </p:tgtEl>
                                      </p:cBhvr>
                                    </p:animEffect>
                                  </p:childTnLst>
                                </p:cTn>
                              </p:par>
                            </p:childTnLst>
                          </p:cTn>
                        </p:par>
                        <p:par>
                          <p:cTn id="64" fill="hold">
                            <p:stCondLst>
                              <p:cond delay="7000"/>
                            </p:stCondLst>
                            <p:childTnLst>
                              <p:par>
                                <p:cTn id="65" presetID="22" presetClass="entr" presetSubtype="8" fill="hold" nodeType="afterEffect">
                                  <p:stCondLst>
                                    <p:cond delay="0"/>
                                  </p:stCondLst>
                                  <p:childTnLst>
                                    <p:set>
                                      <p:cBhvr>
                                        <p:cTn id="66" dur="1" fill="hold">
                                          <p:stCondLst>
                                            <p:cond delay="0"/>
                                          </p:stCondLst>
                                        </p:cTn>
                                        <p:tgtEl>
                                          <p:spTgt spid="47108"/>
                                        </p:tgtEl>
                                        <p:attrNameLst>
                                          <p:attrName>style.visibility</p:attrName>
                                        </p:attrNameLst>
                                      </p:cBhvr>
                                      <p:to>
                                        <p:strVal val="visible"/>
                                      </p:to>
                                    </p:set>
                                    <p:animEffect transition="in" filter="wipe(left)">
                                      <p:cBhvr>
                                        <p:cTn id="67" dur="500"/>
                                        <p:tgtEl>
                                          <p:spTgt spid="47108"/>
                                        </p:tgtEl>
                                      </p:cBhvr>
                                    </p:animEffect>
                                  </p:childTnLst>
                                </p:cTn>
                              </p:par>
                            </p:childTnLst>
                          </p:cTn>
                        </p:par>
                        <p:par>
                          <p:cTn id="68" fill="hold">
                            <p:stCondLst>
                              <p:cond delay="7500"/>
                            </p:stCondLst>
                            <p:childTnLst>
                              <p:par>
                                <p:cTn id="69" presetID="22" presetClass="entr" presetSubtype="2" fill="hold" nodeType="afterEffect">
                                  <p:stCondLst>
                                    <p:cond delay="0"/>
                                  </p:stCondLst>
                                  <p:childTnLst>
                                    <p:set>
                                      <p:cBhvr>
                                        <p:cTn id="70" dur="1" fill="hold">
                                          <p:stCondLst>
                                            <p:cond delay="0"/>
                                          </p:stCondLst>
                                        </p:cTn>
                                        <p:tgtEl>
                                          <p:spTgt spid="47121"/>
                                        </p:tgtEl>
                                        <p:attrNameLst>
                                          <p:attrName>style.visibility</p:attrName>
                                        </p:attrNameLst>
                                      </p:cBhvr>
                                      <p:to>
                                        <p:strVal val="visible"/>
                                      </p:to>
                                    </p:set>
                                    <p:animEffect transition="in" filter="wipe(right)">
                                      <p:cBhvr>
                                        <p:cTn id="71" dur="500"/>
                                        <p:tgtEl>
                                          <p:spTgt spid="47121"/>
                                        </p:tgtEl>
                                      </p:cBhvr>
                                    </p:animEffect>
                                  </p:childTnLst>
                                </p:cTn>
                              </p:par>
                            </p:childTnLst>
                          </p:cTn>
                        </p:par>
                        <p:par>
                          <p:cTn id="72" fill="hold">
                            <p:stCondLst>
                              <p:cond delay="8000"/>
                            </p:stCondLst>
                            <p:childTnLst>
                              <p:par>
                                <p:cTn id="73" presetID="16" presetClass="entr" presetSubtype="21" fill="hold" grpId="0" nodeType="afterEffect">
                                  <p:stCondLst>
                                    <p:cond delay="0"/>
                                  </p:stCondLst>
                                  <p:childTnLst>
                                    <p:set>
                                      <p:cBhvr>
                                        <p:cTn id="74" dur="1" fill="hold">
                                          <p:stCondLst>
                                            <p:cond delay="0"/>
                                          </p:stCondLst>
                                        </p:cTn>
                                        <p:tgtEl>
                                          <p:spTgt spid="47117"/>
                                        </p:tgtEl>
                                        <p:attrNameLst>
                                          <p:attrName>style.visibility</p:attrName>
                                        </p:attrNameLst>
                                      </p:cBhvr>
                                      <p:to>
                                        <p:strVal val="visible"/>
                                      </p:to>
                                    </p:set>
                                    <p:animEffect transition="in" filter="barn(inVertical)">
                                      <p:cBhvr>
                                        <p:cTn id="75" dur="500"/>
                                        <p:tgtEl>
                                          <p:spTgt spid="47117"/>
                                        </p:tgtEl>
                                      </p:cBhvr>
                                    </p:animEffect>
                                  </p:childTnLst>
                                </p:cTn>
                              </p:par>
                            </p:childTnLst>
                          </p:cTn>
                        </p:par>
                        <p:par>
                          <p:cTn id="76" fill="hold">
                            <p:stCondLst>
                              <p:cond delay="8500"/>
                            </p:stCondLst>
                            <p:childTnLst>
                              <p:par>
                                <p:cTn id="77" presetID="23" presetClass="entr" presetSubtype="32" fill="hold" grpId="0" nodeType="afterEffect">
                                  <p:stCondLst>
                                    <p:cond delay="0"/>
                                  </p:stCondLst>
                                  <p:childTnLst>
                                    <p:set>
                                      <p:cBhvr>
                                        <p:cTn id="78" dur="1" fill="hold">
                                          <p:stCondLst>
                                            <p:cond delay="0"/>
                                          </p:stCondLst>
                                        </p:cTn>
                                        <p:tgtEl>
                                          <p:spTgt spid="47120"/>
                                        </p:tgtEl>
                                        <p:attrNameLst>
                                          <p:attrName>style.visibility</p:attrName>
                                        </p:attrNameLst>
                                      </p:cBhvr>
                                      <p:to>
                                        <p:strVal val="visible"/>
                                      </p:to>
                                    </p:set>
                                    <p:anim calcmode="lin" valueType="num">
                                      <p:cBhvr>
                                        <p:cTn id="79" dur="500" fill="hold"/>
                                        <p:tgtEl>
                                          <p:spTgt spid="47120"/>
                                        </p:tgtEl>
                                        <p:attrNameLst>
                                          <p:attrName>ppt_w</p:attrName>
                                        </p:attrNameLst>
                                      </p:cBhvr>
                                      <p:tavLst>
                                        <p:tav tm="0">
                                          <p:val>
                                            <p:strVal val="4*#ppt_w"/>
                                          </p:val>
                                        </p:tav>
                                        <p:tav tm="100000">
                                          <p:val>
                                            <p:strVal val="#ppt_w"/>
                                          </p:val>
                                        </p:tav>
                                      </p:tavLst>
                                    </p:anim>
                                    <p:anim calcmode="lin" valueType="num">
                                      <p:cBhvr>
                                        <p:cTn id="80" dur="500" fill="hold"/>
                                        <p:tgtEl>
                                          <p:spTgt spid="47120"/>
                                        </p:tgtEl>
                                        <p:attrNameLst>
                                          <p:attrName>ppt_h</p:attrName>
                                        </p:attrNameLst>
                                      </p:cBhvr>
                                      <p:tavLst>
                                        <p:tav tm="0">
                                          <p:val>
                                            <p:strVal val="4*#ppt_h"/>
                                          </p:val>
                                        </p:tav>
                                        <p:tav tm="100000">
                                          <p:val>
                                            <p:strVal val="#ppt_h"/>
                                          </p:val>
                                        </p:tav>
                                      </p:tavLst>
                                    </p:anim>
                                  </p:childTnLst>
                                </p:cTn>
                              </p:par>
                            </p:childTnLst>
                          </p:cTn>
                        </p:par>
                        <p:par>
                          <p:cTn id="81" fill="hold">
                            <p:stCondLst>
                              <p:cond delay="9000"/>
                            </p:stCondLst>
                            <p:childTnLst>
                              <p:par>
                                <p:cTn id="82" presetID="23" presetClass="entr" presetSubtype="32" fill="hold" grpId="0" nodeType="afterEffect">
                                  <p:stCondLst>
                                    <p:cond delay="1000"/>
                                  </p:stCondLst>
                                  <p:childTnLst>
                                    <p:set>
                                      <p:cBhvr>
                                        <p:cTn id="83" dur="1" fill="hold">
                                          <p:stCondLst>
                                            <p:cond delay="0"/>
                                          </p:stCondLst>
                                        </p:cTn>
                                        <p:tgtEl>
                                          <p:spTgt spid="47122"/>
                                        </p:tgtEl>
                                        <p:attrNameLst>
                                          <p:attrName>style.visibility</p:attrName>
                                        </p:attrNameLst>
                                      </p:cBhvr>
                                      <p:to>
                                        <p:strVal val="visible"/>
                                      </p:to>
                                    </p:set>
                                    <p:anim calcmode="lin" valueType="num">
                                      <p:cBhvr>
                                        <p:cTn id="84" dur="500" fill="hold"/>
                                        <p:tgtEl>
                                          <p:spTgt spid="47122"/>
                                        </p:tgtEl>
                                        <p:attrNameLst>
                                          <p:attrName>ppt_w</p:attrName>
                                        </p:attrNameLst>
                                      </p:cBhvr>
                                      <p:tavLst>
                                        <p:tav tm="0">
                                          <p:val>
                                            <p:strVal val="4*#ppt_w"/>
                                          </p:val>
                                        </p:tav>
                                        <p:tav tm="100000">
                                          <p:val>
                                            <p:strVal val="#ppt_w"/>
                                          </p:val>
                                        </p:tav>
                                      </p:tavLst>
                                    </p:anim>
                                    <p:anim calcmode="lin" valueType="num">
                                      <p:cBhvr>
                                        <p:cTn id="85" dur="500" fill="hold"/>
                                        <p:tgtEl>
                                          <p:spTgt spid="47122"/>
                                        </p:tgtEl>
                                        <p:attrNameLst>
                                          <p:attrName>ppt_h</p:attrName>
                                        </p:attrNameLst>
                                      </p:cBhvr>
                                      <p:tavLst>
                                        <p:tav tm="0">
                                          <p:val>
                                            <p:strVal val="4*#ppt_h"/>
                                          </p:val>
                                        </p:tav>
                                        <p:tav tm="100000">
                                          <p:val>
                                            <p:strVal val="#ppt_h"/>
                                          </p:val>
                                        </p:tav>
                                      </p:tavLst>
                                    </p:anim>
                                  </p:childTnLst>
                                </p:cTn>
                              </p:par>
                            </p:childTnLst>
                          </p:cTn>
                        </p:par>
                        <p:par>
                          <p:cTn id="86" fill="hold">
                            <p:stCondLst>
                              <p:cond delay="10500"/>
                            </p:stCondLst>
                            <p:childTnLst>
                              <p:par>
                                <p:cTn id="87" presetID="23" presetClass="entr" presetSubtype="32" fill="hold" grpId="0" nodeType="afterEffect">
                                  <p:stCondLst>
                                    <p:cond delay="1000"/>
                                  </p:stCondLst>
                                  <p:childTnLst>
                                    <p:set>
                                      <p:cBhvr>
                                        <p:cTn id="88" dur="1" fill="hold">
                                          <p:stCondLst>
                                            <p:cond delay="0"/>
                                          </p:stCondLst>
                                        </p:cTn>
                                        <p:tgtEl>
                                          <p:spTgt spid="47123"/>
                                        </p:tgtEl>
                                        <p:attrNameLst>
                                          <p:attrName>style.visibility</p:attrName>
                                        </p:attrNameLst>
                                      </p:cBhvr>
                                      <p:to>
                                        <p:strVal val="visible"/>
                                      </p:to>
                                    </p:set>
                                    <p:anim calcmode="lin" valueType="num">
                                      <p:cBhvr>
                                        <p:cTn id="89" dur="500" fill="hold"/>
                                        <p:tgtEl>
                                          <p:spTgt spid="47123"/>
                                        </p:tgtEl>
                                        <p:attrNameLst>
                                          <p:attrName>ppt_w</p:attrName>
                                        </p:attrNameLst>
                                      </p:cBhvr>
                                      <p:tavLst>
                                        <p:tav tm="0">
                                          <p:val>
                                            <p:strVal val="4*#ppt_w"/>
                                          </p:val>
                                        </p:tav>
                                        <p:tav tm="100000">
                                          <p:val>
                                            <p:strVal val="#ppt_w"/>
                                          </p:val>
                                        </p:tav>
                                      </p:tavLst>
                                    </p:anim>
                                    <p:anim calcmode="lin" valueType="num">
                                      <p:cBhvr>
                                        <p:cTn id="90" dur="500" fill="hold"/>
                                        <p:tgtEl>
                                          <p:spTgt spid="4712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autoUpdateAnimBg="0"/>
      <p:bldP spid="47110" grpId="0" animBg="1" autoUpdateAnimBg="0"/>
      <p:bldP spid="47111" grpId="0" animBg="1" autoUpdateAnimBg="0"/>
      <p:bldP spid="47112" grpId="0" animBg="1" autoUpdateAnimBg="0"/>
      <p:bldP spid="47113" grpId="0" animBg="1" autoUpdateAnimBg="0"/>
      <p:bldP spid="47114" grpId="0" animBg="1" autoUpdateAnimBg="0"/>
      <p:bldP spid="47117" grpId="0" animBg="1" autoUpdateAnimBg="0"/>
      <p:bldP spid="47120" grpId="0" animBg="1" autoUpdateAnimBg="0"/>
      <p:bldP spid="47122" grpId="0" animBg="1" autoUpdateAnimBg="0"/>
      <p:bldP spid="47123"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533400" y="685800"/>
            <a:ext cx="8610600" cy="717550"/>
          </a:xfrm>
          <a:prstGeom prst="rect">
            <a:avLst/>
          </a:prstGeom>
          <a:solidFill>
            <a:schemeClr val="bg1"/>
          </a:solid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4100">
                <a:solidFill>
                  <a:srgbClr val="006600"/>
                </a:solidFill>
                <a:effectLst>
                  <a:outerShdw blurRad="38100" dist="38100" dir="2700000" algn="tl">
                    <a:srgbClr val="C0C0C0"/>
                  </a:outerShdw>
                </a:effectLst>
                <a:latin typeface="隶书" pitchFamily="49" charset="-122"/>
              </a:rPr>
              <a:t> </a:t>
            </a:r>
            <a:r>
              <a:rPr kumimoji="1" lang="zh-CN" altLang="en-US" sz="4100">
                <a:solidFill>
                  <a:srgbClr val="006600"/>
                </a:solidFill>
                <a:effectLst>
                  <a:outerShdw blurRad="38100" dist="38100" dir="2700000" algn="tl">
                    <a:srgbClr val="C0C0C0"/>
                  </a:outerShdw>
                </a:effectLst>
                <a:latin typeface="隶书" pitchFamily="49" charset="-122"/>
              </a:rPr>
              <a:t>实践形成了社会生活的基本领域</a:t>
            </a:r>
          </a:p>
        </p:txBody>
      </p:sp>
      <p:sp>
        <p:nvSpPr>
          <p:cNvPr id="48131" name="Rectangle 3"/>
          <p:cNvSpPr>
            <a:spLocks noChangeArrowheads="1"/>
          </p:cNvSpPr>
          <p:nvPr/>
        </p:nvSpPr>
        <p:spPr bwMode="auto">
          <a:xfrm>
            <a:off x="2125663" y="1916113"/>
            <a:ext cx="3886200" cy="979487"/>
          </a:xfrm>
          <a:prstGeom prst="rect">
            <a:avLst/>
          </a:prstGeom>
          <a:solidFill>
            <a:srgbClr val="009999"/>
          </a:solidFill>
          <a:ln w="57150">
            <a:solidFill>
              <a:srgbClr val="996633"/>
            </a:solidFill>
            <a:miter lim="800000"/>
            <a:headEnd/>
            <a:tailEnd/>
          </a:ln>
          <a:effectLst/>
        </p:spPr>
        <p:txBody>
          <a:bodyPr wrap="none" anchor="ctr"/>
          <a:lstStyle/>
          <a:p>
            <a:pPr eaLnBrk="1" hangingPunct="1">
              <a:defRPr/>
            </a:pPr>
            <a:r>
              <a:rPr kumimoji="1" lang="zh-CN" altLang="en-US" sz="3000">
                <a:effectLst>
                  <a:outerShdw blurRad="38100" dist="38100" dir="2700000" algn="tl">
                    <a:srgbClr val="000000"/>
                  </a:outerShdw>
                </a:effectLst>
                <a:latin typeface="楷体_GB2312" pitchFamily="49" charset="-122"/>
                <a:ea typeface="楷体_GB2312" pitchFamily="49" charset="-122"/>
              </a:rPr>
              <a:t>制造物质</a:t>
            </a:r>
          </a:p>
          <a:p>
            <a:pPr eaLnBrk="1" hangingPunct="1">
              <a:defRPr/>
            </a:pPr>
            <a:r>
              <a:rPr kumimoji="1" lang="zh-CN" altLang="en-US" sz="3000">
                <a:effectLst>
                  <a:outerShdw blurRad="38100" dist="38100" dir="2700000" algn="tl">
                    <a:srgbClr val="000000"/>
                  </a:outerShdw>
                </a:effectLst>
                <a:latin typeface="楷体_GB2312" pitchFamily="49" charset="-122"/>
                <a:ea typeface="楷体_GB2312" pitchFamily="49" charset="-122"/>
              </a:rPr>
              <a:t>生活资料的实践</a:t>
            </a:r>
          </a:p>
        </p:txBody>
      </p:sp>
      <p:sp>
        <p:nvSpPr>
          <p:cNvPr id="48132" name="Line 4"/>
          <p:cNvSpPr>
            <a:spLocks noChangeShapeType="1"/>
          </p:cNvSpPr>
          <p:nvPr/>
        </p:nvSpPr>
        <p:spPr bwMode="auto">
          <a:xfrm>
            <a:off x="1676400" y="2590800"/>
            <a:ext cx="0" cy="2286000"/>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8133" name="Line 5"/>
          <p:cNvSpPr>
            <a:spLocks noChangeShapeType="1"/>
          </p:cNvSpPr>
          <p:nvPr/>
        </p:nvSpPr>
        <p:spPr bwMode="auto">
          <a:xfrm>
            <a:off x="1676400" y="2590800"/>
            <a:ext cx="381000" cy="0"/>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8134" name="Line 6"/>
          <p:cNvSpPr>
            <a:spLocks noChangeShapeType="1"/>
          </p:cNvSpPr>
          <p:nvPr/>
        </p:nvSpPr>
        <p:spPr bwMode="auto">
          <a:xfrm>
            <a:off x="1295400" y="3657600"/>
            <a:ext cx="381000" cy="0"/>
          </a:xfrm>
          <a:prstGeom prst="line">
            <a:avLst/>
          </a:prstGeom>
          <a:noFill/>
          <a:ln w="57150">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8135" name="Line 7"/>
          <p:cNvSpPr>
            <a:spLocks noChangeShapeType="1"/>
          </p:cNvSpPr>
          <p:nvPr/>
        </p:nvSpPr>
        <p:spPr bwMode="auto">
          <a:xfrm>
            <a:off x="1676400" y="4876800"/>
            <a:ext cx="403225" cy="0"/>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8136" name="Rectangle 8"/>
          <p:cNvSpPr>
            <a:spLocks noChangeArrowheads="1"/>
          </p:cNvSpPr>
          <p:nvPr/>
        </p:nvSpPr>
        <p:spPr bwMode="auto">
          <a:xfrm>
            <a:off x="2125663" y="4437063"/>
            <a:ext cx="3886200" cy="979487"/>
          </a:xfrm>
          <a:prstGeom prst="rect">
            <a:avLst/>
          </a:prstGeom>
          <a:solidFill>
            <a:srgbClr val="009999"/>
          </a:solidFill>
          <a:ln w="57150">
            <a:solidFill>
              <a:srgbClr val="996633"/>
            </a:solidFill>
            <a:miter lim="800000"/>
            <a:headEnd/>
            <a:tailEnd/>
          </a:ln>
          <a:effectLst/>
        </p:spPr>
        <p:txBody>
          <a:bodyPr wrap="none" anchor="ctr"/>
          <a:lstStyle/>
          <a:p>
            <a:pPr eaLnBrk="1" hangingPunct="1">
              <a:defRPr/>
            </a:pPr>
            <a:r>
              <a:rPr kumimoji="1" lang="zh-CN" altLang="en-US" sz="3000">
                <a:effectLst>
                  <a:outerShdw blurRad="38100" dist="38100" dir="2700000" algn="tl">
                    <a:srgbClr val="000000"/>
                  </a:outerShdw>
                </a:effectLst>
                <a:latin typeface="楷体_GB2312" pitchFamily="49" charset="-122"/>
                <a:ea typeface="楷体_GB2312" pitchFamily="49" charset="-122"/>
              </a:rPr>
              <a:t>创造精神文化的实践</a:t>
            </a:r>
          </a:p>
        </p:txBody>
      </p:sp>
      <p:sp>
        <p:nvSpPr>
          <p:cNvPr id="48137" name="AutoShape 9"/>
          <p:cNvSpPr>
            <a:spLocks noChangeArrowheads="1"/>
          </p:cNvSpPr>
          <p:nvPr/>
        </p:nvSpPr>
        <p:spPr bwMode="auto">
          <a:xfrm>
            <a:off x="6096000" y="2209800"/>
            <a:ext cx="6858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8138" name="AutoShape 10"/>
          <p:cNvSpPr>
            <a:spLocks noChangeArrowheads="1"/>
          </p:cNvSpPr>
          <p:nvPr/>
        </p:nvSpPr>
        <p:spPr bwMode="auto">
          <a:xfrm>
            <a:off x="6172200" y="4800600"/>
            <a:ext cx="6096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8139" name="Rectangle 11"/>
          <p:cNvSpPr>
            <a:spLocks noChangeArrowheads="1"/>
          </p:cNvSpPr>
          <p:nvPr/>
        </p:nvSpPr>
        <p:spPr bwMode="auto">
          <a:xfrm>
            <a:off x="6858000" y="2133600"/>
            <a:ext cx="1676400" cy="533400"/>
          </a:xfrm>
          <a:prstGeom prst="rect">
            <a:avLst/>
          </a:prstGeom>
          <a:solidFill>
            <a:schemeClr val="accent1"/>
          </a:solidFill>
          <a:ln w="57150">
            <a:solidFill>
              <a:srgbClr val="996633"/>
            </a:solidFill>
            <a:miter lim="800000"/>
            <a:headEnd/>
            <a:tailEnd/>
          </a:ln>
        </p:spPr>
        <p:txBody>
          <a:bodyPr wrap="none" anchor="ctr"/>
          <a:lstStyle/>
          <a:p>
            <a:pPr eaLnBrk="1" hangingPunct="1"/>
            <a:r>
              <a:rPr kumimoji="1" lang="zh-CN" altLang="en-US" sz="2400">
                <a:solidFill>
                  <a:srgbClr val="003399"/>
                </a:solidFill>
                <a:latin typeface="楷体_GB2312" pitchFamily="49" charset="-122"/>
                <a:ea typeface="楷体_GB2312" pitchFamily="49" charset="-122"/>
              </a:rPr>
              <a:t>物质生活</a:t>
            </a:r>
          </a:p>
        </p:txBody>
      </p:sp>
      <p:sp>
        <p:nvSpPr>
          <p:cNvPr id="48140" name="Rectangle 12"/>
          <p:cNvSpPr>
            <a:spLocks noChangeArrowheads="1"/>
          </p:cNvSpPr>
          <p:nvPr/>
        </p:nvSpPr>
        <p:spPr bwMode="auto">
          <a:xfrm>
            <a:off x="6999288" y="4724400"/>
            <a:ext cx="1533525" cy="533400"/>
          </a:xfrm>
          <a:prstGeom prst="rect">
            <a:avLst/>
          </a:prstGeom>
          <a:solidFill>
            <a:schemeClr val="accent1"/>
          </a:solidFill>
          <a:ln w="57150">
            <a:solidFill>
              <a:srgbClr val="996633"/>
            </a:solidFill>
            <a:miter lim="800000"/>
            <a:headEnd/>
            <a:tailEnd/>
          </a:ln>
        </p:spPr>
        <p:txBody>
          <a:bodyPr wrap="none" anchor="ctr"/>
          <a:lstStyle/>
          <a:p>
            <a:pPr eaLnBrk="1" hangingPunct="1"/>
            <a:r>
              <a:rPr kumimoji="1" lang="zh-CN" altLang="en-US" sz="2400">
                <a:solidFill>
                  <a:srgbClr val="003399"/>
                </a:solidFill>
                <a:latin typeface="楷体_GB2312" pitchFamily="49" charset="-122"/>
                <a:ea typeface="楷体_GB2312" pitchFamily="49" charset="-122"/>
              </a:rPr>
              <a:t>精神生活</a:t>
            </a:r>
          </a:p>
        </p:txBody>
      </p:sp>
      <p:sp>
        <p:nvSpPr>
          <p:cNvPr id="48141" name="Oval 13"/>
          <p:cNvSpPr>
            <a:spLocks noChangeArrowheads="1"/>
          </p:cNvSpPr>
          <p:nvPr/>
        </p:nvSpPr>
        <p:spPr bwMode="auto">
          <a:xfrm>
            <a:off x="457200" y="2362200"/>
            <a:ext cx="838200" cy="2819400"/>
          </a:xfrm>
          <a:prstGeom prst="ellipse">
            <a:avLst/>
          </a:prstGeom>
          <a:solidFill>
            <a:schemeClr val="accent2"/>
          </a:solidFill>
          <a:ln w="9525">
            <a:round/>
            <a:headEnd/>
            <a:tailEnd/>
          </a:ln>
          <a:effectLst/>
          <a:scene3d>
            <a:camera prst="legacyObliqueTopRight"/>
            <a:lightRig rig="legacyFlat3" dir="b"/>
          </a:scene3d>
          <a:sp3d extrusionH="100000" prstMaterial="legacyMatte">
            <a:bevelT w="13500" h="13500" prst="angle"/>
            <a:bevelB w="13500" h="13500" prst="angle"/>
            <a:extrusionClr>
              <a:schemeClr val="accent2"/>
            </a:extrusionClr>
          </a:sp3d>
        </p:spPr>
        <p:txBody>
          <a:bodyPr wrap="none" anchor="ctr">
            <a:flatTx/>
          </a:bodyPr>
          <a:lstStyle/>
          <a:p>
            <a:pPr eaLnBrk="1" hangingPunct="1">
              <a:defRPr/>
            </a:pPr>
            <a:endParaRPr kumimoji="1" lang="en-US" altLang="zh-CN" sz="3800">
              <a:effectLst>
                <a:outerShdw blurRad="38100" dist="38100" dir="2700000" algn="tl">
                  <a:srgbClr val="000000"/>
                </a:outerShdw>
              </a:effectLst>
              <a:latin typeface="华文隶书" pitchFamily="2" charset="-122"/>
              <a:ea typeface="华文隶书" pitchFamily="2" charset="-122"/>
            </a:endParaRPr>
          </a:p>
          <a:p>
            <a:pPr eaLnBrk="1" hangingPunct="1">
              <a:defRPr/>
            </a:pPr>
            <a:r>
              <a:rPr kumimoji="1" lang="zh-CN" altLang="en-US" sz="3800">
                <a:effectLst>
                  <a:outerShdw blurRad="38100" dist="38100" dir="2700000" algn="tl">
                    <a:srgbClr val="000000"/>
                  </a:outerShdw>
                </a:effectLst>
                <a:latin typeface="华文隶书" pitchFamily="2" charset="-122"/>
                <a:ea typeface="华文隶书" pitchFamily="2" charset="-122"/>
              </a:rPr>
              <a:t>实</a:t>
            </a:r>
          </a:p>
          <a:p>
            <a:pPr eaLnBrk="1" hangingPunct="1">
              <a:defRPr/>
            </a:pPr>
            <a:endParaRPr kumimoji="1" lang="zh-CN" altLang="en-US" sz="3800">
              <a:effectLst>
                <a:outerShdw blurRad="38100" dist="38100" dir="2700000" algn="tl">
                  <a:srgbClr val="000000"/>
                </a:outerShdw>
              </a:effectLst>
              <a:latin typeface="华文隶书" pitchFamily="2" charset="-122"/>
              <a:ea typeface="华文隶书" pitchFamily="2" charset="-122"/>
            </a:endParaRPr>
          </a:p>
          <a:p>
            <a:pPr eaLnBrk="1" hangingPunct="1">
              <a:defRPr/>
            </a:pPr>
            <a:r>
              <a:rPr kumimoji="1" lang="zh-CN" altLang="en-US" sz="3800">
                <a:effectLst>
                  <a:outerShdw blurRad="38100" dist="38100" dir="2700000" algn="tl">
                    <a:srgbClr val="000000"/>
                  </a:outerShdw>
                </a:effectLst>
                <a:latin typeface="华文隶书" pitchFamily="2" charset="-122"/>
                <a:ea typeface="华文隶书" pitchFamily="2" charset="-122"/>
              </a:rPr>
              <a:t>践</a:t>
            </a:r>
          </a:p>
          <a:p>
            <a:pPr eaLnBrk="1" hangingPunct="1">
              <a:defRPr/>
            </a:pPr>
            <a:endParaRPr kumimoji="1" lang="en-US" altLang="zh-CN" sz="3800">
              <a:effectLst>
                <a:outerShdw blurRad="38100" dist="38100" dir="2700000" algn="tl">
                  <a:srgbClr val="000000"/>
                </a:outerShdw>
              </a:effectLst>
              <a:latin typeface="华文隶书" pitchFamily="2" charset="-122"/>
              <a:ea typeface="华文隶书" pitchFamily="2" charset="-122"/>
            </a:endParaRPr>
          </a:p>
        </p:txBody>
      </p:sp>
      <p:sp>
        <p:nvSpPr>
          <p:cNvPr id="48142" name="Line 14"/>
          <p:cNvSpPr>
            <a:spLocks noChangeShapeType="1"/>
          </p:cNvSpPr>
          <p:nvPr/>
        </p:nvSpPr>
        <p:spPr bwMode="auto">
          <a:xfrm>
            <a:off x="1676400" y="3657600"/>
            <a:ext cx="457200" cy="0"/>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48143" name="Rectangle 15"/>
          <p:cNvSpPr>
            <a:spLocks noChangeArrowheads="1"/>
          </p:cNvSpPr>
          <p:nvPr/>
        </p:nvSpPr>
        <p:spPr bwMode="auto">
          <a:xfrm>
            <a:off x="2133600" y="3141663"/>
            <a:ext cx="3810000" cy="979487"/>
          </a:xfrm>
          <a:prstGeom prst="rect">
            <a:avLst/>
          </a:prstGeom>
          <a:solidFill>
            <a:srgbClr val="009999"/>
          </a:solidFill>
          <a:ln w="57150">
            <a:solidFill>
              <a:srgbClr val="996633"/>
            </a:solidFill>
            <a:miter lim="800000"/>
            <a:headEnd/>
            <a:tailEnd/>
          </a:ln>
          <a:effectLst/>
        </p:spPr>
        <p:txBody>
          <a:bodyPr wrap="none" anchor="ctr"/>
          <a:lstStyle/>
          <a:p>
            <a:pPr eaLnBrk="1" hangingPunct="1">
              <a:defRPr/>
            </a:pPr>
            <a:r>
              <a:rPr kumimoji="1" lang="zh-CN" altLang="en-US" sz="3000">
                <a:effectLst>
                  <a:outerShdw blurRad="38100" dist="38100" dir="2700000" algn="tl">
                    <a:srgbClr val="000000"/>
                  </a:outerShdw>
                </a:effectLst>
                <a:latin typeface="楷体_GB2312" pitchFamily="49" charset="-122"/>
                <a:ea typeface="楷体_GB2312" pitchFamily="49" charset="-122"/>
              </a:rPr>
              <a:t>创立和改造</a:t>
            </a:r>
          </a:p>
          <a:p>
            <a:pPr eaLnBrk="1" hangingPunct="1">
              <a:defRPr/>
            </a:pPr>
            <a:r>
              <a:rPr kumimoji="1" lang="zh-CN" altLang="en-US" sz="3000">
                <a:effectLst>
                  <a:outerShdw blurRad="38100" dist="38100" dir="2700000" algn="tl">
                    <a:srgbClr val="000000"/>
                  </a:outerShdw>
                </a:effectLst>
                <a:latin typeface="楷体_GB2312" pitchFamily="49" charset="-122"/>
                <a:ea typeface="楷体_GB2312" pitchFamily="49" charset="-122"/>
              </a:rPr>
              <a:t>社会关系的实践</a:t>
            </a:r>
          </a:p>
        </p:txBody>
      </p:sp>
      <p:sp>
        <p:nvSpPr>
          <p:cNvPr id="48144" name="AutoShape 16"/>
          <p:cNvSpPr>
            <a:spLocks noChangeArrowheads="1"/>
          </p:cNvSpPr>
          <p:nvPr/>
        </p:nvSpPr>
        <p:spPr bwMode="auto">
          <a:xfrm>
            <a:off x="6096000" y="3433763"/>
            <a:ext cx="762000" cy="381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hlink"/>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8145" name="Rectangle 17"/>
          <p:cNvSpPr>
            <a:spLocks noChangeArrowheads="1"/>
          </p:cNvSpPr>
          <p:nvPr/>
        </p:nvSpPr>
        <p:spPr bwMode="auto">
          <a:xfrm>
            <a:off x="6934200" y="3357563"/>
            <a:ext cx="1598613" cy="533400"/>
          </a:xfrm>
          <a:prstGeom prst="rect">
            <a:avLst/>
          </a:prstGeom>
          <a:solidFill>
            <a:schemeClr val="accent1"/>
          </a:solidFill>
          <a:ln w="57150">
            <a:solidFill>
              <a:srgbClr val="996633"/>
            </a:solidFill>
            <a:miter lim="800000"/>
            <a:headEnd/>
            <a:tailEnd/>
          </a:ln>
        </p:spPr>
        <p:txBody>
          <a:bodyPr wrap="none" anchor="ctr"/>
          <a:lstStyle/>
          <a:p>
            <a:pPr eaLnBrk="1" hangingPunct="1"/>
            <a:r>
              <a:rPr kumimoji="1" lang="zh-CN" altLang="en-US" sz="2400">
                <a:solidFill>
                  <a:srgbClr val="003399"/>
                </a:solidFill>
                <a:latin typeface="楷体_GB2312" pitchFamily="49" charset="-122"/>
                <a:ea typeface="楷体_GB2312" pitchFamily="49" charset="-122"/>
              </a:rPr>
              <a:t>政治生活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500" fill="hold"/>
                                        <p:tgtEl>
                                          <p:spTgt spid="48130"/>
                                        </p:tgtEl>
                                        <p:attrNameLst>
                                          <p:attrName>ppt_x</p:attrName>
                                        </p:attrNameLst>
                                      </p:cBhvr>
                                      <p:tavLst>
                                        <p:tav tm="0">
                                          <p:val>
                                            <p:strVal val="#ppt_x-#ppt_w/2"/>
                                          </p:val>
                                        </p:tav>
                                        <p:tav tm="100000">
                                          <p:val>
                                            <p:strVal val="#ppt_x"/>
                                          </p:val>
                                        </p:tav>
                                      </p:tavLst>
                                    </p:anim>
                                    <p:anim calcmode="lin" valueType="num">
                                      <p:cBhvr>
                                        <p:cTn id="8" dur="500" fill="hold"/>
                                        <p:tgtEl>
                                          <p:spTgt spid="48130"/>
                                        </p:tgtEl>
                                        <p:attrNameLst>
                                          <p:attrName>ppt_y</p:attrName>
                                        </p:attrNameLst>
                                      </p:cBhvr>
                                      <p:tavLst>
                                        <p:tav tm="0">
                                          <p:val>
                                            <p:strVal val="#ppt_y"/>
                                          </p:val>
                                        </p:tav>
                                        <p:tav tm="100000">
                                          <p:val>
                                            <p:strVal val="#ppt_y"/>
                                          </p:val>
                                        </p:tav>
                                      </p:tavLst>
                                    </p:anim>
                                    <p:anim calcmode="lin" valueType="num">
                                      <p:cBhvr>
                                        <p:cTn id="9" dur="500" fill="hold"/>
                                        <p:tgtEl>
                                          <p:spTgt spid="48130"/>
                                        </p:tgtEl>
                                        <p:attrNameLst>
                                          <p:attrName>ppt_w</p:attrName>
                                        </p:attrNameLst>
                                      </p:cBhvr>
                                      <p:tavLst>
                                        <p:tav tm="0">
                                          <p:val>
                                            <p:fltVal val="0"/>
                                          </p:val>
                                        </p:tav>
                                        <p:tav tm="100000">
                                          <p:val>
                                            <p:strVal val="#ppt_w"/>
                                          </p:val>
                                        </p:tav>
                                      </p:tavLst>
                                    </p:anim>
                                    <p:anim calcmode="lin" valueType="num">
                                      <p:cBhvr>
                                        <p:cTn id="10" dur="500" fill="hold"/>
                                        <p:tgtEl>
                                          <p:spTgt spid="48130"/>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48141"/>
                                        </p:tgtEl>
                                        <p:attrNameLst>
                                          <p:attrName>style.visibility</p:attrName>
                                        </p:attrNameLst>
                                      </p:cBhvr>
                                      <p:to>
                                        <p:strVal val="visible"/>
                                      </p:to>
                                    </p:set>
                                    <p:animEffect transition="in" filter="slide(fromLeft)">
                                      <p:cBhvr>
                                        <p:cTn id="14" dur="500"/>
                                        <p:tgtEl>
                                          <p:spTgt spid="4814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8134"/>
                                        </p:tgtEl>
                                        <p:attrNameLst>
                                          <p:attrName>style.visibility</p:attrName>
                                        </p:attrNameLst>
                                      </p:cBhvr>
                                      <p:to>
                                        <p:strVal val="visible"/>
                                      </p:to>
                                    </p:set>
                                    <p:animEffect transition="in" filter="wipe(left)">
                                      <p:cBhvr>
                                        <p:cTn id="18" dur="500"/>
                                        <p:tgtEl>
                                          <p:spTgt spid="48134"/>
                                        </p:tgtEl>
                                      </p:cBhvr>
                                    </p:animEffect>
                                  </p:childTnLst>
                                </p:cTn>
                              </p:par>
                            </p:childTnLst>
                          </p:cTn>
                        </p:par>
                        <p:par>
                          <p:cTn id="19" fill="hold">
                            <p:stCondLst>
                              <p:cond delay="1500"/>
                            </p:stCondLst>
                            <p:childTnLst>
                              <p:par>
                                <p:cTn id="20" presetID="16" presetClass="entr" presetSubtype="26" fill="hold" nodeType="afterEffect">
                                  <p:stCondLst>
                                    <p:cond delay="0"/>
                                  </p:stCondLst>
                                  <p:childTnLst>
                                    <p:set>
                                      <p:cBhvr>
                                        <p:cTn id="21" dur="1" fill="hold">
                                          <p:stCondLst>
                                            <p:cond delay="0"/>
                                          </p:stCondLst>
                                        </p:cTn>
                                        <p:tgtEl>
                                          <p:spTgt spid="48132"/>
                                        </p:tgtEl>
                                        <p:attrNameLst>
                                          <p:attrName>style.visibility</p:attrName>
                                        </p:attrNameLst>
                                      </p:cBhvr>
                                      <p:to>
                                        <p:strVal val="visible"/>
                                      </p:to>
                                    </p:set>
                                    <p:animEffect transition="in" filter="barn(inHorizontal)">
                                      <p:cBhvr>
                                        <p:cTn id="22" dur="500"/>
                                        <p:tgtEl>
                                          <p:spTgt spid="48132"/>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48133"/>
                                        </p:tgtEl>
                                        <p:attrNameLst>
                                          <p:attrName>style.visibility</p:attrName>
                                        </p:attrNameLst>
                                      </p:cBhvr>
                                      <p:to>
                                        <p:strVal val="visible"/>
                                      </p:to>
                                    </p:set>
                                    <p:animEffect transition="in" filter="wipe(left)">
                                      <p:cBhvr>
                                        <p:cTn id="26" dur="500"/>
                                        <p:tgtEl>
                                          <p:spTgt spid="48133"/>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48135"/>
                                        </p:tgtEl>
                                        <p:attrNameLst>
                                          <p:attrName>style.visibility</p:attrName>
                                        </p:attrNameLst>
                                      </p:cBhvr>
                                      <p:to>
                                        <p:strVal val="visible"/>
                                      </p:to>
                                    </p:set>
                                    <p:animEffect transition="in" filter="wipe(left)">
                                      <p:cBhvr>
                                        <p:cTn id="30" dur="500"/>
                                        <p:tgtEl>
                                          <p:spTgt spid="48135"/>
                                        </p:tgtEl>
                                      </p:cBhvr>
                                    </p:animEffect>
                                  </p:childTnLst>
                                </p:cTn>
                              </p:par>
                            </p:childTnLst>
                          </p:cTn>
                        </p:par>
                        <p:par>
                          <p:cTn id="31" fill="hold">
                            <p:stCondLst>
                              <p:cond delay="3000"/>
                            </p:stCondLst>
                            <p:childTnLst>
                              <p:par>
                                <p:cTn id="32" presetID="4" presetClass="entr" presetSubtype="32" fill="hold" grpId="0" nodeType="afterEffect">
                                  <p:stCondLst>
                                    <p:cond delay="0"/>
                                  </p:stCondLst>
                                  <p:childTnLst>
                                    <p:set>
                                      <p:cBhvr>
                                        <p:cTn id="33" dur="1" fill="hold">
                                          <p:stCondLst>
                                            <p:cond delay="0"/>
                                          </p:stCondLst>
                                        </p:cTn>
                                        <p:tgtEl>
                                          <p:spTgt spid="48131"/>
                                        </p:tgtEl>
                                        <p:attrNameLst>
                                          <p:attrName>style.visibility</p:attrName>
                                        </p:attrNameLst>
                                      </p:cBhvr>
                                      <p:to>
                                        <p:strVal val="visible"/>
                                      </p:to>
                                    </p:set>
                                    <p:animEffect transition="in" filter="box(out)">
                                      <p:cBhvr>
                                        <p:cTn id="34" dur="500"/>
                                        <p:tgtEl>
                                          <p:spTgt spid="48131"/>
                                        </p:tgtEl>
                                      </p:cBhvr>
                                    </p:animEffect>
                                  </p:childTnLst>
                                </p:cTn>
                              </p:par>
                            </p:childTnLst>
                          </p:cTn>
                        </p:par>
                        <p:par>
                          <p:cTn id="35" fill="hold">
                            <p:stCondLst>
                              <p:cond delay="3500"/>
                            </p:stCondLst>
                            <p:childTnLst>
                              <p:par>
                                <p:cTn id="36" presetID="22" presetClass="entr" presetSubtype="8" fill="hold" nodeType="afterEffect">
                                  <p:stCondLst>
                                    <p:cond delay="0"/>
                                  </p:stCondLst>
                                  <p:childTnLst>
                                    <p:set>
                                      <p:cBhvr>
                                        <p:cTn id="37" dur="1" fill="hold">
                                          <p:stCondLst>
                                            <p:cond delay="0"/>
                                          </p:stCondLst>
                                        </p:cTn>
                                        <p:tgtEl>
                                          <p:spTgt spid="48142"/>
                                        </p:tgtEl>
                                        <p:attrNameLst>
                                          <p:attrName>style.visibility</p:attrName>
                                        </p:attrNameLst>
                                      </p:cBhvr>
                                      <p:to>
                                        <p:strVal val="visible"/>
                                      </p:to>
                                    </p:set>
                                    <p:animEffect transition="in" filter="wipe(left)">
                                      <p:cBhvr>
                                        <p:cTn id="38" dur="500"/>
                                        <p:tgtEl>
                                          <p:spTgt spid="48142"/>
                                        </p:tgtEl>
                                      </p:cBhvr>
                                    </p:animEffect>
                                  </p:childTnLst>
                                </p:cTn>
                              </p:par>
                            </p:childTnLst>
                          </p:cTn>
                        </p:par>
                        <p:par>
                          <p:cTn id="39" fill="hold">
                            <p:stCondLst>
                              <p:cond delay="4000"/>
                            </p:stCondLst>
                            <p:childTnLst>
                              <p:par>
                                <p:cTn id="40" presetID="4" presetClass="entr" presetSubtype="32" fill="hold" grpId="0" nodeType="afterEffect">
                                  <p:stCondLst>
                                    <p:cond delay="0"/>
                                  </p:stCondLst>
                                  <p:childTnLst>
                                    <p:set>
                                      <p:cBhvr>
                                        <p:cTn id="41" dur="1" fill="hold">
                                          <p:stCondLst>
                                            <p:cond delay="0"/>
                                          </p:stCondLst>
                                        </p:cTn>
                                        <p:tgtEl>
                                          <p:spTgt spid="48143"/>
                                        </p:tgtEl>
                                        <p:attrNameLst>
                                          <p:attrName>style.visibility</p:attrName>
                                        </p:attrNameLst>
                                      </p:cBhvr>
                                      <p:to>
                                        <p:strVal val="visible"/>
                                      </p:to>
                                    </p:set>
                                    <p:animEffect transition="in" filter="box(out)">
                                      <p:cBhvr>
                                        <p:cTn id="42" dur="500"/>
                                        <p:tgtEl>
                                          <p:spTgt spid="48143"/>
                                        </p:tgtEl>
                                      </p:cBhvr>
                                    </p:animEffect>
                                  </p:childTnLst>
                                </p:cTn>
                              </p:par>
                            </p:childTnLst>
                          </p:cTn>
                        </p:par>
                        <p:par>
                          <p:cTn id="43" fill="hold">
                            <p:stCondLst>
                              <p:cond delay="4500"/>
                            </p:stCondLst>
                            <p:childTnLst>
                              <p:par>
                                <p:cTn id="44" presetID="4" presetClass="entr" presetSubtype="32" fill="hold" grpId="0" nodeType="afterEffect">
                                  <p:stCondLst>
                                    <p:cond delay="0"/>
                                  </p:stCondLst>
                                  <p:childTnLst>
                                    <p:set>
                                      <p:cBhvr>
                                        <p:cTn id="45" dur="1" fill="hold">
                                          <p:stCondLst>
                                            <p:cond delay="0"/>
                                          </p:stCondLst>
                                        </p:cTn>
                                        <p:tgtEl>
                                          <p:spTgt spid="48136"/>
                                        </p:tgtEl>
                                        <p:attrNameLst>
                                          <p:attrName>style.visibility</p:attrName>
                                        </p:attrNameLst>
                                      </p:cBhvr>
                                      <p:to>
                                        <p:strVal val="visible"/>
                                      </p:to>
                                    </p:set>
                                    <p:animEffect transition="in" filter="box(out)">
                                      <p:cBhvr>
                                        <p:cTn id="46" dur="500"/>
                                        <p:tgtEl>
                                          <p:spTgt spid="48136"/>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48137"/>
                                        </p:tgtEl>
                                        <p:attrNameLst>
                                          <p:attrName>style.visibility</p:attrName>
                                        </p:attrNameLst>
                                      </p:cBhvr>
                                      <p:to>
                                        <p:strVal val="visible"/>
                                      </p:to>
                                    </p:set>
                                    <p:animEffect transition="in" filter="wipe(left)">
                                      <p:cBhvr>
                                        <p:cTn id="50" dur="500"/>
                                        <p:tgtEl>
                                          <p:spTgt spid="48137"/>
                                        </p:tgtEl>
                                      </p:cBhvr>
                                    </p:animEffect>
                                  </p:childTnLst>
                                </p:cTn>
                              </p:par>
                            </p:childTnLst>
                          </p:cTn>
                        </p:par>
                        <p:par>
                          <p:cTn id="51" fill="hold">
                            <p:stCondLst>
                              <p:cond delay="5500"/>
                            </p:stCondLst>
                            <p:childTnLst>
                              <p:par>
                                <p:cTn id="52" presetID="4" presetClass="entr" presetSubtype="32" fill="hold" grpId="0" nodeType="afterEffect">
                                  <p:stCondLst>
                                    <p:cond delay="0"/>
                                  </p:stCondLst>
                                  <p:childTnLst>
                                    <p:set>
                                      <p:cBhvr>
                                        <p:cTn id="53" dur="1" fill="hold">
                                          <p:stCondLst>
                                            <p:cond delay="0"/>
                                          </p:stCondLst>
                                        </p:cTn>
                                        <p:tgtEl>
                                          <p:spTgt spid="48139"/>
                                        </p:tgtEl>
                                        <p:attrNameLst>
                                          <p:attrName>style.visibility</p:attrName>
                                        </p:attrNameLst>
                                      </p:cBhvr>
                                      <p:to>
                                        <p:strVal val="visible"/>
                                      </p:to>
                                    </p:set>
                                    <p:animEffect transition="in" filter="box(out)">
                                      <p:cBhvr>
                                        <p:cTn id="54" dur="500"/>
                                        <p:tgtEl>
                                          <p:spTgt spid="48139"/>
                                        </p:tgtEl>
                                      </p:cBhvr>
                                    </p:animEffect>
                                  </p:childTnLst>
                                </p:cTn>
                              </p:par>
                            </p:childTnLst>
                          </p:cTn>
                        </p:par>
                        <p:par>
                          <p:cTn id="55" fill="hold">
                            <p:stCondLst>
                              <p:cond delay="6000"/>
                            </p:stCondLst>
                            <p:childTnLst>
                              <p:par>
                                <p:cTn id="56" presetID="22" presetClass="entr" presetSubtype="8" fill="hold" grpId="0" nodeType="afterEffect">
                                  <p:stCondLst>
                                    <p:cond delay="0"/>
                                  </p:stCondLst>
                                  <p:childTnLst>
                                    <p:set>
                                      <p:cBhvr>
                                        <p:cTn id="57" dur="1" fill="hold">
                                          <p:stCondLst>
                                            <p:cond delay="0"/>
                                          </p:stCondLst>
                                        </p:cTn>
                                        <p:tgtEl>
                                          <p:spTgt spid="48144"/>
                                        </p:tgtEl>
                                        <p:attrNameLst>
                                          <p:attrName>style.visibility</p:attrName>
                                        </p:attrNameLst>
                                      </p:cBhvr>
                                      <p:to>
                                        <p:strVal val="visible"/>
                                      </p:to>
                                    </p:set>
                                    <p:animEffect transition="in" filter="wipe(left)">
                                      <p:cBhvr>
                                        <p:cTn id="58" dur="500"/>
                                        <p:tgtEl>
                                          <p:spTgt spid="48144"/>
                                        </p:tgtEl>
                                      </p:cBhvr>
                                    </p:animEffect>
                                  </p:childTnLst>
                                </p:cTn>
                              </p:par>
                            </p:childTnLst>
                          </p:cTn>
                        </p:par>
                        <p:par>
                          <p:cTn id="59" fill="hold">
                            <p:stCondLst>
                              <p:cond delay="6500"/>
                            </p:stCondLst>
                            <p:childTnLst>
                              <p:par>
                                <p:cTn id="60" presetID="4" presetClass="entr" presetSubtype="32" fill="hold" grpId="0" nodeType="afterEffect">
                                  <p:stCondLst>
                                    <p:cond delay="0"/>
                                  </p:stCondLst>
                                  <p:childTnLst>
                                    <p:set>
                                      <p:cBhvr>
                                        <p:cTn id="61" dur="1" fill="hold">
                                          <p:stCondLst>
                                            <p:cond delay="0"/>
                                          </p:stCondLst>
                                        </p:cTn>
                                        <p:tgtEl>
                                          <p:spTgt spid="48145"/>
                                        </p:tgtEl>
                                        <p:attrNameLst>
                                          <p:attrName>style.visibility</p:attrName>
                                        </p:attrNameLst>
                                      </p:cBhvr>
                                      <p:to>
                                        <p:strVal val="visible"/>
                                      </p:to>
                                    </p:set>
                                    <p:animEffect transition="in" filter="box(out)">
                                      <p:cBhvr>
                                        <p:cTn id="62" dur="500"/>
                                        <p:tgtEl>
                                          <p:spTgt spid="48145"/>
                                        </p:tgtEl>
                                      </p:cBhvr>
                                    </p:animEffect>
                                  </p:childTnLst>
                                </p:cTn>
                              </p:par>
                            </p:childTnLst>
                          </p:cTn>
                        </p:par>
                        <p:par>
                          <p:cTn id="63" fill="hold">
                            <p:stCondLst>
                              <p:cond delay="7000"/>
                            </p:stCondLst>
                            <p:childTnLst>
                              <p:par>
                                <p:cTn id="64" presetID="22" presetClass="entr" presetSubtype="8" fill="hold" grpId="0" nodeType="afterEffect">
                                  <p:stCondLst>
                                    <p:cond delay="0"/>
                                  </p:stCondLst>
                                  <p:childTnLst>
                                    <p:set>
                                      <p:cBhvr>
                                        <p:cTn id="65" dur="1" fill="hold">
                                          <p:stCondLst>
                                            <p:cond delay="0"/>
                                          </p:stCondLst>
                                        </p:cTn>
                                        <p:tgtEl>
                                          <p:spTgt spid="48138"/>
                                        </p:tgtEl>
                                        <p:attrNameLst>
                                          <p:attrName>style.visibility</p:attrName>
                                        </p:attrNameLst>
                                      </p:cBhvr>
                                      <p:to>
                                        <p:strVal val="visible"/>
                                      </p:to>
                                    </p:set>
                                    <p:animEffect transition="in" filter="wipe(left)">
                                      <p:cBhvr>
                                        <p:cTn id="66" dur="500"/>
                                        <p:tgtEl>
                                          <p:spTgt spid="48138"/>
                                        </p:tgtEl>
                                      </p:cBhvr>
                                    </p:animEffect>
                                  </p:child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48140"/>
                                        </p:tgtEl>
                                        <p:attrNameLst>
                                          <p:attrName>style.visibility</p:attrName>
                                        </p:attrNameLst>
                                      </p:cBhvr>
                                      <p:to>
                                        <p:strVal val="visible"/>
                                      </p:to>
                                    </p:set>
                                    <p:animEffect transition="in" filter="box(out)">
                                      <p:cBhvr>
                                        <p:cTn id="70" dur="5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autoUpdateAnimBg="0"/>
      <p:bldP spid="48131" grpId="0" animBg="1" autoUpdateAnimBg="0"/>
      <p:bldP spid="48136" grpId="0" animBg="1" autoUpdateAnimBg="0"/>
      <p:bldP spid="48137" grpId="0" animBg="1"/>
      <p:bldP spid="48138" grpId="0" animBg="1"/>
      <p:bldP spid="48139" grpId="0" animBg="1" autoUpdateAnimBg="0"/>
      <p:bldP spid="48140" grpId="0" animBg="1" autoUpdateAnimBg="0"/>
      <p:bldP spid="48141" grpId="0" animBg="1" autoUpdateAnimBg="0"/>
      <p:bldP spid="48143" grpId="0" animBg="1" autoUpdateAnimBg="0"/>
      <p:bldP spid="48144" grpId="0" animBg="1"/>
      <p:bldP spid="48145"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Grp="1" noChangeArrowheads="1"/>
          </p:cNvSpPr>
          <p:nvPr>
            <p:ph type="title"/>
          </p:nvPr>
        </p:nvSpPr>
        <p:spPr>
          <a:xfrm>
            <a:off x="990600" y="381000"/>
            <a:ext cx="7924800" cy="731838"/>
          </a:xfrm>
          <a:solidFill>
            <a:schemeClr val="bg1"/>
          </a:solidFill>
        </p:spPr>
        <p:txBody>
          <a:bodyPr anchor="t">
            <a:spAutoFit/>
          </a:bodyPr>
          <a:lstStyle/>
          <a:p>
            <a:pPr algn="l" eaLnBrk="1" hangingPunct="1">
              <a:buClr>
                <a:srgbClr val="00FF99"/>
              </a:buClr>
              <a:buFont typeface="Wingdings" pitchFamily="2" charset="2"/>
              <a:buChar char="q"/>
              <a:defRPr/>
            </a:pPr>
            <a:r>
              <a:rPr kumimoji="1" lang="en-US" altLang="zh-CN" sz="4200" b="1" smtClean="0">
                <a:solidFill>
                  <a:srgbClr val="006600"/>
                </a:solidFill>
                <a:effectLst>
                  <a:outerShdw blurRad="38100" dist="38100" dir="2700000" algn="tl">
                    <a:srgbClr val="C0C0C0"/>
                  </a:outerShdw>
                </a:effectLst>
                <a:latin typeface="隶书" pitchFamily="49" charset="-122"/>
                <a:ea typeface="隶书" pitchFamily="49" charset="-122"/>
              </a:rPr>
              <a:t> </a:t>
            </a:r>
            <a:r>
              <a:rPr kumimoji="1" lang="zh-CN" altLang="en-US" sz="4200" b="1" smtClean="0">
                <a:solidFill>
                  <a:srgbClr val="006600"/>
                </a:solidFill>
                <a:effectLst>
                  <a:outerShdw blurRad="38100" dist="38100" dir="2700000" algn="tl">
                    <a:srgbClr val="C0C0C0"/>
                  </a:outerShdw>
                </a:effectLst>
                <a:latin typeface="隶书" pitchFamily="49" charset="-122"/>
                <a:ea typeface="隶书" pitchFamily="49" charset="-122"/>
              </a:rPr>
              <a:t>实践构成了社会发展的动力</a:t>
            </a:r>
          </a:p>
        </p:txBody>
      </p:sp>
      <p:sp>
        <p:nvSpPr>
          <p:cNvPr id="49155" name="AutoShape 3"/>
          <p:cNvSpPr>
            <a:spLocks noChangeArrowheads="1"/>
          </p:cNvSpPr>
          <p:nvPr/>
        </p:nvSpPr>
        <p:spPr bwMode="auto">
          <a:xfrm>
            <a:off x="762000" y="1600200"/>
            <a:ext cx="1447800" cy="1223963"/>
          </a:xfrm>
          <a:prstGeom prst="flowChartAlternateProcess">
            <a:avLst/>
          </a:prstGeom>
          <a:solidFill>
            <a:srgbClr val="009999"/>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9156" name="Text Box 4"/>
          <p:cNvSpPr txBox="1">
            <a:spLocks noChangeArrowheads="1"/>
          </p:cNvSpPr>
          <p:nvPr/>
        </p:nvSpPr>
        <p:spPr bwMode="auto">
          <a:xfrm>
            <a:off x="838200" y="1676400"/>
            <a:ext cx="1295400" cy="1066800"/>
          </a:xfrm>
          <a:prstGeom prst="rect">
            <a:avLst/>
          </a:prstGeom>
          <a:solidFill>
            <a:srgbClr val="009999"/>
          </a:solidFill>
          <a:ln w="9525">
            <a:noFill/>
            <a:miter lim="800000"/>
            <a:headEnd/>
            <a:tailEnd/>
          </a:ln>
          <a:effectLst/>
        </p:spPr>
        <p:txBody>
          <a:bodyPr>
            <a:spAutoFit/>
          </a:bodyPr>
          <a:lstStyle/>
          <a:p>
            <a:pPr eaLnBrk="1" hangingPunct="1">
              <a:spcBef>
                <a:spcPct val="50000"/>
              </a:spcBef>
              <a:defRPr/>
            </a:pPr>
            <a:r>
              <a:rPr kumimoji="1" lang="zh-CN" altLang="en-US" sz="3200">
                <a:effectLst>
                  <a:outerShdw blurRad="38100" dist="38100" dir="2700000" algn="tl">
                    <a:srgbClr val="000000"/>
                  </a:outerShdw>
                </a:effectLst>
                <a:latin typeface="Times New Roman" pitchFamily="18" charset="0"/>
                <a:ea typeface="楷体_GB2312" pitchFamily="49" charset="-122"/>
              </a:rPr>
              <a:t>实践变化</a:t>
            </a:r>
          </a:p>
        </p:txBody>
      </p:sp>
      <p:sp>
        <p:nvSpPr>
          <p:cNvPr id="49157" name="AutoShape 5"/>
          <p:cNvSpPr>
            <a:spLocks noChangeArrowheads="1"/>
          </p:cNvSpPr>
          <p:nvPr/>
        </p:nvSpPr>
        <p:spPr bwMode="auto">
          <a:xfrm>
            <a:off x="2286000" y="1981200"/>
            <a:ext cx="1295400" cy="490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9999"/>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9158" name="AutoShape 6"/>
          <p:cNvSpPr>
            <a:spLocks noChangeArrowheads="1"/>
          </p:cNvSpPr>
          <p:nvPr/>
        </p:nvSpPr>
        <p:spPr bwMode="auto">
          <a:xfrm>
            <a:off x="3581400" y="1600200"/>
            <a:ext cx="1752600" cy="1223963"/>
          </a:xfrm>
          <a:prstGeom prst="flowChartAlternateProcess">
            <a:avLst/>
          </a:prstGeom>
          <a:solidFill>
            <a:srgbClr val="009999"/>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9159" name="Text Box 7"/>
          <p:cNvSpPr txBox="1">
            <a:spLocks noChangeArrowheads="1"/>
          </p:cNvSpPr>
          <p:nvPr/>
        </p:nvSpPr>
        <p:spPr bwMode="auto">
          <a:xfrm>
            <a:off x="3581400" y="1676400"/>
            <a:ext cx="1676400" cy="1066800"/>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spcBef>
                <a:spcPct val="50000"/>
              </a:spcBef>
              <a:defRPr/>
            </a:pPr>
            <a:r>
              <a:rPr kumimoji="1" lang="zh-CN" altLang="en-US" sz="3200">
                <a:latin typeface="Times New Roman" pitchFamily="18" charset="0"/>
                <a:ea typeface="楷体_GB2312" pitchFamily="49" charset="-122"/>
              </a:rPr>
              <a:t>社会存在变化</a:t>
            </a:r>
          </a:p>
        </p:txBody>
      </p:sp>
      <p:sp>
        <p:nvSpPr>
          <p:cNvPr id="49160" name="AutoShape 8"/>
          <p:cNvSpPr>
            <a:spLocks noChangeArrowheads="1"/>
          </p:cNvSpPr>
          <p:nvPr/>
        </p:nvSpPr>
        <p:spPr bwMode="auto">
          <a:xfrm>
            <a:off x="5410200" y="1981200"/>
            <a:ext cx="1219200" cy="4905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9999"/>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9161" name="AutoShape 9"/>
          <p:cNvSpPr>
            <a:spLocks noChangeArrowheads="1"/>
          </p:cNvSpPr>
          <p:nvPr/>
        </p:nvSpPr>
        <p:spPr bwMode="auto">
          <a:xfrm>
            <a:off x="6629400" y="1557338"/>
            <a:ext cx="1752600" cy="1306512"/>
          </a:xfrm>
          <a:prstGeom prst="flowChartAlternateProcess">
            <a:avLst/>
          </a:prstGeom>
          <a:solidFill>
            <a:srgbClr val="009999"/>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49162" name="Text Box 10"/>
          <p:cNvSpPr txBox="1">
            <a:spLocks noChangeArrowheads="1"/>
          </p:cNvSpPr>
          <p:nvPr/>
        </p:nvSpPr>
        <p:spPr bwMode="auto">
          <a:xfrm>
            <a:off x="6705600" y="1633538"/>
            <a:ext cx="1600200" cy="1066800"/>
          </a:xfrm>
          <a:prstGeom prst="rect">
            <a:avLst/>
          </a:prstGeom>
          <a:solidFill>
            <a:srgbClr val="009999"/>
          </a:solidFill>
          <a:ln w="9525">
            <a:noFill/>
            <a:miter lim="800000"/>
            <a:headEnd/>
            <a:tailEnd/>
          </a:ln>
          <a:effectLst/>
        </p:spPr>
        <p:txBody>
          <a:bodyPr>
            <a:spAutoFit/>
          </a:bodyPr>
          <a:lstStyle/>
          <a:p>
            <a:pPr eaLnBrk="1" hangingPunct="1">
              <a:spcBef>
                <a:spcPct val="50000"/>
              </a:spcBef>
              <a:defRPr/>
            </a:pPr>
            <a:r>
              <a:rPr kumimoji="1" lang="zh-CN" altLang="en-US" sz="3200">
                <a:effectLst>
                  <a:outerShdw blurRad="38100" dist="38100" dir="2700000" algn="tl">
                    <a:srgbClr val="000000"/>
                  </a:outerShdw>
                </a:effectLst>
                <a:latin typeface="Times New Roman" pitchFamily="18" charset="0"/>
                <a:ea typeface="楷体_GB2312" pitchFamily="49" charset="-122"/>
              </a:rPr>
              <a:t>社会意识变化</a:t>
            </a:r>
          </a:p>
        </p:txBody>
      </p:sp>
      <p:sp>
        <p:nvSpPr>
          <p:cNvPr id="49163" name="Text Box 11"/>
          <p:cNvSpPr txBox="1">
            <a:spLocks noChangeArrowheads="1"/>
          </p:cNvSpPr>
          <p:nvPr/>
        </p:nvSpPr>
        <p:spPr bwMode="auto">
          <a:xfrm>
            <a:off x="2362200" y="1524000"/>
            <a:ext cx="838200" cy="457200"/>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2400">
                <a:solidFill>
                  <a:srgbClr val="990000"/>
                </a:solidFill>
                <a:effectLst>
                  <a:outerShdw blurRad="38100" dist="38100" dir="2700000" algn="tl">
                    <a:srgbClr val="C0C0C0"/>
                  </a:outerShdw>
                </a:effectLst>
                <a:latin typeface="Arial" pitchFamily="34" charset="0"/>
                <a:ea typeface="华文楷体" pitchFamily="2" charset="-122"/>
              </a:rPr>
              <a:t>引起</a:t>
            </a:r>
          </a:p>
        </p:txBody>
      </p:sp>
      <p:sp>
        <p:nvSpPr>
          <p:cNvPr id="49164" name="Rectangle 12"/>
          <p:cNvSpPr>
            <a:spLocks noChangeArrowheads="1"/>
          </p:cNvSpPr>
          <p:nvPr/>
        </p:nvSpPr>
        <p:spPr bwMode="auto">
          <a:xfrm>
            <a:off x="5486400" y="1600200"/>
            <a:ext cx="838200" cy="457200"/>
          </a:xfrm>
          <a:prstGeom prst="rect">
            <a:avLst/>
          </a:prstGeom>
          <a:noFill/>
          <a:ln w="9525">
            <a:noFill/>
            <a:miter lim="800000"/>
            <a:headEnd/>
            <a:tailEnd/>
          </a:ln>
          <a:effectLst/>
        </p:spPr>
        <p:txBody>
          <a:bodyPr>
            <a:spAutoFit/>
          </a:bodyPr>
          <a:lstStyle/>
          <a:p>
            <a:pPr algn="l" eaLnBrk="1" hangingPunct="1">
              <a:defRPr/>
            </a:pPr>
            <a:r>
              <a:rPr lang="zh-CN" altLang="en-US" sz="2400">
                <a:solidFill>
                  <a:srgbClr val="990000"/>
                </a:solidFill>
                <a:effectLst>
                  <a:outerShdw blurRad="38100" dist="38100" dir="2700000" algn="tl">
                    <a:srgbClr val="C0C0C0"/>
                  </a:outerShdw>
                </a:effectLst>
                <a:latin typeface="Arial" pitchFamily="34" charset="0"/>
                <a:ea typeface="华文楷体" pitchFamily="2" charset="-122"/>
              </a:rPr>
              <a:t>导致</a:t>
            </a:r>
          </a:p>
        </p:txBody>
      </p:sp>
      <p:pic>
        <p:nvPicPr>
          <p:cNvPr id="49165" name="Picture 13"/>
          <p:cNvPicPr>
            <a:picLocks noChangeAspect="1" noChangeArrowheads="1"/>
          </p:cNvPicPr>
          <p:nvPr/>
        </p:nvPicPr>
        <p:blipFill>
          <a:blip r:embed="rId2" cstate="print"/>
          <a:srcRect/>
          <a:stretch>
            <a:fillRect/>
          </a:stretch>
        </p:blipFill>
        <p:spPr bwMode="auto">
          <a:xfrm>
            <a:off x="3200400" y="3276600"/>
            <a:ext cx="2667000" cy="1504950"/>
          </a:xfrm>
          <a:prstGeom prst="rect">
            <a:avLst/>
          </a:prstGeom>
          <a:noFill/>
          <a:ln w="9525">
            <a:noFill/>
            <a:miter lim="800000"/>
            <a:headEnd/>
            <a:tailEnd/>
          </a:ln>
        </p:spPr>
      </p:pic>
      <p:pic>
        <p:nvPicPr>
          <p:cNvPr id="49166" name="Picture 14"/>
          <p:cNvPicPr>
            <a:picLocks noChangeAspect="1" noChangeArrowheads="1"/>
          </p:cNvPicPr>
          <p:nvPr/>
        </p:nvPicPr>
        <p:blipFill>
          <a:blip r:embed="rId3" cstate="print"/>
          <a:srcRect/>
          <a:stretch>
            <a:fillRect/>
          </a:stretch>
        </p:blipFill>
        <p:spPr bwMode="auto">
          <a:xfrm>
            <a:off x="6019800" y="3657600"/>
            <a:ext cx="2438400" cy="2320925"/>
          </a:xfrm>
          <a:prstGeom prst="rect">
            <a:avLst/>
          </a:prstGeom>
          <a:noFill/>
          <a:ln w="9525">
            <a:noFill/>
            <a:miter lim="800000"/>
            <a:headEnd/>
            <a:tailEnd/>
          </a:ln>
        </p:spPr>
      </p:pic>
      <p:pic>
        <p:nvPicPr>
          <p:cNvPr id="49167" name="Picture 15"/>
          <p:cNvPicPr>
            <a:picLocks noChangeAspect="1" noChangeArrowheads="1"/>
          </p:cNvPicPr>
          <p:nvPr/>
        </p:nvPicPr>
        <p:blipFill>
          <a:blip r:embed="rId4" cstate="print"/>
          <a:srcRect/>
          <a:stretch>
            <a:fillRect/>
          </a:stretch>
        </p:blipFill>
        <p:spPr bwMode="auto">
          <a:xfrm>
            <a:off x="2743200" y="4343400"/>
            <a:ext cx="2286000" cy="1711325"/>
          </a:xfrm>
          <a:prstGeom prst="rect">
            <a:avLst/>
          </a:prstGeom>
          <a:noFill/>
          <a:ln w="9525">
            <a:noFill/>
            <a:miter lim="800000"/>
            <a:headEnd/>
            <a:tailEnd/>
          </a:ln>
        </p:spPr>
      </p:pic>
      <p:pic>
        <p:nvPicPr>
          <p:cNvPr id="49168" name="Picture 16" descr="hangtian0"/>
          <p:cNvPicPr>
            <a:picLocks noChangeAspect="1" noChangeArrowheads="1"/>
          </p:cNvPicPr>
          <p:nvPr/>
        </p:nvPicPr>
        <p:blipFill>
          <a:blip r:embed="rId5" cstate="print"/>
          <a:srcRect/>
          <a:stretch>
            <a:fillRect/>
          </a:stretch>
        </p:blipFill>
        <p:spPr bwMode="auto">
          <a:xfrm>
            <a:off x="609600" y="3429000"/>
            <a:ext cx="190500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slide(fromLeft)">
                                      <p:cBhvr>
                                        <p:cTn id="7" dur="500"/>
                                        <p:tgtEl>
                                          <p:spTgt spid="49155"/>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9156"/>
                                        </p:tgtEl>
                                        <p:attrNameLst>
                                          <p:attrName>style.visibility</p:attrName>
                                        </p:attrNameLst>
                                      </p:cBhvr>
                                      <p:to>
                                        <p:strVal val="visible"/>
                                      </p:to>
                                    </p:set>
                                    <p:animEffect transition="in" filter="slide(fromLeft)">
                                      <p:cBhvr>
                                        <p:cTn id="11" dur="500"/>
                                        <p:tgtEl>
                                          <p:spTgt spid="4915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9157"/>
                                        </p:tgtEl>
                                        <p:attrNameLst>
                                          <p:attrName>style.visibility</p:attrName>
                                        </p:attrNameLst>
                                      </p:cBhvr>
                                      <p:to>
                                        <p:strVal val="visible"/>
                                      </p:to>
                                    </p:set>
                                    <p:animEffect transition="in" filter="wipe(left)">
                                      <p:cBhvr>
                                        <p:cTn id="15" dur="500"/>
                                        <p:tgtEl>
                                          <p:spTgt spid="49157"/>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49158"/>
                                        </p:tgtEl>
                                        <p:attrNameLst>
                                          <p:attrName>style.visibility</p:attrName>
                                        </p:attrNameLst>
                                      </p:cBhvr>
                                      <p:to>
                                        <p:strVal val="visible"/>
                                      </p:to>
                                    </p:set>
                                    <p:animEffect transition="in" filter="slide(fromLeft)">
                                      <p:cBhvr>
                                        <p:cTn id="19" dur="500"/>
                                        <p:tgtEl>
                                          <p:spTgt spid="49158"/>
                                        </p:tgtEl>
                                      </p:cBhvr>
                                    </p:animEffec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49163"/>
                                        </p:tgtEl>
                                        <p:attrNameLst>
                                          <p:attrName>style.visibility</p:attrName>
                                        </p:attrNameLst>
                                      </p:cBhvr>
                                      <p:to>
                                        <p:strVal val="visible"/>
                                      </p:to>
                                    </p:set>
                                  </p:childTnLst>
                                </p:cTn>
                              </p:par>
                            </p:childTnLst>
                          </p:cTn>
                        </p:par>
                        <p:par>
                          <p:cTn id="23" fill="hold">
                            <p:stCondLst>
                              <p:cond delay="2000"/>
                            </p:stCondLst>
                            <p:childTnLst>
                              <p:par>
                                <p:cTn id="24" presetID="12" presetClass="entr" presetSubtype="8" fill="hold" grpId="0" nodeType="afterEffect">
                                  <p:stCondLst>
                                    <p:cond delay="0"/>
                                  </p:stCondLst>
                                  <p:childTnLst>
                                    <p:set>
                                      <p:cBhvr>
                                        <p:cTn id="25" dur="1" fill="hold">
                                          <p:stCondLst>
                                            <p:cond delay="0"/>
                                          </p:stCondLst>
                                        </p:cTn>
                                        <p:tgtEl>
                                          <p:spTgt spid="49159"/>
                                        </p:tgtEl>
                                        <p:attrNameLst>
                                          <p:attrName>style.visibility</p:attrName>
                                        </p:attrNameLst>
                                      </p:cBhvr>
                                      <p:to>
                                        <p:strVal val="visible"/>
                                      </p:to>
                                    </p:set>
                                    <p:animEffect transition="in" filter="slide(fromLeft)">
                                      <p:cBhvr>
                                        <p:cTn id="26" dur="500"/>
                                        <p:tgtEl>
                                          <p:spTgt spid="49159"/>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49160"/>
                                        </p:tgtEl>
                                        <p:attrNameLst>
                                          <p:attrName>style.visibility</p:attrName>
                                        </p:attrNameLst>
                                      </p:cBhvr>
                                      <p:to>
                                        <p:strVal val="visible"/>
                                      </p:to>
                                    </p:set>
                                    <p:animEffect transition="in" filter="wipe(left)">
                                      <p:cBhvr>
                                        <p:cTn id="30" dur="500"/>
                                        <p:tgtEl>
                                          <p:spTgt spid="49160"/>
                                        </p:tgtEl>
                                      </p:cBhvr>
                                    </p:animEffect>
                                  </p:child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0"/>
                                          </p:stCondLst>
                                        </p:cTn>
                                        <p:tgtEl>
                                          <p:spTgt spid="49164"/>
                                        </p:tgtEl>
                                        <p:attrNameLst>
                                          <p:attrName>style.visibility</p:attrName>
                                        </p:attrNameLst>
                                      </p:cBhvr>
                                      <p:to>
                                        <p:strVal val="visible"/>
                                      </p:to>
                                    </p:set>
                                  </p:childTnLst>
                                </p:cTn>
                              </p:par>
                            </p:childTnLst>
                          </p:cTn>
                        </p:par>
                        <p:par>
                          <p:cTn id="34" fill="hold">
                            <p:stCondLst>
                              <p:cond delay="3000"/>
                            </p:stCondLst>
                            <p:childTnLst>
                              <p:par>
                                <p:cTn id="35" presetID="12" presetClass="entr" presetSubtype="8" fill="hold" grpId="0" nodeType="afterEffect">
                                  <p:stCondLst>
                                    <p:cond delay="0"/>
                                  </p:stCondLst>
                                  <p:childTnLst>
                                    <p:set>
                                      <p:cBhvr>
                                        <p:cTn id="36" dur="1" fill="hold">
                                          <p:stCondLst>
                                            <p:cond delay="0"/>
                                          </p:stCondLst>
                                        </p:cTn>
                                        <p:tgtEl>
                                          <p:spTgt spid="49161"/>
                                        </p:tgtEl>
                                        <p:attrNameLst>
                                          <p:attrName>style.visibility</p:attrName>
                                        </p:attrNameLst>
                                      </p:cBhvr>
                                      <p:to>
                                        <p:strVal val="visible"/>
                                      </p:to>
                                    </p:set>
                                    <p:animEffect transition="in" filter="slide(fromLeft)">
                                      <p:cBhvr>
                                        <p:cTn id="37" dur="500"/>
                                        <p:tgtEl>
                                          <p:spTgt spid="49161"/>
                                        </p:tgtEl>
                                      </p:cBhvr>
                                    </p:animEffect>
                                  </p:childTnLst>
                                </p:cTn>
                              </p:par>
                            </p:childTnLst>
                          </p:cTn>
                        </p:par>
                        <p:par>
                          <p:cTn id="38" fill="hold">
                            <p:stCondLst>
                              <p:cond delay="3500"/>
                            </p:stCondLst>
                            <p:childTnLst>
                              <p:par>
                                <p:cTn id="39" presetID="12" presetClass="entr" presetSubtype="8" fill="hold" grpId="0" nodeType="afterEffect">
                                  <p:stCondLst>
                                    <p:cond delay="0"/>
                                  </p:stCondLst>
                                  <p:childTnLst>
                                    <p:set>
                                      <p:cBhvr>
                                        <p:cTn id="40" dur="1" fill="hold">
                                          <p:stCondLst>
                                            <p:cond delay="0"/>
                                          </p:stCondLst>
                                        </p:cTn>
                                        <p:tgtEl>
                                          <p:spTgt spid="49162"/>
                                        </p:tgtEl>
                                        <p:attrNameLst>
                                          <p:attrName>style.visibility</p:attrName>
                                        </p:attrNameLst>
                                      </p:cBhvr>
                                      <p:to>
                                        <p:strVal val="visible"/>
                                      </p:to>
                                    </p:set>
                                    <p:animEffect transition="in" filter="slide(fromLeft)">
                                      <p:cBhvr>
                                        <p:cTn id="41" dur="500"/>
                                        <p:tgtEl>
                                          <p:spTgt spid="49162"/>
                                        </p:tgtEl>
                                      </p:cBhvr>
                                    </p:animEffect>
                                  </p:childTnLst>
                                </p:cTn>
                              </p:par>
                            </p:childTnLst>
                          </p:cTn>
                        </p:par>
                        <p:par>
                          <p:cTn id="42" fill="hold">
                            <p:stCondLst>
                              <p:cond delay="4000"/>
                            </p:stCondLst>
                            <p:childTnLst>
                              <p:par>
                                <p:cTn id="43" presetID="20" presetClass="entr" presetSubtype="0" fill="hold" nodeType="afterEffect">
                                  <p:stCondLst>
                                    <p:cond delay="0"/>
                                  </p:stCondLst>
                                  <p:childTnLst>
                                    <p:set>
                                      <p:cBhvr>
                                        <p:cTn id="44" dur="1" fill="hold">
                                          <p:stCondLst>
                                            <p:cond delay="0"/>
                                          </p:stCondLst>
                                        </p:cTn>
                                        <p:tgtEl>
                                          <p:spTgt spid="49168"/>
                                        </p:tgtEl>
                                        <p:attrNameLst>
                                          <p:attrName>style.visibility</p:attrName>
                                        </p:attrNameLst>
                                      </p:cBhvr>
                                      <p:to>
                                        <p:strVal val="visible"/>
                                      </p:to>
                                    </p:set>
                                    <p:animEffect transition="in" filter="wedge">
                                      <p:cBhvr>
                                        <p:cTn id="45" dur="1000"/>
                                        <p:tgtEl>
                                          <p:spTgt spid="49168"/>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49165"/>
                                        </p:tgtEl>
                                        <p:attrNameLst>
                                          <p:attrName>style.visibility</p:attrName>
                                        </p:attrNameLst>
                                      </p:cBhvr>
                                      <p:to>
                                        <p:strVal val="visible"/>
                                      </p:to>
                                    </p:set>
                                    <p:animEffect transition="in" filter="wipe(left)">
                                      <p:cBhvr>
                                        <p:cTn id="49" dur="500"/>
                                        <p:tgtEl>
                                          <p:spTgt spid="49165"/>
                                        </p:tgtEl>
                                      </p:cBhvr>
                                    </p:animEffect>
                                  </p:childTnLst>
                                </p:cTn>
                              </p:par>
                            </p:childTnLst>
                          </p:cTn>
                        </p:par>
                        <p:par>
                          <p:cTn id="50" fill="hold">
                            <p:stCondLst>
                              <p:cond delay="5500"/>
                            </p:stCondLst>
                            <p:childTnLst>
                              <p:par>
                                <p:cTn id="51" presetID="9" presetClass="entr" presetSubtype="0" fill="hold" nodeType="afterEffect">
                                  <p:stCondLst>
                                    <p:cond delay="0"/>
                                  </p:stCondLst>
                                  <p:childTnLst>
                                    <p:set>
                                      <p:cBhvr>
                                        <p:cTn id="52" dur="1" fill="hold">
                                          <p:stCondLst>
                                            <p:cond delay="0"/>
                                          </p:stCondLst>
                                        </p:cTn>
                                        <p:tgtEl>
                                          <p:spTgt spid="49167"/>
                                        </p:tgtEl>
                                        <p:attrNameLst>
                                          <p:attrName>style.visibility</p:attrName>
                                        </p:attrNameLst>
                                      </p:cBhvr>
                                      <p:to>
                                        <p:strVal val="visible"/>
                                      </p:to>
                                    </p:set>
                                    <p:animEffect transition="in" filter="dissolve">
                                      <p:cBhvr>
                                        <p:cTn id="53" dur="500"/>
                                        <p:tgtEl>
                                          <p:spTgt spid="49167"/>
                                        </p:tgtEl>
                                      </p:cBhvr>
                                    </p:animEffect>
                                  </p:childTnLst>
                                </p:cTn>
                              </p:par>
                            </p:childTnLst>
                          </p:cTn>
                        </p:par>
                        <p:par>
                          <p:cTn id="54" fill="hold">
                            <p:stCondLst>
                              <p:cond delay="6000"/>
                            </p:stCondLst>
                            <p:childTnLst>
                              <p:par>
                                <p:cTn id="55" presetID="9" presetClass="entr" presetSubtype="0" fill="hold" nodeType="afterEffect">
                                  <p:stCondLst>
                                    <p:cond delay="0"/>
                                  </p:stCondLst>
                                  <p:childTnLst>
                                    <p:set>
                                      <p:cBhvr>
                                        <p:cTn id="56" dur="1" fill="hold">
                                          <p:stCondLst>
                                            <p:cond delay="0"/>
                                          </p:stCondLst>
                                        </p:cTn>
                                        <p:tgtEl>
                                          <p:spTgt spid="49166"/>
                                        </p:tgtEl>
                                        <p:attrNameLst>
                                          <p:attrName>style.visibility</p:attrName>
                                        </p:attrNameLst>
                                      </p:cBhvr>
                                      <p:to>
                                        <p:strVal val="visible"/>
                                      </p:to>
                                    </p:set>
                                    <p:animEffect transition="in" filter="dissolve">
                                      <p:cBhvr>
                                        <p:cTn id="57" dur="500"/>
                                        <p:tgtEl>
                                          <p:spTgt spid="49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6" grpId="0" animBg="1" autoUpdateAnimBg="0"/>
      <p:bldP spid="49157" grpId="0" animBg="1"/>
      <p:bldP spid="49158" grpId="0" animBg="1"/>
      <p:bldP spid="49159" grpId="0"/>
      <p:bldP spid="49160" grpId="0" animBg="1"/>
      <p:bldP spid="49161" grpId="0" animBg="1"/>
      <p:bldP spid="49162" grpId="0" animBg="1" autoUpdateAnimBg="0"/>
      <p:bldP spid="49163" grpId="0"/>
      <p:bldP spid="4916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p:cNvGrpSpPr>
            <a:grpSpLocks/>
          </p:cNvGrpSpPr>
          <p:nvPr/>
        </p:nvGrpSpPr>
        <p:grpSpPr bwMode="auto">
          <a:xfrm>
            <a:off x="468313" y="1916113"/>
            <a:ext cx="8534400" cy="4176712"/>
            <a:chOff x="295" y="1207"/>
            <a:chExt cx="5376" cy="2631"/>
          </a:xfrm>
        </p:grpSpPr>
        <p:grpSp>
          <p:nvGrpSpPr>
            <p:cNvPr id="3" name="Group 3"/>
            <p:cNvGrpSpPr>
              <a:grpSpLocks/>
            </p:cNvGrpSpPr>
            <p:nvPr/>
          </p:nvGrpSpPr>
          <p:grpSpPr bwMode="auto">
            <a:xfrm>
              <a:off x="295" y="1207"/>
              <a:ext cx="1446" cy="860"/>
              <a:chOff x="471" y="272"/>
              <a:chExt cx="1161" cy="1539"/>
            </a:xfrm>
          </p:grpSpPr>
          <p:sp>
            <p:nvSpPr>
              <p:cNvPr id="50180" name="Oval 4"/>
              <p:cNvSpPr>
                <a:spLocks noChangeArrowheads="1"/>
              </p:cNvSpPr>
              <p:nvPr/>
            </p:nvSpPr>
            <p:spPr bwMode="ltGray">
              <a:xfrm>
                <a:off x="471" y="1439"/>
                <a:ext cx="1159" cy="361"/>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0181" name="AutoShape 5"/>
              <p:cNvSpPr>
                <a:spLocks noChangeArrowheads="1"/>
              </p:cNvSpPr>
              <p:nvPr/>
            </p:nvSpPr>
            <p:spPr bwMode="ltGray">
              <a:xfrm>
                <a:off x="473" y="272"/>
                <a:ext cx="1159" cy="1539"/>
              </a:xfrm>
              <a:prstGeom prst="can">
                <a:avLst>
                  <a:gd name="adj" fmla="val 3319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50182" name="AutoShape 6"/>
            <p:cNvSpPr>
              <a:spLocks noChangeArrowheads="1"/>
            </p:cNvSpPr>
            <p:nvPr/>
          </p:nvSpPr>
          <p:spPr bwMode="ltGray">
            <a:xfrm>
              <a:off x="1687" y="1393"/>
              <a:ext cx="3984" cy="574"/>
            </a:xfrm>
            <a:prstGeom prst="roundRect">
              <a:avLst>
                <a:gd name="adj" fmla="val 11505"/>
              </a:avLst>
            </a:prstGeom>
            <a:gradFill rotWithShape="1">
              <a:gsLst>
                <a:gs pos="0">
                  <a:schemeClr val="accent2"/>
                </a:gs>
                <a:gs pos="100000">
                  <a:schemeClr val="bg1"/>
                </a:gs>
              </a:gsLst>
              <a:lin ang="0" scaled="1"/>
            </a:gradFill>
            <a:ln w="6350" algn="ctr">
              <a:noFill/>
              <a:prstDash val="sysDot"/>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0183" name="Text Box 7"/>
            <p:cNvSpPr txBox="1">
              <a:spLocks noChangeArrowheads="1"/>
            </p:cNvSpPr>
            <p:nvPr/>
          </p:nvSpPr>
          <p:spPr bwMode="white">
            <a:xfrm>
              <a:off x="347" y="1447"/>
              <a:ext cx="1341" cy="317"/>
            </a:xfrm>
            <a:prstGeom prst="rect">
              <a:avLst/>
            </a:prstGeom>
            <a:noFill/>
            <a:ln w="9525" algn="ctr">
              <a:noFill/>
              <a:miter lim="800000"/>
              <a:headEnd/>
              <a:tailEnd/>
            </a:ln>
            <a:effectLst/>
          </p:spPr>
          <p:txBody>
            <a:bodyPr>
              <a:spAutoFit/>
            </a:bodyPr>
            <a:lstStyle/>
            <a:p>
              <a:pPr eaLnBrk="1" hangingPunct="1">
                <a:spcBef>
                  <a:spcPct val="50000"/>
                </a:spcBef>
                <a:defRPr/>
              </a:pPr>
              <a:r>
                <a:rPr lang="en-US" altLang="zh-CN" sz="2700">
                  <a:effectLst>
                    <a:outerShdw blurRad="38100" dist="38100" dir="2700000" algn="tl">
                      <a:srgbClr val="C0C0C0"/>
                    </a:outerShdw>
                  </a:effectLst>
                  <a:latin typeface="Arial" pitchFamily="34" charset="0"/>
                  <a:ea typeface="华文新魏" pitchFamily="2" charset="-122"/>
                </a:rPr>
                <a:t>  </a:t>
              </a:r>
              <a:r>
                <a:rPr lang="zh-CN" altLang="en-US" sz="2700">
                  <a:effectLst>
                    <a:outerShdw blurRad="38100" dist="38100" dir="2700000" algn="tl">
                      <a:srgbClr val="C0C0C0"/>
                    </a:outerShdw>
                  </a:effectLst>
                  <a:latin typeface="Arial" pitchFamily="34" charset="0"/>
                  <a:ea typeface="华文新魏" pitchFamily="2" charset="-122"/>
                </a:rPr>
                <a:t>一</a:t>
              </a:r>
            </a:p>
          </p:txBody>
        </p:sp>
        <p:sp>
          <p:nvSpPr>
            <p:cNvPr id="50184" name="Text Box 8"/>
            <p:cNvSpPr txBox="1">
              <a:spLocks noChangeArrowheads="1"/>
            </p:cNvSpPr>
            <p:nvPr/>
          </p:nvSpPr>
          <p:spPr bwMode="gray">
            <a:xfrm>
              <a:off x="2333" y="1481"/>
              <a:ext cx="2951" cy="317"/>
            </a:xfrm>
            <a:prstGeom prst="rect">
              <a:avLst/>
            </a:prstGeom>
            <a:noFill/>
            <a:ln w="9525" algn="ctr">
              <a:noFill/>
              <a:miter lim="800000"/>
              <a:headEnd/>
              <a:tailEnd/>
            </a:ln>
            <a:effectLst/>
          </p:spPr>
          <p:txBody>
            <a:bodyPr>
              <a:spAutoFit/>
            </a:bodyPr>
            <a:lstStyle/>
            <a:p>
              <a:pPr algn="l" eaLnBrk="1" hangingPunct="1">
                <a:spcBef>
                  <a:spcPct val="50000"/>
                </a:spcBef>
                <a:buFontTx/>
                <a:buChar char="•"/>
                <a:defRPr/>
              </a:pPr>
              <a:r>
                <a:rPr lang="en-US" altLang="zh-CN" sz="2700">
                  <a:effectLst>
                    <a:outerShdw blurRad="38100" dist="38100" dir="2700000" algn="tl">
                      <a:srgbClr val="C0C0C0"/>
                    </a:outerShdw>
                  </a:effectLst>
                  <a:latin typeface="Arial" pitchFamily="34" charset="0"/>
                  <a:ea typeface="楷体_GB2312" pitchFamily="49" charset="-122"/>
                </a:rPr>
                <a:t>  </a:t>
              </a:r>
              <a:r>
                <a:rPr lang="zh-CN" altLang="en-US" sz="2700">
                  <a:solidFill>
                    <a:schemeClr val="tx1"/>
                  </a:solidFill>
                  <a:effectLst>
                    <a:outerShdw blurRad="38100" dist="38100" dir="2700000" algn="tl">
                      <a:srgbClr val="C0C0C0"/>
                    </a:outerShdw>
                  </a:effectLst>
                  <a:latin typeface="Arial" pitchFamily="34" charset="0"/>
                  <a:ea typeface="楷体_GB2312" pitchFamily="49" charset="-122"/>
                </a:rPr>
                <a:t>联系和发展的普遍性</a:t>
              </a:r>
            </a:p>
          </p:txBody>
        </p:sp>
        <p:sp>
          <p:nvSpPr>
            <p:cNvPr id="50185" name="AutoShape 9"/>
            <p:cNvSpPr>
              <a:spLocks noChangeArrowheads="1"/>
            </p:cNvSpPr>
            <p:nvPr/>
          </p:nvSpPr>
          <p:spPr bwMode="gray">
            <a:xfrm>
              <a:off x="1928" y="1543"/>
              <a:ext cx="336" cy="240"/>
            </a:xfrm>
            <a:prstGeom prst="rightArrow">
              <a:avLst>
                <a:gd name="adj1" fmla="val 50000"/>
                <a:gd name="adj2" fmla="val 58333"/>
              </a:avLst>
            </a:prstGeom>
            <a:solidFill>
              <a:srgbClr val="FFFFFF"/>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4" name="Group 11"/>
            <p:cNvGrpSpPr>
              <a:grpSpLocks/>
            </p:cNvGrpSpPr>
            <p:nvPr/>
          </p:nvGrpSpPr>
          <p:grpSpPr bwMode="auto">
            <a:xfrm>
              <a:off x="295" y="2071"/>
              <a:ext cx="1446" cy="860"/>
              <a:chOff x="471" y="272"/>
              <a:chExt cx="1161" cy="1539"/>
            </a:xfrm>
          </p:grpSpPr>
          <p:sp>
            <p:nvSpPr>
              <p:cNvPr id="50188" name="Oval 12"/>
              <p:cNvSpPr>
                <a:spLocks noChangeArrowheads="1"/>
              </p:cNvSpPr>
              <p:nvPr/>
            </p:nvSpPr>
            <p:spPr bwMode="gray">
              <a:xfrm>
                <a:off x="471" y="1439"/>
                <a:ext cx="1159" cy="361"/>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0189" name="AutoShape 13"/>
              <p:cNvSpPr>
                <a:spLocks noChangeArrowheads="1"/>
              </p:cNvSpPr>
              <p:nvPr/>
            </p:nvSpPr>
            <p:spPr bwMode="gray">
              <a:xfrm>
                <a:off x="473" y="272"/>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50190" name="Text Box 14"/>
            <p:cNvSpPr txBox="1">
              <a:spLocks noChangeArrowheads="1"/>
            </p:cNvSpPr>
            <p:nvPr/>
          </p:nvSpPr>
          <p:spPr bwMode="white">
            <a:xfrm>
              <a:off x="347" y="2314"/>
              <a:ext cx="1341" cy="317"/>
            </a:xfrm>
            <a:prstGeom prst="rect">
              <a:avLst/>
            </a:prstGeom>
            <a:noFill/>
            <a:ln w="9525" algn="ctr">
              <a:noFill/>
              <a:miter lim="800000"/>
              <a:headEnd/>
              <a:tailEnd/>
            </a:ln>
            <a:effectLst/>
          </p:spPr>
          <p:txBody>
            <a:bodyPr>
              <a:spAutoFit/>
            </a:bodyPr>
            <a:lstStyle/>
            <a:p>
              <a:pPr eaLnBrk="1" hangingPunct="1">
                <a:spcBef>
                  <a:spcPct val="50000"/>
                </a:spcBef>
                <a:defRPr/>
              </a:pPr>
              <a:r>
                <a:rPr lang="en-US" altLang="zh-CN" sz="2700">
                  <a:effectLst>
                    <a:outerShdw blurRad="38100" dist="38100" dir="2700000" algn="tl">
                      <a:srgbClr val="C0C0C0"/>
                    </a:outerShdw>
                  </a:effectLst>
                  <a:latin typeface="Arial" pitchFamily="34" charset="0"/>
                  <a:ea typeface="华文新魏" pitchFamily="2" charset="-122"/>
                </a:rPr>
                <a:t> </a:t>
              </a:r>
              <a:r>
                <a:rPr lang="zh-CN" altLang="en-US" sz="2700">
                  <a:effectLst>
                    <a:outerShdw blurRad="38100" dist="38100" dir="2700000" algn="tl">
                      <a:srgbClr val="C0C0C0"/>
                    </a:outerShdw>
                  </a:effectLst>
                  <a:latin typeface="Arial" pitchFamily="34" charset="0"/>
                  <a:ea typeface="华文新魏" pitchFamily="2" charset="-122"/>
                </a:rPr>
                <a:t>二</a:t>
              </a:r>
            </a:p>
          </p:txBody>
        </p:sp>
        <p:sp>
          <p:nvSpPr>
            <p:cNvPr id="50191" name="AutoShape 15"/>
            <p:cNvSpPr>
              <a:spLocks noChangeArrowheads="1"/>
            </p:cNvSpPr>
            <p:nvPr/>
          </p:nvSpPr>
          <p:spPr bwMode="gray">
            <a:xfrm>
              <a:off x="1711" y="2209"/>
              <a:ext cx="3847" cy="675"/>
            </a:xfrm>
            <a:prstGeom prst="roundRect">
              <a:avLst>
                <a:gd name="adj" fmla="val 11505"/>
              </a:avLst>
            </a:prstGeom>
            <a:gradFill rotWithShape="1">
              <a:gsLst>
                <a:gs pos="0">
                  <a:schemeClr val="folHlink"/>
                </a:gs>
                <a:gs pos="100000">
                  <a:schemeClr val="bg1"/>
                </a:gs>
              </a:gsLst>
              <a:lin ang="0" scaled="1"/>
            </a:gradFill>
            <a:ln w="6350" algn="ctr">
              <a:noFill/>
              <a:prstDash val="sysDot"/>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0192" name="AutoShape 16"/>
            <p:cNvSpPr>
              <a:spLocks noChangeArrowheads="1"/>
            </p:cNvSpPr>
            <p:nvPr/>
          </p:nvSpPr>
          <p:spPr bwMode="gray">
            <a:xfrm>
              <a:off x="1933" y="2355"/>
              <a:ext cx="336" cy="240"/>
            </a:xfrm>
            <a:prstGeom prst="rightArrow">
              <a:avLst>
                <a:gd name="adj1" fmla="val 50000"/>
                <a:gd name="adj2" fmla="val 58333"/>
              </a:avLst>
            </a:prstGeom>
            <a:solidFill>
              <a:srgbClr val="FFFFFF"/>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0193" name="Text Box 17"/>
            <p:cNvSpPr txBox="1">
              <a:spLocks noChangeArrowheads="1"/>
            </p:cNvSpPr>
            <p:nvPr/>
          </p:nvSpPr>
          <p:spPr bwMode="gray">
            <a:xfrm>
              <a:off x="2337" y="2207"/>
              <a:ext cx="3221" cy="576"/>
            </a:xfrm>
            <a:prstGeom prst="rect">
              <a:avLst/>
            </a:prstGeom>
            <a:noFill/>
            <a:ln w="9525" algn="ctr">
              <a:noFill/>
              <a:miter lim="800000"/>
              <a:headEnd/>
              <a:tailEnd/>
            </a:ln>
            <a:effectLst/>
          </p:spPr>
          <p:txBody>
            <a:bodyPr>
              <a:spAutoFit/>
            </a:bodyPr>
            <a:lstStyle/>
            <a:p>
              <a:pPr algn="l" eaLnBrk="1" hangingPunct="1">
                <a:spcBef>
                  <a:spcPct val="50000"/>
                </a:spcBef>
                <a:buFontTx/>
                <a:buChar char="•"/>
                <a:defRPr/>
              </a:pPr>
              <a:r>
                <a:rPr lang="en-US" altLang="zh-CN" sz="2700">
                  <a:solidFill>
                    <a:schemeClr val="tx1"/>
                  </a:solidFill>
                  <a:effectLst>
                    <a:outerShdw blurRad="38100" dist="38100" dir="2700000" algn="tl">
                      <a:srgbClr val="C0C0C0"/>
                    </a:outerShdw>
                  </a:effectLst>
                  <a:latin typeface="Arial" pitchFamily="34" charset="0"/>
                  <a:ea typeface="楷体_GB2312" pitchFamily="49" charset="-122"/>
                </a:rPr>
                <a:t> </a:t>
              </a:r>
              <a:r>
                <a:rPr lang="zh-CN" altLang="en-US" sz="2700">
                  <a:solidFill>
                    <a:schemeClr val="tx1"/>
                  </a:solidFill>
                  <a:effectLst>
                    <a:outerShdw blurRad="38100" dist="38100" dir="2700000" algn="tl">
                      <a:srgbClr val="C0C0C0"/>
                    </a:outerShdw>
                  </a:effectLst>
                  <a:latin typeface="Arial" pitchFamily="34" charset="0"/>
                  <a:ea typeface="楷体_GB2312" pitchFamily="49" charset="-122"/>
                </a:rPr>
                <a:t>对立统一规律是事物发展的   根本规律</a:t>
              </a:r>
            </a:p>
          </p:txBody>
        </p:sp>
        <p:grpSp>
          <p:nvGrpSpPr>
            <p:cNvPr id="5" name="Group 19"/>
            <p:cNvGrpSpPr>
              <a:grpSpLocks/>
            </p:cNvGrpSpPr>
            <p:nvPr/>
          </p:nvGrpSpPr>
          <p:grpSpPr bwMode="auto">
            <a:xfrm>
              <a:off x="296" y="2978"/>
              <a:ext cx="1446" cy="860"/>
              <a:chOff x="471" y="272"/>
              <a:chExt cx="1161" cy="1539"/>
            </a:xfrm>
          </p:grpSpPr>
          <p:sp>
            <p:nvSpPr>
              <p:cNvPr id="50196" name="Oval 20"/>
              <p:cNvSpPr>
                <a:spLocks noChangeArrowheads="1"/>
              </p:cNvSpPr>
              <p:nvPr/>
            </p:nvSpPr>
            <p:spPr bwMode="gray">
              <a:xfrm>
                <a:off x="471" y="1439"/>
                <a:ext cx="1159" cy="361"/>
              </a:xfrm>
              <a:prstGeom prst="ellipse">
                <a:avLst/>
              </a:prstGeom>
              <a:gradFill rotWithShape="1">
                <a:gsLst>
                  <a:gs pos="0">
                    <a:srgbClr val="C1CF9D"/>
                  </a:gs>
                  <a:gs pos="50000">
                    <a:srgbClr val="C1CF9D">
                      <a:gamma/>
                      <a:tint val="42353"/>
                      <a:invGamma/>
                    </a:srgbClr>
                  </a:gs>
                  <a:gs pos="100000">
                    <a:srgbClr val="C1CF9D"/>
                  </a:gs>
                </a:gsLst>
                <a:lin ang="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0197" name="AutoShape 21"/>
              <p:cNvSpPr>
                <a:spLocks noChangeArrowheads="1"/>
              </p:cNvSpPr>
              <p:nvPr/>
            </p:nvSpPr>
            <p:spPr bwMode="gray">
              <a:xfrm>
                <a:off x="473" y="272"/>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w="952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50198" name="Text Box 22"/>
            <p:cNvSpPr txBox="1">
              <a:spLocks noChangeArrowheads="1"/>
            </p:cNvSpPr>
            <p:nvPr/>
          </p:nvSpPr>
          <p:spPr bwMode="white">
            <a:xfrm>
              <a:off x="348" y="3243"/>
              <a:ext cx="1341" cy="317"/>
            </a:xfrm>
            <a:prstGeom prst="rect">
              <a:avLst/>
            </a:prstGeom>
            <a:noFill/>
            <a:ln w="9525" algn="ctr">
              <a:noFill/>
              <a:miter lim="800000"/>
              <a:headEnd/>
              <a:tailEnd/>
            </a:ln>
            <a:effectLst/>
          </p:spPr>
          <p:txBody>
            <a:bodyPr>
              <a:spAutoFit/>
            </a:bodyPr>
            <a:lstStyle/>
            <a:p>
              <a:pPr eaLnBrk="1" hangingPunct="1">
                <a:spcBef>
                  <a:spcPct val="50000"/>
                </a:spcBef>
                <a:defRPr/>
              </a:pPr>
              <a:r>
                <a:rPr lang="en-US" altLang="zh-CN" sz="2700">
                  <a:effectLst>
                    <a:outerShdw blurRad="38100" dist="38100" dir="2700000" algn="tl">
                      <a:srgbClr val="C0C0C0"/>
                    </a:outerShdw>
                  </a:effectLst>
                  <a:latin typeface="Arial" pitchFamily="34" charset="0"/>
                  <a:ea typeface="华文新魏" pitchFamily="2" charset="-122"/>
                </a:rPr>
                <a:t>  </a:t>
              </a:r>
              <a:r>
                <a:rPr lang="zh-CN" altLang="en-US" sz="2700">
                  <a:effectLst>
                    <a:outerShdw blurRad="38100" dist="38100" dir="2700000" algn="tl">
                      <a:srgbClr val="C0C0C0"/>
                    </a:outerShdw>
                  </a:effectLst>
                  <a:latin typeface="Arial" pitchFamily="34" charset="0"/>
                  <a:ea typeface="华文新魏" pitchFamily="2" charset="-122"/>
                </a:rPr>
                <a:t>三</a:t>
              </a:r>
            </a:p>
          </p:txBody>
        </p:sp>
        <p:sp>
          <p:nvSpPr>
            <p:cNvPr id="50199" name="AutoShape 23"/>
            <p:cNvSpPr>
              <a:spLocks noChangeArrowheads="1"/>
            </p:cNvSpPr>
            <p:nvPr/>
          </p:nvSpPr>
          <p:spPr bwMode="gray">
            <a:xfrm>
              <a:off x="1710" y="3120"/>
              <a:ext cx="3961" cy="675"/>
            </a:xfrm>
            <a:prstGeom prst="roundRect">
              <a:avLst>
                <a:gd name="adj" fmla="val 11505"/>
              </a:avLst>
            </a:prstGeom>
            <a:gradFill rotWithShape="1">
              <a:gsLst>
                <a:gs pos="0">
                  <a:schemeClr val="accent1"/>
                </a:gs>
                <a:gs pos="100000">
                  <a:schemeClr val="bg1"/>
                </a:gs>
              </a:gsLst>
              <a:lin ang="0" scaled="1"/>
            </a:gradFill>
            <a:ln w="6350" algn="ctr">
              <a:noFill/>
              <a:prstDash val="sysDot"/>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0200" name="AutoShape 24"/>
            <p:cNvSpPr>
              <a:spLocks noChangeArrowheads="1"/>
            </p:cNvSpPr>
            <p:nvPr/>
          </p:nvSpPr>
          <p:spPr bwMode="gray">
            <a:xfrm>
              <a:off x="1928" y="3294"/>
              <a:ext cx="336" cy="240"/>
            </a:xfrm>
            <a:prstGeom prst="rightArrow">
              <a:avLst>
                <a:gd name="adj1" fmla="val 50000"/>
                <a:gd name="adj2" fmla="val 58333"/>
              </a:avLst>
            </a:prstGeom>
            <a:solidFill>
              <a:srgbClr val="FFFFFF"/>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0201" name="Text Box 25"/>
            <p:cNvSpPr txBox="1">
              <a:spLocks noChangeArrowheads="1"/>
            </p:cNvSpPr>
            <p:nvPr/>
          </p:nvSpPr>
          <p:spPr bwMode="gray">
            <a:xfrm>
              <a:off x="2344" y="3115"/>
              <a:ext cx="3327" cy="576"/>
            </a:xfrm>
            <a:prstGeom prst="rect">
              <a:avLst/>
            </a:prstGeom>
            <a:noFill/>
            <a:ln w="9525" algn="ctr">
              <a:noFill/>
              <a:miter lim="800000"/>
              <a:headEnd/>
              <a:tailEnd/>
            </a:ln>
            <a:effectLst/>
          </p:spPr>
          <p:txBody>
            <a:bodyPr>
              <a:spAutoFit/>
            </a:bodyPr>
            <a:lstStyle/>
            <a:p>
              <a:pPr algn="l" eaLnBrk="1" hangingPunct="1">
                <a:spcBef>
                  <a:spcPct val="50000"/>
                </a:spcBef>
                <a:buFontTx/>
                <a:buChar char="•"/>
                <a:defRPr/>
              </a:pPr>
              <a:r>
                <a:rPr lang="en-US" altLang="zh-CN" sz="2700">
                  <a:solidFill>
                    <a:schemeClr val="tx1"/>
                  </a:solidFill>
                  <a:effectLst>
                    <a:outerShdw blurRad="38100" dist="38100" dir="2700000" algn="tl">
                      <a:srgbClr val="C0C0C0"/>
                    </a:outerShdw>
                  </a:effectLst>
                  <a:latin typeface="Arial" pitchFamily="34" charset="0"/>
                  <a:ea typeface="楷体_GB2312" pitchFamily="49" charset="-122"/>
                </a:rPr>
                <a:t> </a:t>
              </a:r>
              <a:r>
                <a:rPr lang="zh-CN" altLang="en-US" sz="2700">
                  <a:solidFill>
                    <a:schemeClr val="tx1"/>
                  </a:solidFill>
                  <a:effectLst>
                    <a:outerShdw blurRad="38100" dist="38100" dir="2700000" algn="tl">
                      <a:srgbClr val="C0C0C0"/>
                    </a:outerShdw>
                  </a:effectLst>
                  <a:latin typeface="Arial" pitchFamily="34" charset="0"/>
                  <a:ea typeface="楷体_GB2312" pitchFamily="49" charset="-122"/>
                </a:rPr>
                <a:t>唯物辩证法是认识和改造世界 根本方法</a:t>
              </a:r>
            </a:p>
          </p:txBody>
        </p:sp>
      </p:grpSp>
      <p:grpSp>
        <p:nvGrpSpPr>
          <p:cNvPr id="6" name="Group 26"/>
          <p:cNvGrpSpPr>
            <a:grpSpLocks/>
          </p:cNvGrpSpPr>
          <p:nvPr/>
        </p:nvGrpSpPr>
        <p:grpSpPr bwMode="auto">
          <a:xfrm>
            <a:off x="773113" y="620713"/>
            <a:ext cx="7391400" cy="838200"/>
            <a:chOff x="528" y="432"/>
            <a:chExt cx="4272" cy="528"/>
          </a:xfrm>
        </p:grpSpPr>
        <p:sp>
          <p:nvSpPr>
            <p:cNvPr id="50203" name="AutoShape 27"/>
            <p:cNvSpPr>
              <a:spLocks noChangeArrowheads="1"/>
            </p:cNvSpPr>
            <p:nvPr/>
          </p:nvSpPr>
          <p:spPr bwMode="gray">
            <a:xfrm>
              <a:off x="528" y="432"/>
              <a:ext cx="4272" cy="528"/>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headEnd/>
              <a:tailEnd/>
            </a:ln>
            <a:effectLst>
              <a:outerShdw dist="53882" dir="2700000" algn="ctr" rotWithShape="0">
                <a:srgbClr val="292929">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0204" name="Rectangle 28"/>
            <p:cNvSpPr>
              <a:spLocks noChangeArrowheads="1"/>
            </p:cNvSpPr>
            <p:nvPr/>
          </p:nvSpPr>
          <p:spPr bwMode="auto">
            <a:xfrm>
              <a:off x="624" y="528"/>
              <a:ext cx="4032" cy="384"/>
            </a:xfrm>
            <a:prstGeom prst="rect">
              <a:avLst/>
            </a:prstGeom>
            <a:noFill/>
            <a:ln w="9525">
              <a:noFill/>
              <a:miter lim="800000"/>
              <a:headEnd/>
              <a:tailEnd/>
            </a:ln>
            <a:effectLst/>
          </p:spPr>
          <p:txBody>
            <a:bodyPr>
              <a:spAutoFit/>
            </a:bodyPr>
            <a:lstStyle/>
            <a:p>
              <a:pPr algn="l">
                <a:defRPr/>
              </a:pPr>
              <a:r>
                <a:rPr lang="en-US" altLang="zh-CN" sz="3400">
                  <a:solidFill>
                    <a:srgbClr val="003300"/>
                  </a:solidFill>
                  <a:effectLst>
                    <a:outerShdw blurRad="38100" dist="38100" dir="2700000" algn="tl">
                      <a:srgbClr val="C0C0C0"/>
                    </a:outerShdw>
                  </a:effectLst>
                  <a:latin typeface="华文新魏" pitchFamily="2" charset="-122"/>
                  <a:ea typeface="华文新魏" pitchFamily="2" charset="-122"/>
                </a:rPr>
                <a:t>   </a:t>
              </a:r>
              <a:r>
                <a:rPr lang="zh-CN" altLang="en-US" sz="3400">
                  <a:solidFill>
                    <a:srgbClr val="003300"/>
                  </a:solidFill>
                  <a:effectLst>
                    <a:outerShdw blurRad="38100" dist="38100" dir="2700000" algn="tl">
                      <a:srgbClr val="C0C0C0"/>
                    </a:outerShdw>
                  </a:effectLst>
                  <a:latin typeface="华文新魏" pitchFamily="2" charset="-122"/>
                  <a:ea typeface="华文新魏" pitchFamily="2" charset="-122"/>
                </a:rPr>
                <a:t>第二节   事物的普遍联系与发展</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body" sz="half" idx="1"/>
          </p:nvPr>
        </p:nvSpPr>
        <p:spPr>
          <a:xfrm>
            <a:off x="1295400" y="533400"/>
            <a:ext cx="6172200" cy="685800"/>
          </a:xfrm>
        </p:spPr>
        <p:txBody>
          <a:bodyPr/>
          <a:lstStyle/>
          <a:p>
            <a:pPr marL="812800" indent="-812800" eaLnBrk="1" hangingPunct="1">
              <a:buFontTx/>
              <a:buNone/>
              <a:defRPr/>
            </a:pPr>
            <a:r>
              <a:rPr lang="zh-CN" altLang="en-US" sz="3800" b="1" smtClean="0">
                <a:solidFill>
                  <a:srgbClr val="006600"/>
                </a:solidFill>
                <a:effectLst>
                  <a:outerShdw blurRad="38100" dist="38100" dir="2700000" algn="tl">
                    <a:srgbClr val="C0C0C0"/>
                  </a:outerShdw>
                </a:effectLst>
                <a:ea typeface="华文新魏" pitchFamily="2" charset="-122"/>
              </a:rPr>
              <a:t>一、联系和发展的普遍性</a:t>
            </a:r>
            <a:endParaRPr lang="zh-CN" altLang="en-US" sz="3800" smtClean="0">
              <a:solidFill>
                <a:srgbClr val="006600"/>
              </a:solidFill>
            </a:endParaRPr>
          </a:p>
        </p:txBody>
      </p:sp>
      <p:sp>
        <p:nvSpPr>
          <p:cNvPr id="51203" name="Text Box 3"/>
          <p:cNvSpPr txBox="1">
            <a:spLocks noChangeArrowheads="1"/>
          </p:cNvSpPr>
          <p:nvPr/>
        </p:nvSpPr>
        <p:spPr bwMode="auto">
          <a:xfrm>
            <a:off x="152400" y="1828800"/>
            <a:ext cx="5029200" cy="671513"/>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3800" b="0">
                <a:solidFill>
                  <a:schemeClr val="tx2"/>
                </a:solidFill>
                <a:latin typeface="隶书" pitchFamily="49" charset="-122"/>
              </a:rPr>
              <a:t>  </a:t>
            </a:r>
            <a:r>
              <a:rPr kumimoji="1" lang="zh-CN" altLang="en-US" sz="3800">
                <a:solidFill>
                  <a:srgbClr val="003399"/>
                </a:solidFill>
                <a:effectLst>
                  <a:outerShdw blurRad="38100" dist="38100" dir="2700000" algn="tl">
                    <a:srgbClr val="C0C0C0"/>
                  </a:outerShdw>
                </a:effectLst>
                <a:latin typeface="隶书" pitchFamily="49" charset="-122"/>
              </a:rPr>
              <a:t>事物的普遍联系</a:t>
            </a:r>
          </a:p>
        </p:txBody>
      </p:sp>
      <p:pic>
        <p:nvPicPr>
          <p:cNvPr id="51204" name="Picture 4"/>
          <p:cNvPicPr>
            <a:picLocks noChangeAspect="1" noChangeArrowheads="1"/>
          </p:cNvPicPr>
          <p:nvPr/>
        </p:nvPicPr>
        <p:blipFill>
          <a:blip r:embed="rId2" cstate="print"/>
          <a:srcRect/>
          <a:stretch>
            <a:fillRect/>
          </a:stretch>
        </p:blipFill>
        <p:spPr bwMode="auto">
          <a:xfrm>
            <a:off x="5867400" y="1905000"/>
            <a:ext cx="1219200" cy="1828800"/>
          </a:xfrm>
          <a:prstGeom prst="rect">
            <a:avLst/>
          </a:prstGeom>
          <a:noFill/>
          <a:ln w="9525">
            <a:noFill/>
            <a:miter lim="800000"/>
            <a:headEnd/>
            <a:tailEnd/>
          </a:ln>
        </p:spPr>
      </p:pic>
      <p:pic>
        <p:nvPicPr>
          <p:cNvPr id="51205" name="Picture 5"/>
          <p:cNvPicPr>
            <a:picLocks noChangeAspect="1" noChangeArrowheads="1"/>
          </p:cNvPicPr>
          <p:nvPr/>
        </p:nvPicPr>
        <p:blipFill>
          <a:blip r:embed="rId3" cstate="print"/>
          <a:srcRect/>
          <a:stretch>
            <a:fillRect/>
          </a:stretch>
        </p:blipFill>
        <p:spPr bwMode="auto">
          <a:xfrm>
            <a:off x="4343400" y="3962400"/>
            <a:ext cx="1752600" cy="1317625"/>
          </a:xfrm>
          <a:prstGeom prst="rect">
            <a:avLst/>
          </a:prstGeom>
          <a:noFill/>
          <a:ln w="9525">
            <a:noFill/>
            <a:miter lim="800000"/>
            <a:headEnd/>
            <a:tailEnd/>
          </a:ln>
        </p:spPr>
      </p:pic>
      <p:pic>
        <p:nvPicPr>
          <p:cNvPr id="51206" name="Picture 6"/>
          <p:cNvPicPr>
            <a:picLocks noChangeAspect="1" noChangeArrowheads="1"/>
          </p:cNvPicPr>
          <p:nvPr/>
        </p:nvPicPr>
        <p:blipFill>
          <a:blip r:embed="rId4" cstate="print"/>
          <a:srcRect/>
          <a:stretch>
            <a:fillRect/>
          </a:stretch>
        </p:blipFill>
        <p:spPr bwMode="auto">
          <a:xfrm>
            <a:off x="6705600" y="3962400"/>
            <a:ext cx="1752600" cy="1296988"/>
          </a:xfrm>
          <a:prstGeom prst="rect">
            <a:avLst/>
          </a:prstGeom>
          <a:noFill/>
          <a:ln w="9525">
            <a:noFill/>
            <a:miter lim="800000"/>
            <a:headEnd/>
            <a:tailEnd/>
          </a:ln>
        </p:spPr>
      </p:pic>
      <p:sp>
        <p:nvSpPr>
          <p:cNvPr id="51208" name="AutoShape 8"/>
          <p:cNvSpPr>
            <a:spLocks noChangeArrowheads="1"/>
          </p:cNvSpPr>
          <p:nvPr/>
        </p:nvSpPr>
        <p:spPr bwMode="gray">
          <a:xfrm rot="308465">
            <a:off x="6413500" y="2495550"/>
            <a:ext cx="1590675" cy="1701800"/>
          </a:xfrm>
          <a:custGeom>
            <a:avLst/>
            <a:gdLst>
              <a:gd name="G0" fmla="+- 61148 0 0"/>
              <a:gd name="G1" fmla="+- -5891861 0 0"/>
              <a:gd name="G2" fmla="+- 61148 0 -5891861"/>
              <a:gd name="G3" fmla="+- 10800 0 0"/>
              <a:gd name="G4" fmla="+- 0 0 61148"/>
              <a:gd name="T0" fmla="*/ 360 256 1"/>
              <a:gd name="T1" fmla="*/ 0 256 1"/>
              <a:gd name="G5" fmla="+- G2 T0 T1"/>
              <a:gd name="G6" fmla="?: G2 G2 G5"/>
              <a:gd name="G7" fmla="+- 0 0 G6"/>
              <a:gd name="G8" fmla="+- 7799 0 0"/>
              <a:gd name="G9" fmla="+- 0 0 -5891861"/>
              <a:gd name="G10" fmla="+- 7799 0 2700"/>
              <a:gd name="G11" fmla="cos G10 61148"/>
              <a:gd name="G12" fmla="sin G10 61148"/>
              <a:gd name="G13" fmla="cos 13500 61148"/>
              <a:gd name="G14" fmla="sin 13500 61148"/>
              <a:gd name="G15" fmla="+- G11 10800 0"/>
              <a:gd name="G16" fmla="+- G12 10800 0"/>
              <a:gd name="G17" fmla="+- G13 10800 0"/>
              <a:gd name="G18" fmla="+- G14 10800 0"/>
              <a:gd name="G19" fmla="*/ 7799 1 2"/>
              <a:gd name="G20" fmla="+- G19 5400 0"/>
              <a:gd name="G21" fmla="cos G20 61148"/>
              <a:gd name="G22" fmla="sin G20 61148"/>
              <a:gd name="G23" fmla="+- G21 10800 0"/>
              <a:gd name="G24" fmla="+- G12 G23 G22"/>
              <a:gd name="G25" fmla="+- G22 G23 G11"/>
              <a:gd name="G26" fmla="cos 10800 61148"/>
              <a:gd name="G27" fmla="sin 10800 61148"/>
              <a:gd name="G28" fmla="cos 7799 61148"/>
              <a:gd name="G29" fmla="sin 7799 61148"/>
              <a:gd name="G30" fmla="+- G26 10800 0"/>
              <a:gd name="G31" fmla="+- G27 10800 0"/>
              <a:gd name="G32" fmla="+- G28 10800 0"/>
              <a:gd name="G33" fmla="+- G29 10800 0"/>
              <a:gd name="G34" fmla="+- G19 5400 0"/>
              <a:gd name="G35" fmla="cos G34 -5891861"/>
              <a:gd name="G36" fmla="sin G34 -5891861"/>
              <a:gd name="G37" fmla="+/ -5891861 61148 2"/>
              <a:gd name="T2" fmla="*/ 180 256 1"/>
              <a:gd name="T3" fmla="*/ 0 256 1"/>
              <a:gd name="G38" fmla="+- G37 T2 T3"/>
              <a:gd name="G39" fmla="?: G2 G37 G38"/>
              <a:gd name="G40" fmla="cos 10800 G39"/>
              <a:gd name="G41" fmla="sin 10800 G39"/>
              <a:gd name="G42" fmla="cos 7799 G39"/>
              <a:gd name="G43" fmla="sin 7799 G39"/>
              <a:gd name="G44" fmla="+- G40 10800 0"/>
              <a:gd name="G45" fmla="+- G41 10800 0"/>
              <a:gd name="G46" fmla="+- G42 10800 0"/>
              <a:gd name="G47" fmla="+- G43 10800 0"/>
              <a:gd name="G48" fmla="+- G35 10800 0"/>
              <a:gd name="G49" fmla="+- G36 10800 0"/>
              <a:gd name="T4" fmla="*/ 18505 w 21600"/>
              <a:gd name="T5" fmla="*/ 3232 h 21600"/>
              <a:gd name="T6" fmla="*/ 10815 w 21600"/>
              <a:gd name="T7" fmla="*/ 1500 h 21600"/>
              <a:gd name="T8" fmla="*/ 16364 w 21600"/>
              <a:gd name="T9" fmla="*/ 5335 h 21600"/>
              <a:gd name="T10" fmla="*/ 24298 w 21600"/>
              <a:gd name="T11" fmla="*/ 11019 h 21600"/>
              <a:gd name="T12" fmla="*/ 20030 w 21600"/>
              <a:gd name="T13" fmla="*/ 15151 h 21600"/>
              <a:gd name="T14" fmla="*/ 15898 w 21600"/>
              <a:gd name="T15" fmla="*/ 1088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09" name="AutoShape 9"/>
          <p:cNvSpPr>
            <a:spLocks noChangeArrowheads="1"/>
          </p:cNvSpPr>
          <p:nvPr/>
        </p:nvSpPr>
        <p:spPr bwMode="gray">
          <a:xfrm rot="7527986">
            <a:off x="5695156" y="4210844"/>
            <a:ext cx="1589088" cy="1701800"/>
          </a:xfrm>
          <a:custGeom>
            <a:avLst/>
            <a:gdLst>
              <a:gd name="G0" fmla="+- 61148 0 0"/>
              <a:gd name="G1" fmla="+- -5891861 0 0"/>
              <a:gd name="G2" fmla="+- 61148 0 -5891861"/>
              <a:gd name="G3" fmla="+- 10800 0 0"/>
              <a:gd name="G4" fmla="+- 0 0 61148"/>
              <a:gd name="T0" fmla="*/ 360 256 1"/>
              <a:gd name="T1" fmla="*/ 0 256 1"/>
              <a:gd name="G5" fmla="+- G2 T0 T1"/>
              <a:gd name="G6" fmla="?: G2 G2 G5"/>
              <a:gd name="G7" fmla="+- 0 0 G6"/>
              <a:gd name="G8" fmla="+- 7799 0 0"/>
              <a:gd name="G9" fmla="+- 0 0 -5891861"/>
              <a:gd name="G10" fmla="+- 7799 0 2700"/>
              <a:gd name="G11" fmla="cos G10 61148"/>
              <a:gd name="G12" fmla="sin G10 61148"/>
              <a:gd name="G13" fmla="cos 13500 61148"/>
              <a:gd name="G14" fmla="sin 13500 61148"/>
              <a:gd name="G15" fmla="+- G11 10800 0"/>
              <a:gd name="G16" fmla="+- G12 10800 0"/>
              <a:gd name="G17" fmla="+- G13 10800 0"/>
              <a:gd name="G18" fmla="+- G14 10800 0"/>
              <a:gd name="G19" fmla="*/ 7799 1 2"/>
              <a:gd name="G20" fmla="+- G19 5400 0"/>
              <a:gd name="G21" fmla="cos G20 61148"/>
              <a:gd name="G22" fmla="sin G20 61148"/>
              <a:gd name="G23" fmla="+- G21 10800 0"/>
              <a:gd name="G24" fmla="+- G12 G23 G22"/>
              <a:gd name="G25" fmla="+- G22 G23 G11"/>
              <a:gd name="G26" fmla="cos 10800 61148"/>
              <a:gd name="G27" fmla="sin 10800 61148"/>
              <a:gd name="G28" fmla="cos 7799 61148"/>
              <a:gd name="G29" fmla="sin 7799 61148"/>
              <a:gd name="G30" fmla="+- G26 10800 0"/>
              <a:gd name="G31" fmla="+- G27 10800 0"/>
              <a:gd name="G32" fmla="+- G28 10800 0"/>
              <a:gd name="G33" fmla="+- G29 10800 0"/>
              <a:gd name="G34" fmla="+- G19 5400 0"/>
              <a:gd name="G35" fmla="cos G34 -5891861"/>
              <a:gd name="G36" fmla="sin G34 -5891861"/>
              <a:gd name="G37" fmla="+/ -5891861 61148 2"/>
              <a:gd name="T2" fmla="*/ 180 256 1"/>
              <a:gd name="T3" fmla="*/ 0 256 1"/>
              <a:gd name="G38" fmla="+- G37 T2 T3"/>
              <a:gd name="G39" fmla="?: G2 G37 G38"/>
              <a:gd name="G40" fmla="cos 10800 G39"/>
              <a:gd name="G41" fmla="sin 10800 G39"/>
              <a:gd name="G42" fmla="cos 7799 G39"/>
              <a:gd name="G43" fmla="sin 7799 G39"/>
              <a:gd name="G44" fmla="+- G40 10800 0"/>
              <a:gd name="G45" fmla="+- G41 10800 0"/>
              <a:gd name="G46" fmla="+- G42 10800 0"/>
              <a:gd name="G47" fmla="+- G43 10800 0"/>
              <a:gd name="G48" fmla="+- G35 10800 0"/>
              <a:gd name="G49" fmla="+- G36 10800 0"/>
              <a:gd name="T4" fmla="*/ 18505 w 21600"/>
              <a:gd name="T5" fmla="*/ 3232 h 21600"/>
              <a:gd name="T6" fmla="*/ 10815 w 21600"/>
              <a:gd name="T7" fmla="*/ 1500 h 21600"/>
              <a:gd name="T8" fmla="*/ 16364 w 21600"/>
              <a:gd name="T9" fmla="*/ 5335 h 21600"/>
              <a:gd name="T10" fmla="*/ 24298 w 21600"/>
              <a:gd name="T11" fmla="*/ 11019 h 21600"/>
              <a:gd name="T12" fmla="*/ 20030 w 21600"/>
              <a:gd name="T13" fmla="*/ 15151 h 21600"/>
              <a:gd name="T14" fmla="*/ 15898 w 21600"/>
              <a:gd name="T15" fmla="*/ 1088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10" name="AutoShape 10"/>
          <p:cNvSpPr>
            <a:spLocks noChangeArrowheads="1"/>
          </p:cNvSpPr>
          <p:nvPr/>
        </p:nvSpPr>
        <p:spPr bwMode="gray">
          <a:xfrm rot="15216000">
            <a:off x="4810125" y="2686050"/>
            <a:ext cx="1589088" cy="1703388"/>
          </a:xfrm>
          <a:custGeom>
            <a:avLst/>
            <a:gdLst>
              <a:gd name="G0" fmla="+- 61148 0 0"/>
              <a:gd name="G1" fmla="+- -5891861 0 0"/>
              <a:gd name="G2" fmla="+- 61148 0 -5891861"/>
              <a:gd name="G3" fmla="+- 10800 0 0"/>
              <a:gd name="G4" fmla="+- 0 0 61148"/>
              <a:gd name="T0" fmla="*/ 360 256 1"/>
              <a:gd name="T1" fmla="*/ 0 256 1"/>
              <a:gd name="G5" fmla="+- G2 T0 T1"/>
              <a:gd name="G6" fmla="?: G2 G2 G5"/>
              <a:gd name="G7" fmla="+- 0 0 G6"/>
              <a:gd name="G8" fmla="+- 7799 0 0"/>
              <a:gd name="G9" fmla="+- 0 0 -5891861"/>
              <a:gd name="G10" fmla="+- 7799 0 2700"/>
              <a:gd name="G11" fmla="cos G10 61148"/>
              <a:gd name="G12" fmla="sin G10 61148"/>
              <a:gd name="G13" fmla="cos 13500 61148"/>
              <a:gd name="G14" fmla="sin 13500 61148"/>
              <a:gd name="G15" fmla="+- G11 10800 0"/>
              <a:gd name="G16" fmla="+- G12 10800 0"/>
              <a:gd name="G17" fmla="+- G13 10800 0"/>
              <a:gd name="G18" fmla="+- G14 10800 0"/>
              <a:gd name="G19" fmla="*/ 7799 1 2"/>
              <a:gd name="G20" fmla="+- G19 5400 0"/>
              <a:gd name="G21" fmla="cos G20 61148"/>
              <a:gd name="G22" fmla="sin G20 61148"/>
              <a:gd name="G23" fmla="+- G21 10800 0"/>
              <a:gd name="G24" fmla="+- G12 G23 G22"/>
              <a:gd name="G25" fmla="+- G22 G23 G11"/>
              <a:gd name="G26" fmla="cos 10800 61148"/>
              <a:gd name="G27" fmla="sin 10800 61148"/>
              <a:gd name="G28" fmla="cos 7799 61148"/>
              <a:gd name="G29" fmla="sin 7799 61148"/>
              <a:gd name="G30" fmla="+- G26 10800 0"/>
              <a:gd name="G31" fmla="+- G27 10800 0"/>
              <a:gd name="G32" fmla="+- G28 10800 0"/>
              <a:gd name="G33" fmla="+- G29 10800 0"/>
              <a:gd name="G34" fmla="+- G19 5400 0"/>
              <a:gd name="G35" fmla="cos G34 -5891861"/>
              <a:gd name="G36" fmla="sin G34 -5891861"/>
              <a:gd name="G37" fmla="+/ -5891861 61148 2"/>
              <a:gd name="T2" fmla="*/ 180 256 1"/>
              <a:gd name="T3" fmla="*/ 0 256 1"/>
              <a:gd name="G38" fmla="+- G37 T2 T3"/>
              <a:gd name="G39" fmla="?: G2 G37 G38"/>
              <a:gd name="G40" fmla="cos 10800 G39"/>
              <a:gd name="G41" fmla="sin 10800 G39"/>
              <a:gd name="G42" fmla="cos 7799 G39"/>
              <a:gd name="G43" fmla="sin 7799 G39"/>
              <a:gd name="G44" fmla="+- G40 10800 0"/>
              <a:gd name="G45" fmla="+- G41 10800 0"/>
              <a:gd name="G46" fmla="+- G42 10800 0"/>
              <a:gd name="G47" fmla="+- G43 10800 0"/>
              <a:gd name="G48" fmla="+- G35 10800 0"/>
              <a:gd name="G49" fmla="+- G36 10800 0"/>
              <a:gd name="T4" fmla="*/ 18505 w 21600"/>
              <a:gd name="T5" fmla="*/ 3232 h 21600"/>
              <a:gd name="T6" fmla="*/ 10815 w 21600"/>
              <a:gd name="T7" fmla="*/ 1500 h 21600"/>
              <a:gd name="T8" fmla="*/ 16364 w 21600"/>
              <a:gd name="T9" fmla="*/ 5335 h 21600"/>
              <a:gd name="T10" fmla="*/ 24298 w 21600"/>
              <a:gd name="T11" fmla="*/ 11019 h 21600"/>
              <a:gd name="T12" fmla="*/ 20030 w 21600"/>
              <a:gd name="T13" fmla="*/ 15151 h 21600"/>
              <a:gd name="T14" fmla="*/ 15898 w 21600"/>
              <a:gd name="T15" fmla="*/ 1088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597" y="10926"/>
                </a:moveTo>
                <a:cubicBezTo>
                  <a:pt x="18598" y="10884"/>
                  <a:pt x="18599" y="10842"/>
                  <a:pt x="18599" y="10800"/>
                </a:cubicBezTo>
                <a:cubicBezTo>
                  <a:pt x="18599" y="6497"/>
                  <a:pt x="15115" y="3008"/>
                  <a:pt x="10813" y="3001"/>
                </a:cubicBezTo>
                <a:lnTo>
                  <a:pt x="10818" y="0"/>
                </a:lnTo>
                <a:cubicBezTo>
                  <a:pt x="16775" y="10"/>
                  <a:pt x="21600" y="4842"/>
                  <a:pt x="21600" y="10800"/>
                </a:cubicBezTo>
                <a:cubicBezTo>
                  <a:pt x="21600" y="10858"/>
                  <a:pt x="21599" y="10917"/>
                  <a:pt x="21598" y="10975"/>
                </a:cubicBezTo>
                <a:lnTo>
                  <a:pt x="24298" y="11019"/>
                </a:lnTo>
                <a:lnTo>
                  <a:pt x="20030" y="15151"/>
                </a:lnTo>
                <a:lnTo>
                  <a:pt x="15898" y="10883"/>
                </a:lnTo>
                <a:lnTo>
                  <a:pt x="18597" y="10926"/>
                </a:lnTo>
                <a:close/>
              </a:path>
            </a:pathLst>
          </a:custGeom>
          <a:gradFill rotWithShape="1">
            <a:gsLst>
              <a:gs pos="0">
                <a:srgbClr val="FFFFFF">
                  <a:alpha val="0"/>
                </a:srgbClr>
              </a:gs>
              <a:gs pos="100000">
                <a:schemeClr val="tx1">
                  <a:alpha val="78000"/>
                </a:schemeClr>
              </a:gs>
            </a:gsLst>
            <a:lin ang="5400000" scaled="1"/>
          </a:gra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2" name="Group 11"/>
          <p:cNvGrpSpPr>
            <a:grpSpLocks/>
          </p:cNvGrpSpPr>
          <p:nvPr/>
        </p:nvGrpSpPr>
        <p:grpSpPr bwMode="auto">
          <a:xfrm rot="10082854">
            <a:off x="5670550" y="2949575"/>
            <a:ext cx="1196975" cy="303213"/>
            <a:chOff x="2598" y="1026"/>
            <a:chExt cx="957" cy="242"/>
          </a:xfrm>
        </p:grpSpPr>
        <p:grpSp>
          <p:nvGrpSpPr>
            <p:cNvPr id="3" name="Group 12"/>
            <p:cNvGrpSpPr>
              <a:grpSpLocks/>
            </p:cNvGrpSpPr>
            <p:nvPr/>
          </p:nvGrpSpPr>
          <p:grpSpPr bwMode="auto">
            <a:xfrm rot="-9970459" flipH="1" flipV="1">
              <a:off x="2598" y="1026"/>
              <a:ext cx="957" cy="242"/>
              <a:chOff x="2532" y="1051"/>
              <a:chExt cx="893" cy="246"/>
            </a:xfrm>
          </p:grpSpPr>
          <p:grpSp>
            <p:nvGrpSpPr>
              <p:cNvPr id="4" name="Group 13"/>
              <p:cNvGrpSpPr>
                <a:grpSpLocks/>
              </p:cNvGrpSpPr>
              <p:nvPr/>
            </p:nvGrpSpPr>
            <p:grpSpPr bwMode="auto">
              <a:xfrm>
                <a:off x="2532" y="1051"/>
                <a:ext cx="743" cy="185"/>
                <a:chOff x="1565" y="2568"/>
                <a:chExt cx="1118" cy="279"/>
              </a:xfrm>
            </p:grpSpPr>
            <p:sp>
              <p:nvSpPr>
                <p:cNvPr id="51214" name="AutoShape 14"/>
                <p:cNvSpPr>
                  <a:spLocks noChangeArrowheads="1"/>
                </p:cNvSpPr>
                <p:nvPr/>
              </p:nvSpPr>
              <p:spPr bwMode="gray">
                <a:xfrm rot="5263130">
                  <a:off x="1866" y="2286"/>
                  <a:ext cx="227"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15" name="AutoShape 15"/>
                <p:cNvSpPr>
                  <a:spLocks noChangeArrowheads="1"/>
                </p:cNvSpPr>
                <p:nvPr/>
              </p:nvSpPr>
              <p:spPr bwMode="gray">
                <a:xfrm rot="6078281">
                  <a:off x="2001" y="2282"/>
                  <a:ext cx="227" cy="807"/>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16" name="AutoShape 16"/>
                <p:cNvSpPr>
                  <a:spLocks noChangeArrowheads="1"/>
                </p:cNvSpPr>
                <p:nvPr/>
              </p:nvSpPr>
              <p:spPr bwMode="gray">
                <a:xfrm rot="6373927">
                  <a:off x="2073" y="2304"/>
                  <a:ext cx="237" cy="814"/>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17" name="AutoShape 17"/>
                <p:cNvSpPr>
                  <a:spLocks noChangeArrowheads="1"/>
                </p:cNvSpPr>
                <p:nvPr/>
              </p:nvSpPr>
              <p:spPr bwMode="gray">
                <a:xfrm rot="6906312">
                  <a:off x="2168" y="2329"/>
                  <a:ext cx="229"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 name="Group 18"/>
              <p:cNvGrpSpPr>
                <a:grpSpLocks/>
              </p:cNvGrpSpPr>
              <p:nvPr/>
            </p:nvGrpSpPr>
            <p:grpSpPr bwMode="auto">
              <a:xfrm rot="1353540">
                <a:off x="2682" y="1111"/>
                <a:ext cx="743" cy="186"/>
                <a:chOff x="1565" y="2568"/>
                <a:chExt cx="1118" cy="279"/>
              </a:xfrm>
            </p:grpSpPr>
            <p:sp>
              <p:nvSpPr>
                <p:cNvPr id="51219" name="AutoShape 19"/>
                <p:cNvSpPr>
                  <a:spLocks noChangeArrowheads="1"/>
                </p:cNvSpPr>
                <p:nvPr/>
              </p:nvSpPr>
              <p:spPr bwMode="gray">
                <a:xfrm rot="5263130">
                  <a:off x="1888" y="2289"/>
                  <a:ext cx="220"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20" name="AutoShape 20"/>
                <p:cNvSpPr>
                  <a:spLocks noChangeArrowheads="1"/>
                </p:cNvSpPr>
                <p:nvPr/>
              </p:nvSpPr>
              <p:spPr bwMode="gray">
                <a:xfrm rot="6078281">
                  <a:off x="2018" y="2290"/>
                  <a:ext cx="224"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21" name="AutoShape 21"/>
                <p:cNvSpPr>
                  <a:spLocks noChangeArrowheads="1"/>
                </p:cNvSpPr>
                <p:nvPr/>
              </p:nvSpPr>
              <p:spPr bwMode="gray">
                <a:xfrm rot="6373927">
                  <a:off x="2094" y="2310"/>
                  <a:ext cx="226"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22" name="AutoShape 22"/>
                <p:cNvSpPr>
                  <a:spLocks noChangeArrowheads="1"/>
                </p:cNvSpPr>
                <p:nvPr/>
              </p:nvSpPr>
              <p:spPr bwMode="gray">
                <a:xfrm rot="6906312">
                  <a:off x="2182" y="2337"/>
                  <a:ext cx="222"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6" name="Group 23"/>
            <p:cNvGrpSpPr>
              <a:grpSpLocks/>
            </p:cNvGrpSpPr>
            <p:nvPr/>
          </p:nvGrpSpPr>
          <p:grpSpPr bwMode="auto">
            <a:xfrm rot="-9970459" flipH="1" flipV="1">
              <a:off x="2688" y="1056"/>
              <a:ext cx="784" cy="198"/>
              <a:chOff x="2532" y="1051"/>
              <a:chExt cx="893" cy="246"/>
            </a:xfrm>
          </p:grpSpPr>
          <p:grpSp>
            <p:nvGrpSpPr>
              <p:cNvPr id="7" name="Group 24"/>
              <p:cNvGrpSpPr>
                <a:grpSpLocks/>
              </p:cNvGrpSpPr>
              <p:nvPr/>
            </p:nvGrpSpPr>
            <p:grpSpPr bwMode="auto">
              <a:xfrm>
                <a:off x="2532" y="1051"/>
                <a:ext cx="743" cy="185"/>
                <a:chOff x="1565" y="2568"/>
                <a:chExt cx="1118" cy="279"/>
              </a:xfrm>
            </p:grpSpPr>
            <p:sp>
              <p:nvSpPr>
                <p:cNvPr id="51225" name="AutoShape 25"/>
                <p:cNvSpPr>
                  <a:spLocks noChangeArrowheads="1"/>
                </p:cNvSpPr>
                <p:nvPr/>
              </p:nvSpPr>
              <p:spPr bwMode="gray">
                <a:xfrm rot="5263130">
                  <a:off x="1888" y="2281"/>
                  <a:ext cx="221"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26" name="AutoShape 26"/>
                <p:cNvSpPr>
                  <a:spLocks noChangeArrowheads="1"/>
                </p:cNvSpPr>
                <p:nvPr/>
              </p:nvSpPr>
              <p:spPr bwMode="gray">
                <a:xfrm rot="6078281">
                  <a:off x="2026" y="2284"/>
                  <a:ext cx="221"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27" name="AutoShape 27"/>
                <p:cNvSpPr>
                  <a:spLocks noChangeArrowheads="1"/>
                </p:cNvSpPr>
                <p:nvPr/>
              </p:nvSpPr>
              <p:spPr bwMode="gray">
                <a:xfrm rot="6373927">
                  <a:off x="2095" y="2304"/>
                  <a:ext cx="223" cy="820"/>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28" name="AutoShape 28"/>
                <p:cNvSpPr>
                  <a:spLocks noChangeArrowheads="1"/>
                </p:cNvSpPr>
                <p:nvPr/>
              </p:nvSpPr>
              <p:spPr bwMode="gray">
                <a:xfrm rot="6906312">
                  <a:off x="2188" y="2340"/>
                  <a:ext cx="226"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8" name="Group 29"/>
              <p:cNvGrpSpPr>
                <a:grpSpLocks/>
              </p:cNvGrpSpPr>
              <p:nvPr/>
            </p:nvGrpSpPr>
            <p:grpSpPr bwMode="auto">
              <a:xfrm rot="1353540">
                <a:off x="2682" y="1111"/>
                <a:ext cx="743" cy="186"/>
                <a:chOff x="1565" y="2568"/>
                <a:chExt cx="1118" cy="279"/>
              </a:xfrm>
            </p:grpSpPr>
            <p:sp>
              <p:nvSpPr>
                <p:cNvPr id="51230" name="AutoShape 30"/>
                <p:cNvSpPr>
                  <a:spLocks noChangeArrowheads="1"/>
                </p:cNvSpPr>
                <p:nvPr/>
              </p:nvSpPr>
              <p:spPr bwMode="gray">
                <a:xfrm rot="5263130">
                  <a:off x="1890" y="226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31" name="AutoShape 31"/>
                <p:cNvSpPr>
                  <a:spLocks noChangeArrowheads="1"/>
                </p:cNvSpPr>
                <p:nvPr/>
              </p:nvSpPr>
              <p:spPr bwMode="gray">
                <a:xfrm rot="6078281">
                  <a:off x="2026" y="226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32" name="AutoShape 32"/>
                <p:cNvSpPr>
                  <a:spLocks noChangeArrowheads="1"/>
                </p:cNvSpPr>
                <p:nvPr/>
              </p:nvSpPr>
              <p:spPr bwMode="gray">
                <a:xfrm rot="6373927">
                  <a:off x="2105" y="2291"/>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33" name="AutoShape 33"/>
                <p:cNvSpPr>
                  <a:spLocks noChangeArrowheads="1"/>
                </p:cNvSpPr>
                <p:nvPr/>
              </p:nvSpPr>
              <p:spPr bwMode="gray">
                <a:xfrm rot="6906312">
                  <a:off x="2193"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nvGrpSpPr>
          <p:cNvPr id="9" name="Group 34"/>
          <p:cNvGrpSpPr>
            <a:grpSpLocks/>
          </p:cNvGrpSpPr>
          <p:nvPr/>
        </p:nvGrpSpPr>
        <p:grpSpPr bwMode="auto">
          <a:xfrm rot="10082854">
            <a:off x="4575175" y="4770438"/>
            <a:ext cx="1198563" cy="303212"/>
            <a:chOff x="2598" y="1026"/>
            <a:chExt cx="957" cy="242"/>
          </a:xfrm>
        </p:grpSpPr>
        <p:grpSp>
          <p:nvGrpSpPr>
            <p:cNvPr id="10" name="Group 35"/>
            <p:cNvGrpSpPr>
              <a:grpSpLocks/>
            </p:cNvGrpSpPr>
            <p:nvPr/>
          </p:nvGrpSpPr>
          <p:grpSpPr bwMode="auto">
            <a:xfrm rot="-9970459" flipH="1" flipV="1">
              <a:off x="2598" y="1026"/>
              <a:ext cx="957" cy="242"/>
              <a:chOff x="2532" y="1051"/>
              <a:chExt cx="893" cy="246"/>
            </a:xfrm>
          </p:grpSpPr>
          <p:grpSp>
            <p:nvGrpSpPr>
              <p:cNvPr id="11" name="Group 36"/>
              <p:cNvGrpSpPr>
                <a:grpSpLocks/>
              </p:cNvGrpSpPr>
              <p:nvPr/>
            </p:nvGrpSpPr>
            <p:grpSpPr bwMode="auto">
              <a:xfrm>
                <a:off x="2532" y="1051"/>
                <a:ext cx="743" cy="185"/>
                <a:chOff x="1565" y="2568"/>
                <a:chExt cx="1118" cy="279"/>
              </a:xfrm>
            </p:grpSpPr>
            <p:sp>
              <p:nvSpPr>
                <p:cNvPr id="51237" name="AutoShape 37"/>
                <p:cNvSpPr>
                  <a:spLocks noChangeArrowheads="1"/>
                </p:cNvSpPr>
                <p:nvPr/>
              </p:nvSpPr>
              <p:spPr bwMode="gray">
                <a:xfrm rot="5263130">
                  <a:off x="1868" y="2287"/>
                  <a:ext cx="227" cy="812"/>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38" name="AutoShape 38"/>
                <p:cNvSpPr>
                  <a:spLocks noChangeArrowheads="1"/>
                </p:cNvSpPr>
                <p:nvPr/>
              </p:nvSpPr>
              <p:spPr bwMode="gray">
                <a:xfrm rot="6078281">
                  <a:off x="2000" y="2283"/>
                  <a:ext cx="227"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39" name="AutoShape 39"/>
                <p:cNvSpPr>
                  <a:spLocks noChangeArrowheads="1"/>
                </p:cNvSpPr>
                <p:nvPr/>
              </p:nvSpPr>
              <p:spPr bwMode="gray">
                <a:xfrm rot="6373927">
                  <a:off x="2074" y="2308"/>
                  <a:ext cx="229" cy="815"/>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40" name="AutoShape 40"/>
                <p:cNvSpPr>
                  <a:spLocks noChangeArrowheads="1"/>
                </p:cNvSpPr>
                <p:nvPr/>
              </p:nvSpPr>
              <p:spPr bwMode="gray">
                <a:xfrm rot="6906312">
                  <a:off x="2163" y="2332"/>
                  <a:ext cx="237" cy="815"/>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2" name="Group 41"/>
              <p:cNvGrpSpPr>
                <a:grpSpLocks/>
              </p:cNvGrpSpPr>
              <p:nvPr/>
            </p:nvGrpSpPr>
            <p:grpSpPr bwMode="auto">
              <a:xfrm rot="1353540">
                <a:off x="2682" y="1111"/>
                <a:ext cx="743" cy="186"/>
                <a:chOff x="1565" y="2568"/>
                <a:chExt cx="1118" cy="279"/>
              </a:xfrm>
            </p:grpSpPr>
            <p:sp>
              <p:nvSpPr>
                <p:cNvPr id="51242" name="AutoShape 42"/>
                <p:cNvSpPr>
                  <a:spLocks noChangeArrowheads="1"/>
                </p:cNvSpPr>
                <p:nvPr/>
              </p:nvSpPr>
              <p:spPr bwMode="gray">
                <a:xfrm rot="5263130">
                  <a:off x="1883" y="2288"/>
                  <a:ext cx="220" cy="812"/>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43" name="AutoShape 43"/>
                <p:cNvSpPr>
                  <a:spLocks noChangeArrowheads="1"/>
                </p:cNvSpPr>
                <p:nvPr/>
              </p:nvSpPr>
              <p:spPr bwMode="gray">
                <a:xfrm rot="6078281">
                  <a:off x="2014" y="2287"/>
                  <a:ext cx="222"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44" name="AutoShape 44"/>
                <p:cNvSpPr>
                  <a:spLocks noChangeArrowheads="1"/>
                </p:cNvSpPr>
                <p:nvPr/>
              </p:nvSpPr>
              <p:spPr bwMode="gray">
                <a:xfrm rot="6373927">
                  <a:off x="2090" y="2311"/>
                  <a:ext cx="226" cy="815"/>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45" name="AutoShape 45"/>
                <p:cNvSpPr>
                  <a:spLocks noChangeArrowheads="1"/>
                </p:cNvSpPr>
                <p:nvPr/>
              </p:nvSpPr>
              <p:spPr bwMode="gray">
                <a:xfrm rot="6906312">
                  <a:off x="2180" y="2334"/>
                  <a:ext cx="224" cy="815"/>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13" name="Group 46"/>
            <p:cNvGrpSpPr>
              <a:grpSpLocks/>
            </p:cNvGrpSpPr>
            <p:nvPr/>
          </p:nvGrpSpPr>
          <p:grpSpPr bwMode="auto">
            <a:xfrm rot="-9970459" flipH="1" flipV="1">
              <a:off x="2688" y="1056"/>
              <a:ext cx="784" cy="198"/>
              <a:chOff x="2532" y="1051"/>
              <a:chExt cx="893" cy="246"/>
            </a:xfrm>
          </p:grpSpPr>
          <p:grpSp>
            <p:nvGrpSpPr>
              <p:cNvPr id="14" name="Group 47"/>
              <p:cNvGrpSpPr>
                <a:grpSpLocks/>
              </p:cNvGrpSpPr>
              <p:nvPr/>
            </p:nvGrpSpPr>
            <p:grpSpPr bwMode="auto">
              <a:xfrm>
                <a:off x="2532" y="1051"/>
                <a:ext cx="743" cy="185"/>
                <a:chOff x="1565" y="2568"/>
                <a:chExt cx="1118" cy="279"/>
              </a:xfrm>
            </p:grpSpPr>
            <p:sp>
              <p:nvSpPr>
                <p:cNvPr id="51248" name="AutoShape 48"/>
                <p:cNvSpPr>
                  <a:spLocks noChangeArrowheads="1"/>
                </p:cNvSpPr>
                <p:nvPr/>
              </p:nvSpPr>
              <p:spPr bwMode="gray">
                <a:xfrm rot="5263130">
                  <a:off x="1887" y="2286"/>
                  <a:ext cx="223" cy="819"/>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49" name="AutoShape 49"/>
                <p:cNvSpPr>
                  <a:spLocks noChangeArrowheads="1"/>
                </p:cNvSpPr>
                <p:nvPr/>
              </p:nvSpPr>
              <p:spPr bwMode="gray">
                <a:xfrm rot="6078281">
                  <a:off x="2022" y="2289"/>
                  <a:ext cx="226" cy="819"/>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50" name="AutoShape 50"/>
                <p:cNvSpPr>
                  <a:spLocks noChangeArrowheads="1"/>
                </p:cNvSpPr>
                <p:nvPr/>
              </p:nvSpPr>
              <p:spPr bwMode="gray">
                <a:xfrm rot="6373927">
                  <a:off x="2097" y="2308"/>
                  <a:ext cx="218" cy="821"/>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51" name="AutoShape 51"/>
                <p:cNvSpPr>
                  <a:spLocks noChangeArrowheads="1"/>
                </p:cNvSpPr>
                <p:nvPr/>
              </p:nvSpPr>
              <p:spPr bwMode="gray">
                <a:xfrm rot="6906312">
                  <a:off x="2185" y="2336"/>
                  <a:ext cx="226" cy="82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5" name="Group 52"/>
              <p:cNvGrpSpPr>
                <a:grpSpLocks/>
              </p:cNvGrpSpPr>
              <p:nvPr/>
            </p:nvGrpSpPr>
            <p:grpSpPr bwMode="auto">
              <a:xfrm rot="1353540">
                <a:off x="2682" y="1111"/>
                <a:ext cx="743" cy="186"/>
                <a:chOff x="1565" y="2568"/>
                <a:chExt cx="1118" cy="279"/>
              </a:xfrm>
            </p:grpSpPr>
            <p:sp>
              <p:nvSpPr>
                <p:cNvPr id="51253" name="AutoShape 53"/>
                <p:cNvSpPr>
                  <a:spLocks noChangeArrowheads="1"/>
                </p:cNvSpPr>
                <p:nvPr/>
              </p:nvSpPr>
              <p:spPr bwMode="gray">
                <a:xfrm rot="5263130">
                  <a:off x="1892" y="2268"/>
                  <a:ext cx="227" cy="821"/>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54" name="AutoShape 54"/>
                <p:cNvSpPr>
                  <a:spLocks noChangeArrowheads="1"/>
                </p:cNvSpPr>
                <p:nvPr/>
              </p:nvSpPr>
              <p:spPr bwMode="gray">
                <a:xfrm rot="6078281">
                  <a:off x="2025" y="2265"/>
                  <a:ext cx="227" cy="819"/>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55" name="AutoShape 55"/>
                <p:cNvSpPr>
                  <a:spLocks noChangeArrowheads="1"/>
                </p:cNvSpPr>
                <p:nvPr/>
              </p:nvSpPr>
              <p:spPr bwMode="gray">
                <a:xfrm rot="6373927">
                  <a:off x="2107" y="2291"/>
                  <a:ext cx="227" cy="821"/>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56" name="AutoShape 56"/>
                <p:cNvSpPr>
                  <a:spLocks noChangeArrowheads="1"/>
                </p:cNvSpPr>
                <p:nvPr/>
              </p:nvSpPr>
              <p:spPr bwMode="gray">
                <a:xfrm rot="6906312">
                  <a:off x="2190" y="2320"/>
                  <a:ext cx="227" cy="821"/>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nvGrpSpPr>
          <p:cNvPr id="16" name="Group 57"/>
          <p:cNvGrpSpPr>
            <a:grpSpLocks/>
          </p:cNvGrpSpPr>
          <p:nvPr/>
        </p:nvGrpSpPr>
        <p:grpSpPr bwMode="auto">
          <a:xfrm rot="10082854">
            <a:off x="6950075" y="4768850"/>
            <a:ext cx="1196975" cy="303213"/>
            <a:chOff x="2598" y="1026"/>
            <a:chExt cx="957" cy="242"/>
          </a:xfrm>
        </p:grpSpPr>
        <p:grpSp>
          <p:nvGrpSpPr>
            <p:cNvPr id="17" name="Group 58"/>
            <p:cNvGrpSpPr>
              <a:grpSpLocks/>
            </p:cNvGrpSpPr>
            <p:nvPr/>
          </p:nvGrpSpPr>
          <p:grpSpPr bwMode="auto">
            <a:xfrm rot="-9970459" flipH="1" flipV="1">
              <a:off x="2598" y="1026"/>
              <a:ext cx="957" cy="242"/>
              <a:chOff x="2532" y="1051"/>
              <a:chExt cx="893" cy="246"/>
            </a:xfrm>
          </p:grpSpPr>
          <p:grpSp>
            <p:nvGrpSpPr>
              <p:cNvPr id="18" name="Group 59"/>
              <p:cNvGrpSpPr>
                <a:grpSpLocks/>
              </p:cNvGrpSpPr>
              <p:nvPr/>
            </p:nvGrpSpPr>
            <p:grpSpPr bwMode="auto">
              <a:xfrm>
                <a:off x="2532" y="1051"/>
                <a:ext cx="743" cy="185"/>
                <a:chOff x="1565" y="2568"/>
                <a:chExt cx="1118" cy="279"/>
              </a:xfrm>
            </p:grpSpPr>
            <p:sp>
              <p:nvSpPr>
                <p:cNvPr id="51260" name="AutoShape 60"/>
                <p:cNvSpPr>
                  <a:spLocks noChangeArrowheads="1"/>
                </p:cNvSpPr>
                <p:nvPr/>
              </p:nvSpPr>
              <p:spPr bwMode="gray">
                <a:xfrm rot="5263130">
                  <a:off x="1866" y="2286"/>
                  <a:ext cx="227"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61" name="AutoShape 61"/>
                <p:cNvSpPr>
                  <a:spLocks noChangeArrowheads="1"/>
                </p:cNvSpPr>
                <p:nvPr/>
              </p:nvSpPr>
              <p:spPr bwMode="gray">
                <a:xfrm rot="6078281">
                  <a:off x="2001" y="2282"/>
                  <a:ext cx="227" cy="807"/>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62" name="AutoShape 62"/>
                <p:cNvSpPr>
                  <a:spLocks noChangeArrowheads="1"/>
                </p:cNvSpPr>
                <p:nvPr/>
              </p:nvSpPr>
              <p:spPr bwMode="gray">
                <a:xfrm rot="6373927">
                  <a:off x="2073" y="2304"/>
                  <a:ext cx="237" cy="814"/>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63" name="AutoShape 63"/>
                <p:cNvSpPr>
                  <a:spLocks noChangeArrowheads="1"/>
                </p:cNvSpPr>
                <p:nvPr/>
              </p:nvSpPr>
              <p:spPr bwMode="gray">
                <a:xfrm rot="6906312">
                  <a:off x="2168" y="2329"/>
                  <a:ext cx="229"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19" name="Group 64"/>
              <p:cNvGrpSpPr>
                <a:grpSpLocks/>
              </p:cNvGrpSpPr>
              <p:nvPr/>
            </p:nvGrpSpPr>
            <p:grpSpPr bwMode="auto">
              <a:xfrm rot="1353540">
                <a:off x="2682" y="1111"/>
                <a:ext cx="743" cy="186"/>
                <a:chOff x="1565" y="2568"/>
                <a:chExt cx="1118" cy="279"/>
              </a:xfrm>
            </p:grpSpPr>
            <p:sp>
              <p:nvSpPr>
                <p:cNvPr id="51265" name="AutoShape 65"/>
                <p:cNvSpPr>
                  <a:spLocks noChangeArrowheads="1"/>
                </p:cNvSpPr>
                <p:nvPr/>
              </p:nvSpPr>
              <p:spPr bwMode="gray">
                <a:xfrm rot="5263130">
                  <a:off x="1888" y="2289"/>
                  <a:ext cx="220"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66" name="AutoShape 66"/>
                <p:cNvSpPr>
                  <a:spLocks noChangeArrowheads="1"/>
                </p:cNvSpPr>
                <p:nvPr/>
              </p:nvSpPr>
              <p:spPr bwMode="gray">
                <a:xfrm rot="6078281">
                  <a:off x="2018" y="2290"/>
                  <a:ext cx="224"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67" name="AutoShape 67"/>
                <p:cNvSpPr>
                  <a:spLocks noChangeArrowheads="1"/>
                </p:cNvSpPr>
                <p:nvPr/>
              </p:nvSpPr>
              <p:spPr bwMode="gray">
                <a:xfrm rot="6373927">
                  <a:off x="2094" y="2310"/>
                  <a:ext cx="226"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68" name="AutoShape 68"/>
                <p:cNvSpPr>
                  <a:spLocks noChangeArrowheads="1"/>
                </p:cNvSpPr>
                <p:nvPr/>
              </p:nvSpPr>
              <p:spPr bwMode="gray">
                <a:xfrm rot="6906312">
                  <a:off x="2182" y="2337"/>
                  <a:ext cx="222"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20" name="Group 69"/>
            <p:cNvGrpSpPr>
              <a:grpSpLocks/>
            </p:cNvGrpSpPr>
            <p:nvPr/>
          </p:nvGrpSpPr>
          <p:grpSpPr bwMode="auto">
            <a:xfrm rot="-9970459" flipH="1" flipV="1">
              <a:off x="2688" y="1056"/>
              <a:ext cx="784" cy="198"/>
              <a:chOff x="2532" y="1051"/>
              <a:chExt cx="893" cy="246"/>
            </a:xfrm>
          </p:grpSpPr>
          <p:grpSp>
            <p:nvGrpSpPr>
              <p:cNvPr id="21" name="Group 70"/>
              <p:cNvGrpSpPr>
                <a:grpSpLocks/>
              </p:cNvGrpSpPr>
              <p:nvPr/>
            </p:nvGrpSpPr>
            <p:grpSpPr bwMode="auto">
              <a:xfrm>
                <a:off x="2532" y="1051"/>
                <a:ext cx="743" cy="185"/>
                <a:chOff x="1565" y="2568"/>
                <a:chExt cx="1118" cy="279"/>
              </a:xfrm>
            </p:grpSpPr>
            <p:sp>
              <p:nvSpPr>
                <p:cNvPr id="51271" name="AutoShape 71"/>
                <p:cNvSpPr>
                  <a:spLocks noChangeArrowheads="1"/>
                </p:cNvSpPr>
                <p:nvPr/>
              </p:nvSpPr>
              <p:spPr bwMode="gray">
                <a:xfrm rot="5263130">
                  <a:off x="1888" y="2281"/>
                  <a:ext cx="221"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72" name="AutoShape 72"/>
                <p:cNvSpPr>
                  <a:spLocks noChangeArrowheads="1"/>
                </p:cNvSpPr>
                <p:nvPr/>
              </p:nvSpPr>
              <p:spPr bwMode="gray">
                <a:xfrm rot="6078281">
                  <a:off x="2026" y="2284"/>
                  <a:ext cx="221"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73" name="AutoShape 73"/>
                <p:cNvSpPr>
                  <a:spLocks noChangeArrowheads="1"/>
                </p:cNvSpPr>
                <p:nvPr/>
              </p:nvSpPr>
              <p:spPr bwMode="gray">
                <a:xfrm rot="6373927">
                  <a:off x="2095" y="2304"/>
                  <a:ext cx="223" cy="820"/>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74" name="AutoShape 74"/>
                <p:cNvSpPr>
                  <a:spLocks noChangeArrowheads="1"/>
                </p:cNvSpPr>
                <p:nvPr/>
              </p:nvSpPr>
              <p:spPr bwMode="gray">
                <a:xfrm rot="6906312">
                  <a:off x="2188" y="2340"/>
                  <a:ext cx="226"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22" name="Group 75"/>
              <p:cNvGrpSpPr>
                <a:grpSpLocks/>
              </p:cNvGrpSpPr>
              <p:nvPr/>
            </p:nvGrpSpPr>
            <p:grpSpPr bwMode="auto">
              <a:xfrm rot="1353540">
                <a:off x="2682" y="1111"/>
                <a:ext cx="743" cy="186"/>
                <a:chOff x="1565" y="2568"/>
                <a:chExt cx="1118" cy="279"/>
              </a:xfrm>
            </p:grpSpPr>
            <p:sp>
              <p:nvSpPr>
                <p:cNvPr id="51276" name="AutoShape 76"/>
                <p:cNvSpPr>
                  <a:spLocks noChangeArrowheads="1"/>
                </p:cNvSpPr>
                <p:nvPr/>
              </p:nvSpPr>
              <p:spPr bwMode="gray">
                <a:xfrm rot="5263130">
                  <a:off x="1890" y="226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77" name="AutoShape 77"/>
                <p:cNvSpPr>
                  <a:spLocks noChangeArrowheads="1"/>
                </p:cNvSpPr>
                <p:nvPr/>
              </p:nvSpPr>
              <p:spPr bwMode="gray">
                <a:xfrm rot="6078281">
                  <a:off x="2026" y="226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78" name="AutoShape 78"/>
                <p:cNvSpPr>
                  <a:spLocks noChangeArrowheads="1"/>
                </p:cNvSpPr>
                <p:nvPr/>
              </p:nvSpPr>
              <p:spPr bwMode="gray">
                <a:xfrm rot="6373927">
                  <a:off x="2105" y="2291"/>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79" name="AutoShape 79"/>
                <p:cNvSpPr>
                  <a:spLocks noChangeArrowheads="1"/>
                </p:cNvSpPr>
                <p:nvPr/>
              </p:nvSpPr>
              <p:spPr bwMode="gray">
                <a:xfrm rot="6906312">
                  <a:off x="2193" y="2326"/>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nvGrpSpPr>
          <p:cNvPr id="23" name="Group 80"/>
          <p:cNvGrpSpPr>
            <a:grpSpLocks/>
          </p:cNvGrpSpPr>
          <p:nvPr/>
        </p:nvGrpSpPr>
        <p:grpSpPr bwMode="auto">
          <a:xfrm>
            <a:off x="6218238" y="2114550"/>
            <a:ext cx="1196975" cy="303213"/>
            <a:chOff x="2598" y="1026"/>
            <a:chExt cx="957" cy="242"/>
          </a:xfrm>
        </p:grpSpPr>
        <p:grpSp>
          <p:nvGrpSpPr>
            <p:cNvPr id="24" name="Group 81"/>
            <p:cNvGrpSpPr>
              <a:grpSpLocks/>
            </p:cNvGrpSpPr>
            <p:nvPr/>
          </p:nvGrpSpPr>
          <p:grpSpPr bwMode="auto">
            <a:xfrm rot="-9970459" flipH="1" flipV="1">
              <a:off x="2598" y="1026"/>
              <a:ext cx="957" cy="242"/>
              <a:chOff x="2532" y="1051"/>
              <a:chExt cx="893" cy="246"/>
            </a:xfrm>
          </p:grpSpPr>
          <p:grpSp>
            <p:nvGrpSpPr>
              <p:cNvPr id="25" name="Group 82"/>
              <p:cNvGrpSpPr>
                <a:grpSpLocks/>
              </p:cNvGrpSpPr>
              <p:nvPr/>
            </p:nvGrpSpPr>
            <p:grpSpPr bwMode="auto">
              <a:xfrm>
                <a:off x="2532" y="1051"/>
                <a:ext cx="743" cy="185"/>
                <a:chOff x="1565" y="2568"/>
                <a:chExt cx="1118" cy="279"/>
              </a:xfrm>
            </p:grpSpPr>
            <p:sp>
              <p:nvSpPr>
                <p:cNvPr id="51283" name="AutoShape 83"/>
                <p:cNvSpPr>
                  <a:spLocks noChangeArrowheads="1"/>
                </p:cNvSpPr>
                <p:nvPr/>
              </p:nvSpPr>
              <p:spPr bwMode="gray">
                <a:xfrm rot="5263130">
                  <a:off x="1845" y="2269"/>
                  <a:ext cx="231"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84" name="AutoShape 84"/>
                <p:cNvSpPr>
                  <a:spLocks noChangeArrowheads="1"/>
                </p:cNvSpPr>
                <p:nvPr/>
              </p:nvSpPr>
              <p:spPr bwMode="gray">
                <a:xfrm rot="6078281">
                  <a:off x="1980" y="2272"/>
                  <a:ext cx="233"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85" name="AutoShape 85"/>
                <p:cNvSpPr>
                  <a:spLocks noChangeArrowheads="1"/>
                </p:cNvSpPr>
                <p:nvPr/>
              </p:nvSpPr>
              <p:spPr bwMode="gray">
                <a:xfrm rot="6373927">
                  <a:off x="2057" y="2296"/>
                  <a:ext cx="235"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86" name="AutoShape 86"/>
                <p:cNvSpPr>
                  <a:spLocks noChangeArrowheads="1"/>
                </p:cNvSpPr>
                <p:nvPr/>
              </p:nvSpPr>
              <p:spPr bwMode="gray">
                <a:xfrm rot="6906312">
                  <a:off x="2148" y="2317"/>
                  <a:ext cx="227"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26" name="Group 87"/>
              <p:cNvGrpSpPr>
                <a:grpSpLocks/>
              </p:cNvGrpSpPr>
              <p:nvPr/>
            </p:nvGrpSpPr>
            <p:grpSpPr bwMode="auto">
              <a:xfrm rot="1353540">
                <a:off x="2682" y="1111"/>
                <a:ext cx="743" cy="186"/>
                <a:chOff x="1565" y="2568"/>
                <a:chExt cx="1118" cy="279"/>
              </a:xfrm>
            </p:grpSpPr>
            <p:sp>
              <p:nvSpPr>
                <p:cNvPr id="51288" name="AutoShape 88"/>
                <p:cNvSpPr>
                  <a:spLocks noChangeArrowheads="1"/>
                </p:cNvSpPr>
                <p:nvPr/>
              </p:nvSpPr>
              <p:spPr bwMode="gray">
                <a:xfrm rot="5263130">
                  <a:off x="1852" y="2284"/>
                  <a:ext cx="224"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89" name="AutoShape 89"/>
                <p:cNvSpPr>
                  <a:spLocks noChangeArrowheads="1"/>
                </p:cNvSpPr>
                <p:nvPr/>
              </p:nvSpPr>
              <p:spPr bwMode="gray">
                <a:xfrm rot="6078281">
                  <a:off x="1984" y="2283"/>
                  <a:ext cx="222"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90" name="AutoShape 90"/>
                <p:cNvSpPr>
                  <a:spLocks noChangeArrowheads="1"/>
                </p:cNvSpPr>
                <p:nvPr/>
              </p:nvSpPr>
              <p:spPr bwMode="gray">
                <a:xfrm rot="6373927">
                  <a:off x="2064" y="2309"/>
                  <a:ext cx="226"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91" name="AutoShape 91"/>
                <p:cNvSpPr>
                  <a:spLocks noChangeArrowheads="1"/>
                </p:cNvSpPr>
                <p:nvPr/>
              </p:nvSpPr>
              <p:spPr bwMode="gray">
                <a:xfrm rot="6906312">
                  <a:off x="2147" y="2336"/>
                  <a:ext cx="226"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27" name="Group 92"/>
            <p:cNvGrpSpPr>
              <a:grpSpLocks/>
            </p:cNvGrpSpPr>
            <p:nvPr/>
          </p:nvGrpSpPr>
          <p:grpSpPr bwMode="auto">
            <a:xfrm rot="-9970459" flipH="1" flipV="1">
              <a:off x="2688" y="1056"/>
              <a:ext cx="784" cy="198"/>
              <a:chOff x="2532" y="1051"/>
              <a:chExt cx="893" cy="246"/>
            </a:xfrm>
          </p:grpSpPr>
          <p:grpSp>
            <p:nvGrpSpPr>
              <p:cNvPr id="28" name="Group 93"/>
              <p:cNvGrpSpPr>
                <a:grpSpLocks/>
              </p:cNvGrpSpPr>
              <p:nvPr/>
            </p:nvGrpSpPr>
            <p:grpSpPr bwMode="auto">
              <a:xfrm>
                <a:off x="2532" y="1051"/>
                <a:ext cx="743" cy="185"/>
                <a:chOff x="1565" y="2568"/>
                <a:chExt cx="1118" cy="279"/>
              </a:xfrm>
            </p:grpSpPr>
            <p:sp>
              <p:nvSpPr>
                <p:cNvPr id="51294" name="AutoShape 94"/>
                <p:cNvSpPr>
                  <a:spLocks noChangeArrowheads="1"/>
                </p:cNvSpPr>
                <p:nvPr/>
              </p:nvSpPr>
              <p:spPr bwMode="gray">
                <a:xfrm rot="5263130">
                  <a:off x="1849" y="2258"/>
                  <a:ext cx="218"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95" name="AutoShape 95"/>
                <p:cNvSpPr>
                  <a:spLocks noChangeArrowheads="1"/>
                </p:cNvSpPr>
                <p:nvPr/>
              </p:nvSpPr>
              <p:spPr bwMode="gray">
                <a:xfrm rot="6078281">
                  <a:off x="1975" y="2255"/>
                  <a:ext cx="226" cy="816"/>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96" name="AutoShape 96"/>
                <p:cNvSpPr>
                  <a:spLocks noChangeArrowheads="1"/>
                </p:cNvSpPr>
                <p:nvPr/>
              </p:nvSpPr>
              <p:spPr bwMode="gray">
                <a:xfrm rot="6373927">
                  <a:off x="2065" y="2284"/>
                  <a:ext cx="218"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297" name="AutoShape 97"/>
                <p:cNvSpPr>
                  <a:spLocks noChangeArrowheads="1"/>
                </p:cNvSpPr>
                <p:nvPr/>
              </p:nvSpPr>
              <p:spPr bwMode="gray">
                <a:xfrm rot="6906312">
                  <a:off x="2154" y="2305"/>
                  <a:ext cx="221"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29" name="Group 98"/>
              <p:cNvGrpSpPr>
                <a:grpSpLocks/>
              </p:cNvGrpSpPr>
              <p:nvPr/>
            </p:nvGrpSpPr>
            <p:grpSpPr bwMode="auto">
              <a:xfrm rot="1353540">
                <a:off x="2682" y="1111"/>
                <a:ext cx="743" cy="186"/>
                <a:chOff x="1565" y="2568"/>
                <a:chExt cx="1118" cy="279"/>
              </a:xfrm>
            </p:grpSpPr>
            <p:sp>
              <p:nvSpPr>
                <p:cNvPr id="51299" name="AutoShape 99"/>
                <p:cNvSpPr>
                  <a:spLocks noChangeArrowheads="1"/>
                </p:cNvSpPr>
                <p:nvPr/>
              </p:nvSpPr>
              <p:spPr bwMode="gray">
                <a:xfrm rot="5263130">
                  <a:off x="1834" y="2271"/>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00" name="AutoShape 100"/>
                <p:cNvSpPr>
                  <a:spLocks noChangeArrowheads="1"/>
                </p:cNvSpPr>
                <p:nvPr/>
              </p:nvSpPr>
              <p:spPr bwMode="gray">
                <a:xfrm rot="6078281">
                  <a:off x="1978" y="2264"/>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01" name="AutoShape 101"/>
                <p:cNvSpPr>
                  <a:spLocks noChangeArrowheads="1"/>
                </p:cNvSpPr>
                <p:nvPr/>
              </p:nvSpPr>
              <p:spPr bwMode="gray">
                <a:xfrm rot="6373927">
                  <a:off x="2054" y="2288"/>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02" name="AutoShape 102"/>
                <p:cNvSpPr>
                  <a:spLocks noChangeArrowheads="1"/>
                </p:cNvSpPr>
                <p:nvPr/>
              </p:nvSpPr>
              <p:spPr bwMode="gray">
                <a:xfrm rot="6906312">
                  <a:off x="2139" y="2314"/>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nvGrpSpPr>
          <p:cNvPr id="30" name="Group 103"/>
          <p:cNvGrpSpPr>
            <a:grpSpLocks/>
          </p:cNvGrpSpPr>
          <p:nvPr/>
        </p:nvGrpSpPr>
        <p:grpSpPr bwMode="auto">
          <a:xfrm rot="-232145">
            <a:off x="5094288" y="3922713"/>
            <a:ext cx="1235075" cy="331787"/>
            <a:chOff x="1824" y="2448"/>
            <a:chExt cx="987" cy="266"/>
          </a:xfrm>
        </p:grpSpPr>
        <p:grpSp>
          <p:nvGrpSpPr>
            <p:cNvPr id="31" name="Group 104"/>
            <p:cNvGrpSpPr>
              <a:grpSpLocks/>
            </p:cNvGrpSpPr>
            <p:nvPr/>
          </p:nvGrpSpPr>
          <p:grpSpPr bwMode="auto">
            <a:xfrm rot="513316">
              <a:off x="1824" y="2448"/>
              <a:ext cx="957" cy="242"/>
              <a:chOff x="2598" y="1026"/>
              <a:chExt cx="957" cy="242"/>
            </a:xfrm>
          </p:grpSpPr>
          <p:grpSp>
            <p:nvGrpSpPr>
              <p:cNvPr id="51298" name="Group 105"/>
              <p:cNvGrpSpPr>
                <a:grpSpLocks/>
              </p:cNvGrpSpPr>
              <p:nvPr/>
            </p:nvGrpSpPr>
            <p:grpSpPr bwMode="auto">
              <a:xfrm rot="-9970459" flipH="1" flipV="1">
                <a:off x="2598" y="1026"/>
                <a:ext cx="957" cy="242"/>
                <a:chOff x="2532" y="1051"/>
                <a:chExt cx="893" cy="246"/>
              </a:xfrm>
            </p:grpSpPr>
            <p:grpSp>
              <p:nvGrpSpPr>
                <p:cNvPr id="51303" name="Group 106"/>
                <p:cNvGrpSpPr>
                  <a:grpSpLocks/>
                </p:cNvGrpSpPr>
                <p:nvPr/>
              </p:nvGrpSpPr>
              <p:grpSpPr bwMode="auto">
                <a:xfrm>
                  <a:off x="2532" y="1051"/>
                  <a:ext cx="743" cy="185"/>
                  <a:chOff x="1565" y="2568"/>
                  <a:chExt cx="1118" cy="279"/>
                </a:xfrm>
              </p:grpSpPr>
              <p:sp>
                <p:nvSpPr>
                  <p:cNvPr id="51307" name="AutoShape 107"/>
                  <p:cNvSpPr>
                    <a:spLocks noChangeArrowheads="1"/>
                  </p:cNvSpPr>
                  <p:nvPr/>
                </p:nvSpPr>
                <p:spPr bwMode="gray">
                  <a:xfrm rot="5263130">
                    <a:off x="1824" y="2259"/>
                    <a:ext cx="226" cy="810"/>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08" name="AutoShape 108"/>
                  <p:cNvSpPr>
                    <a:spLocks noChangeArrowheads="1"/>
                  </p:cNvSpPr>
                  <p:nvPr/>
                </p:nvSpPr>
                <p:spPr bwMode="gray">
                  <a:xfrm rot="6078281">
                    <a:off x="1961" y="2264"/>
                    <a:ext cx="226" cy="810"/>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09" name="AutoShape 109"/>
                  <p:cNvSpPr>
                    <a:spLocks noChangeArrowheads="1"/>
                  </p:cNvSpPr>
                  <p:nvPr/>
                </p:nvSpPr>
                <p:spPr bwMode="gray">
                  <a:xfrm rot="6373927">
                    <a:off x="2040" y="2274"/>
                    <a:ext cx="222" cy="812"/>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10" name="AutoShape 110"/>
                  <p:cNvSpPr>
                    <a:spLocks noChangeArrowheads="1"/>
                  </p:cNvSpPr>
                  <p:nvPr/>
                </p:nvSpPr>
                <p:spPr bwMode="gray">
                  <a:xfrm rot="6906312">
                    <a:off x="2123" y="2304"/>
                    <a:ext cx="224" cy="809"/>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1304" name="Group 111"/>
                <p:cNvGrpSpPr>
                  <a:grpSpLocks/>
                </p:cNvGrpSpPr>
                <p:nvPr/>
              </p:nvGrpSpPr>
              <p:grpSpPr bwMode="auto">
                <a:xfrm rot="1353540">
                  <a:off x="2682" y="1111"/>
                  <a:ext cx="743" cy="186"/>
                  <a:chOff x="1565" y="2568"/>
                  <a:chExt cx="1118" cy="279"/>
                </a:xfrm>
              </p:grpSpPr>
              <p:sp>
                <p:nvSpPr>
                  <p:cNvPr id="51312" name="AutoShape 112"/>
                  <p:cNvSpPr>
                    <a:spLocks noChangeArrowheads="1"/>
                  </p:cNvSpPr>
                  <p:nvPr/>
                </p:nvSpPr>
                <p:spPr bwMode="gray">
                  <a:xfrm rot="5263130">
                    <a:off x="1831" y="2263"/>
                    <a:ext cx="231" cy="810"/>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13" name="AutoShape 113"/>
                  <p:cNvSpPr>
                    <a:spLocks noChangeArrowheads="1"/>
                  </p:cNvSpPr>
                  <p:nvPr/>
                </p:nvSpPr>
                <p:spPr bwMode="gray">
                  <a:xfrm rot="6078281">
                    <a:off x="1966" y="2262"/>
                    <a:ext cx="231" cy="812"/>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14" name="AutoShape 114"/>
                  <p:cNvSpPr>
                    <a:spLocks noChangeArrowheads="1"/>
                  </p:cNvSpPr>
                  <p:nvPr/>
                </p:nvSpPr>
                <p:spPr bwMode="gray">
                  <a:xfrm rot="6373927">
                    <a:off x="2040" y="2286"/>
                    <a:ext cx="231" cy="809"/>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15" name="AutoShape 115"/>
                  <p:cNvSpPr>
                    <a:spLocks noChangeArrowheads="1"/>
                  </p:cNvSpPr>
                  <p:nvPr/>
                </p:nvSpPr>
                <p:spPr bwMode="gray">
                  <a:xfrm rot="6906312">
                    <a:off x="2128" y="2313"/>
                    <a:ext cx="227" cy="810"/>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51305" name="Group 116"/>
              <p:cNvGrpSpPr>
                <a:grpSpLocks/>
              </p:cNvGrpSpPr>
              <p:nvPr/>
            </p:nvGrpSpPr>
            <p:grpSpPr bwMode="auto">
              <a:xfrm rot="-9970459" flipH="1" flipV="1">
                <a:off x="2688" y="1056"/>
                <a:ext cx="784" cy="198"/>
                <a:chOff x="2532" y="1051"/>
                <a:chExt cx="893" cy="246"/>
              </a:xfrm>
            </p:grpSpPr>
            <p:grpSp>
              <p:nvGrpSpPr>
                <p:cNvPr id="51306" name="Group 117"/>
                <p:cNvGrpSpPr>
                  <a:grpSpLocks/>
                </p:cNvGrpSpPr>
                <p:nvPr/>
              </p:nvGrpSpPr>
              <p:grpSpPr bwMode="auto">
                <a:xfrm>
                  <a:off x="2532" y="1051"/>
                  <a:ext cx="743" cy="185"/>
                  <a:chOff x="1565" y="2568"/>
                  <a:chExt cx="1118" cy="279"/>
                </a:xfrm>
              </p:grpSpPr>
              <p:sp>
                <p:nvSpPr>
                  <p:cNvPr id="51318" name="AutoShape 118"/>
                  <p:cNvSpPr>
                    <a:spLocks noChangeArrowheads="1"/>
                  </p:cNvSpPr>
                  <p:nvPr/>
                </p:nvSpPr>
                <p:spPr bwMode="gray">
                  <a:xfrm rot="5263130">
                    <a:off x="1819" y="2272"/>
                    <a:ext cx="229" cy="811"/>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19" name="AutoShape 119"/>
                  <p:cNvSpPr>
                    <a:spLocks noChangeArrowheads="1"/>
                  </p:cNvSpPr>
                  <p:nvPr/>
                </p:nvSpPr>
                <p:spPr bwMode="gray">
                  <a:xfrm rot="6078281">
                    <a:off x="1954" y="2273"/>
                    <a:ext cx="227" cy="815"/>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20" name="AutoShape 120"/>
                  <p:cNvSpPr>
                    <a:spLocks noChangeArrowheads="1"/>
                  </p:cNvSpPr>
                  <p:nvPr/>
                </p:nvSpPr>
                <p:spPr bwMode="gray">
                  <a:xfrm rot="6373927">
                    <a:off x="2041" y="2282"/>
                    <a:ext cx="227"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21" name="AutoShape 121"/>
                  <p:cNvSpPr>
                    <a:spLocks noChangeArrowheads="1"/>
                  </p:cNvSpPr>
                  <p:nvPr/>
                </p:nvSpPr>
                <p:spPr bwMode="gray">
                  <a:xfrm rot="6906312">
                    <a:off x="2119" y="2327"/>
                    <a:ext cx="229"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1311" name="Group 122"/>
                <p:cNvGrpSpPr>
                  <a:grpSpLocks/>
                </p:cNvGrpSpPr>
                <p:nvPr/>
              </p:nvGrpSpPr>
              <p:grpSpPr bwMode="auto">
                <a:xfrm rot="1353540">
                  <a:off x="2682" y="1111"/>
                  <a:ext cx="743" cy="186"/>
                  <a:chOff x="1565" y="2568"/>
                  <a:chExt cx="1118" cy="279"/>
                </a:xfrm>
              </p:grpSpPr>
              <p:sp>
                <p:nvSpPr>
                  <p:cNvPr id="51323" name="AutoShape 123"/>
                  <p:cNvSpPr>
                    <a:spLocks noChangeArrowheads="1"/>
                  </p:cNvSpPr>
                  <p:nvPr/>
                </p:nvSpPr>
                <p:spPr bwMode="gray">
                  <a:xfrm rot="5263130">
                    <a:off x="1829" y="2275"/>
                    <a:ext cx="221" cy="811"/>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24" name="AutoShape 124"/>
                  <p:cNvSpPr>
                    <a:spLocks noChangeArrowheads="1"/>
                  </p:cNvSpPr>
                  <p:nvPr/>
                </p:nvSpPr>
                <p:spPr bwMode="gray">
                  <a:xfrm rot="6078281">
                    <a:off x="1969" y="2283"/>
                    <a:ext cx="218" cy="813"/>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25" name="AutoShape 125"/>
                  <p:cNvSpPr>
                    <a:spLocks noChangeArrowheads="1"/>
                  </p:cNvSpPr>
                  <p:nvPr/>
                </p:nvSpPr>
                <p:spPr bwMode="gray">
                  <a:xfrm rot="6373927">
                    <a:off x="2048" y="2301"/>
                    <a:ext cx="216" cy="818"/>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26" name="AutoShape 126"/>
                  <p:cNvSpPr>
                    <a:spLocks noChangeArrowheads="1"/>
                  </p:cNvSpPr>
                  <p:nvPr/>
                </p:nvSpPr>
                <p:spPr bwMode="gray">
                  <a:xfrm rot="6906312">
                    <a:off x="2124" y="2327"/>
                    <a:ext cx="223" cy="811"/>
                  </a:xfrm>
                  <a:prstGeom prst="moon">
                    <a:avLst>
                      <a:gd name="adj" fmla="val 49773"/>
                    </a:avLst>
                  </a:prstGeom>
                  <a:solidFill>
                    <a:srgbClr val="FFFFFF">
                      <a:alpha val="3999"/>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nvGrpSpPr>
            <p:cNvPr id="51316" name="Group 127"/>
            <p:cNvGrpSpPr>
              <a:grpSpLocks/>
            </p:cNvGrpSpPr>
            <p:nvPr/>
          </p:nvGrpSpPr>
          <p:grpSpPr bwMode="auto">
            <a:xfrm rot="513316">
              <a:off x="1854" y="2472"/>
              <a:ext cx="957" cy="242"/>
              <a:chOff x="2598" y="1026"/>
              <a:chExt cx="957" cy="242"/>
            </a:xfrm>
          </p:grpSpPr>
          <p:grpSp>
            <p:nvGrpSpPr>
              <p:cNvPr id="51317" name="Group 128"/>
              <p:cNvGrpSpPr>
                <a:grpSpLocks/>
              </p:cNvGrpSpPr>
              <p:nvPr/>
            </p:nvGrpSpPr>
            <p:grpSpPr bwMode="auto">
              <a:xfrm rot="-9970459" flipH="1" flipV="1">
                <a:off x="2598" y="1026"/>
                <a:ext cx="957" cy="242"/>
                <a:chOff x="2532" y="1051"/>
                <a:chExt cx="893" cy="246"/>
              </a:xfrm>
            </p:grpSpPr>
            <p:grpSp>
              <p:nvGrpSpPr>
                <p:cNvPr id="51322" name="Group 129"/>
                <p:cNvGrpSpPr>
                  <a:grpSpLocks/>
                </p:cNvGrpSpPr>
                <p:nvPr/>
              </p:nvGrpSpPr>
              <p:grpSpPr bwMode="auto">
                <a:xfrm>
                  <a:off x="2532" y="1051"/>
                  <a:ext cx="743" cy="185"/>
                  <a:chOff x="1565" y="2568"/>
                  <a:chExt cx="1118" cy="279"/>
                </a:xfrm>
              </p:grpSpPr>
              <p:sp>
                <p:nvSpPr>
                  <p:cNvPr id="51330" name="AutoShape 130"/>
                  <p:cNvSpPr>
                    <a:spLocks noChangeArrowheads="1"/>
                  </p:cNvSpPr>
                  <p:nvPr/>
                </p:nvSpPr>
                <p:spPr bwMode="gray">
                  <a:xfrm rot="5263130">
                    <a:off x="1830" y="2269"/>
                    <a:ext cx="226" cy="809"/>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31" name="AutoShape 131"/>
                  <p:cNvSpPr>
                    <a:spLocks noChangeArrowheads="1"/>
                  </p:cNvSpPr>
                  <p:nvPr/>
                </p:nvSpPr>
                <p:spPr bwMode="gray">
                  <a:xfrm rot="6078281">
                    <a:off x="1968" y="2266"/>
                    <a:ext cx="226" cy="814"/>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32" name="AutoShape 132"/>
                  <p:cNvSpPr>
                    <a:spLocks noChangeArrowheads="1"/>
                  </p:cNvSpPr>
                  <p:nvPr/>
                </p:nvSpPr>
                <p:spPr bwMode="gray">
                  <a:xfrm rot="6373927">
                    <a:off x="2037" y="2285"/>
                    <a:ext cx="226" cy="814"/>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33" name="AutoShape 133"/>
                  <p:cNvSpPr>
                    <a:spLocks noChangeArrowheads="1"/>
                  </p:cNvSpPr>
                  <p:nvPr/>
                </p:nvSpPr>
                <p:spPr bwMode="gray">
                  <a:xfrm rot="6906312">
                    <a:off x="2133" y="2310"/>
                    <a:ext cx="224" cy="812"/>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1327" name="Group 134"/>
                <p:cNvGrpSpPr>
                  <a:grpSpLocks/>
                </p:cNvGrpSpPr>
                <p:nvPr/>
              </p:nvGrpSpPr>
              <p:grpSpPr bwMode="auto">
                <a:xfrm rot="1353540">
                  <a:off x="2682" y="1111"/>
                  <a:ext cx="743" cy="186"/>
                  <a:chOff x="1565" y="2568"/>
                  <a:chExt cx="1118" cy="279"/>
                </a:xfrm>
              </p:grpSpPr>
              <p:sp>
                <p:nvSpPr>
                  <p:cNvPr id="51335" name="AutoShape 135"/>
                  <p:cNvSpPr>
                    <a:spLocks noChangeArrowheads="1"/>
                  </p:cNvSpPr>
                  <p:nvPr/>
                </p:nvSpPr>
                <p:spPr bwMode="gray">
                  <a:xfrm rot="5263130">
                    <a:off x="1838" y="2268"/>
                    <a:ext cx="231" cy="809"/>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36" name="AutoShape 136"/>
                  <p:cNvSpPr>
                    <a:spLocks noChangeArrowheads="1"/>
                  </p:cNvSpPr>
                  <p:nvPr/>
                </p:nvSpPr>
                <p:spPr bwMode="gray">
                  <a:xfrm rot="6078281">
                    <a:off x="1969" y="2266"/>
                    <a:ext cx="231" cy="810"/>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37" name="AutoShape 137"/>
                  <p:cNvSpPr>
                    <a:spLocks noChangeArrowheads="1"/>
                  </p:cNvSpPr>
                  <p:nvPr/>
                </p:nvSpPr>
                <p:spPr bwMode="gray">
                  <a:xfrm rot="6373927">
                    <a:off x="2050" y="2288"/>
                    <a:ext cx="231" cy="816"/>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38" name="AutoShape 138"/>
                  <p:cNvSpPr>
                    <a:spLocks noChangeArrowheads="1"/>
                  </p:cNvSpPr>
                  <p:nvPr/>
                </p:nvSpPr>
                <p:spPr bwMode="gray">
                  <a:xfrm rot="6906312">
                    <a:off x="2134" y="2318"/>
                    <a:ext cx="227" cy="814"/>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51328" name="Group 139"/>
              <p:cNvGrpSpPr>
                <a:grpSpLocks/>
              </p:cNvGrpSpPr>
              <p:nvPr/>
            </p:nvGrpSpPr>
            <p:grpSpPr bwMode="auto">
              <a:xfrm rot="-9970459" flipH="1" flipV="1">
                <a:off x="2688" y="1056"/>
                <a:ext cx="784" cy="198"/>
                <a:chOff x="2532" y="1051"/>
                <a:chExt cx="893" cy="246"/>
              </a:xfrm>
            </p:grpSpPr>
            <p:grpSp>
              <p:nvGrpSpPr>
                <p:cNvPr id="51329" name="Group 140"/>
                <p:cNvGrpSpPr>
                  <a:grpSpLocks/>
                </p:cNvGrpSpPr>
                <p:nvPr/>
              </p:nvGrpSpPr>
              <p:grpSpPr bwMode="auto">
                <a:xfrm>
                  <a:off x="2532" y="1051"/>
                  <a:ext cx="743" cy="185"/>
                  <a:chOff x="1565" y="2568"/>
                  <a:chExt cx="1118" cy="279"/>
                </a:xfrm>
              </p:grpSpPr>
              <p:sp>
                <p:nvSpPr>
                  <p:cNvPr id="51341" name="AutoShape 141"/>
                  <p:cNvSpPr>
                    <a:spLocks noChangeArrowheads="1"/>
                  </p:cNvSpPr>
                  <p:nvPr/>
                </p:nvSpPr>
                <p:spPr bwMode="gray">
                  <a:xfrm rot="5263130">
                    <a:off x="1832" y="2275"/>
                    <a:ext cx="227" cy="813"/>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42" name="AutoShape 142"/>
                  <p:cNvSpPr>
                    <a:spLocks noChangeArrowheads="1"/>
                  </p:cNvSpPr>
                  <p:nvPr/>
                </p:nvSpPr>
                <p:spPr bwMode="gray">
                  <a:xfrm rot="6078281">
                    <a:off x="1966" y="2271"/>
                    <a:ext cx="227" cy="813"/>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43" name="AutoShape 143"/>
                  <p:cNvSpPr>
                    <a:spLocks noChangeArrowheads="1"/>
                  </p:cNvSpPr>
                  <p:nvPr/>
                </p:nvSpPr>
                <p:spPr bwMode="gray">
                  <a:xfrm rot="6373927">
                    <a:off x="2043" y="2290"/>
                    <a:ext cx="227" cy="820"/>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44" name="AutoShape 144"/>
                  <p:cNvSpPr>
                    <a:spLocks noChangeArrowheads="1"/>
                  </p:cNvSpPr>
                  <p:nvPr/>
                </p:nvSpPr>
                <p:spPr bwMode="gray">
                  <a:xfrm rot="6906312">
                    <a:off x="2127" y="2335"/>
                    <a:ext cx="229" cy="811"/>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1334" name="Group 145"/>
                <p:cNvGrpSpPr>
                  <a:grpSpLocks/>
                </p:cNvGrpSpPr>
                <p:nvPr/>
              </p:nvGrpSpPr>
              <p:grpSpPr bwMode="auto">
                <a:xfrm rot="1353540">
                  <a:off x="2682" y="1111"/>
                  <a:ext cx="743" cy="186"/>
                  <a:chOff x="1565" y="2568"/>
                  <a:chExt cx="1118" cy="279"/>
                </a:xfrm>
              </p:grpSpPr>
              <p:sp>
                <p:nvSpPr>
                  <p:cNvPr id="51346" name="AutoShape 146"/>
                  <p:cNvSpPr>
                    <a:spLocks noChangeArrowheads="1"/>
                  </p:cNvSpPr>
                  <p:nvPr/>
                </p:nvSpPr>
                <p:spPr bwMode="gray">
                  <a:xfrm rot="5263130">
                    <a:off x="1825" y="2283"/>
                    <a:ext cx="223" cy="815"/>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47" name="AutoShape 147"/>
                  <p:cNvSpPr>
                    <a:spLocks noChangeArrowheads="1"/>
                  </p:cNvSpPr>
                  <p:nvPr/>
                </p:nvSpPr>
                <p:spPr bwMode="gray">
                  <a:xfrm rot="6078281">
                    <a:off x="1969" y="2286"/>
                    <a:ext cx="221" cy="813"/>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48" name="AutoShape 148"/>
                  <p:cNvSpPr>
                    <a:spLocks noChangeArrowheads="1"/>
                  </p:cNvSpPr>
                  <p:nvPr/>
                </p:nvSpPr>
                <p:spPr bwMode="gray">
                  <a:xfrm rot="6373927">
                    <a:off x="2055" y="2306"/>
                    <a:ext cx="216" cy="818"/>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49" name="AutoShape 149"/>
                  <p:cNvSpPr>
                    <a:spLocks noChangeArrowheads="1"/>
                  </p:cNvSpPr>
                  <p:nvPr/>
                </p:nvSpPr>
                <p:spPr bwMode="gray">
                  <a:xfrm rot="6906312">
                    <a:off x="2139" y="2339"/>
                    <a:ext cx="221" cy="813"/>
                  </a:xfrm>
                  <a:prstGeom prst="moon">
                    <a:avLst>
                      <a:gd name="adj" fmla="val 49773"/>
                    </a:avLst>
                  </a:prstGeom>
                  <a:solidFill>
                    <a:srgbClr val="FFFFFF">
                      <a:alpha val="2000"/>
                    </a:srgbClr>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grpSp>
      <p:sp>
        <p:nvSpPr>
          <p:cNvPr id="51350" name="Rectangle 150"/>
          <p:cNvSpPr>
            <a:spLocks noChangeArrowheads="1"/>
          </p:cNvSpPr>
          <p:nvPr/>
        </p:nvSpPr>
        <p:spPr bwMode="gray">
          <a:xfrm>
            <a:off x="1295400" y="4343400"/>
            <a:ext cx="2209800" cy="1200150"/>
          </a:xfrm>
          <a:prstGeom prst="rect">
            <a:avLst/>
          </a:prstGeom>
          <a:gradFill rotWithShape="1">
            <a:gsLst>
              <a:gs pos="0">
                <a:schemeClr val="accent2"/>
              </a:gs>
              <a:gs pos="100000">
                <a:schemeClr val="accent2">
                  <a:gamma/>
                  <a:shade val="66667"/>
                  <a:invGamma/>
                </a:schemeClr>
              </a:gs>
            </a:gsLst>
            <a:path path="shape">
              <a:fillToRect l="50000" t="50000" r="50000" b="50000"/>
            </a:path>
          </a:gradFill>
          <a:ln w="28575" algn="ctr">
            <a:solidFill>
              <a:schemeClr val="tx2"/>
            </a:solidFill>
            <a:miter lim="800000"/>
            <a:headEnd/>
            <a:tailEnd/>
          </a:ln>
          <a:effectLst>
            <a:outerShdw dist="63500" dir="2212194" algn="ctr" rotWithShape="0">
              <a:schemeClr val="bg2">
                <a:alpha val="50000"/>
              </a:schemeClr>
            </a:outerShdw>
          </a:effectLst>
        </p:spPr>
        <p:txBody>
          <a:bodyPr wrap="none" anchor="ctr"/>
          <a:lstStyle/>
          <a:p>
            <a:pPr algn="l">
              <a:defRPr/>
            </a:pPr>
            <a:r>
              <a:rPr kumimoji="1" lang="zh-CN" altLang="en-US">
                <a:latin typeface="华文行楷" pitchFamily="2" charset="-122"/>
                <a:ea typeface="华文行楷" pitchFamily="2" charset="-122"/>
              </a:rPr>
              <a:t>动植物间</a:t>
            </a:r>
          </a:p>
          <a:p>
            <a:pPr algn="l">
              <a:defRPr/>
            </a:pPr>
            <a:r>
              <a:rPr kumimoji="1" lang="zh-CN" altLang="en-US">
                <a:latin typeface="华文行楷" pitchFamily="2" charset="-122"/>
                <a:ea typeface="华文行楷" pitchFamily="2" charset="-122"/>
              </a:rPr>
              <a:t>的食物链</a:t>
            </a:r>
          </a:p>
        </p:txBody>
      </p:sp>
      <p:grpSp>
        <p:nvGrpSpPr>
          <p:cNvPr id="51339" name="Group 151"/>
          <p:cNvGrpSpPr>
            <a:grpSpLocks/>
          </p:cNvGrpSpPr>
          <p:nvPr/>
        </p:nvGrpSpPr>
        <p:grpSpPr bwMode="auto">
          <a:xfrm>
            <a:off x="533400" y="2971800"/>
            <a:ext cx="3276600" cy="1371600"/>
            <a:chOff x="3984" y="3456"/>
            <a:chExt cx="1632" cy="696"/>
          </a:xfrm>
        </p:grpSpPr>
        <p:pic>
          <p:nvPicPr>
            <p:cNvPr id="99348" name="Picture 152" descr="WW_035"/>
            <p:cNvPicPr>
              <a:picLocks noChangeAspect="1" noChangeArrowheads="1" noCrop="1"/>
            </p:cNvPicPr>
            <p:nvPr/>
          </p:nvPicPr>
          <p:blipFill>
            <a:blip r:embed="rId5" cstate="print"/>
            <a:srcRect/>
            <a:stretch>
              <a:fillRect/>
            </a:stretch>
          </p:blipFill>
          <p:spPr bwMode="auto">
            <a:xfrm>
              <a:off x="4176" y="3552"/>
              <a:ext cx="1392" cy="600"/>
            </a:xfrm>
            <a:prstGeom prst="rect">
              <a:avLst/>
            </a:prstGeom>
            <a:noFill/>
            <a:ln w="9525">
              <a:noFill/>
              <a:miter lim="800000"/>
              <a:headEnd/>
              <a:tailEnd/>
            </a:ln>
          </p:spPr>
        </p:pic>
        <p:grpSp>
          <p:nvGrpSpPr>
            <p:cNvPr id="51340" name="Group 153"/>
            <p:cNvGrpSpPr>
              <a:grpSpLocks/>
            </p:cNvGrpSpPr>
            <p:nvPr/>
          </p:nvGrpSpPr>
          <p:grpSpPr bwMode="auto">
            <a:xfrm>
              <a:off x="3984" y="3456"/>
              <a:ext cx="1632" cy="288"/>
              <a:chOff x="3888" y="3456"/>
              <a:chExt cx="1632" cy="288"/>
            </a:xfrm>
          </p:grpSpPr>
          <p:sp>
            <p:nvSpPr>
              <p:cNvPr id="51354" name="AutoShape 154"/>
              <p:cNvSpPr>
                <a:spLocks noChangeArrowheads="1"/>
              </p:cNvSpPr>
              <p:nvPr/>
            </p:nvSpPr>
            <p:spPr bwMode="auto">
              <a:xfrm>
                <a:off x="3888" y="3456"/>
                <a:ext cx="960" cy="288"/>
              </a:xfrm>
              <a:prstGeom prst="parallelogram">
                <a:avLst>
                  <a:gd name="adj" fmla="val 83333"/>
                </a:avLst>
              </a:prstGeom>
              <a:solidFill>
                <a:srgbClr val="A50021"/>
              </a:solidFill>
              <a:ln w="9525">
                <a:solidFill>
                  <a:srgbClr val="C0C0C0"/>
                </a:solidFill>
                <a:miter lim="800000"/>
                <a:headEnd/>
                <a:tailEnd/>
              </a:ln>
              <a:effectLst>
                <a:outerShdw dist="137372" dir="2021404" algn="ctr" rotWithShape="0">
                  <a:srgbClr val="626262"/>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55" name="AutoShape 155"/>
              <p:cNvSpPr>
                <a:spLocks noChangeArrowheads="1"/>
              </p:cNvSpPr>
              <p:nvPr/>
            </p:nvSpPr>
            <p:spPr bwMode="auto">
              <a:xfrm>
                <a:off x="4560" y="3456"/>
                <a:ext cx="960" cy="288"/>
              </a:xfrm>
              <a:prstGeom prst="parallelogram">
                <a:avLst>
                  <a:gd name="adj" fmla="val 83333"/>
                </a:avLst>
              </a:prstGeom>
              <a:solidFill>
                <a:srgbClr val="009900"/>
              </a:solidFill>
              <a:ln w="9525">
                <a:solidFill>
                  <a:srgbClr val="C0C0C0"/>
                </a:solidFill>
                <a:miter lim="800000"/>
                <a:headEnd/>
                <a:tailEnd/>
              </a:ln>
              <a:effectLst>
                <a:outerShdw dist="137372" dir="2021404" algn="ctr" rotWithShape="0">
                  <a:srgbClr val="626262"/>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1356" name="Text Box 156"/>
              <p:cNvSpPr txBox="1">
                <a:spLocks noChangeArrowheads="1"/>
              </p:cNvSpPr>
              <p:nvPr/>
            </p:nvSpPr>
            <p:spPr bwMode="auto">
              <a:xfrm>
                <a:off x="3984" y="3456"/>
                <a:ext cx="702" cy="232"/>
              </a:xfrm>
              <a:prstGeom prst="rect">
                <a:avLst/>
              </a:prstGeom>
              <a:noFill/>
              <a:ln w="9525">
                <a:noFill/>
                <a:miter lim="800000"/>
                <a:headEnd/>
                <a:tailEnd/>
              </a:ln>
              <a:effectLst>
                <a:outerShdw dist="137372" dir="2021404" algn="ctr" rotWithShape="0">
                  <a:srgbClr val="626262"/>
                </a:outerShdw>
              </a:effectLst>
            </p:spPr>
            <p:txBody>
              <a:bodyPr wrap="none">
                <a:spAutoFit/>
              </a:bodyPr>
              <a:lstStyle/>
              <a:p>
                <a:pPr algn="l" eaLnBrk="1" hangingPunct="1">
                  <a:defRPr/>
                </a:pPr>
                <a:r>
                  <a:rPr kumimoji="1" lang="zh-CN" altLang="en-US" sz="2400" i="1">
                    <a:latin typeface="黑体" pitchFamily="2" charset="-122"/>
                    <a:ea typeface="黑体" pitchFamily="2" charset="-122"/>
                  </a:rPr>
                  <a:t>教学案例</a:t>
                </a:r>
              </a:p>
            </p:txBody>
          </p:sp>
        </p:grpSp>
      </p:grpSp>
      <p:grpSp>
        <p:nvGrpSpPr>
          <p:cNvPr id="51345" name="Group 157"/>
          <p:cNvGrpSpPr>
            <a:grpSpLocks/>
          </p:cNvGrpSpPr>
          <p:nvPr/>
        </p:nvGrpSpPr>
        <p:grpSpPr bwMode="auto">
          <a:xfrm>
            <a:off x="0" y="1325563"/>
            <a:ext cx="9144000" cy="519112"/>
            <a:chOff x="0" y="816"/>
            <a:chExt cx="5760" cy="372"/>
          </a:xfrm>
        </p:grpSpPr>
        <p:pic>
          <p:nvPicPr>
            <p:cNvPr id="99346" name="Picture 158" descr="1118564011"/>
            <p:cNvPicPr>
              <a:picLocks noChangeAspect="1" noChangeArrowheads="1"/>
            </p:cNvPicPr>
            <p:nvPr/>
          </p:nvPicPr>
          <p:blipFill>
            <a:blip r:embed="rId6" cstate="print"/>
            <a:srcRect/>
            <a:stretch>
              <a:fillRect/>
            </a:stretch>
          </p:blipFill>
          <p:spPr bwMode="auto">
            <a:xfrm>
              <a:off x="3426" y="816"/>
              <a:ext cx="2334" cy="372"/>
            </a:xfrm>
            <a:prstGeom prst="rect">
              <a:avLst/>
            </a:prstGeom>
            <a:noFill/>
            <a:ln w="9525">
              <a:noFill/>
              <a:miter lim="800000"/>
              <a:headEnd/>
              <a:tailEnd/>
            </a:ln>
          </p:spPr>
        </p:pic>
        <p:pic>
          <p:nvPicPr>
            <p:cNvPr id="99347" name="Picture 159" descr="1118564011"/>
            <p:cNvPicPr>
              <a:picLocks noChangeAspect="1" noChangeArrowheads="1"/>
            </p:cNvPicPr>
            <p:nvPr/>
          </p:nvPicPr>
          <p:blipFill>
            <a:blip r:embed="rId6"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1345"/>
                                        </p:tgtEl>
                                        <p:attrNameLst>
                                          <p:attrName>style.visibility</p:attrName>
                                        </p:attrNameLst>
                                      </p:cBhvr>
                                      <p:to>
                                        <p:strVal val="visible"/>
                                      </p:to>
                                    </p:set>
                                    <p:anim calcmode="lin" valueType="num">
                                      <p:cBhvr>
                                        <p:cTn id="7" dur="500" fill="hold"/>
                                        <p:tgtEl>
                                          <p:spTgt spid="51345"/>
                                        </p:tgtEl>
                                        <p:attrNameLst>
                                          <p:attrName>ppt_w</p:attrName>
                                        </p:attrNameLst>
                                      </p:cBhvr>
                                      <p:tavLst>
                                        <p:tav tm="0">
                                          <p:val>
                                            <p:fltVal val="0"/>
                                          </p:val>
                                        </p:tav>
                                        <p:tav tm="100000">
                                          <p:val>
                                            <p:strVal val="#ppt_w"/>
                                          </p:val>
                                        </p:tav>
                                      </p:tavLst>
                                    </p:anim>
                                    <p:anim calcmode="lin" valueType="num">
                                      <p:cBhvr>
                                        <p:cTn id="8" dur="500" fill="hold"/>
                                        <p:tgtEl>
                                          <p:spTgt spid="5134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8" fill="hold" grpId="0" nodeType="afterEffect">
                                  <p:stCondLst>
                                    <p:cond delay="0"/>
                                  </p:stCondLst>
                                  <p:childTnLst>
                                    <p:set>
                                      <p:cBhvr>
                                        <p:cTn id="11" dur="1" fill="hold">
                                          <p:stCondLst>
                                            <p:cond delay="0"/>
                                          </p:stCondLst>
                                        </p:cTn>
                                        <p:tgtEl>
                                          <p:spTgt spid="51203"/>
                                        </p:tgtEl>
                                        <p:attrNameLst>
                                          <p:attrName>style.visibility</p:attrName>
                                        </p:attrNameLst>
                                      </p:cBhvr>
                                      <p:to>
                                        <p:strVal val="visible"/>
                                      </p:to>
                                    </p:set>
                                    <p:anim calcmode="lin" valueType="num">
                                      <p:cBhvr>
                                        <p:cTn id="12" dur="500" fill="hold"/>
                                        <p:tgtEl>
                                          <p:spTgt spid="51203"/>
                                        </p:tgtEl>
                                        <p:attrNameLst>
                                          <p:attrName>ppt_x</p:attrName>
                                        </p:attrNameLst>
                                      </p:cBhvr>
                                      <p:tavLst>
                                        <p:tav tm="0">
                                          <p:val>
                                            <p:strVal val="#ppt_x-#ppt_w/2"/>
                                          </p:val>
                                        </p:tav>
                                        <p:tav tm="100000">
                                          <p:val>
                                            <p:strVal val="#ppt_x"/>
                                          </p:val>
                                        </p:tav>
                                      </p:tavLst>
                                    </p:anim>
                                    <p:anim calcmode="lin" valueType="num">
                                      <p:cBhvr>
                                        <p:cTn id="13" dur="500" fill="hold"/>
                                        <p:tgtEl>
                                          <p:spTgt spid="51203"/>
                                        </p:tgtEl>
                                        <p:attrNameLst>
                                          <p:attrName>ppt_y</p:attrName>
                                        </p:attrNameLst>
                                      </p:cBhvr>
                                      <p:tavLst>
                                        <p:tav tm="0">
                                          <p:val>
                                            <p:strVal val="#ppt_y"/>
                                          </p:val>
                                        </p:tav>
                                        <p:tav tm="100000">
                                          <p:val>
                                            <p:strVal val="#ppt_y"/>
                                          </p:val>
                                        </p:tav>
                                      </p:tavLst>
                                    </p:anim>
                                    <p:anim calcmode="lin" valueType="num">
                                      <p:cBhvr>
                                        <p:cTn id="14" dur="500" fill="hold"/>
                                        <p:tgtEl>
                                          <p:spTgt spid="51203"/>
                                        </p:tgtEl>
                                        <p:attrNameLst>
                                          <p:attrName>ppt_w</p:attrName>
                                        </p:attrNameLst>
                                      </p:cBhvr>
                                      <p:tavLst>
                                        <p:tav tm="0">
                                          <p:val>
                                            <p:fltVal val="0"/>
                                          </p:val>
                                        </p:tav>
                                        <p:tav tm="100000">
                                          <p:val>
                                            <p:strVal val="#ppt_w"/>
                                          </p:val>
                                        </p:tav>
                                      </p:tavLst>
                                    </p:anim>
                                    <p:anim calcmode="lin" valueType="num">
                                      <p:cBhvr>
                                        <p:cTn id="15" dur="500" fill="hold"/>
                                        <p:tgtEl>
                                          <p:spTgt spid="51203"/>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3" presetClass="entr" presetSubtype="10" fill="hold" nodeType="afterEffect">
                                  <p:stCondLst>
                                    <p:cond delay="0"/>
                                  </p:stCondLst>
                                  <p:childTnLst>
                                    <p:set>
                                      <p:cBhvr>
                                        <p:cTn id="18" dur="1" fill="hold">
                                          <p:stCondLst>
                                            <p:cond delay="0"/>
                                          </p:stCondLst>
                                        </p:cTn>
                                        <p:tgtEl>
                                          <p:spTgt spid="51339"/>
                                        </p:tgtEl>
                                        <p:attrNameLst>
                                          <p:attrName>style.visibility</p:attrName>
                                        </p:attrNameLst>
                                      </p:cBhvr>
                                      <p:to>
                                        <p:strVal val="visible"/>
                                      </p:to>
                                    </p:set>
                                    <p:animEffect transition="in" filter="blinds(horizontal)">
                                      <p:cBhvr>
                                        <p:cTn id="19" dur="500"/>
                                        <p:tgtEl>
                                          <p:spTgt spid="51339"/>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51350"/>
                                        </p:tgtEl>
                                        <p:attrNameLst>
                                          <p:attrName>style.visibility</p:attrName>
                                        </p:attrNameLst>
                                      </p:cBhvr>
                                      <p:to>
                                        <p:strVal val="visible"/>
                                      </p:to>
                                    </p:set>
                                    <p:animEffect transition="in" filter="wipe(up)">
                                      <p:cBhvr>
                                        <p:cTn id="23" dur="500"/>
                                        <p:tgtEl>
                                          <p:spTgt spid="51350"/>
                                        </p:tgtEl>
                                      </p:cBhvr>
                                    </p:animEffect>
                                  </p:childTnLst>
                                </p:cTn>
                              </p:par>
                            </p:childTnLst>
                          </p:cTn>
                        </p:par>
                        <p:par>
                          <p:cTn id="24" fill="hold">
                            <p:stCondLst>
                              <p:cond delay="2000"/>
                            </p:stCondLst>
                            <p:childTnLst>
                              <p:par>
                                <p:cTn id="25" presetID="3" presetClass="entr" presetSubtype="10" fill="hold" nodeType="afterEffect">
                                  <p:stCondLst>
                                    <p:cond delay="0"/>
                                  </p:stCondLst>
                                  <p:childTnLst>
                                    <p:set>
                                      <p:cBhvr>
                                        <p:cTn id="26" dur="1" fill="hold">
                                          <p:stCondLst>
                                            <p:cond delay="0"/>
                                          </p:stCondLst>
                                        </p:cTn>
                                        <p:tgtEl>
                                          <p:spTgt spid="51204"/>
                                        </p:tgtEl>
                                        <p:attrNameLst>
                                          <p:attrName>style.visibility</p:attrName>
                                        </p:attrNameLst>
                                      </p:cBhvr>
                                      <p:to>
                                        <p:strVal val="visible"/>
                                      </p:to>
                                    </p:set>
                                    <p:animEffect transition="in" filter="blinds(horizontal)">
                                      <p:cBhvr>
                                        <p:cTn id="27" dur="500"/>
                                        <p:tgtEl>
                                          <p:spTgt spid="51204"/>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51208"/>
                                        </p:tgtEl>
                                        <p:attrNameLst>
                                          <p:attrName>style.visibility</p:attrName>
                                        </p:attrNameLst>
                                      </p:cBhvr>
                                      <p:to>
                                        <p:strVal val="visible"/>
                                      </p:to>
                                    </p:set>
                                    <p:animEffect transition="in" filter="wipe(up)">
                                      <p:cBhvr>
                                        <p:cTn id="31" dur="500"/>
                                        <p:tgtEl>
                                          <p:spTgt spid="51208"/>
                                        </p:tgtEl>
                                      </p:cBhvr>
                                    </p:animEffect>
                                  </p:childTnLst>
                                </p:cTn>
                              </p:par>
                            </p:childTnLst>
                          </p:cTn>
                        </p:par>
                        <p:par>
                          <p:cTn id="32" fill="hold">
                            <p:stCondLst>
                              <p:cond delay="3000"/>
                            </p:stCondLst>
                            <p:childTnLst>
                              <p:par>
                                <p:cTn id="33" presetID="3" presetClass="entr" presetSubtype="10" fill="hold" nodeType="afterEffect">
                                  <p:stCondLst>
                                    <p:cond delay="0"/>
                                  </p:stCondLst>
                                  <p:childTnLst>
                                    <p:set>
                                      <p:cBhvr>
                                        <p:cTn id="34" dur="1" fill="hold">
                                          <p:stCondLst>
                                            <p:cond delay="0"/>
                                          </p:stCondLst>
                                        </p:cTn>
                                        <p:tgtEl>
                                          <p:spTgt spid="51206"/>
                                        </p:tgtEl>
                                        <p:attrNameLst>
                                          <p:attrName>style.visibility</p:attrName>
                                        </p:attrNameLst>
                                      </p:cBhvr>
                                      <p:to>
                                        <p:strVal val="visible"/>
                                      </p:to>
                                    </p:set>
                                    <p:animEffect transition="in" filter="blinds(horizontal)">
                                      <p:cBhvr>
                                        <p:cTn id="35" dur="500"/>
                                        <p:tgtEl>
                                          <p:spTgt spid="51206"/>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51209"/>
                                        </p:tgtEl>
                                        <p:attrNameLst>
                                          <p:attrName>style.visibility</p:attrName>
                                        </p:attrNameLst>
                                      </p:cBhvr>
                                      <p:to>
                                        <p:strVal val="visible"/>
                                      </p:to>
                                    </p:set>
                                    <p:animEffect transition="in" filter="wipe(right)">
                                      <p:cBhvr>
                                        <p:cTn id="39" dur="500"/>
                                        <p:tgtEl>
                                          <p:spTgt spid="51209"/>
                                        </p:tgtEl>
                                      </p:cBhvr>
                                    </p:animEffect>
                                  </p:childTnLst>
                                </p:cTn>
                              </p:par>
                            </p:childTnLst>
                          </p:cTn>
                        </p:par>
                        <p:par>
                          <p:cTn id="40" fill="hold">
                            <p:stCondLst>
                              <p:cond delay="4000"/>
                            </p:stCondLst>
                            <p:childTnLst>
                              <p:par>
                                <p:cTn id="41" presetID="3" presetClass="entr" presetSubtype="10" fill="hold" nodeType="afterEffect">
                                  <p:stCondLst>
                                    <p:cond delay="0"/>
                                  </p:stCondLst>
                                  <p:childTnLst>
                                    <p:set>
                                      <p:cBhvr>
                                        <p:cTn id="42" dur="1" fill="hold">
                                          <p:stCondLst>
                                            <p:cond delay="0"/>
                                          </p:stCondLst>
                                        </p:cTn>
                                        <p:tgtEl>
                                          <p:spTgt spid="51205"/>
                                        </p:tgtEl>
                                        <p:attrNameLst>
                                          <p:attrName>style.visibility</p:attrName>
                                        </p:attrNameLst>
                                      </p:cBhvr>
                                      <p:to>
                                        <p:strVal val="visible"/>
                                      </p:to>
                                    </p:set>
                                    <p:animEffect transition="in" filter="blinds(horizontal)">
                                      <p:cBhvr>
                                        <p:cTn id="43" dur="500"/>
                                        <p:tgtEl>
                                          <p:spTgt spid="51205"/>
                                        </p:tgtEl>
                                      </p:cBhvr>
                                    </p:animEffect>
                                  </p:childTnLst>
                                </p:cTn>
                              </p:par>
                            </p:childTnLst>
                          </p:cTn>
                        </p:par>
                        <p:par>
                          <p:cTn id="44" fill="hold">
                            <p:stCondLst>
                              <p:cond delay="4500"/>
                            </p:stCondLst>
                            <p:childTnLst>
                              <p:par>
                                <p:cTn id="45" presetID="22" presetClass="entr" presetSubtype="4" fill="hold" grpId="0" nodeType="afterEffect">
                                  <p:stCondLst>
                                    <p:cond delay="0"/>
                                  </p:stCondLst>
                                  <p:childTnLst>
                                    <p:set>
                                      <p:cBhvr>
                                        <p:cTn id="46" dur="1" fill="hold">
                                          <p:stCondLst>
                                            <p:cond delay="0"/>
                                          </p:stCondLst>
                                        </p:cTn>
                                        <p:tgtEl>
                                          <p:spTgt spid="51210"/>
                                        </p:tgtEl>
                                        <p:attrNameLst>
                                          <p:attrName>style.visibility</p:attrName>
                                        </p:attrNameLst>
                                      </p:cBhvr>
                                      <p:to>
                                        <p:strVal val="visible"/>
                                      </p:to>
                                    </p:set>
                                    <p:animEffect transition="in" filter="wipe(down)">
                                      <p:cBhvr>
                                        <p:cTn id="47" dur="500"/>
                                        <p:tgtEl>
                                          <p:spTgt spid="51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utoUpdateAnimBg="0"/>
      <p:bldP spid="51208" grpId="0" animBg="1"/>
      <p:bldP spid="51209" grpId="0" animBg="1"/>
      <p:bldP spid="51210" grpId="0" animBg="1"/>
      <p:bldP spid="5135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352800" y="836613"/>
            <a:ext cx="2286000" cy="579437"/>
          </a:xfrm>
          <a:prstGeom prst="rect">
            <a:avLst/>
          </a:prstGeom>
          <a:solidFill>
            <a:schemeClr val="accent2"/>
          </a:solidFill>
          <a:ln w="9525">
            <a:miter lim="800000"/>
            <a:headEnd/>
            <a:tailEnd/>
          </a:ln>
          <a:scene3d>
            <a:camera prst="legacyObliqueTopRight">
              <a:rot lat="21299989" lon="0" rev="0"/>
            </a:camera>
            <a:lightRig rig="legacyFlat3" dir="r"/>
          </a:scene3d>
          <a:sp3d extrusionH="227000" prstMaterial="legacyMatte">
            <a:bevelT w="13500" h="13500" prst="angle"/>
            <a:bevelB w="13500" h="13500" prst="angle"/>
            <a:extrusionClr>
              <a:schemeClr val="accent2"/>
            </a:extrusionClr>
          </a:sp3d>
        </p:spPr>
        <p:txBody>
          <a:bodyPr>
            <a:spAutoFit/>
            <a:flatTx/>
          </a:bodyPr>
          <a:lstStyle/>
          <a:p>
            <a:pPr algn="l" eaLnBrk="1" hangingPunct="1"/>
            <a:r>
              <a:rPr kumimoji="1" lang="zh-CN" altLang="en-US" sz="3200">
                <a:latin typeface="楷体_GB2312" pitchFamily="49" charset="-122"/>
                <a:ea typeface="楷体_GB2312" pitchFamily="49" charset="-122"/>
              </a:rPr>
              <a:t>联系的特点</a:t>
            </a:r>
          </a:p>
        </p:txBody>
      </p:sp>
      <p:sp>
        <p:nvSpPr>
          <p:cNvPr id="52227" name="Text Box 3"/>
          <p:cNvSpPr txBox="1">
            <a:spLocks noChangeArrowheads="1"/>
          </p:cNvSpPr>
          <p:nvPr/>
        </p:nvSpPr>
        <p:spPr bwMode="auto">
          <a:xfrm>
            <a:off x="1066800" y="2284413"/>
            <a:ext cx="1981200" cy="519112"/>
          </a:xfrm>
          <a:prstGeom prst="rect">
            <a:avLst/>
          </a:prstGeom>
          <a:solidFill>
            <a:srgbClr val="009999"/>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009999"/>
            </a:extrusionClr>
          </a:sp3d>
        </p:spPr>
        <p:txBody>
          <a:bodyPr>
            <a:spAutoFit/>
            <a:flatTx/>
          </a:bodyPr>
          <a:lstStyle/>
          <a:p>
            <a:pPr algn="l" eaLnBrk="1" hangingPunct="1">
              <a:defRPr/>
            </a:pPr>
            <a:r>
              <a:rPr kumimoji="1" lang="en-US" altLang="zh-CN" sz="2800">
                <a:effectLst>
                  <a:outerShdw blurRad="38100" dist="38100" dir="2700000" algn="tl">
                    <a:srgbClr val="000000"/>
                  </a:outerShdw>
                </a:effectLst>
                <a:latin typeface="楷体_GB2312" pitchFamily="49" charset="-122"/>
                <a:ea typeface="楷体_GB2312" pitchFamily="49" charset="-122"/>
              </a:rPr>
              <a:t> </a:t>
            </a:r>
            <a:r>
              <a:rPr kumimoji="1" lang="zh-CN" altLang="en-US" sz="2800">
                <a:effectLst>
                  <a:outerShdw blurRad="38100" dist="38100" dir="2700000" algn="tl">
                    <a:srgbClr val="000000"/>
                  </a:outerShdw>
                </a:effectLst>
                <a:latin typeface="楷体_GB2312" pitchFamily="49" charset="-122"/>
                <a:ea typeface="楷体_GB2312" pitchFamily="49" charset="-122"/>
              </a:rPr>
              <a:t>客 观 性</a:t>
            </a:r>
          </a:p>
        </p:txBody>
      </p:sp>
      <p:sp>
        <p:nvSpPr>
          <p:cNvPr id="52228" name="Text Box 4"/>
          <p:cNvSpPr txBox="1">
            <a:spLocks noChangeArrowheads="1"/>
          </p:cNvSpPr>
          <p:nvPr/>
        </p:nvSpPr>
        <p:spPr bwMode="auto">
          <a:xfrm>
            <a:off x="3657600" y="2284413"/>
            <a:ext cx="1905000" cy="519112"/>
          </a:xfrm>
          <a:prstGeom prst="rect">
            <a:avLst/>
          </a:prstGeom>
          <a:solidFill>
            <a:srgbClr val="009999"/>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009999"/>
            </a:extrusionClr>
          </a:sp3d>
        </p:spPr>
        <p:txBody>
          <a:bodyPr>
            <a:spAutoFit/>
            <a:flatTx/>
          </a:bodyPr>
          <a:lstStyle/>
          <a:p>
            <a:pPr algn="l" eaLnBrk="1" hangingPunct="1">
              <a:defRPr/>
            </a:pPr>
            <a:r>
              <a:rPr kumimoji="1" lang="en-US" altLang="zh-CN" sz="2800">
                <a:effectLst>
                  <a:outerShdw blurRad="38100" dist="38100" dir="2700000" algn="tl">
                    <a:srgbClr val="000000"/>
                  </a:outerShdw>
                </a:effectLst>
                <a:latin typeface="楷体_GB2312" pitchFamily="49" charset="-122"/>
                <a:ea typeface="楷体_GB2312" pitchFamily="49" charset="-122"/>
              </a:rPr>
              <a:t> </a:t>
            </a:r>
            <a:r>
              <a:rPr kumimoji="1" lang="zh-CN" altLang="en-US" sz="2800">
                <a:effectLst>
                  <a:outerShdw blurRad="38100" dist="38100" dir="2700000" algn="tl">
                    <a:srgbClr val="000000"/>
                  </a:outerShdw>
                </a:effectLst>
                <a:latin typeface="楷体_GB2312" pitchFamily="49" charset="-122"/>
                <a:ea typeface="楷体_GB2312" pitchFamily="49" charset="-122"/>
              </a:rPr>
              <a:t>普 遍 性</a:t>
            </a:r>
          </a:p>
        </p:txBody>
      </p:sp>
      <p:sp>
        <p:nvSpPr>
          <p:cNvPr id="52229" name="Text Box 5"/>
          <p:cNvSpPr txBox="1">
            <a:spLocks noChangeArrowheads="1"/>
          </p:cNvSpPr>
          <p:nvPr/>
        </p:nvSpPr>
        <p:spPr bwMode="auto">
          <a:xfrm>
            <a:off x="6096000" y="2284413"/>
            <a:ext cx="1905000" cy="519112"/>
          </a:xfrm>
          <a:prstGeom prst="rect">
            <a:avLst/>
          </a:prstGeom>
          <a:solidFill>
            <a:srgbClr val="009999"/>
          </a:solidFill>
          <a:ln w="9525">
            <a:noFill/>
            <a:miter lim="800000"/>
            <a:headEnd/>
            <a:tailEnd/>
          </a:ln>
          <a:effectLst/>
          <a:scene3d>
            <a:camera prst="legacyObliqueTopLeft"/>
            <a:lightRig rig="legacyFlat3" dir="t"/>
          </a:scene3d>
          <a:sp3d extrusionH="430200" prstMaterial="legacyMatte">
            <a:bevelT w="13500" h="13500" prst="angle"/>
            <a:bevelB w="13500" h="13500" prst="angle"/>
            <a:extrusionClr>
              <a:srgbClr val="009999"/>
            </a:extrusionClr>
          </a:sp3d>
        </p:spPr>
        <p:txBody>
          <a:bodyPr>
            <a:spAutoFit/>
            <a:flatTx/>
          </a:bodyPr>
          <a:lstStyle/>
          <a:p>
            <a:pPr algn="l" eaLnBrk="1" hangingPunct="1">
              <a:defRPr/>
            </a:pPr>
            <a:r>
              <a:rPr kumimoji="1" lang="en-US" altLang="zh-CN" sz="2800">
                <a:effectLst>
                  <a:outerShdw blurRad="38100" dist="38100" dir="2700000" algn="tl">
                    <a:srgbClr val="000000"/>
                  </a:outerShdw>
                </a:effectLst>
                <a:latin typeface="楷体_GB2312" pitchFamily="49" charset="-122"/>
                <a:ea typeface="楷体_GB2312" pitchFamily="49" charset="-122"/>
              </a:rPr>
              <a:t> </a:t>
            </a:r>
            <a:r>
              <a:rPr kumimoji="1" lang="zh-CN" altLang="en-US" sz="2800">
                <a:effectLst>
                  <a:outerShdw blurRad="38100" dist="38100" dir="2700000" algn="tl">
                    <a:srgbClr val="000000"/>
                  </a:outerShdw>
                </a:effectLst>
                <a:latin typeface="楷体_GB2312" pitchFamily="49" charset="-122"/>
                <a:ea typeface="楷体_GB2312" pitchFamily="49" charset="-122"/>
              </a:rPr>
              <a:t>多 样 性</a:t>
            </a:r>
          </a:p>
        </p:txBody>
      </p:sp>
      <p:sp>
        <p:nvSpPr>
          <p:cNvPr id="52230" name="Line 6"/>
          <p:cNvSpPr>
            <a:spLocks noChangeShapeType="1"/>
          </p:cNvSpPr>
          <p:nvPr/>
        </p:nvSpPr>
        <p:spPr bwMode="auto">
          <a:xfrm>
            <a:off x="4419600" y="1370013"/>
            <a:ext cx="0" cy="381000"/>
          </a:xfrm>
          <a:prstGeom prst="line">
            <a:avLst/>
          </a:prstGeom>
          <a:noFill/>
          <a:ln w="38100">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52231" name="Line 7"/>
          <p:cNvSpPr>
            <a:spLocks noChangeShapeType="1"/>
          </p:cNvSpPr>
          <p:nvPr/>
        </p:nvSpPr>
        <p:spPr bwMode="auto">
          <a:xfrm>
            <a:off x="2057400" y="1751013"/>
            <a:ext cx="4724400" cy="0"/>
          </a:xfrm>
          <a:prstGeom prst="line">
            <a:avLst/>
          </a:prstGeom>
          <a:noFill/>
          <a:ln w="38100">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52232" name="Line 8"/>
          <p:cNvSpPr>
            <a:spLocks noChangeShapeType="1"/>
          </p:cNvSpPr>
          <p:nvPr/>
        </p:nvSpPr>
        <p:spPr bwMode="auto">
          <a:xfrm>
            <a:off x="4419600" y="1751013"/>
            <a:ext cx="0" cy="457200"/>
          </a:xfrm>
          <a:prstGeom prst="line">
            <a:avLst/>
          </a:prstGeom>
          <a:noFill/>
          <a:ln w="38100">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52233" name="Line 9"/>
          <p:cNvSpPr>
            <a:spLocks noChangeShapeType="1"/>
          </p:cNvSpPr>
          <p:nvPr/>
        </p:nvSpPr>
        <p:spPr bwMode="auto">
          <a:xfrm>
            <a:off x="6781800" y="1751013"/>
            <a:ext cx="0" cy="457200"/>
          </a:xfrm>
          <a:prstGeom prst="line">
            <a:avLst/>
          </a:prstGeom>
          <a:noFill/>
          <a:ln w="38100">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52234" name="Line 10"/>
          <p:cNvSpPr>
            <a:spLocks noChangeShapeType="1"/>
          </p:cNvSpPr>
          <p:nvPr/>
        </p:nvSpPr>
        <p:spPr bwMode="auto">
          <a:xfrm>
            <a:off x="2057400" y="1751013"/>
            <a:ext cx="0" cy="457200"/>
          </a:xfrm>
          <a:prstGeom prst="line">
            <a:avLst/>
          </a:prstGeom>
          <a:noFill/>
          <a:ln w="38100">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pic>
        <p:nvPicPr>
          <p:cNvPr id="52235" name="Picture 11">
            <a:hlinkClick r:id="rId2"/>
          </p:cNvPr>
          <p:cNvPicPr>
            <a:picLocks noChangeAspect="1" noChangeArrowheads="1"/>
          </p:cNvPicPr>
          <p:nvPr/>
        </p:nvPicPr>
        <p:blipFill>
          <a:blip r:embed="rId3" cstate="print"/>
          <a:srcRect/>
          <a:stretch>
            <a:fillRect/>
          </a:stretch>
        </p:blipFill>
        <p:spPr bwMode="auto">
          <a:xfrm>
            <a:off x="533400" y="3937000"/>
            <a:ext cx="2667000" cy="2006600"/>
          </a:xfrm>
          <a:prstGeom prst="rect">
            <a:avLst/>
          </a:prstGeom>
          <a:noFill/>
          <a:ln w="9525">
            <a:noFill/>
            <a:miter lim="800000"/>
            <a:headEnd/>
            <a:tailEnd/>
          </a:ln>
        </p:spPr>
      </p:pic>
      <p:sp>
        <p:nvSpPr>
          <p:cNvPr id="52236" name="Line 12"/>
          <p:cNvSpPr>
            <a:spLocks noChangeShapeType="1"/>
          </p:cNvSpPr>
          <p:nvPr/>
        </p:nvSpPr>
        <p:spPr bwMode="auto">
          <a:xfrm>
            <a:off x="4495800" y="2817813"/>
            <a:ext cx="0" cy="609600"/>
          </a:xfrm>
          <a:prstGeom prst="line">
            <a:avLst/>
          </a:prstGeom>
          <a:noFill/>
          <a:ln w="38100">
            <a:solidFill>
              <a:schemeClr val="tx1"/>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52237" name="Text Box 13"/>
          <p:cNvSpPr txBox="1">
            <a:spLocks noChangeArrowheads="1"/>
          </p:cNvSpPr>
          <p:nvPr/>
        </p:nvSpPr>
        <p:spPr bwMode="auto">
          <a:xfrm>
            <a:off x="3505200" y="3427413"/>
            <a:ext cx="2209800" cy="519112"/>
          </a:xfrm>
          <a:prstGeom prst="rect">
            <a:avLst/>
          </a:prstGeom>
          <a:solidFill>
            <a:schemeClr val="accent1"/>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accent1"/>
            </a:extrusionClr>
          </a:sp3d>
        </p:spPr>
        <p:txBody>
          <a:bodyPr>
            <a:spAutoFit/>
            <a:flatTx/>
          </a:bodyPr>
          <a:lstStyle/>
          <a:p>
            <a:pPr algn="l" eaLnBrk="1" hangingPunct="1"/>
            <a:r>
              <a:rPr kumimoji="1" lang="en-US" altLang="zh-CN" sz="2800">
                <a:solidFill>
                  <a:schemeClr val="accent2"/>
                </a:solidFill>
                <a:latin typeface="楷体_GB2312" pitchFamily="49" charset="-122"/>
                <a:ea typeface="楷体_GB2312" pitchFamily="49" charset="-122"/>
              </a:rPr>
              <a:t> </a:t>
            </a:r>
            <a:r>
              <a:rPr kumimoji="1" lang="zh-CN" altLang="en-US" sz="2800">
                <a:solidFill>
                  <a:schemeClr val="accent2"/>
                </a:solidFill>
                <a:latin typeface="楷体_GB2312" pitchFamily="49" charset="-122"/>
                <a:ea typeface="楷体_GB2312" pitchFamily="49" charset="-122"/>
              </a:rPr>
              <a:t>方法论意义</a:t>
            </a:r>
          </a:p>
        </p:txBody>
      </p:sp>
      <p:pic>
        <p:nvPicPr>
          <p:cNvPr id="52238" name="Picture 14" descr="wle16"/>
          <p:cNvPicPr>
            <a:picLocks noChangeAspect="1" noChangeArrowheads="1"/>
          </p:cNvPicPr>
          <p:nvPr/>
        </p:nvPicPr>
        <p:blipFill>
          <a:blip r:embed="rId4" cstate="print"/>
          <a:srcRect/>
          <a:stretch>
            <a:fillRect/>
          </a:stretch>
        </p:blipFill>
        <p:spPr bwMode="auto">
          <a:xfrm>
            <a:off x="6477000" y="3784600"/>
            <a:ext cx="2133600" cy="19192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wipe(left)">
                                      <p:cBhvr>
                                        <p:cTn id="7" dur="500"/>
                                        <p:tgtEl>
                                          <p:spTgt spid="5222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2230"/>
                                        </p:tgtEl>
                                        <p:attrNameLst>
                                          <p:attrName>style.visibility</p:attrName>
                                        </p:attrNameLst>
                                      </p:cBhvr>
                                      <p:to>
                                        <p:strVal val="visible"/>
                                      </p:to>
                                    </p:set>
                                    <p:animEffect transition="in" filter="wipe(up)">
                                      <p:cBhvr>
                                        <p:cTn id="11" dur="500"/>
                                        <p:tgtEl>
                                          <p:spTgt spid="522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2231"/>
                                        </p:tgtEl>
                                        <p:attrNameLst>
                                          <p:attrName>style.visibility</p:attrName>
                                        </p:attrNameLst>
                                      </p:cBhvr>
                                      <p:to>
                                        <p:strVal val="visible"/>
                                      </p:to>
                                    </p:set>
                                    <p:animEffect transition="in" filter="wipe(left)">
                                      <p:cBhvr>
                                        <p:cTn id="15" dur="500"/>
                                        <p:tgtEl>
                                          <p:spTgt spid="5223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2234"/>
                                        </p:tgtEl>
                                        <p:attrNameLst>
                                          <p:attrName>style.visibility</p:attrName>
                                        </p:attrNameLst>
                                      </p:cBhvr>
                                      <p:to>
                                        <p:strVal val="visible"/>
                                      </p:to>
                                    </p:set>
                                    <p:animEffect transition="in" filter="wipe(up)">
                                      <p:cBhvr>
                                        <p:cTn id="19" dur="500"/>
                                        <p:tgtEl>
                                          <p:spTgt spid="52234"/>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52227"/>
                                        </p:tgtEl>
                                        <p:attrNameLst>
                                          <p:attrName>style.visibility</p:attrName>
                                        </p:attrNameLst>
                                      </p:cBhvr>
                                      <p:to>
                                        <p:strVal val="visible"/>
                                      </p:to>
                                    </p:set>
                                    <p:animEffect transition="in" filter="wipe(up)">
                                      <p:cBhvr>
                                        <p:cTn id="23" dur="500"/>
                                        <p:tgtEl>
                                          <p:spTgt spid="52227"/>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2232"/>
                                        </p:tgtEl>
                                        <p:attrNameLst>
                                          <p:attrName>style.visibility</p:attrName>
                                        </p:attrNameLst>
                                      </p:cBhvr>
                                      <p:to>
                                        <p:strVal val="visible"/>
                                      </p:to>
                                    </p:set>
                                    <p:animEffect transition="in" filter="wipe(up)">
                                      <p:cBhvr>
                                        <p:cTn id="27" dur="500"/>
                                        <p:tgtEl>
                                          <p:spTgt spid="52232"/>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52228"/>
                                        </p:tgtEl>
                                        <p:attrNameLst>
                                          <p:attrName>style.visibility</p:attrName>
                                        </p:attrNameLst>
                                      </p:cBhvr>
                                      <p:to>
                                        <p:strVal val="visible"/>
                                      </p:to>
                                    </p:set>
                                    <p:animEffect transition="in" filter="wipe(up)">
                                      <p:cBhvr>
                                        <p:cTn id="31" dur="500"/>
                                        <p:tgtEl>
                                          <p:spTgt spid="52228"/>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52233"/>
                                        </p:tgtEl>
                                        <p:attrNameLst>
                                          <p:attrName>style.visibility</p:attrName>
                                        </p:attrNameLst>
                                      </p:cBhvr>
                                      <p:to>
                                        <p:strVal val="visible"/>
                                      </p:to>
                                    </p:set>
                                    <p:animEffect transition="in" filter="wipe(up)">
                                      <p:cBhvr>
                                        <p:cTn id="35" dur="500"/>
                                        <p:tgtEl>
                                          <p:spTgt spid="52233"/>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52229"/>
                                        </p:tgtEl>
                                        <p:attrNameLst>
                                          <p:attrName>style.visibility</p:attrName>
                                        </p:attrNameLst>
                                      </p:cBhvr>
                                      <p:to>
                                        <p:strVal val="visible"/>
                                      </p:to>
                                    </p:set>
                                    <p:animEffect transition="in" filter="wipe(up)">
                                      <p:cBhvr>
                                        <p:cTn id="39" dur="500"/>
                                        <p:tgtEl>
                                          <p:spTgt spid="52229"/>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52236"/>
                                        </p:tgtEl>
                                        <p:attrNameLst>
                                          <p:attrName>style.visibility</p:attrName>
                                        </p:attrNameLst>
                                      </p:cBhvr>
                                      <p:to>
                                        <p:strVal val="visible"/>
                                      </p:to>
                                    </p:set>
                                    <p:animEffect transition="in" filter="wipe(up)">
                                      <p:cBhvr>
                                        <p:cTn id="43" dur="500"/>
                                        <p:tgtEl>
                                          <p:spTgt spid="52236"/>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52237"/>
                                        </p:tgtEl>
                                        <p:attrNameLst>
                                          <p:attrName>style.visibility</p:attrName>
                                        </p:attrNameLst>
                                      </p:cBhvr>
                                      <p:to>
                                        <p:strVal val="visible"/>
                                      </p:to>
                                    </p:set>
                                    <p:animEffect transition="in" filter="wipe(up)">
                                      <p:cBhvr>
                                        <p:cTn id="47" dur="500"/>
                                        <p:tgtEl>
                                          <p:spTgt spid="52237"/>
                                        </p:tgtEl>
                                      </p:cBhvr>
                                    </p:animEffect>
                                  </p:childTnLst>
                                </p:cTn>
                              </p:par>
                            </p:childTnLst>
                          </p:cTn>
                        </p:par>
                        <p:par>
                          <p:cTn id="48" fill="hold">
                            <p:stCondLst>
                              <p:cond delay="5500"/>
                            </p:stCondLst>
                            <p:childTnLst>
                              <p:par>
                                <p:cTn id="49" presetID="3" presetClass="entr" presetSubtype="10" fill="hold" nodeType="afterEffect">
                                  <p:stCondLst>
                                    <p:cond delay="0"/>
                                  </p:stCondLst>
                                  <p:childTnLst>
                                    <p:set>
                                      <p:cBhvr>
                                        <p:cTn id="50" dur="1" fill="hold">
                                          <p:stCondLst>
                                            <p:cond delay="0"/>
                                          </p:stCondLst>
                                        </p:cTn>
                                        <p:tgtEl>
                                          <p:spTgt spid="52235"/>
                                        </p:tgtEl>
                                        <p:attrNameLst>
                                          <p:attrName>style.visibility</p:attrName>
                                        </p:attrNameLst>
                                      </p:cBhvr>
                                      <p:to>
                                        <p:strVal val="visible"/>
                                      </p:to>
                                    </p:set>
                                    <p:animEffect transition="in" filter="blinds(horizontal)">
                                      <p:cBhvr>
                                        <p:cTn id="51" dur="500"/>
                                        <p:tgtEl>
                                          <p:spTgt spid="52235"/>
                                        </p:tgtEl>
                                      </p:cBhvr>
                                    </p:animEffect>
                                  </p:childTnLst>
                                </p:cTn>
                              </p:par>
                            </p:childTnLst>
                          </p:cTn>
                        </p:par>
                        <p:par>
                          <p:cTn id="52" fill="hold">
                            <p:stCondLst>
                              <p:cond delay="6000"/>
                            </p:stCondLst>
                            <p:childTnLst>
                              <p:par>
                                <p:cTn id="53" presetID="3" presetClass="entr" presetSubtype="10" fill="hold" nodeType="afterEffect">
                                  <p:stCondLst>
                                    <p:cond delay="0"/>
                                  </p:stCondLst>
                                  <p:childTnLst>
                                    <p:set>
                                      <p:cBhvr>
                                        <p:cTn id="54" dur="1" fill="hold">
                                          <p:stCondLst>
                                            <p:cond delay="0"/>
                                          </p:stCondLst>
                                        </p:cTn>
                                        <p:tgtEl>
                                          <p:spTgt spid="52238"/>
                                        </p:tgtEl>
                                        <p:attrNameLst>
                                          <p:attrName>style.visibility</p:attrName>
                                        </p:attrNameLst>
                                      </p:cBhvr>
                                      <p:to>
                                        <p:strVal val="visible"/>
                                      </p:to>
                                    </p:set>
                                    <p:animEffect transition="in" filter="blinds(horizontal)">
                                      <p:cBhvr>
                                        <p:cTn id="55" dur="500"/>
                                        <p:tgtEl>
                                          <p:spTgt spid="52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52227" grpId="0" animBg="1"/>
      <p:bldP spid="52228" grpId="0" animBg="1"/>
      <p:bldP spid="52229" grpId="0" animBg="1"/>
      <p:bldP spid="5223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gray">
          <a:xfrm>
            <a:off x="755650" y="1341438"/>
            <a:ext cx="7400925" cy="2447925"/>
          </a:xfrm>
          <a:prstGeom prst="rect">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9525" algn="ctr">
            <a:noFill/>
            <a:miter lim="800000"/>
            <a:headEnd/>
            <a:tailEnd/>
          </a:ln>
          <a:effectLst/>
          <a:scene3d>
            <a:camera prst="legacyPerspectiveTop"/>
            <a:lightRig rig="legacyFlat1" dir="t"/>
          </a:scene3d>
          <a:sp3d extrusionH="121893000" prstMaterial="legacyMatte">
            <a:bevelT w="13500" h="13500" prst="angle"/>
            <a:bevelB w="13500" h="13500" prst="angle"/>
            <a:extrusionClr>
              <a:srgbClr val="FFFFFF"/>
            </a:extrusionClr>
          </a:sp3d>
        </p:spPr>
        <p:txBody>
          <a:bodyPr anchor="ctr">
            <a:spAutoFit/>
            <a:flatTx/>
          </a:bodyPr>
          <a:lstStyle/>
          <a:p>
            <a:pPr>
              <a:defRPr/>
            </a:pPr>
            <a:endParaRPr lang="zh-CN" altLang="en-US">
              <a:effectLst>
                <a:outerShdw blurRad="38100" dist="38100" dir="2700000" algn="tl">
                  <a:srgbClr val="000000">
                    <a:alpha val="43137"/>
                  </a:srgbClr>
                </a:outerShdw>
              </a:effectLst>
            </a:endParaRPr>
          </a:p>
        </p:txBody>
      </p:sp>
      <p:pic>
        <p:nvPicPr>
          <p:cNvPr id="53251" name="Picture 3"/>
          <p:cNvPicPr>
            <a:picLocks noChangeAspect="1" noChangeArrowheads="1"/>
          </p:cNvPicPr>
          <p:nvPr/>
        </p:nvPicPr>
        <p:blipFill>
          <a:blip r:embed="rId2" cstate="print"/>
          <a:srcRect/>
          <a:stretch>
            <a:fillRect/>
          </a:stretch>
        </p:blipFill>
        <p:spPr bwMode="auto">
          <a:xfrm>
            <a:off x="1908175" y="4005263"/>
            <a:ext cx="4983163" cy="2422525"/>
          </a:xfrm>
          <a:prstGeom prst="rect">
            <a:avLst/>
          </a:prstGeom>
          <a:noFill/>
          <a:ln w="19050">
            <a:solidFill>
              <a:srgbClr val="333399"/>
            </a:solidFill>
            <a:miter lim="800000"/>
            <a:headEnd/>
            <a:tailEnd/>
          </a:ln>
          <a:effectLst>
            <a:outerShdw dist="107763" dir="18900000" algn="ctr" rotWithShape="0">
              <a:srgbClr val="808080">
                <a:alpha val="50000"/>
              </a:srgbClr>
            </a:outerShdw>
          </a:effectLst>
        </p:spPr>
      </p:pic>
      <p:grpSp>
        <p:nvGrpSpPr>
          <p:cNvPr id="2" name="Group 27"/>
          <p:cNvGrpSpPr>
            <a:grpSpLocks/>
          </p:cNvGrpSpPr>
          <p:nvPr/>
        </p:nvGrpSpPr>
        <p:grpSpPr bwMode="auto">
          <a:xfrm>
            <a:off x="2484438" y="1341438"/>
            <a:ext cx="3111500" cy="2447925"/>
            <a:chOff x="1565" y="845"/>
            <a:chExt cx="1960" cy="1542"/>
          </a:xfrm>
        </p:grpSpPr>
        <p:sp>
          <p:nvSpPr>
            <p:cNvPr id="53264" name="Rectangle 16"/>
            <p:cNvSpPr>
              <a:spLocks noChangeArrowheads="1"/>
            </p:cNvSpPr>
            <p:nvPr/>
          </p:nvSpPr>
          <p:spPr bwMode="gray">
            <a:xfrm flipH="1">
              <a:off x="1565" y="845"/>
              <a:ext cx="1960" cy="1542"/>
            </a:xfrm>
            <a:prstGeom prst="rect">
              <a:avLst/>
            </a:prstGeom>
            <a:solidFill>
              <a:schemeClr val="accent2">
                <a:alpha val="50000"/>
              </a:schemeClr>
            </a:solidFill>
            <a:ln w="12700">
              <a:solidFill>
                <a:srgbClr val="FFFFFF"/>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3258" name="Rectangle 10"/>
            <p:cNvSpPr>
              <a:spLocks noChangeArrowheads="1"/>
            </p:cNvSpPr>
            <p:nvPr/>
          </p:nvSpPr>
          <p:spPr bwMode="gray">
            <a:xfrm>
              <a:off x="1791" y="1207"/>
              <a:ext cx="1543" cy="788"/>
            </a:xfrm>
            <a:prstGeom prst="rect">
              <a:avLst/>
            </a:prstGeom>
            <a:noFill/>
            <a:ln w="9525" algn="ctr">
              <a:noFill/>
              <a:miter lim="800000"/>
              <a:headEnd/>
              <a:tailEnd/>
            </a:ln>
            <a:effectLst>
              <a:outerShdw dist="17961" dir="2700000" algn="ctr" rotWithShape="0">
                <a:srgbClr val="182326">
                  <a:alpha val="50000"/>
                </a:srgbClr>
              </a:outerShdw>
            </a:effectLst>
          </p:spPr>
          <p:txBody>
            <a:bodyPr>
              <a:spAutoFit/>
            </a:bodyPr>
            <a:lstStyle/>
            <a:p>
              <a:pPr eaLnBrk="1" hangingPunct="1">
                <a:defRPr/>
              </a:pPr>
              <a:r>
                <a:rPr kumimoji="1" lang="zh-CN" altLang="en-US" sz="3800">
                  <a:latin typeface="华文楷体" pitchFamily="2" charset="-122"/>
                  <a:ea typeface="华文楷体" pitchFamily="2" charset="-122"/>
                </a:rPr>
                <a:t>变化</a:t>
              </a:r>
              <a:r>
                <a:rPr kumimoji="1" lang="en-US" altLang="zh-CN" sz="3800">
                  <a:latin typeface="华文楷体" pitchFamily="2" charset="-122"/>
                  <a:ea typeface="华文楷体" pitchFamily="2" charset="-122"/>
                </a:rPr>
                <a:t>:</a:t>
              </a:r>
              <a:r>
                <a:rPr kumimoji="1" lang="zh-CN" altLang="en-US" sz="3800">
                  <a:latin typeface="华文楷体" pitchFamily="2" charset="-122"/>
                  <a:ea typeface="华文楷体" pitchFamily="2" charset="-122"/>
                </a:rPr>
                <a:t>运动的多样性</a:t>
              </a:r>
            </a:p>
          </p:txBody>
        </p:sp>
      </p:grpSp>
      <p:grpSp>
        <p:nvGrpSpPr>
          <p:cNvPr id="3" name="Group 24"/>
          <p:cNvGrpSpPr>
            <a:grpSpLocks/>
          </p:cNvGrpSpPr>
          <p:nvPr/>
        </p:nvGrpSpPr>
        <p:grpSpPr bwMode="auto">
          <a:xfrm>
            <a:off x="5580063" y="1341438"/>
            <a:ext cx="2535237" cy="2447925"/>
            <a:chOff x="3515" y="845"/>
            <a:chExt cx="1597" cy="1542"/>
          </a:xfrm>
        </p:grpSpPr>
        <p:sp>
          <p:nvSpPr>
            <p:cNvPr id="53265" name="Rectangle 17"/>
            <p:cNvSpPr>
              <a:spLocks noChangeArrowheads="1"/>
            </p:cNvSpPr>
            <p:nvPr/>
          </p:nvSpPr>
          <p:spPr bwMode="gray">
            <a:xfrm flipH="1">
              <a:off x="3515" y="845"/>
              <a:ext cx="1597" cy="1542"/>
            </a:xfrm>
            <a:prstGeom prst="rect">
              <a:avLst/>
            </a:prstGeom>
            <a:solidFill>
              <a:schemeClr val="folHlink">
                <a:alpha val="50000"/>
              </a:schemeClr>
            </a:solidFill>
            <a:ln w="12700">
              <a:solidFill>
                <a:srgbClr val="FFFFFF"/>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3261" name="Rectangle 13"/>
            <p:cNvSpPr>
              <a:spLocks noChangeArrowheads="1"/>
            </p:cNvSpPr>
            <p:nvPr/>
          </p:nvSpPr>
          <p:spPr bwMode="gray">
            <a:xfrm>
              <a:off x="3515" y="935"/>
              <a:ext cx="1588" cy="1362"/>
            </a:xfrm>
            <a:prstGeom prst="rect">
              <a:avLst/>
            </a:prstGeom>
            <a:noFill/>
            <a:ln w="9525" algn="ctr">
              <a:noFill/>
              <a:miter lim="800000"/>
              <a:headEnd/>
              <a:tailEnd/>
            </a:ln>
            <a:effectLst>
              <a:outerShdw dist="17961" dir="2700000" algn="ctr" rotWithShape="0">
                <a:srgbClr val="182326">
                  <a:alpha val="50000"/>
                </a:srgbClr>
              </a:outerShdw>
            </a:effectLst>
          </p:spPr>
          <p:txBody>
            <a:bodyPr>
              <a:spAutoFit/>
            </a:bodyPr>
            <a:lstStyle/>
            <a:p>
              <a:pPr eaLnBrk="1" hangingPunct="1">
                <a:defRPr/>
              </a:pPr>
              <a:r>
                <a:rPr kumimoji="1" lang="zh-CN" altLang="en-US" sz="3400">
                  <a:latin typeface="华文楷体" pitchFamily="2" charset="-122"/>
                  <a:ea typeface="华文楷体" pitchFamily="2" charset="-122"/>
                </a:rPr>
                <a:t>发展</a:t>
              </a:r>
              <a:r>
                <a:rPr kumimoji="1" lang="en-US" altLang="zh-CN" sz="3400">
                  <a:latin typeface="华文楷体" pitchFamily="2" charset="-122"/>
                  <a:ea typeface="华文楷体" pitchFamily="2" charset="-122"/>
                </a:rPr>
                <a:t>:</a:t>
              </a:r>
              <a:r>
                <a:rPr kumimoji="1" lang="zh-CN" altLang="en-US" sz="3400">
                  <a:latin typeface="华文楷体" pitchFamily="2" charset="-122"/>
                  <a:ea typeface="华文楷体" pitchFamily="2" charset="-122"/>
                </a:rPr>
                <a:t>新事物的不断产生</a:t>
              </a:r>
              <a:r>
                <a:rPr kumimoji="1" lang="en-US" altLang="zh-CN" sz="3400">
                  <a:latin typeface="华文楷体" pitchFamily="2" charset="-122"/>
                  <a:ea typeface="华文楷体" pitchFamily="2" charset="-122"/>
                </a:rPr>
                <a:t>,</a:t>
              </a:r>
              <a:r>
                <a:rPr kumimoji="1" lang="zh-CN" altLang="en-US" sz="3400">
                  <a:latin typeface="华文楷体" pitchFamily="2" charset="-122"/>
                  <a:ea typeface="华文楷体" pitchFamily="2" charset="-122"/>
                </a:rPr>
                <a:t>旧事物的不断灭亡</a:t>
              </a:r>
              <a:endParaRPr lang="zh-CN" altLang="en-US" sz="3400">
                <a:latin typeface="华文楷体" pitchFamily="2" charset="-122"/>
                <a:ea typeface="华文楷体" pitchFamily="2" charset="-122"/>
              </a:endParaRPr>
            </a:p>
          </p:txBody>
        </p:sp>
      </p:grpSp>
      <p:sp>
        <p:nvSpPr>
          <p:cNvPr id="53262" name="Text Box 14"/>
          <p:cNvSpPr txBox="1">
            <a:spLocks noChangeArrowheads="1"/>
          </p:cNvSpPr>
          <p:nvPr/>
        </p:nvSpPr>
        <p:spPr bwMode="auto">
          <a:xfrm>
            <a:off x="2627313" y="692150"/>
            <a:ext cx="3733800" cy="579438"/>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None/>
              <a:defRPr/>
            </a:pPr>
            <a:r>
              <a:rPr kumimoji="1" lang="en-US" altLang="zh-CN" sz="2600">
                <a:solidFill>
                  <a:srgbClr val="FFFFFF"/>
                </a:solidFill>
                <a:effectLst>
                  <a:outerShdw blurRad="38100" dist="38100" dir="2700000" algn="tl">
                    <a:srgbClr val="C0C0C0"/>
                  </a:outerShdw>
                </a:effectLst>
                <a:latin typeface="Times New Roman" pitchFamily="18" charset="0"/>
                <a:ea typeface="黑体" pitchFamily="2" charset="-122"/>
              </a:rPr>
              <a:t>   </a:t>
            </a:r>
            <a:r>
              <a:rPr kumimoji="1" lang="zh-CN" altLang="en-US" sz="3200">
                <a:solidFill>
                  <a:srgbClr val="FFFFFF"/>
                </a:solidFill>
                <a:effectLst>
                  <a:outerShdw blurRad="38100" dist="38100" dir="2700000" algn="tl">
                    <a:srgbClr val="C0C0C0"/>
                  </a:outerShdw>
                </a:effectLst>
                <a:latin typeface="Times New Roman" pitchFamily="18" charset="0"/>
                <a:ea typeface="华文新魏" pitchFamily="2" charset="-122"/>
              </a:rPr>
              <a:t>事物的永恒发展</a:t>
            </a:r>
          </a:p>
        </p:txBody>
      </p:sp>
      <p:grpSp>
        <p:nvGrpSpPr>
          <p:cNvPr id="4" name="Group 22"/>
          <p:cNvGrpSpPr>
            <a:grpSpLocks/>
          </p:cNvGrpSpPr>
          <p:nvPr/>
        </p:nvGrpSpPr>
        <p:grpSpPr bwMode="auto">
          <a:xfrm>
            <a:off x="755650" y="1341438"/>
            <a:ext cx="1760538" cy="2462212"/>
            <a:chOff x="476" y="845"/>
            <a:chExt cx="1109" cy="1551"/>
          </a:xfrm>
        </p:grpSpPr>
        <p:sp>
          <p:nvSpPr>
            <p:cNvPr id="101384" name="Rectangle 18"/>
            <p:cNvSpPr>
              <a:spLocks noChangeArrowheads="1"/>
            </p:cNvSpPr>
            <p:nvPr/>
          </p:nvSpPr>
          <p:spPr bwMode="gray">
            <a:xfrm flipH="1">
              <a:off x="476" y="845"/>
              <a:ext cx="1109" cy="1551"/>
            </a:xfrm>
            <a:prstGeom prst="rect">
              <a:avLst/>
            </a:prstGeom>
            <a:solidFill>
              <a:schemeClr val="hlink">
                <a:alpha val="50195"/>
              </a:schemeClr>
            </a:solidFill>
            <a:ln w="12700">
              <a:solidFill>
                <a:srgbClr val="FFFFFF"/>
              </a:solidFill>
              <a:miter lim="800000"/>
              <a:headEnd/>
              <a:tailEnd/>
            </a:ln>
          </p:spPr>
          <p:txBody>
            <a:bodyPr wrap="none" anchor="ctr"/>
            <a:lstStyle/>
            <a:p>
              <a:pPr eaLnBrk="1" hangingPunct="1">
                <a:spcBef>
                  <a:spcPct val="50000"/>
                </a:spcBef>
              </a:pPr>
              <a:endParaRPr lang="zh-CN" altLang="zh-CN" sz="2600" b="0">
                <a:latin typeface="华文楷体" pitchFamily="2" charset="-122"/>
                <a:ea typeface="华文楷体" pitchFamily="2" charset="-122"/>
              </a:endParaRPr>
            </a:p>
          </p:txBody>
        </p:sp>
        <p:sp>
          <p:nvSpPr>
            <p:cNvPr id="53255" name="Rectangle 7"/>
            <p:cNvSpPr>
              <a:spLocks noChangeArrowheads="1"/>
            </p:cNvSpPr>
            <p:nvPr/>
          </p:nvSpPr>
          <p:spPr bwMode="gray">
            <a:xfrm>
              <a:off x="526" y="1026"/>
              <a:ext cx="948" cy="1153"/>
            </a:xfrm>
            <a:prstGeom prst="rect">
              <a:avLst/>
            </a:prstGeom>
            <a:noFill/>
            <a:ln w="9525" algn="ctr">
              <a:noFill/>
              <a:miter lim="800000"/>
              <a:headEnd/>
              <a:tailEnd/>
            </a:ln>
            <a:effectLst>
              <a:outerShdw dist="17961" dir="2700000" algn="ctr" rotWithShape="0">
                <a:srgbClr val="182326">
                  <a:alpha val="50000"/>
                </a:srgbClr>
              </a:outerShdw>
            </a:effectLst>
          </p:spPr>
          <p:txBody>
            <a:bodyPr>
              <a:spAutoFit/>
            </a:bodyPr>
            <a:lstStyle/>
            <a:p>
              <a:pPr eaLnBrk="1" hangingPunct="1">
                <a:defRPr/>
              </a:pPr>
              <a:r>
                <a:rPr kumimoji="1" lang="zh-CN" altLang="en-US" sz="3800">
                  <a:latin typeface="华文楷体" pitchFamily="2" charset="-122"/>
                  <a:ea typeface="华文楷体" pitchFamily="2" charset="-122"/>
                </a:rPr>
                <a:t>运动</a:t>
              </a:r>
              <a:r>
                <a:rPr kumimoji="1" lang="en-US" altLang="zh-CN" sz="3800">
                  <a:latin typeface="华文楷体" pitchFamily="2" charset="-122"/>
                  <a:ea typeface="华文楷体" pitchFamily="2" charset="-122"/>
                </a:rPr>
                <a:t>:</a:t>
              </a:r>
              <a:r>
                <a:rPr kumimoji="1" lang="zh-CN" altLang="en-US" sz="3800">
                  <a:latin typeface="华文楷体" pitchFamily="2" charset="-122"/>
                  <a:ea typeface="华文楷体" pitchFamily="2" charset="-122"/>
                </a:rPr>
                <a:t>变动不居</a:t>
              </a:r>
              <a:endParaRPr lang="zh-CN" altLang="en-US" sz="3800">
                <a:latin typeface="华文楷体" pitchFamily="2" charset="-122"/>
                <a:ea typeface="华文楷体"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2" presetClass="entr" presetSubtype="1" fill="hold" grpId="0" nodeType="afterEffect">
                                  <p:stCondLst>
                                    <p:cond delay="0"/>
                                  </p:stCondLst>
                                  <p:childTnLst>
                                    <p:set>
                                      <p:cBhvr>
                                        <p:cTn id="6" dur="1" fill="hold">
                                          <p:stCondLst>
                                            <p:cond delay="0"/>
                                          </p:stCondLst>
                                        </p:cTn>
                                        <p:tgtEl>
                                          <p:spTgt spid="53263"/>
                                        </p:tgtEl>
                                        <p:attrNameLst>
                                          <p:attrName>style.visibility</p:attrName>
                                        </p:attrNameLst>
                                      </p:cBhvr>
                                      <p:to>
                                        <p:strVal val="visible"/>
                                      </p:to>
                                    </p:set>
                                    <p:animEffect transition="in" filter="wipe(up)">
                                      <p:cBhvr>
                                        <p:cTn id="7" dur="500"/>
                                        <p:tgtEl>
                                          <p:spTgt spid="53263"/>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53262"/>
                                        </p:tgtEl>
                                        <p:attrNameLst>
                                          <p:attrName>style.visibility</p:attrName>
                                        </p:attrNameLst>
                                      </p:cBhvr>
                                      <p:to>
                                        <p:strVal val="visible"/>
                                      </p:to>
                                    </p:se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1000"/>
                                        <p:tgtEl>
                                          <p:spTgt spid="4"/>
                                        </p:tgtEl>
                                      </p:cBhvr>
                                    </p:animEffect>
                                  </p:childTnLst>
                                </p:cTn>
                              </p:par>
                            </p:childTnLst>
                          </p:cTn>
                        </p:par>
                        <p:par>
                          <p:cTn id="15" fill="hold">
                            <p:stCondLst>
                              <p:cond delay="2000"/>
                            </p:stCondLst>
                            <p:childTnLst>
                              <p:par>
                                <p:cTn id="16" presetID="23" presetClass="entr" presetSubtype="16"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par>
                          <p:cTn id="20" fill="hold">
                            <p:stCondLst>
                              <p:cond delay="2500"/>
                            </p:stCondLst>
                            <p:childTnLst>
                              <p:par>
                                <p:cTn id="21" presetID="13" presetClass="entr" presetSubtype="32"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plus(out)">
                                      <p:cBhvr>
                                        <p:cTn id="23" dur="1000"/>
                                        <p:tgtEl>
                                          <p:spTgt spid="3"/>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53251"/>
                                        </p:tgtEl>
                                        <p:attrNameLst>
                                          <p:attrName>style.visibility</p:attrName>
                                        </p:attrNameLst>
                                      </p:cBhvr>
                                      <p:to>
                                        <p:strVal val="visible"/>
                                      </p:to>
                                    </p:set>
                                    <p:animEffect transition="in" filter="wipe(left)">
                                      <p:cBhvr>
                                        <p:cTn id="27" dur="5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3" grpId="0" animBg="1"/>
      <p:bldP spid="53262" grpId="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body" idx="1"/>
          </p:nvPr>
        </p:nvSpPr>
        <p:spPr>
          <a:xfrm>
            <a:off x="857250" y="785813"/>
            <a:ext cx="7358063" cy="5072062"/>
          </a:xfrm>
        </p:spPr>
        <p:txBody>
          <a:bodyPr/>
          <a:lstStyle/>
          <a:p>
            <a:pPr>
              <a:buFontTx/>
              <a:buNone/>
            </a:pPr>
            <a:r>
              <a:rPr lang="en-US" altLang="zh-CN" smtClean="0">
                <a:latin typeface="黑体" pitchFamily="2" charset="-122"/>
                <a:ea typeface="黑体" pitchFamily="2" charset="-122"/>
              </a:rPr>
              <a:t>       </a:t>
            </a:r>
            <a:r>
              <a:rPr lang="zh-CN" altLang="en-US" smtClean="0">
                <a:latin typeface="黑体" pitchFamily="2" charset="-122"/>
                <a:ea typeface="黑体" pitchFamily="2" charset="-122"/>
              </a:rPr>
              <a:t>运动、变化、发展的区别</a:t>
            </a:r>
          </a:p>
          <a:p>
            <a:endParaRPr lang="zh-CN" altLang="en-US" sz="2400" smtClean="0">
              <a:latin typeface="黑体" pitchFamily="2" charset="-122"/>
              <a:ea typeface="黑体" pitchFamily="2" charset="-122"/>
            </a:endParaRPr>
          </a:p>
          <a:p>
            <a:r>
              <a:rPr lang="zh-CN" altLang="en-US" sz="2800" b="1" smtClean="0">
                <a:solidFill>
                  <a:srgbClr val="FF0000"/>
                </a:solidFill>
              </a:rPr>
              <a:t>运动：</a:t>
            </a:r>
            <a:r>
              <a:rPr lang="zh-CN" altLang="en-US" sz="2800" b="1" smtClean="0"/>
              <a:t>包括宇宙间的一切变化和过程。它主要标志事物变动不居的动态过程，说明事物不会永远固定在一点上。</a:t>
            </a:r>
          </a:p>
          <a:p>
            <a:r>
              <a:rPr lang="zh-CN" altLang="en-US" sz="2800" b="1" smtClean="0">
                <a:solidFill>
                  <a:srgbClr val="FF0000"/>
                </a:solidFill>
              </a:rPr>
              <a:t>变化：</a:t>
            </a:r>
            <a:r>
              <a:rPr lang="zh-CN" altLang="en-US" sz="2800" b="1" smtClean="0"/>
              <a:t>指运动的一般内容，即运动的多样性。主要指事物内部和外部联系的演变。</a:t>
            </a:r>
          </a:p>
          <a:p>
            <a:r>
              <a:rPr lang="zh-CN" altLang="en-US" sz="2800" b="1" smtClean="0">
                <a:solidFill>
                  <a:srgbClr val="FF0000"/>
                </a:solidFill>
              </a:rPr>
              <a:t>发展：</a:t>
            </a:r>
            <a:r>
              <a:rPr lang="zh-CN" altLang="en-US" sz="2800" b="1" smtClean="0"/>
              <a:t>指前进的变化或进化，特别是指人类所处的现实世界中从低级到高级、从无序到有序、从简单到复杂的上升运动。</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410200" y="4800600"/>
            <a:ext cx="2622550" cy="1163638"/>
            <a:chOff x="3304" y="1331"/>
            <a:chExt cx="1652" cy="733"/>
          </a:xfrm>
        </p:grpSpPr>
        <p:sp>
          <p:nvSpPr>
            <p:cNvPr id="6147" name="AutoShape 3"/>
            <p:cNvSpPr>
              <a:spLocks noChangeArrowheads="1"/>
            </p:cNvSpPr>
            <p:nvPr/>
          </p:nvSpPr>
          <p:spPr bwMode="gray">
            <a:xfrm>
              <a:off x="3304" y="1331"/>
              <a:ext cx="1652" cy="733"/>
            </a:xfrm>
            <a:prstGeom prst="homePlate">
              <a:avLst>
                <a:gd name="adj" fmla="val 39013"/>
              </a:avLst>
            </a:prstGeom>
            <a:gradFill rotWithShape="1">
              <a:gsLst>
                <a:gs pos="0">
                  <a:schemeClr val="folHlink">
                    <a:gamma/>
                    <a:shade val="76078"/>
                    <a:invGamma/>
                  </a:schemeClr>
                </a:gs>
                <a:gs pos="100000">
                  <a:schemeClr val="folHlink"/>
                </a:gs>
              </a:gsLst>
              <a:lin ang="5400000" scaled="1"/>
            </a:gradFill>
            <a:ln w="28575" algn="ctr">
              <a:solidFill>
                <a:srgbClr val="F8F8F8"/>
              </a:solidFill>
              <a:miter lim="800000"/>
              <a:headEnd/>
              <a:tailEnd/>
            </a:ln>
            <a:effectLst>
              <a:outerShdw dist="107763"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148" name="Rectangle 4"/>
            <p:cNvSpPr>
              <a:spLocks noChangeArrowheads="1"/>
            </p:cNvSpPr>
            <p:nvPr/>
          </p:nvSpPr>
          <p:spPr bwMode="white">
            <a:xfrm>
              <a:off x="3744" y="1392"/>
              <a:ext cx="940" cy="672"/>
            </a:xfrm>
            <a:prstGeom prst="rect">
              <a:avLst/>
            </a:prstGeom>
            <a:noFill/>
            <a:ln w="9525">
              <a:noFill/>
              <a:miter lim="800000"/>
              <a:headEnd/>
              <a:tailEnd/>
            </a:ln>
            <a:effectLst/>
          </p:spPr>
          <p:txBody>
            <a:bodyPr>
              <a:spAutoFit/>
            </a:bodyPr>
            <a:lstStyle/>
            <a:p>
              <a:pPr>
                <a:defRPr/>
              </a:pPr>
              <a:r>
                <a:rPr lang="en-US" altLang="zh-CN" sz="2400">
                  <a:solidFill>
                    <a:srgbClr val="FEFEFE"/>
                  </a:solidFill>
                  <a:latin typeface="Arial" charset="0"/>
                  <a:ea typeface="宋体" pitchFamily="2" charset="-122"/>
                  <a:cs typeface="Arial" charset="0"/>
                </a:rPr>
                <a:t> </a:t>
              </a:r>
              <a:r>
                <a:rPr lang="zh-CN" altLang="en-US" sz="3200">
                  <a:effectLst>
                    <a:outerShdw blurRad="38100" dist="38100" dir="2700000" algn="tl">
                      <a:srgbClr val="C0C0C0"/>
                    </a:outerShdw>
                  </a:effectLst>
                  <a:latin typeface="Arial" charset="0"/>
                  <a:ea typeface="宋体" pitchFamily="2" charset="-122"/>
                  <a:cs typeface="Arial" charset="0"/>
                </a:rPr>
                <a:t>哲学世界观</a:t>
              </a:r>
            </a:p>
          </p:txBody>
        </p:sp>
      </p:grpSp>
      <p:pic>
        <p:nvPicPr>
          <p:cNvPr id="6149" name="Picture 5" descr="002"/>
          <p:cNvPicPr>
            <a:picLocks noChangeAspect="1" noChangeArrowheads="1"/>
          </p:cNvPicPr>
          <p:nvPr/>
        </p:nvPicPr>
        <p:blipFill>
          <a:blip r:embed="rId2" cstate="print"/>
          <a:srcRect/>
          <a:stretch>
            <a:fillRect/>
          </a:stretch>
        </p:blipFill>
        <p:spPr bwMode="auto">
          <a:xfrm>
            <a:off x="533400" y="1447800"/>
            <a:ext cx="7924800" cy="3200400"/>
          </a:xfrm>
          <a:prstGeom prst="rect">
            <a:avLst/>
          </a:prstGeom>
          <a:noFill/>
          <a:ln w="9525">
            <a:noFill/>
            <a:miter lim="800000"/>
            <a:headEnd/>
            <a:tailEnd/>
          </a:ln>
        </p:spPr>
      </p:pic>
      <p:sp>
        <p:nvSpPr>
          <p:cNvPr id="6150" name="Text Box 6"/>
          <p:cNvSpPr txBox="1">
            <a:spLocks noChangeArrowheads="1"/>
          </p:cNvSpPr>
          <p:nvPr/>
        </p:nvSpPr>
        <p:spPr bwMode="auto">
          <a:xfrm>
            <a:off x="762000" y="457200"/>
            <a:ext cx="6553200" cy="609600"/>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3400" b="0">
                <a:solidFill>
                  <a:srgbClr val="003300"/>
                </a:solidFill>
                <a:latin typeface="Arial" pitchFamily="34" charset="0"/>
                <a:ea typeface="华文行楷" pitchFamily="2" charset="-122"/>
              </a:rPr>
              <a:t>（</a:t>
            </a:r>
            <a:r>
              <a:rPr lang="zh-CN" altLang="en-US" sz="3400">
                <a:solidFill>
                  <a:srgbClr val="003300"/>
                </a:solidFill>
                <a:effectLst>
                  <a:outerShdw blurRad="38100" dist="38100" dir="2700000" algn="tl">
                    <a:srgbClr val="C0C0C0"/>
                  </a:outerShdw>
                </a:effectLst>
                <a:latin typeface="Arial" pitchFamily="34" charset="0"/>
                <a:ea typeface="华文行楷" pitchFamily="2" charset="-122"/>
              </a:rPr>
              <a:t>一）世界观与哲学基本问题</a:t>
            </a:r>
          </a:p>
        </p:txBody>
      </p:sp>
      <p:grpSp>
        <p:nvGrpSpPr>
          <p:cNvPr id="3" name="Group 8"/>
          <p:cNvGrpSpPr>
            <a:grpSpLocks/>
          </p:cNvGrpSpPr>
          <p:nvPr/>
        </p:nvGrpSpPr>
        <p:grpSpPr bwMode="auto">
          <a:xfrm>
            <a:off x="3124200" y="4800600"/>
            <a:ext cx="2855913" cy="1163638"/>
            <a:chOff x="1904" y="1331"/>
            <a:chExt cx="1799" cy="733"/>
          </a:xfrm>
        </p:grpSpPr>
        <p:sp>
          <p:nvSpPr>
            <p:cNvPr id="6153" name="AutoShape 9"/>
            <p:cNvSpPr>
              <a:spLocks noChangeArrowheads="1"/>
            </p:cNvSpPr>
            <p:nvPr/>
          </p:nvSpPr>
          <p:spPr bwMode="gray">
            <a:xfrm>
              <a:off x="1904" y="1331"/>
              <a:ext cx="1799" cy="733"/>
            </a:xfrm>
            <a:prstGeom prst="homePlate">
              <a:avLst>
                <a:gd name="adj" fmla="val 42291"/>
              </a:avLst>
            </a:prstGeom>
            <a:gradFill rotWithShape="1">
              <a:gsLst>
                <a:gs pos="0">
                  <a:schemeClr val="accent2">
                    <a:gamma/>
                    <a:shade val="76078"/>
                    <a:invGamma/>
                  </a:schemeClr>
                </a:gs>
                <a:gs pos="100000">
                  <a:schemeClr val="accent2"/>
                </a:gs>
              </a:gsLst>
              <a:lin ang="5400000" scaled="1"/>
            </a:gradFill>
            <a:ln w="28575" algn="ctr">
              <a:solidFill>
                <a:srgbClr val="F8F8F8"/>
              </a:solidFill>
              <a:miter lim="800000"/>
              <a:headEnd/>
              <a:tailEnd/>
            </a:ln>
            <a:effectLst>
              <a:outerShdw dist="107763"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154" name="Rectangle 10"/>
            <p:cNvSpPr>
              <a:spLocks noChangeArrowheads="1"/>
            </p:cNvSpPr>
            <p:nvPr/>
          </p:nvSpPr>
          <p:spPr bwMode="white">
            <a:xfrm>
              <a:off x="2304" y="1392"/>
              <a:ext cx="940" cy="672"/>
            </a:xfrm>
            <a:prstGeom prst="rect">
              <a:avLst/>
            </a:prstGeom>
            <a:noFill/>
            <a:ln w="9525">
              <a:noFill/>
              <a:miter lim="800000"/>
              <a:headEnd/>
              <a:tailEnd/>
            </a:ln>
            <a:effectLst/>
          </p:spPr>
          <p:txBody>
            <a:bodyPr>
              <a:spAutoFit/>
            </a:bodyPr>
            <a:lstStyle/>
            <a:p>
              <a:pPr>
                <a:defRPr/>
              </a:pPr>
              <a:r>
                <a:rPr lang="en-US" altLang="zh-CN" sz="2400">
                  <a:solidFill>
                    <a:srgbClr val="FFFF00"/>
                  </a:solidFill>
                  <a:effectLst>
                    <a:outerShdw blurRad="38100" dist="38100" dir="2700000" algn="tl">
                      <a:srgbClr val="C0C0C0"/>
                    </a:outerShdw>
                  </a:effectLst>
                  <a:latin typeface="Arial" charset="0"/>
                  <a:ea typeface="宋体" pitchFamily="2" charset="-122"/>
                  <a:cs typeface="Arial" charset="0"/>
                </a:rPr>
                <a:t> </a:t>
              </a:r>
              <a:r>
                <a:rPr lang="zh-CN" altLang="en-US" sz="3200">
                  <a:solidFill>
                    <a:srgbClr val="FFFF00"/>
                  </a:solidFill>
                  <a:effectLst>
                    <a:outerShdw blurRad="38100" dist="38100" dir="2700000" algn="tl">
                      <a:srgbClr val="C0C0C0"/>
                    </a:outerShdw>
                  </a:effectLst>
                  <a:latin typeface="Arial" charset="0"/>
                  <a:ea typeface="宋体" pitchFamily="2" charset="-122"/>
                  <a:cs typeface="Arial" charset="0"/>
                </a:rPr>
                <a:t>宗教世界观</a:t>
              </a:r>
            </a:p>
          </p:txBody>
        </p:sp>
      </p:grpSp>
      <p:grpSp>
        <p:nvGrpSpPr>
          <p:cNvPr id="4" name="Group 11"/>
          <p:cNvGrpSpPr>
            <a:grpSpLocks/>
          </p:cNvGrpSpPr>
          <p:nvPr/>
        </p:nvGrpSpPr>
        <p:grpSpPr bwMode="auto">
          <a:xfrm>
            <a:off x="1219200" y="4800600"/>
            <a:ext cx="2455863" cy="1163638"/>
            <a:chOff x="685" y="1331"/>
            <a:chExt cx="1547" cy="733"/>
          </a:xfrm>
        </p:grpSpPr>
        <p:sp>
          <p:nvSpPr>
            <p:cNvPr id="6156" name="AutoShape 12"/>
            <p:cNvSpPr>
              <a:spLocks noChangeArrowheads="1"/>
            </p:cNvSpPr>
            <p:nvPr/>
          </p:nvSpPr>
          <p:spPr bwMode="gray">
            <a:xfrm>
              <a:off x="685" y="1331"/>
              <a:ext cx="1547" cy="733"/>
            </a:xfrm>
            <a:prstGeom prst="homePlate">
              <a:avLst>
                <a:gd name="adj" fmla="val 42796"/>
              </a:avLst>
            </a:prstGeom>
            <a:gradFill rotWithShape="1">
              <a:gsLst>
                <a:gs pos="0">
                  <a:schemeClr val="accent1">
                    <a:gamma/>
                    <a:shade val="76078"/>
                    <a:invGamma/>
                  </a:schemeClr>
                </a:gs>
                <a:gs pos="100000">
                  <a:schemeClr val="accent1"/>
                </a:gs>
              </a:gsLst>
              <a:lin ang="5400000" scaled="1"/>
            </a:gradFill>
            <a:ln w="28575" algn="ctr">
              <a:solidFill>
                <a:srgbClr val="F8F8F8"/>
              </a:solidFill>
              <a:miter lim="800000"/>
              <a:headEnd/>
              <a:tailEnd/>
            </a:ln>
            <a:effectLst>
              <a:outerShdw dist="107763"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157" name="Rectangle 13"/>
            <p:cNvSpPr>
              <a:spLocks noChangeArrowheads="1"/>
            </p:cNvSpPr>
            <p:nvPr/>
          </p:nvSpPr>
          <p:spPr bwMode="white">
            <a:xfrm>
              <a:off x="864" y="1392"/>
              <a:ext cx="940" cy="672"/>
            </a:xfrm>
            <a:prstGeom prst="rect">
              <a:avLst/>
            </a:prstGeom>
            <a:noFill/>
            <a:ln w="9525">
              <a:noFill/>
              <a:miter lim="800000"/>
              <a:headEnd/>
              <a:tailEnd/>
            </a:ln>
            <a:effectLst/>
          </p:spPr>
          <p:txBody>
            <a:bodyPr>
              <a:spAutoFit/>
            </a:bodyPr>
            <a:lstStyle/>
            <a:p>
              <a:pPr>
                <a:defRPr/>
              </a:pPr>
              <a:r>
                <a:rPr lang="en-US" altLang="zh-CN" sz="2400">
                  <a:solidFill>
                    <a:srgbClr val="FEFEFE"/>
                  </a:solidFill>
                  <a:latin typeface="Arial" charset="0"/>
                  <a:ea typeface="宋体" pitchFamily="2" charset="-122"/>
                  <a:cs typeface="Arial" charset="0"/>
                </a:rPr>
                <a:t> </a:t>
              </a:r>
              <a:r>
                <a:rPr lang="zh-CN" altLang="en-US" sz="3200">
                  <a:solidFill>
                    <a:srgbClr val="FF0000"/>
                  </a:solidFill>
                  <a:effectLst>
                    <a:outerShdw blurRad="38100" dist="38100" dir="2700000" algn="tl">
                      <a:srgbClr val="C0C0C0"/>
                    </a:outerShdw>
                  </a:effectLst>
                  <a:latin typeface="Arial" charset="0"/>
                  <a:ea typeface="宋体" pitchFamily="2" charset="-122"/>
                  <a:cs typeface="Arial" charset="0"/>
                </a:rPr>
                <a:t>神话世界观</a:t>
              </a:r>
            </a:p>
          </p:txBody>
        </p:sp>
      </p:grpSp>
      <p:grpSp>
        <p:nvGrpSpPr>
          <p:cNvPr id="5" name="Group 14"/>
          <p:cNvGrpSpPr>
            <a:grpSpLocks/>
          </p:cNvGrpSpPr>
          <p:nvPr/>
        </p:nvGrpSpPr>
        <p:grpSpPr bwMode="auto">
          <a:xfrm>
            <a:off x="0" y="1052513"/>
            <a:ext cx="9144000" cy="590550"/>
            <a:chOff x="0" y="816"/>
            <a:chExt cx="5760" cy="372"/>
          </a:xfrm>
        </p:grpSpPr>
        <p:pic>
          <p:nvPicPr>
            <p:cNvPr id="30728" name="Picture 15" descr="1118564011"/>
            <p:cNvPicPr>
              <a:picLocks noChangeAspect="1" noChangeArrowheads="1"/>
            </p:cNvPicPr>
            <p:nvPr/>
          </p:nvPicPr>
          <p:blipFill>
            <a:blip r:embed="rId3" cstate="print"/>
            <a:srcRect/>
            <a:stretch>
              <a:fillRect/>
            </a:stretch>
          </p:blipFill>
          <p:spPr bwMode="auto">
            <a:xfrm>
              <a:off x="3426" y="816"/>
              <a:ext cx="2334" cy="372"/>
            </a:xfrm>
            <a:prstGeom prst="rect">
              <a:avLst/>
            </a:prstGeom>
            <a:noFill/>
            <a:ln w="9525">
              <a:noFill/>
              <a:miter lim="800000"/>
              <a:headEnd/>
              <a:tailEnd/>
            </a:ln>
          </p:spPr>
        </p:pic>
        <p:pic>
          <p:nvPicPr>
            <p:cNvPr id="30729" name="Picture 16" descr="1118564011"/>
            <p:cNvPicPr>
              <a:picLocks noChangeAspect="1" noChangeArrowheads="1"/>
            </p:cNvPicPr>
            <p:nvPr/>
          </p:nvPicPr>
          <p:blipFill>
            <a:blip r:embed="rId3"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blinds(horizontal)">
                                      <p:cBhvr>
                                        <p:cTn id="12" dur="500"/>
                                        <p:tgtEl>
                                          <p:spTgt spid="6149"/>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3426" name="Picture 4" descr="200835102025719"/>
          <p:cNvPicPr>
            <a:picLocks noChangeAspect="1" noChangeArrowheads="1"/>
          </p:cNvPicPr>
          <p:nvPr/>
        </p:nvPicPr>
        <p:blipFill>
          <a:blip r:embed="rId2" cstate="print"/>
          <a:srcRect/>
          <a:stretch>
            <a:fillRect/>
          </a:stretch>
        </p:blipFill>
        <p:spPr bwMode="auto">
          <a:xfrm>
            <a:off x="611188" y="3357563"/>
            <a:ext cx="8064500" cy="3167062"/>
          </a:xfrm>
          <a:prstGeom prst="rect">
            <a:avLst/>
          </a:prstGeom>
          <a:noFill/>
          <a:ln w="9525">
            <a:noFill/>
            <a:miter lim="800000"/>
            <a:headEnd/>
            <a:tailEnd/>
          </a:ln>
        </p:spPr>
      </p:pic>
      <p:sp>
        <p:nvSpPr>
          <p:cNvPr id="103427" name="Rectangle 2"/>
          <p:cNvSpPr>
            <a:spLocks noGrp="1" noChangeArrowheads="1"/>
          </p:cNvSpPr>
          <p:nvPr>
            <p:ph type="body" idx="1"/>
          </p:nvPr>
        </p:nvSpPr>
        <p:spPr>
          <a:xfrm>
            <a:off x="395288" y="333375"/>
            <a:ext cx="8064500" cy="3457575"/>
          </a:xfrm>
        </p:spPr>
        <p:txBody>
          <a:bodyPr/>
          <a:lstStyle/>
          <a:p>
            <a:pPr>
              <a:lnSpc>
                <a:spcPct val="90000"/>
              </a:lnSpc>
            </a:pPr>
            <a:r>
              <a:rPr lang="zh-CN" altLang="en-US" sz="1800" smtClean="0">
                <a:solidFill>
                  <a:srgbClr val="FF0000"/>
                </a:solidFill>
                <a:latin typeface="楷体_GB2312" pitchFamily="49" charset="-122"/>
                <a:ea typeface="楷体_GB2312" pitchFamily="49" charset="-122"/>
              </a:rPr>
              <a:t>倒流的长江与喜马拉雅海</a:t>
            </a:r>
            <a:br>
              <a:rPr lang="zh-CN" altLang="en-US" sz="1800" smtClean="0">
                <a:solidFill>
                  <a:srgbClr val="FF0000"/>
                </a:solidFill>
                <a:latin typeface="楷体_GB2312" pitchFamily="49" charset="-122"/>
                <a:ea typeface="楷体_GB2312" pitchFamily="49" charset="-122"/>
              </a:rPr>
            </a:br>
            <a:r>
              <a:rPr lang="zh-CN" altLang="en-US" sz="1800" smtClean="0">
                <a:solidFill>
                  <a:srgbClr val="FF0000"/>
                </a:solidFill>
                <a:ea typeface="楷体_GB2312" pitchFamily="49" charset="-122"/>
              </a:rPr>
              <a:t>   </a:t>
            </a:r>
            <a:r>
              <a:rPr lang="zh-CN" altLang="en-US" sz="1800" smtClean="0">
                <a:solidFill>
                  <a:srgbClr val="FF0000"/>
                </a:solidFill>
                <a:latin typeface="楷体_GB2312" pitchFamily="49" charset="-122"/>
                <a:ea typeface="楷体_GB2312" pitchFamily="49" charset="-122"/>
              </a:rPr>
              <a:t> 浩浩长江，奔腾汹涌，一泻千里，流向大海。正如古人诗词所写：</a:t>
            </a:r>
            <a:r>
              <a:rPr lang="zh-CN" altLang="en-US" sz="1800" smtClean="0">
                <a:solidFill>
                  <a:srgbClr val="FF0000"/>
                </a:solidFill>
                <a:ea typeface="楷体_GB2312" pitchFamily="49" charset="-122"/>
              </a:rPr>
              <a:t>“</a:t>
            </a:r>
            <a:r>
              <a:rPr lang="zh-CN" altLang="en-US" sz="1800" smtClean="0">
                <a:solidFill>
                  <a:srgbClr val="FF0000"/>
                </a:solidFill>
                <a:latin typeface="楷体_GB2312" pitchFamily="49" charset="-122"/>
                <a:ea typeface="楷体_GB2312" pitchFamily="49" charset="-122"/>
              </a:rPr>
              <a:t>无边落木萧萧下，不尽长江滚滚来。</a:t>
            </a:r>
            <a:r>
              <a:rPr lang="zh-CN" altLang="en-US" sz="1800" smtClean="0">
                <a:solidFill>
                  <a:srgbClr val="FF0000"/>
                </a:solidFill>
                <a:ea typeface="楷体_GB2312" pitchFamily="49" charset="-122"/>
              </a:rPr>
              <a:t>”</a:t>
            </a:r>
            <a:r>
              <a:rPr lang="zh-CN" altLang="en-US" sz="1800" smtClean="0">
                <a:solidFill>
                  <a:srgbClr val="FF0000"/>
                </a:solidFill>
                <a:latin typeface="楷体_GB2312" pitchFamily="49" charset="-122"/>
                <a:ea typeface="楷体_GB2312" pitchFamily="49" charset="-122"/>
              </a:rPr>
              <a:t>长江从西向东流入大海，这是最基本的常识。然而，人们很少能够想到，长江并非从来就是由西向东流的，最早的长江是由东向西流的，万里长江有过倒流的历史</a:t>
            </a:r>
            <a:r>
              <a:rPr lang="en-US" altLang="zh-CN" sz="1800" smtClean="0">
                <a:solidFill>
                  <a:srgbClr val="FF0000"/>
                </a:solidFill>
                <a:latin typeface="楷体_GB2312" pitchFamily="49" charset="-122"/>
                <a:ea typeface="楷体_GB2312" pitchFamily="49" charset="-122"/>
              </a:rPr>
              <a:t>?</a:t>
            </a:r>
            <a:r>
              <a:rPr lang="zh-CN" altLang="en-US" sz="1800" smtClean="0">
                <a:solidFill>
                  <a:srgbClr val="FF0000"/>
                </a:solidFill>
                <a:latin typeface="楷体_GB2312" pitchFamily="49" charset="-122"/>
                <a:ea typeface="楷体_GB2312" pitchFamily="49" charset="-122"/>
              </a:rPr>
              <a:t>地质学家的研究表明：在</a:t>
            </a:r>
            <a:r>
              <a:rPr lang="en-US" altLang="zh-CN" sz="1800" smtClean="0">
                <a:solidFill>
                  <a:srgbClr val="FF0000"/>
                </a:solidFill>
                <a:latin typeface="楷体_GB2312" pitchFamily="49" charset="-122"/>
                <a:ea typeface="楷体_GB2312" pitchFamily="49" charset="-122"/>
              </a:rPr>
              <a:t>1</a:t>
            </a:r>
            <a:r>
              <a:rPr lang="zh-CN" altLang="en-US" sz="1800" smtClean="0">
                <a:solidFill>
                  <a:srgbClr val="FF0000"/>
                </a:solidFill>
                <a:latin typeface="楷体_GB2312" pitchFamily="49" charset="-122"/>
                <a:ea typeface="楷体_GB2312" pitchFamily="49" charset="-122"/>
              </a:rPr>
              <a:t>．</a:t>
            </a:r>
            <a:r>
              <a:rPr lang="en-US" altLang="zh-CN" sz="1800" smtClean="0">
                <a:solidFill>
                  <a:srgbClr val="FF0000"/>
                </a:solidFill>
                <a:latin typeface="楷体_GB2312" pitchFamily="49" charset="-122"/>
                <a:ea typeface="楷体_GB2312" pitchFamily="49" charset="-122"/>
              </a:rPr>
              <a:t>5</a:t>
            </a:r>
            <a:r>
              <a:rPr lang="zh-CN" altLang="en-US" sz="1800" smtClean="0">
                <a:solidFill>
                  <a:srgbClr val="FF0000"/>
                </a:solidFill>
                <a:latin typeface="楷体_GB2312" pitchFamily="49" charset="-122"/>
                <a:ea typeface="楷体_GB2312" pitchFamily="49" charset="-122"/>
              </a:rPr>
              <a:t>亿年前，万里长江地带经历了从汪洋大海逐步演变为陆地的过程。长江形成后，在</a:t>
            </a:r>
            <a:r>
              <a:rPr lang="en-US" altLang="zh-CN" sz="1800" smtClean="0">
                <a:solidFill>
                  <a:srgbClr val="FF0000"/>
                </a:solidFill>
                <a:latin typeface="楷体_GB2312" pitchFamily="49" charset="-122"/>
                <a:ea typeface="楷体_GB2312" pitchFamily="49" charset="-122"/>
              </a:rPr>
              <a:t>1</a:t>
            </a:r>
            <a:r>
              <a:rPr lang="zh-CN" altLang="en-US" sz="1800" smtClean="0">
                <a:solidFill>
                  <a:srgbClr val="FF0000"/>
                </a:solidFill>
                <a:latin typeface="楷体_GB2312" pitchFamily="49" charset="-122"/>
                <a:ea typeface="楷体_GB2312" pitchFamily="49" charset="-122"/>
              </a:rPr>
              <a:t>亿年的漫长岁月里，它发源于现在的三峡地区的山地，沿东高西低的地形走势，向西流入地中海。一直到</a:t>
            </a:r>
            <a:r>
              <a:rPr lang="en-US" altLang="zh-CN" sz="1800" smtClean="0">
                <a:solidFill>
                  <a:srgbClr val="FF0000"/>
                </a:solidFill>
                <a:latin typeface="楷体_GB2312" pitchFamily="49" charset="-122"/>
                <a:ea typeface="楷体_GB2312" pitchFamily="49" charset="-122"/>
              </a:rPr>
              <a:t>5 000</a:t>
            </a:r>
            <a:r>
              <a:rPr lang="zh-CN" altLang="en-US" sz="1800" smtClean="0">
                <a:solidFill>
                  <a:srgbClr val="FF0000"/>
                </a:solidFill>
                <a:latin typeface="楷体_GB2312" pitchFamily="49" charset="-122"/>
                <a:ea typeface="楷体_GB2312" pitchFamily="49" charset="-122"/>
              </a:rPr>
              <a:t>万年前，</a:t>
            </a:r>
            <a:r>
              <a:rPr lang="zh-CN" altLang="en-US" sz="1800" smtClean="0">
                <a:solidFill>
                  <a:srgbClr val="FF0000"/>
                </a:solidFill>
                <a:ea typeface="楷体_GB2312" pitchFamily="49" charset="-122"/>
              </a:rPr>
              <a:t> </a:t>
            </a:r>
            <a:r>
              <a:rPr lang="zh-CN" altLang="en-US" sz="1800" smtClean="0">
                <a:solidFill>
                  <a:srgbClr val="FF0000"/>
                </a:solidFill>
                <a:latin typeface="楷体_GB2312" pitchFamily="49" charset="-122"/>
                <a:ea typeface="楷体_GB2312" pitchFamily="49" charset="-122"/>
              </a:rPr>
              <a:t> 由于印度洋板块与亚欧板块的挤撞，在地中海的东部隆起、形成了原始的青藏高原，从而使原来东高西低的地势演变成西高东低，长江也就由向西流入地中海变为向东流入太平洋。自于青藏高原的高度逐渐增高，长江的源头也由三峡地区转移到唐古拉山主峰</a:t>
            </a:r>
            <a:r>
              <a:rPr lang="en-US" altLang="zh-CN" sz="1800" smtClean="0">
                <a:solidFill>
                  <a:srgbClr val="FF0000"/>
                </a:solidFill>
                <a:ea typeface="楷体_GB2312" pitchFamily="49" charset="-122"/>
              </a:rPr>
              <a:t>——</a:t>
            </a:r>
            <a:r>
              <a:rPr lang="zh-CN" altLang="en-US" sz="1800" smtClean="0">
                <a:solidFill>
                  <a:srgbClr val="FF0000"/>
                </a:solidFill>
                <a:latin typeface="楷体_GB2312" pitchFamily="49" charset="-122"/>
                <a:ea typeface="楷体_GB2312" pitchFamily="49" charset="-122"/>
              </a:rPr>
              <a:t>海拔</a:t>
            </a:r>
            <a:r>
              <a:rPr lang="en-US" altLang="zh-CN" sz="1800" smtClean="0">
                <a:solidFill>
                  <a:srgbClr val="FF0000"/>
                </a:solidFill>
                <a:latin typeface="楷体_GB2312" pitchFamily="49" charset="-122"/>
                <a:ea typeface="楷体_GB2312" pitchFamily="49" charset="-122"/>
              </a:rPr>
              <a:t>6 621</a:t>
            </a:r>
            <a:r>
              <a:rPr lang="zh-CN" altLang="en-US" sz="1800" smtClean="0">
                <a:solidFill>
                  <a:srgbClr val="FF0000"/>
                </a:solidFill>
                <a:latin typeface="楷体_GB2312" pitchFamily="49" charset="-122"/>
                <a:ea typeface="楷体_GB2312" pitchFamily="49" charset="-122"/>
              </a:rPr>
              <a:t>米的各拉丹冬雪峰。</a:t>
            </a:r>
            <a:br>
              <a:rPr lang="zh-CN" altLang="en-US" sz="1800" smtClean="0">
                <a:solidFill>
                  <a:srgbClr val="FF0000"/>
                </a:solidFill>
                <a:latin typeface="楷体_GB2312" pitchFamily="49" charset="-122"/>
                <a:ea typeface="楷体_GB2312" pitchFamily="49" charset="-122"/>
              </a:rPr>
            </a:br>
            <a:r>
              <a:rPr lang="zh-CN" altLang="en-US" sz="1800" smtClean="0">
                <a:solidFill>
                  <a:srgbClr val="FF0000"/>
                </a:solidFill>
              </a:rPr>
              <a:t>   </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body" idx="1"/>
          </p:nvPr>
        </p:nvSpPr>
        <p:spPr>
          <a:xfrm>
            <a:off x="0" y="620713"/>
            <a:ext cx="4105275" cy="6048375"/>
          </a:xfrm>
        </p:spPr>
        <p:txBody>
          <a:bodyPr/>
          <a:lstStyle/>
          <a:p>
            <a:pPr>
              <a:lnSpc>
                <a:spcPct val="110000"/>
              </a:lnSpc>
            </a:pPr>
            <a:r>
              <a:rPr lang="en-US" altLang="zh-CN" sz="2000" smtClean="0"/>
              <a:t>   </a:t>
            </a:r>
            <a:r>
              <a:rPr lang="en-US" altLang="zh-CN" sz="2000" b="1" smtClean="0"/>
              <a:t>    </a:t>
            </a:r>
            <a:r>
              <a:rPr lang="zh-CN" altLang="en-US" sz="2000" b="1" smtClean="0"/>
              <a:t>同样，举世闻名的喜马拉雅山的珠穆朗玛峰也并非自古就是如此。地质资料表明，喜马拉雅山是由喜马拉雅海变化而来的。一直到</a:t>
            </a:r>
            <a:r>
              <a:rPr lang="en-US" altLang="zh-CN" sz="2000" b="1" smtClean="0"/>
              <a:t>1</a:t>
            </a:r>
            <a:r>
              <a:rPr lang="zh-CN" altLang="en-US" sz="2000" b="1" smtClean="0"/>
              <a:t>．</a:t>
            </a:r>
            <a:r>
              <a:rPr lang="en-US" altLang="zh-CN" sz="2000" b="1" smtClean="0"/>
              <a:t>8</a:t>
            </a:r>
            <a:r>
              <a:rPr lang="zh-CN" altLang="en-US" sz="2000" b="1" smtClean="0"/>
              <a:t>亿年前，现在的喜马拉雅山地区还是一片汪洋大海，海中生活着当时在水族中称霸的喜马拉雅鱼龙。后来，由于地壳造山运动，喜马拉雅山升出海面，此后不断上升。现在，珠穆朗码峰仍在缓慢地增高。最为明显的例证是，杜鹃花现在生长在峰区</a:t>
            </a:r>
            <a:r>
              <a:rPr lang="en-US" altLang="zh-CN" sz="2000" b="1" smtClean="0"/>
              <a:t>3 400-3 900</a:t>
            </a:r>
            <a:r>
              <a:rPr lang="zh-CN" altLang="en-US" sz="2000" b="1" smtClean="0"/>
              <a:t>米的高度，但在</a:t>
            </a:r>
            <a:r>
              <a:rPr lang="en-US" altLang="zh-CN" sz="2000" b="1" smtClean="0"/>
              <a:t>1</a:t>
            </a:r>
            <a:r>
              <a:rPr lang="zh-CN" altLang="en-US" sz="2000" b="1" smtClean="0"/>
              <a:t>万年前则生长在</a:t>
            </a:r>
            <a:r>
              <a:rPr lang="en-US" altLang="zh-CN" sz="2000" b="1" smtClean="0"/>
              <a:t>4 300</a:t>
            </a:r>
            <a:r>
              <a:rPr lang="zh-CN" altLang="en-US" sz="2000" b="1" smtClean="0"/>
              <a:t>米的高度。可见，珠穆朗码峰在</a:t>
            </a:r>
            <a:r>
              <a:rPr lang="en-US" altLang="zh-CN" sz="2000" b="1" smtClean="0"/>
              <a:t>1</a:t>
            </a:r>
            <a:r>
              <a:rPr lang="zh-CN" altLang="en-US" sz="2000" b="1" smtClean="0"/>
              <a:t>万年间有过剧烈上升的运动。</a:t>
            </a:r>
          </a:p>
        </p:txBody>
      </p:sp>
      <p:pic>
        <p:nvPicPr>
          <p:cNvPr id="104451" name="Picture 4" descr="11DVES60G3B"/>
          <p:cNvPicPr>
            <a:picLocks noChangeAspect="1" noChangeArrowheads="1"/>
          </p:cNvPicPr>
          <p:nvPr/>
        </p:nvPicPr>
        <p:blipFill>
          <a:blip r:embed="rId2" cstate="print"/>
          <a:srcRect/>
          <a:stretch>
            <a:fillRect/>
          </a:stretch>
        </p:blipFill>
        <p:spPr bwMode="auto">
          <a:xfrm>
            <a:off x="4427538" y="188913"/>
            <a:ext cx="4329112" cy="61928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xin_1606040509325782791217"/>
          <p:cNvPicPr>
            <a:picLocks noChangeAspect="1" noChangeArrowheads="1"/>
          </p:cNvPicPr>
          <p:nvPr/>
        </p:nvPicPr>
        <p:blipFill>
          <a:blip r:embed="rId2" cstate="print"/>
          <a:srcRect/>
          <a:stretch>
            <a:fillRect/>
          </a:stretch>
        </p:blipFill>
        <p:spPr bwMode="auto">
          <a:xfrm>
            <a:off x="609600" y="2438400"/>
            <a:ext cx="4724400" cy="3124200"/>
          </a:xfrm>
          <a:prstGeom prst="rect">
            <a:avLst/>
          </a:prstGeom>
          <a:noFill/>
          <a:ln w="28575">
            <a:solidFill>
              <a:srgbClr val="008000"/>
            </a:solidFill>
            <a:miter lim="800000"/>
            <a:headEnd/>
            <a:tailEnd/>
          </a:ln>
        </p:spPr>
      </p:pic>
      <p:grpSp>
        <p:nvGrpSpPr>
          <p:cNvPr id="2" name="Group 14"/>
          <p:cNvGrpSpPr>
            <a:grpSpLocks/>
          </p:cNvGrpSpPr>
          <p:nvPr/>
        </p:nvGrpSpPr>
        <p:grpSpPr bwMode="auto">
          <a:xfrm>
            <a:off x="395288" y="476250"/>
            <a:ext cx="8280400" cy="1584325"/>
            <a:chOff x="249" y="300"/>
            <a:chExt cx="5216" cy="998"/>
          </a:xfrm>
        </p:grpSpPr>
        <p:grpSp>
          <p:nvGrpSpPr>
            <p:cNvPr id="3" name="Group 6"/>
            <p:cNvGrpSpPr>
              <a:grpSpLocks/>
            </p:cNvGrpSpPr>
            <p:nvPr/>
          </p:nvGrpSpPr>
          <p:grpSpPr bwMode="auto">
            <a:xfrm>
              <a:off x="249" y="300"/>
              <a:ext cx="5216" cy="998"/>
              <a:chOff x="3389" y="1968"/>
              <a:chExt cx="2057" cy="1542"/>
            </a:xfrm>
          </p:grpSpPr>
          <p:grpSp>
            <p:nvGrpSpPr>
              <p:cNvPr id="4" name="Group 7"/>
              <p:cNvGrpSpPr>
                <a:grpSpLocks/>
              </p:cNvGrpSpPr>
              <p:nvPr/>
            </p:nvGrpSpPr>
            <p:grpSpPr bwMode="auto">
              <a:xfrm>
                <a:off x="3389" y="1968"/>
                <a:ext cx="2032" cy="1542"/>
                <a:chOff x="3389" y="1968"/>
                <a:chExt cx="2032" cy="1542"/>
              </a:xfrm>
            </p:grpSpPr>
            <p:grpSp>
              <p:nvGrpSpPr>
                <p:cNvPr id="5" name="Group 8"/>
                <p:cNvGrpSpPr>
                  <a:grpSpLocks/>
                </p:cNvGrpSpPr>
                <p:nvPr/>
              </p:nvGrpSpPr>
              <p:grpSpPr bwMode="auto">
                <a:xfrm>
                  <a:off x="3389" y="1969"/>
                  <a:ext cx="1880" cy="1513"/>
                  <a:chOff x="4267" y="1389"/>
                  <a:chExt cx="1344" cy="1774"/>
                </a:xfrm>
              </p:grpSpPr>
              <p:sp>
                <p:nvSpPr>
                  <p:cNvPr id="54281" name="Freeform 9"/>
                  <p:cNvSpPr>
                    <a:spLocks/>
                  </p:cNvSpPr>
                  <p:nvPr/>
                </p:nvSpPr>
                <p:spPr bwMode="gray">
                  <a:xfrm flipH="1" flipV="1">
                    <a:off x="4267" y="1391"/>
                    <a:ext cx="1344" cy="745"/>
                  </a:xfrm>
                  <a:custGeom>
                    <a:avLst/>
                    <a:gdLst/>
                    <a:ahLst/>
                    <a:cxnLst>
                      <a:cxn ang="0">
                        <a:pos x="1113" y="97"/>
                      </a:cxn>
                      <a:cxn ang="0">
                        <a:pos x="1210" y="0"/>
                      </a:cxn>
                      <a:cxn ang="0">
                        <a:pos x="97" y="0"/>
                      </a:cxn>
                      <a:cxn ang="0">
                        <a:pos x="0" y="97"/>
                      </a:cxn>
                      <a:cxn ang="0">
                        <a:pos x="1113" y="97"/>
                      </a:cxn>
                    </a:cxnLst>
                    <a:rect l="0" t="0" r="r" b="b"/>
                    <a:pathLst>
                      <a:path w="1210" h="97">
                        <a:moveTo>
                          <a:pt x="1113" y="97"/>
                        </a:moveTo>
                        <a:lnTo>
                          <a:pt x="1210" y="0"/>
                        </a:lnTo>
                        <a:lnTo>
                          <a:pt x="97" y="0"/>
                        </a:lnTo>
                        <a:lnTo>
                          <a:pt x="0" y="97"/>
                        </a:lnTo>
                        <a:lnTo>
                          <a:pt x="1113" y="97"/>
                        </a:lnTo>
                        <a:close/>
                      </a:path>
                    </a:pathLst>
                  </a:custGeom>
                  <a:gradFill rotWithShape="1">
                    <a:gsLst>
                      <a:gs pos="0">
                        <a:srgbClr val="DDDDDD"/>
                      </a:gs>
                      <a:gs pos="100000">
                        <a:srgbClr val="DDDDDD">
                          <a:gamma/>
                          <a:shade val="59608"/>
                          <a:invGamma/>
                        </a:srgbClr>
                      </a:gs>
                    </a:gsLst>
                    <a:lin ang="5400000" scaled="1"/>
                  </a:gradFill>
                  <a:ln w="9525" cap="flat" cmpd="sng">
                    <a:solidFill>
                      <a:srgbClr val="808080"/>
                    </a:solid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4282" name="Freeform 10"/>
                  <p:cNvSpPr>
                    <a:spLocks/>
                  </p:cNvSpPr>
                  <p:nvPr/>
                </p:nvSpPr>
                <p:spPr bwMode="gray">
                  <a:xfrm flipH="1">
                    <a:off x="4267" y="2417"/>
                    <a:ext cx="1329" cy="746"/>
                  </a:xfrm>
                  <a:custGeom>
                    <a:avLst/>
                    <a:gdLst/>
                    <a:ahLst/>
                    <a:cxnLst>
                      <a:cxn ang="0">
                        <a:pos x="1113" y="97"/>
                      </a:cxn>
                      <a:cxn ang="0">
                        <a:pos x="1210" y="0"/>
                      </a:cxn>
                      <a:cxn ang="0">
                        <a:pos x="97" y="0"/>
                      </a:cxn>
                      <a:cxn ang="0">
                        <a:pos x="0" y="97"/>
                      </a:cxn>
                      <a:cxn ang="0">
                        <a:pos x="1113" y="97"/>
                      </a:cxn>
                    </a:cxnLst>
                    <a:rect l="0" t="0" r="r" b="b"/>
                    <a:pathLst>
                      <a:path w="1210" h="97">
                        <a:moveTo>
                          <a:pt x="1113" y="97"/>
                        </a:moveTo>
                        <a:lnTo>
                          <a:pt x="1210" y="0"/>
                        </a:lnTo>
                        <a:lnTo>
                          <a:pt x="97" y="0"/>
                        </a:lnTo>
                        <a:lnTo>
                          <a:pt x="0" y="97"/>
                        </a:lnTo>
                        <a:lnTo>
                          <a:pt x="1113" y="97"/>
                        </a:lnTo>
                        <a:close/>
                      </a:path>
                    </a:pathLst>
                  </a:custGeom>
                  <a:gradFill rotWithShape="1">
                    <a:gsLst>
                      <a:gs pos="0">
                        <a:srgbClr val="DDDDDD"/>
                      </a:gs>
                      <a:gs pos="100000">
                        <a:srgbClr val="DDDDDD">
                          <a:gamma/>
                          <a:shade val="59608"/>
                          <a:invGamma/>
                        </a:srgbClr>
                      </a:gs>
                    </a:gsLst>
                    <a:lin ang="5400000" scaled="1"/>
                  </a:gradFill>
                  <a:ln w="9525" cap="flat" cmpd="sng">
                    <a:solidFill>
                      <a:srgbClr val="808080"/>
                    </a:solid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54283" name="Rectangle 11"/>
                <p:cNvSpPr>
                  <a:spLocks noChangeArrowheads="1"/>
                </p:cNvSpPr>
                <p:nvPr/>
              </p:nvSpPr>
              <p:spPr bwMode="gray">
                <a:xfrm>
                  <a:off x="3531" y="1968"/>
                  <a:ext cx="1890" cy="1542"/>
                </a:xfrm>
                <a:prstGeom prst="rect">
                  <a:avLst/>
                </a:prstGeom>
                <a:gradFill rotWithShape="1">
                  <a:gsLst>
                    <a:gs pos="0">
                      <a:schemeClr val="bg2"/>
                    </a:gs>
                    <a:gs pos="50000">
                      <a:schemeClr val="bg2">
                        <a:gamma/>
                        <a:tint val="33333"/>
                        <a:invGamma/>
                      </a:schemeClr>
                    </a:gs>
                    <a:gs pos="100000">
                      <a:schemeClr val="bg2"/>
                    </a:gs>
                  </a:gsLst>
                  <a:lin ang="2700000" scaled="1"/>
                </a:gra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105482" name="Text Box 12"/>
              <p:cNvSpPr txBox="1">
                <a:spLocks noChangeArrowheads="1"/>
              </p:cNvSpPr>
              <p:nvPr/>
            </p:nvSpPr>
            <p:spPr bwMode="auto">
              <a:xfrm>
                <a:off x="3574" y="2157"/>
                <a:ext cx="1872" cy="492"/>
              </a:xfrm>
              <a:prstGeom prst="rect">
                <a:avLst/>
              </a:prstGeom>
              <a:noFill/>
              <a:ln w="28575" algn="ctr">
                <a:noFill/>
                <a:miter lim="800000"/>
                <a:headEnd/>
                <a:tailEnd/>
              </a:ln>
            </p:spPr>
            <p:txBody>
              <a:bodyPr>
                <a:spAutoFit/>
              </a:bodyPr>
              <a:lstStyle/>
              <a:p>
                <a:pPr eaLnBrk="1" hangingPunct="1">
                  <a:lnSpc>
                    <a:spcPct val="85000"/>
                  </a:lnSpc>
                  <a:spcBef>
                    <a:spcPct val="50000"/>
                  </a:spcBef>
                </a:pPr>
                <a:endParaRPr lang="zh-CN" altLang="zh-CN" sz="3200">
                  <a:solidFill>
                    <a:srgbClr val="003300"/>
                  </a:solidFill>
                  <a:latin typeface="Arial" pitchFamily="34" charset="0"/>
                  <a:ea typeface="华文楷体" pitchFamily="2" charset="-122"/>
                </a:endParaRPr>
              </a:p>
            </p:txBody>
          </p:sp>
        </p:grpSp>
        <p:grpSp>
          <p:nvGrpSpPr>
            <p:cNvPr id="6" name="Group 13"/>
            <p:cNvGrpSpPr>
              <a:grpSpLocks/>
            </p:cNvGrpSpPr>
            <p:nvPr/>
          </p:nvGrpSpPr>
          <p:grpSpPr bwMode="auto">
            <a:xfrm>
              <a:off x="572" y="346"/>
              <a:ext cx="4848" cy="886"/>
              <a:chOff x="572" y="346"/>
              <a:chExt cx="4848" cy="886"/>
            </a:xfrm>
          </p:grpSpPr>
          <p:sp>
            <p:nvSpPr>
              <p:cNvPr id="54275" name="Rectangle 3"/>
              <p:cNvSpPr>
                <a:spLocks noChangeArrowheads="1"/>
              </p:cNvSpPr>
              <p:nvPr/>
            </p:nvSpPr>
            <p:spPr bwMode="auto">
              <a:xfrm>
                <a:off x="572" y="346"/>
                <a:ext cx="4848" cy="886"/>
              </a:xfrm>
              <a:prstGeom prst="rect">
                <a:avLst/>
              </a:prstGeom>
              <a:noFill/>
              <a:ln w="9525">
                <a:noFill/>
                <a:miter lim="800000"/>
                <a:headEnd/>
                <a:tailEnd/>
              </a:ln>
              <a:effectLst/>
            </p:spPr>
            <p:txBody>
              <a:bodyPr>
                <a:spAutoFit/>
              </a:bodyPr>
              <a:lstStyle/>
              <a:p>
                <a:pPr algn="l" eaLnBrk="1" hangingPunct="1">
                  <a:lnSpc>
                    <a:spcPct val="135000"/>
                  </a:lnSpc>
                  <a:spcBef>
                    <a:spcPct val="50000"/>
                  </a:spcBef>
                  <a:defRPr/>
                </a:pPr>
                <a:r>
                  <a:rPr kumimoji="1" lang="en-US" altLang="zh-CN" sz="3200">
                    <a:solidFill>
                      <a:srgbClr val="003300"/>
                    </a:solidFill>
                    <a:effectLst>
                      <a:outerShdw blurRad="38100" dist="38100" dir="2700000" algn="tl">
                        <a:srgbClr val="C0C0C0"/>
                      </a:outerShdw>
                    </a:effectLst>
                    <a:latin typeface="楷体_GB2312" pitchFamily="49" charset="-122"/>
                    <a:ea typeface="楷体_GB2312" pitchFamily="49" charset="-122"/>
                  </a:rPr>
                  <a:t>    </a:t>
                </a:r>
                <a:r>
                  <a:rPr kumimoji="1" lang="zh-CN" altLang="en-US" sz="3200">
                    <a:solidFill>
                      <a:srgbClr val="003300"/>
                    </a:solidFill>
                    <a:effectLst>
                      <a:outerShdw blurRad="38100" dist="38100" dir="2700000" algn="tl">
                        <a:srgbClr val="C0C0C0"/>
                      </a:outerShdw>
                    </a:effectLst>
                    <a:latin typeface="楷体_GB2312" pitchFamily="49" charset="-122"/>
                    <a:ea typeface="楷体_GB2312" pitchFamily="49" charset="-122"/>
                  </a:rPr>
                  <a:t>新事物</a:t>
                </a:r>
                <a:r>
                  <a:rPr kumimoji="1" lang="en-US" altLang="zh-CN" sz="3200">
                    <a:solidFill>
                      <a:srgbClr val="003300"/>
                    </a:solidFill>
                    <a:effectLst>
                      <a:outerShdw blurRad="38100" dist="38100" dir="2700000" algn="tl">
                        <a:srgbClr val="C0C0C0"/>
                      </a:outerShdw>
                    </a:effectLst>
                    <a:latin typeface="楷体_GB2312" pitchFamily="49" charset="-122"/>
                    <a:ea typeface="楷体_GB2312" pitchFamily="49" charset="-122"/>
                  </a:rPr>
                  <a:t>:</a:t>
                </a:r>
                <a:r>
                  <a:rPr kumimoji="1" lang="zh-CN" altLang="en-US" sz="3200">
                    <a:solidFill>
                      <a:srgbClr val="003300"/>
                    </a:solidFill>
                    <a:effectLst>
                      <a:outerShdw blurRad="38100" dist="38100" dir="2700000" algn="tl">
                        <a:srgbClr val="C0C0C0"/>
                      </a:outerShdw>
                    </a:effectLst>
                    <a:latin typeface="楷体_GB2312" pitchFamily="49" charset="-122"/>
                    <a:ea typeface="楷体_GB2312" pitchFamily="49" charset="-122"/>
                  </a:rPr>
                  <a:t>指符合历史前进方向、具有	远大前途的东西。</a:t>
                </a:r>
              </a:p>
            </p:txBody>
          </p:sp>
          <p:sp>
            <p:nvSpPr>
              <p:cNvPr id="54276" name="Oval 4"/>
              <p:cNvSpPr>
                <a:spLocks noChangeArrowheads="1"/>
              </p:cNvSpPr>
              <p:nvPr/>
            </p:nvSpPr>
            <p:spPr bwMode="auto">
              <a:xfrm>
                <a:off x="768" y="528"/>
                <a:ext cx="192" cy="192"/>
              </a:xfrm>
              <a:prstGeom prst="ellipse">
                <a:avLst/>
              </a:prstGeom>
              <a:solidFill>
                <a:schemeClr val="accent2"/>
              </a:solidFill>
              <a:ln w="9525">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pic>
        <p:nvPicPr>
          <p:cNvPr id="54277" name="Picture 5"/>
          <p:cNvPicPr>
            <a:picLocks noChangeAspect="1" noChangeArrowheads="1"/>
          </p:cNvPicPr>
          <p:nvPr/>
        </p:nvPicPr>
        <p:blipFill>
          <a:blip r:embed="rId3" cstate="print"/>
          <a:srcRect/>
          <a:stretch>
            <a:fillRect/>
          </a:stretch>
        </p:blipFill>
        <p:spPr bwMode="auto">
          <a:xfrm>
            <a:off x="5638800" y="2514600"/>
            <a:ext cx="2819400" cy="2755900"/>
          </a:xfrm>
          <a:prstGeom prst="rect">
            <a:avLst/>
          </a:prstGeom>
          <a:noFill/>
          <a:ln w="28575">
            <a:solidFill>
              <a:srgbClr val="008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54274"/>
                                        </p:tgtEl>
                                        <p:attrNameLst>
                                          <p:attrName>style.visibility</p:attrName>
                                        </p:attrNameLst>
                                      </p:cBhvr>
                                      <p:to>
                                        <p:strVal val="visible"/>
                                      </p:to>
                                    </p:set>
                                    <p:animEffect transition="in" filter="blinds(horizontal)">
                                      <p:cBhvr>
                                        <p:cTn id="11" dur="500"/>
                                        <p:tgtEl>
                                          <p:spTgt spid="54274"/>
                                        </p:tgtEl>
                                      </p:cBhvr>
                                    </p:animEffect>
                                  </p:childTnLst>
                                </p:cTn>
                              </p:par>
                            </p:childTnLst>
                          </p:cTn>
                        </p:par>
                        <p:par>
                          <p:cTn id="12" fill="hold">
                            <p:stCondLst>
                              <p:cond delay="1500"/>
                            </p:stCondLst>
                            <p:childTnLst>
                              <p:par>
                                <p:cTn id="13" presetID="3" presetClass="entr" presetSubtype="10" fill="hold" nodeType="afterEffect">
                                  <p:stCondLst>
                                    <p:cond delay="0"/>
                                  </p:stCondLst>
                                  <p:childTnLst>
                                    <p:set>
                                      <p:cBhvr>
                                        <p:cTn id="14" dur="1" fill="hold">
                                          <p:stCondLst>
                                            <p:cond delay="0"/>
                                          </p:stCondLst>
                                        </p:cTn>
                                        <p:tgtEl>
                                          <p:spTgt spid="54277"/>
                                        </p:tgtEl>
                                        <p:attrNameLst>
                                          <p:attrName>style.visibility</p:attrName>
                                        </p:attrNameLst>
                                      </p:cBhvr>
                                      <p:to>
                                        <p:strVal val="visible"/>
                                      </p:to>
                                    </p:set>
                                    <p:animEffect transition="in" filter="blinds(horizontal)">
                                      <p:cBhvr>
                                        <p:cTn id="15"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思想者"/>
          <p:cNvPicPr>
            <a:picLocks noChangeAspect="1" noChangeArrowheads="1"/>
          </p:cNvPicPr>
          <p:nvPr/>
        </p:nvPicPr>
        <p:blipFill>
          <a:blip r:embed="rId2" cstate="print"/>
          <a:srcRect t="28970"/>
          <a:stretch>
            <a:fillRect/>
          </a:stretch>
        </p:blipFill>
        <p:spPr bwMode="auto">
          <a:xfrm>
            <a:off x="3886200" y="2895600"/>
            <a:ext cx="4997450" cy="3549650"/>
          </a:xfrm>
          <a:prstGeom prst="rect">
            <a:avLst/>
          </a:prstGeom>
          <a:noFill/>
          <a:ln w="9525">
            <a:noFill/>
            <a:miter lim="800000"/>
            <a:headEnd/>
            <a:tailEnd/>
          </a:ln>
        </p:spPr>
      </p:pic>
      <p:sp>
        <p:nvSpPr>
          <p:cNvPr id="55299" name="Oval 3"/>
          <p:cNvSpPr>
            <a:spLocks noChangeArrowheads="1"/>
          </p:cNvSpPr>
          <p:nvPr/>
        </p:nvSpPr>
        <p:spPr bwMode="gray">
          <a:xfrm>
            <a:off x="838200" y="914400"/>
            <a:ext cx="5715000" cy="2168525"/>
          </a:xfrm>
          <a:prstGeom prst="ellipse">
            <a:avLst/>
          </a:prstGeom>
          <a:gradFill rotWithShape="1">
            <a:gsLst>
              <a:gs pos="0">
                <a:schemeClr val="accent1"/>
              </a:gs>
              <a:gs pos="100000">
                <a:srgbClr val="008080"/>
              </a:gs>
            </a:gsLst>
            <a:path path="shape">
              <a:fillToRect l="50000" t="50000" r="50000" b="50000"/>
            </a:path>
          </a:gradFill>
          <a:ln w="38100" algn="ctr">
            <a:solidFill>
              <a:schemeClr val="tx1"/>
            </a:solidFill>
            <a:round/>
            <a:headEnd/>
            <a:tailEnd/>
          </a:ln>
          <a:effectLst>
            <a:outerShdw dist="179605" dir="487806" algn="ctr" rotWithShape="0">
              <a:srgbClr val="000000">
                <a:alpha val="50000"/>
              </a:srgbClr>
            </a:outerShdw>
          </a:effectLst>
        </p:spPr>
        <p:txBody>
          <a:bodyPr wrap="none" anchor="ctr"/>
          <a:lstStyle/>
          <a:p>
            <a:pPr algn="l" eaLnBrk="1" hangingPunct="1">
              <a:lnSpc>
                <a:spcPct val="110000"/>
              </a:lnSpc>
              <a:spcBef>
                <a:spcPct val="50000"/>
              </a:spcBef>
              <a:defRPr/>
            </a:pPr>
            <a:r>
              <a:rPr lang="zh-CN" altLang="en-US" sz="3800">
                <a:effectLst>
                  <a:outerShdw blurRad="38100" dist="38100" dir="2700000" algn="tl">
                    <a:srgbClr val="000000"/>
                  </a:outerShdw>
                </a:effectLst>
                <a:latin typeface="Arial" pitchFamily="34" charset="0"/>
                <a:ea typeface="楷体_GB2312" pitchFamily="49" charset="-122"/>
              </a:rPr>
              <a:t>为什么说新生事物</a:t>
            </a:r>
          </a:p>
          <a:p>
            <a:pPr algn="l" eaLnBrk="1" hangingPunct="1">
              <a:lnSpc>
                <a:spcPct val="110000"/>
              </a:lnSpc>
              <a:spcBef>
                <a:spcPct val="50000"/>
              </a:spcBef>
              <a:defRPr/>
            </a:pPr>
            <a:r>
              <a:rPr lang="zh-CN" altLang="en-US" sz="3800">
                <a:effectLst>
                  <a:outerShdw blurRad="38100" dist="38100" dir="2700000" algn="tl">
                    <a:srgbClr val="000000"/>
                  </a:outerShdw>
                </a:effectLst>
                <a:latin typeface="Arial" pitchFamily="34" charset="0"/>
                <a:ea typeface="楷体_GB2312" pitchFamily="49" charset="-122"/>
              </a:rPr>
              <a:t>是不可战胜的</a:t>
            </a:r>
          </a:p>
        </p:txBody>
      </p:sp>
      <p:pic>
        <p:nvPicPr>
          <p:cNvPr id="55300" name="Picture 4" descr="q2"/>
          <p:cNvPicPr>
            <a:picLocks noChangeAspect="1" noChangeArrowheads="1" noCrop="1"/>
          </p:cNvPicPr>
          <p:nvPr/>
        </p:nvPicPr>
        <p:blipFill>
          <a:blip r:embed="rId3" cstate="print"/>
          <a:srcRect/>
          <a:stretch>
            <a:fillRect/>
          </a:stretch>
        </p:blipFill>
        <p:spPr bwMode="auto">
          <a:xfrm rot="2412433">
            <a:off x="4716463" y="2133600"/>
            <a:ext cx="1143000" cy="990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dissolve">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6771" name="Text Box 3"/>
          <p:cNvSpPr txBox="1">
            <a:spLocks noChangeArrowheads="1"/>
          </p:cNvSpPr>
          <p:nvPr/>
        </p:nvSpPr>
        <p:spPr bwMode="auto">
          <a:xfrm>
            <a:off x="928688" y="1000125"/>
            <a:ext cx="7086600" cy="1052513"/>
          </a:xfrm>
          <a:prstGeom prst="rect">
            <a:avLst/>
          </a:prstGeom>
          <a:noFill/>
          <a:ln w="9525">
            <a:noFill/>
            <a:miter lim="800000"/>
            <a:headEnd/>
            <a:tailEnd/>
          </a:ln>
          <a:effectLst/>
        </p:spPr>
        <p:txBody>
          <a:bodyPr lIns="92075" tIns="46036" rIns="92075" bIns="46036"/>
          <a:lstStyle/>
          <a:p>
            <a:pPr marL="342900" indent="-342900" algn="l">
              <a:lnSpc>
                <a:spcPct val="120000"/>
              </a:lnSpc>
              <a:spcBef>
                <a:spcPct val="50000"/>
              </a:spcBef>
              <a:defRPr/>
            </a:pPr>
            <a:r>
              <a:rPr lang="en-US" altLang="zh-CN" sz="2800" dirty="0">
                <a:solidFill>
                  <a:schemeClr val="tx1"/>
                </a:solidFill>
                <a:effectLst>
                  <a:outerShdw blurRad="38100" dist="38100" dir="2700000" algn="tl">
                    <a:srgbClr val="C0C0C0"/>
                  </a:outerShdw>
                </a:effectLst>
                <a:latin typeface="Garamond" pitchFamily="18" charset="0"/>
                <a:ea typeface="ˎ̥"/>
                <a:cs typeface="ˎ̥"/>
              </a:rPr>
              <a:t>    </a:t>
            </a:r>
            <a:r>
              <a:rPr lang="zh-CN" altLang="en-US" sz="2800" dirty="0">
                <a:solidFill>
                  <a:schemeClr val="tx1"/>
                </a:solidFill>
                <a:latin typeface="Garamond" pitchFamily="18" charset="0"/>
                <a:cs typeface="Arial" pitchFamily="34" charset="0"/>
              </a:rPr>
              <a:t>这是由新旧事物的本质特点和事物发展的辩证本性所决定的。</a:t>
            </a:r>
            <a:endParaRPr lang="zh-CN" altLang="en-US" sz="2800" dirty="0">
              <a:solidFill>
                <a:schemeClr val="tx1"/>
              </a:solidFill>
              <a:cs typeface="Arial" pitchFamily="34" charset="0"/>
            </a:endParaRPr>
          </a:p>
        </p:txBody>
      </p:sp>
      <p:pic>
        <p:nvPicPr>
          <p:cNvPr id="416772" name="Picture 4" descr="从黑猩猩到现代人"/>
          <p:cNvPicPr>
            <a:picLocks noChangeAspect="1" noChangeArrowheads="1"/>
          </p:cNvPicPr>
          <p:nvPr/>
        </p:nvPicPr>
        <p:blipFill>
          <a:blip r:embed="rId2" cstate="print"/>
          <a:srcRect l="307" r="2147" b="2301"/>
          <a:stretch>
            <a:fillRect/>
          </a:stretch>
        </p:blipFill>
        <p:spPr bwMode="auto">
          <a:xfrm>
            <a:off x="1143000" y="2819400"/>
            <a:ext cx="4006850" cy="3243263"/>
          </a:xfrm>
          <a:prstGeom prst="rect">
            <a:avLst/>
          </a:prstGeom>
          <a:noFill/>
          <a:ln w="9525">
            <a:solidFill>
              <a:srgbClr val="E5E5FF"/>
            </a:solidFill>
            <a:miter lim="800000"/>
            <a:headEnd/>
            <a:tailEnd/>
          </a:ln>
        </p:spPr>
      </p:pic>
      <p:pic>
        <p:nvPicPr>
          <p:cNvPr id="416773" name="Picture 5" descr="人的一生"/>
          <p:cNvPicPr>
            <a:picLocks noChangeAspect="1" noChangeArrowheads="1"/>
          </p:cNvPicPr>
          <p:nvPr/>
        </p:nvPicPr>
        <p:blipFill>
          <a:blip r:embed="rId3" cstate="print"/>
          <a:srcRect/>
          <a:stretch>
            <a:fillRect/>
          </a:stretch>
        </p:blipFill>
        <p:spPr bwMode="auto">
          <a:xfrm>
            <a:off x="5257800" y="2209800"/>
            <a:ext cx="2743200" cy="3810000"/>
          </a:xfrm>
          <a:prstGeom prst="rect">
            <a:avLst/>
          </a:prstGeom>
          <a:noFill/>
          <a:ln w="9525">
            <a:solidFill>
              <a:srgbClr val="E5E5FF"/>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16771"/>
                                        </p:tgtEl>
                                        <p:attrNameLst>
                                          <p:attrName>style.visibility</p:attrName>
                                        </p:attrNameLst>
                                      </p:cBhvr>
                                      <p:to>
                                        <p:strVal val="visible"/>
                                      </p:to>
                                    </p:set>
                                    <p:animEffect transition="in" filter="dissolve">
                                      <p:cBhvr>
                                        <p:cTn id="7" dur="500"/>
                                        <p:tgtEl>
                                          <p:spTgt spid="416771"/>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416772"/>
                                        </p:tgtEl>
                                        <p:attrNameLst>
                                          <p:attrName>style.visibility</p:attrName>
                                        </p:attrNameLst>
                                      </p:cBhvr>
                                      <p:to>
                                        <p:strVal val="visible"/>
                                      </p:to>
                                    </p:set>
                                    <p:anim calcmode="lin" valueType="num">
                                      <p:cBhvr>
                                        <p:cTn id="11" dur="500" fill="hold"/>
                                        <p:tgtEl>
                                          <p:spTgt spid="416772"/>
                                        </p:tgtEl>
                                        <p:attrNameLst>
                                          <p:attrName>ppt_x</p:attrName>
                                        </p:attrNameLst>
                                      </p:cBhvr>
                                      <p:tavLst>
                                        <p:tav tm="0">
                                          <p:val>
                                            <p:strVal val="#ppt_x-#ppt_w/2"/>
                                          </p:val>
                                        </p:tav>
                                        <p:tav tm="100000">
                                          <p:val>
                                            <p:strVal val="#ppt_x"/>
                                          </p:val>
                                        </p:tav>
                                      </p:tavLst>
                                    </p:anim>
                                    <p:anim calcmode="lin" valueType="num">
                                      <p:cBhvr>
                                        <p:cTn id="12" dur="500" fill="hold"/>
                                        <p:tgtEl>
                                          <p:spTgt spid="416772"/>
                                        </p:tgtEl>
                                        <p:attrNameLst>
                                          <p:attrName>ppt_y</p:attrName>
                                        </p:attrNameLst>
                                      </p:cBhvr>
                                      <p:tavLst>
                                        <p:tav tm="0">
                                          <p:val>
                                            <p:strVal val="#ppt_y"/>
                                          </p:val>
                                        </p:tav>
                                        <p:tav tm="100000">
                                          <p:val>
                                            <p:strVal val="#ppt_y"/>
                                          </p:val>
                                        </p:tav>
                                      </p:tavLst>
                                    </p:anim>
                                    <p:anim calcmode="lin" valueType="num">
                                      <p:cBhvr>
                                        <p:cTn id="13" dur="500" fill="hold"/>
                                        <p:tgtEl>
                                          <p:spTgt spid="416772"/>
                                        </p:tgtEl>
                                        <p:attrNameLst>
                                          <p:attrName>ppt_w</p:attrName>
                                        </p:attrNameLst>
                                      </p:cBhvr>
                                      <p:tavLst>
                                        <p:tav tm="0">
                                          <p:val>
                                            <p:fltVal val="0"/>
                                          </p:val>
                                        </p:tav>
                                        <p:tav tm="100000">
                                          <p:val>
                                            <p:strVal val="#ppt_w"/>
                                          </p:val>
                                        </p:tav>
                                      </p:tavLst>
                                    </p:anim>
                                    <p:anim calcmode="lin" valueType="num">
                                      <p:cBhvr>
                                        <p:cTn id="14" dur="500" fill="hold"/>
                                        <p:tgtEl>
                                          <p:spTgt spid="416772"/>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7" presetClass="entr" presetSubtype="4" fill="hold" nodeType="afterEffect">
                                  <p:stCondLst>
                                    <p:cond delay="0"/>
                                  </p:stCondLst>
                                  <p:childTnLst>
                                    <p:set>
                                      <p:cBhvr>
                                        <p:cTn id="17" dur="1" fill="hold">
                                          <p:stCondLst>
                                            <p:cond delay="0"/>
                                          </p:stCondLst>
                                        </p:cTn>
                                        <p:tgtEl>
                                          <p:spTgt spid="416773"/>
                                        </p:tgtEl>
                                        <p:attrNameLst>
                                          <p:attrName>style.visibility</p:attrName>
                                        </p:attrNameLst>
                                      </p:cBhvr>
                                      <p:to>
                                        <p:strVal val="visible"/>
                                      </p:to>
                                    </p:set>
                                    <p:anim calcmode="lin" valueType="num">
                                      <p:cBhvr>
                                        <p:cTn id="18" dur="500" fill="hold"/>
                                        <p:tgtEl>
                                          <p:spTgt spid="416773"/>
                                        </p:tgtEl>
                                        <p:attrNameLst>
                                          <p:attrName>ppt_x</p:attrName>
                                        </p:attrNameLst>
                                      </p:cBhvr>
                                      <p:tavLst>
                                        <p:tav tm="0">
                                          <p:val>
                                            <p:strVal val="#ppt_x"/>
                                          </p:val>
                                        </p:tav>
                                        <p:tav tm="100000">
                                          <p:val>
                                            <p:strVal val="#ppt_x"/>
                                          </p:val>
                                        </p:tav>
                                      </p:tavLst>
                                    </p:anim>
                                    <p:anim calcmode="lin" valueType="num">
                                      <p:cBhvr>
                                        <p:cTn id="19" dur="500" fill="hold"/>
                                        <p:tgtEl>
                                          <p:spTgt spid="416773"/>
                                        </p:tgtEl>
                                        <p:attrNameLst>
                                          <p:attrName>ppt_y</p:attrName>
                                        </p:attrNameLst>
                                      </p:cBhvr>
                                      <p:tavLst>
                                        <p:tav tm="0">
                                          <p:val>
                                            <p:strVal val="#ppt_y+#ppt_h/2"/>
                                          </p:val>
                                        </p:tav>
                                        <p:tav tm="100000">
                                          <p:val>
                                            <p:strVal val="#ppt_y"/>
                                          </p:val>
                                        </p:tav>
                                      </p:tavLst>
                                    </p:anim>
                                    <p:anim calcmode="lin" valueType="num">
                                      <p:cBhvr>
                                        <p:cTn id="20" dur="500" fill="hold"/>
                                        <p:tgtEl>
                                          <p:spTgt spid="416773"/>
                                        </p:tgtEl>
                                        <p:attrNameLst>
                                          <p:attrName>ppt_w</p:attrName>
                                        </p:attrNameLst>
                                      </p:cBhvr>
                                      <p:tavLst>
                                        <p:tav tm="0">
                                          <p:val>
                                            <p:strVal val="#ppt_w"/>
                                          </p:val>
                                        </p:tav>
                                        <p:tav tm="100000">
                                          <p:val>
                                            <p:strVal val="#ppt_w"/>
                                          </p:val>
                                        </p:tav>
                                      </p:tavLst>
                                    </p:anim>
                                    <p:anim calcmode="lin" valueType="num">
                                      <p:cBhvr>
                                        <p:cTn id="21" dur="500" fill="hold"/>
                                        <p:tgtEl>
                                          <p:spTgt spid="4167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1"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143000" y="1143000"/>
            <a:ext cx="6705600" cy="457200"/>
          </a:xfrm>
        </p:spPr>
        <p:txBody>
          <a:bodyPr>
            <a:normAutofit fontScale="90000"/>
          </a:bodyPr>
          <a:lstStyle/>
          <a:p>
            <a:r>
              <a:rPr kumimoji="1" lang="zh-CN" altLang="en-US" sz="3600" smtClean="0">
                <a:solidFill>
                  <a:srgbClr val="006600"/>
                </a:solidFill>
                <a:latin typeface="黑体" pitchFamily="2" charset="-122"/>
                <a:ea typeface="黑体" pitchFamily="2" charset="-122"/>
              </a:rPr>
              <a:t>  新生事物是不可战胜的</a:t>
            </a:r>
            <a:br>
              <a:rPr kumimoji="1" lang="zh-CN" altLang="en-US" sz="3600" smtClean="0">
                <a:solidFill>
                  <a:srgbClr val="006600"/>
                </a:solidFill>
                <a:latin typeface="黑体" pitchFamily="2" charset="-122"/>
                <a:ea typeface="黑体" pitchFamily="2" charset="-122"/>
              </a:rPr>
            </a:br>
            <a:endParaRPr kumimoji="1" lang="zh-CN" altLang="en-US" sz="3600" smtClean="0">
              <a:solidFill>
                <a:srgbClr val="006600"/>
              </a:solidFill>
              <a:latin typeface="黑体" pitchFamily="2" charset="-122"/>
              <a:ea typeface="黑体" pitchFamily="2" charset="-122"/>
            </a:endParaRPr>
          </a:p>
        </p:txBody>
      </p:sp>
      <p:sp>
        <p:nvSpPr>
          <p:cNvPr id="108547" name="Rectangle 3"/>
          <p:cNvSpPr>
            <a:spLocks noGrp="1" noChangeArrowheads="1"/>
          </p:cNvSpPr>
          <p:nvPr>
            <p:ph type="body" idx="1"/>
          </p:nvPr>
        </p:nvSpPr>
        <p:spPr>
          <a:xfrm>
            <a:off x="785813" y="1571625"/>
            <a:ext cx="7786687" cy="4738688"/>
          </a:xfrm>
        </p:spPr>
        <p:txBody>
          <a:bodyPr/>
          <a:lstStyle/>
          <a:p>
            <a:pPr>
              <a:lnSpc>
                <a:spcPct val="90000"/>
              </a:lnSpc>
            </a:pPr>
            <a:r>
              <a:rPr kumimoji="1" lang="en-US" altLang="zh-CN" b="1" smtClean="0">
                <a:latin typeface="楷体_GB2312" pitchFamily="49" charset="-122"/>
              </a:rPr>
              <a:t>①</a:t>
            </a:r>
            <a:r>
              <a:rPr kumimoji="1" lang="zh-CN" altLang="en-US" b="1" smtClean="0">
                <a:latin typeface="楷体_GB2312" pitchFamily="49" charset="-122"/>
              </a:rPr>
              <a:t>新事物代表了事物的发展方向，有自己生存的根据。</a:t>
            </a:r>
          </a:p>
          <a:p>
            <a:pPr>
              <a:lnSpc>
                <a:spcPct val="90000"/>
              </a:lnSpc>
            </a:pPr>
            <a:r>
              <a:rPr kumimoji="1" lang="zh-CN" altLang="en-US" b="1" smtClean="0">
                <a:latin typeface="楷体_GB2312" pitchFamily="49" charset="-122"/>
              </a:rPr>
              <a:t>②新事物具有旧事物所不可比拟的优越性和强大的生命力。</a:t>
            </a:r>
          </a:p>
          <a:p>
            <a:pPr>
              <a:lnSpc>
                <a:spcPct val="90000"/>
              </a:lnSpc>
            </a:pPr>
            <a:r>
              <a:rPr kumimoji="1" lang="zh-CN" altLang="en-US" b="1" smtClean="0">
                <a:latin typeface="楷体_GB2312" pitchFamily="49" charset="-122"/>
              </a:rPr>
              <a:t>③在社会历史领域中，新事物代表人民群众的利益，符合人民群众的愿望和要求，得到人民群众的拥护和支持。</a:t>
            </a:r>
          </a:p>
          <a:p>
            <a:pPr>
              <a:lnSpc>
                <a:spcPct val="90000"/>
              </a:lnSpc>
            </a:pPr>
            <a:r>
              <a:rPr kumimoji="1" lang="zh-CN" altLang="en-US" b="1" smtClean="0">
                <a:solidFill>
                  <a:srgbClr val="FF3300"/>
                </a:solidFill>
                <a:latin typeface="楷体_GB2312" pitchFamily="49" charset="-122"/>
              </a:rPr>
              <a:t> 共产党、新中国、拨乱反正、改革开放</a:t>
            </a:r>
          </a:p>
          <a:p>
            <a:pPr>
              <a:lnSpc>
                <a:spcPct val="90000"/>
              </a:lnSpc>
            </a:pPr>
            <a:endParaRPr lang="en-US" altLang="zh-CN" smtClean="0">
              <a:solidFill>
                <a:srgbClr val="FF3300"/>
              </a:solidFill>
              <a:latin typeface="楷体_GB2312" pitchFamily="49" charset="-122"/>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371600" y="381000"/>
            <a:ext cx="6080125" cy="641350"/>
          </a:xfrm>
          <a:prstGeom prst="rect">
            <a:avLst/>
          </a:prstGeom>
          <a:noFill/>
          <a:ln w="9525">
            <a:noFill/>
            <a:miter lim="800000"/>
            <a:headEnd/>
            <a:tailEnd/>
          </a:ln>
          <a:effectLst/>
        </p:spPr>
        <p:txBody>
          <a:bodyPr>
            <a:spAutoFit/>
          </a:bodyPr>
          <a:lstStyle/>
          <a:p>
            <a:pPr algn="l" eaLnBrk="1" hangingPunct="1">
              <a:spcBef>
                <a:spcPct val="50000"/>
              </a:spcBef>
              <a:defRPr/>
            </a:pPr>
            <a:r>
              <a:rPr kumimoji="1" lang="en-US" altLang="zh-CN">
                <a:solidFill>
                  <a:srgbClr val="006600"/>
                </a:solidFill>
                <a:effectLst>
                  <a:outerShdw blurRad="38100" dist="38100" dir="2700000" algn="tl">
                    <a:srgbClr val="C0C0C0"/>
                  </a:outerShdw>
                </a:effectLst>
                <a:latin typeface="华文隶书" pitchFamily="2" charset="-122"/>
                <a:ea typeface="华文隶书" pitchFamily="2" charset="-122"/>
              </a:rPr>
              <a:t>    </a:t>
            </a:r>
            <a:r>
              <a:rPr kumimoji="1" lang="zh-CN" altLang="en-US">
                <a:solidFill>
                  <a:srgbClr val="006600"/>
                </a:solidFill>
                <a:effectLst>
                  <a:outerShdw blurRad="38100" dist="38100" dir="2700000" algn="tl">
                    <a:srgbClr val="C0C0C0"/>
                  </a:outerShdw>
                </a:effectLst>
                <a:latin typeface="华文隶书" pitchFamily="2" charset="-122"/>
                <a:ea typeface="华文隶书" pitchFamily="2" charset="-122"/>
              </a:rPr>
              <a:t>事物的发展是一个过程</a:t>
            </a:r>
          </a:p>
        </p:txBody>
      </p:sp>
      <p:grpSp>
        <p:nvGrpSpPr>
          <p:cNvPr id="2" name="Group 3"/>
          <p:cNvGrpSpPr>
            <a:grpSpLocks/>
          </p:cNvGrpSpPr>
          <p:nvPr/>
        </p:nvGrpSpPr>
        <p:grpSpPr bwMode="auto">
          <a:xfrm>
            <a:off x="152400" y="533400"/>
            <a:ext cx="8763000" cy="5715000"/>
            <a:chOff x="96" y="336"/>
            <a:chExt cx="5520" cy="3600"/>
          </a:xfrm>
        </p:grpSpPr>
        <p:sp>
          <p:nvSpPr>
            <p:cNvPr id="56324" name="Oval 4"/>
            <p:cNvSpPr>
              <a:spLocks noChangeArrowheads="1"/>
            </p:cNvSpPr>
            <p:nvPr/>
          </p:nvSpPr>
          <p:spPr bwMode="auto">
            <a:xfrm>
              <a:off x="768" y="336"/>
              <a:ext cx="192" cy="192"/>
            </a:xfrm>
            <a:prstGeom prst="ellipse">
              <a:avLst/>
            </a:prstGeom>
            <a:solidFill>
              <a:schemeClr val="accent2"/>
            </a:solidFill>
            <a:ln w="9525">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6325" name="Rectangle 5"/>
            <p:cNvSpPr>
              <a:spLocks noChangeArrowheads="1"/>
            </p:cNvSpPr>
            <p:nvPr/>
          </p:nvSpPr>
          <p:spPr bwMode="auto">
            <a:xfrm>
              <a:off x="2102" y="960"/>
              <a:ext cx="3408" cy="304"/>
            </a:xfrm>
            <a:prstGeom prst="rect">
              <a:avLst/>
            </a:prstGeom>
            <a:noFill/>
            <a:ln w="28575">
              <a:noFill/>
              <a:miter lim="800000"/>
              <a:headEnd/>
              <a:tailEnd/>
            </a:ln>
            <a:effectLst/>
          </p:spPr>
          <p:txBody>
            <a:bodyPr>
              <a:spAutoFit/>
            </a:bodyPr>
            <a:lstStyle/>
            <a:p>
              <a:pPr algn="l" eaLnBrk="1" hangingPunct="1">
                <a:lnSpc>
                  <a:spcPct val="80000"/>
                </a:lnSpc>
                <a:spcBef>
                  <a:spcPct val="20000"/>
                </a:spcBef>
                <a:defRPr/>
              </a:pPr>
              <a:r>
                <a:rPr lang="en-US" altLang="zh-CN" sz="3200">
                  <a:effectLst>
                    <a:outerShdw blurRad="38100" dist="38100" dir="2700000" algn="tl">
                      <a:srgbClr val="C0C0C0"/>
                    </a:outerShdw>
                  </a:effectLst>
                  <a:latin typeface="Arial" pitchFamily="34" charset="0"/>
                  <a:ea typeface="楷体_GB2312" pitchFamily="49" charset="-122"/>
                </a:rPr>
                <a:t>        </a:t>
              </a:r>
            </a:p>
          </p:txBody>
        </p:sp>
        <p:grpSp>
          <p:nvGrpSpPr>
            <p:cNvPr id="3" name="Group 6"/>
            <p:cNvGrpSpPr>
              <a:grpSpLocks/>
            </p:cNvGrpSpPr>
            <p:nvPr/>
          </p:nvGrpSpPr>
          <p:grpSpPr bwMode="auto">
            <a:xfrm rot="5400000">
              <a:off x="1185" y="1400"/>
              <a:ext cx="376" cy="387"/>
              <a:chOff x="778" y="1762"/>
              <a:chExt cx="312" cy="420"/>
            </a:xfrm>
          </p:grpSpPr>
          <p:grpSp>
            <p:nvGrpSpPr>
              <p:cNvPr id="4" name="Group 7"/>
              <p:cNvGrpSpPr>
                <a:grpSpLocks/>
              </p:cNvGrpSpPr>
              <p:nvPr/>
            </p:nvGrpSpPr>
            <p:grpSpPr bwMode="auto">
              <a:xfrm>
                <a:off x="960" y="1764"/>
                <a:ext cx="130" cy="418"/>
                <a:chOff x="960" y="1764"/>
                <a:chExt cx="130" cy="418"/>
              </a:xfrm>
            </p:grpSpPr>
            <p:sp>
              <p:nvSpPr>
                <p:cNvPr id="56328" name="Oval 8"/>
                <p:cNvSpPr>
                  <a:spLocks noChangeArrowheads="1"/>
                </p:cNvSpPr>
                <p:nvPr/>
              </p:nvSpPr>
              <p:spPr bwMode="gray">
                <a:xfrm>
                  <a:off x="960" y="1765"/>
                  <a:ext cx="126" cy="119"/>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6329" name="Oval 9"/>
                <p:cNvSpPr>
                  <a:spLocks noChangeArrowheads="1"/>
                </p:cNvSpPr>
                <p:nvPr/>
              </p:nvSpPr>
              <p:spPr bwMode="gray">
                <a:xfrm>
                  <a:off x="964" y="2062"/>
                  <a:ext cx="126"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6330" name="AutoShape 10"/>
                <p:cNvSpPr>
                  <a:spLocks noChangeArrowheads="1"/>
                </p:cNvSpPr>
                <p:nvPr/>
              </p:nvSpPr>
              <p:spPr bwMode="gray">
                <a:xfrm>
                  <a:off x="996" y="1835"/>
                  <a:ext cx="62" cy="303"/>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 name="Group 11"/>
              <p:cNvGrpSpPr>
                <a:grpSpLocks/>
              </p:cNvGrpSpPr>
              <p:nvPr/>
            </p:nvGrpSpPr>
            <p:grpSpPr bwMode="auto">
              <a:xfrm>
                <a:off x="778" y="1762"/>
                <a:ext cx="130" cy="418"/>
                <a:chOff x="960" y="1764"/>
                <a:chExt cx="130" cy="418"/>
              </a:xfrm>
            </p:grpSpPr>
            <p:sp>
              <p:nvSpPr>
                <p:cNvPr id="56332" name="Oval 12"/>
                <p:cNvSpPr>
                  <a:spLocks noChangeArrowheads="1"/>
                </p:cNvSpPr>
                <p:nvPr/>
              </p:nvSpPr>
              <p:spPr bwMode="gray">
                <a:xfrm>
                  <a:off x="960" y="1765"/>
                  <a:ext cx="126" cy="119"/>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6333" name="Oval 13"/>
                <p:cNvSpPr>
                  <a:spLocks noChangeArrowheads="1"/>
                </p:cNvSpPr>
                <p:nvPr/>
              </p:nvSpPr>
              <p:spPr bwMode="gray">
                <a:xfrm>
                  <a:off x="965" y="2062"/>
                  <a:ext cx="126"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6334" name="AutoShape 14"/>
                <p:cNvSpPr>
                  <a:spLocks noChangeArrowheads="1"/>
                </p:cNvSpPr>
                <p:nvPr/>
              </p:nvSpPr>
              <p:spPr bwMode="gray">
                <a:xfrm>
                  <a:off x="996" y="1835"/>
                  <a:ext cx="62" cy="303"/>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6" name="Group 15"/>
            <p:cNvGrpSpPr>
              <a:grpSpLocks/>
            </p:cNvGrpSpPr>
            <p:nvPr/>
          </p:nvGrpSpPr>
          <p:grpSpPr bwMode="auto">
            <a:xfrm rot="5400000">
              <a:off x="1184" y="3397"/>
              <a:ext cx="378" cy="387"/>
              <a:chOff x="778" y="1762"/>
              <a:chExt cx="312" cy="420"/>
            </a:xfrm>
          </p:grpSpPr>
          <p:grpSp>
            <p:nvGrpSpPr>
              <p:cNvPr id="7" name="Group 16"/>
              <p:cNvGrpSpPr>
                <a:grpSpLocks/>
              </p:cNvGrpSpPr>
              <p:nvPr/>
            </p:nvGrpSpPr>
            <p:grpSpPr bwMode="auto">
              <a:xfrm>
                <a:off x="960" y="1764"/>
                <a:ext cx="130" cy="418"/>
                <a:chOff x="960" y="1764"/>
                <a:chExt cx="130" cy="418"/>
              </a:xfrm>
            </p:grpSpPr>
            <p:sp>
              <p:nvSpPr>
                <p:cNvPr id="56337" name="Oval 17"/>
                <p:cNvSpPr>
                  <a:spLocks noChangeArrowheads="1"/>
                </p:cNvSpPr>
                <p:nvPr/>
              </p:nvSpPr>
              <p:spPr bwMode="gray">
                <a:xfrm>
                  <a:off x="962" y="1765"/>
                  <a:ext cx="125" cy="119"/>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6338" name="Oval 18"/>
                <p:cNvSpPr>
                  <a:spLocks noChangeArrowheads="1"/>
                </p:cNvSpPr>
                <p:nvPr/>
              </p:nvSpPr>
              <p:spPr bwMode="gray">
                <a:xfrm>
                  <a:off x="967" y="2062"/>
                  <a:ext cx="125"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6339" name="AutoShape 19"/>
                <p:cNvSpPr>
                  <a:spLocks noChangeArrowheads="1"/>
                </p:cNvSpPr>
                <p:nvPr/>
              </p:nvSpPr>
              <p:spPr bwMode="gray">
                <a:xfrm>
                  <a:off x="996" y="1835"/>
                  <a:ext cx="62" cy="303"/>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8" name="Group 20"/>
              <p:cNvGrpSpPr>
                <a:grpSpLocks/>
              </p:cNvGrpSpPr>
              <p:nvPr/>
            </p:nvGrpSpPr>
            <p:grpSpPr bwMode="auto">
              <a:xfrm>
                <a:off x="778" y="1762"/>
                <a:ext cx="130" cy="418"/>
                <a:chOff x="960" y="1764"/>
                <a:chExt cx="130" cy="418"/>
              </a:xfrm>
            </p:grpSpPr>
            <p:sp>
              <p:nvSpPr>
                <p:cNvPr id="56341" name="Oval 21"/>
                <p:cNvSpPr>
                  <a:spLocks noChangeArrowheads="1"/>
                </p:cNvSpPr>
                <p:nvPr/>
              </p:nvSpPr>
              <p:spPr bwMode="gray">
                <a:xfrm>
                  <a:off x="960" y="1765"/>
                  <a:ext cx="126" cy="119"/>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6342" name="Oval 22"/>
                <p:cNvSpPr>
                  <a:spLocks noChangeArrowheads="1"/>
                </p:cNvSpPr>
                <p:nvPr/>
              </p:nvSpPr>
              <p:spPr bwMode="gray">
                <a:xfrm>
                  <a:off x="965" y="2062"/>
                  <a:ext cx="126" cy="120"/>
                </a:xfrm>
                <a:prstGeom prst="ellipse">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6343" name="AutoShape 23"/>
                <p:cNvSpPr>
                  <a:spLocks noChangeArrowheads="1"/>
                </p:cNvSpPr>
                <p:nvPr/>
              </p:nvSpPr>
              <p:spPr bwMode="gray">
                <a:xfrm>
                  <a:off x="998" y="1835"/>
                  <a:ext cx="64" cy="303"/>
                </a:xfrm>
                <a:prstGeom prst="roundRect">
                  <a:avLst>
                    <a:gd name="adj" fmla="val 50000"/>
                  </a:avLst>
                </a:prstGeom>
                <a:noFill/>
                <a:ln w="38100" algn="ctr">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56344" name="AutoShape 24"/>
            <p:cNvSpPr>
              <a:spLocks noChangeArrowheads="1"/>
            </p:cNvSpPr>
            <p:nvPr/>
          </p:nvSpPr>
          <p:spPr bwMode="gray">
            <a:xfrm flipH="1">
              <a:off x="96" y="864"/>
              <a:ext cx="1055" cy="3072"/>
            </a:xfrm>
            <a:prstGeom prst="roundRect">
              <a:avLst>
                <a:gd name="adj" fmla="val 11375"/>
              </a:avLst>
            </a:prstGeom>
            <a:noFill/>
            <a:ln w="28575">
              <a:solidFill>
                <a:srgbClr val="003399"/>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6345" name="AutoShape 25"/>
            <p:cNvSpPr>
              <a:spLocks noChangeArrowheads="1"/>
            </p:cNvSpPr>
            <p:nvPr/>
          </p:nvSpPr>
          <p:spPr bwMode="gray">
            <a:xfrm>
              <a:off x="1446" y="880"/>
              <a:ext cx="4170" cy="3008"/>
            </a:xfrm>
            <a:prstGeom prst="roundRect">
              <a:avLst>
                <a:gd name="adj" fmla="val 2454"/>
              </a:avLst>
            </a:prstGeom>
            <a:solidFill>
              <a:schemeClr val="accent2"/>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109581" name="Text Box 26"/>
            <p:cNvSpPr txBox="1">
              <a:spLocks noChangeArrowheads="1"/>
            </p:cNvSpPr>
            <p:nvPr/>
          </p:nvSpPr>
          <p:spPr bwMode="auto">
            <a:xfrm>
              <a:off x="1734" y="1104"/>
              <a:ext cx="3632" cy="2497"/>
            </a:xfrm>
            <a:prstGeom prst="rect">
              <a:avLst/>
            </a:prstGeom>
            <a:noFill/>
            <a:ln w="28575">
              <a:solidFill>
                <a:srgbClr val="FFFF99"/>
              </a:solidFill>
              <a:miter lim="800000"/>
              <a:headEnd/>
              <a:tailEnd/>
            </a:ln>
          </p:spPr>
          <p:txBody>
            <a:bodyPr>
              <a:spAutoFit/>
            </a:bodyPr>
            <a:lstStyle/>
            <a:p>
              <a:pPr algn="l" eaLnBrk="1" hangingPunct="1"/>
              <a:r>
                <a:rPr lang="en-US" altLang="zh-CN" sz="2800">
                  <a:solidFill>
                    <a:srgbClr val="FFFF99"/>
                  </a:solidFill>
                  <a:latin typeface="Arial" pitchFamily="34" charset="0"/>
                  <a:ea typeface="楷体_GB2312" pitchFamily="49" charset="-122"/>
                </a:rPr>
                <a:t>    </a:t>
              </a:r>
              <a:r>
                <a:rPr lang="zh-CN" altLang="en-US" sz="2800">
                  <a:solidFill>
                    <a:srgbClr val="FFFF99"/>
                  </a:solidFill>
                  <a:latin typeface="Arial" pitchFamily="34" charset="0"/>
                  <a:ea typeface="楷体_GB2312" pitchFamily="49" charset="-122"/>
                </a:rPr>
                <a:t>恩格斯： </a:t>
              </a:r>
              <a:r>
                <a:rPr lang="zh-CN" altLang="en-US" sz="2800">
                  <a:latin typeface="Arial" pitchFamily="34" charset="0"/>
                </a:rPr>
                <a:t>“一个伟大的基本思想，即认为世界不是现成事物的集合体，而是过程的集合体，其中各个似乎稳定的事物同它们在我们头脑中的思想映象即概念一样都处在生存和灭亡的不断变化之中，在这种变化中，尽管有种种表面的偶然性，尽管有种种暂时的倒退，前进的发展终究会实现。”</a:t>
              </a:r>
            </a:p>
          </p:txBody>
        </p:sp>
        <p:pic>
          <p:nvPicPr>
            <p:cNvPr id="109582" name="Picture 27"/>
            <p:cNvPicPr>
              <a:picLocks noChangeAspect="1" noChangeArrowheads="1"/>
            </p:cNvPicPr>
            <p:nvPr/>
          </p:nvPicPr>
          <p:blipFill>
            <a:blip r:embed="rId2" cstate="print"/>
            <a:srcRect r="30223"/>
            <a:stretch>
              <a:fillRect/>
            </a:stretch>
          </p:blipFill>
          <p:spPr bwMode="auto">
            <a:xfrm>
              <a:off x="144" y="1776"/>
              <a:ext cx="957" cy="1248"/>
            </a:xfrm>
            <a:prstGeom prst="rect">
              <a:avLst/>
            </a:prstGeom>
            <a:noFill/>
            <a:ln w="9525">
              <a:noFill/>
              <a:miter lim="800000"/>
              <a:headEnd/>
              <a:tailEnd/>
            </a:ln>
          </p:spPr>
        </p:pic>
      </p:grpSp>
      <p:grpSp>
        <p:nvGrpSpPr>
          <p:cNvPr id="9" name="Group 29"/>
          <p:cNvGrpSpPr>
            <a:grpSpLocks/>
          </p:cNvGrpSpPr>
          <p:nvPr/>
        </p:nvGrpSpPr>
        <p:grpSpPr bwMode="auto">
          <a:xfrm>
            <a:off x="0" y="981075"/>
            <a:ext cx="9144000" cy="519113"/>
            <a:chOff x="0" y="816"/>
            <a:chExt cx="5760" cy="372"/>
          </a:xfrm>
        </p:grpSpPr>
        <p:pic>
          <p:nvPicPr>
            <p:cNvPr id="109573" name="Picture 30" descr="1118564011"/>
            <p:cNvPicPr>
              <a:picLocks noChangeAspect="1" noChangeArrowheads="1"/>
            </p:cNvPicPr>
            <p:nvPr/>
          </p:nvPicPr>
          <p:blipFill>
            <a:blip r:embed="rId3" cstate="print"/>
            <a:srcRect/>
            <a:stretch>
              <a:fillRect/>
            </a:stretch>
          </p:blipFill>
          <p:spPr bwMode="auto">
            <a:xfrm>
              <a:off x="3426" y="816"/>
              <a:ext cx="2334" cy="372"/>
            </a:xfrm>
            <a:prstGeom prst="rect">
              <a:avLst/>
            </a:prstGeom>
            <a:noFill/>
            <a:ln w="9525">
              <a:noFill/>
              <a:miter lim="800000"/>
              <a:headEnd/>
              <a:tailEnd/>
            </a:ln>
          </p:spPr>
        </p:pic>
        <p:pic>
          <p:nvPicPr>
            <p:cNvPr id="109574" name="Picture 31" descr="1118564011"/>
            <p:cNvPicPr>
              <a:picLocks noChangeAspect="1" noChangeArrowheads="1"/>
            </p:cNvPicPr>
            <p:nvPr/>
          </p:nvPicPr>
          <p:blipFill>
            <a:blip r:embed="rId3"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2/3*#ppt_w"/>
                                          </p:val>
                                        </p:tav>
                                        <p:tav tm="100000">
                                          <p:val>
                                            <p:strVal val="#ppt_w"/>
                                          </p:val>
                                        </p:tav>
                                      </p:tavLst>
                                    </p:anim>
                                    <p:anim calcmode="lin" valueType="num">
                                      <p:cBhvr>
                                        <p:cTn id="8" dur="500" fill="hold"/>
                                        <p:tgtEl>
                                          <p:spTgt spid="2"/>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
          <p:cNvGrpSpPr>
            <a:grpSpLocks/>
          </p:cNvGrpSpPr>
          <p:nvPr/>
        </p:nvGrpSpPr>
        <p:grpSpPr bwMode="auto">
          <a:xfrm>
            <a:off x="5651500" y="1916113"/>
            <a:ext cx="2628900" cy="1225550"/>
            <a:chOff x="816" y="2304"/>
            <a:chExt cx="1440" cy="448"/>
          </a:xfrm>
        </p:grpSpPr>
        <p:sp>
          <p:nvSpPr>
            <p:cNvPr id="57369" name="Freeform 13"/>
            <p:cNvSpPr>
              <a:spLocks/>
            </p:cNvSpPr>
            <p:nvPr/>
          </p:nvSpPr>
          <p:spPr bwMode="gray">
            <a:xfrm>
              <a:off x="901" y="2562"/>
              <a:ext cx="1270" cy="190"/>
            </a:xfrm>
            <a:custGeom>
              <a:avLst/>
              <a:gdLst>
                <a:gd name="T0" fmla="*/ 1270 w 1120"/>
                <a:gd name="T1" fmla="*/ 190 h 252"/>
                <a:gd name="T2" fmla="*/ 1265 w 1120"/>
                <a:gd name="T3" fmla="*/ 188 h 252"/>
                <a:gd name="T4" fmla="*/ 1247 w 1120"/>
                <a:gd name="T5" fmla="*/ 185 h 252"/>
                <a:gd name="T6" fmla="*/ 1218 w 1120"/>
                <a:gd name="T7" fmla="*/ 181 h 252"/>
                <a:gd name="T8" fmla="*/ 1177 w 1120"/>
                <a:gd name="T9" fmla="*/ 175 h 252"/>
                <a:gd name="T10" fmla="*/ 1125 w 1120"/>
                <a:gd name="T11" fmla="*/ 167 h 252"/>
                <a:gd name="T12" fmla="*/ 1064 w 1120"/>
                <a:gd name="T13" fmla="*/ 160 h 252"/>
                <a:gd name="T14" fmla="*/ 993 w 1120"/>
                <a:gd name="T15" fmla="*/ 154 h 252"/>
                <a:gd name="T16" fmla="*/ 914 w 1120"/>
                <a:gd name="T17" fmla="*/ 148 h 252"/>
                <a:gd name="T18" fmla="*/ 828 w 1120"/>
                <a:gd name="T19" fmla="*/ 143 h 252"/>
                <a:gd name="T20" fmla="*/ 733 w 1120"/>
                <a:gd name="T21" fmla="*/ 139 h 252"/>
                <a:gd name="T22" fmla="*/ 630 w 1120"/>
                <a:gd name="T23" fmla="*/ 139 h 252"/>
                <a:gd name="T24" fmla="*/ 528 w 1120"/>
                <a:gd name="T25" fmla="*/ 139 h 252"/>
                <a:gd name="T26" fmla="*/ 435 w 1120"/>
                <a:gd name="T27" fmla="*/ 143 h 252"/>
                <a:gd name="T28" fmla="*/ 349 w 1120"/>
                <a:gd name="T29" fmla="*/ 148 h 252"/>
                <a:gd name="T30" fmla="*/ 270 w 1120"/>
                <a:gd name="T31" fmla="*/ 154 h 252"/>
                <a:gd name="T32" fmla="*/ 202 w 1120"/>
                <a:gd name="T33" fmla="*/ 160 h 252"/>
                <a:gd name="T34" fmla="*/ 143 w 1120"/>
                <a:gd name="T35" fmla="*/ 167 h 252"/>
                <a:gd name="T36" fmla="*/ 93 w 1120"/>
                <a:gd name="T37" fmla="*/ 175 h 252"/>
                <a:gd name="T38" fmla="*/ 52 w 1120"/>
                <a:gd name="T39" fmla="*/ 181 h 252"/>
                <a:gd name="T40" fmla="*/ 23 w 1120"/>
                <a:gd name="T41" fmla="*/ 185 h 252"/>
                <a:gd name="T42" fmla="*/ 7 w 1120"/>
                <a:gd name="T43" fmla="*/ 188 h 252"/>
                <a:gd name="T44" fmla="*/ 0 w 1120"/>
                <a:gd name="T45" fmla="*/ 190 h 252"/>
                <a:gd name="T46" fmla="*/ 0 w 1120"/>
                <a:gd name="T47" fmla="*/ 47 h 252"/>
                <a:gd name="T48" fmla="*/ 635 w 1120"/>
                <a:gd name="T49" fmla="*/ 0 h 252"/>
                <a:gd name="T50" fmla="*/ 1270 w 1120"/>
                <a:gd name="T51" fmla="*/ 47 h 252"/>
                <a:gd name="T52" fmla="*/ 1270 w 1120"/>
                <a:gd name="T53" fmla="*/ 190 h 252"/>
                <a:gd name="T54" fmla="*/ 1270 w 1120"/>
                <a:gd name="T55" fmla="*/ 190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chemeClr val="bg2"/>
            </a:solidFill>
            <a:ln w="28575" algn="ctr">
              <a:noFill/>
              <a:round/>
              <a:headEnd/>
              <a:tailEnd/>
            </a:ln>
            <a:effectLst>
              <a:outerShdw dist="63500" dir="2212194" algn="ctr" rotWithShape="0">
                <a:schemeClr val="bg2">
                  <a:alpha val="50000"/>
                </a:schemeClr>
              </a:outerShdw>
            </a:effectLst>
          </p:spPr>
          <p:txBody>
            <a:bodyPr wrap="none" anchor="ctr"/>
            <a:lstStyle/>
            <a:p>
              <a:pPr eaLnBrk="1" hangingPunct="1">
                <a:lnSpc>
                  <a:spcPct val="130000"/>
                </a:lnSpc>
                <a:defRPr/>
              </a:pPr>
              <a:endParaRPr kumimoji="1" lang="zh-CN" altLang="zh-CN" sz="2600">
                <a:solidFill>
                  <a:schemeClr val="tx1"/>
                </a:solidFill>
                <a:effectLst>
                  <a:outerShdw blurRad="38100" dist="38100" dir="2700000" algn="tl">
                    <a:srgbClr val="FFFFFF"/>
                  </a:outerShdw>
                </a:effectLst>
                <a:latin typeface="华文楷体" pitchFamily="2" charset="-122"/>
                <a:ea typeface="华文楷体" pitchFamily="2" charset="-122"/>
                <a:cs typeface="Arial" pitchFamily="34" charset="0"/>
              </a:endParaRPr>
            </a:p>
          </p:txBody>
        </p:sp>
        <p:sp>
          <p:nvSpPr>
            <p:cNvPr id="2" name="Rectangle 14"/>
            <p:cNvSpPr>
              <a:spLocks noChangeArrowheads="1"/>
            </p:cNvSpPr>
            <p:nvPr/>
          </p:nvSpPr>
          <p:spPr bwMode="gray">
            <a:xfrm>
              <a:off x="816" y="2304"/>
              <a:ext cx="1440" cy="393"/>
            </a:xfrm>
            <a:prstGeom prst="rect">
              <a:avLst/>
            </a:prstGeom>
            <a:gradFill rotWithShape="1">
              <a:gsLst>
                <a:gs pos="0">
                  <a:schemeClr val="accent2"/>
                </a:gs>
                <a:gs pos="100000">
                  <a:schemeClr val="accent2">
                    <a:gamma/>
                    <a:shade val="66667"/>
                    <a:invGamma/>
                  </a:schemeClr>
                </a:gs>
              </a:gsLst>
              <a:path path="shape">
                <a:fillToRect l="50000" t="50000" r="50000" b="50000"/>
              </a:path>
            </a:gradFill>
            <a:ln w="28575" algn="ctr">
              <a:solidFill>
                <a:schemeClr val="tx2"/>
              </a:solidFill>
              <a:miter lim="800000"/>
              <a:headEnd/>
              <a:tailEnd/>
            </a:ln>
            <a:effectLst>
              <a:outerShdw dist="63500" dir="2212194" algn="ctr" rotWithShape="0">
                <a:schemeClr val="bg2">
                  <a:alpha val="50000"/>
                </a:schemeClr>
              </a:outerShdw>
            </a:effectLst>
          </p:spPr>
          <p:txBody>
            <a:bodyPr wrap="none" anchor="ctr"/>
            <a:lstStyle/>
            <a:p>
              <a:pPr eaLnBrk="1" hangingPunct="1">
                <a:lnSpc>
                  <a:spcPct val="130000"/>
                </a:lnSpc>
                <a:defRPr/>
              </a:pPr>
              <a:endParaRPr kumimoji="1" lang="zh-CN" altLang="zh-CN" sz="2600">
                <a:solidFill>
                  <a:schemeClr val="tx1"/>
                </a:solidFill>
                <a:effectLst>
                  <a:outerShdw blurRad="38100" dist="38100" dir="2700000" algn="tl">
                    <a:srgbClr val="FFFFFF"/>
                  </a:outerShdw>
                </a:effectLst>
                <a:latin typeface="华文楷体" pitchFamily="2" charset="-122"/>
                <a:ea typeface="华文楷体" pitchFamily="2" charset="-122"/>
                <a:cs typeface="Arial" pitchFamily="34" charset="0"/>
              </a:endParaRPr>
            </a:p>
          </p:txBody>
        </p:sp>
      </p:grpSp>
      <p:grpSp>
        <p:nvGrpSpPr>
          <p:cNvPr id="5" name="Group 12"/>
          <p:cNvGrpSpPr>
            <a:grpSpLocks/>
          </p:cNvGrpSpPr>
          <p:nvPr/>
        </p:nvGrpSpPr>
        <p:grpSpPr bwMode="auto">
          <a:xfrm>
            <a:off x="5651500" y="3141663"/>
            <a:ext cx="2628900" cy="1225550"/>
            <a:chOff x="816" y="2304"/>
            <a:chExt cx="1440" cy="448"/>
          </a:xfrm>
        </p:grpSpPr>
        <p:sp>
          <p:nvSpPr>
            <p:cNvPr id="57372" name="Freeform 13"/>
            <p:cNvSpPr>
              <a:spLocks/>
            </p:cNvSpPr>
            <p:nvPr/>
          </p:nvSpPr>
          <p:spPr bwMode="gray">
            <a:xfrm>
              <a:off x="901" y="2562"/>
              <a:ext cx="1270" cy="190"/>
            </a:xfrm>
            <a:custGeom>
              <a:avLst/>
              <a:gdLst>
                <a:gd name="T0" fmla="*/ 1270 w 1120"/>
                <a:gd name="T1" fmla="*/ 190 h 252"/>
                <a:gd name="T2" fmla="*/ 1265 w 1120"/>
                <a:gd name="T3" fmla="*/ 188 h 252"/>
                <a:gd name="T4" fmla="*/ 1247 w 1120"/>
                <a:gd name="T5" fmla="*/ 185 h 252"/>
                <a:gd name="T6" fmla="*/ 1218 w 1120"/>
                <a:gd name="T7" fmla="*/ 181 h 252"/>
                <a:gd name="T8" fmla="*/ 1177 w 1120"/>
                <a:gd name="T9" fmla="*/ 175 h 252"/>
                <a:gd name="T10" fmla="*/ 1125 w 1120"/>
                <a:gd name="T11" fmla="*/ 167 h 252"/>
                <a:gd name="T12" fmla="*/ 1064 w 1120"/>
                <a:gd name="T13" fmla="*/ 160 h 252"/>
                <a:gd name="T14" fmla="*/ 993 w 1120"/>
                <a:gd name="T15" fmla="*/ 154 h 252"/>
                <a:gd name="T16" fmla="*/ 914 w 1120"/>
                <a:gd name="T17" fmla="*/ 148 h 252"/>
                <a:gd name="T18" fmla="*/ 828 w 1120"/>
                <a:gd name="T19" fmla="*/ 143 h 252"/>
                <a:gd name="T20" fmla="*/ 733 w 1120"/>
                <a:gd name="T21" fmla="*/ 139 h 252"/>
                <a:gd name="T22" fmla="*/ 630 w 1120"/>
                <a:gd name="T23" fmla="*/ 139 h 252"/>
                <a:gd name="T24" fmla="*/ 528 w 1120"/>
                <a:gd name="T25" fmla="*/ 139 h 252"/>
                <a:gd name="T26" fmla="*/ 435 w 1120"/>
                <a:gd name="T27" fmla="*/ 143 h 252"/>
                <a:gd name="T28" fmla="*/ 349 w 1120"/>
                <a:gd name="T29" fmla="*/ 148 h 252"/>
                <a:gd name="T30" fmla="*/ 270 w 1120"/>
                <a:gd name="T31" fmla="*/ 154 h 252"/>
                <a:gd name="T32" fmla="*/ 202 w 1120"/>
                <a:gd name="T33" fmla="*/ 160 h 252"/>
                <a:gd name="T34" fmla="*/ 143 w 1120"/>
                <a:gd name="T35" fmla="*/ 167 h 252"/>
                <a:gd name="T36" fmla="*/ 93 w 1120"/>
                <a:gd name="T37" fmla="*/ 175 h 252"/>
                <a:gd name="T38" fmla="*/ 52 w 1120"/>
                <a:gd name="T39" fmla="*/ 181 h 252"/>
                <a:gd name="T40" fmla="*/ 23 w 1120"/>
                <a:gd name="T41" fmla="*/ 185 h 252"/>
                <a:gd name="T42" fmla="*/ 7 w 1120"/>
                <a:gd name="T43" fmla="*/ 188 h 252"/>
                <a:gd name="T44" fmla="*/ 0 w 1120"/>
                <a:gd name="T45" fmla="*/ 190 h 252"/>
                <a:gd name="T46" fmla="*/ 0 w 1120"/>
                <a:gd name="T47" fmla="*/ 47 h 252"/>
                <a:gd name="T48" fmla="*/ 635 w 1120"/>
                <a:gd name="T49" fmla="*/ 0 h 252"/>
                <a:gd name="T50" fmla="*/ 1270 w 1120"/>
                <a:gd name="T51" fmla="*/ 47 h 252"/>
                <a:gd name="T52" fmla="*/ 1270 w 1120"/>
                <a:gd name="T53" fmla="*/ 190 h 252"/>
                <a:gd name="T54" fmla="*/ 1270 w 1120"/>
                <a:gd name="T55" fmla="*/ 190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chemeClr val="bg2"/>
            </a:solidFill>
            <a:ln w="28575" algn="ctr">
              <a:noFill/>
              <a:round/>
              <a:headEnd/>
              <a:tailEnd/>
            </a:ln>
            <a:effectLst>
              <a:outerShdw dist="63500" dir="2212194" algn="ctr" rotWithShape="0">
                <a:schemeClr val="bg2">
                  <a:alpha val="50000"/>
                </a:schemeClr>
              </a:outerShdw>
            </a:effectLst>
          </p:spPr>
          <p:txBody>
            <a:bodyPr wrap="none" anchor="ctr"/>
            <a:lstStyle/>
            <a:p>
              <a:pPr eaLnBrk="1" hangingPunct="1">
                <a:lnSpc>
                  <a:spcPct val="130000"/>
                </a:lnSpc>
                <a:defRPr/>
              </a:pPr>
              <a:endParaRPr kumimoji="1" lang="zh-CN" altLang="zh-CN" sz="2600">
                <a:solidFill>
                  <a:schemeClr val="tx1"/>
                </a:solidFill>
                <a:effectLst>
                  <a:outerShdw blurRad="38100" dist="38100" dir="2700000" algn="tl">
                    <a:srgbClr val="FFFFFF"/>
                  </a:outerShdw>
                </a:effectLst>
                <a:latin typeface="华文楷体" pitchFamily="2" charset="-122"/>
                <a:ea typeface="华文楷体" pitchFamily="2" charset="-122"/>
                <a:cs typeface="Arial" pitchFamily="34" charset="0"/>
              </a:endParaRPr>
            </a:p>
          </p:txBody>
        </p:sp>
        <p:sp>
          <p:nvSpPr>
            <p:cNvPr id="3" name="Rectangle 14"/>
            <p:cNvSpPr>
              <a:spLocks noChangeArrowheads="1"/>
            </p:cNvSpPr>
            <p:nvPr/>
          </p:nvSpPr>
          <p:spPr bwMode="gray">
            <a:xfrm>
              <a:off x="816" y="2304"/>
              <a:ext cx="1440" cy="393"/>
            </a:xfrm>
            <a:prstGeom prst="rect">
              <a:avLst/>
            </a:prstGeom>
            <a:gradFill rotWithShape="1">
              <a:gsLst>
                <a:gs pos="0">
                  <a:schemeClr val="accent2"/>
                </a:gs>
                <a:gs pos="100000">
                  <a:schemeClr val="accent2">
                    <a:gamma/>
                    <a:shade val="66667"/>
                    <a:invGamma/>
                  </a:schemeClr>
                </a:gs>
              </a:gsLst>
              <a:path path="shape">
                <a:fillToRect l="50000" t="50000" r="50000" b="50000"/>
              </a:path>
            </a:gradFill>
            <a:ln w="28575" algn="ctr">
              <a:solidFill>
                <a:schemeClr val="tx2"/>
              </a:solidFill>
              <a:miter lim="800000"/>
              <a:headEnd/>
              <a:tailEnd/>
            </a:ln>
            <a:effectLst>
              <a:outerShdw dist="63500" dir="2212194" algn="ctr" rotWithShape="0">
                <a:schemeClr val="bg2">
                  <a:alpha val="50000"/>
                </a:schemeClr>
              </a:outerShdw>
            </a:effectLst>
          </p:spPr>
          <p:txBody>
            <a:bodyPr wrap="none" anchor="ctr"/>
            <a:lstStyle/>
            <a:p>
              <a:pPr eaLnBrk="1" hangingPunct="1">
                <a:lnSpc>
                  <a:spcPct val="130000"/>
                </a:lnSpc>
                <a:defRPr/>
              </a:pPr>
              <a:endParaRPr kumimoji="1" lang="zh-CN" altLang="zh-CN" sz="2600">
                <a:solidFill>
                  <a:schemeClr val="tx1"/>
                </a:solidFill>
                <a:effectLst>
                  <a:outerShdw blurRad="38100" dist="38100" dir="2700000" algn="tl">
                    <a:srgbClr val="FFFFFF"/>
                  </a:outerShdw>
                </a:effectLst>
                <a:latin typeface="华文楷体" pitchFamily="2" charset="-122"/>
                <a:ea typeface="华文楷体" pitchFamily="2" charset="-122"/>
                <a:cs typeface="Arial" pitchFamily="34" charset="0"/>
              </a:endParaRPr>
            </a:p>
          </p:txBody>
        </p:sp>
      </p:grpSp>
      <p:grpSp>
        <p:nvGrpSpPr>
          <p:cNvPr id="6" name="Group 12"/>
          <p:cNvGrpSpPr>
            <a:grpSpLocks/>
          </p:cNvGrpSpPr>
          <p:nvPr/>
        </p:nvGrpSpPr>
        <p:grpSpPr bwMode="auto">
          <a:xfrm>
            <a:off x="5651500" y="4365625"/>
            <a:ext cx="2628900" cy="1225550"/>
            <a:chOff x="816" y="2304"/>
            <a:chExt cx="1440" cy="448"/>
          </a:xfrm>
        </p:grpSpPr>
        <p:sp>
          <p:nvSpPr>
            <p:cNvPr id="57375" name="Freeform 13"/>
            <p:cNvSpPr>
              <a:spLocks/>
            </p:cNvSpPr>
            <p:nvPr/>
          </p:nvSpPr>
          <p:spPr bwMode="gray">
            <a:xfrm>
              <a:off x="901" y="2562"/>
              <a:ext cx="1270" cy="190"/>
            </a:xfrm>
            <a:custGeom>
              <a:avLst/>
              <a:gdLst>
                <a:gd name="T0" fmla="*/ 1270 w 1120"/>
                <a:gd name="T1" fmla="*/ 190 h 252"/>
                <a:gd name="T2" fmla="*/ 1265 w 1120"/>
                <a:gd name="T3" fmla="*/ 188 h 252"/>
                <a:gd name="T4" fmla="*/ 1247 w 1120"/>
                <a:gd name="T5" fmla="*/ 185 h 252"/>
                <a:gd name="T6" fmla="*/ 1218 w 1120"/>
                <a:gd name="T7" fmla="*/ 181 h 252"/>
                <a:gd name="T8" fmla="*/ 1177 w 1120"/>
                <a:gd name="T9" fmla="*/ 175 h 252"/>
                <a:gd name="T10" fmla="*/ 1125 w 1120"/>
                <a:gd name="T11" fmla="*/ 167 h 252"/>
                <a:gd name="T12" fmla="*/ 1064 w 1120"/>
                <a:gd name="T13" fmla="*/ 160 h 252"/>
                <a:gd name="T14" fmla="*/ 993 w 1120"/>
                <a:gd name="T15" fmla="*/ 154 h 252"/>
                <a:gd name="T16" fmla="*/ 914 w 1120"/>
                <a:gd name="T17" fmla="*/ 148 h 252"/>
                <a:gd name="T18" fmla="*/ 828 w 1120"/>
                <a:gd name="T19" fmla="*/ 143 h 252"/>
                <a:gd name="T20" fmla="*/ 733 w 1120"/>
                <a:gd name="T21" fmla="*/ 139 h 252"/>
                <a:gd name="T22" fmla="*/ 630 w 1120"/>
                <a:gd name="T23" fmla="*/ 139 h 252"/>
                <a:gd name="T24" fmla="*/ 528 w 1120"/>
                <a:gd name="T25" fmla="*/ 139 h 252"/>
                <a:gd name="T26" fmla="*/ 435 w 1120"/>
                <a:gd name="T27" fmla="*/ 143 h 252"/>
                <a:gd name="T28" fmla="*/ 349 w 1120"/>
                <a:gd name="T29" fmla="*/ 148 h 252"/>
                <a:gd name="T30" fmla="*/ 270 w 1120"/>
                <a:gd name="T31" fmla="*/ 154 h 252"/>
                <a:gd name="T32" fmla="*/ 202 w 1120"/>
                <a:gd name="T33" fmla="*/ 160 h 252"/>
                <a:gd name="T34" fmla="*/ 143 w 1120"/>
                <a:gd name="T35" fmla="*/ 167 h 252"/>
                <a:gd name="T36" fmla="*/ 93 w 1120"/>
                <a:gd name="T37" fmla="*/ 175 h 252"/>
                <a:gd name="T38" fmla="*/ 52 w 1120"/>
                <a:gd name="T39" fmla="*/ 181 h 252"/>
                <a:gd name="T40" fmla="*/ 23 w 1120"/>
                <a:gd name="T41" fmla="*/ 185 h 252"/>
                <a:gd name="T42" fmla="*/ 7 w 1120"/>
                <a:gd name="T43" fmla="*/ 188 h 252"/>
                <a:gd name="T44" fmla="*/ 0 w 1120"/>
                <a:gd name="T45" fmla="*/ 190 h 252"/>
                <a:gd name="T46" fmla="*/ 0 w 1120"/>
                <a:gd name="T47" fmla="*/ 47 h 252"/>
                <a:gd name="T48" fmla="*/ 635 w 1120"/>
                <a:gd name="T49" fmla="*/ 0 h 252"/>
                <a:gd name="T50" fmla="*/ 1270 w 1120"/>
                <a:gd name="T51" fmla="*/ 47 h 252"/>
                <a:gd name="T52" fmla="*/ 1270 w 1120"/>
                <a:gd name="T53" fmla="*/ 190 h 252"/>
                <a:gd name="T54" fmla="*/ 1270 w 1120"/>
                <a:gd name="T55" fmla="*/ 190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chemeClr val="bg2"/>
            </a:solidFill>
            <a:ln w="28575" algn="ctr">
              <a:noFill/>
              <a:round/>
              <a:headEnd/>
              <a:tailEnd/>
            </a:ln>
            <a:effectLst>
              <a:outerShdw dist="63500" dir="2212194" algn="ctr" rotWithShape="0">
                <a:schemeClr val="bg2">
                  <a:alpha val="50000"/>
                </a:schemeClr>
              </a:outerShdw>
            </a:effectLst>
          </p:spPr>
          <p:txBody>
            <a:bodyPr wrap="none" anchor="ctr"/>
            <a:lstStyle/>
            <a:p>
              <a:pPr eaLnBrk="1" hangingPunct="1">
                <a:lnSpc>
                  <a:spcPct val="130000"/>
                </a:lnSpc>
                <a:defRPr/>
              </a:pPr>
              <a:endParaRPr kumimoji="1" lang="zh-CN" altLang="zh-CN" sz="2600">
                <a:solidFill>
                  <a:schemeClr val="tx1"/>
                </a:solidFill>
                <a:effectLst>
                  <a:outerShdw blurRad="38100" dist="38100" dir="2700000" algn="tl">
                    <a:srgbClr val="FFFFFF"/>
                  </a:outerShdw>
                </a:effectLst>
                <a:latin typeface="华文楷体" pitchFamily="2" charset="-122"/>
                <a:ea typeface="华文楷体" pitchFamily="2" charset="-122"/>
                <a:cs typeface="Arial" pitchFamily="34" charset="0"/>
              </a:endParaRPr>
            </a:p>
          </p:txBody>
        </p:sp>
        <p:sp>
          <p:nvSpPr>
            <p:cNvPr id="310286" name="Rectangle 14"/>
            <p:cNvSpPr>
              <a:spLocks noChangeArrowheads="1"/>
            </p:cNvSpPr>
            <p:nvPr/>
          </p:nvSpPr>
          <p:spPr bwMode="gray">
            <a:xfrm>
              <a:off x="816" y="2304"/>
              <a:ext cx="1440" cy="393"/>
            </a:xfrm>
            <a:prstGeom prst="rect">
              <a:avLst/>
            </a:prstGeom>
            <a:gradFill rotWithShape="1">
              <a:gsLst>
                <a:gs pos="0">
                  <a:schemeClr val="accent2"/>
                </a:gs>
                <a:gs pos="100000">
                  <a:schemeClr val="accent2">
                    <a:gamma/>
                    <a:shade val="66667"/>
                    <a:invGamma/>
                  </a:schemeClr>
                </a:gs>
              </a:gsLst>
              <a:path path="shape">
                <a:fillToRect l="50000" t="50000" r="50000" b="50000"/>
              </a:path>
            </a:gradFill>
            <a:ln w="28575" algn="ctr">
              <a:solidFill>
                <a:schemeClr val="tx2"/>
              </a:solidFill>
              <a:miter lim="800000"/>
              <a:headEnd/>
              <a:tailEnd/>
            </a:ln>
            <a:effectLst>
              <a:outerShdw dist="63500" dir="2212194" algn="ctr" rotWithShape="0">
                <a:schemeClr val="bg2">
                  <a:alpha val="50000"/>
                </a:schemeClr>
              </a:outerShdw>
            </a:effectLst>
          </p:spPr>
          <p:txBody>
            <a:bodyPr wrap="none" anchor="ctr"/>
            <a:lstStyle/>
            <a:p>
              <a:pPr eaLnBrk="1" hangingPunct="1">
                <a:lnSpc>
                  <a:spcPct val="130000"/>
                </a:lnSpc>
                <a:defRPr/>
              </a:pPr>
              <a:endParaRPr kumimoji="1" lang="zh-CN" altLang="zh-CN" sz="2600">
                <a:solidFill>
                  <a:schemeClr val="tx1"/>
                </a:solidFill>
                <a:effectLst>
                  <a:outerShdw blurRad="38100" dist="38100" dir="2700000" algn="tl">
                    <a:srgbClr val="FFFFFF"/>
                  </a:outerShdw>
                </a:effectLst>
                <a:latin typeface="华文楷体" pitchFamily="2" charset="-122"/>
                <a:ea typeface="华文楷体" pitchFamily="2" charset="-122"/>
                <a:cs typeface="Arial" pitchFamily="34" charset="0"/>
              </a:endParaRPr>
            </a:p>
          </p:txBody>
        </p:sp>
      </p:grpSp>
      <p:sp>
        <p:nvSpPr>
          <p:cNvPr id="57346" name="Rectangle 2"/>
          <p:cNvSpPr>
            <a:spLocks noGrp="1" noChangeArrowheads="1"/>
          </p:cNvSpPr>
          <p:nvPr>
            <p:ph type="body" idx="1"/>
          </p:nvPr>
        </p:nvSpPr>
        <p:spPr>
          <a:xfrm>
            <a:off x="609600" y="533400"/>
            <a:ext cx="7696200" cy="609600"/>
          </a:xfrm>
        </p:spPr>
        <p:txBody>
          <a:bodyPr/>
          <a:lstStyle/>
          <a:p>
            <a:pPr marL="812800" indent="-812800" eaLnBrk="1" hangingPunct="1">
              <a:buFontTx/>
              <a:buNone/>
              <a:defRPr/>
            </a:pPr>
            <a:r>
              <a:rPr lang="zh-CN" altLang="en-US" b="1" smtClean="0">
                <a:solidFill>
                  <a:srgbClr val="006600"/>
                </a:solidFill>
                <a:effectLst>
                  <a:outerShdw blurRad="38100" dist="38100" dir="2700000" algn="tl">
                    <a:srgbClr val="C0C0C0"/>
                  </a:outerShdw>
                </a:effectLst>
                <a:ea typeface="华文新魏" pitchFamily="2" charset="-122"/>
              </a:rPr>
              <a:t>二、对立统一规律是事物发展的根本规律</a:t>
            </a:r>
            <a:endParaRPr lang="zh-CN" altLang="en-US" sz="2800" smtClean="0">
              <a:solidFill>
                <a:srgbClr val="006600"/>
              </a:solidFill>
            </a:endParaRPr>
          </a:p>
        </p:txBody>
      </p:sp>
      <p:sp>
        <p:nvSpPr>
          <p:cNvPr id="57347" name="Text Box 3"/>
          <p:cNvSpPr txBox="1">
            <a:spLocks noChangeArrowheads="1"/>
          </p:cNvSpPr>
          <p:nvPr/>
        </p:nvSpPr>
        <p:spPr bwMode="auto">
          <a:xfrm>
            <a:off x="685800" y="1339850"/>
            <a:ext cx="7847013" cy="565150"/>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3100" b="0">
                <a:solidFill>
                  <a:srgbClr val="003399"/>
                </a:solidFill>
                <a:latin typeface="华文隶书" pitchFamily="2" charset="-122"/>
                <a:ea typeface="华文隶书" pitchFamily="2" charset="-122"/>
              </a:rPr>
              <a:t>    </a:t>
            </a:r>
            <a:r>
              <a:rPr kumimoji="1" lang="zh-CN" altLang="en-US" sz="3100">
                <a:solidFill>
                  <a:srgbClr val="003399"/>
                </a:solidFill>
                <a:effectLst>
                  <a:outerShdw blurRad="38100" dist="38100" dir="2700000" algn="tl">
                    <a:srgbClr val="C0C0C0"/>
                  </a:outerShdw>
                </a:effectLst>
                <a:latin typeface="华文隶书" pitchFamily="2" charset="-122"/>
                <a:ea typeface="华文隶书" pitchFamily="2" charset="-122"/>
              </a:rPr>
              <a:t>唯物辩证法三大规律之间的内在逻辑</a:t>
            </a:r>
          </a:p>
        </p:txBody>
      </p:sp>
      <p:sp>
        <p:nvSpPr>
          <p:cNvPr id="57348" name="AutoShape 4"/>
          <p:cNvSpPr>
            <a:spLocks noChangeArrowheads="1"/>
          </p:cNvSpPr>
          <p:nvPr/>
        </p:nvSpPr>
        <p:spPr bwMode="auto">
          <a:xfrm>
            <a:off x="685800" y="4572000"/>
            <a:ext cx="3200400" cy="609600"/>
          </a:xfrm>
          <a:prstGeom prst="flowChartAlternateProcess">
            <a:avLst/>
          </a:prstGeom>
          <a:solidFill>
            <a:schemeClr val="hlink"/>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7349" name="AutoShape 5"/>
          <p:cNvSpPr>
            <a:spLocks noChangeArrowheads="1"/>
          </p:cNvSpPr>
          <p:nvPr/>
        </p:nvSpPr>
        <p:spPr bwMode="auto">
          <a:xfrm>
            <a:off x="914400" y="3352800"/>
            <a:ext cx="2895600" cy="609600"/>
          </a:xfrm>
          <a:prstGeom prst="flowChartAlternateProcess">
            <a:avLst/>
          </a:prstGeom>
          <a:solidFill>
            <a:schemeClr val="hlink"/>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7350" name="Text Box 6"/>
          <p:cNvSpPr txBox="1">
            <a:spLocks noChangeArrowheads="1"/>
          </p:cNvSpPr>
          <p:nvPr/>
        </p:nvSpPr>
        <p:spPr bwMode="auto">
          <a:xfrm>
            <a:off x="1066800" y="3352800"/>
            <a:ext cx="2667000" cy="579438"/>
          </a:xfrm>
          <a:prstGeom prst="rect">
            <a:avLst/>
          </a:prstGeom>
          <a:solidFill>
            <a:schemeClr val="hlink"/>
          </a:solidFill>
          <a:ln w="9525">
            <a:noFill/>
            <a:miter lim="800000"/>
            <a:headEnd/>
            <a:tailEnd/>
          </a:ln>
          <a:effectLst/>
        </p:spPr>
        <p:txBody>
          <a:bodyPr>
            <a:spAutoFit/>
          </a:bodyPr>
          <a:lstStyle/>
          <a:p>
            <a:pPr eaLnBrk="1" hangingPunct="1">
              <a:spcBef>
                <a:spcPct val="50000"/>
              </a:spcBef>
              <a:defRPr/>
            </a:pPr>
            <a:r>
              <a:rPr kumimoji="1" lang="zh-CN" altLang="en-US" sz="3200">
                <a:effectLst>
                  <a:outerShdw blurRad="38100" dist="38100" dir="2700000" algn="tl">
                    <a:srgbClr val="000000"/>
                  </a:outerShdw>
                </a:effectLst>
                <a:latin typeface="Times New Roman" pitchFamily="18" charset="0"/>
                <a:ea typeface="楷体_GB2312" pitchFamily="49" charset="-122"/>
              </a:rPr>
              <a:t>质量互变规律</a:t>
            </a:r>
          </a:p>
        </p:txBody>
      </p:sp>
      <p:sp>
        <p:nvSpPr>
          <p:cNvPr id="57351" name="AutoShape 7"/>
          <p:cNvSpPr>
            <a:spLocks noChangeArrowheads="1"/>
          </p:cNvSpPr>
          <p:nvPr/>
        </p:nvSpPr>
        <p:spPr bwMode="auto">
          <a:xfrm>
            <a:off x="3962400" y="3505200"/>
            <a:ext cx="14478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7352" name="AutoShape 8"/>
          <p:cNvSpPr>
            <a:spLocks noChangeArrowheads="1"/>
          </p:cNvSpPr>
          <p:nvPr/>
        </p:nvSpPr>
        <p:spPr bwMode="auto">
          <a:xfrm>
            <a:off x="990600" y="2133600"/>
            <a:ext cx="2743200" cy="685800"/>
          </a:xfrm>
          <a:prstGeom prst="flowChartAlternateProcess">
            <a:avLst/>
          </a:prstGeom>
          <a:solidFill>
            <a:schemeClr val="hlink"/>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7353" name="Text Box 9"/>
          <p:cNvSpPr txBox="1">
            <a:spLocks noChangeArrowheads="1"/>
          </p:cNvSpPr>
          <p:nvPr/>
        </p:nvSpPr>
        <p:spPr bwMode="auto">
          <a:xfrm>
            <a:off x="1066800" y="2209800"/>
            <a:ext cx="2667000" cy="579438"/>
          </a:xfrm>
          <a:prstGeom prst="rect">
            <a:avLst/>
          </a:prstGeom>
          <a:solidFill>
            <a:schemeClr val="hlink"/>
          </a:solidFill>
          <a:ln w="9525">
            <a:noFill/>
            <a:miter lim="800000"/>
            <a:headEnd/>
            <a:tailEnd/>
          </a:ln>
          <a:effectLst/>
        </p:spPr>
        <p:txBody>
          <a:bodyPr>
            <a:spAutoFit/>
          </a:bodyPr>
          <a:lstStyle/>
          <a:p>
            <a:pPr eaLnBrk="1" hangingPunct="1">
              <a:spcBef>
                <a:spcPct val="50000"/>
              </a:spcBef>
              <a:defRPr/>
            </a:pPr>
            <a:r>
              <a:rPr kumimoji="1" lang="zh-CN" altLang="en-US" sz="3200">
                <a:effectLst>
                  <a:outerShdw blurRad="38100" dist="38100" dir="2700000" algn="tl">
                    <a:srgbClr val="000000"/>
                  </a:outerShdw>
                </a:effectLst>
                <a:latin typeface="Times New Roman" pitchFamily="18" charset="0"/>
                <a:ea typeface="楷体_GB2312" pitchFamily="49" charset="-122"/>
              </a:rPr>
              <a:t>对立统一规律</a:t>
            </a:r>
          </a:p>
        </p:txBody>
      </p:sp>
      <p:sp>
        <p:nvSpPr>
          <p:cNvPr id="57354" name="AutoShape 10"/>
          <p:cNvSpPr>
            <a:spLocks noChangeArrowheads="1"/>
          </p:cNvSpPr>
          <p:nvPr/>
        </p:nvSpPr>
        <p:spPr bwMode="auto">
          <a:xfrm>
            <a:off x="3886200" y="2286000"/>
            <a:ext cx="15240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7355" name="Text Box 11"/>
          <p:cNvSpPr txBox="1">
            <a:spLocks noChangeArrowheads="1"/>
          </p:cNvSpPr>
          <p:nvPr/>
        </p:nvSpPr>
        <p:spPr bwMode="auto">
          <a:xfrm>
            <a:off x="762000" y="4581525"/>
            <a:ext cx="3124200" cy="579438"/>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spcBef>
                <a:spcPct val="50000"/>
              </a:spcBef>
              <a:defRPr/>
            </a:pPr>
            <a:r>
              <a:rPr kumimoji="1" lang="zh-CN" altLang="en-US" sz="3200">
                <a:latin typeface="Times New Roman" pitchFamily="18" charset="0"/>
                <a:ea typeface="楷体_GB2312" pitchFamily="49" charset="-122"/>
              </a:rPr>
              <a:t>否定之否定规律</a:t>
            </a:r>
          </a:p>
        </p:txBody>
      </p:sp>
      <p:sp>
        <p:nvSpPr>
          <p:cNvPr id="57356" name="AutoShape 12"/>
          <p:cNvSpPr>
            <a:spLocks noChangeArrowheads="1"/>
          </p:cNvSpPr>
          <p:nvPr/>
        </p:nvSpPr>
        <p:spPr bwMode="auto">
          <a:xfrm>
            <a:off x="3962400" y="4648200"/>
            <a:ext cx="1447800" cy="457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7357" name="Rectangle 13"/>
          <p:cNvSpPr>
            <a:spLocks noChangeArrowheads="1"/>
          </p:cNvSpPr>
          <p:nvPr/>
        </p:nvSpPr>
        <p:spPr bwMode="auto">
          <a:xfrm>
            <a:off x="5867400" y="1905000"/>
            <a:ext cx="2362200" cy="1066800"/>
          </a:xfrm>
          <a:prstGeom prst="rect">
            <a:avLst/>
          </a:prstGeom>
          <a:noFill/>
          <a:ln w="28575">
            <a:noFill/>
            <a:miter lim="800000"/>
            <a:headEnd/>
            <a:tailEnd/>
          </a:ln>
          <a:effectLst/>
        </p:spPr>
        <p:txBody>
          <a:bodyPr>
            <a:spAutoFit/>
          </a:bodyPr>
          <a:lstStyle/>
          <a:p>
            <a:pPr algn="l" eaLnBrk="1" hangingPunct="1">
              <a:spcBef>
                <a:spcPct val="50000"/>
              </a:spcBef>
              <a:defRPr/>
            </a:pPr>
            <a:r>
              <a:rPr kumimoji="1" lang="zh-CN" altLang="en-US" sz="3200">
                <a:effectLst>
                  <a:outerShdw blurRad="38100" dist="38100" dir="2700000" algn="tl">
                    <a:srgbClr val="C0C0C0"/>
                  </a:outerShdw>
                </a:effectLst>
                <a:latin typeface="楷体_GB2312" pitchFamily="49" charset="-122"/>
                <a:ea typeface="楷体_GB2312" pitchFamily="49" charset="-122"/>
              </a:rPr>
              <a:t>事物发展的动力和源泉</a:t>
            </a:r>
          </a:p>
        </p:txBody>
      </p:sp>
      <p:sp>
        <p:nvSpPr>
          <p:cNvPr id="57358" name="Rectangle 14"/>
          <p:cNvSpPr>
            <a:spLocks noChangeArrowheads="1"/>
          </p:cNvSpPr>
          <p:nvPr/>
        </p:nvSpPr>
        <p:spPr bwMode="auto">
          <a:xfrm>
            <a:off x="5867400" y="3124200"/>
            <a:ext cx="2362200" cy="1066800"/>
          </a:xfrm>
          <a:prstGeom prst="rect">
            <a:avLst/>
          </a:prstGeom>
          <a:noFill/>
          <a:ln w="28575">
            <a:noFill/>
            <a:miter lim="800000"/>
            <a:headEnd/>
            <a:tailEnd/>
          </a:ln>
          <a:effectLst/>
        </p:spPr>
        <p:txBody>
          <a:bodyPr>
            <a:spAutoFit/>
          </a:bodyPr>
          <a:lstStyle/>
          <a:p>
            <a:pPr algn="l" eaLnBrk="1" hangingPunct="1">
              <a:spcBef>
                <a:spcPct val="50000"/>
              </a:spcBef>
              <a:defRPr/>
            </a:pPr>
            <a:r>
              <a:rPr kumimoji="1" lang="zh-CN" altLang="en-US" sz="3200">
                <a:effectLst>
                  <a:outerShdw blurRad="38100" dist="38100" dir="2700000" algn="tl">
                    <a:srgbClr val="C0C0C0"/>
                  </a:outerShdw>
                </a:effectLst>
                <a:latin typeface="楷体_GB2312" pitchFamily="49" charset="-122"/>
                <a:ea typeface="楷体_GB2312" pitchFamily="49" charset="-122"/>
              </a:rPr>
              <a:t>事物发展的形式和状态</a:t>
            </a:r>
          </a:p>
        </p:txBody>
      </p:sp>
      <p:sp>
        <p:nvSpPr>
          <p:cNvPr id="57359" name="Rectangle 15"/>
          <p:cNvSpPr>
            <a:spLocks noChangeArrowheads="1"/>
          </p:cNvSpPr>
          <p:nvPr/>
        </p:nvSpPr>
        <p:spPr bwMode="auto">
          <a:xfrm>
            <a:off x="5867400" y="4365625"/>
            <a:ext cx="2362200" cy="1066800"/>
          </a:xfrm>
          <a:prstGeom prst="rect">
            <a:avLst/>
          </a:prstGeom>
          <a:noFill/>
          <a:ln w="28575">
            <a:noFill/>
            <a:miter lim="800000"/>
            <a:headEnd/>
            <a:tailEnd/>
          </a:ln>
          <a:effectLst/>
        </p:spPr>
        <p:txBody>
          <a:bodyPr>
            <a:spAutoFit/>
          </a:bodyPr>
          <a:lstStyle/>
          <a:p>
            <a:pPr algn="l" eaLnBrk="1" hangingPunct="1">
              <a:spcBef>
                <a:spcPct val="50000"/>
              </a:spcBef>
              <a:defRPr/>
            </a:pPr>
            <a:r>
              <a:rPr kumimoji="1" lang="zh-CN" altLang="en-US" sz="3200">
                <a:effectLst>
                  <a:outerShdw blurRad="38100" dist="38100" dir="2700000" algn="tl">
                    <a:srgbClr val="C0C0C0"/>
                  </a:outerShdw>
                </a:effectLst>
                <a:latin typeface="楷体_GB2312" pitchFamily="49" charset="-122"/>
                <a:ea typeface="楷体_GB2312" pitchFamily="49" charset="-122"/>
              </a:rPr>
              <a:t>事物发展的方向和道路</a:t>
            </a:r>
          </a:p>
        </p:txBody>
      </p:sp>
      <p:sp>
        <p:nvSpPr>
          <p:cNvPr id="57360" name="Rectangle 16"/>
          <p:cNvSpPr>
            <a:spLocks noChangeArrowheads="1"/>
          </p:cNvSpPr>
          <p:nvPr/>
        </p:nvSpPr>
        <p:spPr bwMode="auto">
          <a:xfrm>
            <a:off x="4038600" y="1828800"/>
            <a:ext cx="1152525" cy="519113"/>
          </a:xfrm>
          <a:prstGeom prst="rect">
            <a:avLst/>
          </a:prstGeom>
          <a:noFill/>
          <a:ln w="9525">
            <a:noFill/>
            <a:miter lim="800000"/>
            <a:headEnd/>
            <a:tailEnd/>
          </a:ln>
          <a:effectLst/>
        </p:spPr>
        <p:txBody>
          <a:bodyPr wrap="none">
            <a:spAutoFit/>
          </a:bodyPr>
          <a:lstStyle/>
          <a:p>
            <a:pPr algn="l" eaLnBrk="1" hangingPunct="1">
              <a:defRPr/>
            </a:pPr>
            <a:r>
              <a:rPr lang="en-US" altLang="zh-CN" sz="2800">
                <a:solidFill>
                  <a:schemeClr val="tx1"/>
                </a:solidFill>
                <a:effectLst>
                  <a:outerShdw blurRad="38100" dist="38100" dir="2700000" algn="tl">
                    <a:srgbClr val="C0C0C0"/>
                  </a:outerShdw>
                </a:effectLst>
                <a:latin typeface="Arial" pitchFamily="34" charset="0"/>
                <a:ea typeface="宋体" pitchFamily="2" charset="-122"/>
              </a:rPr>
              <a:t>Why?</a:t>
            </a:r>
          </a:p>
        </p:txBody>
      </p:sp>
      <p:sp>
        <p:nvSpPr>
          <p:cNvPr id="57361" name="Rectangle 17"/>
          <p:cNvSpPr>
            <a:spLocks noChangeArrowheads="1"/>
          </p:cNvSpPr>
          <p:nvPr/>
        </p:nvSpPr>
        <p:spPr bwMode="auto">
          <a:xfrm>
            <a:off x="4114800" y="2971800"/>
            <a:ext cx="1152525" cy="519113"/>
          </a:xfrm>
          <a:prstGeom prst="rect">
            <a:avLst/>
          </a:prstGeom>
          <a:noFill/>
          <a:ln w="9525">
            <a:noFill/>
            <a:miter lim="800000"/>
            <a:headEnd/>
            <a:tailEnd/>
          </a:ln>
          <a:effectLst/>
        </p:spPr>
        <p:txBody>
          <a:bodyPr wrap="none">
            <a:spAutoFit/>
          </a:bodyPr>
          <a:lstStyle/>
          <a:p>
            <a:pPr algn="l" eaLnBrk="1" hangingPunct="1">
              <a:defRPr/>
            </a:pPr>
            <a:r>
              <a:rPr lang="en-US" altLang="zh-CN" sz="2800">
                <a:solidFill>
                  <a:schemeClr val="tx1"/>
                </a:solidFill>
                <a:effectLst>
                  <a:outerShdw blurRad="38100" dist="38100" dir="2700000" algn="tl">
                    <a:srgbClr val="C0C0C0"/>
                  </a:outerShdw>
                </a:effectLst>
                <a:latin typeface="Arial" pitchFamily="34" charset="0"/>
                <a:ea typeface="宋体" pitchFamily="2" charset="-122"/>
              </a:rPr>
              <a:t>How?</a:t>
            </a:r>
          </a:p>
        </p:txBody>
      </p:sp>
      <p:sp>
        <p:nvSpPr>
          <p:cNvPr id="57362" name="Rectangle 18"/>
          <p:cNvSpPr>
            <a:spLocks noChangeArrowheads="1"/>
          </p:cNvSpPr>
          <p:nvPr/>
        </p:nvSpPr>
        <p:spPr bwMode="auto">
          <a:xfrm>
            <a:off x="3810000" y="4114800"/>
            <a:ext cx="1489075" cy="519113"/>
          </a:xfrm>
          <a:prstGeom prst="rect">
            <a:avLst/>
          </a:prstGeom>
          <a:noFill/>
          <a:ln w="9525">
            <a:noFill/>
            <a:miter lim="800000"/>
            <a:headEnd/>
            <a:tailEnd/>
          </a:ln>
          <a:effectLst/>
        </p:spPr>
        <p:txBody>
          <a:bodyPr wrap="none">
            <a:spAutoFit/>
          </a:bodyPr>
          <a:lstStyle/>
          <a:p>
            <a:pPr algn="l" eaLnBrk="1" hangingPunct="1">
              <a:defRPr/>
            </a:pPr>
            <a:r>
              <a:rPr lang="en-US" altLang="zh-CN" sz="2800">
                <a:solidFill>
                  <a:schemeClr val="tx1"/>
                </a:solidFill>
                <a:effectLst>
                  <a:outerShdw blurRad="38100" dist="38100" dir="2700000" algn="tl">
                    <a:srgbClr val="C0C0C0"/>
                  </a:outerShdw>
                </a:effectLst>
                <a:latin typeface="Arial" pitchFamily="34" charset="0"/>
                <a:ea typeface="宋体" pitchFamily="2" charset="-122"/>
              </a:rPr>
              <a:t>Where?</a:t>
            </a:r>
          </a:p>
        </p:txBody>
      </p:sp>
      <p:sp>
        <p:nvSpPr>
          <p:cNvPr id="57363" name="Text Box 19"/>
          <p:cNvSpPr txBox="1">
            <a:spLocks noChangeArrowheads="1"/>
          </p:cNvSpPr>
          <p:nvPr/>
        </p:nvSpPr>
        <p:spPr bwMode="auto">
          <a:xfrm>
            <a:off x="533400" y="5729288"/>
            <a:ext cx="7620000" cy="519112"/>
          </a:xfrm>
          <a:prstGeom prst="rect">
            <a:avLst/>
          </a:prstGeom>
          <a:solidFill>
            <a:schemeClr val="bg1"/>
          </a:solid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600" b="0">
                <a:solidFill>
                  <a:schemeClr val="tx2"/>
                </a:solidFill>
                <a:latin typeface="楷体_GB2312" pitchFamily="49" charset="-122"/>
                <a:ea typeface="楷体_GB2312" pitchFamily="49" charset="-122"/>
              </a:rPr>
              <a:t>    </a:t>
            </a:r>
            <a:r>
              <a:rPr kumimoji="1" lang="zh-CN" altLang="en-US" sz="2800">
                <a:solidFill>
                  <a:schemeClr val="tx1"/>
                </a:solidFill>
                <a:effectLst>
                  <a:outerShdw blurRad="38100" dist="38100" dir="2700000" algn="tl">
                    <a:srgbClr val="C0C0C0"/>
                  </a:outerShdw>
                </a:effectLst>
                <a:latin typeface="楷体_GB2312" pitchFamily="49" charset="-122"/>
                <a:ea typeface="楷体_GB2312" pitchFamily="49" charset="-122"/>
              </a:rPr>
              <a:t>对立统一规律是唯物辩证法的实质和核心</a:t>
            </a:r>
          </a:p>
        </p:txBody>
      </p:sp>
      <p:grpSp>
        <p:nvGrpSpPr>
          <p:cNvPr id="7" name="Group 21"/>
          <p:cNvGrpSpPr>
            <a:grpSpLocks/>
          </p:cNvGrpSpPr>
          <p:nvPr/>
        </p:nvGrpSpPr>
        <p:grpSpPr bwMode="auto">
          <a:xfrm>
            <a:off x="0" y="1125538"/>
            <a:ext cx="9144000" cy="519112"/>
            <a:chOff x="0" y="816"/>
            <a:chExt cx="5760" cy="372"/>
          </a:xfrm>
        </p:grpSpPr>
        <p:pic>
          <p:nvPicPr>
            <p:cNvPr id="110616" name="Picture 22"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110617" name="Picture 23"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347"/>
                                        </p:tgtEl>
                                        <p:attrNameLst>
                                          <p:attrName>style.visibility</p:attrName>
                                        </p:attrNameLst>
                                      </p:cBhvr>
                                      <p:to>
                                        <p:strVal val="visible"/>
                                      </p:to>
                                    </p:set>
                                    <p:anim calcmode="lin" valueType="num">
                                      <p:cBhvr>
                                        <p:cTn id="7" dur="500" fill="hold"/>
                                        <p:tgtEl>
                                          <p:spTgt spid="57347"/>
                                        </p:tgtEl>
                                        <p:attrNameLst>
                                          <p:attrName>ppt_x</p:attrName>
                                        </p:attrNameLst>
                                      </p:cBhvr>
                                      <p:tavLst>
                                        <p:tav tm="0">
                                          <p:val>
                                            <p:strVal val="#ppt_x-#ppt_w/2"/>
                                          </p:val>
                                        </p:tav>
                                        <p:tav tm="100000">
                                          <p:val>
                                            <p:strVal val="#ppt_x"/>
                                          </p:val>
                                        </p:tav>
                                      </p:tavLst>
                                    </p:anim>
                                    <p:anim calcmode="lin" valueType="num">
                                      <p:cBhvr>
                                        <p:cTn id="8" dur="500" fill="hold"/>
                                        <p:tgtEl>
                                          <p:spTgt spid="57347"/>
                                        </p:tgtEl>
                                        <p:attrNameLst>
                                          <p:attrName>ppt_y</p:attrName>
                                        </p:attrNameLst>
                                      </p:cBhvr>
                                      <p:tavLst>
                                        <p:tav tm="0">
                                          <p:val>
                                            <p:strVal val="#ppt_y"/>
                                          </p:val>
                                        </p:tav>
                                        <p:tav tm="100000">
                                          <p:val>
                                            <p:strVal val="#ppt_y"/>
                                          </p:val>
                                        </p:tav>
                                      </p:tavLst>
                                    </p:anim>
                                    <p:anim calcmode="lin" valueType="num">
                                      <p:cBhvr>
                                        <p:cTn id="9" dur="500" fill="hold"/>
                                        <p:tgtEl>
                                          <p:spTgt spid="57347"/>
                                        </p:tgtEl>
                                        <p:attrNameLst>
                                          <p:attrName>ppt_w</p:attrName>
                                        </p:attrNameLst>
                                      </p:cBhvr>
                                      <p:tavLst>
                                        <p:tav tm="0">
                                          <p:val>
                                            <p:fltVal val="0"/>
                                          </p:val>
                                        </p:tav>
                                        <p:tav tm="100000">
                                          <p:val>
                                            <p:strVal val="#ppt_w"/>
                                          </p:val>
                                        </p:tav>
                                      </p:tavLst>
                                    </p:anim>
                                    <p:anim calcmode="lin" valueType="num">
                                      <p:cBhvr>
                                        <p:cTn id="10" dur="500" fill="hold"/>
                                        <p:tgtEl>
                                          <p:spTgt spid="57347"/>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57352"/>
                                        </p:tgtEl>
                                        <p:attrNameLst>
                                          <p:attrName>style.visibility</p:attrName>
                                        </p:attrNameLst>
                                      </p:cBhvr>
                                      <p:to>
                                        <p:strVal val="visible"/>
                                      </p:to>
                                    </p:set>
                                    <p:animEffect transition="in" filter="slide(fromLeft)">
                                      <p:cBhvr>
                                        <p:cTn id="14" dur="500"/>
                                        <p:tgtEl>
                                          <p:spTgt spid="57352"/>
                                        </p:tgtEl>
                                      </p:cBhvr>
                                    </p:animEffect>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57353"/>
                                        </p:tgtEl>
                                        <p:attrNameLst>
                                          <p:attrName>style.visibility</p:attrName>
                                        </p:attrNameLst>
                                      </p:cBhvr>
                                      <p:to>
                                        <p:strVal val="visible"/>
                                      </p:to>
                                    </p:set>
                                    <p:animEffect transition="in" filter="slide(fromLeft)">
                                      <p:cBhvr>
                                        <p:cTn id="18" dur="500"/>
                                        <p:tgtEl>
                                          <p:spTgt spid="57353"/>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57354"/>
                                        </p:tgtEl>
                                        <p:attrNameLst>
                                          <p:attrName>style.visibility</p:attrName>
                                        </p:attrNameLst>
                                      </p:cBhvr>
                                      <p:to>
                                        <p:strVal val="visible"/>
                                      </p:to>
                                    </p:set>
                                    <p:animEffect transition="in" filter="wipe(left)">
                                      <p:cBhvr>
                                        <p:cTn id="22" dur="500"/>
                                        <p:tgtEl>
                                          <p:spTgt spid="57354"/>
                                        </p:tgtEl>
                                      </p:cBhvr>
                                    </p:animEffect>
                                  </p:childTnLst>
                                </p:cTn>
                              </p:par>
                            </p:childTnLst>
                          </p:cTn>
                        </p:par>
                        <p:par>
                          <p:cTn id="23" fill="hold">
                            <p:stCondLst>
                              <p:cond delay="2500"/>
                            </p:stCondLst>
                            <p:childTnLst>
                              <p:par>
                                <p:cTn id="24" presetID="1" presetClass="entr" presetSubtype="0" fill="hold" grpId="0" nodeType="afterEffect">
                                  <p:stCondLst>
                                    <p:cond delay="0"/>
                                  </p:stCondLst>
                                  <p:childTnLst>
                                    <p:set>
                                      <p:cBhvr>
                                        <p:cTn id="25" dur="1" fill="hold">
                                          <p:stCondLst>
                                            <p:cond delay="0"/>
                                          </p:stCondLst>
                                        </p:cTn>
                                        <p:tgtEl>
                                          <p:spTgt spid="57360"/>
                                        </p:tgtEl>
                                        <p:attrNameLst>
                                          <p:attrName>style.visibility</p:attrName>
                                        </p:attrNameLst>
                                      </p:cBhvr>
                                      <p:to>
                                        <p:strVal val="visible"/>
                                      </p:to>
                                    </p:se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57357"/>
                                        </p:tgtEl>
                                        <p:attrNameLst>
                                          <p:attrName>style.visibility</p:attrName>
                                        </p:attrNameLst>
                                      </p:cBhvr>
                                      <p:to>
                                        <p:strVal val="visible"/>
                                      </p:to>
                                    </p:set>
                                    <p:animEffect transition="in" filter="wipe(left)">
                                      <p:cBhvr>
                                        <p:cTn id="33" dur="500"/>
                                        <p:tgtEl>
                                          <p:spTgt spid="57357"/>
                                        </p:tgtEl>
                                      </p:cBhvr>
                                    </p:animEffect>
                                  </p:childTnLst>
                                </p:cTn>
                              </p:par>
                            </p:childTnLst>
                          </p:cTn>
                        </p:par>
                        <p:par>
                          <p:cTn id="34" fill="hold">
                            <p:stCondLst>
                              <p:cond delay="3500"/>
                            </p:stCondLst>
                            <p:childTnLst>
                              <p:par>
                                <p:cTn id="35" presetID="12" presetClass="entr" presetSubtype="8" fill="hold" grpId="0" nodeType="afterEffect">
                                  <p:stCondLst>
                                    <p:cond delay="0"/>
                                  </p:stCondLst>
                                  <p:childTnLst>
                                    <p:set>
                                      <p:cBhvr>
                                        <p:cTn id="36" dur="1" fill="hold">
                                          <p:stCondLst>
                                            <p:cond delay="0"/>
                                          </p:stCondLst>
                                        </p:cTn>
                                        <p:tgtEl>
                                          <p:spTgt spid="57349"/>
                                        </p:tgtEl>
                                        <p:attrNameLst>
                                          <p:attrName>style.visibility</p:attrName>
                                        </p:attrNameLst>
                                      </p:cBhvr>
                                      <p:to>
                                        <p:strVal val="visible"/>
                                      </p:to>
                                    </p:set>
                                    <p:animEffect transition="in" filter="slide(fromLeft)">
                                      <p:cBhvr>
                                        <p:cTn id="37" dur="500"/>
                                        <p:tgtEl>
                                          <p:spTgt spid="57349"/>
                                        </p:tgtEl>
                                      </p:cBhvr>
                                    </p:animEffect>
                                  </p:childTnLst>
                                </p:cTn>
                              </p:par>
                            </p:childTnLst>
                          </p:cTn>
                        </p:par>
                        <p:par>
                          <p:cTn id="38" fill="hold">
                            <p:stCondLst>
                              <p:cond delay="4000"/>
                            </p:stCondLst>
                            <p:childTnLst>
                              <p:par>
                                <p:cTn id="39" presetID="12" presetClass="entr" presetSubtype="8" fill="hold" grpId="0" nodeType="afterEffect">
                                  <p:stCondLst>
                                    <p:cond delay="0"/>
                                  </p:stCondLst>
                                  <p:childTnLst>
                                    <p:set>
                                      <p:cBhvr>
                                        <p:cTn id="40" dur="1" fill="hold">
                                          <p:stCondLst>
                                            <p:cond delay="0"/>
                                          </p:stCondLst>
                                        </p:cTn>
                                        <p:tgtEl>
                                          <p:spTgt spid="57350"/>
                                        </p:tgtEl>
                                        <p:attrNameLst>
                                          <p:attrName>style.visibility</p:attrName>
                                        </p:attrNameLst>
                                      </p:cBhvr>
                                      <p:to>
                                        <p:strVal val="visible"/>
                                      </p:to>
                                    </p:set>
                                    <p:animEffect transition="in" filter="slide(fromLeft)">
                                      <p:cBhvr>
                                        <p:cTn id="41" dur="500"/>
                                        <p:tgtEl>
                                          <p:spTgt spid="57350"/>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57351"/>
                                        </p:tgtEl>
                                        <p:attrNameLst>
                                          <p:attrName>style.visibility</p:attrName>
                                        </p:attrNameLst>
                                      </p:cBhvr>
                                      <p:to>
                                        <p:strVal val="visible"/>
                                      </p:to>
                                    </p:set>
                                    <p:animEffect transition="in" filter="wipe(left)">
                                      <p:cBhvr>
                                        <p:cTn id="45" dur="500"/>
                                        <p:tgtEl>
                                          <p:spTgt spid="57351"/>
                                        </p:tgtEl>
                                      </p:cBhvr>
                                    </p:animEffect>
                                  </p:child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0"/>
                                          </p:stCondLst>
                                        </p:cTn>
                                        <p:tgtEl>
                                          <p:spTgt spid="57361"/>
                                        </p:tgtEl>
                                        <p:attrNameLst>
                                          <p:attrName>style.visibility</p:attrName>
                                        </p:attrNameLst>
                                      </p:cBhvr>
                                      <p:to>
                                        <p:strVal val="visible"/>
                                      </p:to>
                                    </p:set>
                                  </p:childTnLst>
                                </p:cTn>
                              </p:par>
                            </p:childTnLst>
                          </p:cTn>
                        </p:par>
                        <p:par>
                          <p:cTn id="49" fill="hold">
                            <p:stCondLst>
                              <p:cond delay="5000"/>
                            </p:stCondLst>
                            <p:childTnLst>
                              <p:par>
                                <p:cTn id="50" presetID="22" presetClass="entr" presetSubtype="8"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left)">
                                      <p:cBhvr>
                                        <p:cTn id="52" dur="500"/>
                                        <p:tgtEl>
                                          <p:spTgt spid="5"/>
                                        </p:tgtEl>
                                      </p:cBhvr>
                                    </p:animEffect>
                                  </p:childTnLst>
                                </p:cTn>
                              </p:par>
                            </p:childTnLst>
                          </p:cTn>
                        </p:par>
                        <p:par>
                          <p:cTn id="53" fill="hold">
                            <p:stCondLst>
                              <p:cond delay="5500"/>
                            </p:stCondLst>
                            <p:childTnLst>
                              <p:par>
                                <p:cTn id="54" presetID="22" presetClass="entr" presetSubtype="8" fill="hold" grpId="0" nodeType="afterEffect">
                                  <p:stCondLst>
                                    <p:cond delay="0"/>
                                  </p:stCondLst>
                                  <p:childTnLst>
                                    <p:set>
                                      <p:cBhvr>
                                        <p:cTn id="55" dur="1" fill="hold">
                                          <p:stCondLst>
                                            <p:cond delay="0"/>
                                          </p:stCondLst>
                                        </p:cTn>
                                        <p:tgtEl>
                                          <p:spTgt spid="57358"/>
                                        </p:tgtEl>
                                        <p:attrNameLst>
                                          <p:attrName>style.visibility</p:attrName>
                                        </p:attrNameLst>
                                      </p:cBhvr>
                                      <p:to>
                                        <p:strVal val="visible"/>
                                      </p:to>
                                    </p:set>
                                    <p:animEffect transition="in" filter="wipe(left)">
                                      <p:cBhvr>
                                        <p:cTn id="56" dur="500"/>
                                        <p:tgtEl>
                                          <p:spTgt spid="57358"/>
                                        </p:tgtEl>
                                      </p:cBhvr>
                                    </p:animEffect>
                                  </p:childTnLst>
                                </p:cTn>
                              </p:par>
                            </p:childTnLst>
                          </p:cTn>
                        </p:par>
                        <p:par>
                          <p:cTn id="57" fill="hold">
                            <p:stCondLst>
                              <p:cond delay="6000"/>
                            </p:stCondLst>
                            <p:childTnLst>
                              <p:par>
                                <p:cTn id="58" presetID="12" presetClass="entr" presetSubtype="8" fill="hold" grpId="0" nodeType="afterEffect">
                                  <p:stCondLst>
                                    <p:cond delay="0"/>
                                  </p:stCondLst>
                                  <p:childTnLst>
                                    <p:set>
                                      <p:cBhvr>
                                        <p:cTn id="59" dur="1" fill="hold">
                                          <p:stCondLst>
                                            <p:cond delay="0"/>
                                          </p:stCondLst>
                                        </p:cTn>
                                        <p:tgtEl>
                                          <p:spTgt spid="57348"/>
                                        </p:tgtEl>
                                        <p:attrNameLst>
                                          <p:attrName>style.visibility</p:attrName>
                                        </p:attrNameLst>
                                      </p:cBhvr>
                                      <p:to>
                                        <p:strVal val="visible"/>
                                      </p:to>
                                    </p:set>
                                    <p:animEffect transition="in" filter="slide(fromLeft)">
                                      <p:cBhvr>
                                        <p:cTn id="60" dur="500"/>
                                        <p:tgtEl>
                                          <p:spTgt spid="57348"/>
                                        </p:tgtEl>
                                      </p:cBhvr>
                                    </p:animEffect>
                                  </p:childTnLst>
                                </p:cTn>
                              </p:par>
                            </p:childTnLst>
                          </p:cTn>
                        </p:par>
                        <p:par>
                          <p:cTn id="61" fill="hold">
                            <p:stCondLst>
                              <p:cond delay="6500"/>
                            </p:stCondLst>
                            <p:childTnLst>
                              <p:par>
                                <p:cTn id="62" presetID="12" presetClass="entr" presetSubtype="8" fill="hold" grpId="0" nodeType="afterEffect">
                                  <p:stCondLst>
                                    <p:cond delay="0"/>
                                  </p:stCondLst>
                                  <p:childTnLst>
                                    <p:set>
                                      <p:cBhvr>
                                        <p:cTn id="63" dur="1" fill="hold">
                                          <p:stCondLst>
                                            <p:cond delay="0"/>
                                          </p:stCondLst>
                                        </p:cTn>
                                        <p:tgtEl>
                                          <p:spTgt spid="57355"/>
                                        </p:tgtEl>
                                        <p:attrNameLst>
                                          <p:attrName>style.visibility</p:attrName>
                                        </p:attrNameLst>
                                      </p:cBhvr>
                                      <p:to>
                                        <p:strVal val="visible"/>
                                      </p:to>
                                    </p:set>
                                    <p:animEffect transition="in" filter="slide(fromLeft)">
                                      <p:cBhvr>
                                        <p:cTn id="64" dur="500"/>
                                        <p:tgtEl>
                                          <p:spTgt spid="57355"/>
                                        </p:tgtEl>
                                      </p:cBhvr>
                                    </p:animEffect>
                                  </p:childTnLst>
                                </p:cTn>
                              </p:par>
                            </p:childTnLst>
                          </p:cTn>
                        </p:par>
                        <p:par>
                          <p:cTn id="65" fill="hold">
                            <p:stCondLst>
                              <p:cond delay="7000"/>
                            </p:stCondLst>
                            <p:childTnLst>
                              <p:par>
                                <p:cTn id="66" presetID="22" presetClass="entr" presetSubtype="8" fill="hold" grpId="0" nodeType="afterEffect">
                                  <p:stCondLst>
                                    <p:cond delay="0"/>
                                  </p:stCondLst>
                                  <p:childTnLst>
                                    <p:set>
                                      <p:cBhvr>
                                        <p:cTn id="67" dur="1" fill="hold">
                                          <p:stCondLst>
                                            <p:cond delay="0"/>
                                          </p:stCondLst>
                                        </p:cTn>
                                        <p:tgtEl>
                                          <p:spTgt spid="57356"/>
                                        </p:tgtEl>
                                        <p:attrNameLst>
                                          <p:attrName>style.visibility</p:attrName>
                                        </p:attrNameLst>
                                      </p:cBhvr>
                                      <p:to>
                                        <p:strVal val="visible"/>
                                      </p:to>
                                    </p:set>
                                    <p:animEffect transition="in" filter="wipe(left)">
                                      <p:cBhvr>
                                        <p:cTn id="68" dur="500"/>
                                        <p:tgtEl>
                                          <p:spTgt spid="57356"/>
                                        </p:tgtEl>
                                      </p:cBhvr>
                                    </p:animEffect>
                                  </p:childTnLst>
                                </p:cTn>
                              </p:par>
                            </p:childTnLst>
                          </p:cTn>
                        </p:par>
                        <p:par>
                          <p:cTn id="69" fill="hold">
                            <p:stCondLst>
                              <p:cond delay="7500"/>
                            </p:stCondLst>
                            <p:childTnLst>
                              <p:par>
                                <p:cTn id="70" presetID="1" presetClass="entr" presetSubtype="0" fill="hold" grpId="0" nodeType="afterEffect">
                                  <p:stCondLst>
                                    <p:cond delay="0"/>
                                  </p:stCondLst>
                                  <p:childTnLst>
                                    <p:set>
                                      <p:cBhvr>
                                        <p:cTn id="71" dur="1" fill="hold">
                                          <p:stCondLst>
                                            <p:cond delay="0"/>
                                          </p:stCondLst>
                                        </p:cTn>
                                        <p:tgtEl>
                                          <p:spTgt spid="57362"/>
                                        </p:tgtEl>
                                        <p:attrNameLst>
                                          <p:attrName>style.visibility</p:attrName>
                                        </p:attrNameLst>
                                      </p:cBhvr>
                                      <p:to>
                                        <p:strVal val="visible"/>
                                      </p:to>
                                    </p:set>
                                  </p:childTnLst>
                                </p:cTn>
                              </p:par>
                            </p:childTnLst>
                          </p:cTn>
                        </p:par>
                        <p:par>
                          <p:cTn id="72" fill="hold">
                            <p:stCondLst>
                              <p:cond delay="7500"/>
                            </p:stCondLst>
                            <p:childTnLst>
                              <p:par>
                                <p:cTn id="73" presetID="22" presetClass="entr" presetSubtype="8"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wipe(left)">
                                      <p:cBhvr>
                                        <p:cTn id="75" dur="500"/>
                                        <p:tgtEl>
                                          <p:spTgt spid="6"/>
                                        </p:tgtEl>
                                      </p:cBhvr>
                                    </p:animEffect>
                                  </p:childTnLst>
                                </p:cTn>
                              </p:par>
                            </p:childTnLst>
                          </p:cTn>
                        </p:par>
                        <p:par>
                          <p:cTn id="76" fill="hold">
                            <p:stCondLst>
                              <p:cond delay="8000"/>
                            </p:stCondLst>
                            <p:childTnLst>
                              <p:par>
                                <p:cTn id="77" presetID="22" presetClass="entr" presetSubtype="8" fill="hold" grpId="0" nodeType="afterEffect">
                                  <p:stCondLst>
                                    <p:cond delay="0"/>
                                  </p:stCondLst>
                                  <p:childTnLst>
                                    <p:set>
                                      <p:cBhvr>
                                        <p:cTn id="78" dur="1" fill="hold">
                                          <p:stCondLst>
                                            <p:cond delay="0"/>
                                          </p:stCondLst>
                                        </p:cTn>
                                        <p:tgtEl>
                                          <p:spTgt spid="57359"/>
                                        </p:tgtEl>
                                        <p:attrNameLst>
                                          <p:attrName>style.visibility</p:attrName>
                                        </p:attrNameLst>
                                      </p:cBhvr>
                                      <p:to>
                                        <p:strVal val="visible"/>
                                      </p:to>
                                    </p:set>
                                    <p:animEffect transition="in" filter="wipe(left)">
                                      <p:cBhvr>
                                        <p:cTn id="79" dur="500"/>
                                        <p:tgtEl>
                                          <p:spTgt spid="57359"/>
                                        </p:tgtEl>
                                      </p:cBhvr>
                                    </p:animEffect>
                                  </p:childTnLst>
                                </p:cTn>
                              </p:par>
                            </p:childTnLst>
                          </p:cTn>
                        </p:par>
                        <p:par>
                          <p:cTn id="80" fill="hold">
                            <p:stCondLst>
                              <p:cond delay="8500"/>
                            </p:stCondLst>
                            <p:childTnLst>
                              <p:par>
                                <p:cTn id="81" presetID="17" presetClass="entr" presetSubtype="8" fill="hold" grpId="0" nodeType="afterEffect">
                                  <p:stCondLst>
                                    <p:cond delay="0"/>
                                  </p:stCondLst>
                                  <p:childTnLst>
                                    <p:set>
                                      <p:cBhvr>
                                        <p:cTn id="82" dur="1" fill="hold">
                                          <p:stCondLst>
                                            <p:cond delay="0"/>
                                          </p:stCondLst>
                                        </p:cTn>
                                        <p:tgtEl>
                                          <p:spTgt spid="57363"/>
                                        </p:tgtEl>
                                        <p:attrNameLst>
                                          <p:attrName>style.visibility</p:attrName>
                                        </p:attrNameLst>
                                      </p:cBhvr>
                                      <p:to>
                                        <p:strVal val="visible"/>
                                      </p:to>
                                    </p:set>
                                    <p:anim calcmode="lin" valueType="num">
                                      <p:cBhvr>
                                        <p:cTn id="83" dur="500" fill="hold"/>
                                        <p:tgtEl>
                                          <p:spTgt spid="57363"/>
                                        </p:tgtEl>
                                        <p:attrNameLst>
                                          <p:attrName>ppt_x</p:attrName>
                                        </p:attrNameLst>
                                      </p:cBhvr>
                                      <p:tavLst>
                                        <p:tav tm="0">
                                          <p:val>
                                            <p:strVal val="#ppt_x-#ppt_w/2"/>
                                          </p:val>
                                        </p:tav>
                                        <p:tav tm="100000">
                                          <p:val>
                                            <p:strVal val="#ppt_x"/>
                                          </p:val>
                                        </p:tav>
                                      </p:tavLst>
                                    </p:anim>
                                    <p:anim calcmode="lin" valueType="num">
                                      <p:cBhvr>
                                        <p:cTn id="84" dur="500" fill="hold"/>
                                        <p:tgtEl>
                                          <p:spTgt spid="57363"/>
                                        </p:tgtEl>
                                        <p:attrNameLst>
                                          <p:attrName>ppt_y</p:attrName>
                                        </p:attrNameLst>
                                      </p:cBhvr>
                                      <p:tavLst>
                                        <p:tav tm="0">
                                          <p:val>
                                            <p:strVal val="#ppt_y"/>
                                          </p:val>
                                        </p:tav>
                                        <p:tav tm="100000">
                                          <p:val>
                                            <p:strVal val="#ppt_y"/>
                                          </p:val>
                                        </p:tav>
                                      </p:tavLst>
                                    </p:anim>
                                    <p:anim calcmode="lin" valueType="num">
                                      <p:cBhvr>
                                        <p:cTn id="85" dur="500" fill="hold"/>
                                        <p:tgtEl>
                                          <p:spTgt spid="57363"/>
                                        </p:tgtEl>
                                        <p:attrNameLst>
                                          <p:attrName>ppt_w</p:attrName>
                                        </p:attrNameLst>
                                      </p:cBhvr>
                                      <p:tavLst>
                                        <p:tav tm="0">
                                          <p:val>
                                            <p:fltVal val="0"/>
                                          </p:val>
                                        </p:tav>
                                        <p:tav tm="100000">
                                          <p:val>
                                            <p:strVal val="#ppt_w"/>
                                          </p:val>
                                        </p:tav>
                                      </p:tavLst>
                                    </p:anim>
                                    <p:anim calcmode="lin" valueType="num">
                                      <p:cBhvr>
                                        <p:cTn id="86" dur="500" fill="hold"/>
                                        <p:tgtEl>
                                          <p:spTgt spid="57363"/>
                                        </p:tgtEl>
                                        <p:attrNameLst>
                                          <p:attrName>ppt_h</p:attrName>
                                        </p:attrNameLst>
                                      </p:cBhvr>
                                      <p:tavLst>
                                        <p:tav tm="0">
                                          <p:val>
                                            <p:strVal val="#ppt_h"/>
                                          </p:val>
                                        </p:tav>
                                        <p:tav tm="100000">
                                          <p:val>
                                            <p:strVal val="#ppt_h"/>
                                          </p:val>
                                        </p:tav>
                                      </p:tavLst>
                                    </p:anim>
                                  </p:childTnLst>
                                </p:cTn>
                              </p:par>
                            </p:childTnLst>
                          </p:cTn>
                        </p:par>
                        <p:par>
                          <p:cTn id="87" fill="hold">
                            <p:stCondLst>
                              <p:cond delay="9000"/>
                            </p:stCondLst>
                            <p:childTnLst>
                              <p:par>
                                <p:cTn id="88" presetID="17" presetClass="entr" presetSubtype="10" fill="hold" nodeType="afterEffect">
                                  <p:stCondLst>
                                    <p:cond delay="0"/>
                                  </p:stCondLst>
                                  <p:childTnLst>
                                    <p:set>
                                      <p:cBhvr>
                                        <p:cTn id="89" dur="1" fill="hold">
                                          <p:stCondLst>
                                            <p:cond delay="0"/>
                                          </p:stCondLst>
                                        </p:cTn>
                                        <p:tgtEl>
                                          <p:spTgt spid="7"/>
                                        </p:tgtEl>
                                        <p:attrNameLst>
                                          <p:attrName>style.visibility</p:attrName>
                                        </p:attrNameLst>
                                      </p:cBhvr>
                                      <p:to>
                                        <p:strVal val="visible"/>
                                      </p:to>
                                    </p:set>
                                    <p:anim calcmode="lin" valueType="num">
                                      <p:cBhvr>
                                        <p:cTn id="90" dur="500" fill="hold"/>
                                        <p:tgtEl>
                                          <p:spTgt spid="7"/>
                                        </p:tgtEl>
                                        <p:attrNameLst>
                                          <p:attrName>ppt_w</p:attrName>
                                        </p:attrNameLst>
                                      </p:cBhvr>
                                      <p:tavLst>
                                        <p:tav tm="0">
                                          <p:val>
                                            <p:fltVal val="0"/>
                                          </p:val>
                                        </p:tav>
                                        <p:tav tm="100000">
                                          <p:val>
                                            <p:strVal val="#ppt_w"/>
                                          </p:val>
                                        </p:tav>
                                      </p:tavLst>
                                    </p:anim>
                                    <p:anim calcmode="lin" valueType="num">
                                      <p:cBhvr>
                                        <p:cTn id="9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utoUpdateAnimBg="0"/>
      <p:bldP spid="57348" grpId="0" animBg="1"/>
      <p:bldP spid="57349" grpId="0" animBg="1"/>
      <p:bldP spid="57350" grpId="0" animBg="1" autoUpdateAnimBg="0"/>
      <p:bldP spid="57351" grpId="0" animBg="1"/>
      <p:bldP spid="57352" grpId="0" animBg="1"/>
      <p:bldP spid="57353" grpId="0" animBg="1" autoUpdateAnimBg="0"/>
      <p:bldP spid="57354" grpId="0" animBg="1"/>
      <p:bldP spid="57355" grpId="0"/>
      <p:bldP spid="57356" grpId="0" animBg="1"/>
      <p:bldP spid="57357" grpId="0"/>
      <p:bldP spid="57358" grpId="0"/>
      <p:bldP spid="57359" grpId="0"/>
      <p:bldP spid="57360" grpId="0"/>
      <p:bldP spid="57361" grpId="0"/>
      <p:bldP spid="57362" grpId="0"/>
      <p:bldP spid="57363"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143000" y="381000"/>
            <a:ext cx="6324600" cy="968375"/>
          </a:xfrm>
          <a:prstGeom prst="rect">
            <a:avLst/>
          </a:prstGeom>
          <a:solidFill>
            <a:schemeClr val="bg1"/>
          </a:solidFill>
          <a:ln w="9525">
            <a:noFill/>
            <a:miter lim="800000"/>
            <a:headEnd/>
            <a:tailEnd/>
          </a:ln>
          <a:effectLst/>
        </p:spPr>
        <p:txBody>
          <a:bodyPr>
            <a:spAutoFit/>
          </a:bodyPr>
          <a:lstStyle/>
          <a:p>
            <a:pPr algn="l" eaLnBrk="1" hangingPunct="1">
              <a:lnSpc>
                <a:spcPct val="90000"/>
              </a:lnSpc>
              <a:spcBef>
                <a:spcPct val="20000"/>
              </a:spcBef>
              <a:defRPr/>
            </a:pPr>
            <a:r>
              <a:rPr lang="en-US" altLang="zh-CN" sz="3200">
                <a:solidFill>
                  <a:srgbClr val="006600"/>
                </a:solidFill>
                <a:effectLst>
                  <a:outerShdw blurRad="38100" dist="38100" dir="2700000" algn="tl">
                    <a:srgbClr val="C0C0C0"/>
                  </a:outerShdw>
                </a:effectLst>
                <a:latin typeface="Arial" pitchFamily="34" charset="0"/>
                <a:ea typeface="华文行楷" pitchFamily="2" charset="-122"/>
              </a:rPr>
              <a:t>       </a:t>
            </a:r>
            <a:r>
              <a:rPr lang="zh-CN" altLang="en-US" sz="3200">
                <a:solidFill>
                  <a:srgbClr val="006600"/>
                </a:solidFill>
                <a:effectLst>
                  <a:outerShdw blurRad="38100" dist="38100" dir="2700000" algn="tl">
                    <a:srgbClr val="C0C0C0"/>
                  </a:outerShdw>
                </a:effectLst>
                <a:latin typeface="Arial" pitchFamily="34" charset="0"/>
                <a:ea typeface="华文行楷" pitchFamily="2" charset="-122"/>
              </a:rPr>
              <a:t>（一）矛盾的同一性和斗争性及其在事物发展中的作用</a:t>
            </a:r>
          </a:p>
        </p:txBody>
      </p:sp>
      <p:grpSp>
        <p:nvGrpSpPr>
          <p:cNvPr id="2" name="Group 50"/>
          <p:cNvGrpSpPr>
            <a:grpSpLocks/>
          </p:cNvGrpSpPr>
          <p:nvPr/>
        </p:nvGrpSpPr>
        <p:grpSpPr bwMode="auto">
          <a:xfrm>
            <a:off x="468313" y="3500438"/>
            <a:ext cx="8351837" cy="2520950"/>
            <a:chOff x="295" y="2205"/>
            <a:chExt cx="5261" cy="1588"/>
          </a:xfrm>
        </p:grpSpPr>
        <p:grpSp>
          <p:nvGrpSpPr>
            <p:cNvPr id="3" name="Group 37"/>
            <p:cNvGrpSpPr>
              <a:grpSpLocks/>
            </p:cNvGrpSpPr>
            <p:nvPr/>
          </p:nvGrpSpPr>
          <p:grpSpPr bwMode="auto">
            <a:xfrm>
              <a:off x="295" y="2251"/>
              <a:ext cx="1179" cy="1406"/>
              <a:chOff x="204" y="618"/>
              <a:chExt cx="3084" cy="2812"/>
            </a:xfrm>
          </p:grpSpPr>
          <p:sp>
            <p:nvSpPr>
              <p:cNvPr id="58402" name="AutoShape 34"/>
              <p:cNvSpPr>
                <a:spLocks noChangeArrowheads="1"/>
              </p:cNvSpPr>
              <p:nvPr/>
            </p:nvSpPr>
            <p:spPr bwMode="gray">
              <a:xfrm>
                <a:off x="204" y="618"/>
                <a:ext cx="3084" cy="281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eaLnBrk="1" hangingPunct="1">
                  <a:lnSpc>
                    <a:spcPct val="145000"/>
                  </a:lnSpc>
                  <a:defRPr/>
                </a:pPr>
                <a:endParaRPr kumimoji="1" lang="zh-CN" altLang="zh-CN" sz="4400">
                  <a:solidFill>
                    <a:srgbClr val="FFFF00"/>
                  </a:solidFill>
                  <a:effectLst>
                    <a:outerShdw blurRad="38100" dist="38100" dir="2700000" algn="tl">
                      <a:srgbClr val="000000"/>
                    </a:outerShdw>
                  </a:effectLst>
                  <a:latin typeface="Arial" pitchFamily="34" charset="0"/>
                  <a:ea typeface="楷体_GB2312" pitchFamily="49" charset="-122"/>
                </a:endParaRPr>
              </a:p>
            </p:txBody>
          </p:sp>
          <p:pic>
            <p:nvPicPr>
              <p:cNvPr id="111656" name="Picture 35" descr="Picture4"/>
              <p:cNvPicPr>
                <a:picLocks noChangeAspect="1" noChangeArrowheads="1"/>
              </p:cNvPicPr>
              <p:nvPr/>
            </p:nvPicPr>
            <p:blipFill>
              <a:blip r:embed="rId2" cstate="print"/>
              <a:srcRect/>
              <a:stretch>
                <a:fillRect/>
              </a:stretch>
            </p:blipFill>
            <p:spPr bwMode="gray">
              <a:xfrm>
                <a:off x="340" y="754"/>
                <a:ext cx="998" cy="817"/>
              </a:xfrm>
              <a:prstGeom prst="rect">
                <a:avLst/>
              </a:prstGeom>
              <a:noFill/>
              <a:ln w="9525">
                <a:noFill/>
                <a:miter lim="800000"/>
                <a:headEnd/>
                <a:tailEnd/>
              </a:ln>
            </p:spPr>
          </p:pic>
        </p:grpSp>
        <p:grpSp>
          <p:nvGrpSpPr>
            <p:cNvPr id="4" name="Group 38"/>
            <p:cNvGrpSpPr>
              <a:grpSpLocks/>
            </p:cNvGrpSpPr>
            <p:nvPr/>
          </p:nvGrpSpPr>
          <p:grpSpPr bwMode="auto">
            <a:xfrm>
              <a:off x="1973" y="2251"/>
              <a:ext cx="1315" cy="499"/>
              <a:chOff x="204" y="618"/>
              <a:chExt cx="3084" cy="2812"/>
            </a:xfrm>
          </p:grpSpPr>
          <p:sp>
            <p:nvSpPr>
              <p:cNvPr id="58407" name="AutoShape 39"/>
              <p:cNvSpPr>
                <a:spLocks noChangeArrowheads="1"/>
              </p:cNvSpPr>
              <p:nvPr/>
            </p:nvSpPr>
            <p:spPr bwMode="gray">
              <a:xfrm>
                <a:off x="204" y="618"/>
                <a:ext cx="3084" cy="281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eaLnBrk="1" hangingPunct="1">
                  <a:lnSpc>
                    <a:spcPct val="145000"/>
                  </a:lnSpc>
                  <a:defRPr/>
                </a:pPr>
                <a:endParaRPr kumimoji="1" lang="zh-CN" altLang="zh-CN" sz="4400">
                  <a:solidFill>
                    <a:srgbClr val="FFFF00"/>
                  </a:solidFill>
                  <a:effectLst>
                    <a:outerShdw blurRad="38100" dist="38100" dir="2700000" algn="tl">
                      <a:srgbClr val="000000"/>
                    </a:outerShdw>
                  </a:effectLst>
                  <a:latin typeface="Arial" pitchFamily="34" charset="0"/>
                  <a:ea typeface="楷体_GB2312" pitchFamily="49" charset="-122"/>
                </a:endParaRPr>
              </a:p>
            </p:txBody>
          </p:sp>
          <p:pic>
            <p:nvPicPr>
              <p:cNvPr id="111654" name="Picture 40" descr="Picture4"/>
              <p:cNvPicPr>
                <a:picLocks noChangeAspect="1" noChangeArrowheads="1"/>
              </p:cNvPicPr>
              <p:nvPr/>
            </p:nvPicPr>
            <p:blipFill>
              <a:blip r:embed="rId2" cstate="print"/>
              <a:srcRect/>
              <a:stretch>
                <a:fillRect/>
              </a:stretch>
            </p:blipFill>
            <p:spPr bwMode="gray">
              <a:xfrm>
                <a:off x="340" y="754"/>
                <a:ext cx="998" cy="817"/>
              </a:xfrm>
              <a:prstGeom prst="rect">
                <a:avLst/>
              </a:prstGeom>
              <a:noFill/>
              <a:ln w="9525">
                <a:noFill/>
                <a:miter lim="800000"/>
                <a:headEnd/>
                <a:tailEnd/>
              </a:ln>
            </p:spPr>
          </p:pic>
        </p:grpSp>
        <p:grpSp>
          <p:nvGrpSpPr>
            <p:cNvPr id="5" name="Group 41"/>
            <p:cNvGrpSpPr>
              <a:grpSpLocks/>
            </p:cNvGrpSpPr>
            <p:nvPr/>
          </p:nvGrpSpPr>
          <p:grpSpPr bwMode="auto">
            <a:xfrm>
              <a:off x="1973" y="3294"/>
              <a:ext cx="1315" cy="499"/>
              <a:chOff x="204" y="618"/>
              <a:chExt cx="3084" cy="2812"/>
            </a:xfrm>
          </p:grpSpPr>
          <p:sp>
            <p:nvSpPr>
              <p:cNvPr id="58410" name="AutoShape 42"/>
              <p:cNvSpPr>
                <a:spLocks noChangeArrowheads="1"/>
              </p:cNvSpPr>
              <p:nvPr/>
            </p:nvSpPr>
            <p:spPr bwMode="gray">
              <a:xfrm>
                <a:off x="204" y="618"/>
                <a:ext cx="3084" cy="281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eaLnBrk="1" hangingPunct="1">
                  <a:lnSpc>
                    <a:spcPct val="145000"/>
                  </a:lnSpc>
                  <a:defRPr/>
                </a:pPr>
                <a:endParaRPr kumimoji="1" lang="zh-CN" altLang="zh-CN" sz="4400">
                  <a:solidFill>
                    <a:srgbClr val="FFFF00"/>
                  </a:solidFill>
                  <a:effectLst>
                    <a:outerShdw blurRad="38100" dist="38100" dir="2700000" algn="tl">
                      <a:srgbClr val="000000"/>
                    </a:outerShdw>
                  </a:effectLst>
                  <a:latin typeface="Arial" pitchFamily="34" charset="0"/>
                  <a:ea typeface="楷体_GB2312" pitchFamily="49" charset="-122"/>
                </a:endParaRPr>
              </a:p>
            </p:txBody>
          </p:sp>
          <p:pic>
            <p:nvPicPr>
              <p:cNvPr id="111652" name="Picture 43" descr="Picture4"/>
              <p:cNvPicPr>
                <a:picLocks noChangeAspect="1" noChangeArrowheads="1"/>
              </p:cNvPicPr>
              <p:nvPr/>
            </p:nvPicPr>
            <p:blipFill>
              <a:blip r:embed="rId2" cstate="print"/>
              <a:srcRect/>
              <a:stretch>
                <a:fillRect/>
              </a:stretch>
            </p:blipFill>
            <p:spPr bwMode="gray">
              <a:xfrm>
                <a:off x="340" y="754"/>
                <a:ext cx="998" cy="817"/>
              </a:xfrm>
              <a:prstGeom prst="rect">
                <a:avLst/>
              </a:prstGeom>
              <a:noFill/>
              <a:ln w="9525">
                <a:noFill/>
                <a:miter lim="800000"/>
                <a:headEnd/>
                <a:tailEnd/>
              </a:ln>
            </p:spPr>
          </p:pic>
        </p:grpSp>
        <p:grpSp>
          <p:nvGrpSpPr>
            <p:cNvPr id="6" name="Group 44"/>
            <p:cNvGrpSpPr>
              <a:grpSpLocks/>
            </p:cNvGrpSpPr>
            <p:nvPr/>
          </p:nvGrpSpPr>
          <p:grpSpPr bwMode="auto">
            <a:xfrm>
              <a:off x="4241" y="2205"/>
              <a:ext cx="1315" cy="499"/>
              <a:chOff x="204" y="618"/>
              <a:chExt cx="3084" cy="2812"/>
            </a:xfrm>
          </p:grpSpPr>
          <p:sp>
            <p:nvSpPr>
              <p:cNvPr id="58413" name="AutoShape 45"/>
              <p:cNvSpPr>
                <a:spLocks noChangeArrowheads="1"/>
              </p:cNvSpPr>
              <p:nvPr/>
            </p:nvSpPr>
            <p:spPr bwMode="gray">
              <a:xfrm>
                <a:off x="204" y="618"/>
                <a:ext cx="3084" cy="281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eaLnBrk="1" hangingPunct="1">
                  <a:lnSpc>
                    <a:spcPct val="145000"/>
                  </a:lnSpc>
                  <a:defRPr/>
                </a:pPr>
                <a:endParaRPr kumimoji="1" lang="zh-CN" altLang="zh-CN" sz="4400">
                  <a:solidFill>
                    <a:srgbClr val="FFFF00"/>
                  </a:solidFill>
                  <a:effectLst>
                    <a:outerShdw blurRad="38100" dist="38100" dir="2700000" algn="tl">
                      <a:srgbClr val="000000"/>
                    </a:outerShdw>
                  </a:effectLst>
                  <a:latin typeface="Arial" pitchFamily="34" charset="0"/>
                  <a:ea typeface="楷体_GB2312" pitchFamily="49" charset="-122"/>
                </a:endParaRPr>
              </a:p>
            </p:txBody>
          </p:sp>
          <p:pic>
            <p:nvPicPr>
              <p:cNvPr id="111650" name="Picture 46" descr="Picture4"/>
              <p:cNvPicPr>
                <a:picLocks noChangeAspect="1" noChangeArrowheads="1"/>
              </p:cNvPicPr>
              <p:nvPr/>
            </p:nvPicPr>
            <p:blipFill>
              <a:blip r:embed="rId2" cstate="print"/>
              <a:srcRect/>
              <a:stretch>
                <a:fillRect/>
              </a:stretch>
            </p:blipFill>
            <p:spPr bwMode="gray">
              <a:xfrm>
                <a:off x="340" y="754"/>
                <a:ext cx="998" cy="817"/>
              </a:xfrm>
              <a:prstGeom prst="rect">
                <a:avLst/>
              </a:prstGeom>
              <a:noFill/>
              <a:ln w="9525">
                <a:noFill/>
                <a:miter lim="800000"/>
                <a:headEnd/>
                <a:tailEnd/>
              </a:ln>
            </p:spPr>
          </p:pic>
        </p:grpSp>
        <p:grpSp>
          <p:nvGrpSpPr>
            <p:cNvPr id="7" name="Group 47"/>
            <p:cNvGrpSpPr>
              <a:grpSpLocks/>
            </p:cNvGrpSpPr>
            <p:nvPr/>
          </p:nvGrpSpPr>
          <p:grpSpPr bwMode="auto">
            <a:xfrm>
              <a:off x="4241" y="3249"/>
              <a:ext cx="1315" cy="499"/>
              <a:chOff x="204" y="618"/>
              <a:chExt cx="3084" cy="2812"/>
            </a:xfrm>
          </p:grpSpPr>
          <p:sp>
            <p:nvSpPr>
              <p:cNvPr id="58416" name="AutoShape 48"/>
              <p:cNvSpPr>
                <a:spLocks noChangeArrowheads="1"/>
              </p:cNvSpPr>
              <p:nvPr/>
            </p:nvSpPr>
            <p:spPr bwMode="gray">
              <a:xfrm>
                <a:off x="204" y="618"/>
                <a:ext cx="3084" cy="2812"/>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FFF"/>
                </a:solidFill>
                <a:round/>
                <a:headEnd/>
                <a:tailEnd/>
              </a:ln>
              <a:effectLst>
                <a:outerShdw dist="53882" dir="2700000" algn="ctr" rotWithShape="0">
                  <a:srgbClr val="000000">
                    <a:alpha val="50000"/>
                  </a:srgbClr>
                </a:outerShdw>
              </a:effectLst>
            </p:spPr>
            <p:txBody>
              <a:bodyPr wrap="none" anchor="ctr"/>
              <a:lstStyle/>
              <a:p>
                <a:pPr eaLnBrk="1" hangingPunct="1">
                  <a:lnSpc>
                    <a:spcPct val="145000"/>
                  </a:lnSpc>
                  <a:defRPr/>
                </a:pPr>
                <a:endParaRPr kumimoji="1" lang="zh-CN" altLang="zh-CN" sz="4400">
                  <a:solidFill>
                    <a:srgbClr val="FFFF00"/>
                  </a:solidFill>
                  <a:effectLst>
                    <a:outerShdw blurRad="38100" dist="38100" dir="2700000" algn="tl">
                      <a:srgbClr val="000000"/>
                    </a:outerShdw>
                  </a:effectLst>
                  <a:latin typeface="Arial" pitchFamily="34" charset="0"/>
                  <a:ea typeface="楷体_GB2312" pitchFamily="49" charset="-122"/>
                </a:endParaRPr>
              </a:p>
            </p:txBody>
          </p:sp>
          <p:pic>
            <p:nvPicPr>
              <p:cNvPr id="111648" name="Picture 49" descr="Picture4"/>
              <p:cNvPicPr>
                <a:picLocks noChangeAspect="1" noChangeArrowheads="1"/>
              </p:cNvPicPr>
              <p:nvPr/>
            </p:nvPicPr>
            <p:blipFill>
              <a:blip r:embed="rId2" cstate="print"/>
              <a:srcRect/>
              <a:stretch>
                <a:fillRect/>
              </a:stretch>
            </p:blipFill>
            <p:spPr bwMode="gray">
              <a:xfrm>
                <a:off x="340" y="754"/>
                <a:ext cx="998" cy="817"/>
              </a:xfrm>
              <a:prstGeom prst="rect">
                <a:avLst/>
              </a:prstGeom>
              <a:noFill/>
              <a:ln w="9525">
                <a:noFill/>
                <a:miter lim="800000"/>
                <a:headEnd/>
                <a:tailEnd/>
              </a:ln>
            </p:spPr>
          </p:pic>
        </p:grpSp>
        <p:sp>
          <p:nvSpPr>
            <p:cNvPr id="58371" name="Rectangle 3"/>
            <p:cNvSpPr>
              <a:spLocks noChangeArrowheads="1"/>
            </p:cNvSpPr>
            <p:nvPr/>
          </p:nvSpPr>
          <p:spPr bwMode="auto">
            <a:xfrm>
              <a:off x="336" y="2304"/>
              <a:ext cx="1104" cy="1344"/>
            </a:xfrm>
            <a:prstGeom prst="rect">
              <a:avLst/>
            </a:prstGeom>
            <a:noFill/>
            <a:ln w="57150">
              <a:noFill/>
              <a:miter lim="800000"/>
              <a:headEnd/>
              <a:tailEnd/>
            </a:ln>
            <a:effectLst/>
          </p:spPr>
          <p:txBody>
            <a:bodyPr wrap="none" anchor="ctr"/>
            <a:lstStyle/>
            <a:p>
              <a:pPr eaLnBrk="1" hangingPunct="1">
                <a:defRPr/>
              </a:pPr>
              <a:endParaRPr kumimoji="1" lang="zh-CN" altLang="zh-CN" sz="2800">
                <a:solidFill>
                  <a:schemeClr val="tx1"/>
                </a:solidFill>
                <a:effectLst>
                  <a:outerShdw blurRad="38100" dist="38100" dir="2700000" algn="tl">
                    <a:srgbClr val="C0C0C0"/>
                  </a:outerShdw>
                </a:effectLst>
                <a:latin typeface="黑体" pitchFamily="2" charset="-122"/>
                <a:ea typeface="黑体" pitchFamily="2" charset="-122"/>
              </a:endParaRPr>
            </a:p>
          </p:txBody>
        </p:sp>
        <p:sp>
          <p:nvSpPr>
            <p:cNvPr id="58372" name="Rectangle 4"/>
            <p:cNvSpPr>
              <a:spLocks noChangeArrowheads="1"/>
            </p:cNvSpPr>
            <p:nvPr/>
          </p:nvSpPr>
          <p:spPr bwMode="auto">
            <a:xfrm>
              <a:off x="2040" y="2296"/>
              <a:ext cx="1248" cy="336"/>
            </a:xfrm>
            <a:prstGeom prst="rect">
              <a:avLst/>
            </a:prstGeom>
            <a:noFill/>
            <a:ln w="57150">
              <a:noFill/>
              <a:miter lim="800000"/>
              <a:headEnd/>
              <a:tailEnd/>
            </a:ln>
            <a:effectLst/>
          </p:spPr>
          <p:txBody>
            <a:bodyPr wrap="none" anchor="ctr"/>
            <a:lstStyle/>
            <a:p>
              <a:pPr eaLnBrk="1" hangingPunct="1">
                <a:defRPr/>
              </a:pPr>
              <a:r>
                <a:rPr kumimoji="1" lang="zh-CN" altLang="en-US" sz="3200">
                  <a:solidFill>
                    <a:srgbClr val="FFFFFF"/>
                  </a:solidFill>
                  <a:effectLst>
                    <a:outerShdw blurRad="38100" dist="38100" dir="2700000" algn="tl">
                      <a:srgbClr val="C0C0C0"/>
                    </a:outerShdw>
                  </a:effectLst>
                  <a:latin typeface="楷体_GB2312" pitchFamily="49" charset="-122"/>
                  <a:ea typeface="楷体_GB2312" pitchFamily="49" charset="-122"/>
                </a:rPr>
                <a:t>统一属性</a:t>
              </a:r>
            </a:p>
          </p:txBody>
        </p:sp>
        <p:sp>
          <p:nvSpPr>
            <p:cNvPr id="58373" name="Rectangle 5"/>
            <p:cNvSpPr>
              <a:spLocks noChangeArrowheads="1"/>
            </p:cNvSpPr>
            <p:nvPr/>
          </p:nvSpPr>
          <p:spPr bwMode="auto">
            <a:xfrm>
              <a:off x="421" y="2425"/>
              <a:ext cx="1008" cy="1036"/>
            </a:xfrm>
            <a:prstGeom prst="rect">
              <a:avLst/>
            </a:prstGeom>
            <a:noFill/>
            <a:ln w="9525">
              <a:noFill/>
              <a:miter lim="800000"/>
              <a:headEnd/>
              <a:tailEnd/>
            </a:ln>
            <a:effectLst/>
          </p:spPr>
          <p:txBody>
            <a:bodyPr>
              <a:spAutoFit/>
            </a:bodyPr>
            <a:lstStyle/>
            <a:p>
              <a:pPr algn="l" eaLnBrk="1" hangingPunct="1">
                <a:defRPr/>
              </a:pPr>
              <a:r>
                <a:rPr kumimoji="1" lang="zh-CN" altLang="en-US" sz="3400">
                  <a:solidFill>
                    <a:srgbClr val="FFFFFF"/>
                  </a:solidFill>
                  <a:effectLst>
                    <a:outerShdw blurRad="38100" dist="38100" dir="2700000" algn="tl">
                      <a:srgbClr val="C0C0C0"/>
                    </a:outerShdw>
                  </a:effectLst>
                  <a:latin typeface="Arial" pitchFamily="34" charset="0"/>
                </a:rPr>
                <a:t>矛盾的两种基本属性</a:t>
              </a:r>
            </a:p>
          </p:txBody>
        </p:sp>
        <p:sp>
          <p:nvSpPr>
            <p:cNvPr id="58374" name="Line 6"/>
            <p:cNvSpPr>
              <a:spLocks noChangeShapeType="1"/>
            </p:cNvSpPr>
            <p:nvPr/>
          </p:nvSpPr>
          <p:spPr bwMode="auto">
            <a:xfrm>
              <a:off x="1728" y="2448"/>
              <a:ext cx="0" cy="1104"/>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58375" name="Line 7"/>
            <p:cNvSpPr>
              <a:spLocks noChangeShapeType="1"/>
            </p:cNvSpPr>
            <p:nvPr/>
          </p:nvSpPr>
          <p:spPr bwMode="auto">
            <a:xfrm>
              <a:off x="1728" y="2448"/>
              <a:ext cx="240" cy="0"/>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58376" name="Line 8"/>
            <p:cNvSpPr>
              <a:spLocks noChangeShapeType="1"/>
            </p:cNvSpPr>
            <p:nvPr/>
          </p:nvSpPr>
          <p:spPr bwMode="auto">
            <a:xfrm>
              <a:off x="1488" y="2976"/>
              <a:ext cx="240" cy="0"/>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58377" name="Line 9"/>
            <p:cNvSpPr>
              <a:spLocks noChangeShapeType="1"/>
            </p:cNvSpPr>
            <p:nvPr/>
          </p:nvSpPr>
          <p:spPr bwMode="auto">
            <a:xfrm>
              <a:off x="1728" y="3552"/>
              <a:ext cx="254" cy="0"/>
            </a:xfrm>
            <a:prstGeom prst="line">
              <a:avLst/>
            </a:prstGeom>
            <a:noFill/>
            <a:ln w="57150">
              <a:solidFill>
                <a:srgbClr val="996633"/>
              </a:solidFill>
              <a:round/>
              <a:headEnd/>
              <a:tailEnd/>
            </a:ln>
            <a:effectLst/>
          </p:spPr>
          <p:txBody>
            <a:bodyPr/>
            <a:lstStyle/>
            <a:p>
              <a:pPr>
                <a:defRPr/>
              </a:pPr>
              <a:endParaRPr lang="zh-CN" altLang="en-US">
                <a:effectLst>
                  <a:outerShdw blurRad="38100" dist="38100" dir="2700000" algn="tl">
                    <a:srgbClr val="000000">
                      <a:alpha val="43137"/>
                    </a:srgbClr>
                  </a:outerShdw>
                </a:effectLst>
              </a:endParaRPr>
            </a:p>
          </p:txBody>
        </p:sp>
        <p:sp>
          <p:nvSpPr>
            <p:cNvPr id="58378" name="Rectangle 10"/>
            <p:cNvSpPr>
              <a:spLocks noChangeArrowheads="1"/>
            </p:cNvSpPr>
            <p:nvPr/>
          </p:nvSpPr>
          <p:spPr bwMode="auto">
            <a:xfrm>
              <a:off x="1968" y="3360"/>
              <a:ext cx="1296" cy="336"/>
            </a:xfrm>
            <a:prstGeom prst="rect">
              <a:avLst/>
            </a:prstGeom>
            <a:noFill/>
            <a:ln w="57150">
              <a:noFill/>
              <a:miter lim="800000"/>
              <a:headEnd/>
              <a:tailEnd/>
            </a:ln>
            <a:effectLst/>
          </p:spPr>
          <p:txBody>
            <a:bodyPr wrap="none" anchor="ctr"/>
            <a:lstStyle/>
            <a:p>
              <a:pPr eaLnBrk="1" hangingPunct="1">
                <a:defRPr/>
              </a:pPr>
              <a:r>
                <a:rPr kumimoji="1" lang="zh-CN" altLang="en-US" sz="3200">
                  <a:solidFill>
                    <a:srgbClr val="FFFFFF"/>
                  </a:solidFill>
                  <a:effectLst>
                    <a:outerShdw blurRad="38100" dist="38100" dir="2700000" algn="tl">
                      <a:srgbClr val="C0C0C0"/>
                    </a:outerShdw>
                  </a:effectLst>
                  <a:latin typeface="楷体_GB2312" pitchFamily="49" charset="-122"/>
                  <a:ea typeface="楷体_GB2312" pitchFamily="49" charset="-122"/>
                </a:rPr>
                <a:t>对立属性</a:t>
              </a:r>
            </a:p>
          </p:txBody>
        </p:sp>
        <p:sp>
          <p:nvSpPr>
            <p:cNvPr id="58379" name="AutoShape 11"/>
            <p:cNvSpPr>
              <a:spLocks noChangeArrowheads="1"/>
            </p:cNvSpPr>
            <p:nvPr/>
          </p:nvSpPr>
          <p:spPr bwMode="auto">
            <a:xfrm>
              <a:off x="3379" y="2352"/>
              <a:ext cx="771" cy="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FF"/>
                </a:gs>
                <a:gs pos="50000">
                  <a:srgbClr val="008080"/>
                </a:gs>
                <a:gs pos="100000">
                  <a:srgbClr val="FFFFFF"/>
                </a:gs>
              </a:gsLst>
              <a:lin ang="5400000" scaled="1"/>
            </a:gradFill>
            <a:ln w="9525">
              <a:solidFill>
                <a:srgbClr val="996633"/>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8380" name="AutoShape 12"/>
            <p:cNvSpPr>
              <a:spLocks noChangeArrowheads="1"/>
            </p:cNvSpPr>
            <p:nvPr/>
          </p:nvSpPr>
          <p:spPr bwMode="auto">
            <a:xfrm>
              <a:off x="3379" y="3360"/>
              <a:ext cx="771" cy="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FFF"/>
                </a:gs>
                <a:gs pos="50000">
                  <a:srgbClr val="008080"/>
                </a:gs>
                <a:gs pos="100000">
                  <a:srgbClr val="FFFFFF"/>
                </a:gs>
              </a:gsLst>
              <a:lin ang="5400000" scaled="1"/>
            </a:gradFill>
            <a:ln w="9525">
              <a:solidFill>
                <a:srgbClr val="996633"/>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8381" name="Rectangle 13"/>
            <p:cNvSpPr>
              <a:spLocks noChangeArrowheads="1"/>
            </p:cNvSpPr>
            <p:nvPr/>
          </p:nvSpPr>
          <p:spPr bwMode="auto">
            <a:xfrm>
              <a:off x="4377" y="2251"/>
              <a:ext cx="1056" cy="336"/>
            </a:xfrm>
            <a:prstGeom prst="rect">
              <a:avLst/>
            </a:prstGeom>
            <a:noFill/>
            <a:ln w="57150">
              <a:noFill/>
              <a:miter lim="800000"/>
              <a:headEnd/>
              <a:tailEnd/>
            </a:ln>
            <a:effectLst/>
          </p:spPr>
          <p:txBody>
            <a:bodyPr wrap="none" anchor="ctr"/>
            <a:lstStyle/>
            <a:p>
              <a:pPr eaLnBrk="1" hangingPunct="1">
                <a:defRPr/>
              </a:pPr>
              <a:r>
                <a:rPr kumimoji="1" lang="zh-CN" altLang="en-US" sz="3200">
                  <a:solidFill>
                    <a:srgbClr val="FFFFFF"/>
                  </a:solidFill>
                  <a:effectLst>
                    <a:outerShdw blurRad="38100" dist="38100" dir="2700000" algn="tl">
                      <a:srgbClr val="C0C0C0"/>
                    </a:outerShdw>
                  </a:effectLst>
                  <a:latin typeface="楷体_GB2312" pitchFamily="49" charset="-122"/>
                  <a:ea typeface="楷体_GB2312" pitchFamily="49" charset="-122"/>
                </a:rPr>
                <a:t>同一性</a:t>
              </a:r>
            </a:p>
          </p:txBody>
        </p:sp>
        <p:sp>
          <p:nvSpPr>
            <p:cNvPr id="58382" name="Rectangle 14"/>
            <p:cNvSpPr>
              <a:spLocks noChangeArrowheads="1"/>
            </p:cNvSpPr>
            <p:nvPr/>
          </p:nvSpPr>
          <p:spPr bwMode="auto">
            <a:xfrm>
              <a:off x="4377" y="3321"/>
              <a:ext cx="1056" cy="336"/>
            </a:xfrm>
            <a:prstGeom prst="rect">
              <a:avLst/>
            </a:prstGeom>
            <a:noFill/>
            <a:ln w="57150">
              <a:noFill/>
              <a:miter lim="800000"/>
              <a:headEnd/>
              <a:tailEnd/>
            </a:ln>
            <a:effectLst/>
          </p:spPr>
          <p:txBody>
            <a:bodyPr wrap="none" anchor="ctr"/>
            <a:lstStyle/>
            <a:p>
              <a:pPr eaLnBrk="1" hangingPunct="1">
                <a:defRPr/>
              </a:pPr>
              <a:r>
                <a:rPr kumimoji="1" lang="zh-CN" altLang="en-US" sz="3200">
                  <a:solidFill>
                    <a:srgbClr val="FFFFFF"/>
                  </a:solidFill>
                  <a:effectLst>
                    <a:outerShdw blurRad="38100" dist="38100" dir="2700000" algn="tl">
                      <a:srgbClr val="C0C0C0"/>
                    </a:outerShdw>
                  </a:effectLst>
                  <a:latin typeface="楷体_GB2312" pitchFamily="49" charset="-122"/>
                  <a:ea typeface="楷体_GB2312" pitchFamily="49" charset="-122"/>
                </a:rPr>
                <a:t>斗争性</a:t>
              </a:r>
            </a:p>
          </p:txBody>
        </p:sp>
      </p:grpSp>
      <p:grpSp>
        <p:nvGrpSpPr>
          <p:cNvPr id="8" name="Group 24"/>
          <p:cNvGrpSpPr>
            <a:grpSpLocks/>
          </p:cNvGrpSpPr>
          <p:nvPr/>
        </p:nvGrpSpPr>
        <p:grpSpPr bwMode="auto">
          <a:xfrm>
            <a:off x="0" y="1397000"/>
            <a:ext cx="9144000" cy="519113"/>
            <a:chOff x="0" y="816"/>
            <a:chExt cx="5760" cy="372"/>
          </a:xfrm>
        </p:grpSpPr>
        <p:pic>
          <p:nvPicPr>
            <p:cNvPr id="111628" name="Picture 25" descr="1118564011"/>
            <p:cNvPicPr>
              <a:picLocks noChangeAspect="1" noChangeArrowheads="1"/>
            </p:cNvPicPr>
            <p:nvPr/>
          </p:nvPicPr>
          <p:blipFill>
            <a:blip r:embed="rId3" cstate="print"/>
            <a:srcRect/>
            <a:stretch>
              <a:fillRect/>
            </a:stretch>
          </p:blipFill>
          <p:spPr bwMode="auto">
            <a:xfrm>
              <a:off x="3426" y="816"/>
              <a:ext cx="2334" cy="372"/>
            </a:xfrm>
            <a:prstGeom prst="rect">
              <a:avLst/>
            </a:prstGeom>
            <a:noFill/>
            <a:ln w="9525">
              <a:noFill/>
              <a:miter lim="800000"/>
              <a:headEnd/>
              <a:tailEnd/>
            </a:ln>
          </p:spPr>
        </p:pic>
        <p:pic>
          <p:nvPicPr>
            <p:cNvPr id="111629" name="Picture 26" descr="1118564011"/>
            <p:cNvPicPr>
              <a:picLocks noChangeAspect="1" noChangeArrowheads="1"/>
            </p:cNvPicPr>
            <p:nvPr/>
          </p:nvPicPr>
          <p:blipFill>
            <a:blip r:embed="rId3" cstate="print"/>
            <a:srcRect t="12903" r="30077"/>
            <a:stretch>
              <a:fillRect/>
            </a:stretch>
          </p:blipFill>
          <p:spPr bwMode="auto">
            <a:xfrm>
              <a:off x="0" y="864"/>
              <a:ext cx="3504" cy="324"/>
            </a:xfrm>
            <a:prstGeom prst="rect">
              <a:avLst/>
            </a:prstGeom>
            <a:noFill/>
            <a:ln w="9525">
              <a:noFill/>
              <a:miter lim="800000"/>
              <a:headEnd/>
              <a:tailEnd/>
            </a:ln>
          </p:spPr>
        </p:pic>
      </p:grpSp>
      <p:grpSp>
        <p:nvGrpSpPr>
          <p:cNvPr id="9" name="Group 32"/>
          <p:cNvGrpSpPr>
            <a:grpSpLocks/>
          </p:cNvGrpSpPr>
          <p:nvPr/>
        </p:nvGrpSpPr>
        <p:grpSpPr bwMode="auto">
          <a:xfrm>
            <a:off x="611188" y="1916113"/>
            <a:ext cx="7920037" cy="1152525"/>
            <a:chOff x="431" y="1298"/>
            <a:chExt cx="4989" cy="726"/>
          </a:xfrm>
        </p:grpSpPr>
        <p:sp>
          <p:nvSpPr>
            <p:cNvPr id="58395" name="AutoShape 17"/>
            <p:cNvSpPr>
              <a:spLocks noChangeArrowheads="1"/>
            </p:cNvSpPr>
            <p:nvPr/>
          </p:nvSpPr>
          <p:spPr bwMode="gray">
            <a:xfrm>
              <a:off x="1293" y="1344"/>
              <a:ext cx="4127" cy="624"/>
            </a:xfrm>
            <a:prstGeom prst="roundRect">
              <a:avLst>
                <a:gd name="adj" fmla="val 12727"/>
              </a:avLst>
            </a:prstGeom>
            <a:solidFill>
              <a:schemeClr val="hlink"/>
            </a:solidFill>
            <a:ln w="28575">
              <a:solidFill>
                <a:schemeClr val="bg1"/>
              </a:solidFill>
              <a:round/>
              <a:headEnd/>
              <a:tailEnd/>
            </a:ln>
            <a:effectLst>
              <a:outerShdw dist="35921" dir="2700000" algn="ctr" rotWithShape="0">
                <a:srgbClr val="808080"/>
              </a:outerShdw>
            </a:effectLst>
          </p:spPr>
          <p:txBody>
            <a:bodyPr wrap="none" anchor="ctr"/>
            <a:lstStyle/>
            <a:p>
              <a:pPr algn="l" eaLnBrk="1" hangingPunct="1">
                <a:defRPr/>
              </a:pPr>
              <a:r>
                <a:rPr kumimoji="1" lang="en-US" altLang="zh-CN" sz="3000">
                  <a:solidFill>
                    <a:srgbClr val="FFFFFF"/>
                  </a:solidFill>
                  <a:effectLst>
                    <a:outerShdw blurRad="38100" dist="38100" dir="2700000" algn="tl">
                      <a:srgbClr val="000000"/>
                    </a:outerShdw>
                  </a:effectLst>
                  <a:latin typeface="Arial" pitchFamily="34" charset="0"/>
                  <a:ea typeface="华文楷体" pitchFamily="2" charset="-122"/>
                </a:rPr>
                <a:t>   </a:t>
              </a:r>
              <a:r>
                <a:rPr kumimoji="1" lang="zh-CN" altLang="en-US" sz="3000">
                  <a:solidFill>
                    <a:srgbClr val="FFFFFF"/>
                  </a:solidFill>
                  <a:effectLst>
                    <a:outerShdw blurRad="38100" dist="38100" dir="2700000" algn="tl">
                      <a:srgbClr val="000000"/>
                    </a:outerShdw>
                  </a:effectLst>
                  <a:latin typeface="Arial" pitchFamily="34" charset="0"/>
                  <a:ea typeface="华文楷体" pitchFamily="2" charset="-122"/>
                </a:rPr>
                <a:t>是反映事物内部和事物之间对立</a:t>
              </a:r>
            </a:p>
            <a:p>
              <a:pPr algn="l" eaLnBrk="1" hangingPunct="1">
                <a:defRPr/>
              </a:pPr>
              <a:r>
                <a:rPr kumimoji="1" lang="zh-CN" altLang="en-US" sz="3000">
                  <a:solidFill>
                    <a:srgbClr val="FFFFFF"/>
                  </a:solidFill>
                  <a:effectLst>
                    <a:outerShdw blurRad="38100" dist="38100" dir="2700000" algn="tl">
                      <a:srgbClr val="000000"/>
                    </a:outerShdw>
                  </a:effectLst>
                  <a:latin typeface="Arial" pitchFamily="34" charset="0"/>
                  <a:ea typeface="华文楷体" pitchFamily="2" charset="-122"/>
                </a:rPr>
                <a:t>   统一关系的哲学范畴。</a:t>
              </a:r>
            </a:p>
          </p:txBody>
        </p:sp>
        <p:grpSp>
          <p:nvGrpSpPr>
            <p:cNvPr id="10" name="Group 19"/>
            <p:cNvGrpSpPr>
              <a:grpSpLocks/>
            </p:cNvGrpSpPr>
            <p:nvPr/>
          </p:nvGrpSpPr>
          <p:grpSpPr bwMode="auto">
            <a:xfrm>
              <a:off x="431" y="1298"/>
              <a:ext cx="954" cy="726"/>
              <a:chOff x="802" y="845"/>
              <a:chExt cx="827" cy="826"/>
            </a:xfrm>
          </p:grpSpPr>
          <p:sp>
            <p:nvSpPr>
              <p:cNvPr id="58397" name="Oval 20"/>
              <p:cNvSpPr>
                <a:spLocks noChangeArrowheads="1"/>
              </p:cNvSpPr>
              <p:nvPr/>
            </p:nvSpPr>
            <p:spPr bwMode="gray">
              <a:xfrm>
                <a:off x="802" y="845"/>
                <a:ext cx="827" cy="826"/>
              </a:xfrm>
              <a:prstGeom prst="ellipse">
                <a:avLst/>
              </a:prstGeom>
              <a:solidFill>
                <a:srgbClr val="F8F8F8"/>
              </a:solidFill>
              <a:ln w="38100">
                <a:solidFill>
                  <a:schemeClr val="hlink"/>
                </a:solidFill>
                <a:round/>
                <a:headEnd/>
                <a:tailEnd/>
              </a:ln>
            </p:spPr>
            <p:txBody>
              <a:bodyPr wrap="none" anchor="ctr"/>
              <a:lstStyle/>
              <a:p>
                <a:pPr algn="l" eaLnBrk="1" hangingPunct="1">
                  <a:defRPr/>
                </a:pPr>
                <a:endParaRPr lang="zh-CN" altLang="zh-CN" sz="2400">
                  <a:solidFill>
                    <a:schemeClr val="tx1"/>
                  </a:solidFill>
                  <a:effectLst>
                    <a:outerShdw blurRad="38100" dist="38100" dir="2700000" algn="tl">
                      <a:srgbClr val="C0C0C0"/>
                    </a:outerShdw>
                  </a:effectLst>
                  <a:ea typeface="楷体_GB2312" pitchFamily="49" charset="-122"/>
                  <a:cs typeface="Arial" pitchFamily="34" charset="0"/>
                </a:endParaRPr>
              </a:p>
            </p:txBody>
          </p:sp>
          <p:sp>
            <p:nvSpPr>
              <p:cNvPr id="58398" name="Oval 21"/>
              <p:cNvSpPr>
                <a:spLocks noChangeArrowheads="1"/>
              </p:cNvSpPr>
              <p:nvPr/>
            </p:nvSpPr>
            <p:spPr bwMode="gray">
              <a:xfrm>
                <a:off x="836" y="879"/>
                <a:ext cx="759" cy="758"/>
              </a:xfrm>
              <a:prstGeom prst="ellipse">
                <a:avLst/>
              </a:prstGeom>
              <a:noFill/>
              <a:ln w="38100">
                <a:solidFill>
                  <a:schemeClr val="hlink">
                    <a:alpha val="70195"/>
                  </a:schemeClr>
                </a:solidFill>
                <a:round/>
                <a:headEnd/>
                <a:tailEnd/>
              </a:ln>
            </p:spPr>
            <p:txBody>
              <a:bodyPr wrap="none" anchor="ctr"/>
              <a:lstStyle/>
              <a:p>
                <a:pPr algn="l" eaLnBrk="1" hangingPunct="1">
                  <a:defRPr/>
                </a:pPr>
                <a:endParaRPr lang="zh-CN" altLang="zh-CN" sz="2400">
                  <a:solidFill>
                    <a:schemeClr val="tx1"/>
                  </a:solidFill>
                  <a:effectLst>
                    <a:outerShdw blurRad="38100" dist="38100" dir="2700000" algn="tl">
                      <a:srgbClr val="C0C0C0"/>
                    </a:outerShdw>
                  </a:effectLst>
                  <a:ea typeface="楷体_GB2312" pitchFamily="49" charset="-122"/>
                  <a:cs typeface="Arial" pitchFamily="34" charset="0"/>
                </a:endParaRPr>
              </a:p>
            </p:txBody>
          </p:sp>
          <p:sp>
            <p:nvSpPr>
              <p:cNvPr id="58399" name="Oval 22"/>
              <p:cNvSpPr>
                <a:spLocks noChangeArrowheads="1"/>
              </p:cNvSpPr>
              <p:nvPr/>
            </p:nvSpPr>
            <p:spPr bwMode="gray">
              <a:xfrm>
                <a:off x="870" y="916"/>
                <a:ext cx="690" cy="689"/>
              </a:xfrm>
              <a:prstGeom prst="ellipse">
                <a:avLst/>
              </a:prstGeom>
              <a:noFill/>
              <a:ln w="38100">
                <a:solidFill>
                  <a:schemeClr val="hlink">
                    <a:alpha val="30196"/>
                  </a:schemeClr>
                </a:solidFill>
                <a:round/>
                <a:headEnd/>
                <a:tailEnd/>
              </a:ln>
            </p:spPr>
            <p:txBody>
              <a:bodyPr wrap="none" anchor="ctr"/>
              <a:lstStyle/>
              <a:p>
                <a:pPr algn="l" eaLnBrk="1" hangingPunct="1">
                  <a:defRPr/>
                </a:pPr>
                <a:endParaRPr lang="zh-CN" altLang="zh-CN" sz="2400">
                  <a:solidFill>
                    <a:schemeClr val="tx1"/>
                  </a:solidFill>
                  <a:effectLst>
                    <a:outerShdw blurRad="38100" dist="38100" dir="2700000" algn="tl">
                      <a:srgbClr val="C0C0C0"/>
                    </a:outerShdw>
                  </a:effectLst>
                  <a:ea typeface="楷体_GB2312" pitchFamily="49" charset="-122"/>
                  <a:cs typeface="Arial" pitchFamily="34" charset="0"/>
                </a:endParaRPr>
              </a:p>
            </p:txBody>
          </p:sp>
        </p:grpSp>
        <p:sp>
          <p:nvSpPr>
            <p:cNvPr id="58391" name="Rectangle 23"/>
            <p:cNvSpPr>
              <a:spLocks noChangeArrowheads="1"/>
            </p:cNvSpPr>
            <p:nvPr/>
          </p:nvSpPr>
          <p:spPr bwMode="auto">
            <a:xfrm>
              <a:off x="604" y="1451"/>
              <a:ext cx="598" cy="346"/>
            </a:xfrm>
            <a:prstGeom prst="rect">
              <a:avLst/>
            </a:prstGeom>
            <a:noFill/>
            <a:ln w="9525">
              <a:noFill/>
              <a:miter lim="800000"/>
              <a:headEnd/>
              <a:tailEnd/>
            </a:ln>
            <a:effectLst/>
          </p:spPr>
          <p:txBody>
            <a:bodyPr wrap="none">
              <a:spAutoFit/>
            </a:bodyPr>
            <a:lstStyle/>
            <a:p>
              <a:pPr algn="l" eaLnBrk="1" hangingPunct="1">
                <a:defRPr/>
              </a:pPr>
              <a:r>
                <a:rPr lang="zh-CN" altLang="en-US" sz="3000">
                  <a:solidFill>
                    <a:schemeClr val="tx1"/>
                  </a:solidFill>
                  <a:effectLst>
                    <a:outerShdw blurRad="38100" dist="38100" dir="2700000" algn="tl">
                      <a:srgbClr val="C0C0C0"/>
                    </a:outerShdw>
                  </a:effectLst>
                  <a:latin typeface="Arial" pitchFamily="34" charset="0"/>
                  <a:ea typeface="黑体" pitchFamily="2" charset="-122"/>
                </a:rPr>
                <a:t>矛盾</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childTnLst>
                          </p:cTn>
                        </p:par>
                        <p:par>
                          <p:cTn id="13" fill="hold">
                            <p:stCondLst>
                              <p:cond delay="1000"/>
                            </p:stCondLst>
                            <p:childTnLst>
                              <p:par>
                                <p:cTn id="14" presetID="31" presetClass="entr" presetSubtype="0" fill="hold" nodeType="afterEffect">
                                  <p:stCondLst>
                                    <p:cond delay="0"/>
                                  </p:stCondLst>
                                  <p:iterate type="lt">
                                    <p:tmPct val="5000"/>
                                  </p:iterate>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1828800"/>
            <a:ext cx="7974013" cy="4344988"/>
            <a:chOff x="432" y="1296"/>
            <a:chExt cx="5023" cy="2737"/>
          </a:xfrm>
        </p:grpSpPr>
        <p:sp>
          <p:nvSpPr>
            <p:cNvPr id="59395" name="Line 3"/>
            <p:cNvSpPr>
              <a:spLocks noChangeShapeType="1"/>
            </p:cNvSpPr>
            <p:nvPr/>
          </p:nvSpPr>
          <p:spPr bwMode="gray">
            <a:xfrm flipH="1">
              <a:off x="1668" y="3059"/>
              <a:ext cx="2567" cy="6"/>
            </a:xfrm>
            <a:prstGeom prst="line">
              <a:avLst/>
            </a:prstGeom>
            <a:noFill/>
            <a:ln w="76200">
              <a:solidFill>
                <a:schemeClr val="bg1"/>
              </a:solidFill>
              <a:round/>
              <a:headEnd/>
              <a:tailEnd type="triangl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3" name="Group 4"/>
            <p:cNvGrpSpPr>
              <a:grpSpLocks/>
            </p:cNvGrpSpPr>
            <p:nvPr/>
          </p:nvGrpSpPr>
          <p:grpSpPr bwMode="auto">
            <a:xfrm>
              <a:off x="3583" y="1723"/>
              <a:ext cx="1549" cy="1742"/>
              <a:chOff x="3340" y="1301"/>
              <a:chExt cx="1549" cy="1742"/>
            </a:xfrm>
          </p:grpSpPr>
          <p:sp>
            <p:nvSpPr>
              <p:cNvPr id="59397" name="AutoShape 5"/>
              <p:cNvSpPr>
                <a:spLocks noChangeArrowheads="1"/>
              </p:cNvSpPr>
              <p:nvPr/>
            </p:nvSpPr>
            <p:spPr bwMode="gray">
              <a:xfrm rot="5400000">
                <a:off x="3238" y="1403"/>
                <a:ext cx="1742" cy="1549"/>
              </a:xfrm>
              <a:custGeom>
                <a:avLst/>
                <a:gdLst>
                  <a:gd name="G0" fmla="+- 7121 0 0"/>
                  <a:gd name="G1" fmla="+- 11542662 0 0"/>
                  <a:gd name="G2" fmla="+- 0 0 11542662"/>
                  <a:gd name="T0" fmla="*/ 0 256 1"/>
                  <a:gd name="T1" fmla="*/ 180 256 1"/>
                  <a:gd name="G3" fmla="+- 11542662 T0 T1"/>
                  <a:gd name="T2" fmla="*/ 0 256 1"/>
                  <a:gd name="T3" fmla="*/ 90 256 1"/>
                  <a:gd name="G4" fmla="+- 11542662 T2 T3"/>
                  <a:gd name="G5" fmla="*/ G4 2 1"/>
                  <a:gd name="T4" fmla="*/ 90 256 1"/>
                  <a:gd name="T5" fmla="*/ 0 256 1"/>
                  <a:gd name="G6" fmla="+- 11542662 T4 T5"/>
                  <a:gd name="G7" fmla="*/ G6 2 1"/>
                  <a:gd name="G8" fmla="abs 11542662"/>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121"/>
                  <a:gd name="G18" fmla="*/ 7121 1 2"/>
                  <a:gd name="G19" fmla="+- G18 5400 0"/>
                  <a:gd name="G20" fmla="cos G19 11542662"/>
                  <a:gd name="G21" fmla="sin G19 11542662"/>
                  <a:gd name="G22" fmla="+- G20 10800 0"/>
                  <a:gd name="G23" fmla="+- G21 10800 0"/>
                  <a:gd name="G24" fmla="+- 10800 0 G20"/>
                  <a:gd name="G25" fmla="+- 7121 10800 0"/>
                  <a:gd name="G26" fmla="?: G9 G17 G25"/>
                  <a:gd name="G27" fmla="?: G9 0 21600"/>
                  <a:gd name="G28" fmla="cos 10800 11542662"/>
                  <a:gd name="G29" fmla="sin 10800 11542662"/>
                  <a:gd name="G30" fmla="sin 7121 11542662"/>
                  <a:gd name="G31" fmla="+- G28 10800 0"/>
                  <a:gd name="G32" fmla="+- G29 10800 0"/>
                  <a:gd name="G33" fmla="+- G30 10800 0"/>
                  <a:gd name="G34" fmla="?: G4 0 G31"/>
                  <a:gd name="G35" fmla="?: 11542662 G34 0"/>
                  <a:gd name="G36" fmla="?: G6 G35 G31"/>
                  <a:gd name="G37" fmla="+- 21600 0 G36"/>
                  <a:gd name="G38" fmla="?: G4 0 G33"/>
                  <a:gd name="G39" fmla="?: 11542662 G38 G32"/>
                  <a:gd name="G40" fmla="?: G6 G39 0"/>
                  <a:gd name="G41" fmla="?: G4 G32 21600"/>
                  <a:gd name="G42" fmla="?: G6 G41 G33"/>
                  <a:gd name="T12" fmla="*/ 10800 w 21600"/>
                  <a:gd name="T13" fmla="*/ 0 h 21600"/>
                  <a:gd name="T14" fmla="*/ 1859 w 21600"/>
                  <a:gd name="T15" fmla="*/ 11405 h 21600"/>
                  <a:gd name="T16" fmla="*/ 10800 w 21600"/>
                  <a:gd name="T17" fmla="*/ 3679 h 21600"/>
                  <a:gd name="T18" fmla="*/ 19741 w 21600"/>
                  <a:gd name="T19" fmla="*/ 11405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695" y="11280"/>
                    </a:moveTo>
                    <a:cubicBezTo>
                      <a:pt x="3684" y="11120"/>
                      <a:pt x="3679" y="10960"/>
                      <a:pt x="3679" y="10800"/>
                    </a:cubicBezTo>
                    <a:cubicBezTo>
                      <a:pt x="3679" y="6867"/>
                      <a:pt x="6867" y="3679"/>
                      <a:pt x="10800" y="3679"/>
                    </a:cubicBezTo>
                    <a:cubicBezTo>
                      <a:pt x="14732" y="3679"/>
                      <a:pt x="17921" y="6867"/>
                      <a:pt x="17921" y="10800"/>
                    </a:cubicBezTo>
                    <a:cubicBezTo>
                      <a:pt x="17921" y="10960"/>
                      <a:pt x="17915" y="11120"/>
                      <a:pt x="17904" y="11280"/>
                    </a:cubicBezTo>
                    <a:lnTo>
                      <a:pt x="21575" y="11529"/>
                    </a:lnTo>
                    <a:cubicBezTo>
                      <a:pt x="21591" y="11286"/>
                      <a:pt x="21600" y="11043"/>
                      <a:pt x="21600" y="10800"/>
                    </a:cubicBezTo>
                    <a:cubicBezTo>
                      <a:pt x="21600" y="4835"/>
                      <a:pt x="16764" y="0"/>
                      <a:pt x="10800" y="0"/>
                    </a:cubicBezTo>
                    <a:cubicBezTo>
                      <a:pt x="4835" y="0"/>
                      <a:pt x="0" y="4835"/>
                      <a:pt x="0" y="10800"/>
                    </a:cubicBezTo>
                    <a:cubicBezTo>
                      <a:pt x="-1" y="11043"/>
                      <a:pt x="8" y="11286"/>
                      <a:pt x="24" y="11529"/>
                    </a:cubicBezTo>
                    <a:close/>
                  </a:path>
                </a:pathLst>
              </a:custGeom>
              <a:solidFill>
                <a:schemeClr val="bg1"/>
              </a:solidFill>
              <a:ln w="9525" algn="ctr">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9398" name="AutoShape 6"/>
              <p:cNvSpPr>
                <a:spLocks noChangeArrowheads="1"/>
              </p:cNvSpPr>
              <p:nvPr/>
            </p:nvSpPr>
            <p:spPr bwMode="gray">
              <a:xfrm>
                <a:off x="3872" y="1303"/>
                <a:ext cx="411" cy="295"/>
              </a:xfrm>
              <a:prstGeom prst="chevron">
                <a:avLst>
                  <a:gd name="adj" fmla="val 44744"/>
                </a:avLst>
              </a:prstGeom>
              <a:solidFill>
                <a:schemeClr val="bg1"/>
              </a:solidFill>
              <a:ln w="9525" algn="ctr">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9399" name="AutoShape 7"/>
              <p:cNvSpPr>
                <a:spLocks noChangeArrowheads="1"/>
              </p:cNvSpPr>
              <p:nvPr/>
            </p:nvSpPr>
            <p:spPr bwMode="gray">
              <a:xfrm rot="10800000">
                <a:off x="3891" y="2745"/>
                <a:ext cx="314" cy="295"/>
              </a:xfrm>
              <a:prstGeom prst="chevron">
                <a:avLst>
                  <a:gd name="adj" fmla="val 44069"/>
                </a:avLst>
              </a:prstGeom>
              <a:solidFill>
                <a:schemeClr val="bg1"/>
              </a:solidFill>
              <a:ln w="9525" algn="ctr">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4" name="Group 8"/>
            <p:cNvGrpSpPr>
              <a:grpSpLocks/>
            </p:cNvGrpSpPr>
            <p:nvPr/>
          </p:nvGrpSpPr>
          <p:grpSpPr bwMode="auto">
            <a:xfrm>
              <a:off x="1836" y="1297"/>
              <a:ext cx="2164" cy="338"/>
              <a:chOff x="3964" y="2071"/>
              <a:chExt cx="1484" cy="330"/>
            </a:xfrm>
          </p:grpSpPr>
          <p:sp>
            <p:nvSpPr>
              <p:cNvPr id="59401" name="AutoShape 9"/>
              <p:cNvSpPr>
                <a:spLocks noChangeArrowheads="1"/>
              </p:cNvSpPr>
              <p:nvPr/>
            </p:nvSpPr>
            <p:spPr bwMode="gray">
              <a:xfrm>
                <a:off x="3964" y="2071"/>
                <a:ext cx="1484" cy="330"/>
              </a:xfrm>
              <a:prstGeom prst="roundRect">
                <a:avLst>
                  <a:gd name="adj" fmla="val 16667"/>
                </a:avLst>
              </a:prstGeom>
              <a:solidFill>
                <a:srgbClr val="DDDDDD"/>
              </a:solidFill>
              <a:ln w="12700" algn="ctr">
                <a:solidFill>
                  <a:srgbClr val="80808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9402" name="AutoShape 10"/>
              <p:cNvSpPr>
                <a:spLocks noChangeArrowheads="1"/>
              </p:cNvSpPr>
              <p:nvPr/>
            </p:nvSpPr>
            <p:spPr bwMode="gray">
              <a:xfrm>
                <a:off x="3987" y="2091"/>
                <a:ext cx="1432" cy="140"/>
              </a:xfrm>
              <a:prstGeom prst="roundRect">
                <a:avLst>
                  <a:gd name="adj" fmla="val 28356"/>
                </a:avLst>
              </a:prstGeom>
              <a:gradFill rotWithShape="1">
                <a:gsLst>
                  <a:gs pos="0">
                    <a:srgbClr val="FFFFFF">
                      <a:alpha val="70000"/>
                    </a:srgbClr>
                  </a:gs>
                  <a:gs pos="100000">
                    <a:srgbClr val="DDDDDD">
                      <a:alpha val="70000"/>
                    </a:srgbClr>
                  </a:gs>
                </a:gsLst>
                <a:lin ang="540000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cxnSp>
          <p:nvCxnSpPr>
            <p:cNvPr id="112648" name="AutoShape 11"/>
            <p:cNvCxnSpPr>
              <a:cxnSpLocks noChangeShapeType="1"/>
            </p:cNvCxnSpPr>
            <p:nvPr/>
          </p:nvCxnSpPr>
          <p:spPr bwMode="auto">
            <a:xfrm rot="16200000" flipH="1">
              <a:off x="1159" y="3156"/>
              <a:ext cx="712" cy="660"/>
            </a:xfrm>
            <a:prstGeom prst="bentConnector2">
              <a:avLst/>
            </a:prstGeom>
            <a:noFill/>
            <a:ln w="38100" cap="rnd">
              <a:solidFill>
                <a:schemeClr val="tx1"/>
              </a:solidFill>
              <a:prstDash val="sysDot"/>
              <a:miter lim="800000"/>
              <a:headEnd/>
              <a:tailEnd/>
            </a:ln>
          </p:spPr>
        </p:cxnSp>
        <p:cxnSp>
          <p:nvCxnSpPr>
            <p:cNvPr id="112649" name="AutoShape 12"/>
            <p:cNvCxnSpPr>
              <a:cxnSpLocks noChangeShapeType="1"/>
            </p:cNvCxnSpPr>
            <p:nvPr/>
          </p:nvCxnSpPr>
          <p:spPr bwMode="auto">
            <a:xfrm rot="5400000">
              <a:off x="4002" y="3129"/>
              <a:ext cx="712" cy="714"/>
            </a:xfrm>
            <a:prstGeom prst="bentConnector2">
              <a:avLst/>
            </a:prstGeom>
            <a:noFill/>
            <a:ln w="38100" cap="rnd">
              <a:solidFill>
                <a:schemeClr val="tx1"/>
              </a:solidFill>
              <a:prstDash val="sysDot"/>
              <a:miter lim="800000"/>
              <a:headEnd/>
              <a:tailEnd/>
            </a:ln>
          </p:spPr>
        </p:cxnSp>
        <p:cxnSp>
          <p:nvCxnSpPr>
            <p:cNvPr id="112650" name="AutoShape 13"/>
            <p:cNvCxnSpPr>
              <a:cxnSpLocks noChangeShapeType="1"/>
            </p:cNvCxnSpPr>
            <p:nvPr/>
          </p:nvCxnSpPr>
          <p:spPr bwMode="auto">
            <a:xfrm rot="-5400000">
              <a:off x="1178" y="1464"/>
              <a:ext cx="668" cy="666"/>
            </a:xfrm>
            <a:prstGeom prst="bentConnector2">
              <a:avLst/>
            </a:prstGeom>
            <a:noFill/>
            <a:ln w="38100" cap="rnd">
              <a:solidFill>
                <a:schemeClr val="tx1"/>
              </a:solidFill>
              <a:prstDash val="sysDot"/>
              <a:miter lim="800000"/>
              <a:headEnd/>
              <a:tailEnd/>
            </a:ln>
          </p:spPr>
        </p:cxnSp>
        <p:cxnSp>
          <p:nvCxnSpPr>
            <p:cNvPr id="112651" name="AutoShape 14"/>
            <p:cNvCxnSpPr>
              <a:cxnSpLocks noChangeShapeType="1"/>
            </p:cNvCxnSpPr>
            <p:nvPr/>
          </p:nvCxnSpPr>
          <p:spPr bwMode="auto">
            <a:xfrm rot="5400000" flipH="1">
              <a:off x="4035" y="1429"/>
              <a:ext cx="646" cy="714"/>
            </a:xfrm>
            <a:prstGeom prst="bentConnector2">
              <a:avLst/>
            </a:prstGeom>
            <a:noFill/>
            <a:ln w="38100" cap="rnd">
              <a:solidFill>
                <a:schemeClr val="tx1"/>
              </a:solidFill>
              <a:prstDash val="sysDot"/>
              <a:miter lim="800000"/>
              <a:headEnd/>
              <a:tailEnd/>
            </a:ln>
          </p:spPr>
        </p:cxnSp>
        <p:sp>
          <p:nvSpPr>
            <p:cNvPr id="59407" name="Freeform 15"/>
            <p:cNvSpPr>
              <a:spLocks/>
            </p:cNvSpPr>
            <p:nvPr/>
          </p:nvSpPr>
          <p:spPr bwMode="gray">
            <a:xfrm>
              <a:off x="1743" y="2327"/>
              <a:ext cx="2403" cy="300"/>
            </a:xfrm>
            <a:custGeom>
              <a:avLst/>
              <a:gdLst/>
              <a:ahLst/>
              <a:cxnLst>
                <a:cxn ang="0">
                  <a:pos x="0" y="188"/>
                </a:cxn>
                <a:cxn ang="0">
                  <a:pos x="0" y="336"/>
                </a:cxn>
                <a:cxn ang="0">
                  <a:pos x="2347" y="336"/>
                </a:cxn>
                <a:cxn ang="0">
                  <a:pos x="2005" y="0"/>
                </a:cxn>
                <a:cxn ang="0">
                  <a:pos x="2005" y="189"/>
                </a:cxn>
                <a:cxn ang="0">
                  <a:pos x="0" y="188"/>
                </a:cxn>
              </a:cxnLst>
              <a:rect l="0" t="0" r="r" b="b"/>
              <a:pathLst>
                <a:path w="2347" h="336">
                  <a:moveTo>
                    <a:pt x="0" y="188"/>
                  </a:moveTo>
                  <a:lnTo>
                    <a:pt x="0" y="336"/>
                  </a:lnTo>
                  <a:lnTo>
                    <a:pt x="2347" y="336"/>
                  </a:lnTo>
                  <a:lnTo>
                    <a:pt x="2005" y="0"/>
                  </a:lnTo>
                  <a:lnTo>
                    <a:pt x="2005" y="189"/>
                  </a:lnTo>
                  <a:lnTo>
                    <a:pt x="0" y="188"/>
                  </a:lnTo>
                  <a:close/>
                </a:path>
              </a:pathLst>
            </a:custGeom>
            <a:gradFill rotWithShape="1">
              <a:gsLst>
                <a:gs pos="0">
                  <a:srgbClr val="CCCC00">
                    <a:gamma/>
                    <a:tint val="0"/>
                    <a:invGamma/>
                  </a:srgbClr>
                </a:gs>
                <a:gs pos="100000">
                  <a:srgbClr val="CCCC00"/>
                </a:gs>
              </a:gsLst>
              <a:lin ang="0" scaled="1"/>
            </a:gradFill>
            <a:ln w="9525" cap="flat" cmpd="sng">
              <a:no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9408" name="AutoShape 16"/>
            <p:cNvSpPr>
              <a:spLocks noChangeArrowheads="1"/>
            </p:cNvSpPr>
            <p:nvPr/>
          </p:nvSpPr>
          <p:spPr bwMode="gray">
            <a:xfrm>
              <a:off x="2479" y="1711"/>
              <a:ext cx="909" cy="484"/>
            </a:xfrm>
            <a:prstGeom prst="upArrow">
              <a:avLst>
                <a:gd name="adj1" fmla="val 65157"/>
                <a:gd name="adj2" fmla="val 48347"/>
              </a:avLst>
            </a:prstGeom>
            <a:gradFill rotWithShape="1">
              <a:gsLst>
                <a:gs pos="0">
                  <a:srgbClr val="FF9933"/>
                </a:gs>
                <a:gs pos="100000">
                  <a:srgbClr val="FFFFFF"/>
                </a:gs>
              </a:gsLst>
              <a:lin ang="5400000" scaled="1"/>
            </a:gradFill>
            <a:ln w="9525" algn="ctr">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9409" name="AutoShape 17"/>
            <p:cNvSpPr>
              <a:spLocks noChangeArrowheads="1"/>
            </p:cNvSpPr>
            <p:nvPr/>
          </p:nvSpPr>
          <p:spPr bwMode="gray">
            <a:xfrm flipV="1">
              <a:off x="2479" y="3109"/>
              <a:ext cx="909" cy="484"/>
            </a:xfrm>
            <a:prstGeom prst="upArrow">
              <a:avLst>
                <a:gd name="adj1" fmla="val 65157"/>
                <a:gd name="adj2" fmla="val 48347"/>
              </a:avLst>
            </a:prstGeom>
            <a:gradFill rotWithShape="1">
              <a:gsLst>
                <a:gs pos="0">
                  <a:srgbClr val="66CCFF"/>
                </a:gs>
                <a:gs pos="100000">
                  <a:srgbClr val="FFFFFF"/>
                </a:gs>
              </a:gsLst>
              <a:lin ang="5400000" scaled="1"/>
            </a:gradFill>
            <a:ln w="9525" algn="ctr">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9410" name="Freeform 18"/>
            <p:cNvSpPr>
              <a:spLocks/>
            </p:cNvSpPr>
            <p:nvPr/>
          </p:nvSpPr>
          <p:spPr bwMode="gray">
            <a:xfrm flipH="1" flipV="1">
              <a:off x="1743" y="2647"/>
              <a:ext cx="2403" cy="301"/>
            </a:xfrm>
            <a:custGeom>
              <a:avLst/>
              <a:gdLst/>
              <a:ahLst/>
              <a:cxnLst>
                <a:cxn ang="0">
                  <a:pos x="0" y="188"/>
                </a:cxn>
                <a:cxn ang="0">
                  <a:pos x="0" y="336"/>
                </a:cxn>
                <a:cxn ang="0">
                  <a:pos x="2347" y="336"/>
                </a:cxn>
                <a:cxn ang="0">
                  <a:pos x="2005" y="0"/>
                </a:cxn>
                <a:cxn ang="0">
                  <a:pos x="2005" y="189"/>
                </a:cxn>
                <a:cxn ang="0">
                  <a:pos x="0" y="188"/>
                </a:cxn>
              </a:cxnLst>
              <a:rect l="0" t="0" r="r" b="b"/>
              <a:pathLst>
                <a:path w="2347" h="336">
                  <a:moveTo>
                    <a:pt x="0" y="188"/>
                  </a:moveTo>
                  <a:lnTo>
                    <a:pt x="0" y="336"/>
                  </a:lnTo>
                  <a:lnTo>
                    <a:pt x="2347" y="336"/>
                  </a:lnTo>
                  <a:lnTo>
                    <a:pt x="2005" y="0"/>
                  </a:lnTo>
                  <a:lnTo>
                    <a:pt x="2005" y="189"/>
                  </a:lnTo>
                  <a:lnTo>
                    <a:pt x="0" y="188"/>
                  </a:lnTo>
                  <a:close/>
                </a:path>
              </a:pathLst>
            </a:custGeom>
            <a:gradFill rotWithShape="1">
              <a:gsLst>
                <a:gs pos="0">
                  <a:srgbClr val="CCCC00">
                    <a:gamma/>
                    <a:tint val="0"/>
                    <a:invGamma/>
                  </a:srgbClr>
                </a:gs>
                <a:gs pos="100000">
                  <a:srgbClr val="CCCC00"/>
                </a:gs>
              </a:gsLst>
              <a:lin ang="0" scaled="1"/>
            </a:gradFill>
            <a:ln w="9525" cap="flat" cmpd="sng">
              <a:no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9411" name="Rectangle 19"/>
            <p:cNvSpPr>
              <a:spLocks noChangeArrowheads="1"/>
            </p:cNvSpPr>
            <p:nvPr/>
          </p:nvSpPr>
          <p:spPr bwMode="auto">
            <a:xfrm>
              <a:off x="1937" y="1296"/>
              <a:ext cx="1971" cy="327"/>
            </a:xfrm>
            <a:prstGeom prst="rect">
              <a:avLst/>
            </a:prstGeom>
            <a:noFill/>
            <a:ln w="9525" algn="ctr">
              <a:noFill/>
              <a:miter lim="800000"/>
              <a:headEnd/>
              <a:tailEnd/>
            </a:ln>
            <a:effectLst/>
          </p:spPr>
          <p:txBody>
            <a:bodyPr>
              <a:spAutoFit/>
            </a:bodyPr>
            <a:lstStyle/>
            <a:p>
              <a:pPr eaLnBrk="1" hangingPunct="1">
                <a:defRPr/>
              </a:pPr>
              <a:r>
                <a:rPr lang="zh-CN" altLang="en-US" sz="2800">
                  <a:solidFill>
                    <a:srgbClr val="000000"/>
                  </a:solidFill>
                  <a:effectLst>
                    <a:outerShdw blurRad="38100" dist="38100" dir="2700000" algn="tl">
                      <a:srgbClr val="C0C0C0"/>
                    </a:outerShdw>
                  </a:effectLst>
                  <a:latin typeface="Arial" pitchFamily="34" charset="0"/>
                  <a:cs typeface="Arial" pitchFamily="34" charset="0"/>
                </a:rPr>
                <a:t>相互依存</a:t>
              </a:r>
            </a:p>
          </p:txBody>
        </p:sp>
        <p:grpSp>
          <p:nvGrpSpPr>
            <p:cNvPr id="5" name="Group 20"/>
            <p:cNvGrpSpPr>
              <a:grpSpLocks/>
            </p:cNvGrpSpPr>
            <p:nvPr/>
          </p:nvGrpSpPr>
          <p:grpSpPr bwMode="auto">
            <a:xfrm>
              <a:off x="1836" y="3687"/>
              <a:ext cx="2164" cy="338"/>
              <a:chOff x="3964" y="2071"/>
              <a:chExt cx="1484" cy="330"/>
            </a:xfrm>
          </p:grpSpPr>
          <p:sp>
            <p:nvSpPr>
              <p:cNvPr id="59413" name="AutoShape 21"/>
              <p:cNvSpPr>
                <a:spLocks noChangeArrowheads="1"/>
              </p:cNvSpPr>
              <p:nvPr/>
            </p:nvSpPr>
            <p:spPr bwMode="gray">
              <a:xfrm>
                <a:off x="3964" y="2071"/>
                <a:ext cx="1484" cy="330"/>
              </a:xfrm>
              <a:prstGeom prst="roundRect">
                <a:avLst>
                  <a:gd name="adj" fmla="val 16667"/>
                </a:avLst>
              </a:prstGeom>
              <a:solidFill>
                <a:srgbClr val="DDDDDD"/>
              </a:solidFill>
              <a:ln w="12700" algn="ctr">
                <a:solidFill>
                  <a:srgbClr val="808080"/>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59414" name="AutoShape 22"/>
              <p:cNvSpPr>
                <a:spLocks noChangeArrowheads="1"/>
              </p:cNvSpPr>
              <p:nvPr/>
            </p:nvSpPr>
            <p:spPr bwMode="gray">
              <a:xfrm>
                <a:off x="3987" y="2091"/>
                <a:ext cx="1432" cy="140"/>
              </a:xfrm>
              <a:prstGeom prst="roundRect">
                <a:avLst>
                  <a:gd name="adj" fmla="val 28356"/>
                </a:avLst>
              </a:prstGeom>
              <a:gradFill rotWithShape="1">
                <a:gsLst>
                  <a:gs pos="0">
                    <a:srgbClr val="FFFFFF">
                      <a:alpha val="70000"/>
                    </a:srgbClr>
                  </a:gs>
                  <a:gs pos="100000">
                    <a:srgbClr val="DDDDDD">
                      <a:alpha val="70000"/>
                    </a:srgbClr>
                  </a:gs>
                </a:gsLst>
                <a:lin ang="5400000" scaled="1"/>
              </a:gradFill>
              <a:ln w="9525" algn="ctr">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6" name="Group 23"/>
            <p:cNvGrpSpPr>
              <a:grpSpLocks/>
            </p:cNvGrpSpPr>
            <p:nvPr/>
          </p:nvGrpSpPr>
          <p:grpSpPr bwMode="auto">
            <a:xfrm>
              <a:off x="4080" y="1680"/>
              <a:ext cx="1375" cy="1375"/>
              <a:chOff x="3792" y="1104"/>
              <a:chExt cx="1375" cy="1375"/>
            </a:xfrm>
          </p:grpSpPr>
          <p:pic>
            <p:nvPicPr>
              <p:cNvPr id="112663" name="Picture 24" descr="YG_circle001"/>
              <p:cNvPicPr>
                <a:picLocks noChangeAspect="1" noChangeArrowheads="1"/>
              </p:cNvPicPr>
              <p:nvPr/>
            </p:nvPicPr>
            <p:blipFill>
              <a:blip r:embed="rId2" cstate="print"/>
              <a:srcRect/>
              <a:stretch>
                <a:fillRect/>
              </a:stretch>
            </p:blipFill>
            <p:spPr bwMode="auto">
              <a:xfrm>
                <a:off x="3792" y="1104"/>
                <a:ext cx="1375" cy="1375"/>
              </a:xfrm>
              <a:prstGeom prst="rect">
                <a:avLst/>
              </a:prstGeom>
              <a:noFill/>
              <a:ln w="9525">
                <a:noFill/>
                <a:miter lim="800000"/>
                <a:headEnd/>
                <a:tailEnd/>
              </a:ln>
            </p:spPr>
          </p:pic>
          <p:sp>
            <p:nvSpPr>
              <p:cNvPr id="59417" name="Rectangle 25"/>
              <p:cNvSpPr>
                <a:spLocks noChangeArrowheads="1"/>
              </p:cNvSpPr>
              <p:nvPr/>
            </p:nvSpPr>
            <p:spPr bwMode="gray">
              <a:xfrm>
                <a:off x="4032" y="1536"/>
                <a:ext cx="864" cy="596"/>
              </a:xfrm>
              <a:prstGeom prst="rect">
                <a:avLst/>
              </a:prstGeom>
              <a:noFill/>
              <a:ln w="9525" algn="ctr">
                <a:noFill/>
                <a:miter lim="800000"/>
                <a:headEnd/>
                <a:tailEnd/>
              </a:ln>
              <a:effectLst/>
            </p:spPr>
            <p:txBody>
              <a:bodyPr>
                <a:spAutoFit/>
              </a:bodyPr>
              <a:lstStyle/>
              <a:p>
                <a:pPr eaLnBrk="1" hangingPunct="1">
                  <a:defRPr/>
                </a:pPr>
                <a:r>
                  <a:rPr lang="zh-CN" altLang="en-US" sz="2800">
                    <a:solidFill>
                      <a:srgbClr val="660033"/>
                    </a:solidFill>
                    <a:effectLst>
                      <a:outerShdw blurRad="38100" dist="38100" dir="2700000" algn="tl">
                        <a:srgbClr val="C0C0C0"/>
                      </a:outerShdw>
                    </a:effectLst>
                    <a:latin typeface="Arial" pitchFamily="34" charset="0"/>
                  </a:rPr>
                  <a:t>矛盾对立面</a:t>
                </a:r>
              </a:p>
            </p:txBody>
          </p:sp>
        </p:grpSp>
        <p:grpSp>
          <p:nvGrpSpPr>
            <p:cNvPr id="7" name="Group 26"/>
            <p:cNvGrpSpPr>
              <a:grpSpLocks/>
            </p:cNvGrpSpPr>
            <p:nvPr/>
          </p:nvGrpSpPr>
          <p:grpSpPr bwMode="auto">
            <a:xfrm>
              <a:off x="432" y="1680"/>
              <a:ext cx="1352" cy="1352"/>
              <a:chOff x="720" y="1104"/>
              <a:chExt cx="1352" cy="1352"/>
            </a:xfrm>
          </p:grpSpPr>
          <p:pic>
            <p:nvPicPr>
              <p:cNvPr id="112661" name="Picture 27" descr="LB_circle001"/>
              <p:cNvPicPr>
                <a:picLocks noChangeAspect="1" noChangeArrowheads="1"/>
              </p:cNvPicPr>
              <p:nvPr/>
            </p:nvPicPr>
            <p:blipFill>
              <a:blip r:embed="rId3" cstate="print"/>
              <a:srcRect/>
              <a:stretch>
                <a:fillRect/>
              </a:stretch>
            </p:blipFill>
            <p:spPr bwMode="auto">
              <a:xfrm>
                <a:off x="720" y="1104"/>
                <a:ext cx="1352" cy="1352"/>
              </a:xfrm>
              <a:prstGeom prst="rect">
                <a:avLst/>
              </a:prstGeom>
              <a:noFill/>
              <a:ln w="9525">
                <a:noFill/>
                <a:miter lim="800000"/>
                <a:headEnd/>
                <a:tailEnd/>
              </a:ln>
            </p:spPr>
          </p:pic>
          <p:sp>
            <p:nvSpPr>
              <p:cNvPr id="59420" name="Rectangle 28"/>
              <p:cNvSpPr>
                <a:spLocks noChangeArrowheads="1"/>
              </p:cNvSpPr>
              <p:nvPr/>
            </p:nvSpPr>
            <p:spPr bwMode="gray">
              <a:xfrm>
                <a:off x="912" y="1488"/>
                <a:ext cx="864" cy="596"/>
              </a:xfrm>
              <a:prstGeom prst="rect">
                <a:avLst/>
              </a:prstGeom>
              <a:noFill/>
              <a:ln w="9525" algn="ctr">
                <a:noFill/>
                <a:miter lim="800000"/>
                <a:headEnd/>
                <a:tailEnd/>
              </a:ln>
              <a:effectLst/>
            </p:spPr>
            <p:txBody>
              <a:bodyPr>
                <a:spAutoFit/>
              </a:bodyPr>
              <a:lstStyle/>
              <a:p>
                <a:pPr eaLnBrk="1" hangingPunct="1">
                  <a:defRPr/>
                </a:pPr>
                <a:r>
                  <a:rPr lang="zh-CN" altLang="en-US" sz="2800">
                    <a:solidFill>
                      <a:srgbClr val="660033"/>
                    </a:solidFill>
                    <a:effectLst>
                      <a:outerShdw blurRad="38100" dist="38100" dir="2700000" algn="tl">
                        <a:srgbClr val="C0C0C0"/>
                      </a:outerShdw>
                    </a:effectLst>
                    <a:latin typeface="Arial" pitchFamily="34" charset="0"/>
                  </a:rPr>
                  <a:t>矛盾对立面</a:t>
                </a:r>
              </a:p>
            </p:txBody>
          </p:sp>
        </p:grpSp>
        <p:sp>
          <p:nvSpPr>
            <p:cNvPr id="59421" name="Rectangle 29"/>
            <p:cNvSpPr>
              <a:spLocks noChangeArrowheads="1"/>
            </p:cNvSpPr>
            <p:nvPr/>
          </p:nvSpPr>
          <p:spPr bwMode="auto">
            <a:xfrm>
              <a:off x="1841" y="3706"/>
              <a:ext cx="2064" cy="327"/>
            </a:xfrm>
            <a:prstGeom prst="rect">
              <a:avLst/>
            </a:prstGeom>
            <a:noFill/>
            <a:ln w="9525" algn="ctr">
              <a:noFill/>
              <a:miter lim="800000"/>
              <a:headEnd/>
              <a:tailEnd/>
            </a:ln>
            <a:effectLst/>
          </p:spPr>
          <p:txBody>
            <a:bodyPr>
              <a:spAutoFit/>
            </a:bodyPr>
            <a:lstStyle/>
            <a:p>
              <a:pPr eaLnBrk="1" hangingPunct="1">
                <a:defRPr/>
              </a:pPr>
              <a:r>
                <a:rPr lang="zh-CN" altLang="en-US" sz="2800">
                  <a:solidFill>
                    <a:srgbClr val="000000"/>
                  </a:solidFill>
                  <a:effectLst>
                    <a:outerShdw blurRad="38100" dist="38100" dir="2700000" algn="tl">
                      <a:srgbClr val="C0C0C0"/>
                    </a:outerShdw>
                  </a:effectLst>
                  <a:latin typeface="Arial" pitchFamily="34" charset="0"/>
                  <a:cs typeface="Arial" pitchFamily="34" charset="0"/>
                </a:rPr>
                <a:t>相互贯通</a:t>
              </a:r>
            </a:p>
          </p:txBody>
        </p:sp>
      </p:grpSp>
      <p:sp>
        <p:nvSpPr>
          <p:cNvPr id="59422" name="Rectangle 30"/>
          <p:cNvSpPr>
            <a:spLocks noChangeArrowheads="1"/>
          </p:cNvSpPr>
          <p:nvPr/>
        </p:nvSpPr>
        <p:spPr bwMode="auto">
          <a:xfrm>
            <a:off x="1143000" y="457200"/>
            <a:ext cx="6858000" cy="1066800"/>
          </a:xfrm>
          <a:prstGeom prst="rect">
            <a:avLst/>
          </a:prstGeom>
          <a:solidFill>
            <a:schemeClr val="bg1">
              <a:alpha val="50000"/>
            </a:schemeClr>
          </a:solidFill>
          <a:ln w="9525">
            <a:noFill/>
            <a:miter lim="800000"/>
            <a:headEnd/>
            <a:tailEnd/>
          </a:ln>
          <a:effectLst/>
        </p:spPr>
        <p:txBody>
          <a:bodyPr>
            <a:spAutoFit/>
          </a:bodyPr>
          <a:lstStyle/>
          <a:p>
            <a:pPr algn="l" eaLnBrk="1" hangingPunct="1">
              <a:defRPr/>
            </a:pPr>
            <a:r>
              <a:rPr kumimoji="1" lang="en-US" altLang="zh-CN" sz="3200">
                <a:solidFill>
                  <a:schemeClr val="tx1"/>
                </a:solidFill>
                <a:effectLst>
                  <a:outerShdw blurRad="38100" dist="38100" dir="2700000" algn="tl">
                    <a:srgbClr val="C0C0C0"/>
                  </a:outerShdw>
                </a:effectLst>
                <a:latin typeface="楷体_GB2312" pitchFamily="49" charset="-122"/>
                <a:ea typeface="楷体_GB2312" pitchFamily="49" charset="-122"/>
              </a:rPr>
              <a:t>    </a:t>
            </a:r>
            <a:r>
              <a:rPr kumimoji="1" lang="en-US" altLang="zh-CN" sz="3200">
                <a:solidFill>
                  <a:srgbClr val="660033"/>
                </a:solidFill>
                <a:effectLst>
                  <a:outerShdw blurRad="38100" dist="38100" dir="2700000" algn="tl">
                    <a:srgbClr val="C0C0C0"/>
                  </a:outerShdw>
                </a:effectLst>
                <a:latin typeface="华文新魏" pitchFamily="2" charset="-122"/>
                <a:ea typeface="华文新魏" pitchFamily="2" charset="-122"/>
              </a:rPr>
              <a:t>1.</a:t>
            </a:r>
            <a:r>
              <a:rPr kumimoji="1" lang="zh-CN" altLang="en-US" sz="3200">
                <a:solidFill>
                  <a:srgbClr val="660033"/>
                </a:solidFill>
                <a:effectLst>
                  <a:outerShdw blurRad="38100" dist="38100" dir="2700000" algn="tl">
                    <a:srgbClr val="C0C0C0"/>
                  </a:outerShdw>
                </a:effectLst>
                <a:latin typeface="华文新魏" pitchFamily="2" charset="-122"/>
                <a:ea typeface="华文新魏" pitchFamily="2" charset="-122"/>
              </a:rPr>
              <a:t>矛盾同一性是指矛盾双方相互依存、相互贯通的性质和趋势。</a:t>
            </a:r>
          </a:p>
        </p:txBody>
      </p:sp>
      <p:sp>
        <p:nvSpPr>
          <p:cNvPr id="59423" name="Oval 31"/>
          <p:cNvSpPr>
            <a:spLocks noChangeArrowheads="1"/>
          </p:cNvSpPr>
          <p:nvPr/>
        </p:nvSpPr>
        <p:spPr bwMode="auto">
          <a:xfrm>
            <a:off x="1371600" y="609600"/>
            <a:ext cx="304800" cy="304800"/>
          </a:xfrm>
          <a:prstGeom prst="ellipse">
            <a:avLst/>
          </a:prstGeom>
          <a:solidFill>
            <a:srgbClr val="990000"/>
          </a:solidFill>
          <a:ln w="9525">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1219200" y="857250"/>
            <a:ext cx="7086600" cy="641350"/>
          </a:xfrm>
          <a:prstGeom prst="rect">
            <a:avLst/>
          </a:prstGeom>
          <a:noFill/>
          <a:ln w="9525">
            <a:noFill/>
            <a:miter lim="800000"/>
            <a:headEnd/>
            <a:tailEnd/>
          </a:ln>
          <a:effectLst/>
        </p:spPr>
        <p:txBody>
          <a:bodyPr>
            <a:spAutoFit/>
          </a:bodyPr>
          <a:lstStyle/>
          <a:p>
            <a:pPr>
              <a:spcBef>
                <a:spcPct val="50000"/>
              </a:spcBef>
              <a:defRPr/>
            </a:pPr>
            <a:r>
              <a:rPr lang="en-US" altLang="zh-CN">
                <a:latin typeface="Times New Roman" pitchFamily="18" charset="0"/>
                <a:ea typeface="方正琥珀简体" pitchFamily="2" charset="-122"/>
              </a:rPr>
              <a:t>    </a:t>
            </a:r>
            <a:r>
              <a:rPr lang="zh-CN" altLang="en-US">
                <a:solidFill>
                  <a:srgbClr val="008000"/>
                </a:solidFill>
                <a:effectLst>
                  <a:outerShdw blurRad="38100" dist="38100" dir="2700000" algn="tl">
                    <a:srgbClr val="C0C0C0"/>
                  </a:outerShdw>
                </a:effectLst>
                <a:latin typeface="Times New Roman" pitchFamily="18" charset="0"/>
                <a:ea typeface="黑体" pitchFamily="2" charset="-122"/>
                <a:cs typeface="方正彩云简体"/>
              </a:rPr>
              <a:t>哲学是理论化系统化的世界观</a:t>
            </a:r>
          </a:p>
        </p:txBody>
      </p:sp>
      <p:sp>
        <p:nvSpPr>
          <p:cNvPr id="221187" name="Text Box 3"/>
          <p:cNvSpPr txBox="1">
            <a:spLocks noChangeArrowheads="1"/>
          </p:cNvSpPr>
          <p:nvPr/>
        </p:nvSpPr>
        <p:spPr bwMode="auto">
          <a:xfrm>
            <a:off x="1600200" y="4267200"/>
            <a:ext cx="1676400" cy="654050"/>
          </a:xfrm>
          <a:prstGeom prst="rect">
            <a:avLst/>
          </a:prstGeom>
          <a:noFill/>
          <a:ln w="12700">
            <a:solidFill>
              <a:srgbClr val="FF6600"/>
            </a:solidFill>
            <a:miter lim="800000"/>
            <a:headEnd/>
            <a:tailEnd/>
          </a:ln>
        </p:spPr>
        <p:txBody>
          <a:bodyPr>
            <a:spAutoFit/>
          </a:bodyPr>
          <a:lstStyle/>
          <a:p>
            <a:pPr>
              <a:spcBef>
                <a:spcPct val="50000"/>
              </a:spcBef>
            </a:pPr>
            <a:r>
              <a:rPr lang="zh-CN" altLang="en-US">
                <a:solidFill>
                  <a:srgbClr val="FF0000"/>
                </a:solidFill>
                <a:latin typeface="Times New Roman" pitchFamily="18" charset="0"/>
              </a:rPr>
              <a:t>世界观</a:t>
            </a:r>
          </a:p>
        </p:txBody>
      </p:sp>
      <p:grpSp>
        <p:nvGrpSpPr>
          <p:cNvPr id="2" name="Group 4"/>
          <p:cNvGrpSpPr>
            <a:grpSpLocks/>
          </p:cNvGrpSpPr>
          <p:nvPr/>
        </p:nvGrpSpPr>
        <p:grpSpPr bwMode="auto">
          <a:xfrm>
            <a:off x="2438400" y="3810000"/>
            <a:ext cx="0" cy="1524000"/>
            <a:chOff x="1536" y="2400"/>
            <a:chExt cx="0" cy="960"/>
          </a:xfrm>
        </p:grpSpPr>
        <p:sp>
          <p:nvSpPr>
            <p:cNvPr id="31764" name="Line 5"/>
            <p:cNvSpPr>
              <a:spLocks noChangeShapeType="1"/>
            </p:cNvSpPr>
            <p:nvPr/>
          </p:nvSpPr>
          <p:spPr bwMode="auto">
            <a:xfrm flipV="1">
              <a:off x="1536" y="2400"/>
              <a:ext cx="0" cy="288"/>
            </a:xfrm>
            <a:prstGeom prst="line">
              <a:avLst/>
            </a:prstGeom>
            <a:noFill/>
            <a:ln w="50800">
              <a:solidFill>
                <a:srgbClr val="FF6600"/>
              </a:solidFill>
              <a:prstDash val="sysDot"/>
              <a:round/>
              <a:headEnd/>
              <a:tailEnd/>
            </a:ln>
          </p:spPr>
          <p:txBody>
            <a:bodyPr wrap="none"/>
            <a:lstStyle/>
            <a:p>
              <a:endParaRPr lang="zh-CN" altLang="en-US"/>
            </a:p>
          </p:txBody>
        </p:sp>
        <p:sp>
          <p:nvSpPr>
            <p:cNvPr id="31765" name="Line 6"/>
            <p:cNvSpPr>
              <a:spLocks noChangeShapeType="1"/>
            </p:cNvSpPr>
            <p:nvPr/>
          </p:nvSpPr>
          <p:spPr bwMode="auto">
            <a:xfrm>
              <a:off x="1536" y="3120"/>
              <a:ext cx="0" cy="240"/>
            </a:xfrm>
            <a:prstGeom prst="line">
              <a:avLst/>
            </a:prstGeom>
            <a:noFill/>
            <a:ln w="50800">
              <a:solidFill>
                <a:srgbClr val="FF6600"/>
              </a:solidFill>
              <a:prstDash val="sysDot"/>
              <a:round/>
              <a:headEnd/>
              <a:tailEnd/>
            </a:ln>
          </p:spPr>
          <p:txBody>
            <a:bodyPr wrap="none"/>
            <a:lstStyle/>
            <a:p>
              <a:endParaRPr lang="zh-CN" altLang="en-US"/>
            </a:p>
          </p:txBody>
        </p:sp>
      </p:grpSp>
      <p:grpSp>
        <p:nvGrpSpPr>
          <p:cNvPr id="3" name="Group 7"/>
          <p:cNvGrpSpPr>
            <a:grpSpLocks/>
          </p:cNvGrpSpPr>
          <p:nvPr/>
        </p:nvGrpSpPr>
        <p:grpSpPr bwMode="auto">
          <a:xfrm>
            <a:off x="2438400" y="3810000"/>
            <a:ext cx="4114800" cy="1524000"/>
            <a:chOff x="1536" y="2400"/>
            <a:chExt cx="2592" cy="960"/>
          </a:xfrm>
        </p:grpSpPr>
        <p:sp>
          <p:nvSpPr>
            <p:cNvPr id="31762" name="Line 8"/>
            <p:cNvSpPr>
              <a:spLocks noChangeShapeType="1"/>
            </p:cNvSpPr>
            <p:nvPr/>
          </p:nvSpPr>
          <p:spPr bwMode="auto">
            <a:xfrm>
              <a:off x="1536" y="2400"/>
              <a:ext cx="2592" cy="0"/>
            </a:xfrm>
            <a:prstGeom prst="line">
              <a:avLst/>
            </a:prstGeom>
            <a:noFill/>
            <a:ln w="50800">
              <a:solidFill>
                <a:srgbClr val="FF6600"/>
              </a:solidFill>
              <a:prstDash val="sysDot"/>
              <a:round/>
              <a:headEnd/>
              <a:tailEnd/>
            </a:ln>
          </p:spPr>
          <p:txBody>
            <a:bodyPr wrap="none"/>
            <a:lstStyle/>
            <a:p>
              <a:endParaRPr lang="zh-CN" altLang="en-US"/>
            </a:p>
          </p:txBody>
        </p:sp>
        <p:sp>
          <p:nvSpPr>
            <p:cNvPr id="31763" name="Line 9"/>
            <p:cNvSpPr>
              <a:spLocks noChangeShapeType="1"/>
            </p:cNvSpPr>
            <p:nvPr/>
          </p:nvSpPr>
          <p:spPr bwMode="auto">
            <a:xfrm>
              <a:off x="1536" y="3360"/>
              <a:ext cx="2592" cy="0"/>
            </a:xfrm>
            <a:prstGeom prst="line">
              <a:avLst/>
            </a:prstGeom>
            <a:noFill/>
            <a:ln w="50800">
              <a:solidFill>
                <a:srgbClr val="FF6600"/>
              </a:solidFill>
              <a:prstDash val="sysDot"/>
              <a:round/>
              <a:headEnd/>
              <a:tailEnd/>
            </a:ln>
          </p:spPr>
          <p:txBody>
            <a:bodyPr wrap="none"/>
            <a:lstStyle/>
            <a:p>
              <a:endParaRPr lang="zh-CN" altLang="en-US"/>
            </a:p>
          </p:txBody>
        </p:sp>
      </p:grpSp>
      <p:grpSp>
        <p:nvGrpSpPr>
          <p:cNvPr id="4" name="Group 10"/>
          <p:cNvGrpSpPr>
            <a:grpSpLocks/>
          </p:cNvGrpSpPr>
          <p:nvPr/>
        </p:nvGrpSpPr>
        <p:grpSpPr bwMode="auto">
          <a:xfrm>
            <a:off x="6572250" y="3790950"/>
            <a:ext cx="0" cy="1581150"/>
            <a:chOff x="4140" y="2388"/>
            <a:chExt cx="0" cy="996"/>
          </a:xfrm>
        </p:grpSpPr>
        <p:sp>
          <p:nvSpPr>
            <p:cNvPr id="31760" name="Line 11"/>
            <p:cNvSpPr>
              <a:spLocks noChangeShapeType="1"/>
            </p:cNvSpPr>
            <p:nvPr/>
          </p:nvSpPr>
          <p:spPr bwMode="auto">
            <a:xfrm>
              <a:off x="4140" y="2388"/>
              <a:ext cx="0" cy="288"/>
            </a:xfrm>
            <a:prstGeom prst="line">
              <a:avLst/>
            </a:prstGeom>
            <a:noFill/>
            <a:ln w="50800">
              <a:solidFill>
                <a:srgbClr val="FF6600"/>
              </a:solidFill>
              <a:prstDash val="sysDot"/>
              <a:round/>
              <a:headEnd/>
              <a:tailEnd type="triangle" w="med" len="med"/>
            </a:ln>
          </p:spPr>
          <p:txBody>
            <a:bodyPr wrap="none"/>
            <a:lstStyle/>
            <a:p>
              <a:endParaRPr lang="zh-CN" altLang="en-US"/>
            </a:p>
          </p:txBody>
        </p:sp>
        <p:sp>
          <p:nvSpPr>
            <p:cNvPr id="31761" name="Line 12"/>
            <p:cNvSpPr>
              <a:spLocks noChangeShapeType="1"/>
            </p:cNvSpPr>
            <p:nvPr/>
          </p:nvSpPr>
          <p:spPr bwMode="auto">
            <a:xfrm flipV="1">
              <a:off x="4140" y="3096"/>
              <a:ext cx="0" cy="288"/>
            </a:xfrm>
            <a:prstGeom prst="line">
              <a:avLst/>
            </a:prstGeom>
            <a:noFill/>
            <a:ln w="50800">
              <a:solidFill>
                <a:srgbClr val="FF6600"/>
              </a:solidFill>
              <a:prstDash val="sysDot"/>
              <a:round/>
              <a:headEnd/>
              <a:tailEnd type="triangle" w="med" len="med"/>
            </a:ln>
          </p:spPr>
          <p:txBody>
            <a:bodyPr wrap="none"/>
            <a:lstStyle/>
            <a:p>
              <a:endParaRPr lang="zh-CN" altLang="en-US"/>
            </a:p>
          </p:txBody>
        </p:sp>
      </p:grpSp>
      <p:sp>
        <p:nvSpPr>
          <p:cNvPr id="221197" name="Text Box 13"/>
          <p:cNvSpPr txBox="1">
            <a:spLocks noChangeArrowheads="1"/>
          </p:cNvSpPr>
          <p:nvPr/>
        </p:nvSpPr>
        <p:spPr bwMode="auto">
          <a:xfrm>
            <a:off x="3886200" y="3200400"/>
            <a:ext cx="1371600" cy="457200"/>
          </a:xfrm>
          <a:prstGeom prst="rect">
            <a:avLst/>
          </a:prstGeom>
          <a:noFill/>
          <a:ln w="9525">
            <a:noFill/>
            <a:miter lim="800000"/>
            <a:headEnd/>
            <a:tailEnd/>
          </a:ln>
        </p:spPr>
        <p:txBody>
          <a:bodyPr>
            <a:spAutoFit/>
          </a:bodyPr>
          <a:lstStyle/>
          <a:p>
            <a:pPr>
              <a:spcBef>
                <a:spcPct val="50000"/>
              </a:spcBef>
            </a:pPr>
            <a:r>
              <a:rPr lang="zh-CN" altLang="en-US" sz="2400">
                <a:solidFill>
                  <a:srgbClr val="FF0000"/>
                </a:solidFill>
                <a:latin typeface="Times New Roman" pitchFamily="18" charset="0"/>
              </a:rPr>
              <a:t>理论化</a:t>
            </a:r>
          </a:p>
        </p:txBody>
      </p:sp>
      <p:sp>
        <p:nvSpPr>
          <p:cNvPr id="221198" name="Text Box 14"/>
          <p:cNvSpPr txBox="1">
            <a:spLocks noChangeArrowheads="1"/>
          </p:cNvSpPr>
          <p:nvPr/>
        </p:nvSpPr>
        <p:spPr bwMode="auto">
          <a:xfrm>
            <a:off x="3886200" y="5429250"/>
            <a:ext cx="1371600" cy="457200"/>
          </a:xfrm>
          <a:prstGeom prst="rect">
            <a:avLst/>
          </a:prstGeom>
          <a:noFill/>
          <a:ln w="9525">
            <a:noFill/>
            <a:miter lim="800000"/>
            <a:headEnd/>
            <a:tailEnd/>
          </a:ln>
        </p:spPr>
        <p:txBody>
          <a:bodyPr>
            <a:spAutoFit/>
          </a:bodyPr>
          <a:lstStyle/>
          <a:p>
            <a:pPr>
              <a:spcBef>
                <a:spcPct val="50000"/>
              </a:spcBef>
            </a:pPr>
            <a:r>
              <a:rPr lang="zh-CN" altLang="en-US" sz="2400">
                <a:solidFill>
                  <a:srgbClr val="FF0000"/>
                </a:solidFill>
                <a:latin typeface="Times New Roman" pitchFamily="18" charset="0"/>
              </a:rPr>
              <a:t>系统化</a:t>
            </a:r>
          </a:p>
        </p:txBody>
      </p:sp>
      <p:sp>
        <p:nvSpPr>
          <p:cNvPr id="221199" name="Text Box 15"/>
          <p:cNvSpPr txBox="1">
            <a:spLocks noChangeArrowheads="1"/>
          </p:cNvSpPr>
          <p:nvPr/>
        </p:nvSpPr>
        <p:spPr bwMode="auto">
          <a:xfrm>
            <a:off x="5981700" y="4283075"/>
            <a:ext cx="1143000" cy="654050"/>
          </a:xfrm>
          <a:prstGeom prst="rect">
            <a:avLst/>
          </a:prstGeom>
          <a:noFill/>
          <a:ln w="12700">
            <a:solidFill>
              <a:srgbClr val="FF6600"/>
            </a:solidFill>
            <a:miter lim="800000"/>
            <a:headEnd/>
            <a:tailEnd/>
          </a:ln>
        </p:spPr>
        <p:txBody>
          <a:bodyPr>
            <a:spAutoFit/>
          </a:bodyPr>
          <a:lstStyle/>
          <a:p>
            <a:pPr>
              <a:spcBef>
                <a:spcPct val="50000"/>
              </a:spcBef>
            </a:pPr>
            <a:r>
              <a:rPr lang="zh-CN" altLang="en-US">
                <a:solidFill>
                  <a:srgbClr val="FF0000"/>
                </a:solidFill>
                <a:latin typeface="Times New Roman" pitchFamily="18" charset="0"/>
              </a:rPr>
              <a:t>哲学</a:t>
            </a:r>
          </a:p>
        </p:txBody>
      </p:sp>
      <p:sp>
        <p:nvSpPr>
          <p:cNvPr id="221200" name="Oval 16"/>
          <p:cNvSpPr>
            <a:spLocks noChangeArrowheads="1"/>
          </p:cNvSpPr>
          <p:nvPr/>
        </p:nvSpPr>
        <p:spPr bwMode="auto">
          <a:xfrm>
            <a:off x="5181600" y="1600200"/>
            <a:ext cx="3429000" cy="1905000"/>
          </a:xfrm>
          <a:prstGeom prst="ellipse">
            <a:avLst/>
          </a:prstGeom>
          <a:solidFill>
            <a:schemeClr val="accent1">
              <a:lumMod val="50000"/>
            </a:schemeClr>
          </a:solidFill>
          <a:ln w="28575">
            <a:noFill/>
            <a:round/>
            <a:headEnd/>
            <a:tailEnd/>
          </a:ln>
        </p:spPr>
        <p:txBody>
          <a:bodyPr wrap="none" anchor="ctr"/>
          <a:lstStyle/>
          <a:p>
            <a:pPr>
              <a:defRPr/>
            </a:pPr>
            <a:endParaRPr lang="zh-CN" altLang="en-US" sz="2000">
              <a:solidFill>
                <a:schemeClr val="bg2"/>
              </a:solidFill>
              <a:latin typeface="Times New Roman" pitchFamily="18" charset="0"/>
              <a:ea typeface="方正大黑简体" pitchFamily="2" charset="-122"/>
            </a:endParaRPr>
          </a:p>
        </p:txBody>
      </p:sp>
      <p:sp>
        <p:nvSpPr>
          <p:cNvPr id="221201" name="Oval 17"/>
          <p:cNvSpPr>
            <a:spLocks noChangeArrowheads="1"/>
          </p:cNvSpPr>
          <p:nvPr/>
        </p:nvSpPr>
        <p:spPr bwMode="auto">
          <a:xfrm>
            <a:off x="5334000" y="2057400"/>
            <a:ext cx="1752600" cy="914400"/>
          </a:xfrm>
          <a:prstGeom prst="ellipse">
            <a:avLst/>
          </a:prstGeom>
          <a:solidFill>
            <a:schemeClr val="accent1">
              <a:lumMod val="90000"/>
            </a:schemeClr>
          </a:solidFill>
          <a:ln w="28575">
            <a:noFill/>
            <a:round/>
            <a:headEnd/>
            <a:tailEnd/>
          </a:ln>
        </p:spPr>
        <p:txBody>
          <a:bodyPr wrap="none" anchor="ctr"/>
          <a:lstStyle/>
          <a:p>
            <a:pPr>
              <a:defRPr/>
            </a:pPr>
            <a:r>
              <a:rPr lang="zh-CN" altLang="en-US" sz="2400" dirty="0">
                <a:solidFill>
                  <a:srgbClr val="003399"/>
                </a:solidFill>
                <a:latin typeface="宋体" pitchFamily="2" charset="-122"/>
              </a:rPr>
              <a:t>哲学</a:t>
            </a:r>
          </a:p>
        </p:txBody>
      </p:sp>
      <p:sp>
        <p:nvSpPr>
          <p:cNvPr id="221202" name="Rectangle 18"/>
          <p:cNvSpPr>
            <a:spLocks noChangeArrowheads="1"/>
          </p:cNvSpPr>
          <p:nvPr/>
        </p:nvSpPr>
        <p:spPr bwMode="auto">
          <a:xfrm>
            <a:off x="7162800" y="2209800"/>
            <a:ext cx="1693863" cy="579438"/>
          </a:xfrm>
          <a:prstGeom prst="rect">
            <a:avLst/>
          </a:prstGeom>
          <a:noFill/>
          <a:ln w="9525">
            <a:noFill/>
            <a:miter lim="800000"/>
            <a:headEnd/>
            <a:tailEnd/>
          </a:ln>
        </p:spPr>
        <p:txBody>
          <a:bodyPr>
            <a:spAutoFit/>
          </a:bodyPr>
          <a:lstStyle/>
          <a:p>
            <a:r>
              <a:rPr lang="zh-CN" altLang="en-US" sz="3200">
                <a:solidFill>
                  <a:srgbClr val="FFFF00"/>
                </a:solidFill>
                <a:latin typeface="宋体" pitchFamily="2" charset="-122"/>
              </a:rPr>
              <a:t>世界观</a:t>
            </a:r>
          </a:p>
        </p:txBody>
      </p:sp>
      <p:sp>
        <p:nvSpPr>
          <p:cNvPr id="31757" name="TextBox 18"/>
          <p:cNvSpPr txBox="1">
            <a:spLocks noChangeArrowheads="1"/>
          </p:cNvSpPr>
          <p:nvPr/>
        </p:nvSpPr>
        <p:spPr bwMode="auto">
          <a:xfrm>
            <a:off x="6213475" y="6307138"/>
            <a:ext cx="254000" cy="396875"/>
          </a:xfrm>
          <a:prstGeom prst="rect">
            <a:avLst/>
          </a:prstGeom>
          <a:noFill/>
          <a:ln w="9525">
            <a:noFill/>
            <a:miter lim="800000"/>
            <a:headEnd/>
            <a:tailEnd/>
          </a:ln>
        </p:spPr>
        <p:txBody>
          <a:bodyPr wrap="none">
            <a:spAutoFit/>
          </a:bodyPr>
          <a:lstStyle/>
          <a:p>
            <a:r>
              <a:rPr lang="en-US" altLang="zh-CN" sz="2000">
                <a:solidFill>
                  <a:srgbClr val="000000"/>
                </a:solidFill>
                <a:ea typeface="楷体_GB2312" pitchFamily="49" charset="-122"/>
              </a:rPr>
              <a:t> </a:t>
            </a:r>
            <a:endParaRPr lang="en-US" altLang="zh-CN"/>
          </a:p>
        </p:txBody>
      </p:sp>
      <p:sp>
        <p:nvSpPr>
          <p:cNvPr id="31758" name="Rectangle 20"/>
          <p:cNvSpPr>
            <a:spLocks noChangeArrowheads="1"/>
          </p:cNvSpPr>
          <p:nvPr/>
        </p:nvSpPr>
        <p:spPr bwMode="auto">
          <a:xfrm>
            <a:off x="990600" y="1600200"/>
            <a:ext cx="150813" cy="5105400"/>
          </a:xfrm>
          <a:prstGeom prst="rect">
            <a:avLst/>
          </a:prstGeom>
          <a:solidFill>
            <a:srgbClr val="FFCC99"/>
          </a:solidFill>
          <a:ln w="12700">
            <a:noFill/>
            <a:miter lim="800000"/>
            <a:headEnd type="none" w="sm" len="sm"/>
            <a:tailEnd type="none" w="sm" len="sm"/>
          </a:ln>
        </p:spPr>
        <p:txBody>
          <a:bodyPr wrap="none" anchor="ctr"/>
          <a:lstStyle/>
          <a:p>
            <a:endParaRPr lang="zh-CN" altLang="en-US"/>
          </a:p>
        </p:txBody>
      </p:sp>
      <p:sp>
        <p:nvSpPr>
          <p:cNvPr id="293909" name="Text Box 21"/>
          <p:cNvSpPr txBox="1">
            <a:spLocks noChangeArrowheads="1"/>
          </p:cNvSpPr>
          <p:nvPr/>
        </p:nvSpPr>
        <p:spPr bwMode="auto">
          <a:xfrm>
            <a:off x="685800" y="2376488"/>
            <a:ext cx="838200" cy="2139950"/>
          </a:xfrm>
          <a:prstGeom prst="rect">
            <a:avLst/>
          </a:prstGeom>
          <a:solidFill>
            <a:srgbClr val="3366FF"/>
          </a:solidFill>
          <a:ln w="38100">
            <a:solidFill>
              <a:schemeClr val="tx1"/>
            </a:solidFill>
            <a:miter lim="800000"/>
            <a:headEnd type="none" w="sm" len="sm"/>
            <a:tailEnd type="none" w="sm" len="sm"/>
          </a:ln>
        </p:spPr>
        <p:txBody>
          <a:bodyPr>
            <a:spAutoFit/>
          </a:bodyPr>
          <a:lstStyle/>
          <a:p>
            <a:r>
              <a:rPr kumimoji="1" lang="zh-CN" altLang="en-US" sz="4400">
                <a:solidFill>
                  <a:srgbClr val="FFFF00"/>
                </a:solidFill>
                <a:latin typeface="Times New Roman" pitchFamily="18" charset="0"/>
                <a:ea typeface="方正大黑简体" pitchFamily="2" charset="-122"/>
              </a:rPr>
              <a:t>世界观</a:t>
            </a:r>
            <a:endParaRPr lang="zh-CN" altLang="en-US">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iterate type="lt">
                                    <p:tmPct val="100000"/>
                                  </p:iterate>
                                  <p:childTnLst>
                                    <p:set>
                                      <p:cBhvr>
                                        <p:cTn id="6" dur="1" fill="hold">
                                          <p:stCondLst>
                                            <p:cond delay="0"/>
                                          </p:stCondLst>
                                        </p:cTn>
                                        <p:tgtEl>
                                          <p:spTgt spid="221186"/>
                                        </p:tgtEl>
                                        <p:attrNameLst>
                                          <p:attrName>style.visibility</p:attrName>
                                        </p:attrNameLst>
                                      </p:cBhvr>
                                      <p:to>
                                        <p:strVal val="visible"/>
                                      </p:to>
                                    </p:set>
                                    <p:animEffect transition="in" filter="dissolve">
                                      <p:cBhvr>
                                        <p:cTn id="7" dur="500"/>
                                        <p:tgtEl>
                                          <p:spTgt spid="22118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21187"/>
                                        </p:tgtEl>
                                        <p:attrNameLst>
                                          <p:attrName>style.visibility</p:attrName>
                                        </p:attrNameLst>
                                      </p:cBhvr>
                                      <p:to>
                                        <p:strVal val="visible"/>
                                      </p:to>
                                    </p:set>
                                    <p:anim calcmode="lin" valueType="num">
                                      <p:cBhvr>
                                        <p:cTn id="12" dur="500" fill="hold"/>
                                        <p:tgtEl>
                                          <p:spTgt spid="221187"/>
                                        </p:tgtEl>
                                        <p:attrNameLst>
                                          <p:attrName>ppt_w</p:attrName>
                                        </p:attrNameLst>
                                      </p:cBhvr>
                                      <p:tavLst>
                                        <p:tav tm="0">
                                          <p:val>
                                            <p:fltVal val="0"/>
                                          </p:val>
                                        </p:tav>
                                        <p:tav tm="100000">
                                          <p:val>
                                            <p:strVal val="#ppt_w"/>
                                          </p:val>
                                        </p:tav>
                                      </p:tavLst>
                                    </p:anim>
                                    <p:anim calcmode="lin" valueType="num">
                                      <p:cBhvr>
                                        <p:cTn id="13" dur="500" fill="hold"/>
                                        <p:tgtEl>
                                          <p:spTgt spid="221187"/>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16" presetClass="entr" presetSubtype="42"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childTnLst>
                          </p:cTn>
                        </p:par>
                        <p:par>
                          <p:cTn id="18" fill="hold">
                            <p:stCondLst>
                              <p:cond delay="1000"/>
                            </p:stCondLst>
                            <p:childTnLst>
                              <p:par>
                                <p:cTn id="19" presetID="17"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ppt_w/2"/>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6" presetClass="entr" presetSubtype="26"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Horizontal)">
                                      <p:cBhvr>
                                        <p:cTn id="28" dur="500"/>
                                        <p:tgtEl>
                                          <p:spTgt spid="4"/>
                                        </p:tgtEl>
                                      </p:cBhvr>
                                    </p:animEffect>
                                  </p:childTnLst>
                                </p:cTn>
                              </p:par>
                            </p:childTnLst>
                          </p:cTn>
                        </p:par>
                        <p:par>
                          <p:cTn id="29" fill="hold">
                            <p:stCondLst>
                              <p:cond delay="2000"/>
                            </p:stCondLst>
                            <p:childTnLst>
                              <p:par>
                                <p:cTn id="30" presetID="17" presetClass="entr" presetSubtype="10" fill="hold" grpId="0" nodeType="afterEffect">
                                  <p:stCondLst>
                                    <p:cond delay="0"/>
                                  </p:stCondLst>
                                  <p:iterate type="lt">
                                    <p:tmPct val="100000"/>
                                  </p:iterate>
                                  <p:childTnLst>
                                    <p:set>
                                      <p:cBhvr>
                                        <p:cTn id="31" dur="1" fill="hold">
                                          <p:stCondLst>
                                            <p:cond delay="0"/>
                                          </p:stCondLst>
                                        </p:cTn>
                                        <p:tgtEl>
                                          <p:spTgt spid="221197"/>
                                        </p:tgtEl>
                                        <p:attrNameLst>
                                          <p:attrName>style.visibility</p:attrName>
                                        </p:attrNameLst>
                                      </p:cBhvr>
                                      <p:to>
                                        <p:strVal val="visible"/>
                                      </p:to>
                                    </p:set>
                                    <p:anim calcmode="lin" valueType="num">
                                      <p:cBhvr>
                                        <p:cTn id="32" dur="75" fill="hold"/>
                                        <p:tgtEl>
                                          <p:spTgt spid="221197"/>
                                        </p:tgtEl>
                                        <p:attrNameLst>
                                          <p:attrName>ppt_w</p:attrName>
                                        </p:attrNameLst>
                                      </p:cBhvr>
                                      <p:tavLst>
                                        <p:tav tm="0">
                                          <p:val>
                                            <p:fltVal val="0"/>
                                          </p:val>
                                        </p:tav>
                                        <p:tav tm="100000">
                                          <p:val>
                                            <p:strVal val="#ppt_w"/>
                                          </p:val>
                                        </p:tav>
                                      </p:tavLst>
                                    </p:anim>
                                    <p:anim calcmode="lin" valueType="num">
                                      <p:cBhvr>
                                        <p:cTn id="33" dur="75" fill="hold"/>
                                        <p:tgtEl>
                                          <p:spTgt spid="221197"/>
                                        </p:tgtEl>
                                        <p:attrNameLst>
                                          <p:attrName>ppt_h</p:attrName>
                                        </p:attrNameLst>
                                      </p:cBhvr>
                                      <p:tavLst>
                                        <p:tav tm="0">
                                          <p:val>
                                            <p:strVal val="#ppt_h"/>
                                          </p:val>
                                        </p:tav>
                                        <p:tav tm="100000">
                                          <p:val>
                                            <p:strVal val="#ppt_h"/>
                                          </p:val>
                                        </p:tav>
                                      </p:tavLst>
                                    </p:anim>
                                  </p:childTnLst>
                                </p:cTn>
                              </p:par>
                            </p:childTnLst>
                          </p:cTn>
                        </p:par>
                        <p:par>
                          <p:cTn id="34" fill="hold">
                            <p:stCondLst>
                              <p:cond delay="2225"/>
                            </p:stCondLst>
                            <p:childTnLst>
                              <p:par>
                                <p:cTn id="35" presetID="17" presetClass="entr" presetSubtype="10" fill="hold" grpId="0" nodeType="afterEffect">
                                  <p:stCondLst>
                                    <p:cond delay="0"/>
                                  </p:stCondLst>
                                  <p:iterate type="lt">
                                    <p:tmPct val="100000"/>
                                  </p:iterate>
                                  <p:childTnLst>
                                    <p:set>
                                      <p:cBhvr>
                                        <p:cTn id="36" dur="1" fill="hold">
                                          <p:stCondLst>
                                            <p:cond delay="0"/>
                                          </p:stCondLst>
                                        </p:cTn>
                                        <p:tgtEl>
                                          <p:spTgt spid="221198"/>
                                        </p:tgtEl>
                                        <p:attrNameLst>
                                          <p:attrName>style.visibility</p:attrName>
                                        </p:attrNameLst>
                                      </p:cBhvr>
                                      <p:to>
                                        <p:strVal val="visible"/>
                                      </p:to>
                                    </p:set>
                                    <p:anim calcmode="lin" valueType="num">
                                      <p:cBhvr>
                                        <p:cTn id="37" dur="75" fill="hold"/>
                                        <p:tgtEl>
                                          <p:spTgt spid="221198"/>
                                        </p:tgtEl>
                                        <p:attrNameLst>
                                          <p:attrName>ppt_w</p:attrName>
                                        </p:attrNameLst>
                                      </p:cBhvr>
                                      <p:tavLst>
                                        <p:tav tm="0">
                                          <p:val>
                                            <p:fltVal val="0"/>
                                          </p:val>
                                        </p:tav>
                                        <p:tav tm="100000">
                                          <p:val>
                                            <p:strVal val="#ppt_w"/>
                                          </p:val>
                                        </p:tav>
                                      </p:tavLst>
                                    </p:anim>
                                    <p:anim calcmode="lin" valueType="num">
                                      <p:cBhvr>
                                        <p:cTn id="38" dur="75" fill="hold"/>
                                        <p:tgtEl>
                                          <p:spTgt spid="221198"/>
                                        </p:tgtEl>
                                        <p:attrNameLst>
                                          <p:attrName>ppt_h</p:attrName>
                                        </p:attrNameLst>
                                      </p:cBhvr>
                                      <p:tavLst>
                                        <p:tav tm="0">
                                          <p:val>
                                            <p:strVal val="#ppt_h"/>
                                          </p:val>
                                        </p:tav>
                                        <p:tav tm="100000">
                                          <p:val>
                                            <p:strVal val="#ppt_h"/>
                                          </p:val>
                                        </p:tav>
                                      </p:tavLst>
                                    </p:anim>
                                  </p:childTnLst>
                                </p:cTn>
                              </p:par>
                            </p:childTnLst>
                          </p:cTn>
                        </p:par>
                        <p:par>
                          <p:cTn id="39" fill="hold">
                            <p:stCondLst>
                              <p:cond delay="2450"/>
                            </p:stCondLst>
                            <p:childTnLst>
                              <p:par>
                                <p:cTn id="40" presetID="23" presetClass="entr" presetSubtype="16" fill="hold" grpId="0" nodeType="afterEffect">
                                  <p:stCondLst>
                                    <p:cond delay="0"/>
                                  </p:stCondLst>
                                  <p:childTnLst>
                                    <p:set>
                                      <p:cBhvr>
                                        <p:cTn id="41" dur="1" fill="hold">
                                          <p:stCondLst>
                                            <p:cond delay="0"/>
                                          </p:stCondLst>
                                        </p:cTn>
                                        <p:tgtEl>
                                          <p:spTgt spid="221199"/>
                                        </p:tgtEl>
                                        <p:attrNameLst>
                                          <p:attrName>style.visibility</p:attrName>
                                        </p:attrNameLst>
                                      </p:cBhvr>
                                      <p:to>
                                        <p:strVal val="visible"/>
                                      </p:to>
                                    </p:set>
                                    <p:anim calcmode="lin" valueType="num">
                                      <p:cBhvr>
                                        <p:cTn id="42" dur="500" fill="hold"/>
                                        <p:tgtEl>
                                          <p:spTgt spid="221199"/>
                                        </p:tgtEl>
                                        <p:attrNameLst>
                                          <p:attrName>ppt_w</p:attrName>
                                        </p:attrNameLst>
                                      </p:cBhvr>
                                      <p:tavLst>
                                        <p:tav tm="0">
                                          <p:val>
                                            <p:fltVal val="0"/>
                                          </p:val>
                                        </p:tav>
                                        <p:tav tm="100000">
                                          <p:val>
                                            <p:strVal val="#ppt_w"/>
                                          </p:val>
                                        </p:tav>
                                      </p:tavLst>
                                    </p:anim>
                                    <p:anim calcmode="lin" valueType="num">
                                      <p:cBhvr>
                                        <p:cTn id="43" dur="500" fill="hold"/>
                                        <p:tgtEl>
                                          <p:spTgt spid="221199"/>
                                        </p:tgtEl>
                                        <p:attrNameLst>
                                          <p:attrName>ppt_h</p:attrName>
                                        </p:attrNameLst>
                                      </p:cBhvr>
                                      <p:tavLst>
                                        <p:tav tm="0">
                                          <p:val>
                                            <p:fltVal val="0"/>
                                          </p:val>
                                        </p:tav>
                                        <p:tav tm="100000">
                                          <p:val>
                                            <p:strVal val="#ppt_h"/>
                                          </p:val>
                                        </p:tav>
                                      </p:tavLst>
                                    </p:anim>
                                  </p:childTnLst>
                                </p:cTn>
                              </p:par>
                            </p:childTnLst>
                          </p:cTn>
                        </p:par>
                        <p:par>
                          <p:cTn id="44" fill="hold">
                            <p:stCondLst>
                              <p:cond delay="2950"/>
                            </p:stCondLst>
                            <p:childTnLst>
                              <p:par>
                                <p:cTn id="45" presetID="9" presetClass="entr" presetSubtype="0" fill="hold" grpId="0" nodeType="afterEffect">
                                  <p:stCondLst>
                                    <p:cond delay="0"/>
                                  </p:stCondLst>
                                  <p:childTnLst>
                                    <p:set>
                                      <p:cBhvr>
                                        <p:cTn id="46" dur="1" fill="hold">
                                          <p:stCondLst>
                                            <p:cond delay="0"/>
                                          </p:stCondLst>
                                        </p:cTn>
                                        <p:tgtEl>
                                          <p:spTgt spid="221200"/>
                                        </p:tgtEl>
                                        <p:attrNameLst>
                                          <p:attrName>style.visibility</p:attrName>
                                        </p:attrNameLst>
                                      </p:cBhvr>
                                      <p:to>
                                        <p:strVal val="visible"/>
                                      </p:to>
                                    </p:set>
                                    <p:animEffect transition="in" filter="dissolve">
                                      <p:cBhvr>
                                        <p:cTn id="47" dur="500"/>
                                        <p:tgtEl>
                                          <p:spTgt spid="221200"/>
                                        </p:tgtEl>
                                      </p:cBhvr>
                                    </p:animEffect>
                                  </p:childTnLst>
                                </p:cTn>
                              </p:par>
                            </p:childTnLst>
                          </p:cTn>
                        </p:par>
                        <p:par>
                          <p:cTn id="48" fill="hold">
                            <p:stCondLst>
                              <p:cond delay="3450"/>
                            </p:stCondLst>
                            <p:childTnLst>
                              <p:par>
                                <p:cTn id="49" presetID="9" presetClass="entr" presetSubtype="0" fill="hold" grpId="0" nodeType="afterEffect">
                                  <p:stCondLst>
                                    <p:cond delay="0"/>
                                  </p:stCondLst>
                                  <p:childTnLst>
                                    <p:set>
                                      <p:cBhvr>
                                        <p:cTn id="50" dur="1" fill="hold">
                                          <p:stCondLst>
                                            <p:cond delay="0"/>
                                          </p:stCondLst>
                                        </p:cTn>
                                        <p:tgtEl>
                                          <p:spTgt spid="221202"/>
                                        </p:tgtEl>
                                        <p:attrNameLst>
                                          <p:attrName>style.visibility</p:attrName>
                                        </p:attrNameLst>
                                      </p:cBhvr>
                                      <p:to>
                                        <p:strVal val="visible"/>
                                      </p:to>
                                    </p:set>
                                    <p:animEffect transition="in" filter="dissolve">
                                      <p:cBhvr>
                                        <p:cTn id="51" dur="500"/>
                                        <p:tgtEl>
                                          <p:spTgt spid="221202"/>
                                        </p:tgtEl>
                                      </p:cBhvr>
                                    </p:animEffect>
                                  </p:childTnLst>
                                </p:cTn>
                              </p:par>
                            </p:childTnLst>
                          </p:cTn>
                        </p:par>
                        <p:par>
                          <p:cTn id="52" fill="hold">
                            <p:stCondLst>
                              <p:cond delay="3950"/>
                            </p:stCondLst>
                            <p:childTnLst>
                              <p:par>
                                <p:cTn id="53" presetID="9" presetClass="entr" presetSubtype="0" fill="hold" grpId="0" nodeType="afterEffect">
                                  <p:stCondLst>
                                    <p:cond delay="0"/>
                                  </p:stCondLst>
                                  <p:childTnLst>
                                    <p:set>
                                      <p:cBhvr>
                                        <p:cTn id="54" dur="1" fill="hold">
                                          <p:stCondLst>
                                            <p:cond delay="0"/>
                                          </p:stCondLst>
                                        </p:cTn>
                                        <p:tgtEl>
                                          <p:spTgt spid="221201"/>
                                        </p:tgtEl>
                                        <p:attrNameLst>
                                          <p:attrName>style.visibility</p:attrName>
                                        </p:attrNameLst>
                                      </p:cBhvr>
                                      <p:to>
                                        <p:strVal val="visible"/>
                                      </p:to>
                                    </p:set>
                                    <p:animEffect transition="in" filter="dissolve">
                                      <p:cBhvr>
                                        <p:cTn id="55" dur="500"/>
                                        <p:tgtEl>
                                          <p:spTgt spid="221201"/>
                                        </p:tgtEl>
                                      </p:cBhvr>
                                    </p:animEffect>
                                  </p:childTnLst>
                                </p:cTn>
                              </p:par>
                            </p:childTnLst>
                          </p:cTn>
                        </p:par>
                        <p:par>
                          <p:cTn id="56" fill="hold">
                            <p:stCondLst>
                              <p:cond delay="4450"/>
                            </p:stCondLst>
                            <p:childTnLst>
                              <p:par>
                                <p:cTn id="57" presetID="23" presetClass="entr" presetSubtype="16" fill="hold" grpId="0" nodeType="afterEffect">
                                  <p:stCondLst>
                                    <p:cond delay="0"/>
                                  </p:stCondLst>
                                  <p:childTnLst>
                                    <p:set>
                                      <p:cBhvr>
                                        <p:cTn id="58" dur="1" fill="hold">
                                          <p:stCondLst>
                                            <p:cond delay="0"/>
                                          </p:stCondLst>
                                        </p:cTn>
                                        <p:tgtEl>
                                          <p:spTgt spid="293909"/>
                                        </p:tgtEl>
                                        <p:attrNameLst>
                                          <p:attrName>style.visibility</p:attrName>
                                        </p:attrNameLst>
                                      </p:cBhvr>
                                      <p:to>
                                        <p:strVal val="visible"/>
                                      </p:to>
                                    </p:set>
                                    <p:anim calcmode="lin" valueType="num">
                                      <p:cBhvr>
                                        <p:cTn id="59" dur="500" fill="hold"/>
                                        <p:tgtEl>
                                          <p:spTgt spid="293909"/>
                                        </p:tgtEl>
                                        <p:attrNameLst>
                                          <p:attrName>ppt_w</p:attrName>
                                        </p:attrNameLst>
                                      </p:cBhvr>
                                      <p:tavLst>
                                        <p:tav tm="0">
                                          <p:val>
                                            <p:fltVal val="0"/>
                                          </p:val>
                                        </p:tav>
                                        <p:tav tm="100000">
                                          <p:val>
                                            <p:strVal val="#ppt_w"/>
                                          </p:val>
                                        </p:tav>
                                      </p:tavLst>
                                    </p:anim>
                                    <p:anim calcmode="lin" valueType="num">
                                      <p:cBhvr>
                                        <p:cTn id="60" dur="500" fill="hold"/>
                                        <p:tgtEl>
                                          <p:spTgt spid="2939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6" grpId="0" autoUpdateAnimBg="0"/>
      <p:bldP spid="221187" grpId="0" animBg="1" autoUpdateAnimBg="0"/>
      <p:bldP spid="221197" grpId="0" autoUpdateAnimBg="0"/>
      <p:bldP spid="221198" grpId="0" autoUpdateAnimBg="0"/>
      <p:bldP spid="221199" grpId="0" animBg="1" autoUpdateAnimBg="0"/>
      <p:bldP spid="221200" grpId="0" animBg="1" autoUpdateAnimBg="0"/>
      <p:bldP spid="221201" grpId="0" animBg="1" autoUpdateAnimBg="0"/>
      <p:bldP spid="221202" grpId="0" autoUpdateAnimBg="0"/>
      <p:bldP spid="293909"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Text Box 2"/>
          <p:cNvSpPr txBox="1">
            <a:spLocks noChangeArrowheads="1"/>
          </p:cNvSpPr>
          <p:nvPr/>
        </p:nvSpPr>
        <p:spPr bwMode="auto">
          <a:xfrm>
            <a:off x="1000125" y="1428750"/>
            <a:ext cx="6705600" cy="1066800"/>
          </a:xfrm>
          <a:prstGeom prst="rect">
            <a:avLst/>
          </a:prstGeom>
          <a:noFill/>
          <a:ln w="9525">
            <a:noFill/>
            <a:miter lim="800000"/>
            <a:headEnd/>
            <a:tailEnd/>
          </a:ln>
        </p:spPr>
        <p:txBody>
          <a:bodyPr lIns="92075" tIns="46036" rIns="92075" bIns="46036"/>
          <a:lstStyle/>
          <a:p>
            <a:pPr marL="342900" indent="-342900">
              <a:spcBef>
                <a:spcPct val="50000"/>
              </a:spcBef>
              <a:buClr>
                <a:srgbClr val="FF3300"/>
              </a:buClr>
              <a:buFont typeface="Wingdings" pitchFamily="2" charset="2"/>
              <a:buNone/>
            </a:pPr>
            <a:r>
              <a:rPr lang="zh-CN" altLang="en-US" sz="2800">
                <a:solidFill>
                  <a:schemeClr val="tx1"/>
                </a:solidFill>
                <a:latin typeface="Garamond" pitchFamily="18" charset="0"/>
              </a:rPr>
              <a:t>矛盾双方相互依存，互为条件，共处于一个统一体中。</a:t>
            </a:r>
            <a:endParaRPr lang="zh-CN" altLang="en-US" sz="2800">
              <a:solidFill>
                <a:schemeClr val="tx1"/>
              </a:solidFill>
            </a:endParaRPr>
          </a:p>
        </p:txBody>
      </p:sp>
      <p:sp>
        <p:nvSpPr>
          <p:cNvPr id="425987" name="Text Box 3"/>
          <p:cNvSpPr txBox="1">
            <a:spLocks noChangeArrowheads="1"/>
          </p:cNvSpPr>
          <p:nvPr/>
        </p:nvSpPr>
        <p:spPr bwMode="auto">
          <a:xfrm>
            <a:off x="458788" y="279400"/>
            <a:ext cx="8229600" cy="1143000"/>
          </a:xfrm>
          <a:prstGeom prst="rect">
            <a:avLst/>
          </a:prstGeom>
          <a:noFill/>
          <a:ln w="9525">
            <a:noFill/>
            <a:miter lim="800000"/>
            <a:headEnd/>
            <a:tailEnd/>
          </a:ln>
        </p:spPr>
        <p:txBody>
          <a:bodyPr lIns="92075" tIns="46036" rIns="92075" bIns="46036" anchor="ctr"/>
          <a:lstStyle/>
          <a:p>
            <a:pPr>
              <a:spcBef>
                <a:spcPct val="50000"/>
              </a:spcBef>
              <a:buClr>
                <a:srgbClr val="FF3300"/>
              </a:buClr>
              <a:buFont typeface="Wingdings" pitchFamily="2" charset="2"/>
              <a:buChar char="v"/>
            </a:pPr>
            <a:r>
              <a:rPr lang="en-US" altLang="zh-CN" sz="3200">
                <a:latin typeface="Garamond" pitchFamily="18" charset="0"/>
                <a:ea typeface="ˎ̥"/>
                <a:cs typeface="ˎ̥"/>
              </a:rPr>
              <a:t>  </a:t>
            </a:r>
            <a:endParaRPr lang="en-US" altLang="zh-CN" sz="3200">
              <a:solidFill>
                <a:schemeClr val="tx2"/>
              </a:solidFill>
            </a:endParaRPr>
          </a:p>
        </p:txBody>
      </p:sp>
      <p:sp>
        <p:nvSpPr>
          <p:cNvPr id="113668" name="Rectangle 4"/>
          <p:cNvSpPr>
            <a:spLocks noChangeArrowheads="1"/>
          </p:cNvSpPr>
          <p:nvPr/>
        </p:nvSpPr>
        <p:spPr bwMode="auto">
          <a:xfrm>
            <a:off x="1752600" y="762000"/>
            <a:ext cx="2632075" cy="579438"/>
          </a:xfrm>
          <a:prstGeom prst="rect">
            <a:avLst/>
          </a:prstGeom>
          <a:noFill/>
          <a:ln w="12700">
            <a:noFill/>
            <a:miter lim="800000"/>
            <a:headEnd type="none" w="sm" len="sm"/>
            <a:tailEnd type="none" w="sm" len="sm"/>
          </a:ln>
        </p:spPr>
        <p:txBody>
          <a:bodyPr wrap="none">
            <a:spAutoFit/>
          </a:bodyPr>
          <a:lstStyle/>
          <a:p>
            <a:r>
              <a:rPr kumimoji="1" lang="zh-CN" altLang="en-US" sz="3200">
                <a:solidFill>
                  <a:srgbClr val="006600"/>
                </a:solidFill>
                <a:latin typeface="Times New Roman" pitchFamily="18" charset="0"/>
                <a:ea typeface="黑体" pitchFamily="2" charset="-122"/>
                <a:cs typeface="文鼎CS楷体" pitchFamily="49" charset="-122"/>
              </a:rPr>
              <a:t>矛盾的同一性</a:t>
            </a:r>
            <a:endParaRPr lang="zh-CN" altLang="en-US" sz="3200">
              <a:solidFill>
                <a:srgbClr val="006600"/>
              </a:solidFill>
              <a:ea typeface="黑体" pitchFamily="2" charset="-122"/>
              <a:cs typeface="文鼎CS楷体" pitchFamily="49" charset="-122"/>
            </a:endParaRPr>
          </a:p>
        </p:txBody>
      </p:sp>
      <p:sp>
        <p:nvSpPr>
          <p:cNvPr id="425989" name="Text Box 5"/>
          <p:cNvSpPr txBox="1">
            <a:spLocks noChangeArrowheads="1"/>
          </p:cNvSpPr>
          <p:nvPr/>
        </p:nvSpPr>
        <p:spPr bwMode="auto">
          <a:xfrm>
            <a:off x="3929063" y="2643188"/>
            <a:ext cx="4391025" cy="3508375"/>
          </a:xfrm>
          <a:prstGeom prst="rect">
            <a:avLst/>
          </a:prstGeom>
          <a:noFill/>
          <a:ln w="9525">
            <a:solidFill>
              <a:srgbClr val="FFFFFF"/>
            </a:solidFill>
            <a:miter lim="800000"/>
            <a:headEnd/>
            <a:tailEnd/>
          </a:ln>
        </p:spPr>
        <p:txBody>
          <a:bodyPr>
            <a:spAutoFit/>
          </a:bodyPr>
          <a:lstStyle/>
          <a:p>
            <a:pPr>
              <a:lnSpc>
                <a:spcPct val="110000"/>
              </a:lnSpc>
            </a:pPr>
            <a:r>
              <a:rPr kumimoji="1" lang="en-US" altLang="zh-CN" sz="3200">
                <a:solidFill>
                  <a:schemeClr val="tx1"/>
                </a:solidFill>
                <a:latin typeface="方正大黑简体" pitchFamily="2" charset="-122"/>
                <a:ea typeface="方正大黑简体" pitchFamily="2" charset="-122"/>
              </a:rPr>
              <a:t>    </a:t>
            </a:r>
            <a:r>
              <a:rPr kumimoji="1" lang="zh-CN" altLang="en-US">
                <a:solidFill>
                  <a:schemeClr val="tx1"/>
                </a:solidFill>
                <a:latin typeface="楷体_GB2312" pitchFamily="49" charset="-122"/>
                <a:ea typeface="楷体_GB2312" pitchFamily="49" charset="-122"/>
              </a:rPr>
              <a:t>有无相生，难易相成，长短相形，高下相倾，音声相和，前后相随</a:t>
            </a:r>
            <a:r>
              <a:rPr kumimoji="1" lang="zh-CN" altLang="en-US">
                <a:solidFill>
                  <a:schemeClr val="tx1"/>
                </a:solidFill>
                <a:latin typeface="方正大黑简体" pitchFamily="2" charset="-122"/>
                <a:ea typeface="方正大黑简体" pitchFamily="2" charset="-122"/>
              </a:rPr>
              <a:t>。      </a:t>
            </a:r>
            <a:endParaRPr kumimoji="1" lang="zh-CN" altLang="en-US" sz="2400">
              <a:solidFill>
                <a:schemeClr val="tx1"/>
              </a:solidFill>
              <a:latin typeface="Times New Roman" pitchFamily="18" charset="0"/>
              <a:ea typeface="ˎ̥"/>
              <a:cs typeface="ˎ̥"/>
            </a:endParaRPr>
          </a:p>
          <a:p>
            <a:pPr>
              <a:lnSpc>
                <a:spcPct val="90000"/>
              </a:lnSpc>
            </a:pPr>
            <a:endParaRPr kumimoji="1" lang="zh-CN" altLang="en-US">
              <a:solidFill>
                <a:schemeClr val="tx1"/>
              </a:solidFill>
              <a:latin typeface="方正大黑简体" pitchFamily="2" charset="-122"/>
              <a:ea typeface="方正大黑简体" pitchFamily="2" charset="-122"/>
            </a:endParaRPr>
          </a:p>
          <a:p>
            <a:pPr>
              <a:lnSpc>
                <a:spcPct val="90000"/>
              </a:lnSpc>
            </a:pPr>
            <a:r>
              <a:rPr kumimoji="1" lang="zh-CN" altLang="en-US">
                <a:solidFill>
                  <a:schemeClr val="tx1"/>
                </a:solidFill>
                <a:latin typeface="方正大黑简体" pitchFamily="2" charset="-122"/>
                <a:ea typeface="方正大黑简体" pitchFamily="2" charset="-122"/>
              </a:rPr>
              <a:t>     </a:t>
            </a:r>
            <a:r>
              <a:rPr kumimoji="1" lang="zh-CN" altLang="en-US">
                <a:solidFill>
                  <a:schemeClr val="tx1"/>
                </a:solidFill>
                <a:latin typeface="方正大黑简体" pitchFamily="2" charset="-122"/>
                <a:ea typeface="方正大黑简体" pitchFamily="2" charset="-122"/>
                <a:sym typeface="Symbol" pitchFamily="18" charset="2"/>
              </a:rPr>
              <a:t></a:t>
            </a:r>
            <a:r>
              <a:rPr kumimoji="1" lang="en-US" altLang="zh-CN">
                <a:solidFill>
                  <a:schemeClr val="tx1"/>
                </a:solidFill>
                <a:latin typeface="方正大黑简体" pitchFamily="2" charset="-122"/>
                <a:ea typeface="方正大黑简体" pitchFamily="2" charset="-122"/>
              </a:rPr>
              <a:t>《</a:t>
            </a:r>
            <a:r>
              <a:rPr kumimoji="1" lang="zh-CN" altLang="en-US">
                <a:solidFill>
                  <a:schemeClr val="tx1"/>
                </a:solidFill>
                <a:latin typeface="方正大黑简体" pitchFamily="2" charset="-122"/>
                <a:ea typeface="方正大黑简体" pitchFamily="2" charset="-122"/>
              </a:rPr>
              <a:t>老子</a:t>
            </a:r>
            <a:r>
              <a:rPr kumimoji="1" lang="en-US" altLang="zh-CN">
                <a:solidFill>
                  <a:schemeClr val="tx1"/>
                </a:solidFill>
                <a:latin typeface="方正大黑简体" pitchFamily="2" charset="-122"/>
                <a:ea typeface="方正大黑简体" pitchFamily="2" charset="-122"/>
              </a:rPr>
              <a:t>》</a:t>
            </a:r>
            <a:endParaRPr kumimoji="1" lang="en-US" altLang="zh-CN">
              <a:solidFill>
                <a:schemeClr val="tx1"/>
              </a:solidFill>
              <a:latin typeface="方正大黑简体" pitchFamily="2" charset="-122"/>
              <a:ea typeface="方正大黑简体" pitchFamily="2" charset="-122"/>
              <a:sym typeface="Symbol" pitchFamily="18" charset="2"/>
            </a:endParaRPr>
          </a:p>
        </p:txBody>
      </p:sp>
      <p:pic>
        <p:nvPicPr>
          <p:cNvPr id="425990" name="Picture 6" descr="老子头像"/>
          <p:cNvPicPr>
            <a:picLocks noChangeAspect="1" noChangeArrowheads="1"/>
          </p:cNvPicPr>
          <p:nvPr/>
        </p:nvPicPr>
        <p:blipFill>
          <a:blip r:embed="rId2" cstate="print">
            <a:lum bright="-2000" contrast="10000"/>
          </a:blip>
          <a:srcRect/>
          <a:stretch>
            <a:fillRect/>
          </a:stretch>
        </p:blipFill>
        <p:spPr bwMode="auto">
          <a:xfrm>
            <a:off x="714375" y="2786063"/>
            <a:ext cx="3021013" cy="3657600"/>
          </a:xfrm>
          <a:prstGeom prst="rect">
            <a:avLst/>
          </a:prstGeom>
          <a:noFill/>
          <a:ln w="9525">
            <a:solidFill>
              <a:srgbClr val="E5E5FF"/>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25987"/>
                                        </p:tgtEl>
                                        <p:attrNameLst>
                                          <p:attrName>style.visibility</p:attrName>
                                        </p:attrNameLst>
                                      </p:cBhvr>
                                      <p:to>
                                        <p:strVal val="visible"/>
                                      </p:to>
                                    </p:set>
                                    <p:anim calcmode="lin" valueType="num">
                                      <p:cBhvr additive="base">
                                        <p:cTn id="7" dur="500" fill="hold"/>
                                        <p:tgtEl>
                                          <p:spTgt spid="425987"/>
                                        </p:tgtEl>
                                        <p:attrNameLst>
                                          <p:attrName>ppt_x</p:attrName>
                                        </p:attrNameLst>
                                      </p:cBhvr>
                                      <p:tavLst>
                                        <p:tav tm="0">
                                          <p:val>
                                            <p:strVal val="0-#ppt_w/2"/>
                                          </p:val>
                                        </p:tav>
                                        <p:tav tm="100000">
                                          <p:val>
                                            <p:strVal val="#ppt_x"/>
                                          </p:val>
                                        </p:tav>
                                      </p:tavLst>
                                    </p:anim>
                                    <p:anim calcmode="lin" valueType="num">
                                      <p:cBhvr additive="base">
                                        <p:cTn id="8" dur="500" fill="hold"/>
                                        <p:tgtEl>
                                          <p:spTgt spid="42598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425989">
                                            <p:txEl>
                                              <p:charRg st="4294967295" end="4294967295"/>
                                            </p:txEl>
                                          </p:spTgt>
                                        </p:tgtEl>
                                        <p:attrNameLst>
                                          <p:attrName>style.visibility</p:attrName>
                                        </p:attrNameLst>
                                      </p:cBhvr>
                                      <p:to>
                                        <p:strVal val="visible"/>
                                      </p:to>
                                    </p:set>
                                    <p:anim calcmode="lin" valueType="num">
                                      <p:cBhvr>
                                        <p:cTn id="12" dur="500" fill="hold"/>
                                        <p:tgtEl>
                                          <p:spTgt spid="425989">
                                            <p:txEl>
                                              <p:charRg st="4294967295" end="4294967295"/>
                                            </p:txEl>
                                          </p:spTgt>
                                        </p:tgtEl>
                                        <p:attrNameLst>
                                          <p:attrName>ppt_w</p:attrName>
                                        </p:attrNameLst>
                                      </p:cBhvr>
                                      <p:tavLst>
                                        <p:tav tm="0">
                                          <p:val>
                                            <p:strVal val="2/3*#ppt_w"/>
                                          </p:val>
                                        </p:tav>
                                        <p:tav tm="100000">
                                          <p:val>
                                            <p:strVal val="#ppt_w"/>
                                          </p:val>
                                        </p:tav>
                                      </p:tavLst>
                                    </p:anim>
                                    <p:anim calcmode="lin" valueType="num">
                                      <p:cBhvr>
                                        <p:cTn id="13" dur="500" fill="hold"/>
                                        <p:tgtEl>
                                          <p:spTgt spid="425989">
                                            <p:txEl>
                                              <p:charRg st="4294967295" end="4294967295"/>
                                            </p:txEl>
                                          </p:spTgt>
                                        </p:tgtEl>
                                        <p:attrNameLst>
                                          <p:attrName>ppt_h</p:attrName>
                                        </p:attrNameLst>
                                      </p:cBhvr>
                                      <p:tavLst>
                                        <p:tav tm="0">
                                          <p:val>
                                            <p:strVal val="2/3*#ppt_h"/>
                                          </p:val>
                                        </p:tav>
                                        <p:tav tm="100000">
                                          <p:val>
                                            <p:strVal val="#ppt_h"/>
                                          </p:val>
                                        </p:tav>
                                      </p:tavLst>
                                    </p:anim>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425990"/>
                                        </p:tgtEl>
                                        <p:attrNameLst>
                                          <p:attrName>style.visibility</p:attrName>
                                        </p:attrNameLst>
                                      </p:cBhvr>
                                      <p:to>
                                        <p:strVal val="visible"/>
                                      </p:to>
                                    </p:set>
                                    <p:animEffect transition="in" filter="slide(fromBottom)">
                                      <p:cBhvr>
                                        <p:cTn id="17" dur="500"/>
                                        <p:tgtEl>
                                          <p:spTgt spid="425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7" grpId="0" autoUpdateAnimBg="0"/>
      <p:bldP spid="425989"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762000" y="762000"/>
            <a:ext cx="7772400" cy="1066800"/>
          </a:xfrm>
          <a:prstGeom prst="rect">
            <a:avLst/>
          </a:prstGeom>
          <a:solidFill>
            <a:schemeClr val="bg1">
              <a:alpha val="50000"/>
            </a:schemeClr>
          </a:solidFill>
          <a:ln w="9525">
            <a:noFill/>
            <a:miter lim="800000"/>
            <a:headEnd/>
            <a:tailEnd/>
          </a:ln>
          <a:effectLst/>
        </p:spPr>
        <p:txBody>
          <a:bodyPr>
            <a:spAutoFit/>
          </a:bodyPr>
          <a:lstStyle/>
          <a:p>
            <a:pPr algn="l" eaLnBrk="1" hangingPunct="1">
              <a:defRPr/>
            </a:pPr>
            <a:r>
              <a:rPr kumimoji="1" lang="en-US" altLang="zh-CN" sz="3200">
                <a:solidFill>
                  <a:srgbClr val="006600"/>
                </a:solidFill>
                <a:effectLst>
                  <a:outerShdw blurRad="38100" dist="38100" dir="2700000" algn="tl">
                    <a:srgbClr val="C0C0C0"/>
                  </a:outerShdw>
                </a:effectLst>
                <a:latin typeface="楷体_GB2312" pitchFamily="49" charset="-122"/>
                <a:ea typeface="楷体_GB2312" pitchFamily="49" charset="-122"/>
              </a:rPr>
              <a:t> 	 </a:t>
            </a:r>
            <a:r>
              <a:rPr kumimoji="1" lang="en-US" altLang="zh-CN" sz="3200">
                <a:solidFill>
                  <a:srgbClr val="006600"/>
                </a:solidFill>
                <a:effectLst>
                  <a:outerShdw blurRad="38100" dist="38100" dir="2700000" algn="tl">
                    <a:srgbClr val="C0C0C0"/>
                  </a:outerShdw>
                </a:effectLst>
                <a:latin typeface="华文新魏" pitchFamily="2" charset="-122"/>
                <a:ea typeface="华文新魏" pitchFamily="2" charset="-122"/>
              </a:rPr>
              <a:t>2.</a:t>
            </a:r>
            <a:r>
              <a:rPr kumimoji="1" lang="zh-CN" altLang="en-US" sz="3200">
                <a:solidFill>
                  <a:srgbClr val="006600"/>
                </a:solidFill>
                <a:effectLst>
                  <a:outerShdw blurRad="38100" dist="38100" dir="2700000" algn="tl">
                    <a:srgbClr val="C0C0C0"/>
                  </a:outerShdw>
                </a:effectLst>
                <a:latin typeface="华文新魏" pitchFamily="2" charset="-122"/>
                <a:ea typeface="华文新魏" pitchFamily="2" charset="-122"/>
              </a:rPr>
              <a:t>矛盾的斗争性是指矛盾着的对立面之间相互排斥、相互分离的性质和趋势。</a:t>
            </a:r>
          </a:p>
        </p:txBody>
      </p:sp>
      <p:sp>
        <p:nvSpPr>
          <p:cNvPr id="60419" name="Rectangle 3"/>
          <p:cNvSpPr>
            <a:spLocks noChangeArrowheads="1"/>
          </p:cNvSpPr>
          <p:nvPr/>
        </p:nvSpPr>
        <p:spPr bwMode="auto">
          <a:xfrm>
            <a:off x="457200" y="2276475"/>
            <a:ext cx="2286000" cy="779463"/>
          </a:xfrm>
          <a:prstGeom prst="rect">
            <a:avLst/>
          </a:prstGeom>
          <a:solidFill>
            <a:schemeClr val="hlink"/>
          </a:solidFill>
          <a:ln w="57150">
            <a:solidFill>
              <a:schemeClr val="bg1"/>
            </a:solidFill>
            <a:miter lim="800000"/>
            <a:headEnd/>
            <a:tailEnd/>
          </a:ln>
          <a:effectLst/>
        </p:spPr>
        <p:txBody>
          <a:bodyPr wrap="none" anchor="ctr"/>
          <a:lstStyle/>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相互差异</a:t>
            </a:r>
          </a:p>
        </p:txBody>
      </p:sp>
      <p:sp>
        <p:nvSpPr>
          <p:cNvPr id="60420" name="AutoShape 4"/>
          <p:cNvSpPr>
            <a:spLocks noChangeArrowheads="1"/>
          </p:cNvSpPr>
          <p:nvPr/>
        </p:nvSpPr>
        <p:spPr bwMode="auto">
          <a:xfrm>
            <a:off x="2743200" y="2349500"/>
            <a:ext cx="657225" cy="558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tx1"/>
              </a:gs>
              <a:gs pos="100000">
                <a:schemeClr val="hlink"/>
              </a:gs>
            </a:gsLst>
            <a:lin ang="0" scaled="1"/>
          </a:gradFill>
          <a:ln w="9525">
            <a:solidFill>
              <a:schemeClr val="bg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0421" name="Rectangle 5"/>
          <p:cNvSpPr>
            <a:spLocks noChangeArrowheads="1"/>
          </p:cNvSpPr>
          <p:nvPr/>
        </p:nvSpPr>
        <p:spPr bwMode="auto">
          <a:xfrm>
            <a:off x="3505200" y="2276475"/>
            <a:ext cx="2133600" cy="779463"/>
          </a:xfrm>
          <a:prstGeom prst="rect">
            <a:avLst/>
          </a:prstGeom>
          <a:solidFill>
            <a:schemeClr val="hlink"/>
          </a:solidFill>
          <a:ln w="57150">
            <a:solidFill>
              <a:schemeClr val="bg1"/>
            </a:solidFill>
            <a:miter lim="800000"/>
            <a:headEnd/>
            <a:tailEnd/>
          </a:ln>
          <a:effectLst/>
        </p:spPr>
        <p:txBody>
          <a:bodyPr wrap="none" anchor="ctr"/>
          <a:lstStyle/>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相互排斥</a:t>
            </a:r>
          </a:p>
        </p:txBody>
      </p:sp>
      <p:sp>
        <p:nvSpPr>
          <p:cNvPr id="60422" name="AutoShape 6"/>
          <p:cNvSpPr>
            <a:spLocks noChangeArrowheads="1"/>
          </p:cNvSpPr>
          <p:nvPr/>
        </p:nvSpPr>
        <p:spPr bwMode="auto">
          <a:xfrm>
            <a:off x="5715000" y="2349500"/>
            <a:ext cx="657225" cy="558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tx1"/>
              </a:gs>
              <a:gs pos="100000">
                <a:schemeClr val="hlink"/>
              </a:gs>
            </a:gsLst>
            <a:lin ang="0" scaled="1"/>
          </a:gradFill>
          <a:ln w="9525">
            <a:solidFill>
              <a:schemeClr val="bg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0423" name="Rectangle 7"/>
          <p:cNvSpPr>
            <a:spLocks noChangeArrowheads="1"/>
          </p:cNvSpPr>
          <p:nvPr/>
        </p:nvSpPr>
        <p:spPr bwMode="auto">
          <a:xfrm>
            <a:off x="6477000" y="2276475"/>
            <a:ext cx="2286000" cy="779463"/>
          </a:xfrm>
          <a:prstGeom prst="rect">
            <a:avLst/>
          </a:prstGeom>
          <a:solidFill>
            <a:schemeClr val="hlink"/>
          </a:solidFill>
          <a:ln w="57150">
            <a:solidFill>
              <a:schemeClr val="bg1"/>
            </a:solidFill>
            <a:miter lim="800000"/>
            <a:headEnd/>
            <a:tailEnd/>
          </a:ln>
          <a:effectLst/>
        </p:spPr>
        <p:txBody>
          <a:bodyPr wrap="none" anchor="ctr"/>
          <a:lstStyle/>
          <a:p>
            <a:pPr eaLnBrk="1" hangingPunct="1">
              <a:defRPr/>
            </a:pPr>
            <a:r>
              <a:rPr kumimoji="1" lang="zh-CN" altLang="en-US" sz="3200">
                <a:effectLst>
                  <a:outerShdw blurRad="38100" dist="38100" dir="2700000" algn="tl">
                    <a:srgbClr val="000000"/>
                  </a:outerShdw>
                </a:effectLst>
                <a:latin typeface="楷体_GB2312" pitchFamily="49" charset="-122"/>
                <a:ea typeface="楷体_GB2312" pitchFamily="49" charset="-122"/>
              </a:rPr>
              <a:t>相互克服</a:t>
            </a:r>
          </a:p>
        </p:txBody>
      </p:sp>
      <p:sp>
        <p:nvSpPr>
          <p:cNvPr id="60424" name="Rectangle 8"/>
          <p:cNvSpPr>
            <a:spLocks noChangeArrowheads="1"/>
          </p:cNvSpPr>
          <p:nvPr/>
        </p:nvSpPr>
        <p:spPr bwMode="auto">
          <a:xfrm>
            <a:off x="762000" y="3505200"/>
            <a:ext cx="7162800" cy="579438"/>
          </a:xfrm>
          <a:prstGeom prst="rect">
            <a:avLst/>
          </a:prstGeom>
          <a:solidFill>
            <a:schemeClr val="bg1">
              <a:alpha val="50000"/>
            </a:schemeClr>
          </a:solidFill>
          <a:ln w="9525">
            <a:noFill/>
            <a:miter lim="800000"/>
            <a:headEnd/>
            <a:tailEnd/>
          </a:ln>
          <a:effectLst/>
        </p:spPr>
        <p:txBody>
          <a:bodyPr>
            <a:spAutoFit/>
          </a:bodyPr>
          <a:lstStyle/>
          <a:p>
            <a:pPr algn="l" eaLnBrk="1" hangingPunct="1">
              <a:defRPr/>
            </a:pPr>
            <a:r>
              <a:rPr kumimoji="1" lang="en-US" altLang="zh-CN" sz="3200">
                <a:solidFill>
                  <a:schemeClr val="tx1"/>
                </a:solidFill>
                <a:effectLst>
                  <a:outerShdw blurRad="38100" dist="38100" dir="2700000" algn="tl">
                    <a:srgbClr val="C0C0C0"/>
                  </a:outerShdw>
                </a:effectLst>
                <a:latin typeface="楷体_GB2312" pitchFamily="49" charset="-122"/>
                <a:ea typeface="楷体_GB2312" pitchFamily="49" charset="-122"/>
              </a:rPr>
              <a:t>    </a:t>
            </a:r>
            <a:r>
              <a:rPr kumimoji="1" lang="zh-CN" altLang="en-US" sz="3200">
                <a:solidFill>
                  <a:schemeClr val="tx1"/>
                </a:solidFill>
                <a:effectLst>
                  <a:outerShdw blurRad="38100" dist="38100" dir="2700000" algn="tl">
                    <a:srgbClr val="C0C0C0"/>
                  </a:outerShdw>
                </a:effectLst>
                <a:latin typeface="华文新魏" pitchFamily="2" charset="-122"/>
                <a:ea typeface="华文新魏" pitchFamily="2" charset="-122"/>
              </a:rPr>
              <a:t>矛盾的同一性和斗争性的辩证关系</a:t>
            </a:r>
          </a:p>
        </p:txBody>
      </p:sp>
      <p:sp>
        <p:nvSpPr>
          <p:cNvPr id="60425" name="Oval 9"/>
          <p:cNvSpPr>
            <a:spLocks noChangeArrowheads="1"/>
          </p:cNvSpPr>
          <p:nvPr/>
        </p:nvSpPr>
        <p:spPr bwMode="auto">
          <a:xfrm>
            <a:off x="1331913" y="836613"/>
            <a:ext cx="304800" cy="304800"/>
          </a:xfrm>
          <a:prstGeom prst="ellipse">
            <a:avLst/>
          </a:prstGeom>
          <a:solidFill>
            <a:srgbClr val="990000"/>
          </a:solidFill>
          <a:ln w="9525">
            <a:solidFill>
              <a:schemeClr val="bg1"/>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nvGrpSpPr>
          <p:cNvPr id="3" name="Group 9"/>
          <p:cNvGrpSpPr>
            <a:grpSpLocks/>
          </p:cNvGrpSpPr>
          <p:nvPr/>
        </p:nvGrpSpPr>
        <p:grpSpPr bwMode="auto">
          <a:xfrm>
            <a:off x="1219200" y="4343400"/>
            <a:ext cx="2362200" cy="814388"/>
            <a:chOff x="816" y="2304"/>
            <a:chExt cx="1440" cy="448"/>
          </a:xfrm>
        </p:grpSpPr>
        <p:sp>
          <p:nvSpPr>
            <p:cNvPr id="114706"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2"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r>
                <a:rPr lang="zh-CN" altLang="en-US" sz="2800">
                  <a:effectLst>
                    <a:outerShdw blurRad="38100" dist="38100" dir="2700000" algn="tl">
                      <a:srgbClr val="000000"/>
                    </a:outerShdw>
                  </a:effectLst>
                  <a:cs typeface="Arial" pitchFamily="34" charset="0"/>
                </a:rPr>
                <a:t>矛盾的同一性</a:t>
              </a:r>
            </a:p>
          </p:txBody>
        </p:sp>
      </p:grpSp>
      <p:grpSp>
        <p:nvGrpSpPr>
          <p:cNvPr id="4" name="Group 12"/>
          <p:cNvGrpSpPr>
            <a:grpSpLocks/>
          </p:cNvGrpSpPr>
          <p:nvPr/>
        </p:nvGrpSpPr>
        <p:grpSpPr bwMode="auto">
          <a:xfrm>
            <a:off x="5867400" y="4495800"/>
            <a:ext cx="2362200" cy="1371600"/>
            <a:chOff x="816" y="2304"/>
            <a:chExt cx="1440" cy="448"/>
          </a:xfrm>
        </p:grpSpPr>
        <p:sp>
          <p:nvSpPr>
            <p:cNvPr id="114704" name="Freeform 13"/>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solidFill>
                  <a:schemeClr val="accent2"/>
                </a:solidFill>
              </a:endParaRPr>
            </a:p>
          </p:txBody>
        </p:sp>
        <p:sp>
          <p:nvSpPr>
            <p:cNvPr id="310286" name="Rectangle 14"/>
            <p:cNvSpPr>
              <a:spLocks noChangeArrowheads="1"/>
            </p:cNvSpPr>
            <p:nvPr/>
          </p:nvSpPr>
          <p:spPr bwMode="gray">
            <a:xfrm>
              <a:off x="816" y="2304"/>
              <a:ext cx="1440" cy="393"/>
            </a:xfrm>
            <a:prstGeom prst="rect">
              <a:avLst/>
            </a:prstGeom>
            <a:gradFill rotWithShape="1">
              <a:gsLst>
                <a:gs pos="0">
                  <a:schemeClr val="accent1"/>
                </a:gs>
                <a:gs pos="100000">
                  <a:schemeClr val="accent1">
                    <a:gamma/>
                    <a:tint val="63529"/>
                    <a:invGamma/>
                  </a:schemeClr>
                </a:gs>
              </a:gsLst>
              <a:lin ang="2700000" scaled="1"/>
            </a:gradFill>
            <a:ln w="9525" algn="ctr">
              <a:noFill/>
              <a:miter lim="800000"/>
              <a:headEnd/>
              <a:tailEnd/>
            </a:ln>
          </p:spPr>
          <p:txBody>
            <a:bodyPr wrap="none" anchor="ctr"/>
            <a:lstStyle/>
            <a:p>
              <a:pPr>
                <a:defRPr/>
              </a:pPr>
              <a:r>
                <a:rPr lang="zh-CN" altLang="en-US" sz="2800">
                  <a:solidFill>
                    <a:schemeClr val="accent2"/>
                  </a:solidFill>
                  <a:effectLst>
                    <a:outerShdw blurRad="38100" dist="38100" dir="2700000" algn="tl">
                      <a:srgbClr val="000000"/>
                    </a:outerShdw>
                  </a:effectLst>
                  <a:cs typeface="Arial" pitchFamily="34" charset="0"/>
                </a:rPr>
                <a:t>相互联结</a:t>
              </a:r>
            </a:p>
            <a:p>
              <a:pPr>
                <a:defRPr/>
              </a:pPr>
              <a:r>
                <a:rPr lang="zh-CN" altLang="en-US" sz="2800">
                  <a:solidFill>
                    <a:schemeClr val="accent2"/>
                  </a:solidFill>
                  <a:effectLst>
                    <a:outerShdw blurRad="38100" dist="38100" dir="2700000" algn="tl">
                      <a:srgbClr val="000000"/>
                    </a:outerShdw>
                  </a:effectLst>
                  <a:cs typeface="Arial" pitchFamily="34" charset="0"/>
                </a:rPr>
                <a:t>相辅相成</a:t>
              </a:r>
            </a:p>
          </p:txBody>
        </p:sp>
      </p:grpSp>
      <p:sp>
        <p:nvSpPr>
          <p:cNvPr id="289803" name="AutoShape 11"/>
          <p:cNvSpPr>
            <a:spLocks noChangeArrowheads="1"/>
          </p:cNvSpPr>
          <p:nvPr/>
        </p:nvSpPr>
        <p:spPr bwMode="gray">
          <a:xfrm>
            <a:off x="3733800" y="4876800"/>
            <a:ext cx="1981200" cy="577850"/>
          </a:xfrm>
          <a:prstGeom prst="rightArrow">
            <a:avLst>
              <a:gd name="adj1" fmla="val 50000"/>
              <a:gd name="adj2" fmla="val 153698"/>
            </a:avLst>
          </a:prstGeom>
          <a:gradFill rotWithShape="1">
            <a:gsLst>
              <a:gs pos="0">
                <a:schemeClr val="accent1"/>
              </a:gs>
              <a:gs pos="100000">
                <a:srgbClr val="FEFEFE"/>
              </a:gs>
            </a:gsLst>
            <a:lin ang="0" scaled="1"/>
          </a:gradFill>
          <a:ln w="9525" algn="ctr">
            <a:solidFill>
              <a:srgbClr val="003399"/>
            </a:solidFill>
            <a:miter lim="800000"/>
            <a:headEnd/>
            <a:tailEnd/>
          </a:ln>
          <a:effectLst>
            <a:outerShdw dist="28398" dir="1593903" algn="ctr" rotWithShape="0">
              <a:srgbClr val="333333">
                <a:alpha val="50000"/>
              </a:srgbClr>
            </a:outerShdw>
          </a:effectLst>
        </p:spPr>
        <p:txBody>
          <a:bodyPr wrap="none" anchor="ctr"/>
          <a:lstStyle/>
          <a:p>
            <a:pPr algn="l" eaLnBrk="1" hangingPunct="1">
              <a:defRPr/>
            </a:pPr>
            <a:endParaRPr lang="zh-CN" altLang="zh-CN" sz="1800" b="0">
              <a:solidFill>
                <a:schemeClr val="tx1"/>
              </a:solidFill>
              <a:ea typeface="宋体" pitchFamily="2" charset="-122"/>
              <a:cs typeface="Arial" pitchFamily="34" charset="0"/>
            </a:endParaRPr>
          </a:p>
        </p:txBody>
      </p:sp>
      <p:grpSp>
        <p:nvGrpSpPr>
          <p:cNvPr id="5" name="Group 9"/>
          <p:cNvGrpSpPr>
            <a:grpSpLocks/>
          </p:cNvGrpSpPr>
          <p:nvPr/>
        </p:nvGrpSpPr>
        <p:grpSpPr bwMode="auto">
          <a:xfrm>
            <a:off x="1219200" y="5257800"/>
            <a:ext cx="2362200" cy="835025"/>
            <a:chOff x="816" y="2304"/>
            <a:chExt cx="1440" cy="448"/>
          </a:xfrm>
        </p:grpSpPr>
        <p:sp>
          <p:nvSpPr>
            <p:cNvPr id="114702"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r>
                <a:rPr lang="zh-CN" altLang="en-US" sz="2800">
                  <a:effectLst>
                    <a:outerShdw blurRad="38100" dist="38100" dir="2700000" algn="tl">
                      <a:srgbClr val="000000"/>
                    </a:outerShdw>
                  </a:effectLst>
                  <a:cs typeface="Arial" pitchFamily="34" charset="0"/>
                </a:rPr>
                <a:t>矛盾的斗争性</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425"/>
                                        </p:tgtEl>
                                        <p:attrNameLst>
                                          <p:attrName>style.visibility</p:attrName>
                                        </p:attrNameLst>
                                      </p:cBhvr>
                                      <p:to>
                                        <p:strVal val="visible"/>
                                      </p:to>
                                    </p:set>
                                    <p:animEffect transition="in" filter="wipe(left)">
                                      <p:cBhvr>
                                        <p:cTn id="7" dur="500"/>
                                        <p:tgtEl>
                                          <p:spTgt spid="604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418"/>
                                        </p:tgtEl>
                                        <p:attrNameLst>
                                          <p:attrName>style.visibility</p:attrName>
                                        </p:attrNameLst>
                                      </p:cBhvr>
                                      <p:to>
                                        <p:strVal val="visible"/>
                                      </p:to>
                                    </p:set>
                                    <p:animEffect transition="in" filter="wipe(left)">
                                      <p:cBhvr>
                                        <p:cTn id="11" dur="500"/>
                                        <p:tgtEl>
                                          <p:spTgt spid="60418"/>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60419"/>
                                        </p:tgtEl>
                                        <p:attrNameLst>
                                          <p:attrName>style.visibility</p:attrName>
                                        </p:attrNameLst>
                                      </p:cBhvr>
                                      <p:to>
                                        <p:strVal val="visible"/>
                                      </p:to>
                                    </p:set>
                                    <p:animEffect transition="in" filter="box(out)">
                                      <p:cBhvr>
                                        <p:cTn id="15" dur="500"/>
                                        <p:tgtEl>
                                          <p:spTgt spid="604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0420"/>
                                        </p:tgtEl>
                                        <p:attrNameLst>
                                          <p:attrName>style.visibility</p:attrName>
                                        </p:attrNameLst>
                                      </p:cBhvr>
                                      <p:to>
                                        <p:strVal val="visible"/>
                                      </p:to>
                                    </p:set>
                                    <p:animEffect transition="in" filter="wipe(left)">
                                      <p:cBhvr>
                                        <p:cTn id="19" dur="500"/>
                                        <p:tgtEl>
                                          <p:spTgt spid="60420"/>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60421"/>
                                        </p:tgtEl>
                                        <p:attrNameLst>
                                          <p:attrName>style.visibility</p:attrName>
                                        </p:attrNameLst>
                                      </p:cBhvr>
                                      <p:to>
                                        <p:strVal val="visible"/>
                                      </p:to>
                                    </p:set>
                                    <p:animEffect transition="in" filter="box(out)">
                                      <p:cBhvr>
                                        <p:cTn id="23" dur="500"/>
                                        <p:tgtEl>
                                          <p:spTgt spid="604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60422"/>
                                        </p:tgtEl>
                                        <p:attrNameLst>
                                          <p:attrName>style.visibility</p:attrName>
                                        </p:attrNameLst>
                                      </p:cBhvr>
                                      <p:to>
                                        <p:strVal val="visible"/>
                                      </p:to>
                                    </p:set>
                                    <p:animEffect transition="in" filter="wipe(left)">
                                      <p:cBhvr>
                                        <p:cTn id="27" dur="500"/>
                                        <p:tgtEl>
                                          <p:spTgt spid="60422"/>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60423"/>
                                        </p:tgtEl>
                                        <p:attrNameLst>
                                          <p:attrName>style.visibility</p:attrName>
                                        </p:attrNameLst>
                                      </p:cBhvr>
                                      <p:to>
                                        <p:strVal val="visible"/>
                                      </p:to>
                                    </p:set>
                                    <p:animEffect transition="in" filter="box(out)">
                                      <p:cBhvr>
                                        <p:cTn id="31" dur="500"/>
                                        <p:tgtEl>
                                          <p:spTgt spid="60423"/>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60424"/>
                                        </p:tgtEl>
                                        <p:attrNameLst>
                                          <p:attrName>style.visibility</p:attrName>
                                        </p:attrNameLst>
                                      </p:cBhvr>
                                      <p:to>
                                        <p:strVal val="visible"/>
                                      </p:to>
                                    </p:set>
                                    <p:animEffect transition="in" filter="wipe(left)">
                                      <p:cBhvr>
                                        <p:cTn id="35" dur="500"/>
                                        <p:tgtEl>
                                          <p:spTgt spid="60424"/>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89803"/>
                                        </p:tgtEl>
                                        <p:attrNameLst>
                                          <p:attrName>style.visibility</p:attrName>
                                        </p:attrNameLst>
                                      </p:cBhvr>
                                      <p:to>
                                        <p:strVal val="visible"/>
                                      </p:to>
                                    </p:set>
                                    <p:animEffect transition="in" filter="wipe(left)">
                                      <p:cBhvr>
                                        <p:cTn id="47" dur="500"/>
                                        <p:tgtEl>
                                          <p:spTgt spid="289803"/>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left)">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animBg="1" autoUpdateAnimBg="0"/>
      <p:bldP spid="60419" grpId="0" animBg="1"/>
      <p:bldP spid="60420" grpId="0" animBg="1"/>
      <p:bldP spid="60421" grpId="0" animBg="1"/>
      <p:bldP spid="60422" grpId="0" animBg="1"/>
      <p:bldP spid="60423" grpId="0" animBg="1"/>
      <p:bldP spid="60425" grpId="0" animBg="1"/>
      <p:bldP spid="28980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219200" y="381000"/>
            <a:ext cx="6324600" cy="1066800"/>
          </a:xfrm>
          <a:prstGeom prst="rect">
            <a:avLst/>
          </a:prstGeom>
          <a:solidFill>
            <a:schemeClr val="bg1">
              <a:alpha val="50000"/>
            </a:schemeClr>
          </a:solidFill>
          <a:ln w="9525">
            <a:noFill/>
            <a:miter lim="800000"/>
            <a:headEnd/>
            <a:tailEnd/>
          </a:ln>
          <a:effectLst/>
        </p:spPr>
        <p:txBody>
          <a:bodyPr>
            <a:spAutoFit/>
          </a:bodyPr>
          <a:lstStyle/>
          <a:p>
            <a:pPr eaLnBrk="1" hangingPunct="1">
              <a:defRPr/>
            </a:pPr>
            <a:r>
              <a:rPr kumimoji="1" lang="en-US" altLang="zh-CN" sz="3200">
                <a:solidFill>
                  <a:srgbClr val="006600"/>
                </a:solidFill>
                <a:effectLst>
                  <a:outerShdw blurRad="38100" dist="38100" dir="2700000" algn="tl">
                    <a:srgbClr val="C0C0C0"/>
                  </a:outerShdw>
                </a:effectLst>
                <a:latin typeface="华文新魏" pitchFamily="2" charset="-122"/>
                <a:ea typeface="华文新魏" pitchFamily="2" charset="-122"/>
              </a:rPr>
              <a:t>3</a:t>
            </a:r>
            <a:r>
              <a:rPr kumimoji="1" lang="zh-CN" altLang="en-US" sz="3200">
                <a:solidFill>
                  <a:srgbClr val="006600"/>
                </a:solidFill>
                <a:effectLst>
                  <a:outerShdw blurRad="38100" dist="38100" dir="2700000" algn="tl">
                    <a:srgbClr val="C0C0C0"/>
                  </a:outerShdw>
                </a:effectLst>
                <a:latin typeface="华文新魏" pitchFamily="2" charset="-122"/>
                <a:ea typeface="华文新魏" pitchFamily="2" charset="-122"/>
              </a:rPr>
              <a:t>、矛盾同一性和斗争性的相互   作用推动事物的发展</a:t>
            </a:r>
          </a:p>
        </p:txBody>
      </p:sp>
      <p:grpSp>
        <p:nvGrpSpPr>
          <p:cNvPr id="2" name="Group 15"/>
          <p:cNvGrpSpPr>
            <a:grpSpLocks/>
          </p:cNvGrpSpPr>
          <p:nvPr/>
        </p:nvGrpSpPr>
        <p:grpSpPr bwMode="auto">
          <a:xfrm>
            <a:off x="611188" y="1916113"/>
            <a:ext cx="7993062" cy="4681537"/>
            <a:chOff x="385" y="1207"/>
            <a:chExt cx="5035" cy="2949"/>
          </a:xfrm>
        </p:grpSpPr>
        <p:grpSp>
          <p:nvGrpSpPr>
            <p:cNvPr id="3" name="Group 9"/>
            <p:cNvGrpSpPr>
              <a:grpSpLocks/>
            </p:cNvGrpSpPr>
            <p:nvPr/>
          </p:nvGrpSpPr>
          <p:grpSpPr bwMode="auto">
            <a:xfrm>
              <a:off x="385" y="1207"/>
              <a:ext cx="5035" cy="2949"/>
              <a:chOff x="816" y="2304"/>
              <a:chExt cx="1440" cy="448"/>
            </a:xfrm>
          </p:grpSpPr>
          <p:sp>
            <p:nvSpPr>
              <p:cNvPr id="115721"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115720" name="Rectangle 8"/>
            <p:cNvSpPr>
              <a:spLocks noChangeArrowheads="1"/>
            </p:cNvSpPr>
            <p:nvPr/>
          </p:nvSpPr>
          <p:spPr bwMode="auto">
            <a:xfrm>
              <a:off x="476" y="1253"/>
              <a:ext cx="4943" cy="2529"/>
            </a:xfrm>
            <a:prstGeom prst="rect">
              <a:avLst/>
            </a:prstGeom>
            <a:noFill/>
            <a:ln w="9525">
              <a:noFill/>
              <a:miter lim="800000"/>
              <a:headEnd/>
              <a:tailEnd/>
            </a:ln>
          </p:spPr>
          <p:txBody>
            <a:bodyPr>
              <a:spAutoFit/>
            </a:bodyPr>
            <a:lstStyle/>
            <a:p>
              <a:pPr algn="l" eaLnBrk="1" hangingPunct="1">
                <a:lnSpc>
                  <a:spcPct val="115000"/>
                </a:lnSpc>
              </a:pPr>
              <a:r>
                <a:rPr lang="en-US" altLang="zh-CN" sz="3200">
                  <a:solidFill>
                    <a:srgbClr val="FFFFFF"/>
                  </a:solidFill>
                  <a:latin typeface="Arial" pitchFamily="34" charset="0"/>
                  <a:ea typeface="楷体_GB2312" pitchFamily="49" charset="-122"/>
                </a:rPr>
                <a:t>	</a:t>
              </a:r>
              <a:r>
                <a:rPr lang="zh-CN" altLang="en-US" sz="3200">
                  <a:solidFill>
                    <a:srgbClr val="FFFFFF"/>
                  </a:solidFill>
                  <a:latin typeface="Arial" pitchFamily="34" charset="0"/>
                  <a:ea typeface="楷体_GB2312" pitchFamily="49" charset="-122"/>
                </a:rPr>
                <a:t>矛盾的同一性在事物发展中的作用：</a:t>
              </a:r>
            </a:p>
            <a:p>
              <a:pPr algn="l" eaLnBrk="1" hangingPunct="1">
                <a:lnSpc>
                  <a:spcPct val="115000"/>
                </a:lnSpc>
              </a:pPr>
              <a:r>
                <a:rPr lang="zh-CN" altLang="en-US" sz="3200">
                  <a:solidFill>
                    <a:srgbClr val="FFFF99"/>
                  </a:solidFill>
                  <a:latin typeface="华文楷体" pitchFamily="2" charset="-122"/>
                  <a:ea typeface="华文楷体" pitchFamily="2" charset="-122"/>
                </a:rPr>
                <a:t>第一，同一性是事物存在和发展的前提 ；</a:t>
              </a:r>
            </a:p>
            <a:p>
              <a:pPr algn="l" eaLnBrk="1" hangingPunct="1">
                <a:lnSpc>
                  <a:spcPct val="115000"/>
                </a:lnSpc>
              </a:pPr>
              <a:r>
                <a:rPr lang="zh-CN" altLang="en-US" sz="3200">
                  <a:solidFill>
                    <a:srgbClr val="FFFF99"/>
                  </a:solidFill>
                  <a:latin typeface="华文楷体" pitchFamily="2" charset="-122"/>
                  <a:ea typeface="华文楷体" pitchFamily="2" charset="-122"/>
                </a:rPr>
                <a:t>第二，它是事物发展的内容之一， 它使矛盾的双方相互吸取有利于自身的因素，从而得到发展 ；</a:t>
              </a:r>
            </a:p>
            <a:p>
              <a:pPr algn="l" eaLnBrk="1" hangingPunct="1">
                <a:lnSpc>
                  <a:spcPct val="115000"/>
                </a:lnSpc>
              </a:pPr>
              <a:r>
                <a:rPr lang="zh-CN" altLang="en-US" sz="3200">
                  <a:solidFill>
                    <a:srgbClr val="FFFF99"/>
                  </a:solidFill>
                  <a:latin typeface="华文楷体" pitchFamily="2" charset="-122"/>
                  <a:ea typeface="华文楷体" pitchFamily="2" charset="-122"/>
                </a:rPr>
                <a:t>第三，它规定事物转化的可能性和发展的基本趋势。</a:t>
              </a:r>
            </a:p>
          </p:txBody>
        </p:sp>
      </p:grpSp>
      <p:grpSp>
        <p:nvGrpSpPr>
          <p:cNvPr id="4" name="Group 9"/>
          <p:cNvGrpSpPr>
            <a:grpSpLocks/>
          </p:cNvGrpSpPr>
          <p:nvPr/>
        </p:nvGrpSpPr>
        <p:grpSpPr bwMode="auto">
          <a:xfrm>
            <a:off x="0" y="1484313"/>
            <a:ext cx="9144000" cy="519112"/>
            <a:chOff x="0" y="816"/>
            <a:chExt cx="5760" cy="372"/>
          </a:xfrm>
        </p:grpSpPr>
        <p:pic>
          <p:nvPicPr>
            <p:cNvPr id="115717" name="Picture 10"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115718" name="Picture 11"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additive="base">
                                        <p:cTn id="7" dur="1000" fill="hold"/>
                                        <p:tgtEl>
                                          <p:spTgt spid="61442"/>
                                        </p:tgtEl>
                                        <p:attrNameLst>
                                          <p:attrName>ppt_x</p:attrName>
                                        </p:attrNameLst>
                                      </p:cBhvr>
                                      <p:tavLst>
                                        <p:tav tm="0">
                                          <p:val>
                                            <p:strVal val="#ppt_x"/>
                                          </p:val>
                                        </p:tav>
                                        <p:tav tm="100000">
                                          <p:val>
                                            <p:strVal val="#ppt_x"/>
                                          </p:val>
                                        </p:tav>
                                      </p:tavLst>
                                    </p:anim>
                                    <p:anim calcmode="lin" valueType="num">
                                      <p:cBhvr additive="base">
                                        <p:cTn id="8" dur="1000" fill="hold"/>
                                        <p:tgtEl>
                                          <p:spTgt spid="6144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53"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684213" y="981075"/>
            <a:ext cx="7993062" cy="4968875"/>
            <a:chOff x="385" y="1207"/>
            <a:chExt cx="5035" cy="2949"/>
          </a:xfrm>
        </p:grpSpPr>
        <p:grpSp>
          <p:nvGrpSpPr>
            <p:cNvPr id="3" name="Group 9"/>
            <p:cNvGrpSpPr>
              <a:grpSpLocks/>
            </p:cNvGrpSpPr>
            <p:nvPr/>
          </p:nvGrpSpPr>
          <p:grpSpPr bwMode="auto">
            <a:xfrm>
              <a:off x="385" y="1207"/>
              <a:ext cx="5035" cy="2949"/>
              <a:chOff x="816" y="2304"/>
              <a:chExt cx="1440" cy="448"/>
            </a:xfrm>
          </p:grpSpPr>
          <p:sp>
            <p:nvSpPr>
              <p:cNvPr id="116741" name="Freeform 10"/>
              <p:cNvSpPr>
                <a:spLocks/>
              </p:cNvSpPr>
              <p:nvPr/>
            </p:nvSpPr>
            <p:spPr bwMode="gray">
              <a:xfrm>
                <a:off x="901" y="2562"/>
                <a:ext cx="1270" cy="190"/>
              </a:xfrm>
              <a:custGeom>
                <a:avLst/>
                <a:gdLst>
                  <a:gd name="T0" fmla="*/ 2700 w 1120"/>
                  <a:gd name="T1" fmla="*/ 35 h 252"/>
                  <a:gd name="T2" fmla="*/ 2689 w 1120"/>
                  <a:gd name="T3" fmla="*/ 35 h 252"/>
                  <a:gd name="T4" fmla="*/ 2650 w 1120"/>
                  <a:gd name="T5" fmla="*/ 34 h 252"/>
                  <a:gd name="T6" fmla="*/ 2590 w 1120"/>
                  <a:gd name="T7" fmla="*/ 33 h 252"/>
                  <a:gd name="T8" fmla="*/ 2504 w 1120"/>
                  <a:gd name="T9" fmla="*/ 32 h 252"/>
                  <a:gd name="T10" fmla="*/ 2393 w 1120"/>
                  <a:gd name="T11" fmla="*/ 31 h 252"/>
                  <a:gd name="T12" fmla="*/ 2263 w 1120"/>
                  <a:gd name="T13" fmla="*/ 29 h 252"/>
                  <a:gd name="T14" fmla="*/ 2111 w 1120"/>
                  <a:gd name="T15" fmla="*/ 29 h 252"/>
                  <a:gd name="T16" fmla="*/ 1941 w 1120"/>
                  <a:gd name="T17" fmla="*/ 27 h 252"/>
                  <a:gd name="T18" fmla="*/ 1761 w 1120"/>
                  <a:gd name="T19" fmla="*/ 26 h 252"/>
                  <a:gd name="T20" fmla="*/ 1557 w 1120"/>
                  <a:gd name="T21" fmla="*/ 26 h 252"/>
                  <a:gd name="T22" fmla="*/ 1338 w 1120"/>
                  <a:gd name="T23" fmla="*/ 26 h 252"/>
                  <a:gd name="T24" fmla="*/ 1123 w 1120"/>
                  <a:gd name="T25" fmla="*/ 26 h 252"/>
                  <a:gd name="T26" fmla="*/ 924 w 1120"/>
                  <a:gd name="T27" fmla="*/ 26 h 252"/>
                  <a:gd name="T28" fmla="*/ 742 w 1120"/>
                  <a:gd name="T29" fmla="*/ 27 h 252"/>
                  <a:gd name="T30" fmla="*/ 574 w 1120"/>
                  <a:gd name="T31" fmla="*/ 29 h 252"/>
                  <a:gd name="T32" fmla="*/ 431 w 1120"/>
                  <a:gd name="T33" fmla="*/ 29 h 252"/>
                  <a:gd name="T34" fmla="*/ 305 w 1120"/>
                  <a:gd name="T35" fmla="*/ 31 h 252"/>
                  <a:gd name="T36" fmla="*/ 196 w 1120"/>
                  <a:gd name="T37" fmla="*/ 32 h 252"/>
                  <a:gd name="T38" fmla="*/ 111 w 1120"/>
                  <a:gd name="T39" fmla="*/ 33 h 252"/>
                  <a:gd name="T40" fmla="*/ 48 w 1120"/>
                  <a:gd name="T41" fmla="*/ 34 h 252"/>
                  <a:gd name="T42" fmla="*/ 14 w 1120"/>
                  <a:gd name="T43" fmla="*/ 35 h 252"/>
                  <a:gd name="T44" fmla="*/ 0 w 1120"/>
                  <a:gd name="T45" fmla="*/ 35 h 252"/>
                  <a:gd name="T46" fmla="*/ 0 w 1120"/>
                  <a:gd name="T47" fmla="*/ 8 h 252"/>
                  <a:gd name="T48" fmla="*/ 1348 w 1120"/>
                  <a:gd name="T49" fmla="*/ 0 h 252"/>
                  <a:gd name="T50" fmla="*/ 2700 w 1120"/>
                  <a:gd name="T51" fmla="*/ 8 h 252"/>
                  <a:gd name="T52" fmla="*/ 2700 w 1120"/>
                  <a:gd name="T53" fmla="*/ 35 h 252"/>
                  <a:gd name="T54" fmla="*/ 2700 w 1120"/>
                  <a:gd name="T55" fmla="*/ 35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0"/>
                  <a:gd name="T85" fmla="*/ 0 h 252"/>
                  <a:gd name="T86" fmla="*/ 1120 w 1120"/>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close/>
                  </a:path>
                </a:pathLst>
              </a:custGeom>
              <a:solidFill>
                <a:srgbClr val="969696"/>
              </a:solidFill>
              <a:ln w="0">
                <a:noFill/>
                <a:round/>
                <a:headEnd/>
                <a:tailEnd/>
              </a:ln>
            </p:spPr>
            <p:txBody>
              <a:bodyPr/>
              <a:lstStyle/>
              <a:p>
                <a:pPr algn="l" eaLnBrk="1" hangingPunct="1"/>
                <a:endParaRPr lang="zh-CN" altLang="zh-CN" sz="2800"/>
              </a:p>
            </p:txBody>
          </p:sp>
          <p:sp>
            <p:nvSpPr>
              <p:cNvPr id="310283" name="Rectangle 11"/>
              <p:cNvSpPr>
                <a:spLocks noChangeArrowheads="1"/>
              </p:cNvSpPr>
              <p:nvPr/>
            </p:nvSpPr>
            <p:spPr bwMode="gray">
              <a:xfrm>
                <a:off x="816" y="2304"/>
                <a:ext cx="1440" cy="393"/>
              </a:xfrm>
              <a:prstGeom prst="rect">
                <a:avLst/>
              </a:prstGeom>
              <a:gradFill rotWithShape="1">
                <a:gsLst>
                  <a:gs pos="0">
                    <a:schemeClr val="accent2"/>
                  </a:gs>
                  <a:gs pos="100000">
                    <a:schemeClr val="accent2">
                      <a:gamma/>
                      <a:tint val="60392"/>
                      <a:invGamma/>
                    </a:schemeClr>
                  </a:gs>
                </a:gsLst>
                <a:lin ang="2700000" scaled="1"/>
              </a:gradFill>
              <a:ln w="9525" algn="ctr">
                <a:noFill/>
                <a:miter lim="800000"/>
                <a:headEnd/>
                <a:tailEnd/>
              </a:ln>
            </p:spPr>
            <p:txBody>
              <a:bodyPr wrap="none" anchor="ctr"/>
              <a:lstStyle/>
              <a:p>
                <a:pPr>
                  <a:defRPr/>
                </a:pPr>
                <a:endParaRPr lang="zh-CN" altLang="zh-CN" sz="2800">
                  <a:effectLst>
                    <a:outerShdw blurRad="38100" dist="38100" dir="2700000" algn="tl">
                      <a:srgbClr val="000000"/>
                    </a:outerShdw>
                  </a:effectLst>
                  <a:cs typeface="Arial" pitchFamily="34" charset="0"/>
                </a:endParaRPr>
              </a:p>
            </p:txBody>
          </p:sp>
        </p:grpSp>
        <p:sp>
          <p:nvSpPr>
            <p:cNvPr id="116740" name="Rectangle 16"/>
            <p:cNvSpPr>
              <a:spLocks noChangeArrowheads="1"/>
            </p:cNvSpPr>
            <p:nvPr/>
          </p:nvSpPr>
          <p:spPr bwMode="auto">
            <a:xfrm>
              <a:off x="476" y="1253"/>
              <a:ext cx="4943" cy="2383"/>
            </a:xfrm>
            <a:prstGeom prst="rect">
              <a:avLst/>
            </a:prstGeom>
            <a:noFill/>
            <a:ln w="9525">
              <a:noFill/>
              <a:miter lim="800000"/>
              <a:headEnd/>
              <a:tailEnd/>
            </a:ln>
          </p:spPr>
          <p:txBody>
            <a:bodyPr>
              <a:spAutoFit/>
            </a:bodyPr>
            <a:lstStyle/>
            <a:p>
              <a:pPr algn="l" eaLnBrk="1" hangingPunct="1">
                <a:lnSpc>
                  <a:spcPct val="115000"/>
                </a:lnSpc>
              </a:pPr>
              <a:r>
                <a:rPr lang="en-US" altLang="zh-CN" sz="3200">
                  <a:solidFill>
                    <a:srgbClr val="FFFF99"/>
                  </a:solidFill>
                  <a:latin typeface="华文楷体" pitchFamily="2" charset="-122"/>
                  <a:ea typeface="华文楷体" pitchFamily="2" charset="-122"/>
                </a:rPr>
                <a:t>	</a:t>
              </a:r>
              <a:r>
                <a:rPr lang="zh-CN" altLang="en-US" sz="3200">
                  <a:solidFill>
                    <a:srgbClr val="FFFF99"/>
                  </a:solidFill>
                  <a:latin typeface="华文楷体" pitchFamily="2" charset="-122"/>
                  <a:ea typeface="华文楷体" pitchFamily="2" charset="-122"/>
                </a:rPr>
                <a:t>矛盾的斗争性在事物发展中的作用：</a:t>
              </a:r>
            </a:p>
            <a:p>
              <a:pPr algn="l" eaLnBrk="1" hangingPunct="1">
                <a:lnSpc>
                  <a:spcPct val="115000"/>
                </a:lnSpc>
              </a:pPr>
              <a:r>
                <a:rPr lang="zh-CN" altLang="en-US" sz="3200">
                  <a:solidFill>
                    <a:srgbClr val="FFFF99"/>
                  </a:solidFill>
                  <a:latin typeface="华文楷体" pitchFamily="2" charset="-122"/>
                  <a:ea typeface="华文楷体" pitchFamily="2" charset="-122"/>
                </a:rPr>
                <a:t>    第一</a:t>
              </a:r>
              <a:r>
                <a:rPr lang="en-US" altLang="zh-CN" sz="3200">
                  <a:solidFill>
                    <a:srgbClr val="FFFF99"/>
                  </a:solidFill>
                  <a:latin typeface="华文楷体" pitchFamily="2" charset="-122"/>
                  <a:ea typeface="华文楷体" pitchFamily="2" charset="-122"/>
                </a:rPr>
                <a:t>,</a:t>
              </a:r>
              <a:r>
                <a:rPr lang="zh-CN" altLang="en-US" sz="3200">
                  <a:solidFill>
                    <a:srgbClr val="FFFF99"/>
                  </a:solidFill>
                  <a:latin typeface="华文楷体" pitchFamily="2" charset="-122"/>
                  <a:ea typeface="华文楷体" pitchFamily="2" charset="-122"/>
                </a:rPr>
                <a:t>在事物量变过程中</a:t>
              </a:r>
              <a:r>
                <a:rPr lang="en-US" altLang="zh-CN" sz="3200">
                  <a:solidFill>
                    <a:srgbClr val="FFFF99"/>
                  </a:solidFill>
                  <a:latin typeface="华文楷体" pitchFamily="2" charset="-122"/>
                  <a:ea typeface="华文楷体" pitchFamily="2" charset="-122"/>
                </a:rPr>
                <a:t>,</a:t>
              </a:r>
              <a:r>
                <a:rPr lang="zh-CN" altLang="en-US" sz="3200">
                  <a:solidFill>
                    <a:srgbClr val="FFFF99"/>
                  </a:solidFill>
                  <a:latin typeface="华文楷体" pitchFamily="2" charset="-122"/>
                  <a:ea typeface="华文楷体" pitchFamily="2" charset="-122"/>
                </a:rPr>
                <a:t>斗争性推动矛盾双方力量的变化，造成双方力量发展的不平衡。</a:t>
              </a:r>
            </a:p>
            <a:p>
              <a:pPr algn="l" eaLnBrk="1" hangingPunct="1">
                <a:lnSpc>
                  <a:spcPct val="115000"/>
                </a:lnSpc>
              </a:pPr>
              <a:r>
                <a:rPr lang="zh-CN" altLang="en-US" sz="3200">
                  <a:solidFill>
                    <a:srgbClr val="FFFF99"/>
                  </a:solidFill>
                  <a:latin typeface="华文楷体" pitchFamily="2" charset="-122"/>
                  <a:ea typeface="华文楷体" pitchFamily="2" charset="-122"/>
                </a:rPr>
                <a:t>    第二</a:t>
              </a:r>
              <a:r>
                <a:rPr lang="en-US" altLang="zh-CN" sz="3200">
                  <a:solidFill>
                    <a:srgbClr val="FFFF99"/>
                  </a:solidFill>
                  <a:latin typeface="华文楷体" pitchFamily="2" charset="-122"/>
                  <a:ea typeface="华文楷体" pitchFamily="2" charset="-122"/>
                </a:rPr>
                <a:t>, </a:t>
              </a:r>
              <a:r>
                <a:rPr lang="zh-CN" altLang="en-US" sz="3200">
                  <a:solidFill>
                    <a:srgbClr val="FFFF99"/>
                  </a:solidFill>
                  <a:latin typeface="华文楷体" pitchFamily="2" charset="-122"/>
                  <a:ea typeface="华文楷体" pitchFamily="2" charset="-122"/>
                </a:rPr>
                <a:t>在事物质变过程中</a:t>
              </a:r>
              <a:r>
                <a:rPr lang="en-US" altLang="zh-CN" sz="3200">
                  <a:solidFill>
                    <a:srgbClr val="FFFF99"/>
                  </a:solidFill>
                  <a:latin typeface="华文楷体" pitchFamily="2" charset="-122"/>
                  <a:ea typeface="华文楷体" pitchFamily="2" charset="-122"/>
                </a:rPr>
                <a:t>,</a:t>
              </a:r>
              <a:r>
                <a:rPr lang="zh-CN" altLang="en-US" sz="3200">
                  <a:solidFill>
                    <a:srgbClr val="FFFF99"/>
                  </a:solidFill>
                  <a:latin typeface="华文楷体" pitchFamily="2" charset="-122"/>
                  <a:ea typeface="华文楷体" pitchFamily="2" charset="-122"/>
                </a:rPr>
                <a:t>矛盾斗争性的作用更加明显，是一种矛盾体向另一种矛盾体过度的决定力量。</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685800" y="685800"/>
            <a:ext cx="7543800" cy="579438"/>
          </a:xfrm>
          <a:prstGeom prst="rect">
            <a:avLst/>
          </a:prstGeom>
          <a:noFill/>
          <a:ln w="9525">
            <a:noFill/>
            <a:miter lim="800000"/>
            <a:headEnd/>
            <a:tailEnd/>
          </a:ln>
          <a:effectLst/>
        </p:spPr>
        <p:txBody>
          <a:bodyPr>
            <a:spAutoFit/>
          </a:bodyPr>
          <a:lstStyle/>
          <a:p>
            <a:pPr algn="l" eaLnBrk="1" hangingPunct="1">
              <a:spcBef>
                <a:spcPct val="50000"/>
              </a:spcBef>
              <a:defRPr/>
            </a:pPr>
            <a:r>
              <a:rPr lang="zh-CN" altLang="en-US" sz="3200">
                <a:solidFill>
                  <a:srgbClr val="006600"/>
                </a:solidFill>
                <a:effectLst>
                  <a:outerShdw blurRad="38100" dist="38100" dir="2700000" algn="tl">
                    <a:srgbClr val="C0C0C0"/>
                  </a:outerShdw>
                </a:effectLst>
                <a:latin typeface="Arial" pitchFamily="34" charset="0"/>
                <a:ea typeface="华文行楷" pitchFamily="2" charset="-122"/>
              </a:rPr>
              <a:t>（二）矛盾普遍性和特殊性及其相互关系</a:t>
            </a:r>
          </a:p>
        </p:txBody>
      </p:sp>
      <p:grpSp>
        <p:nvGrpSpPr>
          <p:cNvPr id="2" name="Group 4"/>
          <p:cNvGrpSpPr>
            <a:grpSpLocks/>
          </p:cNvGrpSpPr>
          <p:nvPr/>
        </p:nvGrpSpPr>
        <p:grpSpPr bwMode="auto">
          <a:xfrm>
            <a:off x="517525" y="1981200"/>
            <a:ext cx="8169275" cy="3997325"/>
            <a:chOff x="192" y="1248"/>
            <a:chExt cx="5146" cy="2518"/>
          </a:xfrm>
        </p:grpSpPr>
        <p:grpSp>
          <p:nvGrpSpPr>
            <p:cNvPr id="3" name="Group 5"/>
            <p:cNvGrpSpPr>
              <a:grpSpLocks/>
            </p:cNvGrpSpPr>
            <p:nvPr/>
          </p:nvGrpSpPr>
          <p:grpSpPr bwMode="auto">
            <a:xfrm rot="5400000">
              <a:off x="1206" y="1726"/>
              <a:ext cx="311" cy="362"/>
              <a:chOff x="778" y="1762"/>
              <a:chExt cx="312" cy="420"/>
            </a:xfrm>
          </p:grpSpPr>
          <p:grpSp>
            <p:nvGrpSpPr>
              <p:cNvPr id="4" name="Group 6"/>
              <p:cNvGrpSpPr>
                <a:grpSpLocks/>
              </p:cNvGrpSpPr>
              <p:nvPr/>
            </p:nvGrpSpPr>
            <p:grpSpPr bwMode="auto">
              <a:xfrm>
                <a:off x="960" y="1764"/>
                <a:ext cx="130" cy="418"/>
                <a:chOff x="960" y="1764"/>
                <a:chExt cx="130" cy="418"/>
              </a:xfrm>
            </p:grpSpPr>
            <p:sp>
              <p:nvSpPr>
                <p:cNvPr id="63495" name="Oval 7"/>
                <p:cNvSpPr>
                  <a:spLocks noChangeArrowheads="1"/>
                </p:cNvSpPr>
                <p:nvPr/>
              </p:nvSpPr>
              <p:spPr bwMode="gray">
                <a:xfrm>
                  <a:off x="954" y="1767"/>
                  <a:ext cx="126" cy="121"/>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3496" name="Oval 8"/>
                <p:cNvSpPr>
                  <a:spLocks noChangeArrowheads="1"/>
                </p:cNvSpPr>
                <p:nvPr/>
              </p:nvSpPr>
              <p:spPr bwMode="gray">
                <a:xfrm>
                  <a:off x="958" y="2063"/>
                  <a:ext cx="126" cy="121"/>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3497" name="AutoShape 9"/>
                <p:cNvSpPr>
                  <a:spLocks noChangeArrowheads="1"/>
                </p:cNvSpPr>
                <p:nvPr/>
              </p:nvSpPr>
              <p:spPr bwMode="gray">
                <a:xfrm>
                  <a:off x="990" y="1836"/>
                  <a:ext cx="62" cy="299"/>
                </a:xfrm>
                <a:prstGeom prst="roundRect">
                  <a:avLst>
                    <a:gd name="adj" fmla="val 50000"/>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5" name="Group 10"/>
              <p:cNvGrpSpPr>
                <a:grpSpLocks/>
              </p:cNvGrpSpPr>
              <p:nvPr/>
            </p:nvGrpSpPr>
            <p:grpSpPr bwMode="auto">
              <a:xfrm>
                <a:off x="778" y="1762"/>
                <a:ext cx="130" cy="418"/>
                <a:chOff x="960" y="1764"/>
                <a:chExt cx="130" cy="418"/>
              </a:xfrm>
            </p:grpSpPr>
            <p:sp>
              <p:nvSpPr>
                <p:cNvPr id="63499" name="Oval 11"/>
                <p:cNvSpPr>
                  <a:spLocks noChangeArrowheads="1"/>
                </p:cNvSpPr>
                <p:nvPr/>
              </p:nvSpPr>
              <p:spPr bwMode="gray">
                <a:xfrm>
                  <a:off x="954" y="1767"/>
                  <a:ext cx="126" cy="121"/>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3500" name="Oval 12"/>
                <p:cNvSpPr>
                  <a:spLocks noChangeArrowheads="1"/>
                </p:cNvSpPr>
                <p:nvPr/>
              </p:nvSpPr>
              <p:spPr bwMode="gray">
                <a:xfrm>
                  <a:off x="964" y="2063"/>
                  <a:ext cx="126" cy="121"/>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3501" name="AutoShape 13"/>
                <p:cNvSpPr>
                  <a:spLocks noChangeArrowheads="1"/>
                </p:cNvSpPr>
                <p:nvPr/>
              </p:nvSpPr>
              <p:spPr bwMode="gray">
                <a:xfrm>
                  <a:off x="996" y="1833"/>
                  <a:ext cx="62" cy="298"/>
                </a:xfrm>
                <a:prstGeom prst="roundRect">
                  <a:avLst>
                    <a:gd name="adj" fmla="val 50000"/>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grpSp>
          <p:nvGrpSpPr>
            <p:cNvPr id="6" name="Group 14"/>
            <p:cNvGrpSpPr>
              <a:grpSpLocks/>
            </p:cNvGrpSpPr>
            <p:nvPr/>
          </p:nvGrpSpPr>
          <p:grpSpPr bwMode="auto">
            <a:xfrm rot="5400000">
              <a:off x="1151" y="2920"/>
              <a:ext cx="312" cy="361"/>
              <a:chOff x="778" y="1762"/>
              <a:chExt cx="312" cy="420"/>
            </a:xfrm>
          </p:grpSpPr>
          <p:grpSp>
            <p:nvGrpSpPr>
              <p:cNvPr id="7" name="Group 15"/>
              <p:cNvGrpSpPr>
                <a:grpSpLocks/>
              </p:cNvGrpSpPr>
              <p:nvPr/>
            </p:nvGrpSpPr>
            <p:grpSpPr bwMode="auto">
              <a:xfrm>
                <a:off x="960" y="1764"/>
                <a:ext cx="130" cy="418"/>
                <a:chOff x="960" y="1764"/>
                <a:chExt cx="130" cy="418"/>
              </a:xfrm>
            </p:grpSpPr>
            <p:sp>
              <p:nvSpPr>
                <p:cNvPr id="63504" name="Oval 16"/>
                <p:cNvSpPr>
                  <a:spLocks noChangeArrowheads="1"/>
                </p:cNvSpPr>
                <p:nvPr/>
              </p:nvSpPr>
              <p:spPr bwMode="gray">
                <a:xfrm>
                  <a:off x="966" y="1768"/>
                  <a:ext cx="126" cy="120"/>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3505" name="Oval 17"/>
                <p:cNvSpPr>
                  <a:spLocks noChangeArrowheads="1"/>
                </p:cNvSpPr>
                <p:nvPr/>
              </p:nvSpPr>
              <p:spPr bwMode="gray">
                <a:xfrm>
                  <a:off x="970" y="2066"/>
                  <a:ext cx="126" cy="120"/>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3506" name="AutoShape 18"/>
                <p:cNvSpPr>
                  <a:spLocks noChangeArrowheads="1"/>
                </p:cNvSpPr>
                <p:nvPr/>
              </p:nvSpPr>
              <p:spPr bwMode="gray">
                <a:xfrm>
                  <a:off x="1002" y="1837"/>
                  <a:ext cx="62" cy="298"/>
                </a:xfrm>
                <a:prstGeom prst="roundRect">
                  <a:avLst>
                    <a:gd name="adj" fmla="val 50000"/>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8" name="Group 19"/>
              <p:cNvGrpSpPr>
                <a:grpSpLocks/>
              </p:cNvGrpSpPr>
              <p:nvPr/>
            </p:nvGrpSpPr>
            <p:grpSpPr bwMode="auto">
              <a:xfrm>
                <a:off x="778" y="1762"/>
                <a:ext cx="130" cy="418"/>
                <a:chOff x="960" y="1764"/>
                <a:chExt cx="130" cy="418"/>
              </a:xfrm>
            </p:grpSpPr>
            <p:sp>
              <p:nvSpPr>
                <p:cNvPr id="63508" name="Oval 20"/>
                <p:cNvSpPr>
                  <a:spLocks noChangeArrowheads="1"/>
                </p:cNvSpPr>
                <p:nvPr/>
              </p:nvSpPr>
              <p:spPr bwMode="gray">
                <a:xfrm>
                  <a:off x="966" y="1768"/>
                  <a:ext cx="126" cy="120"/>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3509" name="Oval 21"/>
                <p:cNvSpPr>
                  <a:spLocks noChangeArrowheads="1"/>
                </p:cNvSpPr>
                <p:nvPr/>
              </p:nvSpPr>
              <p:spPr bwMode="gray">
                <a:xfrm>
                  <a:off x="965" y="2062"/>
                  <a:ext cx="126" cy="120"/>
                </a:xfrm>
                <a:prstGeom prst="ellipse">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3510" name="AutoShape 22"/>
                <p:cNvSpPr>
                  <a:spLocks noChangeArrowheads="1"/>
                </p:cNvSpPr>
                <p:nvPr/>
              </p:nvSpPr>
              <p:spPr bwMode="gray">
                <a:xfrm>
                  <a:off x="1002" y="1837"/>
                  <a:ext cx="62" cy="298"/>
                </a:xfrm>
                <a:prstGeom prst="roundRect">
                  <a:avLst>
                    <a:gd name="adj" fmla="val 50000"/>
                  </a:avLst>
                </a:prstGeom>
                <a:noFill/>
                <a:ln w="38100" algn="ctr">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sp>
          <p:nvSpPr>
            <p:cNvPr id="63511" name="AutoShape 23"/>
            <p:cNvSpPr>
              <a:spLocks noChangeArrowheads="1"/>
            </p:cNvSpPr>
            <p:nvPr/>
          </p:nvSpPr>
          <p:spPr bwMode="gray">
            <a:xfrm flipH="1">
              <a:off x="192" y="1282"/>
              <a:ext cx="963" cy="2484"/>
            </a:xfrm>
            <a:prstGeom prst="roundRect">
              <a:avLst>
                <a:gd name="adj" fmla="val 11375"/>
              </a:avLst>
            </a:prstGeom>
            <a:noFill/>
            <a:ln w="28575">
              <a:solidFill>
                <a:schemeClr val="hlink"/>
              </a:solid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3512" name="AutoShape 24"/>
            <p:cNvSpPr>
              <a:spLocks noChangeArrowheads="1"/>
            </p:cNvSpPr>
            <p:nvPr/>
          </p:nvSpPr>
          <p:spPr bwMode="gray">
            <a:xfrm>
              <a:off x="1440" y="1248"/>
              <a:ext cx="3898" cy="2480"/>
            </a:xfrm>
            <a:prstGeom prst="roundRect">
              <a:avLst>
                <a:gd name="adj" fmla="val 2454"/>
              </a:avLst>
            </a:prstGeom>
            <a:solidFill>
              <a:schemeClr val="hlink"/>
            </a:solidFill>
            <a:ln w="28575">
              <a:noFill/>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3513" name="Text Box 25"/>
            <p:cNvSpPr txBox="1">
              <a:spLocks noChangeArrowheads="1"/>
            </p:cNvSpPr>
            <p:nvPr/>
          </p:nvSpPr>
          <p:spPr bwMode="auto">
            <a:xfrm>
              <a:off x="1700" y="1661"/>
              <a:ext cx="3394" cy="1611"/>
            </a:xfrm>
            <a:prstGeom prst="rect">
              <a:avLst/>
            </a:prstGeom>
            <a:noFill/>
            <a:ln w="28575">
              <a:solidFill>
                <a:srgbClr val="FFFF99"/>
              </a:solidFill>
              <a:miter lim="800000"/>
              <a:headEnd/>
              <a:tailEnd/>
            </a:ln>
            <a:effectLst/>
          </p:spPr>
          <p:txBody>
            <a:bodyPr>
              <a:spAutoFit/>
            </a:bodyPr>
            <a:lstStyle/>
            <a:p>
              <a:pPr algn="l" eaLnBrk="1" hangingPunct="1">
                <a:defRPr/>
              </a:pPr>
              <a:r>
                <a:rPr lang="en-US" altLang="zh-CN" sz="3200">
                  <a:solidFill>
                    <a:srgbClr val="FFFF99"/>
                  </a:solidFill>
                  <a:effectLst>
                    <a:outerShdw blurRad="38100" dist="38100" dir="2700000" algn="tl">
                      <a:srgbClr val="C0C0C0"/>
                    </a:outerShdw>
                  </a:effectLst>
                  <a:latin typeface="Arial" pitchFamily="34" charset="0"/>
                  <a:ea typeface="楷体_GB2312" pitchFamily="49" charset="-122"/>
                </a:rPr>
                <a:t>     </a:t>
              </a:r>
              <a:r>
                <a:rPr lang="en-US" altLang="zh-CN" sz="3200" b="0">
                  <a:effectLst>
                    <a:outerShdw blurRad="38100" dist="38100" dir="2700000" algn="tl">
                      <a:srgbClr val="C0C0C0"/>
                    </a:outerShdw>
                  </a:effectLst>
                  <a:latin typeface="Arial" pitchFamily="34" charset="0"/>
                </a:rPr>
                <a:t>“</a:t>
              </a:r>
              <a:r>
                <a:rPr lang="zh-CN" altLang="en-US" sz="3200" b="0">
                  <a:effectLst>
                    <a:outerShdw blurRad="38100" dist="38100" dir="2700000" algn="tl">
                      <a:srgbClr val="C0C0C0"/>
                    </a:outerShdw>
                  </a:effectLst>
                  <a:latin typeface="Arial" pitchFamily="34" charset="0"/>
                </a:rPr>
                <a:t>这一共性个性、绝对相对的道理，是关于事物矛盾问题的精髓，不懂得它，就等于抛弃了辩证法。”</a:t>
              </a:r>
              <a:r>
                <a:rPr lang="zh-CN" altLang="en-US" sz="3200">
                  <a:effectLst>
                    <a:outerShdw blurRad="38100" dist="38100" dir="2700000" algn="tl">
                      <a:srgbClr val="C0C0C0"/>
                    </a:outerShdw>
                  </a:effectLst>
                  <a:latin typeface="Arial" pitchFamily="34" charset="0"/>
                  <a:ea typeface="楷体_GB2312" pitchFamily="49" charset="-122"/>
                </a:rPr>
                <a:t>     </a:t>
              </a:r>
            </a:p>
            <a:p>
              <a:pPr algn="l" eaLnBrk="1" hangingPunct="1">
                <a:defRPr/>
              </a:pPr>
              <a:r>
                <a:rPr lang="zh-CN" altLang="en-US" sz="3200">
                  <a:effectLst>
                    <a:outerShdw blurRad="38100" dist="38100" dir="2700000" algn="tl">
                      <a:srgbClr val="C0C0C0"/>
                    </a:outerShdw>
                  </a:effectLst>
                  <a:latin typeface="Arial" pitchFamily="34" charset="0"/>
                  <a:ea typeface="楷体_GB2312" pitchFamily="49" charset="-122"/>
                </a:rPr>
                <a:t>                  </a:t>
              </a:r>
              <a:endParaRPr lang="zh-CN" altLang="en-US" sz="2400" b="0">
                <a:effectLst>
                  <a:outerShdw blurRad="38100" dist="38100" dir="2700000" algn="tl">
                    <a:srgbClr val="C0C0C0"/>
                  </a:outerShdw>
                </a:effectLst>
                <a:latin typeface="Arial" pitchFamily="34" charset="0"/>
                <a:ea typeface="楷体_GB2312" pitchFamily="49" charset="-122"/>
              </a:endParaRPr>
            </a:p>
          </p:txBody>
        </p:sp>
        <p:pic>
          <p:nvPicPr>
            <p:cNvPr id="117772" name="Picture 26"/>
            <p:cNvPicPr>
              <a:picLocks noChangeAspect="1" noChangeArrowheads="1"/>
            </p:cNvPicPr>
            <p:nvPr/>
          </p:nvPicPr>
          <p:blipFill>
            <a:blip r:embed="rId2" cstate="print"/>
            <a:srcRect/>
            <a:stretch>
              <a:fillRect/>
            </a:stretch>
          </p:blipFill>
          <p:spPr bwMode="auto">
            <a:xfrm>
              <a:off x="240" y="1872"/>
              <a:ext cx="877" cy="1200"/>
            </a:xfrm>
            <a:prstGeom prst="rect">
              <a:avLst/>
            </a:prstGeom>
            <a:noFill/>
            <a:ln w="9525">
              <a:noFill/>
              <a:miter lim="800000"/>
              <a:headEnd/>
              <a:tailEnd/>
            </a:ln>
          </p:spPr>
        </p:pic>
      </p:grpSp>
      <p:grpSp>
        <p:nvGrpSpPr>
          <p:cNvPr id="9" name="Group 27"/>
          <p:cNvGrpSpPr>
            <a:grpSpLocks/>
          </p:cNvGrpSpPr>
          <p:nvPr/>
        </p:nvGrpSpPr>
        <p:grpSpPr bwMode="auto">
          <a:xfrm>
            <a:off x="0" y="1397000"/>
            <a:ext cx="9144000" cy="519113"/>
            <a:chOff x="0" y="816"/>
            <a:chExt cx="5760" cy="372"/>
          </a:xfrm>
        </p:grpSpPr>
        <p:pic>
          <p:nvPicPr>
            <p:cNvPr id="117765" name="Picture 28" descr="1118564011"/>
            <p:cNvPicPr>
              <a:picLocks noChangeAspect="1" noChangeArrowheads="1"/>
            </p:cNvPicPr>
            <p:nvPr/>
          </p:nvPicPr>
          <p:blipFill>
            <a:blip r:embed="rId3" cstate="print"/>
            <a:srcRect/>
            <a:stretch>
              <a:fillRect/>
            </a:stretch>
          </p:blipFill>
          <p:spPr bwMode="auto">
            <a:xfrm>
              <a:off x="3426" y="816"/>
              <a:ext cx="2334" cy="372"/>
            </a:xfrm>
            <a:prstGeom prst="rect">
              <a:avLst/>
            </a:prstGeom>
            <a:noFill/>
            <a:ln w="9525">
              <a:noFill/>
              <a:miter lim="800000"/>
              <a:headEnd/>
              <a:tailEnd/>
            </a:ln>
          </p:spPr>
        </p:pic>
        <p:pic>
          <p:nvPicPr>
            <p:cNvPr id="117766" name="Picture 29" descr="1118564011"/>
            <p:cNvPicPr>
              <a:picLocks noChangeAspect="1" noChangeArrowheads="1"/>
            </p:cNvPicPr>
            <p:nvPr/>
          </p:nvPicPr>
          <p:blipFill>
            <a:blip r:embed="rId3"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143000" y="1752600"/>
            <a:ext cx="6858000" cy="1127125"/>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3400" b="0">
                <a:solidFill>
                  <a:schemeClr val="tx2"/>
                </a:solidFill>
                <a:latin typeface="楷体_GB2312" pitchFamily="49" charset="-122"/>
                <a:ea typeface="楷体_GB2312" pitchFamily="49" charset="-122"/>
              </a:rPr>
              <a:t>    </a:t>
            </a:r>
            <a:r>
              <a:rPr kumimoji="1" lang="zh-CN" altLang="en-US" sz="3400">
                <a:solidFill>
                  <a:srgbClr val="003399"/>
                </a:solidFill>
                <a:effectLst>
                  <a:outerShdw blurRad="38100" dist="38100" dir="2700000" algn="tl">
                    <a:srgbClr val="C0C0C0"/>
                  </a:outerShdw>
                </a:effectLst>
                <a:latin typeface="楷体_GB2312" pitchFamily="49" charset="-122"/>
                <a:ea typeface="楷体_GB2312" pitchFamily="49" charset="-122"/>
              </a:rPr>
              <a:t>矛盾的普遍性：矛盾的共性、绝对性、无条件性</a:t>
            </a:r>
          </a:p>
        </p:txBody>
      </p:sp>
      <p:sp>
        <p:nvSpPr>
          <p:cNvPr id="64515" name="Rectangle 3"/>
          <p:cNvSpPr>
            <a:spLocks noChangeArrowheads="1"/>
          </p:cNvSpPr>
          <p:nvPr/>
        </p:nvSpPr>
        <p:spPr bwMode="auto">
          <a:xfrm>
            <a:off x="533400" y="533400"/>
            <a:ext cx="8305800" cy="731838"/>
          </a:xfrm>
          <a:prstGeom prst="rect">
            <a:avLst/>
          </a:prstGeom>
          <a:solidFill>
            <a:schemeClr val="bg1">
              <a:alpha val="50000"/>
            </a:schemeClr>
          </a:solidFill>
          <a:ln w="9525">
            <a:noFill/>
            <a:miter lim="800000"/>
            <a:headEnd/>
            <a:tailEnd/>
          </a:ln>
          <a:effectLst/>
        </p:spPr>
        <p:txBody>
          <a:bodyPr>
            <a:spAutoFit/>
          </a:bodyPr>
          <a:lstStyle/>
          <a:p>
            <a:pPr algn="l" eaLnBrk="1" hangingPunct="1">
              <a:defRPr/>
            </a:pPr>
            <a:r>
              <a:rPr kumimoji="1" lang="en-US" altLang="zh-CN" sz="4200">
                <a:solidFill>
                  <a:srgbClr val="006600"/>
                </a:solidFill>
                <a:effectLst>
                  <a:outerShdw blurRad="38100" dist="38100" dir="2700000" algn="tl">
                    <a:srgbClr val="C0C0C0"/>
                  </a:outerShdw>
                </a:effectLst>
                <a:latin typeface="楷体_GB2312" pitchFamily="49" charset="-122"/>
                <a:ea typeface="楷体_GB2312" pitchFamily="49" charset="-122"/>
              </a:rPr>
              <a:t> </a:t>
            </a:r>
            <a:r>
              <a:rPr kumimoji="1" lang="en-US" altLang="zh-CN" sz="4200">
                <a:solidFill>
                  <a:srgbClr val="006600"/>
                </a:solidFill>
                <a:effectLst>
                  <a:outerShdw blurRad="38100" dist="38100" dir="2700000" algn="tl">
                    <a:srgbClr val="C0C0C0"/>
                  </a:outerShdw>
                </a:effectLst>
                <a:latin typeface="华文新魏" pitchFamily="2" charset="-122"/>
                <a:ea typeface="华文新魏" pitchFamily="2" charset="-122"/>
                <a:cs typeface="宋体-18030" pitchFamily="49" charset="-122"/>
              </a:rPr>
              <a:t>1</a:t>
            </a:r>
            <a:r>
              <a:rPr kumimoji="1" lang="zh-CN" altLang="en-US" sz="4200">
                <a:solidFill>
                  <a:srgbClr val="006600"/>
                </a:solidFill>
                <a:effectLst>
                  <a:outerShdw blurRad="38100" dist="38100" dir="2700000" algn="tl">
                    <a:srgbClr val="C0C0C0"/>
                  </a:outerShdw>
                </a:effectLst>
                <a:latin typeface="华文新魏" pitchFamily="2" charset="-122"/>
                <a:ea typeface="华文新魏" pitchFamily="2" charset="-122"/>
                <a:cs typeface="宋体-18030" pitchFamily="49" charset="-122"/>
              </a:rPr>
              <a:t>、矛盾的普遍性和特殊性的内含</a:t>
            </a:r>
          </a:p>
        </p:txBody>
      </p:sp>
      <p:grpSp>
        <p:nvGrpSpPr>
          <p:cNvPr id="2" name="Group 5"/>
          <p:cNvGrpSpPr>
            <a:grpSpLocks/>
          </p:cNvGrpSpPr>
          <p:nvPr/>
        </p:nvGrpSpPr>
        <p:grpSpPr bwMode="auto">
          <a:xfrm>
            <a:off x="395288" y="3114675"/>
            <a:ext cx="2719387" cy="2447925"/>
            <a:chOff x="386" y="1832"/>
            <a:chExt cx="1713" cy="1542"/>
          </a:xfrm>
        </p:grpSpPr>
        <p:sp>
          <p:nvSpPr>
            <p:cNvPr id="64518" name="Freeform 6"/>
            <p:cNvSpPr>
              <a:spLocks/>
            </p:cNvSpPr>
            <p:nvPr/>
          </p:nvSpPr>
          <p:spPr bwMode="gray">
            <a:xfrm flipV="1">
              <a:off x="572" y="1836"/>
              <a:ext cx="1117" cy="639"/>
            </a:xfrm>
            <a:custGeom>
              <a:avLst/>
              <a:gdLst/>
              <a:ahLst/>
              <a:cxnLst>
                <a:cxn ang="0">
                  <a:pos x="1113" y="97"/>
                </a:cxn>
                <a:cxn ang="0">
                  <a:pos x="1210" y="0"/>
                </a:cxn>
                <a:cxn ang="0">
                  <a:pos x="97" y="0"/>
                </a:cxn>
                <a:cxn ang="0">
                  <a:pos x="0" y="97"/>
                </a:cxn>
                <a:cxn ang="0">
                  <a:pos x="1113" y="97"/>
                </a:cxn>
              </a:cxnLst>
              <a:rect l="0" t="0" r="r" b="b"/>
              <a:pathLst>
                <a:path w="1210" h="97">
                  <a:moveTo>
                    <a:pt x="1113" y="97"/>
                  </a:moveTo>
                  <a:lnTo>
                    <a:pt x="1210" y="0"/>
                  </a:lnTo>
                  <a:lnTo>
                    <a:pt x="97" y="0"/>
                  </a:lnTo>
                  <a:lnTo>
                    <a:pt x="0" y="97"/>
                  </a:lnTo>
                  <a:lnTo>
                    <a:pt x="1113" y="97"/>
                  </a:lnTo>
                  <a:close/>
                </a:path>
              </a:pathLst>
            </a:custGeom>
            <a:gradFill rotWithShape="1">
              <a:gsLst>
                <a:gs pos="0">
                  <a:srgbClr val="C0C0C0"/>
                </a:gs>
                <a:gs pos="100000">
                  <a:srgbClr val="C0C0C0">
                    <a:gamma/>
                    <a:shade val="70196"/>
                    <a:invGamma/>
                  </a:srgbClr>
                </a:gs>
              </a:gsLst>
              <a:lin ang="5400000" scaled="1"/>
            </a:gradFill>
            <a:ln w="9525" cap="flat" cmpd="sng">
              <a:solidFill>
                <a:srgbClr val="808080"/>
              </a:solid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4519" name="Freeform 7"/>
            <p:cNvSpPr>
              <a:spLocks/>
            </p:cNvSpPr>
            <p:nvPr/>
          </p:nvSpPr>
          <p:spPr bwMode="gray">
            <a:xfrm>
              <a:off x="575" y="2715"/>
              <a:ext cx="1114" cy="639"/>
            </a:xfrm>
            <a:custGeom>
              <a:avLst/>
              <a:gdLst/>
              <a:ahLst/>
              <a:cxnLst>
                <a:cxn ang="0">
                  <a:pos x="1113" y="97"/>
                </a:cxn>
                <a:cxn ang="0">
                  <a:pos x="1210" y="0"/>
                </a:cxn>
                <a:cxn ang="0">
                  <a:pos x="97" y="0"/>
                </a:cxn>
                <a:cxn ang="0">
                  <a:pos x="0" y="97"/>
                </a:cxn>
                <a:cxn ang="0">
                  <a:pos x="1113" y="97"/>
                </a:cxn>
              </a:cxnLst>
              <a:rect l="0" t="0" r="r" b="b"/>
              <a:pathLst>
                <a:path w="1210" h="97">
                  <a:moveTo>
                    <a:pt x="1113" y="97"/>
                  </a:moveTo>
                  <a:lnTo>
                    <a:pt x="1210" y="0"/>
                  </a:lnTo>
                  <a:lnTo>
                    <a:pt x="97" y="0"/>
                  </a:lnTo>
                  <a:lnTo>
                    <a:pt x="0" y="97"/>
                  </a:lnTo>
                  <a:lnTo>
                    <a:pt x="1113" y="97"/>
                  </a:lnTo>
                  <a:close/>
                </a:path>
              </a:pathLst>
            </a:custGeom>
            <a:gradFill rotWithShape="1">
              <a:gsLst>
                <a:gs pos="0">
                  <a:srgbClr val="C0C0C0"/>
                </a:gs>
                <a:gs pos="100000">
                  <a:srgbClr val="C0C0C0">
                    <a:gamma/>
                    <a:shade val="69412"/>
                    <a:invGamma/>
                  </a:srgbClr>
                </a:gs>
              </a:gsLst>
              <a:lin ang="5400000" scaled="1"/>
            </a:gradFill>
            <a:ln w="9525" cap="flat" cmpd="sng">
              <a:solidFill>
                <a:srgbClr val="808080"/>
              </a:solid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4520" name="AutoShape 8"/>
            <p:cNvSpPr>
              <a:spLocks noChangeArrowheads="1"/>
            </p:cNvSpPr>
            <p:nvPr/>
          </p:nvSpPr>
          <p:spPr bwMode="gray">
            <a:xfrm>
              <a:off x="386" y="2333"/>
              <a:ext cx="1713" cy="512"/>
            </a:xfrm>
            <a:prstGeom prst="rightArrow">
              <a:avLst>
                <a:gd name="adj1" fmla="val 54000"/>
                <a:gd name="adj2" fmla="val 68618"/>
              </a:avLst>
            </a:prstGeom>
            <a:gradFill rotWithShape="1">
              <a:gsLst>
                <a:gs pos="0">
                  <a:srgbClr val="E5C037">
                    <a:gamma/>
                    <a:shade val="46275"/>
                    <a:invGamma/>
                  </a:srgbClr>
                </a:gs>
                <a:gs pos="100000">
                  <a:srgbClr val="E5C037"/>
                </a:gs>
              </a:gsLst>
              <a:lin ang="0" scaled="1"/>
            </a:gradFill>
            <a:ln w="9525" algn="ctr">
              <a:solidFill>
                <a:schemeClr val="tx2"/>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4521" name="Rectangle 9"/>
            <p:cNvSpPr>
              <a:spLocks noChangeArrowheads="1"/>
            </p:cNvSpPr>
            <p:nvPr/>
          </p:nvSpPr>
          <p:spPr bwMode="gray">
            <a:xfrm>
              <a:off x="446" y="1832"/>
              <a:ext cx="1152" cy="1542"/>
            </a:xfrm>
            <a:prstGeom prst="rect">
              <a:avLst/>
            </a:prstGeom>
            <a:gradFill rotWithShape="1">
              <a:gsLst>
                <a:gs pos="0">
                  <a:schemeClr val="bg2"/>
                </a:gs>
                <a:gs pos="50000">
                  <a:schemeClr val="bg2">
                    <a:gamma/>
                    <a:tint val="42353"/>
                    <a:invGamma/>
                  </a:schemeClr>
                </a:gs>
                <a:gs pos="100000">
                  <a:schemeClr val="bg2"/>
                </a:gs>
              </a:gsLst>
              <a:lin ang="2700000" scaled="1"/>
            </a:gradFill>
            <a:ln w="9525">
              <a:solidFill>
                <a:schemeClr val="tx1"/>
              </a:solidFill>
              <a:miter lim="800000"/>
              <a:headEnd/>
              <a:tailEnd/>
            </a:ln>
            <a:effectLst/>
          </p:spPr>
          <p:txBody>
            <a:bodyPr wrap="none" anchor="ctr"/>
            <a:lstStyle/>
            <a:p>
              <a:pPr eaLnBrk="1" hangingPunct="1">
                <a:defRPr/>
              </a:pPr>
              <a:r>
                <a:rPr kumimoji="1" lang="zh-CN" altLang="en-US" sz="2800">
                  <a:solidFill>
                    <a:srgbClr val="800000"/>
                  </a:solidFill>
                  <a:effectLst>
                    <a:outerShdw blurRad="38100" dist="38100" dir="2700000" algn="tl">
                      <a:srgbClr val="000000"/>
                    </a:outerShdw>
                  </a:effectLst>
                  <a:latin typeface="Arial" pitchFamily="34" charset="0"/>
                </a:rPr>
                <a:t>矛盾存</a:t>
              </a:r>
            </a:p>
            <a:p>
              <a:pPr eaLnBrk="1" hangingPunct="1">
                <a:defRPr/>
              </a:pPr>
              <a:r>
                <a:rPr kumimoji="1" lang="zh-CN" altLang="en-US" sz="2800">
                  <a:solidFill>
                    <a:srgbClr val="800000"/>
                  </a:solidFill>
                  <a:effectLst>
                    <a:outerShdw blurRad="38100" dist="38100" dir="2700000" algn="tl">
                      <a:srgbClr val="000000"/>
                    </a:outerShdw>
                  </a:effectLst>
                  <a:latin typeface="Arial" pitchFamily="34" charset="0"/>
                </a:rPr>
                <a:t>在于一切</a:t>
              </a:r>
            </a:p>
            <a:p>
              <a:pPr eaLnBrk="1" hangingPunct="1">
                <a:defRPr/>
              </a:pPr>
              <a:r>
                <a:rPr kumimoji="1" lang="zh-CN" altLang="en-US" sz="2800">
                  <a:solidFill>
                    <a:srgbClr val="800000"/>
                  </a:solidFill>
                  <a:effectLst>
                    <a:outerShdw blurRad="38100" dist="38100" dir="2700000" algn="tl">
                      <a:srgbClr val="000000"/>
                    </a:outerShdw>
                  </a:effectLst>
                  <a:latin typeface="Arial" pitchFamily="34" charset="0"/>
                </a:rPr>
                <a:t>事物中；</a:t>
              </a:r>
            </a:p>
          </p:txBody>
        </p:sp>
      </p:grpSp>
      <p:grpSp>
        <p:nvGrpSpPr>
          <p:cNvPr id="3" name="Group 10"/>
          <p:cNvGrpSpPr>
            <a:grpSpLocks/>
          </p:cNvGrpSpPr>
          <p:nvPr/>
        </p:nvGrpSpPr>
        <p:grpSpPr bwMode="auto">
          <a:xfrm>
            <a:off x="3254375" y="3319463"/>
            <a:ext cx="2667000" cy="1981200"/>
            <a:chOff x="2016" y="1824"/>
            <a:chExt cx="1680" cy="1248"/>
          </a:xfrm>
        </p:grpSpPr>
        <p:grpSp>
          <p:nvGrpSpPr>
            <p:cNvPr id="4" name="Group 11"/>
            <p:cNvGrpSpPr>
              <a:grpSpLocks/>
            </p:cNvGrpSpPr>
            <p:nvPr/>
          </p:nvGrpSpPr>
          <p:grpSpPr bwMode="auto">
            <a:xfrm>
              <a:off x="2016" y="1824"/>
              <a:ext cx="1680" cy="1248"/>
              <a:chOff x="1110" y="2656"/>
              <a:chExt cx="1549" cy="1351"/>
            </a:xfrm>
          </p:grpSpPr>
          <p:sp>
            <p:nvSpPr>
              <p:cNvPr id="64524" name="AutoShape 12"/>
              <p:cNvSpPr>
                <a:spLocks noChangeArrowheads="1"/>
              </p:cNvSpPr>
              <p:nvPr/>
            </p:nvSpPr>
            <p:spPr bwMode="gray">
              <a:xfrm>
                <a:off x="1123" y="2679"/>
                <a:ext cx="1536" cy="1328"/>
              </a:xfrm>
              <a:prstGeom prst="hexagon">
                <a:avLst>
                  <a:gd name="adj" fmla="val 28916"/>
                  <a:gd name="vf" fmla="val 115470"/>
                </a:avLst>
              </a:prstGeom>
              <a:solidFill>
                <a:srgbClr val="808080"/>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4525" name="AutoShape 13"/>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4526" name="AutoShape 14"/>
              <p:cNvSpPr>
                <a:spLocks noChangeArrowheads="1"/>
              </p:cNvSpPr>
              <p:nvPr/>
            </p:nvSpPr>
            <p:spPr bwMode="gray">
              <a:xfrm>
                <a:off x="1200" y="2736"/>
                <a:ext cx="1350" cy="1168"/>
              </a:xfrm>
              <a:prstGeom prst="hexagon">
                <a:avLst>
                  <a:gd name="adj" fmla="val 28896"/>
                  <a:gd name="vf" fmla="val 115470"/>
                </a:avLst>
              </a:prstGeom>
              <a:gradFill rotWithShape="1">
                <a:gsLst>
                  <a:gs pos="0">
                    <a:srgbClr val="24B443"/>
                  </a:gs>
                  <a:gs pos="100000">
                    <a:srgbClr val="115D16"/>
                  </a:gs>
                </a:gsLst>
                <a:lin ang="2700000" scaled="1"/>
              </a:gradFill>
              <a:ln w="9525">
                <a:solidFill>
                  <a:schemeClr val="bg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64527" name="Text Box 15"/>
            <p:cNvSpPr txBox="1">
              <a:spLocks noChangeArrowheads="1"/>
            </p:cNvSpPr>
            <p:nvPr/>
          </p:nvSpPr>
          <p:spPr bwMode="gray">
            <a:xfrm>
              <a:off x="2423" y="2043"/>
              <a:ext cx="887" cy="671"/>
            </a:xfrm>
            <a:prstGeom prst="rect">
              <a:avLst/>
            </a:prstGeom>
            <a:noFill/>
            <a:ln w="9525" algn="ctr">
              <a:noFill/>
              <a:miter lim="800000"/>
              <a:headEnd/>
              <a:tailEnd/>
            </a:ln>
            <a:effectLst/>
          </p:spPr>
          <p:txBody>
            <a:bodyPr wrap="none">
              <a:spAutoFit/>
            </a:bodyPr>
            <a:lstStyle/>
            <a:p>
              <a:pPr>
                <a:defRPr/>
              </a:pPr>
              <a:r>
                <a:rPr lang="zh-CN" altLang="en-US" sz="3200">
                  <a:solidFill>
                    <a:srgbClr val="FFFF99"/>
                  </a:solidFill>
                  <a:effectLst>
                    <a:outerShdw blurRad="38100" dist="38100" dir="2700000" algn="tl">
                      <a:srgbClr val="C0C0C0"/>
                    </a:outerShdw>
                  </a:effectLst>
                  <a:latin typeface="Arial" pitchFamily="34" charset="0"/>
                </a:rPr>
                <a:t>矛盾的</a:t>
              </a:r>
            </a:p>
            <a:p>
              <a:pPr>
                <a:defRPr/>
              </a:pPr>
              <a:r>
                <a:rPr lang="zh-CN" altLang="en-US" sz="3200">
                  <a:solidFill>
                    <a:srgbClr val="FFFF99"/>
                  </a:solidFill>
                  <a:effectLst>
                    <a:outerShdw blurRad="38100" dist="38100" dir="2700000" algn="tl">
                      <a:srgbClr val="C0C0C0"/>
                    </a:outerShdw>
                  </a:effectLst>
                  <a:latin typeface="Arial" pitchFamily="34" charset="0"/>
                </a:rPr>
                <a:t>普遍性</a:t>
              </a:r>
            </a:p>
          </p:txBody>
        </p:sp>
      </p:grpSp>
      <p:grpSp>
        <p:nvGrpSpPr>
          <p:cNvPr id="5" name="Group 16"/>
          <p:cNvGrpSpPr>
            <a:grpSpLocks/>
          </p:cNvGrpSpPr>
          <p:nvPr/>
        </p:nvGrpSpPr>
        <p:grpSpPr bwMode="auto">
          <a:xfrm>
            <a:off x="6099175" y="3124200"/>
            <a:ext cx="2720975" cy="2447925"/>
            <a:chOff x="3614" y="1838"/>
            <a:chExt cx="1714" cy="1542"/>
          </a:xfrm>
        </p:grpSpPr>
        <p:grpSp>
          <p:nvGrpSpPr>
            <p:cNvPr id="6" name="Group 17"/>
            <p:cNvGrpSpPr>
              <a:grpSpLocks/>
            </p:cNvGrpSpPr>
            <p:nvPr/>
          </p:nvGrpSpPr>
          <p:grpSpPr bwMode="auto">
            <a:xfrm>
              <a:off x="4007" y="1839"/>
              <a:ext cx="1146" cy="1513"/>
              <a:chOff x="4267" y="1389"/>
              <a:chExt cx="1344" cy="1774"/>
            </a:xfrm>
          </p:grpSpPr>
          <p:sp>
            <p:nvSpPr>
              <p:cNvPr id="64530" name="Freeform 18"/>
              <p:cNvSpPr>
                <a:spLocks/>
              </p:cNvSpPr>
              <p:nvPr/>
            </p:nvSpPr>
            <p:spPr bwMode="gray">
              <a:xfrm flipH="1" flipV="1">
                <a:off x="4267" y="1389"/>
                <a:ext cx="1344" cy="747"/>
              </a:xfrm>
              <a:custGeom>
                <a:avLst/>
                <a:gdLst/>
                <a:ahLst/>
                <a:cxnLst>
                  <a:cxn ang="0">
                    <a:pos x="1113" y="97"/>
                  </a:cxn>
                  <a:cxn ang="0">
                    <a:pos x="1210" y="0"/>
                  </a:cxn>
                  <a:cxn ang="0">
                    <a:pos x="97" y="0"/>
                  </a:cxn>
                  <a:cxn ang="0">
                    <a:pos x="0" y="97"/>
                  </a:cxn>
                  <a:cxn ang="0">
                    <a:pos x="1113" y="97"/>
                  </a:cxn>
                </a:cxnLst>
                <a:rect l="0" t="0" r="r" b="b"/>
                <a:pathLst>
                  <a:path w="1210" h="97">
                    <a:moveTo>
                      <a:pt x="1113" y="97"/>
                    </a:moveTo>
                    <a:lnTo>
                      <a:pt x="1210" y="0"/>
                    </a:lnTo>
                    <a:lnTo>
                      <a:pt x="97" y="0"/>
                    </a:lnTo>
                    <a:lnTo>
                      <a:pt x="0" y="97"/>
                    </a:lnTo>
                    <a:lnTo>
                      <a:pt x="1113" y="97"/>
                    </a:lnTo>
                    <a:close/>
                  </a:path>
                </a:pathLst>
              </a:custGeom>
              <a:gradFill rotWithShape="1">
                <a:gsLst>
                  <a:gs pos="0">
                    <a:srgbClr val="DDDDDD"/>
                  </a:gs>
                  <a:gs pos="100000">
                    <a:srgbClr val="DDDDDD">
                      <a:gamma/>
                      <a:shade val="59608"/>
                      <a:invGamma/>
                    </a:srgbClr>
                  </a:gs>
                </a:gsLst>
                <a:lin ang="5400000" scaled="1"/>
              </a:gradFill>
              <a:ln w="9525" cap="flat" cmpd="sng">
                <a:solidFill>
                  <a:srgbClr val="808080"/>
                </a:solid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4531" name="Freeform 19"/>
              <p:cNvSpPr>
                <a:spLocks/>
              </p:cNvSpPr>
              <p:nvPr/>
            </p:nvSpPr>
            <p:spPr bwMode="gray">
              <a:xfrm flipH="1">
                <a:off x="4267" y="2416"/>
                <a:ext cx="1329" cy="747"/>
              </a:xfrm>
              <a:custGeom>
                <a:avLst/>
                <a:gdLst/>
                <a:ahLst/>
                <a:cxnLst>
                  <a:cxn ang="0">
                    <a:pos x="1113" y="97"/>
                  </a:cxn>
                  <a:cxn ang="0">
                    <a:pos x="1210" y="0"/>
                  </a:cxn>
                  <a:cxn ang="0">
                    <a:pos x="97" y="0"/>
                  </a:cxn>
                  <a:cxn ang="0">
                    <a:pos x="0" y="97"/>
                  </a:cxn>
                  <a:cxn ang="0">
                    <a:pos x="1113" y="97"/>
                  </a:cxn>
                </a:cxnLst>
                <a:rect l="0" t="0" r="r" b="b"/>
                <a:pathLst>
                  <a:path w="1210" h="97">
                    <a:moveTo>
                      <a:pt x="1113" y="97"/>
                    </a:moveTo>
                    <a:lnTo>
                      <a:pt x="1210" y="0"/>
                    </a:lnTo>
                    <a:lnTo>
                      <a:pt x="97" y="0"/>
                    </a:lnTo>
                    <a:lnTo>
                      <a:pt x="0" y="97"/>
                    </a:lnTo>
                    <a:lnTo>
                      <a:pt x="1113" y="97"/>
                    </a:lnTo>
                    <a:close/>
                  </a:path>
                </a:pathLst>
              </a:custGeom>
              <a:gradFill rotWithShape="1">
                <a:gsLst>
                  <a:gs pos="0">
                    <a:srgbClr val="DDDDDD"/>
                  </a:gs>
                  <a:gs pos="100000">
                    <a:srgbClr val="DDDDDD">
                      <a:gamma/>
                      <a:shade val="59608"/>
                      <a:invGamma/>
                    </a:srgbClr>
                  </a:gs>
                </a:gsLst>
                <a:lin ang="5400000" scaled="1"/>
              </a:gradFill>
              <a:ln w="9525" cap="flat" cmpd="sng">
                <a:solidFill>
                  <a:srgbClr val="808080"/>
                </a:solidFill>
                <a:prstDash val="solid"/>
                <a:round/>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sp>
          <p:nvSpPr>
            <p:cNvPr id="64532" name="AutoShape 20"/>
            <p:cNvSpPr>
              <a:spLocks noChangeArrowheads="1"/>
            </p:cNvSpPr>
            <p:nvPr/>
          </p:nvSpPr>
          <p:spPr bwMode="gray">
            <a:xfrm flipH="1">
              <a:off x="3614" y="2346"/>
              <a:ext cx="1684" cy="452"/>
            </a:xfrm>
            <a:prstGeom prst="rightArrow">
              <a:avLst>
                <a:gd name="adj1" fmla="val 62213"/>
                <a:gd name="adj2" fmla="val 69425"/>
              </a:avLst>
            </a:prstGeom>
            <a:gradFill rotWithShape="1">
              <a:gsLst>
                <a:gs pos="0">
                  <a:schemeClr val="accent2">
                    <a:gamma/>
                    <a:shade val="46275"/>
                    <a:invGamma/>
                  </a:schemeClr>
                </a:gs>
                <a:gs pos="100000">
                  <a:schemeClr val="accent2"/>
                </a:gs>
              </a:gsLst>
              <a:lin ang="0" scaled="1"/>
            </a:gradFill>
            <a:ln w="9525" algn="ctr">
              <a:solidFill>
                <a:schemeClr val="tx2"/>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4533" name="Rectangle 21"/>
            <p:cNvSpPr>
              <a:spLocks noChangeArrowheads="1"/>
            </p:cNvSpPr>
            <p:nvPr/>
          </p:nvSpPr>
          <p:spPr bwMode="gray">
            <a:xfrm>
              <a:off x="4094" y="1838"/>
              <a:ext cx="1152" cy="1542"/>
            </a:xfrm>
            <a:prstGeom prst="rect">
              <a:avLst/>
            </a:prstGeom>
            <a:gradFill rotWithShape="1">
              <a:gsLst>
                <a:gs pos="0">
                  <a:schemeClr val="bg2"/>
                </a:gs>
                <a:gs pos="50000">
                  <a:schemeClr val="bg2">
                    <a:gamma/>
                    <a:tint val="33333"/>
                    <a:invGamma/>
                  </a:schemeClr>
                </a:gs>
                <a:gs pos="100000">
                  <a:schemeClr val="bg2"/>
                </a:gs>
              </a:gsLst>
              <a:lin ang="2700000" scaled="1"/>
            </a:gradFill>
            <a:ln w="9525">
              <a:solidFill>
                <a:schemeClr val="tx1"/>
              </a:solid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4534" name="Rectangle 22"/>
            <p:cNvSpPr>
              <a:spLocks noChangeArrowheads="1"/>
            </p:cNvSpPr>
            <p:nvPr/>
          </p:nvSpPr>
          <p:spPr bwMode="auto">
            <a:xfrm>
              <a:off x="4224" y="1968"/>
              <a:ext cx="1104" cy="1134"/>
            </a:xfrm>
            <a:prstGeom prst="rect">
              <a:avLst/>
            </a:prstGeom>
            <a:noFill/>
            <a:ln w="9525">
              <a:noFill/>
              <a:miter lim="800000"/>
              <a:headEnd/>
              <a:tailEnd/>
            </a:ln>
            <a:effectLst/>
          </p:spPr>
          <p:txBody>
            <a:bodyPr>
              <a:spAutoFit/>
            </a:bodyPr>
            <a:lstStyle/>
            <a:p>
              <a:pPr algn="l" eaLnBrk="1" hangingPunct="1">
                <a:defRPr/>
              </a:pPr>
              <a:r>
                <a:rPr kumimoji="1" lang="zh-CN" altLang="en-US" sz="2800">
                  <a:solidFill>
                    <a:srgbClr val="800000"/>
                  </a:solidFill>
                  <a:effectLst>
                    <a:outerShdw blurRad="38100" dist="38100" dir="2700000" algn="tl">
                      <a:srgbClr val="C0C0C0"/>
                    </a:outerShdw>
                  </a:effectLst>
                  <a:latin typeface="Arial" pitchFamily="34" charset="0"/>
                </a:rPr>
                <a:t>存在于一切事物发展过程的始终。</a:t>
              </a:r>
            </a:p>
          </p:txBody>
        </p:sp>
      </p:grpSp>
      <p:grpSp>
        <p:nvGrpSpPr>
          <p:cNvPr id="7" name="Group 23"/>
          <p:cNvGrpSpPr>
            <a:grpSpLocks/>
          </p:cNvGrpSpPr>
          <p:nvPr/>
        </p:nvGrpSpPr>
        <p:grpSpPr bwMode="auto">
          <a:xfrm>
            <a:off x="0" y="1397000"/>
            <a:ext cx="9144000" cy="519113"/>
            <a:chOff x="0" y="816"/>
            <a:chExt cx="5760" cy="372"/>
          </a:xfrm>
        </p:grpSpPr>
        <p:pic>
          <p:nvPicPr>
            <p:cNvPr id="118792" name="Picture 24"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118793" name="Picture 25"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8" fill="hold" grpId="0" nodeType="afterEffect">
                                  <p:stCondLst>
                                    <p:cond delay="0"/>
                                  </p:stCondLst>
                                  <p:childTnLst>
                                    <p:set>
                                      <p:cBhvr>
                                        <p:cTn id="11" dur="1" fill="hold">
                                          <p:stCondLst>
                                            <p:cond delay="0"/>
                                          </p:stCondLst>
                                        </p:cTn>
                                        <p:tgtEl>
                                          <p:spTgt spid="64514"/>
                                        </p:tgtEl>
                                        <p:attrNameLst>
                                          <p:attrName>style.visibility</p:attrName>
                                        </p:attrNameLst>
                                      </p:cBhvr>
                                      <p:to>
                                        <p:strVal val="visible"/>
                                      </p:to>
                                    </p:set>
                                    <p:anim calcmode="lin" valueType="num">
                                      <p:cBhvr>
                                        <p:cTn id="12" dur="500" fill="hold"/>
                                        <p:tgtEl>
                                          <p:spTgt spid="64514"/>
                                        </p:tgtEl>
                                        <p:attrNameLst>
                                          <p:attrName>ppt_x</p:attrName>
                                        </p:attrNameLst>
                                      </p:cBhvr>
                                      <p:tavLst>
                                        <p:tav tm="0">
                                          <p:val>
                                            <p:strVal val="#ppt_x-#ppt_w/2"/>
                                          </p:val>
                                        </p:tav>
                                        <p:tav tm="100000">
                                          <p:val>
                                            <p:strVal val="#ppt_x"/>
                                          </p:val>
                                        </p:tav>
                                      </p:tavLst>
                                    </p:anim>
                                    <p:anim calcmode="lin" valueType="num">
                                      <p:cBhvr>
                                        <p:cTn id="13" dur="500" fill="hold"/>
                                        <p:tgtEl>
                                          <p:spTgt spid="64514"/>
                                        </p:tgtEl>
                                        <p:attrNameLst>
                                          <p:attrName>ppt_y</p:attrName>
                                        </p:attrNameLst>
                                      </p:cBhvr>
                                      <p:tavLst>
                                        <p:tav tm="0">
                                          <p:val>
                                            <p:strVal val="#ppt_y"/>
                                          </p:val>
                                        </p:tav>
                                        <p:tav tm="100000">
                                          <p:val>
                                            <p:strVal val="#ppt_y"/>
                                          </p:val>
                                        </p:tav>
                                      </p:tavLst>
                                    </p:anim>
                                    <p:anim calcmode="lin" valueType="num">
                                      <p:cBhvr>
                                        <p:cTn id="14" dur="500" fill="hold"/>
                                        <p:tgtEl>
                                          <p:spTgt spid="64514"/>
                                        </p:tgtEl>
                                        <p:attrNameLst>
                                          <p:attrName>ppt_w</p:attrName>
                                        </p:attrNameLst>
                                      </p:cBhvr>
                                      <p:tavLst>
                                        <p:tav tm="0">
                                          <p:val>
                                            <p:fltVal val="0"/>
                                          </p:val>
                                        </p:tav>
                                        <p:tav tm="100000">
                                          <p:val>
                                            <p:strVal val="#ppt_w"/>
                                          </p:val>
                                        </p:tav>
                                      </p:tavLst>
                                    </p:anim>
                                    <p:anim calcmode="lin" valueType="num">
                                      <p:cBhvr>
                                        <p:cTn id="15" dur="500" fill="hold"/>
                                        <p:tgtEl>
                                          <p:spTgt spid="64514"/>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1500"/>
                            </p:stCondLst>
                            <p:childTnLst>
                              <p:par>
                                <p:cTn id="21" presetID="8" presetClass="entr" presetSubtype="32"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amond(out)">
                                      <p:cBhvr>
                                        <p:cTn id="23" dur="2000"/>
                                        <p:tgtEl>
                                          <p:spTgt spid="3"/>
                                        </p:tgtEl>
                                      </p:cBhvr>
                                    </p:animEffect>
                                  </p:childTnLst>
                                </p:cTn>
                              </p:par>
                            </p:childTnLst>
                          </p:cTn>
                        </p:par>
                        <p:par>
                          <p:cTn id="24" fill="hold">
                            <p:stCondLst>
                              <p:cond delay="3500"/>
                            </p:stCondLst>
                            <p:childTnLst>
                              <p:par>
                                <p:cTn id="25" presetID="2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457200" y="609600"/>
            <a:ext cx="8382000" cy="519113"/>
          </a:xfrm>
          <a:prstGeom prst="rect">
            <a:avLst/>
          </a:prstGeom>
          <a:noFill/>
          <a:ln w="9525">
            <a:noFill/>
            <a:miter lim="800000"/>
            <a:headEnd/>
            <a:tailEnd/>
          </a:ln>
          <a:effectLst/>
        </p:spPr>
        <p:txBody>
          <a:bodyPr>
            <a:spAutoFit/>
          </a:bodyPr>
          <a:lstStyle/>
          <a:p>
            <a:pPr algn="l" eaLnBrk="1" hangingPunct="1">
              <a:buClr>
                <a:srgbClr val="00FF99"/>
              </a:buClr>
              <a:buFont typeface="Wingdings" pitchFamily="2" charset="2"/>
              <a:buChar char="q"/>
              <a:defRPr/>
            </a:pPr>
            <a:r>
              <a:rPr kumimoji="1" lang="en-US" altLang="zh-CN" sz="2800">
                <a:solidFill>
                  <a:srgbClr val="006600"/>
                </a:solidFill>
                <a:effectLst>
                  <a:outerShdw blurRad="38100" dist="38100" dir="2700000" algn="tl">
                    <a:srgbClr val="C0C0C0"/>
                  </a:outerShdw>
                </a:effectLst>
                <a:latin typeface="楷体_GB2312" pitchFamily="49" charset="-122"/>
                <a:ea typeface="楷体_GB2312" pitchFamily="49" charset="-122"/>
              </a:rPr>
              <a:t> </a:t>
            </a:r>
            <a:r>
              <a:rPr kumimoji="1" lang="zh-CN" altLang="en-US" sz="2800">
                <a:solidFill>
                  <a:srgbClr val="006600"/>
                </a:solidFill>
                <a:effectLst>
                  <a:outerShdw blurRad="38100" dist="38100" dir="2700000" algn="tl">
                    <a:srgbClr val="C0C0C0"/>
                  </a:outerShdw>
                </a:effectLst>
                <a:latin typeface="楷体_GB2312" pitchFamily="49" charset="-122"/>
                <a:ea typeface="楷体_GB2312" pitchFamily="49" charset="-122"/>
              </a:rPr>
              <a:t>矛盾的特殊性：矛盾的个性、相对性、有条件性</a:t>
            </a:r>
          </a:p>
        </p:txBody>
      </p:sp>
      <p:grpSp>
        <p:nvGrpSpPr>
          <p:cNvPr id="2" name="Group 3"/>
          <p:cNvGrpSpPr>
            <a:grpSpLocks/>
          </p:cNvGrpSpPr>
          <p:nvPr/>
        </p:nvGrpSpPr>
        <p:grpSpPr bwMode="auto">
          <a:xfrm>
            <a:off x="974725" y="2028825"/>
            <a:ext cx="1912938" cy="3605213"/>
            <a:chOff x="513" y="998"/>
            <a:chExt cx="1109" cy="2271"/>
          </a:xfrm>
        </p:grpSpPr>
        <p:sp>
          <p:nvSpPr>
            <p:cNvPr id="65540" name="Freeform 4"/>
            <p:cNvSpPr>
              <a:spLocks/>
            </p:cNvSpPr>
            <p:nvPr/>
          </p:nvSpPr>
          <p:spPr bwMode="gray">
            <a:xfrm flipV="1">
              <a:off x="683" y="2087"/>
              <a:ext cx="930" cy="1182"/>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5541" name="Freeform 5"/>
            <p:cNvSpPr>
              <a:spLocks/>
            </p:cNvSpPr>
            <p:nvPr/>
          </p:nvSpPr>
          <p:spPr bwMode="gray">
            <a:xfrm rot="-5400000">
              <a:off x="917" y="1548"/>
              <a:ext cx="301" cy="1109"/>
            </a:xfrm>
            <a:custGeom>
              <a:avLst/>
              <a:gdLst/>
              <a:ahLst/>
              <a:cxnLst>
                <a:cxn ang="0">
                  <a:pos x="37" y="1"/>
                </a:cxn>
                <a:cxn ang="0">
                  <a:pos x="45" y="472"/>
                </a:cxn>
                <a:cxn ang="0">
                  <a:pos x="0" y="474"/>
                </a:cxn>
                <a:cxn ang="0">
                  <a:pos x="72" y="604"/>
                </a:cxn>
                <a:cxn ang="0">
                  <a:pos x="142" y="474"/>
                </a:cxn>
                <a:cxn ang="0">
                  <a:pos x="100" y="474"/>
                </a:cxn>
                <a:cxn ang="0">
                  <a:pos x="99" y="0"/>
                </a:cxn>
                <a:cxn ang="0">
                  <a:pos x="37" y="1"/>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5542" name="Freeform 6"/>
            <p:cNvSpPr>
              <a:spLocks/>
            </p:cNvSpPr>
            <p:nvPr/>
          </p:nvSpPr>
          <p:spPr bwMode="gray">
            <a:xfrm>
              <a:off x="677" y="998"/>
              <a:ext cx="933" cy="1182"/>
            </a:xfrm>
            <a:custGeom>
              <a:avLst/>
              <a:gdLst/>
              <a:ahLst/>
              <a:cxnLst>
                <a:cxn ang="0">
                  <a:pos x="118" y="1044"/>
                </a:cxn>
                <a:cxn ang="0">
                  <a:pos x="128" y="340"/>
                </a:cxn>
                <a:cxn ang="0">
                  <a:pos x="264" y="210"/>
                </a:cxn>
                <a:cxn ang="0">
                  <a:pos x="720" y="202"/>
                </a:cxn>
                <a:cxn ang="0">
                  <a:pos x="720" y="320"/>
                </a:cxn>
                <a:cxn ang="0">
                  <a:pos x="933" y="153"/>
                </a:cxn>
                <a:cxn ang="0">
                  <a:pos x="712" y="0"/>
                </a:cxn>
                <a:cxn ang="0">
                  <a:pos x="714" y="92"/>
                </a:cxn>
                <a:cxn ang="0">
                  <a:pos x="234" y="94"/>
                </a:cxn>
                <a:cxn ang="0">
                  <a:pos x="0" y="298"/>
                </a:cxn>
                <a:cxn ang="0">
                  <a:pos x="0" y="1058"/>
                </a:cxn>
                <a:cxn ang="0">
                  <a:pos x="118" y="1044"/>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2"/>
            </a:solidFill>
            <a:ln w="9525" cap="flat" cmpd="sng">
              <a:noFill/>
              <a:prstDash val="solid"/>
              <a:round/>
              <a:headEnd type="none" w="med" len="med"/>
              <a:tailEnd type="none" w="med" len="med"/>
            </a:ln>
            <a:effectLst/>
          </p:spPr>
          <p:txBody>
            <a:bodyPr wrap="none" anchor="ctr"/>
            <a:lstStyle/>
            <a:p>
              <a:pPr>
                <a:defRPr/>
              </a:pPr>
              <a:endParaRPr lang="zh-CN" altLang="en-US">
                <a:effectLst>
                  <a:outerShdw blurRad="38100" dist="38100" dir="2700000" algn="tl">
                    <a:srgbClr val="000000">
                      <a:alpha val="43137"/>
                    </a:srgbClr>
                  </a:outerShdw>
                </a:effectLst>
              </a:endParaRPr>
            </a:p>
          </p:txBody>
        </p:sp>
      </p:grpSp>
      <p:grpSp>
        <p:nvGrpSpPr>
          <p:cNvPr id="3" name="Group 7"/>
          <p:cNvGrpSpPr>
            <a:grpSpLocks/>
          </p:cNvGrpSpPr>
          <p:nvPr/>
        </p:nvGrpSpPr>
        <p:grpSpPr bwMode="auto">
          <a:xfrm>
            <a:off x="395288" y="2847975"/>
            <a:ext cx="1882775" cy="1879600"/>
            <a:chOff x="249" y="1794"/>
            <a:chExt cx="1186" cy="1184"/>
          </a:xfrm>
        </p:grpSpPr>
        <p:pic>
          <p:nvPicPr>
            <p:cNvPr id="119831" name="Picture 8" descr="YG_circle001"/>
            <p:cNvPicPr>
              <a:picLocks noChangeAspect="1" noChangeArrowheads="1"/>
            </p:cNvPicPr>
            <p:nvPr/>
          </p:nvPicPr>
          <p:blipFill>
            <a:blip r:embed="rId2" cstate="print"/>
            <a:srcRect/>
            <a:stretch>
              <a:fillRect/>
            </a:stretch>
          </p:blipFill>
          <p:spPr bwMode="auto">
            <a:xfrm>
              <a:off x="249" y="1794"/>
              <a:ext cx="1186" cy="1184"/>
            </a:xfrm>
            <a:prstGeom prst="rect">
              <a:avLst/>
            </a:prstGeom>
            <a:noFill/>
            <a:ln w="9525">
              <a:noFill/>
              <a:miter lim="800000"/>
              <a:headEnd/>
              <a:tailEnd/>
            </a:ln>
          </p:spPr>
        </p:pic>
        <p:sp>
          <p:nvSpPr>
            <p:cNvPr id="119832" name="Text Box 9"/>
            <p:cNvSpPr txBox="1">
              <a:spLocks noChangeArrowheads="1"/>
            </p:cNvSpPr>
            <p:nvPr/>
          </p:nvSpPr>
          <p:spPr bwMode="gray">
            <a:xfrm>
              <a:off x="336" y="2016"/>
              <a:ext cx="991" cy="596"/>
            </a:xfrm>
            <a:prstGeom prst="rect">
              <a:avLst/>
            </a:prstGeom>
            <a:noFill/>
            <a:ln w="9525" algn="ctr">
              <a:noFill/>
              <a:miter lim="800000"/>
              <a:headEnd/>
              <a:tailEnd/>
            </a:ln>
          </p:spPr>
          <p:txBody>
            <a:bodyPr>
              <a:spAutoFit/>
            </a:bodyPr>
            <a:lstStyle/>
            <a:p>
              <a:r>
                <a:rPr lang="zh-CN" altLang="en-US" sz="2800">
                  <a:solidFill>
                    <a:schemeClr val="tx1"/>
                  </a:solidFill>
                  <a:latin typeface="Arial" pitchFamily="34" charset="0"/>
                </a:rPr>
                <a:t>矛盾的</a:t>
              </a:r>
            </a:p>
            <a:p>
              <a:r>
                <a:rPr lang="zh-CN" altLang="en-US" sz="2800">
                  <a:solidFill>
                    <a:schemeClr val="tx1"/>
                  </a:solidFill>
                  <a:latin typeface="Arial" pitchFamily="34" charset="0"/>
                </a:rPr>
                <a:t>特殊性</a:t>
              </a:r>
            </a:p>
          </p:txBody>
        </p:sp>
      </p:grpSp>
      <p:grpSp>
        <p:nvGrpSpPr>
          <p:cNvPr id="4" name="Group 10"/>
          <p:cNvGrpSpPr>
            <a:grpSpLocks/>
          </p:cNvGrpSpPr>
          <p:nvPr/>
        </p:nvGrpSpPr>
        <p:grpSpPr bwMode="auto">
          <a:xfrm>
            <a:off x="2978150" y="1671638"/>
            <a:ext cx="5251450" cy="1298575"/>
            <a:chOff x="1876" y="1053"/>
            <a:chExt cx="3308" cy="818"/>
          </a:xfrm>
        </p:grpSpPr>
        <p:sp>
          <p:nvSpPr>
            <p:cNvPr id="65547" name="AutoShape 11"/>
            <p:cNvSpPr>
              <a:spLocks noChangeArrowheads="1"/>
            </p:cNvSpPr>
            <p:nvPr/>
          </p:nvSpPr>
          <p:spPr bwMode="gray">
            <a:xfrm>
              <a:off x="2785" y="1344"/>
              <a:ext cx="237" cy="217"/>
            </a:xfrm>
            <a:prstGeom prst="rightArrow">
              <a:avLst>
                <a:gd name="adj1" fmla="val 50000"/>
                <a:gd name="adj2" fmla="val 45507"/>
              </a:avLst>
            </a:prstGeom>
            <a:solidFill>
              <a:srgbClr val="FEFEFE"/>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5548" name="AutoShape 12"/>
            <p:cNvSpPr>
              <a:spLocks noChangeArrowheads="1"/>
            </p:cNvSpPr>
            <p:nvPr/>
          </p:nvSpPr>
          <p:spPr bwMode="gray">
            <a:xfrm>
              <a:off x="1876" y="1053"/>
              <a:ext cx="3308" cy="818"/>
            </a:xfrm>
            <a:prstGeom prst="roundRect">
              <a:avLst>
                <a:gd name="adj" fmla="val 11921"/>
              </a:avLst>
            </a:prstGeom>
            <a:gradFill rotWithShape="1">
              <a:gsLst>
                <a:gs pos="0">
                  <a:schemeClr val="hlink"/>
                </a:gs>
                <a:gs pos="100000">
                  <a:schemeClr va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5549" name="Freeform 13"/>
            <p:cNvSpPr>
              <a:spLocks/>
            </p:cNvSpPr>
            <p:nvPr/>
          </p:nvSpPr>
          <p:spPr bwMode="gray">
            <a:xfrm>
              <a:off x="1916" y="1094"/>
              <a:ext cx="511" cy="40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8627"/>
                    <a:invGamma/>
                  </a:schemeClr>
                </a:gs>
                <a:gs pos="50000">
                  <a:schemeClr val="hlink">
                    <a:alpha val="0"/>
                  </a:schemeClr>
                </a:gs>
                <a:gs pos="100000">
                  <a:schemeClr val="hlink">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sp>
          <p:nvSpPr>
            <p:cNvPr id="65550" name="Text Box 14"/>
            <p:cNvSpPr txBox="1">
              <a:spLocks noChangeArrowheads="1"/>
            </p:cNvSpPr>
            <p:nvPr/>
          </p:nvSpPr>
          <p:spPr bwMode="white">
            <a:xfrm>
              <a:off x="2016" y="1248"/>
              <a:ext cx="3120" cy="327"/>
            </a:xfrm>
            <a:prstGeom prst="rect">
              <a:avLst/>
            </a:prstGeom>
            <a:noFill/>
            <a:ln w="9525" algn="ctr">
              <a:noFill/>
              <a:miter lim="800000"/>
              <a:headEnd/>
              <a:tailEnd/>
            </a:ln>
            <a:effectLst/>
          </p:spPr>
          <p:txBody>
            <a:bodyPr>
              <a:spAutoFit/>
            </a:bodyPr>
            <a:lstStyle/>
            <a:p>
              <a:pPr eaLnBrk="1" hangingPunct="1">
                <a:spcBef>
                  <a:spcPct val="50000"/>
                </a:spcBef>
                <a:defRPr/>
              </a:pPr>
              <a:r>
                <a:rPr lang="zh-CN" altLang="en-US" sz="2800">
                  <a:effectLst>
                    <a:outerShdw blurRad="38100" dist="38100" dir="2700000" algn="tl">
                      <a:srgbClr val="C0C0C0"/>
                    </a:outerShdw>
                  </a:effectLst>
                  <a:latin typeface="Arial" pitchFamily="34" charset="0"/>
                  <a:ea typeface="楷体_GB2312" pitchFamily="49" charset="-122"/>
                </a:rPr>
                <a:t>不同事物的矛盾各有其特点；</a:t>
              </a:r>
              <a:endParaRPr lang="zh-CN" altLang="en-US" sz="2800">
                <a:latin typeface="Arial" pitchFamily="34" charset="0"/>
                <a:ea typeface="楷体_GB2312" pitchFamily="49" charset="-122"/>
              </a:endParaRPr>
            </a:p>
          </p:txBody>
        </p:sp>
      </p:grpSp>
      <p:grpSp>
        <p:nvGrpSpPr>
          <p:cNvPr id="5" name="Group 15"/>
          <p:cNvGrpSpPr>
            <a:grpSpLocks/>
          </p:cNvGrpSpPr>
          <p:nvPr/>
        </p:nvGrpSpPr>
        <p:grpSpPr bwMode="auto">
          <a:xfrm>
            <a:off x="2990850" y="3173413"/>
            <a:ext cx="5238750" cy="1298575"/>
            <a:chOff x="1884" y="1999"/>
            <a:chExt cx="3300" cy="818"/>
          </a:xfrm>
        </p:grpSpPr>
        <p:sp>
          <p:nvSpPr>
            <p:cNvPr id="65552" name="AutoShape 16"/>
            <p:cNvSpPr>
              <a:spLocks noChangeArrowheads="1"/>
            </p:cNvSpPr>
            <p:nvPr/>
          </p:nvSpPr>
          <p:spPr bwMode="gray">
            <a:xfrm>
              <a:off x="2797" y="2286"/>
              <a:ext cx="237" cy="217"/>
            </a:xfrm>
            <a:prstGeom prst="rightArrow">
              <a:avLst>
                <a:gd name="adj1" fmla="val 50000"/>
                <a:gd name="adj2" fmla="val 45507"/>
              </a:avLst>
            </a:prstGeom>
            <a:solidFill>
              <a:srgbClr val="FEFEFE"/>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5553" name="AutoShape 17"/>
            <p:cNvSpPr>
              <a:spLocks noChangeArrowheads="1"/>
            </p:cNvSpPr>
            <p:nvPr/>
          </p:nvSpPr>
          <p:spPr bwMode="gray">
            <a:xfrm>
              <a:off x="1884" y="1999"/>
              <a:ext cx="3300" cy="818"/>
            </a:xfrm>
            <a:prstGeom prst="roundRect">
              <a:avLst>
                <a:gd name="adj" fmla="val 11921"/>
              </a:avLst>
            </a:prstGeom>
            <a:gradFill rotWithShape="1">
              <a:gsLst>
                <a:gs pos="0">
                  <a:schemeClr val="folHlink"/>
                </a:gs>
                <a:gs pos="100000">
                  <a:schemeClr val="folHlink">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5554" name="Freeform 18"/>
            <p:cNvSpPr>
              <a:spLocks/>
            </p:cNvSpPr>
            <p:nvPr/>
          </p:nvSpPr>
          <p:spPr bwMode="gray">
            <a:xfrm>
              <a:off x="1918" y="2040"/>
              <a:ext cx="511" cy="40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folHlink">
                    <a:gamma/>
                    <a:tint val="48627"/>
                    <a:invGamma/>
                  </a:schemeClr>
                </a:gs>
                <a:gs pos="50000">
                  <a:schemeClr val="folHlink">
                    <a:alpha val="0"/>
                  </a:schemeClr>
                </a:gs>
                <a:gs pos="100000">
                  <a:schemeClr val="folHlink">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sp>
          <p:nvSpPr>
            <p:cNvPr id="65555" name="Text Box 19"/>
            <p:cNvSpPr txBox="1">
              <a:spLocks noChangeArrowheads="1"/>
            </p:cNvSpPr>
            <p:nvPr/>
          </p:nvSpPr>
          <p:spPr bwMode="white">
            <a:xfrm>
              <a:off x="1968" y="2112"/>
              <a:ext cx="3168" cy="596"/>
            </a:xfrm>
            <a:prstGeom prst="rect">
              <a:avLst/>
            </a:prstGeom>
            <a:noFill/>
            <a:ln w="9525" algn="ctr">
              <a:noFill/>
              <a:miter lim="800000"/>
              <a:headEnd/>
              <a:tailEnd/>
            </a:ln>
            <a:effectLst/>
          </p:spPr>
          <p:txBody>
            <a:bodyPr>
              <a:spAutoFit/>
            </a:bodyPr>
            <a:lstStyle/>
            <a:p>
              <a:pPr algn="l" eaLnBrk="1" hangingPunct="1">
                <a:defRPr/>
              </a:pPr>
              <a:r>
                <a:rPr lang="en-US" altLang="zh-CN" sz="2400">
                  <a:latin typeface="Arial" pitchFamily="34" charset="0"/>
                  <a:ea typeface="宋体" pitchFamily="2" charset="-122"/>
                </a:rPr>
                <a:t> </a:t>
              </a:r>
              <a:r>
                <a:rPr lang="zh-CN" altLang="en-US" sz="2800">
                  <a:effectLst>
                    <a:outerShdw blurRad="38100" dist="38100" dir="2700000" algn="tl">
                      <a:srgbClr val="C0C0C0"/>
                    </a:outerShdw>
                  </a:effectLst>
                  <a:latin typeface="Arial" pitchFamily="34" charset="0"/>
                  <a:ea typeface="楷体_GB2312" pitchFamily="49" charset="-122"/>
                </a:rPr>
                <a:t>同一事物的矛盾在不同发展过</a:t>
              </a:r>
            </a:p>
            <a:p>
              <a:pPr algn="l" eaLnBrk="1" hangingPunct="1">
                <a:defRPr/>
              </a:pPr>
              <a:r>
                <a:rPr lang="zh-CN" altLang="en-US" sz="2800">
                  <a:effectLst>
                    <a:outerShdw blurRad="38100" dist="38100" dir="2700000" algn="tl">
                      <a:srgbClr val="C0C0C0"/>
                    </a:outerShdw>
                  </a:effectLst>
                  <a:latin typeface="Arial" pitchFamily="34" charset="0"/>
                  <a:ea typeface="楷体_GB2312" pitchFamily="49" charset="-122"/>
                </a:rPr>
                <a:t>程和发展阶段各有不同特点</a:t>
              </a:r>
            </a:p>
          </p:txBody>
        </p:sp>
      </p:grpSp>
      <p:grpSp>
        <p:nvGrpSpPr>
          <p:cNvPr id="6" name="Group 20"/>
          <p:cNvGrpSpPr>
            <a:grpSpLocks/>
          </p:cNvGrpSpPr>
          <p:nvPr/>
        </p:nvGrpSpPr>
        <p:grpSpPr bwMode="auto">
          <a:xfrm>
            <a:off x="2971800" y="4695825"/>
            <a:ext cx="5486400" cy="1298575"/>
            <a:chOff x="1872" y="2958"/>
            <a:chExt cx="3456" cy="818"/>
          </a:xfrm>
        </p:grpSpPr>
        <p:sp>
          <p:nvSpPr>
            <p:cNvPr id="65557" name="AutoShape 21"/>
            <p:cNvSpPr>
              <a:spLocks noChangeArrowheads="1"/>
            </p:cNvSpPr>
            <p:nvPr/>
          </p:nvSpPr>
          <p:spPr bwMode="gray">
            <a:xfrm>
              <a:off x="2780" y="3257"/>
              <a:ext cx="237" cy="219"/>
            </a:xfrm>
            <a:prstGeom prst="rightArrow">
              <a:avLst>
                <a:gd name="adj1" fmla="val 50000"/>
                <a:gd name="adj2" fmla="val 45091"/>
              </a:avLst>
            </a:prstGeom>
            <a:solidFill>
              <a:srgbClr val="FEFEFE"/>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5558" name="AutoShape 22"/>
            <p:cNvSpPr>
              <a:spLocks noChangeArrowheads="1"/>
            </p:cNvSpPr>
            <p:nvPr/>
          </p:nvSpPr>
          <p:spPr bwMode="gray">
            <a:xfrm>
              <a:off x="1872" y="2958"/>
              <a:ext cx="3456" cy="818"/>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5559" name="Freeform 23"/>
            <p:cNvSpPr>
              <a:spLocks/>
            </p:cNvSpPr>
            <p:nvPr/>
          </p:nvSpPr>
          <p:spPr bwMode="gray">
            <a:xfrm>
              <a:off x="1906" y="2993"/>
              <a:ext cx="511" cy="40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sp>
          <p:nvSpPr>
            <p:cNvPr id="65560" name="Text Box 24"/>
            <p:cNvSpPr txBox="1">
              <a:spLocks noChangeArrowheads="1"/>
            </p:cNvSpPr>
            <p:nvPr/>
          </p:nvSpPr>
          <p:spPr bwMode="white">
            <a:xfrm>
              <a:off x="1968" y="3072"/>
              <a:ext cx="3312" cy="518"/>
            </a:xfrm>
            <a:prstGeom prst="rect">
              <a:avLst/>
            </a:prstGeom>
            <a:noFill/>
            <a:ln w="9525" algn="ctr">
              <a:noFill/>
              <a:miter lim="800000"/>
              <a:headEnd/>
              <a:tailEnd/>
            </a:ln>
            <a:effectLst/>
          </p:spPr>
          <p:txBody>
            <a:bodyPr>
              <a:spAutoFit/>
            </a:bodyPr>
            <a:lstStyle/>
            <a:p>
              <a:pPr eaLnBrk="1" hangingPunct="1">
                <a:spcBef>
                  <a:spcPct val="50000"/>
                </a:spcBef>
                <a:defRPr/>
              </a:pPr>
              <a:r>
                <a:rPr lang="en-US" altLang="zh-CN" sz="2400">
                  <a:latin typeface="Arial" pitchFamily="34" charset="0"/>
                  <a:ea typeface="宋体" pitchFamily="2" charset="-122"/>
                </a:rPr>
                <a:t> </a:t>
              </a:r>
              <a:r>
                <a:rPr lang="zh-CN" altLang="en-US" sz="2400">
                  <a:effectLst>
                    <a:outerShdw blurRad="38100" dist="38100" dir="2700000" algn="tl">
                      <a:srgbClr val="C0C0C0"/>
                    </a:outerShdw>
                  </a:effectLst>
                  <a:latin typeface="Arial" pitchFamily="34" charset="0"/>
                  <a:ea typeface="楷体_GB2312" pitchFamily="49" charset="-122"/>
                </a:rPr>
                <a:t>构成事物的诸矛盾及每一矛盾的不同方面各有不同的性质、地位和作用。 </a:t>
              </a:r>
            </a:p>
          </p:txBody>
        </p:sp>
      </p:grpSp>
      <p:grpSp>
        <p:nvGrpSpPr>
          <p:cNvPr id="7" name="Group 26"/>
          <p:cNvGrpSpPr>
            <a:grpSpLocks/>
          </p:cNvGrpSpPr>
          <p:nvPr/>
        </p:nvGrpSpPr>
        <p:grpSpPr bwMode="auto">
          <a:xfrm>
            <a:off x="0" y="1254125"/>
            <a:ext cx="9144000" cy="519113"/>
            <a:chOff x="0" y="816"/>
            <a:chExt cx="5760" cy="372"/>
          </a:xfrm>
        </p:grpSpPr>
        <p:pic>
          <p:nvPicPr>
            <p:cNvPr id="119817" name="Picture 27" descr="1118564011"/>
            <p:cNvPicPr>
              <a:picLocks noChangeAspect="1" noChangeArrowheads="1"/>
            </p:cNvPicPr>
            <p:nvPr/>
          </p:nvPicPr>
          <p:blipFill>
            <a:blip r:embed="rId3" cstate="print"/>
            <a:srcRect/>
            <a:stretch>
              <a:fillRect/>
            </a:stretch>
          </p:blipFill>
          <p:spPr bwMode="auto">
            <a:xfrm>
              <a:off x="3426" y="816"/>
              <a:ext cx="2334" cy="372"/>
            </a:xfrm>
            <a:prstGeom prst="rect">
              <a:avLst/>
            </a:prstGeom>
            <a:noFill/>
            <a:ln w="9525">
              <a:noFill/>
              <a:miter lim="800000"/>
              <a:headEnd/>
              <a:tailEnd/>
            </a:ln>
          </p:spPr>
        </p:pic>
        <p:pic>
          <p:nvPicPr>
            <p:cNvPr id="119818" name="Picture 28" descr="1118564011"/>
            <p:cNvPicPr>
              <a:picLocks noChangeAspect="1" noChangeArrowheads="1"/>
            </p:cNvPicPr>
            <p:nvPr/>
          </p:nvPicPr>
          <p:blipFill>
            <a:blip r:embed="rId3"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1000"/>
                                        <p:tgtEl>
                                          <p:spTgt spid="3"/>
                                        </p:tgtEl>
                                      </p:cBhvr>
                                    </p:animEffect>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250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30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3500"/>
                            </p:stCondLst>
                            <p:childTnLst>
                              <p:par>
                                <p:cTn id="26" presetID="22" presetClass="entr" presetSubtype="8"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38200" y="1905000"/>
            <a:ext cx="7391400" cy="4038600"/>
            <a:chOff x="1872" y="2958"/>
            <a:chExt cx="3456" cy="818"/>
          </a:xfrm>
        </p:grpSpPr>
        <p:sp>
          <p:nvSpPr>
            <p:cNvPr id="66563" name="AutoShape 3"/>
            <p:cNvSpPr>
              <a:spLocks noChangeArrowheads="1"/>
            </p:cNvSpPr>
            <p:nvPr/>
          </p:nvSpPr>
          <p:spPr bwMode="gray">
            <a:xfrm>
              <a:off x="2780" y="3257"/>
              <a:ext cx="238" cy="219"/>
            </a:xfrm>
            <a:prstGeom prst="rightArrow">
              <a:avLst>
                <a:gd name="adj1" fmla="val 50000"/>
                <a:gd name="adj2" fmla="val 45091"/>
              </a:avLst>
            </a:prstGeom>
            <a:solidFill>
              <a:srgbClr val="FEFEFE"/>
            </a:solidFill>
            <a:ln w="9525">
              <a:noFill/>
              <a:miter lim="800000"/>
              <a:headEnd/>
              <a:tailEnd/>
            </a:ln>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6564" name="AutoShape 4"/>
            <p:cNvSpPr>
              <a:spLocks noChangeArrowheads="1"/>
            </p:cNvSpPr>
            <p:nvPr/>
          </p:nvSpPr>
          <p:spPr bwMode="gray">
            <a:xfrm>
              <a:off x="1872" y="2958"/>
              <a:ext cx="3456" cy="818"/>
            </a:xfrm>
            <a:prstGeom prst="roundRect">
              <a:avLst>
                <a:gd name="adj" fmla="val 11921"/>
              </a:avLst>
            </a:prstGeom>
            <a:gradFill rotWithShape="1">
              <a:gsLst>
                <a:gs pos="0">
                  <a:schemeClr val="accent2"/>
                </a:gs>
                <a:gs pos="100000">
                  <a:schemeClr val="accent2">
                    <a:gamma/>
                    <a:shade val="69804"/>
                    <a:invGamma/>
                  </a:schemeClr>
                </a:gs>
              </a:gsLst>
              <a:lin ang="5400000" scaled="1"/>
            </a:gradFill>
            <a:ln w="25400">
              <a:solidFill>
                <a:srgbClr val="FEFEFE"/>
              </a:solidFill>
              <a:round/>
              <a:headEnd/>
              <a:tailEnd/>
            </a:ln>
            <a:effectLst>
              <a:outerShdw dist="53882" dir="2700000" algn="ctr" rotWithShape="0">
                <a:srgbClr val="000000">
                  <a:alpha val="50000"/>
                </a:srgbClr>
              </a:outerShdw>
            </a:effectLst>
          </p:spPr>
          <p:txBody>
            <a:bodyPr wrap="none" anchor="ctr"/>
            <a:lstStyle/>
            <a:p>
              <a:pPr>
                <a:defRPr/>
              </a:pPr>
              <a:endParaRPr lang="zh-CN" altLang="en-US">
                <a:effectLst>
                  <a:outerShdw blurRad="38100" dist="38100" dir="2700000" algn="tl">
                    <a:srgbClr val="000000">
                      <a:alpha val="43137"/>
                    </a:srgbClr>
                  </a:outerShdw>
                </a:effectLst>
              </a:endParaRPr>
            </a:p>
          </p:txBody>
        </p:sp>
        <p:sp>
          <p:nvSpPr>
            <p:cNvPr id="66565" name="Freeform 5"/>
            <p:cNvSpPr>
              <a:spLocks/>
            </p:cNvSpPr>
            <p:nvPr/>
          </p:nvSpPr>
          <p:spPr bwMode="gray">
            <a:xfrm>
              <a:off x="1906" y="2993"/>
              <a:ext cx="511" cy="409"/>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gamma/>
                    <a:tint val="48627"/>
                    <a:invGamma/>
                  </a:schemeClr>
                </a:gs>
                <a:gs pos="50000">
                  <a:schemeClr val="accent2">
                    <a:alpha val="0"/>
                  </a:schemeClr>
                </a:gs>
                <a:gs pos="100000">
                  <a:schemeClr val="accent2">
                    <a:gamma/>
                    <a:tint val="48627"/>
                    <a:invGamma/>
                  </a:schemeClr>
                </a:gs>
              </a:gsLst>
              <a:lin ang="2700000" scaled="1"/>
            </a:gradFill>
            <a:ln w="0">
              <a:noFill/>
              <a:prstDash val="solid"/>
              <a:round/>
              <a:headEnd/>
              <a:tailEnd/>
            </a:ln>
          </p:spPr>
          <p:txBody>
            <a:bodyPr/>
            <a:lstStyle/>
            <a:p>
              <a:pPr>
                <a:defRPr/>
              </a:pPr>
              <a:endParaRPr lang="zh-CN" altLang="en-US">
                <a:effectLst>
                  <a:outerShdw blurRad="38100" dist="38100" dir="2700000" algn="tl">
                    <a:srgbClr val="000000">
                      <a:alpha val="43137"/>
                    </a:srgbClr>
                  </a:outerShdw>
                </a:effectLst>
              </a:endParaRPr>
            </a:p>
          </p:txBody>
        </p:sp>
        <p:sp>
          <p:nvSpPr>
            <p:cNvPr id="66566" name="Text Box 6"/>
            <p:cNvSpPr txBox="1">
              <a:spLocks noChangeArrowheads="1"/>
            </p:cNvSpPr>
            <p:nvPr/>
          </p:nvSpPr>
          <p:spPr bwMode="white">
            <a:xfrm>
              <a:off x="1968" y="3072"/>
              <a:ext cx="3312" cy="93"/>
            </a:xfrm>
            <a:prstGeom prst="rect">
              <a:avLst/>
            </a:prstGeom>
            <a:noFill/>
            <a:ln w="9525" algn="ctr">
              <a:noFill/>
              <a:miter lim="800000"/>
              <a:headEnd/>
              <a:tailEnd/>
            </a:ln>
            <a:effectLst/>
          </p:spPr>
          <p:txBody>
            <a:bodyPr>
              <a:spAutoFit/>
            </a:bodyPr>
            <a:lstStyle/>
            <a:p>
              <a:pPr eaLnBrk="1" hangingPunct="1">
                <a:spcBef>
                  <a:spcPct val="50000"/>
                </a:spcBef>
                <a:defRPr/>
              </a:pPr>
              <a:endParaRPr lang="zh-CN" altLang="zh-CN" sz="2400">
                <a:effectLst>
                  <a:outerShdw blurRad="38100" dist="38100" dir="2700000" algn="tl">
                    <a:srgbClr val="C0C0C0"/>
                  </a:outerShdw>
                </a:effectLst>
                <a:latin typeface="Arial" pitchFamily="34" charset="0"/>
                <a:ea typeface="楷体_GB2312" pitchFamily="49" charset="-122"/>
              </a:endParaRPr>
            </a:p>
          </p:txBody>
        </p:sp>
      </p:grpSp>
      <p:sp>
        <p:nvSpPr>
          <p:cNvPr id="66567" name="Rectangle 7"/>
          <p:cNvSpPr>
            <a:spLocks noChangeArrowheads="1"/>
          </p:cNvSpPr>
          <p:nvPr/>
        </p:nvSpPr>
        <p:spPr bwMode="auto">
          <a:xfrm>
            <a:off x="457200" y="533400"/>
            <a:ext cx="8001000" cy="579438"/>
          </a:xfrm>
          <a:prstGeom prst="rect">
            <a:avLst/>
          </a:prstGeom>
          <a:solidFill>
            <a:schemeClr val="bg1">
              <a:alpha val="50000"/>
            </a:schemeClr>
          </a:solidFill>
          <a:ln w="9525">
            <a:noFill/>
            <a:miter lim="800000"/>
            <a:headEnd/>
            <a:tailEnd/>
          </a:ln>
          <a:effectLst/>
        </p:spPr>
        <p:txBody>
          <a:bodyPr>
            <a:spAutoFit/>
          </a:bodyPr>
          <a:lstStyle/>
          <a:p>
            <a:pPr algn="l" eaLnBrk="1" hangingPunct="1">
              <a:defRPr/>
            </a:pPr>
            <a:r>
              <a:rPr kumimoji="1" lang="en-US" altLang="zh-CN" sz="3200">
                <a:solidFill>
                  <a:srgbClr val="003300"/>
                </a:solidFill>
                <a:effectLst>
                  <a:outerShdw blurRad="38100" dist="38100" dir="2700000" algn="tl">
                    <a:srgbClr val="C0C0C0"/>
                  </a:outerShdw>
                </a:effectLst>
                <a:latin typeface="楷体_GB2312" pitchFamily="49" charset="-122"/>
                <a:ea typeface="楷体_GB2312" pitchFamily="49" charset="-122"/>
              </a:rPr>
              <a:t> </a:t>
            </a:r>
            <a:r>
              <a:rPr kumimoji="1" lang="en-US" altLang="zh-CN" sz="3200">
                <a:solidFill>
                  <a:srgbClr val="003300"/>
                </a:solidFill>
                <a:effectLst>
                  <a:outerShdw blurRad="38100" dist="38100" dir="2700000" algn="tl">
                    <a:srgbClr val="C0C0C0"/>
                  </a:outerShdw>
                </a:effectLst>
                <a:latin typeface="华文新魏" pitchFamily="2" charset="-122"/>
                <a:ea typeface="华文新魏" pitchFamily="2" charset="-122"/>
                <a:cs typeface="宋体-18030" pitchFamily="49" charset="-122"/>
              </a:rPr>
              <a:t>2</a:t>
            </a:r>
            <a:r>
              <a:rPr kumimoji="1" lang="zh-CN" altLang="en-US" sz="3200">
                <a:solidFill>
                  <a:srgbClr val="003300"/>
                </a:solidFill>
                <a:effectLst>
                  <a:outerShdw blurRad="38100" dist="38100" dir="2700000" algn="tl">
                    <a:srgbClr val="C0C0C0"/>
                  </a:outerShdw>
                </a:effectLst>
                <a:latin typeface="华文新魏" pitchFamily="2" charset="-122"/>
                <a:ea typeface="华文新魏" pitchFamily="2" charset="-122"/>
                <a:cs typeface="宋体-18030" pitchFamily="49" charset="-122"/>
              </a:rPr>
              <a:t>、矛盾的普遍性和特殊性之间的辩证关系</a:t>
            </a:r>
          </a:p>
        </p:txBody>
      </p:sp>
      <p:sp>
        <p:nvSpPr>
          <p:cNvPr id="66568" name="Text Box 8"/>
          <p:cNvSpPr txBox="1">
            <a:spLocks noChangeArrowheads="1"/>
          </p:cNvSpPr>
          <p:nvPr/>
        </p:nvSpPr>
        <p:spPr bwMode="auto">
          <a:xfrm>
            <a:off x="990600" y="1905000"/>
            <a:ext cx="7239000" cy="3886200"/>
          </a:xfrm>
          <a:prstGeom prst="rect">
            <a:avLst/>
          </a:prstGeom>
          <a:noFill/>
          <a:ln w="28575">
            <a:noFill/>
            <a:miter lim="800000"/>
            <a:headEnd/>
            <a:tailEnd/>
          </a:ln>
        </p:spPr>
        <p:txBody>
          <a:bodyPr anchor="ctr"/>
          <a:lstStyle/>
          <a:p>
            <a:pPr algn="l" eaLnBrk="1" hangingPunct="1">
              <a:lnSpc>
                <a:spcPct val="140000"/>
              </a:lnSpc>
            </a:pPr>
            <a:r>
              <a:rPr lang="en-US" altLang="zh-CN" sz="3400">
                <a:latin typeface="Arial" pitchFamily="34" charset="0"/>
                <a:ea typeface="宋体" pitchFamily="2" charset="-122"/>
              </a:rPr>
              <a:t>      </a:t>
            </a:r>
            <a:r>
              <a:rPr lang="zh-CN" altLang="en-US" sz="3400">
                <a:latin typeface="Arial" pitchFamily="34" charset="0"/>
                <a:ea typeface="华文行楷" pitchFamily="2" charset="-122"/>
              </a:rPr>
              <a:t>一方面，矛盾的特殊性，即矛盾的个性包含着矛盾的普遍性，共性寓于个性之中；另一方面，矛盾的特殊性又贯穿于矛盾的普遍性之中，共性统摄着个性。</a:t>
            </a:r>
            <a:r>
              <a:rPr lang="zh-CN" altLang="en-US" sz="3400">
                <a:latin typeface="Arial" pitchFamily="34" charset="0"/>
                <a:ea typeface="宋体" pitchFamily="2" charset="-122"/>
              </a:rPr>
              <a:t>       </a:t>
            </a:r>
          </a:p>
        </p:txBody>
      </p:sp>
      <p:grpSp>
        <p:nvGrpSpPr>
          <p:cNvPr id="3" name="Group 10"/>
          <p:cNvGrpSpPr>
            <a:grpSpLocks/>
          </p:cNvGrpSpPr>
          <p:nvPr/>
        </p:nvGrpSpPr>
        <p:grpSpPr bwMode="auto">
          <a:xfrm>
            <a:off x="0" y="1254125"/>
            <a:ext cx="9144000" cy="519113"/>
            <a:chOff x="0" y="816"/>
            <a:chExt cx="5760" cy="372"/>
          </a:xfrm>
        </p:grpSpPr>
        <p:pic>
          <p:nvPicPr>
            <p:cNvPr id="120838" name="Picture 11" descr="1118564011"/>
            <p:cNvPicPr>
              <a:picLocks noChangeAspect="1" noChangeArrowheads="1"/>
            </p:cNvPicPr>
            <p:nvPr/>
          </p:nvPicPr>
          <p:blipFill>
            <a:blip r:embed="rId2" cstate="print"/>
            <a:srcRect/>
            <a:stretch>
              <a:fillRect/>
            </a:stretch>
          </p:blipFill>
          <p:spPr bwMode="auto">
            <a:xfrm>
              <a:off x="3426" y="816"/>
              <a:ext cx="2334" cy="372"/>
            </a:xfrm>
            <a:prstGeom prst="rect">
              <a:avLst/>
            </a:prstGeom>
            <a:noFill/>
            <a:ln w="9525">
              <a:noFill/>
              <a:miter lim="800000"/>
              <a:headEnd/>
              <a:tailEnd/>
            </a:ln>
          </p:spPr>
        </p:pic>
        <p:pic>
          <p:nvPicPr>
            <p:cNvPr id="120839" name="Picture 12" descr="1118564011"/>
            <p:cNvPicPr>
              <a:picLocks noChangeAspect="1" noChangeArrowheads="1"/>
            </p:cNvPicPr>
            <p:nvPr/>
          </p:nvPicPr>
          <p:blipFill>
            <a:blip r:embed="rId2" cstate="print"/>
            <a:srcRect t="12903" r="30077"/>
            <a:stretch>
              <a:fillRect/>
            </a:stretch>
          </p:blipFill>
          <p:spPr bwMode="auto">
            <a:xfrm>
              <a:off x="0" y="864"/>
              <a:ext cx="3504" cy="32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66568"/>
                                        </p:tgtEl>
                                        <p:attrNameLst>
                                          <p:attrName>style.visibility</p:attrName>
                                        </p:attrNameLst>
                                      </p:cBhvr>
                                      <p:to>
                                        <p:strVal val="visible"/>
                                      </p:to>
                                    </p:set>
                                    <p:animEffect transition="in" filter="box(in)">
                                      <p:cBhvr>
                                        <p:cTn id="16" dur="500"/>
                                        <p:tgtEl>
                                          <p:spTgt spid="66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333375"/>
            <a:ext cx="8382000" cy="5943600"/>
            <a:chOff x="336" y="288"/>
            <a:chExt cx="5280" cy="3744"/>
          </a:xfrm>
        </p:grpSpPr>
        <p:graphicFrame>
          <p:nvGraphicFramePr>
            <p:cNvPr id="2050" name="Object 3"/>
            <p:cNvGraphicFramePr>
              <a:graphicFrameLocks noChangeAspect="1"/>
            </p:cNvGraphicFramePr>
            <p:nvPr/>
          </p:nvGraphicFramePr>
          <p:xfrm>
            <a:off x="1104" y="578"/>
            <a:ext cx="4512" cy="3454"/>
          </p:xfrm>
          <a:graphic>
            <a:graphicData uri="http://schemas.openxmlformats.org/presentationml/2006/ole">
              <p:oleObj spid="_x0000_s2050" name="位图图像" r:id="rId3" imgW="6133333" imgH="3734321" progId="PBrush">
                <p:embed/>
              </p:oleObj>
            </a:graphicData>
          </a:graphic>
        </p:graphicFrame>
        <p:pic>
          <p:nvPicPr>
            <p:cNvPr id="2053" name="Picture 4" descr="公孫龍，肖像畫；現藏臺北國立故宮博物院。"/>
            <p:cNvPicPr>
              <a:picLocks noChangeAspect="1" noChangeArrowheads="1"/>
            </p:cNvPicPr>
            <p:nvPr/>
          </p:nvPicPr>
          <p:blipFill>
            <a:blip r:embed="rId4" cstate="print">
              <a:lum bright="-12000" contrast="18000"/>
            </a:blip>
            <a:srcRect/>
            <a:stretch>
              <a:fillRect/>
            </a:stretch>
          </p:blipFill>
          <p:spPr bwMode="auto">
            <a:xfrm>
              <a:off x="336" y="288"/>
              <a:ext cx="1196" cy="1776"/>
            </a:xfrm>
            <a:prstGeom prst="rect">
              <a:avLst/>
            </a:prstGeom>
            <a:noFill/>
            <a:ln w="28575">
              <a:solidFill>
                <a:srgbClr val="993300"/>
              </a:solidFill>
              <a:miter lim="800000"/>
              <a:headEnd/>
              <a:tailEnd/>
            </a:ln>
          </p:spPr>
        </p:pic>
      </p:grpSp>
      <p:sp>
        <p:nvSpPr>
          <p:cNvPr id="67589" name="Text Box 5"/>
          <p:cNvSpPr txBox="1">
            <a:spLocks noChangeArrowheads="1"/>
          </p:cNvSpPr>
          <p:nvPr/>
        </p:nvSpPr>
        <p:spPr bwMode="auto">
          <a:xfrm>
            <a:off x="606425" y="3886200"/>
            <a:ext cx="841375" cy="2209800"/>
          </a:xfrm>
          <a:prstGeom prst="rect">
            <a:avLst/>
          </a:prstGeom>
          <a:solidFill>
            <a:srgbClr val="996633"/>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96633"/>
            </a:extrusionClr>
          </a:sp3d>
        </p:spPr>
        <p:txBody>
          <a:bodyPr vert="eaVert">
            <a:spAutoFit/>
            <a:flatTx/>
          </a:bodyPr>
          <a:lstStyle/>
          <a:p>
            <a:pPr algn="l" eaLnBrk="1" hangingPunct="1">
              <a:lnSpc>
                <a:spcPct val="55000"/>
              </a:lnSpc>
              <a:spcBef>
                <a:spcPct val="50000"/>
              </a:spcBef>
            </a:pPr>
            <a:r>
              <a:rPr lang="en-US" altLang="zh-CN" sz="2700">
                <a:latin typeface="Arial" pitchFamily="34" charset="0"/>
                <a:ea typeface="楷体_GB2312" pitchFamily="49" charset="-122"/>
              </a:rPr>
              <a:t>“</a:t>
            </a:r>
            <a:r>
              <a:rPr lang="zh-CN" altLang="en-US" sz="2700">
                <a:latin typeface="楷体_GB2312" pitchFamily="49" charset="-122"/>
                <a:ea typeface="楷体_GB2312" pitchFamily="49" charset="-122"/>
              </a:rPr>
              <a:t>白马非马</a:t>
            </a:r>
            <a:r>
              <a:rPr lang="zh-CN" altLang="en-US" sz="2700">
                <a:latin typeface="Arial" pitchFamily="34" charset="0"/>
                <a:ea typeface="楷体_GB2312" pitchFamily="49" charset="-122"/>
              </a:rPr>
              <a:t>”</a:t>
            </a:r>
            <a:endParaRPr lang="zh-CN" altLang="en-US" sz="2700">
              <a:latin typeface="楷体_GB2312" pitchFamily="49" charset="-122"/>
              <a:ea typeface="楷体_GB2312" pitchFamily="49" charset="-122"/>
            </a:endParaRPr>
          </a:p>
          <a:p>
            <a:pPr algn="l" eaLnBrk="1" hangingPunct="1">
              <a:lnSpc>
                <a:spcPct val="55000"/>
              </a:lnSpc>
              <a:spcBef>
                <a:spcPct val="50000"/>
              </a:spcBef>
            </a:pPr>
            <a:r>
              <a:rPr lang="zh-CN" altLang="en-US" sz="2700">
                <a:latin typeface="楷体_GB2312" pitchFamily="49" charset="-122"/>
                <a:ea typeface="楷体_GB2312" pitchFamily="49" charset="-122"/>
              </a:rPr>
              <a:t>  公孙龙</a:t>
            </a:r>
            <a:endParaRPr lang="zh-CN" altLang="en-US" sz="2700" b="0">
              <a:latin typeface="楷体_GB2312" pitchFamily="49" charset="-122"/>
              <a:ea typeface="楷体_GB2312"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out)">
                                      <p:cBhvr>
                                        <p:cTn id="7" dur="1000"/>
                                        <p:tgtEl>
                                          <p:spTgt spid="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7589"/>
                                        </p:tgtEl>
                                        <p:attrNameLst>
                                          <p:attrName>style.visibility</p:attrName>
                                        </p:attrNameLst>
                                      </p:cBhvr>
                                      <p:to>
                                        <p:strVal val="visible"/>
                                      </p:to>
                                    </p:set>
                                    <p:animEffect transition="in" filter="wipe(up)">
                                      <p:cBhvr>
                                        <p:cTn id="11" dur="500"/>
                                        <p:tgtEl>
                                          <p:spTgt spid="67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8274" name="Text Box 2"/>
          <p:cNvSpPr txBox="1">
            <a:spLocks noChangeArrowheads="1"/>
          </p:cNvSpPr>
          <p:nvPr/>
        </p:nvSpPr>
        <p:spPr bwMode="auto">
          <a:xfrm>
            <a:off x="1143000" y="1752600"/>
            <a:ext cx="6096000" cy="1066800"/>
          </a:xfrm>
          <a:prstGeom prst="rect">
            <a:avLst/>
          </a:prstGeom>
          <a:noFill/>
          <a:ln w="9525">
            <a:noFill/>
            <a:miter lim="800000"/>
            <a:headEnd/>
            <a:tailEnd/>
          </a:ln>
        </p:spPr>
        <p:txBody>
          <a:bodyPr>
            <a:spAutoFit/>
          </a:bodyPr>
          <a:lstStyle/>
          <a:p>
            <a:pPr>
              <a:buClr>
                <a:srgbClr val="FF0000"/>
              </a:buClr>
              <a:buFont typeface="Wingdings" pitchFamily="2" charset="2"/>
              <a:buChar char="Ø"/>
            </a:pPr>
            <a:r>
              <a:rPr kumimoji="1" lang="zh-CN" altLang="en-US" sz="3200">
                <a:latin typeface="楷体_GB2312" pitchFamily="49" charset="-122"/>
                <a:ea typeface="楷体_GB2312" pitchFamily="49" charset="-122"/>
              </a:rPr>
              <a:t>（</a:t>
            </a:r>
            <a:r>
              <a:rPr kumimoji="1" lang="en-US" altLang="zh-CN" sz="3200">
                <a:solidFill>
                  <a:schemeClr val="tx1"/>
                </a:solidFill>
                <a:latin typeface="楷体_GB2312" pitchFamily="49" charset="-122"/>
                <a:ea typeface="楷体_GB2312" pitchFamily="49" charset="-122"/>
              </a:rPr>
              <a:t>3</a:t>
            </a:r>
            <a:r>
              <a:rPr kumimoji="1" lang="zh-CN" altLang="en-US" sz="3200">
                <a:solidFill>
                  <a:schemeClr val="tx1"/>
                </a:solidFill>
                <a:latin typeface="楷体_GB2312" pitchFamily="49" charset="-122"/>
                <a:ea typeface="楷体_GB2312" pitchFamily="49" charset="-122"/>
              </a:rPr>
              <a:t>、矛盾的普遍性与特殊性</a:t>
            </a:r>
            <a:endParaRPr kumimoji="1" lang="en-US" altLang="zh-CN" sz="3200">
              <a:solidFill>
                <a:schemeClr val="tx1"/>
              </a:solidFill>
              <a:latin typeface="楷体_GB2312" pitchFamily="49" charset="-122"/>
              <a:ea typeface="楷体_GB2312" pitchFamily="49" charset="-122"/>
            </a:endParaRPr>
          </a:p>
          <a:p>
            <a:pPr>
              <a:buClr>
                <a:srgbClr val="FF0000"/>
              </a:buClr>
              <a:buFont typeface="Wingdings" pitchFamily="2" charset="2"/>
              <a:buChar char="Ø"/>
            </a:pPr>
            <a:r>
              <a:rPr kumimoji="1" lang="zh-CN" altLang="en-US" sz="3200">
                <a:solidFill>
                  <a:schemeClr val="tx1"/>
                </a:solidFill>
                <a:latin typeface="楷体_GB2312" pitchFamily="49" charset="-122"/>
                <a:ea typeface="楷体_GB2312" pitchFamily="49" charset="-122"/>
              </a:rPr>
              <a:t>在一定条件下相互转化。</a:t>
            </a:r>
          </a:p>
        </p:txBody>
      </p:sp>
      <p:pic>
        <p:nvPicPr>
          <p:cNvPr id="438275" name="Picture 3" descr="橙子"/>
          <p:cNvPicPr>
            <a:picLocks noChangeAspect="1" noChangeArrowheads="1"/>
          </p:cNvPicPr>
          <p:nvPr/>
        </p:nvPicPr>
        <p:blipFill>
          <a:blip r:embed="rId2" cstate="print"/>
          <a:srcRect/>
          <a:stretch>
            <a:fillRect/>
          </a:stretch>
        </p:blipFill>
        <p:spPr bwMode="auto">
          <a:xfrm>
            <a:off x="4191000" y="2971800"/>
            <a:ext cx="3810000" cy="3090863"/>
          </a:xfrm>
          <a:prstGeom prst="rect">
            <a:avLst/>
          </a:prstGeom>
          <a:noFill/>
          <a:ln w="9525">
            <a:solidFill>
              <a:schemeClr val="tx1"/>
            </a:solidFill>
            <a:miter lim="800000"/>
            <a:headEnd/>
            <a:tailEnd/>
          </a:ln>
        </p:spPr>
      </p:pic>
      <p:sp>
        <p:nvSpPr>
          <p:cNvPr id="121860" name="Text Box 4"/>
          <p:cNvSpPr txBox="1">
            <a:spLocks noChangeArrowheads="1"/>
          </p:cNvSpPr>
          <p:nvPr/>
        </p:nvSpPr>
        <p:spPr bwMode="auto">
          <a:xfrm>
            <a:off x="1752600" y="914400"/>
            <a:ext cx="5943600" cy="579438"/>
          </a:xfrm>
          <a:prstGeom prst="rect">
            <a:avLst/>
          </a:prstGeom>
          <a:gradFill rotWithShape="1">
            <a:gsLst>
              <a:gs pos="0">
                <a:srgbClr val="FF66CC"/>
              </a:gs>
              <a:gs pos="100000">
                <a:schemeClr val="bg1"/>
              </a:gs>
            </a:gsLst>
            <a:lin ang="5400000" scaled="1"/>
          </a:gradFill>
          <a:ln w="9525">
            <a:noFill/>
            <a:miter lim="800000"/>
            <a:headEnd/>
            <a:tailEnd/>
          </a:ln>
        </p:spPr>
        <p:txBody>
          <a:bodyPr>
            <a:spAutoFit/>
          </a:bodyPr>
          <a:lstStyle/>
          <a:p>
            <a:pPr>
              <a:spcBef>
                <a:spcPct val="50000"/>
              </a:spcBef>
            </a:pPr>
            <a:r>
              <a:rPr kumimoji="1" lang="zh-CN" altLang="en-US" sz="3200">
                <a:solidFill>
                  <a:srgbClr val="006600"/>
                </a:solidFill>
                <a:latin typeface="Times New Roman" pitchFamily="18" charset="0"/>
                <a:ea typeface="黑体" pitchFamily="2" charset="-122"/>
              </a:rPr>
              <a:t>矛盾普遍性与特殊性的辩证关系</a:t>
            </a:r>
          </a:p>
        </p:txBody>
      </p:sp>
      <p:sp>
        <p:nvSpPr>
          <p:cNvPr id="121861" name="Rectangle 5"/>
          <p:cNvSpPr>
            <a:spLocks noChangeArrowheads="1"/>
          </p:cNvSpPr>
          <p:nvPr/>
        </p:nvSpPr>
        <p:spPr bwMode="auto">
          <a:xfrm>
            <a:off x="1752600" y="1676400"/>
            <a:ext cx="5867400" cy="76200"/>
          </a:xfrm>
          <a:prstGeom prst="rect">
            <a:avLst/>
          </a:prstGeom>
          <a:solidFill>
            <a:schemeClr val="accent1"/>
          </a:solidFill>
          <a:ln w="9525">
            <a:solidFill>
              <a:schemeClr val="tx1"/>
            </a:solidFill>
            <a:miter lim="800000"/>
            <a:headEnd/>
            <a:tailEnd/>
          </a:ln>
        </p:spPr>
        <p:txBody>
          <a:bodyPr wrap="none" anchor="ctr"/>
          <a:lstStyle/>
          <a:p>
            <a:endParaRPr lang="zh-CN" altLang="en-US"/>
          </a:p>
        </p:txBody>
      </p:sp>
      <p:sp>
        <p:nvSpPr>
          <p:cNvPr id="121862" name="Text Box 6"/>
          <p:cNvSpPr txBox="1">
            <a:spLocks noChangeArrowheads="1"/>
          </p:cNvSpPr>
          <p:nvPr/>
        </p:nvSpPr>
        <p:spPr bwMode="auto">
          <a:xfrm>
            <a:off x="1371600" y="3886200"/>
            <a:ext cx="3200400" cy="1544638"/>
          </a:xfrm>
          <a:prstGeom prst="rect">
            <a:avLst/>
          </a:prstGeom>
          <a:noFill/>
          <a:ln w="9525" algn="ctr">
            <a:noFill/>
            <a:miter lim="800000"/>
            <a:headEnd/>
            <a:tailEnd/>
          </a:ln>
        </p:spPr>
        <p:txBody>
          <a:bodyPr>
            <a:spAutoFit/>
          </a:bodyPr>
          <a:lstStyle/>
          <a:p>
            <a:pPr algn="just">
              <a:spcBef>
                <a:spcPct val="20000"/>
              </a:spcBef>
            </a:pPr>
            <a:r>
              <a:rPr lang="zh-CN" altLang="en-US" sz="2800">
                <a:solidFill>
                  <a:srgbClr val="FF6600"/>
                </a:solidFill>
                <a:ea typeface="楷体_GB2312" pitchFamily="49" charset="-122"/>
              </a:rPr>
              <a:t>案例：</a:t>
            </a:r>
            <a:endParaRPr lang="zh-CN" altLang="en-US" sz="2800">
              <a:solidFill>
                <a:schemeClr val="tx1"/>
              </a:solidFill>
              <a:ea typeface="楷体_GB2312" pitchFamily="49" charset="-122"/>
            </a:endParaRPr>
          </a:p>
          <a:p>
            <a:pPr algn="just">
              <a:spcBef>
                <a:spcPct val="20000"/>
              </a:spcBef>
            </a:pPr>
            <a:r>
              <a:rPr lang="zh-CN" altLang="en-US" sz="2800">
                <a:solidFill>
                  <a:schemeClr val="tx1"/>
                </a:solidFill>
                <a:ea typeface="楷体_GB2312" pitchFamily="49" charset="-122"/>
              </a:rPr>
              <a:t>橘在江南为橘，</a:t>
            </a:r>
          </a:p>
          <a:p>
            <a:pPr algn="just">
              <a:spcBef>
                <a:spcPct val="20000"/>
              </a:spcBef>
            </a:pPr>
            <a:r>
              <a:rPr lang="zh-CN" altLang="en-US" sz="2800">
                <a:solidFill>
                  <a:schemeClr val="tx1"/>
                </a:solidFill>
                <a:ea typeface="楷体_GB2312" pitchFamily="49" charset="-122"/>
              </a:rPr>
              <a:t>在江北则为枳。</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438274"/>
                                        </p:tgtEl>
                                        <p:attrNameLst>
                                          <p:attrName>style.visibility</p:attrName>
                                        </p:attrNameLst>
                                      </p:cBhvr>
                                      <p:to>
                                        <p:strVal val="visible"/>
                                      </p:to>
                                    </p:set>
                                    <p:animEffect transition="in" filter="slide(fromLeft)">
                                      <p:cBhvr>
                                        <p:cTn id="7" dur="500"/>
                                        <p:tgtEl>
                                          <p:spTgt spid="43827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38275"/>
                                        </p:tgtEl>
                                        <p:attrNameLst>
                                          <p:attrName>style.visibility</p:attrName>
                                        </p:attrNameLst>
                                      </p:cBhvr>
                                      <p:to>
                                        <p:strVal val="visible"/>
                                      </p:to>
                                    </p:set>
                                    <p:animEffect transition="in" filter="dissolve">
                                      <p:cBhvr>
                                        <p:cTn id="11" dur="500"/>
                                        <p:tgtEl>
                                          <p:spTgt spid="438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4" grpId="0" autoUpdateAnimBg="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15545</Words>
  <Application>Microsoft Office PowerPoint</Application>
  <PresentationFormat>全屏显示(4:3)</PresentationFormat>
  <Paragraphs>1113</Paragraphs>
  <Slides>199</Slides>
  <Notes>5</Notes>
  <HiddenSlides>0</HiddenSlides>
  <MMClips>1</MMClips>
  <ScaleCrop>false</ScaleCrop>
  <HeadingPairs>
    <vt:vector size="6" baseType="variant">
      <vt:variant>
        <vt:lpstr>主题</vt:lpstr>
      </vt:variant>
      <vt:variant>
        <vt:i4>1</vt:i4>
      </vt:variant>
      <vt:variant>
        <vt:lpstr>嵌入 OLE 服务器</vt:lpstr>
      </vt:variant>
      <vt:variant>
        <vt:i4>3</vt:i4>
      </vt:variant>
      <vt:variant>
        <vt:lpstr>幻灯片标题</vt:lpstr>
      </vt:variant>
      <vt:variant>
        <vt:i4>199</vt:i4>
      </vt:variant>
    </vt:vector>
  </HeadingPairs>
  <TitlesOfParts>
    <vt:vector size="203" baseType="lpstr">
      <vt:lpstr>Office 主题</vt:lpstr>
      <vt:lpstr>Image</vt:lpstr>
      <vt:lpstr>位图图像</vt:lpstr>
      <vt:lpstr>剪辑</vt:lpstr>
      <vt:lpstr>幻灯片 1</vt:lpstr>
      <vt:lpstr>幻灯片 2</vt:lpstr>
      <vt:lpstr>幻灯片 3</vt:lpstr>
      <vt:lpstr>幻灯片 4</vt:lpstr>
      <vt:lpstr>幻灯片 5</vt:lpstr>
      <vt:lpstr>幻灯片 6</vt:lpstr>
      <vt:lpstr>幻灯片 7</vt:lpstr>
      <vt:lpstr>幻灯片 8</vt:lpstr>
      <vt:lpstr>幻灯片 9</vt:lpstr>
      <vt:lpstr>幻灯片 10</vt:lpstr>
      <vt:lpstr>案例：感悟蜘蛛 </vt:lpstr>
      <vt:lpstr>案例分析</vt:lpstr>
      <vt:lpstr>点评：世界观能影响人生</vt:lpstr>
      <vt:lpstr> </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可贵之处：以自然科学为依据解释世界的物质性是对唯物主义物质观的坚持和发展</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 实践构成了社会发展的动力</vt:lpstr>
      <vt:lpstr>幻灯片 75</vt:lpstr>
      <vt:lpstr>幻灯片 76</vt:lpstr>
      <vt:lpstr>幻灯片 77</vt:lpstr>
      <vt:lpstr>幻灯片 78</vt:lpstr>
      <vt:lpstr>幻灯片 79</vt:lpstr>
      <vt:lpstr>幻灯片 80</vt:lpstr>
      <vt:lpstr>幻灯片 81</vt:lpstr>
      <vt:lpstr>幻灯片 82</vt:lpstr>
      <vt:lpstr>幻灯片 83</vt:lpstr>
      <vt:lpstr>幻灯片 84</vt:lpstr>
      <vt:lpstr>  新生事物是不可战胜的 </vt:lpstr>
      <vt:lpstr>幻灯片 86</vt:lpstr>
      <vt:lpstr>幻灯片 87</vt:lpstr>
      <vt:lpstr>幻灯片 88</vt:lpstr>
      <vt:lpstr>幻灯片 89</vt:lpstr>
      <vt:lpstr>幻灯片 90</vt:lpstr>
      <vt:lpstr>幻灯片 91</vt:lpstr>
      <vt:lpstr>幻灯片 92</vt:lpstr>
      <vt:lpstr>幻灯片 93</vt:lpstr>
      <vt:lpstr>幻灯片 94</vt:lpstr>
      <vt:lpstr>幻灯片 95</vt:lpstr>
      <vt:lpstr>幻灯片 96</vt:lpstr>
      <vt:lpstr>幻灯片 97</vt:lpstr>
      <vt:lpstr>幻灯片 98</vt:lpstr>
      <vt:lpstr>幻灯片 99</vt:lpstr>
      <vt:lpstr>幻灯片 100</vt:lpstr>
      <vt:lpstr>幻灯片 101</vt:lpstr>
      <vt:lpstr>幻灯片 102</vt:lpstr>
      <vt:lpstr>幻灯片 103</vt:lpstr>
      <vt:lpstr>幻灯片 104</vt:lpstr>
      <vt:lpstr>幻灯片 105</vt:lpstr>
      <vt:lpstr>幻灯片 106</vt:lpstr>
      <vt:lpstr>幻灯片 107</vt:lpstr>
      <vt:lpstr>幻灯片 108</vt:lpstr>
      <vt:lpstr>幻灯片 109</vt:lpstr>
      <vt:lpstr>幻灯片 110</vt:lpstr>
      <vt:lpstr>幻灯片 111</vt:lpstr>
      <vt:lpstr>幻灯片 112</vt:lpstr>
      <vt:lpstr>幻灯片 113</vt:lpstr>
      <vt:lpstr>幻灯片 114</vt:lpstr>
      <vt:lpstr>幻灯片 115</vt:lpstr>
      <vt:lpstr>幻灯片 116</vt:lpstr>
      <vt:lpstr>幻灯片 117</vt:lpstr>
      <vt:lpstr>幻灯片 118</vt:lpstr>
      <vt:lpstr>幻灯片 119</vt:lpstr>
      <vt:lpstr>幻灯片 120</vt:lpstr>
      <vt:lpstr>幻灯片 121</vt:lpstr>
      <vt:lpstr>幻灯片 122</vt:lpstr>
      <vt:lpstr>幻灯片 123</vt:lpstr>
      <vt:lpstr>幻灯片 124</vt:lpstr>
      <vt:lpstr>幻灯片 125</vt:lpstr>
      <vt:lpstr>幻灯片 126</vt:lpstr>
      <vt:lpstr>幻灯片 127</vt:lpstr>
      <vt:lpstr>幻灯片 128</vt:lpstr>
      <vt:lpstr>幻灯片 129</vt:lpstr>
      <vt:lpstr>幻灯片 130</vt:lpstr>
      <vt:lpstr>幻灯片 131</vt:lpstr>
      <vt:lpstr>幻灯片 132</vt:lpstr>
      <vt:lpstr>幻灯片 133</vt:lpstr>
      <vt:lpstr>幻灯片 134</vt:lpstr>
      <vt:lpstr>幻灯片 135</vt:lpstr>
      <vt:lpstr>幻灯片 136</vt:lpstr>
      <vt:lpstr>幻灯片 137</vt:lpstr>
      <vt:lpstr>幻灯片 138</vt:lpstr>
      <vt:lpstr>幻灯片 139</vt:lpstr>
      <vt:lpstr>幻灯片 140</vt:lpstr>
      <vt:lpstr>幻灯片 141</vt:lpstr>
      <vt:lpstr>幻灯片 142</vt:lpstr>
      <vt:lpstr>幻灯片 143</vt:lpstr>
      <vt:lpstr>幻灯片 144</vt:lpstr>
      <vt:lpstr>幻灯片 145</vt:lpstr>
      <vt:lpstr>幻灯片 146</vt:lpstr>
      <vt:lpstr>幻灯片 147</vt:lpstr>
      <vt:lpstr>幻灯片 148</vt:lpstr>
      <vt:lpstr>幻灯片 149</vt:lpstr>
      <vt:lpstr>幻灯片 150</vt:lpstr>
      <vt:lpstr>幻灯片 151</vt:lpstr>
      <vt:lpstr>幻灯片 152</vt:lpstr>
      <vt:lpstr>幻灯片 153</vt:lpstr>
      <vt:lpstr>幻灯片 154</vt:lpstr>
      <vt:lpstr>完全归纳法案例</vt:lpstr>
      <vt:lpstr>不完全归纳法案例</vt:lpstr>
      <vt:lpstr>不完全归纳法悖论案例</vt:lpstr>
      <vt:lpstr>幻灯片 158</vt:lpstr>
      <vt:lpstr>幻灯片 159</vt:lpstr>
      <vt:lpstr>归纳和演绎的辩证案例</vt:lpstr>
      <vt:lpstr>幻灯片 161</vt:lpstr>
      <vt:lpstr>幻灯片 162</vt:lpstr>
      <vt:lpstr>幻灯片 163</vt:lpstr>
      <vt:lpstr>分析与综合案例</vt:lpstr>
      <vt:lpstr>幻灯片 165</vt:lpstr>
      <vt:lpstr>幻灯片 166</vt:lpstr>
      <vt:lpstr>幻灯片 167</vt:lpstr>
      <vt:lpstr>幻灯片 168</vt:lpstr>
      <vt:lpstr>幻灯片 169</vt:lpstr>
      <vt:lpstr>幻灯片 170</vt:lpstr>
      <vt:lpstr>幻灯片 171</vt:lpstr>
      <vt:lpstr>幻灯片 172</vt:lpstr>
      <vt:lpstr>幻灯片 173</vt:lpstr>
      <vt:lpstr>科学思维法与辩证法一致性表现</vt:lpstr>
      <vt:lpstr>补充：控制论与控制方法</vt:lpstr>
      <vt:lpstr>控制方法</vt:lpstr>
      <vt:lpstr>系统论与系统方法</vt:lpstr>
      <vt:lpstr>突变论</vt:lpstr>
      <vt:lpstr>幻灯片 179</vt:lpstr>
      <vt:lpstr>幻灯片 180</vt:lpstr>
      <vt:lpstr>幻灯片 181</vt:lpstr>
      <vt:lpstr>幻灯片 182</vt:lpstr>
      <vt:lpstr>幻灯片 183</vt:lpstr>
      <vt:lpstr>幻灯片 184</vt:lpstr>
      <vt:lpstr>幻灯片 185</vt:lpstr>
      <vt:lpstr>幻灯片 186</vt:lpstr>
      <vt:lpstr>幻灯片 187</vt:lpstr>
      <vt:lpstr>幻灯片 188</vt:lpstr>
      <vt:lpstr>幻灯片 189</vt:lpstr>
      <vt:lpstr>幻灯片 190</vt:lpstr>
      <vt:lpstr>幻灯片 191</vt:lpstr>
      <vt:lpstr>幻灯片 192</vt:lpstr>
      <vt:lpstr>幻灯片 193</vt:lpstr>
      <vt:lpstr>幻灯片 194</vt:lpstr>
      <vt:lpstr>幻灯片 195</vt:lpstr>
      <vt:lpstr>幻灯片 196</vt:lpstr>
      <vt:lpstr>案例：近代中国发展道路选择</vt:lpstr>
      <vt:lpstr>幻灯片 198</vt:lpstr>
      <vt:lpstr>幻灯片 199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cp:lastModifiedBy>Administrator</cp:lastModifiedBy>
  <cp:revision>3</cp:revision>
  <dcterms:modified xsi:type="dcterms:W3CDTF">2016-09-14T01:15:21Z</dcterms:modified>
</cp:coreProperties>
</file>