
<file path=[Content_Types].xml><?xml version="1.0" encoding="utf-8"?>
<Types xmlns="http://schemas.openxmlformats.org/package/2006/content-types">
  <Default Extension="jpeg" ContentType="image/jpeg"/>
  <Default Extension="wav" ContentType="audio/x-wav"/>
  <Default Extension="png" ContentType="image/png"/>
  <Default Extension="emf" ContentType="image/x-e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716" r:id="rId3"/>
    <p:sldId id="1188" r:id="rId4"/>
    <p:sldId id="1208" r:id="rId5"/>
    <p:sldId id="1150" r:id="rId6"/>
    <p:sldId id="1154" r:id="rId7"/>
    <p:sldId id="1357" r:id="rId8"/>
    <p:sldId id="1332" r:id="rId9"/>
    <p:sldId id="1156" r:id="rId10"/>
    <p:sldId id="1157" r:id="rId11"/>
    <p:sldId id="1347" r:id="rId12"/>
    <p:sldId id="1349" r:id="rId13"/>
    <p:sldId id="1351" r:id="rId14"/>
    <p:sldId id="1320" r:id="rId15"/>
    <p:sldId id="1321" r:id="rId16"/>
    <p:sldId id="1323" r:id="rId17"/>
    <p:sldId id="1352" r:id="rId18"/>
    <p:sldId id="1324" r:id="rId19"/>
    <p:sldId id="1354" r:id="rId20"/>
    <p:sldId id="1355" r:id="rId21"/>
    <p:sldId id="1356" r:id="rId22"/>
    <p:sldId id="1350" r:id="rId23"/>
    <p:sldId id="1192" r:id="rId24"/>
    <p:sldId id="1195" r:id="rId25"/>
    <p:sldId id="1336" r:id="rId26"/>
    <p:sldId id="777" r:id="rId27"/>
  </p:sldIdLst>
  <p:sldSz cx="11915775" cy="6858000"/>
  <p:notesSz cx="6858000" cy="9144000"/>
  <p:defaultTextStyle>
    <a:defPPr>
      <a:defRPr lang="zh-CN"/>
    </a:defPPr>
    <a:lvl1pPr marL="0" lvl="0" indent="0" algn="l" defTabSz="914400" rtl="0" eaLnBrk="1" fontAlgn="base" latinLnBrk="0" hangingPunct="1">
      <a:lnSpc>
        <a:spcPct val="100000"/>
      </a:lnSpc>
      <a:spcBef>
        <a:spcPct val="20000"/>
      </a:spcBef>
      <a:spcAft>
        <a:spcPct val="0"/>
      </a:spcAft>
      <a:buClr>
        <a:srgbClr val="FF6600"/>
      </a:buClr>
      <a:buSzPct val="120000"/>
      <a:buFont typeface="Wingdings" panose="05000000000000000000" pitchFamily="2" charset="2"/>
      <a:buChar char="l"/>
      <a:defRPr sz="3200" b="0" i="0" u="none" kern="1200" baseline="0">
        <a:solidFill>
          <a:schemeClr val="bg1"/>
        </a:solidFill>
        <a:latin typeface="Arial" panose="020B0604020202020204" pitchFamily="34" charset="0"/>
        <a:ea typeface="黑体" panose="02010609060101010101" pitchFamily="49" charset="-122"/>
        <a:cs typeface="+mn-cs"/>
      </a:defRPr>
    </a:lvl1pPr>
    <a:lvl2pPr marL="457200" lvl="1" indent="0" algn="l" defTabSz="914400" rtl="0" eaLnBrk="1" fontAlgn="base" latinLnBrk="0" hangingPunct="1">
      <a:lnSpc>
        <a:spcPct val="100000"/>
      </a:lnSpc>
      <a:spcBef>
        <a:spcPct val="20000"/>
      </a:spcBef>
      <a:spcAft>
        <a:spcPct val="0"/>
      </a:spcAft>
      <a:buClr>
        <a:srgbClr val="FF6600"/>
      </a:buClr>
      <a:buSzPct val="120000"/>
      <a:buFont typeface="Wingdings" panose="05000000000000000000" pitchFamily="2" charset="2"/>
      <a:buChar char="l"/>
      <a:defRPr sz="3200" b="0" i="0" u="none" kern="1200" baseline="0">
        <a:solidFill>
          <a:schemeClr val="bg1"/>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20000"/>
      </a:spcBef>
      <a:spcAft>
        <a:spcPct val="0"/>
      </a:spcAft>
      <a:buClr>
        <a:srgbClr val="FF6600"/>
      </a:buClr>
      <a:buSzPct val="120000"/>
      <a:buFont typeface="Wingdings" panose="05000000000000000000" pitchFamily="2" charset="2"/>
      <a:buChar char="l"/>
      <a:defRPr sz="3200" b="0" i="0" u="none" kern="1200" baseline="0">
        <a:solidFill>
          <a:schemeClr val="bg1"/>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20000"/>
      </a:spcBef>
      <a:spcAft>
        <a:spcPct val="0"/>
      </a:spcAft>
      <a:buClr>
        <a:srgbClr val="FF6600"/>
      </a:buClr>
      <a:buSzPct val="120000"/>
      <a:buFont typeface="Wingdings" panose="05000000000000000000" pitchFamily="2" charset="2"/>
      <a:buChar char="l"/>
      <a:defRPr sz="3200" b="0" i="0" u="none" kern="1200" baseline="0">
        <a:solidFill>
          <a:schemeClr val="bg1"/>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20000"/>
      </a:spcBef>
      <a:spcAft>
        <a:spcPct val="0"/>
      </a:spcAft>
      <a:buClr>
        <a:srgbClr val="FF6600"/>
      </a:buClr>
      <a:buSzPct val="120000"/>
      <a:buFont typeface="Wingdings" panose="05000000000000000000" pitchFamily="2" charset="2"/>
      <a:buChar char="l"/>
      <a:defRPr sz="3200" b="0" i="0" u="none" kern="1200" baseline="0">
        <a:solidFill>
          <a:schemeClr val="bg1"/>
        </a:solidFill>
        <a:latin typeface="Arial" panose="020B0604020202020204" pitchFamily="34" charset="0"/>
        <a:ea typeface="黑体" panose="02010609060101010101" pitchFamily="49" charset="-122"/>
        <a:cs typeface="+mn-cs"/>
      </a:defRPr>
    </a:lvl5pPr>
    <a:lvl6pPr marL="2286000" lvl="5" indent="0" algn="l" defTabSz="914400" rtl="0" eaLnBrk="1" fontAlgn="base" latinLnBrk="0" hangingPunct="1">
      <a:lnSpc>
        <a:spcPct val="100000"/>
      </a:lnSpc>
      <a:spcBef>
        <a:spcPct val="20000"/>
      </a:spcBef>
      <a:spcAft>
        <a:spcPct val="0"/>
      </a:spcAft>
      <a:buClr>
        <a:srgbClr val="FF6600"/>
      </a:buClr>
      <a:buSzPct val="120000"/>
      <a:buFont typeface="Wingdings" panose="05000000000000000000" pitchFamily="2" charset="2"/>
      <a:buChar char="l"/>
      <a:defRPr sz="3200" b="0" i="0" u="none" kern="1200" baseline="0">
        <a:solidFill>
          <a:schemeClr val="bg1"/>
        </a:solidFill>
        <a:latin typeface="Arial" panose="020B0604020202020204" pitchFamily="34" charset="0"/>
        <a:ea typeface="黑体" panose="02010609060101010101" pitchFamily="49" charset="-122"/>
        <a:cs typeface="+mn-cs"/>
      </a:defRPr>
    </a:lvl6pPr>
    <a:lvl7pPr marL="2743200" lvl="6" indent="0" algn="l" defTabSz="914400" rtl="0" eaLnBrk="1" fontAlgn="base" latinLnBrk="0" hangingPunct="1">
      <a:lnSpc>
        <a:spcPct val="100000"/>
      </a:lnSpc>
      <a:spcBef>
        <a:spcPct val="20000"/>
      </a:spcBef>
      <a:spcAft>
        <a:spcPct val="0"/>
      </a:spcAft>
      <a:buClr>
        <a:srgbClr val="FF6600"/>
      </a:buClr>
      <a:buSzPct val="120000"/>
      <a:buFont typeface="Wingdings" panose="05000000000000000000" pitchFamily="2" charset="2"/>
      <a:buChar char="l"/>
      <a:defRPr sz="3200" b="0" i="0" u="none" kern="1200" baseline="0">
        <a:solidFill>
          <a:schemeClr val="bg1"/>
        </a:solidFill>
        <a:latin typeface="Arial" panose="020B0604020202020204" pitchFamily="34" charset="0"/>
        <a:ea typeface="黑体" panose="02010609060101010101" pitchFamily="49" charset="-122"/>
        <a:cs typeface="+mn-cs"/>
      </a:defRPr>
    </a:lvl7pPr>
    <a:lvl8pPr marL="3200400" lvl="7" indent="0" algn="l" defTabSz="914400" rtl="0" eaLnBrk="1" fontAlgn="base" latinLnBrk="0" hangingPunct="1">
      <a:lnSpc>
        <a:spcPct val="100000"/>
      </a:lnSpc>
      <a:spcBef>
        <a:spcPct val="20000"/>
      </a:spcBef>
      <a:spcAft>
        <a:spcPct val="0"/>
      </a:spcAft>
      <a:buClr>
        <a:srgbClr val="FF6600"/>
      </a:buClr>
      <a:buSzPct val="120000"/>
      <a:buFont typeface="Wingdings" panose="05000000000000000000" pitchFamily="2" charset="2"/>
      <a:buChar char="l"/>
      <a:defRPr sz="3200" b="0" i="0" u="none" kern="1200" baseline="0">
        <a:solidFill>
          <a:schemeClr val="bg1"/>
        </a:solidFill>
        <a:latin typeface="Arial" panose="020B0604020202020204" pitchFamily="34" charset="0"/>
        <a:ea typeface="黑体" panose="02010609060101010101" pitchFamily="49" charset="-122"/>
        <a:cs typeface="+mn-cs"/>
      </a:defRPr>
    </a:lvl8pPr>
    <a:lvl9pPr marL="3657600" lvl="8" indent="0" algn="l" defTabSz="914400" rtl="0" eaLnBrk="1" fontAlgn="base" latinLnBrk="0" hangingPunct="1">
      <a:lnSpc>
        <a:spcPct val="100000"/>
      </a:lnSpc>
      <a:spcBef>
        <a:spcPct val="20000"/>
      </a:spcBef>
      <a:spcAft>
        <a:spcPct val="0"/>
      </a:spcAft>
      <a:buClr>
        <a:srgbClr val="FF6600"/>
      </a:buClr>
      <a:buSzPct val="120000"/>
      <a:buFont typeface="Wingdings" panose="05000000000000000000" pitchFamily="2" charset="2"/>
      <a:buChar char="l"/>
      <a:defRPr sz="3200" b="0" i="0" u="none" kern="1200" baseline="0">
        <a:solidFill>
          <a:schemeClr val="bg1"/>
        </a:solidFill>
        <a:latin typeface="Arial" panose="020B0604020202020204" pitchFamily="34" charset="0"/>
        <a:ea typeface="黑体" panose="02010609060101010101"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2FDB2607-1784-4EEB-B798-7EB5836EED8A}">
        <p14:showMediaCtrls xmlns:p14="http://schemas.microsoft.com/office/powerpoint/2010/main" val="1"/>
      </p:ext>
    </p:extLst>
  </p:showPr>
  <p:clrMru>
    <a:srgbClr val="FF99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0" d="100"/>
          <a:sy n="10" d="100"/>
        </p:scale>
        <p:origin x="187" y="216"/>
      </p:cViewPr>
      <p:guideLst>
        <p:guide orient="horz" pos="2160"/>
        <p:guide pos="375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ln>
        </p:spPr>
        <p:txBody>
          <a:bodyPr vert="horz" wrap="square" lIns="91440" tIns="45720" rIns="91440" bIns="45720" numCol="1" anchor="t" anchorCtr="0" compatLnSpc="1"/>
          <a:lstStyle>
            <a:lvl1pPr>
              <a:spcBef>
                <a:spcPct val="0"/>
              </a:spcBef>
              <a:buClrTx/>
              <a:buSzTx/>
              <a:buFont typeface="Wingdings" panose="05000000000000000000" pitchFamily="2" charset="2"/>
              <a:buNone/>
              <a:defRPr sz="1200">
                <a:solidFill>
                  <a:schemeClr val="tx1"/>
                </a:solidFill>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4613" y="0"/>
            <a:ext cx="2971800" cy="457200"/>
          </a:xfrm>
          <a:prstGeom prst="rect">
            <a:avLst/>
          </a:prstGeom>
          <a:noFill/>
          <a:ln w="9525">
            <a:noFill/>
            <a:miter lim="800000"/>
          </a:ln>
        </p:spPr>
        <p:txBody>
          <a:bodyPr vert="horz" wrap="square" lIns="91440" tIns="45720" rIns="91440" bIns="45720" numCol="1" anchor="t" anchorCtr="0" compatLnSpc="1"/>
          <a:lstStyle>
            <a:lvl1pPr algn="r">
              <a:spcBef>
                <a:spcPct val="0"/>
              </a:spcBef>
              <a:buClrTx/>
              <a:buSzTx/>
              <a:buFont typeface="Wingdings" panose="05000000000000000000" pitchFamily="2" charset="2"/>
              <a:buNone/>
              <a:defRPr sz="1200">
                <a:solidFill>
                  <a:schemeClr val="tx1"/>
                </a:solidFill>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8548" name="Rectangle 4"/>
          <p:cNvSpPr>
            <a:spLocks noGrp="1"/>
          </p:cNvSpPr>
          <p:nvPr>
            <p:ph type="sldImg" idx="2"/>
          </p:nvPr>
        </p:nvSpPr>
        <p:spPr>
          <a:xfrm>
            <a:off x="450850" y="685800"/>
            <a:ext cx="5956300" cy="3429000"/>
          </a:xfrm>
          <a:prstGeom prst="rect">
            <a:avLst/>
          </a:prstGeom>
          <a:noFill/>
          <a:ln w="9525">
            <a:noFill/>
          </a:ln>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cmpd="sng">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Rectangle 6"/>
          <p:cNvSpPr>
            <a:spLocks noGrp="1" noChangeArrowheads="1"/>
          </p:cNvSpPr>
          <p:nvPr>
            <p:ph type="ftr" sz="quarter" idx="4"/>
          </p:nvPr>
        </p:nvSpPr>
        <p:spPr bwMode="auto">
          <a:xfrm>
            <a:off x="0" y="8685213"/>
            <a:ext cx="2971800" cy="457200"/>
          </a:xfrm>
          <a:prstGeom prst="rect">
            <a:avLst/>
          </a:prstGeom>
          <a:noFill/>
          <a:ln w="9525">
            <a:noFill/>
            <a:miter lim="800000"/>
          </a:ln>
        </p:spPr>
        <p:txBody>
          <a:bodyPr vert="horz" wrap="square" lIns="91440" tIns="45720" rIns="91440" bIns="45720" numCol="1" anchor="b" anchorCtr="0" compatLnSpc="1"/>
          <a:lstStyle>
            <a:lvl1pPr>
              <a:spcBef>
                <a:spcPct val="0"/>
              </a:spcBef>
              <a:buClrTx/>
              <a:buSzTx/>
              <a:buFont typeface="Wingdings" panose="05000000000000000000" pitchFamily="2" charset="2"/>
              <a:buNone/>
              <a:defRPr sz="1200">
                <a:solidFill>
                  <a:schemeClr val="tx1"/>
                </a:solidFill>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p:spPr>
        <p:txBody>
          <a:bodyPr vert="horz" wrap="square" lIns="91440" tIns="45720" rIns="91440" bIns="45720" numCol="1" anchor="b" anchorCtr="0" compatLnSpc="1"/>
          <a:p>
            <a:pPr lvl="0" algn="r" eaLnBrk="1" hangingPunct="1">
              <a:spcBef>
                <a:spcPct val="0"/>
              </a:spcBef>
              <a:buClrTx/>
              <a:buSzTx/>
              <a:buNone/>
            </a:pPr>
            <a:fld id="{9A0DB2DC-4C9A-4742-B13C-FB6460FD3503}" type="slidenum">
              <a:rPr lang="en-US" altLang="zh-CN" sz="1200" dirty="0">
                <a:solidFill>
                  <a:schemeClr val="tx1"/>
                </a:solidFill>
                <a:ea typeface="宋体" panose="02010600030101010101" pitchFamily="2" charset="-122"/>
              </a:rPr>
            </a:fld>
            <a:endParaRPr lang="en-US" altLang="zh-CN" sz="1200" dirty="0">
              <a:solidFill>
                <a:schemeClr val="tx1"/>
              </a:solidFill>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93326" y="2130426"/>
            <a:ext cx="10129124"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786650" y="3886200"/>
            <a:ext cx="8342476"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lvl="0" eaLnBrk="1" hangingPunct="1">
              <a:spcBef>
                <a:spcPct val="0"/>
              </a:spcBef>
              <a:buClrTx/>
              <a:buSzTx/>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lvl="0" eaLnBrk="1" hangingPunct="1">
              <a:spcBef>
                <a:spcPct val="0"/>
              </a:spcBef>
              <a:buClrTx/>
              <a:buSzTx/>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40251" y="274639"/>
            <a:ext cx="2679975"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95550" y="274639"/>
            <a:ext cx="7891832"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lvl="0" eaLnBrk="1" hangingPunct="1">
              <a:spcBef>
                <a:spcPct val="0"/>
              </a:spcBef>
              <a:buClrTx/>
              <a:buSzTx/>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lvl="0" eaLnBrk="1" hangingPunct="1">
              <a:spcBef>
                <a:spcPct val="0"/>
              </a:spcBef>
              <a:buClrTx/>
              <a:buSzTx/>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41097" y="4406901"/>
            <a:ext cx="10129124"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41097" y="2906713"/>
            <a:ext cx="10129124"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灯片编号占位符 5"/>
          <p:cNvSpPr>
            <a:spLocks noGrp="1"/>
          </p:cNvSpPr>
          <p:nvPr>
            <p:ph type="sldNum" sz="quarter" idx="12"/>
          </p:nvPr>
        </p:nvSpPr>
        <p:spPr/>
        <p:txBody>
          <a:bodyPr/>
          <a:p>
            <a:pPr lvl="0" eaLnBrk="1" hangingPunct="1">
              <a:spcBef>
                <a:spcPct val="0"/>
              </a:spcBef>
              <a:buClrTx/>
              <a:buSzTx/>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95551" y="1600201"/>
            <a:ext cx="528510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033526" y="1600201"/>
            <a:ext cx="52866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lvl="0" eaLnBrk="1" hangingPunct="1">
              <a:spcBef>
                <a:spcPct val="0"/>
              </a:spcBef>
              <a:buClrTx/>
              <a:buSzTx/>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95550" y="1535113"/>
            <a:ext cx="526440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595550" y="2174875"/>
            <a:ext cx="526440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052634" y="1535113"/>
            <a:ext cx="5267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052634" y="2174875"/>
            <a:ext cx="5267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9" name="灯片编号占位符 8"/>
          <p:cNvSpPr>
            <a:spLocks noGrp="1"/>
          </p:cNvSpPr>
          <p:nvPr>
            <p:ph type="sldNum" sz="quarter" idx="12"/>
          </p:nvPr>
        </p:nvSpPr>
        <p:spPr/>
        <p:txBody>
          <a:bodyPr/>
          <a:p>
            <a:pPr lvl="0" eaLnBrk="1" hangingPunct="1">
              <a:spcBef>
                <a:spcPct val="0"/>
              </a:spcBef>
              <a:buClrTx/>
              <a:buSzTx/>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5" name="灯片编号占位符 4"/>
          <p:cNvSpPr>
            <a:spLocks noGrp="1"/>
          </p:cNvSpPr>
          <p:nvPr>
            <p:ph type="sldNum" sz="quarter" idx="12"/>
          </p:nvPr>
        </p:nvSpPr>
        <p:spPr/>
        <p:txBody>
          <a:bodyPr/>
          <a:p>
            <a:pPr lvl="0" eaLnBrk="1" hangingPunct="1">
              <a:spcBef>
                <a:spcPct val="0"/>
              </a:spcBef>
              <a:buClrTx/>
              <a:buSzTx/>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4" name="灯片编号占位符 3"/>
          <p:cNvSpPr>
            <a:spLocks noGrp="1"/>
          </p:cNvSpPr>
          <p:nvPr>
            <p:ph type="sldNum" sz="quarter" idx="12"/>
          </p:nvPr>
        </p:nvSpPr>
        <p:spPr/>
        <p:txBody>
          <a:bodyPr/>
          <a:p>
            <a:pPr lvl="0" eaLnBrk="1" hangingPunct="1">
              <a:spcBef>
                <a:spcPct val="0"/>
              </a:spcBef>
              <a:buClrTx/>
              <a:buSzTx/>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95550" y="273050"/>
            <a:ext cx="3920438"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659303" y="273051"/>
            <a:ext cx="666092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595550" y="1435101"/>
            <a:ext cx="39204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lvl="0" eaLnBrk="1" hangingPunct="1">
              <a:spcBef>
                <a:spcPct val="0"/>
              </a:spcBef>
              <a:buClrTx/>
              <a:buSzTx/>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36022" y="4800600"/>
            <a:ext cx="7149783"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36022" y="612775"/>
            <a:ext cx="7149783"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36022" y="5367338"/>
            <a:ext cx="714978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7" name="灯片编号占位符 6"/>
          <p:cNvSpPr>
            <a:spLocks noGrp="1"/>
          </p:cNvSpPr>
          <p:nvPr>
            <p:ph type="sldNum" sz="quarter" idx="12"/>
          </p:nvPr>
        </p:nvSpPr>
        <p:spPr/>
        <p:txBody>
          <a:bodyPr/>
          <a:p>
            <a:pPr lvl="0" eaLnBrk="1" hangingPunct="1">
              <a:spcBef>
                <a:spcPct val="0"/>
              </a:spcBef>
              <a:buClrTx/>
              <a:buSzTx/>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595313" y="274638"/>
            <a:ext cx="1072515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Rectangle 3"/>
          <p:cNvSpPr>
            <a:spLocks noGrp="1"/>
          </p:cNvSpPr>
          <p:nvPr>
            <p:ph type="body" idx="1"/>
          </p:nvPr>
        </p:nvSpPr>
        <p:spPr>
          <a:xfrm>
            <a:off x="595313" y="1600200"/>
            <a:ext cx="1072515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Rectangle 4"/>
          <p:cNvSpPr>
            <a:spLocks noGrp="1" noChangeArrowheads="1"/>
          </p:cNvSpPr>
          <p:nvPr>
            <p:ph type="dt" sz="half" idx="2"/>
          </p:nvPr>
        </p:nvSpPr>
        <p:spPr bwMode="auto">
          <a:xfrm>
            <a:off x="595313" y="6245225"/>
            <a:ext cx="2781300" cy="476250"/>
          </a:xfrm>
          <a:prstGeom prst="rect">
            <a:avLst/>
          </a:prstGeom>
          <a:noFill/>
          <a:ln w="9525">
            <a:noFill/>
            <a:miter lim="800000"/>
          </a:ln>
        </p:spPr>
        <p:txBody>
          <a:bodyPr vert="horz" wrap="square" lIns="91440" tIns="45720" rIns="91440" bIns="45720" numCol="1" anchor="t" anchorCtr="0" compatLnSpc="1"/>
          <a:lstStyle>
            <a:lvl1pPr>
              <a:spcBef>
                <a:spcPct val="0"/>
              </a:spcBef>
              <a:buClrTx/>
              <a:buSzTx/>
              <a:buFont typeface="Wingdings" panose="05000000000000000000" pitchFamily="2" charset="2"/>
              <a:buNone/>
              <a:defRPr sz="1400">
                <a:solidFill>
                  <a:schemeClr val="tx1"/>
                </a:solidFill>
                <a:ea typeface="+mn-ea"/>
              </a:defRPr>
            </a:lvl1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4071938" y="6245225"/>
            <a:ext cx="3771900" cy="476250"/>
          </a:xfrm>
          <a:prstGeom prst="rect">
            <a:avLst/>
          </a:prstGeom>
          <a:noFill/>
          <a:ln w="9525">
            <a:noFill/>
            <a:miter lim="800000"/>
          </a:ln>
        </p:spPr>
        <p:txBody>
          <a:bodyPr vert="horz" wrap="square" lIns="91440" tIns="45720" rIns="91440" bIns="45720" numCol="1" anchor="t" anchorCtr="0" compatLnSpc="1"/>
          <a:lstStyle>
            <a:lvl1pPr algn="ctr">
              <a:spcBef>
                <a:spcPct val="0"/>
              </a:spcBef>
              <a:buClrTx/>
              <a:buSzTx/>
              <a:buFont typeface="Wingdings" panose="05000000000000000000" pitchFamily="2" charset="2"/>
              <a:buNone/>
              <a:defRPr sz="1400">
                <a:solidFill>
                  <a:schemeClr val="tx1"/>
                </a:solidFill>
                <a:ea typeface="+mn-ea"/>
              </a:defRPr>
            </a:lvl1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8539163" y="6245225"/>
            <a:ext cx="2781300" cy="476250"/>
          </a:xfrm>
          <a:prstGeom prst="rect">
            <a:avLst/>
          </a:prstGeom>
          <a:noFill/>
          <a:ln w="9525">
            <a:noFill/>
            <a:miter lim="800000"/>
          </a:ln>
        </p:spPr>
        <p:txBody>
          <a:bodyPr vert="horz" wrap="square" lIns="91440" tIns="45720" rIns="91440" bIns="45720" numCol="1" anchor="t" anchorCtr="0" compatLnSpc="1"/>
          <a:lstStyle>
            <a:lvl1pPr algn="r">
              <a:defRPr sz="1400">
                <a:solidFill>
                  <a:schemeClr val="tx1"/>
                </a:solidFill>
                <a:ea typeface="宋体" panose="02010600030101010101" pitchFamily="2" charset="-122"/>
              </a:defRPr>
            </a:lvl1pPr>
          </a:lstStyle>
          <a:p>
            <a:pPr lvl="0" eaLnBrk="1" hangingPunct="1">
              <a:spcBef>
                <a:spcPct val="0"/>
              </a:spcBef>
              <a:buClrTx/>
              <a:buSzTx/>
              <a:buNone/>
            </a:pPr>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pic>
        <p:nvPicPr>
          <p:cNvPr id="1031" name="Picture 7"/>
          <p:cNvPicPr>
            <a:picLocks noChangeAspect="1"/>
          </p:cNvPicPr>
          <p:nvPr/>
        </p:nvPicPr>
        <p:blipFill>
          <a:blip r:embed="rId12"/>
          <a:srcRect t="15857" r="211"/>
          <a:stretch>
            <a:fillRect/>
          </a:stretch>
        </p:blipFill>
        <p:spPr>
          <a:xfrm>
            <a:off x="-77787" y="1062038"/>
            <a:ext cx="12045950" cy="5865812"/>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audio" Target="../media/audio1.wav"/><Relationship Id="rId7" Type="http://schemas.openxmlformats.org/officeDocument/2006/relationships/image" Target="../media/image22.GIF"/><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9.emf"/><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Rectangle 2"/>
          <p:cNvSpPr>
            <a:spLocks noGrp="1"/>
          </p:cNvSpPr>
          <p:nvPr>
            <p:ph type="ctrTitle" idx="4294967295"/>
          </p:nvPr>
        </p:nvSpPr>
        <p:spPr>
          <a:xfrm>
            <a:off x="0" y="1341438"/>
            <a:ext cx="11915775" cy="2519362"/>
          </a:xfrm>
        </p:spPr>
        <p:txBody>
          <a:bodyPr vert="horz" wrap="square" lIns="91440" tIns="45720" rIns="91440" bIns="45720" anchor="ctr"/>
          <a:lstStyle>
            <a:lvl1pPr lvl="0">
              <a:buClrTx/>
              <a:buSzTx/>
              <a:buFontTx/>
              <a:defRPr/>
            </a:lvl1pPr>
          </a:lstStyle>
          <a:p>
            <a:pPr lvl="0" eaLnBrk="1" hangingPunct="1">
              <a:lnSpc>
                <a:spcPct val="150000"/>
              </a:lnSpc>
            </a:pPr>
            <a:br>
              <a:rPr lang="en-US" altLang="zh-CN" b="1" dirty="0">
                <a:solidFill>
                  <a:schemeClr val="bg1"/>
                </a:solidFill>
                <a:ea typeface="黑体" panose="02010609060101010101" pitchFamily="49" charset="-122"/>
              </a:rPr>
            </a:br>
            <a:r>
              <a:rPr lang="en-US" altLang="zh-CN" sz="4800" b="1" dirty="0">
                <a:solidFill>
                  <a:schemeClr val="bg1"/>
                </a:solidFill>
                <a:ea typeface="黑体" panose="02010609060101010101" pitchFamily="49" charset="-122"/>
              </a:rPr>
              <a:t>2019</a:t>
            </a:r>
            <a:r>
              <a:rPr lang="zh-CN" altLang="en-US" sz="4800" b="1" dirty="0">
                <a:solidFill>
                  <a:schemeClr val="bg1"/>
                </a:solidFill>
                <a:ea typeface="黑体" panose="02010609060101010101" pitchFamily="49" charset="-122"/>
              </a:rPr>
              <a:t>年中国经济热点问题</a:t>
            </a:r>
            <a:br>
              <a:rPr lang="zh-CN" altLang="en-US" b="1" dirty="0">
                <a:solidFill>
                  <a:schemeClr val="bg1"/>
                </a:solidFill>
                <a:ea typeface="黑体" panose="02010609060101010101" pitchFamily="49" charset="-122"/>
              </a:rPr>
            </a:br>
            <a:br>
              <a:rPr lang="zh-CN" altLang="en-US" b="1" dirty="0">
                <a:solidFill>
                  <a:schemeClr val="bg1"/>
                </a:solidFill>
                <a:ea typeface="黑体" panose="02010609060101010101" pitchFamily="49" charset="-122"/>
              </a:rPr>
            </a:br>
            <a:r>
              <a:rPr lang="zh-CN" altLang="en-US" b="1" dirty="0">
                <a:solidFill>
                  <a:schemeClr val="bg1"/>
                </a:solidFill>
                <a:ea typeface="黑体" panose="02010609060101010101" pitchFamily="49" charset="-122"/>
              </a:rPr>
              <a:t>          </a:t>
            </a:r>
            <a:r>
              <a:rPr lang="zh-CN" altLang="en-US" sz="3200" b="1" dirty="0">
                <a:solidFill>
                  <a:schemeClr val="bg1"/>
                </a:solidFill>
                <a:ea typeface="黑体" panose="02010609060101010101" pitchFamily="49" charset="-122"/>
              </a:rPr>
              <a:t>马克思主义学院</a:t>
            </a:r>
            <a:br>
              <a:rPr lang="zh-CN" altLang="en-US" sz="3200" b="1" dirty="0">
                <a:solidFill>
                  <a:schemeClr val="bg1"/>
                </a:solidFill>
                <a:ea typeface="黑体" panose="02010609060101010101" pitchFamily="49" charset="-122"/>
              </a:rPr>
            </a:br>
            <a:r>
              <a:rPr lang="zh-CN" altLang="en-US" sz="3200" b="1" dirty="0">
                <a:solidFill>
                  <a:schemeClr val="bg1"/>
                </a:solidFill>
                <a:ea typeface="黑体" panose="02010609060101010101" pitchFamily="49" charset="-122"/>
              </a:rPr>
              <a:t>               冯静</a:t>
            </a:r>
            <a:br>
              <a:rPr lang="zh-CN" altLang="en-US" sz="3200" dirty="0">
                <a:solidFill>
                  <a:schemeClr val="bg1"/>
                </a:solidFill>
                <a:latin typeface="黑体" panose="02010609060101010101" pitchFamily="49" charset="-122"/>
                <a:ea typeface="黑体" panose="02010609060101010101" pitchFamily="49" charset="-122"/>
              </a:rPr>
            </a:br>
            <a:endParaRPr lang="zh-CN" altLang="en-US" sz="3200" dirty="0">
              <a:solidFill>
                <a:schemeClr val="bg1"/>
              </a:solidFill>
              <a:latin typeface="黑体" panose="02010609060101010101" pitchFamily="49" charset="-122"/>
              <a:ea typeface="黑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2"/>
          <p:cNvSpPr>
            <a:spLocks noGrp="1"/>
          </p:cNvSpPr>
          <p:nvPr>
            <p:ph type="title" idx="4294967295"/>
          </p:nvPr>
        </p:nvSpPr>
        <p:spPr>
          <a:xfrm>
            <a:off x="-703262" y="0"/>
            <a:ext cx="10721975" cy="1143000"/>
          </a:xfrm>
        </p:spPr>
        <p:txBody>
          <a:bodyPr vert="horz" wrap="square" lIns="91440" tIns="45720" rIns="91440" bIns="45720" anchor="ctr"/>
          <a:p>
            <a:pPr eaLnBrk="1" hangingPunct="1"/>
            <a:r>
              <a:rPr lang="zh-CN" altLang="en-US" sz="4000" dirty="0">
                <a:ea typeface="黑体" panose="02010609060101010101" pitchFamily="49" charset="-122"/>
              </a:rPr>
              <a:t>正确认识新常态</a:t>
            </a:r>
            <a:endParaRPr lang="zh-CN" altLang="en-US" sz="4000" dirty="0">
              <a:ea typeface="黑体" panose="02010609060101010101" pitchFamily="49" charset="-122"/>
            </a:endParaRPr>
          </a:p>
        </p:txBody>
      </p:sp>
      <p:sp>
        <p:nvSpPr>
          <p:cNvPr id="32771" name="Rectangle 3"/>
          <p:cNvSpPr>
            <a:spLocks noGrp="1"/>
          </p:cNvSpPr>
          <p:nvPr>
            <p:ph type="body" idx="4294967295"/>
          </p:nvPr>
        </p:nvSpPr>
        <p:spPr>
          <a:xfrm>
            <a:off x="233363" y="1196975"/>
            <a:ext cx="11449050" cy="5472113"/>
          </a:xfrm>
        </p:spPr>
        <p:txBody>
          <a:bodyPr vert="horz" wrap="square" lIns="91440" tIns="45720" rIns="91440" bIns="45720" anchor="t"/>
          <a:p>
            <a:pPr eaLnBrk="1" hangingPunct="1">
              <a:buClr>
                <a:srgbClr val="FF6600"/>
              </a:buClr>
              <a:buSzPct val="130000"/>
              <a:buFont typeface="Wingdings" panose="05000000000000000000" pitchFamily="2" charset="2"/>
              <a:buChar char="l"/>
            </a:pPr>
            <a:r>
              <a:rPr lang="en-US" altLang="zh-CN" dirty="0"/>
              <a:t>    </a:t>
            </a:r>
            <a:r>
              <a:rPr lang="zh-CN" altLang="en-US" dirty="0">
                <a:solidFill>
                  <a:schemeClr val="bg1"/>
                </a:solidFill>
                <a:latin typeface="黑体" panose="02010609060101010101" pitchFamily="49" charset="-122"/>
                <a:ea typeface="黑体" panose="02010609060101010101" pitchFamily="49" charset="-122"/>
              </a:rPr>
              <a:t>从上述趋势性变化和特征可以推出</a:t>
            </a:r>
            <a:r>
              <a:rPr lang="zh-CN" altLang="en-US" dirty="0">
                <a:solidFill>
                  <a:schemeClr val="bg1"/>
                </a:solidFill>
                <a:ea typeface="黑体" panose="02010609060101010101" pitchFamily="49" charset="-122"/>
              </a:rPr>
              <a:t>“</a:t>
            </a:r>
            <a:r>
              <a:rPr lang="zh-CN" altLang="en-US" dirty="0">
                <a:solidFill>
                  <a:schemeClr val="bg1"/>
                </a:solidFill>
                <a:latin typeface="黑体" panose="02010609060101010101" pitchFamily="49" charset="-122"/>
                <a:ea typeface="黑体" panose="02010609060101010101" pitchFamily="49" charset="-122"/>
              </a:rPr>
              <a:t>四大转变</a:t>
            </a:r>
            <a:r>
              <a:rPr lang="zh-CN" altLang="en-US" dirty="0">
                <a:solidFill>
                  <a:schemeClr val="bg1"/>
                </a:solidFill>
                <a:ea typeface="黑体" panose="02010609060101010101" pitchFamily="49" charset="-122"/>
              </a:rPr>
              <a:t>”</a:t>
            </a:r>
            <a:r>
              <a:rPr lang="zh-CN" altLang="en-US" dirty="0">
                <a:solidFill>
                  <a:schemeClr val="bg1"/>
                </a:solidFill>
                <a:latin typeface="黑体" panose="02010609060101010101" pitchFamily="49" charset="-122"/>
                <a:ea typeface="黑体" panose="02010609060101010101" pitchFamily="49" charset="-122"/>
              </a:rPr>
              <a:t>的结论：（</a:t>
            </a:r>
            <a:r>
              <a:rPr lang="en-US" altLang="zh-CN" dirty="0">
                <a:solidFill>
                  <a:schemeClr val="bg1"/>
                </a:solidFill>
                <a:latin typeface="黑体" panose="02010609060101010101" pitchFamily="49" charset="-122"/>
                <a:ea typeface="黑体" panose="02010609060101010101" pitchFamily="49" charset="-122"/>
              </a:rPr>
              <a:t>1</a:t>
            </a:r>
            <a:r>
              <a:rPr lang="zh-CN" altLang="en-US" dirty="0">
                <a:solidFill>
                  <a:schemeClr val="bg1"/>
                </a:solidFill>
                <a:latin typeface="黑体" panose="02010609060101010101" pitchFamily="49" charset="-122"/>
                <a:ea typeface="黑体" panose="02010609060101010101" pitchFamily="49" charset="-122"/>
              </a:rPr>
              <a:t>）</a:t>
            </a:r>
            <a:r>
              <a:rPr lang="zh-CN" altLang="en-US" b="1" u="sng" dirty="0">
                <a:solidFill>
                  <a:schemeClr val="bg1"/>
                </a:solidFill>
                <a:latin typeface="仿宋_GB2312" pitchFamily="1" charset="-122"/>
                <a:ea typeface="仿宋_GB2312" pitchFamily="1" charset="-122"/>
              </a:rPr>
              <a:t>经济增长</a:t>
            </a:r>
            <a:r>
              <a:rPr lang="zh-CN" altLang="en-US" dirty="0">
                <a:solidFill>
                  <a:schemeClr val="bg1"/>
                </a:solidFill>
                <a:latin typeface="黑体" panose="02010609060101010101" pitchFamily="49" charset="-122"/>
                <a:ea typeface="黑体" panose="02010609060101010101" pitchFamily="49" charset="-122"/>
              </a:rPr>
              <a:t>从高速增长转向中高速增长；（</a:t>
            </a:r>
            <a:r>
              <a:rPr lang="en-US" altLang="zh-CN" dirty="0">
                <a:solidFill>
                  <a:schemeClr val="bg1"/>
                </a:solidFill>
                <a:latin typeface="黑体" panose="02010609060101010101" pitchFamily="49" charset="-122"/>
                <a:ea typeface="黑体" panose="02010609060101010101" pitchFamily="49" charset="-122"/>
              </a:rPr>
              <a:t>2</a:t>
            </a:r>
            <a:r>
              <a:rPr lang="zh-CN" altLang="en-US" dirty="0">
                <a:solidFill>
                  <a:schemeClr val="bg1"/>
                </a:solidFill>
                <a:latin typeface="黑体" panose="02010609060101010101" pitchFamily="49" charset="-122"/>
                <a:ea typeface="黑体" panose="02010609060101010101" pitchFamily="49" charset="-122"/>
              </a:rPr>
              <a:t>）</a:t>
            </a:r>
            <a:r>
              <a:rPr lang="zh-CN" altLang="en-US" b="1" u="sng" dirty="0">
                <a:solidFill>
                  <a:schemeClr val="bg1"/>
                </a:solidFill>
                <a:latin typeface="仿宋_GB2312" pitchFamily="1" charset="-122"/>
                <a:ea typeface="仿宋_GB2312" pitchFamily="1" charset="-122"/>
              </a:rPr>
              <a:t>经济发展方式</a:t>
            </a:r>
            <a:r>
              <a:rPr lang="zh-CN" altLang="en-US" dirty="0">
                <a:solidFill>
                  <a:schemeClr val="bg1"/>
                </a:solidFill>
                <a:latin typeface="黑体" panose="02010609060101010101" pitchFamily="49" charset="-122"/>
                <a:ea typeface="黑体" panose="02010609060101010101" pitchFamily="49" charset="-122"/>
              </a:rPr>
              <a:t>正从规模速度型粗放增长转向质量效率型集约增长；（</a:t>
            </a:r>
            <a:r>
              <a:rPr lang="en-US" altLang="zh-CN" dirty="0">
                <a:solidFill>
                  <a:schemeClr val="bg1"/>
                </a:solidFill>
                <a:latin typeface="黑体" panose="02010609060101010101" pitchFamily="49" charset="-122"/>
                <a:ea typeface="黑体" panose="02010609060101010101" pitchFamily="49" charset="-122"/>
              </a:rPr>
              <a:t>3</a:t>
            </a:r>
            <a:r>
              <a:rPr lang="zh-CN" altLang="en-US" dirty="0">
                <a:solidFill>
                  <a:schemeClr val="bg1"/>
                </a:solidFill>
                <a:latin typeface="黑体" panose="02010609060101010101" pitchFamily="49" charset="-122"/>
                <a:ea typeface="黑体" panose="02010609060101010101" pitchFamily="49" charset="-122"/>
              </a:rPr>
              <a:t>）</a:t>
            </a:r>
            <a:r>
              <a:rPr lang="zh-CN" altLang="en-US" b="1" u="sng" dirty="0">
                <a:solidFill>
                  <a:schemeClr val="bg1"/>
                </a:solidFill>
                <a:latin typeface="仿宋_GB2312" pitchFamily="1" charset="-122"/>
                <a:ea typeface="仿宋_GB2312" pitchFamily="1" charset="-122"/>
              </a:rPr>
              <a:t>经济结构</a:t>
            </a:r>
            <a:r>
              <a:rPr lang="zh-CN" altLang="en-US" dirty="0">
                <a:solidFill>
                  <a:schemeClr val="bg1"/>
                </a:solidFill>
                <a:latin typeface="黑体" panose="02010609060101010101" pitchFamily="49" charset="-122"/>
                <a:ea typeface="黑体" panose="02010609060101010101" pitchFamily="49" charset="-122"/>
              </a:rPr>
              <a:t>正从增量扩能为主转向调整存量与做优增量并存的深度调整；（</a:t>
            </a:r>
            <a:r>
              <a:rPr lang="en-US" altLang="zh-CN" dirty="0">
                <a:solidFill>
                  <a:schemeClr val="bg1"/>
                </a:solidFill>
                <a:latin typeface="黑体" panose="02010609060101010101" pitchFamily="49" charset="-122"/>
                <a:ea typeface="黑体" panose="02010609060101010101" pitchFamily="49" charset="-122"/>
              </a:rPr>
              <a:t>4</a:t>
            </a:r>
            <a:r>
              <a:rPr lang="zh-CN" altLang="en-US" dirty="0">
                <a:solidFill>
                  <a:schemeClr val="bg1"/>
                </a:solidFill>
                <a:latin typeface="黑体" panose="02010609060101010101" pitchFamily="49" charset="-122"/>
                <a:ea typeface="黑体" panose="02010609060101010101" pitchFamily="49" charset="-122"/>
              </a:rPr>
              <a:t>）</a:t>
            </a:r>
            <a:r>
              <a:rPr lang="zh-CN" altLang="en-US" b="1" u="sng" dirty="0">
                <a:solidFill>
                  <a:schemeClr val="bg1"/>
                </a:solidFill>
                <a:latin typeface="仿宋_GB2312" pitchFamily="1" charset="-122"/>
                <a:ea typeface="仿宋_GB2312" pitchFamily="1" charset="-122"/>
              </a:rPr>
              <a:t>经济发展动力</a:t>
            </a:r>
            <a:r>
              <a:rPr lang="zh-CN" altLang="en-US" dirty="0">
                <a:solidFill>
                  <a:schemeClr val="bg1"/>
                </a:solidFill>
                <a:latin typeface="黑体" panose="02010609060101010101" pitchFamily="49" charset="-122"/>
                <a:ea typeface="黑体" panose="02010609060101010101" pitchFamily="49" charset="-122"/>
              </a:rPr>
              <a:t>正从传统增长点转向新的增长点</a:t>
            </a:r>
            <a:endParaRPr lang="zh-CN" altLang="en-US" dirty="0">
              <a:solidFill>
                <a:schemeClr val="bg1"/>
              </a:solidFill>
              <a:latin typeface="黑体" panose="02010609060101010101" pitchFamily="49" charset="-122"/>
              <a:ea typeface="黑体" panose="02010609060101010101" pitchFamily="49" charset="-122"/>
            </a:endParaRPr>
          </a:p>
          <a:p>
            <a:pPr eaLnBrk="1" hangingPunct="1">
              <a:buClr>
                <a:srgbClr val="FF6600"/>
              </a:buClr>
              <a:buSzPct val="130000"/>
              <a:buFont typeface="Wingdings" panose="05000000000000000000" pitchFamily="2" charset="2"/>
              <a:buChar char="l"/>
            </a:pPr>
            <a:r>
              <a:rPr lang="zh-CN" altLang="en-US" dirty="0">
                <a:solidFill>
                  <a:schemeClr val="bg1"/>
                </a:solidFill>
                <a:latin typeface="黑体" panose="02010609060101010101" pitchFamily="49" charset="-122"/>
                <a:ea typeface="黑体" panose="02010609060101010101" pitchFamily="49" charset="-122"/>
              </a:rPr>
              <a:t>正确认识新常态，必须把握好这</a:t>
            </a:r>
            <a:r>
              <a:rPr lang="zh-CN" altLang="en-US" b="1" u="sng" dirty="0">
                <a:solidFill>
                  <a:schemeClr val="bg1"/>
                </a:solidFill>
                <a:ea typeface="仿宋_GB2312" pitchFamily="1" charset="-122"/>
              </a:rPr>
              <a:t>“</a:t>
            </a:r>
            <a:r>
              <a:rPr lang="zh-CN" altLang="en-US" b="1" u="sng" dirty="0">
                <a:solidFill>
                  <a:schemeClr val="bg1"/>
                </a:solidFill>
                <a:latin typeface="仿宋_GB2312" pitchFamily="1" charset="-122"/>
                <a:ea typeface="仿宋_GB2312" pitchFamily="1" charset="-122"/>
              </a:rPr>
              <a:t>四大转变</a:t>
            </a:r>
            <a:r>
              <a:rPr lang="zh-CN" altLang="en-US" b="1" u="sng" dirty="0">
                <a:solidFill>
                  <a:schemeClr val="bg1"/>
                </a:solidFill>
                <a:ea typeface="仿宋_GB2312" pitchFamily="1" charset="-122"/>
              </a:rPr>
              <a:t>”</a:t>
            </a:r>
            <a:r>
              <a:rPr lang="zh-CN" altLang="en-US" dirty="0">
                <a:solidFill>
                  <a:schemeClr val="bg1"/>
                </a:solidFill>
                <a:latin typeface="黑体" panose="02010609060101010101" pitchFamily="49" charset="-122"/>
                <a:ea typeface="黑体" panose="02010609060101010101" pitchFamily="49" charset="-122"/>
              </a:rPr>
              <a:t>。</a:t>
            </a:r>
            <a:endParaRPr lang="zh-CN" altLang="en-US"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1">
                                            <p:txEl>
                                              <p:charRg st="0" end="139"/>
                                            </p:txEl>
                                          </p:spTgt>
                                        </p:tgtEl>
                                        <p:attrNameLst>
                                          <p:attrName>style.visibility</p:attrName>
                                        </p:attrNameLst>
                                      </p:cBhvr>
                                      <p:to>
                                        <p:strVal val="visible"/>
                                      </p:to>
                                    </p:set>
                                    <p:animEffect transition="in" filter="blinds(horizontal)">
                                      <p:cBhvr>
                                        <p:cTn id="7" dur="500"/>
                                        <p:tgtEl>
                                          <p:spTgt spid="32771">
                                            <p:txEl>
                                              <p:charRg st="0" end="139"/>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771">
                                            <p:txEl>
                                              <p:charRg st="139" end="161"/>
                                            </p:txEl>
                                          </p:spTgt>
                                        </p:tgtEl>
                                        <p:attrNameLst>
                                          <p:attrName>style.visibility</p:attrName>
                                        </p:attrNameLst>
                                      </p:cBhvr>
                                      <p:to>
                                        <p:strVal val="visible"/>
                                      </p:to>
                                    </p:set>
                                    <p:animEffect transition="in" filter="blinds(horizontal)">
                                      <p:cBhvr>
                                        <p:cTn id="12" dur="500"/>
                                        <p:tgtEl>
                                          <p:spTgt spid="32771">
                                            <p:txEl>
                                              <p:charRg st="139" end="16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4" name="Picture 2" descr="新常态：九大趋势"/>
          <p:cNvPicPr>
            <a:picLocks noChangeAspect="1"/>
          </p:cNvPicPr>
          <p:nvPr/>
        </p:nvPicPr>
        <p:blipFill>
          <a:blip r:embed="rId1"/>
          <a:stretch>
            <a:fillRect/>
          </a:stretch>
        </p:blipFill>
        <p:spPr>
          <a:xfrm>
            <a:off x="233363" y="-18748375"/>
            <a:ext cx="11915775" cy="45242163"/>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标题 1"/>
          <p:cNvSpPr>
            <a:spLocks noGrp="1"/>
          </p:cNvSpPr>
          <p:nvPr>
            <p:ph type="title" idx="4294967295"/>
          </p:nvPr>
        </p:nvSpPr>
        <p:spPr>
          <a:xfrm>
            <a:off x="-1116012" y="0"/>
            <a:ext cx="10723562" cy="1143000"/>
          </a:xfrm>
        </p:spPr>
        <p:txBody>
          <a:bodyPr vert="horz" wrap="square" lIns="91440" tIns="45720" rIns="91440" bIns="45720" anchor="ctr"/>
          <a:p>
            <a:r>
              <a:rPr lang="zh-CN" altLang="zh-CN" sz="3600" dirty="0">
                <a:solidFill>
                  <a:schemeClr val="tx1"/>
                </a:solidFill>
                <a:latin typeface="黑体" panose="02010609060101010101" pitchFamily="49" charset="-122"/>
                <a:ea typeface="黑体" panose="02010609060101010101" pitchFamily="49" charset="-122"/>
              </a:rPr>
              <a:t>“</a:t>
            </a:r>
            <a:r>
              <a:rPr lang="zh-CN" altLang="en-US" sz="3600" dirty="0">
                <a:solidFill>
                  <a:schemeClr val="tx1"/>
                </a:solidFill>
                <a:latin typeface="黑体" panose="02010609060101010101" pitchFamily="49" charset="-122"/>
                <a:ea typeface="黑体" panose="02010609060101010101" pitchFamily="49" charset="-122"/>
              </a:rPr>
              <a:t>四个没有变</a:t>
            </a:r>
            <a:r>
              <a:rPr lang="zh-CN" altLang="en-US" sz="3600" dirty="0">
                <a:solidFill>
                  <a:schemeClr val="tx1"/>
                </a:solidFill>
              </a:rPr>
              <a:t>”</a:t>
            </a:r>
            <a:endParaRPr lang="zh-CN" altLang="en-US" sz="3600" dirty="0"/>
          </a:p>
        </p:txBody>
      </p:sp>
      <p:sp>
        <p:nvSpPr>
          <p:cNvPr id="39939" name="内容占位符 2"/>
          <p:cNvSpPr>
            <a:spLocks noGrp="1"/>
          </p:cNvSpPr>
          <p:nvPr>
            <p:ph idx="1"/>
          </p:nvPr>
        </p:nvSpPr>
        <p:spPr/>
        <p:txBody>
          <a:bodyPr vert="horz" wrap="square" lIns="91440" tIns="45720" rIns="91440" bIns="45720" anchor="t"/>
          <a:p>
            <a:pPr>
              <a:buClr>
                <a:srgbClr val="FF9900"/>
              </a:buClr>
              <a:buSzPct val="130000"/>
              <a:buFont typeface="Wingdings" panose="05000000000000000000" pitchFamily="2" charset="2"/>
              <a:buChar char="l"/>
            </a:pPr>
            <a:r>
              <a:rPr lang="zh-CN" altLang="en-US" sz="3600" dirty="0">
                <a:solidFill>
                  <a:schemeClr val="bg1"/>
                </a:solidFill>
                <a:latin typeface="黑体" panose="02010609060101010101" pitchFamily="49" charset="-122"/>
                <a:ea typeface="黑体" panose="02010609060101010101" pitchFamily="49" charset="-122"/>
              </a:rPr>
              <a:t>经济持续向好的基本面没有改变</a:t>
            </a:r>
            <a:r>
              <a:rPr lang="en-US" altLang="zh-CN" sz="3600" dirty="0">
                <a:solidFill>
                  <a:schemeClr val="bg1"/>
                </a:solidFill>
                <a:latin typeface="黑体" panose="02010609060101010101" pitchFamily="49" charset="-122"/>
                <a:ea typeface="黑体" panose="02010609060101010101" pitchFamily="49" charset="-122"/>
              </a:rPr>
              <a:t>;</a:t>
            </a:r>
            <a:endParaRPr lang="en-US" altLang="zh-CN" sz="3600" dirty="0">
              <a:solidFill>
                <a:schemeClr val="bg1"/>
              </a:solidFill>
              <a:latin typeface="黑体" panose="02010609060101010101" pitchFamily="49" charset="-122"/>
              <a:ea typeface="黑体" panose="02010609060101010101" pitchFamily="49" charset="-122"/>
            </a:endParaRPr>
          </a:p>
          <a:p>
            <a:pPr>
              <a:buClr>
                <a:srgbClr val="FF9900"/>
              </a:buClr>
              <a:buSzPct val="130000"/>
              <a:buFont typeface="Wingdings" panose="05000000000000000000" pitchFamily="2" charset="2"/>
              <a:buChar char="l"/>
            </a:pPr>
            <a:r>
              <a:rPr lang="zh-CN" altLang="en-US" sz="3600" dirty="0">
                <a:solidFill>
                  <a:schemeClr val="bg1"/>
                </a:solidFill>
                <a:latin typeface="黑体" panose="02010609060101010101" pitchFamily="49" charset="-122"/>
                <a:ea typeface="黑体" panose="02010609060101010101" pitchFamily="49" charset="-122"/>
              </a:rPr>
              <a:t>经济韧性好、潜力足、回旋余地大的基本特征没有变</a:t>
            </a:r>
            <a:r>
              <a:rPr lang="en-US" altLang="zh-CN" sz="3600" dirty="0">
                <a:solidFill>
                  <a:schemeClr val="bg1"/>
                </a:solidFill>
                <a:latin typeface="黑体" panose="02010609060101010101" pitchFamily="49" charset="-122"/>
                <a:ea typeface="黑体" panose="02010609060101010101" pitchFamily="49" charset="-122"/>
              </a:rPr>
              <a:t>;</a:t>
            </a:r>
            <a:endParaRPr lang="en-US" altLang="zh-CN" sz="3600" dirty="0">
              <a:solidFill>
                <a:schemeClr val="bg1"/>
              </a:solidFill>
              <a:latin typeface="黑体" panose="02010609060101010101" pitchFamily="49" charset="-122"/>
              <a:ea typeface="黑体" panose="02010609060101010101" pitchFamily="49" charset="-122"/>
            </a:endParaRPr>
          </a:p>
          <a:p>
            <a:pPr>
              <a:buClr>
                <a:srgbClr val="FF9900"/>
              </a:buClr>
              <a:buSzPct val="130000"/>
              <a:buFont typeface="Wingdings" panose="05000000000000000000" pitchFamily="2" charset="2"/>
              <a:buChar char="l"/>
            </a:pPr>
            <a:r>
              <a:rPr lang="zh-CN" altLang="en-US" sz="3600" dirty="0">
                <a:solidFill>
                  <a:schemeClr val="bg1"/>
                </a:solidFill>
                <a:latin typeface="黑体" panose="02010609060101010101" pitchFamily="49" charset="-122"/>
                <a:ea typeface="黑体" panose="02010609060101010101" pitchFamily="49" charset="-122"/>
              </a:rPr>
              <a:t>经济持续增长的良好支撑基础和条件没有变</a:t>
            </a:r>
            <a:r>
              <a:rPr lang="en-US" altLang="zh-CN" sz="3600" dirty="0">
                <a:solidFill>
                  <a:schemeClr val="bg1"/>
                </a:solidFill>
                <a:latin typeface="黑体" panose="02010609060101010101" pitchFamily="49" charset="-122"/>
                <a:ea typeface="黑体" panose="02010609060101010101" pitchFamily="49" charset="-122"/>
              </a:rPr>
              <a:t>;</a:t>
            </a:r>
            <a:endParaRPr lang="en-US" altLang="zh-CN" sz="3600" dirty="0">
              <a:solidFill>
                <a:schemeClr val="bg1"/>
              </a:solidFill>
              <a:latin typeface="黑体" panose="02010609060101010101" pitchFamily="49" charset="-122"/>
              <a:ea typeface="黑体" panose="02010609060101010101" pitchFamily="49" charset="-122"/>
            </a:endParaRPr>
          </a:p>
          <a:p>
            <a:pPr>
              <a:buClr>
                <a:srgbClr val="FF9900"/>
              </a:buClr>
              <a:buSzPct val="130000"/>
              <a:buFont typeface="Wingdings" panose="05000000000000000000" pitchFamily="2" charset="2"/>
              <a:buChar char="l"/>
            </a:pPr>
            <a:r>
              <a:rPr lang="zh-CN" altLang="en-US" sz="3600" dirty="0">
                <a:solidFill>
                  <a:schemeClr val="bg1"/>
                </a:solidFill>
                <a:latin typeface="黑体" panose="02010609060101010101" pitchFamily="49" charset="-122"/>
                <a:ea typeface="黑体" panose="02010609060101010101" pitchFamily="49" charset="-122"/>
              </a:rPr>
              <a:t>经济结构调整优化的前进态势没有变</a:t>
            </a:r>
            <a:endParaRPr lang="en-US" altLang="zh-CN" sz="3600" dirty="0">
              <a:solidFill>
                <a:schemeClr val="bg1"/>
              </a:solidFill>
              <a:latin typeface="黑体" panose="02010609060101010101" pitchFamily="49" charset="-122"/>
              <a:ea typeface="黑体" panose="02010609060101010101" pitchFamily="49" charset="-122"/>
            </a:endParaRPr>
          </a:p>
          <a:p>
            <a:pPr>
              <a:buClr>
                <a:srgbClr val="FF9900"/>
              </a:buClr>
              <a:buSzPct val="130000"/>
              <a:buNone/>
            </a:pPr>
            <a:r>
              <a:rPr lang="en-US" altLang="zh-CN" sz="3600" dirty="0">
                <a:solidFill>
                  <a:schemeClr val="bg1"/>
                </a:solidFill>
                <a:latin typeface="黑体" panose="02010609060101010101" pitchFamily="49" charset="-122"/>
                <a:ea typeface="黑体" panose="02010609060101010101" pitchFamily="49" charset="-122"/>
              </a:rPr>
              <a:t>  </a:t>
            </a:r>
            <a:r>
              <a:rPr lang="zh-CN" altLang="en-US" sz="3600" dirty="0">
                <a:solidFill>
                  <a:schemeClr val="bg1"/>
                </a:solidFill>
                <a:latin typeface="黑体" panose="02010609060101010101" pitchFamily="49" charset="-122"/>
                <a:ea typeface="黑体" panose="02010609060101010101" pitchFamily="49" charset="-122"/>
              </a:rPr>
              <a:t>这就是我们经济的长期趋势</a:t>
            </a:r>
            <a:endParaRPr lang="zh-CN" altLang="en-US" sz="3600" dirty="0">
              <a:solidFill>
                <a:schemeClr val="bg1"/>
              </a:solidFill>
              <a:latin typeface="黑体" panose="02010609060101010101" pitchFamily="49" charset="-122"/>
              <a:ea typeface="黑体" panose="02010609060101010101" pitchFamily="49"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p:cNvSpPr>
          <p:nvPr>
            <p:ph type="title" idx="4294967295"/>
          </p:nvPr>
        </p:nvSpPr>
        <p:spPr>
          <a:xfrm>
            <a:off x="-985837" y="0"/>
            <a:ext cx="10723562" cy="1143000"/>
          </a:xfrm>
        </p:spPr>
        <p:txBody>
          <a:bodyPr vert="horz" wrap="square" lIns="91440" tIns="45720" rIns="91440" bIns="45720" anchor="ctr"/>
          <a:p>
            <a:pPr eaLnBrk="1" hangingPunct="1"/>
            <a:r>
              <a:rPr lang="zh-CN" altLang="en-US" sz="3600" dirty="0">
                <a:solidFill>
                  <a:schemeClr val="tx1"/>
                </a:solidFill>
                <a:latin typeface="黑体" panose="02010609060101010101" pitchFamily="49" charset="-122"/>
                <a:ea typeface="黑体" panose="02010609060101010101" pitchFamily="49" charset="-122"/>
              </a:rPr>
              <a:t>五件事的叠加效应</a:t>
            </a:r>
            <a:endParaRPr lang="zh-CN" altLang="en-US" sz="3600" dirty="0">
              <a:solidFill>
                <a:schemeClr val="tx1"/>
              </a:solidFill>
              <a:latin typeface="黑体" panose="02010609060101010101" pitchFamily="49" charset="-122"/>
              <a:ea typeface="黑体" panose="02010609060101010101" pitchFamily="49" charset="-122"/>
            </a:endParaRPr>
          </a:p>
        </p:txBody>
      </p:sp>
      <p:sp>
        <p:nvSpPr>
          <p:cNvPr id="17411" name="Rectangle 3"/>
          <p:cNvSpPr>
            <a:spLocks noGrp="1"/>
          </p:cNvSpPr>
          <p:nvPr>
            <p:ph type="body" idx="4294967295"/>
          </p:nvPr>
        </p:nvSpPr>
        <p:spPr>
          <a:xfrm>
            <a:off x="1340485" y="1415733"/>
            <a:ext cx="11915775" cy="5327650"/>
          </a:xfrm>
        </p:spPr>
        <p:txBody>
          <a:bodyPr vert="horz" wrap="square" lIns="91440" tIns="45720" rIns="91440" bIns="45720" anchor="t"/>
          <a:p>
            <a:pPr eaLnBrk="1" hangingPunct="1">
              <a:lnSpc>
                <a:spcPct val="120000"/>
              </a:lnSpc>
              <a:buClr>
                <a:srgbClr val="FF6600"/>
              </a:buClr>
              <a:buSzPct val="130000"/>
              <a:buFont typeface="Wingdings" panose="05000000000000000000" pitchFamily="2" charset="2"/>
              <a:buChar char="l"/>
            </a:pPr>
            <a:r>
              <a:rPr lang="zh-CN" altLang="en-US" sz="2800" dirty="0">
                <a:solidFill>
                  <a:schemeClr val="bg1"/>
                </a:solidFill>
                <a:latin typeface="黑体" panose="02010609060101010101" pitchFamily="49" charset="-122"/>
                <a:ea typeface="黑体" panose="02010609060101010101" pitchFamily="49" charset="-122"/>
              </a:rPr>
              <a:t>防范金融风险</a:t>
            </a:r>
            <a:endParaRPr lang="zh-CN" altLang="en-US" sz="2800" dirty="0">
              <a:solidFill>
                <a:schemeClr val="bg1"/>
              </a:solidFill>
              <a:latin typeface="黑体" panose="02010609060101010101" pitchFamily="49" charset="-122"/>
              <a:ea typeface="黑体" panose="02010609060101010101" pitchFamily="49" charset="-122"/>
            </a:endParaRPr>
          </a:p>
          <a:p>
            <a:pPr eaLnBrk="1" hangingPunct="1">
              <a:lnSpc>
                <a:spcPct val="120000"/>
              </a:lnSpc>
              <a:buClr>
                <a:srgbClr val="FF6600"/>
              </a:buClr>
              <a:buSzPct val="130000"/>
              <a:buFont typeface="Wingdings" panose="05000000000000000000" pitchFamily="2" charset="2"/>
              <a:buChar char="l"/>
            </a:pPr>
            <a:r>
              <a:rPr lang="zh-CN" altLang="en-US" sz="2800" dirty="0">
                <a:solidFill>
                  <a:schemeClr val="bg1"/>
                </a:solidFill>
                <a:latin typeface="黑体" panose="02010609060101010101" pitchFamily="49" charset="-122"/>
                <a:ea typeface="黑体" panose="02010609060101010101" pitchFamily="49" charset="-122"/>
              </a:rPr>
              <a:t>供给侧结构性改革</a:t>
            </a:r>
            <a:endParaRPr lang="zh-CN" altLang="en-US" sz="2800" dirty="0">
              <a:solidFill>
                <a:schemeClr val="bg1"/>
              </a:solidFill>
              <a:latin typeface="黑体" panose="02010609060101010101" pitchFamily="49" charset="-122"/>
              <a:ea typeface="黑体" panose="02010609060101010101" pitchFamily="49" charset="-122"/>
            </a:endParaRPr>
          </a:p>
          <a:p>
            <a:pPr eaLnBrk="1" hangingPunct="1">
              <a:lnSpc>
                <a:spcPct val="120000"/>
              </a:lnSpc>
              <a:buClr>
                <a:srgbClr val="FF6600"/>
              </a:buClr>
              <a:buSzPct val="130000"/>
              <a:buFont typeface="Wingdings" panose="05000000000000000000" pitchFamily="2" charset="2"/>
              <a:buChar char="l"/>
            </a:pPr>
            <a:r>
              <a:rPr lang="zh-CN" altLang="en-US" sz="2800" dirty="0">
                <a:solidFill>
                  <a:schemeClr val="bg1"/>
                </a:solidFill>
                <a:latin typeface="黑体" panose="02010609060101010101" pitchFamily="49" charset="-122"/>
                <a:ea typeface="黑体" panose="02010609060101010101" pitchFamily="49" charset="-122"/>
              </a:rPr>
              <a:t>新旧动能转换</a:t>
            </a:r>
            <a:endParaRPr lang="zh-CN" altLang="en-US" sz="2800" dirty="0">
              <a:solidFill>
                <a:schemeClr val="bg1"/>
              </a:solidFill>
              <a:latin typeface="黑体" panose="02010609060101010101" pitchFamily="49" charset="-122"/>
              <a:ea typeface="黑体" panose="02010609060101010101" pitchFamily="49" charset="-122"/>
            </a:endParaRPr>
          </a:p>
          <a:p>
            <a:pPr eaLnBrk="1" hangingPunct="1">
              <a:lnSpc>
                <a:spcPct val="120000"/>
              </a:lnSpc>
              <a:buClr>
                <a:srgbClr val="FF6600"/>
              </a:buClr>
              <a:buSzPct val="130000"/>
              <a:buFont typeface="Wingdings" panose="05000000000000000000" pitchFamily="2" charset="2"/>
              <a:buChar char="l"/>
            </a:pPr>
            <a:r>
              <a:rPr lang="zh-CN" altLang="en-US" sz="2800" dirty="0">
                <a:solidFill>
                  <a:schemeClr val="bg1"/>
                </a:solidFill>
                <a:latin typeface="黑体" panose="02010609060101010101" pitchFamily="49" charset="-122"/>
                <a:ea typeface="黑体" panose="02010609060101010101" pitchFamily="49" charset="-122"/>
              </a:rPr>
              <a:t>生态文明改革</a:t>
            </a:r>
            <a:endParaRPr lang="zh-CN" altLang="en-US" sz="2800" dirty="0">
              <a:solidFill>
                <a:schemeClr val="bg1"/>
              </a:solidFill>
              <a:latin typeface="黑体" panose="02010609060101010101" pitchFamily="49" charset="-122"/>
              <a:ea typeface="黑体" panose="02010609060101010101" pitchFamily="49" charset="-122"/>
            </a:endParaRPr>
          </a:p>
          <a:p>
            <a:pPr eaLnBrk="1" hangingPunct="1">
              <a:lnSpc>
                <a:spcPct val="120000"/>
              </a:lnSpc>
              <a:buClr>
                <a:srgbClr val="FF6600"/>
              </a:buClr>
              <a:buSzPct val="130000"/>
              <a:buFont typeface="Wingdings" panose="05000000000000000000" pitchFamily="2" charset="2"/>
              <a:buChar char="l"/>
            </a:pPr>
            <a:r>
              <a:rPr lang="zh-CN" altLang="en-US" sz="2800" dirty="0">
                <a:solidFill>
                  <a:schemeClr val="bg1"/>
                </a:solidFill>
                <a:latin typeface="黑体" panose="02010609060101010101" pitchFamily="49" charset="-122"/>
                <a:ea typeface="黑体" panose="02010609060101010101" pitchFamily="49" charset="-122"/>
              </a:rPr>
              <a:t>中美贸易战</a:t>
            </a:r>
            <a:endParaRPr lang="zh-CN" altLang="en-US" sz="2800" dirty="0">
              <a:solidFill>
                <a:schemeClr val="bg1"/>
              </a:solidFill>
              <a:latin typeface="黑体" panose="02010609060101010101" pitchFamily="49" charset="-122"/>
              <a:ea typeface="黑体" panose="02010609060101010101" pitchFamily="49" charset="-122"/>
            </a:endParaRPr>
          </a:p>
          <a:p>
            <a:pPr eaLnBrk="1" hangingPunct="1">
              <a:lnSpc>
                <a:spcPct val="80000"/>
              </a:lnSpc>
              <a:buNone/>
            </a:pPr>
            <a:endParaRPr lang="zh-CN" altLang="en-US" sz="1600" dirty="0">
              <a:solidFill>
                <a:schemeClr val="bg1"/>
              </a:solidFill>
              <a:ea typeface="黑体" panose="02010609060101010101" pitchFamily="49" charset="-122"/>
            </a:endParaRPr>
          </a:p>
          <a:p>
            <a:pPr eaLnBrk="1" hangingPunct="1">
              <a:lnSpc>
                <a:spcPct val="80000"/>
              </a:lnSpc>
              <a:buClr>
                <a:srgbClr val="FF9900"/>
              </a:buClr>
              <a:buSzPct val="115000"/>
              <a:buFont typeface="Wingdings" panose="05000000000000000000" pitchFamily="2" charset="2"/>
              <a:buChar char="l"/>
            </a:pPr>
            <a:endParaRPr lang="zh-CN" altLang="en-US" sz="1200" dirty="0">
              <a:solidFill>
                <a:schemeClr val="bg1"/>
              </a:solidFill>
              <a:ea typeface="黑体" panose="02010609060101010101" pitchFamily="49" charset="-122"/>
            </a:endParaRPr>
          </a:p>
          <a:p>
            <a:pPr eaLnBrk="1" hangingPunct="1">
              <a:lnSpc>
                <a:spcPct val="110000"/>
              </a:lnSpc>
              <a:buClr>
                <a:srgbClr val="FF9900"/>
              </a:buClr>
              <a:buSzPct val="95000"/>
              <a:buFont typeface="Wingdings" panose="05000000000000000000" pitchFamily="2" charset="2"/>
              <a:buNone/>
            </a:pPr>
            <a:endParaRPr lang="en-US" altLang="zh-CN" sz="800" dirty="0">
              <a:solidFill>
                <a:schemeClr val="bg1"/>
              </a:solidFill>
              <a:latin typeface="黑体" panose="02010609060101010101" pitchFamily="49" charset="-122"/>
              <a:ea typeface="黑体" panose="02010609060101010101" pitchFamily="49" charset="-122"/>
            </a:endParaRPr>
          </a:p>
        </p:txBody>
      </p:sp>
      <p:pic>
        <p:nvPicPr>
          <p:cNvPr id="1026" name="Picture 2" descr="https://timgsa.baidu.com/timg?image&amp;quality=80&amp;size=b9999_10000&amp;sec=1561175949249&amp;di=4e280a96027892a11fb2e5b9d4ae8c12&amp;imgtype=0&amp;src=http%3A%2F%2Fwww.chinatoday.com.cn%2Fzw2018%2Fjj_4978%2F201809%2FW020180905596037301642.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43699" y="1416335"/>
            <a:ext cx="5057775" cy="39135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11">
                                            <p:txEl>
                                              <p:charRg st="0" end="0"/>
                                            </p:txEl>
                                          </p:spTgt>
                                        </p:tgtEl>
                                        <p:attrNameLst>
                                          <p:attrName>style.visibility</p:attrName>
                                        </p:attrNameLst>
                                      </p:cBhvr>
                                      <p:to>
                                        <p:strVal val="visible"/>
                                      </p:to>
                                    </p:set>
                                    <p:animEffect transition="in" filter="wipe(down)">
                                      <p:cBhvr>
                                        <p:cTn id="7" dur="500"/>
                                        <p:tgtEl>
                                          <p:spTgt spid="17411">
                                            <p:txEl>
                                              <p:char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411">
                                            <p:txEl>
                                              <p:charRg st="1" end="1"/>
                                            </p:txEl>
                                          </p:spTgt>
                                        </p:tgtEl>
                                        <p:attrNameLst>
                                          <p:attrName>style.visibility</p:attrName>
                                        </p:attrNameLst>
                                      </p:cBhvr>
                                      <p:to>
                                        <p:strVal val="visible"/>
                                      </p:to>
                                    </p:set>
                                    <p:animEffect transition="in" filter="wipe(down)">
                                      <p:cBhvr>
                                        <p:cTn id="12" dur="500"/>
                                        <p:tgtEl>
                                          <p:spTgt spid="17411">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411">
                                            <p:txEl>
                                              <p:charRg st="2" end="2"/>
                                            </p:txEl>
                                          </p:spTgt>
                                        </p:tgtEl>
                                        <p:attrNameLst>
                                          <p:attrName>style.visibility</p:attrName>
                                        </p:attrNameLst>
                                      </p:cBhvr>
                                      <p:to>
                                        <p:strVal val="visible"/>
                                      </p:to>
                                    </p:set>
                                    <p:animEffect transition="in" filter="wipe(down)">
                                      <p:cBhvr>
                                        <p:cTn id="17" dur="500"/>
                                        <p:tgtEl>
                                          <p:spTgt spid="17411">
                                            <p:txEl>
                                              <p:char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411">
                                            <p:txEl>
                                              <p:charRg st="3" end="3"/>
                                            </p:txEl>
                                          </p:spTgt>
                                        </p:tgtEl>
                                        <p:attrNameLst>
                                          <p:attrName>style.visibility</p:attrName>
                                        </p:attrNameLst>
                                      </p:cBhvr>
                                      <p:to>
                                        <p:strVal val="visible"/>
                                      </p:to>
                                    </p:set>
                                    <p:animEffect transition="in" filter="wipe(down)">
                                      <p:cBhvr>
                                        <p:cTn id="22" dur="500"/>
                                        <p:tgtEl>
                                          <p:spTgt spid="17411">
                                            <p:txEl>
                                              <p:char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411">
                                            <p:txEl>
                                              <p:charRg st="4" end="4"/>
                                            </p:txEl>
                                          </p:spTgt>
                                        </p:tgtEl>
                                        <p:attrNameLst>
                                          <p:attrName>style.visibility</p:attrName>
                                        </p:attrNameLst>
                                      </p:cBhvr>
                                      <p:to>
                                        <p:strVal val="visible"/>
                                      </p:to>
                                    </p:set>
                                    <p:animEffect transition="in" filter="wipe(down)">
                                      <p:cBhvr>
                                        <p:cTn id="27" dur="500"/>
                                        <p:tgtEl>
                                          <p:spTgt spid="17411">
                                            <p:txEl>
                                              <p:char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p:cNvSpPr>
          <p:nvPr>
            <p:ph type="title" idx="4294967295"/>
          </p:nvPr>
        </p:nvSpPr>
        <p:spPr>
          <a:xfrm>
            <a:off x="-985837" y="0"/>
            <a:ext cx="10723562" cy="1143000"/>
          </a:xfrm>
        </p:spPr>
        <p:txBody>
          <a:bodyPr vert="horz" wrap="square" lIns="91440" tIns="45720" rIns="91440" bIns="45720" anchor="ctr"/>
          <a:p>
            <a:pPr eaLnBrk="1" hangingPunct="1"/>
            <a:r>
              <a:rPr lang="zh-CN" altLang="en-US" sz="3600" dirty="0">
                <a:solidFill>
                  <a:schemeClr val="tx1"/>
                </a:solidFill>
                <a:latin typeface="黑体" panose="02010609060101010101" pitchFamily="49" charset="-122"/>
                <a:ea typeface="黑体" panose="02010609060101010101" pitchFamily="49" charset="-122"/>
              </a:rPr>
              <a:t>做好三件事</a:t>
            </a:r>
            <a:endParaRPr lang="zh-CN" altLang="en-US" sz="3600" dirty="0">
              <a:solidFill>
                <a:schemeClr val="tx1"/>
              </a:solidFill>
              <a:latin typeface="黑体" panose="02010609060101010101" pitchFamily="49" charset="-122"/>
              <a:ea typeface="黑体" panose="02010609060101010101" pitchFamily="49" charset="-122"/>
            </a:endParaRPr>
          </a:p>
        </p:txBody>
      </p:sp>
      <p:sp>
        <p:nvSpPr>
          <p:cNvPr id="17411" name="Rectangle 3"/>
          <p:cNvSpPr>
            <a:spLocks noGrp="1"/>
          </p:cNvSpPr>
          <p:nvPr>
            <p:ph type="body" idx="4294967295"/>
          </p:nvPr>
        </p:nvSpPr>
        <p:spPr>
          <a:xfrm>
            <a:off x="443230" y="1279208"/>
            <a:ext cx="11915775" cy="5327650"/>
          </a:xfrm>
        </p:spPr>
        <p:txBody>
          <a:bodyPr vert="horz" wrap="square" lIns="91440" tIns="45720" rIns="91440" bIns="45720" anchor="t"/>
          <a:p>
            <a:pPr marL="0" indent="0" eaLnBrk="1" hangingPunct="1">
              <a:lnSpc>
                <a:spcPct val="120000"/>
              </a:lnSpc>
              <a:buClr>
                <a:srgbClr val="FF6600"/>
              </a:buClr>
              <a:buSzPct val="130000"/>
              <a:buFont typeface="Wingdings" panose="05000000000000000000" pitchFamily="2" charset="2"/>
              <a:buNone/>
            </a:pPr>
            <a:r>
              <a:rPr lang="zh-CN" altLang="en-US" sz="2800" dirty="0">
                <a:solidFill>
                  <a:schemeClr val="bg1"/>
                </a:solidFill>
                <a:latin typeface="黑体" panose="02010609060101010101" pitchFamily="49" charset="-122"/>
                <a:ea typeface="黑体" panose="02010609060101010101" pitchFamily="49" charset="-122"/>
              </a:rPr>
              <a:t>一、</a:t>
            </a:r>
            <a:r>
              <a:rPr lang="en-US" altLang="zh-CN" sz="2800" dirty="0">
                <a:solidFill>
                  <a:schemeClr val="bg1"/>
                </a:solidFill>
                <a:latin typeface="黑体" panose="02010609060101010101" pitchFamily="49" charset="-122"/>
                <a:ea typeface="黑体" panose="02010609060101010101" pitchFamily="49" charset="-122"/>
              </a:rPr>
              <a:t>稳金融</a:t>
            </a:r>
            <a:endParaRPr lang="en-US" altLang="zh-CN" sz="2800" dirty="0">
              <a:solidFill>
                <a:schemeClr val="bg1"/>
              </a:solidFill>
              <a:latin typeface="黑体" panose="02010609060101010101" pitchFamily="49" charset="-122"/>
              <a:ea typeface="黑体" panose="02010609060101010101" pitchFamily="49" charset="-122"/>
            </a:endParaRPr>
          </a:p>
          <a:p>
            <a:pPr marL="0" indent="0" eaLnBrk="1" hangingPunct="1">
              <a:lnSpc>
                <a:spcPct val="120000"/>
              </a:lnSpc>
              <a:buClr>
                <a:srgbClr val="FF6600"/>
              </a:buClr>
              <a:buSzPct val="130000"/>
              <a:buFont typeface="Wingdings" panose="05000000000000000000" pitchFamily="2" charset="2"/>
              <a:buNone/>
            </a:pPr>
            <a:r>
              <a:rPr lang="zh-CN" altLang="en-US" sz="2800" dirty="0">
                <a:solidFill>
                  <a:schemeClr val="bg1"/>
                </a:solidFill>
                <a:latin typeface="黑体" panose="02010609060101010101" pitchFamily="49" charset="-122"/>
                <a:ea typeface="黑体" panose="02010609060101010101" pitchFamily="49" charset="-122"/>
              </a:rPr>
              <a:t>（一）控制好货币政策</a:t>
            </a:r>
            <a:endParaRPr lang="zh-CN" altLang="en-US" sz="2800" dirty="0">
              <a:solidFill>
                <a:schemeClr val="bg1"/>
              </a:solidFill>
              <a:latin typeface="黑体" panose="02010609060101010101" pitchFamily="49" charset="-122"/>
              <a:ea typeface="黑体" panose="02010609060101010101" pitchFamily="49" charset="-122"/>
            </a:endParaRPr>
          </a:p>
          <a:p>
            <a:pPr eaLnBrk="1" hangingPunct="1">
              <a:lnSpc>
                <a:spcPct val="120000"/>
              </a:lnSpc>
              <a:buClr>
                <a:srgbClr val="FF6600"/>
              </a:buClr>
              <a:buSzPct val="130000"/>
              <a:buFont typeface="Wingdings" panose="05000000000000000000" pitchFamily="2" charset="2"/>
              <a:buChar char="l"/>
            </a:pPr>
            <a:r>
              <a:rPr lang="en-US" altLang="zh-CN" sz="2800" dirty="0">
                <a:solidFill>
                  <a:schemeClr val="bg1"/>
                </a:solidFill>
                <a:latin typeface="黑体" panose="02010609060101010101" pitchFamily="49" charset="-122"/>
                <a:ea typeface="黑体" panose="02010609060101010101" pitchFamily="49" charset="-122"/>
              </a:rPr>
              <a:t>1.</a:t>
            </a:r>
            <a:r>
              <a:rPr sz="2800" dirty="0">
                <a:solidFill>
                  <a:schemeClr val="bg1"/>
                </a:solidFill>
                <a:latin typeface="黑体" panose="02010609060101010101" pitchFamily="49" charset="-122"/>
                <a:ea typeface="黑体" panose="02010609060101010101" pitchFamily="49" charset="-122"/>
              </a:rPr>
              <a:t>坚持中性稳健的货币政策；</a:t>
            </a:r>
            <a:endParaRPr sz="2800" dirty="0">
              <a:solidFill>
                <a:schemeClr val="bg1"/>
              </a:solidFill>
              <a:latin typeface="黑体" panose="02010609060101010101" pitchFamily="49" charset="-122"/>
              <a:ea typeface="黑体" panose="02010609060101010101" pitchFamily="49" charset="-122"/>
            </a:endParaRPr>
          </a:p>
          <a:p>
            <a:pPr eaLnBrk="1" hangingPunct="1">
              <a:lnSpc>
                <a:spcPct val="120000"/>
              </a:lnSpc>
              <a:buClr>
                <a:srgbClr val="FF6600"/>
              </a:buClr>
              <a:buSzPct val="130000"/>
              <a:buFont typeface="Wingdings" panose="05000000000000000000" pitchFamily="2" charset="2"/>
              <a:buChar char="l"/>
            </a:pPr>
            <a:r>
              <a:rPr lang="en-US" altLang="zh-CN" sz="2800" dirty="0">
                <a:solidFill>
                  <a:schemeClr val="bg1"/>
                </a:solidFill>
                <a:latin typeface="黑体" panose="02010609060101010101" pitchFamily="49" charset="-122"/>
                <a:ea typeface="黑体" panose="02010609060101010101" pitchFamily="49" charset="-122"/>
              </a:rPr>
              <a:t>2.</a:t>
            </a:r>
            <a:r>
              <a:rPr sz="2800" dirty="0">
                <a:solidFill>
                  <a:schemeClr val="bg1"/>
                </a:solidFill>
                <a:latin typeface="黑体" panose="02010609060101010101" pitchFamily="49" charset="-122"/>
                <a:ea typeface="黑体" panose="02010609060101010101" pitchFamily="49" charset="-122"/>
              </a:rPr>
              <a:t>保证流动性充足，能够满足企业的资金需求；</a:t>
            </a:r>
            <a:endParaRPr sz="2800" dirty="0">
              <a:solidFill>
                <a:schemeClr val="bg1"/>
              </a:solidFill>
              <a:latin typeface="黑体" panose="02010609060101010101" pitchFamily="49" charset="-122"/>
              <a:ea typeface="黑体" panose="02010609060101010101" pitchFamily="49" charset="-122"/>
            </a:endParaRPr>
          </a:p>
          <a:p>
            <a:pPr eaLnBrk="1" hangingPunct="1">
              <a:lnSpc>
                <a:spcPct val="120000"/>
              </a:lnSpc>
              <a:buClr>
                <a:srgbClr val="FF6600"/>
              </a:buClr>
              <a:buSzPct val="130000"/>
              <a:buFont typeface="Wingdings" panose="05000000000000000000" pitchFamily="2" charset="2"/>
              <a:buChar char="l"/>
            </a:pPr>
            <a:r>
              <a:rPr lang="en-US" altLang="zh-CN" sz="2800" dirty="0">
                <a:solidFill>
                  <a:schemeClr val="bg1"/>
                </a:solidFill>
                <a:latin typeface="黑体" panose="02010609060101010101" pitchFamily="49" charset="-122"/>
                <a:ea typeface="黑体" panose="02010609060101010101" pitchFamily="49" charset="-122"/>
              </a:rPr>
              <a:t>3.</a:t>
            </a:r>
            <a:r>
              <a:rPr sz="2800" dirty="0">
                <a:solidFill>
                  <a:schemeClr val="bg1"/>
                </a:solidFill>
                <a:latin typeface="黑体" panose="02010609060101010101" pitchFamily="49" charset="-122"/>
                <a:ea typeface="黑体" panose="02010609060101010101" pitchFamily="49" charset="-122"/>
              </a:rPr>
              <a:t>传导机制顺畅，能够实现既定目标</a:t>
            </a:r>
            <a:r>
              <a:rPr lang="zh-CN" sz="2800" dirty="0">
                <a:solidFill>
                  <a:schemeClr val="bg1"/>
                </a:solidFill>
                <a:latin typeface="黑体" panose="02010609060101010101" pitchFamily="49" charset="-122"/>
                <a:ea typeface="黑体" panose="02010609060101010101" pitchFamily="49" charset="-122"/>
              </a:rPr>
              <a:t>。</a:t>
            </a:r>
            <a:endParaRPr sz="2800" dirty="0">
              <a:solidFill>
                <a:schemeClr val="bg1"/>
              </a:solidFill>
              <a:latin typeface="黑体" panose="02010609060101010101" pitchFamily="49" charset="-122"/>
              <a:ea typeface="黑体" panose="02010609060101010101" pitchFamily="49" charset="-122"/>
            </a:endParaRPr>
          </a:p>
          <a:p>
            <a:pPr marL="0" indent="0" eaLnBrk="1" hangingPunct="1">
              <a:lnSpc>
                <a:spcPct val="120000"/>
              </a:lnSpc>
              <a:buClr>
                <a:srgbClr val="FF6600"/>
              </a:buClr>
              <a:buSzPct val="130000"/>
              <a:buFont typeface="Wingdings" panose="05000000000000000000" pitchFamily="2" charset="2"/>
              <a:buNone/>
            </a:pPr>
            <a:r>
              <a:rPr lang="en-US" sz="2800" dirty="0">
                <a:solidFill>
                  <a:schemeClr val="bg1"/>
                </a:solidFill>
                <a:latin typeface="黑体" panose="02010609060101010101" pitchFamily="49" charset="-122"/>
                <a:ea typeface="黑体" panose="02010609060101010101" pitchFamily="49" charset="-122"/>
              </a:rPr>
              <a:t>(</a:t>
            </a:r>
            <a:r>
              <a:rPr lang="zh-CN" altLang="en-US" sz="2800" dirty="0">
                <a:solidFill>
                  <a:schemeClr val="bg1"/>
                </a:solidFill>
                <a:latin typeface="黑体" panose="02010609060101010101" pitchFamily="49" charset="-122"/>
                <a:ea typeface="黑体" panose="02010609060101010101" pitchFamily="49" charset="-122"/>
              </a:rPr>
              <a:t>二）</a:t>
            </a:r>
            <a:r>
              <a:rPr sz="2800" dirty="0">
                <a:solidFill>
                  <a:schemeClr val="bg1"/>
                </a:solidFill>
                <a:latin typeface="黑体" panose="02010609060101010101" pitchFamily="49" charset="-122"/>
                <a:ea typeface="黑体" panose="02010609060101010101" pitchFamily="49" charset="-122"/>
              </a:rPr>
              <a:t>去杠杆政策</a:t>
            </a:r>
            <a:endParaRPr sz="2800" dirty="0">
              <a:solidFill>
                <a:schemeClr val="bg1"/>
              </a:solidFill>
              <a:latin typeface="黑体" panose="02010609060101010101" pitchFamily="49" charset="-122"/>
              <a:ea typeface="黑体" panose="02010609060101010101" pitchFamily="49" charset="-122"/>
            </a:endParaRPr>
          </a:p>
          <a:p>
            <a:pPr eaLnBrk="1" hangingPunct="1">
              <a:lnSpc>
                <a:spcPct val="110000"/>
              </a:lnSpc>
              <a:buClr>
                <a:srgbClr val="FF9900"/>
              </a:buClr>
              <a:buSzPct val="95000"/>
              <a:buFont typeface="Wingdings" panose="05000000000000000000" pitchFamily="2" charset="2"/>
              <a:buNone/>
            </a:pPr>
            <a:r>
              <a:rPr lang="en-US" altLang="zh-CN" sz="2800" dirty="0">
                <a:solidFill>
                  <a:schemeClr val="bg1"/>
                </a:solidFill>
                <a:latin typeface="黑体" panose="02010609060101010101" pitchFamily="49" charset="-122"/>
                <a:ea typeface="黑体" panose="02010609060101010101" pitchFamily="49" charset="-122"/>
              </a:rPr>
              <a:t>  1.</a:t>
            </a:r>
            <a:r>
              <a:rPr sz="2800" dirty="0">
                <a:solidFill>
                  <a:schemeClr val="bg1"/>
                </a:solidFill>
                <a:latin typeface="黑体" panose="02010609060101010101" pitchFamily="49" charset="-122"/>
                <a:ea typeface="黑体" panose="02010609060101010101" pitchFamily="49" charset="-122"/>
              </a:rPr>
              <a:t>控制好力度</a:t>
            </a:r>
            <a:endParaRPr sz="2800" dirty="0">
              <a:solidFill>
                <a:schemeClr val="bg1"/>
              </a:solidFill>
              <a:latin typeface="黑体" panose="02010609060101010101" pitchFamily="49" charset="-122"/>
              <a:ea typeface="黑体" panose="02010609060101010101" pitchFamily="49" charset="-122"/>
            </a:endParaRPr>
          </a:p>
          <a:p>
            <a:pPr eaLnBrk="1" hangingPunct="1">
              <a:lnSpc>
                <a:spcPct val="110000"/>
              </a:lnSpc>
              <a:buClr>
                <a:srgbClr val="FF9900"/>
              </a:buClr>
              <a:buSzPct val="95000"/>
              <a:buFont typeface="Wingdings" panose="05000000000000000000" pitchFamily="2" charset="2"/>
              <a:buNone/>
            </a:pPr>
            <a:r>
              <a:rPr lang="en-US" altLang="zh-CN" sz="2800" dirty="0">
                <a:solidFill>
                  <a:schemeClr val="bg1"/>
                </a:solidFill>
                <a:latin typeface="黑体" panose="02010609060101010101" pitchFamily="49" charset="-122"/>
                <a:ea typeface="黑体" panose="02010609060101010101" pitchFamily="49" charset="-122"/>
              </a:rPr>
              <a:t>  2.</a:t>
            </a:r>
            <a:r>
              <a:rPr sz="2800" dirty="0">
                <a:solidFill>
                  <a:schemeClr val="bg1"/>
                </a:solidFill>
                <a:latin typeface="黑体" panose="02010609060101010101" pitchFamily="49" charset="-122"/>
                <a:ea typeface="黑体" panose="02010609060101010101" pitchFamily="49" charset="-122"/>
              </a:rPr>
              <a:t>结构性去杠杆</a:t>
            </a:r>
            <a:endParaRPr sz="2800" dirty="0">
              <a:solidFill>
                <a:schemeClr val="bg1"/>
              </a:solidFill>
              <a:latin typeface="黑体" panose="02010609060101010101" pitchFamily="49" charset="-122"/>
              <a:ea typeface="黑体" panose="02010609060101010101" pitchFamily="49" charset="-122"/>
            </a:endParaRPr>
          </a:p>
          <a:p>
            <a:pPr eaLnBrk="1" hangingPunct="1">
              <a:lnSpc>
                <a:spcPct val="110000"/>
              </a:lnSpc>
              <a:buClr>
                <a:srgbClr val="FF9900"/>
              </a:buClr>
              <a:buSzPct val="95000"/>
              <a:buFont typeface="Wingdings" panose="05000000000000000000" pitchFamily="2" charset="2"/>
              <a:buNone/>
            </a:pPr>
            <a:endParaRPr sz="2800" dirty="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p:wipe dir="d"/>
  </p:transition>
  <p:timing>
    <p:tnLst>
      <p:par>
        <p:cTn id="1" dur="indefinite" restart="never" nodeType="tmRoot"/>
      </p:par>
    </p:tnLst>
    <p:bldLst>
      <p:bldP spid="174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p:cNvSpPr>
          <p:nvPr>
            <p:ph type="title" idx="4294967295"/>
          </p:nvPr>
        </p:nvSpPr>
        <p:spPr>
          <a:xfrm>
            <a:off x="-985837" y="0"/>
            <a:ext cx="10723562" cy="1143000"/>
          </a:xfrm>
        </p:spPr>
        <p:txBody>
          <a:bodyPr vert="horz" wrap="square" lIns="91440" tIns="45720" rIns="91440" bIns="45720" anchor="ctr"/>
          <a:p>
            <a:pPr eaLnBrk="1" hangingPunct="1"/>
            <a:r>
              <a:rPr lang="en-US" sz="3600" dirty="0">
                <a:solidFill>
                  <a:schemeClr val="bg1"/>
                </a:solidFill>
                <a:latin typeface="黑体" panose="02010609060101010101" pitchFamily="49" charset="-122"/>
                <a:ea typeface="黑体" panose="02010609060101010101" pitchFamily="49" charset="-122"/>
                <a:sym typeface="+mn-ea"/>
              </a:rPr>
              <a:t>3.</a:t>
            </a:r>
            <a:r>
              <a:rPr sz="3600" dirty="0">
                <a:solidFill>
                  <a:schemeClr val="bg1"/>
                </a:solidFill>
                <a:latin typeface="黑体" panose="02010609060101010101" pitchFamily="49" charset="-122"/>
                <a:ea typeface="黑体" panose="02010609060101010101" pitchFamily="49" charset="-122"/>
                <a:sym typeface="+mn-ea"/>
              </a:rPr>
              <a:t>稳外汇。</a:t>
            </a:r>
            <a:r>
              <a:rPr lang="en-US" sz="3600" dirty="0">
                <a:solidFill>
                  <a:schemeClr val="bg1"/>
                </a:solidFill>
                <a:latin typeface="黑体" panose="02010609060101010101" pitchFamily="49" charset="-122"/>
                <a:ea typeface="黑体" panose="02010609060101010101" pitchFamily="49" charset="-122"/>
                <a:sym typeface="+mn-ea"/>
              </a:rPr>
              <a:t>3.</a:t>
            </a:r>
            <a:r>
              <a:rPr lang="zh-CN" altLang="en-US" sz="3600" dirty="0">
                <a:solidFill>
                  <a:schemeClr val="bg1"/>
                </a:solidFill>
                <a:latin typeface="黑体" panose="02010609060101010101" pitchFamily="49" charset="-122"/>
                <a:ea typeface="黑体" panose="02010609060101010101" pitchFamily="49" charset="-122"/>
                <a:sym typeface="+mn-ea"/>
              </a:rPr>
              <a:t>稳</a:t>
            </a:r>
            <a:r>
              <a:rPr lang="en-US" sz="3600" dirty="0">
                <a:solidFill>
                  <a:schemeClr val="bg1"/>
                </a:solidFill>
                <a:latin typeface="黑体" panose="02010609060101010101" pitchFamily="49" charset="-122"/>
                <a:ea typeface="黑体" panose="02010609060101010101" pitchFamily="49" charset="-122"/>
                <a:sym typeface="+mn-ea"/>
              </a:rPr>
              <a:t>3.</a:t>
            </a:r>
            <a:r>
              <a:rPr sz="3600" dirty="0">
                <a:solidFill>
                  <a:schemeClr val="bg1"/>
                </a:solidFill>
                <a:latin typeface="黑体" panose="02010609060101010101" pitchFamily="49" charset="-122"/>
                <a:ea typeface="黑体" panose="02010609060101010101" pitchFamily="49" charset="-122"/>
                <a:sym typeface="+mn-ea"/>
              </a:rPr>
              <a:t>稳外汇</a:t>
            </a:r>
            <a:r>
              <a:rPr lang="zh-CN" altLang="en-US" sz="3600" dirty="0">
                <a:solidFill>
                  <a:schemeClr val="bg1"/>
                </a:solidFill>
                <a:latin typeface="黑体" panose="02010609060101010101" pitchFamily="49" charset="-122"/>
                <a:ea typeface="黑体" panose="02010609060101010101" pitchFamily="49" charset="-122"/>
                <a:sym typeface="+mn-ea"/>
              </a:rPr>
              <a:t>外汇三</a:t>
            </a:r>
            <a:endParaRPr lang="zh-CN" altLang="en-US" sz="3600" dirty="0">
              <a:solidFill>
                <a:schemeClr val="bg1"/>
              </a:solidFill>
              <a:latin typeface="黑体" panose="02010609060101010101" pitchFamily="49" charset="-122"/>
              <a:ea typeface="黑体" panose="02010609060101010101" pitchFamily="49" charset="-122"/>
              <a:sym typeface="+mn-ea"/>
            </a:endParaRPr>
          </a:p>
        </p:txBody>
      </p:sp>
      <p:sp>
        <p:nvSpPr>
          <p:cNvPr id="17411" name="Rectangle 3"/>
          <p:cNvSpPr>
            <a:spLocks noGrp="1"/>
          </p:cNvSpPr>
          <p:nvPr>
            <p:ph type="body" idx="4294967295"/>
          </p:nvPr>
        </p:nvSpPr>
        <p:spPr>
          <a:xfrm>
            <a:off x="0" y="1268413"/>
            <a:ext cx="11915775" cy="5327650"/>
          </a:xfrm>
        </p:spPr>
        <p:txBody>
          <a:bodyPr vert="horz" wrap="square" lIns="91440" tIns="45720" rIns="91440" bIns="45720" anchor="t"/>
          <a:p>
            <a:pPr marL="0" indent="0" eaLnBrk="1" hangingPunct="1">
              <a:lnSpc>
                <a:spcPct val="120000"/>
              </a:lnSpc>
              <a:buClr>
                <a:srgbClr val="FF6600"/>
              </a:buClr>
              <a:buSzPct val="130000"/>
              <a:buFont typeface="Wingdings" panose="05000000000000000000" pitchFamily="2" charset="2"/>
              <a:buNone/>
            </a:pPr>
            <a:r>
              <a:rPr lang="en-US" altLang="zh-CN" sz="2800" dirty="0">
                <a:solidFill>
                  <a:schemeClr val="bg1"/>
                </a:solidFill>
                <a:latin typeface="黑体" panose="02010609060101010101" pitchFamily="49" charset="-122"/>
                <a:ea typeface="黑体" panose="02010609060101010101" pitchFamily="49" charset="-122"/>
              </a:rPr>
              <a:t>  (</a:t>
            </a:r>
            <a:r>
              <a:rPr lang="zh-CN" altLang="en-US" sz="2800" dirty="0">
                <a:solidFill>
                  <a:schemeClr val="bg1"/>
                </a:solidFill>
                <a:latin typeface="黑体" panose="02010609060101010101" pitchFamily="49" charset="-122"/>
                <a:ea typeface="黑体" panose="02010609060101010101" pitchFamily="49" charset="-122"/>
              </a:rPr>
              <a:t>三）</a:t>
            </a:r>
            <a:r>
              <a:rPr lang="zh-CN" altLang="en-US" sz="2800" dirty="0">
                <a:solidFill>
                  <a:schemeClr val="bg1"/>
                </a:solidFill>
                <a:latin typeface="黑体" panose="02010609060101010101" pitchFamily="49" charset="-122"/>
                <a:ea typeface="黑体" panose="02010609060101010101" pitchFamily="49" charset="-122"/>
              </a:rPr>
              <a:t>稳外汇</a:t>
            </a:r>
            <a:endParaRPr lang="zh-CN" altLang="en-US" sz="2800" dirty="0">
              <a:solidFill>
                <a:schemeClr val="bg1"/>
              </a:solidFill>
              <a:latin typeface="黑体" panose="02010609060101010101" pitchFamily="49" charset="-122"/>
              <a:ea typeface="黑体" panose="02010609060101010101" pitchFamily="49" charset="-122"/>
            </a:endParaRPr>
          </a:p>
          <a:p>
            <a:pPr eaLnBrk="1" hangingPunct="1">
              <a:lnSpc>
                <a:spcPct val="120000"/>
              </a:lnSpc>
              <a:buClr>
                <a:srgbClr val="FF6600"/>
              </a:buClr>
              <a:buSzPct val="130000"/>
              <a:buFont typeface="Wingdings" panose="05000000000000000000" pitchFamily="2" charset="2"/>
              <a:buChar char="l"/>
            </a:pPr>
            <a:r>
              <a:rPr lang="en-US" altLang="zh-CN" sz="2800" dirty="0">
                <a:solidFill>
                  <a:schemeClr val="bg1"/>
                </a:solidFill>
                <a:latin typeface="黑体" panose="02010609060101010101" pitchFamily="49" charset="-122"/>
                <a:ea typeface="黑体" panose="02010609060101010101" pitchFamily="49" charset="-122"/>
              </a:rPr>
              <a:t>1.</a:t>
            </a:r>
            <a:r>
              <a:rPr lang="zh-CN" altLang="en-US" sz="2800" dirty="0">
                <a:solidFill>
                  <a:schemeClr val="bg1"/>
                </a:solidFill>
                <a:latin typeface="黑体" panose="02010609060101010101" pitchFamily="49" charset="-122"/>
                <a:ea typeface="黑体" panose="02010609060101010101" pitchFamily="49" charset="-122"/>
              </a:rPr>
              <a:t>控制好货币政策</a:t>
            </a:r>
            <a:endParaRPr lang="zh-CN" altLang="en-US" sz="2800" dirty="0">
              <a:solidFill>
                <a:schemeClr val="bg1"/>
              </a:solidFill>
              <a:latin typeface="黑体" panose="02010609060101010101" pitchFamily="49" charset="-122"/>
              <a:ea typeface="黑体" panose="02010609060101010101" pitchFamily="49" charset="-122"/>
            </a:endParaRPr>
          </a:p>
          <a:p>
            <a:pPr eaLnBrk="1" hangingPunct="1">
              <a:lnSpc>
                <a:spcPct val="120000"/>
              </a:lnSpc>
              <a:buClr>
                <a:srgbClr val="FF6600"/>
              </a:buClr>
              <a:buSzPct val="130000"/>
              <a:buFont typeface="Wingdings" panose="05000000000000000000" pitchFamily="2" charset="2"/>
              <a:buChar char="l"/>
            </a:pPr>
            <a:r>
              <a:rPr lang="en-US" altLang="zh-CN" sz="2800" dirty="0">
                <a:solidFill>
                  <a:schemeClr val="bg1"/>
                </a:solidFill>
                <a:latin typeface="黑体" panose="02010609060101010101" pitchFamily="49" charset="-122"/>
                <a:ea typeface="黑体" panose="02010609060101010101" pitchFamily="49" charset="-122"/>
              </a:rPr>
              <a:t>2.</a:t>
            </a:r>
            <a:r>
              <a:rPr sz="2800" dirty="0">
                <a:solidFill>
                  <a:schemeClr val="bg1"/>
                </a:solidFill>
                <a:latin typeface="黑体" panose="02010609060101010101" pitchFamily="49" charset="-122"/>
                <a:ea typeface="黑体" panose="02010609060101010101" pitchFamily="49" charset="-122"/>
              </a:rPr>
              <a:t>海外并购</a:t>
            </a:r>
            <a:endParaRPr sz="2800" dirty="0">
              <a:solidFill>
                <a:schemeClr val="bg1"/>
              </a:solidFill>
              <a:latin typeface="黑体" panose="02010609060101010101" pitchFamily="49" charset="-122"/>
              <a:ea typeface="黑体" panose="02010609060101010101" pitchFamily="49" charset="-122"/>
            </a:endParaRPr>
          </a:p>
          <a:p>
            <a:pPr eaLnBrk="1" hangingPunct="1">
              <a:lnSpc>
                <a:spcPct val="120000"/>
              </a:lnSpc>
              <a:buClr>
                <a:srgbClr val="FF6600"/>
              </a:buClr>
              <a:buSzPct val="130000"/>
              <a:buFont typeface="Wingdings" panose="05000000000000000000" pitchFamily="2" charset="2"/>
              <a:buChar char="l"/>
            </a:pPr>
            <a:r>
              <a:rPr lang="en-US" altLang="zh-CN" sz="2800" dirty="0">
                <a:solidFill>
                  <a:schemeClr val="bg1"/>
                </a:solidFill>
                <a:latin typeface="黑体" panose="02010609060101010101" pitchFamily="49" charset="-122"/>
                <a:ea typeface="黑体" panose="02010609060101010101" pitchFamily="49" charset="-122"/>
              </a:rPr>
              <a:t>3.</a:t>
            </a:r>
            <a:r>
              <a:rPr sz="2800" dirty="0">
                <a:solidFill>
                  <a:schemeClr val="bg1"/>
                </a:solidFill>
                <a:latin typeface="黑体" panose="02010609060101010101" pitchFamily="49" charset="-122"/>
                <a:ea typeface="黑体" panose="02010609060101010101" pitchFamily="49" charset="-122"/>
              </a:rPr>
              <a:t>“一带一路”投资，将使用人民币投资，不再动用外汇储备了。</a:t>
            </a:r>
            <a:endParaRPr sz="2800" dirty="0">
              <a:solidFill>
                <a:schemeClr val="bg1"/>
              </a:solidFill>
              <a:latin typeface="黑体" panose="02010609060101010101" pitchFamily="49" charset="-122"/>
              <a:ea typeface="黑体" panose="02010609060101010101" pitchFamily="49" charset="-122"/>
            </a:endParaRPr>
          </a:p>
          <a:p>
            <a:pPr eaLnBrk="1" hangingPunct="1">
              <a:lnSpc>
                <a:spcPct val="120000"/>
              </a:lnSpc>
              <a:buClr>
                <a:srgbClr val="FF6600"/>
              </a:buClr>
              <a:buSzPct val="130000"/>
              <a:buFont typeface="Wingdings" panose="05000000000000000000" pitchFamily="2" charset="2"/>
              <a:buChar char="l"/>
            </a:pPr>
            <a:r>
              <a:rPr lang="en-US" altLang="zh-CN" sz="2800" dirty="0">
                <a:solidFill>
                  <a:schemeClr val="bg1"/>
                </a:solidFill>
                <a:latin typeface="黑体" panose="02010609060101010101" pitchFamily="49" charset="-122"/>
                <a:ea typeface="黑体" panose="02010609060101010101" pitchFamily="49" charset="-122"/>
              </a:rPr>
              <a:t>4.</a:t>
            </a:r>
            <a:r>
              <a:rPr sz="2800" dirty="0">
                <a:solidFill>
                  <a:schemeClr val="bg1"/>
                </a:solidFill>
                <a:latin typeface="黑体" panose="02010609060101010101" pitchFamily="49" charset="-122"/>
                <a:ea typeface="黑体" panose="02010609060101010101" pitchFamily="49" charset="-122"/>
              </a:rPr>
              <a:t>在资本项目中做更多运作</a:t>
            </a:r>
            <a:r>
              <a:rPr lang="zh-CN" sz="2800" dirty="0">
                <a:solidFill>
                  <a:schemeClr val="bg1"/>
                </a:solidFill>
                <a:latin typeface="黑体" panose="02010609060101010101" pitchFamily="49" charset="-122"/>
                <a:ea typeface="黑体" panose="02010609060101010101" pitchFamily="49" charset="-122"/>
              </a:rPr>
              <a:t>。</a:t>
            </a:r>
            <a:r>
              <a:rPr sz="2800" dirty="0">
                <a:solidFill>
                  <a:schemeClr val="bg1"/>
                </a:solidFill>
                <a:latin typeface="黑体" panose="02010609060101010101" pitchFamily="49" charset="-122"/>
                <a:ea typeface="黑体" panose="02010609060101010101" pitchFamily="49" charset="-122"/>
              </a:rPr>
              <a:t>外汇进入中国有两个通道，一个是贸易项目，一个是资本项目。</a:t>
            </a:r>
            <a:endParaRPr sz="2800" dirty="0">
              <a:solidFill>
                <a:schemeClr val="bg1"/>
              </a:solidFill>
              <a:latin typeface="黑体" panose="02010609060101010101" pitchFamily="49" charset="-122"/>
              <a:ea typeface="黑体" panose="02010609060101010101" pitchFamily="49" charset="-122"/>
            </a:endParaRPr>
          </a:p>
          <a:p>
            <a:pPr marL="0" indent="0" eaLnBrk="1" hangingPunct="1">
              <a:lnSpc>
                <a:spcPct val="120000"/>
              </a:lnSpc>
              <a:buClr>
                <a:srgbClr val="FF6600"/>
              </a:buClr>
              <a:buSzPct val="130000"/>
              <a:buFont typeface="Wingdings" panose="05000000000000000000" pitchFamily="2" charset="2"/>
              <a:buNone/>
            </a:pPr>
            <a:r>
              <a:rPr lang="en-US" sz="2800" dirty="0">
                <a:solidFill>
                  <a:schemeClr val="bg1"/>
                </a:solidFill>
                <a:latin typeface="黑体" panose="02010609060101010101" pitchFamily="49" charset="-122"/>
                <a:ea typeface="黑体" panose="02010609060101010101" pitchFamily="49" charset="-122"/>
              </a:rPr>
              <a:t>  </a:t>
            </a:r>
            <a:r>
              <a:rPr lang="zh-CN" altLang="en-US" sz="2800" dirty="0">
                <a:solidFill>
                  <a:schemeClr val="bg1"/>
                </a:solidFill>
                <a:latin typeface="黑体" panose="02010609060101010101" pitchFamily="49" charset="-122"/>
                <a:ea typeface="黑体" panose="02010609060101010101" pitchFamily="49" charset="-122"/>
              </a:rPr>
              <a:t>（四）</a:t>
            </a:r>
            <a:r>
              <a:rPr sz="2800" dirty="0">
                <a:solidFill>
                  <a:schemeClr val="bg1"/>
                </a:solidFill>
                <a:latin typeface="黑体" panose="02010609060101010101" pitchFamily="49" charset="-122"/>
                <a:ea typeface="黑体" panose="02010609060101010101" pitchFamily="49" charset="-122"/>
              </a:rPr>
              <a:t>稳股市</a:t>
            </a:r>
            <a:endParaRPr sz="2800" dirty="0">
              <a:solidFill>
                <a:schemeClr val="bg1"/>
              </a:solidFill>
              <a:latin typeface="黑体" panose="02010609060101010101" pitchFamily="49" charset="-122"/>
              <a:ea typeface="黑体" panose="02010609060101010101" pitchFamily="49" charset="-122"/>
            </a:endParaRPr>
          </a:p>
          <a:p>
            <a:pPr marL="0" indent="0" eaLnBrk="1" hangingPunct="1">
              <a:lnSpc>
                <a:spcPct val="120000"/>
              </a:lnSpc>
              <a:buClr>
                <a:srgbClr val="FF6600"/>
              </a:buClr>
              <a:buSzPct val="130000"/>
              <a:buFont typeface="Wingdings" panose="05000000000000000000" pitchFamily="2" charset="2"/>
              <a:buNone/>
            </a:pPr>
            <a:r>
              <a:rPr sz="2800" dirty="0">
                <a:solidFill>
                  <a:schemeClr val="bg1"/>
                </a:solidFill>
                <a:latin typeface="黑体" panose="02010609060101010101" pitchFamily="49" charset="-122"/>
                <a:ea typeface="黑体" panose="02010609060101010101" pitchFamily="49" charset="-122"/>
              </a:rPr>
              <a:t>  资本市场必须要稳住，想办法稳住资本市场。</a:t>
            </a:r>
            <a:endParaRPr sz="2800" dirty="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p:wipe dir="d"/>
  </p:transition>
  <p:timing>
    <p:tnLst>
      <p:par>
        <p:cTn id="1" dur="indefinite" restart="never" nodeType="tmRoot"/>
      </p:par>
    </p:tnLst>
    <p:bldLst>
      <p:bldP spid="174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9634" name="Picture 4" descr="习与侧IMG_2357"/>
          <p:cNvPicPr>
            <a:picLocks noChangeAspect="1"/>
          </p:cNvPicPr>
          <p:nvPr/>
        </p:nvPicPr>
        <p:blipFill>
          <a:blip r:embed="rId1"/>
          <a:stretch>
            <a:fillRect/>
          </a:stretch>
        </p:blipFill>
        <p:spPr>
          <a:xfrm>
            <a:off x="233363" y="-530225"/>
            <a:ext cx="11449050" cy="9428163"/>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p:cNvSpPr>
          <p:nvPr>
            <p:ph type="title" idx="4294967295"/>
          </p:nvPr>
        </p:nvSpPr>
        <p:spPr>
          <a:xfrm>
            <a:off x="-985837" y="0"/>
            <a:ext cx="10723562" cy="1143000"/>
          </a:xfrm>
        </p:spPr>
        <p:txBody>
          <a:bodyPr vert="horz" wrap="square" lIns="91440" tIns="45720" rIns="91440" bIns="45720" anchor="ctr"/>
          <a:p>
            <a:pPr eaLnBrk="1" hangingPunct="1"/>
            <a:r>
              <a:rPr lang="zh-CN" altLang="en-US" sz="3600" dirty="0">
                <a:solidFill>
                  <a:schemeClr val="tx1"/>
                </a:solidFill>
                <a:latin typeface="黑体" panose="02010609060101010101" pitchFamily="49" charset="-122"/>
                <a:ea typeface="黑体" panose="02010609060101010101" pitchFamily="49" charset="-122"/>
              </a:rPr>
              <a:t>做好三件事</a:t>
            </a:r>
            <a:endParaRPr lang="zh-CN" altLang="en-US" sz="3600" dirty="0">
              <a:solidFill>
                <a:schemeClr val="tx1"/>
              </a:solidFill>
              <a:latin typeface="黑体" panose="02010609060101010101" pitchFamily="49" charset="-122"/>
              <a:ea typeface="黑体" panose="02010609060101010101" pitchFamily="49" charset="-122"/>
            </a:endParaRPr>
          </a:p>
        </p:txBody>
      </p:sp>
      <p:sp>
        <p:nvSpPr>
          <p:cNvPr id="17411" name="Rectangle 3"/>
          <p:cNvSpPr>
            <a:spLocks noGrp="1"/>
          </p:cNvSpPr>
          <p:nvPr>
            <p:ph type="body" idx="4294967295"/>
          </p:nvPr>
        </p:nvSpPr>
        <p:spPr>
          <a:xfrm>
            <a:off x="0" y="1268413"/>
            <a:ext cx="11915775" cy="5327650"/>
          </a:xfrm>
        </p:spPr>
        <p:txBody>
          <a:bodyPr vert="horz" wrap="square" lIns="91440" tIns="45720" rIns="91440" bIns="45720" anchor="t"/>
          <a:p>
            <a:pPr marL="0" indent="0" eaLnBrk="1" hangingPunct="1">
              <a:lnSpc>
                <a:spcPct val="120000"/>
              </a:lnSpc>
              <a:buClr>
                <a:srgbClr val="FF6600"/>
              </a:buClr>
              <a:buSzPct val="130000"/>
              <a:buFont typeface="Wingdings" panose="05000000000000000000" pitchFamily="2" charset="2"/>
              <a:buNone/>
            </a:pPr>
            <a:r>
              <a:rPr lang="en-US" sz="2800" dirty="0">
                <a:solidFill>
                  <a:schemeClr val="bg1"/>
                </a:solidFill>
                <a:latin typeface="黑体" panose="02010609060101010101" pitchFamily="49" charset="-122"/>
                <a:ea typeface="黑体" panose="02010609060101010101" pitchFamily="49" charset="-122"/>
              </a:rPr>
              <a:t>  5.</a:t>
            </a:r>
            <a:r>
              <a:rPr sz="2800" dirty="0">
                <a:solidFill>
                  <a:schemeClr val="bg1"/>
                </a:solidFill>
                <a:latin typeface="黑体" panose="02010609060101010101" pitchFamily="49" charset="-122"/>
                <a:ea typeface="黑体" panose="02010609060101010101" pitchFamily="49" charset="-122"/>
              </a:rPr>
              <a:t>防止资产泡沫破灭，引爆整个金融动荡。</a:t>
            </a:r>
            <a:endParaRPr sz="2800" dirty="0">
              <a:solidFill>
                <a:schemeClr val="bg1"/>
              </a:solidFill>
              <a:latin typeface="黑体" panose="02010609060101010101" pitchFamily="49" charset="-122"/>
              <a:ea typeface="黑体" panose="02010609060101010101" pitchFamily="49" charset="-122"/>
            </a:endParaRPr>
          </a:p>
          <a:p>
            <a:pPr marL="0" indent="0" eaLnBrk="1" hangingPunct="1">
              <a:lnSpc>
                <a:spcPct val="120000"/>
              </a:lnSpc>
              <a:buClr>
                <a:srgbClr val="FF6600"/>
              </a:buClr>
              <a:buSzPct val="130000"/>
              <a:buFont typeface="Wingdings" panose="05000000000000000000" pitchFamily="2" charset="2"/>
              <a:buNone/>
            </a:pPr>
            <a:r>
              <a:rPr lang="zh-CN" sz="2800" dirty="0">
                <a:solidFill>
                  <a:schemeClr val="bg1"/>
                </a:solidFill>
                <a:latin typeface="黑体" panose="02010609060101010101" pitchFamily="49" charset="-122"/>
                <a:ea typeface="黑体" panose="02010609060101010101" pitchFamily="49" charset="-122"/>
              </a:rPr>
              <a:t>  二、稳增长</a:t>
            </a:r>
            <a:endParaRPr sz="2800" dirty="0">
              <a:solidFill>
                <a:schemeClr val="bg1"/>
              </a:solidFill>
              <a:latin typeface="黑体" panose="02010609060101010101" pitchFamily="49" charset="-122"/>
              <a:ea typeface="黑体" panose="02010609060101010101" pitchFamily="49" charset="-122"/>
            </a:endParaRPr>
          </a:p>
          <a:p>
            <a:pPr eaLnBrk="1" hangingPunct="1">
              <a:lnSpc>
                <a:spcPct val="120000"/>
              </a:lnSpc>
              <a:buClr>
                <a:srgbClr val="FF6600"/>
              </a:buClr>
              <a:buSzPct val="130000"/>
              <a:buFont typeface="Wingdings" panose="05000000000000000000" pitchFamily="2" charset="2"/>
              <a:buChar char="l"/>
            </a:pPr>
            <a:r>
              <a:rPr lang="zh-CN" sz="2800" dirty="0">
                <a:solidFill>
                  <a:schemeClr val="bg1"/>
                </a:solidFill>
                <a:latin typeface="黑体" panose="02010609060101010101" pitchFamily="49" charset="-122"/>
                <a:ea typeface="黑体" panose="02010609060101010101" pitchFamily="49" charset="-122"/>
              </a:rPr>
              <a:t>（一）</a:t>
            </a:r>
            <a:r>
              <a:rPr sz="2800" dirty="0">
                <a:solidFill>
                  <a:schemeClr val="bg1"/>
                </a:solidFill>
                <a:latin typeface="黑体" panose="02010609060101010101" pitchFamily="49" charset="-122"/>
                <a:ea typeface="黑体" panose="02010609060101010101" pitchFamily="49" charset="-122"/>
              </a:rPr>
              <a:t>减税费</a:t>
            </a:r>
            <a:endParaRPr sz="2800" dirty="0">
              <a:solidFill>
                <a:schemeClr val="bg1"/>
              </a:solidFill>
              <a:latin typeface="黑体" panose="02010609060101010101" pitchFamily="49" charset="-122"/>
              <a:ea typeface="黑体" panose="02010609060101010101" pitchFamily="49" charset="-122"/>
            </a:endParaRPr>
          </a:p>
          <a:p>
            <a:pPr eaLnBrk="1" hangingPunct="1">
              <a:lnSpc>
                <a:spcPct val="120000"/>
              </a:lnSpc>
              <a:buClr>
                <a:srgbClr val="FF6600"/>
              </a:buClr>
              <a:buSzPct val="130000"/>
              <a:buFont typeface="Wingdings" panose="05000000000000000000" pitchFamily="2" charset="2"/>
              <a:buChar char="l"/>
            </a:pPr>
            <a:r>
              <a:rPr sz="2800" dirty="0">
                <a:solidFill>
                  <a:schemeClr val="bg1"/>
                </a:solidFill>
                <a:latin typeface="黑体" panose="02010609060101010101" pitchFamily="49" charset="-122"/>
                <a:ea typeface="黑体" panose="02010609060101010101" pitchFamily="49" charset="-122"/>
              </a:rPr>
              <a:t>加大财政投资，财政投资不能搞经营性投资，只能搞基础设施和民生的投资。</a:t>
            </a:r>
            <a:endParaRPr sz="2800" dirty="0">
              <a:solidFill>
                <a:schemeClr val="bg1"/>
              </a:solidFill>
              <a:latin typeface="黑体" panose="02010609060101010101" pitchFamily="49" charset="-122"/>
              <a:ea typeface="黑体" panose="02010609060101010101" pitchFamily="49" charset="-122"/>
            </a:endParaRPr>
          </a:p>
          <a:p>
            <a:pPr eaLnBrk="1" hangingPunct="1">
              <a:lnSpc>
                <a:spcPct val="120000"/>
              </a:lnSpc>
              <a:buClr>
                <a:srgbClr val="FF6600"/>
              </a:buClr>
              <a:buSzPct val="130000"/>
              <a:buFont typeface="Wingdings" panose="05000000000000000000" pitchFamily="2" charset="2"/>
              <a:buChar char="l"/>
            </a:pPr>
            <a:r>
              <a:rPr lang="zh-CN" sz="2800" dirty="0">
                <a:solidFill>
                  <a:schemeClr val="bg1"/>
                </a:solidFill>
                <a:latin typeface="黑体" panose="02010609060101010101" pitchFamily="49" charset="-122"/>
                <a:ea typeface="黑体" panose="02010609060101010101" pitchFamily="49" charset="-122"/>
              </a:rPr>
              <a:t>（二）</a:t>
            </a:r>
            <a:r>
              <a:rPr sz="2800" dirty="0">
                <a:solidFill>
                  <a:schemeClr val="bg1"/>
                </a:solidFill>
                <a:latin typeface="黑体" panose="02010609060101010101" pitchFamily="49" charset="-122"/>
                <a:ea typeface="黑体" panose="02010609060101010101" pitchFamily="49" charset="-122"/>
              </a:rPr>
              <a:t>加快结构调整，结构调整必须加速</a:t>
            </a:r>
            <a:r>
              <a:rPr lang="zh-CN" sz="2800" dirty="0">
                <a:solidFill>
                  <a:schemeClr val="bg1"/>
                </a:solidFill>
                <a:latin typeface="黑体" panose="02010609060101010101" pitchFamily="49" charset="-122"/>
                <a:ea typeface="黑体" panose="02010609060101010101" pitchFamily="49" charset="-122"/>
              </a:rPr>
              <a:t>。</a:t>
            </a:r>
            <a:endParaRPr lang="zh-CN" sz="2800" dirty="0">
              <a:solidFill>
                <a:schemeClr val="bg1"/>
              </a:solidFill>
              <a:latin typeface="黑体" panose="02010609060101010101" pitchFamily="49" charset="-122"/>
              <a:ea typeface="黑体" panose="02010609060101010101" pitchFamily="49" charset="-122"/>
            </a:endParaRPr>
          </a:p>
          <a:p>
            <a:pPr eaLnBrk="1" hangingPunct="1">
              <a:lnSpc>
                <a:spcPct val="120000"/>
              </a:lnSpc>
              <a:buClr>
                <a:srgbClr val="FF6600"/>
              </a:buClr>
              <a:buSzPct val="130000"/>
              <a:buFont typeface="Wingdings" panose="05000000000000000000" pitchFamily="2" charset="2"/>
              <a:buChar char="l"/>
            </a:pPr>
            <a:r>
              <a:rPr lang="en-US" altLang="zh-CN" sz="2800" dirty="0">
                <a:solidFill>
                  <a:schemeClr val="bg1"/>
                </a:solidFill>
                <a:latin typeface="黑体" panose="02010609060101010101" pitchFamily="49" charset="-122"/>
                <a:ea typeface="黑体" panose="02010609060101010101" pitchFamily="49" charset="-122"/>
              </a:rPr>
              <a:t> 1.</a:t>
            </a:r>
            <a:r>
              <a:rPr lang="zh-CN" sz="2800" dirty="0">
                <a:solidFill>
                  <a:schemeClr val="bg1"/>
                </a:solidFill>
                <a:latin typeface="黑体" panose="02010609060101010101" pitchFamily="49" charset="-122"/>
                <a:ea typeface="黑体" panose="02010609060101010101" pitchFamily="49" charset="-122"/>
              </a:rPr>
              <a:t>三个产业要加速推进。</a:t>
            </a:r>
            <a:endParaRPr lang="zh-CN" sz="2800" dirty="0">
              <a:solidFill>
                <a:schemeClr val="bg1"/>
              </a:solidFill>
              <a:latin typeface="黑体" panose="02010609060101010101" pitchFamily="49" charset="-122"/>
              <a:ea typeface="黑体" panose="02010609060101010101" pitchFamily="49" charset="-122"/>
            </a:endParaRPr>
          </a:p>
          <a:p>
            <a:pPr eaLnBrk="1" hangingPunct="1">
              <a:lnSpc>
                <a:spcPct val="120000"/>
              </a:lnSpc>
              <a:buClr>
                <a:srgbClr val="FF6600"/>
              </a:buClr>
              <a:buSzPct val="130000"/>
              <a:buFont typeface="Wingdings" panose="05000000000000000000" pitchFamily="2" charset="2"/>
              <a:buChar char="l"/>
            </a:pPr>
            <a:r>
              <a:rPr lang="zh-CN" sz="2800" dirty="0">
                <a:solidFill>
                  <a:schemeClr val="bg1"/>
                </a:solidFill>
                <a:latin typeface="黑体" panose="02010609060101010101" pitchFamily="49" charset="-122"/>
                <a:ea typeface="黑体" panose="02010609060101010101" pitchFamily="49" charset="-122"/>
              </a:rPr>
              <a:t>战略新兴产业；服务业；现代制造业。</a:t>
            </a:r>
            <a:endParaRPr lang="zh-CN" sz="2800" dirty="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p:wipe dir="d"/>
  </p:transition>
  <p:timing>
    <p:tnLst>
      <p:par>
        <p:cTn id="1" dur="indefinite" restart="never" nodeType="tmRoot"/>
      </p:par>
    </p:tnLst>
    <p:bldLst>
      <p:bldP spid="174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Rectangle 2"/>
          <p:cNvSpPr>
            <a:spLocks noGrp="1"/>
          </p:cNvSpPr>
          <p:nvPr>
            <p:ph type="title" idx="4294967295"/>
          </p:nvPr>
        </p:nvSpPr>
        <p:spPr/>
        <p:txBody>
          <a:bodyPr vert="horz" wrap="square" lIns="91440" tIns="45720" rIns="91440" bIns="45720" anchor="ctr"/>
          <a:p>
            <a:pPr eaLnBrk="1" hangingPunct="1"/>
            <a:endParaRPr lang="zh-CN" altLang="zh-CN" dirty="0"/>
          </a:p>
        </p:txBody>
      </p:sp>
      <p:pic>
        <p:nvPicPr>
          <p:cNvPr id="81923" name="Picture 4" descr="01300000238080122499760690022[1]"/>
          <p:cNvPicPr>
            <a:picLocks noChangeAspect="1"/>
          </p:cNvPicPr>
          <p:nvPr>
            <p:ph type="body" idx="4294967295"/>
          </p:nvPr>
        </p:nvPicPr>
        <p:blipFill>
          <a:blip r:embed="rId1"/>
          <a:srcRect/>
          <a:stretch>
            <a:fillRect/>
          </a:stretch>
        </p:blipFill>
        <p:spPr>
          <a:xfrm>
            <a:off x="0" y="0"/>
            <a:ext cx="11915775" cy="68580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Rectangle 5"/>
          <p:cNvSpPr>
            <a:spLocks noGrp="1"/>
          </p:cNvSpPr>
          <p:nvPr>
            <p:ph type="title" idx="4294967295"/>
          </p:nvPr>
        </p:nvSpPr>
        <p:spPr>
          <a:xfrm>
            <a:off x="-890587" y="0"/>
            <a:ext cx="10723562" cy="1143000"/>
          </a:xfrm>
        </p:spPr>
        <p:txBody>
          <a:bodyPr vert="horz" wrap="square" lIns="91440" tIns="45720" rIns="91440" bIns="45720" anchor="ctr"/>
          <a:p>
            <a:pPr eaLnBrk="1" hangingPunct="1"/>
            <a:r>
              <a:rPr lang="zh-CN" altLang="en-US" dirty="0">
                <a:ea typeface="黑体" panose="02010609060101010101" pitchFamily="49" charset="-122"/>
              </a:rPr>
              <a:t>以用户为中心</a:t>
            </a:r>
            <a:endParaRPr lang="zh-CN" altLang="en-US" dirty="0">
              <a:ea typeface="黑体" panose="02010609060101010101" pitchFamily="49" charset="-122"/>
            </a:endParaRPr>
          </a:p>
        </p:txBody>
      </p:sp>
      <p:sp>
        <p:nvSpPr>
          <p:cNvPr id="89091" name="Rectangle 6"/>
          <p:cNvSpPr>
            <a:spLocks noGrp="1"/>
          </p:cNvSpPr>
          <p:nvPr>
            <p:ph type="body" idx="4294967295"/>
          </p:nvPr>
        </p:nvSpPr>
        <p:spPr/>
        <p:txBody>
          <a:bodyPr vert="horz" wrap="square" lIns="91440" tIns="45720" rIns="91440" bIns="45720" anchor="t"/>
          <a:p>
            <a:pPr eaLnBrk="1" hangingPunct="1">
              <a:buClr>
                <a:srgbClr val="FF6600"/>
              </a:buClr>
              <a:buSzPct val="130000"/>
              <a:buFont typeface="Wingdings" panose="05000000000000000000" pitchFamily="2" charset="2"/>
              <a:buChar char="l"/>
            </a:pPr>
            <a:r>
              <a:rPr lang="en-US" altLang="zh-CN" dirty="0">
                <a:solidFill>
                  <a:schemeClr val="bg1"/>
                </a:solidFill>
              </a:rPr>
              <a:t>  </a:t>
            </a:r>
            <a:r>
              <a:rPr lang="zh-CN" altLang="en-US" dirty="0">
                <a:solidFill>
                  <a:schemeClr val="bg1"/>
                </a:solidFill>
                <a:latin typeface="黑体" panose="02010609060101010101" pitchFamily="49" charset="-122"/>
                <a:ea typeface="黑体" panose="02010609060101010101" pitchFamily="49" charset="-122"/>
              </a:rPr>
              <a:t>我们以前追求做大 </a:t>
            </a:r>
            <a:r>
              <a:rPr lang="en-US" altLang="zh-CN" dirty="0">
                <a:solidFill>
                  <a:schemeClr val="bg1"/>
                </a:solidFill>
                <a:latin typeface="黑体" panose="02010609060101010101" pitchFamily="49" charset="-122"/>
                <a:ea typeface="黑体" panose="02010609060101010101" pitchFamily="49" charset="-122"/>
              </a:rPr>
              <a:t>, </a:t>
            </a:r>
            <a:r>
              <a:rPr lang="zh-CN" altLang="en-US" dirty="0">
                <a:solidFill>
                  <a:schemeClr val="bg1"/>
                </a:solidFill>
                <a:latin typeface="黑体" panose="02010609060101010101" pitchFamily="49" charset="-122"/>
                <a:ea typeface="黑体" panose="02010609060101010101" pitchFamily="49" charset="-122"/>
              </a:rPr>
              <a:t>现在要追求做精。经营的本质在于拥有效率、效益和高质量。以前是 </a:t>
            </a:r>
            <a:r>
              <a:rPr lang="en-US" altLang="zh-CN" dirty="0">
                <a:solidFill>
                  <a:schemeClr val="bg1"/>
                </a:solidFill>
                <a:latin typeface="黑体" panose="02010609060101010101" pitchFamily="49" charset="-122"/>
                <a:ea typeface="黑体" panose="02010609060101010101" pitchFamily="49" charset="-122"/>
              </a:rPr>
              <a:t>B2C </a:t>
            </a:r>
            <a:r>
              <a:rPr lang="zh-CN" altLang="en-US" dirty="0">
                <a:solidFill>
                  <a:schemeClr val="bg1"/>
                </a:solidFill>
                <a:latin typeface="黑体" panose="02010609060101010101" pitchFamily="49" charset="-122"/>
                <a:ea typeface="黑体" panose="02010609060101010101" pitchFamily="49" charset="-122"/>
              </a:rPr>
              <a:t>的模式 </a:t>
            </a:r>
            <a:r>
              <a:rPr lang="en-US" altLang="zh-CN" dirty="0">
                <a:solidFill>
                  <a:schemeClr val="bg1"/>
                </a:solidFill>
                <a:latin typeface="黑体" panose="02010609060101010101" pitchFamily="49" charset="-122"/>
                <a:ea typeface="黑体" panose="02010609060101010101" pitchFamily="49" charset="-122"/>
              </a:rPr>
              <a:t>, </a:t>
            </a:r>
            <a:r>
              <a:rPr lang="zh-CN" altLang="en-US" dirty="0">
                <a:solidFill>
                  <a:schemeClr val="bg1"/>
                </a:solidFill>
                <a:latin typeface="黑体" panose="02010609060101010101" pitchFamily="49" charset="-122"/>
                <a:ea typeface="黑体" panose="02010609060101010101" pitchFamily="49" charset="-122"/>
              </a:rPr>
              <a:t>现在就要推 </a:t>
            </a:r>
            <a:r>
              <a:rPr lang="en-US" altLang="zh-CN" dirty="0">
                <a:solidFill>
                  <a:schemeClr val="bg1"/>
                </a:solidFill>
                <a:latin typeface="黑体" panose="02010609060101010101" pitchFamily="49" charset="-122"/>
                <a:ea typeface="黑体" panose="02010609060101010101" pitchFamily="49" charset="-122"/>
              </a:rPr>
              <a:t>C2B </a:t>
            </a:r>
            <a:r>
              <a:rPr lang="zh-CN" altLang="en-US" dirty="0">
                <a:solidFill>
                  <a:schemeClr val="bg1"/>
                </a:solidFill>
                <a:latin typeface="黑体" panose="02010609060101010101" pitchFamily="49" charset="-122"/>
                <a:ea typeface="黑体" panose="02010609060101010101" pitchFamily="49" charset="-122"/>
              </a:rPr>
              <a:t>模式 </a:t>
            </a:r>
            <a:r>
              <a:rPr lang="en-US" altLang="zh-CN" dirty="0">
                <a:solidFill>
                  <a:schemeClr val="bg1"/>
                </a:solidFill>
                <a:latin typeface="黑体" panose="02010609060101010101" pitchFamily="49" charset="-122"/>
                <a:ea typeface="黑体" panose="02010609060101010101" pitchFamily="49" charset="-122"/>
              </a:rPr>
              <a:t>, </a:t>
            </a:r>
            <a:r>
              <a:rPr lang="zh-CN" altLang="en-US" dirty="0">
                <a:solidFill>
                  <a:schemeClr val="bg1"/>
                </a:solidFill>
                <a:latin typeface="黑体" panose="02010609060101010101" pitchFamily="49" charset="-122"/>
                <a:ea typeface="黑体" panose="02010609060101010101" pitchFamily="49" charset="-122"/>
              </a:rPr>
              <a:t>必须强调以用户为中心 </a:t>
            </a:r>
            <a:r>
              <a:rPr lang="en-US" altLang="zh-CN" dirty="0">
                <a:solidFill>
                  <a:schemeClr val="bg1"/>
                </a:solidFill>
                <a:latin typeface="黑体" panose="02010609060101010101" pitchFamily="49" charset="-122"/>
                <a:ea typeface="黑体" panose="02010609060101010101" pitchFamily="49" charset="-122"/>
              </a:rPr>
              <a:t>, </a:t>
            </a:r>
            <a:r>
              <a:rPr lang="zh-CN" altLang="en-US" dirty="0">
                <a:solidFill>
                  <a:schemeClr val="bg1"/>
                </a:solidFill>
                <a:latin typeface="黑体" panose="02010609060101010101" pitchFamily="49" charset="-122"/>
                <a:ea typeface="黑体" panose="02010609060101010101" pitchFamily="49" charset="-122"/>
              </a:rPr>
              <a:t>倒逼后端的供应链 </a:t>
            </a:r>
            <a:r>
              <a:rPr lang="en-US" altLang="zh-CN" dirty="0">
                <a:solidFill>
                  <a:schemeClr val="bg1"/>
                </a:solidFill>
                <a:latin typeface="黑体" panose="02010609060101010101" pitchFamily="49" charset="-122"/>
                <a:ea typeface="黑体" panose="02010609060101010101" pitchFamily="49" charset="-122"/>
              </a:rPr>
              <a:t>, </a:t>
            </a:r>
            <a:r>
              <a:rPr lang="zh-CN" altLang="en-US" dirty="0">
                <a:solidFill>
                  <a:schemeClr val="bg1"/>
                </a:solidFill>
                <a:latin typeface="黑体" panose="02010609060101010101" pitchFamily="49" charset="-122"/>
                <a:ea typeface="黑体" panose="02010609060101010101" pitchFamily="49" charset="-122"/>
              </a:rPr>
              <a:t>以及从产品企划到售后的全价值链集成配套。</a:t>
            </a:r>
            <a:endParaRPr lang="zh-CN" altLang="en-US" dirty="0">
              <a:solidFill>
                <a:schemeClr val="bg1"/>
              </a:solidFill>
              <a:latin typeface="黑体" panose="02010609060101010101" pitchFamily="49" charset="-122"/>
              <a:ea typeface="黑体" panose="02010609060101010101" pitchFamily="49" charset="-122"/>
            </a:endParaRPr>
          </a:p>
          <a:p>
            <a:pPr eaLnBrk="1" hangingPunct="1">
              <a:buChar char="•"/>
            </a:pPr>
            <a:endParaRPr lang="en-US" altLang="zh-CN" dirty="0">
              <a:solidFill>
                <a:schemeClr val="bg1"/>
              </a:solidFill>
              <a:latin typeface="黑体" panose="02010609060101010101" pitchFamily="49" charset="-122"/>
              <a:ea typeface="黑体" panose="02010609060101010101"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标题 1"/>
          <p:cNvSpPr>
            <a:spLocks noGrp="1"/>
          </p:cNvSpPr>
          <p:nvPr>
            <p:ph type="title" idx="4294967295"/>
          </p:nvPr>
        </p:nvSpPr>
        <p:spPr>
          <a:xfrm>
            <a:off x="-930275" y="0"/>
            <a:ext cx="10723563" cy="1417638"/>
          </a:xfrm>
        </p:spPr>
        <p:txBody>
          <a:bodyPr vert="horz" wrap="square" lIns="91440" tIns="45720" rIns="91440" bIns="45720" anchor="ctr"/>
          <a:p>
            <a:pPr eaLnBrk="1" hangingPunct="1"/>
            <a:r>
              <a:rPr lang="zh-CN" altLang="en-US" sz="3600" dirty="0">
                <a:latin typeface="黑体" panose="02010609060101010101" pitchFamily="49" charset="-122"/>
                <a:ea typeface="黑体" panose="02010609060101010101" pitchFamily="49" charset="-122"/>
              </a:rPr>
              <a:t>预见才能遇见</a:t>
            </a:r>
            <a:r>
              <a:rPr lang="en-US" altLang="zh-CN" sz="3600" dirty="0">
                <a:latin typeface="黑体" panose="02010609060101010101" pitchFamily="49" charset="-122"/>
                <a:ea typeface="黑体" panose="02010609060101010101" pitchFamily="49" charset="-122"/>
              </a:rPr>
              <a:t>,</a:t>
            </a:r>
            <a:r>
              <a:rPr lang="zh-CN" altLang="en-US" sz="3600" dirty="0">
                <a:latin typeface="黑体" panose="02010609060101010101" pitchFamily="49" charset="-122"/>
                <a:ea typeface="黑体" panose="02010609060101010101" pitchFamily="49" charset="-122"/>
              </a:rPr>
              <a:t>悟到才能有道</a:t>
            </a:r>
            <a:endParaRPr lang="zh-CN" altLang="en-US" sz="3600" dirty="0"/>
          </a:p>
        </p:txBody>
      </p:sp>
      <p:pic>
        <p:nvPicPr>
          <p:cNvPr id="4099" name="Picture 2"/>
          <p:cNvPicPr>
            <a:picLocks noGrp="1" noChangeAspect="1"/>
          </p:cNvPicPr>
          <p:nvPr>
            <p:ph sz="half" idx="1"/>
          </p:nvPr>
        </p:nvPicPr>
        <p:blipFill>
          <a:blip r:embed="rId1"/>
          <a:srcRect/>
          <a:stretch>
            <a:fillRect/>
          </a:stretch>
        </p:blipFill>
        <p:spPr>
          <a:xfrm>
            <a:off x="0" y="1500188"/>
            <a:ext cx="5959475" cy="4857750"/>
          </a:xfrm>
        </p:spPr>
      </p:pic>
      <p:pic>
        <p:nvPicPr>
          <p:cNvPr id="4100" name="Picture 3"/>
          <p:cNvPicPr>
            <a:picLocks noGrp="1" noChangeAspect="1"/>
          </p:cNvPicPr>
          <p:nvPr>
            <p:ph sz="half" idx="1"/>
          </p:nvPr>
        </p:nvPicPr>
        <p:blipFill>
          <a:blip r:embed="rId2"/>
          <a:srcRect/>
          <a:stretch>
            <a:fillRect/>
          </a:stretch>
        </p:blipFill>
        <p:spPr>
          <a:xfrm>
            <a:off x="5956300" y="1500188"/>
            <a:ext cx="5959475" cy="485775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Rectangle 2"/>
          <p:cNvSpPr>
            <a:spLocks noGrp="1"/>
          </p:cNvSpPr>
          <p:nvPr>
            <p:ph type="title" idx="4294967295"/>
          </p:nvPr>
        </p:nvSpPr>
        <p:spPr>
          <a:xfrm>
            <a:off x="-985837" y="0"/>
            <a:ext cx="10723562" cy="1143000"/>
          </a:xfrm>
        </p:spPr>
        <p:txBody>
          <a:bodyPr vert="horz" wrap="square" lIns="91440" tIns="45720" rIns="91440" bIns="45720" anchor="ctr"/>
          <a:p>
            <a:pPr eaLnBrk="1" hangingPunct="1"/>
            <a:r>
              <a:rPr lang="zh-CN" altLang="en-US" dirty="0">
                <a:ea typeface="黑体" panose="02010609060101010101" pitchFamily="49" charset="-122"/>
              </a:rPr>
              <a:t>精品工程</a:t>
            </a:r>
            <a:endParaRPr lang="zh-CN" altLang="en-US" dirty="0">
              <a:ea typeface="黑体" panose="02010609060101010101" pitchFamily="49" charset="-122"/>
            </a:endParaRPr>
          </a:p>
        </p:txBody>
      </p:sp>
      <p:sp>
        <p:nvSpPr>
          <p:cNvPr id="90115" name="Rectangle 3"/>
          <p:cNvSpPr>
            <a:spLocks noGrp="1"/>
          </p:cNvSpPr>
          <p:nvPr>
            <p:ph type="body" idx="4294967295"/>
          </p:nvPr>
        </p:nvSpPr>
        <p:spPr/>
        <p:txBody>
          <a:bodyPr vert="horz" wrap="square" lIns="91440" tIns="45720" rIns="91440" bIns="45720" anchor="t"/>
          <a:p>
            <a:pPr eaLnBrk="1" hangingPunct="1">
              <a:lnSpc>
                <a:spcPct val="120000"/>
              </a:lnSpc>
              <a:buClr>
                <a:srgbClr val="FF6600"/>
              </a:buClr>
              <a:buSzPct val="130000"/>
              <a:buFont typeface="Wingdings" panose="05000000000000000000" pitchFamily="2" charset="2"/>
              <a:buChar char="l"/>
            </a:pPr>
            <a:r>
              <a:rPr lang="zh-CN" altLang="en-US" sz="2800" dirty="0">
                <a:solidFill>
                  <a:schemeClr val="bg1"/>
                </a:solidFill>
                <a:latin typeface="黑体" panose="02010609060101010101" pitchFamily="49" charset="-122"/>
                <a:ea typeface="黑体" panose="02010609060101010101" pitchFamily="49" charset="-122"/>
              </a:rPr>
              <a:t>以前的产品主要考虑产品的品质、质量，而现在</a:t>
            </a:r>
            <a:r>
              <a:rPr lang="zh-CN" altLang="en-US" sz="2800" dirty="0">
                <a:solidFill>
                  <a:schemeClr val="bg1"/>
                </a:solidFill>
                <a:ea typeface="黑体" panose="02010609060101010101" pitchFamily="49" charset="-122"/>
              </a:rPr>
              <a:t>“</a:t>
            </a:r>
            <a:r>
              <a:rPr lang="zh-CN" altLang="en-US" sz="2800" dirty="0">
                <a:solidFill>
                  <a:schemeClr val="bg1"/>
                </a:solidFill>
                <a:latin typeface="黑体" panose="02010609060101010101" pitchFamily="49" charset="-122"/>
                <a:ea typeface="黑体" panose="02010609060101010101" pitchFamily="49" charset="-122"/>
              </a:rPr>
              <a:t>精品工程</a:t>
            </a:r>
            <a:r>
              <a:rPr lang="zh-CN" altLang="en-US" sz="2800" dirty="0">
                <a:solidFill>
                  <a:schemeClr val="bg1"/>
                </a:solidFill>
                <a:ea typeface="黑体" panose="02010609060101010101" pitchFamily="49" charset="-122"/>
              </a:rPr>
              <a:t>”</a:t>
            </a:r>
            <a:r>
              <a:rPr lang="zh-CN" altLang="en-US" sz="2800" dirty="0">
                <a:solidFill>
                  <a:schemeClr val="bg1"/>
                </a:solidFill>
                <a:latin typeface="黑体" panose="02010609060101010101" pitchFamily="49" charset="-122"/>
                <a:ea typeface="黑体" panose="02010609060101010101" pitchFamily="49" charset="-122"/>
              </a:rPr>
              <a:t>的概念上不仅局限于一个产品的品质，更是要从精准企划、精湛研发、精益制造、精品品质、精诚服务五个维度来实现产品的控制管理，通过这五个维度来提高供给端的质量和效率 </a:t>
            </a:r>
            <a:r>
              <a:rPr lang="en-US" altLang="zh-CN" sz="2800" dirty="0">
                <a:solidFill>
                  <a:schemeClr val="bg1"/>
                </a:solidFill>
                <a:latin typeface="黑体" panose="02010609060101010101" pitchFamily="49" charset="-122"/>
                <a:ea typeface="黑体" panose="02010609060101010101" pitchFamily="49" charset="-122"/>
              </a:rPr>
              <a:t>, </a:t>
            </a:r>
            <a:r>
              <a:rPr lang="zh-CN" altLang="en-US" sz="2800" dirty="0">
                <a:solidFill>
                  <a:schemeClr val="bg1"/>
                </a:solidFill>
                <a:latin typeface="黑体" panose="02010609060101010101" pitchFamily="49" charset="-122"/>
                <a:ea typeface="黑体" panose="02010609060101010101" pitchFamily="49" charset="-122"/>
              </a:rPr>
              <a:t>才能做出满足用户需求的好产品。这个思路对于制造企业整体来说都是适用的。</a:t>
            </a:r>
            <a:endParaRPr lang="zh-CN" altLang="en-US" sz="2800" dirty="0">
              <a:solidFill>
                <a:schemeClr val="bg1"/>
              </a:solidFill>
              <a:latin typeface="黑体" panose="02010609060101010101" pitchFamily="49" charset="-122"/>
              <a:ea typeface="黑体" panose="02010609060101010101" pitchFamily="49"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p:cNvSpPr>
          <p:nvPr>
            <p:ph type="title" idx="4294967295"/>
          </p:nvPr>
        </p:nvSpPr>
        <p:spPr>
          <a:xfrm>
            <a:off x="-985837" y="0"/>
            <a:ext cx="10723562" cy="1143000"/>
          </a:xfrm>
        </p:spPr>
        <p:txBody>
          <a:bodyPr vert="horz" wrap="square" lIns="91440" tIns="45720" rIns="91440" bIns="45720" anchor="ctr"/>
          <a:p>
            <a:pPr eaLnBrk="1" hangingPunct="1"/>
            <a:r>
              <a:rPr lang="zh-CN" altLang="en-US" sz="3600" dirty="0">
                <a:solidFill>
                  <a:schemeClr val="tx1"/>
                </a:solidFill>
                <a:latin typeface="黑体" panose="02010609060101010101" pitchFamily="49" charset="-122"/>
                <a:ea typeface="黑体" panose="02010609060101010101" pitchFamily="49" charset="-122"/>
              </a:rPr>
              <a:t>做好三件事</a:t>
            </a:r>
            <a:endParaRPr lang="zh-CN" altLang="en-US" sz="3600" dirty="0">
              <a:solidFill>
                <a:schemeClr val="tx1"/>
              </a:solidFill>
              <a:latin typeface="黑体" panose="02010609060101010101" pitchFamily="49" charset="-122"/>
              <a:ea typeface="黑体" panose="02010609060101010101" pitchFamily="49" charset="-122"/>
            </a:endParaRPr>
          </a:p>
        </p:txBody>
      </p:sp>
      <p:sp>
        <p:nvSpPr>
          <p:cNvPr id="17411" name="Rectangle 3"/>
          <p:cNvSpPr>
            <a:spLocks noGrp="1"/>
          </p:cNvSpPr>
          <p:nvPr>
            <p:ph type="body" idx="4294967295"/>
          </p:nvPr>
        </p:nvSpPr>
        <p:spPr>
          <a:xfrm>
            <a:off x="60960" y="959168"/>
            <a:ext cx="11915775" cy="5327650"/>
          </a:xfrm>
        </p:spPr>
        <p:txBody>
          <a:bodyPr vert="horz" wrap="square" lIns="91440" tIns="45720" rIns="91440" bIns="45720" anchor="t"/>
          <a:p>
            <a:pPr eaLnBrk="1" hangingPunct="1">
              <a:lnSpc>
                <a:spcPct val="120000"/>
              </a:lnSpc>
              <a:buClr>
                <a:srgbClr val="FF6600"/>
              </a:buClr>
              <a:buSzPct val="130000"/>
              <a:buFont typeface="Wingdings" panose="05000000000000000000" pitchFamily="2" charset="2"/>
              <a:buChar char="l"/>
            </a:pPr>
            <a:r>
              <a:rPr lang="zh-CN" sz="2800" dirty="0">
                <a:solidFill>
                  <a:schemeClr val="bg1"/>
                </a:solidFill>
                <a:latin typeface="黑体" panose="02010609060101010101" pitchFamily="49" charset="-122"/>
                <a:ea typeface="黑体" panose="02010609060101010101" pitchFamily="49" charset="-122"/>
                <a:sym typeface="+mn-ea"/>
              </a:rPr>
              <a:t>三、稳开放。</a:t>
            </a:r>
            <a:endParaRPr lang="zh-CN" sz="2800" dirty="0">
              <a:solidFill>
                <a:schemeClr val="bg1"/>
              </a:solidFill>
              <a:latin typeface="黑体" panose="02010609060101010101" pitchFamily="49" charset="-122"/>
              <a:ea typeface="黑体" panose="02010609060101010101" pitchFamily="49" charset="-122"/>
            </a:endParaRPr>
          </a:p>
          <a:p>
            <a:pPr eaLnBrk="1" hangingPunct="1">
              <a:lnSpc>
                <a:spcPct val="120000"/>
              </a:lnSpc>
              <a:buClr>
                <a:srgbClr val="FF6600"/>
              </a:buClr>
              <a:buSzPct val="130000"/>
              <a:buFont typeface="Wingdings" panose="05000000000000000000" pitchFamily="2" charset="2"/>
              <a:buChar char="l"/>
            </a:pPr>
            <a:r>
              <a:rPr lang="zh-CN" sz="2800" dirty="0">
                <a:solidFill>
                  <a:schemeClr val="bg1"/>
                </a:solidFill>
                <a:latin typeface="黑体" panose="02010609060101010101" pitchFamily="49" charset="-122"/>
                <a:ea typeface="黑体" panose="02010609060101010101" pitchFamily="49" charset="-122"/>
                <a:sym typeface="+mn-ea"/>
              </a:rPr>
              <a:t>（一）中国处理中美关系要坚持三条原则</a:t>
            </a:r>
            <a:endParaRPr lang="zh-CN" sz="2800" dirty="0">
              <a:solidFill>
                <a:schemeClr val="bg1"/>
              </a:solidFill>
              <a:latin typeface="黑体" panose="02010609060101010101" pitchFamily="49" charset="-122"/>
              <a:ea typeface="黑体" panose="02010609060101010101" pitchFamily="49" charset="-122"/>
              <a:sym typeface="+mn-ea"/>
            </a:endParaRPr>
          </a:p>
          <a:p>
            <a:pPr eaLnBrk="1" hangingPunct="1">
              <a:lnSpc>
                <a:spcPct val="120000"/>
              </a:lnSpc>
              <a:buClr>
                <a:srgbClr val="FF6600"/>
              </a:buClr>
              <a:buSzPct val="130000"/>
              <a:buFont typeface="Wingdings" panose="05000000000000000000" pitchFamily="2" charset="2"/>
              <a:buChar char="l"/>
            </a:pPr>
            <a:r>
              <a:rPr lang="en-US" altLang="zh-CN" sz="2800" dirty="0">
                <a:solidFill>
                  <a:schemeClr val="bg1"/>
                </a:solidFill>
                <a:latin typeface="黑体" panose="02010609060101010101" pitchFamily="49" charset="-122"/>
                <a:ea typeface="黑体" panose="02010609060101010101" pitchFamily="49" charset="-122"/>
                <a:sym typeface="+mn-ea"/>
              </a:rPr>
              <a:t>1.</a:t>
            </a:r>
            <a:r>
              <a:rPr lang="zh-CN" sz="2800" dirty="0">
                <a:solidFill>
                  <a:schemeClr val="bg1"/>
                </a:solidFill>
                <a:latin typeface="黑体" panose="02010609060101010101" pitchFamily="49" charset="-122"/>
                <a:ea typeface="黑体" panose="02010609060101010101" pitchFamily="49" charset="-122"/>
                <a:sym typeface="+mn-ea"/>
              </a:rPr>
              <a:t>保护中国的经济核心利益</a:t>
            </a:r>
            <a:endParaRPr lang="zh-CN" sz="2800" dirty="0">
              <a:solidFill>
                <a:schemeClr val="bg1"/>
              </a:solidFill>
              <a:latin typeface="黑体" panose="02010609060101010101" pitchFamily="49" charset="-122"/>
              <a:ea typeface="黑体" panose="02010609060101010101" pitchFamily="49" charset="-122"/>
            </a:endParaRPr>
          </a:p>
          <a:p>
            <a:pPr eaLnBrk="1" hangingPunct="1">
              <a:lnSpc>
                <a:spcPct val="120000"/>
              </a:lnSpc>
              <a:buClr>
                <a:srgbClr val="FF6600"/>
              </a:buClr>
              <a:buSzPct val="130000"/>
              <a:buFont typeface="Wingdings" panose="05000000000000000000" pitchFamily="2" charset="2"/>
              <a:buChar char="l"/>
            </a:pPr>
            <a:r>
              <a:rPr lang="en-US" altLang="zh-CN" sz="2800" dirty="0">
                <a:solidFill>
                  <a:schemeClr val="bg1"/>
                </a:solidFill>
                <a:latin typeface="黑体" panose="02010609060101010101" pitchFamily="49" charset="-122"/>
                <a:ea typeface="黑体" panose="02010609060101010101" pitchFamily="49" charset="-122"/>
                <a:sym typeface="+mn-ea"/>
              </a:rPr>
              <a:t>2.</a:t>
            </a:r>
            <a:r>
              <a:rPr lang="zh-CN" sz="2800" dirty="0">
                <a:solidFill>
                  <a:schemeClr val="bg1"/>
                </a:solidFill>
                <a:latin typeface="黑体" panose="02010609060101010101" pitchFamily="49" charset="-122"/>
                <a:ea typeface="黑体" panose="02010609060101010101" pitchFamily="49" charset="-122"/>
                <a:sym typeface="+mn-ea"/>
              </a:rPr>
              <a:t>推动自身改革</a:t>
            </a:r>
            <a:endParaRPr sz="2800" dirty="0">
              <a:solidFill>
                <a:schemeClr val="bg1"/>
              </a:solidFill>
              <a:latin typeface="黑体" panose="02010609060101010101" pitchFamily="49" charset="-122"/>
              <a:ea typeface="黑体" panose="02010609060101010101" pitchFamily="49" charset="-122"/>
            </a:endParaRPr>
          </a:p>
          <a:p>
            <a:pPr eaLnBrk="1" hangingPunct="1">
              <a:lnSpc>
                <a:spcPct val="120000"/>
              </a:lnSpc>
              <a:buClr>
                <a:srgbClr val="FF6600"/>
              </a:buClr>
              <a:buSzPct val="130000"/>
              <a:buFont typeface="Wingdings" panose="05000000000000000000" pitchFamily="2" charset="2"/>
              <a:buChar char="l"/>
            </a:pPr>
            <a:r>
              <a:rPr lang="en-US" sz="2800" dirty="0">
                <a:solidFill>
                  <a:schemeClr val="bg1"/>
                </a:solidFill>
                <a:latin typeface="黑体" panose="02010609060101010101" pitchFamily="49" charset="-122"/>
                <a:ea typeface="黑体" panose="02010609060101010101" pitchFamily="49" charset="-122"/>
                <a:sym typeface="+mn-ea"/>
              </a:rPr>
              <a:t>3.</a:t>
            </a:r>
            <a:r>
              <a:rPr sz="2800" dirty="0">
                <a:solidFill>
                  <a:schemeClr val="bg1"/>
                </a:solidFill>
                <a:latin typeface="黑体" panose="02010609060101010101" pitchFamily="49" charset="-122"/>
                <a:ea typeface="黑体" panose="02010609060101010101" pitchFamily="49" charset="-122"/>
              </a:rPr>
              <a:t>不能走向冷战，中国必须</a:t>
            </a:r>
            <a:r>
              <a:rPr sz="2800" dirty="0">
                <a:solidFill>
                  <a:schemeClr val="bg1"/>
                </a:solidFill>
                <a:latin typeface="黑体" panose="02010609060101010101" pitchFamily="49" charset="-122"/>
                <a:ea typeface="黑体" panose="02010609060101010101" pitchFamily="49" charset="-122"/>
                <a:sym typeface="+mn-ea"/>
              </a:rPr>
              <a:t>要</a:t>
            </a:r>
            <a:r>
              <a:rPr sz="2800" dirty="0">
                <a:solidFill>
                  <a:schemeClr val="bg1"/>
                </a:solidFill>
                <a:latin typeface="黑体" panose="02010609060101010101" pitchFamily="49" charset="-122"/>
                <a:ea typeface="黑体" panose="02010609060101010101" pitchFamily="49" charset="-122"/>
              </a:rPr>
              <a:t>和美国拉近关系</a:t>
            </a:r>
            <a:endParaRPr sz="2800" dirty="0">
              <a:solidFill>
                <a:schemeClr val="bg1"/>
              </a:solidFill>
              <a:latin typeface="黑体" panose="02010609060101010101" pitchFamily="49" charset="-122"/>
              <a:ea typeface="黑体" panose="02010609060101010101" pitchFamily="49" charset="-122"/>
            </a:endParaRPr>
          </a:p>
          <a:p>
            <a:pPr eaLnBrk="1" hangingPunct="1">
              <a:lnSpc>
                <a:spcPct val="120000"/>
              </a:lnSpc>
              <a:buClr>
                <a:srgbClr val="FF6600"/>
              </a:buClr>
              <a:buSzPct val="130000"/>
              <a:buFont typeface="Wingdings" panose="05000000000000000000" pitchFamily="2" charset="2"/>
              <a:buChar char="l"/>
            </a:pPr>
            <a:r>
              <a:rPr lang="zh-CN" sz="2800" dirty="0">
                <a:solidFill>
                  <a:schemeClr val="bg1"/>
                </a:solidFill>
                <a:latin typeface="黑体" panose="02010609060101010101" pitchFamily="49" charset="-122"/>
                <a:ea typeface="黑体" panose="02010609060101010101" pitchFamily="49" charset="-122"/>
              </a:rPr>
              <a:t>（二）</a:t>
            </a:r>
            <a:r>
              <a:rPr sz="2800" dirty="0">
                <a:solidFill>
                  <a:schemeClr val="bg1"/>
                </a:solidFill>
                <a:latin typeface="黑体" panose="02010609060101010101" pitchFamily="49" charset="-122"/>
                <a:ea typeface="黑体" panose="02010609060101010101" pitchFamily="49" charset="-122"/>
              </a:rPr>
              <a:t>全方位开放市场。</a:t>
            </a:r>
            <a:endParaRPr sz="2800" dirty="0">
              <a:solidFill>
                <a:schemeClr val="bg1"/>
              </a:solidFill>
              <a:latin typeface="黑体" panose="02010609060101010101" pitchFamily="49" charset="-122"/>
              <a:ea typeface="黑体" panose="02010609060101010101" pitchFamily="49" charset="-122"/>
            </a:endParaRPr>
          </a:p>
          <a:p>
            <a:pPr eaLnBrk="1" hangingPunct="1">
              <a:lnSpc>
                <a:spcPct val="120000"/>
              </a:lnSpc>
              <a:buClr>
                <a:srgbClr val="FF6600"/>
              </a:buClr>
              <a:buSzPct val="130000"/>
              <a:buFont typeface="Wingdings" panose="05000000000000000000" pitchFamily="2" charset="2"/>
              <a:buChar char="l"/>
            </a:pPr>
            <a:r>
              <a:rPr lang="en-US" sz="2800" dirty="0">
                <a:solidFill>
                  <a:schemeClr val="bg1"/>
                </a:solidFill>
                <a:latin typeface="黑体" panose="02010609060101010101" pitchFamily="49" charset="-122"/>
                <a:ea typeface="黑体" panose="02010609060101010101" pitchFamily="49" charset="-122"/>
              </a:rPr>
              <a:t>1.</a:t>
            </a:r>
            <a:r>
              <a:rPr sz="2800" dirty="0">
                <a:solidFill>
                  <a:schemeClr val="bg1"/>
                </a:solidFill>
                <a:latin typeface="黑体" panose="02010609060101010101" pitchFamily="49" charset="-122"/>
                <a:ea typeface="黑体" panose="02010609060101010101" pitchFamily="49" charset="-122"/>
              </a:rPr>
              <a:t>全方位开放物质产品市场</a:t>
            </a:r>
            <a:endParaRPr sz="2800" dirty="0">
              <a:solidFill>
                <a:schemeClr val="bg1"/>
              </a:solidFill>
              <a:latin typeface="黑体" panose="02010609060101010101" pitchFamily="49" charset="-122"/>
              <a:ea typeface="黑体" panose="02010609060101010101" pitchFamily="49" charset="-122"/>
            </a:endParaRPr>
          </a:p>
          <a:p>
            <a:pPr eaLnBrk="1" hangingPunct="1">
              <a:lnSpc>
                <a:spcPct val="120000"/>
              </a:lnSpc>
              <a:buClr>
                <a:srgbClr val="FF6600"/>
              </a:buClr>
              <a:buSzPct val="130000"/>
              <a:buFont typeface="Wingdings" panose="05000000000000000000" pitchFamily="2" charset="2"/>
              <a:buChar char="l"/>
            </a:pPr>
            <a:r>
              <a:rPr lang="en-US" sz="2800" dirty="0">
                <a:solidFill>
                  <a:schemeClr val="bg1"/>
                </a:solidFill>
                <a:latin typeface="黑体" panose="02010609060101010101" pitchFamily="49" charset="-122"/>
                <a:ea typeface="黑体" panose="02010609060101010101" pitchFamily="49" charset="-122"/>
              </a:rPr>
              <a:t>2.</a:t>
            </a:r>
            <a:r>
              <a:rPr sz="2800" dirty="0">
                <a:solidFill>
                  <a:schemeClr val="bg1"/>
                </a:solidFill>
                <a:latin typeface="黑体" panose="02010609060101010101" pitchFamily="49" charset="-122"/>
                <a:ea typeface="黑体" panose="02010609060101010101" pitchFamily="49" charset="-122"/>
              </a:rPr>
              <a:t>全方位开放服务业市场</a:t>
            </a:r>
            <a:endParaRPr sz="2800" dirty="0">
              <a:solidFill>
                <a:schemeClr val="bg1"/>
              </a:solidFill>
              <a:latin typeface="黑体" panose="02010609060101010101" pitchFamily="49" charset="-122"/>
              <a:ea typeface="黑体" panose="02010609060101010101" pitchFamily="49" charset="-122"/>
            </a:endParaRPr>
          </a:p>
          <a:p>
            <a:pPr eaLnBrk="1" hangingPunct="1">
              <a:lnSpc>
                <a:spcPct val="120000"/>
              </a:lnSpc>
              <a:buClr>
                <a:srgbClr val="FF6600"/>
              </a:buClr>
              <a:buSzPct val="130000"/>
              <a:buFont typeface="Wingdings" panose="05000000000000000000" pitchFamily="2" charset="2"/>
              <a:buChar char="l"/>
            </a:pPr>
            <a:r>
              <a:rPr lang="en-US" sz="2800" dirty="0">
                <a:solidFill>
                  <a:schemeClr val="bg1"/>
                </a:solidFill>
                <a:latin typeface="黑体" panose="02010609060101010101" pitchFamily="49" charset="-122"/>
                <a:ea typeface="黑体" panose="02010609060101010101" pitchFamily="49" charset="-122"/>
              </a:rPr>
              <a:t>3.</a:t>
            </a:r>
            <a:r>
              <a:rPr sz="2800" dirty="0">
                <a:solidFill>
                  <a:schemeClr val="bg1"/>
                </a:solidFill>
                <a:latin typeface="黑体" panose="02010609060101010101" pitchFamily="49" charset="-122"/>
                <a:ea typeface="黑体" panose="02010609060101010101" pitchFamily="49" charset="-122"/>
              </a:rPr>
              <a:t>全方位开放投资市场</a:t>
            </a:r>
            <a:endParaRPr sz="2800" dirty="0">
              <a:solidFill>
                <a:schemeClr val="bg1"/>
              </a:solidFill>
              <a:latin typeface="黑体" panose="02010609060101010101" pitchFamily="49" charset="-122"/>
              <a:ea typeface="黑体" panose="02010609060101010101" pitchFamily="49" charset="-122"/>
            </a:endParaRPr>
          </a:p>
          <a:p>
            <a:pPr eaLnBrk="1" hangingPunct="1">
              <a:lnSpc>
                <a:spcPct val="120000"/>
              </a:lnSpc>
              <a:buClr>
                <a:srgbClr val="FF6600"/>
              </a:buClr>
              <a:buSzPct val="130000"/>
              <a:buFont typeface="Wingdings" panose="05000000000000000000" pitchFamily="2" charset="2"/>
              <a:buChar char="l"/>
            </a:pPr>
            <a:r>
              <a:rPr lang="zh-CN" sz="2800" dirty="0">
                <a:solidFill>
                  <a:schemeClr val="bg1"/>
                </a:solidFill>
                <a:latin typeface="黑体" panose="02010609060101010101" pitchFamily="49" charset="-122"/>
                <a:ea typeface="黑体" panose="02010609060101010101" pitchFamily="49" charset="-122"/>
              </a:rPr>
              <a:t>（三）</a:t>
            </a:r>
            <a:r>
              <a:rPr sz="2800" dirty="0">
                <a:solidFill>
                  <a:schemeClr val="bg1"/>
                </a:solidFill>
                <a:latin typeface="黑体" panose="02010609060101010101" pitchFamily="49" charset="-122"/>
                <a:ea typeface="黑体" panose="02010609060101010101" pitchFamily="49" charset="-122"/>
              </a:rPr>
              <a:t>经营好“一带一路”战略</a:t>
            </a:r>
            <a:endParaRPr sz="2800" dirty="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p:wipe dir="d"/>
  </p:transition>
  <p:timing>
    <p:tnLst>
      <p:par>
        <p:cTn id="1" dur="indefinite" restart="never" nodeType="tmRoot"/>
      </p:par>
    </p:tnLst>
    <p:bldLst>
      <p:bldP spid="1741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Rectangle 2"/>
          <p:cNvSpPr>
            <a:spLocks noGrp="1"/>
          </p:cNvSpPr>
          <p:nvPr>
            <p:ph type="title" idx="4294967295"/>
          </p:nvPr>
        </p:nvSpPr>
        <p:spPr>
          <a:xfrm>
            <a:off x="-1452562" y="0"/>
            <a:ext cx="10721975" cy="1143000"/>
          </a:xfrm>
        </p:spPr>
        <p:txBody>
          <a:bodyPr vert="horz" wrap="square" lIns="91440" tIns="45720" rIns="91440" bIns="45720" anchor="ctr"/>
          <a:p>
            <a:pPr eaLnBrk="1" hangingPunct="1"/>
            <a:r>
              <a:rPr lang="zh-CN" altLang="en-US" sz="3200" dirty="0">
                <a:ea typeface="黑体" panose="02010609060101010101" pitchFamily="49" charset="-122"/>
              </a:rPr>
              <a:t>五、走出供给侧改革的认识误区</a:t>
            </a:r>
            <a:endParaRPr lang="zh-CN" altLang="en-US" sz="3200" dirty="0">
              <a:ea typeface="黑体" panose="02010609060101010101" pitchFamily="49" charset="-122"/>
            </a:endParaRPr>
          </a:p>
        </p:txBody>
      </p:sp>
      <p:sp>
        <p:nvSpPr>
          <p:cNvPr id="95235" name="Rectangle 3"/>
          <p:cNvSpPr>
            <a:spLocks noGrp="1"/>
          </p:cNvSpPr>
          <p:nvPr>
            <p:ph type="body" idx="4294967295"/>
          </p:nvPr>
        </p:nvSpPr>
        <p:spPr>
          <a:xfrm>
            <a:off x="0" y="1214438"/>
            <a:ext cx="11915775" cy="5643562"/>
          </a:xfrm>
        </p:spPr>
        <p:txBody>
          <a:bodyPr vert="horz" wrap="square" lIns="91440" tIns="45720" rIns="91440" bIns="45720" anchor="t"/>
          <a:p>
            <a:pPr eaLnBrk="1" hangingPunct="1">
              <a:buClr>
                <a:srgbClr val="FF6600"/>
              </a:buClr>
              <a:buSzPct val="130000"/>
              <a:buFont typeface="Wingdings" panose="05000000000000000000" pitchFamily="2" charset="2"/>
              <a:buChar char="l"/>
            </a:pPr>
            <a:r>
              <a:rPr lang="zh-CN" altLang="en-US" sz="3600" b="1" dirty="0">
                <a:solidFill>
                  <a:schemeClr val="bg1"/>
                </a:solidFill>
                <a:latin typeface="黑体" panose="02010609060101010101" pitchFamily="49" charset="-122"/>
                <a:ea typeface="黑体" panose="02010609060101010101" pitchFamily="49" charset="-122"/>
              </a:rPr>
              <a:t>（一）只是增加商品或劳务供给</a:t>
            </a:r>
            <a:endParaRPr lang="en-US" altLang="zh-CN" sz="3600" b="1" dirty="0">
              <a:solidFill>
                <a:schemeClr val="bg1"/>
              </a:solidFill>
              <a:latin typeface="黑体" panose="02010609060101010101" pitchFamily="49" charset="-122"/>
              <a:ea typeface="黑体" panose="02010609060101010101" pitchFamily="49" charset="-122"/>
            </a:endParaRPr>
          </a:p>
          <a:p>
            <a:pPr eaLnBrk="1" hangingPunct="1">
              <a:buClr>
                <a:srgbClr val="FF6600"/>
              </a:buClr>
              <a:buSzPct val="130000"/>
              <a:buFont typeface="Wingdings" panose="05000000000000000000" pitchFamily="2" charset="2"/>
              <a:buChar char="l"/>
            </a:pPr>
            <a:r>
              <a:rPr lang="zh-CN" altLang="en-US" sz="2800" b="1" dirty="0">
                <a:solidFill>
                  <a:schemeClr val="bg1"/>
                </a:solidFill>
                <a:latin typeface="微软雅黑" panose="020B0503020204020204" charset="-122"/>
                <a:ea typeface="微软雅黑" panose="020B0503020204020204" charset="-122"/>
              </a:rPr>
              <a:t>广义的供给侧力量不仅包括商品或劳务供给，而且包括供给主体培育、要素投入、全要素生产率提升、存量调整、增量形成等。若单纯强调增加商品或劳务供给，在产能过剩形势下，则只会带来进一步的产能过剩。因此广义理解供给侧力量，则会通过改革，主要依靠企业和市场的作用，有针对性地解决结构性问题：一方面淘汰落后产能，让市场出清；另一方面推进产业转型升级，培育新兴产业和新的经济增长点。</a:t>
            </a:r>
            <a:endParaRPr lang="zh-CN" altLang="en-US" sz="2800" dirty="0">
              <a:solidFill>
                <a:schemeClr val="bg1"/>
              </a:solidFill>
              <a:latin typeface="黑体" panose="02010609060101010101" pitchFamily="49" charset="-122"/>
              <a:ea typeface="黑体" panose="02010609060101010101" pitchFamily="49"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Rectangle 2"/>
          <p:cNvSpPr>
            <a:spLocks noGrp="1"/>
          </p:cNvSpPr>
          <p:nvPr>
            <p:ph type="title" idx="4294967295"/>
          </p:nvPr>
        </p:nvSpPr>
        <p:spPr>
          <a:xfrm>
            <a:off x="-1452562" y="0"/>
            <a:ext cx="10721975" cy="1143000"/>
          </a:xfrm>
        </p:spPr>
        <p:txBody>
          <a:bodyPr vert="horz" wrap="square" lIns="91440" tIns="45720" rIns="91440" bIns="45720" anchor="ctr"/>
          <a:p>
            <a:pPr eaLnBrk="1" hangingPunct="1"/>
            <a:r>
              <a:rPr lang="zh-CN" altLang="en-US" sz="3200" dirty="0">
                <a:ea typeface="黑体" panose="02010609060101010101" pitchFamily="49" charset="-122"/>
              </a:rPr>
              <a:t>五、走出供给侧改革的认识误区</a:t>
            </a:r>
            <a:endParaRPr lang="zh-CN" altLang="en-US" sz="3200" dirty="0">
              <a:ea typeface="黑体" panose="02010609060101010101" pitchFamily="49" charset="-122"/>
            </a:endParaRPr>
          </a:p>
        </p:txBody>
      </p:sp>
      <p:sp>
        <p:nvSpPr>
          <p:cNvPr id="96259" name="Rectangle 3"/>
          <p:cNvSpPr>
            <a:spLocks noGrp="1"/>
          </p:cNvSpPr>
          <p:nvPr>
            <p:ph type="body" idx="4294967295"/>
          </p:nvPr>
        </p:nvSpPr>
        <p:spPr>
          <a:xfrm>
            <a:off x="0" y="1214438"/>
            <a:ext cx="11915775" cy="5643562"/>
          </a:xfrm>
        </p:spPr>
        <p:txBody>
          <a:bodyPr vert="horz" wrap="square" lIns="91440" tIns="45720" rIns="91440" bIns="45720" anchor="t"/>
          <a:p>
            <a:pPr eaLnBrk="1" hangingPunct="1">
              <a:buClr>
                <a:srgbClr val="FF6600"/>
              </a:buClr>
              <a:buSzPct val="130000"/>
              <a:buFont typeface="Wingdings" panose="05000000000000000000" pitchFamily="2" charset="2"/>
              <a:buChar char="l"/>
            </a:pPr>
            <a:r>
              <a:rPr lang="en-US" altLang="zh-CN" sz="3600" b="1" dirty="0">
                <a:solidFill>
                  <a:schemeClr val="bg1"/>
                </a:solidFill>
                <a:latin typeface="黑体" panose="02010609060101010101" pitchFamily="49" charset="-122"/>
                <a:ea typeface="黑体" panose="02010609060101010101" pitchFamily="49" charset="-122"/>
              </a:rPr>
              <a:t>(</a:t>
            </a:r>
            <a:r>
              <a:rPr lang="zh-CN" altLang="en-US" sz="3600" b="1" dirty="0">
                <a:solidFill>
                  <a:schemeClr val="bg1"/>
                </a:solidFill>
                <a:latin typeface="黑体" panose="02010609060101010101" pitchFamily="49" charset="-122"/>
                <a:ea typeface="黑体" panose="02010609060101010101" pitchFamily="49" charset="-122"/>
              </a:rPr>
              <a:t>二</a:t>
            </a:r>
            <a:r>
              <a:rPr lang="en-US" altLang="zh-CN" sz="3600" b="1" dirty="0">
                <a:solidFill>
                  <a:schemeClr val="bg1"/>
                </a:solidFill>
                <a:latin typeface="黑体" panose="02010609060101010101" pitchFamily="49" charset="-122"/>
                <a:ea typeface="黑体" panose="02010609060101010101" pitchFamily="49" charset="-122"/>
              </a:rPr>
              <a:t>)</a:t>
            </a:r>
            <a:r>
              <a:rPr lang="zh-CN" altLang="en-US" sz="3600" b="1" dirty="0">
                <a:solidFill>
                  <a:schemeClr val="bg1"/>
                </a:solidFill>
                <a:latin typeface="黑体" panose="02010609060101010101" pitchFamily="49" charset="-122"/>
                <a:ea typeface="黑体" panose="02010609060101010101" pitchFamily="49" charset="-122"/>
              </a:rPr>
              <a:t>供给侧改革的影响因素简单为五个平行因素</a:t>
            </a:r>
            <a:endParaRPr lang="en-US" altLang="zh-CN" sz="3600" b="1" dirty="0">
              <a:solidFill>
                <a:schemeClr val="bg1"/>
              </a:solidFill>
              <a:latin typeface="黑体" panose="02010609060101010101" pitchFamily="49" charset="-122"/>
              <a:ea typeface="黑体" panose="02010609060101010101" pitchFamily="49" charset="-122"/>
            </a:endParaRPr>
          </a:p>
          <a:p>
            <a:pPr eaLnBrk="1" hangingPunct="1">
              <a:buClr>
                <a:srgbClr val="FF6600"/>
              </a:buClr>
              <a:buSzPct val="130000"/>
              <a:buFont typeface="Wingdings" panose="05000000000000000000" pitchFamily="2" charset="2"/>
              <a:buChar char="l"/>
            </a:pPr>
            <a:r>
              <a:rPr lang="zh-CN" altLang="en-US" sz="2800" b="1" dirty="0">
                <a:solidFill>
                  <a:schemeClr val="bg1"/>
                </a:solidFill>
                <a:latin typeface="微软雅黑" panose="020B0503020204020204" charset="-122"/>
                <a:ea typeface="微软雅黑" panose="020B0503020204020204" charset="-122"/>
              </a:rPr>
              <a:t>即劳动、资本、资源、技术、制度 。</a:t>
            </a:r>
            <a:endParaRPr lang="en-US" altLang="zh-CN" sz="2800" b="1" dirty="0">
              <a:solidFill>
                <a:schemeClr val="bg1"/>
              </a:solidFill>
              <a:latin typeface="微软雅黑" panose="020B0503020204020204" charset="-122"/>
              <a:ea typeface="微软雅黑" panose="020B0503020204020204" charset="-122"/>
            </a:endParaRPr>
          </a:p>
          <a:p>
            <a:pPr eaLnBrk="1" hangingPunct="1">
              <a:buClr>
                <a:srgbClr val="FF6600"/>
              </a:buClr>
              <a:buSzPct val="130000"/>
              <a:buNone/>
            </a:pPr>
            <a:r>
              <a:rPr lang="zh-CN" altLang="en-US" sz="2800" b="1" dirty="0">
                <a:solidFill>
                  <a:schemeClr val="bg1"/>
                </a:solidFill>
                <a:latin typeface="微软雅黑" panose="020B0503020204020204" charset="-122"/>
                <a:ea typeface="微软雅黑" panose="020B0503020204020204" charset="-122"/>
              </a:rPr>
              <a:t>       其实</a:t>
            </a:r>
            <a:r>
              <a:rPr lang="en-US" altLang="zh-CN" sz="2800" b="1" dirty="0">
                <a:solidFill>
                  <a:schemeClr val="bg1"/>
                </a:solidFill>
                <a:latin typeface="微软雅黑" panose="020B0503020204020204" charset="-122"/>
                <a:ea typeface="微软雅黑" panose="020B0503020204020204" charset="-122"/>
              </a:rPr>
              <a:t>,</a:t>
            </a:r>
            <a:r>
              <a:rPr lang="zh-CN" altLang="en-US" sz="2800" b="1" dirty="0">
                <a:solidFill>
                  <a:schemeClr val="bg1"/>
                </a:solidFill>
                <a:latin typeface="微软雅黑" panose="020B0503020204020204" charset="-122"/>
                <a:ea typeface="微软雅黑" panose="020B0503020204020204" charset="-122"/>
              </a:rPr>
              <a:t>  劳动、资本、资源为规模性因素。其投入的增加只会直接带来产量或</a:t>
            </a:r>
            <a:r>
              <a:rPr lang="en-US" altLang="zh-CN" sz="2800" b="1" dirty="0">
                <a:solidFill>
                  <a:schemeClr val="bg1"/>
                </a:solidFill>
                <a:latin typeface="微软雅黑" panose="020B0503020204020204" charset="-122"/>
                <a:ea typeface="微软雅黑" panose="020B0503020204020204" charset="-122"/>
              </a:rPr>
              <a:t>GDP</a:t>
            </a:r>
            <a:r>
              <a:rPr lang="zh-CN" altLang="en-US" sz="2800" b="1" dirty="0">
                <a:solidFill>
                  <a:schemeClr val="bg1"/>
                </a:solidFill>
                <a:latin typeface="微软雅黑" panose="020B0503020204020204" charset="-122"/>
                <a:ea typeface="微软雅黑" panose="020B0503020204020204" charset="-122"/>
              </a:rPr>
              <a:t>的增加，不会直接带来效率的提高</a:t>
            </a:r>
            <a:endParaRPr lang="en-US" altLang="zh-CN" sz="2800" b="1" dirty="0">
              <a:solidFill>
                <a:schemeClr val="bg1"/>
              </a:solidFill>
              <a:latin typeface="微软雅黑" panose="020B0503020204020204" charset="-122"/>
              <a:ea typeface="微软雅黑" panose="020B0503020204020204" charset="-122"/>
            </a:endParaRPr>
          </a:p>
          <a:p>
            <a:pPr eaLnBrk="1" hangingPunct="1">
              <a:buClr>
                <a:srgbClr val="FF6600"/>
              </a:buClr>
              <a:buSzPct val="130000"/>
              <a:buNone/>
            </a:pPr>
            <a:r>
              <a:rPr lang="zh-CN" altLang="en-US" sz="2800" b="1" dirty="0">
                <a:solidFill>
                  <a:schemeClr val="bg1"/>
                </a:solidFill>
                <a:latin typeface="微软雅黑" panose="020B0503020204020204" charset="-122"/>
                <a:ea typeface="微软雅黑" panose="020B0503020204020204" charset="-122"/>
              </a:rPr>
              <a:t>   效率性因素：技术</a:t>
            </a:r>
            <a:endParaRPr lang="en-US" altLang="zh-CN" sz="2800" b="1" dirty="0">
              <a:solidFill>
                <a:schemeClr val="bg1"/>
              </a:solidFill>
              <a:latin typeface="微软雅黑" panose="020B0503020204020204" charset="-122"/>
              <a:ea typeface="微软雅黑" panose="020B0503020204020204" charset="-122"/>
            </a:endParaRPr>
          </a:p>
          <a:p>
            <a:pPr eaLnBrk="1" hangingPunct="1">
              <a:buClr>
                <a:srgbClr val="FF6600"/>
              </a:buClr>
              <a:buSzPct val="130000"/>
              <a:buNone/>
            </a:pPr>
            <a:r>
              <a:rPr lang="zh-CN" altLang="en-US" sz="2800" b="1" dirty="0">
                <a:solidFill>
                  <a:schemeClr val="bg1"/>
                </a:solidFill>
                <a:latin typeface="微软雅黑" panose="020B0503020204020204" charset="-122"/>
                <a:ea typeface="微软雅黑" panose="020B0503020204020204" charset="-122"/>
              </a:rPr>
              <a:t>   根源性因素：制度</a:t>
            </a:r>
            <a:endParaRPr lang="en-US" altLang="zh-CN" sz="2800" b="1" dirty="0">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3"/>
          <p:cNvSpPr>
            <a:spLocks noGrp="1"/>
          </p:cNvSpPr>
          <p:nvPr>
            <p:ph type="title" idx="4294967295"/>
          </p:nvPr>
        </p:nvSpPr>
        <p:spPr/>
        <p:txBody>
          <a:bodyPr vert="horz" wrap="square" lIns="91440" tIns="45720" rIns="91440" bIns="45720" anchor="b"/>
          <a:p>
            <a:pPr eaLnBrk="1" hangingPunct="1"/>
            <a:br>
              <a:rPr lang="zh-CN" altLang="zh-CN" sz="3000" dirty="0">
                <a:solidFill>
                  <a:schemeClr val="tx1"/>
                </a:solidFill>
              </a:rPr>
            </a:br>
            <a:br>
              <a:rPr lang="zh-CN" altLang="zh-CN" sz="3000" dirty="0">
                <a:solidFill>
                  <a:schemeClr val="tx1"/>
                </a:solidFill>
              </a:rPr>
            </a:br>
            <a:endParaRPr lang="zh-CN" altLang="zh-CN" sz="3000" dirty="0">
              <a:solidFill>
                <a:schemeClr val="tx1"/>
              </a:solidFill>
            </a:endParaRPr>
          </a:p>
        </p:txBody>
      </p:sp>
      <p:sp>
        <p:nvSpPr>
          <p:cNvPr id="8195" name="Rectangle 3"/>
          <p:cNvSpPr>
            <a:spLocks noGrp="1"/>
          </p:cNvSpPr>
          <p:nvPr>
            <p:ph type="body" idx="4294967295"/>
          </p:nvPr>
        </p:nvSpPr>
        <p:spPr/>
        <p:txBody>
          <a:bodyPr vert="horz" wrap="square" lIns="91440" tIns="45720" rIns="91440" bIns="45720" anchor="t"/>
          <a:p>
            <a:pPr eaLnBrk="1" hangingPunct="1"/>
            <a:endParaRPr lang="zh-CN" altLang="zh-CN" dirty="0"/>
          </a:p>
        </p:txBody>
      </p:sp>
      <p:pic>
        <p:nvPicPr>
          <p:cNvPr id="8196" name="图片占位符 7"/>
          <p:cNvPicPr>
            <a:picLocks noGrp="1" noChangeAspect="1"/>
          </p:cNvPicPr>
          <p:nvPr>
            <p:ph idx="1"/>
          </p:nvPr>
        </p:nvPicPr>
        <p:blipFill>
          <a:blip r:embed="rId1"/>
          <a:srcRect l="9000" r="9000"/>
          <a:stretch>
            <a:fillRect/>
          </a:stretch>
        </p:blipFill>
        <p:spPr>
          <a:xfrm>
            <a:off x="2297113" y="1268413"/>
            <a:ext cx="7150100" cy="3776662"/>
          </a:xfrm>
        </p:spPr>
      </p:pic>
      <p:sp>
        <p:nvSpPr>
          <p:cNvPr id="8197" name="Text Box 4"/>
          <p:cNvSpPr txBox="1"/>
          <p:nvPr/>
        </p:nvSpPr>
        <p:spPr>
          <a:xfrm>
            <a:off x="1265238" y="3933825"/>
            <a:ext cx="9574212" cy="1816100"/>
          </a:xfrm>
          <a:prstGeom prst="rect">
            <a:avLst/>
          </a:prstGeom>
          <a:solidFill>
            <a:srgbClr val="887AEA"/>
          </a:solidFill>
          <a:ln w="9525">
            <a:noFill/>
          </a:ln>
        </p:spPr>
        <p:txBody>
          <a:bodyPr>
            <a:spAutoFit/>
          </a:bodyPr>
          <a:p>
            <a:pPr>
              <a:spcBef>
                <a:spcPct val="0"/>
              </a:spcBef>
              <a:buClrTx/>
              <a:buSzTx/>
              <a:buFont typeface="Arial" panose="020B0604020202020204" pitchFamily="34" charset="0"/>
              <a:buNone/>
            </a:pPr>
            <a:r>
              <a:rPr lang="zh-CN" altLang="en-US" sz="2800" b="1" dirty="0">
                <a:latin typeface="Arial" panose="020B0604020202020204" pitchFamily="34" charset="0"/>
                <a:ea typeface="宋体" panose="02010600030101010101" pitchFamily="2" charset="-122"/>
              </a:rPr>
              <a:t>我国发展仍处于重要战略机遇期，我们要增强信心，从当前我国经济发展的阶段性特征出发适应新常态，保持战略上的平常心态。</a:t>
            </a:r>
            <a:br>
              <a:rPr lang="zh-CN" altLang="en-US" sz="2800" b="1" dirty="0">
                <a:latin typeface="Arial" panose="020B0604020202020204" pitchFamily="34" charset="0"/>
                <a:ea typeface="宋体" panose="02010600030101010101" pitchFamily="2" charset="-122"/>
              </a:rPr>
            </a:br>
            <a:r>
              <a:rPr lang="zh-CN" altLang="en-US" sz="2800" b="1" dirty="0">
                <a:latin typeface="Arial" panose="020B0604020202020204" pitchFamily="34" charset="0"/>
                <a:ea typeface="宋体" panose="02010600030101010101" pitchFamily="2" charset="-122"/>
              </a:rPr>
              <a:t>　　   </a:t>
            </a:r>
            <a:r>
              <a:rPr lang="en-US" altLang="zh-CN" sz="2800" b="1" dirty="0">
                <a:latin typeface="Arial" panose="020B0604020202020204" pitchFamily="34" charset="0"/>
                <a:ea typeface="宋体" panose="02010600030101010101" pitchFamily="2" charset="-122"/>
              </a:rPr>
              <a:t>—</a:t>
            </a:r>
            <a:r>
              <a:rPr lang="zh-CN" altLang="en-US" sz="2800" b="1" dirty="0">
                <a:latin typeface="Arial" panose="020B0604020202020204" pitchFamily="34" charset="0"/>
                <a:ea typeface="宋体" panose="02010600030101010101" pitchFamily="2" charset="-122"/>
              </a:rPr>
              <a:t>习近平总书记</a:t>
            </a:r>
            <a:r>
              <a:rPr lang="en-US" altLang="zh-CN" sz="2800" b="1" dirty="0">
                <a:latin typeface="Arial" panose="020B0604020202020204" pitchFamily="34" charset="0"/>
                <a:ea typeface="宋体" panose="02010600030101010101" pitchFamily="2" charset="-122"/>
              </a:rPr>
              <a:t>2014</a:t>
            </a:r>
            <a:r>
              <a:rPr lang="zh-CN" altLang="en-US" sz="2800" b="1" dirty="0">
                <a:latin typeface="Arial" panose="020B0604020202020204" pitchFamily="34" charset="0"/>
                <a:ea typeface="宋体" panose="02010600030101010101" pitchFamily="2" charset="-122"/>
              </a:rPr>
              <a:t>年</a:t>
            </a:r>
            <a:r>
              <a:rPr lang="en-US" altLang="zh-CN" sz="2800" b="1" dirty="0">
                <a:latin typeface="Arial" panose="020B0604020202020204" pitchFamily="34" charset="0"/>
                <a:ea typeface="宋体" panose="02010600030101010101" pitchFamily="2" charset="-122"/>
              </a:rPr>
              <a:t>5</a:t>
            </a:r>
            <a:r>
              <a:rPr lang="zh-CN" altLang="en-US" sz="2800" b="1" dirty="0">
                <a:latin typeface="Arial" panose="020B0604020202020204" pitchFamily="34" charset="0"/>
                <a:ea typeface="宋体" panose="02010600030101010101" pitchFamily="2" charset="-122"/>
              </a:rPr>
              <a:t>月在河南考察时指出</a:t>
            </a:r>
            <a:endParaRPr lang="zh-CN" altLang="en-US" sz="2800" b="1" dirty="0">
              <a:latin typeface="Arial" panose="020B0604020202020204" pitchFamily="34" charset="0"/>
              <a:ea typeface="宋体" panose="02010600030101010101" pitchFamily="2" charset="-122"/>
            </a:endParaRPr>
          </a:p>
        </p:txBody>
      </p:sp>
      <p:sp>
        <p:nvSpPr>
          <p:cNvPr id="8198" name="Rectangle 6"/>
          <p:cNvSpPr/>
          <p:nvPr/>
        </p:nvSpPr>
        <p:spPr>
          <a:xfrm>
            <a:off x="1173163" y="184150"/>
            <a:ext cx="4751387" cy="646113"/>
          </a:xfrm>
          <a:prstGeom prst="rect">
            <a:avLst/>
          </a:prstGeom>
          <a:noFill/>
          <a:ln w="9525">
            <a:noFill/>
          </a:ln>
        </p:spPr>
        <p:txBody>
          <a:bodyPr wrap="none">
            <a:spAutoFit/>
          </a:bodyPr>
          <a:p>
            <a:pPr>
              <a:spcBef>
                <a:spcPct val="0"/>
              </a:spcBef>
              <a:buClrTx/>
              <a:buSzTx/>
              <a:buNone/>
            </a:pPr>
            <a:r>
              <a:rPr lang="zh-CN" altLang="en-US" sz="3600" dirty="0">
                <a:solidFill>
                  <a:schemeClr val="tx1"/>
                </a:solidFill>
                <a:latin typeface="Times New Roman" panose="02020603050405020304" pitchFamily="18" charset="0"/>
              </a:rPr>
              <a:t>新常态”</a:t>
            </a:r>
            <a:r>
              <a:rPr lang="en-US" altLang="zh-CN" sz="3600" dirty="0">
                <a:solidFill>
                  <a:schemeClr val="tx1"/>
                </a:solidFill>
                <a:latin typeface="Times New Roman" panose="02020603050405020304" pitchFamily="18" charset="0"/>
                <a:ea typeface="宋体" panose="02010600030101010101" pitchFamily="2" charset="-122"/>
              </a:rPr>
              <a:t>(New Normal)</a:t>
            </a:r>
            <a:endParaRPr lang="en-US" altLang="zh-CN" sz="36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7522" name="Picture 2" descr="10121223188447">
            <a:hlinkClick r:id="" action="ppaction://hlinkshowjump?jump=nextslide"/>
          </p:cNvPr>
          <p:cNvPicPr>
            <a:picLocks noChangeAspect="1"/>
          </p:cNvPicPr>
          <p:nvPr/>
        </p:nvPicPr>
        <p:blipFill>
          <a:blip r:embed="rId1"/>
          <a:stretch>
            <a:fillRect/>
          </a:stretch>
        </p:blipFill>
        <p:spPr>
          <a:xfrm>
            <a:off x="514350" y="1268413"/>
            <a:ext cx="11074400" cy="5329237"/>
          </a:xfrm>
          <a:prstGeom prst="rect">
            <a:avLst/>
          </a:prstGeom>
          <a:noFill/>
          <a:ln w="9525">
            <a:noFill/>
          </a:ln>
        </p:spPr>
      </p:pic>
      <p:pic>
        <p:nvPicPr>
          <p:cNvPr id="109571" name="Picture 3"/>
          <p:cNvPicPr>
            <a:picLocks noChangeAspect="1"/>
          </p:cNvPicPr>
          <p:nvPr/>
        </p:nvPicPr>
        <p:blipFill>
          <a:blip r:embed="rId2"/>
          <a:stretch>
            <a:fillRect/>
          </a:stretch>
        </p:blipFill>
        <p:spPr>
          <a:xfrm>
            <a:off x="2955925" y="4292600"/>
            <a:ext cx="1277938" cy="781050"/>
          </a:xfrm>
          <a:prstGeom prst="rect">
            <a:avLst/>
          </a:prstGeom>
          <a:noFill/>
          <a:ln w="9525">
            <a:noFill/>
          </a:ln>
        </p:spPr>
      </p:pic>
      <p:pic>
        <p:nvPicPr>
          <p:cNvPr id="109572" name="Picture 4"/>
          <p:cNvPicPr>
            <a:picLocks noChangeAspect="1"/>
          </p:cNvPicPr>
          <p:nvPr/>
        </p:nvPicPr>
        <p:blipFill>
          <a:blip r:embed="rId3"/>
          <a:stretch>
            <a:fillRect/>
          </a:stretch>
        </p:blipFill>
        <p:spPr>
          <a:xfrm rot="9000000">
            <a:off x="3144838" y="1628775"/>
            <a:ext cx="1004887" cy="809625"/>
          </a:xfrm>
          <a:prstGeom prst="rect">
            <a:avLst/>
          </a:prstGeom>
          <a:noFill/>
          <a:ln w="9525">
            <a:noFill/>
          </a:ln>
        </p:spPr>
      </p:pic>
      <p:pic>
        <p:nvPicPr>
          <p:cNvPr id="109573" name="Picture 5"/>
          <p:cNvPicPr>
            <a:picLocks noChangeAspect="1"/>
          </p:cNvPicPr>
          <p:nvPr/>
        </p:nvPicPr>
        <p:blipFill>
          <a:blip r:embed="rId4"/>
          <a:stretch>
            <a:fillRect/>
          </a:stretch>
        </p:blipFill>
        <p:spPr>
          <a:xfrm rot="-7320000">
            <a:off x="4011613" y="955675"/>
            <a:ext cx="657225" cy="708025"/>
          </a:xfrm>
          <a:prstGeom prst="rect">
            <a:avLst/>
          </a:prstGeom>
          <a:noFill/>
          <a:ln w="9525">
            <a:noFill/>
          </a:ln>
        </p:spPr>
      </p:pic>
      <p:pic>
        <p:nvPicPr>
          <p:cNvPr id="109574" name="Picture 7" descr="16ebc1aa25a2939e1cd40662ce2b161d"/>
          <p:cNvPicPr>
            <a:picLocks noChangeAspect="1"/>
          </p:cNvPicPr>
          <p:nvPr/>
        </p:nvPicPr>
        <p:blipFill>
          <a:blip r:embed="rId5"/>
          <a:stretch>
            <a:fillRect/>
          </a:stretch>
        </p:blipFill>
        <p:spPr>
          <a:xfrm>
            <a:off x="6802438" y="549275"/>
            <a:ext cx="1241425" cy="952500"/>
          </a:xfrm>
          <a:prstGeom prst="rect">
            <a:avLst/>
          </a:prstGeom>
          <a:noFill/>
          <a:ln w="9525">
            <a:noFill/>
          </a:ln>
        </p:spPr>
      </p:pic>
      <p:pic>
        <p:nvPicPr>
          <p:cNvPr id="109575" name="Picture 8" descr="85b427dc376c466347a4f68dee6b5950">
            <a:hlinkClick r:id="" action="ppaction://hlinkshowjump?jump=lastslide"/>
          </p:cNvPr>
          <p:cNvPicPr>
            <a:picLocks noChangeAspect="1"/>
          </p:cNvPicPr>
          <p:nvPr/>
        </p:nvPicPr>
        <p:blipFill>
          <a:blip r:embed="rId6"/>
          <a:stretch>
            <a:fillRect/>
          </a:stretch>
        </p:blipFill>
        <p:spPr>
          <a:xfrm rot="960000">
            <a:off x="984250" y="1844675"/>
            <a:ext cx="1216025" cy="866775"/>
          </a:xfrm>
          <a:prstGeom prst="rect">
            <a:avLst/>
          </a:prstGeom>
          <a:noFill/>
          <a:ln w="9525">
            <a:noFill/>
          </a:ln>
        </p:spPr>
      </p:pic>
      <p:pic>
        <p:nvPicPr>
          <p:cNvPr id="109576" name="Picture 9" descr="097ac01dbd298105da266c608c5b93a4"/>
          <p:cNvPicPr>
            <a:picLocks noChangeAspect="1"/>
          </p:cNvPicPr>
          <p:nvPr/>
        </p:nvPicPr>
        <p:blipFill>
          <a:blip r:embed="rId7"/>
          <a:stretch>
            <a:fillRect/>
          </a:stretch>
        </p:blipFill>
        <p:spPr>
          <a:xfrm rot="6180000">
            <a:off x="2622550" y="844550"/>
            <a:ext cx="839788" cy="1111250"/>
          </a:xfrm>
          <a:prstGeom prst="rect">
            <a:avLst/>
          </a:prstGeom>
          <a:noFill/>
          <a:ln w="9525">
            <a:noFill/>
          </a:ln>
        </p:spPr>
      </p:pic>
      <p:pic>
        <p:nvPicPr>
          <p:cNvPr id="109577" name="Picture 10" descr="097ac01dbd298105da266c608c5b93a4"/>
          <p:cNvPicPr>
            <a:picLocks noChangeAspect="1"/>
          </p:cNvPicPr>
          <p:nvPr/>
        </p:nvPicPr>
        <p:blipFill>
          <a:blip r:embed="rId7"/>
          <a:stretch>
            <a:fillRect/>
          </a:stretch>
        </p:blipFill>
        <p:spPr>
          <a:xfrm rot="-3480000">
            <a:off x="5249863" y="3221038"/>
            <a:ext cx="839787" cy="1112837"/>
          </a:xfrm>
          <a:prstGeom prst="rect">
            <a:avLst/>
          </a:prstGeom>
          <a:noFill/>
          <a:ln w="9525">
            <a:noFill/>
          </a:ln>
        </p:spPr>
      </p:pic>
      <p:sp>
        <p:nvSpPr>
          <p:cNvPr id="107530" name="WordArt 10"/>
          <p:cNvSpPr>
            <a:spLocks noTextEdit="1"/>
          </p:cNvSpPr>
          <p:nvPr/>
        </p:nvSpPr>
        <p:spPr>
          <a:xfrm>
            <a:off x="893763" y="4114800"/>
            <a:ext cx="9731375" cy="1152525"/>
          </a:xfrm>
          <a:prstGeom prst="rect">
            <a:avLst/>
          </a:prstGeom>
        </p:spPr>
        <p:txBody>
          <a:bodyPr wrap="none" fromWordArt="1">
            <a:prstTxWarp prst="textPlain">
              <a:avLst>
                <a:gd name="adj" fmla="val 50000"/>
              </a:avLst>
            </a:prstTxWarp>
            <a:normAutofit/>
          </a:bodyPr>
          <a:p>
            <a:pPr algn="ctr" eaLnBrk="0" hangingPunct="0"/>
            <a:r>
              <a:rPr lang="zh-CN" altLang="en-US" sz="60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8998"/>
                    </a:srgbClr>
                  </a:outerShdw>
                </a:effectLst>
                <a:latin typeface="Sylfaen" panose="010A0502050306030303" charset="0"/>
                <a:ea typeface="Sylfaen" panose="010A0502050306030303" charset="0"/>
              </a:rPr>
              <a:t>Thank you!</a:t>
            </a:r>
            <a:endParaRPr lang="zh-CN" altLang="en-US" sz="6000" b="1">
              <a:ln w="12700" cap="flat" cmpd="sng">
                <a:solidFill>
                  <a:srgbClr val="EAEAEA"/>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8998"/>
                  </a:srgbClr>
                </a:outerShdw>
              </a:effectLst>
              <a:latin typeface="Sylfaen" panose="010A0502050306030303" charset="0"/>
              <a:ea typeface="Sylfaen" panose="010A0502050306030303" charset="0"/>
            </a:endParaRPr>
          </a:p>
        </p:txBody>
      </p:sp>
      <p:sp>
        <p:nvSpPr>
          <p:cNvPr id="107531" name="Rectangle 11"/>
          <p:cNvSpPr>
            <a:spLocks noGrp="1"/>
          </p:cNvSpPr>
          <p:nvPr>
            <p:ph type="title" idx="4294967295"/>
          </p:nvPr>
        </p:nvSpPr>
        <p:spPr>
          <a:xfrm>
            <a:off x="-1360487" y="0"/>
            <a:ext cx="10723562" cy="1143000"/>
          </a:xfrm>
        </p:spPr>
        <p:txBody>
          <a:bodyPr vert="horz" wrap="square" lIns="91440" tIns="45720" rIns="91440" bIns="45720" anchor="ctr"/>
          <a:p>
            <a:pPr eaLnBrk="1" hangingPunct="1"/>
            <a:r>
              <a:rPr lang="zh-CN" altLang="en-US" sz="3600" dirty="0">
                <a:ea typeface="黑体" panose="02010609060101010101" pitchFamily="49" charset="-122"/>
              </a:rPr>
              <a:t>衷心感谢您的聆听和参与！</a:t>
            </a:r>
            <a:endParaRPr lang="zh-CN" altLang="en-US" sz="3600" dirty="0">
              <a:ea typeface="黑体" panose="02010609060101010101" pitchFamily="49" charset="-122"/>
            </a:endParaRPr>
          </a:p>
        </p:txBody>
      </p:sp>
      <p:sp>
        <p:nvSpPr>
          <p:cNvPr id="107532" name="Rectangle 12"/>
          <p:cNvSpPr>
            <a:spLocks noGrp="1"/>
          </p:cNvSpPr>
          <p:nvPr>
            <p:ph type="body" idx="4294967295"/>
          </p:nvPr>
        </p:nvSpPr>
        <p:spPr/>
        <p:txBody>
          <a:bodyPr vert="horz" wrap="square" lIns="91440" tIns="45720" rIns="91440" bIns="45720" anchor="t"/>
          <a:p>
            <a:pPr eaLnBrk="1" hangingPunct="1"/>
            <a:endParaRPr lang="zh-CN" altLang="zh-CN" dirty="0"/>
          </a:p>
        </p:txBody>
      </p:sp>
    </p:spTree>
  </p:cSld>
  <p:clrMapOvr>
    <a:masterClrMapping/>
  </p:clrMapOvr>
  <p:transition>
    <p:diamond/>
    <p:sndAc>
      <p:stSnd>
        <p:snd r:embed="rId8"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09573"/>
                                        </p:tgtEl>
                                        <p:attrNameLst>
                                          <p:attrName>style.visibility</p:attrName>
                                        </p:attrNameLst>
                                      </p:cBhvr>
                                      <p:to>
                                        <p:strVal val="visible"/>
                                      </p:to>
                                    </p:set>
                                    <p:anim calcmode="lin" valueType="num">
                                      <p:cBhvr>
                                        <p:cTn id="7" dur="500" fill="hold"/>
                                        <p:tgtEl>
                                          <p:spTgt spid="109573"/>
                                        </p:tgtEl>
                                        <p:attrNameLst>
                                          <p:attrName>ppt_w</p:attrName>
                                        </p:attrNameLst>
                                      </p:cBhvr>
                                      <p:tavLst>
                                        <p:tav tm="0">
                                          <p:val>
                                            <p:fltVal val="0.000000"/>
                                          </p:val>
                                        </p:tav>
                                        <p:tav tm="100000">
                                          <p:val>
                                            <p:strVal val="#ppt_w"/>
                                          </p:val>
                                        </p:tav>
                                      </p:tavLst>
                                    </p:anim>
                                    <p:anim calcmode="lin" valueType="num">
                                      <p:cBhvr>
                                        <p:cTn id="8" dur="500" fill="hold"/>
                                        <p:tgtEl>
                                          <p:spTgt spid="109573"/>
                                        </p:tgtEl>
                                        <p:attrNameLst>
                                          <p:attrName>ppt_h</p:attrName>
                                        </p:attrNameLst>
                                      </p:cBhvr>
                                      <p:tavLst>
                                        <p:tav tm="0">
                                          <p:val>
                                            <p:fltVal val="0.000000"/>
                                          </p:val>
                                        </p:tav>
                                        <p:tav tm="100000">
                                          <p:val>
                                            <p:strVal val="#ppt_h"/>
                                          </p:val>
                                        </p:tav>
                                      </p:tavLst>
                                    </p:anim>
                                  </p:childTnLst>
                                </p:cTn>
                              </p:par>
                              <p:par>
                                <p:cTn id="9" presetID="47" presetClass="entr" presetSubtype="0" fill="hold" nodeType="withEffect">
                                  <p:stCondLst>
                                    <p:cond delay="0"/>
                                  </p:stCondLst>
                                  <p:childTnLst>
                                    <p:set>
                                      <p:cBhvr>
                                        <p:cTn id="10" dur="1" fill="hold">
                                          <p:stCondLst>
                                            <p:cond delay="0"/>
                                          </p:stCondLst>
                                        </p:cTn>
                                        <p:tgtEl>
                                          <p:spTgt spid="109576"/>
                                        </p:tgtEl>
                                        <p:attrNameLst>
                                          <p:attrName>style.visibility</p:attrName>
                                        </p:attrNameLst>
                                      </p:cBhvr>
                                      <p:to>
                                        <p:strVal val="visible"/>
                                      </p:to>
                                    </p:set>
                                    <p:animEffect transition="in" filter="fade">
                                      <p:cBhvr>
                                        <p:cTn id="11" dur="1000"/>
                                        <p:tgtEl>
                                          <p:spTgt spid="109576"/>
                                        </p:tgtEl>
                                      </p:cBhvr>
                                    </p:animEffect>
                                    <p:anim calcmode="lin" valueType="num">
                                      <p:cBhvr>
                                        <p:cTn id="12" dur="1000" fill="hold"/>
                                        <p:tgtEl>
                                          <p:spTgt spid="109576"/>
                                        </p:tgtEl>
                                        <p:attrNameLst>
                                          <p:attrName>ppt_x</p:attrName>
                                        </p:attrNameLst>
                                      </p:cBhvr>
                                      <p:tavLst>
                                        <p:tav tm="0">
                                          <p:val>
                                            <p:strVal val="#ppt_x"/>
                                          </p:val>
                                        </p:tav>
                                        <p:tav tm="100000">
                                          <p:val>
                                            <p:strVal val="#ppt_x"/>
                                          </p:val>
                                        </p:tav>
                                      </p:tavLst>
                                    </p:anim>
                                    <p:anim calcmode="lin" valueType="num">
                                      <p:cBhvr>
                                        <p:cTn id="13" dur="1000" fill="hold"/>
                                        <p:tgtEl>
                                          <p:spTgt spid="109576"/>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51" presetClass="entr" presetSubtype="0" fill="hold" nodeType="afterEffect">
                                  <p:stCondLst>
                                    <p:cond delay="0"/>
                                  </p:stCondLst>
                                  <p:childTnLst>
                                    <p:set>
                                      <p:cBhvr>
                                        <p:cTn id="16" dur="1" fill="hold">
                                          <p:stCondLst>
                                            <p:cond delay="0"/>
                                          </p:stCondLst>
                                        </p:cTn>
                                        <p:tgtEl>
                                          <p:spTgt spid="107530"/>
                                        </p:tgtEl>
                                        <p:attrNameLst>
                                          <p:attrName>style.visibility</p:attrName>
                                        </p:attrNameLst>
                                      </p:cBhvr>
                                      <p:to>
                                        <p:strVal val="visible"/>
                                      </p:to>
                                    </p:set>
                                    <p:animEffect transition="in" filter="fade">
                                      <p:cBhvr>
                                        <p:cTn id="17" dur="770" decel="100000"/>
                                        <p:tgtEl>
                                          <p:spTgt spid="107530"/>
                                        </p:tgtEl>
                                      </p:cBhvr>
                                    </p:animEffect>
                                    <p:animScale>
                                      <p:cBhvr>
                                        <p:cTn id="18" dur="770" decel="100000"/>
                                        <p:tgtEl>
                                          <p:spTgt spid="107530"/>
                                        </p:tgtEl>
                                      </p:cBhvr>
                                      <p:from x="10000" y="10000"/>
                                      <p:to x="200000" y="450000"/>
                                    </p:animScale>
                                    <p:animScale>
                                      <p:cBhvr>
                                        <p:cTn id="19" dur="1230" accel="100000" fill="hold">
                                          <p:stCondLst>
                                            <p:cond delay="770"/>
                                          </p:stCondLst>
                                        </p:cTn>
                                        <p:tgtEl>
                                          <p:spTgt spid="107530"/>
                                        </p:tgtEl>
                                      </p:cBhvr>
                                      <p:from x="200000" y="450000"/>
                                      <p:to x="100000" y="100000"/>
                                    </p:animScale>
                                    <p:set>
                                      <p:cBhvr>
                                        <p:cTn id="20" dur="770" fill="hold"/>
                                        <p:tgtEl>
                                          <p:spTgt spid="107530"/>
                                        </p:tgtEl>
                                        <p:attrNameLst>
                                          <p:attrName>ppt_x</p:attrName>
                                        </p:attrNameLst>
                                      </p:cBhvr>
                                      <p:to>
                                        <p:strVal val="(0.5)"/>
                                      </p:to>
                                    </p:set>
                                    <p:anim from="(0.5)" to="(#ppt_x)" calcmode="lin" valueType="num">
                                      <p:cBhvr>
                                        <p:cTn id="21" dur="1230" accel="100000" fill="hold">
                                          <p:stCondLst>
                                            <p:cond delay="770"/>
                                          </p:stCondLst>
                                        </p:cTn>
                                        <p:tgtEl>
                                          <p:spTgt spid="107530"/>
                                        </p:tgtEl>
                                        <p:attrNameLst>
                                          <p:attrName>ppt_x</p:attrName>
                                        </p:attrNameLst>
                                      </p:cBhvr>
                                    </p:anim>
                                    <p:set>
                                      <p:cBhvr>
                                        <p:cTn id="22" dur="770" fill="hold"/>
                                        <p:tgtEl>
                                          <p:spTgt spid="107530"/>
                                        </p:tgtEl>
                                        <p:attrNameLst>
                                          <p:attrName>ppt_y</p:attrName>
                                        </p:attrNameLst>
                                      </p:cBhvr>
                                      <p:to>
                                        <p:strVal val="(#ppt_y+0.4)"/>
                                      </p:to>
                                    </p:set>
                                    <p:anim from="(#ppt_y+0.4)" to="(#ppt_y)" calcmode="lin" valueType="num">
                                      <p:cBhvr>
                                        <p:cTn id="23" dur="1230" accel="100000" fill="hold">
                                          <p:stCondLst>
                                            <p:cond delay="770"/>
                                          </p:stCondLst>
                                        </p:cTn>
                                        <p:tgtEl>
                                          <p:spTgt spid="107530"/>
                                        </p:tgtEl>
                                        <p:attrNameLst>
                                          <p:attrName>ppt_y</p:attrName>
                                        </p:attrNameLst>
                                      </p:cBhvr>
                                    </p:anim>
                                  </p:childTnLst>
                                </p:cTn>
                              </p:par>
                            </p:childTnLst>
                          </p:cTn>
                        </p:par>
                        <p:par>
                          <p:cTn id="24" fill="hold">
                            <p:stCondLst>
                              <p:cond delay="2500"/>
                            </p:stCondLst>
                            <p:childTnLst>
                              <p:par>
                                <p:cTn id="25" presetID="6" presetClass="emph" presetSubtype="0" fill="hold" nodeType="afterEffect">
                                  <p:stCondLst>
                                    <p:cond delay="0"/>
                                  </p:stCondLst>
                                  <p:childTnLst>
                                    <p:animScale>
                                      <p:cBhvr>
                                        <p:cTn id="26" dur="2000" fill="hold"/>
                                        <p:tgtEl>
                                          <p:spTgt spid="109573"/>
                                        </p:tgtEl>
                                      </p:cBhvr>
                                      <p:by x="150000" y="150000"/>
                                    </p:animScale>
                                  </p:childTnLst>
                                </p:cTn>
                              </p:par>
                              <p:par>
                                <p:cTn id="27" presetID="6" presetClass="emph" presetSubtype="0" fill="hold" nodeType="withEffect">
                                  <p:stCondLst>
                                    <p:cond delay="0"/>
                                  </p:stCondLst>
                                  <p:childTnLst>
                                    <p:animScale>
                                      <p:cBhvr>
                                        <p:cTn id="28" dur="2000" fill="hold"/>
                                        <p:tgtEl>
                                          <p:spTgt spid="109576"/>
                                        </p:tgtEl>
                                      </p:cBhvr>
                                      <p:by x="150000" y="150000"/>
                                    </p:animScale>
                                  </p:childTnLst>
                                </p:cTn>
                              </p:par>
                            </p:childTnLst>
                          </p:cTn>
                        </p:par>
                        <p:par>
                          <p:cTn id="29" fill="hold">
                            <p:stCondLst>
                              <p:cond delay="4500"/>
                            </p:stCondLst>
                            <p:childTnLst>
                              <p:par>
                                <p:cTn id="30" presetID="42" presetClass="entr" presetSubtype="0" fill="hold" nodeType="afterEffect">
                                  <p:stCondLst>
                                    <p:cond delay="0"/>
                                  </p:stCondLst>
                                  <p:childTnLst>
                                    <p:set>
                                      <p:cBhvr>
                                        <p:cTn id="31" dur="1" fill="hold">
                                          <p:stCondLst>
                                            <p:cond delay="0"/>
                                          </p:stCondLst>
                                        </p:cTn>
                                        <p:tgtEl>
                                          <p:spTgt spid="109574"/>
                                        </p:tgtEl>
                                        <p:attrNameLst>
                                          <p:attrName>style.visibility</p:attrName>
                                        </p:attrNameLst>
                                      </p:cBhvr>
                                      <p:to>
                                        <p:strVal val="visible"/>
                                      </p:to>
                                    </p:set>
                                    <p:animEffect transition="in" filter="fade">
                                      <p:cBhvr>
                                        <p:cTn id="32" dur="1000"/>
                                        <p:tgtEl>
                                          <p:spTgt spid="109574"/>
                                        </p:tgtEl>
                                      </p:cBhvr>
                                    </p:animEffect>
                                    <p:anim calcmode="lin" valueType="num">
                                      <p:cBhvr>
                                        <p:cTn id="33" dur="1000" fill="hold"/>
                                        <p:tgtEl>
                                          <p:spTgt spid="109574"/>
                                        </p:tgtEl>
                                        <p:attrNameLst>
                                          <p:attrName>ppt_x</p:attrName>
                                        </p:attrNameLst>
                                      </p:cBhvr>
                                      <p:tavLst>
                                        <p:tav tm="0">
                                          <p:val>
                                            <p:strVal val="#ppt_x"/>
                                          </p:val>
                                        </p:tav>
                                        <p:tav tm="100000">
                                          <p:val>
                                            <p:strVal val="#ppt_x"/>
                                          </p:val>
                                        </p:tav>
                                      </p:tavLst>
                                    </p:anim>
                                    <p:anim calcmode="lin" valueType="num">
                                      <p:cBhvr>
                                        <p:cTn id="34" dur="1000" fill="hold"/>
                                        <p:tgtEl>
                                          <p:spTgt spid="109574"/>
                                        </p:tgtEl>
                                        <p:attrNameLst>
                                          <p:attrName>ppt_y</p:attrName>
                                        </p:attrNameLst>
                                      </p:cBhvr>
                                      <p:tavLst>
                                        <p:tav tm="0">
                                          <p:val>
                                            <p:strVal val="#ppt_y+.1"/>
                                          </p:val>
                                        </p:tav>
                                        <p:tav tm="100000">
                                          <p:val>
                                            <p:strVal val="#ppt_y"/>
                                          </p:val>
                                        </p:tav>
                                      </p:tavLst>
                                    </p:anim>
                                  </p:childTnLst>
                                </p:cTn>
                              </p:par>
                            </p:childTnLst>
                          </p:cTn>
                        </p:par>
                        <p:par>
                          <p:cTn id="35" fill="hold">
                            <p:stCondLst>
                              <p:cond delay="5500"/>
                            </p:stCondLst>
                            <p:childTnLst>
                              <p:par>
                                <p:cTn id="36" presetID="6" presetClass="emph" presetSubtype="0" fill="hold" nodeType="afterEffect">
                                  <p:stCondLst>
                                    <p:cond delay="0"/>
                                  </p:stCondLst>
                                  <p:childTnLst>
                                    <p:animScale>
                                      <p:cBhvr>
                                        <p:cTn id="37" dur="2000" fill="hold"/>
                                        <p:tgtEl>
                                          <p:spTgt spid="109574"/>
                                        </p:tgtEl>
                                      </p:cBhvr>
                                      <p:by x="150000" y="150000"/>
                                    </p:animScale>
                                  </p:childTnLst>
                                </p:cTn>
                              </p:par>
                            </p:childTnLst>
                          </p:cTn>
                        </p:par>
                        <p:par>
                          <p:cTn id="38" fill="hold">
                            <p:stCondLst>
                              <p:cond delay="7500"/>
                            </p:stCondLst>
                            <p:childTnLst>
                              <p:par>
                                <p:cTn id="39" presetID="23" presetClass="entr" presetSubtype="16" fill="hold" nodeType="afterEffect">
                                  <p:stCondLst>
                                    <p:cond delay="0"/>
                                  </p:stCondLst>
                                  <p:childTnLst>
                                    <p:set>
                                      <p:cBhvr>
                                        <p:cTn id="40" dur="1" fill="hold">
                                          <p:stCondLst>
                                            <p:cond delay="0"/>
                                          </p:stCondLst>
                                        </p:cTn>
                                        <p:tgtEl>
                                          <p:spTgt spid="109577"/>
                                        </p:tgtEl>
                                        <p:attrNameLst>
                                          <p:attrName>style.visibility</p:attrName>
                                        </p:attrNameLst>
                                      </p:cBhvr>
                                      <p:to>
                                        <p:strVal val="visible"/>
                                      </p:to>
                                    </p:set>
                                    <p:anim calcmode="lin" valueType="num">
                                      <p:cBhvr>
                                        <p:cTn id="41" dur="500" fill="hold"/>
                                        <p:tgtEl>
                                          <p:spTgt spid="109577"/>
                                        </p:tgtEl>
                                        <p:attrNameLst>
                                          <p:attrName>ppt_w</p:attrName>
                                        </p:attrNameLst>
                                      </p:cBhvr>
                                      <p:tavLst>
                                        <p:tav tm="0">
                                          <p:val>
                                            <p:fltVal val="0.000000"/>
                                          </p:val>
                                        </p:tav>
                                        <p:tav tm="100000">
                                          <p:val>
                                            <p:strVal val="#ppt_w"/>
                                          </p:val>
                                        </p:tav>
                                      </p:tavLst>
                                    </p:anim>
                                    <p:anim calcmode="lin" valueType="num">
                                      <p:cBhvr>
                                        <p:cTn id="42" dur="500" fill="hold"/>
                                        <p:tgtEl>
                                          <p:spTgt spid="109577"/>
                                        </p:tgtEl>
                                        <p:attrNameLst>
                                          <p:attrName>ppt_h</p:attrName>
                                        </p:attrNameLst>
                                      </p:cBhvr>
                                      <p:tavLst>
                                        <p:tav tm="0">
                                          <p:val>
                                            <p:fltVal val="0.000000"/>
                                          </p:val>
                                        </p:tav>
                                        <p:tav tm="100000">
                                          <p:val>
                                            <p:strVal val="#ppt_h"/>
                                          </p:val>
                                        </p:tav>
                                      </p:tavLst>
                                    </p:anim>
                                  </p:childTnLst>
                                </p:cTn>
                              </p:par>
                            </p:childTnLst>
                          </p:cTn>
                        </p:par>
                        <p:par>
                          <p:cTn id="43" fill="hold">
                            <p:stCondLst>
                              <p:cond delay="8000"/>
                            </p:stCondLst>
                            <p:childTnLst>
                              <p:par>
                                <p:cTn id="44" presetID="6" presetClass="emph" presetSubtype="0" fill="hold" nodeType="afterEffect">
                                  <p:stCondLst>
                                    <p:cond delay="0"/>
                                  </p:stCondLst>
                                  <p:childTnLst>
                                    <p:animScale>
                                      <p:cBhvr>
                                        <p:cTn id="45" dur="2000" fill="hold"/>
                                        <p:tgtEl>
                                          <p:spTgt spid="109577"/>
                                        </p:tgtEl>
                                      </p:cBhvr>
                                      <p:by x="150000" y="150000"/>
                                    </p:animScale>
                                  </p:childTnLst>
                                </p:cTn>
                              </p:par>
                            </p:childTnLst>
                          </p:cTn>
                        </p:par>
                        <p:par>
                          <p:cTn id="46" fill="hold">
                            <p:stCondLst>
                              <p:cond delay="10000"/>
                            </p:stCondLst>
                            <p:childTnLst>
                              <p:par>
                                <p:cTn id="47" presetID="23" presetClass="entr" presetSubtype="16" fill="hold" nodeType="afterEffect">
                                  <p:stCondLst>
                                    <p:cond delay="0"/>
                                  </p:stCondLst>
                                  <p:childTnLst>
                                    <p:set>
                                      <p:cBhvr>
                                        <p:cTn id="48" dur="1" fill="hold">
                                          <p:stCondLst>
                                            <p:cond delay="0"/>
                                          </p:stCondLst>
                                        </p:cTn>
                                        <p:tgtEl>
                                          <p:spTgt spid="109571"/>
                                        </p:tgtEl>
                                        <p:attrNameLst>
                                          <p:attrName>style.visibility</p:attrName>
                                        </p:attrNameLst>
                                      </p:cBhvr>
                                      <p:to>
                                        <p:strVal val="visible"/>
                                      </p:to>
                                    </p:set>
                                    <p:anim calcmode="lin" valueType="num">
                                      <p:cBhvr>
                                        <p:cTn id="49" dur="500" fill="hold"/>
                                        <p:tgtEl>
                                          <p:spTgt spid="109571"/>
                                        </p:tgtEl>
                                        <p:attrNameLst>
                                          <p:attrName>ppt_w</p:attrName>
                                        </p:attrNameLst>
                                      </p:cBhvr>
                                      <p:tavLst>
                                        <p:tav tm="0">
                                          <p:val>
                                            <p:fltVal val="0.000000"/>
                                          </p:val>
                                        </p:tav>
                                        <p:tav tm="100000">
                                          <p:val>
                                            <p:strVal val="#ppt_w"/>
                                          </p:val>
                                        </p:tav>
                                      </p:tavLst>
                                    </p:anim>
                                    <p:anim calcmode="lin" valueType="num">
                                      <p:cBhvr>
                                        <p:cTn id="50" dur="500" fill="hold"/>
                                        <p:tgtEl>
                                          <p:spTgt spid="109571"/>
                                        </p:tgtEl>
                                        <p:attrNameLst>
                                          <p:attrName>ppt_h</p:attrName>
                                        </p:attrNameLst>
                                      </p:cBhvr>
                                      <p:tavLst>
                                        <p:tav tm="0">
                                          <p:val>
                                            <p:fltVal val="0.000000"/>
                                          </p:val>
                                        </p:tav>
                                        <p:tav tm="100000">
                                          <p:val>
                                            <p:strVal val="#ppt_h"/>
                                          </p:val>
                                        </p:tav>
                                      </p:tavLst>
                                    </p:anim>
                                  </p:childTnLst>
                                </p:cTn>
                              </p:par>
                            </p:childTnLst>
                          </p:cTn>
                        </p:par>
                        <p:par>
                          <p:cTn id="51" fill="hold">
                            <p:stCondLst>
                              <p:cond delay="10500"/>
                            </p:stCondLst>
                            <p:childTnLst>
                              <p:par>
                                <p:cTn id="52" presetID="6" presetClass="emph" presetSubtype="0" fill="hold" nodeType="afterEffect">
                                  <p:stCondLst>
                                    <p:cond delay="0"/>
                                  </p:stCondLst>
                                  <p:childTnLst>
                                    <p:animScale>
                                      <p:cBhvr>
                                        <p:cTn id="53" dur="2000" fill="hold"/>
                                        <p:tgtEl>
                                          <p:spTgt spid="109571"/>
                                        </p:tgtEl>
                                      </p:cBhvr>
                                      <p:by x="150000" y="150000"/>
                                    </p:animScale>
                                  </p:childTnLst>
                                </p:cTn>
                              </p:par>
                            </p:childTnLst>
                          </p:cTn>
                        </p:par>
                        <p:par>
                          <p:cTn id="54" fill="hold">
                            <p:stCondLst>
                              <p:cond delay="12500"/>
                            </p:stCondLst>
                            <p:childTnLst>
                              <p:par>
                                <p:cTn id="55" presetID="23" presetClass="entr" presetSubtype="16" fill="hold" nodeType="afterEffect">
                                  <p:stCondLst>
                                    <p:cond delay="0"/>
                                  </p:stCondLst>
                                  <p:childTnLst>
                                    <p:set>
                                      <p:cBhvr>
                                        <p:cTn id="56" dur="1" fill="hold">
                                          <p:stCondLst>
                                            <p:cond delay="0"/>
                                          </p:stCondLst>
                                        </p:cTn>
                                        <p:tgtEl>
                                          <p:spTgt spid="109572"/>
                                        </p:tgtEl>
                                        <p:attrNameLst>
                                          <p:attrName>style.visibility</p:attrName>
                                        </p:attrNameLst>
                                      </p:cBhvr>
                                      <p:to>
                                        <p:strVal val="visible"/>
                                      </p:to>
                                    </p:set>
                                    <p:anim calcmode="lin" valueType="num">
                                      <p:cBhvr>
                                        <p:cTn id="57" dur="500" fill="hold"/>
                                        <p:tgtEl>
                                          <p:spTgt spid="109572"/>
                                        </p:tgtEl>
                                        <p:attrNameLst>
                                          <p:attrName>ppt_w</p:attrName>
                                        </p:attrNameLst>
                                      </p:cBhvr>
                                      <p:tavLst>
                                        <p:tav tm="0">
                                          <p:val>
                                            <p:fltVal val="0.000000"/>
                                          </p:val>
                                        </p:tav>
                                        <p:tav tm="100000">
                                          <p:val>
                                            <p:strVal val="#ppt_w"/>
                                          </p:val>
                                        </p:tav>
                                      </p:tavLst>
                                    </p:anim>
                                    <p:anim calcmode="lin" valueType="num">
                                      <p:cBhvr>
                                        <p:cTn id="58" dur="500" fill="hold"/>
                                        <p:tgtEl>
                                          <p:spTgt spid="109572"/>
                                        </p:tgtEl>
                                        <p:attrNameLst>
                                          <p:attrName>ppt_h</p:attrName>
                                        </p:attrNameLst>
                                      </p:cBhvr>
                                      <p:tavLst>
                                        <p:tav tm="0">
                                          <p:val>
                                            <p:fltVal val="0.000000"/>
                                          </p:val>
                                        </p:tav>
                                        <p:tav tm="100000">
                                          <p:val>
                                            <p:strVal val="#ppt_h"/>
                                          </p:val>
                                        </p:tav>
                                      </p:tavLst>
                                    </p:anim>
                                  </p:childTnLst>
                                </p:cTn>
                              </p:par>
                            </p:childTnLst>
                          </p:cTn>
                        </p:par>
                        <p:par>
                          <p:cTn id="59" fill="hold">
                            <p:stCondLst>
                              <p:cond delay="13000"/>
                            </p:stCondLst>
                            <p:childTnLst>
                              <p:par>
                                <p:cTn id="60" presetID="6" presetClass="emph" presetSubtype="0" fill="hold" nodeType="afterEffect">
                                  <p:stCondLst>
                                    <p:cond delay="0"/>
                                  </p:stCondLst>
                                  <p:childTnLst>
                                    <p:animScale>
                                      <p:cBhvr>
                                        <p:cTn id="61" dur="2000" fill="hold"/>
                                        <p:tgtEl>
                                          <p:spTgt spid="109572"/>
                                        </p:tgtEl>
                                      </p:cBhvr>
                                      <p:by x="150000" y="150000"/>
                                    </p:animScale>
                                  </p:childTnLst>
                                </p:cTn>
                              </p:par>
                            </p:childTnLst>
                          </p:cTn>
                        </p:par>
                        <p:par>
                          <p:cTn id="62" fill="hold">
                            <p:stCondLst>
                              <p:cond delay="15000"/>
                            </p:stCondLst>
                            <p:childTnLst>
                              <p:par>
                                <p:cTn id="63" presetID="26" presetClass="entr" presetSubtype="0" fill="hold" nodeType="afterEffect">
                                  <p:stCondLst>
                                    <p:cond delay="0"/>
                                  </p:stCondLst>
                                  <p:childTnLst>
                                    <p:set>
                                      <p:cBhvr>
                                        <p:cTn id="64" dur="1" fill="hold">
                                          <p:stCondLst>
                                            <p:cond delay="0"/>
                                          </p:stCondLst>
                                        </p:cTn>
                                        <p:tgtEl>
                                          <p:spTgt spid="109575"/>
                                        </p:tgtEl>
                                        <p:attrNameLst>
                                          <p:attrName>style.visibility</p:attrName>
                                        </p:attrNameLst>
                                      </p:cBhvr>
                                      <p:to>
                                        <p:strVal val="visible"/>
                                      </p:to>
                                    </p:set>
                                    <p:animEffect transition="in" filter="wipe(down)">
                                      <p:cBhvr>
                                        <p:cTn id="65" dur="580">
                                          <p:stCondLst>
                                            <p:cond delay="0"/>
                                          </p:stCondLst>
                                        </p:cTn>
                                        <p:tgtEl>
                                          <p:spTgt spid="109575"/>
                                        </p:tgtEl>
                                      </p:cBhvr>
                                    </p:animEffect>
                                    <p:anim calcmode="lin" valueType="num">
                                      <p:cBhvr>
                                        <p:cTn id="66" dur="1822">
                                          <p:stCondLst>
                                            <p:cond delay="0"/>
                                          </p:stCondLst>
                                        </p:cTn>
                                        <p:tgtEl>
                                          <p:spTgt spid="109575"/>
                                        </p:tgtEl>
                                        <p:attrNameLst>
                                          <p:attrName>ppt_x</p:attrName>
                                        </p:attrNameLst>
                                      </p:cBhvr>
                                      <p:tavLst>
                                        <p:tav tm="0">
                                          <p:val>
                                            <p:strVal val="#ppt_x-0.25"/>
                                          </p:val>
                                        </p:tav>
                                        <p:tav tm="100000">
                                          <p:val>
                                            <p:strVal val="#ppt_x"/>
                                          </p:val>
                                        </p:tav>
                                      </p:tavLst>
                                    </p:anim>
                                    <p:anim calcmode="lin" valueType="num">
                                      <p:cBhvr>
                                        <p:cTn id="67" dur="664">
                                          <p:stCondLst>
                                            <p:cond delay="0"/>
                                          </p:stCondLst>
                                        </p:cTn>
                                        <p:tgtEl>
                                          <p:spTgt spid="109575"/>
                                        </p:tgtEl>
                                        <p:attrNameLst>
                                          <p:attrName>ppt_y</p:attrName>
                                        </p:attrNameLst>
                                      </p:cBhvr>
                                      <p:tavLst>
                                        <p:tav tm="0" fmla="#ppt_y-sin(pi*$)/3">
                                          <p:val>
                                            <p:fltVal val="0.500000"/>
                                          </p:val>
                                        </p:tav>
                                        <p:tav tm="100000">
                                          <p:val>
                                            <p:fltVal val="1.000000"/>
                                          </p:val>
                                        </p:tav>
                                      </p:tavLst>
                                    </p:anim>
                                    <p:anim calcmode="lin" valueType="num">
                                      <p:cBhvr>
                                        <p:cTn id="68" dur="664">
                                          <p:stCondLst>
                                            <p:cond delay="664"/>
                                          </p:stCondLst>
                                        </p:cTn>
                                        <p:tgtEl>
                                          <p:spTgt spid="109575"/>
                                        </p:tgtEl>
                                        <p:attrNameLst>
                                          <p:attrName>ppt_y</p:attrName>
                                        </p:attrNameLst>
                                      </p:cBhvr>
                                      <p:tavLst>
                                        <p:tav tm="0" fmla="#ppt_y-sin(pi*$)/9">
                                          <p:val>
                                            <p:fltVal val="0.000000"/>
                                          </p:val>
                                        </p:tav>
                                        <p:tav tm="100000">
                                          <p:val>
                                            <p:fltVal val="1.000000"/>
                                          </p:val>
                                        </p:tav>
                                      </p:tavLst>
                                    </p:anim>
                                    <p:anim calcmode="lin" valueType="num">
                                      <p:cBhvr>
                                        <p:cTn id="69" dur="332">
                                          <p:stCondLst>
                                            <p:cond delay="1324"/>
                                          </p:stCondLst>
                                        </p:cTn>
                                        <p:tgtEl>
                                          <p:spTgt spid="109575"/>
                                        </p:tgtEl>
                                        <p:attrNameLst>
                                          <p:attrName>ppt_y</p:attrName>
                                        </p:attrNameLst>
                                      </p:cBhvr>
                                      <p:tavLst>
                                        <p:tav tm="0" fmla="#ppt_y-sin(pi*$)/27">
                                          <p:val>
                                            <p:fltVal val="0.000000"/>
                                          </p:val>
                                        </p:tav>
                                        <p:tav tm="100000">
                                          <p:val>
                                            <p:fltVal val="1.000000"/>
                                          </p:val>
                                        </p:tav>
                                      </p:tavLst>
                                    </p:anim>
                                    <p:anim calcmode="lin" valueType="num">
                                      <p:cBhvr>
                                        <p:cTn id="70" dur="164">
                                          <p:stCondLst>
                                            <p:cond delay="1656"/>
                                          </p:stCondLst>
                                        </p:cTn>
                                        <p:tgtEl>
                                          <p:spTgt spid="109575"/>
                                        </p:tgtEl>
                                        <p:attrNameLst>
                                          <p:attrName>ppt_y</p:attrName>
                                        </p:attrNameLst>
                                      </p:cBhvr>
                                      <p:tavLst>
                                        <p:tav tm="0" fmla="#ppt_y-sin(pi*$)/81">
                                          <p:val>
                                            <p:fltVal val="0.000000"/>
                                          </p:val>
                                        </p:tav>
                                        <p:tav tm="100000">
                                          <p:val>
                                            <p:fltVal val="1.000000"/>
                                          </p:val>
                                        </p:tav>
                                      </p:tavLst>
                                    </p:anim>
                                    <p:animScale>
                                      <p:cBhvr>
                                        <p:cTn id="71" dur="26">
                                          <p:stCondLst>
                                            <p:cond delay="650"/>
                                          </p:stCondLst>
                                        </p:cTn>
                                        <p:tgtEl>
                                          <p:spTgt spid="109575"/>
                                        </p:tgtEl>
                                      </p:cBhvr>
                                      <p:to x="100000" y="60000"/>
                                    </p:animScale>
                                    <p:animScale>
                                      <p:cBhvr>
                                        <p:cTn id="72" dur="166" decel="50000">
                                          <p:stCondLst>
                                            <p:cond delay="676"/>
                                          </p:stCondLst>
                                        </p:cTn>
                                        <p:tgtEl>
                                          <p:spTgt spid="109575"/>
                                        </p:tgtEl>
                                      </p:cBhvr>
                                      <p:to x="100000" y="100000"/>
                                    </p:animScale>
                                    <p:animScale>
                                      <p:cBhvr>
                                        <p:cTn id="73" dur="26">
                                          <p:stCondLst>
                                            <p:cond delay="1312"/>
                                          </p:stCondLst>
                                        </p:cTn>
                                        <p:tgtEl>
                                          <p:spTgt spid="109575"/>
                                        </p:tgtEl>
                                      </p:cBhvr>
                                      <p:to x="100000" y="80000"/>
                                    </p:animScale>
                                    <p:animScale>
                                      <p:cBhvr>
                                        <p:cTn id="74" dur="166" decel="50000">
                                          <p:stCondLst>
                                            <p:cond delay="1338"/>
                                          </p:stCondLst>
                                        </p:cTn>
                                        <p:tgtEl>
                                          <p:spTgt spid="109575"/>
                                        </p:tgtEl>
                                      </p:cBhvr>
                                      <p:to x="100000" y="100000"/>
                                    </p:animScale>
                                    <p:animScale>
                                      <p:cBhvr>
                                        <p:cTn id="75" dur="26">
                                          <p:stCondLst>
                                            <p:cond delay="1642"/>
                                          </p:stCondLst>
                                        </p:cTn>
                                        <p:tgtEl>
                                          <p:spTgt spid="109575"/>
                                        </p:tgtEl>
                                      </p:cBhvr>
                                      <p:to x="100000" y="90000"/>
                                    </p:animScale>
                                    <p:animScale>
                                      <p:cBhvr>
                                        <p:cTn id="76" dur="166" decel="50000">
                                          <p:stCondLst>
                                            <p:cond delay="1668"/>
                                          </p:stCondLst>
                                        </p:cTn>
                                        <p:tgtEl>
                                          <p:spTgt spid="109575"/>
                                        </p:tgtEl>
                                      </p:cBhvr>
                                      <p:to x="100000" y="100000"/>
                                    </p:animScale>
                                    <p:animScale>
                                      <p:cBhvr>
                                        <p:cTn id="77" dur="26">
                                          <p:stCondLst>
                                            <p:cond delay="1808"/>
                                          </p:stCondLst>
                                        </p:cTn>
                                        <p:tgtEl>
                                          <p:spTgt spid="109575"/>
                                        </p:tgtEl>
                                      </p:cBhvr>
                                      <p:to x="100000" y="95000"/>
                                    </p:animScale>
                                    <p:animScale>
                                      <p:cBhvr>
                                        <p:cTn id="78" dur="166" decel="50000">
                                          <p:stCondLst>
                                            <p:cond delay="1834"/>
                                          </p:stCondLst>
                                        </p:cTn>
                                        <p:tgtEl>
                                          <p:spTgt spid="109575"/>
                                        </p:tgtEl>
                                      </p:cBhvr>
                                      <p:to x="100000" y="100000"/>
                                    </p:animScale>
                                  </p:childTnLst>
                                </p:cTn>
                              </p:par>
                            </p:childTnLst>
                          </p:cTn>
                        </p:par>
                        <p:par>
                          <p:cTn id="79" fill="hold">
                            <p:stCondLst>
                              <p:cond delay="17000"/>
                            </p:stCondLst>
                            <p:childTnLst>
                              <p:par>
                                <p:cTn id="80" presetID="47" presetClass="exit" presetSubtype="0" fill="hold" nodeType="afterEffect">
                                  <p:stCondLst>
                                    <p:cond delay="0"/>
                                  </p:stCondLst>
                                  <p:childTnLst>
                                    <p:animEffect transition="out" filter="fade">
                                      <p:cBhvr>
                                        <p:cTn id="81" dur="1000"/>
                                        <p:tgtEl>
                                          <p:spTgt spid="109574"/>
                                        </p:tgtEl>
                                      </p:cBhvr>
                                    </p:animEffect>
                                    <p:anim calcmode="lin" valueType="num">
                                      <p:cBhvr>
                                        <p:cTn id="82" dur="1000"/>
                                        <p:tgtEl>
                                          <p:spTgt spid="109574"/>
                                        </p:tgtEl>
                                        <p:attrNameLst>
                                          <p:attrName>ppt_x</p:attrName>
                                        </p:attrNameLst>
                                      </p:cBhvr>
                                      <p:tavLst>
                                        <p:tav tm="0">
                                          <p:val>
                                            <p:strVal val="ppt_x"/>
                                          </p:val>
                                        </p:tav>
                                        <p:tav tm="100000">
                                          <p:val>
                                            <p:strVal val="ppt_x"/>
                                          </p:val>
                                        </p:tav>
                                      </p:tavLst>
                                    </p:anim>
                                    <p:anim calcmode="lin" valueType="num">
                                      <p:cBhvr>
                                        <p:cTn id="83" dur="1000"/>
                                        <p:tgtEl>
                                          <p:spTgt spid="109574"/>
                                        </p:tgtEl>
                                        <p:attrNameLst>
                                          <p:attrName>ppt_y</p:attrName>
                                        </p:attrNameLst>
                                      </p:cBhvr>
                                      <p:tavLst>
                                        <p:tav tm="0">
                                          <p:val>
                                            <p:strVal val="ppt_y"/>
                                          </p:val>
                                        </p:tav>
                                        <p:tav tm="100000">
                                          <p:val>
                                            <p:strVal val="ppt_y-.1"/>
                                          </p:val>
                                        </p:tav>
                                      </p:tavLst>
                                    </p:anim>
                                    <p:set>
                                      <p:cBhvr>
                                        <p:cTn id="84" dur="1" fill="hold">
                                          <p:stCondLst>
                                            <p:cond delay="999"/>
                                          </p:stCondLst>
                                        </p:cTn>
                                        <p:tgtEl>
                                          <p:spTgt spid="109574"/>
                                        </p:tgtEl>
                                        <p:attrNameLst>
                                          <p:attrName>style.visibility</p:attrName>
                                        </p:attrNameLst>
                                      </p:cBhvr>
                                      <p:to>
                                        <p:strVal val="hidden"/>
                                      </p:to>
                                    </p:set>
                                  </p:childTnLst>
                                </p:cTn>
                              </p:par>
                            </p:childTnLst>
                          </p:cTn>
                        </p:par>
                        <p:par>
                          <p:cTn id="85" fill="hold">
                            <p:stCondLst>
                              <p:cond delay="18000"/>
                            </p:stCondLst>
                            <p:childTnLst>
                              <p:par>
                                <p:cTn id="86" presetID="47" presetClass="exit" presetSubtype="0" fill="hold" nodeType="afterEffect">
                                  <p:stCondLst>
                                    <p:cond delay="0"/>
                                  </p:stCondLst>
                                  <p:childTnLst>
                                    <p:animEffect transition="out" filter="fade">
                                      <p:cBhvr>
                                        <p:cTn id="87" dur="1000"/>
                                        <p:tgtEl>
                                          <p:spTgt spid="109576"/>
                                        </p:tgtEl>
                                      </p:cBhvr>
                                    </p:animEffect>
                                    <p:anim calcmode="lin" valueType="num">
                                      <p:cBhvr>
                                        <p:cTn id="88" dur="1000"/>
                                        <p:tgtEl>
                                          <p:spTgt spid="109576"/>
                                        </p:tgtEl>
                                        <p:attrNameLst>
                                          <p:attrName>ppt_x</p:attrName>
                                        </p:attrNameLst>
                                      </p:cBhvr>
                                      <p:tavLst>
                                        <p:tav tm="0">
                                          <p:val>
                                            <p:strVal val="ppt_x"/>
                                          </p:val>
                                        </p:tav>
                                        <p:tav tm="100000">
                                          <p:val>
                                            <p:strVal val="ppt_x"/>
                                          </p:val>
                                        </p:tav>
                                      </p:tavLst>
                                    </p:anim>
                                    <p:anim calcmode="lin" valueType="num">
                                      <p:cBhvr>
                                        <p:cTn id="89" dur="1000"/>
                                        <p:tgtEl>
                                          <p:spTgt spid="109576"/>
                                        </p:tgtEl>
                                        <p:attrNameLst>
                                          <p:attrName>ppt_y</p:attrName>
                                        </p:attrNameLst>
                                      </p:cBhvr>
                                      <p:tavLst>
                                        <p:tav tm="0">
                                          <p:val>
                                            <p:strVal val="ppt_y"/>
                                          </p:val>
                                        </p:tav>
                                        <p:tav tm="100000">
                                          <p:val>
                                            <p:strVal val="ppt_y-.1"/>
                                          </p:val>
                                        </p:tav>
                                      </p:tavLst>
                                    </p:anim>
                                    <p:set>
                                      <p:cBhvr>
                                        <p:cTn id="90" dur="1" fill="hold">
                                          <p:stCondLst>
                                            <p:cond delay="999"/>
                                          </p:stCondLst>
                                        </p:cTn>
                                        <p:tgtEl>
                                          <p:spTgt spid="109576"/>
                                        </p:tgtEl>
                                        <p:attrNameLst>
                                          <p:attrName>style.visibility</p:attrName>
                                        </p:attrNameLst>
                                      </p:cBhvr>
                                      <p:to>
                                        <p:strVal val="hidden"/>
                                      </p:to>
                                    </p:set>
                                  </p:childTnLst>
                                </p:cTn>
                              </p:par>
                              <p:par>
                                <p:cTn id="91" presetID="6" presetClass="emph" presetSubtype="0" fill="hold" nodeType="withEffect">
                                  <p:stCondLst>
                                    <p:cond delay="0"/>
                                  </p:stCondLst>
                                  <p:childTnLst>
                                    <p:animScale>
                                      <p:cBhvr>
                                        <p:cTn id="92" dur="2000" fill="hold"/>
                                        <p:tgtEl>
                                          <p:spTgt spid="109575"/>
                                        </p:tgtEl>
                                      </p:cBhvr>
                                      <p:by x="150000" y="150000"/>
                                    </p:animScale>
                                  </p:childTnLst>
                                </p:cTn>
                              </p:par>
                              <p:par>
                                <p:cTn id="93" presetID="37" presetClass="exit" presetSubtype="0" fill="hold" nodeType="withEffect">
                                  <p:stCondLst>
                                    <p:cond delay="0"/>
                                  </p:stCondLst>
                                  <p:childTnLst>
                                    <p:animEffect transition="out" filter="fade">
                                      <p:cBhvr>
                                        <p:cTn id="94" dur="1000"/>
                                        <p:tgtEl>
                                          <p:spTgt spid="109572"/>
                                        </p:tgtEl>
                                      </p:cBhvr>
                                    </p:animEffect>
                                    <p:anim calcmode="lin" valueType="num">
                                      <p:cBhvr>
                                        <p:cTn id="95" dur="1000"/>
                                        <p:tgtEl>
                                          <p:spTgt spid="109572"/>
                                        </p:tgtEl>
                                        <p:attrNameLst>
                                          <p:attrName>ppt_x</p:attrName>
                                        </p:attrNameLst>
                                      </p:cBhvr>
                                      <p:tavLst>
                                        <p:tav tm="0">
                                          <p:val>
                                            <p:strVal val="ppt_x"/>
                                          </p:val>
                                        </p:tav>
                                        <p:tav tm="100000">
                                          <p:val>
                                            <p:strVal val="ppt_x"/>
                                          </p:val>
                                        </p:tav>
                                      </p:tavLst>
                                    </p:anim>
                                    <p:anim calcmode="lin" valueType="num">
                                      <p:cBhvr>
                                        <p:cTn id="96" dur="100" decel="100000"/>
                                        <p:tgtEl>
                                          <p:spTgt spid="109572"/>
                                        </p:tgtEl>
                                        <p:attrNameLst>
                                          <p:attrName>ppt_y</p:attrName>
                                        </p:attrNameLst>
                                      </p:cBhvr>
                                      <p:tavLst>
                                        <p:tav tm="0">
                                          <p:val>
                                            <p:strVal val="ppt_y"/>
                                          </p:val>
                                        </p:tav>
                                        <p:tav tm="100000">
                                          <p:val>
                                            <p:strVal val="ppt_y-.03"/>
                                          </p:val>
                                        </p:tav>
                                      </p:tavLst>
                                    </p:anim>
                                    <p:anim calcmode="lin" valueType="num">
                                      <p:cBhvr>
                                        <p:cTn id="97" dur="900" accel="100000">
                                          <p:stCondLst>
                                            <p:cond delay="100"/>
                                          </p:stCondLst>
                                        </p:cTn>
                                        <p:tgtEl>
                                          <p:spTgt spid="109572"/>
                                        </p:tgtEl>
                                        <p:attrNameLst>
                                          <p:attrName>ppt_y</p:attrName>
                                        </p:attrNameLst>
                                      </p:cBhvr>
                                      <p:tavLst>
                                        <p:tav tm="0">
                                          <p:val>
                                            <p:strVal val="ppt_y"/>
                                          </p:val>
                                        </p:tav>
                                        <p:tav tm="100000">
                                          <p:val>
                                            <p:strVal val="ppt_y+1"/>
                                          </p:val>
                                        </p:tav>
                                      </p:tavLst>
                                    </p:anim>
                                    <p:set>
                                      <p:cBhvr>
                                        <p:cTn id="98" dur="1" fill="hold">
                                          <p:stCondLst>
                                            <p:cond delay="999"/>
                                          </p:stCondLst>
                                        </p:cTn>
                                        <p:tgtEl>
                                          <p:spTgt spid="1095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标题 4"/>
          <p:cNvSpPr>
            <a:spLocks noGrp="1"/>
          </p:cNvSpPr>
          <p:nvPr>
            <p:ph type="title" idx="4294967295"/>
          </p:nvPr>
        </p:nvSpPr>
        <p:spPr>
          <a:xfrm>
            <a:off x="-742950" y="214313"/>
            <a:ext cx="10721975" cy="868362"/>
          </a:xfrm>
        </p:spPr>
        <p:txBody>
          <a:bodyPr vert="horz" wrap="square" lIns="91440" tIns="45720" rIns="91440" bIns="45720" anchor="ctr"/>
          <a:p>
            <a:r>
              <a:rPr lang="zh-CN" altLang="en-US" sz="3600" dirty="0">
                <a:latin typeface="黑体" panose="02010609060101010101" pitchFamily="49" charset="-122"/>
                <a:ea typeface="黑体" panose="02010609060101010101" pitchFamily="49" charset="-122"/>
              </a:rPr>
              <a:t>赢在转折点，而不是起点</a:t>
            </a:r>
            <a:endParaRPr lang="zh-CN" altLang="en-US" sz="3600" dirty="0">
              <a:latin typeface="黑体" panose="02010609060101010101" pitchFamily="49" charset="-122"/>
              <a:ea typeface="黑体" panose="02010609060101010101" pitchFamily="49" charset="-122"/>
            </a:endParaRPr>
          </a:p>
        </p:txBody>
      </p:sp>
      <p:sp>
        <p:nvSpPr>
          <p:cNvPr id="5123" name="内容占位符 5"/>
          <p:cNvSpPr>
            <a:spLocks noGrp="1"/>
          </p:cNvSpPr>
          <p:nvPr>
            <p:ph sz="half" idx="1"/>
          </p:nvPr>
        </p:nvSpPr>
        <p:spPr>
          <a:xfrm>
            <a:off x="6057900" y="1214438"/>
            <a:ext cx="5857875" cy="5643562"/>
          </a:xfrm>
        </p:spPr>
        <p:txBody>
          <a:bodyPr vert="horz" wrap="square" lIns="91440" tIns="45720" rIns="91440" bIns="45720" anchor="t"/>
          <a:lstStyle>
            <a:lvl1pPr lvl="0">
              <a:buClrTx/>
              <a:buSzTx/>
              <a:buFontTx/>
              <a:defRPr sz="2800"/>
            </a:lvl1pPr>
            <a:lvl2pPr lvl="1">
              <a:buClrTx/>
              <a:buSzTx/>
              <a:buFontTx/>
              <a:defRPr sz="2400"/>
            </a:lvl2pPr>
            <a:lvl3pPr lvl="2">
              <a:buClrTx/>
              <a:buSzTx/>
              <a:buFontTx/>
              <a:defRPr sz="2000"/>
            </a:lvl3pPr>
            <a:lvl4pPr lvl="3">
              <a:buClrTx/>
              <a:buSzTx/>
              <a:buFontTx/>
              <a:defRPr sz="1800"/>
            </a:lvl4pPr>
            <a:lvl5pPr lvl="4">
              <a:buClrTx/>
              <a:buSzTx/>
              <a:buFontTx/>
              <a:defRPr sz="1800"/>
            </a:lvl5pPr>
          </a:lstStyle>
          <a:p>
            <a:pPr lvl="0">
              <a:lnSpc>
                <a:spcPts val="4800"/>
              </a:lnSpc>
              <a:spcBef>
                <a:spcPct val="0"/>
              </a:spcBef>
              <a:buNone/>
            </a:pPr>
            <a:r>
              <a:rPr lang="zh-CN" altLang="en-US" dirty="0">
                <a:solidFill>
                  <a:schemeClr val="bg1"/>
                </a:solidFill>
              </a:rPr>
              <a:t>    </a:t>
            </a:r>
            <a:r>
              <a:rPr lang="zh-CN" altLang="en-US" dirty="0">
                <a:solidFill>
                  <a:schemeClr val="bg1"/>
                </a:solidFill>
                <a:latin typeface="黑体" panose="02010609060101010101" pitchFamily="49" charset="-122"/>
                <a:ea typeface="黑体" panose="02010609060101010101" pitchFamily="49" charset="-122"/>
              </a:rPr>
              <a:t>中国（海南）改革发展研究院院长迟福林</a:t>
            </a:r>
            <a:r>
              <a:rPr lang="zh-CN" altLang="en-US" dirty="0">
                <a:solidFill>
                  <a:schemeClr val="bg1"/>
                </a:solidFill>
              </a:rPr>
              <a:t>：</a:t>
            </a:r>
            <a:endParaRPr lang="en-US" altLang="zh-CN" dirty="0">
              <a:solidFill>
                <a:schemeClr val="bg1"/>
              </a:solidFill>
            </a:endParaRPr>
          </a:p>
          <a:p>
            <a:pPr lvl="0">
              <a:lnSpc>
                <a:spcPts val="4800"/>
              </a:lnSpc>
              <a:spcBef>
                <a:spcPct val="0"/>
              </a:spcBef>
              <a:buClr>
                <a:srgbClr val="FF9900"/>
              </a:buClr>
              <a:buSzPct val="120000"/>
              <a:buFont typeface="Wingdings" panose="05000000000000000000" pitchFamily="2" charset="2"/>
              <a:buChar char="l"/>
            </a:pPr>
            <a:r>
              <a:rPr lang="zh-CN" altLang="en-US" dirty="0">
                <a:solidFill>
                  <a:schemeClr val="bg1"/>
                </a:solidFill>
              </a:rPr>
              <a:t> </a:t>
            </a:r>
            <a:r>
              <a:rPr lang="zh-CN" altLang="en-US" dirty="0">
                <a:solidFill>
                  <a:schemeClr val="bg1"/>
                </a:solidFill>
                <a:latin typeface="黑体" panose="02010609060101010101" pitchFamily="49" charset="-122"/>
                <a:ea typeface="黑体" panose="02010609060101010101" pitchFamily="49" charset="-122"/>
              </a:rPr>
              <a:t>一个企业也好，一个地区也好，常常</a:t>
            </a:r>
            <a:r>
              <a:rPr lang="zh-CN" altLang="en-US" b="1" u="sng" dirty="0">
                <a:solidFill>
                  <a:schemeClr val="bg1"/>
                </a:solidFill>
                <a:latin typeface="仿宋" panose="02010609060101010101" charset="-122"/>
                <a:ea typeface="仿宋" panose="02010609060101010101" charset="-122"/>
              </a:rPr>
              <a:t>不是赢在起点，而是赢在转折点</a:t>
            </a:r>
            <a:endParaRPr lang="en-US" altLang="zh-CN" b="1" u="sng" dirty="0">
              <a:solidFill>
                <a:schemeClr val="bg1"/>
              </a:solidFill>
              <a:latin typeface="仿宋" panose="02010609060101010101" charset="-122"/>
              <a:ea typeface="仿宋" panose="02010609060101010101" charset="-122"/>
            </a:endParaRPr>
          </a:p>
          <a:p>
            <a:pPr lvl="0">
              <a:lnSpc>
                <a:spcPts val="4800"/>
              </a:lnSpc>
              <a:spcBef>
                <a:spcPct val="0"/>
              </a:spcBef>
              <a:buClr>
                <a:srgbClr val="FF9900"/>
              </a:buClr>
              <a:buSzPct val="120000"/>
              <a:buFont typeface="Wingdings" panose="05000000000000000000" pitchFamily="2" charset="2"/>
              <a:buChar char="l"/>
            </a:pPr>
            <a:r>
              <a:rPr lang="zh-CN" altLang="en-US" dirty="0">
                <a:solidFill>
                  <a:schemeClr val="bg1"/>
                </a:solidFill>
              </a:rPr>
              <a:t>在</a:t>
            </a:r>
            <a:r>
              <a:rPr lang="zh-CN" altLang="en-US" b="1" u="sng" dirty="0">
                <a:solidFill>
                  <a:schemeClr val="bg1"/>
                </a:solidFill>
                <a:latin typeface="仿宋" panose="02010609060101010101" charset="-122"/>
                <a:ea typeface="仿宋" panose="02010609060101010101" charset="-122"/>
              </a:rPr>
              <a:t>增长、转型、改革高度融合时代</a:t>
            </a:r>
            <a:r>
              <a:rPr lang="zh-CN" altLang="en-US" dirty="0">
                <a:solidFill>
                  <a:schemeClr val="bg1"/>
                </a:solidFill>
              </a:rPr>
              <a:t>，如何</a:t>
            </a:r>
            <a:r>
              <a:rPr lang="zh-CN" altLang="en-US" b="1" u="sng" dirty="0">
                <a:solidFill>
                  <a:schemeClr val="bg1"/>
                </a:solidFill>
                <a:latin typeface="仿宋" panose="02010609060101010101" charset="-122"/>
                <a:ea typeface="仿宋" panose="02010609060101010101" charset="-122"/>
              </a:rPr>
              <a:t>“赢在转折点”</a:t>
            </a:r>
            <a:r>
              <a:rPr lang="zh-CN" altLang="en-US" dirty="0">
                <a:solidFill>
                  <a:schemeClr val="bg1"/>
                </a:solidFill>
              </a:rPr>
              <a:t>，是企业和政府共同面对的重大问题</a:t>
            </a:r>
            <a:endParaRPr lang="en-US" altLang="zh-CN" dirty="0">
              <a:solidFill>
                <a:schemeClr val="bg1"/>
              </a:solidFill>
            </a:endParaRPr>
          </a:p>
          <a:p>
            <a:pPr lvl="0">
              <a:lnSpc>
                <a:spcPts val="4800"/>
              </a:lnSpc>
              <a:spcBef>
                <a:spcPct val="0"/>
              </a:spcBef>
              <a:buNone/>
            </a:pPr>
            <a:endParaRPr lang="zh-CN" altLang="en-US" dirty="0">
              <a:solidFill>
                <a:schemeClr val="bg1"/>
              </a:solidFill>
            </a:endParaRPr>
          </a:p>
        </p:txBody>
      </p:sp>
      <p:pic>
        <p:nvPicPr>
          <p:cNvPr id="5124" name="Picture 5" descr="C:\Users\PDY\Desktop\省发改委讲座资料\赢在转折点图书照片2.JPG"/>
          <p:cNvPicPr>
            <a:picLocks noGrp="1" noChangeAspect="1"/>
          </p:cNvPicPr>
          <p:nvPr>
            <p:ph sz="half" idx="1"/>
          </p:nvPr>
        </p:nvPicPr>
        <p:blipFill>
          <a:blip r:embed="rId1"/>
          <a:srcRect/>
          <a:stretch>
            <a:fillRect/>
          </a:stretch>
        </p:blipFill>
        <p:spPr>
          <a:xfrm>
            <a:off x="0" y="1143000"/>
            <a:ext cx="5864225" cy="57150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p:cNvSpPr>
          <p:nvPr>
            <p:ph type="title" idx="4294967295"/>
          </p:nvPr>
        </p:nvSpPr>
        <p:spPr>
          <a:xfrm>
            <a:off x="-1077912" y="0"/>
            <a:ext cx="10723562" cy="1143000"/>
          </a:xfrm>
        </p:spPr>
        <p:txBody>
          <a:bodyPr vert="horz" wrap="square" lIns="91440" tIns="45720" rIns="91440" bIns="45720" anchor="ctr"/>
          <a:p>
            <a:pPr eaLnBrk="1" hangingPunct="1"/>
            <a:r>
              <a:rPr lang="zh-CN" altLang="en-US" sz="3200" dirty="0">
                <a:solidFill>
                  <a:schemeClr val="tx1"/>
                </a:solidFill>
                <a:ea typeface="黑体" panose="02010609060101010101" pitchFamily="49" charset="-122"/>
              </a:rPr>
              <a:t>我国经济发展进入新常态</a:t>
            </a:r>
            <a:endParaRPr lang="zh-CN" altLang="en-US" sz="3200" dirty="0">
              <a:solidFill>
                <a:schemeClr val="tx1"/>
              </a:solidFill>
              <a:ea typeface="黑体" panose="02010609060101010101" pitchFamily="49" charset="-122"/>
            </a:endParaRPr>
          </a:p>
        </p:txBody>
      </p:sp>
      <p:pic>
        <p:nvPicPr>
          <p:cNvPr id="9219" name="Picture 3" descr="9月9日，国务院总理李克强在天津应邀同出席第八届夏季达沃斯论坛的200多位全球顶级跨国公司负责人和研究机构、新闻媒体等各界代表对话交流。新华社记者 王晔 摄"/>
          <p:cNvPicPr>
            <a:picLocks noChangeAspect="1"/>
          </p:cNvPicPr>
          <p:nvPr/>
        </p:nvPicPr>
        <p:blipFill>
          <a:blip r:embed="rId1"/>
          <a:stretch>
            <a:fillRect/>
          </a:stretch>
        </p:blipFill>
        <p:spPr>
          <a:xfrm>
            <a:off x="0" y="1125538"/>
            <a:ext cx="6146800" cy="2808287"/>
          </a:xfrm>
          <a:prstGeom prst="rect">
            <a:avLst/>
          </a:prstGeom>
          <a:noFill/>
          <a:ln w="9525">
            <a:noFill/>
          </a:ln>
        </p:spPr>
      </p:pic>
      <p:pic>
        <p:nvPicPr>
          <p:cNvPr id="9220" name="Picture 4" descr="夏季达沃斯论坛"/>
          <p:cNvPicPr>
            <a:picLocks noChangeAspect="1"/>
          </p:cNvPicPr>
          <p:nvPr/>
        </p:nvPicPr>
        <p:blipFill>
          <a:blip r:embed="rId2"/>
          <a:stretch>
            <a:fillRect/>
          </a:stretch>
        </p:blipFill>
        <p:spPr>
          <a:xfrm>
            <a:off x="0" y="3933825"/>
            <a:ext cx="6146800" cy="2924175"/>
          </a:xfrm>
          <a:prstGeom prst="rect">
            <a:avLst/>
          </a:prstGeom>
          <a:noFill/>
          <a:ln w="9525">
            <a:noFill/>
          </a:ln>
        </p:spPr>
      </p:pic>
      <p:pic>
        <p:nvPicPr>
          <p:cNvPr id="9221" name="Picture 5" descr="李克强总理"/>
          <p:cNvPicPr>
            <a:picLocks noChangeAspect="1"/>
          </p:cNvPicPr>
          <p:nvPr/>
        </p:nvPicPr>
        <p:blipFill>
          <a:blip r:embed="rId3"/>
          <a:stretch>
            <a:fillRect/>
          </a:stretch>
        </p:blipFill>
        <p:spPr>
          <a:xfrm>
            <a:off x="6238875" y="1052513"/>
            <a:ext cx="5676900" cy="2881312"/>
          </a:xfrm>
          <a:prstGeom prst="rect">
            <a:avLst/>
          </a:prstGeom>
          <a:noFill/>
          <a:ln w="9525">
            <a:noFill/>
          </a:ln>
        </p:spPr>
      </p:pic>
      <p:pic>
        <p:nvPicPr>
          <p:cNvPr id="9222" name="Picture 6" descr="李克强总理参加夏季达沃斯世界经济论坛"/>
          <p:cNvPicPr>
            <a:picLocks noChangeAspect="1"/>
          </p:cNvPicPr>
          <p:nvPr/>
        </p:nvPicPr>
        <p:blipFill>
          <a:blip r:embed="rId4"/>
          <a:stretch>
            <a:fillRect/>
          </a:stretch>
        </p:blipFill>
        <p:spPr>
          <a:xfrm>
            <a:off x="6238875" y="4005263"/>
            <a:ext cx="5676900" cy="2852737"/>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
          <p:cNvSpPr>
            <a:spLocks noGrp="1"/>
          </p:cNvSpPr>
          <p:nvPr>
            <p:ph type="title" idx="4294967295"/>
          </p:nvPr>
        </p:nvSpPr>
        <p:spPr>
          <a:xfrm>
            <a:off x="-1077912" y="0"/>
            <a:ext cx="10723562" cy="1143000"/>
          </a:xfrm>
        </p:spPr>
        <p:txBody>
          <a:bodyPr vert="horz" wrap="square" lIns="91440" tIns="45720" rIns="91440" bIns="45720" anchor="ctr"/>
          <a:p>
            <a:pPr eaLnBrk="1" hangingPunct="1"/>
            <a:r>
              <a:rPr lang="zh-CN" altLang="en-US" sz="3200" dirty="0">
                <a:solidFill>
                  <a:schemeClr val="tx1"/>
                </a:solidFill>
                <a:latin typeface="Times New Roman" panose="02020603050405020304" pitchFamily="18" charset="0"/>
                <a:ea typeface="黑体" panose="02010609060101010101" pitchFamily="49" charset="-122"/>
              </a:rPr>
              <a:t>全球经济与中国经济新常态的差异</a:t>
            </a:r>
            <a:endParaRPr lang="zh-CN" altLang="en-US" sz="3200" dirty="0">
              <a:solidFill>
                <a:schemeClr val="tx1"/>
              </a:solidFill>
              <a:latin typeface="Times New Roman" panose="02020603050405020304" pitchFamily="18" charset="0"/>
              <a:ea typeface="黑体" panose="02010609060101010101" pitchFamily="49" charset="-122"/>
            </a:endParaRPr>
          </a:p>
        </p:txBody>
      </p:sp>
      <p:sp>
        <p:nvSpPr>
          <p:cNvPr id="12291" name="Rectangle 3"/>
          <p:cNvSpPr>
            <a:spLocks noGrp="1"/>
          </p:cNvSpPr>
          <p:nvPr>
            <p:ph type="body" idx="4294967295"/>
          </p:nvPr>
        </p:nvSpPr>
        <p:spPr>
          <a:xfrm>
            <a:off x="0" y="1196975"/>
            <a:ext cx="11682413" cy="5661025"/>
          </a:xfrm>
        </p:spPr>
        <p:txBody>
          <a:bodyPr vert="horz" wrap="square" lIns="91440" tIns="45720" rIns="91440" bIns="45720" anchor="t"/>
          <a:p>
            <a:pPr eaLnBrk="1" hangingPunct="1">
              <a:lnSpc>
                <a:spcPct val="105000"/>
              </a:lnSpc>
              <a:buClr>
                <a:srgbClr val="FF6600"/>
              </a:buClr>
              <a:buSzPct val="130000"/>
              <a:buFont typeface="Wingdings" panose="05000000000000000000" pitchFamily="2" charset="2"/>
              <a:buChar char="l"/>
            </a:pPr>
            <a:r>
              <a:rPr lang="en-US" altLang="zh-CN" sz="2800" dirty="0">
                <a:solidFill>
                  <a:schemeClr val="bg1"/>
                </a:solidFill>
                <a:latin typeface="黑体" panose="02010609060101010101" pitchFamily="49" charset="-122"/>
                <a:ea typeface="黑体" panose="02010609060101010101" pitchFamily="49" charset="-122"/>
              </a:rPr>
              <a:t>“</a:t>
            </a:r>
            <a:r>
              <a:rPr lang="zh-CN" altLang="en-US" sz="2800" dirty="0">
                <a:solidFill>
                  <a:schemeClr val="bg1"/>
                </a:solidFill>
                <a:latin typeface="黑体" panose="02010609060101010101" pitchFamily="49" charset="-122"/>
                <a:ea typeface="黑体" panose="02010609060101010101" pitchFamily="49" charset="-122"/>
              </a:rPr>
              <a:t>新常态</a:t>
            </a:r>
            <a:r>
              <a:rPr lang="zh-CN" altLang="en-US" sz="2800" dirty="0">
                <a:solidFill>
                  <a:schemeClr val="bg1"/>
                </a:solidFill>
                <a:ea typeface="黑体" panose="02010609060101010101" pitchFamily="49" charset="-122"/>
              </a:rPr>
              <a:t>”</a:t>
            </a:r>
            <a:r>
              <a:rPr lang="zh-CN" altLang="en-US" sz="2800" dirty="0">
                <a:solidFill>
                  <a:schemeClr val="bg1"/>
                </a:solidFill>
                <a:latin typeface="黑体" panose="02010609060101010101" pitchFamily="49" charset="-122"/>
                <a:ea typeface="黑体" panose="02010609060101010101" pitchFamily="49" charset="-122"/>
              </a:rPr>
              <a:t> 这一概念最早是</a:t>
            </a:r>
            <a:r>
              <a:rPr lang="en-US" altLang="zh-CN" sz="2800" dirty="0">
                <a:solidFill>
                  <a:schemeClr val="bg1"/>
                </a:solidFill>
                <a:latin typeface="黑体" panose="02010609060101010101" pitchFamily="49" charset="-122"/>
                <a:ea typeface="黑体" panose="02010609060101010101" pitchFamily="49" charset="-122"/>
              </a:rPr>
              <a:t>2009</a:t>
            </a:r>
            <a:r>
              <a:rPr lang="zh-CN" altLang="en-US" sz="2800" dirty="0">
                <a:solidFill>
                  <a:schemeClr val="bg1"/>
                </a:solidFill>
                <a:latin typeface="黑体" panose="02010609060101010101" pitchFamily="49" charset="-122"/>
                <a:ea typeface="黑体" panose="02010609060101010101" pitchFamily="49" charset="-122"/>
              </a:rPr>
              <a:t>年由美国太平洋投资管理公司总裁</a:t>
            </a:r>
            <a:r>
              <a:rPr lang="zh-CN" altLang="en-US" sz="2800" b="1" u="sng" dirty="0">
                <a:solidFill>
                  <a:schemeClr val="bg1"/>
                </a:solidFill>
                <a:latin typeface="仿宋_GB2312" pitchFamily="1" charset="-122"/>
                <a:ea typeface="仿宋_GB2312" pitchFamily="1" charset="-122"/>
              </a:rPr>
              <a:t>埃里安</a:t>
            </a:r>
            <a:r>
              <a:rPr lang="zh-CN" altLang="en-US" sz="2800" dirty="0">
                <a:solidFill>
                  <a:schemeClr val="bg1"/>
                </a:solidFill>
                <a:latin typeface="黑体" panose="02010609060101010101" pitchFamily="49" charset="-122"/>
                <a:ea typeface="黑体" panose="02010609060101010101" pitchFamily="49" charset="-122"/>
              </a:rPr>
              <a:t>提出来的，以描述危机后的欧美发达经济再也回不到以前了的</a:t>
            </a:r>
            <a:r>
              <a:rPr lang="zh-CN" altLang="en-US" sz="2800" dirty="0">
                <a:solidFill>
                  <a:schemeClr val="bg1"/>
                </a:solidFill>
                <a:ea typeface="黑体" panose="02010609060101010101" pitchFamily="49" charset="-122"/>
              </a:rPr>
              <a:t>“</a:t>
            </a:r>
            <a:r>
              <a:rPr lang="zh-CN" altLang="en-US" sz="2800" dirty="0">
                <a:solidFill>
                  <a:schemeClr val="bg1"/>
                </a:solidFill>
                <a:latin typeface="黑体" panose="02010609060101010101" pitchFamily="49" charset="-122"/>
                <a:ea typeface="黑体" panose="02010609060101010101" pitchFamily="49" charset="-122"/>
              </a:rPr>
              <a:t>长期低迷状态</a:t>
            </a:r>
            <a:r>
              <a:rPr lang="zh-CN" altLang="en-US" sz="2800" dirty="0">
                <a:solidFill>
                  <a:schemeClr val="bg1"/>
                </a:solidFill>
                <a:ea typeface="黑体" panose="02010609060101010101" pitchFamily="49" charset="-122"/>
              </a:rPr>
              <a:t>”</a:t>
            </a:r>
            <a:r>
              <a:rPr lang="zh-CN" altLang="en-US" sz="2800" dirty="0">
                <a:solidFill>
                  <a:schemeClr val="bg1"/>
                </a:solidFill>
                <a:latin typeface="黑体" panose="02010609060101010101" pitchFamily="49" charset="-122"/>
                <a:ea typeface="黑体" panose="02010609060101010101" pitchFamily="49" charset="-122"/>
              </a:rPr>
              <a:t>。其主要含义是：低增长、高失业将长期持续；企业利润缩减、资本回报率将降低。</a:t>
            </a:r>
            <a:endParaRPr lang="zh-CN" altLang="en-US" sz="2800" dirty="0">
              <a:solidFill>
                <a:schemeClr val="bg1"/>
              </a:solidFill>
              <a:latin typeface="黑体" panose="02010609060101010101" pitchFamily="49" charset="-122"/>
              <a:ea typeface="黑体" panose="02010609060101010101" pitchFamily="49" charset="-122"/>
            </a:endParaRPr>
          </a:p>
          <a:p>
            <a:pPr eaLnBrk="1" hangingPunct="1">
              <a:lnSpc>
                <a:spcPct val="105000"/>
              </a:lnSpc>
              <a:buClr>
                <a:srgbClr val="FF6600"/>
              </a:buClr>
              <a:buSzPct val="130000"/>
              <a:buFont typeface="Wingdings" panose="05000000000000000000" pitchFamily="2" charset="2"/>
              <a:buChar char="l"/>
            </a:pPr>
            <a:r>
              <a:rPr lang="zh-CN" altLang="en-US" sz="2800" dirty="0">
                <a:solidFill>
                  <a:schemeClr val="bg1"/>
                </a:solidFill>
                <a:sym typeface="+mn-ea"/>
              </a:rPr>
              <a:t>全球经济新常态在各个领域均有表现，其中最具特征者有五：经济增长低水平波动，“去杠杆化”和“修复资产负债表”两难，贸易保护主义加剧，各国政策周期非同步，全球治理真空。</a:t>
            </a:r>
            <a:r>
              <a:rPr lang="zh-CN" altLang="en-US" sz="2800" b="1" i="1" u="sng" dirty="0">
                <a:solidFill>
                  <a:schemeClr val="bg1"/>
                </a:solidFill>
                <a:latin typeface="黑体" panose="02010609060101010101" pitchFamily="49" charset="-122"/>
                <a:ea typeface="黑体" panose="02010609060101010101" pitchFamily="49" charset="-122"/>
                <a:sym typeface="+mn-ea"/>
              </a:rPr>
              <a:t>全球经济新常态的五大特征，究其实体面的根源，主要在于所谓的“长期停滞”</a:t>
            </a:r>
            <a:r>
              <a:rPr lang="zh-CN" altLang="en-US" sz="2800" dirty="0">
                <a:solidFill>
                  <a:schemeClr val="bg1"/>
                </a:solidFill>
                <a:sym typeface="+mn-ea"/>
              </a:rPr>
              <a:t>。</a:t>
            </a:r>
            <a:endParaRPr lang="zh-CN" altLang="en-US" sz="2800" dirty="0">
              <a:solidFill>
                <a:schemeClr val="bg1"/>
              </a:solidFill>
            </a:endParaRPr>
          </a:p>
          <a:p>
            <a:pPr eaLnBrk="1" hangingPunct="1">
              <a:lnSpc>
                <a:spcPct val="105000"/>
              </a:lnSpc>
              <a:buClr>
                <a:srgbClr val="FF6600"/>
              </a:buClr>
              <a:buSzPct val="130000"/>
              <a:buFont typeface="Wingdings" panose="05000000000000000000" pitchFamily="2" charset="2"/>
              <a:buChar char="l"/>
            </a:pPr>
            <a:endParaRPr lang="zh-CN" altLang="en-US" sz="2800" dirty="0">
              <a:solidFill>
                <a:schemeClr val="bg1"/>
              </a:solidFill>
              <a:latin typeface="黑体" panose="02010609060101010101" pitchFamily="49" charset="-122"/>
              <a:ea typeface="黑体" panose="02010609060101010101" pitchFamily="49" charset="-122"/>
            </a:endParaRPr>
          </a:p>
          <a:p>
            <a:pPr eaLnBrk="1" hangingPunct="1">
              <a:lnSpc>
                <a:spcPct val="105000"/>
              </a:lnSpc>
              <a:buClr>
                <a:srgbClr val="FF6600"/>
              </a:buClr>
              <a:buSzPct val="130000"/>
              <a:buFont typeface="Wingdings" panose="05000000000000000000" pitchFamily="2" charset="2"/>
              <a:buChar char="l"/>
            </a:pPr>
            <a:r>
              <a:rPr lang="zh-CN" altLang="en-US" sz="2800" dirty="0">
                <a:solidFill>
                  <a:schemeClr val="bg1"/>
                </a:solidFill>
              </a:rPr>
              <a:t> </a:t>
            </a:r>
            <a:endParaRPr lang="en-US" altLang="zh-CN" sz="2800"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1">
                                            <p:txEl>
                                              <p:charRg st="0" end="107"/>
                                            </p:txEl>
                                          </p:spTgt>
                                        </p:tgtEl>
                                        <p:attrNameLst>
                                          <p:attrName>style.visibility</p:attrName>
                                        </p:attrNameLst>
                                      </p:cBhvr>
                                      <p:to>
                                        <p:strVal val="visible"/>
                                      </p:to>
                                    </p:set>
                                    <p:animEffect transition="in" filter="blinds(horizontal)">
                                      <p:cBhvr>
                                        <p:cTn id="7" dur="500"/>
                                        <p:tgtEl>
                                          <p:spTgt spid="12291">
                                            <p:txEl>
                                              <p:charRg st="0" end="10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1">
                                            <p:txEl>
                                              <p:charRg st="1" end="1"/>
                                            </p:txEl>
                                          </p:spTgt>
                                        </p:tgtEl>
                                        <p:attrNameLst>
                                          <p:attrName>style.visibility</p:attrName>
                                        </p:attrNameLst>
                                      </p:cBhvr>
                                      <p:to>
                                        <p:strVal val="visible"/>
                                      </p:to>
                                    </p:set>
                                    <p:animEffect transition="in" filter="blinds(horizontal)">
                                      <p:cBhvr>
                                        <p:cTn id="12" dur="500"/>
                                        <p:tgtEl>
                                          <p:spTgt spid="12291">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a:spLocks noGrp="1"/>
          </p:cNvSpPr>
          <p:nvPr>
            <p:ph type="title" idx="4294967295"/>
          </p:nvPr>
        </p:nvSpPr>
        <p:spPr>
          <a:xfrm>
            <a:off x="-890587" y="0"/>
            <a:ext cx="10723562" cy="1143000"/>
          </a:xfrm>
        </p:spPr>
        <p:txBody>
          <a:bodyPr vert="horz" wrap="square" lIns="91440" tIns="45720" rIns="91440" bIns="45720" anchor="ctr"/>
          <a:p>
            <a:pPr eaLnBrk="1" hangingPunct="1"/>
            <a:r>
              <a:rPr lang="zh-CN" altLang="en-US" sz="3600" dirty="0">
                <a:ea typeface="黑体" panose="02010609060101010101" pitchFamily="49" charset="-122"/>
              </a:rPr>
              <a:t>我国经济发展进入新常态</a:t>
            </a:r>
            <a:endParaRPr lang="zh-CN" altLang="en-US" sz="3600" dirty="0">
              <a:ea typeface="黑体" panose="02010609060101010101" pitchFamily="49" charset="-122"/>
            </a:endParaRPr>
          </a:p>
        </p:txBody>
      </p:sp>
      <p:sp>
        <p:nvSpPr>
          <p:cNvPr id="8195" name="Rectangle 3"/>
          <p:cNvSpPr>
            <a:spLocks noGrp="1"/>
          </p:cNvSpPr>
          <p:nvPr>
            <p:ph type="body" idx="4294967295"/>
          </p:nvPr>
        </p:nvSpPr>
        <p:spPr>
          <a:xfrm>
            <a:off x="233363" y="1196975"/>
            <a:ext cx="11682412" cy="5661025"/>
          </a:xfrm>
        </p:spPr>
        <p:txBody>
          <a:bodyPr vert="horz" wrap="square" lIns="91440" tIns="45720" rIns="91440" bIns="45720" anchor="t"/>
          <a:p>
            <a:pPr marL="0" indent="0" eaLnBrk="1" hangingPunct="1">
              <a:buClr>
                <a:srgbClr val="FF6600"/>
              </a:buClr>
              <a:buSzPct val="130000"/>
              <a:buFont typeface="Wingdings" panose="05000000000000000000" pitchFamily="2" charset="2"/>
              <a:buNone/>
            </a:pPr>
            <a:endParaRPr lang="zh-CN" altLang="en-US" sz="3600" b="1" dirty="0">
              <a:solidFill>
                <a:schemeClr val="bg1"/>
              </a:solidFill>
              <a:ea typeface="黑体" panose="02010609060101010101" pitchFamily="49" charset="-122"/>
            </a:endParaRPr>
          </a:p>
          <a:p>
            <a:pPr eaLnBrk="1" hangingPunct="1">
              <a:buClr>
                <a:srgbClr val="FF6600"/>
              </a:buClr>
              <a:buSzPct val="130000"/>
              <a:buFont typeface="Wingdings" panose="05000000000000000000" pitchFamily="2" charset="2"/>
              <a:buChar char="l"/>
            </a:pPr>
            <a:r>
              <a:rPr lang="en-US" altLang="zh-CN" sz="3600" b="1" dirty="0">
                <a:solidFill>
                  <a:schemeClr val="bg1"/>
                </a:solidFill>
                <a:ea typeface="黑体" panose="02010609060101010101" pitchFamily="49" charset="-122"/>
              </a:rPr>
              <a:t>1.</a:t>
            </a:r>
            <a:r>
              <a:rPr lang="zh-CN" altLang="en-US" sz="3600" b="1" dirty="0">
                <a:solidFill>
                  <a:schemeClr val="bg1"/>
                </a:solidFill>
                <a:ea typeface="黑体" panose="02010609060101010101" pitchFamily="49" charset="-122"/>
              </a:rPr>
              <a:t>中国经济新常态不同于全球经济新常态</a:t>
            </a:r>
            <a:endParaRPr lang="zh-CN" altLang="en-US" sz="3600" b="1" dirty="0">
              <a:solidFill>
                <a:schemeClr val="bg1"/>
              </a:solidFill>
              <a:ea typeface="黑体" panose="02010609060101010101" pitchFamily="49" charset="-122"/>
            </a:endParaRPr>
          </a:p>
          <a:p>
            <a:pPr eaLnBrk="1" hangingPunct="1">
              <a:buClr>
                <a:srgbClr val="FF6600"/>
              </a:buClr>
              <a:buSzPct val="130000"/>
              <a:buFont typeface="Wingdings" panose="05000000000000000000" pitchFamily="2" charset="2"/>
              <a:buChar char="l"/>
            </a:pPr>
            <a:r>
              <a:rPr lang="en-US" altLang="zh-CN" sz="3600" b="1" dirty="0">
                <a:solidFill>
                  <a:schemeClr val="bg1"/>
                </a:solidFill>
                <a:ea typeface="黑体" panose="02010609060101010101" pitchFamily="49" charset="-122"/>
              </a:rPr>
              <a:t>2.</a:t>
            </a:r>
            <a:r>
              <a:rPr lang="zh-CN" altLang="en-US" sz="3600" b="1" dirty="0">
                <a:solidFill>
                  <a:schemeClr val="bg1"/>
                </a:solidFill>
                <a:ea typeface="黑体" panose="02010609060101010101" pitchFamily="49" charset="-122"/>
              </a:rPr>
              <a:t>新常态是对我国经济发展现实认识的创新与飞跃</a:t>
            </a:r>
            <a:endParaRPr lang="zh-CN" altLang="en-US" sz="3600" b="1" dirty="0">
              <a:solidFill>
                <a:schemeClr val="bg1"/>
              </a:solidFill>
              <a:ea typeface="黑体" panose="02010609060101010101" pitchFamily="49" charset="-122"/>
            </a:endParaRPr>
          </a:p>
          <a:p>
            <a:pPr eaLnBrk="1" hangingPunct="1">
              <a:buClr>
                <a:srgbClr val="FF6600"/>
              </a:buClr>
              <a:buSzPct val="130000"/>
              <a:buFont typeface="Wingdings" panose="05000000000000000000" pitchFamily="2" charset="2"/>
              <a:buChar char="l"/>
            </a:pPr>
            <a:r>
              <a:rPr lang="en-US" altLang="zh-CN" sz="3600" b="1" dirty="0">
                <a:solidFill>
                  <a:schemeClr val="bg1"/>
                </a:solidFill>
                <a:ea typeface="黑体" panose="02010609060101010101" pitchFamily="49" charset="-122"/>
              </a:rPr>
              <a:t>3.</a:t>
            </a:r>
            <a:r>
              <a:rPr lang="zh-CN" altLang="en-US" sz="3600" b="1" dirty="0">
                <a:solidFill>
                  <a:schemeClr val="bg1"/>
                </a:solidFill>
                <a:ea typeface="黑体" panose="02010609060101010101" pitchFamily="49" charset="-122"/>
              </a:rPr>
              <a:t>新常态是对我国经济发展的认识论和新的“阶段论”</a:t>
            </a:r>
            <a:endParaRPr lang="zh-CN" altLang="en-US" sz="3600" b="1" dirty="0">
              <a:solidFill>
                <a:schemeClr val="bg1"/>
              </a:solidFill>
              <a:ea typeface="黑体" panose="02010609060101010101" pitchFamily="49" charset="-122"/>
            </a:endParaRPr>
          </a:p>
        </p:txBody>
      </p:sp>
    </p:spTree>
  </p:cSld>
  <p:clrMapOvr>
    <a:masterClrMapping/>
  </p:clrMapOvr>
  <p:timing>
    <p:tnLst>
      <p:par>
        <p:cTn id="1" dur="indefinite" restart="never" nodeType="tmRoot"/>
      </p:par>
    </p:tnLst>
    <p:bldLst>
      <p:bldP spid="81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a:spLocks noGrp="1"/>
          </p:cNvSpPr>
          <p:nvPr>
            <p:ph type="title" idx="4294967295"/>
          </p:nvPr>
        </p:nvSpPr>
        <p:spPr>
          <a:xfrm>
            <a:off x="-890587" y="0"/>
            <a:ext cx="10723562" cy="1143000"/>
          </a:xfrm>
        </p:spPr>
        <p:txBody>
          <a:bodyPr vert="horz" wrap="square" lIns="91440" tIns="45720" rIns="91440" bIns="45720" anchor="ctr"/>
          <a:p>
            <a:pPr eaLnBrk="1" hangingPunct="1"/>
            <a:r>
              <a:rPr lang="zh-CN" altLang="en-US" sz="3200" dirty="0">
                <a:ea typeface="黑体" panose="02010609060101010101" pitchFamily="49" charset="-122"/>
              </a:rPr>
              <a:t>向世界展示步入新常态的中国经济</a:t>
            </a:r>
            <a:endParaRPr lang="zh-CN" altLang="en-US" sz="3200" dirty="0">
              <a:ea typeface="黑体" panose="02010609060101010101" pitchFamily="49" charset="-122"/>
            </a:endParaRPr>
          </a:p>
        </p:txBody>
      </p:sp>
      <p:sp>
        <p:nvSpPr>
          <p:cNvPr id="10243" name="Rectangle 3"/>
          <p:cNvSpPr>
            <a:spLocks noGrp="1"/>
          </p:cNvSpPr>
          <p:nvPr>
            <p:ph type="body" idx="4294967295"/>
          </p:nvPr>
        </p:nvSpPr>
        <p:spPr>
          <a:xfrm>
            <a:off x="0" y="1196975"/>
            <a:ext cx="11682413" cy="5661025"/>
          </a:xfrm>
        </p:spPr>
        <p:txBody>
          <a:bodyPr vert="horz" wrap="square" lIns="91440" tIns="45720" rIns="91440" bIns="45720" anchor="t"/>
          <a:p>
            <a:pPr eaLnBrk="1" hangingPunct="1">
              <a:buClr>
                <a:srgbClr val="FF6600"/>
              </a:buClr>
              <a:buSzPct val="120000"/>
              <a:buFont typeface="Wingdings" panose="05000000000000000000" pitchFamily="2" charset="2"/>
              <a:buChar char="l"/>
            </a:pPr>
            <a:r>
              <a:rPr lang="en-US" altLang="zh-CN" sz="2800" u="sng" dirty="0">
                <a:solidFill>
                  <a:schemeClr val="bg1"/>
                </a:solidFill>
                <a:ea typeface="黑体" panose="02010609060101010101" pitchFamily="49" charset="-122"/>
              </a:rPr>
              <a:t>   </a:t>
            </a:r>
            <a:r>
              <a:rPr lang="zh-CN" altLang="en-US" sz="2800" u="sng" dirty="0">
                <a:solidFill>
                  <a:schemeClr val="bg1"/>
                </a:solidFill>
                <a:ea typeface="黑体" panose="02010609060101010101" pitchFamily="49" charset="-122"/>
              </a:rPr>
              <a:t>从中长期看，中国经济已经步入“新常态”。</a:t>
            </a:r>
            <a:r>
              <a:rPr lang="zh-CN" altLang="en-US" sz="2800" dirty="0">
                <a:solidFill>
                  <a:schemeClr val="bg1"/>
                </a:solidFill>
              </a:rPr>
              <a:t>“新常态”既表明我国经济发展仍处于重要战略机遇期，又表明我国经济发展已经从单纯依靠速度的外延式增长时期转入了</a:t>
            </a:r>
            <a:r>
              <a:rPr lang="zh-CN" altLang="en-US" sz="2800" u="sng" dirty="0">
                <a:solidFill>
                  <a:schemeClr val="bg1"/>
                </a:solidFill>
                <a:ea typeface="黑体" panose="02010609060101010101" pitchFamily="49" charset="-122"/>
              </a:rPr>
              <a:t>依靠创新驱动、结构升级、节能环保、统筹国内国外市场，以及大力推动城镇化为特点的中高速平稳增长阶段</a:t>
            </a:r>
            <a:r>
              <a:rPr lang="zh-CN" altLang="en-US" sz="2800" dirty="0">
                <a:solidFill>
                  <a:schemeClr val="bg1"/>
                </a:solidFill>
              </a:rPr>
              <a:t>。</a:t>
            </a:r>
            <a:endParaRPr lang="en-US" altLang="zh-CN" sz="2800" dirty="0">
              <a:solidFill>
                <a:schemeClr val="bg1"/>
              </a:solidFill>
            </a:endParaRPr>
          </a:p>
          <a:p>
            <a:pPr marL="0" indent="0" eaLnBrk="1" hangingPunct="1">
              <a:buClr>
                <a:srgbClr val="FF6600"/>
              </a:buClr>
              <a:buSzPct val="120000"/>
              <a:buFont typeface="Wingdings" panose="05000000000000000000" pitchFamily="2" charset="2"/>
              <a:buNone/>
            </a:pPr>
            <a:endParaRPr lang="zh-CN" altLang="en-US" sz="2800" dirty="0">
              <a:solidFill>
                <a:schemeClr val="bg1"/>
              </a:solidFill>
            </a:endParaRPr>
          </a:p>
          <a:p>
            <a:pPr eaLnBrk="1" hangingPunct="1">
              <a:buClr>
                <a:srgbClr val="FF6600"/>
              </a:buClr>
              <a:buSzPct val="120000"/>
              <a:buFont typeface="Wingdings" panose="05000000000000000000" pitchFamily="2" charset="2"/>
              <a:buChar char="l"/>
            </a:pPr>
            <a:r>
              <a:rPr lang="zh-CN" altLang="en-US" sz="2800" dirty="0">
                <a:solidFill>
                  <a:schemeClr val="bg1"/>
                </a:solidFill>
              </a:rPr>
              <a:t>利用生产函数对我国经济潜在增长能力进行测算，结果表明，</a:t>
            </a:r>
            <a:r>
              <a:rPr lang="zh-CN" altLang="en-US" sz="2800" b="1" u="sng" dirty="0">
                <a:solidFill>
                  <a:schemeClr val="bg1"/>
                </a:solidFill>
              </a:rPr>
              <a:t>“十三五”期间我国经济的年均增速大体在</a:t>
            </a:r>
            <a:r>
              <a:rPr lang="en-US" altLang="zh-CN" sz="2800" b="1" u="sng" dirty="0">
                <a:solidFill>
                  <a:schemeClr val="bg1"/>
                </a:solidFill>
              </a:rPr>
              <a:t>6.5%-7%</a:t>
            </a:r>
            <a:r>
              <a:rPr lang="zh-CN" altLang="en-US" sz="2800" b="1" u="sng" dirty="0">
                <a:solidFill>
                  <a:schemeClr val="bg1"/>
                </a:solidFill>
              </a:rPr>
              <a:t>之间</a:t>
            </a:r>
            <a:r>
              <a:rPr lang="zh-CN" altLang="en-US" sz="2800" dirty="0">
                <a:solidFill>
                  <a:schemeClr val="bg1"/>
                </a:solidFill>
              </a:rPr>
              <a:t>，经济发展的质量将明显提高：科技进步对经济增长的贡献将逐步增强、人力资本提升将带来新的人才红利、推进新型城镇化和在更高水平上扩大对外开放将会释放经济增长新的动力。</a:t>
            </a:r>
            <a:endParaRPr lang="zh-CN" altLang="en-US" sz="28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p:cNvSpPr>
          <p:nvPr>
            <p:ph type="title" idx="4294967295"/>
          </p:nvPr>
        </p:nvSpPr>
        <p:spPr>
          <a:xfrm>
            <a:off x="-1077912" y="0"/>
            <a:ext cx="10723562" cy="1143000"/>
          </a:xfrm>
        </p:spPr>
        <p:txBody>
          <a:bodyPr vert="horz" wrap="square" lIns="91440" tIns="45720" rIns="91440" bIns="45720" anchor="ctr"/>
          <a:p>
            <a:pPr algn="ctr" eaLnBrk="1" hangingPunct="1"/>
            <a:r>
              <a:rPr lang="zh-CN" altLang="en-US" sz="3200" dirty="0">
                <a:ea typeface="黑体" panose="02010609060101010101" pitchFamily="49" charset="-122"/>
              </a:rPr>
              <a:t>经济新常态的涵义和特点</a:t>
            </a:r>
            <a:endParaRPr lang="zh-CN" altLang="en-US" sz="3200" dirty="0">
              <a:ea typeface="黑体" panose="02010609060101010101" pitchFamily="49" charset="-122"/>
            </a:endParaRPr>
          </a:p>
        </p:txBody>
      </p:sp>
      <p:sp>
        <p:nvSpPr>
          <p:cNvPr id="13315" name="Rectangle 3"/>
          <p:cNvSpPr>
            <a:spLocks noGrp="1"/>
          </p:cNvSpPr>
          <p:nvPr>
            <p:ph type="body" idx="4294967295"/>
          </p:nvPr>
        </p:nvSpPr>
        <p:spPr>
          <a:xfrm>
            <a:off x="0" y="1268413"/>
            <a:ext cx="11401425" cy="4525962"/>
          </a:xfrm>
        </p:spPr>
        <p:txBody>
          <a:bodyPr vert="horz" wrap="square" lIns="91440" tIns="45720" rIns="91440" bIns="45720" anchor="t"/>
          <a:p>
            <a:pPr eaLnBrk="1" hangingPunct="1">
              <a:buClr>
                <a:srgbClr val="FF9900"/>
              </a:buClr>
              <a:buSzPct val="130000"/>
              <a:buFont typeface="Wingdings" panose="05000000000000000000" pitchFamily="2" charset="2"/>
              <a:buChar char="l"/>
            </a:pPr>
            <a:r>
              <a:rPr lang="zh-CN" altLang="en-US" b="1" dirty="0">
                <a:solidFill>
                  <a:schemeClr val="bg1"/>
                </a:solidFill>
                <a:ea typeface="黑体" panose="02010609060101010101" pitchFamily="49" charset="-122"/>
              </a:rPr>
              <a:t>新周期</a:t>
            </a:r>
            <a:r>
              <a:rPr lang="en-US" altLang="zh-CN" b="1" dirty="0">
                <a:solidFill>
                  <a:schemeClr val="bg1"/>
                </a:solidFill>
                <a:ea typeface="黑体" panose="02010609060101010101" pitchFamily="49" charset="-122"/>
              </a:rPr>
              <a:t>—“</a:t>
            </a:r>
            <a:r>
              <a:rPr lang="zh-CN" altLang="en-US" b="1" dirty="0">
                <a:solidFill>
                  <a:schemeClr val="bg1"/>
                </a:solidFill>
                <a:ea typeface="黑体" panose="02010609060101010101" pitchFamily="49" charset="-122"/>
              </a:rPr>
              <a:t>四期叠加</a:t>
            </a:r>
            <a:r>
              <a:rPr lang="en-US" altLang="zh-CN" b="1" dirty="0">
                <a:solidFill>
                  <a:schemeClr val="bg1"/>
                </a:solidFill>
                <a:ea typeface="黑体" panose="02010609060101010101" pitchFamily="49" charset="-122"/>
              </a:rPr>
              <a:t>”</a:t>
            </a:r>
            <a:r>
              <a:rPr lang="zh-CN" altLang="en-US" dirty="0">
                <a:solidFill>
                  <a:schemeClr val="bg1"/>
                </a:solidFill>
                <a:ea typeface="黑体" panose="02010609060101010101" pitchFamily="49" charset="-122"/>
              </a:rPr>
              <a:t>    当前我国发展正处于四个周期的“叠加期”，即</a:t>
            </a:r>
            <a:r>
              <a:rPr lang="en-US" altLang="zh-CN" dirty="0">
                <a:solidFill>
                  <a:schemeClr val="bg1"/>
                </a:solidFill>
                <a:ea typeface="黑体" panose="02010609060101010101" pitchFamily="49" charset="-122"/>
              </a:rPr>
              <a:t>(1)</a:t>
            </a:r>
            <a:r>
              <a:rPr lang="zh-CN" altLang="en-US" dirty="0">
                <a:solidFill>
                  <a:schemeClr val="bg1"/>
                </a:solidFill>
                <a:ea typeface="黑体" panose="02010609060101010101" pitchFamily="49" charset="-122"/>
              </a:rPr>
              <a:t>经济增速的“换挡期”</a:t>
            </a:r>
            <a:r>
              <a:rPr lang="en-US" altLang="zh-CN" dirty="0">
                <a:solidFill>
                  <a:schemeClr val="bg1"/>
                </a:solidFill>
                <a:ea typeface="黑体" panose="02010609060101010101" pitchFamily="49" charset="-122"/>
              </a:rPr>
              <a:t>(2)</a:t>
            </a:r>
            <a:r>
              <a:rPr lang="zh-CN" altLang="en-US" dirty="0">
                <a:solidFill>
                  <a:schemeClr val="bg1"/>
                </a:solidFill>
                <a:ea typeface="黑体" panose="02010609060101010101" pitchFamily="49" charset="-122"/>
              </a:rPr>
              <a:t>结构调整的“阵痛期”</a:t>
            </a:r>
            <a:r>
              <a:rPr lang="en-US" altLang="zh-CN" dirty="0">
                <a:solidFill>
                  <a:schemeClr val="bg1"/>
                </a:solidFill>
                <a:ea typeface="黑体" panose="02010609060101010101" pitchFamily="49" charset="-122"/>
              </a:rPr>
              <a:t>(3)</a:t>
            </a:r>
            <a:r>
              <a:rPr lang="zh-CN" altLang="en-US" dirty="0">
                <a:solidFill>
                  <a:schemeClr val="bg1"/>
                </a:solidFill>
                <a:ea typeface="黑体" panose="02010609060101010101" pitchFamily="49" charset="-122"/>
              </a:rPr>
              <a:t>前期发展政策的“消化期”</a:t>
            </a:r>
            <a:r>
              <a:rPr lang="en-US" altLang="zh-CN" dirty="0">
                <a:solidFill>
                  <a:schemeClr val="bg1"/>
                </a:solidFill>
                <a:ea typeface="黑体" panose="02010609060101010101" pitchFamily="49" charset="-122"/>
              </a:rPr>
              <a:t>(4)</a:t>
            </a:r>
            <a:r>
              <a:rPr lang="zh-CN" altLang="en-US" dirty="0">
                <a:solidFill>
                  <a:schemeClr val="bg1"/>
                </a:solidFill>
                <a:ea typeface="黑体" panose="02010609060101010101" pitchFamily="49" charset="-122"/>
              </a:rPr>
              <a:t>全面深化改革的“新窗口期” 。</a:t>
            </a:r>
            <a:r>
              <a:rPr lang="zh-CN" altLang="en-US" dirty="0"/>
              <a:t> </a:t>
            </a:r>
            <a:endParaRPr lang="zh-CN" altLang="en-US" dirty="0"/>
          </a:p>
        </p:txBody>
      </p:sp>
      <p:pic>
        <p:nvPicPr>
          <p:cNvPr id="13316" name="Picture 4" descr="新常态三态"/>
          <p:cNvPicPr>
            <a:picLocks noChangeAspect="1"/>
          </p:cNvPicPr>
          <p:nvPr/>
        </p:nvPicPr>
        <p:blipFill>
          <a:blip r:embed="rId1"/>
          <a:stretch>
            <a:fillRect/>
          </a:stretch>
        </p:blipFill>
        <p:spPr>
          <a:xfrm>
            <a:off x="5864225" y="3429000"/>
            <a:ext cx="6051550" cy="3429000"/>
          </a:xfrm>
          <a:prstGeom prst="rect">
            <a:avLst/>
          </a:prstGeom>
          <a:noFill/>
          <a:ln w="9525">
            <a:noFill/>
          </a:ln>
        </p:spPr>
      </p:pic>
      <p:pic>
        <p:nvPicPr>
          <p:cNvPr id="13317" name="Picture 5" descr="GDP增长下滑"/>
          <p:cNvPicPr>
            <a:picLocks noChangeAspect="1"/>
          </p:cNvPicPr>
          <p:nvPr/>
        </p:nvPicPr>
        <p:blipFill>
          <a:blip r:embed="rId2"/>
          <a:stretch>
            <a:fillRect/>
          </a:stretch>
        </p:blipFill>
        <p:spPr>
          <a:xfrm>
            <a:off x="0" y="3429000"/>
            <a:ext cx="5959475" cy="342900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p:cNvSpPr>
          <p:nvPr>
            <p:ph type="title" idx="4294967295"/>
          </p:nvPr>
        </p:nvSpPr>
        <p:spPr>
          <a:xfrm>
            <a:off x="-985837" y="0"/>
            <a:ext cx="10723562" cy="1143000"/>
          </a:xfrm>
        </p:spPr>
        <p:txBody>
          <a:bodyPr vert="horz" wrap="square" lIns="91440" tIns="45720" rIns="91440" bIns="45720" anchor="ctr"/>
          <a:p>
            <a:pPr eaLnBrk="1" hangingPunct="1"/>
            <a:r>
              <a:rPr lang="zh-CN" altLang="en-US" sz="3600" dirty="0">
                <a:solidFill>
                  <a:schemeClr val="tx1"/>
                </a:solidFill>
                <a:latin typeface="黑体" panose="02010609060101010101" pitchFamily="49" charset="-122"/>
                <a:ea typeface="黑体" panose="02010609060101010101" pitchFamily="49" charset="-122"/>
              </a:rPr>
              <a:t>新常态的基本特征</a:t>
            </a:r>
            <a:endParaRPr lang="zh-CN" altLang="en-US" sz="3600" dirty="0">
              <a:solidFill>
                <a:schemeClr val="tx1"/>
              </a:solidFill>
              <a:latin typeface="黑体" panose="02010609060101010101" pitchFamily="49" charset="-122"/>
              <a:ea typeface="黑体" panose="02010609060101010101" pitchFamily="49" charset="-122"/>
            </a:endParaRPr>
          </a:p>
        </p:txBody>
      </p:sp>
      <p:sp>
        <p:nvSpPr>
          <p:cNvPr id="17411" name="Rectangle 3"/>
          <p:cNvSpPr>
            <a:spLocks noGrp="1"/>
          </p:cNvSpPr>
          <p:nvPr>
            <p:ph type="body" idx="4294967295"/>
          </p:nvPr>
        </p:nvSpPr>
        <p:spPr>
          <a:xfrm>
            <a:off x="0" y="1268413"/>
            <a:ext cx="11915775" cy="5327650"/>
          </a:xfrm>
        </p:spPr>
        <p:txBody>
          <a:bodyPr vert="horz" wrap="square" lIns="91440" tIns="45720" rIns="91440" bIns="45720" anchor="t"/>
          <a:p>
            <a:pPr eaLnBrk="1" hangingPunct="1">
              <a:lnSpc>
                <a:spcPct val="120000"/>
              </a:lnSpc>
              <a:buClr>
                <a:srgbClr val="FF6600"/>
              </a:buClr>
              <a:buSzPct val="130000"/>
              <a:buFont typeface="Wingdings" panose="05000000000000000000" pitchFamily="2" charset="2"/>
              <a:buChar char="l"/>
            </a:pPr>
            <a:r>
              <a:rPr lang="zh-CN" altLang="en-US" sz="2800" dirty="0">
                <a:solidFill>
                  <a:schemeClr val="bg1"/>
                </a:solidFill>
                <a:latin typeface="黑体" panose="02010609060101010101" pitchFamily="49" charset="-122"/>
                <a:ea typeface="黑体" panose="02010609060101010101" pitchFamily="49" charset="-122"/>
              </a:rPr>
              <a:t>经济全球化深化、人口结构变化和要素成本上升等客观条件的变化，倒逼和推动着我国经济</a:t>
            </a:r>
            <a:r>
              <a:rPr lang="zh-CN" altLang="en-US" sz="2800" b="1" i="1" u="sng" dirty="0">
                <a:solidFill>
                  <a:schemeClr val="bg1"/>
                </a:solidFill>
                <a:latin typeface="黑体" panose="02010609060101010101" pitchFamily="49" charset="-122"/>
                <a:ea typeface="黑体" panose="02010609060101010101" pitchFamily="49" charset="-122"/>
              </a:rPr>
              <a:t>增长速度变化</a:t>
            </a:r>
            <a:r>
              <a:rPr lang="zh-CN" altLang="en-US" sz="2800" dirty="0">
                <a:solidFill>
                  <a:schemeClr val="bg1"/>
                </a:solidFill>
                <a:latin typeface="黑体" panose="02010609060101010101" pitchFamily="49" charset="-122"/>
                <a:ea typeface="黑体" panose="02010609060101010101" pitchFamily="49" charset="-122"/>
              </a:rPr>
              <a:t>、</a:t>
            </a:r>
            <a:r>
              <a:rPr lang="zh-CN" altLang="en-US" sz="2800" b="1" i="1" u="sng" dirty="0">
                <a:solidFill>
                  <a:schemeClr val="bg1"/>
                </a:solidFill>
                <a:latin typeface="黑体" panose="02010609060101010101" pitchFamily="49" charset="-122"/>
                <a:ea typeface="黑体" panose="02010609060101010101" pitchFamily="49" charset="-122"/>
              </a:rPr>
              <a:t>结构优化</a:t>
            </a:r>
            <a:r>
              <a:rPr lang="zh-CN" altLang="en-US" sz="2800" dirty="0">
                <a:solidFill>
                  <a:schemeClr val="bg1"/>
                </a:solidFill>
                <a:latin typeface="黑体" panose="02010609060101010101" pitchFamily="49" charset="-122"/>
                <a:ea typeface="黑体" panose="02010609060101010101" pitchFamily="49" charset="-122"/>
              </a:rPr>
              <a:t>和</a:t>
            </a:r>
            <a:r>
              <a:rPr lang="zh-CN" altLang="en-US" sz="2800" b="1" i="1" u="sng" dirty="0">
                <a:solidFill>
                  <a:schemeClr val="bg1"/>
                </a:solidFill>
                <a:latin typeface="黑体" panose="02010609060101010101" pitchFamily="49" charset="-122"/>
                <a:ea typeface="黑体" panose="02010609060101010101" pitchFamily="49" charset="-122"/>
              </a:rPr>
              <a:t>动力转化</a:t>
            </a:r>
            <a:r>
              <a:rPr lang="zh-CN" altLang="en-US" sz="2800" dirty="0">
                <a:solidFill>
                  <a:schemeClr val="bg1"/>
                </a:solidFill>
                <a:latin typeface="黑体" panose="02010609060101010101" pitchFamily="49" charset="-122"/>
                <a:ea typeface="黑体" panose="02010609060101010101" pitchFamily="49" charset="-122"/>
              </a:rPr>
              <a:t>。</a:t>
            </a:r>
            <a:endParaRPr lang="zh-CN" altLang="en-US" sz="2800" dirty="0">
              <a:solidFill>
                <a:schemeClr val="bg1"/>
              </a:solidFill>
              <a:latin typeface="黑体" panose="02010609060101010101" pitchFamily="49" charset="-122"/>
              <a:ea typeface="黑体" panose="02010609060101010101" pitchFamily="49" charset="-122"/>
            </a:endParaRPr>
          </a:p>
          <a:p>
            <a:pPr eaLnBrk="1" hangingPunct="1">
              <a:lnSpc>
                <a:spcPct val="120000"/>
              </a:lnSpc>
              <a:buClr>
                <a:srgbClr val="FF6600"/>
              </a:buClr>
              <a:buSzPct val="130000"/>
              <a:buFont typeface="Wingdings" panose="05000000000000000000" pitchFamily="2" charset="2"/>
              <a:buChar char="l"/>
            </a:pPr>
            <a:endParaRPr lang="zh-CN" altLang="en-US" sz="2800" dirty="0">
              <a:solidFill>
                <a:schemeClr val="bg1"/>
              </a:solidFill>
              <a:latin typeface="黑体" panose="02010609060101010101" pitchFamily="49" charset="-122"/>
              <a:ea typeface="黑体" panose="02010609060101010101" pitchFamily="49" charset="-122"/>
            </a:endParaRPr>
          </a:p>
          <a:p>
            <a:pPr eaLnBrk="1" hangingPunct="1">
              <a:lnSpc>
                <a:spcPct val="120000"/>
              </a:lnSpc>
              <a:buClr>
                <a:srgbClr val="FF6600"/>
              </a:buClr>
              <a:buSzPct val="130000"/>
              <a:buFont typeface="Wingdings" panose="05000000000000000000" pitchFamily="2" charset="2"/>
              <a:buChar char="l"/>
            </a:pPr>
            <a:r>
              <a:rPr lang="zh-CN" altLang="en-US" sz="2800" dirty="0">
                <a:solidFill>
                  <a:schemeClr val="bg1"/>
                </a:solidFill>
                <a:latin typeface="黑体" panose="02010609060101010101" pitchFamily="49" charset="-122"/>
                <a:ea typeface="黑体" panose="02010609060101010101" pitchFamily="49" charset="-122"/>
              </a:rPr>
              <a:t>新常态以</a:t>
            </a:r>
            <a:r>
              <a:rPr lang="zh-CN" altLang="en-US" sz="2800" b="1" u="sng" dirty="0">
                <a:solidFill>
                  <a:schemeClr val="bg1"/>
                </a:solidFill>
                <a:latin typeface="黑体" panose="02010609060101010101" pitchFamily="49" charset="-122"/>
                <a:ea typeface="黑体" panose="02010609060101010101" pitchFamily="49" charset="-122"/>
              </a:rPr>
              <a:t>新周期、中高速、新动力、优结构、高效率、低成本、可持续、新机遇、添活力、多风险</a:t>
            </a:r>
            <a:r>
              <a:rPr lang="zh-CN" altLang="en-US" sz="2800" dirty="0">
                <a:solidFill>
                  <a:schemeClr val="bg1"/>
                </a:solidFill>
                <a:latin typeface="黑体" panose="02010609060101010101" pitchFamily="49" charset="-122"/>
                <a:ea typeface="黑体" panose="02010609060101010101" pitchFamily="49" charset="-122"/>
              </a:rPr>
              <a:t>等态势为主要特征，表明我国经济发展正在向</a:t>
            </a:r>
            <a:r>
              <a:rPr lang="zh-CN" altLang="en-US" sz="2800" b="1" i="1" u="sng" dirty="0">
                <a:solidFill>
                  <a:schemeClr val="bg1"/>
                </a:solidFill>
                <a:latin typeface="黑体" panose="02010609060101010101" pitchFamily="49" charset="-122"/>
                <a:ea typeface="黑体" panose="02010609060101010101" pitchFamily="49" charset="-122"/>
              </a:rPr>
              <a:t>结构更合理</a:t>
            </a:r>
            <a:r>
              <a:rPr lang="zh-CN" altLang="en-US" sz="2800" dirty="0">
                <a:solidFill>
                  <a:schemeClr val="bg1"/>
                </a:solidFill>
                <a:latin typeface="黑体" panose="02010609060101010101" pitchFamily="49" charset="-122"/>
                <a:ea typeface="黑体" panose="02010609060101010101" pitchFamily="49" charset="-122"/>
              </a:rPr>
              <a:t>、</a:t>
            </a:r>
            <a:r>
              <a:rPr lang="zh-CN" altLang="en-US" sz="2800" b="1" i="1" u="sng" dirty="0">
                <a:solidFill>
                  <a:schemeClr val="bg1"/>
                </a:solidFill>
                <a:latin typeface="黑体" panose="02010609060101010101" pitchFamily="49" charset="-122"/>
                <a:ea typeface="黑体" panose="02010609060101010101" pitchFamily="49" charset="-122"/>
              </a:rPr>
              <a:t>分工更复杂</a:t>
            </a:r>
            <a:r>
              <a:rPr lang="zh-CN" altLang="en-US" sz="2800" dirty="0">
                <a:solidFill>
                  <a:schemeClr val="bg1"/>
                </a:solidFill>
                <a:latin typeface="黑体" panose="02010609060101010101" pitchFamily="49" charset="-122"/>
                <a:ea typeface="黑体" panose="02010609060101010101" pitchFamily="49" charset="-122"/>
              </a:rPr>
              <a:t>、</a:t>
            </a:r>
            <a:r>
              <a:rPr lang="zh-CN" altLang="en-US" sz="2800" b="1" i="1" u="sng" dirty="0">
                <a:solidFill>
                  <a:schemeClr val="bg1"/>
                </a:solidFill>
                <a:latin typeface="黑体" panose="02010609060101010101" pitchFamily="49" charset="-122"/>
                <a:ea typeface="黑体" panose="02010609060101010101" pitchFamily="49" charset="-122"/>
              </a:rPr>
              <a:t>形态更高级</a:t>
            </a:r>
            <a:r>
              <a:rPr lang="zh-CN" altLang="en-US" sz="2800" dirty="0">
                <a:solidFill>
                  <a:schemeClr val="bg1"/>
                </a:solidFill>
                <a:latin typeface="黑体" panose="02010609060101010101" pitchFamily="49" charset="-122"/>
                <a:ea typeface="黑体" panose="02010609060101010101" pitchFamily="49" charset="-122"/>
              </a:rPr>
              <a:t>的阶段演化。 </a:t>
            </a:r>
            <a:endParaRPr lang="zh-CN" altLang="en-US" sz="2800" dirty="0">
              <a:solidFill>
                <a:schemeClr val="bg1"/>
              </a:solidFill>
              <a:latin typeface="黑体" panose="02010609060101010101" pitchFamily="49" charset="-122"/>
              <a:ea typeface="黑体" panose="02010609060101010101" pitchFamily="49" charset="-122"/>
            </a:endParaRPr>
          </a:p>
          <a:p>
            <a:pPr eaLnBrk="1" hangingPunct="1">
              <a:lnSpc>
                <a:spcPct val="120000"/>
              </a:lnSpc>
              <a:buClr>
                <a:srgbClr val="FF6600"/>
              </a:buClr>
              <a:buSzPct val="130000"/>
              <a:buFont typeface="Wingdings" panose="05000000000000000000" pitchFamily="2" charset="2"/>
              <a:buChar char="l"/>
            </a:pPr>
            <a:endParaRPr lang="zh-CN" altLang="en-US" sz="2400" dirty="0">
              <a:solidFill>
                <a:schemeClr val="bg1"/>
              </a:solidFill>
              <a:latin typeface="黑体" panose="02010609060101010101" pitchFamily="49" charset="-122"/>
              <a:ea typeface="黑体" panose="02010609060101010101" pitchFamily="49" charset="-122"/>
            </a:endParaRPr>
          </a:p>
          <a:p>
            <a:pPr eaLnBrk="1" hangingPunct="1">
              <a:lnSpc>
                <a:spcPct val="80000"/>
              </a:lnSpc>
              <a:buNone/>
            </a:pPr>
            <a:endParaRPr lang="zh-CN" altLang="en-US" sz="2000" dirty="0">
              <a:solidFill>
                <a:schemeClr val="bg1"/>
              </a:solidFill>
              <a:ea typeface="黑体" panose="02010609060101010101" pitchFamily="49" charset="-122"/>
            </a:endParaRPr>
          </a:p>
          <a:p>
            <a:pPr eaLnBrk="1" hangingPunct="1">
              <a:lnSpc>
                <a:spcPct val="80000"/>
              </a:lnSpc>
              <a:buNone/>
            </a:pPr>
            <a:endParaRPr lang="zh-CN" altLang="en-US" sz="1600" dirty="0">
              <a:solidFill>
                <a:schemeClr val="bg1"/>
              </a:solidFill>
              <a:ea typeface="黑体" panose="02010609060101010101" pitchFamily="49" charset="-122"/>
            </a:endParaRPr>
          </a:p>
          <a:p>
            <a:pPr eaLnBrk="1" hangingPunct="1">
              <a:lnSpc>
                <a:spcPct val="80000"/>
              </a:lnSpc>
              <a:buClr>
                <a:srgbClr val="FF9900"/>
              </a:buClr>
              <a:buSzPct val="115000"/>
              <a:buFont typeface="Wingdings" panose="05000000000000000000" pitchFamily="2" charset="2"/>
              <a:buChar char="l"/>
            </a:pPr>
            <a:endParaRPr lang="zh-CN" altLang="en-US" sz="1200" dirty="0">
              <a:solidFill>
                <a:schemeClr val="bg1"/>
              </a:solidFill>
              <a:ea typeface="黑体" panose="02010609060101010101" pitchFamily="49" charset="-122"/>
            </a:endParaRPr>
          </a:p>
          <a:p>
            <a:pPr eaLnBrk="1" hangingPunct="1">
              <a:lnSpc>
                <a:spcPct val="110000"/>
              </a:lnSpc>
              <a:buClr>
                <a:srgbClr val="FF9900"/>
              </a:buClr>
              <a:buSzPct val="95000"/>
              <a:buFont typeface="Wingdings" panose="05000000000000000000" pitchFamily="2" charset="2"/>
              <a:buNone/>
            </a:pPr>
            <a:endParaRPr lang="en-US" altLang="zh-CN" sz="800" dirty="0">
              <a:solidFill>
                <a:schemeClr val="bg1"/>
              </a:solidFill>
              <a:latin typeface="黑体" panose="02010609060101010101" pitchFamily="49" charset="-122"/>
              <a:ea typeface="黑体" panose="02010609060101010101" pitchFamily="49" charset="-122"/>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11">
                                            <p:txEl>
                                              <p:charRg st="67" end="125"/>
                                            </p:txEl>
                                          </p:spTgt>
                                        </p:tgtEl>
                                        <p:attrNameLst>
                                          <p:attrName>style.visibility</p:attrName>
                                        </p:attrNameLst>
                                      </p:cBhvr>
                                      <p:to>
                                        <p:strVal val="visible"/>
                                      </p:to>
                                    </p:set>
                                    <p:animEffect transition="in" filter="wipe(down)">
                                      <p:cBhvr>
                                        <p:cTn id="7" dur="500"/>
                                        <p:tgtEl>
                                          <p:spTgt spid="17411">
                                            <p:txEl>
                                              <p:charRg st="67" end="12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411">
                                            <p:txEl>
                                              <p:charRg st="125" end="213"/>
                                            </p:txEl>
                                          </p:spTgt>
                                        </p:tgtEl>
                                        <p:attrNameLst>
                                          <p:attrName>style.visibility</p:attrName>
                                        </p:attrNameLst>
                                      </p:cBhvr>
                                      <p:to>
                                        <p:strVal val="visible"/>
                                      </p:to>
                                    </p:set>
                                    <p:animEffect transition="in" filter="wipe(down)">
                                      <p:cBhvr>
                                        <p:cTn id="12" dur="500"/>
                                        <p:tgtEl>
                                          <p:spTgt spid="17411">
                                            <p:txEl>
                                              <p:charRg st="125" end="2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theme/theme1.xml><?xml version="1.0" encoding="utf-8"?>
<a:theme xmlns:a="http://schemas.openxmlformats.org/drawingml/2006/main" name="演示文稿 (4)">
  <a:themeElements>
    <a:clrScheme name="演示文稿 (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演示文稿 (4)">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20000"/>
          </a:spcBef>
          <a:spcAft>
            <a:spcPct val="0"/>
          </a:spcAft>
          <a:buClr>
            <a:srgbClr val="FF6600"/>
          </a:buClr>
          <a:buSzPct val="120000"/>
          <a:buFont typeface="Wingdings" panose="05000000000000000000" pitchFamily="2" charset="2"/>
          <a:buChar char="l"/>
          <a:defRPr kumimoji="0" lang="zh-CN" sz="3200" b="0" i="0" u="none" strike="noStrike" cap="none" normalizeH="0" baseline="0" smtClean="0">
            <a:ln>
              <a:noFill/>
            </a:ln>
            <a:solidFill>
              <a:schemeClr val="bg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20000"/>
          </a:spcBef>
          <a:spcAft>
            <a:spcPct val="0"/>
          </a:spcAft>
          <a:buClr>
            <a:srgbClr val="FF6600"/>
          </a:buClr>
          <a:buSzPct val="120000"/>
          <a:buFont typeface="Wingdings" panose="05000000000000000000" pitchFamily="2" charset="2"/>
          <a:buChar char="l"/>
          <a:defRPr kumimoji="0" lang="zh-CN" sz="3200" b="0" i="0" u="none" strike="noStrike" cap="none" normalizeH="0" baseline="0" smtClean="0">
            <a:ln>
              <a:noFill/>
            </a:ln>
            <a:solidFill>
              <a:schemeClr val="bg1"/>
            </a:solidFill>
            <a:effectLst/>
            <a:latin typeface="Arial" panose="020B0604020202020204" pitchFamily="34" charset="0"/>
            <a:ea typeface="黑体" panose="02010609060101010101" pitchFamily="49" charset="-122"/>
          </a:defRPr>
        </a:defPPr>
      </a:lstStyle>
    </a:lnDef>
  </a:objectDefaults>
  <a:extraClrSchemeLst>
    <a:extraClrScheme>
      <a:clrScheme name="演示文稿 (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演示文稿 (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演示文稿 (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演示文稿 (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演示文稿 (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演示文稿 (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演示文稿 (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演示文稿 (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演示文稿 (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演示文稿 (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演示文稿 (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演示文稿 (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2574</Words>
  <Application>WPS 演示</Application>
  <PresentationFormat>自定义</PresentationFormat>
  <Paragraphs>148</Paragraphs>
  <Slides>25</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Arial</vt:lpstr>
      <vt:lpstr>宋体</vt:lpstr>
      <vt:lpstr>Wingdings</vt:lpstr>
      <vt:lpstr>黑体</vt:lpstr>
      <vt:lpstr>仿宋</vt:lpstr>
      <vt:lpstr>Times New Roman</vt:lpstr>
      <vt:lpstr>仿宋_GB2312</vt:lpstr>
      <vt:lpstr>微软雅黑</vt:lpstr>
      <vt:lpstr>Arial Unicode MS</vt:lpstr>
      <vt:lpstr>Sylfaen</vt:lpstr>
      <vt:lpstr>演示文稿 (4)</vt:lpstr>
      <vt:lpstr> 2019年中国经济热点问题            马克思主义学院                冯静 </vt:lpstr>
      <vt:lpstr>预见才能遇见,悟到才能有道</vt:lpstr>
      <vt:lpstr>赢在转折点，而不是起点</vt:lpstr>
      <vt:lpstr>我国经济发展进入新常态</vt:lpstr>
      <vt:lpstr>全球经济与中国经济新常态的差异</vt:lpstr>
      <vt:lpstr>我国经济发展进入新常态</vt:lpstr>
      <vt:lpstr>向世界展示步入新常态的中国经济</vt:lpstr>
      <vt:lpstr>经济新常态的涵义和特点</vt:lpstr>
      <vt:lpstr>新常态的基本特征</vt:lpstr>
      <vt:lpstr>正确认识新常态</vt:lpstr>
      <vt:lpstr>PowerPoint 演示文稿</vt:lpstr>
      <vt:lpstr>“四个没有变”</vt:lpstr>
      <vt:lpstr>五件事的叠加效应</vt:lpstr>
      <vt:lpstr>做好三件事</vt:lpstr>
      <vt:lpstr>3.稳外汇。3.稳3.稳外汇外汇三</vt:lpstr>
      <vt:lpstr>PowerPoint 演示文稿</vt:lpstr>
      <vt:lpstr>做好三件事</vt:lpstr>
      <vt:lpstr>PowerPoint 演示文稿</vt:lpstr>
      <vt:lpstr>以用户为中心</vt:lpstr>
      <vt:lpstr>精品工程</vt:lpstr>
      <vt:lpstr>做好三件事</vt:lpstr>
      <vt:lpstr>五、走出供给侧改革的认识误区</vt:lpstr>
      <vt:lpstr>五、走出供给侧改革的认识误区</vt:lpstr>
      <vt:lpstr>  </vt:lpstr>
      <vt:lpstr>衷心感谢您的聆听和参与！</vt:lpstr>
    </vt:vector>
  </TitlesOfParts>
  <Company>MSCD龙帝国技术社区 Htpp://Bbs.Mscode.Cc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烟草专卖市场日常监管: 由传统市场监管向现代市场监管转变</dc:title>
  <dc:creator>user</dc:creator>
  <cp:lastModifiedBy>Administrator</cp:lastModifiedBy>
  <cp:revision>366</cp:revision>
  <dcterms:created xsi:type="dcterms:W3CDTF">2011-04-20T00:34:00Z</dcterms:created>
  <dcterms:modified xsi:type="dcterms:W3CDTF">2019-10-24T23:59:46Z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2052-11.1.0.9145</vt:lpwstr>
  </property>
</Properties>
</file>