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612"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矩形 6"/>
          <p:cNvSpPr/>
          <p:nvPr/>
        </p:nvSpPr>
        <p:spPr>
          <a:xfrm>
            <a:off x="685800" y="3196686"/>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ctrTitle"/>
          </p:nvPr>
        </p:nvSpPr>
        <p:spPr>
          <a:xfrm>
            <a:off x="685800" y="1676401"/>
            <a:ext cx="7772400" cy="1538286"/>
          </a:xfrm>
        </p:spPr>
        <p:txBody>
          <a:bodyPr anchor="b"/>
          <a:lstStyle/>
          <a:p>
            <a:r>
              <a:rPr kumimoji="0" lang="zh-CN" altLang="en-US" smtClean="0"/>
              <a:t>单击此处编辑母版标题样式</a:t>
            </a:r>
            <a:endParaRPr kumimoji="0" lang="en-US"/>
          </a:p>
        </p:txBody>
      </p:sp>
      <p:sp>
        <p:nvSpPr>
          <p:cNvPr id="3" name="副标题 2"/>
          <p:cNvSpPr>
            <a:spLocks noGrp="1"/>
          </p:cNvSpPr>
          <p:nvPr>
            <p:ph type="subTitle" idx="1"/>
          </p:nvPr>
        </p:nvSpPr>
        <p:spPr>
          <a:xfrm>
            <a:off x="1371600" y="3214686"/>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CN" altLang="en-US" smtClean="0"/>
              <a:t>单击此处编辑母版副标题样式</a:t>
            </a:r>
            <a:endParaRPr kumimoji="0" lang="en-US"/>
          </a:p>
        </p:txBody>
      </p:sp>
      <p:sp>
        <p:nvSpPr>
          <p:cNvPr id="4" name="日期占位符 3"/>
          <p:cNvSpPr>
            <a:spLocks noGrp="1"/>
          </p:cNvSpPr>
          <p:nvPr>
            <p:ph type="dt" sz="half" idx="10"/>
          </p:nvPr>
        </p:nvSpPr>
        <p:spPr/>
        <p:txBody>
          <a:bodyPr/>
          <a:lstStyle/>
          <a:p>
            <a:fld id="{684AB41A-5836-4A13-B376-2D2562BC7084}" type="datetimeFigureOut">
              <a:rPr lang="zh-CN" altLang="en-US" smtClean="0"/>
              <a:pPr/>
              <a:t>2006-8-22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3D1BAF0-DA54-40C9-BDC0-7D004B870748}"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684AB41A-5836-4A13-B376-2D2562BC7084}" type="datetimeFigureOut">
              <a:rPr lang="zh-CN" altLang="en-US" smtClean="0"/>
              <a:pPr/>
              <a:t>2006-8-22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3D1BAF0-DA54-40C9-BDC0-7D004B870748}" type="slidenum">
              <a:rPr lang="zh-CN" altLang="en-US" smtClean="0"/>
              <a:pPr/>
              <a:t>‹#›</a:t>
            </a:fld>
            <a:endParaRPr lang="zh-CN" altLang="en-US"/>
          </a:p>
        </p:txBody>
      </p:sp>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215206" y="274638"/>
            <a:ext cx="1471594" cy="6011882"/>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8"/>
            <a:ext cx="6686568" cy="6011882"/>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684AB41A-5836-4A13-B376-2D2562BC7084}" type="datetimeFigureOut">
              <a:rPr lang="zh-CN" altLang="en-US" smtClean="0"/>
              <a:pPr/>
              <a:t>2006-8-22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3D1BAF0-DA54-40C9-BDC0-7D004B870748}"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a:xfrm>
            <a:off x="73152" y="6400800"/>
            <a:ext cx="3200400" cy="283800"/>
          </a:xfrm>
        </p:spPr>
        <p:txBody>
          <a:bodyPr/>
          <a:lstStyle/>
          <a:p>
            <a:fld id="{684AB41A-5836-4A13-B376-2D2562BC7084}" type="datetimeFigureOut">
              <a:rPr lang="zh-CN" altLang="en-US" smtClean="0"/>
              <a:pPr/>
              <a:t>2006-8-22</a:t>
            </a:fld>
            <a:endParaRPr lang="zh-CN" altLang="en-US"/>
          </a:p>
        </p:txBody>
      </p:sp>
      <p:sp>
        <p:nvSpPr>
          <p:cNvPr id="5" name="页脚占位符 4"/>
          <p:cNvSpPr>
            <a:spLocks noGrp="1"/>
          </p:cNvSpPr>
          <p:nvPr>
            <p:ph type="ftr" sz="quarter" idx="11"/>
          </p:nvPr>
        </p:nvSpPr>
        <p:spPr>
          <a:xfrm>
            <a:off x="5330952" y="6400800"/>
            <a:ext cx="3733800" cy="283800"/>
          </a:xfrm>
        </p:spPr>
        <p:txBody>
          <a:bodyPr/>
          <a:lstStyle/>
          <a:p>
            <a:endParaRPr lang="zh-CN" altLang="en-US"/>
          </a:p>
        </p:txBody>
      </p:sp>
      <p:sp>
        <p:nvSpPr>
          <p:cNvPr id="6" name="灯片编号占位符 5"/>
          <p:cNvSpPr>
            <a:spLocks noGrp="1"/>
          </p:cNvSpPr>
          <p:nvPr>
            <p:ph type="sldNum" sz="quarter" idx="12"/>
          </p:nvPr>
        </p:nvSpPr>
        <p:spPr/>
        <p:txBody>
          <a:bodyPr/>
          <a:lstStyle/>
          <a:p>
            <a:fld id="{53D1BAF0-DA54-40C9-BDC0-7D004B870748}"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矩形 6"/>
          <p:cNvSpPr/>
          <p:nvPr/>
        </p:nvSpPr>
        <p:spPr>
          <a:xfrm>
            <a:off x="685800" y="3143248"/>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722313" y="3143248"/>
            <a:ext cx="7772400" cy="1362075"/>
          </a:xfrm>
        </p:spPr>
        <p:txBody>
          <a:bodyPr anchor="t"/>
          <a:lstStyle>
            <a:lvl1pPr algn="ctr">
              <a:defRPr sz="4000" b="0" cap="all"/>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722313" y="1643061"/>
            <a:ext cx="7772400" cy="1500187"/>
          </a:xfrm>
        </p:spPr>
        <p:txBody>
          <a:bodyPr anchor="b"/>
          <a:lstStyle>
            <a:lvl1pPr marL="0" indent="0" algn="ctr">
              <a:buNone/>
              <a:defRPr sz="2000">
                <a:solidFill>
                  <a:schemeClr val="tx1">
                    <a:tint val="75000"/>
                  </a:schemeClr>
                </a:solidFill>
              </a:defRPr>
            </a:lvl1pPr>
            <a:lvl2pPr marL="457200" indent="0" algn="ctr">
              <a:buNone/>
              <a:defRPr sz="1800">
                <a:solidFill>
                  <a:schemeClr val="tx1">
                    <a:tint val="75000"/>
                  </a:schemeClr>
                </a:solidFill>
              </a:defRPr>
            </a:lvl2pPr>
            <a:lvl3pPr marL="914400" indent="0" algn="ctr">
              <a:buNone/>
              <a:defRPr sz="1600">
                <a:solidFill>
                  <a:schemeClr val="tx1">
                    <a:tint val="75000"/>
                  </a:schemeClr>
                </a:solidFill>
              </a:defRPr>
            </a:lvl3pPr>
            <a:lvl4pPr marL="1371600" indent="0" algn="ctr">
              <a:buNone/>
              <a:defRPr sz="1400">
                <a:solidFill>
                  <a:schemeClr val="tx1">
                    <a:tint val="75000"/>
                  </a:schemeClr>
                </a:solidFill>
              </a:defRPr>
            </a:lvl4pPr>
            <a:lvl5pPr marL="1828800" indent="0" algn="ctr">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684AB41A-5836-4A13-B376-2D2562BC7084}" type="datetimeFigureOut">
              <a:rPr lang="zh-CN" altLang="en-US" smtClean="0"/>
              <a:pPr/>
              <a:t>2006-8-22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3D1BAF0-DA54-40C9-BDC0-7D004B870748}"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矩形 7"/>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684AB41A-5836-4A13-B376-2D2562BC7084}" type="datetimeFigureOut">
              <a:rPr lang="zh-CN" altLang="en-US" smtClean="0"/>
              <a:pPr/>
              <a:t>2006-8-22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3D1BAF0-DA54-40C9-BDC0-7D004B870748}"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矩形 9"/>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684AB41A-5836-4A13-B376-2D2562BC7084}" type="datetimeFigureOut">
              <a:rPr lang="zh-CN" altLang="en-US" smtClean="0"/>
              <a:pPr/>
              <a:t>2006-8-22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3D1BAF0-DA54-40C9-BDC0-7D004B870748}"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矩形 5"/>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684AB41A-5836-4A13-B376-2D2562BC7084}" type="datetimeFigureOut">
              <a:rPr lang="zh-CN" altLang="en-US" smtClean="0"/>
              <a:pPr/>
              <a:t>2006-8-22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3D1BAF0-DA54-40C9-BDC0-7D004B870748}"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Ref idx="1002">
        <a:schemeClr val="bg2"/>
      </p:bgRef>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684AB41A-5836-4A13-B376-2D2562BC7084}" type="datetimeFigureOut">
              <a:rPr lang="zh-CN" altLang="en-US" smtClean="0"/>
              <a:pPr/>
              <a:t>2006-8-22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3D1BAF0-DA54-40C9-BDC0-7D004B870748}"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矩形 7"/>
          <p:cNvSpPr/>
          <p:nvPr/>
        </p:nvSpPr>
        <p:spPr>
          <a:xfrm>
            <a:off x="2786050" y="1053546"/>
            <a:ext cx="59040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2786050" y="228600"/>
            <a:ext cx="5900752" cy="842946"/>
          </a:xfrm>
        </p:spPr>
        <p:txBody>
          <a:bodyPr anchor="b"/>
          <a:lstStyle>
            <a:lvl1pPr algn="ctr">
              <a:defRPr sz="2800" b="0"/>
            </a:lvl1pPr>
          </a:lstStyle>
          <a:p>
            <a:r>
              <a:rPr kumimoji="0" lang="zh-CN" altLang="en-US" smtClean="0"/>
              <a:t>单击此处编辑母版标题样式</a:t>
            </a:r>
            <a:endParaRPr kumimoji="0" lang="en-US"/>
          </a:p>
        </p:txBody>
      </p:sp>
      <p:sp>
        <p:nvSpPr>
          <p:cNvPr id="3" name="内容占位符 2"/>
          <p:cNvSpPr>
            <a:spLocks noGrp="1"/>
          </p:cNvSpPr>
          <p:nvPr>
            <p:ph idx="1"/>
          </p:nvPr>
        </p:nvSpPr>
        <p:spPr>
          <a:xfrm>
            <a:off x="2786050" y="1142984"/>
            <a:ext cx="5900750" cy="514353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文本占位符 3"/>
          <p:cNvSpPr>
            <a:spLocks noGrp="1"/>
          </p:cNvSpPr>
          <p:nvPr>
            <p:ph type="body" sz="half" idx="2"/>
          </p:nvPr>
        </p:nvSpPr>
        <p:spPr>
          <a:xfrm>
            <a:off x="457205" y="1142984"/>
            <a:ext cx="2257408" cy="5143536"/>
          </a:xfrm>
        </p:spPr>
        <p:txBody>
          <a:bodyPr anchor="ct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684AB41A-5836-4A13-B376-2D2562BC7084}" type="datetimeFigureOut">
              <a:rPr lang="zh-CN" altLang="en-US" smtClean="0"/>
              <a:pPr/>
              <a:t>2006-8-22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3D1BAF0-DA54-40C9-BDC0-7D004B870748}"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bg>
      <p:bgRef idx="1002">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533400" y="304800"/>
            <a:ext cx="6400800" cy="685800"/>
          </a:xfrm>
        </p:spPr>
        <p:txBody>
          <a:bodyPr anchor="ctr"/>
          <a:lstStyle>
            <a:lvl1pPr algn="l">
              <a:defRPr sz="2400" b="0"/>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701552" y="1143000"/>
            <a:ext cx="7223248" cy="3980172"/>
          </a:xfrm>
          <a:prstGeom prst="roundRect">
            <a:avLst>
              <a:gd name="adj" fmla="val 18278"/>
            </a:avLst>
          </a:prstGeom>
          <a:solidFill>
            <a:schemeClr val="accent1">
              <a:tint val="40000"/>
            </a:schemeClr>
          </a:solidFill>
          <a:ln w="50800" cap="rnd">
            <a:gradFill flip="none" rotWithShape="1">
              <a:gsLst>
                <a:gs pos="0">
                  <a:schemeClr val="accent1">
                    <a:shade val="50000"/>
                  </a:schemeClr>
                </a:gs>
                <a:gs pos="20000">
                  <a:schemeClr val="accent2">
                    <a:shade val="50000"/>
                  </a:schemeClr>
                </a:gs>
                <a:gs pos="40000">
                  <a:schemeClr val="accent3">
                    <a:shade val="50000"/>
                  </a:schemeClr>
                </a:gs>
                <a:gs pos="60000">
                  <a:schemeClr val="accent4">
                    <a:shade val="50000"/>
                  </a:schemeClr>
                </a:gs>
                <a:gs pos="80000">
                  <a:schemeClr val="accent5">
                    <a:shade val="50000"/>
                  </a:schemeClr>
                </a:gs>
                <a:gs pos="100000">
                  <a:schemeClr val="accent6">
                    <a:shade val="50000"/>
                  </a:schemeClr>
                </a:gs>
              </a:gsLst>
              <a:path path="circle">
                <a:fillToRect l="50000" t="50000" r="50000" b="50000"/>
              </a:path>
              <a:tileRect/>
            </a:gradFill>
            <a:round/>
          </a:ln>
          <a:effectLst>
            <a:outerShdw blurRad="50800" dist="38100" dir="5400000" algn="tl"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CN" altLang="en-US" smtClean="0"/>
              <a:t>单击图标添加图片</a:t>
            </a:r>
            <a:endParaRPr kumimoji="0" lang="en-US"/>
          </a:p>
        </p:txBody>
      </p:sp>
      <p:sp>
        <p:nvSpPr>
          <p:cNvPr id="4" name="文本占位符 3"/>
          <p:cNvSpPr>
            <a:spLocks noGrp="1"/>
          </p:cNvSpPr>
          <p:nvPr>
            <p:ph type="body" sz="half" idx="2"/>
          </p:nvPr>
        </p:nvSpPr>
        <p:spPr>
          <a:xfrm>
            <a:off x="2362200" y="5410200"/>
            <a:ext cx="5657888" cy="804862"/>
          </a:xfrm>
        </p:spPr>
        <p:txBody>
          <a:bodyPr anchor="ctr"/>
          <a:lstStyle>
            <a:lvl1pPr marL="0" indent="0" algn="r">
              <a:buNone/>
              <a:defRPr sz="1200" b="0"/>
            </a:lvl1pPr>
            <a:lvl2pPr marL="457200" indent="0" algn="r">
              <a:buNone/>
              <a:defRPr sz="1200" b="0"/>
            </a:lvl2pPr>
            <a:lvl3pPr marL="914400" indent="0" algn="r">
              <a:buNone/>
              <a:defRPr sz="1200" b="0"/>
            </a:lvl3pPr>
            <a:lvl4pPr marL="1371600" indent="0" algn="r">
              <a:buNone/>
              <a:defRPr sz="1200" b="0"/>
            </a:lvl4pPr>
            <a:lvl5pPr marL="1828800" indent="0" algn="r">
              <a:buNone/>
              <a:defRPr sz="1200" b="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684AB41A-5836-4A13-B376-2D2562BC7084}" type="datetimeFigureOut">
              <a:rPr lang="zh-CN" altLang="en-US" smtClean="0"/>
              <a:pPr/>
              <a:t>2006-8-22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3D1BAF0-DA54-40C9-BDC0-7D004B870748}"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矩形 6"/>
          <p:cNvSpPr/>
          <p:nvPr/>
        </p:nvSpPr>
        <p:spPr>
          <a:xfrm>
            <a:off x="0" y="6678000"/>
            <a:ext cx="9144000" cy="180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占位符 1"/>
          <p:cNvSpPr>
            <a:spLocks noGrp="1"/>
          </p:cNvSpPr>
          <p:nvPr>
            <p:ph type="title"/>
          </p:nvPr>
        </p:nvSpPr>
        <p:spPr>
          <a:xfrm>
            <a:off x="457200" y="274638"/>
            <a:ext cx="8229600" cy="1143000"/>
          </a:xfrm>
          <a:prstGeom prst="rect">
            <a:avLst/>
          </a:prstGeom>
        </p:spPr>
        <p:txBody>
          <a:bodyPr vert="horz" rtlCol="0" anchor="ctr">
            <a:normAutofit/>
          </a:body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600200"/>
            <a:ext cx="8229600" cy="4686320"/>
          </a:xfrm>
          <a:prstGeom prst="rect">
            <a:avLst/>
          </a:prstGeom>
        </p:spPr>
        <p:txBody>
          <a:bodyPr vert="horz" rtlCol="0">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4" name="日期占位符 3"/>
          <p:cNvSpPr>
            <a:spLocks noGrp="1"/>
          </p:cNvSpPr>
          <p:nvPr>
            <p:ph type="dt" sz="half" idx="2"/>
          </p:nvPr>
        </p:nvSpPr>
        <p:spPr>
          <a:xfrm>
            <a:off x="76200" y="6400800"/>
            <a:ext cx="3200400" cy="283800"/>
          </a:xfrm>
          <a:prstGeom prst="rect">
            <a:avLst/>
          </a:prstGeom>
        </p:spPr>
        <p:txBody>
          <a:bodyPr vert="horz" rtlCol="0" anchor="b"/>
          <a:lstStyle>
            <a:lvl1pPr algn="l" eaLnBrk="1" latinLnBrk="0" hangingPunct="1">
              <a:defRPr kumimoji="0" sz="1100">
                <a:solidFill>
                  <a:schemeClr val="tx2">
                    <a:lumMod val="75000"/>
                    <a:lumOff val="25000"/>
                  </a:schemeClr>
                </a:solidFill>
              </a:defRPr>
            </a:lvl1pPr>
          </a:lstStyle>
          <a:p>
            <a:fld id="{684AB41A-5836-4A13-B376-2D2562BC7084}" type="datetimeFigureOut">
              <a:rPr lang="zh-CN" altLang="en-US" smtClean="0"/>
              <a:pPr/>
              <a:t>2006-8-22</a:t>
            </a:fld>
            <a:endParaRPr lang="zh-CN" altLang="en-US"/>
          </a:p>
        </p:txBody>
      </p:sp>
      <p:sp>
        <p:nvSpPr>
          <p:cNvPr id="5" name="页脚占位符 4"/>
          <p:cNvSpPr>
            <a:spLocks noGrp="1"/>
          </p:cNvSpPr>
          <p:nvPr>
            <p:ph type="ftr" sz="quarter" idx="3"/>
          </p:nvPr>
        </p:nvSpPr>
        <p:spPr>
          <a:xfrm>
            <a:off x="5334000" y="6400800"/>
            <a:ext cx="3733800" cy="283800"/>
          </a:xfrm>
          <a:prstGeom prst="rect">
            <a:avLst/>
          </a:prstGeom>
        </p:spPr>
        <p:txBody>
          <a:bodyPr vert="horz" rtlCol="0" anchor="ctr"/>
          <a:lstStyle>
            <a:lvl1pPr algn="r" eaLnBrk="1" latinLnBrk="0" hangingPunct="1">
              <a:defRPr kumimoji="0" sz="1100">
                <a:solidFill>
                  <a:schemeClr val="tx2">
                    <a:lumMod val="75000"/>
                    <a:lumOff val="25000"/>
                  </a:schemeClr>
                </a:solidFill>
              </a:defRPr>
            </a:lvl1pPr>
          </a:lstStyle>
          <a:p>
            <a:endParaRPr lang="zh-CN" altLang="en-US"/>
          </a:p>
        </p:txBody>
      </p:sp>
      <p:sp>
        <p:nvSpPr>
          <p:cNvPr id="6" name="灯片编号占位符 5"/>
          <p:cNvSpPr>
            <a:spLocks noGrp="1"/>
          </p:cNvSpPr>
          <p:nvPr>
            <p:ph type="sldNum" sz="quarter" idx="4"/>
          </p:nvPr>
        </p:nvSpPr>
        <p:spPr>
          <a:xfrm>
            <a:off x="4114800" y="6400800"/>
            <a:ext cx="914400" cy="283464"/>
          </a:xfrm>
          <a:prstGeom prst="rect">
            <a:avLst/>
          </a:prstGeom>
          <a:noFill/>
        </p:spPr>
        <p:txBody>
          <a:bodyPr vert="horz" lIns="45720" rIns="45720" rtlCol="0" anchor="ctr"/>
          <a:lstStyle>
            <a:lvl1pPr algn="ctr" eaLnBrk="1" latinLnBrk="0" hangingPunct="1">
              <a:defRPr kumimoji="0" sz="1100" b="0">
                <a:solidFill>
                  <a:schemeClr val="tx2">
                    <a:lumMod val="75000"/>
                    <a:lumOff val="25000"/>
                  </a:schemeClr>
                </a:solidFill>
              </a:defRPr>
            </a:lvl1pPr>
          </a:lstStyle>
          <a:p>
            <a:fld id="{53D1BAF0-DA54-40C9-BDC0-7D004B870748}" type="slidenum">
              <a:rPr lang="zh-CN" altLang="en-US" smtClean="0"/>
              <a:pPr/>
              <a:t>‹#›</a:t>
            </a:fld>
            <a:endParaRPr lang="zh-CN" altLang="en-US"/>
          </a:p>
        </p:txBody>
      </p:sp>
      <p:sp>
        <p:nvSpPr>
          <p:cNvPr id="8" name="矩形 7"/>
          <p:cNvSpPr/>
          <p:nvPr/>
        </p:nvSpPr>
        <p:spPr>
          <a:xfrm>
            <a:off x="0" y="0"/>
            <a:ext cx="9144000" cy="108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1" latinLnBrk="0" hangingPunct="1">
        <a:spcBef>
          <a:spcPct val="0"/>
        </a:spcBef>
        <a:buNone/>
        <a:defRPr kumimoji="0" sz="4400" kern="120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50000"/>
        <a:buFont typeface="Wingdings 2"/>
        <a:buChar char="ß"/>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50000"/>
        <a:buFont typeface="Wingdings 2"/>
        <a:buChar char="Þ"/>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5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857224" y="428604"/>
            <a:ext cx="7772400" cy="1470025"/>
          </a:xfrm>
        </p:spPr>
        <p:txBody>
          <a:bodyPr>
            <a:normAutofit fontScale="90000"/>
          </a:bodyPr>
          <a:lstStyle/>
          <a:p>
            <a:r>
              <a:rPr lang="en-US" altLang="zh-CN" b="1" dirty="0" smtClean="0"/>
              <a:t/>
            </a:r>
            <a:br>
              <a:rPr lang="en-US" altLang="zh-CN" b="1" dirty="0" smtClean="0"/>
            </a:br>
            <a:r>
              <a:rPr lang="en-US" altLang="zh-CN" b="1" dirty="0" smtClean="0"/>
              <a:t/>
            </a:r>
            <a:br>
              <a:rPr lang="en-US" altLang="zh-CN" b="1" dirty="0" smtClean="0"/>
            </a:br>
            <a:r>
              <a:rPr lang="en-US" altLang="zh-CN" b="1" dirty="0" smtClean="0"/>
              <a:t>How to Write a Research Proposal</a:t>
            </a:r>
            <a:r>
              <a:rPr lang="zh-CN" altLang="zh-CN" dirty="0" smtClean="0"/>
              <a:t/>
            </a:r>
            <a:br>
              <a:rPr lang="zh-CN" altLang="zh-CN" dirty="0" smtClean="0"/>
            </a:br>
            <a:r>
              <a:rPr lang="en-US" altLang="zh-CN" dirty="0" smtClean="0"/>
              <a:t> </a:t>
            </a:r>
            <a:r>
              <a:rPr lang="zh-CN" altLang="zh-CN" dirty="0" smtClean="0"/>
              <a:t/>
            </a:r>
            <a:br>
              <a:rPr lang="zh-CN" altLang="zh-CN" dirty="0" smtClean="0"/>
            </a:br>
            <a:endParaRPr lang="zh-CN" altLang="en-US" dirty="0"/>
          </a:p>
        </p:txBody>
      </p:sp>
      <p:sp>
        <p:nvSpPr>
          <p:cNvPr id="3" name="副标题 2"/>
          <p:cNvSpPr>
            <a:spLocks noGrp="1"/>
          </p:cNvSpPr>
          <p:nvPr>
            <p:ph type="subTitle" idx="1"/>
          </p:nvPr>
        </p:nvSpPr>
        <p:spPr>
          <a:xfrm>
            <a:off x="1785918" y="3643314"/>
            <a:ext cx="6100534" cy="1740989"/>
          </a:xfrm>
        </p:spPr>
        <p:txBody>
          <a:bodyPr>
            <a:normAutofit fontScale="62500" lnSpcReduction="20000"/>
          </a:bodyPr>
          <a:lstStyle/>
          <a:p>
            <a:r>
              <a:rPr lang="en-US" altLang="zh-CN" dirty="0" smtClean="0"/>
              <a:t>Author: Paul T. P. Wong, Ph.D., C. Psych. </a:t>
            </a:r>
          </a:p>
          <a:p>
            <a:r>
              <a:rPr lang="en-US" altLang="zh-CN" dirty="0" smtClean="0"/>
              <a:t>(Research Director, Graduate Program in Counseling Psychology</a:t>
            </a:r>
          </a:p>
          <a:p>
            <a:r>
              <a:rPr lang="en-US" altLang="zh-CN" dirty="0" smtClean="0"/>
              <a:t>Trinity Western University Langley, BC, Canada). </a:t>
            </a:r>
            <a:r>
              <a:rPr lang="zh-CN" altLang="zh-CN" dirty="0" smtClean="0"/>
              <a:t/>
            </a:r>
            <a:br>
              <a:rPr lang="zh-CN" altLang="zh-CN" dirty="0" smtClean="0"/>
            </a:br>
            <a:endParaRPr lang="zh-CN"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77500" lnSpcReduction="20000"/>
          </a:bodyPr>
          <a:lstStyle/>
          <a:p>
            <a:r>
              <a:rPr lang="en-US" altLang="zh-CN" dirty="0" smtClean="0"/>
              <a:t>The introduction typically begins with a general statement of the problem area, with a focus on a specific research problem, to be followed by the rational or justification for the proposed study. The introduction generally covers the following elements:</a:t>
            </a:r>
            <a:br>
              <a:rPr lang="en-US" altLang="zh-CN" dirty="0" smtClean="0"/>
            </a:br>
            <a:r>
              <a:rPr lang="en-US" altLang="zh-CN" dirty="0" smtClean="0"/>
              <a:t>1. State the research problem, which is often referred to as the purpose of the study.</a:t>
            </a:r>
            <a:br>
              <a:rPr lang="en-US" altLang="zh-CN" dirty="0" smtClean="0"/>
            </a:br>
            <a:r>
              <a:rPr lang="en-US" altLang="zh-CN" dirty="0" smtClean="0"/>
              <a:t>2. Provide the context and set the stage for your research question in such a way as to show its necessity and importance.</a:t>
            </a:r>
            <a:br>
              <a:rPr lang="en-US" altLang="zh-CN" dirty="0" smtClean="0"/>
            </a:br>
            <a:r>
              <a:rPr lang="en-US" altLang="zh-CN" dirty="0" smtClean="0"/>
              <a:t>3. Present the rationale of your proposed study and clearly indicate why it is worth doing.</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62500" lnSpcReduction="20000"/>
          </a:bodyPr>
          <a:lstStyle/>
          <a:p>
            <a:r>
              <a:rPr lang="en-US" altLang="zh-CN" dirty="0" smtClean="0"/>
              <a:t>4. Briefly describe the major issues and sub-problems to be addressed by your research.</a:t>
            </a:r>
            <a:br>
              <a:rPr lang="en-US" altLang="zh-CN" dirty="0" smtClean="0"/>
            </a:br>
            <a:endParaRPr lang="en-US" altLang="zh-CN" dirty="0" smtClean="0"/>
          </a:p>
          <a:p>
            <a:r>
              <a:rPr lang="en-US" altLang="zh-CN" dirty="0" smtClean="0"/>
              <a:t>5. Identify the key independent and dependent variables of your experiment. Alternatively, specify the phenomenon you want to study.</a:t>
            </a:r>
            <a:br>
              <a:rPr lang="en-US" altLang="zh-CN" dirty="0" smtClean="0"/>
            </a:br>
            <a:endParaRPr lang="en-US" altLang="zh-CN" dirty="0" smtClean="0"/>
          </a:p>
          <a:p>
            <a:r>
              <a:rPr lang="en-US" altLang="zh-CN" dirty="0" smtClean="0"/>
              <a:t>6. State your hypothesis or theory, if any. For exploratory or phenomenological research, you may not have any hypotheses. (Please do not confuse the hypothesis with the statistical null hypothesis.)</a:t>
            </a:r>
            <a:br>
              <a:rPr lang="en-US" altLang="zh-CN" dirty="0" smtClean="0"/>
            </a:br>
            <a:endParaRPr lang="en-US" altLang="zh-CN" dirty="0" smtClean="0"/>
          </a:p>
          <a:p>
            <a:r>
              <a:rPr lang="en-US" altLang="zh-CN" dirty="0" smtClean="0"/>
              <a:t>7. Set the delimitation or boundaries of your proposed research in order to provide a clear focus.</a:t>
            </a:r>
            <a:br>
              <a:rPr lang="en-US" altLang="zh-CN" dirty="0" smtClean="0"/>
            </a:br>
            <a:r>
              <a:rPr lang="en-US" altLang="zh-CN" dirty="0" smtClean="0"/>
              <a:t>8. Provide definitions of key concepts. (This is optional.)</a:t>
            </a:r>
            <a:br>
              <a:rPr lang="en-US" altLang="zh-CN" dirty="0" smtClean="0"/>
            </a:br>
            <a:r>
              <a:rPr lang="en-US" altLang="zh-CN" dirty="0" smtClean="0"/>
              <a:t/>
            </a:r>
            <a:br>
              <a:rPr lang="en-US" altLang="zh-CN" dirty="0" smtClean="0"/>
            </a:br>
            <a:endParaRPr lang="zh-CN" altLang="en-US" dirty="0" smtClean="0"/>
          </a:p>
          <a:p>
            <a:endParaRPr lang="zh-CN"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Literature Review</a:t>
            </a:r>
            <a:endParaRPr lang="zh-CN" altLang="en-US" dirty="0"/>
          </a:p>
        </p:txBody>
      </p:sp>
      <p:sp>
        <p:nvSpPr>
          <p:cNvPr id="3" name="内容占位符 2"/>
          <p:cNvSpPr>
            <a:spLocks noGrp="1"/>
          </p:cNvSpPr>
          <p:nvPr>
            <p:ph idx="1"/>
          </p:nvPr>
        </p:nvSpPr>
        <p:spPr/>
        <p:txBody>
          <a:bodyPr>
            <a:normAutofit fontScale="62500" lnSpcReduction="20000"/>
          </a:bodyPr>
          <a:lstStyle/>
          <a:p>
            <a:r>
              <a:rPr lang="en-US" altLang="zh-CN" dirty="0" smtClean="0"/>
              <a:t/>
            </a:r>
            <a:br>
              <a:rPr lang="en-US" altLang="zh-CN" dirty="0" smtClean="0"/>
            </a:br>
            <a:r>
              <a:rPr lang="en-US" altLang="zh-CN" dirty="0" smtClean="0"/>
              <a:t>Sometimes the literature review is incorporated into the introduction section. However, most professors prefer a separate section, which allows a more thorough review of the literature.</a:t>
            </a:r>
            <a:br>
              <a:rPr lang="en-US" altLang="zh-CN" dirty="0" smtClean="0"/>
            </a:br>
            <a:r>
              <a:rPr lang="en-US" altLang="zh-CN" dirty="0" smtClean="0"/>
              <a:t/>
            </a:r>
            <a:br>
              <a:rPr lang="en-US" altLang="zh-CN" dirty="0" smtClean="0"/>
            </a:br>
            <a:r>
              <a:rPr lang="en-US" altLang="zh-CN" dirty="0" smtClean="0"/>
              <a:t>The literature review serves several important functions:</a:t>
            </a:r>
            <a:br>
              <a:rPr lang="en-US" altLang="zh-CN" dirty="0" smtClean="0"/>
            </a:br>
            <a:r>
              <a:rPr lang="en-US" altLang="zh-CN" dirty="0" smtClean="0"/>
              <a:t>1. Ensures that you are not “reinventing the wheel”.</a:t>
            </a:r>
            <a:br>
              <a:rPr lang="en-US" altLang="zh-CN" dirty="0" smtClean="0"/>
            </a:br>
            <a:endParaRPr lang="en-US" altLang="zh-CN" dirty="0" smtClean="0"/>
          </a:p>
          <a:p>
            <a:r>
              <a:rPr lang="en-US" altLang="zh-CN" dirty="0" smtClean="0"/>
              <a:t>2. Gives credits to those who have laid the groundwork for your research.</a:t>
            </a:r>
            <a:br>
              <a:rPr lang="en-US" altLang="zh-CN" dirty="0" smtClean="0"/>
            </a:br>
            <a:endParaRPr lang="en-US" altLang="zh-CN" dirty="0" smtClean="0"/>
          </a:p>
          <a:p>
            <a:r>
              <a:rPr lang="en-US" altLang="zh-CN" dirty="0" smtClean="0"/>
              <a:t>3. Demonstrates your knowledge of the research problem.</a:t>
            </a:r>
            <a:br>
              <a:rPr lang="en-US" altLang="zh-CN" dirty="0" smtClean="0"/>
            </a:br>
            <a:endParaRPr lang="en-US" altLang="zh-CN" dirty="0" smtClean="0"/>
          </a:p>
          <a:p>
            <a:r>
              <a:rPr lang="en-US" altLang="zh-CN" dirty="0" smtClean="0"/>
              <a:t>4. Demonstrates your understanding of the theoretical and research issues related to your research question.</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70000" lnSpcReduction="20000"/>
          </a:bodyPr>
          <a:lstStyle/>
          <a:p>
            <a:r>
              <a:rPr lang="en-US" altLang="zh-CN" dirty="0" smtClean="0"/>
              <a:t>5. Shows your ability to critically evaluate relevant literature information.</a:t>
            </a:r>
            <a:br>
              <a:rPr lang="en-US" altLang="zh-CN" dirty="0" smtClean="0"/>
            </a:br>
            <a:endParaRPr lang="en-US" altLang="zh-CN" dirty="0" smtClean="0"/>
          </a:p>
          <a:p>
            <a:r>
              <a:rPr lang="en-US" altLang="zh-CN" dirty="0" smtClean="0"/>
              <a:t>6. Indicates your ability to integrate and synthesize the existing literature.</a:t>
            </a:r>
            <a:br>
              <a:rPr lang="en-US" altLang="zh-CN" dirty="0" smtClean="0"/>
            </a:br>
            <a:endParaRPr lang="en-US" altLang="zh-CN" dirty="0" smtClean="0"/>
          </a:p>
          <a:p>
            <a:r>
              <a:rPr lang="en-US" altLang="zh-CN" dirty="0" smtClean="0"/>
              <a:t>7. Provides new theoretical insights or develops a new model as the conceptual framework for your research.</a:t>
            </a:r>
            <a:br>
              <a:rPr lang="en-US" altLang="zh-CN" dirty="0" smtClean="0"/>
            </a:br>
            <a:endParaRPr lang="en-US" altLang="zh-CN" dirty="0" smtClean="0"/>
          </a:p>
          <a:p>
            <a:r>
              <a:rPr lang="en-US" altLang="zh-CN" dirty="0" smtClean="0"/>
              <a:t>8. Convinces your reader that your proposed research will make a significant and substantial contribution to the literature (i.e., resolving an important theoretical issue or filling a major gap in the literature).</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77500" lnSpcReduction="20000"/>
          </a:bodyPr>
          <a:lstStyle/>
          <a:p>
            <a:r>
              <a:rPr lang="en-US" altLang="zh-CN" dirty="0" smtClean="0"/>
              <a:t>Most students’ literature reviews suffer from the following problems:</a:t>
            </a:r>
            <a:br>
              <a:rPr lang="en-US" altLang="zh-CN" dirty="0" smtClean="0"/>
            </a:br>
            <a:endParaRPr lang="en-US" altLang="zh-CN" dirty="0" smtClean="0"/>
          </a:p>
          <a:p>
            <a:r>
              <a:rPr lang="en-US" altLang="zh-CN" dirty="0" smtClean="0"/>
              <a:t>* Lacking organization and structure</a:t>
            </a:r>
            <a:br>
              <a:rPr lang="en-US" altLang="zh-CN" dirty="0" smtClean="0"/>
            </a:br>
            <a:r>
              <a:rPr lang="en-US" altLang="zh-CN" dirty="0" smtClean="0"/>
              <a:t>* Lacking focus, unity and coherence</a:t>
            </a:r>
            <a:br>
              <a:rPr lang="en-US" altLang="zh-CN" dirty="0" smtClean="0"/>
            </a:br>
            <a:r>
              <a:rPr lang="en-US" altLang="zh-CN" dirty="0" smtClean="0"/>
              <a:t>* Being repetitive and verbose</a:t>
            </a:r>
            <a:br>
              <a:rPr lang="en-US" altLang="zh-CN" dirty="0" smtClean="0"/>
            </a:br>
            <a:r>
              <a:rPr lang="en-US" altLang="zh-CN" dirty="0" smtClean="0"/>
              <a:t>* Failing to cite influential papers</a:t>
            </a:r>
            <a:br>
              <a:rPr lang="en-US" altLang="zh-CN" dirty="0" smtClean="0"/>
            </a:br>
            <a:r>
              <a:rPr lang="en-US" altLang="zh-CN" dirty="0" smtClean="0"/>
              <a:t>* Failing to keep up with recent developments</a:t>
            </a:r>
            <a:br>
              <a:rPr lang="en-US" altLang="zh-CN" dirty="0" smtClean="0"/>
            </a:br>
            <a:r>
              <a:rPr lang="en-US" altLang="zh-CN" dirty="0" smtClean="0"/>
              <a:t>* Failing to critically evaluate cited papers</a:t>
            </a:r>
            <a:br>
              <a:rPr lang="en-US" altLang="zh-CN" dirty="0" smtClean="0"/>
            </a:br>
            <a:r>
              <a:rPr lang="en-US" altLang="zh-CN" dirty="0" smtClean="0"/>
              <a:t>* Citing irrelevant or trivial references</a:t>
            </a:r>
            <a:br>
              <a:rPr lang="en-US" altLang="zh-CN" dirty="0" smtClean="0"/>
            </a:br>
            <a:r>
              <a:rPr lang="en-US" altLang="zh-CN" dirty="0" smtClean="0"/>
              <a:t>* Depending too much on secondary sources</a:t>
            </a:r>
            <a:br>
              <a:rPr lang="en-US" altLang="zh-CN" dirty="0" smtClean="0"/>
            </a:br>
            <a:r>
              <a:rPr lang="en-US" altLang="zh-CN" dirty="0" smtClean="0"/>
              <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55000" lnSpcReduction="20000"/>
          </a:bodyPr>
          <a:lstStyle/>
          <a:p>
            <a:r>
              <a:rPr lang="en-US" altLang="zh-CN" dirty="0" smtClean="0"/>
              <a:t>Your scholarship and research competence will be questioned if any of the above applies to your proposal.</a:t>
            </a:r>
            <a:br>
              <a:rPr lang="en-US" altLang="zh-CN" dirty="0" smtClean="0"/>
            </a:br>
            <a:r>
              <a:rPr lang="en-US" altLang="zh-CN" dirty="0" smtClean="0"/>
              <a:t/>
            </a:r>
            <a:br>
              <a:rPr lang="en-US" altLang="zh-CN" dirty="0" smtClean="0"/>
            </a:br>
            <a:r>
              <a:rPr lang="en-US" altLang="zh-CN" dirty="0" smtClean="0"/>
              <a:t>There are different ways to organize your literature review. Make use of subheadings to bring order and coherence to your review. For example, having established the importance of your research area and its current state of development, you may devote several subsections on related issues as: theoretical models, measuring instruments, cross-cultural and gender differences, etc.</a:t>
            </a:r>
            <a:br>
              <a:rPr lang="en-US" altLang="zh-CN" dirty="0" smtClean="0"/>
            </a:br>
            <a:r>
              <a:rPr lang="en-US" altLang="zh-CN" dirty="0" smtClean="0"/>
              <a:t/>
            </a:r>
            <a:br>
              <a:rPr lang="en-US" altLang="zh-CN" dirty="0" smtClean="0"/>
            </a:br>
            <a:r>
              <a:rPr lang="en-US" altLang="zh-CN" dirty="0" smtClean="0"/>
              <a:t>It is also helpful to keep in mind that you are telling a story to an audience. Try to tell it in a stimulating and engaging manner. Do not bore them, because it may lead to rejection of your worthy proposal. (Remember: Professors and scientists are human beings too.)</a:t>
            </a:r>
            <a:br>
              <a:rPr lang="en-US" altLang="zh-CN" dirty="0" smtClean="0"/>
            </a:br>
            <a:r>
              <a:rPr lang="en-US" altLang="zh-CN" dirty="0" smtClean="0"/>
              <a:t/>
            </a:r>
            <a:br>
              <a:rPr lang="en-US" altLang="zh-CN" dirty="0" smtClean="0"/>
            </a:br>
            <a:r>
              <a:rPr lang="en-US" altLang="zh-CN" dirty="0" smtClean="0"/>
              <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Methods</a:t>
            </a:r>
            <a:endParaRPr lang="zh-CN" altLang="en-US" dirty="0"/>
          </a:p>
        </p:txBody>
      </p:sp>
      <p:sp>
        <p:nvSpPr>
          <p:cNvPr id="3" name="内容占位符 2"/>
          <p:cNvSpPr>
            <a:spLocks noGrp="1"/>
          </p:cNvSpPr>
          <p:nvPr>
            <p:ph idx="1"/>
          </p:nvPr>
        </p:nvSpPr>
        <p:spPr/>
        <p:txBody>
          <a:bodyPr>
            <a:normAutofit fontScale="62500" lnSpcReduction="20000"/>
          </a:bodyPr>
          <a:lstStyle/>
          <a:p>
            <a:r>
              <a:rPr lang="en-US" altLang="zh-CN" dirty="0" smtClean="0"/>
              <a:t/>
            </a:r>
            <a:br>
              <a:rPr lang="en-US" altLang="zh-CN" dirty="0" smtClean="0"/>
            </a:br>
            <a:r>
              <a:rPr lang="en-US" altLang="zh-CN" dirty="0" smtClean="0"/>
              <a:t>The Method section is very important because it tells your Research Committee how you plan to tackle your research problem. It will provide your work plan and describe the activities necessary for the completion of your project.</a:t>
            </a:r>
            <a:br>
              <a:rPr lang="en-US" altLang="zh-CN" dirty="0" smtClean="0"/>
            </a:br>
            <a:r>
              <a:rPr lang="en-US" altLang="zh-CN" dirty="0" smtClean="0"/>
              <a:t/>
            </a:r>
            <a:br>
              <a:rPr lang="en-US" altLang="zh-CN" dirty="0" smtClean="0"/>
            </a:br>
            <a:r>
              <a:rPr lang="en-US" altLang="zh-CN" dirty="0" smtClean="0"/>
              <a:t>The guiding principle for writing the Method section is that it should contain sufficient information for the reader to determine whether methodology is sound. Some even argue that a good proposal should contain sufficient details for another qualified researcher to implement the study.</a:t>
            </a:r>
            <a:br>
              <a:rPr lang="en-US" altLang="zh-CN" dirty="0" smtClean="0"/>
            </a:br>
            <a:r>
              <a:rPr lang="en-US" altLang="zh-CN" dirty="0" smtClean="0"/>
              <a:t/>
            </a:r>
            <a:br>
              <a:rPr lang="en-US" altLang="zh-CN" dirty="0" smtClean="0"/>
            </a:br>
            <a:r>
              <a:rPr lang="en-US" altLang="zh-CN" dirty="0" smtClean="0"/>
              <a:t>You need to demonstrate your knowledge of alternative methods and make the case that your approach is the most appropriate and most valid way to address your research question.</a:t>
            </a:r>
            <a:br>
              <a:rPr lang="en-US" altLang="zh-CN" dirty="0" smtClean="0"/>
            </a:br>
            <a:r>
              <a:rPr lang="en-US" altLang="zh-CN" dirty="0" smtClean="0"/>
              <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55000" lnSpcReduction="20000"/>
          </a:bodyPr>
          <a:lstStyle/>
          <a:p>
            <a:r>
              <a:rPr lang="en-US" altLang="zh-CN" dirty="0" smtClean="0"/>
              <a:t>Please note that your research question may be best answered by qualitative research. However, since most mainstream psychologists are still biased against qualitative research, especially the phenomenological variety, you may need to justify your qualitative method.</a:t>
            </a:r>
            <a:br>
              <a:rPr lang="en-US" altLang="zh-CN" dirty="0" smtClean="0"/>
            </a:br>
            <a:r>
              <a:rPr lang="en-US" altLang="zh-CN" dirty="0" smtClean="0"/>
              <a:t/>
            </a:r>
            <a:br>
              <a:rPr lang="en-US" altLang="zh-CN" dirty="0" smtClean="0"/>
            </a:br>
            <a:r>
              <a:rPr lang="en-US" altLang="zh-CN" dirty="0" smtClean="0"/>
              <a:t>Furthermore, since there are no well-established and widely accepted canons in qualitative analysis, your method section needs to be more elaborate than what is required for traditional quantitative research. More importantly, the data collection process in qualitative research has a far greater impact on the results as compared to quantitative research. </a:t>
            </a:r>
          </a:p>
          <a:p>
            <a:endParaRPr lang="en-US" altLang="zh-CN" dirty="0" smtClean="0"/>
          </a:p>
          <a:p>
            <a:r>
              <a:rPr lang="en-US" altLang="zh-CN" dirty="0" smtClean="0"/>
              <a:t>That is another reason for greater care in describing how you will collect and analyze your data. (How to write the Method section for qualitative research is a topic for another paper.)</a:t>
            </a:r>
            <a:br>
              <a:rPr lang="en-US" altLang="zh-CN" dirty="0" smtClean="0"/>
            </a:br>
            <a:r>
              <a:rPr lang="en-US" altLang="zh-CN" dirty="0" smtClean="0"/>
              <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70000" lnSpcReduction="20000"/>
          </a:bodyPr>
          <a:lstStyle/>
          <a:p>
            <a:r>
              <a:rPr lang="en-US" altLang="zh-CN" dirty="0" smtClean="0"/>
              <a:t>For quantitative studies, the method section typically consists of the following sections:</a:t>
            </a:r>
            <a:br>
              <a:rPr lang="en-US" altLang="zh-CN" dirty="0" smtClean="0"/>
            </a:br>
            <a:r>
              <a:rPr lang="en-US" altLang="zh-CN" dirty="0" smtClean="0"/>
              <a:t>1. Design -Is it a questionnaire study or a laboratory experiment? What kind of design do you choose?</a:t>
            </a:r>
            <a:br>
              <a:rPr lang="en-US" altLang="zh-CN" dirty="0" smtClean="0"/>
            </a:br>
            <a:endParaRPr lang="en-US" altLang="zh-CN" dirty="0" smtClean="0"/>
          </a:p>
          <a:p>
            <a:r>
              <a:rPr lang="en-US" altLang="zh-CN" dirty="0" smtClean="0"/>
              <a:t>2. Subjects or participants - Who will take part in your study ? What kind of sampling procedure do you use?</a:t>
            </a:r>
            <a:br>
              <a:rPr lang="en-US" altLang="zh-CN" dirty="0" smtClean="0"/>
            </a:br>
            <a:endParaRPr lang="en-US" altLang="zh-CN" dirty="0" smtClean="0"/>
          </a:p>
          <a:p>
            <a:r>
              <a:rPr lang="en-US" altLang="zh-CN" dirty="0" smtClean="0"/>
              <a:t>3. Instruments - What kind of measuring instruments or questionnaires do you use? Why do you choose them? Are they valid and reliable?</a:t>
            </a:r>
            <a:br>
              <a:rPr lang="en-US" altLang="zh-CN" dirty="0" smtClean="0"/>
            </a:br>
            <a:endParaRPr lang="en-US" altLang="zh-CN" dirty="0" smtClean="0"/>
          </a:p>
          <a:p>
            <a:r>
              <a:rPr lang="en-US" altLang="zh-CN" dirty="0" smtClean="0"/>
              <a:t>4. Procedure - How do you plan to carry out your study? What activities are involved? How long does it take?</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Results &amp; Discussion</a:t>
            </a:r>
            <a:endParaRPr lang="zh-CN" altLang="en-US" dirty="0"/>
          </a:p>
        </p:txBody>
      </p:sp>
      <p:sp>
        <p:nvSpPr>
          <p:cNvPr id="3" name="内容占位符 2"/>
          <p:cNvSpPr>
            <a:spLocks noGrp="1"/>
          </p:cNvSpPr>
          <p:nvPr>
            <p:ph idx="1"/>
          </p:nvPr>
        </p:nvSpPr>
        <p:spPr/>
        <p:txBody>
          <a:bodyPr>
            <a:normAutofit fontScale="55000" lnSpcReduction="20000"/>
          </a:bodyPr>
          <a:lstStyle/>
          <a:p>
            <a:r>
              <a:rPr lang="en-US" altLang="zh-CN" dirty="0" smtClean="0"/>
              <a:t>Results:</a:t>
            </a:r>
            <a:br>
              <a:rPr lang="en-US" altLang="zh-CN" dirty="0" smtClean="0"/>
            </a:br>
            <a:r>
              <a:rPr lang="en-US" altLang="zh-CN" dirty="0" smtClean="0"/>
              <a:t>Obviously you do not have results at the proposal stage. However, you need to have some idea about what kind of data you will be collecting, and what statistical procedures will be used in order to answer your research question or test you hypothesis.</a:t>
            </a:r>
            <a:br>
              <a:rPr lang="en-US" altLang="zh-CN" dirty="0" smtClean="0"/>
            </a:br>
            <a:r>
              <a:rPr lang="en-US" altLang="zh-CN" dirty="0" smtClean="0"/>
              <a:t/>
            </a:r>
            <a:br>
              <a:rPr lang="en-US" altLang="zh-CN" dirty="0" smtClean="0"/>
            </a:br>
            <a:r>
              <a:rPr lang="en-US" altLang="zh-CN" dirty="0" smtClean="0"/>
              <a:t/>
            </a:r>
            <a:br>
              <a:rPr lang="en-US" altLang="zh-CN" dirty="0" smtClean="0"/>
            </a:br>
            <a:r>
              <a:rPr lang="en-US" altLang="zh-CN" dirty="0" smtClean="0"/>
              <a:t>Discussion:</a:t>
            </a:r>
            <a:br>
              <a:rPr lang="en-US" altLang="zh-CN" dirty="0" smtClean="0"/>
            </a:br>
            <a:r>
              <a:rPr lang="en-US" altLang="zh-CN" dirty="0" smtClean="0"/>
              <a:t>It is important to convince your reader of the potential impact of your proposed research. You need to communicate a sense of enthusiasm and confidence without exaggerating the merits of your proposal. That is why you also need to mention the limitations and weaknesses of the proposed research, which may be justified by time and financial constraints as well as by the early developmental stage of your research area.</a:t>
            </a:r>
            <a:br>
              <a:rPr lang="en-US" altLang="zh-CN" dirty="0" smtClean="0"/>
            </a:br>
            <a:r>
              <a:rPr lang="en-US" altLang="zh-CN" dirty="0" smtClean="0"/>
              <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smtClean="0"/>
              <a:t>How to Write a Research Proposal</a:t>
            </a:r>
            <a:endParaRPr lang="zh-CN" altLang="en-US" dirty="0"/>
          </a:p>
        </p:txBody>
      </p:sp>
      <p:sp>
        <p:nvSpPr>
          <p:cNvPr id="3" name="内容占位符 2"/>
          <p:cNvSpPr>
            <a:spLocks noGrp="1"/>
          </p:cNvSpPr>
          <p:nvPr>
            <p:ph idx="1"/>
          </p:nvPr>
        </p:nvSpPr>
        <p:spPr/>
        <p:txBody>
          <a:bodyPr>
            <a:normAutofit fontScale="85000" lnSpcReduction="20000"/>
          </a:bodyPr>
          <a:lstStyle/>
          <a:p>
            <a:pPr algn="just"/>
            <a:r>
              <a:rPr lang="en-US" altLang="zh-CN" dirty="0" smtClean="0"/>
              <a:t>        Most students and beginning researchers do not fully understand what a research proposal means, nor do they understand its importance. To put it bluntly, one’s research is only as a good as one’s proposal. An ill-conceived proposal dooms the project even if it somehow gets through the Thesis Supervisory Committee. A high quality proposal, on the other hand, not only promises success for the project, but also impresses your Thesis Committee about your potential as a researcher.</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smtClean="0"/>
              <a:t>Common Mistakes in Proposal Writing</a:t>
            </a:r>
            <a:endParaRPr lang="zh-CN" altLang="en-US" dirty="0"/>
          </a:p>
        </p:txBody>
      </p:sp>
      <p:sp>
        <p:nvSpPr>
          <p:cNvPr id="3" name="内容占位符 2"/>
          <p:cNvSpPr>
            <a:spLocks noGrp="1"/>
          </p:cNvSpPr>
          <p:nvPr>
            <p:ph idx="1"/>
          </p:nvPr>
        </p:nvSpPr>
        <p:spPr/>
        <p:txBody>
          <a:bodyPr>
            <a:normAutofit fontScale="70000" lnSpcReduction="20000"/>
          </a:bodyPr>
          <a:lstStyle/>
          <a:p>
            <a:r>
              <a:rPr lang="en-US" altLang="zh-CN" dirty="0" smtClean="0"/>
              <a:t/>
            </a:r>
            <a:br>
              <a:rPr lang="en-US" altLang="zh-CN" dirty="0" smtClean="0"/>
            </a:br>
            <a:r>
              <a:rPr lang="en-US" altLang="zh-CN" dirty="0" smtClean="0"/>
              <a:t>1. Failure to provide the proper context to frame the research question.</a:t>
            </a:r>
            <a:br>
              <a:rPr lang="en-US" altLang="zh-CN" dirty="0" smtClean="0"/>
            </a:br>
            <a:endParaRPr lang="en-US" altLang="zh-CN" dirty="0" smtClean="0"/>
          </a:p>
          <a:p>
            <a:r>
              <a:rPr lang="en-US" altLang="zh-CN" dirty="0" smtClean="0"/>
              <a:t>2. Failure to delimit the boundary conditions for your research.</a:t>
            </a:r>
            <a:br>
              <a:rPr lang="en-US" altLang="zh-CN" dirty="0" smtClean="0"/>
            </a:br>
            <a:endParaRPr lang="en-US" altLang="zh-CN" dirty="0" smtClean="0"/>
          </a:p>
          <a:p>
            <a:r>
              <a:rPr lang="en-US" altLang="zh-CN" dirty="0" smtClean="0"/>
              <a:t>3. Failure to cite landmark studies.</a:t>
            </a:r>
            <a:br>
              <a:rPr lang="en-US" altLang="zh-CN" dirty="0" smtClean="0"/>
            </a:br>
            <a:endParaRPr lang="en-US" altLang="zh-CN" dirty="0" smtClean="0"/>
          </a:p>
          <a:p>
            <a:r>
              <a:rPr lang="en-US" altLang="zh-CN" dirty="0" smtClean="0"/>
              <a:t>4. Failure to accurately present the theoretical and empirical contributions by other researchers.</a:t>
            </a:r>
            <a:br>
              <a:rPr lang="en-US" altLang="zh-CN" dirty="0" smtClean="0"/>
            </a:br>
            <a:endParaRPr lang="en-US" altLang="zh-CN" dirty="0" smtClean="0"/>
          </a:p>
          <a:p>
            <a:r>
              <a:rPr lang="en-US" altLang="zh-CN" dirty="0" smtClean="0"/>
              <a:t>5. Failure to stay focused on the research question.</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40000" lnSpcReduction="20000"/>
          </a:bodyPr>
          <a:lstStyle/>
          <a:p>
            <a:endParaRPr lang="en-US" altLang="zh-CN" dirty="0" smtClean="0"/>
          </a:p>
          <a:p>
            <a:r>
              <a:rPr lang="en-US" altLang="zh-CN" sz="4200" dirty="0" smtClean="0"/>
              <a:t>6. Failure to develop a coherent and persuasive argument for the proposed research.</a:t>
            </a:r>
            <a:br>
              <a:rPr lang="en-US" altLang="zh-CN" sz="4200" dirty="0" smtClean="0"/>
            </a:br>
            <a:endParaRPr lang="en-US" altLang="zh-CN" sz="4200" dirty="0" smtClean="0"/>
          </a:p>
          <a:p>
            <a:r>
              <a:rPr lang="en-US" altLang="zh-CN" sz="4200" dirty="0" smtClean="0"/>
              <a:t>7. Too much detail on minor issues, but not enough detail on major issues.</a:t>
            </a:r>
            <a:br>
              <a:rPr lang="en-US" altLang="zh-CN" sz="4200" dirty="0" smtClean="0"/>
            </a:br>
            <a:endParaRPr lang="en-US" altLang="zh-CN" sz="4200" dirty="0" smtClean="0"/>
          </a:p>
          <a:p>
            <a:r>
              <a:rPr lang="en-US" altLang="zh-CN" sz="4200" dirty="0" smtClean="0"/>
              <a:t>8. Too much rambling — going “all over the map” without a clear sense of direction. (The best proposals move forward with ease and grace like a seamless river.)</a:t>
            </a:r>
            <a:br>
              <a:rPr lang="en-US" altLang="zh-CN" sz="4200" dirty="0" smtClean="0"/>
            </a:br>
            <a:endParaRPr lang="en-US" altLang="zh-CN" sz="4200" dirty="0" smtClean="0"/>
          </a:p>
          <a:p>
            <a:r>
              <a:rPr lang="en-US" altLang="zh-CN" sz="4200" dirty="0" smtClean="0"/>
              <a:t>9. Too many citation lapses and incorrect references.</a:t>
            </a:r>
            <a:br>
              <a:rPr lang="en-US" altLang="zh-CN" sz="4200" dirty="0" smtClean="0"/>
            </a:br>
            <a:endParaRPr lang="en-US" altLang="zh-CN" sz="4200" dirty="0" smtClean="0"/>
          </a:p>
          <a:p>
            <a:r>
              <a:rPr lang="en-US" altLang="zh-CN" sz="4200" dirty="0" smtClean="0"/>
              <a:t>10. Too long or too short.</a:t>
            </a:r>
            <a:br>
              <a:rPr lang="en-US" altLang="zh-CN" sz="4200" dirty="0" smtClean="0"/>
            </a:br>
            <a:endParaRPr lang="en-US" altLang="zh-CN" sz="4200" dirty="0" smtClean="0"/>
          </a:p>
          <a:p>
            <a:r>
              <a:rPr lang="en-US" altLang="zh-CN" sz="4200" dirty="0" smtClean="0"/>
              <a:t>11. Failing to follow the APA style.</a:t>
            </a:r>
            <a:br>
              <a:rPr lang="en-US" altLang="zh-CN" sz="4200" dirty="0" smtClean="0"/>
            </a:br>
            <a:endParaRPr lang="en-US" altLang="zh-CN" sz="4200" dirty="0" smtClean="0"/>
          </a:p>
          <a:p>
            <a:endParaRPr lang="zh-CN" altLang="zh-CN" dirty="0" smtClean="0"/>
          </a:p>
          <a:p>
            <a:r>
              <a:rPr lang="en-US" altLang="zh-CN" dirty="0" smtClean="0"/>
              <a:t> </a:t>
            </a:r>
            <a:endParaRPr lang="zh-CN" altLang="zh-CN" dirty="0" smtClean="0"/>
          </a:p>
          <a:p>
            <a:endParaRPr lang="zh-CN"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空间关系构式的认知研究</a:t>
            </a:r>
            <a:endParaRPr lang="zh-CN" altLang="en-US" dirty="0"/>
          </a:p>
        </p:txBody>
      </p:sp>
      <p:sp>
        <p:nvSpPr>
          <p:cNvPr id="3" name="内容占位符 2"/>
          <p:cNvSpPr>
            <a:spLocks noGrp="1"/>
          </p:cNvSpPr>
          <p:nvPr>
            <p:ph idx="1"/>
          </p:nvPr>
        </p:nvSpPr>
        <p:spPr/>
        <p:txBody>
          <a:bodyPr/>
          <a:lstStyle/>
          <a:p>
            <a:r>
              <a:rPr lang="zh-CN" altLang="en-US" dirty="0" smtClean="0"/>
              <a:t>空间关系是如何形成的？</a:t>
            </a:r>
            <a:endParaRPr lang="en-US" altLang="zh-CN" dirty="0" smtClean="0"/>
          </a:p>
          <a:p>
            <a:r>
              <a:rPr lang="zh-CN" altLang="en-US" dirty="0" smtClean="0"/>
              <a:t>语言是如何表达空间关系的？</a:t>
            </a:r>
            <a:endParaRPr lang="en-US" altLang="zh-CN" dirty="0" smtClean="0"/>
          </a:p>
          <a:p>
            <a:r>
              <a:rPr lang="zh-CN" altLang="en-US" dirty="0" smtClean="0"/>
              <a:t>表达空间关系的语言会呈现出怎样的结构？</a:t>
            </a:r>
            <a:endParaRPr lang="en-US" altLang="zh-CN" dirty="0" smtClean="0"/>
          </a:p>
          <a:p>
            <a:r>
              <a:rPr lang="zh-CN" altLang="en-US" dirty="0" smtClean="0"/>
              <a:t>这些结构的意义又应该如何建构？</a:t>
            </a:r>
            <a:endParaRPr lang="zh-CN"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smtClean="0"/>
              <a:t>How to Write a Research Proposal</a:t>
            </a:r>
            <a:endParaRPr lang="zh-CN" altLang="en-US" dirty="0"/>
          </a:p>
        </p:txBody>
      </p:sp>
      <p:sp>
        <p:nvSpPr>
          <p:cNvPr id="3" name="内容占位符 2"/>
          <p:cNvSpPr>
            <a:spLocks noGrp="1"/>
          </p:cNvSpPr>
          <p:nvPr>
            <p:ph idx="1"/>
          </p:nvPr>
        </p:nvSpPr>
        <p:spPr/>
        <p:txBody>
          <a:bodyPr>
            <a:normAutofit fontScale="92500" lnSpcReduction="10000"/>
          </a:bodyPr>
          <a:lstStyle/>
          <a:p>
            <a:r>
              <a:rPr lang="en-US" altLang="zh-CN" dirty="0" smtClean="0"/>
              <a:t>A research proposal is intended to convince others that you have a worthwhile research project and that you have the competence and the work-plan to complete it. Generally, a research proposal should contain all the key elements involved in the research process and include sufficient information for the readers to evaluate the proposed study.</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smtClean="0"/>
              <a:t>How to Write a Research Proposal</a:t>
            </a:r>
            <a:endParaRPr lang="zh-CN" altLang="en-US" dirty="0"/>
          </a:p>
        </p:txBody>
      </p:sp>
      <p:sp>
        <p:nvSpPr>
          <p:cNvPr id="3" name="内容占位符 2"/>
          <p:cNvSpPr>
            <a:spLocks noGrp="1"/>
          </p:cNvSpPr>
          <p:nvPr>
            <p:ph idx="1"/>
          </p:nvPr>
        </p:nvSpPr>
        <p:spPr/>
        <p:txBody>
          <a:bodyPr>
            <a:normAutofit fontScale="77500" lnSpcReduction="20000"/>
          </a:bodyPr>
          <a:lstStyle/>
          <a:p>
            <a:r>
              <a:rPr lang="en-US" altLang="zh-CN" dirty="0" smtClean="0"/>
              <a:t>Regardless of your research area and the methodology you choose, all research proposals must address the following questions: What you plan to accomplish, why you want to do it and how you are going to do it</a:t>
            </a:r>
            <a:r>
              <a:rPr lang="en-US" altLang="zh-CN" dirty="0" smtClean="0"/>
              <a:t>.  </a:t>
            </a:r>
            <a:r>
              <a:rPr lang="en-US" altLang="zh-CN" dirty="0" smtClean="0"/>
              <a:t/>
            </a:r>
            <a:br>
              <a:rPr lang="en-US" altLang="zh-CN" dirty="0" smtClean="0"/>
            </a:br>
            <a:r>
              <a:rPr lang="en-US" altLang="zh-CN" dirty="0" smtClean="0"/>
              <a:t/>
            </a:r>
            <a:br>
              <a:rPr lang="en-US" altLang="zh-CN" dirty="0" smtClean="0"/>
            </a:br>
            <a:r>
              <a:rPr lang="en-US" altLang="zh-CN" dirty="0" smtClean="0"/>
              <a:t>The proposal should have sufficient information to convince your readers that you have an important research idea, that you have a good grasp of the relevant literature and the major issues, and that your methodology is sound.</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smtClean="0"/>
              <a:t>How to Write a Research Proposal</a:t>
            </a:r>
            <a:endParaRPr lang="zh-CN" altLang="en-US" dirty="0"/>
          </a:p>
        </p:txBody>
      </p:sp>
      <p:sp>
        <p:nvSpPr>
          <p:cNvPr id="3" name="内容占位符 2"/>
          <p:cNvSpPr>
            <a:spLocks noGrp="1"/>
          </p:cNvSpPr>
          <p:nvPr>
            <p:ph idx="1"/>
          </p:nvPr>
        </p:nvSpPr>
        <p:spPr/>
        <p:txBody>
          <a:bodyPr>
            <a:normAutofit fontScale="85000" lnSpcReduction="20000"/>
          </a:bodyPr>
          <a:lstStyle/>
          <a:p>
            <a:r>
              <a:rPr lang="en-US" altLang="zh-CN" dirty="0" smtClean="0"/>
              <a:t>The quality of your research proposal depends not only on the quality of your proposed project, but also on the quality of your proposal writing. A good research project may run the risk of rejection simply because the proposal is poorly written. Therefore, it pays if your writing is coherent, clear and compelling.</a:t>
            </a:r>
            <a:br>
              <a:rPr lang="en-US" altLang="zh-CN" dirty="0" smtClean="0"/>
            </a:br>
            <a:r>
              <a:rPr lang="en-US" altLang="zh-CN" dirty="0" smtClean="0"/>
              <a:t/>
            </a:r>
            <a:br>
              <a:rPr lang="en-US" altLang="zh-CN" dirty="0" smtClean="0"/>
            </a:br>
            <a:r>
              <a:rPr lang="en-US" altLang="zh-CN" dirty="0" smtClean="0"/>
              <a:t>This paper focuses on proposal writing rather than on the development of research ideas.</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Title</a:t>
            </a:r>
            <a:endParaRPr lang="zh-CN" altLang="en-US" dirty="0"/>
          </a:p>
        </p:txBody>
      </p:sp>
      <p:sp>
        <p:nvSpPr>
          <p:cNvPr id="3" name="内容占位符 2"/>
          <p:cNvSpPr>
            <a:spLocks noGrp="1"/>
          </p:cNvSpPr>
          <p:nvPr>
            <p:ph idx="1"/>
          </p:nvPr>
        </p:nvSpPr>
        <p:spPr/>
        <p:txBody>
          <a:bodyPr>
            <a:normAutofit fontScale="77500" lnSpcReduction="20000"/>
          </a:bodyPr>
          <a:lstStyle/>
          <a:p>
            <a:r>
              <a:rPr lang="en-US" altLang="zh-CN" dirty="0" smtClean="0"/>
              <a:t/>
            </a:r>
            <a:br>
              <a:rPr lang="en-US" altLang="zh-CN" dirty="0" smtClean="0"/>
            </a:br>
            <a:r>
              <a:rPr lang="en-US" altLang="zh-CN" dirty="0" smtClean="0"/>
              <a:t>It should be concise and descriptive. For example, the phrase, “An investigation of . . .” could be omitted. Often titles are stated in terms of a functional relationship, because such titles clearly indicate the independent and dependent variables. However, if possible, think of an informative but catchy title. An effective title not only pricks the reader’s interest, but also predisposes him/her </a:t>
            </a:r>
            <a:r>
              <a:rPr lang="en-US" altLang="zh-CN" dirty="0" err="1" smtClean="0"/>
              <a:t>favourably</a:t>
            </a:r>
            <a:r>
              <a:rPr lang="en-US" altLang="zh-CN" dirty="0" smtClean="0"/>
              <a:t> towards the proposal.</a:t>
            </a:r>
            <a:br>
              <a:rPr lang="en-US" altLang="zh-CN" dirty="0" smtClean="0"/>
            </a:br>
            <a:r>
              <a:rPr lang="en-US" altLang="zh-CN" dirty="0" smtClean="0"/>
              <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Abstract</a:t>
            </a:r>
            <a:endParaRPr lang="zh-CN" altLang="en-US" dirty="0"/>
          </a:p>
        </p:txBody>
      </p:sp>
      <p:sp>
        <p:nvSpPr>
          <p:cNvPr id="3" name="内容占位符 2"/>
          <p:cNvSpPr>
            <a:spLocks noGrp="1"/>
          </p:cNvSpPr>
          <p:nvPr>
            <p:ph idx="1"/>
          </p:nvPr>
        </p:nvSpPr>
        <p:spPr/>
        <p:txBody>
          <a:bodyPr>
            <a:normAutofit fontScale="92500" lnSpcReduction="20000"/>
          </a:bodyPr>
          <a:lstStyle/>
          <a:p>
            <a:r>
              <a:rPr lang="en-US" altLang="zh-CN" dirty="0" smtClean="0"/>
              <a:t/>
            </a:r>
            <a:br>
              <a:rPr lang="en-US" altLang="zh-CN" dirty="0" smtClean="0"/>
            </a:br>
            <a:r>
              <a:rPr lang="en-US" altLang="zh-CN" dirty="0" smtClean="0"/>
              <a:t>It is a brief summary of approximately 300 words. It should include the research question, the rationale for the study, the hypothesis (if any), the method and the main findings. Descriptions of the method may include the design, procedures, the sample and any instruments that will be used.</a:t>
            </a:r>
            <a:br>
              <a:rPr lang="en-US" altLang="zh-CN" dirty="0" smtClean="0"/>
            </a:br>
            <a:r>
              <a:rPr lang="en-US" altLang="zh-CN" dirty="0" smtClean="0"/>
              <a:t/>
            </a:r>
            <a:br>
              <a:rPr lang="en-US" altLang="zh-CN" dirty="0" smtClean="0"/>
            </a:br>
            <a:r>
              <a:rPr lang="en-US" altLang="zh-CN" dirty="0" smtClean="0"/>
              <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Introduction</a:t>
            </a:r>
            <a:endParaRPr lang="zh-CN" altLang="en-US" dirty="0"/>
          </a:p>
        </p:txBody>
      </p:sp>
      <p:sp>
        <p:nvSpPr>
          <p:cNvPr id="3" name="内容占位符 2"/>
          <p:cNvSpPr>
            <a:spLocks noGrp="1"/>
          </p:cNvSpPr>
          <p:nvPr>
            <p:ph idx="1"/>
          </p:nvPr>
        </p:nvSpPr>
        <p:spPr/>
        <p:txBody>
          <a:bodyPr>
            <a:normAutofit fontScale="77500" lnSpcReduction="20000"/>
          </a:bodyPr>
          <a:lstStyle/>
          <a:p>
            <a:r>
              <a:rPr lang="en-US" altLang="zh-CN" dirty="0" smtClean="0"/>
              <a:t/>
            </a:r>
            <a:br>
              <a:rPr lang="en-US" altLang="zh-CN" dirty="0" smtClean="0"/>
            </a:br>
            <a:r>
              <a:rPr lang="en-US" altLang="zh-CN" dirty="0" smtClean="0"/>
              <a:t>The main purpose of the introduction is to provide the necessary background or context for your research problem. How to frame the research problem is perhaps the biggest problem in proposal writing.</a:t>
            </a:r>
            <a:br>
              <a:rPr lang="en-US" altLang="zh-CN" dirty="0" smtClean="0"/>
            </a:br>
            <a:r>
              <a:rPr lang="en-US" altLang="zh-CN" dirty="0" smtClean="0"/>
              <a:t/>
            </a:r>
            <a:br>
              <a:rPr lang="en-US" altLang="zh-CN" dirty="0" smtClean="0"/>
            </a:br>
            <a:r>
              <a:rPr lang="en-US" altLang="zh-CN" dirty="0" smtClean="0"/>
              <a:t>If the research problem is framed in the context of a general, rambling literature review, then the research question may appear trivial and uninteresting. However, if the same question is placed in the context of a very focused and current research area, its significance will become evident.</a:t>
            </a:r>
            <a:br>
              <a:rPr lang="en-US" altLang="zh-CN" dirty="0" smtClean="0"/>
            </a:br>
            <a:endParaRPr lang="zh-CN"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62500" lnSpcReduction="20000"/>
          </a:bodyPr>
          <a:lstStyle/>
          <a:p>
            <a:r>
              <a:rPr lang="en-US" altLang="zh-CN" dirty="0" smtClean="0"/>
              <a:t>Unfortunately, there are no hard and fast rules on how to frame your research question just as there is no prescription on how to write an interesting and informative opening paragraph. A lot depends on your creativity, your ability to think clearly and the depth of your understanding of problem areas.</a:t>
            </a:r>
            <a:br>
              <a:rPr lang="en-US" altLang="zh-CN" dirty="0" smtClean="0"/>
            </a:br>
            <a:r>
              <a:rPr lang="en-US" altLang="zh-CN" dirty="0" smtClean="0"/>
              <a:t/>
            </a:r>
            <a:br>
              <a:rPr lang="en-US" altLang="zh-CN" dirty="0" smtClean="0"/>
            </a:br>
            <a:r>
              <a:rPr lang="en-US" altLang="zh-CN" dirty="0" smtClean="0"/>
              <a:t>However, try to place your research question in the context of either a current “hot” area, or an older area that remains viable. Secondly, you need to provide a brief but appropriate historical backdrop. Thirdly, provide the contemporary context in which your proposed research question occupies the central stage. Finally, identify “key players” and refer to the most relevant and representative publications. In short, try to paint your research question in broad brushes and at the same time bring out its significance.</a:t>
            </a:r>
            <a:br>
              <a:rPr lang="en-US" altLang="zh-CN" dirty="0" smtClean="0"/>
            </a:br>
            <a:endParaRPr lang="zh-CN"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暗香扑面">
  <a:themeElements>
    <a:clrScheme name="暗香扑面">
      <a:dk1>
        <a:sysClr val="windowText" lastClr="000000"/>
      </a:dk1>
      <a:lt1>
        <a:sysClr val="window" lastClr="FFFFFF"/>
      </a:lt1>
      <a:dk2>
        <a:srgbClr val="2F2F2F"/>
      </a:dk2>
      <a:lt2>
        <a:srgbClr val="FFFFF4"/>
      </a:lt2>
      <a:accent1>
        <a:srgbClr val="918415"/>
      </a:accent1>
      <a:accent2>
        <a:srgbClr val="C47546"/>
      </a:accent2>
      <a:accent3>
        <a:srgbClr val="AFB591"/>
      </a:accent3>
      <a:accent4>
        <a:srgbClr val="B9945B"/>
      </a:accent4>
      <a:accent5>
        <a:srgbClr val="85ADBC"/>
      </a:accent5>
      <a:accent6>
        <a:srgbClr val="E5B440"/>
      </a:accent6>
      <a:hlink>
        <a:srgbClr val="00D5D5"/>
      </a:hlink>
      <a:folHlink>
        <a:srgbClr val="DD00DD"/>
      </a:folHlink>
    </a:clrScheme>
    <a:fontScheme name="暗香扑面">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majorFont>
      <a:minorFont>
        <a:latin typeface="Franklin Gothic Book"/>
        <a:ea typeface=""/>
        <a:cs typeface=""/>
        <a:font script="Jpan" typeface="HG創英角ｺﾞｼｯｸUB"/>
        <a:font script="Hang" typeface="맑은 고딕"/>
        <a:font script="Hans" typeface="黑体"/>
        <a:font script="Hant" typeface="新細明體"/>
        <a:font script="Arab" typeface="Arial"/>
        <a:font script="Hebr" typeface="Arial"/>
        <a:font script="Thai" typeface="Cordian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暗香扑面">
      <a:fillStyleLst>
        <a:solidFill>
          <a:schemeClr val="phClr"/>
        </a:solidFill>
        <a:gradFill rotWithShape="1">
          <a:gsLst>
            <a:gs pos="0">
              <a:schemeClr val="phClr">
                <a:tint val="98000"/>
                <a:satMod val="220000"/>
              </a:schemeClr>
            </a:gs>
            <a:gs pos="31000">
              <a:schemeClr val="phClr">
                <a:tint val="30000"/>
                <a:satMod val="150000"/>
              </a:schemeClr>
            </a:gs>
            <a:gs pos="91000">
              <a:schemeClr val="phClr">
                <a:tint val="96000"/>
              </a:schemeClr>
            </a:gs>
          </a:gsLst>
          <a:path path="circle">
            <a:fillToRect l="50000" t="150000" r="50000"/>
          </a:path>
        </a:gradFill>
        <a:blipFill>
          <a:blip xmlns:r="http://schemas.openxmlformats.org/officeDocument/2006/relationships" r:embed="rId1">
            <a:duotone>
              <a:schemeClr val="phClr">
                <a:shade val="28000"/>
                <a:satMod val="100000"/>
              </a:schemeClr>
              <a:schemeClr val="phClr">
                <a:tint val="100000"/>
                <a:satMod val="200000"/>
              </a:schemeClr>
            </a:duotone>
          </a:blip>
          <a:tile tx="0" ty="0" sx="80000" sy="80000" flip="none" algn="tl"/>
        </a:blip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63500">
              <a:schemeClr val="phClr">
                <a:alpha val="45000"/>
                <a:satMod val="110000"/>
              </a:schemeClr>
            </a:glow>
          </a:effectLst>
        </a:effectStyle>
        <a:effectStyle>
          <a:effectLst>
            <a:outerShdw blurRad="34925" dist="31750" dir="5400000" algn="tl" rotWithShape="0">
              <a:srgbClr val="000000">
                <a:alpha val="50000"/>
              </a:srgbClr>
            </a:outerShdw>
          </a:effectLst>
          <a:scene3d>
            <a:camera prst="orthographicFront">
              <a:rot lat="0" lon="0" rev="0"/>
            </a:camera>
            <a:lightRig rig="flood" dir="t">
              <a:rot lat="0" lon="0" rev="5400000"/>
            </a:lightRig>
          </a:scene3d>
          <a:sp3d contourW="9525" prstMaterial="dkEdge">
            <a:bevelT w="12000" h="24150"/>
            <a:contourClr>
              <a:schemeClr val="phClr">
                <a:satMod val="110000"/>
              </a:schemeClr>
            </a:contourClr>
          </a:sp3d>
        </a:effectStyle>
        <a:effectStyle>
          <a:effectLst>
            <a:outerShdw blurRad="50800" dist="31750" dir="5400000" algn="tl" rotWithShape="0">
              <a:srgbClr val="000000">
                <a:alpha val="50000"/>
              </a:srgbClr>
            </a:outerShdw>
          </a:effectLst>
          <a:scene3d>
            <a:camera prst="orthographicFront">
              <a:rot lat="0" lon="0" rev="0"/>
            </a:camera>
            <a:lightRig rig="flood" dir="t">
              <a:rot lat="0" lon="0" rev="5400000"/>
            </a:lightRig>
          </a:scene3d>
          <a:sp3d contourW="18700" prstMaterial="dkEdge">
            <a:bevelT w="44450" h="80600"/>
            <a:contourClr>
              <a:schemeClr val="phClr">
                <a:satMod val="110000"/>
              </a:schemeClr>
            </a:contourClr>
          </a:sp3d>
        </a:effectStyle>
      </a:effectStyleLst>
      <a:bgFillStyleLst>
        <a:solidFill>
          <a:schemeClr val="phClr"/>
        </a:solidFill>
        <a:gradFill rotWithShape="1">
          <a:gsLst>
            <a:gs pos="0">
              <a:schemeClr val="phClr">
                <a:shade val="70000"/>
                <a:satMod val="1000000"/>
              </a:schemeClr>
            </a:gs>
            <a:gs pos="31000">
              <a:schemeClr val="phClr">
                <a:shade val="85000"/>
                <a:satMod val="450000"/>
              </a:schemeClr>
            </a:gs>
            <a:gs pos="100000">
              <a:schemeClr val="phClr">
                <a:tint val="70000"/>
                <a:satMod val="300000"/>
              </a:schemeClr>
            </a:gs>
          </a:gsLst>
          <a:path path="circle">
            <a:fillToRect l="50000" t="150000" r="50000"/>
          </a:path>
        </a:gradFill>
        <a:blipFill>
          <a:blip xmlns:r="http://schemas.openxmlformats.org/officeDocument/2006/relationships" r:embed="rId2">
            <a:duotone>
              <a:schemeClr val="phClr">
                <a:tint val="100000"/>
                <a:shade val="70000"/>
                <a:hueMod val="100000"/>
                <a:satMod val="100000"/>
              </a:schemeClr>
              <a:schemeClr val="phClr">
                <a:tint val="90000"/>
                <a:shade val="100000"/>
                <a:hueMod val="100000"/>
                <a:satMod val="10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Fan</Template>
  <TotalTime>80</TotalTime>
  <Words>611</Words>
  <Application>Microsoft Office PowerPoint</Application>
  <PresentationFormat>全屏显示(4:3)</PresentationFormat>
  <Paragraphs>67</Paragraphs>
  <Slides>22</Slides>
  <Notes>0</Notes>
  <HiddenSlides>0</HiddenSlides>
  <MMClips>0</MMClips>
  <ScaleCrop>false</ScaleCrop>
  <HeadingPairs>
    <vt:vector size="4" baseType="variant">
      <vt:variant>
        <vt:lpstr>主题</vt:lpstr>
      </vt:variant>
      <vt:variant>
        <vt:i4>1</vt:i4>
      </vt:variant>
      <vt:variant>
        <vt:lpstr>幻灯片标题</vt:lpstr>
      </vt:variant>
      <vt:variant>
        <vt:i4>22</vt:i4>
      </vt:variant>
    </vt:vector>
  </HeadingPairs>
  <TitlesOfParts>
    <vt:vector size="23" baseType="lpstr">
      <vt:lpstr>暗香扑面</vt:lpstr>
      <vt:lpstr>  How to Write a Research Proposal   </vt:lpstr>
      <vt:lpstr>How to Write a Research Proposal</vt:lpstr>
      <vt:lpstr>How to Write a Research Proposal</vt:lpstr>
      <vt:lpstr>How to Write a Research Proposal</vt:lpstr>
      <vt:lpstr>How to Write a Research Proposal</vt:lpstr>
      <vt:lpstr>Title</vt:lpstr>
      <vt:lpstr>Abstract</vt:lpstr>
      <vt:lpstr>Introduction</vt:lpstr>
      <vt:lpstr>PowerPoint 演示文稿</vt:lpstr>
      <vt:lpstr>PowerPoint 演示文稿</vt:lpstr>
      <vt:lpstr>PowerPoint 演示文稿</vt:lpstr>
      <vt:lpstr>Literature Review</vt:lpstr>
      <vt:lpstr>PowerPoint 演示文稿</vt:lpstr>
      <vt:lpstr>PowerPoint 演示文稿</vt:lpstr>
      <vt:lpstr>PowerPoint 演示文稿</vt:lpstr>
      <vt:lpstr>Methods</vt:lpstr>
      <vt:lpstr>PowerPoint 演示文稿</vt:lpstr>
      <vt:lpstr>PowerPoint 演示文稿</vt:lpstr>
      <vt:lpstr>Results &amp; Discussion</vt:lpstr>
      <vt:lpstr>Common Mistakes in Proposal Writing</vt:lpstr>
      <vt:lpstr>PowerPoint 演示文稿</vt:lpstr>
      <vt:lpstr>空间关系构式的认知研究</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Write a Research Proposal</dc:title>
  <dc:creator>User</dc:creator>
  <cp:lastModifiedBy>Sky123.Org</cp:lastModifiedBy>
  <cp:revision>6</cp:revision>
  <dcterms:created xsi:type="dcterms:W3CDTF">2015-07-17T00:17:41Z</dcterms:created>
  <dcterms:modified xsi:type="dcterms:W3CDTF">2006-08-21T17:05:21Z</dcterms:modified>
</cp:coreProperties>
</file>