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0" r:id="rId6"/>
    <p:sldId id="280" r:id="rId7"/>
    <p:sldId id="262" r:id="rId8"/>
    <p:sldId id="263" r:id="rId9"/>
    <p:sldId id="274" r:id="rId10"/>
    <p:sldId id="275" r:id="rId11"/>
    <p:sldId id="264" r:id="rId12"/>
    <p:sldId id="276" r:id="rId13"/>
    <p:sldId id="267" r:id="rId14"/>
    <p:sldId id="269" r:id="rId15"/>
    <p:sldId id="270" r:id="rId16"/>
    <p:sldId id="272" r:id="rId17"/>
    <p:sldId id="271" r:id="rId18"/>
    <p:sldId id="273" r:id="rId19"/>
    <p:sldId id="277" r:id="rId20"/>
    <p:sldId id="278" r:id="rId21"/>
    <p:sldId id="279" r:id="rId22"/>
    <p:sldId id="259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2012/10/15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大学生就</a:t>
            </a:r>
            <a:r>
              <a:rPr lang="zh-CN" altLang="en-US" dirty="0" smtClean="0"/>
              <a:t>业形势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5852" y="3286124"/>
            <a:ext cx="6400800" cy="1752600"/>
          </a:xfrm>
        </p:spPr>
        <p:txBody>
          <a:bodyPr/>
          <a:lstStyle/>
          <a:p>
            <a:r>
              <a:rPr lang="en-US" altLang="zh-CN" dirty="0" smtClean="0"/>
              <a:t>1.1  </a:t>
            </a:r>
            <a:r>
              <a:rPr lang="zh-CN" altLang="en-US" dirty="0" smtClean="0"/>
              <a:t>形势严峻</a:t>
            </a:r>
            <a:endParaRPr lang="en-US" altLang="zh-CN" dirty="0" smtClean="0"/>
          </a:p>
          <a:p>
            <a:r>
              <a:rPr lang="en-US" altLang="zh-CN" dirty="0" smtClean="0"/>
              <a:t>1.2  </a:t>
            </a:r>
            <a:r>
              <a:rPr lang="zh-CN" altLang="en-US" dirty="0" smtClean="0"/>
              <a:t>挑战</a:t>
            </a:r>
            <a:endParaRPr lang="en-US" altLang="zh-CN" dirty="0" smtClean="0"/>
          </a:p>
          <a:p>
            <a:r>
              <a:rPr lang="en-US" altLang="zh-CN" dirty="0" smtClean="0"/>
              <a:t>1.3  </a:t>
            </a:r>
            <a:r>
              <a:rPr lang="zh-CN" altLang="en-US" dirty="0" smtClean="0"/>
              <a:t>机遇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就业期</a:t>
            </a:r>
            <a:r>
              <a:rPr lang="zh-CN" altLang="en-US" dirty="0" smtClean="0"/>
              <a:t>望偏高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高工资</a:t>
            </a:r>
            <a:endParaRPr lang="en-US" altLang="zh-CN" dirty="0" smtClean="0"/>
          </a:p>
          <a:p>
            <a:r>
              <a:rPr lang="zh-CN" altLang="en-US" dirty="0" smtClean="0"/>
              <a:t>好职位</a:t>
            </a:r>
            <a:endParaRPr lang="en-US" altLang="zh-CN" dirty="0" smtClean="0"/>
          </a:p>
          <a:p>
            <a:r>
              <a:rPr lang="zh-CN" altLang="en-US" dirty="0" smtClean="0"/>
              <a:t>急功近利</a:t>
            </a:r>
            <a:endParaRPr lang="en-US" altLang="zh-CN" dirty="0" smtClean="0"/>
          </a:p>
          <a:p>
            <a:r>
              <a:rPr lang="zh-CN" altLang="en-US" dirty="0" smtClean="0"/>
              <a:t>不愿去基层、偏远地区、艰苦行业</a:t>
            </a:r>
            <a:endParaRPr lang="en-US" altLang="zh-CN" dirty="0" smtClean="0"/>
          </a:p>
          <a:p>
            <a:r>
              <a:rPr lang="zh-CN" altLang="en-US" dirty="0" smtClean="0"/>
              <a:t>“宁要沿海一张床，不要内地一间房”</a:t>
            </a:r>
            <a:endParaRPr lang="en-US" altLang="zh-CN" dirty="0" smtClean="0"/>
          </a:p>
          <a:p>
            <a:r>
              <a:rPr lang="zh-CN" altLang="en-US" dirty="0" smtClean="0"/>
              <a:t>北上</a:t>
            </a:r>
            <a:r>
              <a:rPr lang="zh-CN" altLang="en-US" dirty="0" smtClean="0"/>
              <a:t>广：逃离又返回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就业竞争</a:t>
            </a:r>
            <a:r>
              <a:rPr lang="zh-CN" altLang="en-US" dirty="0" smtClean="0"/>
              <a:t>力不足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大</a:t>
            </a:r>
            <a:r>
              <a:rPr lang="zh-CN" altLang="en-US" dirty="0" smtClean="0"/>
              <a:t>学所学与社会需求错位</a:t>
            </a:r>
            <a:endParaRPr lang="en-US" altLang="zh-CN" dirty="0" smtClean="0"/>
          </a:p>
          <a:p>
            <a:r>
              <a:rPr lang="zh-CN" altLang="en-US" dirty="0" smtClean="0"/>
              <a:t>专</a:t>
            </a:r>
            <a:r>
              <a:rPr lang="zh-CN" altLang="en-US" dirty="0" smtClean="0"/>
              <a:t>业缺乏特色</a:t>
            </a:r>
            <a:endParaRPr lang="en-US" altLang="zh-CN" dirty="0" smtClean="0"/>
          </a:p>
          <a:p>
            <a:r>
              <a:rPr lang="zh-CN" altLang="en-US" dirty="0" smtClean="0"/>
              <a:t>所需技</a:t>
            </a:r>
            <a:r>
              <a:rPr lang="zh-CN" altLang="en-US" dirty="0" smtClean="0"/>
              <a:t>能未培养</a:t>
            </a:r>
            <a:endParaRPr lang="en-US" altLang="zh-CN" dirty="0" smtClean="0"/>
          </a:p>
          <a:p>
            <a:r>
              <a:rPr lang="zh-CN" altLang="en-US" dirty="0" smtClean="0"/>
              <a:t>为考证而考证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就业初期失业</a:t>
            </a:r>
            <a:r>
              <a:rPr lang="zh-CN" altLang="en-US" dirty="0" smtClean="0"/>
              <a:t>率高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2010</a:t>
            </a:r>
            <a:r>
              <a:rPr lang="zh-CN" altLang="en-US" dirty="0" smtClean="0"/>
              <a:t>届大学毕业生半年内的离职率</a:t>
            </a:r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571604" y="2500306"/>
          <a:ext cx="5286412" cy="3071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643206"/>
              </a:tblGrid>
              <a:tr h="487163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全国总体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34%</a:t>
                      </a:r>
                      <a:endParaRPr lang="zh-CN" altLang="en-US" dirty="0"/>
                    </a:p>
                  </a:txBody>
                  <a:tcPr/>
                </a:tc>
              </a:tr>
              <a:tr h="493929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本科院校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24%</a:t>
                      </a:r>
                      <a:endParaRPr lang="zh-CN" altLang="en-US" dirty="0"/>
                    </a:p>
                  </a:txBody>
                  <a:tcPr/>
                </a:tc>
              </a:tr>
              <a:tr h="493929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“</a:t>
                      </a:r>
                      <a:r>
                        <a:rPr lang="en-US" altLang="zh-CN" dirty="0" smtClean="0"/>
                        <a:t>211</a:t>
                      </a:r>
                      <a:r>
                        <a:rPr lang="zh-CN" altLang="en-US" dirty="0" smtClean="0"/>
                        <a:t>”院校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16%</a:t>
                      </a:r>
                      <a:endParaRPr lang="zh-CN" altLang="en-US" dirty="0"/>
                    </a:p>
                  </a:txBody>
                  <a:tcPr/>
                </a:tc>
              </a:tr>
              <a:tr h="493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非“</a:t>
                      </a:r>
                      <a:r>
                        <a:rPr lang="en-US" altLang="zh-CN" dirty="0" smtClean="0"/>
                        <a:t>211</a:t>
                      </a:r>
                      <a:r>
                        <a:rPr lang="zh-CN" altLang="en-US" dirty="0" smtClean="0"/>
                        <a:t>”院校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26%</a:t>
                      </a:r>
                      <a:endParaRPr lang="zh-CN" altLang="en-US" dirty="0"/>
                    </a:p>
                  </a:txBody>
                  <a:tcPr/>
                </a:tc>
              </a:tr>
              <a:tr h="493929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高职高专院校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44%</a:t>
                      </a:r>
                      <a:endParaRPr lang="zh-CN" altLang="en-US" dirty="0"/>
                    </a:p>
                  </a:txBody>
                  <a:tcPr/>
                </a:tc>
              </a:tr>
              <a:tr h="608954">
                <a:tc gridSpan="2">
                  <a:txBody>
                    <a:bodyPr/>
                    <a:lstStyle/>
                    <a:p>
                      <a:r>
                        <a:rPr lang="zh-CN" altLang="en-US" sz="1200" dirty="0" smtClean="0"/>
                        <a:t>资料来源：</a:t>
                      </a:r>
                      <a:r>
                        <a:rPr lang="zh-CN" altLang="en-US" sz="1200" dirty="0" smtClean="0"/>
                        <a:t>麦可思研究院，</a:t>
                      </a:r>
                      <a:r>
                        <a:rPr lang="en-US" altLang="zh-CN" sz="1200" dirty="0" smtClean="0"/>
                        <a:t>2011</a:t>
                      </a:r>
                      <a:r>
                        <a:rPr lang="zh-CN" altLang="en-US" sz="1200" dirty="0" smtClean="0"/>
                        <a:t>年中国大学生就业报告，</a:t>
                      </a:r>
                      <a:r>
                        <a:rPr lang="en-US" altLang="zh-CN" sz="1200" dirty="0" smtClean="0"/>
                        <a:t>116</a:t>
                      </a:r>
                      <a:r>
                        <a:rPr lang="zh-CN" altLang="en-US" sz="1200" dirty="0" smtClean="0"/>
                        <a:t>，社会科学文献出版社，</a:t>
                      </a:r>
                      <a:r>
                        <a:rPr lang="en-US" altLang="zh-CN" sz="1200" dirty="0" smtClean="0"/>
                        <a:t>2011</a:t>
                      </a:r>
                      <a:r>
                        <a:rPr lang="zh-CN" altLang="en-US" sz="1200" dirty="0" smtClean="0"/>
                        <a:t>年</a:t>
                      </a:r>
                      <a:r>
                        <a:rPr lang="en-US" altLang="zh-CN" sz="1200" dirty="0" smtClean="0"/>
                        <a:t>5</a:t>
                      </a:r>
                      <a:r>
                        <a:rPr lang="zh-CN" altLang="en-US" sz="1200" dirty="0" smtClean="0"/>
                        <a:t>月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1.3  </a:t>
            </a:r>
            <a:r>
              <a:rPr lang="zh-CN" altLang="en-US" dirty="0" smtClean="0"/>
              <a:t>大学生就业面临的机遇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全球化、一体化带来的国际就业舞台</a:t>
            </a:r>
          </a:p>
          <a:p>
            <a:r>
              <a:rPr lang="zh-CN" altLang="en-US" dirty="0" smtClean="0"/>
              <a:t>经济增长与转型带来的新岗位</a:t>
            </a:r>
            <a:endParaRPr lang="en-US" altLang="zh-CN" dirty="0" smtClean="0"/>
          </a:p>
          <a:p>
            <a:r>
              <a:rPr lang="zh-CN" altLang="en-US" dirty="0" smtClean="0"/>
              <a:t>区域经济战略推进带来的就业机会</a:t>
            </a:r>
            <a:endParaRPr lang="en-US" altLang="zh-CN" dirty="0" smtClean="0"/>
          </a:p>
          <a:p>
            <a:r>
              <a:rPr lang="zh-CN" altLang="en-US" dirty="0" smtClean="0"/>
              <a:t>促进就业的政策、法规</a:t>
            </a:r>
            <a:endParaRPr lang="en-US" altLang="zh-CN" dirty="0" smtClean="0"/>
          </a:p>
          <a:p>
            <a:r>
              <a:rPr lang="zh-CN" altLang="en-US" dirty="0" smtClean="0"/>
              <a:t>高校对毕业生就业的支持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经济全球化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经济全球化是指世界经济活动超越国界，通过对外贸易、资本流动、技术转移、提供服务、相互依存、相互联系而形成的全球范围的有机经济整体。</a:t>
            </a:r>
            <a:endParaRPr lang="en-US" altLang="zh-CN" dirty="0" smtClean="0"/>
          </a:p>
          <a:p>
            <a:r>
              <a:rPr lang="zh-CN" altLang="en-US" dirty="0" smtClean="0"/>
              <a:t>经济全球化是当代世界经济的重要特征之一，也是世界经济发展的重要趋势。有利于资源和生产要素在全球的合理配置，有利于资本和产品在全球性流动，有利于科技在全球性的扩张，有利于促进不发达地区经济的发展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经济一体化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b="1" dirty="0" smtClean="0"/>
              <a:t>广义的经济一体化：</a:t>
            </a:r>
            <a:r>
              <a:rPr lang="zh-CN" altLang="en-US" dirty="0" smtClean="0"/>
              <a:t>即世界经济一</a:t>
            </a:r>
            <a:r>
              <a:rPr lang="zh-CN" altLang="en-US" dirty="0" smtClean="0"/>
              <a:t>体化，指世界各国经济之间彼此相互开放，形成相互联系、相互依赖的有机体。</a:t>
            </a:r>
            <a:endParaRPr lang="en-US" altLang="zh-CN" dirty="0" smtClean="0"/>
          </a:p>
          <a:p>
            <a:r>
              <a:rPr lang="zh-CN" altLang="en-US" b="1" dirty="0" smtClean="0"/>
              <a:t>狭义经济一体化：</a:t>
            </a:r>
            <a:r>
              <a:rPr lang="zh-CN" altLang="en-US" dirty="0" smtClean="0"/>
              <a:t>即地区经济一体化，</a:t>
            </a:r>
            <a:r>
              <a:rPr lang="zh-CN" altLang="en-US" dirty="0" smtClean="0"/>
              <a:t>指区域内两个或两个以上国家或地区，在一个由政府授权组成的并具有超国家性的共同机构下，通过制定统一的对内对外经济政策、财政与金融政策等，消除国别之间阻碍经济贸易发展的障碍，实现区域内互利互惠、协调发展</a:t>
            </a:r>
            <a:r>
              <a:rPr lang="zh-CN" altLang="en-US" dirty="0" smtClean="0"/>
              <a:t>和资源优化配置，</a:t>
            </a:r>
            <a:r>
              <a:rPr lang="zh-CN" altLang="en-US" dirty="0" smtClean="0"/>
              <a:t>最终形成一个政治经济高度协调统一的有机体的这一过程。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全球化、一体化的联系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经济全球化是经济一体化的客观基础，经济一体化是经济全球化基础上的更高层次的经济融合。</a:t>
            </a:r>
            <a:endParaRPr lang="en-US" altLang="zh-CN" dirty="0" smtClean="0"/>
          </a:p>
          <a:p>
            <a:r>
              <a:rPr lang="zh-CN" altLang="en-US" dirty="0" smtClean="0"/>
              <a:t>从目前世界格局来看，经济全球化已是一个既成事实，经济一体化只是局部区域、局部领域内的状态和进程，全球经济一体化仍然只是经济全球化的一个理想目标。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经济全球化、一体化带来的就业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我国加入</a:t>
            </a:r>
            <a:r>
              <a:rPr lang="en-US" altLang="zh-CN" dirty="0" smtClean="0"/>
              <a:t>WTO</a:t>
            </a:r>
            <a:r>
              <a:rPr lang="zh-CN" altLang="en-US" dirty="0" smtClean="0"/>
              <a:t>，对外开放进入新的阶段，国际协作进一步加强，为我国高级专门人才参与国际竞争、大学生进入外资组织提供新的舞台</a:t>
            </a:r>
            <a:endParaRPr lang="en-US" altLang="zh-CN" dirty="0" smtClean="0"/>
          </a:p>
          <a:p>
            <a:r>
              <a:rPr lang="zh-CN" altLang="en-US" dirty="0" smtClean="0"/>
              <a:t>港资、台资招聘内地员工：如富士康</a:t>
            </a:r>
            <a:endParaRPr lang="en-US" altLang="zh-CN" dirty="0" smtClean="0"/>
          </a:p>
          <a:p>
            <a:r>
              <a:rPr lang="zh-CN" altLang="en-US" dirty="0" smtClean="0"/>
              <a:t>外资企业、组织：微软，世界银行（</a:t>
            </a:r>
            <a:r>
              <a:rPr lang="zh-CN" altLang="en-US" sz="2400" dirty="0" smtClean="0"/>
              <a:t>林毅夫， </a:t>
            </a:r>
            <a:r>
              <a:rPr lang="en-US" altLang="zh-CN" sz="2400" dirty="0" smtClean="0"/>
              <a:t>2008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月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2012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月，首席经济学家兼负责发展经济学的高级副行长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中资海外拓展：如联想在美国</a:t>
            </a:r>
            <a:endParaRPr lang="en-US" altLang="zh-CN" dirty="0" smtClean="0"/>
          </a:p>
          <a:p>
            <a:r>
              <a:rPr lang="zh-CN" altLang="en-US" dirty="0" smtClean="0"/>
              <a:t>中资组织：如留学中介</a:t>
            </a:r>
            <a:endParaRPr lang="en-US" altLang="zh-CN" dirty="0" smtClean="0"/>
          </a:p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中国经济转型带来的就</a:t>
            </a:r>
            <a:r>
              <a:rPr lang="zh-CN" altLang="en-US" dirty="0" smtClean="0"/>
              <a:t>业和失业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中国近几十年来的经济增长率提供的就业</a:t>
            </a:r>
            <a:endParaRPr lang="en-US" altLang="zh-CN" dirty="0" smtClean="0"/>
          </a:p>
          <a:p>
            <a:r>
              <a:rPr lang="en-US" altLang="zh-CN" dirty="0" smtClean="0"/>
              <a:t>2008</a:t>
            </a:r>
            <a:r>
              <a:rPr lang="zh-CN" altLang="en-US" dirty="0" smtClean="0"/>
              <a:t>年以来的经济转型：促进就业与引发失业并存，</a:t>
            </a:r>
            <a:r>
              <a:rPr lang="zh-CN" altLang="en-US" dirty="0" smtClean="0"/>
              <a:t>在</a:t>
            </a:r>
            <a:r>
              <a:rPr lang="zh-CN" altLang="en-US" dirty="0" smtClean="0"/>
              <a:t>于“</a:t>
            </a:r>
            <a:r>
              <a:rPr lang="zh-CN" altLang="en-US" dirty="0" smtClean="0"/>
              <a:t>转方式”和“调结构</a:t>
            </a:r>
            <a:r>
              <a:rPr lang="zh-CN" altLang="en-US" dirty="0" smtClean="0"/>
              <a:t>”在实践中的推进难度</a:t>
            </a:r>
            <a:endParaRPr lang="en-US" altLang="zh-CN" dirty="0" smtClean="0"/>
          </a:p>
          <a:p>
            <a:r>
              <a:rPr lang="zh-CN" altLang="en-US" dirty="0" smtClean="0"/>
              <a:t>大学生要学会判断经济大势，从中选择就业舞台</a:t>
            </a:r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区域经济战略推进带来的就业机会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2012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国务院关于印发全国主体功能区规划的通知</a:t>
            </a:r>
            <a:r>
              <a:rPr lang="en-US" altLang="zh-CN" dirty="0" smtClean="0"/>
              <a:t>》</a:t>
            </a:r>
          </a:p>
          <a:p>
            <a:r>
              <a:rPr lang="zh-CN" altLang="en-US" b="1" dirty="0" smtClean="0"/>
              <a:t>国家层面的优化开发区</a:t>
            </a:r>
            <a:r>
              <a:rPr lang="zh-CN" altLang="en-US" b="1" dirty="0" smtClean="0"/>
              <a:t>域：</a:t>
            </a:r>
            <a:r>
              <a:rPr lang="zh-CN" altLang="en-US" dirty="0" smtClean="0"/>
              <a:t>环渤海地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长江三角洲地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珠江三角洲地</a:t>
            </a:r>
            <a:r>
              <a:rPr lang="zh-CN" altLang="en-US" dirty="0" smtClean="0"/>
              <a:t>区</a:t>
            </a:r>
            <a:endParaRPr lang="en-US" altLang="zh-CN" dirty="0" smtClean="0"/>
          </a:p>
          <a:p>
            <a:r>
              <a:rPr lang="zh-CN" altLang="en-US" b="1" dirty="0" smtClean="0"/>
              <a:t>国家层面的重点开发区域</a:t>
            </a:r>
            <a:r>
              <a:rPr lang="zh-CN" altLang="en-US" b="1" dirty="0" smtClean="0"/>
              <a:t>：</a:t>
            </a:r>
            <a:r>
              <a:rPr lang="zh-CN" altLang="en-US" dirty="0" smtClean="0"/>
              <a:t>冀中南地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太原城市</a:t>
            </a:r>
            <a:r>
              <a:rPr lang="zh-CN" altLang="en-US" dirty="0" smtClean="0"/>
              <a:t>群、</a:t>
            </a:r>
            <a:r>
              <a:rPr lang="zh-CN" altLang="en-US" dirty="0" smtClean="0"/>
              <a:t>呼包鄂榆地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哈长地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东陇海地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江淮地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海峡西岸经济</a:t>
            </a:r>
            <a:r>
              <a:rPr lang="zh-CN" altLang="en-US" dirty="0" smtClean="0"/>
              <a:t>区、</a:t>
            </a:r>
            <a:r>
              <a:rPr lang="zh-CN" altLang="en-US" dirty="0" smtClean="0">
                <a:solidFill>
                  <a:srgbClr val="FF0000"/>
                </a:solidFill>
              </a:rPr>
              <a:t>中原经济</a:t>
            </a:r>
            <a:r>
              <a:rPr lang="zh-CN" altLang="en-US" dirty="0" smtClean="0">
                <a:solidFill>
                  <a:srgbClr val="FF0000"/>
                </a:solidFill>
              </a:rPr>
              <a:t>区</a:t>
            </a:r>
            <a:r>
              <a:rPr lang="zh-CN" altLang="en-US" dirty="0" smtClean="0"/>
              <a:t>、</a:t>
            </a:r>
            <a:r>
              <a:rPr lang="zh-CN" altLang="en-US" dirty="0" smtClean="0"/>
              <a:t>长江中游地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北部湾地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成渝地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黔中地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滇中地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藏中南地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关中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天水地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兰州</a:t>
            </a:r>
            <a:r>
              <a:rPr lang="en-US" altLang="zh-CN" dirty="0" smtClean="0"/>
              <a:t>—</a:t>
            </a:r>
            <a:r>
              <a:rPr lang="zh-CN" altLang="en-US" dirty="0" smtClean="0"/>
              <a:t>西宁地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宁夏沿黄经济</a:t>
            </a:r>
            <a:r>
              <a:rPr lang="zh-CN" altLang="en-US" dirty="0" smtClean="0"/>
              <a:t>区、</a:t>
            </a:r>
            <a:r>
              <a:rPr lang="zh-CN" altLang="en-US" dirty="0" smtClean="0"/>
              <a:t>天山北坡地</a:t>
            </a:r>
            <a:r>
              <a:rPr lang="zh-CN" altLang="en-US" dirty="0" smtClean="0"/>
              <a:t>区</a:t>
            </a:r>
            <a:endParaRPr lang="en-US" altLang="zh-CN" dirty="0" smtClean="0"/>
          </a:p>
          <a:p>
            <a:r>
              <a:rPr lang="zh-CN" altLang="en-US" b="1" dirty="0" smtClean="0"/>
              <a:t>限制开发区</a:t>
            </a:r>
            <a:r>
              <a:rPr lang="zh-CN" altLang="en-US" b="1" dirty="0" smtClean="0"/>
              <a:t>域</a:t>
            </a:r>
            <a:r>
              <a:rPr lang="zh-CN" altLang="en-US" b="1" dirty="0" smtClean="0">
                <a:sym typeface="Wingdings" pitchFamily="2" charset="2"/>
              </a:rPr>
              <a:t>：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1.1  </a:t>
            </a:r>
            <a:r>
              <a:rPr lang="zh-CN" altLang="en-US" dirty="0" smtClean="0"/>
              <a:t>形势严峻！</a:t>
            </a:r>
            <a:endParaRPr lang="zh-CN" altLang="en-US" dirty="0"/>
          </a:p>
        </p:txBody>
      </p:sp>
      <p:pic>
        <p:nvPicPr>
          <p:cNvPr id="6" name="内容占位符 4" descr="132374487537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53214"/>
            <a:ext cx="8229600" cy="4380271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促进就业的政策、法规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 smtClean="0"/>
              <a:t>十七大提出坚持实施积极的就业政策、实现社会就业更加充分的奋斗目标</a:t>
            </a:r>
            <a:endParaRPr lang="en-US" altLang="zh-CN" dirty="0" smtClean="0"/>
          </a:p>
          <a:p>
            <a:r>
              <a:rPr lang="en-US" altLang="zh-CN" dirty="0" smtClean="0"/>
              <a:t>2007.8.30</a:t>
            </a:r>
            <a:r>
              <a:rPr lang="zh-CN" altLang="en-US" dirty="0" smtClean="0"/>
              <a:t>颁布</a:t>
            </a:r>
            <a:r>
              <a:rPr lang="en-US" altLang="zh-CN" dirty="0" smtClean="0"/>
              <a:t>《</a:t>
            </a:r>
            <a:r>
              <a:rPr lang="zh-CN" altLang="en-US" dirty="0" smtClean="0"/>
              <a:t>中华人民共和国就业促进法</a:t>
            </a:r>
            <a:r>
              <a:rPr lang="en-US" altLang="zh-CN" dirty="0" smtClean="0"/>
              <a:t>》</a:t>
            </a:r>
          </a:p>
          <a:p>
            <a:r>
              <a:rPr lang="en-US" altLang="zh-CN" dirty="0" smtClean="0"/>
              <a:t>2007.6.29</a:t>
            </a:r>
            <a:r>
              <a:rPr lang="zh-CN" altLang="en-US" dirty="0" smtClean="0"/>
              <a:t>颁布</a:t>
            </a:r>
            <a:r>
              <a:rPr lang="en-US" altLang="zh-CN" dirty="0" smtClean="0"/>
              <a:t>《</a:t>
            </a:r>
            <a:r>
              <a:rPr lang="zh-CN" altLang="en-US" dirty="0" smtClean="0"/>
              <a:t>中华人民共和国劳动合同法</a:t>
            </a:r>
            <a:r>
              <a:rPr lang="en-US" altLang="zh-CN" dirty="0" smtClean="0"/>
              <a:t>》</a:t>
            </a:r>
          </a:p>
          <a:p>
            <a:r>
              <a:rPr lang="en-US" altLang="zh-CN" dirty="0" smtClean="0"/>
              <a:t>2007.10.30</a:t>
            </a:r>
            <a:r>
              <a:rPr lang="zh-CN" altLang="en-US" dirty="0" smtClean="0"/>
              <a:t>颁布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就业服务与就业管理规定</a:t>
            </a:r>
            <a:r>
              <a:rPr lang="en-US" altLang="zh-CN" dirty="0" smtClean="0"/>
              <a:t>》</a:t>
            </a:r>
          </a:p>
          <a:p>
            <a:r>
              <a:rPr lang="en-US" altLang="zh-CN" dirty="0" smtClean="0"/>
              <a:t>2009.1.19《</a:t>
            </a:r>
            <a:r>
              <a:rPr lang="zh-CN" altLang="en-US" dirty="0" smtClean="0"/>
              <a:t>关于加强普通高等学校毕业生就业工作的通知</a:t>
            </a:r>
            <a:r>
              <a:rPr lang="en-US" altLang="zh-CN" dirty="0" smtClean="0"/>
              <a:t>》</a:t>
            </a:r>
          </a:p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教育系统对</a:t>
            </a:r>
            <a:r>
              <a:rPr lang="zh-CN" altLang="en-US" dirty="0" smtClean="0"/>
              <a:t>毕业生就业的支持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就业课程</a:t>
            </a:r>
            <a:endParaRPr lang="en-US" altLang="zh-CN" dirty="0" smtClean="0"/>
          </a:p>
          <a:p>
            <a:r>
              <a:rPr lang="zh-CN" altLang="en-US" dirty="0" smtClean="0"/>
              <a:t>就业服务管理机</a:t>
            </a:r>
            <a:r>
              <a:rPr lang="zh-CN" altLang="en-US" dirty="0" smtClean="0"/>
              <a:t>构</a:t>
            </a:r>
            <a:endParaRPr lang="en-US" altLang="zh-CN" dirty="0" smtClean="0"/>
          </a:p>
          <a:p>
            <a:r>
              <a:rPr lang="zh-CN" altLang="en-US" dirty="0" smtClean="0"/>
              <a:t>待就业的推荐：如</a:t>
            </a:r>
            <a:r>
              <a:rPr lang="en-US" altLang="zh-CN" dirty="0" smtClean="0"/>
              <a:t>2012</a:t>
            </a:r>
            <a:r>
              <a:rPr lang="zh-CN" altLang="en-US" dirty="0" smtClean="0"/>
              <a:t>年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月，新闻</a:t>
            </a:r>
            <a:r>
              <a:rPr lang="en-US" altLang="zh-CN" dirty="0" smtClean="0"/>
              <a:t>《</a:t>
            </a:r>
            <a:r>
              <a:rPr lang="zh-CN" altLang="zh-CN" b="1" dirty="0" smtClean="0"/>
              <a:t>未</a:t>
            </a:r>
            <a:r>
              <a:rPr lang="zh-CN" altLang="zh-CN" b="1" dirty="0" smtClean="0"/>
              <a:t>就业大学生</a:t>
            </a:r>
            <a:r>
              <a:rPr lang="zh-CN" altLang="zh-CN" b="1" dirty="0" smtClean="0"/>
              <a:t>去省</a:t>
            </a:r>
            <a:r>
              <a:rPr lang="zh-CN" altLang="zh-CN" b="1" dirty="0" smtClean="0"/>
              <a:t>人才市场登记可获岗位推</a:t>
            </a:r>
            <a:r>
              <a:rPr lang="zh-CN" altLang="zh-CN" b="1" dirty="0" smtClean="0"/>
              <a:t>介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，</a:t>
            </a:r>
            <a:r>
              <a:rPr lang="zh-CN" altLang="en-US" b="1" dirty="0" smtClean="0"/>
              <a:t>河</a:t>
            </a:r>
            <a:r>
              <a:rPr lang="zh-CN" altLang="en-US" b="1" dirty="0" smtClean="0"/>
              <a:t>南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1.4  </a:t>
            </a:r>
            <a:r>
              <a:rPr lang="zh-CN" altLang="en-US" dirty="0" smtClean="0"/>
              <a:t>形势、挑战与机遇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还是就业的多</a:t>
            </a:r>
            <a:endParaRPr lang="en-US" altLang="zh-CN" dirty="0" smtClean="0"/>
          </a:p>
          <a:p>
            <a:r>
              <a:rPr lang="zh-CN" altLang="en-US" dirty="0" smtClean="0"/>
              <a:t>不是学校好</a:t>
            </a:r>
            <a:r>
              <a:rPr lang="en-US" altLang="zh-CN" dirty="0" smtClean="0"/>
              <a:t>=</a:t>
            </a:r>
            <a:r>
              <a:rPr lang="zh-CN" altLang="en-US" dirty="0" smtClean="0"/>
              <a:t>就业好，专业好</a:t>
            </a:r>
            <a:r>
              <a:rPr lang="en-US" altLang="zh-CN" dirty="0" smtClean="0"/>
              <a:t>=</a:t>
            </a:r>
            <a:r>
              <a:rPr lang="zh-CN" altLang="en-US" dirty="0" smtClean="0"/>
              <a:t>就业</a:t>
            </a:r>
            <a:r>
              <a:rPr lang="zh-CN" altLang="en-US" dirty="0" smtClean="0"/>
              <a:t>好</a:t>
            </a:r>
            <a:endParaRPr lang="en-US" altLang="zh-CN" dirty="0" smtClean="0"/>
          </a:p>
          <a:p>
            <a:r>
              <a:rPr lang="zh-CN" altLang="en-US" dirty="0" smtClean="0"/>
              <a:t>在挑战中赢取机会 </a:t>
            </a:r>
            <a:r>
              <a:rPr lang="en-US" altLang="zh-CN" dirty="0" smtClean="0"/>
              <a:t>VS  </a:t>
            </a:r>
            <a:r>
              <a:rPr lang="zh-CN" altLang="en-US" dirty="0" smtClean="0"/>
              <a:t>眼睁睁看机会溜走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形势严峻！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当前及以后一段时期内，促进就业任务十分繁重（城镇登记失业率</a:t>
            </a:r>
            <a:r>
              <a:rPr lang="en-US" altLang="zh-CN" dirty="0" smtClean="0"/>
              <a:t>2006-2010</a:t>
            </a:r>
            <a:r>
              <a:rPr lang="zh-CN" altLang="en-US" dirty="0" smtClean="0"/>
              <a:t> ：</a:t>
            </a:r>
            <a:r>
              <a:rPr lang="en-US" altLang="zh-CN" dirty="0" smtClean="0"/>
              <a:t>4.1</a:t>
            </a:r>
            <a:r>
              <a:rPr lang="zh-CN" altLang="en-US" dirty="0" smtClean="0"/>
              <a:t> </a:t>
            </a:r>
            <a:r>
              <a:rPr lang="en-US" altLang="zh-CN" dirty="0" smtClean="0"/>
              <a:t>4.0</a:t>
            </a:r>
            <a:r>
              <a:rPr lang="zh-CN" altLang="en-US" dirty="0" smtClean="0"/>
              <a:t> </a:t>
            </a:r>
            <a:r>
              <a:rPr lang="en-US" altLang="zh-CN" dirty="0" smtClean="0"/>
              <a:t>4.2</a:t>
            </a:r>
            <a:r>
              <a:rPr lang="zh-CN" altLang="en-US" dirty="0" smtClean="0"/>
              <a:t> </a:t>
            </a:r>
            <a:r>
              <a:rPr lang="en-US" altLang="zh-CN" dirty="0" smtClean="0"/>
              <a:t>4.3</a:t>
            </a:r>
            <a:r>
              <a:rPr lang="zh-CN" altLang="en-US" dirty="0" smtClean="0"/>
              <a:t> </a:t>
            </a:r>
            <a:r>
              <a:rPr lang="en-US" altLang="zh-CN" dirty="0" smtClean="0"/>
              <a:t>4.1</a:t>
            </a:r>
            <a:r>
              <a:rPr lang="zh-CN" altLang="en-US" dirty="0" smtClean="0"/>
              <a:t> ）</a:t>
            </a:r>
            <a:endParaRPr lang="en-US" altLang="zh-CN" dirty="0" smtClean="0"/>
          </a:p>
          <a:p>
            <a:r>
              <a:rPr lang="zh-CN" altLang="en-US" dirty="0" smtClean="0"/>
              <a:t>矛盾：劳动者充分就业的需求与劳动力总量过大、素质不高</a:t>
            </a:r>
            <a:endParaRPr lang="en-US" altLang="zh-CN" dirty="0" smtClean="0"/>
          </a:p>
          <a:p>
            <a:r>
              <a:rPr lang="zh-CN" altLang="en-US" dirty="0" smtClean="0"/>
              <a:t>大学生就业：经济下降通道，大学扩招</a:t>
            </a:r>
            <a:endParaRPr lang="en-US" altLang="zh-CN" dirty="0" smtClean="0"/>
          </a:p>
          <a:p>
            <a:r>
              <a:rPr lang="zh-CN" altLang="en-US" dirty="0" smtClean="0"/>
              <a:t>大学（普通）本科就业：难（与专科生比缺技能与态度，与研究生比缺学历、学校档次）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1.2  </a:t>
            </a:r>
            <a:r>
              <a:rPr lang="zh-CN" altLang="en-US" dirty="0" smtClean="0"/>
              <a:t>大学生就业面临的挑战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扩招与待就业人数</a:t>
            </a:r>
            <a:endParaRPr lang="en-US" altLang="zh-CN" dirty="0" smtClean="0"/>
          </a:p>
          <a:p>
            <a:r>
              <a:rPr lang="zh-CN" altLang="en-US" dirty="0" smtClean="0"/>
              <a:t>面向应届生的岗位岗位需求不足</a:t>
            </a:r>
            <a:endParaRPr lang="en-US" altLang="zh-CN" dirty="0" smtClean="0"/>
          </a:p>
          <a:p>
            <a:r>
              <a:rPr lang="zh-CN" altLang="en-US" dirty="0" smtClean="0"/>
              <a:t>人才高消费</a:t>
            </a:r>
            <a:endParaRPr lang="en-US" altLang="zh-CN" dirty="0" smtClean="0"/>
          </a:p>
          <a:p>
            <a:r>
              <a:rPr lang="zh-CN" altLang="en-US" dirty="0" smtClean="0"/>
              <a:t>就业期望偏高</a:t>
            </a:r>
            <a:endParaRPr lang="en-US" altLang="zh-CN" dirty="0" smtClean="0"/>
          </a:p>
          <a:p>
            <a:r>
              <a:rPr lang="zh-CN" altLang="en-US" dirty="0" smtClean="0"/>
              <a:t>就业素质欠缺而不自知</a:t>
            </a:r>
            <a:endParaRPr lang="en-US" altLang="zh-CN" dirty="0" smtClean="0"/>
          </a:p>
          <a:p>
            <a:r>
              <a:rPr lang="zh-CN" altLang="en-US" dirty="0" smtClean="0"/>
              <a:t>就业初期失业率上升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总体数据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岗位需求：</a:t>
            </a:r>
            <a:endParaRPr lang="en-US" altLang="zh-CN" dirty="0" smtClean="0"/>
          </a:p>
          <a:p>
            <a:r>
              <a:rPr lang="en-US" altLang="zh-CN" dirty="0" smtClean="0"/>
              <a:t>2013</a:t>
            </a:r>
            <a:r>
              <a:rPr lang="zh-CN" altLang="en-US" dirty="0" smtClean="0"/>
              <a:t>年毕业生：</a:t>
            </a:r>
            <a:r>
              <a:rPr lang="en-US" altLang="zh-CN" dirty="0" smtClean="0"/>
              <a:t>700</a:t>
            </a:r>
            <a:r>
              <a:rPr lang="zh-CN" altLang="en-US" dirty="0" smtClean="0"/>
              <a:t>多万，河南</a:t>
            </a:r>
            <a:r>
              <a:rPr lang="en-US" altLang="zh-CN" dirty="0" smtClean="0"/>
              <a:t>50</a:t>
            </a:r>
            <a:r>
              <a:rPr lang="zh-CN" altLang="en-US" dirty="0" smtClean="0"/>
              <a:t>多万（</a:t>
            </a:r>
            <a:r>
              <a:rPr lang="en-US" altLang="zh-CN" dirty="0" smtClean="0"/>
              <a:t>2009</a:t>
            </a:r>
            <a:r>
              <a:rPr lang="zh-CN" altLang="en-US" dirty="0" smtClean="0"/>
              <a:t>年河南高招</a:t>
            </a:r>
            <a:r>
              <a:rPr lang="en-US" altLang="zh-CN" dirty="0" smtClean="0"/>
              <a:t>56</a:t>
            </a:r>
            <a:r>
              <a:rPr lang="zh-CN" altLang="en-US" dirty="0" smtClean="0"/>
              <a:t>万）</a:t>
            </a:r>
            <a:endParaRPr lang="en-US" altLang="zh-CN" dirty="0" smtClean="0"/>
          </a:p>
          <a:p>
            <a:r>
              <a:rPr lang="en-US" altLang="zh-CN" dirty="0" smtClean="0"/>
              <a:t>2012</a:t>
            </a:r>
            <a:r>
              <a:rPr lang="zh-CN" altLang="en-US" dirty="0" smtClean="0"/>
              <a:t>年未就业：</a:t>
            </a:r>
            <a:r>
              <a:rPr lang="zh-CN" altLang="zh-CN" dirty="0" smtClean="0"/>
              <a:t>截至</a:t>
            </a:r>
            <a:r>
              <a:rPr lang="en-US" altLang="zh-CN" dirty="0" smtClean="0"/>
              <a:t>6</a:t>
            </a:r>
            <a:r>
              <a:rPr lang="zh-CN" altLang="zh-CN" dirty="0" smtClean="0"/>
              <a:t>月</a:t>
            </a:r>
            <a:r>
              <a:rPr lang="en-US" altLang="zh-CN" dirty="0" smtClean="0"/>
              <a:t>20</a:t>
            </a:r>
            <a:r>
              <a:rPr lang="zh-CN" altLang="zh-CN" dirty="0" smtClean="0"/>
              <a:t>日，我省</a:t>
            </a:r>
            <a:r>
              <a:rPr lang="en-US" altLang="zh-CN" dirty="0" smtClean="0"/>
              <a:t>2012</a:t>
            </a:r>
            <a:r>
              <a:rPr lang="zh-CN" altLang="zh-CN" dirty="0" smtClean="0"/>
              <a:t>年高校毕业生共有</a:t>
            </a:r>
            <a:r>
              <a:rPr lang="en-US" altLang="zh-CN" dirty="0" smtClean="0"/>
              <a:t>33.45</a:t>
            </a:r>
            <a:r>
              <a:rPr lang="zh-CN" altLang="zh-CN" dirty="0" smtClean="0"/>
              <a:t>万人实现就业，就业率达到</a:t>
            </a:r>
            <a:r>
              <a:rPr lang="en-US" altLang="zh-CN" dirty="0" smtClean="0"/>
              <a:t>69.03%</a:t>
            </a:r>
            <a:r>
              <a:rPr lang="zh-CN" altLang="en-US" dirty="0" smtClean="0"/>
              <a:t>；</a:t>
            </a:r>
            <a:r>
              <a:rPr lang="en-US" altLang="zh-CN" dirty="0" smtClean="0"/>
              <a:t>2007</a:t>
            </a:r>
            <a:r>
              <a:rPr lang="zh-CN" altLang="zh-CN" dirty="0" smtClean="0"/>
              <a:t>年河南高校毕业生</a:t>
            </a:r>
            <a:r>
              <a:rPr lang="en-US" altLang="zh-CN" dirty="0" smtClean="0"/>
              <a:t>28.9</a:t>
            </a:r>
            <a:r>
              <a:rPr lang="zh-CN" altLang="zh-CN" dirty="0" smtClean="0"/>
              <a:t>万人</a:t>
            </a:r>
            <a:r>
              <a:rPr lang="en-US" altLang="zh-CN" dirty="0" smtClean="0"/>
              <a:t> 6</a:t>
            </a:r>
            <a:r>
              <a:rPr lang="zh-CN" altLang="zh-CN" dirty="0" smtClean="0"/>
              <a:t>万多未就业</a:t>
            </a:r>
            <a:endParaRPr lang="en-US" altLang="zh-CN" dirty="0" smtClean="0"/>
          </a:p>
          <a:p>
            <a:r>
              <a:rPr lang="zh-CN" altLang="en-US" dirty="0" smtClean="0"/>
              <a:t>两者之差：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2013</a:t>
            </a:r>
            <a:r>
              <a:rPr lang="zh-CN" altLang="en-US" dirty="0" smtClean="0"/>
              <a:t>年校园招聘搜索</a:t>
            </a:r>
            <a:endParaRPr lang="zh-CN" altLang="en-US" dirty="0"/>
          </a:p>
        </p:txBody>
      </p:sp>
      <p:pic>
        <p:nvPicPr>
          <p:cNvPr id="2050" name="Picture 2" descr="C:\Users\wang\Desktop\QQ截图20121014220408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67238" y="2143350"/>
            <a:ext cx="7009524" cy="36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“国考”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2013</a:t>
            </a:r>
            <a:r>
              <a:rPr lang="zh-CN" altLang="zh-CN" dirty="0" smtClean="0"/>
              <a:t>年计划招录</a:t>
            </a:r>
            <a:r>
              <a:rPr lang="en-US" altLang="zh-CN" dirty="0" smtClean="0"/>
              <a:t>2</a:t>
            </a:r>
            <a:r>
              <a:rPr lang="zh-CN" altLang="zh-CN" dirty="0" smtClean="0"/>
              <a:t>万余人</a:t>
            </a:r>
            <a:r>
              <a:rPr lang="zh-CN" altLang="en-US" dirty="0" smtClean="0"/>
              <a:t>，估计</a:t>
            </a:r>
            <a:r>
              <a:rPr lang="zh-CN" altLang="zh-CN" dirty="0" smtClean="0"/>
              <a:t>考录比或达</a:t>
            </a:r>
            <a:r>
              <a:rPr lang="en-US" altLang="zh-CN" dirty="0" smtClean="0"/>
              <a:t>90:1</a:t>
            </a:r>
            <a:r>
              <a:rPr lang="zh-CN" altLang="en-US" dirty="0" smtClean="0"/>
              <a:t>（</a:t>
            </a:r>
            <a:r>
              <a:rPr lang="en-US" altLang="zh-CN" dirty="0" smtClean="0"/>
              <a:t>2012.10.12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就业歧视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户籍歧视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en-US" dirty="0" smtClean="0"/>
              <a:t>性</a:t>
            </a:r>
            <a:r>
              <a:rPr lang="zh-CN" altLang="en-US" dirty="0" smtClean="0"/>
              <a:t>别歧视</a:t>
            </a:r>
            <a:r>
              <a:rPr lang="zh-CN" altLang="en-US" dirty="0" smtClean="0"/>
              <a:t>；年</a:t>
            </a:r>
            <a:r>
              <a:rPr lang="zh-CN" altLang="en-US" dirty="0" smtClean="0"/>
              <a:t>龄歧视</a:t>
            </a:r>
            <a:r>
              <a:rPr lang="zh-CN" altLang="en-US" dirty="0" smtClean="0"/>
              <a:t>；身</a:t>
            </a:r>
            <a:r>
              <a:rPr lang="zh-CN" altLang="en-US" dirty="0" smtClean="0"/>
              <a:t>高歧视；相貌歧视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en-US" dirty="0" smtClean="0"/>
              <a:t>对“乙肝病毒携带者”的歧视；</a:t>
            </a:r>
            <a:r>
              <a:rPr lang="zh-CN" altLang="en-US" dirty="0" smtClean="0"/>
              <a:t>残</a:t>
            </a:r>
            <a:r>
              <a:rPr lang="zh-CN" altLang="en-US" dirty="0" smtClean="0"/>
              <a:t>疾的疾患歧视；</a:t>
            </a:r>
            <a:endParaRPr lang="en-US" altLang="zh-CN" dirty="0" smtClean="0"/>
          </a:p>
          <a:p>
            <a:r>
              <a:rPr lang="zh-CN" altLang="en-US" dirty="0" smtClean="0"/>
              <a:t>民</a:t>
            </a:r>
            <a:r>
              <a:rPr lang="zh-CN" altLang="en-US" dirty="0" smtClean="0"/>
              <a:t>族、种族歧视；宗教信仰歧视</a:t>
            </a:r>
            <a:r>
              <a:rPr lang="zh-CN" altLang="en-US" dirty="0" smtClean="0"/>
              <a:t>；</a:t>
            </a:r>
            <a:r>
              <a:rPr lang="zh-CN" altLang="en-US" dirty="0" smtClean="0"/>
              <a:t>地域或方言歧视；</a:t>
            </a:r>
            <a:endParaRPr lang="en-US" altLang="zh-CN" dirty="0" smtClean="0"/>
          </a:p>
          <a:p>
            <a:r>
              <a:rPr lang="zh-CN" altLang="en-US" dirty="0" smtClean="0"/>
              <a:t>学</a:t>
            </a:r>
            <a:r>
              <a:rPr lang="zh-CN" altLang="en-US" dirty="0" smtClean="0"/>
              <a:t>历和经验歧视；经历背景歧视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en-US" dirty="0" smtClean="0"/>
              <a:t>婚</a:t>
            </a:r>
            <a:r>
              <a:rPr lang="zh-CN" altLang="en-US" dirty="0" smtClean="0"/>
              <a:t>姻状况歧视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en-US" dirty="0" smtClean="0"/>
              <a:t>姓</a:t>
            </a:r>
            <a:r>
              <a:rPr lang="zh-CN" altLang="en-US" dirty="0" smtClean="0"/>
              <a:t>氏歧视；血型歧</a:t>
            </a:r>
            <a:r>
              <a:rPr lang="zh-CN" altLang="en-US" dirty="0" smtClean="0"/>
              <a:t>视</a:t>
            </a:r>
            <a:endParaRPr lang="en-US" altLang="zh-CN" dirty="0" smtClean="0"/>
          </a:p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人才高消费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过分依照学历选择人才</a:t>
            </a:r>
            <a:endParaRPr lang="en-US" altLang="zh-CN" dirty="0" smtClean="0"/>
          </a:p>
          <a:p>
            <a:r>
              <a:rPr lang="en-US" altLang="zh-CN" dirty="0" smtClean="0"/>
              <a:t>=</a:t>
            </a:r>
            <a:r>
              <a:rPr lang="zh-CN" altLang="en-US" dirty="0" smtClean="0"/>
              <a:t>人才高浪费：</a:t>
            </a:r>
            <a:r>
              <a:rPr lang="zh-CN" altLang="en-US" dirty="0" smtClean="0"/>
              <a:t>大材小用，用非所学，用非所</a:t>
            </a:r>
            <a:r>
              <a:rPr lang="zh-CN" altLang="en-US" dirty="0" smtClean="0"/>
              <a:t>长</a:t>
            </a:r>
            <a:endParaRPr lang="en-US" altLang="zh-CN" dirty="0" smtClean="0"/>
          </a:p>
          <a:p>
            <a:r>
              <a:rPr lang="zh-CN" altLang="en-US" dirty="0" smtClean="0"/>
              <a:t>“博硕多多益善，本科等等再看，大专看都不看，中专靠一边站”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CCE8C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580</TotalTime>
  <Words>1970</Words>
  <Application>Microsoft Office PowerPoint</Application>
  <PresentationFormat>全屏显示(4:3)</PresentationFormat>
  <Paragraphs>109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暗香扑面</vt:lpstr>
      <vt:lpstr>大学生就业形势</vt:lpstr>
      <vt:lpstr>1.1  形势严峻！</vt:lpstr>
      <vt:lpstr>形势严峻！</vt:lpstr>
      <vt:lpstr>1.2  大学生就业面临的挑战</vt:lpstr>
      <vt:lpstr>总体数据</vt:lpstr>
      <vt:lpstr>2013年校园招聘搜索</vt:lpstr>
      <vt:lpstr>“国考”</vt:lpstr>
      <vt:lpstr>就业歧视</vt:lpstr>
      <vt:lpstr>人才高消费</vt:lpstr>
      <vt:lpstr>就业期望偏高</vt:lpstr>
      <vt:lpstr>就业竞争力不足</vt:lpstr>
      <vt:lpstr>就业初期失业率高</vt:lpstr>
      <vt:lpstr>1.3  大学生就业面临的机遇</vt:lpstr>
      <vt:lpstr>经济全球化</vt:lpstr>
      <vt:lpstr>经济一体化</vt:lpstr>
      <vt:lpstr>全球化、一体化的联系</vt:lpstr>
      <vt:lpstr>经济全球化、一体化带来的就业</vt:lpstr>
      <vt:lpstr>中国经济转型带来的就业和失业</vt:lpstr>
      <vt:lpstr>区域经济战略推进带来的就业机会</vt:lpstr>
      <vt:lpstr>促进就业的政策、法规</vt:lpstr>
      <vt:lpstr>教育系统对毕业生就业的支持</vt:lpstr>
      <vt:lpstr>1.4  形势、挑战与机遇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就业形势</dc:title>
  <dc:creator>wang</dc:creator>
  <cp:lastModifiedBy>wang</cp:lastModifiedBy>
  <cp:revision>125</cp:revision>
  <dcterms:created xsi:type="dcterms:W3CDTF">2012-10-13T03:07:02Z</dcterms:created>
  <dcterms:modified xsi:type="dcterms:W3CDTF">2012-10-15T03:23:17Z</dcterms:modified>
</cp:coreProperties>
</file>