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92" r:id="rId2"/>
    <p:sldId id="275" r:id="rId3"/>
    <p:sldId id="276" r:id="rId4"/>
    <p:sldId id="277" r:id="rId5"/>
    <p:sldId id="294" r:id="rId6"/>
    <p:sldId id="295" r:id="rId7"/>
    <p:sldId id="280" r:id="rId8"/>
    <p:sldId id="281" r:id="rId9"/>
    <p:sldId id="297" r:id="rId10"/>
    <p:sldId id="298" r:id="rId11"/>
    <p:sldId id="299" r:id="rId12"/>
    <p:sldId id="300" r:id="rId13"/>
    <p:sldId id="301" r:id="rId14"/>
    <p:sldId id="303" r:id="rId15"/>
    <p:sldId id="304" r:id="rId16"/>
    <p:sldId id="305" r:id="rId17"/>
    <p:sldId id="29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1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453F5-7D6A-41AC-9FD5-C65A2696C559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CB70D-C12C-4F96-B716-1A921CF49A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55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1B86A-04DF-4313-96E4-DF1C94F7DF3A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A9F5-FDC8-45AA-9545-A298A543A8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03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5F6ED0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outerShdw dist="44450" dir="16200000" algn="ctr" rotWithShape="0">
              <a:srgbClr val="000000">
                <a:alpha val="28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" name="任意多边形 15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1828800 w 1914"/>
              <a:gd name="T1" fmla="*/ 14258 h 4329"/>
              <a:gd name="T2" fmla="*/ 1828800 w 1914"/>
              <a:gd name="T3" fmla="*/ 6858000 h 4329"/>
              <a:gd name="T4" fmla="*/ 194919 w 1914"/>
              <a:gd name="T5" fmla="*/ 6854832 h 4329"/>
              <a:gd name="T6" fmla="*/ 0 w 1914"/>
              <a:gd name="T7" fmla="*/ 0 h 4329"/>
              <a:gd name="T8" fmla="*/ 1828800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0021FF">
              <a:alpha val="39999"/>
            </a:srgbClr>
          </a:solidFill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6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7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3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1438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AEB6BB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>
          <a:solidFill>
            <a:schemeClr val="tx1"/>
          </a:solidFill>
          <a:latin typeface="+mn-lt"/>
          <a:ea typeface="+mn-ea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90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charset="0"/>
        <a:buChar char="-"/>
        <a:defRPr sz="2000">
          <a:solidFill>
            <a:schemeClr val="tx1"/>
          </a:solidFill>
          <a:latin typeface="+mn-lt"/>
          <a:ea typeface="+mn-ea"/>
        </a:defRPr>
      </a:lvl5pPr>
      <a:lvl6pPr marL="19462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6pPr>
      <a:lvl7pPr marL="24034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7pPr>
      <a:lvl8pPr marL="28606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8pPr>
      <a:lvl9pPr marL="33178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32454;&#32990;&#20256;&#20195;&#22521;&#20859;1.f4v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1556792"/>
            <a:ext cx="8064896" cy="206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  <a:spcAft>
                <a:spcPts val="1800"/>
              </a:spcAft>
            </a:pPr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实验</a:t>
            </a:r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十 动物</a:t>
            </a:r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细胞的</a:t>
            </a:r>
            <a:r>
              <a:rPr lang="zh-CN" alt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传代培养、</a:t>
            </a:r>
            <a:endParaRPr lang="en-US" altLang="zh-CN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  <a:ea typeface="+mj-ea"/>
            </a:endParaRPr>
          </a:p>
          <a:p>
            <a:pPr algn="ctr">
              <a:lnSpc>
                <a:spcPts val="6800"/>
              </a:lnSpc>
              <a:spcAft>
                <a:spcPts val="1800"/>
              </a:spcAft>
            </a:pPr>
            <a:r>
              <a:rPr lang="en-US" altLang="zh-CN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   </a:t>
            </a:r>
            <a:r>
              <a:rPr lang="zh-CN" altLang="zh-CN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冻</a:t>
            </a:r>
            <a:r>
              <a:rPr lang="zh-CN" altLang="zh-CN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存和</a:t>
            </a:r>
            <a:r>
              <a:rPr lang="zh-CN" altLang="zh-CN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复苏</a:t>
            </a:r>
            <a:endParaRPr lang="zh-CN" alt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/>
        </p:nvSpPr>
        <p:spPr bwMode="auto">
          <a:xfrm>
            <a:off x="611188" y="620713"/>
            <a:ext cx="7786687" cy="136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marL="265113" indent="-265113">
              <a:lnSpc>
                <a:spcPts val="4600"/>
              </a:lnSpc>
              <a:spcAft>
                <a:spcPts val="1200"/>
              </a:spcAft>
            </a:pP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5.点燃酒精灯,取出无菌试管和吸管；安上橡皮      头，过酒精灯火焰略烧后放在无菌烧杯中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；</a:t>
            </a:r>
            <a:endParaRPr lang="en-US" altLang="zh-CN" sz="2800" b="1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611188" y="1988840"/>
            <a:ext cx="778668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marL="265113" indent="-265113">
              <a:lnSpc>
                <a:spcPts val="4600"/>
              </a:lnSpc>
              <a:spcAft>
                <a:spcPts val="1200"/>
              </a:spcAft>
            </a:pP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6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.将培养用液瓶口用75%酒精消毒，过酒精灯火</a:t>
            </a:r>
            <a: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/>
            </a:r>
            <a:b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</a:br>
            <a: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 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焰消毒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；</a:t>
            </a:r>
            <a:endParaRPr lang="en-US" altLang="zh-CN" sz="2800" b="1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/>
        </p:nvSpPr>
        <p:spPr bwMode="auto">
          <a:xfrm>
            <a:off x="611188" y="3142592"/>
            <a:ext cx="7786687" cy="151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marL="265113" indent="-265113">
              <a:lnSpc>
                <a:spcPts val="4600"/>
              </a:lnSpc>
              <a:spcAft>
                <a:spcPts val="1200"/>
              </a:spcAft>
            </a:pP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7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.倒掉培养细胞的旧培养基，用约2ml D-Hank’S液洗去残留的旧培养基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；</a:t>
            </a:r>
            <a:endParaRPr lang="en-US" altLang="zh-CN" sz="2800" b="1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/>
        </p:nvSpPr>
        <p:spPr bwMode="auto">
          <a:xfrm>
            <a:off x="611188" y="4509120"/>
            <a:ext cx="7786687" cy="151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marL="265113" indent="-265113">
              <a:lnSpc>
                <a:spcPts val="4600"/>
              </a:lnSpc>
              <a:spcAft>
                <a:spcPts val="1200"/>
              </a:spcAft>
            </a:pP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8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.向培养瓶内加入1～2mL 0.25%胰酶溶液，使</a:t>
            </a:r>
            <a: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/>
            </a:r>
            <a:b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</a:br>
            <a:r>
              <a:rPr 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瓶底细胞都浸入溶液中；</a:t>
            </a:r>
            <a:endParaRPr lang="zh-CN" altLang="en-US" sz="2400" dirty="0">
              <a:latin typeface="Times New Roman" pitchFamily="18" charset="0"/>
              <a:sym typeface="Franklin Gothic Book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3315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F29CCF46-EFE6-4F15-A053-AB840A4949F1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877665" y="692696"/>
            <a:ext cx="7500937" cy="299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>
              <a:lnSpc>
                <a:spcPts val="4600"/>
              </a:lnSpc>
              <a:spcAft>
                <a:spcPts val="1200"/>
              </a:spcAft>
              <a:defRPr/>
            </a:pPr>
            <a:r>
              <a:rPr lang="en-US" altLang="zh-CN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9.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 盖好瓶盖后置</a:t>
            </a:r>
            <a:r>
              <a:rPr lang="en-US" altLang="zh-CN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37℃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培养箱中，进行消化（约10～20秒），在倒置显微镜下观察，当细胞收回突起变圆时立即翻转培养瓶，使细胞脱离胰酶，然后将胰酶倒掉。注意勿使细胞提早脱入消化液中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。   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      </a:t>
            </a:r>
            <a:endParaRPr lang="zh-CN" altLang="en-US" sz="2800" b="1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00113" y="3933056"/>
            <a:ext cx="7500937" cy="181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indent="719138">
              <a:lnSpc>
                <a:spcPts val="4600"/>
              </a:lnSpc>
              <a:spcAft>
                <a:spcPts val="1200"/>
              </a:spcAft>
              <a:defRPr/>
            </a:pP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观察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消化也可以用肉眼，当见到瓶底发白并出现细针孔空隙时终止消化。一般室温消化时间约为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10 S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～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1 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min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；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4339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EA2448C9-855B-4BDC-8EEF-A213444FCB15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467544" y="620688"/>
            <a:ext cx="8072437" cy="211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rIns="45720" anchor="ctr">
            <a:spAutoFit/>
          </a:bodyPr>
          <a:lstStyle/>
          <a:p>
            <a:pPr marL="514350" indent="-514350" algn="just">
              <a:lnSpc>
                <a:spcPts val="4000"/>
              </a:lnSpc>
              <a:spcAft>
                <a:spcPts val="1200"/>
              </a:spcAft>
              <a:buFont typeface="Franklin Gothic Book" pitchFamily="34" charset="0"/>
              <a:buAutoNum type="arabicPeriod" startAt="10"/>
            </a:pP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加入少量（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5 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mL</a:t>
            </a: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）的含血清的新鲜培养基，终止消化反应，然后用吸管吸取培养瓶中的培养液，反复吹打培养瓶的细胞生长面，直至瓶壁上的细胞全部脱落下来成细胞悬液为止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；</a:t>
            </a:r>
            <a:endParaRPr lang="en-US" altLang="zh-CN" sz="2800" b="1" dirty="0" smtClean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graphicFrame>
        <p:nvGraphicFramePr>
          <p:cNvPr id="3686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4763409"/>
              </p:ext>
            </p:extLst>
          </p:nvPr>
        </p:nvGraphicFramePr>
        <p:xfrm>
          <a:off x="2123728" y="5085184"/>
          <a:ext cx="51117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9" r:id="rId3" imgW="2914877" imgH="562277" progId="PBrush">
                  <p:embed/>
                </p:oleObj>
              </mc:Choice>
              <mc:Fallback>
                <p:oleObj r:id="rId3" imgW="2914877" imgH="562277" progId="PBrush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085184"/>
                        <a:ext cx="5111750" cy="1152525"/>
                      </a:xfrm>
                      <a:prstGeom prst="rect">
                        <a:avLst/>
                      </a:prstGeom>
                      <a:solidFill>
                        <a:srgbClr val="FFFF99">
                          <a:alpha val="73999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7544" y="2893806"/>
            <a:ext cx="807243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rIns="45720" anchor="ctr">
            <a:spAutoFit/>
          </a:bodyPr>
          <a:lstStyle/>
          <a:p>
            <a:pPr marL="514350" indent="-514350" algn="just">
              <a:lnSpc>
                <a:spcPts val="4000"/>
              </a:lnSpc>
              <a:spcAft>
                <a:spcPts val="1200"/>
              </a:spcAft>
              <a:buFont typeface="+mj-lt"/>
              <a:buAutoNum type="arabicPeriod" startAt="11"/>
            </a:pP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活力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检测：取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步骤 10 中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细胞悬液0.</a:t>
            </a:r>
            <a:r>
              <a:rPr lang="en-US" altLang="zh-CN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5 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ml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加入试管中，再加1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滴 0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.4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% 台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盼蓝溶液，混匀，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在 3 分钟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内，快速用血球计数板计数活细胞数和死细胞数.</a:t>
            </a:r>
            <a:endParaRPr lang="zh-CN" altLang="en-US" spc="-15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468313" y="411822"/>
            <a:ext cx="8351837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ts val="4000"/>
              </a:lnSpc>
              <a:spcAft>
                <a:spcPts val="1200"/>
              </a:spcAft>
            </a:pPr>
            <a:r>
              <a:rPr lang="zh-CN" altLang="en-US" sz="2800" b="1" dirty="0">
                <a:latin typeface="Times New Roman" pitchFamily="18" charset="0"/>
                <a:ea typeface="华文新魏" pitchFamily="2" charset="-122"/>
                <a:sym typeface="Arial" charset="0"/>
              </a:rPr>
              <a:t>12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.冻存：如果需要冻存，取步骤10中的细胞悬液加入无菌的离心管中1000rpm离心5min,弃上清液，加入 1mL冻存液（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50%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培养基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+40%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小牛血清</a:t>
            </a:r>
            <a:r>
              <a:rPr lang="en-US" altLang="zh-CN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+10%</a:t>
            </a:r>
            <a:r>
              <a:rPr lang="zh-CN" altLang="en-US" sz="2800" b="1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甘油），迅速混匀，并转入无菌的冻存管中并做好标记，按要求冻存；</a:t>
            </a:r>
            <a:endParaRPr lang="zh-CN" altLang="en-US" sz="2800" b="1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67544" y="3058308"/>
            <a:ext cx="7992690" cy="3138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just">
              <a:lnSpc>
                <a:spcPts val="4000"/>
              </a:lnSpc>
              <a:spcAft>
                <a:spcPts val="1200"/>
              </a:spcAft>
              <a:buFont typeface="Franklin Gothic Book" pitchFamily="34" charset="0"/>
              <a:buNone/>
            </a:pP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13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.如需继续扩大培养，则将第10</a:t>
            </a: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步中的培养瓶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中的细胞悬液分到另外</a:t>
            </a:r>
            <a:r>
              <a:rPr lang="en-US" altLang="zh-CN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2-3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瓶中，盖</a:t>
            </a: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上瓶盖，注明细胞名称、代数、日期、接种量、操作者等。将盖适度拧紧后再稍回转，以利于</a:t>
            </a:r>
            <a:r>
              <a:rPr lang="en-US" altLang="zh-CN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CO</a:t>
            </a:r>
            <a:r>
              <a:rPr lang="en-US" altLang="zh-CN" sz="2800" b="1" spc="-150" baseline="-25000" dirty="0">
                <a:latin typeface="Times New Roman" pitchFamily="18" charset="0"/>
                <a:ea typeface="华文新魏" pitchFamily="2" charset="-122"/>
                <a:sym typeface="Arial" charset="0"/>
              </a:rPr>
              <a:t>2</a:t>
            </a: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气体的进入，然后轻轻摇动细胞瓶，使细胞分布均匀，置</a:t>
            </a:r>
            <a:r>
              <a:rPr lang="en-US" altLang="zh-CN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37℃</a:t>
            </a: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的</a:t>
            </a:r>
            <a:r>
              <a:rPr lang="en-US" altLang="zh-CN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CO2</a:t>
            </a:r>
            <a:r>
              <a:rPr lang="zh-CN" altLang="en-US" sz="2800" b="1" spc="-150" dirty="0">
                <a:latin typeface="Times New Roman" pitchFamily="18" charset="0"/>
                <a:ea typeface="华文新魏" pitchFamily="2" charset="-122"/>
                <a:sym typeface="Arial" charset="0"/>
              </a:rPr>
              <a:t>培养箱中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培养，第</a:t>
            </a:r>
            <a:r>
              <a:rPr lang="en-US" altLang="zh-CN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2</a:t>
            </a:r>
            <a:r>
              <a:rPr lang="zh-CN" altLang="en-US" sz="2800" b="1" spc="-150" dirty="0" smtClean="0">
                <a:latin typeface="Times New Roman" pitchFamily="18" charset="0"/>
                <a:ea typeface="华文新魏" pitchFamily="2" charset="-122"/>
                <a:sym typeface="Arial" charset="0"/>
              </a:rPr>
              <a:t>天观察贴壁生长情况。</a:t>
            </a:r>
            <a:endParaRPr lang="zh-CN" altLang="en-US" sz="2800" b="1" spc="-150" dirty="0">
              <a:latin typeface="Times New Roman" pitchFamily="18" charset="0"/>
              <a:ea typeface="华文新魏" pitchFamily="2" charset="-122"/>
              <a:sym typeface="Arial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6387" name="日期占位符 3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262102EC-F7BF-4ED8-A0E1-E4589C985B25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2700338" y="260648"/>
            <a:ext cx="36877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五、注意事项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603250" y="1196752"/>
            <a:ext cx="792956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 algn="just" eaLnBrk="0" hangingPunct="0">
              <a:spcAft>
                <a:spcPts val="1200"/>
              </a:spcAft>
            </a:pPr>
            <a:r>
              <a:rPr lang="en-US" altLang="zh-CN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1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．传代培养时要注意无菌操作并防止细胞之间的交叉污染。所有操作要尽量靠近酒精灯火焰。每次最好只进行一种细胞的操作。每一种细胞使用一套器材。培养用液应严格分开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；</a:t>
            </a:r>
            <a:endParaRPr lang="zh-CN" altLang="en-US" sz="2800" b="1" dirty="0">
              <a:latin typeface="华文新魏" pitchFamily="2" charset="-122"/>
              <a:ea typeface="华文新魏" pitchFamily="2" charset="-122"/>
              <a:sym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3250" y="3140968"/>
            <a:ext cx="79295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 algn="just" eaLnBrk="0" hangingPunct="0">
              <a:spcAft>
                <a:spcPts val="1200"/>
              </a:spcAft>
            </a:pP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2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．每天观察细胞形态，掌握好细胞是否健康的标准：健康细胞的形态饱满，折光性好，生长致密时即可传代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；</a:t>
            </a:r>
            <a:endParaRPr lang="zh-CN" altLang="en-US" sz="2800" b="1" dirty="0">
              <a:latin typeface="华文新魏" pitchFamily="2" charset="-122"/>
              <a:ea typeface="华文新魏" pitchFamily="2" charset="-122"/>
              <a:sym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03250" y="4581128"/>
            <a:ext cx="792956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 algn="just" eaLnBrk="0" hangingPunct="0">
              <a:spcAft>
                <a:spcPts val="1200"/>
              </a:spcAft>
            </a:pP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3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．如发现细胞有污染迹象，应立即采取措施，一般应弃置污染的细胞，如果必须挽救，可加含有抗生素的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BSS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或培养基反复清洗，随后培养基中加入较大量的抗菌素，并经常更换培养基等。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7411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7F7E08B9-8E24-4B9E-849E-7C6C25CBD564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785813" y="394786"/>
            <a:ext cx="750093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 algn="just" eaLnBrk="0" hangingPunct="0">
              <a:spcAft>
                <a:spcPts val="1200"/>
              </a:spcAft>
            </a:pPr>
            <a:r>
              <a:rPr lang="en-US" altLang="zh-CN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4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．各种细胞对消化的反应不同，有的敏感，有的迟钝，因此应根据所用细胞特点制定适宜的消化措施。有的细胞附着瓶壁不牢，用吸管可从瓶壁上直接吹下来，但这样容易伤害细胞，细胞大片脱落，不易计数，因此，应尽可能采用消化法分散细胞为妥。消化传代良好时，细胞受损害少，细胞悬液均匀，各分装样品中数量误差小，细胞生长增殖速度一致，实验结果可靠性大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；</a:t>
            </a:r>
            <a:endParaRPr lang="zh-CN" altLang="en-US" sz="2800" b="1" dirty="0">
              <a:latin typeface="华文新魏" pitchFamily="2" charset="-122"/>
              <a:ea typeface="华文新魏" pitchFamily="2" charset="-122"/>
              <a:sym typeface="Arial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5813" y="4564285"/>
            <a:ext cx="75009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>
            <a:spAutoFit/>
          </a:bodyPr>
          <a:lstStyle/>
          <a:p>
            <a:pPr marL="360363" indent="-360363" algn="just" eaLnBrk="0" hangingPunct="0">
              <a:spcAft>
                <a:spcPts val="1200"/>
              </a:spcAft>
            </a:pP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  <a:sym typeface="Arial" charset="0"/>
              </a:rPr>
              <a:t>5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  <a:sym typeface="Arial" charset="0"/>
              </a:rPr>
              <a:t>．消化液浓度要适宜，过浓时消化作用强烈，细胞反应快，所需消化时间短，掌握不好，细胞易流失。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771800" y="1772816"/>
            <a:ext cx="42484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p"/>
            </a:pPr>
            <a:r>
              <a:rPr lang="zh-CN" altLang="en-US" sz="4000" dirty="0" smtClean="0"/>
              <a:t>细胞的传代培养</a:t>
            </a:r>
            <a:endParaRPr lang="en-US" altLang="zh-CN" sz="4000" dirty="0" smtClean="0"/>
          </a:p>
          <a:p>
            <a:pPr>
              <a:buClr>
                <a:srgbClr val="FFFF00"/>
              </a:buClr>
              <a:buFont typeface="Wingdings" pitchFamily="2" charset="2"/>
              <a:buChar char="p"/>
            </a:pPr>
            <a:endParaRPr lang="en-US" altLang="zh-CN" sz="4000" dirty="0" smtClean="0"/>
          </a:p>
          <a:p>
            <a:pPr>
              <a:buClr>
                <a:srgbClr val="FFFF00"/>
              </a:buClr>
              <a:buFont typeface="Wingdings" pitchFamily="2" charset="2"/>
              <a:buChar char="p"/>
            </a:pPr>
            <a:r>
              <a:rPr lang="zh-CN" altLang="en-US" sz="4000" dirty="0" smtClean="0"/>
              <a:t>细胞的冻存</a:t>
            </a:r>
            <a:endParaRPr lang="en-US" altLang="zh-CN" sz="4000" dirty="0" smtClean="0"/>
          </a:p>
          <a:p>
            <a:pPr>
              <a:buClr>
                <a:srgbClr val="FFFF00"/>
              </a:buClr>
              <a:buFont typeface="Wingdings" pitchFamily="2" charset="2"/>
              <a:buChar char="p"/>
            </a:pPr>
            <a:endParaRPr lang="en-US" altLang="zh-CN" sz="4000" dirty="0" smtClean="0"/>
          </a:p>
          <a:p>
            <a:pPr>
              <a:buClr>
                <a:srgbClr val="FFFF00"/>
              </a:buClr>
              <a:buFont typeface="Wingdings" pitchFamily="2" charset="2"/>
              <a:buChar char="p"/>
            </a:pPr>
            <a:r>
              <a:rPr lang="zh-CN" altLang="en-US" sz="4000" dirty="0" smtClean="0"/>
              <a:t>细胞的复苏</a:t>
            </a:r>
            <a:endParaRPr lang="zh-CN" altLang="en-US" sz="4000" dirty="0"/>
          </a:p>
        </p:txBody>
      </p:sp>
      <p:sp>
        <p:nvSpPr>
          <p:cNvPr id="4" name="TextBox 3">
            <a:hlinkClick r:id="rId2" action="ppaction://hlinkfile"/>
          </p:cNvPr>
          <p:cNvSpPr txBox="1"/>
          <p:nvPr/>
        </p:nvSpPr>
        <p:spPr>
          <a:xfrm>
            <a:off x="3203848" y="404664"/>
            <a:ext cx="3312368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/>
              <a:t>视    频</a:t>
            </a:r>
            <a:endParaRPr lang="zh-CN" altLang="en-US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8435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77B26801-37CD-4D64-8AD0-062376F7C69C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6387" name="WordArt 7"/>
          <p:cNvSpPr>
            <a:spLocks noChangeArrowheads="1" noChangeShapeType="1" noTextEdit="1"/>
          </p:cNvSpPr>
          <p:nvPr/>
        </p:nvSpPr>
        <p:spPr bwMode="auto">
          <a:xfrm>
            <a:off x="1714500" y="2000250"/>
            <a:ext cx="5545138" cy="27368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9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sy="50000" rotWithShape="0">
                    <a:schemeClr val="tx1">
                      <a:alpha val="50000"/>
                    </a:schemeClr>
                  </a:outerShdw>
                </a:effectLst>
                <a:latin typeface="华文行楷"/>
                <a:ea typeface="华文行楷"/>
              </a:rPr>
              <a:t>结束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123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9147156B-7DB0-41BB-A142-286E64DDEABF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5124" name="Rectangle 2" descr="3F01A6B76B4A48daA49A1D41FF772366# #矩形 24"/>
          <p:cNvSpPr>
            <a:spLocks noGrp="1" noChangeArrowheads="1"/>
          </p:cNvSpPr>
          <p:nvPr>
            <p:ph type="title" idx="4294967295"/>
          </p:nvPr>
        </p:nvSpPr>
        <p:spPr>
          <a:xfrm>
            <a:off x="2428875" y="500063"/>
            <a:ext cx="424815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FF00"/>
                </a:solidFill>
                <a:latin typeface="华文新魏" pitchFamily="2" charset="-122"/>
              </a:rPr>
              <a:t>一、实验目的</a:t>
            </a:r>
            <a:r>
              <a:rPr lang="zh-CN" altLang="en-US" b="1" smtClean="0">
                <a:latin typeface="华文新魏" pitchFamily="2" charset="-122"/>
              </a:rPr>
              <a:t>	</a:t>
            </a:r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043608" y="1916832"/>
            <a:ext cx="6985000" cy="242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0363" indent="-360363">
              <a:lnSpc>
                <a:spcPct val="120000"/>
              </a:lnSpc>
              <a:spcAft>
                <a:spcPts val="1800"/>
              </a:spcAft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  <a:sym typeface="Arial" charset="0"/>
              </a:rPr>
              <a:t>1.</a:t>
            </a:r>
            <a:r>
              <a:rPr lang="zh-CN" altLang="en-US" sz="3200" b="1" dirty="0" smtClean="0">
                <a:ea typeface="华文新魏" pitchFamily="2" charset="-122"/>
                <a:sym typeface="Arial" charset="0"/>
              </a:rPr>
              <a:t>在</a:t>
            </a:r>
            <a:r>
              <a:rPr lang="zh-CN" altLang="en-US" sz="3200" b="1" dirty="0">
                <a:ea typeface="华文新魏" pitchFamily="2" charset="-122"/>
                <a:sym typeface="Arial" charset="0"/>
              </a:rPr>
              <a:t>原代培养的基础，进一步学习动物细胞传代培养的基本过程，为细胞纯化、冷冻保存、生长曲线的测定和细胞活性检查等实验奠定</a:t>
            </a:r>
            <a:r>
              <a:rPr lang="zh-CN" altLang="en-US" sz="3200" b="1" dirty="0" smtClean="0">
                <a:ea typeface="华文新魏" pitchFamily="2" charset="-122"/>
                <a:sym typeface="Arial" charset="0"/>
              </a:rPr>
              <a:t>基础</a:t>
            </a:r>
            <a:r>
              <a:rPr lang="zh-CN" altLang="en-US" sz="3200" b="1" dirty="0" smtClean="0">
                <a:ea typeface="华文新魏" pitchFamily="2" charset="-122"/>
                <a:sym typeface="Arial" charset="0"/>
              </a:rPr>
              <a:t>；</a:t>
            </a:r>
            <a:endParaRPr lang="en-US" altLang="zh-CN" sz="3200" b="1" dirty="0" smtClean="0">
              <a:ea typeface="华文新魏" pitchFamily="2" charset="-122"/>
              <a:sym typeface="Arial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43608" y="4493878"/>
            <a:ext cx="6985000" cy="123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0363" indent="-360363">
              <a:lnSpc>
                <a:spcPct val="120000"/>
              </a:lnSpc>
              <a:spcAft>
                <a:spcPts val="1800"/>
              </a:spcAft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b="1" dirty="0" smtClean="0"/>
              <a:t>掌握细胞保存</a:t>
            </a:r>
            <a:r>
              <a:rPr lang="zh-CN" altLang="en-US" sz="3200" b="1" dirty="0" smtClean="0"/>
              <a:t>和复苏</a:t>
            </a:r>
            <a:r>
              <a:rPr lang="zh-CN" altLang="zh-CN" sz="3200" b="1" dirty="0" smtClean="0"/>
              <a:t>的方法，能独立地进行细胞冻存与复苏操作。</a:t>
            </a:r>
            <a:endParaRPr lang="zh-CN" altLang="en-US" sz="3200" b="1" dirty="0">
              <a:ea typeface="华文新魏" pitchFamily="2" charset="-122"/>
              <a:sym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dirty="0" smtClean="0">
                <a:latin typeface="Arial" charset="0"/>
                <a:ea typeface="宋体" charset="-122"/>
              </a:rPr>
              <a:t>1</a:t>
            </a:r>
            <a:endParaRPr lang="zh-CN" altLang="en-US" dirty="0" smtClean="0">
              <a:latin typeface="Arial" charset="0"/>
              <a:ea typeface="宋体" charset="-122"/>
            </a:endParaRPr>
          </a:p>
        </p:txBody>
      </p:sp>
      <p:sp>
        <p:nvSpPr>
          <p:cNvPr id="6147" name="日期占位符 3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B545566E-1057-4FD0-8ACB-173B8E3A365D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1196752"/>
            <a:ext cx="7961313" cy="720080"/>
          </a:xfrm>
        </p:spPr>
        <p:txBody>
          <a:bodyPr/>
          <a:lstStyle/>
          <a:p>
            <a:pPr eaLnBrk="1" hangingPunct="1">
              <a:lnSpc>
                <a:spcPts val="39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zh-CN" alt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 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</a:rPr>
              <a:t>1.</a:t>
            </a:r>
            <a:r>
              <a:rPr lang="zh-CN" altLang="en-US" sz="3200" b="1" dirty="0" smtClean="0">
                <a:solidFill>
                  <a:srgbClr val="FFFF00"/>
                </a:solidFill>
                <a:latin typeface="Times New Roman" pitchFamily="18" charset="0"/>
              </a:rPr>
              <a:t>传代培养</a:t>
            </a:r>
            <a:r>
              <a:rPr lang="zh-CN" altLang="en-US" sz="3200" b="1" dirty="0" smtClean="0">
                <a:solidFill>
                  <a:srgbClr val="FFFF00"/>
                </a:solidFill>
                <a:latin typeface="Times New Roman" pitchFamily="18" charset="0"/>
              </a:rPr>
              <a:t>：</a:t>
            </a:r>
            <a:endParaRPr lang="zh-CN" altLang="en-US" sz="2900" b="1" spc="-150" dirty="0" smtClean="0">
              <a:latin typeface="Times New Roman" pitchFamily="18" charset="0"/>
            </a:endParaRP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2482850" y="422275"/>
            <a:ext cx="36877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二、实验原理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42910" y="1772816"/>
            <a:ext cx="796131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indent="719138" eaLnBrk="1" hangingPunct="1">
              <a:lnSpc>
                <a:spcPts val="39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zh-CN" altLang="en-US" sz="2800" b="1" kern="0" dirty="0" smtClean="0">
                <a:latin typeface="Times New Roman" pitchFamily="18" charset="0"/>
              </a:rPr>
              <a:t>当培养瓶中的细胞长成致密单层后，就需要将细胞分配到新的培养瓶中，即细胞的传代培养。一旦传代培养成功，即被称为细胞系。</a:t>
            </a:r>
            <a:endParaRPr lang="zh-CN" altLang="en-US" sz="2900" b="1" kern="0" spc="-150" dirty="0" smtClean="0"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42910" y="3356992"/>
            <a:ext cx="7961313" cy="284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indent="719138" eaLnBrk="1" hangingPunct="1">
              <a:lnSpc>
                <a:spcPts val="39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zh-CN" altLang="en-US" sz="2800" b="1" kern="0" dirty="0" smtClean="0">
                <a:latin typeface="Times New Roman" pitchFamily="18" charset="0"/>
              </a:rPr>
              <a:t>细胞在培养瓶中长满后会因接触抑制而停止生长，若不及时传代，细胞会因增殖过渡而老化、脱落。适宜的传代时间是在对数生长期接近平台期时，及时转接可保持细胞的连续旺盛生长。根据细胞特性和实验需要进行（1:2-10）不同比例的传代扩增。</a:t>
            </a:r>
            <a:endParaRPr lang="zh-CN" altLang="en-US" sz="2900" b="1" kern="0" dirty="0" smtClean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171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BB37AAD4-E001-43EC-B0AF-E69F864133CB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908720"/>
            <a:ext cx="7643813" cy="460851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z="3400" dirty="0" smtClean="0"/>
              <a:t>	</a:t>
            </a:r>
            <a:r>
              <a:rPr lang="zh-CN" altLang="en-US" sz="3600" b="1" dirty="0" smtClean="0">
                <a:latin typeface="华文新魏" pitchFamily="2" charset="-122"/>
              </a:rPr>
              <a:t>培养的动物细胞有</a:t>
            </a:r>
            <a:r>
              <a:rPr lang="zh-CN" altLang="en-US" sz="3600" b="1" dirty="0" smtClean="0">
                <a:solidFill>
                  <a:srgbClr val="FFFF00"/>
                </a:solidFill>
                <a:latin typeface="华文新魏" pitchFamily="2" charset="-122"/>
              </a:rPr>
              <a:t>贴壁依赖</a:t>
            </a:r>
            <a:r>
              <a:rPr lang="zh-CN" altLang="en-US" sz="3600" b="1" dirty="0" smtClean="0">
                <a:latin typeface="华文新魏" pitchFamily="2" charset="-122"/>
              </a:rPr>
              <a:t>和</a:t>
            </a:r>
            <a:r>
              <a:rPr lang="zh-CN" altLang="en-US" sz="3600" b="1" dirty="0" smtClean="0">
                <a:solidFill>
                  <a:srgbClr val="FFFF00"/>
                </a:solidFill>
                <a:latin typeface="华文新魏" pitchFamily="2" charset="-122"/>
              </a:rPr>
              <a:t>悬浮生长</a:t>
            </a:r>
            <a:r>
              <a:rPr lang="zh-CN" altLang="en-US" sz="3600" b="1" dirty="0" smtClean="0">
                <a:latin typeface="华文新魏" pitchFamily="2" charset="-122"/>
              </a:rPr>
              <a:t>两类。悬浮型细胞直接分瓶即可，而贴壁生长的细胞传代，先要用胰蛋白酶和金属离子螯合剂（EDTA）将细胞分散，然后进行传代培养。体外培养的各种细胞系的传代方法基本相同。</a:t>
            </a:r>
            <a:endParaRPr lang="zh-CN" altLang="en-US" sz="3200" b="1" dirty="0" smtClean="0">
              <a:latin typeface="华文新魏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1556792"/>
            <a:ext cx="8136904" cy="469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722313" algn="l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细胞冻存是细胞保存的主要方法之一。利用冻存技术将细胞置于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-196℃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液氮中低温保存，可以使细胞暂时脱离生长状态而将其细胞特性保存起来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，在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需要的时候再复苏细胞用于实验。而且适度地保存一定量的细胞，可以防止因正在培养的细胞被污染或其他意外事件而使细胞丢种，起到了细胞保种的作用。除此之外，还可以利用细胞冻存的形式来购买、寄赠、交换和运送某些细胞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55576" y="620688"/>
            <a:ext cx="764381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+mj-cs"/>
              </a:rPr>
              <a:t>2.</a:t>
            </a:r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+mj-cs"/>
              </a:rPr>
              <a:t>细胞的冻存和复苏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60" y="692696"/>
            <a:ext cx="8103844" cy="258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06450" algn="just" eaLnBrk="0" fontAlgn="base" hangingPunct="0">
              <a:lnSpc>
                <a:spcPts val="39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3200" b="1" dirty="0" smtClean="0">
                <a:latin typeface="+mn-ea"/>
                <a:cs typeface="Times New Roman" pitchFamily="18" charset="0"/>
              </a:rPr>
              <a:t>细胞冻存时向培养基中加入保护剂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—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终浓度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5%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～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15%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的</a:t>
            </a:r>
            <a:r>
              <a:rPr lang="zh-CN" altLang="en-US" sz="3200" b="1" dirty="0" smtClean="0">
                <a:solidFill>
                  <a:srgbClr val="FFFF00"/>
                </a:solidFill>
                <a:latin typeface="+mn-ea"/>
                <a:cs typeface="Times New Roman" pitchFamily="18" charset="0"/>
              </a:rPr>
              <a:t>甘油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或</a:t>
            </a:r>
            <a:r>
              <a:rPr lang="zh-CN" altLang="en-US" sz="3200" b="1" dirty="0" smtClean="0">
                <a:solidFill>
                  <a:srgbClr val="FFFF00"/>
                </a:solidFill>
                <a:latin typeface="+mn-ea"/>
                <a:cs typeface="Times New Roman" pitchFamily="18" charset="0"/>
              </a:rPr>
              <a:t>二甲基亚砜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（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DMSO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），可使溶液冰点降低，加之在缓慢冻结条件下，细胞内水分透出，减少了冰晶形成，从而避免细胞损伤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。</a:t>
            </a:r>
            <a:endParaRPr lang="zh-CN" altLang="en-US" sz="3200" b="1" dirty="0" smtClean="0">
              <a:latin typeface="+mn-ea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3442962"/>
            <a:ext cx="8103844" cy="308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06450" algn="just" eaLnBrk="0" fontAlgn="base" hangingPunct="0">
              <a:lnSpc>
                <a:spcPts val="39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3200" b="1" dirty="0" smtClean="0">
                <a:latin typeface="+mn-ea"/>
                <a:cs typeface="Times New Roman" pitchFamily="18" charset="0"/>
              </a:rPr>
              <a:t>采用</a:t>
            </a:r>
            <a:r>
              <a:rPr lang="zh-CN" altLang="en-US" sz="3200" b="1" dirty="0" smtClean="0">
                <a:solidFill>
                  <a:srgbClr val="FFFF00"/>
                </a:solidFill>
                <a:latin typeface="+mn-ea"/>
                <a:cs typeface="Times New Roman" pitchFamily="18" charset="0"/>
              </a:rPr>
              <a:t>“慢冻快融”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的方法能较好地保证细胞存活。标准冷冻速度开始为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-1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～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-2℃/ min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，当温度低于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-25℃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时可加速，到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-80℃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之后可直接投入液氮内（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-196℃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）。复苏细胞时则直接将装有细胞的冻存管投入</a:t>
            </a:r>
            <a:r>
              <a:rPr lang="en-US" altLang="zh-CN" sz="3200" b="1" dirty="0" smtClean="0">
                <a:latin typeface="+mn-ea"/>
                <a:cs typeface="Times New Roman" pitchFamily="18" charset="0"/>
              </a:rPr>
              <a:t>40℃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热水中迅速解冻。</a:t>
            </a:r>
            <a:r>
              <a:rPr lang="zh-CN" altLang="en-US" sz="3200" b="1" dirty="0" smtClean="0">
                <a:latin typeface="+mn-ea"/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0243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8308F8DC-E284-4710-BEA4-0AE7BA36E93A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9035" y="1802469"/>
            <a:ext cx="7745413" cy="834442"/>
          </a:xfrm>
        </p:spPr>
        <p:txBody>
          <a:bodyPr/>
          <a:lstStyle/>
          <a:p>
            <a:pPr marL="9525" indent="-9525" eaLnBrk="1" hangingPunct="1">
              <a:lnSpc>
                <a:spcPts val="4500"/>
              </a:lnSpc>
            </a:pPr>
            <a:r>
              <a:rPr lang="zh-CN" altLang="en-US" sz="2800" b="1" dirty="0" smtClean="0">
                <a:latin typeface="华文新魏" pitchFamily="2" charset="-122"/>
              </a:rPr>
              <a:t>1.实验材料：80%或接近汇合的培养细胞</a:t>
            </a:r>
            <a:r>
              <a:rPr lang="zh-CN" altLang="en-US" sz="2800" b="1" dirty="0" smtClean="0">
                <a:latin typeface="华文新魏" pitchFamily="2" charset="-122"/>
              </a:rPr>
              <a:t>；</a:t>
            </a:r>
            <a:endParaRPr lang="zh-CN" altLang="en-US" sz="2800" b="1" dirty="0" smtClean="0">
              <a:latin typeface="华文新魏" pitchFamily="2" charset="-122"/>
            </a:endParaRPr>
          </a:p>
        </p:txBody>
      </p:sp>
      <p:sp>
        <p:nvSpPr>
          <p:cNvPr id="10245" name="Text Box 3"/>
          <p:cNvSpPr txBox="1">
            <a:spLocks noChangeArrowheads="1"/>
          </p:cNvSpPr>
          <p:nvPr/>
        </p:nvSpPr>
        <p:spPr bwMode="auto">
          <a:xfrm>
            <a:off x="973138" y="764629"/>
            <a:ext cx="76311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6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三、实验材料、试剂和器材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59035" y="2708919"/>
            <a:ext cx="7745413" cy="129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marL="9525" indent="-9525" eaLnBrk="1" hangingPunct="1">
              <a:lnSpc>
                <a:spcPts val="4500"/>
              </a:lnSpc>
            </a:pPr>
            <a:r>
              <a:rPr lang="zh-CN" altLang="en-US" sz="2800" b="1" kern="0" dirty="0" smtClean="0">
                <a:latin typeface="华文新魏" pitchFamily="2" charset="-122"/>
              </a:rPr>
              <a:t>2.</a:t>
            </a:r>
            <a:r>
              <a:rPr lang="zh-CN" altLang="en-US" sz="2800" b="1" kern="0" dirty="0" smtClean="0">
                <a:latin typeface="华文新魏" pitchFamily="2" charset="-122"/>
                <a:sym typeface="Arial" charset="0"/>
              </a:rPr>
              <a:t>实验试剂：D-Hank’s液, 0.25％胰酶,培养液（含10%小牛血清和抗生素）,75%乙醇等；</a:t>
            </a:r>
            <a:endParaRPr lang="zh-CN" altLang="en-US" sz="2800" b="1" kern="0" dirty="0" smtClean="0">
              <a:latin typeface="华文新魏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859035" y="4293096"/>
            <a:ext cx="774541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marL="271463" indent="-271463" eaLnBrk="1" hangingPunct="1">
              <a:lnSpc>
                <a:spcPts val="4500"/>
              </a:lnSpc>
            </a:pPr>
            <a:r>
              <a:rPr lang="zh-CN" altLang="en-US" sz="2800" b="1" kern="0" dirty="0" smtClean="0">
                <a:latin typeface="华文新魏" pitchFamily="2" charset="-122"/>
              </a:rPr>
              <a:t>3.实验器材：CO</a:t>
            </a:r>
            <a:r>
              <a:rPr lang="zh-CN" altLang="en-US" sz="2800" b="1" kern="0" baseline="-25000" dirty="0" smtClean="0">
                <a:latin typeface="华文新魏" pitchFamily="2" charset="-122"/>
              </a:rPr>
              <a:t>2</a:t>
            </a:r>
            <a:r>
              <a:rPr lang="zh-CN" altLang="en-US" sz="2800" b="1" kern="0" dirty="0" smtClean="0">
                <a:latin typeface="华文新魏" pitchFamily="2" charset="-122"/>
              </a:rPr>
              <a:t>培养箱、倒置显微镜、超净台、培养瓶、吸管、废液缸、酒精棉球，酒精灯等。</a:t>
            </a:r>
            <a:endParaRPr lang="zh-CN" altLang="en-US" sz="2800" b="1" kern="0" dirty="0" smtClean="0">
              <a:latin typeface="华文新魏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2500313" y="714375"/>
            <a:ext cx="42481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四、实验步骤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84213" y="1989138"/>
            <a:ext cx="7799387" cy="3990975"/>
            <a:chOff x="684213" y="1989138"/>
            <a:chExt cx="7799387" cy="3990975"/>
          </a:xfrm>
        </p:grpSpPr>
        <p:graphicFrame>
          <p:nvGraphicFramePr>
            <p:cNvPr id="1026" name="Object 4"/>
            <p:cNvGraphicFramePr>
              <a:graphicFrameLocks/>
            </p:cNvGraphicFramePr>
            <p:nvPr/>
          </p:nvGraphicFramePr>
          <p:xfrm>
            <a:off x="684213" y="1989138"/>
            <a:ext cx="7799387" cy="3990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5" name="位图图像" r:id="rId3" imgW="7800000" imgH="3990476" progId="PBrush">
                    <p:embed/>
                  </p:oleObj>
                </mc:Choice>
                <mc:Fallback>
                  <p:oleObj name="位图图像" r:id="rId3" imgW="7800000" imgH="3990476" progId="PBrush">
                    <p:embed/>
                    <p:pic>
                      <p:nvPicPr>
                        <p:cNvPr id="0" name="Object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4213" y="1989138"/>
                          <a:ext cx="7799387" cy="39909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1979712" y="5517232"/>
              <a:ext cx="2736304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2"/>
                  </a:solidFill>
                  <a:latin typeface="+mj-ea"/>
                  <a:ea typeface="+mj-ea"/>
                </a:rPr>
                <a:t>按步骤</a:t>
              </a:r>
              <a:r>
                <a:rPr lang="en-US" altLang="zh-CN" b="1" dirty="0" smtClean="0">
                  <a:solidFill>
                    <a:schemeClr val="bg2"/>
                  </a:solidFill>
                  <a:latin typeface="+mj-ea"/>
                  <a:ea typeface="+mj-ea"/>
                </a:rPr>
                <a:t>11</a:t>
              </a:r>
              <a:r>
                <a:rPr lang="zh-CN" altLang="en-US" b="1" dirty="0" smtClean="0">
                  <a:solidFill>
                    <a:schemeClr val="bg2"/>
                  </a:solidFill>
                  <a:latin typeface="+mj-ea"/>
                  <a:ea typeface="+mj-ea"/>
                </a:rPr>
                <a:t>～</a:t>
              </a:r>
              <a:r>
                <a:rPr lang="en-US" altLang="zh-CN" b="1" dirty="0" smtClean="0">
                  <a:solidFill>
                    <a:schemeClr val="bg2"/>
                  </a:solidFill>
                  <a:latin typeface="+mj-ea"/>
                  <a:ea typeface="+mj-ea"/>
                </a:rPr>
                <a:t>13</a:t>
              </a:r>
              <a:r>
                <a:rPr lang="zh-CN" altLang="en-US" b="1" dirty="0" smtClean="0">
                  <a:solidFill>
                    <a:schemeClr val="bg2"/>
                  </a:solidFill>
                  <a:latin typeface="+mj-ea"/>
                  <a:ea typeface="+mj-ea"/>
                </a:rPr>
                <a:t>进行操作</a:t>
              </a:r>
              <a:endParaRPr lang="zh-CN" altLang="en-US" b="1" dirty="0">
                <a:solidFill>
                  <a:schemeClr val="bg2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脚占位符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charset="-122"/>
              </a:rPr>
              <a:t>1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11267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fld id="{9960312F-FAB4-4C42-B8B3-B3740F1AF40E}" type="datetime1">
              <a:rPr lang="zh-CN" altLang="en-US" sz="1000" b="1">
                <a:solidFill>
                  <a:srgbClr val="AEACA4"/>
                </a:solidFill>
              </a:rPr>
              <a:pPr/>
              <a:t>2017-05-09</a:t>
            </a:fld>
            <a:endParaRPr lang="zh-CN" altLang="en-US" b="1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1956" y="1556792"/>
            <a:ext cx="8393113" cy="720080"/>
          </a:xfrm>
        </p:spPr>
        <p:txBody>
          <a:bodyPr anchor="t"/>
          <a:lstStyle/>
          <a:p>
            <a:pPr marL="3175" indent="-3175" eaLnBrk="1" hangingPunct="1">
              <a:lnSpc>
                <a:spcPct val="130000"/>
              </a:lnSpc>
              <a:tabLst>
                <a:tab pos="0" algn="l"/>
              </a:tabLst>
            </a:pPr>
            <a:r>
              <a:rPr lang="zh-CN" altLang="en-US" sz="2800" b="1" dirty="0" smtClean="0">
                <a:latin typeface="Times New Roman" pitchFamily="18" charset="0"/>
              </a:rPr>
              <a:t>1. 入无菌室前用肥皂洗手,用75%酒精擦拭消毒双手；</a:t>
            </a:r>
            <a:br>
              <a:rPr lang="zh-CN" altLang="en-US" sz="2800" b="1" dirty="0" smtClean="0">
                <a:latin typeface="Times New Roman" pitchFamily="18" charset="0"/>
              </a:rPr>
            </a:br>
            <a:endParaRPr lang="zh-CN" altLang="en-US" sz="2800" b="1" dirty="0" smtClean="0">
              <a:latin typeface="Times New Roman" pitchFamily="18" charset="0"/>
            </a:endParaRPr>
          </a:p>
        </p:txBody>
      </p:sp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2484438" y="620713"/>
            <a:ext cx="42481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四、实验步骤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11956" y="2219474"/>
            <a:ext cx="8393113" cy="135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marL="3175" indent="-3175" eaLnBrk="1" hangingPunct="1">
              <a:lnSpc>
                <a:spcPct val="130000"/>
              </a:lnSpc>
              <a:tabLst>
                <a:tab pos="0" algn="l"/>
              </a:tabLst>
            </a:pPr>
            <a:r>
              <a:rPr lang="zh-CN" altLang="en-US" sz="2800" b="1" kern="0" dirty="0" smtClean="0">
                <a:latin typeface="Times New Roman" pitchFamily="18" charset="0"/>
              </a:rPr>
              <a:t>2. 肉眼观察细胞形态，确定细胞是否需要传代及细</a:t>
            </a:r>
            <a:br>
              <a:rPr lang="zh-CN" altLang="en-US" sz="2800" b="1" kern="0" dirty="0" smtClean="0">
                <a:latin typeface="Times New Roman" pitchFamily="18" charset="0"/>
              </a:rPr>
            </a:br>
            <a:r>
              <a:rPr lang="zh-CN" altLang="en-US" sz="2800" b="1" kern="0" dirty="0" smtClean="0">
                <a:latin typeface="Times New Roman" pitchFamily="18" charset="0"/>
              </a:rPr>
              <a:t>   胞需要稀释的倍数。并将培养液置37℃下预热；</a:t>
            </a:r>
            <a:endParaRPr lang="zh-CN" altLang="en-US" sz="2800" b="1" kern="0" dirty="0" smtClean="0"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11956" y="3573016"/>
            <a:ext cx="8393113" cy="120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marL="3175" indent="-3175" eaLnBrk="1" hangingPunct="1">
              <a:lnSpc>
                <a:spcPct val="130000"/>
              </a:lnSpc>
              <a:tabLst>
                <a:tab pos="0" algn="l"/>
              </a:tabLst>
            </a:pPr>
            <a:r>
              <a:rPr lang="zh-CN" altLang="en-US" sz="2800" b="1" kern="0" dirty="0" smtClean="0">
                <a:latin typeface="Times New Roman" pitchFamily="18" charset="0"/>
              </a:rPr>
              <a:t>3. 超净台台面应整洁，用0.1%新洁尔灭溶液擦净或</a:t>
            </a:r>
            <a:br>
              <a:rPr lang="zh-CN" altLang="en-US" sz="2800" b="1" kern="0" dirty="0" smtClean="0">
                <a:latin typeface="Times New Roman" pitchFamily="18" charset="0"/>
              </a:rPr>
            </a:br>
            <a:r>
              <a:rPr lang="zh-CN" altLang="en-US" sz="2800" b="1" kern="0" dirty="0" smtClean="0">
                <a:latin typeface="Times New Roman" pitchFamily="18" charset="0"/>
              </a:rPr>
              <a:t>   75%酒精棉球清洁；</a:t>
            </a:r>
            <a:endParaRPr lang="zh-CN" altLang="en-US" sz="2800" b="1" kern="0" dirty="0" smtClean="0">
              <a:latin typeface="Times New Roman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11956" y="4869160"/>
            <a:ext cx="839311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Constantia" pitchFamily="18" charset="0"/>
                <a:ea typeface="华文新魏" pitchFamily="2" charset="-122"/>
              </a:defRPr>
            </a:lvl9pPr>
          </a:lstStyle>
          <a:p>
            <a:pPr marL="3175" indent="-3175" eaLnBrk="1" hangingPunct="1">
              <a:lnSpc>
                <a:spcPct val="130000"/>
              </a:lnSpc>
              <a:tabLst>
                <a:tab pos="0" algn="l"/>
              </a:tabLst>
            </a:pPr>
            <a:r>
              <a:rPr lang="zh-CN" altLang="en-US" sz="2800" b="1" kern="0" dirty="0" smtClean="0">
                <a:latin typeface="Times New Roman" pitchFamily="18" charset="0"/>
              </a:rPr>
              <a:t>4. 打开超净台的紫外灯照射台面20min左右，关闭超</a:t>
            </a:r>
            <a:br>
              <a:rPr lang="zh-CN" altLang="en-US" sz="2800" b="1" kern="0" dirty="0" smtClean="0">
                <a:latin typeface="Times New Roman" pitchFamily="18" charset="0"/>
              </a:rPr>
            </a:br>
            <a:r>
              <a:rPr lang="zh-CN" altLang="en-US" sz="2800" b="1" kern="0" dirty="0" smtClean="0">
                <a:latin typeface="Times New Roman" pitchFamily="18" charset="0"/>
              </a:rPr>
              <a:t>   净台的紫外灯，打开风机清洁空气，除去臭氧；</a:t>
            </a:r>
            <a:endParaRPr lang="zh-CN" altLang="en-US" sz="2800" b="1" kern="0" dirty="0" smtClean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12_技巧">
  <a:themeElements>
    <a:clrScheme name="112_技巧 1">
      <a:dk1>
        <a:srgbClr val="003399"/>
      </a:dk1>
      <a:lt1>
        <a:srgbClr val="FFFFFF"/>
      </a:lt1>
      <a:dk2>
        <a:srgbClr val="003399"/>
      </a:dk2>
      <a:lt2>
        <a:srgbClr val="EDF8FE"/>
      </a:lt2>
      <a:accent1>
        <a:srgbClr val="477AB1"/>
      </a:accent1>
      <a:accent2>
        <a:srgbClr val="51848E"/>
      </a:accent2>
      <a:accent3>
        <a:srgbClr val="AAADCA"/>
      </a:accent3>
      <a:accent4>
        <a:srgbClr val="DADADA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112_技巧">
      <a:majorFont>
        <a:latin typeface="Constantia"/>
        <a:ea typeface="华文新魏"/>
        <a:cs typeface=""/>
      </a:majorFont>
      <a:minorFont>
        <a:latin typeface="Constantia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2_技巧 1">
        <a:dk1>
          <a:srgbClr val="003399"/>
        </a:dk1>
        <a:lt1>
          <a:srgbClr val="FFFFFF"/>
        </a:lt1>
        <a:dk2>
          <a:srgbClr val="003399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AAADCA"/>
        </a:accent3>
        <a:accent4>
          <a:srgbClr val="DADADA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1344</Words>
  <Application>Microsoft Office PowerPoint</Application>
  <PresentationFormat>全屏显示(4:3)</PresentationFormat>
  <Paragraphs>75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112_技巧</vt:lpstr>
      <vt:lpstr>位图图像</vt:lpstr>
      <vt:lpstr>PowerPoint 演示文稿</vt:lpstr>
      <vt:lpstr>一、实验目的 </vt:lpstr>
      <vt:lpstr>  1.传代培养：</vt:lpstr>
      <vt:lpstr> 培养的动物细胞有贴壁依赖和悬浮生长两类。悬浮型细胞直接分瓶即可，而贴壁生长的细胞传代，先要用胰蛋白酶和金属离子螯合剂（EDTA）将细胞分散，然后进行传代培养。体外培养的各种细胞系的传代方法基本相同。</vt:lpstr>
      <vt:lpstr>PowerPoint 演示文稿</vt:lpstr>
      <vt:lpstr>PowerPoint 演示文稿</vt:lpstr>
      <vt:lpstr>1.实验材料：80%或接近汇合的培养细胞；</vt:lpstr>
      <vt:lpstr>PowerPoint 演示文稿</vt:lpstr>
      <vt:lpstr>1. 入无菌室前用肥皂洗手,用75%酒精擦拭消毒双手；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MC SYSTEM</dc:creator>
  <cp:lastModifiedBy>Administrator</cp:lastModifiedBy>
  <cp:revision>97</cp:revision>
  <dcterms:created xsi:type="dcterms:W3CDTF">2012-04-22T02:19:36Z</dcterms:created>
  <dcterms:modified xsi:type="dcterms:W3CDTF">2017-05-09T02:07:05Z</dcterms:modified>
</cp:coreProperties>
</file>