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8" r:id="rId2"/>
    <p:sldId id="259" r:id="rId3"/>
    <p:sldId id="261" r:id="rId4"/>
    <p:sldId id="262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EBBBCC-DAD2-459C-BE2E-F6DE35CF9A28}" styleName="深色样式 2 - 强调 3/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深色样式 2 - 强调 5/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7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D017A0-6E4B-409A-8551-5AE3ED5A53D4}" type="datetimeFigureOut">
              <a:rPr lang="zh-CN" altLang="en-US" smtClean="0"/>
              <a:pPr/>
              <a:t>2017-6-10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273157-C5D0-41D3-B3D6-FCCF63BA9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273157-C5D0-41D3-B3D6-FCCF63BA9FD3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057900" y="274638"/>
            <a:ext cx="18669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54483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页脚占位符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页脚占位符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任意多边形 11"/>
          <p:cNvSpPr>
            <a:spLocks noChangeArrowheads="1"/>
          </p:cNvSpPr>
          <p:nvPr/>
        </p:nvSpPr>
        <p:spPr bwMode="auto">
          <a:xfrm>
            <a:off x="0" y="4751388"/>
            <a:ext cx="9144000" cy="2112962"/>
          </a:xfrm>
          <a:custGeom>
            <a:avLst/>
            <a:gdLst>
              <a:gd name="T0" fmla="*/ 0 w 5760"/>
              <a:gd name="T1" fmla="*/ 1066 h 1331"/>
              <a:gd name="T2" fmla="*/ 0 w 5760"/>
              <a:gd name="T3" fmla="*/ 1331 h 1331"/>
              <a:gd name="T4" fmla="*/ 5760 w 5760"/>
              <a:gd name="T5" fmla="*/ 1331 h 1331"/>
              <a:gd name="T6" fmla="*/ 5760 w 5760"/>
              <a:gd name="T7" fmla="*/ 0 h 1331"/>
              <a:gd name="T8" fmla="*/ 0 w 5760"/>
              <a:gd name="T9" fmla="*/ 1066 h 13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331"/>
              <a:gd name="T17" fmla="*/ 5760 w 5760"/>
              <a:gd name="T18" fmla="*/ 1331 h 13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rgbClr val="5F6ED0">
              <a:alpha val="45000"/>
            </a:srgbClr>
          </a:solidFill>
          <a:ln w="9525">
            <a:noFill/>
            <a:miter lim="800000"/>
            <a:headEnd/>
            <a:tailEnd/>
          </a:ln>
          <a:effectLst>
            <a:outerShdw dist="44450" dir="16200000" algn="ctr" rotWithShape="0">
              <a:srgbClr val="000000">
                <a:alpha val="28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27" name="任意多边形 15"/>
          <p:cNvSpPr>
            <a:spLocks noChangeArrowheads="1"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T0" fmla="*/ 1828800 w 1914"/>
              <a:gd name="T1" fmla="*/ 14258 h 4329"/>
              <a:gd name="T2" fmla="*/ 1828800 w 1914"/>
              <a:gd name="T3" fmla="*/ 6858000 h 4329"/>
              <a:gd name="T4" fmla="*/ 194919 w 1914"/>
              <a:gd name="T5" fmla="*/ 6854832 h 4329"/>
              <a:gd name="T6" fmla="*/ 0 w 1914"/>
              <a:gd name="T7" fmla="*/ 0 h 4329"/>
              <a:gd name="T8" fmla="*/ 1828800 w 1914"/>
              <a:gd name="T9" fmla="*/ 14258 h 43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14"/>
              <a:gd name="T16" fmla="*/ 0 h 4329"/>
              <a:gd name="T17" fmla="*/ 1914 w 1914"/>
              <a:gd name="T18" fmla="*/ 4329 h 43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rgbClr val="0021FF">
              <a:alpha val="39999"/>
            </a:srgbClr>
          </a:solidFill>
          <a:ln w="9525">
            <a:noFill/>
            <a:miter lim="800000"/>
            <a:headEnd/>
            <a:tailEnd/>
          </a:ln>
          <a:effectLst>
            <a:outerShdw dist="50800" dir="10800000" algn="ctr" rotWithShape="0">
              <a:srgbClr val="000000">
                <a:alpha val="37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076" name="标题占位符 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3077" name="文本占位符 2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30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21438"/>
            <a:ext cx="2895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AEB6BB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onstantia" pitchFamily="18" charset="0"/>
          <a:ea typeface="华文新魏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onstantia" pitchFamily="18" charset="0"/>
          <a:ea typeface="华文新魏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onstantia" pitchFamily="18" charset="0"/>
          <a:ea typeface="华文新魏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onstantia" pitchFamily="18" charset="0"/>
          <a:ea typeface="华文新魏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onstantia" pitchFamily="18" charset="0"/>
          <a:ea typeface="华文新魏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onstantia" pitchFamily="18" charset="0"/>
          <a:ea typeface="华文新魏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onstantia" pitchFamily="18" charset="0"/>
          <a:ea typeface="华文新魏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onstantia" pitchFamily="18" charset="0"/>
          <a:ea typeface="华文新魏" pitchFamily="2" charset="-122"/>
        </a:defRPr>
      </a:lvl9pPr>
    </p:titleStyle>
    <p:bodyStyle>
      <a:lvl1pPr marL="419100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>
          <a:solidFill>
            <a:schemeClr val="tx1"/>
          </a:solidFill>
          <a:latin typeface="+mn-lt"/>
          <a:ea typeface="+mn-ea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charset="0"/>
        <a:buChar char="○"/>
        <a:defRPr sz="2400">
          <a:solidFill>
            <a:schemeClr val="tx1"/>
          </a:solidFill>
          <a:latin typeface="+mn-lt"/>
          <a:ea typeface="+mn-ea"/>
        </a:defRPr>
      </a:lvl3pPr>
      <a:lvl4pPr marL="1279525" indent="-236538" algn="l" rtl="0" eaLnBrk="0" fontAlgn="base" hangingPunct="0">
        <a:spcBef>
          <a:spcPct val="20000"/>
        </a:spcBef>
        <a:spcAft>
          <a:spcPct val="0"/>
        </a:spcAft>
        <a:buClr>
          <a:srgbClr val="7B9B57"/>
        </a:buClr>
        <a:buSzPct val="90000"/>
        <a:buFont typeface="Wingdings 2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4pPr>
      <a:lvl5pPr marL="1489075" indent="-182563" algn="l" rtl="0" eaLnBrk="0" fontAlgn="base" hangingPunct="0">
        <a:spcBef>
          <a:spcPct val="20000"/>
        </a:spcBef>
        <a:spcAft>
          <a:spcPct val="0"/>
        </a:spcAft>
        <a:buClr>
          <a:srgbClr val="8B8D8C"/>
        </a:buClr>
        <a:buSzPct val="100000"/>
        <a:buFont typeface="Arial" charset="0"/>
        <a:buChar char="-"/>
        <a:defRPr sz="2000">
          <a:solidFill>
            <a:schemeClr val="tx1"/>
          </a:solidFill>
          <a:latin typeface="+mn-lt"/>
          <a:ea typeface="+mn-ea"/>
        </a:defRPr>
      </a:lvl5pPr>
      <a:lvl6pPr marL="1946275" indent="-182563" algn="l" rtl="0" fontAlgn="base">
        <a:spcBef>
          <a:spcPct val="20000"/>
        </a:spcBef>
        <a:spcAft>
          <a:spcPct val="0"/>
        </a:spcAft>
        <a:buClr>
          <a:srgbClr val="8B8D8C"/>
        </a:buClr>
        <a:buSzPct val="100000"/>
        <a:buFont typeface="Arial" pitchFamily="34" charset="0"/>
        <a:buChar char="-"/>
        <a:defRPr sz="2000">
          <a:solidFill>
            <a:schemeClr val="tx1"/>
          </a:solidFill>
          <a:latin typeface="+mn-lt"/>
          <a:ea typeface="+mn-ea"/>
        </a:defRPr>
      </a:lvl6pPr>
      <a:lvl7pPr marL="2403475" indent="-182563" algn="l" rtl="0" fontAlgn="base">
        <a:spcBef>
          <a:spcPct val="20000"/>
        </a:spcBef>
        <a:spcAft>
          <a:spcPct val="0"/>
        </a:spcAft>
        <a:buClr>
          <a:srgbClr val="8B8D8C"/>
        </a:buClr>
        <a:buSzPct val="100000"/>
        <a:buFont typeface="Arial" pitchFamily="34" charset="0"/>
        <a:buChar char="-"/>
        <a:defRPr sz="2000">
          <a:solidFill>
            <a:schemeClr val="tx1"/>
          </a:solidFill>
          <a:latin typeface="+mn-lt"/>
          <a:ea typeface="+mn-ea"/>
        </a:defRPr>
      </a:lvl7pPr>
      <a:lvl8pPr marL="2860675" indent="-182563" algn="l" rtl="0" fontAlgn="base">
        <a:spcBef>
          <a:spcPct val="20000"/>
        </a:spcBef>
        <a:spcAft>
          <a:spcPct val="0"/>
        </a:spcAft>
        <a:buClr>
          <a:srgbClr val="8B8D8C"/>
        </a:buClr>
        <a:buSzPct val="100000"/>
        <a:buFont typeface="Arial" pitchFamily="34" charset="0"/>
        <a:buChar char="-"/>
        <a:defRPr sz="2000">
          <a:solidFill>
            <a:schemeClr val="tx1"/>
          </a:solidFill>
          <a:latin typeface="+mn-lt"/>
          <a:ea typeface="+mn-ea"/>
        </a:defRPr>
      </a:lvl8pPr>
      <a:lvl9pPr marL="3317875" indent="-182563" algn="l" rtl="0" fontAlgn="base">
        <a:spcBef>
          <a:spcPct val="20000"/>
        </a:spcBef>
        <a:spcAft>
          <a:spcPct val="0"/>
        </a:spcAft>
        <a:buClr>
          <a:srgbClr val="8B8D8C"/>
        </a:buClr>
        <a:buSzPct val="100000"/>
        <a:buFont typeface="Arial" pitchFamily="34" charset="0"/>
        <a:buChar char="-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683568" y="2009839"/>
            <a:ext cx="8064896" cy="2067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800"/>
              </a:lnSpc>
              <a:spcAft>
                <a:spcPts val="1800"/>
              </a:spcAft>
            </a:pPr>
            <a:r>
              <a:rPr lang="zh-CN" alt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ea"/>
              </a:rPr>
              <a:t>实验十一、</a:t>
            </a:r>
            <a:r>
              <a:rPr lang="zh-CN" altLang="zh-CN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ea"/>
              </a:rPr>
              <a:t>实验结果统计分析</a:t>
            </a:r>
            <a:endParaRPr lang="en-US" altLang="zh-CN" sz="4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ea"/>
            </a:endParaRPr>
          </a:p>
          <a:p>
            <a:pPr algn="ctr">
              <a:lnSpc>
                <a:spcPts val="6800"/>
              </a:lnSpc>
              <a:spcAft>
                <a:spcPts val="1800"/>
              </a:spcAft>
            </a:pPr>
            <a:r>
              <a:rPr lang="en-US" altLang="zh-CN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ea"/>
              </a:rPr>
              <a:t>        </a:t>
            </a:r>
            <a:endParaRPr lang="zh-CN" altLang="en-US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</a:t>
            </a:r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500042"/>
            <a:ext cx="7272808" cy="10112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 smtClean="0">
                <a:solidFill>
                  <a:srgbClr val="FFFF00"/>
                </a:solidFill>
                <a:latin typeface="+mj-ea"/>
                <a:ea typeface="+mj-ea"/>
              </a:rPr>
              <a:t>一、实验目的</a:t>
            </a:r>
            <a:endParaRPr lang="en-US" altLang="zh-CN" sz="4400" b="1" dirty="0" smtClean="0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1772816"/>
            <a:ext cx="727280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+mj-ea"/>
                <a:ea typeface="+mj-ea"/>
              </a:rPr>
              <a:t>1.</a:t>
            </a:r>
            <a:r>
              <a:rPr lang="zh-CN" altLang="en-US" sz="3600" b="1" dirty="0" smtClean="0">
                <a:latin typeface="+mj-ea"/>
                <a:ea typeface="+mj-ea"/>
              </a:rPr>
              <a:t>花药愈伤诱导率的统计分析</a:t>
            </a:r>
            <a:endParaRPr lang="en-US" altLang="zh-CN" sz="3600" b="1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+mj-ea"/>
                <a:ea typeface="+mj-ea"/>
              </a:rPr>
              <a:t>2.</a:t>
            </a:r>
            <a:r>
              <a:rPr lang="zh-CN" altLang="en-US" sz="3600" b="1" dirty="0" smtClean="0">
                <a:latin typeface="+mj-ea"/>
                <a:ea typeface="+mj-ea"/>
              </a:rPr>
              <a:t>继代培养繁殖系数的统计</a:t>
            </a:r>
            <a:endParaRPr lang="en-US" altLang="zh-CN" sz="3600" b="1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+mj-ea"/>
                <a:ea typeface="+mj-ea"/>
              </a:rPr>
              <a:t>3.</a:t>
            </a:r>
            <a:r>
              <a:rPr lang="zh-CN" altLang="en-US" sz="3600" b="1" dirty="0" smtClean="0">
                <a:latin typeface="+mj-ea"/>
                <a:ea typeface="+mj-ea"/>
              </a:rPr>
              <a:t>理解生长素和细胞分裂素在培养基的作用</a:t>
            </a:r>
            <a:endParaRPr lang="en-US" altLang="zh-CN" sz="3600" b="1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zh-CN" altLang="en-US" sz="3600" b="1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</a:t>
            </a:r>
            <a:endParaRPr lang="zh-CN" altLang="en-US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14348" y="1604032"/>
          <a:ext cx="7858180" cy="496824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{2D5ABB26-0587-4C30-8999-92F81FD0307C}</a:tableStyleId>
              </a:tblPr>
              <a:tblGrid>
                <a:gridCol w="1075330"/>
                <a:gridCol w="1240765"/>
                <a:gridCol w="1240765"/>
                <a:gridCol w="1902507"/>
                <a:gridCol w="1158048"/>
                <a:gridCol w="1240765"/>
              </a:tblGrid>
              <a:tr h="714380">
                <a:tc>
                  <a:txBody>
                    <a:bodyPr/>
                    <a:lstStyle/>
                    <a:p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序号</a:t>
                      </a:r>
                      <a:endParaRPr lang="zh-CN" altLang="en-US" sz="2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/>
                        <a:t>培养基</a:t>
                      </a:r>
                      <a:endParaRPr lang="zh-CN" altLang="en-US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 smtClean="0"/>
                        <a:t>接种花药数</a:t>
                      </a:r>
                      <a:r>
                        <a:rPr lang="en-US" altLang="zh-CN" sz="2400" b="1" dirty="0" smtClean="0"/>
                        <a:t>/</a:t>
                      </a:r>
                      <a:r>
                        <a:rPr lang="zh-CN" altLang="en-US" sz="2400" b="1" dirty="0" smtClean="0"/>
                        <a:t>个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/>
                        <a:t>诱导出愈伤数</a:t>
                      </a:r>
                      <a:r>
                        <a:rPr lang="en-US" altLang="zh-CN" sz="2400" b="1" dirty="0" smtClean="0"/>
                        <a:t>/</a:t>
                      </a:r>
                      <a:r>
                        <a:rPr lang="zh-CN" altLang="en-US" sz="2400" b="1" dirty="0" smtClean="0"/>
                        <a:t>个</a:t>
                      </a:r>
                      <a:endParaRPr lang="zh-CN" altLang="en-US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 smtClean="0"/>
                        <a:t>诱导率</a:t>
                      </a:r>
                      <a:r>
                        <a:rPr lang="en-US" altLang="zh-CN" sz="2400" b="1" dirty="0" smtClean="0"/>
                        <a:t>/%</a:t>
                      </a:r>
                      <a:endParaRPr lang="zh-CN" altLang="en-US" sz="2400" b="1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/>
                        <a:t>平均数</a:t>
                      </a:r>
                      <a:r>
                        <a:rPr lang="en-US" altLang="zh-CN" sz="2400" b="1" dirty="0" smtClean="0"/>
                        <a:t>/%</a:t>
                      </a:r>
                      <a:endParaRPr lang="zh-CN" altLang="en-US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9658">
                <a:tc>
                  <a:txBody>
                    <a:bodyPr/>
                    <a:lstStyle/>
                    <a:p>
                      <a:r>
                        <a:rPr lang="en-US" altLang="zh-CN" sz="2800" b="1" dirty="0" smtClean="0"/>
                        <a:t>1</a:t>
                      </a:r>
                      <a:endParaRPr lang="zh-CN" altLang="en-US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9658">
                <a:tc>
                  <a:txBody>
                    <a:bodyPr/>
                    <a:lstStyle/>
                    <a:p>
                      <a:r>
                        <a:rPr lang="en-US" altLang="zh-CN" sz="2800" b="1" dirty="0" smtClean="0"/>
                        <a:t>1</a:t>
                      </a:r>
                      <a:endParaRPr lang="zh-CN" altLang="en-US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499658">
                <a:tc>
                  <a:txBody>
                    <a:bodyPr/>
                    <a:lstStyle/>
                    <a:p>
                      <a:r>
                        <a:rPr lang="en-US" altLang="zh-CN" sz="2800" b="1" dirty="0" smtClean="0"/>
                        <a:t>1</a:t>
                      </a:r>
                      <a:endParaRPr lang="zh-CN" altLang="en-US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499658">
                <a:tc>
                  <a:txBody>
                    <a:bodyPr/>
                    <a:lstStyle/>
                    <a:p>
                      <a:r>
                        <a:rPr lang="en-US" altLang="zh-CN" sz="2800" b="1" dirty="0" smtClean="0"/>
                        <a:t>1</a:t>
                      </a:r>
                      <a:endParaRPr lang="zh-CN" altLang="en-US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499658">
                <a:tc>
                  <a:txBody>
                    <a:bodyPr/>
                    <a:lstStyle/>
                    <a:p>
                      <a:r>
                        <a:rPr lang="en-US" altLang="zh-CN" sz="2800" b="1" dirty="0" smtClean="0"/>
                        <a:t>2</a:t>
                      </a:r>
                      <a:endParaRPr lang="zh-CN" altLang="en-US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9658">
                <a:tc>
                  <a:txBody>
                    <a:bodyPr/>
                    <a:lstStyle/>
                    <a:p>
                      <a:r>
                        <a:rPr lang="en-US" altLang="zh-CN" sz="2800" b="1" dirty="0" smtClean="0"/>
                        <a:t>2</a:t>
                      </a:r>
                      <a:endParaRPr lang="zh-CN" altLang="en-US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499658">
                <a:tc>
                  <a:txBody>
                    <a:bodyPr/>
                    <a:lstStyle/>
                    <a:p>
                      <a:r>
                        <a:rPr lang="en-US" altLang="zh-CN" sz="2800" b="1" dirty="0" smtClean="0"/>
                        <a:t>2</a:t>
                      </a:r>
                      <a:endParaRPr lang="zh-CN" altLang="en-US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499658">
                <a:tc>
                  <a:txBody>
                    <a:bodyPr/>
                    <a:lstStyle/>
                    <a:p>
                      <a:r>
                        <a:rPr lang="en-US" altLang="zh-CN" sz="2800" b="1" dirty="0" smtClean="0"/>
                        <a:t>2</a:t>
                      </a:r>
                      <a:endParaRPr lang="zh-CN" altLang="en-US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00034" y="0"/>
            <a:ext cx="62151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 smtClean="0">
                <a:solidFill>
                  <a:srgbClr val="FFFF00"/>
                </a:solidFill>
                <a:latin typeface="+mj-ea"/>
                <a:ea typeface="+mj-ea"/>
              </a:rPr>
              <a:t>二统计结果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85852" y="928670"/>
            <a:ext cx="6821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表  植物生长调节剂对月季花药培养的影响</a:t>
            </a:r>
            <a:endParaRPr lang="zh-CN" altLang="en-US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71472" y="500042"/>
            <a:ext cx="750099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 smtClean="0">
                <a:solidFill>
                  <a:srgbClr val="FFFF00"/>
                </a:solidFill>
                <a:latin typeface="+mj-ea"/>
                <a:ea typeface="+mj-ea"/>
              </a:rPr>
              <a:t>三</a:t>
            </a:r>
            <a:r>
              <a:rPr lang="en-US" altLang="zh-CN" sz="4400" b="1" dirty="0" smtClean="0">
                <a:solidFill>
                  <a:srgbClr val="FFFF00"/>
                </a:solidFill>
                <a:latin typeface="+mj-ea"/>
                <a:ea typeface="+mj-ea"/>
              </a:rPr>
              <a:t>  </a:t>
            </a:r>
            <a:r>
              <a:rPr lang="zh-CN" altLang="en-US" sz="4400" b="1" dirty="0" smtClean="0">
                <a:solidFill>
                  <a:srgbClr val="FFFF00"/>
                </a:solidFill>
                <a:latin typeface="+mj-ea"/>
                <a:ea typeface="+mj-ea"/>
              </a:rPr>
              <a:t>结果分析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12_技巧">
  <a:themeElements>
    <a:clrScheme name="112_技巧 1">
      <a:dk1>
        <a:srgbClr val="003399"/>
      </a:dk1>
      <a:lt1>
        <a:srgbClr val="FFFFFF"/>
      </a:lt1>
      <a:dk2>
        <a:srgbClr val="003399"/>
      </a:dk2>
      <a:lt2>
        <a:srgbClr val="EDF8FE"/>
      </a:lt2>
      <a:accent1>
        <a:srgbClr val="477AB1"/>
      </a:accent1>
      <a:accent2>
        <a:srgbClr val="51848E"/>
      </a:accent2>
      <a:accent3>
        <a:srgbClr val="AAADCA"/>
      </a:accent3>
      <a:accent4>
        <a:srgbClr val="DADADA"/>
      </a:accent4>
      <a:accent5>
        <a:srgbClr val="B1BED5"/>
      </a:accent5>
      <a:accent6>
        <a:srgbClr val="497780"/>
      </a:accent6>
      <a:hlink>
        <a:srgbClr val="0080FF"/>
      </a:hlink>
      <a:folHlink>
        <a:srgbClr val="FF00FF"/>
      </a:folHlink>
    </a:clrScheme>
    <a:fontScheme name="112_技巧">
      <a:majorFont>
        <a:latin typeface="Constantia"/>
        <a:ea typeface="华文新魏"/>
        <a:cs typeface=""/>
      </a:majorFont>
      <a:minorFont>
        <a:latin typeface="Constantia"/>
        <a:ea typeface="华文新魏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12_技巧 1">
        <a:dk1>
          <a:srgbClr val="003399"/>
        </a:dk1>
        <a:lt1>
          <a:srgbClr val="FFFFFF"/>
        </a:lt1>
        <a:dk2>
          <a:srgbClr val="003399"/>
        </a:dk2>
        <a:lt2>
          <a:srgbClr val="EDF8FE"/>
        </a:lt2>
        <a:accent1>
          <a:srgbClr val="477AB1"/>
        </a:accent1>
        <a:accent2>
          <a:srgbClr val="51848E"/>
        </a:accent2>
        <a:accent3>
          <a:srgbClr val="AAADCA"/>
        </a:accent3>
        <a:accent4>
          <a:srgbClr val="DADADA"/>
        </a:accent4>
        <a:accent5>
          <a:srgbClr val="B1BED5"/>
        </a:accent5>
        <a:accent6>
          <a:srgbClr val="497780"/>
        </a:accent6>
        <a:hlink>
          <a:srgbClr val="0080FF"/>
        </a:hlink>
        <a:folHlink>
          <a:srgbClr val="FF00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655</TotalTime>
  <Words>81</Words>
  <Application>Microsoft Office PowerPoint</Application>
  <PresentationFormat>全屏显示(4:3)</PresentationFormat>
  <Paragraphs>28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112_技巧</vt:lpstr>
      <vt:lpstr>幻灯片 1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User</cp:lastModifiedBy>
  <cp:revision>42</cp:revision>
  <dcterms:modified xsi:type="dcterms:W3CDTF">2017-06-10T08:06:48Z</dcterms:modified>
</cp:coreProperties>
</file>