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9" r:id="rId11"/>
    <p:sldId id="263" r:id="rId12"/>
    <p:sldId id="264" r:id="rId13"/>
    <p:sldId id="266" r:id="rId14"/>
    <p:sldId id="267" r:id="rId15"/>
    <p:sldId id="270" r:id="rId16"/>
    <p:sldId id="268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 autoAdjust="0"/>
    <p:restoredTop sz="94591" autoAdjust="0"/>
  </p:normalViewPr>
  <p:slideViewPr>
    <p:cSldViewPr>
      <p:cViewPr varScale="1">
        <p:scale>
          <a:sx n="82" d="100"/>
          <a:sy n="82" d="100"/>
        </p:scale>
        <p:origin x="-15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BA649-9B4D-4C93-BB7A-11B487720F82}" type="datetime1">
              <a:rPr lang="zh-CN" altLang="en-US"/>
              <a:pPr>
                <a:defRPr/>
              </a:pPr>
              <a:t>2017-05-09</a:t>
            </a:fld>
            <a:endParaRPr lang="zh-CN" altLang="en-US"/>
          </a:p>
        </p:txBody>
      </p:sp>
      <p:sp>
        <p:nvSpPr>
          <p:cNvPr id="5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  <p:sp>
        <p:nvSpPr>
          <p:cNvPr id="6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16840-483D-4778-99F1-655AB8A6AC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8B344-9469-45B2-A238-C8C7711F5459}" type="datetime1">
              <a:rPr lang="zh-CN" altLang="en-US"/>
              <a:pPr>
                <a:defRPr/>
              </a:pPr>
              <a:t>2017-05-09</a:t>
            </a:fld>
            <a:endParaRPr lang="zh-CN" altLang="en-US"/>
          </a:p>
        </p:txBody>
      </p:sp>
      <p:sp>
        <p:nvSpPr>
          <p:cNvPr id="5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  <p:sp>
        <p:nvSpPr>
          <p:cNvPr id="6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77D95-80C8-4D3D-8734-EE49FB87CD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9755E-C0F6-4514-A2DB-2190E4FA20EC}" type="datetime1">
              <a:rPr lang="zh-CN" altLang="en-US"/>
              <a:pPr>
                <a:defRPr/>
              </a:pPr>
              <a:t>2017-05-09</a:t>
            </a:fld>
            <a:endParaRPr lang="zh-CN" altLang="en-US"/>
          </a:p>
        </p:txBody>
      </p:sp>
      <p:sp>
        <p:nvSpPr>
          <p:cNvPr id="5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  <p:sp>
        <p:nvSpPr>
          <p:cNvPr id="6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4B9E0-A2E8-4A4A-93AD-0FF921AA12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36A7F-8A9A-4074-978B-79CAA166B3EB}" type="datetime1">
              <a:rPr lang="zh-CN" altLang="en-US"/>
              <a:pPr>
                <a:defRPr/>
              </a:pPr>
              <a:t>2017-05-09</a:t>
            </a:fld>
            <a:endParaRPr lang="zh-CN" altLang="en-US"/>
          </a:p>
        </p:txBody>
      </p:sp>
      <p:sp>
        <p:nvSpPr>
          <p:cNvPr id="6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  <p:sp>
        <p:nvSpPr>
          <p:cNvPr id="7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A0D05-5E52-4D86-BB46-5B16163BC5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D85BF-FADC-47E4-86CE-D3EA16909604}" type="datetime1">
              <a:rPr lang="zh-CN" altLang="en-US"/>
              <a:pPr>
                <a:defRPr/>
              </a:pPr>
              <a:t>2017-05-09</a:t>
            </a:fld>
            <a:endParaRPr lang="zh-CN" altLang="en-US"/>
          </a:p>
        </p:txBody>
      </p:sp>
      <p:sp>
        <p:nvSpPr>
          <p:cNvPr id="8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  <p:sp>
        <p:nvSpPr>
          <p:cNvPr id="9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449C4-FB0D-490D-98F5-10C3175E0E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FB631-C424-4658-9123-734FAD2B6FDD}" type="datetime1">
              <a:rPr lang="zh-CN" altLang="en-US"/>
              <a:pPr>
                <a:defRPr/>
              </a:pPr>
              <a:t>2017-05-09</a:t>
            </a:fld>
            <a:endParaRPr lang="zh-CN" altLang="en-US"/>
          </a:p>
        </p:txBody>
      </p:sp>
      <p:sp>
        <p:nvSpPr>
          <p:cNvPr id="4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  <p:sp>
        <p:nvSpPr>
          <p:cNvPr id="5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27246-EAE1-4471-9577-74D558884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F09FA-3E0F-43B4-AB61-CA275F79C852}" type="datetime1">
              <a:rPr lang="zh-CN" altLang="en-US"/>
              <a:pPr>
                <a:defRPr/>
              </a:pPr>
              <a:t>2017-05-09</a:t>
            </a:fld>
            <a:endParaRPr lang="zh-CN" altLang="en-US"/>
          </a:p>
        </p:txBody>
      </p:sp>
      <p:sp>
        <p:nvSpPr>
          <p:cNvPr id="3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  <p:sp>
        <p:nvSpPr>
          <p:cNvPr id="4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29B9A-41C2-436C-B4CC-B3829B2C8A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F28C8-545F-49BB-A1EF-B51C256ECC2D}" type="datetime1">
              <a:rPr lang="zh-CN" altLang="en-US"/>
              <a:pPr>
                <a:defRPr/>
              </a:pPr>
              <a:t>2017-05-09</a:t>
            </a:fld>
            <a:endParaRPr lang="zh-CN" altLang="en-US"/>
          </a:p>
        </p:txBody>
      </p:sp>
      <p:sp>
        <p:nvSpPr>
          <p:cNvPr id="6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  <p:sp>
        <p:nvSpPr>
          <p:cNvPr id="7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C8891-3251-44E1-BFB3-8140C142D6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21165-219F-441E-985C-E9965CC2F277}" type="datetime1">
              <a:rPr lang="zh-CN" altLang="en-US"/>
              <a:pPr>
                <a:defRPr/>
              </a:pPr>
              <a:t>2017-05-09</a:t>
            </a:fld>
            <a:endParaRPr lang="zh-CN" altLang="en-US"/>
          </a:p>
        </p:txBody>
      </p:sp>
      <p:sp>
        <p:nvSpPr>
          <p:cNvPr id="6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  <p:sp>
        <p:nvSpPr>
          <p:cNvPr id="7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CA0DB-77D0-4A51-A6A8-034A036FB6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F7641-2D91-4965-A026-F88BEE2E087E}" type="datetime1">
              <a:rPr lang="zh-CN" altLang="en-US"/>
              <a:pPr>
                <a:defRPr/>
              </a:pPr>
              <a:t>2017-05-09</a:t>
            </a:fld>
            <a:endParaRPr lang="zh-CN" altLang="en-US"/>
          </a:p>
        </p:txBody>
      </p:sp>
      <p:sp>
        <p:nvSpPr>
          <p:cNvPr id="5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  <p:sp>
        <p:nvSpPr>
          <p:cNvPr id="6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E2944-74FE-4EA0-9BC1-82735BAE70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69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483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71507-7572-499D-BC7A-2E11ACD4FDFA}" type="datetime1">
              <a:rPr lang="zh-CN" altLang="en-US"/>
              <a:pPr>
                <a:defRPr/>
              </a:pPr>
              <a:t>2017-05-09</a:t>
            </a:fld>
            <a:endParaRPr lang="zh-CN" altLang="en-US"/>
          </a:p>
        </p:txBody>
      </p:sp>
      <p:sp>
        <p:nvSpPr>
          <p:cNvPr id="5" name="页脚占位符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  <p:sp>
        <p:nvSpPr>
          <p:cNvPr id="6" name="灯片编号占位符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913C2-FC83-4391-B1A9-ECC1E3D73D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057900" y="274638"/>
            <a:ext cx="18669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483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任意多边形 11"/>
          <p:cNvSpPr>
            <a:spLocks noChangeArrowheads="1"/>
          </p:cNvSpPr>
          <p:nvPr/>
        </p:nvSpPr>
        <p:spPr bwMode="auto">
          <a:xfrm>
            <a:off x="0" y="4751388"/>
            <a:ext cx="9144000" cy="2112962"/>
          </a:xfrm>
          <a:custGeom>
            <a:avLst/>
            <a:gdLst>
              <a:gd name="T0" fmla="*/ 0 w 5760"/>
              <a:gd name="T1" fmla="*/ 1066 h 1331"/>
              <a:gd name="T2" fmla="*/ 0 w 5760"/>
              <a:gd name="T3" fmla="*/ 1331 h 1331"/>
              <a:gd name="T4" fmla="*/ 5760 w 5760"/>
              <a:gd name="T5" fmla="*/ 1331 h 1331"/>
              <a:gd name="T6" fmla="*/ 5760 w 5760"/>
              <a:gd name="T7" fmla="*/ 0 h 1331"/>
              <a:gd name="T8" fmla="*/ 0 w 5760"/>
              <a:gd name="T9" fmla="*/ 1066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331"/>
              <a:gd name="T17" fmla="*/ 5760 w 5760"/>
              <a:gd name="T18" fmla="*/ 1331 h 1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rgbClr val="5F6ED0">
              <a:alpha val="45000"/>
            </a:srgbClr>
          </a:solidFill>
          <a:ln w="9525">
            <a:noFill/>
            <a:miter lim="800000"/>
            <a:headEnd/>
            <a:tailEnd/>
          </a:ln>
          <a:effectLst>
            <a:outerShdw dist="44450" dir="16200000" algn="ctr" rotWithShape="0">
              <a:srgbClr val="000000">
                <a:alpha val="34000"/>
              </a:srgb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051" name="任意多边形 15"/>
          <p:cNvSpPr>
            <a:spLocks noChangeArrowheads="1"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T0" fmla="*/ 1828800 w 1914"/>
              <a:gd name="T1" fmla="*/ 14258 h 4329"/>
              <a:gd name="T2" fmla="*/ 1828800 w 1914"/>
              <a:gd name="T3" fmla="*/ 6858000 h 4329"/>
              <a:gd name="T4" fmla="*/ 194919 w 1914"/>
              <a:gd name="T5" fmla="*/ 6854832 h 4329"/>
              <a:gd name="T6" fmla="*/ 0 w 1914"/>
              <a:gd name="T7" fmla="*/ 0 h 4329"/>
              <a:gd name="T8" fmla="*/ 1828800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0021FF">
              <a:alpha val="39999"/>
            </a:srgbClr>
          </a:solidFill>
          <a:ln w="9525">
            <a:noFill/>
            <a:miter lim="800000"/>
            <a:headEnd/>
            <a:tailEnd/>
          </a:ln>
          <a:effectLst>
            <a:outerShdw dist="50800" dir="10800000" algn="ctr" rotWithShape="0">
              <a:srgbClr val="000000">
                <a:alpha val="43999"/>
              </a:srgb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052" name="任意多边形 10"/>
          <p:cNvSpPr>
            <a:spLocks noChangeArrowheads="1"/>
          </p:cNvSpPr>
          <p:nvPr/>
        </p:nvSpPr>
        <p:spPr bwMode="auto">
          <a:xfrm>
            <a:off x="0" y="4751388"/>
            <a:ext cx="9144000" cy="2112962"/>
          </a:xfrm>
          <a:custGeom>
            <a:avLst/>
            <a:gdLst>
              <a:gd name="T0" fmla="*/ 0 w 5760"/>
              <a:gd name="T1" fmla="*/ 1066 h 1331"/>
              <a:gd name="T2" fmla="*/ 0 w 5760"/>
              <a:gd name="T3" fmla="*/ 1331 h 1331"/>
              <a:gd name="T4" fmla="*/ 5760 w 5760"/>
              <a:gd name="T5" fmla="*/ 1331 h 1331"/>
              <a:gd name="T6" fmla="*/ 5760 w 5760"/>
              <a:gd name="T7" fmla="*/ 0 h 1331"/>
              <a:gd name="T8" fmla="*/ 0 w 5760"/>
              <a:gd name="T9" fmla="*/ 1066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331"/>
              <a:gd name="T17" fmla="*/ 5760 w 5760"/>
              <a:gd name="T18" fmla="*/ 1331 h 1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rgbClr val="5F6ED0">
              <a:alpha val="45000"/>
            </a:srgbClr>
          </a:solidFill>
          <a:ln w="9525">
            <a:noFill/>
            <a:miter lim="800000"/>
            <a:headEnd/>
            <a:tailEnd/>
          </a:ln>
          <a:effectLst>
            <a:outerShdw dist="44450" dir="16200000" algn="ctr" rotWithShape="0">
              <a:srgbClr val="000000">
                <a:alpha val="34000"/>
              </a:srgb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053" name="任意多边形 12"/>
          <p:cNvSpPr>
            <a:spLocks noChangeArrowheads="1"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0021FF">
              <a:alpha val="39999"/>
            </a:srgbClr>
          </a:solidFill>
          <a:ln w="9525">
            <a:noFill/>
            <a:miter lim="800000"/>
            <a:headEnd/>
            <a:tailEnd/>
          </a:ln>
          <a:effectLst>
            <a:outerShdw dist="50800" dir="10800000" algn="ctr" rotWithShape="0">
              <a:srgbClr val="000000">
                <a:alpha val="43999"/>
              </a:srgb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054" name="标题占位符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5" name="文本占位符 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6" name="日期占位符 2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AEB6BB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2FE255-4EF8-486F-B812-CD9EBB901B16}" type="datetime1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2017-05-09</a:t>
            </a:fld>
            <a:endParaRPr lang="zh-CN" altLang="en-US"/>
          </a:p>
        </p:txBody>
      </p:sp>
      <p:sp>
        <p:nvSpPr>
          <p:cNvPr id="2057" name="页脚占位符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1438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AEB6BB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1</a:t>
            </a:r>
            <a:endParaRPr lang="zh-CN" altLang="en-US"/>
          </a:p>
        </p:txBody>
      </p:sp>
      <p:sp>
        <p:nvSpPr>
          <p:cNvPr id="2058" name="灯片编号占位符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421438"/>
            <a:ext cx="762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AEB6BB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02B633-DDF8-46A2-A7A1-B02A0F858B0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>
          <a:solidFill>
            <a:schemeClr val="tx1"/>
          </a:solidFill>
          <a:latin typeface="+mn-lt"/>
          <a:ea typeface="+mn-ea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>
          <a:solidFill>
            <a:schemeClr val="tx1"/>
          </a:solidFill>
          <a:latin typeface="+mn-lt"/>
          <a:ea typeface="+mn-ea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90000"/>
        <a:buFont typeface="Wingdings 2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charset="0"/>
        <a:buChar char="-"/>
        <a:defRPr sz="2000">
          <a:solidFill>
            <a:schemeClr val="tx1"/>
          </a:solidFill>
          <a:latin typeface="+mn-lt"/>
          <a:ea typeface="+mn-ea"/>
        </a:defRPr>
      </a:lvl5pPr>
      <a:lvl6pPr marL="19462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6pPr>
      <a:lvl7pPr marL="24034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7pPr>
      <a:lvl8pPr marL="28606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8pPr>
      <a:lvl9pPr marL="33178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任意多边形 11"/>
          <p:cNvSpPr>
            <a:spLocks noChangeArrowheads="1"/>
          </p:cNvSpPr>
          <p:nvPr/>
        </p:nvSpPr>
        <p:spPr bwMode="auto">
          <a:xfrm>
            <a:off x="0" y="4751388"/>
            <a:ext cx="9144000" cy="2112962"/>
          </a:xfrm>
          <a:custGeom>
            <a:avLst/>
            <a:gdLst>
              <a:gd name="T0" fmla="*/ 0 w 5760"/>
              <a:gd name="T1" fmla="*/ 1066 h 1331"/>
              <a:gd name="T2" fmla="*/ 0 w 5760"/>
              <a:gd name="T3" fmla="*/ 1331 h 1331"/>
              <a:gd name="T4" fmla="*/ 5760 w 5760"/>
              <a:gd name="T5" fmla="*/ 1331 h 1331"/>
              <a:gd name="T6" fmla="*/ 5760 w 5760"/>
              <a:gd name="T7" fmla="*/ 0 h 1331"/>
              <a:gd name="T8" fmla="*/ 0 w 5760"/>
              <a:gd name="T9" fmla="*/ 1066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331"/>
              <a:gd name="T17" fmla="*/ 5760 w 5760"/>
              <a:gd name="T18" fmla="*/ 1331 h 1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rgbClr val="5F6ED0">
              <a:alpha val="45000"/>
            </a:srgbClr>
          </a:solidFill>
          <a:ln w="9525">
            <a:noFill/>
            <a:miter lim="800000"/>
            <a:headEnd/>
            <a:tailEnd/>
          </a:ln>
          <a:effectLst>
            <a:outerShdw dist="44450" dir="16200000" algn="ctr" rotWithShape="0">
              <a:srgbClr val="000000">
                <a:alpha val="34000"/>
              </a:srgb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4099" name="任意多边形 15"/>
          <p:cNvSpPr>
            <a:spLocks noChangeArrowheads="1"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T0" fmla="*/ 1828800 w 1914"/>
              <a:gd name="T1" fmla="*/ 14258 h 4329"/>
              <a:gd name="T2" fmla="*/ 1828800 w 1914"/>
              <a:gd name="T3" fmla="*/ 6858000 h 4329"/>
              <a:gd name="T4" fmla="*/ 194919 w 1914"/>
              <a:gd name="T5" fmla="*/ 6854832 h 4329"/>
              <a:gd name="T6" fmla="*/ 0 w 1914"/>
              <a:gd name="T7" fmla="*/ 0 h 4329"/>
              <a:gd name="T8" fmla="*/ 1828800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0021FF">
              <a:alpha val="39999"/>
            </a:srgbClr>
          </a:solidFill>
          <a:ln w="9525">
            <a:noFill/>
            <a:miter lim="800000"/>
            <a:headEnd/>
            <a:tailEnd/>
          </a:ln>
          <a:effectLst>
            <a:outerShdw dist="50800" dir="10800000" algn="ctr" rotWithShape="0">
              <a:srgbClr val="000000">
                <a:alpha val="43999"/>
              </a:srgb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4100" name="标题占位符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101" name="文本占位符 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4102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1438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AEB6BB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1</a:t>
            </a:r>
            <a:endParaRPr lang="zh-CN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Constantia" pitchFamily="18" charset="0"/>
          <a:ea typeface="华文新魏" pitchFamily="2" charset="-122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>
          <a:solidFill>
            <a:schemeClr val="tx1"/>
          </a:solidFill>
          <a:latin typeface="+mn-lt"/>
          <a:ea typeface="+mn-ea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>
          <a:solidFill>
            <a:schemeClr val="tx1"/>
          </a:solidFill>
          <a:latin typeface="+mn-lt"/>
          <a:ea typeface="+mn-ea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90000"/>
        <a:buFont typeface="Wingdings 2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charset="0"/>
        <a:buChar char="-"/>
        <a:defRPr sz="2000">
          <a:solidFill>
            <a:schemeClr val="tx1"/>
          </a:solidFill>
          <a:latin typeface="+mn-lt"/>
          <a:ea typeface="+mn-ea"/>
        </a:defRPr>
      </a:lvl5pPr>
      <a:lvl6pPr marL="19462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6pPr>
      <a:lvl7pPr marL="24034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7pPr>
      <a:lvl8pPr marL="28606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8pPr>
      <a:lvl9pPr marL="3317875" indent="-182563" algn="l" rtl="0" fontAlgn="base">
        <a:spcBef>
          <a:spcPct val="20000"/>
        </a:spcBef>
        <a:spcAft>
          <a:spcPct val="0"/>
        </a:spcAft>
        <a:buClr>
          <a:srgbClr val="8B8D8C"/>
        </a:buClr>
        <a:buSzPct val="100000"/>
        <a:buFont typeface="Arial" pitchFamily="34" charset="0"/>
        <a:buChar char="-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949450" y="1055688"/>
            <a:ext cx="4567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7171" name="WordArt 3"/>
          <p:cNvSpPr>
            <a:spLocks noChangeArrowheads="1" noChangeShapeType="1"/>
          </p:cNvSpPr>
          <p:nvPr/>
        </p:nvSpPr>
        <p:spPr bwMode="auto">
          <a:xfrm>
            <a:off x="969963" y="1055688"/>
            <a:ext cx="7264400" cy="12211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522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kern="10" dirty="0" smtClean="0">
                <a:ln w="19050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</a:rPr>
              <a:t>实验九、动物细胞的原代培养</a:t>
            </a:r>
            <a:endParaRPr lang="en-US" altLang="zh-CN" sz="4400" b="1" kern="10" dirty="0" smtClean="0">
              <a:ln w="19050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华文新魏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kern="10" dirty="0" smtClean="0">
                <a:ln w="19050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</a:rPr>
              <a:t>            及活力测定</a:t>
            </a:r>
          </a:p>
        </p:txBody>
      </p:sp>
      <p:sp>
        <p:nvSpPr>
          <p:cNvPr id="7172" name="TextBox 4"/>
          <p:cNvSpPr>
            <a:spLocks noChangeArrowheads="1"/>
          </p:cNvSpPr>
          <p:nvPr/>
        </p:nvSpPr>
        <p:spPr bwMode="auto">
          <a:xfrm>
            <a:off x="1785938" y="3803650"/>
            <a:ext cx="5643562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FFFF"/>
                </a:solidFill>
                <a:latin typeface="华文新魏" pitchFamily="2" charset="-122"/>
                <a:sym typeface="华文新魏" pitchFamily="2" charset="-122"/>
              </a:rPr>
              <a:t>李金亭</a:t>
            </a:r>
          </a:p>
          <a:p>
            <a:pPr algn="ctr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FFFF"/>
                </a:solidFill>
                <a:latin typeface="华文新魏" pitchFamily="2" charset="-122"/>
                <a:sym typeface="华文新魏" pitchFamily="2" charset="-122"/>
              </a:rPr>
              <a:t>河南师范大学生命科学学院</a:t>
            </a:r>
            <a:endParaRPr lang="zh-CN" altLang="en-US" dirty="0" smtClean="0">
              <a:solidFill>
                <a:srgbClr val="FFFFFF"/>
              </a:solidFill>
              <a:latin typeface="Arial" charset="0"/>
              <a:ea typeface="宋体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2708920"/>
            <a:ext cx="60515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dirty="0">
                <a:solidFill>
                  <a:srgbClr val="FFFF00"/>
                </a:solidFill>
                <a:latin typeface="华文新魏"/>
              </a:rPr>
              <a:t>—</a:t>
            </a:r>
            <a:r>
              <a:rPr lang="zh-CN" altLang="en-US" sz="3600" b="1" dirty="0">
                <a:solidFill>
                  <a:srgbClr val="FFFF00"/>
                </a:solidFill>
                <a:latin typeface="华文新魏"/>
              </a:rPr>
              <a:t>小鼠腹腔巨噬细胞的培养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3789040"/>
            <a:ext cx="600228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just" fontAlgn="base">
              <a:lnSpc>
                <a:spcPts val="4200"/>
              </a:lnSpc>
              <a:spcBef>
                <a:spcPct val="0"/>
              </a:spcBef>
              <a:spcAft>
                <a:spcPts val="1800"/>
              </a:spcAft>
              <a:defRPr/>
            </a:pPr>
            <a:r>
              <a:rPr lang="en-US" altLang="zh-CN" sz="3200" b="1" dirty="0">
                <a:solidFill>
                  <a:srgbClr val="FFFFFF"/>
                </a:solidFill>
                <a:latin typeface="华文新魏"/>
                <a:sym typeface="宋体" pitchFamily="2" charset="-122"/>
              </a:rPr>
              <a:t>6.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  <a:sym typeface="宋体" pitchFamily="2" charset="-122"/>
              </a:rPr>
              <a:t>以后每天观察细胞生长情况，待细胞长至</a:t>
            </a:r>
            <a:r>
              <a:rPr lang="en-US" altLang="zh-CN" sz="3200" b="1" dirty="0">
                <a:solidFill>
                  <a:srgbClr val="FFFFFF"/>
                </a:solidFill>
                <a:latin typeface="华文新魏"/>
                <a:sym typeface="宋体" pitchFamily="2" charset="-122"/>
              </a:rPr>
              <a:t>80%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  <a:sym typeface="宋体" pitchFamily="2" charset="-122"/>
              </a:rPr>
              <a:t>～</a:t>
            </a:r>
            <a:r>
              <a:rPr lang="en-US" altLang="zh-CN" sz="3200" b="1" dirty="0">
                <a:solidFill>
                  <a:srgbClr val="FFFFFF"/>
                </a:solidFill>
                <a:latin typeface="华文新魏"/>
                <a:sym typeface="宋体" pitchFamily="2" charset="-122"/>
              </a:rPr>
              <a:t>90%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  <a:sym typeface="宋体" pitchFamily="2" charset="-122"/>
              </a:rPr>
              <a:t>汇合度时进行传代培养。</a:t>
            </a:r>
            <a:endParaRPr lang="en-US" altLang="zh-CN" sz="3200" b="1" dirty="0">
              <a:solidFill>
                <a:srgbClr val="FFFFFF"/>
              </a:solidFill>
              <a:latin typeface="华文新魏"/>
              <a:sym typeface="Arial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5657" y="1556792"/>
            <a:ext cx="600228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just" fontAlgn="base">
              <a:lnSpc>
                <a:spcPts val="4200"/>
              </a:lnSpc>
              <a:spcBef>
                <a:spcPct val="0"/>
              </a:spcBef>
              <a:defRPr/>
            </a:pPr>
            <a:r>
              <a:rPr lang="en-US" altLang="zh-CN" sz="3200" b="1" dirty="0">
                <a:solidFill>
                  <a:srgbClr val="FFFFFF"/>
                </a:solidFill>
                <a:latin typeface="华文新魏"/>
                <a:sym typeface="宋体" pitchFamily="2" charset="-122"/>
              </a:rPr>
              <a:t>5. 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  <a:sym typeface="宋体" pitchFamily="2" charset="-122"/>
              </a:rPr>
              <a:t>盖好瓶盖，在培养瓶上注明细胞来源、操作者姓名、日期，置</a:t>
            </a:r>
            <a:r>
              <a:rPr lang="en-US" altLang="zh-CN" sz="3200" b="1" dirty="0">
                <a:solidFill>
                  <a:srgbClr val="FFFFFF"/>
                </a:solidFill>
                <a:latin typeface="华文新魏"/>
                <a:sym typeface="宋体" pitchFamily="2" charset="-122"/>
              </a:rPr>
              <a:t>37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  <a:sym typeface="宋体" pitchFamily="2" charset="-122"/>
              </a:rPr>
              <a:t>℃的</a:t>
            </a:r>
            <a:r>
              <a:rPr lang="en-US" altLang="zh-CN" sz="3200" b="1" dirty="0">
                <a:solidFill>
                  <a:srgbClr val="FFFFFF"/>
                </a:solidFill>
                <a:latin typeface="华文新魏"/>
                <a:sym typeface="宋体" pitchFamily="2" charset="-122"/>
              </a:rPr>
              <a:t>CO</a:t>
            </a:r>
            <a:r>
              <a:rPr lang="en-US" altLang="zh-CN" sz="3200" b="1" baseline="-25000" dirty="0">
                <a:solidFill>
                  <a:srgbClr val="FFFFFF"/>
                </a:solidFill>
                <a:latin typeface="华文新魏"/>
                <a:sym typeface="宋体" pitchFamily="2" charset="-122"/>
              </a:rPr>
              <a:t>2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  <a:sym typeface="宋体" pitchFamily="2" charset="-122"/>
              </a:rPr>
              <a:t>培养箱中；</a:t>
            </a:r>
            <a:endParaRPr lang="en-US" altLang="zh-CN" sz="3200" b="1" dirty="0">
              <a:solidFill>
                <a:srgbClr val="FFFFFF"/>
              </a:solidFill>
              <a:latin typeface="华文新魏"/>
              <a:sym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969963" y="1628775"/>
            <a:ext cx="7491412" cy="3298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FFFFFF"/>
                </a:solidFill>
                <a:latin typeface="华文新魏" pitchFamily="2" charset="-122"/>
                <a:sym typeface="Franklin Gothic Book" pitchFamily="34" charset="0"/>
              </a:rPr>
              <a:t>        24h</a:t>
            </a:r>
            <a:r>
              <a:rPr lang="zh-CN" altLang="en-US" sz="3600" b="1" dirty="0" smtClean="0">
                <a:solidFill>
                  <a:srgbClr val="FFFFFF"/>
                </a:solidFill>
                <a:latin typeface="华文新魏" pitchFamily="2" charset="-122"/>
                <a:sym typeface="宋体" charset="-122"/>
              </a:rPr>
              <a:t>后观察，若培养液变成</a:t>
            </a:r>
            <a:r>
              <a:rPr lang="zh-CN" altLang="en-US" sz="3600" b="1" dirty="0" smtClean="0">
                <a:solidFill>
                  <a:srgbClr val="FFFF00"/>
                </a:solidFill>
                <a:latin typeface="华文新魏" pitchFamily="2" charset="-122"/>
                <a:sym typeface="宋体" charset="-122"/>
              </a:rPr>
              <a:t>黄色且混浊</a:t>
            </a:r>
            <a:r>
              <a:rPr lang="zh-CN" altLang="en-US" sz="3600" b="1" dirty="0" smtClean="0">
                <a:solidFill>
                  <a:srgbClr val="FFFFFF"/>
                </a:solidFill>
                <a:latin typeface="华文新魏" pitchFamily="2" charset="-122"/>
                <a:sym typeface="宋体" charset="-122"/>
              </a:rPr>
              <a:t>，表示已</a:t>
            </a:r>
            <a:r>
              <a:rPr lang="zh-CN" altLang="en-US" sz="3600" b="1" dirty="0" smtClean="0">
                <a:solidFill>
                  <a:srgbClr val="FFFF00"/>
                </a:solidFill>
                <a:latin typeface="华文新魏" pitchFamily="2" charset="-122"/>
                <a:sym typeface="宋体" charset="-122"/>
              </a:rPr>
              <a:t>被污染</a:t>
            </a:r>
            <a:r>
              <a:rPr lang="zh-CN" altLang="en-US" sz="3600" b="1" dirty="0" smtClean="0">
                <a:solidFill>
                  <a:srgbClr val="FFFFFF"/>
                </a:solidFill>
                <a:latin typeface="华文新魏" pitchFamily="2" charset="-122"/>
                <a:sym typeface="宋体" charset="-122"/>
              </a:rPr>
              <a:t>；若培养液变成紫色，一般细胞生长不好；若培养液变为橘红色，一般显示细胞生长良好。</a:t>
            </a:r>
            <a:endParaRPr lang="zh-CN" altLang="en-US" sz="2000" dirty="0" smtClean="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861449" y="620688"/>
            <a:ext cx="7385050" cy="927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zh-CN" sz="3200" b="1" i="1" dirty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 </a:t>
            </a:r>
            <a:r>
              <a:rPr lang="zh-CN" altLang="en-US" sz="4000" b="1" dirty="0">
                <a:solidFill>
                  <a:srgbClr val="FFFF00"/>
                </a:solidFill>
                <a:latin typeface="华文新魏" pitchFamily="2" charset="-122"/>
                <a:sym typeface="宋体" pitchFamily="2" charset="-122"/>
              </a:rPr>
              <a:t>六、注意</a:t>
            </a:r>
            <a:r>
              <a:rPr lang="zh-CN" altLang="en-US" sz="4000" b="1" dirty="0" smtClean="0">
                <a:solidFill>
                  <a:srgbClr val="FFFF00"/>
                </a:solidFill>
                <a:latin typeface="华文新魏" pitchFamily="2" charset="-122"/>
                <a:sym typeface="宋体" pitchFamily="2" charset="-122"/>
              </a:rPr>
              <a:t>事项</a:t>
            </a:r>
            <a:endParaRPr lang="zh-CN" altLang="en-US" sz="4000" b="1" dirty="0">
              <a:solidFill>
                <a:srgbClr val="FFFF00"/>
              </a:solidFill>
              <a:latin typeface="华文新魏" pitchFamily="2" charset="-122"/>
              <a:sym typeface="宋体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25500" y="1844824"/>
            <a:ext cx="7385050" cy="110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60363" indent="-360363" algn="just" eaLnBrk="0" fontAlgn="base" hangingPunct="0">
              <a:lnSpc>
                <a:spcPts val="4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zh-CN" sz="3200" b="1" dirty="0" smtClean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1</a:t>
            </a:r>
            <a:r>
              <a:rPr lang="en-US" altLang="zh-CN" sz="3200" b="1" dirty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.</a:t>
            </a:r>
            <a:r>
              <a:rPr lang="zh-CN" altLang="en-US" sz="3200" b="1" dirty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自取材开始，保持所有组织处于无菌条件。细胞计数可在有菌环境中进行</a:t>
            </a:r>
            <a:r>
              <a:rPr lang="zh-CN" altLang="en-US" sz="3200" b="1" dirty="0" smtClean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；</a:t>
            </a:r>
            <a:endParaRPr lang="zh-CN" altLang="en-US" sz="3200" b="1" dirty="0">
              <a:solidFill>
                <a:srgbClr val="FFFFFF"/>
              </a:solidFill>
              <a:latin typeface="华文新魏" pitchFamily="2" charset="-122"/>
              <a:sym typeface="宋体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25500" y="3188819"/>
            <a:ext cx="7385050" cy="1104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60363" indent="-360363" algn="just" eaLnBrk="0" fontAlgn="base" hangingPunct="0">
              <a:lnSpc>
                <a:spcPts val="4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zh-CN" sz="3200" b="1" dirty="0" smtClean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2</a:t>
            </a:r>
            <a:r>
              <a:rPr lang="en-US" altLang="zh-CN" sz="3200" b="1" dirty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.</a:t>
            </a:r>
            <a:r>
              <a:rPr lang="zh-CN" altLang="en-US" sz="3200" b="1" dirty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在超净台中</a:t>
            </a:r>
            <a:r>
              <a:rPr lang="en-US" altLang="zh-CN" sz="3200" b="1" dirty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,</a:t>
            </a:r>
            <a:r>
              <a:rPr lang="zh-CN" altLang="en-US" sz="3200" b="1" dirty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组织细胞、培养液等不能暴露过久</a:t>
            </a:r>
            <a:r>
              <a:rPr lang="en-US" altLang="zh-CN" sz="3200" b="1" dirty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,</a:t>
            </a:r>
            <a:r>
              <a:rPr lang="zh-CN" altLang="en-US" sz="3200" b="1" dirty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以免溶液蒸发</a:t>
            </a:r>
            <a:r>
              <a:rPr lang="zh-CN" altLang="en-US" sz="3200" b="1" dirty="0" smtClean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；</a:t>
            </a:r>
            <a:endParaRPr lang="zh-CN" altLang="en-US" sz="3200" b="1" dirty="0">
              <a:solidFill>
                <a:srgbClr val="FFFFFF"/>
              </a:solidFill>
              <a:latin typeface="华文新魏" pitchFamily="2" charset="-122"/>
              <a:sym typeface="宋体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25500" y="4317659"/>
            <a:ext cx="738505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60363" indent="-360363" algn="just" eaLnBrk="0" fontAlgn="base" hangingPunct="0">
              <a:lnSpc>
                <a:spcPts val="4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zh-CN" sz="3200" b="1" dirty="0" smtClean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3</a:t>
            </a:r>
            <a:r>
              <a:rPr lang="en-US" altLang="zh-CN" sz="3200" b="1" dirty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.</a:t>
            </a:r>
            <a:r>
              <a:rPr lang="zh-CN" altLang="en-US" sz="3200" b="1" dirty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凡在超净台外操作的步骤，各器皿需用盖子或</a:t>
            </a:r>
            <a:r>
              <a:rPr lang="zh-CN" altLang="en-US" sz="3200" b="1" dirty="0" smtClean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橡皮塞盖严，</a:t>
            </a:r>
            <a:r>
              <a:rPr lang="zh-CN" altLang="en-US" sz="3200" b="1" dirty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以防止细菌落入；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32937" y="836712"/>
            <a:ext cx="5944744" cy="57964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65113" indent="-265113" algn="ctr" fontAlgn="base">
              <a:lnSpc>
                <a:spcPts val="3800"/>
              </a:lnSpc>
              <a:spcBef>
                <a:spcPct val="0"/>
              </a:spcBef>
              <a:spcAft>
                <a:spcPts val="1800"/>
              </a:spcAft>
              <a:defRPr/>
            </a:pPr>
            <a:r>
              <a:rPr lang="zh-CN" altLang="en-US" sz="4400" b="1" dirty="0" smtClean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charset="0"/>
              </a:rPr>
              <a:t>细胞的活力检测</a:t>
            </a:r>
            <a:endParaRPr lang="en-US" altLang="zh-CN" sz="4400" b="1" dirty="0" smtClean="0">
              <a:solidFill>
                <a:srgbClr val="FFFF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1" y="1556792"/>
            <a:ext cx="8067675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9625" fontAlgn="base">
              <a:lnSpc>
                <a:spcPts val="4300"/>
              </a:lnSpc>
              <a:spcBef>
                <a:spcPct val="0"/>
              </a:spcBef>
              <a:spcAft>
                <a:spcPts val="1800"/>
              </a:spcAft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华文新魏"/>
                <a:sym typeface="Arial" charset="0"/>
              </a:rPr>
              <a:t>最先做完原代培养的小组，回到</a:t>
            </a:r>
            <a:r>
              <a:rPr lang="en-US" altLang="zh-CN" sz="3200" b="1" dirty="0" smtClean="0">
                <a:solidFill>
                  <a:srgbClr val="FFFFFF"/>
                </a:solidFill>
                <a:latin typeface="华文新魏"/>
                <a:sym typeface="Arial" charset="0"/>
              </a:rPr>
              <a:t>309</a:t>
            </a:r>
            <a:r>
              <a:rPr lang="zh-CN" altLang="en-US" sz="3200" b="1" dirty="0" smtClean="0">
                <a:solidFill>
                  <a:srgbClr val="FFFFFF"/>
                </a:solidFill>
                <a:latin typeface="华文新魏"/>
                <a:sym typeface="Arial" charset="0"/>
              </a:rPr>
              <a:t>教室，按照前面的步骤再做一只小鼠，将吸取的小鼠腹腔液注入边台上的一只试管中，并加入加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  <a:sym typeface="Arial" charset="0"/>
              </a:rPr>
              <a:t>1滴0.4%台盼蓝溶液，混</a:t>
            </a:r>
            <a:r>
              <a:rPr lang="zh-CN" altLang="en-US" sz="3200" b="1" dirty="0" smtClean="0">
                <a:solidFill>
                  <a:srgbClr val="FFFFFF"/>
                </a:solidFill>
                <a:latin typeface="华文新魏"/>
                <a:sym typeface="Arial" charset="0"/>
              </a:rPr>
              <a:t>匀。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  <a:sym typeface="Arial" charset="0"/>
              </a:rPr>
              <a:t>即可用血球计数板计数活细胞数和死细胞</a:t>
            </a:r>
            <a:r>
              <a:rPr lang="zh-CN" altLang="en-US" sz="3200" b="1" dirty="0" smtClean="0">
                <a:solidFill>
                  <a:srgbClr val="FFFFFF"/>
                </a:solidFill>
                <a:latin typeface="华文新魏"/>
                <a:sym typeface="Arial" charset="0"/>
              </a:rPr>
              <a:t>数，计算细胞的存活率。</a:t>
            </a:r>
            <a:endParaRPr lang="en-US" altLang="zh-CN" sz="3200" b="1" dirty="0" smtClean="0">
              <a:solidFill>
                <a:srgbClr val="FFFFFF"/>
              </a:solidFill>
              <a:latin typeface="华文新魏"/>
              <a:sym typeface="Arial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2320" y="5085184"/>
            <a:ext cx="51117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982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日期占位符 1"/>
          <p:cNvSpPr txBox="1">
            <a:spLocks noGrp="1" noChangeArrowheads="1"/>
          </p:cNvSpPr>
          <p:nvPr/>
        </p:nvSpPr>
        <p:spPr bwMode="auto">
          <a:xfrm>
            <a:off x="457200" y="642143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362A76-F65D-45F7-A087-4819DA399AA0}" type="datetime1">
              <a:rPr lang="zh-CN" altLang="en-US" sz="1000" smtClean="0">
                <a:solidFill>
                  <a:srgbClr val="AEACA4"/>
                </a:solidFill>
                <a:latin typeface="Arial" charset="0"/>
                <a:ea typeface="宋体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2017-05-09</a:t>
            </a:fld>
            <a:endParaRPr lang="zh-CN" altLang="en-US" smtClean="0">
              <a:solidFill>
                <a:srgbClr val="FFFFFF"/>
              </a:solidFill>
              <a:latin typeface="Arial" charset="0"/>
              <a:ea typeface="宋体" charset="-122"/>
            </a:endParaRPr>
          </a:p>
        </p:txBody>
      </p:sp>
      <p:sp>
        <p:nvSpPr>
          <p:cNvPr id="21507" name="WordArt 7"/>
          <p:cNvSpPr>
            <a:spLocks noChangeArrowheads="1" noChangeShapeType="1" noTextEdit="1"/>
          </p:cNvSpPr>
          <p:nvPr/>
        </p:nvSpPr>
        <p:spPr bwMode="auto">
          <a:xfrm>
            <a:off x="1547813" y="1989138"/>
            <a:ext cx="5810250" cy="2736850"/>
          </a:xfrm>
          <a:prstGeom prst="rect">
            <a:avLst/>
          </a:prstGeom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6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  </a:t>
            </a:r>
          </a:p>
        </p:txBody>
      </p:sp>
      <p:sp>
        <p:nvSpPr>
          <p:cNvPr id="4" name="矩形 3"/>
          <p:cNvSpPr/>
          <p:nvPr/>
        </p:nvSpPr>
        <p:spPr>
          <a:xfrm>
            <a:off x="2266944" y="2060373"/>
            <a:ext cx="5258409" cy="264687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600" b="1" cap="all" dirty="0">
                <a:ln w="0"/>
                <a:solidFill>
                  <a:srgbClr val="FFFF00"/>
                </a:solidFill>
                <a:effectLst>
                  <a:reflection blurRad="6350" stA="60000" endA="900" endPos="58000" dir="5400000" sy="-100000" algn="bl" rotWithShape="0"/>
                </a:effectLst>
                <a:latin typeface="华文行楷" pitchFamily="2" charset="-122"/>
                <a:ea typeface="华文行楷" pitchFamily="2" charset="-122"/>
              </a:rPr>
              <a:t>结束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9963" y="1798638"/>
            <a:ext cx="7131050" cy="35036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0363" indent="-360363" fontAlgn="base">
              <a:lnSpc>
                <a:spcPts val="4600"/>
              </a:lnSpc>
              <a:spcBef>
                <a:spcPct val="0"/>
              </a:spcBef>
              <a:spcAft>
                <a:spcPts val="1800"/>
              </a:spcAft>
              <a:defRPr/>
            </a:pPr>
            <a:r>
              <a:rPr lang="zh-CN" altLang="zh-CN" sz="3200" b="1" dirty="0">
                <a:solidFill>
                  <a:srgbClr val="FFFFFF"/>
                </a:solidFill>
                <a:latin typeface="华文新魏"/>
                <a:sym typeface="Franklin Gothic Book" pitchFamily="34" charset="0"/>
              </a:rPr>
              <a:t>１</a:t>
            </a:r>
            <a:r>
              <a:rPr lang="en-US" altLang="zh-CN" sz="3200" b="1" dirty="0">
                <a:solidFill>
                  <a:srgbClr val="FFFFFF"/>
                </a:solidFill>
                <a:latin typeface="华文新魏"/>
                <a:sym typeface="Franklin Gothic Book" pitchFamily="34" charset="0"/>
              </a:rPr>
              <a:t>.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了解培养细胞生存环境、条件和代谢以及体外培养细胞成功率的分析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；</a:t>
            </a:r>
            <a:endParaRPr lang="zh-CN" altLang="zh-CN" sz="3200" b="1" dirty="0">
              <a:solidFill>
                <a:srgbClr val="FFFFFF"/>
              </a:solidFill>
              <a:latin typeface="华文新魏"/>
            </a:endParaRPr>
          </a:p>
          <a:p>
            <a:pPr marL="360363" indent="-360363" fontAlgn="base">
              <a:lnSpc>
                <a:spcPts val="4600"/>
              </a:lnSpc>
              <a:spcBef>
                <a:spcPct val="0"/>
              </a:spcBef>
              <a:spcAft>
                <a:spcPts val="1800"/>
              </a:spcAft>
              <a:defRPr/>
            </a:pP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２</a:t>
            </a:r>
            <a:r>
              <a:rPr lang="en-US" altLang="zh-CN" sz="3200" b="1" dirty="0">
                <a:solidFill>
                  <a:srgbClr val="FFFFFF"/>
                </a:solidFill>
                <a:latin typeface="华文新魏"/>
              </a:rPr>
              <a:t>.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学习和掌握组织培养技术的基本操作和培养技术。</a:t>
            </a:r>
            <a:endParaRPr lang="en-US" altLang="zh-CN" sz="3200" b="1" dirty="0">
              <a:solidFill>
                <a:srgbClr val="FFFFFF"/>
              </a:solidFill>
              <a:latin typeface="华文新魏"/>
            </a:endParaRPr>
          </a:p>
          <a:p>
            <a:pPr marL="360363" indent="-360363" fontAlgn="base">
              <a:lnSpc>
                <a:spcPts val="4600"/>
              </a:lnSpc>
              <a:spcBef>
                <a:spcPct val="0"/>
              </a:spcBef>
              <a:spcAft>
                <a:spcPts val="1800"/>
              </a:spcAft>
              <a:defRPr/>
            </a:pPr>
            <a:r>
              <a:rPr lang="en-US" altLang="zh-CN" sz="3200" b="1" dirty="0">
                <a:solidFill>
                  <a:srgbClr val="FFFFFF"/>
                </a:solidFill>
                <a:latin typeface="华文新魏" pitchFamily="2" charset="-122"/>
                <a:sym typeface="Franklin Gothic Book" pitchFamily="34" charset="0"/>
              </a:rPr>
              <a:t>3.</a:t>
            </a:r>
            <a:r>
              <a:rPr lang="zh-CN" altLang="en-US" sz="3200" b="1" dirty="0">
                <a:solidFill>
                  <a:srgbClr val="FFFFFF"/>
                </a:solidFill>
                <a:latin typeface="华文新魏" pitchFamily="2" charset="-122"/>
                <a:sym typeface="宋体" pitchFamily="2" charset="-122"/>
              </a:rPr>
              <a:t> </a:t>
            </a:r>
            <a:r>
              <a:rPr lang="zh-CN" altLang="zh-CN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掌握细胞活力测定的方法</a:t>
            </a:r>
            <a:r>
              <a:rPr lang="zh-CN" alt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en-US" sz="32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195" name="矩形 5"/>
          <p:cNvSpPr>
            <a:spLocks noChangeArrowheads="1"/>
          </p:cNvSpPr>
          <p:nvPr/>
        </p:nvSpPr>
        <p:spPr bwMode="auto">
          <a:xfrm>
            <a:off x="2627313" y="646113"/>
            <a:ext cx="35702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FF00"/>
                </a:solidFill>
                <a:latin typeface="华文新魏" pitchFamily="2" charset="-122"/>
                <a:sym typeface="华文新魏" pitchFamily="2" charset="-122"/>
              </a:rPr>
              <a:t>一、实验目的</a:t>
            </a:r>
            <a:endParaRPr lang="zh-CN" altLang="en-US" smtClean="0">
              <a:solidFill>
                <a:srgbClr val="FFFFFF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2482850" y="422275"/>
            <a:ext cx="36877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600" b="1" smtClean="0">
                <a:solidFill>
                  <a:srgbClr val="FFFF00"/>
                </a:solidFill>
                <a:latin typeface="华文新魏" pitchFamily="2" charset="-122"/>
                <a:sym typeface="Arial" charset="0"/>
              </a:rPr>
              <a:t>二、实验原理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785786" y="1214422"/>
            <a:ext cx="757242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fontAlgn="base">
              <a:lnSpc>
                <a:spcPts val="3900"/>
              </a:lnSpc>
              <a:spcAft>
                <a:spcPts val="2400"/>
              </a:spcAft>
              <a:defRPr/>
            </a:pPr>
            <a:r>
              <a:rPr lang="zh-CN" altLang="en-US" sz="2800" b="1" kern="0" dirty="0">
                <a:solidFill>
                  <a:srgbClr val="FFFF00"/>
                </a:solidFill>
                <a:latin typeface="Times New Roman" pitchFamily="18" charset="0"/>
              </a:rPr>
              <a:t>  </a:t>
            </a:r>
            <a:r>
              <a:rPr lang="en-US" altLang="zh-CN" sz="3600" b="1" kern="0" dirty="0">
                <a:solidFill>
                  <a:srgbClr val="FFFF00"/>
                </a:solidFill>
                <a:latin typeface="Times New Roman" pitchFamily="18" charset="0"/>
              </a:rPr>
              <a:t>1.</a:t>
            </a:r>
            <a:r>
              <a:rPr lang="zh-CN" altLang="en-US" sz="3600" b="1" kern="0" dirty="0">
                <a:solidFill>
                  <a:srgbClr val="FFFF00"/>
                </a:solidFill>
                <a:latin typeface="Times New Roman" pitchFamily="18" charset="0"/>
              </a:rPr>
              <a:t>原代培养：</a:t>
            </a:r>
            <a:endParaRPr lang="en-US" altLang="zh-CN" sz="3200" b="1" kern="0" dirty="0">
              <a:solidFill>
                <a:srgbClr val="FFFF00"/>
              </a:solidFill>
              <a:latin typeface="Times New Roman" pitchFamily="18" charset="0"/>
            </a:endParaRPr>
          </a:p>
          <a:p>
            <a:pPr indent="804863" fontAlgn="base">
              <a:lnSpc>
                <a:spcPts val="4500"/>
              </a:lnSpc>
              <a:spcAft>
                <a:spcPts val="2400"/>
              </a:spcAft>
              <a:defRPr/>
            </a:pPr>
            <a:r>
              <a:rPr lang="zh-CN" altLang="en-US" sz="3200" b="1" kern="0" dirty="0">
                <a:solidFill>
                  <a:srgbClr val="FFFFFF"/>
                </a:solidFill>
                <a:latin typeface="Times New Roman" pitchFamily="18" charset="0"/>
              </a:rPr>
              <a:t>原代细胞培养是指直接从动物体内获取的细胞、组织或器官，经体外培养后，直到第一次传代为止。这种培养，首先用无菌操作的方法，从动物体内取出所需要的组织（或器官），经消化，分散成为单个游离的细胞，在人工培养下，使其不断的生长及繁殖</a:t>
            </a:r>
            <a:r>
              <a:rPr lang="zh-CN" altLang="en-US" sz="3200" b="1" kern="0" dirty="0" smtClean="0">
                <a:solidFill>
                  <a:srgbClr val="FFFFFF"/>
                </a:solidFill>
                <a:latin typeface="Times New Roman" pitchFamily="18" charset="0"/>
              </a:rPr>
              <a:t>。</a:t>
            </a:r>
            <a:endParaRPr lang="zh-CN" altLang="en-US" sz="2800" b="1" kern="0" spc="-150" dirty="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825500" y="908050"/>
            <a:ext cx="764381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fontAlgn="base">
              <a:spcBef>
                <a:spcPct val="0"/>
              </a:spcBef>
              <a:spcAft>
                <a:spcPts val="3000"/>
              </a:spcAft>
              <a:defRPr/>
            </a:pPr>
            <a:r>
              <a:rPr lang="en-US" altLang="zh-CN" sz="4400" b="1" dirty="0">
                <a:solidFill>
                  <a:srgbClr val="FFFF00"/>
                </a:solidFill>
                <a:latin typeface="Times New Roman" pitchFamily="18" charset="0"/>
              </a:rPr>
              <a:t>2.</a:t>
            </a:r>
            <a:r>
              <a:rPr lang="zh-CN" altLang="en-US" sz="4400" b="1" dirty="0">
                <a:solidFill>
                  <a:srgbClr val="FFFF00"/>
                </a:solidFill>
                <a:latin typeface="Times New Roman" pitchFamily="18" charset="0"/>
              </a:rPr>
              <a:t>细胞的活力测定 </a:t>
            </a:r>
            <a:r>
              <a:rPr lang="en-US" altLang="zh-CN" sz="4000" b="1" kern="0" dirty="0">
                <a:solidFill>
                  <a:srgbClr val="FFFFFF"/>
                </a:solidFill>
                <a:latin typeface="华文新魏" pitchFamily="2" charset="-122"/>
              </a:rPr>
              <a:t/>
            </a:r>
            <a:br>
              <a:rPr lang="en-US" altLang="zh-CN" sz="4000" b="1" kern="0" dirty="0">
                <a:solidFill>
                  <a:srgbClr val="FFFFFF"/>
                </a:solidFill>
                <a:latin typeface="华文新魏" pitchFamily="2" charset="-122"/>
              </a:rPr>
            </a:br>
            <a:endParaRPr lang="zh-CN" altLang="zh-CN" sz="40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754063" y="1916113"/>
            <a:ext cx="7564437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 anchor="ctr"/>
          <a:lstStyle/>
          <a:p>
            <a:pPr algn="just" fontAlgn="base">
              <a:lnSpc>
                <a:spcPts val="4700"/>
              </a:lnSpc>
              <a:spcBef>
                <a:spcPct val="0"/>
              </a:spcBef>
              <a:spcAft>
                <a:spcPts val="3000"/>
              </a:spcAft>
              <a:defRPr/>
            </a:pPr>
            <a:r>
              <a:rPr lang="en-US" altLang="zh-CN" sz="3200" b="1" kern="0" dirty="0">
                <a:solidFill>
                  <a:srgbClr val="FFFFFF"/>
                </a:solidFill>
                <a:latin typeface="华文新魏" pitchFamily="2" charset="-122"/>
              </a:rPr>
              <a:t>        </a:t>
            </a:r>
            <a:r>
              <a:rPr lang="zh-CN" altLang="zh-CN" sz="3600" b="1" kern="0" dirty="0">
                <a:solidFill>
                  <a:srgbClr val="FFFFFF"/>
                </a:solidFill>
                <a:latin typeface="Times New Roman" pitchFamily="18" charset="0"/>
              </a:rPr>
              <a:t>细胞活性测定是细胞培养中一项最基本、最常用的技术。细胞在分离、纯化、培养、转接、冻存和复苏过程</a:t>
            </a:r>
            <a:r>
              <a:rPr lang="zh-CN" altLang="zh-CN" sz="3600" b="1" kern="0" dirty="0" smtClean="0">
                <a:solidFill>
                  <a:srgbClr val="FFFFFF"/>
                </a:solidFill>
                <a:latin typeface="Times New Roman" pitchFamily="18" charset="0"/>
              </a:rPr>
              <a:t>中</a:t>
            </a:r>
            <a:r>
              <a:rPr lang="zh-CN" altLang="en-US" sz="3600" b="1" kern="0" dirty="0" smtClean="0">
                <a:solidFill>
                  <a:srgbClr val="FFFFFF"/>
                </a:solidFill>
                <a:latin typeface="Times New Roman" pitchFamily="18" charset="0"/>
              </a:rPr>
              <a:t>其</a:t>
            </a:r>
            <a:r>
              <a:rPr lang="zh-CN" altLang="zh-CN" sz="3600" b="1" kern="0" dirty="0" smtClean="0">
                <a:solidFill>
                  <a:srgbClr val="FFFFFF"/>
                </a:solidFill>
                <a:latin typeface="Times New Roman" pitchFamily="18" charset="0"/>
              </a:rPr>
              <a:t>活性</a:t>
            </a:r>
            <a:r>
              <a:rPr lang="zh-CN" altLang="zh-CN" sz="3600" b="1" kern="0" dirty="0">
                <a:solidFill>
                  <a:srgbClr val="FFFFFF"/>
                </a:solidFill>
                <a:latin typeface="Times New Roman" pitchFamily="18" charset="0"/>
              </a:rPr>
              <a:t>会发生变化，甚至部分出现损伤、凋亡、死亡现象。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8785" y="404664"/>
            <a:ext cx="7635875" cy="46942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FFFF"/>
                </a:solidFill>
                <a:latin typeface="Arial" charset="0"/>
              </a:rPr>
              <a:t>        </a:t>
            </a:r>
            <a:r>
              <a:rPr lang="zh-CN" altLang="zh-CN" sz="3600" b="1" kern="0" dirty="0">
                <a:solidFill>
                  <a:srgbClr val="FFFFFF"/>
                </a:solidFill>
                <a:latin typeface="Times New Roman" pitchFamily="18" charset="0"/>
              </a:rPr>
              <a:t>染料排斥法是根据活细胞能阻止某些染料，如</a:t>
            </a:r>
            <a:r>
              <a:rPr lang="zh-CN" altLang="zh-CN" sz="3600" b="1" kern="0" dirty="0">
                <a:solidFill>
                  <a:srgbClr val="FFFF00"/>
                </a:solidFill>
                <a:latin typeface="Times New Roman" pitchFamily="18" charset="0"/>
              </a:rPr>
              <a:t>台盼蓝</a:t>
            </a:r>
            <a:r>
              <a:rPr lang="zh-CN" altLang="zh-CN" sz="3600" b="1" kern="0" dirty="0">
                <a:solidFill>
                  <a:srgbClr val="FFFFFF"/>
                </a:solidFill>
                <a:latin typeface="Times New Roman" pitchFamily="18" charset="0"/>
              </a:rPr>
              <a:t>、伊红</a:t>
            </a:r>
            <a:r>
              <a:rPr lang="en-US" altLang="zh-CN" sz="3600" b="1" kern="0" dirty="0">
                <a:solidFill>
                  <a:srgbClr val="FFFFFF"/>
                </a:solidFill>
                <a:latin typeface="Times New Roman" pitchFamily="18" charset="0"/>
              </a:rPr>
              <a:t>Y</a:t>
            </a:r>
            <a:r>
              <a:rPr lang="zh-CN" altLang="zh-CN" sz="3600" b="1" kern="0" dirty="0">
                <a:solidFill>
                  <a:srgbClr val="FFFFFF"/>
                </a:solidFill>
                <a:latin typeface="Times New Roman" pitchFamily="18" charset="0"/>
              </a:rPr>
              <a:t>、苯胺黑等穿透细胞膜的原理。正常细胞对这些染料是拒染的，在显微镜下细胞是透亮的；而细胞操</a:t>
            </a:r>
            <a:r>
              <a:rPr lang="zh-CN" altLang="zh-CN" sz="3600" b="1" kern="0" dirty="0" smtClean="0">
                <a:solidFill>
                  <a:srgbClr val="FFFFFF"/>
                </a:solidFill>
                <a:latin typeface="Times New Roman" pitchFamily="18" charset="0"/>
              </a:rPr>
              <a:t>作</a:t>
            </a:r>
            <a:r>
              <a:rPr lang="zh-CN" altLang="en-US" sz="3600" b="1" kern="0" dirty="0" smtClean="0">
                <a:solidFill>
                  <a:srgbClr val="FFFFFF"/>
                </a:solidFill>
                <a:latin typeface="Times New Roman" pitchFamily="18" charset="0"/>
              </a:rPr>
              <a:t>致细胞</a:t>
            </a:r>
            <a:r>
              <a:rPr lang="zh-CN" altLang="zh-CN" sz="3600" b="1" kern="0" dirty="0" smtClean="0">
                <a:solidFill>
                  <a:srgbClr val="FFFFFF"/>
                </a:solidFill>
                <a:latin typeface="Times New Roman" pitchFamily="18" charset="0"/>
              </a:rPr>
              <a:t>死</a:t>
            </a:r>
            <a:r>
              <a:rPr lang="zh-CN" altLang="zh-CN" sz="3600" b="1" kern="0" dirty="0">
                <a:solidFill>
                  <a:srgbClr val="FFFFFF"/>
                </a:solidFill>
                <a:latin typeface="Times New Roman" pitchFamily="18" charset="0"/>
              </a:rPr>
              <a:t>亡时，细</a:t>
            </a:r>
            <a:r>
              <a:rPr lang="zh-CN" altLang="zh-CN" sz="3600" b="1" kern="0" dirty="0" smtClean="0">
                <a:solidFill>
                  <a:srgbClr val="FFFFFF"/>
                </a:solidFill>
                <a:latin typeface="Times New Roman" pitchFamily="18" charset="0"/>
              </a:rPr>
              <a:t>胞</a:t>
            </a:r>
            <a:r>
              <a:rPr lang="zh-CN" altLang="en-US" sz="3600" b="1" kern="0" dirty="0" smtClean="0">
                <a:solidFill>
                  <a:srgbClr val="FFFFFF"/>
                </a:solidFill>
                <a:latin typeface="Times New Roman" pitchFamily="18" charset="0"/>
              </a:rPr>
              <a:t>膜</a:t>
            </a:r>
            <a:r>
              <a:rPr lang="zh-CN" altLang="zh-CN" sz="3600" b="1" kern="0" dirty="0" smtClean="0">
                <a:solidFill>
                  <a:srgbClr val="FFFFFF"/>
                </a:solidFill>
                <a:latin typeface="Times New Roman" pitchFamily="18" charset="0"/>
              </a:rPr>
              <a:t>通</a:t>
            </a:r>
            <a:r>
              <a:rPr lang="zh-CN" altLang="zh-CN" sz="3600" b="1" kern="0" dirty="0">
                <a:solidFill>
                  <a:srgbClr val="FFFFFF"/>
                </a:solidFill>
                <a:latin typeface="Times New Roman" pitchFamily="18" charset="0"/>
              </a:rPr>
              <a:t>透性变化，染料能进入胞内使其着色。因此，根据细胞着色情况，能确定细胞的存活状态</a:t>
            </a:r>
            <a:r>
              <a:rPr lang="zh-CN" altLang="zh-CN" sz="3200" b="1" kern="0" dirty="0">
                <a:solidFill>
                  <a:srgbClr val="FFFFFF"/>
                </a:solidFill>
                <a:latin typeface="Times New Roman" pitchFamily="18" charset="0"/>
              </a:rPr>
              <a:t>。</a:t>
            </a:r>
            <a:endParaRPr lang="zh-CN" altLang="en-US" sz="3200" b="1" kern="0" dirty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8785" y="5131068"/>
            <a:ext cx="78056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9625" indent="-809625"/>
            <a:r>
              <a:rPr lang="en-US" altLang="zh-CN" sz="4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华文行楷" panose="0201080004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en-US" sz="4000" b="1" dirty="0" smtClean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：着色的细胞是死细胞还是活细胞呢？</a:t>
            </a:r>
            <a:endParaRPr lang="zh-CN" altLang="en-US" sz="4000" b="1" dirty="0">
              <a:solidFill>
                <a:srgbClr val="FFFF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5"/>
          <p:cNvSpPr>
            <a:spLocks noChangeArrowheads="1"/>
          </p:cNvSpPr>
          <p:nvPr/>
        </p:nvSpPr>
        <p:spPr bwMode="auto">
          <a:xfrm>
            <a:off x="2555875" y="403225"/>
            <a:ext cx="35353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FF00"/>
                </a:solidFill>
                <a:latin typeface="华文新魏" pitchFamily="2" charset="-122"/>
                <a:sym typeface="华文新魏" pitchFamily="2" charset="-122"/>
              </a:rPr>
              <a:t>三、实验用品</a:t>
            </a:r>
            <a:endParaRPr lang="zh-CN" altLang="en-US" smtClean="0">
              <a:solidFill>
                <a:srgbClr val="FFFFFF"/>
              </a:solidFill>
              <a:latin typeface="Arial" charset="0"/>
              <a:ea typeface="宋体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38163" y="1268760"/>
            <a:ext cx="8212137" cy="612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0838" indent="-350838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FF00"/>
                </a:solidFill>
                <a:latin typeface="华文新魏" pitchFamily="2" charset="-122"/>
              </a:rPr>
              <a:t>1.实验材料：</a:t>
            </a:r>
            <a:r>
              <a:rPr lang="zh-CN" altLang="en-US" sz="3200" b="1" dirty="0">
                <a:solidFill>
                  <a:srgbClr val="FFFFFF"/>
                </a:solidFill>
                <a:latin typeface="华文新魏" pitchFamily="2" charset="-122"/>
              </a:rPr>
              <a:t>小白鼠</a:t>
            </a:r>
            <a:r>
              <a:rPr lang="zh-CN" altLang="en-US" sz="3200" b="1" dirty="0" smtClean="0">
                <a:solidFill>
                  <a:srgbClr val="FFFFFF"/>
                </a:solidFill>
                <a:latin typeface="华文新魏" pitchFamily="2" charset="-122"/>
              </a:rPr>
              <a:t>；</a:t>
            </a:r>
            <a:endParaRPr lang="zh-CN" altLang="en-US" sz="3200" b="1" dirty="0">
              <a:solidFill>
                <a:srgbClr val="FFFFFF"/>
              </a:solidFill>
              <a:latin typeface="华文新魏" pitchFamily="2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38163" y="2075811"/>
            <a:ext cx="8212137" cy="1497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0838" indent="-350838" fontAlgn="base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FFFF00"/>
                </a:solidFill>
                <a:latin typeface="华文新魏" pitchFamily="2" charset="-122"/>
              </a:rPr>
              <a:t>2</a:t>
            </a:r>
            <a:r>
              <a:rPr lang="zh-CN" altLang="en-US" sz="3200" b="1" dirty="0">
                <a:solidFill>
                  <a:srgbClr val="FFFF00"/>
                </a:solidFill>
                <a:latin typeface="华文新魏" pitchFamily="2" charset="-122"/>
              </a:rPr>
              <a:t>.实验试剂：</a:t>
            </a:r>
            <a:r>
              <a:rPr lang="zh-CN" altLang="en-US" sz="2800" b="1" dirty="0">
                <a:solidFill>
                  <a:srgbClr val="FFFFFF"/>
                </a:solidFill>
                <a:latin typeface="华文新魏" pitchFamily="2" charset="-122"/>
              </a:rPr>
              <a:t>1640培养基或DMEM培养基(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pitchFamily="2" charset="-122"/>
              </a:rPr>
              <a:t>含</a:t>
            </a:r>
            <a:r>
              <a:rPr lang="en-US" altLang="zh-CN" sz="2800" b="1" dirty="0" smtClean="0">
                <a:solidFill>
                  <a:srgbClr val="FFFFFF"/>
                </a:solidFill>
                <a:latin typeface="华文新魏" pitchFamily="2" charset="-122"/>
              </a:rPr>
              <a:t>10-</a:t>
            </a:r>
            <a:r>
              <a:rPr lang="zh-CN" altLang="en-US" sz="2800" b="1" spc="-150" dirty="0" smtClean="0">
                <a:solidFill>
                  <a:srgbClr val="FFFFFF"/>
                </a:solidFill>
                <a:latin typeface="华文新魏" pitchFamily="2" charset="-122"/>
              </a:rPr>
              <a:t>15</a:t>
            </a:r>
            <a:r>
              <a:rPr lang="zh-CN" altLang="en-US" sz="2800" b="1" spc="-150" dirty="0">
                <a:solidFill>
                  <a:srgbClr val="FFFFFF"/>
                </a:solidFill>
                <a:latin typeface="华文新魏" pitchFamily="2" charset="-122"/>
              </a:rPr>
              <a:t>%小牛血清)、</a:t>
            </a:r>
            <a:r>
              <a:rPr lang="en-US" altLang="zh-CN" sz="2800" b="1" spc="-150" dirty="0">
                <a:solidFill>
                  <a:srgbClr val="FFFFFF"/>
                </a:solidFill>
                <a:latin typeface="华文新魏" pitchFamily="2" charset="-122"/>
              </a:rPr>
              <a:t>D-</a:t>
            </a:r>
            <a:r>
              <a:rPr lang="zh-CN" altLang="en-US" sz="2800" b="1" spc="-150" dirty="0">
                <a:solidFill>
                  <a:srgbClr val="FFFFFF"/>
                </a:solidFill>
                <a:latin typeface="华文新魏" pitchFamily="2" charset="-122"/>
              </a:rPr>
              <a:t>Hank‘s平衡盐液、</a:t>
            </a:r>
            <a:r>
              <a:rPr lang="zh-CN" altLang="en-US" sz="2800" b="1" spc="-150" dirty="0">
                <a:solidFill>
                  <a:srgbClr val="FFFFFF"/>
                </a:solidFill>
                <a:latin typeface="Times New Roman" pitchFamily="18" charset="0"/>
                <a:sym typeface="Arial" charset="0"/>
              </a:rPr>
              <a:t> 0.4%台盼蓝溶液、</a:t>
            </a:r>
            <a:r>
              <a:rPr lang="zh-CN" altLang="en-US" sz="2800" b="1" spc="-150" dirty="0">
                <a:solidFill>
                  <a:srgbClr val="FFFFFF"/>
                </a:solidFill>
                <a:latin typeface="华文新魏" pitchFamily="2" charset="-122"/>
              </a:rPr>
              <a:t>75％乙醇及乙醇棉球等</a:t>
            </a:r>
            <a:r>
              <a:rPr lang="zh-CN" altLang="en-US" sz="2800" b="1" spc="-150" dirty="0" smtClean="0">
                <a:solidFill>
                  <a:srgbClr val="FFFFFF"/>
                </a:solidFill>
                <a:latin typeface="华文新魏" pitchFamily="2" charset="-122"/>
              </a:rPr>
              <a:t>；</a:t>
            </a:r>
            <a:endParaRPr lang="zh-CN" altLang="en-US" sz="2800" b="1" spc="-150" dirty="0">
              <a:solidFill>
                <a:srgbClr val="FFFFFF"/>
              </a:solidFill>
              <a:latin typeface="华文新魏" pitchFamily="2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38163" y="3911799"/>
            <a:ext cx="8212137" cy="203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0838" indent="-350838" fontAlgn="base">
              <a:lnSpc>
                <a:spcPts val="37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rgbClr val="FFFF00"/>
                </a:solidFill>
                <a:latin typeface="华文新魏" pitchFamily="2" charset="-122"/>
              </a:rPr>
              <a:t>3</a:t>
            </a:r>
            <a:r>
              <a:rPr lang="zh-CN" altLang="en-US" sz="3200" b="1" dirty="0">
                <a:solidFill>
                  <a:srgbClr val="FFFF00"/>
                </a:solidFill>
                <a:latin typeface="华文新魏" pitchFamily="2" charset="-122"/>
              </a:rPr>
              <a:t>.实验器材：</a:t>
            </a:r>
            <a:r>
              <a:rPr lang="zh-CN" altLang="en-US" sz="2800" b="1" dirty="0">
                <a:solidFill>
                  <a:srgbClr val="FFFFFF"/>
                </a:solidFill>
                <a:latin typeface="华文新魏" pitchFamily="2" charset="-122"/>
              </a:rPr>
              <a:t>CO</a:t>
            </a:r>
            <a:r>
              <a:rPr lang="zh-CN" altLang="en-US" sz="2800" b="1" baseline="-25000" dirty="0">
                <a:solidFill>
                  <a:srgbClr val="FFFFFF"/>
                </a:solidFill>
                <a:latin typeface="华文新魏" pitchFamily="2" charset="-122"/>
              </a:rPr>
              <a:t>2</a:t>
            </a:r>
            <a:r>
              <a:rPr lang="zh-CN" altLang="en-US" sz="2800" b="1" dirty="0">
                <a:solidFill>
                  <a:srgbClr val="FFFFFF"/>
                </a:solidFill>
                <a:latin typeface="华文新魏" pitchFamily="2" charset="-122"/>
              </a:rPr>
              <a:t>培养箱（调整至37℃）、超净工作台、显微镜、手术器械（眼科剪、眼科镊子等）、注射器、培养瓶、培养皿、离心管、吸管、加样器及吸头、血球计数板、废液缸等。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5"/>
          <p:cNvSpPr>
            <a:spLocks noChangeArrowheads="1"/>
          </p:cNvSpPr>
          <p:nvPr/>
        </p:nvSpPr>
        <p:spPr bwMode="auto">
          <a:xfrm>
            <a:off x="2411413" y="403225"/>
            <a:ext cx="36718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FF00"/>
                </a:solidFill>
                <a:latin typeface="华文新魏" pitchFamily="2" charset="-122"/>
                <a:sym typeface="华文新魏" pitchFamily="2" charset="-122"/>
              </a:rPr>
              <a:t>四、实 验步骤</a:t>
            </a:r>
            <a:endParaRPr lang="zh-CN" altLang="en-US" smtClean="0">
              <a:solidFill>
                <a:srgbClr val="FFFFFF"/>
              </a:solidFill>
              <a:latin typeface="Arial" charset="0"/>
              <a:ea typeface="宋体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3700" y="1339850"/>
            <a:ext cx="51864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fontAlgn="base">
              <a:spcBef>
                <a:spcPct val="0"/>
              </a:spcBef>
              <a:spcAft>
                <a:spcPts val="1800"/>
              </a:spcAft>
              <a:defRPr/>
            </a:pPr>
            <a:r>
              <a:rPr lang="en-US" altLang="zh-CN" sz="3200" b="1" dirty="0">
                <a:solidFill>
                  <a:srgbClr val="FFFFFF"/>
                </a:solidFill>
                <a:latin typeface="华文新魏"/>
              </a:rPr>
              <a:t>1.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左手捉持小鼠，腹部向上，右手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用</a:t>
            </a:r>
            <a:r>
              <a:rPr lang="en-US" altLang="zh-CN" sz="3200" b="1" dirty="0">
                <a:solidFill>
                  <a:srgbClr val="FFFFFF"/>
                </a:solidFill>
                <a:latin typeface="华文新魏"/>
              </a:rPr>
              <a:t>70%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酒精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棉球消毒后，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注射器吸取</a:t>
            </a:r>
            <a:r>
              <a:rPr lang="en-US" altLang="zh-CN" sz="3200" b="1" dirty="0">
                <a:solidFill>
                  <a:srgbClr val="FFFFFF"/>
                </a:solidFill>
                <a:latin typeface="华文新魏"/>
              </a:rPr>
              <a:t>2ml 1640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培养液注入腹腔</a:t>
            </a:r>
            <a:r>
              <a:rPr lang="zh-CN" altLang="zh-CN" sz="3200" b="1" dirty="0" smtClean="0">
                <a:solidFill>
                  <a:srgbClr val="FFFFFF"/>
                </a:solidFill>
                <a:latin typeface="华文新魏"/>
              </a:rPr>
              <a:t>中</a:t>
            </a:r>
            <a:r>
              <a:rPr lang="zh-CN" altLang="en-US" sz="3200" b="1" dirty="0" smtClean="0">
                <a:solidFill>
                  <a:srgbClr val="FFFFFF"/>
                </a:solidFill>
                <a:latin typeface="华文新魏"/>
              </a:rPr>
              <a:t>；</a:t>
            </a:r>
            <a:endParaRPr lang="en-US" altLang="zh-CN" sz="3200" b="1" dirty="0" smtClean="0">
              <a:solidFill>
                <a:srgbClr val="FFFFFF"/>
              </a:solidFill>
              <a:latin typeface="华文新魏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1"/>
          <a:stretch/>
        </p:blipFill>
        <p:spPr bwMode="auto">
          <a:xfrm>
            <a:off x="5683170" y="1700808"/>
            <a:ext cx="3434900" cy="366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93700" y="3538751"/>
            <a:ext cx="51864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 fontAlgn="base">
              <a:spcBef>
                <a:spcPct val="0"/>
              </a:spcBef>
              <a:spcAft>
                <a:spcPts val="1800"/>
              </a:spcAft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华文新魏"/>
              </a:rPr>
              <a:t>然后</a:t>
            </a:r>
            <a:r>
              <a:rPr lang="zh-CN" altLang="zh-CN" sz="3200" b="1" dirty="0" smtClean="0">
                <a:solidFill>
                  <a:srgbClr val="FFFFFF"/>
                </a:solidFill>
                <a:latin typeface="华文新魏"/>
              </a:rPr>
              <a:t>从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两侧用手指</a:t>
            </a:r>
            <a:r>
              <a:rPr lang="zh-CN" altLang="zh-CN" sz="3200" b="1" dirty="0" smtClean="0">
                <a:solidFill>
                  <a:srgbClr val="FFFFFF"/>
                </a:solidFill>
                <a:latin typeface="华文新魏"/>
              </a:rPr>
              <a:t>揉</a:t>
            </a:r>
            <a:r>
              <a:rPr lang="zh-CN" altLang="en-US" sz="3200" b="1" dirty="0" smtClean="0">
                <a:solidFill>
                  <a:srgbClr val="FFFFFF"/>
                </a:solidFill>
                <a:latin typeface="华文新魏"/>
              </a:rPr>
              <a:t>捏</a:t>
            </a:r>
            <a:r>
              <a:rPr lang="zh-CN" altLang="zh-CN" sz="3200" b="1" dirty="0" smtClean="0">
                <a:solidFill>
                  <a:srgbClr val="FFFFFF"/>
                </a:solidFill>
                <a:latin typeface="华文新魏"/>
              </a:rPr>
              <a:t>腹膜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壁</a:t>
            </a:r>
            <a:r>
              <a:rPr lang="en-US" altLang="zh-CN" sz="3200" b="1" dirty="0">
                <a:solidFill>
                  <a:srgbClr val="FFFFFF"/>
                </a:solidFill>
                <a:latin typeface="华文新魏"/>
              </a:rPr>
              <a:t>3-4min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，令液体在腹膜腔内充分流动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，促使巨噬细胞从腹膜表面释放，形成细胞悬液</a:t>
            </a:r>
            <a:r>
              <a:rPr lang="zh-CN" altLang="zh-CN" sz="3200" b="1" dirty="0" smtClean="0">
                <a:solidFill>
                  <a:srgbClr val="FFFFFF"/>
                </a:solidFill>
                <a:latin typeface="华文新魏"/>
              </a:rPr>
              <a:t>；</a:t>
            </a:r>
            <a:endParaRPr lang="en-US" altLang="zh-CN" sz="3200" b="1" dirty="0">
              <a:solidFill>
                <a:srgbClr val="FFFFFF"/>
              </a:solidFill>
              <a:latin typeface="华文新魏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906" y="332656"/>
            <a:ext cx="440311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2738" indent="-312738" algn="just" fontAlgn="base">
              <a:spcBef>
                <a:spcPct val="0"/>
              </a:spcBef>
              <a:spcAft>
                <a:spcPts val="1800"/>
              </a:spcAft>
              <a:defRPr/>
            </a:pPr>
            <a:r>
              <a:rPr lang="en-US" altLang="zh-CN" sz="3200" b="1" dirty="0" smtClean="0">
                <a:solidFill>
                  <a:srgbClr val="FFFFFF"/>
                </a:solidFill>
                <a:latin typeface="华文新魏"/>
              </a:rPr>
              <a:t>2</a:t>
            </a:r>
            <a:r>
              <a:rPr lang="en-US" altLang="zh-CN" sz="3200" b="1" dirty="0">
                <a:solidFill>
                  <a:srgbClr val="FFFFFF"/>
                </a:solidFill>
                <a:latin typeface="华文新魏"/>
              </a:rPr>
              <a:t>.</a:t>
            </a:r>
            <a:r>
              <a:rPr lang="zh-CN" altLang="en-US" sz="2800" b="1" dirty="0">
                <a:solidFill>
                  <a:srgbClr val="FFFFFF"/>
                </a:solidFill>
                <a:latin typeface="华文新魏"/>
              </a:rPr>
              <a:t>用颈椎脱臼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/>
              </a:rPr>
              <a:t>法处死</a:t>
            </a:r>
            <a:r>
              <a:rPr lang="zh-CN" altLang="en-US" sz="2800" b="1" dirty="0">
                <a:solidFill>
                  <a:srgbClr val="FFFFFF"/>
                </a:solidFill>
                <a:latin typeface="华文新魏"/>
              </a:rPr>
              <a:t>小鼠，</a:t>
            </a:r>
            <a:r>
              <a:rPr lang="zh-CN" altLang="zh-CN" sz="2800" b="1" dirty="0">
                <a:solidFill>
                  <a:srgbClr val="FFFFFF"/>
                </a:solidFill>
                <a:latin typeface="Arial" charset="0"/>
              </a:rPr>
              <a:t>将</a:t>
            </a:r>
            <a:r>
              <a:rPr lang="zh-CN" altLang="en-US" sz="2800" b="1" dirty="0">
                <a:solidFill>
                  <a:srgbClr val="FFFFFF"/>
                </a:solidFill>
                <a:latin typeface="Arial" charset="0"/>
              </a:rPr>
              <a:t>其</a:t>
            </a:r>
            <a:r>
              <a:rPr lang="zh-CN" altLang="zh-CN" sz="2800" b="1" dirty="0">
                <a:solidFill>
                  <a:srgbClr val="FFFFFF"/>
                </a:solidFill>
                <a:latin typeface="Arial" charset="0"/>
              </a:rPr>
              <a:t>浸入75%酒精</a:t>
            </a:r>
            <a:r>
              <a:rPr lang="en-US" altLang="zh-CN" sz="2800" b="1" dirty="0">
                <a:solidFill>
                  <a:srgbClr val="FFFFFF"/>
                </a:solidFill>
                <a:latin typeface="Arial" charset="0"/>
              </a:rPr>
              <a:t>2</a:t>
            </a:r>
            <a:r>
              <a:rPr lang="zh-CN" altLang="en-US" sz="2800" b="1" dirty="0">
                <a:solidFill>
                  <a:srgbClr val="FFFFFF"/>
                </a:solidFill>
                <a:latin typeface="Arial" charset="0"/>
              </a:rPr>
              <a:t>～</a:t>
            </a:r>
            <a:r>
              <a:rPr lang="en-US" altLang="zh-CN" sz="2800" b="1" dirty="0">
                <a:solidFill>
                  <a:srgbClr val="FFFFFF"/>
                </a:solidFill>
                <a:latin typeface="Arial" charset="0"/>
              </a:rPr>
              <a:t>3</a:t>
            </a:r>
            <a:r>
              <a:rPr lang="zh-CN" altLang="en-US" sz="2800" b="1" dirty="0">
                <a:solidFill>
                  <a:srgbClr val="FFFFFF"/>
                </a:solidFill>
                <a:latin typeface="Arial" charset="0"/>
              </a:rPr>
              <a:t>秒</a:t>
            </a:r>
            <a:r>
              <a:rPr lang="zh-CN" altLang="zh-CN" sz="2800" b="1" dirty="0">
                <a:solidFill>
                  <a:srgbClr val="FFFFFF"/>
                </a:solidFill>
                <a:latin typeface="Arial" charset="0"/>
              </a:rPr>
              <a:t>后，迅速放入超净台内的无菌培养皿</a:t>
            </a:r>
            <a:r>
              <a:rPr lang="zh-CN" altLang="en-US" sz="2800" b="1" dirty="0">
                <a:solidFill>
                  <a:srgbClr val="FFFFFF"/>
                </a:solidFill>
                <a:latin typeface="Arial" charset="0"/>
              </a:rPr>
              <a:t>中，</a:t>
            </a:r>
            <a:r>
              <a:rPr lang="zh-CN" altLang="zh-CN" sz="2800" b="1" dirty="0">
                <a:solidFill>
                  <a:srgbClr val="FFFFFF"/>
                </a:solidFill>
                <a:latin typeface="Arial" charset="0"/>
              </a:rPr>
              <a:t>腹部向上</a:t>
            </a:r>
            <a:r>
              <a:rPr lang="zh-CN" altLang="zh-CN" sz="2800" b="1" dirty="0" smtClean="0">
                <a:solidFill>
                  <a:srgbClr val="FFFFFF"/>
                </a:solidFill>
                <a:latin typeface="Arial" charset="0"/>
              </a:rPr>
              <a:t>，</a:t>
            </a:r>
            <a:r>
              <a:rPr lang="zh-CN" altLang="en-US" sz="2800" b="1" dirty="0" smtClean="0">
                <a:solidFill>
                  <a:srgbClr val="FFFFFF"/>
                </a:solidFill>
                <a:latin typeface="Arial" charset="0"/>
              </a:rPr>
              <a:t>用</a:t>
            </a:r>
            <a:r>
              <a:rPr lang="zh-CN" altLang="en-US" sz="2800" b="1" dirty="0">
                <a:solidFill>
                  <a:srgbClr val="FFFFFF"/>
                </a:solidFill>
                <a:latin typeface="Arial" charset="0"/>
              </a:rPr>
              <a:t>镊子捏起腹部皮肤</a:t>
            </a:r>
            <a:r>
              <a:rPr lang="en-US" altLang="zh-CN" sz="2800" b="1" dirty="0">
                <a:solidFill>
                  <a:srgbClr val="FFFFFF"/>
                </a:solidFill>
                <a:latin typeface="Arial" charset="0"/>
              </a:rPr>
              <a:t>,</a:t>
            </a:r>
            <a:r>
              <a:rPr lang="zh-CN" altLang="en-US" sz="2800" b="1" dirty="0">
                <a:solidFill>
                  <a:srgbClr val="FFFFFF"/>
                </a:solidFill>
                <a:latin typeface="Arial" charset="0"/>
              </a:rPr>
              <a:t>剪刀剪一小口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charset="0"/>
              </a:rPr>
              <a:t>,</a:t>
            </a:r>
            <a:r>
              <a:rPr lang="zh-CN" altLang="zh-CN" sz="2800" b="1" dirty="0">
                <a:solidFill>
                  <a:srgbClr val="FFFFFF"/>
                </a:solidFill>
                <a:latin typeface="华文新魏"/>
              </a:rPr>
              <a:t>拉向</a:t>
            </a:r>
            <a:r>
              <a:rPr lang="zh-CN" altLang="zh-CN" sz="2800" b="1" dirty="0" smtClean="0">
                <a:solidFill>
                  <a:srgbClr val="FFFFFF"/>
                </a:solidFill>
                <a:latin typeface="华文新魏"/>
              </a:rPr>
              <a:t>两侧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/>
              </a:rPr>
              <a:t>，</a:t>
            </a:r>
            <a:r>
              <a:rPr lang="zh-CN" altLang="en-US" sz="2800" b="1" dirty="0" smtClean="0">
                <a:solidFill>
                  <a:srgbClr val="FFFFFF"/>
                </a:solidFill>
                <a:latin typeface="Arial" charset="0"/>
              </a:rPr>
              <a:t>暴露</a:t>
            </a:r>
            <a:r>
              <a:rPr lang="zh-CN" altLang="en-US" sz="2800" b="1" dirty="0">
                <a:solidFill>
                  <a:srgbClr val="FFFFFF"/>
                </a:solidFill>
                <a:latin typeface="Arial" charset="0"/>
              </a:rPr>
              <a:t>腹</a:t>
            </a:r>
            <a:r>
              <a:rPr lang="zh-CN" altLang="en-US" sz="2800" b="1" dirty="0" smtClean="0">
                <a:solidFill>
                  <a:srgbClr val="FFFFFF"/>
                </a:solidFill>
                <a:latin typeface="Arial" charset="0"/>
              </a:rPr>
              <a:t>壁</a:t>
            </a:r>
            <a:r>
              <a:rPr lang="zh-CN" altLang="zh-CN" sz="2800" b="1" dirty="0" smtClean="0">
                <a:solidFill>
                  <a:srgbClr val="FFFFFF"/>
                </a:solidFill>
                <a:latin typeface="华文新魏"/>
              </a:rPr>
              <a:t>；</a:t>
            </a:r>
            <a:endParaRPr lang="zh-CN" altLang="zh-CN" sz="2800" b="1" dirty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69"/>
          <a:stretch/>
        </p:blipFill>
        <p:spPr bwMode="auto">
          <a:xfrm>
            <a:off x="5000641" y="620688"/>
            <a:ext cx="3963847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56250" b="56429"/>
          <a:stretch>
            <a:fillRect/>
          </a:stretch>
        </p:blipFill>
        <p:spPr bwMode="auto">
          <a:xfrm>
            <a:off x="1907704" y="3468956"/>
            <a:ext cx="2592288" cy="3012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8641"/>
          <a:stretch>
            <a:fillRect/>
          </a:stretch>
        </p:blipFill>
        <p:spPr bwMode="auto">
          <a:xfrm>
            <a:off x="5000640" y="3645023"/>
            <a:ext cx="3819831" cy="283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77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2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9600" y="548680"/>
            <a:ext cx="8067675" cy="20415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5113" indent="-265113" fontAlgn="base">
              <a:lnSpc>
                <a:spcPts val="3800"/>
              </a:lnSpc>
              <a:spcBef>
                <a:spcPct val="0"/>
              </a:spcBef>
              <a:spcAft>
                <a:spcPts val="1800"/>
              </a:spcAft>
              <a:defRPr/>
            </a:pPr>
            <a:r>
              <a:rPr lang="en-US" altLang="zh-CN" sz="3200" b="1" dirty="0">
                <a:solidFill>
                  <a:srgbClr val="FFFFFF"/>
                </a:solidFill>
                <a:latin typeface="华文新魏"/>
              </a:rPr>
              <a:t>3.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左手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用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无菌镊子提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起腹壁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向一侧牵拉形成腹部盲袋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，使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腹腔中液体聚集于此，右</a:t>
            </a:r>
            <a:r>
              <a:rPr lang="zh-CN" altLang="en-US" sz="3200" b="1" dirty="0" smtClean="0">
                <a:solidFill>
                  <a:srgbClr val="FFFFFF"/>
                </a:solidFill>
                <a:latin typeface="华文新魏"/>
              </a:rPr>
              <a:t>手持无菌剪刀将腹膜剪一小口，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用无菌吸管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吸取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腹腔细胞悬液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注</a:t>
            </a:r>
            <a:r>
              <a:rPr lang="zh-CN" altLang="zh-CN" sz="3200" b="1" dirty="0" smtClean="0">
                <a:solidFill>
                  <a:srgbClr val="FFFFFF"/>
                </a:solidFill>
                <a:latin typeface="华文新魏"/>
              </a:rPr>
              <a:t>入</a:t>
            </a:r>
            <a:r>
              <a:rPr lang="zh-CN" altLang="en-US" sz="3200" b="1" dirty="0" smtClean="0">
                <a:solidFill>
                  <a:srgbClr val="FFFFFF"/>
                </a:solidFill>
                <a:latin typeface="华文新魏"/>
              </a:rPr>
              <a:t>细胞培养瓶中；</a:t>
            </a:r>
            <a:endParaRPr lang="en-US" altLang="zh-CN" sz="3200" b="1" dirty="0" smtClean="0">
              <a:solidFill>
                <a:srgbClr val="FFFFFF"/>
              </a:solidFill>
              <a:latin typeface="华文新魏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" y="2827575"/>
            <a:ext cx="4466456" cy="252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just" fontAlgn="base">
              <a:lnSpc>
                <a:spcPts val="3800"/>
              </a:lnSpc>
              <a:spcBef>
                <a:spcPct val="0"/>
              </a:spcBef>
              <a:spcAft>
                <a:spcPts val="1800"/>
              </a:spcAft>
              <a:defRPr/>
            </a:pPr>
            <a:r>
              <a:rPr lang="en-US" altLang="zh-CN" sz="3200" b="1" dirty="0">
                <a:solidFill>
                  <a:srgbClr val="FFFFFF"/>
                </a:solidFill>
                <a:latin typeface="华文新魏"/>
              </a:rPr>
              <a:t>4.</a:t>
            </a:r>
            <a:r>
              <a:rPr lang="zh-CN" altLang="en-US" sz="3200" b="1" dirty="0" smtClean="0">
                <a:solidFill>
                  <a:srgbClr val="FFFFFF"/>
                </a:solidFill>
                <a:latin typeface="华文新魏"/>
              </a:rPr>
              <a:t>换支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无菌吸管，吸取</a:t>
            </a:r>
            <a:r>
              <a:rPr lang="en-US" altLang="zh-CN" sz="3200" b="1" dirty="0" smtClean="0">
                <a:solidFill>
                  <a:srgbClr val="FFFFFF"/>
                </a:solidFill>
                <a:latin typeface="华文新魏"/>
              </a:rPr>
              <a:t>2-3 mL 1640</a:t>
            </a:r>
            <a:r>
              <a:rPr lang="zh-CN" altLang="zh-CN" sz="3200" b="1" dirty="0" smtClean="0">
                <a:solidFill>
                  <a:srgbClr val="FFFFFF"/>
                </a:solidFill>
                <a:latin typeface="华文新魏"/>
              </a:rPr>
              <a:t>注入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培养瓶中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进行稀释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，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一般</a:t>
            </a:r>
            <a:r>
              <a:rPr lang="zh-CN" altLang="zh-CN" sz="3200" b="1" dirty="0" smtClean="0">
                <a:solidFill>
                  <a:srgbClr val="FFFFFF"/>
                </a:solidFill>
                <a:latin typeface="华文新魏"/>
              </a:rPr>
              <a:t>以</a:t>
            </a:r>
            <a:r>
              <a:rPr lang="en-US" altLang="zh-CN" sz="3200" b="1" dirty="0" smtClean="0">
                <a:solidFill>
                  <a:srgbClr val="FFFFFF"/>
                </a:solidFill>
                <a:latin typeface="华文新魏"/>
              </a:rPr>
              <a:t>3-5×10</a:t>
            </a:r>
            <a:r>
              <a:rPr lang="en-US" altLang="zh-CN" sz="3200" b="1" baseline="30000" dirty="0" smtClean="0">
                <a:solidFill>
                  <a:srgbClr val="FFFFFF"/>
                </a:solidFill>
                <a:latin typeface="华文新魏"/>
              </a:rPr>
              <a:t>4</a:t>
            </a:r>
            <a:r>
              <a:rPr lang="zh-CN" altLang="en-US" sz="3200" b="1" dirty="0">
                <a:solidFill>
                  <a:srgbClr val="FFFFFF"/>
                </a:solidFill>
                <a:latin typeface="华文新魏"/>
              </a:rPr>
              <a:t>个细胞</a:t>
            </a:r>
            <a:r>
              <a:rPr lang="en-US" altLang="zh-CN" sz="3200" b="1" dirty="0">
                <a:solidFill>
                  <a:srgbClr val="FFFFFF"/>
                </a:solidFill>
                <a:latin typeface="华文新魏"/>
              </a:rPr>
              <a:t>/ml</a:t>
            </a:r>
            <a:r>
              <a:rPr lang="zh-CN" altLang="zh-CN" sz="3200" b="1" dirty="0">
                <a:solidFill>
                  <a:srgbClr val="FFFFFF"/>
                </a:solidFill>
                <a:latin typeface="华文新魏"/>
              </a:rPr>
              <a:t>接种为宜</a:t>
            </a:r>
            <a:r>
              <a:rPr lang="zh-CN" altLang="en-US" sz="3200" b="1" dirty="0" smtClean="0">
                <a:solidFill>
                  <a:srgbClr val="FFFFFF"/>
                </a:solidFill>
                <a:latin typeface="华文新魏"/>
              </a:rPr>
              <a:t>；</a:t>
            </a:r>
            <a:endParaRPr lang="en-US" altLang="zh-CN" sz="2800" b="1" spc="-150" dirty="0" smtClean="0">
              <a:solidFill>
                <a:srgbClr val="FFFFFF"/>
              </a:solidFill>
              <a:latin typeface="Times New Roman" pitchFamily="18" charset="0"/>
              <a:sym typeface="Arial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657" y="2810138"/>
            <a:ext cx="3963847" cy="299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8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3_技巧">
  <a:themeElements>
    <a:clrScheme name="13_技巧 1">
      <a:dk1>
        <a:srgbClr val="003399"/>
      </a:dk1>
      <a:lt1>
        <a:srgbClr val="FFFFFF"/>
      </a:lt1>
      <a:dk2>
        <a:srgbClr val="003399"/>
      </a:dk2>
      <a:lt2>
        <a:srgbClr val="EDF8FE"/>
      </a:lt2>
      <a:accent1>
        <a:srgbClr val="477AB1"/>
      </a:accent1>
      <a:accent2>
        <a:srgbClr val="51848E"/>
      </a:accent2>
      <a:accent3>
        <a:srgbClr val="AAADCA"/>
      </a:accent3>
      <a:accent4>
        <a:srgbClr val="DADADA"/>
      </a:accent4>
      <a:accent5>
        <a:srgbClr val="B1BED5"/>
      </a:accent5>
      <a:accent6>
        <a:srgbClr val="497780"/>
      </a:accent6>
      <a:hlink>
        <a:srgbClr val="0080FF"/>
      </a:hlink>
      <a:folHlink>
        <a:srgbClr val="FF00FF"/>
      </a:folHlink>
    </a:clrScheme>
    <a:fontScheme name="13_技巧">
      <a:majorFont>
        <a:latin typeface="Constantia"/>
        <a:ea typeface="华文新魏"/>
        <a:cs typeface=""/>
      </a:majorFont>
      <a:minorFont>
        <a:latin typeface="Constantia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3_技巧 1">
        <a:dk1>
          <a:srgbClr val="003399"/>
        </a:dk1>
        <a:lt1>
          <a:srgbClr val="FFFFFF"/>
        </a:lt1>
        <a:dk2>
          <a:srgbClr val="003399"/>
        </a:dk2>
        <a:lt2>
          <a:srgbClr val="EDF8FE"/>
        </a:lt2>
        <a:accent1>
          <a:srgbClr val="477AB1"/>
        </a:accent1>
        <a:accent2>
          <a:srgbClr val="51848E"/>
        </a:accent2>
        <a:accent3>
          <a:srgbClr val="AAADCA"/>
        </a:accent3>
        <a:accent4>
          <a:srgbClr val="DADADA"/>
        </a:accent4>
        <a:accent5>
          <a:srgbClr val="B1BED5"/>
        </a:accent5>
        <a:accent6>
          <a:srgbClr val="497780"/>
        </a:accent6>
        <a:hlink>
          <a:srgbClr val="0080FF"/>
        </a:hlink>
        <a:folHlink>
          <a:srgbClr val="FF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5_技巧">
  <a:themeElements>
    <a:clrScheme name="15_技巧 1">
      <a:dk1>
        <a:srgbClr val="003399"/>
      </a:dk1>
      <a:lt1>
        <a:srgbClr val="FFFFFF"/>
      </a:lt1>
      <a:dk2>
        <a:srgbClr val="003399"/>
      </a:dk2>
      <a:lt2>
        <a:srgbClr val="EDF8FE"/>
      </a:lt2>
      <a:accent1>
        <a:srgbClr val="477AB1"/>
      </a:accent1>
      <a:accent2>
        <a:srgbClr val="51848E"/>
      </a:accent2>
      <a:accent3>
        <a:srgbClr val="AAADCA"/>
      </a:accent3>
      <a:accent4>
        <a:srgbClr val="DADADA"/>
      </a:accent4>
      <a:accent5>
        <a:srgbClr val="B1BED5"/>
      </a:accent5>
      <a:accent6>
        <a:srgbClr val="497780"/>
      </a:accent6>
      <a:hlink>
        <a:srgbClr val="0080FF"/>
      </a:hlink>
      <a:folHlink>
        <a:srgbClr val="FF00FF"/>
      </a:folHlink>
    </a:clrScheme>
    <a:fontScheme name="15_技巧">
      <a:majorFont>
        <a:latin typeface="Constantia"/>
        <a:ea typeface="华文新魏"/>
        <a:cs typeface=""/>
      </a:majorFont>
      <a:minorFont>
        <a:latin typeface="Constantia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技巧 1">
        <a:dk1>
          <a:srgbClr val="003399"/>
        </a:dk1>
        <a:lt1>
          <a:srgbClr val="FFFFFF"/>
        </a:lt1>
        <a:dk2>
          <a:srgbClr val="003399"/>
        </a:dk2>
        <a:lt2>
          <a:srgbClr val="EDF8FE"/>
        </a:lt2>
        <a:accent1>
          <a:srgbClr val="477AB1"/>
        </a:accent1>
        <a:accent2>
          <a:srgbClr val="51848E"/>
        </a:accent2>
        <a:accent3>
          <a:srgbClr val="AAADCA"/>
        </a:accent3>
        <a:accent4>
          <a:srgbClr val="DADADA"/>
        </a:accent4>
        <a:accent5>
          <a:srgbClr val="B1BED5"/>
        </a:accent5>
        <a:accent6>
          <a:srgbClr val="497780"/>
        </a:accent6>
        <a:hlink>
          <a:srgbClr val="0080FF"/>
        </a:hlink>
        <a:folHlink>
          <a:srgbClr val="FF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833</Words>
  <Application>Microsoft Office PowerPoint</Application>
  <PresentationFormat>全屏显示(4:3)</PresentationFormat>
  <Paragraphs>38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Office 主题</vt:lpstr>
      <vt:lpstr>13_技巧</vt:lpstr>
      <vt:lpstr>15_技巧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00</dc:creator>
  <cp:lastModifiedBy>Administrator</cp:lastModifiedBy>
  <cp:revision>55</cp:revision>
  <dcterms:modified xsi:type="dcterms:W3CDTF">2017-05-09T11:59:45Z</dcterms:modified>
</cp:coreProperties>
</file>