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sldIdLst>
    <p:sldId id="256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90" r:id="rId13"/>
    <p:sldId id="296" r:id="rId14"/>
    <p:sldId id="291" r:id="rId15"/>
    <p:sldId id="295" r:id="rId16"/>
    <p:sldId id="257" r:id="rId17"/>
    <p:sldId id="263" r:id="rId18"/>
    <p:sldId id="264" r:id="rId19"/>
    <p:sldId id="275" r:id="rId20"/>
    <p:sldId id="269" r:id="rId21"/>
    <p:sldId id="297" r:id="rId22"/>
    <p:sldId id="299" r:id="rId23"/>
    <p:sldId id="298" r:id="rId24"/>
    <p:sldId id="270" r:id="rId25"/>
  </p:sldIdLst>
  <p:sldSz cx="12192000" cy="6858000"/>
  <p:notesSz cx="6858000" cy="9144000"/>
  <p:embeddedFontLst>
    <p:embeddedFont>
      <p:font typeface="Corbel" panose="020B0503020204020204" pitchFamily="34" charset="0"/>
      <p:regular r:id="rId29"/>
      <p:bold r:id="rId30"/>
      <p:italic r:id="rId31"/>
      <p:boldItalic r:id="rId32"/>
    </p:embeddedFont>
    <p:embeddedFont>
      <p:font typeface="Wingdings 2" panose="05020102010507070707" pitchFamily="18" charset="2"/>
      <p:regular r:id="rId33"/>
    </p:embeddedFont>
    <p:embeddedFont>
      <p:font typeface="华文中宋" panose="02010600040101010101" pitchFamily="2" charset="-122"/>
      <p:regular r:id="rId34"/>
    </p:embeddedFont>
    <p:embeddedFont>
      <p:font typeface="楷体" panose="02010609060101010101" charset="-122"/>
      <p:regular r:id="rId35"/>
    </p:embeddedFont>
    <p:embeddedFont>
      <p:font typeface="DFKai-SB" panose="03000509000000000000"/>
      <p:regular r:id="rId36"/>
    </p:embeddedFont>
    <p:embeddedFont>
      <p:font typeface="幼圆" panose="02010509060101010101" charset="-122"/>
      <p:regular r:id="rId37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6" autoAdjust="0"/>
    <p:restoredTop sz="94660"/>
  </p:normalViewPr>
  <p:slideViewPr>
    <p:cSldViewPr snapToGrid="0">
      <p:cViewPr>
        <p:scale>
          <a:sx n="62" d="100"/>
          <a:sy n="62" d="100"/>
        </p:scale>
        <p:origin x="-1522" y="-634"/>
      </p:cViewPr>
      <p:guideLst>
        <p:guide orient="horz" pos="215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7" Type="http://schemas.openxmlformats.org/officeDocument/2006/relationships/font" Target="fonts/font9.fntdata"/><Relationship Id="rId36" Type="http://schemas.openxmlformats.org/officeDocument/2006/relationships/font" Target="fonts/font8.fntdata"/><Relationship Id="rId35" Type="http://schemas.openxmlformats.org/officeDocument/2006/relationships/font" Target="fonts/font7.fntdata"/><Relationship Id="rId34" Type="http://schemas.openxmlformats.org/officeDocument/2006/relationships/font" Target="fonts/font6.fntdata"/><Relationship Id="rId33" Type="http://schemas.openxmlformats.org/officeDocument/2006/relationships/font" Target="fonts/font5.fntdata"/><Relationship Id="rId32" Type="http://schemas.openxmlformats.org/officeDocument/2006/relationships/font" Target="fonts/font4.fntdata"/><Relationship Id="rId31" Type="http://schemas.openxmlformats.org/officeDocument/2006/relationships/font" Target="fonts/font3.fntdata"/><Relationship Id="rId30" Type="http://schemas.openxmlformats.org/officeDocument/2006/relationships/font" Target="fonts/font2.fntdata"/><Relationship Id="rId3" Type="http://schemas.openxmlformats.org/officeDocument/2006/relationships/slide" Target="slides/slide1.xml"/><Relationship Id="rId29" Type="http://schemas.openxmlformats.org/officeDocument/2006/relationships/font" Target="fonts/font1.fntdata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762000"/>
            <a:ext cx="9142413" cy="533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Rectangle 7"/>
          <p:cNvSpPr/>
          <p:nvPr/>
        </p:nvSpPr>
        <p:spPr>
          <a:xfrm>
            <a:off x="9271000" y="762000"/>
            <a:ext cx="2924175" cy="5334000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/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0021E-E672-4ADC-AA2B-2307D1B489D8}" type="datetimeFigureOut">
              <a:rPr lang="en-US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3D8EE-4C55-4601-BCD0-32E6BD78D80C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AAAEA-5B50-443A-BD47-6C0B977EC883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DD04B-8CF3-4C46-8BCB-1E9024A2C98F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D42B-286E-47BA-BF2E-3AB28157E0D2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4F6FE-5590-45B8-95A1-EC6CEA950E6C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53EF8-A38A-4D9B-BDBF-F0FC58B34C86}" type="datetimeFigureOut">
              <a:rPr lang="en-US"/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46FE6-BA71-4077-9374-3F9DDAF083D9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FB473-E0CA-445D-AC9E-C158604E5B77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64410-D698-4F8F-B3EF-E146AD9DBE2D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/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98556-7BC2-4C7B-9C8A-27CD04A62F46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5DBBD-6665-49B9-AA48-E23707564244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D0437-62EC-4573-93DC-1248A246D893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939F-1230-483D-8E4D-B420277DB7C2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92388-E91C-41EC-BEC0-FACCAFEBF8C0}" type="datetimeFigureOut">
              <a:rPr lang="en-US"/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3CA94-FD5C-472E-9E1F-9EFB0FBA9592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62D8B-0966-4AC8-B46F-F221E904A288}" type="datetimeFigureOut">
              <a:rPr lang="en-US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3EF14-55AA-4385-B143-3DA5DD548933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7565E-162D-4FBC-9C97-D96965D31F74}" type="datetimeFigureOut">
              <a:rPr lang="en-US"/>
            </a:fld>
            <a:endParaRPr lang="en-US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109B0-918E-4AE8-AFD5-485A013A2C31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 baseline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189FA-5DD4-4335-AFA3-4E4CFF12D623}" type="datetimeFigureOut">
              <a:rPr lang="en-US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47EB3-4E3A-4C45-8844-BE6BAE3284F2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/>
          <a:lstStyle>
            <a:lvl1pPr>
              <a:defRPr sz="32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rtlCol="0" anchor="t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0C3E4-9608-4DBF-AEF2-93A35A88A2F2}" type="datetimeFigureOut">
              <a:rPr lang="en-US"/>
            </a:fld>
            <a:endParaRPr 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8850" y="6356350"/>
            <a:ext cx="59118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D5D84-FC7A-4813-8DCB-18108723E665}" type="slidenum">
              <a:rPr lang="en-US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58825"/>
            <a:ext cx="3443288" cy="5330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413" y="1123950"/>
            <a:ext cx="2947987" cy="4600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763" y="758825"/>
            <a:ext cx="384175" cy="5330825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68738" y="863600"/>
            <a:ext cx="7315200" cy="5121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E6D318B-9186-449C-87E6-65C10BB7082A}" type="datetimeFigureOut">
              <a:rPr lang="en-US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accent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F4B1885-3817-4969-80DF-F3221B79FF2A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 spc="-6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FFFF"/>
          </a:solidFill>
          <a:latin typeface="Corbel" panose="020B0503020204020204" pitchFamily="34" charset="0"/>
        </a:defRPr>
      </a:lvl9pPr>
    </p:titleStyle>
    <p:bodyStyle>
      <a:lvl1pPr marL="182880" indent="-182880" algn="l" rtl="0" eaLnBrk="0" fontAlgn="base" hangingPunct="0">
        <a:lnSpc>
          <a:spcPct val="90000"/>
        </a:lnSpc>
        <a:spcBef>
          <a:spcPts val="12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182880" algn="l" rtl="0" eaLnBrk="0" fontAlgn="base" hangingPunct="0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anose="05020102010507070707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0.xml"/><Relationship Id="rId1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hyperlink" Target="https://www.csls.cdb.com.cn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0.xml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15.xml"/><Relationship Id="rId1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1" Type="http://schemas.openxmlformats.org/officeDocument/2006/relationships/tags" Target="../tags/tag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s://www.htu.edu.cn/stu/9614/list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1" Type="http://schemas.openxmlformats.org/officeDocument/2006/relationships/hyperlink" Target="https://www.csls.cdb.com.c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06424" y="1751013"/>
            <a:ext cx="8379313" cy="1231900"/>
          </a:xfrm>
        </p:spPr>
        <p:txBody>
          <a:bodyPr wrap="square" numCol="1" anchorCtr="0" compatLnSpc="1">
            <a:normAutofit fontScale="90000"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zh-CN" altLang="en-US" sz="5300" b="1" dirty="0">
                <a:ea typeface="宋体" panose="02010600030101010101" pitchFamily="2" charset="-122"/>
              </a:rPr>
              <a:t>如何</a:t>
            </a:r>
            <a:r>
              <a:rPr lang="zh-CN" altLang="en-US" sz="5300" b="1" dirty="0" smtClean="0">
                <a:ea typeface="宋体" panose="02010600030101010101" pitchFamily="2" charset="-122"/>
              </a:rPr>
              <a:t>申请校园地国家</a:t>
            </a:r>
            <a:r>
              <a:rPr lang="zh-CN" altLang="en-US" sz="5300" b="1" dirty="0">
                <a:ea typeface="宋体" panose="02010600030101010101" pitchFamily="2" charset="-122"/>
              </a:rPr>
              <a:t>助学贷款</a:t>
            </a:r>
            <a:endParaRPr lang="zh-CN" altLang="en-US" sz="5300" b="1" dirty="0"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44663" y="5559425"/>
            <a:ext cx="7315200" cy="914400"/>
          </a:xfrm>
        </p:spPr>
        <p:txBody>
          <a:bodyPr/>
          <a:lstStyle/>
          <a:p>
            <a:pPr algn="r" eaLnBrk="1" hangingPunct="1"/>
            <a:r>
              <a:rPr lang="en-US" altLang="zh-CN" b="1" dirty="0">
                <a:solidFill>
                  <a:srgbClr val="D9F1F6"/>
                </a:solidFill>
                <a:ea typeface="宋体" panose="02010600030101010101" pitchFamily="2" charset="-122"/>
              </a:rPr>
              <a:t>————</a:t>
            </a:r>
            <a:r>
              <a:rPr lang="zh-CN" altLang="en-US" b="1" dirty="0">
                <a:solidFill>
                  <a:schemeClr val="bg1"/>
                </a:solidFill>
                <a:ea typeface="宋体" panose="02010600030101010101" pitchFamily="2" charset="-122"/>
              </a:rPr>
              <a:t>学生处贷款管理科</a:t>
            </a:r>
            <a:endParaRPr lang="zh-CN" altLang="en-US" b="1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-1" y="756138"/>
            <a:ext cx="3411415" cy="5282160"/>
          </a:xfrm>
        </p:spPr>
        <p:txBody>
          <a:bodyPr wrap="square" numCol="1" anchorCtr="0" compatLnSpc="1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6.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填写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个人详细信息（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2530" name="Picture 4" descr="详细信息2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489680" y="284162"/>
            <a:ext cx="8193087" cy="618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矩形标注 4"/>
          <p:cNvSpPr>
            <a:spLocks noChangeArrowheads="1"/>
          </p:cNvSpPr>
          <p:nvPr/>
        </p:nvSpPr>
        <p:spPr bwMode="auto">
          <a:xfrm>
            <a:off x="6034087" y="5627078"/>
            <a:ext cx="3341688" cy="953110"/>
          </a:xfrm>
          <a:prstGeom prst="wedgeRectCallout">
            <a:avLst>
              <a:gd name="adj1" fmla="val -93862"/>
              <a:gd name="adj2" fmla="val 3899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信息填写完整后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点击“提交”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务必仔细检查，确保信息无误！</a:t>
            </a:r>
            <a:endParaRPr lang="zh-CN" altLang="en-US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2532" name="矩形标注 4"/>
          <p:cNvSpPr>
            <a:spLocks noChangeArrowheads="1"/>
          </p:cNvSpPr>
          <p:nvPr/>
        </p:nvSpPr>
        <p:spPr bwMode="auto">
          <a:xfrm>
            <a:off x="7881938" y="2782888"/>
            <a:ext cx="2987675" cy="838200"/>
          </a:xfrm>
          <a:prstGeom prst="wedgeRectCallout">
            <a:avLst>
              <a:gd name="adj1" fmla="val -106588"/>
              <a:gd name="adj2" fmla="val 37690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just"/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带*号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的必填！！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/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“联系人”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和“称谓”一定要保持一致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2533" name="矩形标注 4"/>
          <p:cNvSpPr>
            <a:spLocks noChangeArrowheads="1"/>
          </p:cNvSpPr>
          <p:nvPr/>
        </p:nvSpPr>
        <p:spPr bwMode="auto">
          <a:xfrm>
            <a:off x="8489588" y="539334"/>
            <a:ext cx="2987675" cy="838200"/>
          </a:xfrm>
          <a:prstGeom prst="wedgeRectCallout">
            <a:avLst>
              <a:gd name="adj1" fmla="val -65356"/>
              <a:gd name="adj2" fmla="val 110986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此处需要继前边选项手动填写，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逐级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填写（至少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五级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具体到村</a:t>
            </a:r>
            <a:r>
              <a:rPr lang="en-US" altLang="zh-CN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/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门牌号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/>
      <p:bldP spid="22532" grpId="0" animBg="1"/>
      <p:bldP spid="225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764931"/>
            <a:ext cx="3448195" cy="5325585"/>
          </a:xfrm>
        </p:spPr>
        <p:txBody>
          <a:bodyPr/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7.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注册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完成后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登录，进入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“我的首页”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/>
          <a:srcRect b="8427"/>
          <a:stretch>
            <a:fillRect/>
          </a:stretch>
        </p:blipFill>
        <p:spPr>
          <a:xfrm>
            <a:off x="3448195" y="553316"/>
            <a:ext cx="8386128" cy="55372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6" descr="贷款申请_meitu_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48063" y="244475"/>
            <a:ext cx="8086725" cy="623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773724"/>
            <a:ext cx="3446584" cy="532813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8.</a:t>
            </a:r>
            <a:r>
              <a:rPr lang="zh-CN" altLang="en-US" sz="4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贷款申请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”—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“申请”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4579" name="矩形标注 4"/>
          <p:cNvSpPr>
            <a:spLocks noChangeArrowheads="1"/>
          </p:cNvSpPr>
          <p:nvPr/>
        </p:nvSpPr>
        <p:spPr bwMode="auto">
          <a:xfrm>
            <a:off x="5310188" y="2984500"/>
            <a:ext cx="2909887" cy="720725"/>
          </a:xfrm>
          <a:prstGeom prst="wedgeRectCallout">
            <a:avLst>
              <a:gd name="adj1" fmla="val -89773"/>
              <a:gd name="adj2" fmla="val -168282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点击“贷款申请”后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出现此页面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4580" name="矩形标注 5"/>
          <p:cNvSpPr>
            <a:spLocks noChangeArrowheads="1"/>
          </p:cNvSpPr>
          <p:nvPr/>
        </p:nvSpPr>
        <p:spPr bwMode="auto">
          <a:xfrm>
            <a:off x="5110162" y="4894263"/>
            <a:ext cx="3309937" cy="830262"/>
          </a:xfrm>
          <a:prstGeom prst="wedgeRectCallout">
            <a:avLst>
              <a:gd name="adj1" fmla="val -49426"/>
              <a:gd name="adj2" fmla="val 99329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点击“申请”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弹出对话框，进入下一步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  <p:bldP spid="2458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753" y="760344"/>
            <a:ext cx="5549574" cy="47674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756138"/>
            <a:ext cx="3411414" cy="5328139"/>
          </a:xfrm>
        </p:spPr>
        <p:txBody>
          <a:bodyPr wrap="square" numCol="1" anchorCtr="0" compatLnSpc="1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9.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填写贷款申请信息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5603" name="矩形标注 4"/>
          <p:cNvSpPr>
            <a:spLocks noChangeArrowheads="1"/>
          </p:cNvSpPr>
          <p:nvPr/>
        </p:nvSpPr>
        <p:spPr bwMode="auto">
          <a:xfrm>
            <a:off x="8386762" y="967888"/>
            <a:ext cx="3552825" cy="1095375"/>
          </a:xfrm>
          <a:prstGeom prst="wedgeRectCallout">
            <a:avLst>
              <a:gd name="adj1" fmla="val -61114"/>
              <a:gd name="adj2" fmla="val 111564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选择“贷款原因”：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如果选择“其他”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请在下边空白处填写具体原因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（原因写满五行）</a:t>
            </a:r>
            <a:endParaRPr lang="zh-CN" altLang="en-US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标注 5"/>
          <p:cNvSpPr/>
          <p:nvPr/>
        </p:nvSpPr>
        <p:spPr>
          <a:xfrm>
            <a:off x="8483497" y="3496962"/>
            <a:ext cx="3456090" cy="1668162"/>
          </a:xfrm>
          <a:prstGeom prst="wedgeRectCallout">
            <a:avLst>
              <a:gd name="adj1" fmla="val -95024"/>
              <a:gd name="adj2" fmla="val -5307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注意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zh-CN" altLang="en-US" b="1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“学住费”为本人实际应缴纳的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学费</a:t>
            </a:r>
            <a:r>
              <a:rPr lang="en-US" altLang="zh-CN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+</a:t>
            </a:r>
            <a:r>
              <a:rPr lang="zh-CN" altLang="en-US" b="1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住宿费</a:t>
            </a:r>
            <a:r>
              <a:rPr lang="zh-CN" altLang="en-US" b="1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，如不清楚请联系辅导员确认。</a:t>
            </a:r>
            <a:endParaRPr lang="en-US" altLang="zh-CN" b="1" dirty="0" smtClean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本科生每人每年学</a:t>
            </a:r>
            <a:r>
              <a:rPr lang="zh-CN" altLang="en-US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住费与生活费总额不得超过</a:t>
            </a:r>
            <a:r>
              <a:rPr lang="en-US" altLang="zh-CN" sz="1800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120</a:t>
            </a:r>
            <a:r>
              <a:rPr lang="en-US" altLang="zh-CN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00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元</a:t>
            </a:r>
            <a:r>
              <a:rPr lang="zh-CN" altLang="en-US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en-US" b="1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研究生每人每年不得</a:t>
            </a:r>
            <a:r>
              <a:rPr lang="zh-CN" altLang="en-US" b="1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超过</a:t>
            </a:r>
            <a:r>
              <a:rPr lang="en-US" altLang="zh-CN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16000</a:t>
            </a:r>
            <a:r>
              <a:rPr lang="zh-CN" altLang="en-US" b="1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元</a:t>
            </a:r>
            <a:endParaRPr lang="en-US" altLang="zh-CN" b="1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6333863" y="5634443"/>
            <a:ext cx="2897188" cy="817477"/>
          </a:xfrm>
          <a:prstGeom prst="wedgeRectCallout">
            <a:avLst>
              <a:gd name="adj1" fmla="val -82703"/>
              <a:gd name="adj2" fmla="val -6398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填写完毕，点击“确定”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进入下一步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3479837" y="2683679"/>
            <a:ext cx="2482850" cy="920750"/>
          </a:xfrm>
          <a:prstGeom prst="wedgeEllipseCallout">
            <a:avLst>
              <a:gd name="adj1" fmla="val 48346"/>
              <a:gd name="adj2" fmla="val 13163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914400"/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贷款年限统一规定为</a:t>
            </a:r>
            <a:r>
              <a:rPr lang="en-US" altLang="zh-CN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16</a:t>
            </a:r>
            <a:r>
              <a:rPr lang="zh-CN" altLang="en-US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年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啦！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  <a:p>
            <a:pPr algn="ctr" defTabSz="914400"/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6" grpId="0" animBg="1"/>
      <p:bldP spid="7" grpId="0" animBg="1"/>
      <p:bldP spid="2765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7259" y="753036"/>
            <a:ext cx="7947306" cy="174076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753036"/>
            <a:ext cx="3411414" cy="535192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10.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网上贷款申请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成功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9699" name="矩形标注 4"/>
          <p:cNvSpPr>
            <a:spLocks noChangeArrowheads="1"/>
          </p:cNvSpPr>
          <p:nvPr/>
        </p:nvSpPr>
        <p:spPr bwMode="auto">
          <a:xfrm>
            <a:off x="4051673" y="3247034"/>
            <a:ext cx="3409239" cy="1214438"/>
          </a:xfrm>
          <a:prstGeom prst="wedgeRectCallout">
            <a:avLst>
              <a:gd name="adj1" fmla="val 99435"/>
              <a:gd name="adj2" fmla="val -137190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just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完成以上步骤后，显示此页面，状态为“学生录入”，表示已经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完成网上助学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贷款申请。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云形标注 2"/>
          <p:cNvSpPr/>
          <p:nvPr/>
        </p:nvSpPr>
        <p:spPr>
          <a:xfrm>
            <a:off x="7688881" y="3854253"/>
            <a:ext cx="4041158" cy="2250711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注意：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网上申请成功不代表贷款申请成功哦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~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申请贷款还需提交纸质版审批表，详情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请点击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hlinkClick r:id="rId2" action="ppaction://hlinksldjump"/>
              </a:rPr>
              <a:t>填写审批表（</a:t>
            </a:r>
            <a:r>
              <a:rPr lang="en-US" altLang="zh-CN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hlinkClick r:id="rId2" action="ppaction://hlinksldjump"/>
              </a:rPr>
              <a:t>1</a:t>
            </a:r>
            <a:r>
              <a:rPr lang="zh-CN" altLang="en-US" sz="20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hlinkClick r:id="rId2" action="ppaction://hlinksldjump"/>
              </a:rPr>
              <a:t>）</a:t>
            </a:r>
            <a:endParaRPr lang="zh-CN" altLang="en-US" sz="20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6"/>
          <p:cNvSpPr txBox="1">
            <a:spLocks noChangeArrowheads="1"/>
          </p:cNvSpPr>
          <p:nvPr/>
        </p:nvSpPr>
        <p:spPr bwMode="auto">
          <a:xfrm>
            <a:off x="3597275" y="363538"/>
            <a:ext cx="8074025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 dirty="0" smtClean="0">
                <a:latin typeface="DFKai-SB" panose="03000509000000000000"/>
              </a:rPr>
              <a:t>登录“</a:t>
            </a:r>
            <a:r>
              <a:rPr lang="zh-CN" altLang="en-US" b="1" dirty="0">
                <a:latin typeface="DFKai-SB" panose="03000509000000000000"/>
              </a:rPr>
              <a:t>国家开发银行学生在线服务系统”网站</a:t>
            </a:r>
            <a:r>
              <a:rPr lang="en-US" altLang="zh-CN" b="1" dirty="0">
                <a:latin typeface="DFKai-SB" panose="03000509000000000000"/>
              </a:rPr>
              <a:t>(</a:t>
            </a:r>
            <a:r>
              <a:rPr lang="en-US" altLang="zh-CN" b="1" dirty="0">
                <a:latin typeface="DFKai-SB" panose="03000509000000000000"/>
                <a:hlinkClick r:id="rId1"/>
              </a:rPr>
              <a:t>Https://www.csls.cdb.com.cn</a:t>
            </a:r>
            <a:r>
              <a:rPr lang="en-US" altLang="zh-CN" b="1" dirty="0">
                <a:latin typeface="DFKai-SB" panose="03000509000000000000"/>
              </a:rPr>
              <a:t>)</a:t>
            </a:r>
            <a:endParaRPr lang="en-US" altLang="zh-CN" b="1" dirty="0">
              <a:latin typeface="DFKai-SB" panose="03000509000000000000"/>
            </a:endParaRPr>
          </a:p>
        </p:txBody>
      </p:sp>
      <p:pic>
        <p:nvPicPr>
          <p:cNvPr id="15363" name="内容占位符 8"/>
          <p:cNvPicPr>
            <a:picLocks noGrp="1" noChangeAspect="1"/>
          </p:cNvPicPr>
          <p:nvPr>
            <p:ph idx="1"/>
          </p:nvPr>
        </p:nvPicPr>
        <p:blipFill>
          <a:blip r:embed="rId2"/>
          <a:srcRect l="4924" t="2705" r="5605" b="8847"/>
          <a:stretch>
            <a:fillRect/>
          </a:stretch>
        </p:blipFill>
        <p:spPr>
          <a:xfrm>
            <a:off x="3516313" y="1123950"/>
            <a:ext cx="8293100" cy="5546725"/>
          </a:xfrm>
        </p:spPr>
      </p:pic>
      <p:sp>
        <p:nvSpPr>
          <p:cNvPr id="20" name="矩形标注 19"/>
          <p:cNvSpPr>
            <a:spLocks noChangeArrowheads="1"/>
          </p:cNvSpPr>
          <p:nvPr/>
        </p:nvSpPr>
        <p:spPr bwMode="auto">
          <a:xfrm>
            <a:off x="3692769" y="3995371"/>
            <a:ext cx="3672621" cy="1189037"/>
          </a:xfrm>
          <a:prstGeom prst="wedgeRectCallout">
            <a:avLst>
              <a:gd name="adj1" fmla="val 103831"/>
              <a:gd name="adj2" fmla="val -60018"/>
            </a:avLst>
          </a:prstGeom>
          <a:solidFill>
            <a:schemeClr val="accent1">
              <a:lumMod val="60000"/>
              <a:lumOff val="40000"/>
            </a:schemeClr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just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非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首次贷款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同学进入网站，选择贷款类型为“高校助学贷款”，输入身份证号和注册时设置的密码直接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登录即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可。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9234488" y="3967163"/>
            <a:ext cx="400050" cy="127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标题 3"/>
          <p:cNvSpPr>
            <a:spLocks noGrp="1"/>
          </p:cNvSpPr>
          <p:nvPr>
            <p:ph type="title"/>
          </p:nvPr>
        </p:nvSpPr>
        <p:spPr>
          <a:xfrm>
            <a:off x="0" y="754064"/>
            <a:ext cx="3428999" cy="532142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b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b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登录“国家开发银行学生在线服务系统”网站</a:t>
            </a: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续贷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045700" y="2468880"/>
            <a:ext cx="988060" cy="30480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747346"/>
            <a:ext cx="3428999" cy="5319346"/>
          </a:xfrm>
        </p:spPr>
        <p:txBody>
          <a:bodyPr wrap="square" numCol="1" anchorCtr="0" compatLnSpc="1"/>
          <a:lstStyle/>
          <a:p>
            <a:pPr algn="ctr" eaLnBrk="1" hangingPunct="1">
              <a:lnSpc>
                <a:spcPct val="150000"/>
              </a:lnSpc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登录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后，进入“我的首页”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3554" name="内容占位符 5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554413" y="682625"/>
            <a:ext cx="8113712" cy="5537200"/>
          </a:xfrm>
        </p:spPr>
      </p:pic>
      <p:sp>
        <p:nvSpPr>
          <p:cNvPr id="23555" name="矩形标注 4"/>
          <p:cNvSpPr>
            <a:spLocks noChangeArrowheads="1"/>
          </p:cNvSpPr>
          <p:nvPr/>
        </p:nvSpPr>
        <p:spPr bwMode="auto">
          <a:xfrm>
            <a:off x="5039977" y="3063937"/>
            <a:ext cx="2338631" cy="384052"/>
          </a:xfrm>
          <a:prstGeom prst="wedgeRectCallout">
            <a:avLst>
              <a:gd name="adj1" fmla="val -85324"/>
              <a:gd name="adj2" fmla="val -202067"/>
            </a:avLst>
          </a:prstGeom>
          <a:solidFill>
            <a:schemeClr val="accent1">
              <a:lumMod val="40000"/>
              <a:lumOff val="60000"/>
            </a:schemeClr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点击“贷款申请”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矩形标注 2"/>
          <p:cNvSpPr/>
          <p:nvPr/>
        </p:nvSpPr>
        <p:spPr>
          <a:xfrm>
            <a:off x="7921869" y="1602526"/>
            <a:ext cx="3162141" cy="901212"/>
          </a:xfrm>
          <a:prstGeom prst="wedgeRectCallout">
            <a:avLst>
              <a:gd name="adj1" fmla="val -47951"/>
              <a:gd name="adj2" fmla="val 7682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zh-CN" altLang="en-US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“我的首页”显示你的助学贷款</a:t>
            </a:r>
            <a:r>
              <a:rPr lang="zh-CN" altLang="en-US" dirty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专用支付宝</a:t>
            </a:r>
            <a:r>
              <a:rPr lang="zh-CN" altLang="en-US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的账号、登录密码及支付密码，请牢记</a:t>
            </a:r>
            <a:r>
              <a:rPr lang="en-US" altLang="zh-CN" dirty="0" smtClean="0">
                <a:solidFill>
                  <a:schemeClr val="tx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~</a:t>
            </a:r>
            <a:endParaRPr lang="en-US" altLang="zh-CN" dirty="0">
              <a:solidFill>
                <a:schemeClr val="tx1"/>
              </a:solidFill>
              <a:latin typeface="华文中宋" panose="02010600040101010101" pitchFamily="2" charset="-122"/>
              <a:ea typeface="华文中宋" panose="02010600040101010101" pitchFamily="2" charset="-122"/>
              <a:cs typeface="楷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续贷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86151" y="523874"/>
            <a:ext cx="8143538" cy="5800725"/>
          </a:xfrm>
          <a:prstGeom prst="rect">
            <a:avLst/>
          </a:prstGeom>
        </p:spPr>
      </p:pic>
      <p:sp>
        <p:nvSpPr>
          <p:cNvPr id="25603" name="矩形标注 5"/>
          <p:cNvSpPr>
            <a:spLocks noChangeArrowheads="1"/>
          </p:cNvSpPr>
          <p:nvPr/>
        </p:nvSpPr>
        <p:spPr bwMode="auto">
          <a:xfrm>
            <a:off x="5024437" y="4848001"/>
            <a:ext cx="3309937" cy="658813"/>
          </a:xfrm>
          <a:prstGeom prst="wedgeRectCallout">
            <a:avLst>
              <a:gd name="adj1" fmla="val -47981"/>
              <a:gd name="adj2" fmla="val 13133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点击“申请”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弹出对话框，进入下一步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1" y="773724"/>
            <a:ext cx="3446584" cy="532813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sz="4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贷款申请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”—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“申请”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续贷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619" y="255123"/>
            <a:ext cx="5525410" cy="6347754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782515"/>
            <a:ext cx="3455376" cy="5301761"/>
          </a:xfrm>
        </p:spPr>
        <p:txBody>
          <a:bodyPr wrap="square" numCol="1" anchorCtr="0" compatLnSpc="1"/>
          <a:lstStyle/>
          <a:p>
            <a:pPr eaLnBrk="1" hangingPunct="1">
              <a:lnSpc>
                <a:spcPct val="150000"/>
              </a:lnSpc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填写续贷声明和申请信息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矩形标注 4"/>
          <p:cNvSpPr>
            <a:spLocks noChangeArrowheads="1"/>
          </p:cNvSpPr>
          <p:nvPr/>
        </p:nvSpPr>
        <p:spPr bwMode="auto">
          <a:xfrm>
            <a:off x="9186863" y="1785938"/>
            <a:ext cx="2459037" cy="876300"/>
          </a:xfrm>
          <a:prstGeom prst="wedgeRectCallout">
            <a:avLst>
              <a:gd name="adj1" fmla="val -104162"/>
              <a:gd name="adj2" fmla="val 4021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填写“续贷声明”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（必须写满</a:t>
            </a:r>
            <a:r>
              <a:rPr lang="en-US" altLang="zh-CN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4-5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行）</a:t>
            </a:r>
            <a:endParaRPr lang="zh-CN" altLang="en-US" dirty="0">
              <a:solidFill>
                <a:srgbClr val="FF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7616824" y="3768724"/>
            <a:ext cx="3945061" cy="1163761"/>
          </a:xfrm>
          <a:prstGeom prst="wedgeRectCallout">
            <a:avLst>
              <a:gd name="adj1" fmla="val -89319"/>
              <a:gd name="adj2" fmla="val 3445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 defTabSz="914400"/>
            <a:r>
              <a:rPr lang="zh-CN" altLang="en-US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注意：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本科生每人每年申请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的学住费和生活费总金额不能超过</a:t>
            </a:r>
            <a:r>
              <a:rPr lang="en-US" altLang="zh-CN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12000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元，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研究生每人每年申请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的总金额不能超过</a:t>
            </a:r>
            <a:r>
              <a:rPr lang="en-US" altLang="zh-CN" dirty="0">
                <a:solidFill>
                  <a:srgbClr val="FF33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16000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元。</a:t>
            </a:r>
            <a:endParaRPr lang="zh-CN" altLang="en-US" dirty="0">
              <a:solidFill>
                <a:srgbClr val="FF33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标注 5"/>
          <p:cNvSpPr>
            <a:spLocks noChangeArrowheads="1"/>
          </p:cNvSpPr>
          <p:nvPr/>
        </p:nvSpPr>
        <p:spPr bwMode="auto">
          <a:xfrm>
            <a:off x="7066113" y="5113834"/>
            <a:ext cx="2652712" cy="1005612"/>
          </a:xfrm>
          <a:prstGeom prst="wedgeRectCallout">
            <a:avLst>
              <a:gd name="adj1" fmla="val -153262"/>
              <a:gd name="adj2" fmla="val 812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完善自己的贷款信息后，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defRPr/>
            </a:pP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点击“确定”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defRPr/>
            </a:pP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进入下一步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7656" name="AutoShape 8"/>
          <p:cNvSpPr>
            <a:spLocks noChangeArrowheads="1"/>
          </p:cNvSpPr>
          <p:nvPr/>
        </p:nvSpPr>
        <p:spPr bwMode="auto">
          <a:xfrm>
            <a:off x="1925621" y="4315050"/>
            <a:ext cx="2646380" cy="945853"/>
          </a:xfrm>
          <a:prstGeom prst="wedgeEllipseCallout">
            <a:avLst>
              <a:gd name="adj1" fmla="val 66731"/>
              <a:gd name="adj2" fmla="val 9033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defTabSz="914400"/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贷款年限统一规定为</a:t>
            </a:r>
            <a:r>
              <a:rPr lang="en-US" altLang="zh-CN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16</a:t>
            </a:r>
            <a:r>
              <a:rPr lang="zh-CN" altLang="en-US" dirty="0">
                <a:solidFill>
                  <a:srgbClr val="FF3300"/>
                </a:solidFill>
                <a:latin typeface="楷体" panose="02010609060101010101" charset="-122"/>
                <a:ea typeface="楷体" panose="02010609060101010101" charset="-122"/>
              </a:rPr>
              <a:t>年</a:t>
            </a:r>
            <a:r>
              <a:rPr lang="zh-CN" altLang="en-US" dirty="0">
                <a:latin typeface="楷体" panose="02010609060101010101" charset="-122"/>
                <a:ea typeface="楷体" panose="02010609060101010101" charset="-122"/>
              </a:rPr>
              <a:t>啦！</a:t>
            </a:r>
            <a:endParaRPr lang="zh-CN" altLang="en-US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续贷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654" grpId="0" animBg="1"/>
      <p:bldP spid="6" grpId="0" animBg="1"/>
      <p:bldP spid="2765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623" y="719793"/>
            <a:ext cx="7675159" cy="1589298"/>
          </a:xfrm>
          <a:prstGeom prst="rect">
            <a:avLst/>
          </a:prstGeom>
        </p:spPr>
      </p:pic>
      <p:sp>
        <p:nvSpPr>
          <p:cNvPr id="30723" name="矩形标注 4"/>
          <p:cNvSpPr>
            <a:spLocks noChangeArrowheads="1"/>
          </p:cNvSpPr>
          <p:nvPr/>
        </p:nvSpPr>
        <p:spPr bwMode="auto">
          <a:xfrm>
            <a:off x="3916360" y="3071170"/>
            <a:ext cx="3233737" cy="995531"/>
          </a:xfrm>
          <a:prstGeom prst="wedgeRectCallout">
            <a:avLst>
              <a:gd name="adj1" fmla="val 83121"/>
              <a:gd name="adj2" fmla="val -16533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完成以上步骤后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，显示此页面，状态为“学生录入”，表示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已经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完成网上助学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贷款申请。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云形标注 2"/>
          <p:cNvSpPr/>
          <p:nvPr/>
        </p:nvSpPr>
        <p:spPr>
          <a:xfrm>
            <a:off x="7327557" y="3893542"/>
            <a:ext cx="4277510" cy="2300685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注意：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网上申请成功不代表贷款申请成功哦</a:t>
            </a:r>
            <a:r>
              <a:rPr lang="en-US" altLang="zh-CN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~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申请贷款还需提交纸质版审批表，详情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请点击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hlinkClick r:id="rId2" action="ppaction://hlinksldjump"/>
              </a:rPr>
              <a:t>填写审批表（</a:t>
            </a:r>
            <a:r>
              <a:rPr lang="en-US" altLang="zh-CN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hlinkClick r:id="rId2" action="ppaction://hlinksldjump"/>
              </a:rPr>
              <a:t>1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hlinkClick r:id="rId2" action="ppaction://hlinksldjump"/>
              </a:rPr>
              <a:t>）</a:t>
            </a:r>
            <a:endParaRPr lang="zh-CN" altLang="en-US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1" y="753036"/>
            <a:ext cx="3411414" cy="535192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4.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网上贷款申请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成功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续贷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23950"/>
            <a:ext cx="3446585" cy="46005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如何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申请校园地国家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助学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贷款</a:t>
            </a:r>
            <a:b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  <a:hlinkClick r:id="rId1" action="ppaction://hlinksldjump"/>
              </a:rPr>
              <a:t>我是首次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  <a:hlinkClick r:id="rId1" action="ppaction://hlinksldjump"/>
              </a:rPr>
              <a:t>申请校园地国家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  <a:hlinkClick r:id="rId1" action="ppaction://hlinksldjump"/>
              </a:rPr>
              <a:t>助学贷款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  <a:hlinkClick r:id="rId2" action="ppaction://hlinksldjump"/>
              </a:rPr>
              <a:t>我曾经申请过校园地国家助学贷款</a:t>
            </a:r>
            <a:endParaRPr lang="zh-CN" altLang="en-US" sz="28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云形标注 2"/>
          <p:cNvSpPr/>
          <p:nvPr/>
        </p:nvSpPr>
        <p:spPr>
          <a:xfrm>
            <a:off x="6833287" y="122513"/>
            <a:ext cx="4810256" cy="2250711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申请校园地国家助学贷款只需两个步骤：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系统在线申请</a:t>
            </a:r>
            <a:r>
              <a:rPr lang="zh-CN" altLang="en-US" sz="20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和</a:t>
            </a:r>
            <a:r>
              <a:rPr lang="zh-CN" altLang="en-US" sz="20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纸质审批表填写</a:t>
            </a:r>
            <a:endParaRPr lang="en-US" altLang="zh-CN" sz="20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0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根据个人情况点击链接查看具体步骤</a:t>
            </a:r>
            <a:r>
              <a:rPr lang="en-US" altLang="zh-CN" sz="2000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~</a:t>
            </a:r>
            <a:endParaRPr lang="zh-CN" altLang="en-US" sz="20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790832"/>
            <a:ext cx="3435177" cy="527633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填写审批表（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51869" y="6067167"/>
            <a:ext cx="7426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注：请按照模板规范填写，贷款金额注意大写，如出现涂改则该表作废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6" name="内容占位符 5"/>
          <p:cNvSpPr/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26790" y="123825"/>
            <a:ext cx="8145780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790832"/>
            <a:ext cx="3435177" cy="527633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填写审批表（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302" y="1505900"/>
            <a:ext cx="6437780" cy="3465968"/>
          </a:xfrm>
        </p:spPr>
      </p:pic>
      <p:sp>
        <p:nvSpPr>
          <p:cNvPr id="5" name="TextBox 4"/>
          <p:cNvSpPr txBox="1"/>
          <p:nvPr/>
        </p:nvSpPr>
        <p:spPr>
          <a:xfrm>
            <a:off x="4151868" y="5325761"/>
            <a:ext cx="7426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注：请按照模板规范填写，贷款金额如出现涂改该表作废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790832"/>
            <a:ext cx="3435177" cy="527633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填写审批表（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1740" y="667949"/>
            <a:ext cx="7426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注：此页只需</a:t>
            </a:r>
            <a:r>
              <a:rPr lang="zh-CN" altLang="en-US" sz="2400" b="1" dirty="0">
                <a:solidFill>
                  <a:srgbClr val="FF0000"/>
                </a:solidFill>
              </a:rPr>
              <a:t>首次贷款</a:t>
            </a:r>
            <a:r>
              <a:rPr lang="zh-CN" altLang="en-US" b="1" dirty="0">
                <a:solidFill>
                  <a:srgbClr val="FF0000"/>
                </a:solidFill>
              </a:rPr>
              <a:t>的同学提供相关复印件，续贷同学无需粘贴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146" y="1129614"/>
            <a:ext cx="5745892" cy="4551492"/>
          </a:xfrm>
        </p:spPr>
      </p:pic>
      <p:sp>
        <p:nvSpPr>
          <p:cNvPr id="7" name="云形标注 2"/>
          <p:cNvSpPr/>
          <p:nvPr/>
        </p:nvSpPr>
        <p:spPr>
          <a:xfrm>
            <a:off x="7772400" y="3830594"/>
            <a:ext cx="4277510" cy="2300685"/>
          </a:xfrm>
          <a:prstGeom prst="cloudCallou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纸质审批表填写完毕等待学院通知统一上交。</a:t>
            </a:r>
            <a:endParaRPr lang="en-US" altLang="zh-CN" sz="2000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ctr"/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至此，你已经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完成校园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地国家助学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贷款</a:t>
            </a:r>
            <a:r>
              <a:rPr lang="zh-CN" altLang="en-US" sz="20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申请</a:t>
            </a:r>
            <a:r>
              <a:rPr lang="zh-CN" altLang="en-US" sz="20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啦！</a:t>
            </a:r>
            <a:endParaRPr lang="zh-CN" altLang="en-US" sz="20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1" y="747346"/>
            <a:ext cx="3455377" cy="5310554"/>
          </a:xfrm>
        </p:spPr>
        <p:txBody>
          <a:bodyPr wrap="square" numCol="1" anchorCtr="0" compatLnSpc="1"/>
          <a:lstStyle/>
          <a:p>
            <a:pPr algn="ctr" eaLnBrk="1" hangingPunct="1">
              <a:defRPr/>
            </a:pP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学生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处</a:t>
            </a: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贷款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管理科</a:t>
            </a: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en-US" altLang="zh-CN" sz="20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(Loan Administration Office)</a:t>
            </a:r>
            <a:br>
              <a: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br>
              <a: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br>
              <a:rPr lang="en-US" altLang="zh-CN" sz="2000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致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远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楼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435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室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25240" y="609599"/>
            <a:ext cx="735762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如果在国家助学贷款方面还存有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疑问，请通过</a:t>
            </a:r>
            <a:endParaRPr lang="en-US" altLang="zh-CN" sz="28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官方沟通渠道</a:t>
            </a:r>
            <a:r>
              <a:rPr lang="zh-CN" altLang="en-US" sz="2800" dirty="0">
                <a:latin typeface="华文中宋" panose="02010600040101010101" pitchFamily="2" charset="-122"/>
                <a:ea typeface="华文中宋" panose="02010600040101010101" pitchFamily="2" charset="-122"/>
              </a:rPr>
              <a:t>咨询</a:t>
            </a:r>
            <a:r>
              <a:rPr lang="zh-CN" altLang="en-US" sz="28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endParaRPr lang="en-US" altLang="zh-CN" sz="2800" dirty="0" smtClean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/>
              <a:t>1</a:t>
            </a:r>
            <a:r>
              <a:rPr lang="zh-CN" altLang="en-US" sz="2400" dirty="0" smtClean="0"/>
              <a:t>、办公电话</a:t>
            </a:r>
            <a:r>
              <a:rPr lang="zh-CN" altLang="en-US" sz="2400" dirty="0"/>
              <a:t>：</a:t>
            </a:r>
            <a:r>
              <a:rPr lang="en-US" altLang="zh-CN" sz="2400" dirty="0"/>
              <a:t>0373-3329375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2</a:t>
            </a:r>
            <a:r>
              <a:rPr lang="zh-CN" altLang="en-US" sz="2400" dirty="0"/>
              <a:t>、官方</a:t>
            </a:r>
            <a:r>
              <a:rPr lang="en-US" altLang="zh-CN" sz="2400" dirty="0"/>
              <a:t>QQ</a:t>
            </a:r>
            <a:r>
              <a:rPr lang="zh-CN" altLang="en-US" sz="2400" dirty="0"/>
              <a:t>群：</a:t>
            </a:r>
            <a:r>
              <a:rPr lang="en-US" altLang="zh-CN" sz="2400" dirty="0"/>
              <a:t>694809198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/>
              <a:t>3</a:t>
            </a:r>
            <a:r>
              <a:rPr lang="zh-CN" altLang="en-US" sz="2400" dirty="0"/>
              <a:t>、官方网站：</a:t>
            </a:r>
            <a:r>
              <a:rPr lang="zh-CN" altLang="en-US" sz="2400" dirty="0" smtClean="0"/>
              <a:t>蓝天网 </a:t>
            </a:r>
            <a:r>
              <a:rPr lang="en-US" altLang="zh-CN" sz="2400" dirty="0" smtClean="0">
                <a:hlinkClick r:id="rId1"/>
              </a:rPr>
              <a:t>https</a:t>
            </a:r>
            <a:r>
              <a:rPr lang="en-US" altLang="zh-CN" sz="2400" dirty="0">
                <a:hlinkClick r:id="rId1"/>
              </a:rPr>
              <a:t>://www.htu.edu.cn/stu/9614/list.htm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4</a:t>
            </a:r>
            <a:r>
              <a:rPr lang="zh-CN" altLang="en-US" sz="2400" dirty="0" smtClean="0"/>
              <a:t>、官网微信号：河南师范大学学生处（</a:t>
            </a:r>
            <a:r>
              <a:rPr lang="en-US" altLang="zh-CN" sz="2400" dirty="0" err="1" smtClean="0"/>
              <a:t>hnsfdxxsc</a:t>
            </a:r>
            <a:r>
              <a:rPr lang="zh-CN" altLang="en-US" sz="2400" dirty="0" smtClean="0"/>
              <a:t>）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r>
              <a:rPr lang="zh-CN" altLang="en-US" sz="2400" dirty="0">
                <a:latin typeface="华文中宋" panose="02010600040101010101" pitchFamily="2" charset="-122"/>
                <a:ea typeface="华文中宋" panose="02010600040101010101" pitchFamily="2" charset="-122"/>
              </a:rPr>
              <a:t>、</a:t>
            </a:r>
            <a:r>
              <a:rPr lang="zh-CN" altLang="en-US" sz="2400" dirty="0" smtClean="0"/>
              <a:t>官方</a:t>
            </a:r>
            <a:r>
              <a:rPr lang="zh-CN" altLang="en-US" sz="2400" dirty="0"/>
              <a:t>微博：河南师范大学学生资助</a:t>
            </a:r>
            <a:r>
              <a:rPr lang="zh-CN" altLang="en-US" sz="2400" dirty="0" smtClean="0"/>
              <a:t>服务中心</a:t>
            </a:r>
            <a:endParaRPr lang="en-US" altLang="zh-CN" sz="2400" dirty="0" smtClean="0"/>
          </a:p>
          <a:p>
            <a:pPr>
              <a:lnSpc>
                <a:spcPct val="150000"/>
              </a:lnSpc>
            </a:pPr>
            <a:r>
              <a:rPr lang="en-US" altLang="zh-CN" sz="2400" dirty="0" smtClean="0"/>
              <a:t>6</a:t>
            </a:r>
            <a:r>
              <a:rPr lang="zh-CN" altLang="en-US" sz="2400" dirty="0" smtClean="0"/>
              <a:t>、河南师大</a:t>
            </a:r>
            <a:r>
              <a:rPr lang="zh-CN" altLang="en-US" sz="2400" dirty="0"/>
              <a:t>微服务：在线填写学生资助</a:t>
            </a:r>
            <a:r>
              <a:rPr lang="zh-CN" altLang="en-US" sz="2400"/>
              <a:t>有关</a:t>
            </a:r>
            <a:r>
              <a:rPr lang="zh-CN" altLang="en-US" sz="2400" smtClean="0"/>
              <a:t>情况</a:t>
            </a:r>
            <a:endParaRPr lang="en-US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0" y="754064"/>
            <a:ext cx="3428999" cy="532142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b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b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1.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登录“国家开发银行学生在线服务系统”网站</a:t>
            </a: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362" name="文本框 6"/>
          <p:cNvSpPr txBox="1">
            <a:spLocks noChangeArrowheads="1"/>
          </p:cNvSpPr>
          <p:nvPr/>
        </p:nvSpPr>
        <p:spPr bwMode="auto">
          <a:xfrm>
            <a:off x="3516313" y="754063"/>
            <a:ext cx="8074025" cy="3698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b="1" dirty="0" smtClean="0">
                <a:latin typeface="DFKai-SB" panose="03000509000000000000"/>
                <a:ea typeface="DFKai-SB" panose="03000509000000000000"/>
              </a:rPr>
              <a:t>登录“</a:t>
            </a:r>
            <a:r>
              <a:rPr lang="zh-CN" altLang="en-US" b="1" dirty="0">
                <a:latin typeface="DFKai-SB" panose="03000509000000000000"/>
                <a:ea typeface="DFKai-SB" panose="03000509000000000000"/>
              </a:rPr>
              <a:t>国家开发银行学生在线服务系统”网站</a:t>
            </a:r>
            <a:r>
              <a:rPr lang="en-US" altLang="zh-CN" b="1" dirty="0">
                <a:latin typeface="DFKai-SB" panose="03000509000000000000"/>
                <a:ea typeface="DFKai-SB" panose="03000509000000000000"/>
              </a:rPr>
              <a:t>(</a:t>
            </a:r>
            <a:r>
              <a:rPr lang="en-US" altLang="zh-CN" b="1" dirty="0">
                <a:latin typeface="DFKai-SB" panose="03000509000000000000"/>
                <a:ea typeface="DFKai-SB" panose="03000509000000000000"/>
                <a:hlinkClick r:id="rId1"/>
              </a:rPr>
              <a:t>https://www.csls.cdb.com.cn</a:t>
            </a:r>
            <a:r>
              <a:rPr lang="en-US" altLang="zh-CN" b="1" dirty="0">
                <a:latin typeface="DFKai-SB" panose="03000509000000000000"/>
                <a:ea typeface="DFKai-SB" panose="03000509000000000000"/>
              </a:rPr>
              <a:t>)</a:t>
            </a:r>
            <a:endParaRPr lang="en-US" altLang="zh-CN" b="1" dirty="0">
              <a:latin typeface="DFKai-SB" panose="03000509000000000000"/>
              <a:ea typeface="DFKai-SB" panose="03000509000000000000"/>
            </a:endParaRPr>
          </a:p>
        </p:txBody>
      </p:sp>
      <p:pic>
        <p:nvPicPr>
          <p:cNvPr id="15363" name="内容占位符 8"/>
          <p:cNvPicPr>
            <a:picLocks noGrp="1" noChangeAspect="1"/>
          </p:cNvPicPr>
          <p:nvPr>
            <p:ph idx="1"/>
          </p:nvPr>
        </p:nvPicPr>
        <p:blipFill>
          <a:blip r:embed="rId2"/>
          <a:srcRect l="4924" t="2705" r="5605" b="8847"/>
          <a:stretch>
            <a:fillRect/>
          </a:stretch>
        </p:blipFill>
        <p:spPr>
          <a:xfrm>
            <a:off x="3516313" y="1123950"/>
            <a:ext cx="8293100" cy="5546725"/>
          </a:xfrm>
        </p:spPr>
      </p:pic>
      <p:sp>
        <p:nvSpPr>
          <p:cNvPr id="20" name="矩形标注 19"/>
          <p:cNvSpPr/>
          <p:nvPr/>
        </p:nvSpPr>
        <p:spPr>
          <a:xfrm>
            <a:off x="4870939" y="4088422"/>
            <a:ext cx="2910010" cy="1433147"/>
          </a:xfrm>
          <a:prstGeom prst="wedgeRectCallout">
            <a:avLst>
              <a:gd name="adj1" fmla="val 122491"/>
              <a:gd name="adj2" fmla="val -6166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初次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申请校园地国家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助学贷款的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同学选择贷款类型“高校助学贷款”，然后点击“注册”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，进入下一步。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V="1">
            <a:off x="9645650" y="3967163"/>
            <a:ext cx="400050" cy="1270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045700" y="2453640"/>
            <a:ext cx="988060" cy="30480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738554"/>
            <a:ext cx="3429000" cy="5336931"/>
          </a:xfrm>
        </p:spPr>
        <p:txBody>
          <a:bodyPr/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2.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阅读网页信息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6386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5254625" y="793506"/>
            <a:ext cx="4724400" cy="3409950"/>
          </a:xfrm>
        </p:spPr>
      </p:pic>
      <p:sp>
        <p:nvSpPr>
          <p:cNvPr id="5" name="矩形标注 4"/>
          <p:cNvSpPr/>
          <p:nvPr/>
        </p:nvSpPr>
        <p:spPr>
          <a:xfrm>
            <a:off x="4946894" y="4656259"/>
            <a:ext cx="2561944" cy="821349"/>
          </a:xfrm>
          <a:prstGeom prst="wedgeRectCallout">
            <a:avLst>
              <a:gd name="adj1" fmla="val 83801"/>
              <a:gd name="adj2" fmla="val -13635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弹出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对话框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点击“确定”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，进入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下一步。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0" y="756138"/>
            <a:ext cx="3455377" cy="5336931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3.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阅读注册用户协议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条款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7410" name="内容占位符 5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503613" y="669925"/>
            <a:ext cx="8280400" cy="5499100"/>
          </a:xfrm>
        </p:spPr>
      </p:pic>
      <p:sp>
        <p:nvSpPr>
          <p:cNvPr id="8" name="矩形标注 7"/>
          <p:cNvSpPr/>
          <p:nvPr/>
        </p:nvSpPr>
        <p:spPr>
          <a:xfrm>
            <a:off x="4389119" y="4559300"/>
            <a:ext cx="2140774" cy="830263"/>
          </a:xfrm>
          <a:prstGeom prst="wedgeRectCallout">
            <a:avLst>
              <a:gd name="adj1" fmla="val -74342"/>
              <a:gd name="adj2" fmla="val 10740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“同意”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，进入下一步。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764932"/>
            <a:ext cx="3446585" cy="5328138"/>
          </a:xfrm>
        </p:spPr>
        <p:txBody>
          <a:bodyPr/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4.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填写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详细、正确的信息资料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18434" name="内容占位符 5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555683" y="644525"/>
            <a:ext cx="8166100" cy="5640388"/>
          </a:xfrm>
        </p:spPr>
      </p:pic>
      <p:sp>
        <p:nvSpPr>
          <p:cNvPr id="7" name="矩形标注 6"/>
          <p:cNvSpPr/>
          <p:nvPr/>
        </p:nvSpPr>
        <p:spPr>
          <a:xfrm>
            <a:off x="8015655" y="3203195"/>
            <a:ext cx="2846388" cy="548640"/>
          </a:xfrm>
          <a:prstGeom prst="wedgeRectCallout">
            <a:avLst>
              <a:gd name="adj1" fmla="val -84714"/>
              <a:gd name="adj2" fmla="val 7787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带*号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的必须填！！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矩形标注 7"/>
          <p:cNvSpPr/>
          <p:nvPr/>
        </p:nvSpPr>
        <p:spPr>
          <a:xfrm>
            <a:off x="6084889" y="5981252"/>
            <a:ext cx="3015150" cy="664023"/>
          </a:xfrm>
          <a:prstGeom prst="wedgeRectCallout">
            <a:avLst>
              <a:gd name="adj1" fmla="val -88825"/>
              <a:gd name="adj2" fmla="val -3417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信息填写完整</a:t>
            </a:r>
            <a:r>
              <a:rPr lang="en-US" altLang="zh-CN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, 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审查无误后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，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点击“下一步”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437" name="矩形标注 6"/>
          <p:cNvSpPr>
            <a:spLocks noChangeArrowheads="1"/>
          </p:cNvSpPr>
          <p:nvPr/>
        </p:nvSpPr>
        <p:spPr bwMode="auto">
          <a:xfrm>
            <a:off x="7185025" y="4910138"/>
            <a:ext cx="2846388" cy="662323"/>
          </a:xfrm>
          <a:prstGeom prst="wedgeRectCallout">
            <a:avLst>
              <a:gd name="adj1" fmla="val -82474"/>
              <a:gd name="adj2" fmla="val 27499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忘记考生号的请看下一页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84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434" y="515562"/>
            <a:ext cx="7247258" cy="2280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82"/>
          <a:stretch>
            <a:fillRect/>
          </a:stretch>
        </p:blipFill>
        <p:spPr bwMode="auto">
          <a:xfrm>
            <a:off x="3607434" y="2840547"/>
            <a:ext cx="2595246" cy="331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764931"/>
            <a:ext cx="3455377" cy="531055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 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  忘记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考生号？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标注 5"/>
          <p:cNvSpPr/>
          <p:nvPr/>
        </p:nvSpPr>
        <p:spPr>
          <a:xfrm>
            <a:off x="6048058" y="1959454"/>
            <a:ext cx="3944694" cy="881093"/>
          </a:xfrm>
          <a:prstGeom prst="wedgeRectCallout">
            <a:avLst>
              <a:gd name="adj1" fmla="val -82736"/>
              <a:gd name="adj2" fmla="val -5891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登录“河南师范大学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教务系统”页面，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输入学号、密码、验证码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“登录”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矩形标注 6"/>
          <p:cNvSpPr/>
          <p:nvPr/>
        </p:nvSpPr>
        <p:spPr>
          <a:xfrm>
            <a:off x="6442376" y="4420246"/>
            <a:ext cx="4412316" cy="1134573"/>
          </a:xfrm>
          <a:prstGeom prst="wedgeRectCallout">
            <a:avLst>
              <a:gd name="adj1" fmla="val -90756"/>
              <a:gd name="adj2" fmla="val -7083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登录成功后，点击页面左侧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“学生学籍”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点击展开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“学籍档案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”--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“基本信息”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即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可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查看到自己的考生号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81955" y="5925820"/>
            <a:ext cx="6654165" cy="45720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ps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：高考准考证上也有考生号呦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764932"/>
            <a:ext cx="3437791" cy="5345722"/>
          </a:xfrm>
        </p:spPr>
        <p:txBody>
          <a:bodyPr/>
          <a:lstStyle/>
          <a:p>
            <a:pPr algn="ctr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5.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输入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登录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名</a:t>
            </a: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并设置密码及</a:t>
            </a:r>
            <a:b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</a:b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提示问题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0482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3503613" y="257175"/>
            <a:ext cx="8164512" cy="6221413"/>
          </a:xfrm>
        </p:spPr>
      </p:pic>
      <p:sp>
        <p:nvSpPr>
          <p:cNvPr id="5" name="矩形标注 4"/>
          <p:cNvSpPr/>
          <p:nvPr/>
        </p:nvSpPr>
        <p:spPr>
          <a:xfrm>
            <a:off x="6954838" y="882126"/>
            <a:ext cx="3257550" cy="1024461"/>
          </a:xfrm>
          <a:prstGeom prst="wedgeRectCallout">
            <a:avLst>
              <a:gd name="adj1" fmla="val -52946"/>
              <a:gd name="adj2" fmla="val 7955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为方便记忆和安全，登录名统一设置为“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10476+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身份证号”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标注 5"/>
          <p:cNvSpPr/>
          <p:nvPr/>
        </p:nvSpPr>
        <p:spPr>
          <a:xfrm>
            <a:off x="5100955" y="4711849"/>
            <a:ext cx="3623945" cy="989704"/>
          </a:xfrm>
          <a:prstGeom prst="wedgeRectCallout">
            <a:avLst>
              <a:gd name="adj1" fmla="val -59096"/>
              <a:gd name="adj2" fmla="val 93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在输入“密码”和“提示问题”后</a:t>
            </a:r>
            <a:endParaRPr lang="en-US" altLang="zh-CN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defRPr/>
            </a:pP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点击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“下一步 ”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70339" y="747346"/>
            <a:ext cx="3314700" cy="5260800"/>
          </a:xfrm>
        </p:spPr>
        <p:txBody>
          <a:bodyPr wrap="square" numCol="1" anchorCtr="0" compatLnSpc="1"/>
          <a:lstStyle/>
          <a:p>
            <a:pPr algn="ctr" eaLnBrk="1" hangingPunct="1">
              <a:lnSpc>
                <a:spcPct val="150000"/>
              </a:lnSpc>
              <a:defRPr/>
            </a:pP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6.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填写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个人详细信息（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zh-CN" altLang="en-US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pic>
        <p:nvPicPr>
          <p:cNvPr id="21506" name="Picture 4" descr="详细信息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35363" y="198438"/>
            <a:ext cx="8185150" cy="564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矩形标注 4"/>
          <p:cNvSpPr>
            <a:spLocks noChangeArrowheads="1"/>
          </p:cNvSpPr>
          <p:nvPr/>
        </p:nvSpPr>
        <p:spPr bwMode="auto">
          <a:xfrm>
            <a:off x="8081818" y="831273"/>
            <a:ext cx="3417455" cy="1080787"/>
          </a:xfrm>
          <a:prstGeom prst="wedgeRectCallout">
            <a:avLst>
              <a:gd name="adj1" fmla="val -110286"/>
              <a:gd name="adj2" fmla="val 110014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带*号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的必填！！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个人信息严格按照户口本填写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户籍地址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逐级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填写（至少</a:t>
            </a:r>
            <a:r>
              <a:rPr lang="zh-CN" altLang="en-US" dirty="0">
                <a:solidFill>
                  <a:srgbClr val="FF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五级</a:t>
            </a:r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）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508" name="矩形标注 4"/>
          <p:cNvSpPr>
            <a:spLocks noChangeArrowheads="1"/>
          </p:cNvSpPr>
          <p:nvPr/>
        </p:nvSpPr>
        <p:spPr bwMode="auto">
          <a:xfrm>
            <a:off x="7338059" y="5561704"/>
            <a:ext cx="2284413" cy="566534"/>
          </a:xfrm>
          <a:prstGeom prst="wedgeRectCallout">
            <a:avLst>
              <a:gd name="adj1" fmla="val 135763"/>
              <a:gd name="adj2" fmla="val -134625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本页填写</a:t>
            </a:r>
            <a:r>
              <a:rPr lang="zh-CN" altLang="en-US" dirty="0" smtClean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完毕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/>
            <a:r>
              <a:rPr lang="zh-CN" altLang="en-US" dirty="0">
                <a:solidFill>
                  <a:srgbClr val="00000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下拉滚动条继续填写</a:t>
            </a:r>
            <a:endParaRPr lang="zh-CN" altLang="en-US" dirty="0">
              <a:solidFill>
                <a:srgbClr val="00000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矩形标注 4"/>
          <p:cNvSpPr>
            <a:spLocks noChangeArrowheads="1"/>
          </p:cNvSpPr>
          <p:nvPr/>
        </p:nvSpPr>
        <p:spPr bwMode="auto">
          <a:xfrm>
            <a:off x="773113" y="3991264"/>
            <a:ext cx="2762250" cy="791752"/>
          </a:xfrm>
          <a:prstGeom prst="wedgeRectCallout">
            <a:avLst>
              <a:gd name="adj1" fmla="val 101548"/>
              <a:gd name="adj2" fmla="val 90188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just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邮政编码应填写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453000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或</a:t>
            </a:r>
            <a:r>
              <a:rPr lang="en-US" altLang="zh-CN" dirty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453007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  <a:cs typeface="楷体" panose="02010609060101010101" charset="-122"/>
            </a:endParaRPr>
          </a:p>
        </p:txBody>
      </p:sp>
      <p:sp>
        <p:nvSpPr>
          <p:cNvPr id="7" name="矩形标注 4"/>
          <p:cNvSpPr>
            <a:spLocks noChangeArrowheads="1"/>
          </p:cNvSpPr>
          <p:nvPr/>
        </p:nvSpPr>
        <p:spPr bwMode="auto">
          <a:xfrm>
            <a:off x="8360569" y="2686947"/>
            <a:ext cx="3257550" cy="892884"/>
          </a:xfrm>
          <a:prstGeom prst="wedgeRectCallout">
            <a:avLst>
              <a:gd name="adj1" fmla="val -78221"/>
              <a:gd name="adj2" fmla="val 194895"/>
            </a:avLst>
          </a:prstGeom>
          <a:solidFill>
            <a:srgbClr val="A6D6E3"/>
          </a:solidFill>
          <a:ln w="9525" algn="ctr">
            <a:solidFill>
              <a:schemeClr val="accent1"/>
            </a:solidFill>
            <a:miter lim="800000"/>
          </a:ln>
        </p:spPr>
        <p:txBody>
          <a:bodyPr anchor="ctr"/>
          <a:lstStyle/>
          <a:p>
            <a:pPr algn="just"/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通讯地址需填写宿舍地址，且不可简写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。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格式示例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：河南师范大学西</a:t>
            </a:r>
            <a:r>
              <a:rPr lang="zh-CN" altLang="en-US" dirty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寓</a:t>
            </a:r>
            <a:r>
              <a:rPr lang="zh-CN" altLang="en-US" dirty="0" smtClean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十六</a:t>
            </a:r>
            <a:r>
              <a:rPr lang="en-US" altLang="zh-CN" dirty="0" smtClean="0">
                <a:latin typeface="华文中宋" panose="02010600040101010101" pitchFamily="2" charset="-122"/>
                <a:ea typeface="华文中宋" panose="02010600040101010101" pitchFamily="2" charset="-122"/>
                <a:cs typeface="楷体" panose="02010609060101010101" charset="-122"/>
              </a:rPr>
              <a:t>111</a:t>
            </a:r>
            <a:endParaRPr lang="en-US" altLang="zh-CN" dirty="0">
              <a:latin typeface="华文中宋" panose="02010600040101010101" pitchFamily="2" charset="-122"/>
              <a:ea typeface="华文中宋" panose="02010600040101010101" pitchFamily="2" charset="-122"/>
              <a:cs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26445" y="21393"/>
            <a:ext cx="13163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首贷</a:t>
            </a:r>
            <a:endParaRPr lang="zh-CN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  <p:bldP spid="21508" grpId="0" animBg="1"/>
      <p:bldP spid="6" grpId="0" animBg="1"/>
      <p:bldP spid="7" grpId="0" animBg="1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9360,&quot;width&quot;:12828}"/>
</p:tagLst>
</file>

<file path=ppt/theme/theme1.xml><?xml version="1.0" encoding="utf-8"?>
<a:theme xmlns:a="http://schemas.openxmlformats.org/drawingml/2006/main" name="框架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框架</Template>
  <TotalTime>0</TotalTime>
  <Words>1920</Words>
  <Application>WPS 演示</Application>
  <PresentationFormat>自定义</PresentationFormat>
  <Paragraphs>204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Corbel</vt:lpstr>
      <vt:lpstr>Wingdings 2</vt:lpstr>
      <vt:lpstr>华文中宋</vt:lpstr>
      <vt:lpstr>楷体</vt:lpstr>
      <vt:lpstr>DFKai-SB</vt:lpstr>
      <vt:lpstr>微软雅黑</vt:lpstr>
      <vt:lpstr>Arial Unicode MS</vt:lpstr>
      <vt:lpstr>幼圆</vt:lpstr>
      <vt:lpstr>Calibri</vt:lpstr>
      <vt:lpstr>框架</vt:lpstr>
      <vt:lpstr>如何申请校园地国家助学贷款</vt:lpstr>
      <vt:lpstr>如何申请校园地国家助学贷款 </vt:lpstr>
      <vt:lpstr>  1.登录“国家开发银行学生在线服务系统”网站  </vt:lpstr>
      <vt:lpstr>2.阅读网页信息</vt:lpstr>
      <vt:lpstr>3.阅读注册用户协议条款</vt:lpstr>
      <vt:lpstr>4.填写详细、正确的信息资料</vt:lpstr>
      <vt:lpstr>   忘记考生号？</vt:lpstr>
      <vt:lpstr>5.输入登录名 并设置密码及 提示问题</vt:lpstr>
      <vt:lpstr>6.填写个人详细信息（1）</vt:lpstr>
      <vt:lpstr>6.填写个人详细信息（2）</vt:lpstr>
      <vt:lpstr>7.注册完成后， 登录，进入“我的首页”</vt:lpstr>
      <vt:lpstr>8.点击“贷款申请”—“申请”</vt:lpstr>
      <vt:lpstr>9.填写贷款申请信息</vt:lpstr>
      <vt:lpstr>10.网上贷款申请成功</vt:lpstr>
      <vt:lpstr>  1.登录“国家开发银行学生在线服务系统”网站  </vt:lpstr>
      <vt:lpstr>2.登录后，进入“我的首页”</vt:lpstr>
      <vt:lpstr>2.点击“贷款申请”—“申请”</vt:lpstr>
      <vt:lpstr>3.填写续贷声明和申请信息</vt:lpstr>
      <vt:lpstr>4.网上贷款申请成功</vt:lpstr>
      <vt:lpstr>填写审批表（1）</vt:lpstr>
      <vt:lpstr>填写审批表（2）</vt:lpstr>
      <vt:lpstr>填写审批表（3）</vt:lpstr>
      <vt:lpstr>学生处  贷款管理科 (Loan Administration Office)   致远楼435室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DREAM</dc:title>
  <dc:creator>李士成</dc:creator>
  <cp:lastModifiedBy>pc</cp:lastModifiedBy>
  <cp:revision>159</cp:revision>
  <dcterms:created xsi:type="dcterms:W3CDTF">2015-06-02T05:07:00Z</dcterms:created>
  <dcterms:modified xsi:type="dcterms:W3CDTF">2021-09-18T14:26:47Z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2052-11.1.0.10700</vt:lpwstr>
  </property>
  <property fmtid="{D5CDD505-2E9C-101B-9397-08002B2CF9AE}" pid="3" name="ICV">
    <vt:lpwstr>CD6950DC345344C48A2777A0AF876AF3</vt:lpwstr>
  </property>
</Properties>
</file>