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0" r:id="rId2"/>
  </p:sldMasterIdLst>
  <p:notesMasterIdLst>
    <p:notesMasterId r:id="rId123"/>
  </p:notesMasterIdLst>
  <p:sldIdLst>
    <p:sldId id="806" r:id="rId3"/>
    <p:sldId id="686" r:id="rId4"/>
    <p:sldId id="687"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1"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5" r:id="rId83"/>
    <p:sldId id="766" r:id="rId84"/>
    <p:sldId id="767" r:id="rId85"/>
    <p:sldId id="768" r:id="rId86"/>
    <p:sldId id="769" r:id="rId87"/>
    <p:sldId id="770" r:id="rId88"/>
    <p:sldId id="771" r:id="rId89"/>
    <p:sldId id="772" r:id="rId90"/>
    <p:sldId id="773" r:id="rId91"/>
    <p:sldId id="774" r:id="rId92"/>
    <p:sldId id="775" r:id="rId93"/>
    <p:sldId id="776" r:id="rId94"/>
    <p:sldId id="777" r:id="rId95"/>
    <p:sldId id="778" r:id="rId96"/>
    <p:sldId id="779" r:id="rId97"/>
    <p:sldId id="780" r:id="rId98"/>
    <p:sldId id="781" r:id="rId99"/>
    <p:sldId id="782" r:id="rId100"/>
    <p:sldId id="783" r:id="rId101"/>
    <p:sldId id="784" r:id="rId102"/>
    <p:sldId id="785" r:id="rId103"/>
    <p:sldId id="786" r:id="rId104"/>
    <p:sldId id="787" r:id="rId105"/>
    <p:sldId id="788" r:id="rId106"/>
    <p:sldId id="789" r:id="rId107"/>
    <p:sldId id="790" r:id="rId108"/>
    <p:sldId id="791" r:id="rId109"/>
    <p:sldId id="792" r:id="rId110"/>
    <p:sldId id="793" r:id="rId111"/>
    <p:sldId id="794" r:id="rId112"/>
    <p:sldId id="795" r:id="rId113"/>
    <p:sldId id="796" r:id="rId114"/>
    <p:sldId id="797" r:id="rId115"/>
    <p:sldId id="798" r:id="rId116"/>
    <p:sldId id="799" r:id="rId117"/>
    <p:sldId id="800" r:id="rId118"/>
    <p:sldId id="801" r:id="rId119"/>
    <p:sldId id="802" r:id="rId120"/>
    <p:sldId id="803" r:id="rId121"/>
    <p:sldId id="682" r:id="rId122"/>
  </p:sldIdLst>
  <p:sldSz cx="12192000" cy="6858000"/>
  <p:notesSz cx="6858000" cy="9144000"/>
  <p:embeddedFontLst>
    <p:embeddedFont>
      <p:font typeface="黑体" pitchFamily="49" charset="-122"/>
      <p:regular r:id="rId124"/>
    </p:embeddedFont>
    <p:embeddedFont>
      <p:font typeface="华文中宋" charset="-122"/>
      <p:regular r:id="rId125"/>
    </p:embeddedFont>
    <p:embeddedFont>
      <p:font typeface="微软雅黑" pitchFamily="34" charset="-122"/>
      <p:regular r:id="rId126"/>
      <p:bold r:id="rId127"/>
    </p:embeddedFont>
    <p:embeddedFont>
      <p:font typeface="华文楷体" charset="-122"/>
      <p:regular r:id="rId128"/>
    </p:embeddedFont>
    <p:embeddedFont>
      <p:font typeface="Maiandra GD" charset="0"/>
      <p:regular r:id="rId129"/>
    </p:embeddedFont>
    <p:embeddedFont>
      <p:font typeface="隶书" charset="-122"/>
      <p:regular r:id="rId130"/>
    </p:embeddedFont>
    <p:embeddedFont>
      <p:font typeface="Calibri" charset="0"/>
      <p:regular r:id="rId131"/>
      <p:bold r:id="rId132"/>
      <p:italic r:id="rId133"/>
      <p:boldItalic r:id="rId134"/>
    </p:embeddedFont>
    <p:embeddedFont>
      <p:font typeface="Cambria" pitchFamily="18" charset="0"/>
      <p:regular r:id="rId135"/>
      <p:bold r:id="rId136"/>
      <p:italic r:id="rId137"/>
      <p:boldItalic r:id="rId138"/>
    </p:embeddedFont>
    <p:embeddedFont>
      <p:font typeface="Wingdings 2" charset="2"/>
      <p:regular r:id="rId139"/>
    </p:embeddedFont>
    <p:embeddedFont>
      <p:font typeface="Impact" pitchFamily="34" charset="0"/>
      <p:regular r:id="rId140"/>
    </p:embeddedFont>
    <p:embeddedFont>
      <p:font typeface="仿宋" pitchFamily="49" charset="-122"/>
      <p:regular r:id="rId141"/>
    </p:embeddedFont>
    <p:embeddedFont>
      <p:font typeface="幼圆" charset="-122"/>
      <p:regular r:id="rId142"/>
    </p:embeddedFont>
    <p:embeddedFont>
      <p:font typeface="Verdana" pitchFamily="34" charset="0"/>
      <p:regular r:id="rId143"/>
      <p:bold r:id="rId144"/>
      <p:italic r:id="rId145"/>
      <p:boldItalic r:id="rId146"/>
    </p:embeddedFont>
    <p:embeddedFont>
      <p:font typeface="华文行楷" charset="-122"/>
      <p:regular r:id="rId147"/>
    </p:embeddedFont>
    <p:embeddedFont>
      <p:font typeface="等线" charset="-122"/>
      <p:regular r:id="rId148"/>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ge"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18"/>
    <p:restoredTop sz="94660"/>
  </p:normalViewPr>
  <p:slideViewPr>
    <p:cSldViewPr snapToGrid="0" showGuides="1">
      <p:cViewPr varScale="1">
        <p:scale>
          <a:sx n="110" d="100"/>
          <a:sy n="110" d="100"/>
        </p:scale>
        <p:origin x="-324" y="-96"/>
      </p:cViewPr>
      <p:guideLst>
        <p:guide orient="horz" pos="2124"/>
        <p:guide pos="3860"/>
      </p:guideLst>
    </p:cSldViewPr>
  </p:slideViewPr>
  <p:notesTextViewPr>
    <p:cViewPr>
      <p:scale>
        <a:sx n="1" d="1"/>
        <a:sy n="1" d="1"/>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10.fntdata"/><Relationship Id="rId138" Type="http://schemas.openxmlformats.org/officeDocument/2006/relationships/font" Target="fonts/font15.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128" Type="http://schemas.openxmlformats.org/officeDocument/2006/relationships/font" Target="fonts/font5.fntdata"/><Relationship Id="rId144" Type="http://schemas.openxmlformats.org/officeDocument/2006/relationships/font" Target="fonts/font21.fntdata"/><Relationship Id="rId149"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font" Target="fonts/font11.fntdata"/><Relationship Id="rId139" Type="http://schemas.openxmlformats.org/officeDocument/2006/relationships/font" Target="fonts/font16.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font" Target="fonts/font1.fntdata"/><Relationship Id="rId129" Type="http://schemas.openxmlformats.org/officeDocument/2006/relationships/font" Target="fonts/font6.fntdata"/><Relationship Id="rId13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font" Target="fonts/font9.fntdata"/><Relationship Id="rId140" Type="http://schemas.openxmlformats.org/officeDocument/2006/relationships/font" Target="fonts/font17.fntdata"/><Relationship Id="rId145" Type="http://schemas.openxmlformats.org/officeDocument/2006/relationships/font" Target="fonts/font22.fntdata"/><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font" Target="fonts/font7.fntdata"/><Relationship Id="rId135" Type="http://schemas.openxmlformats.org/officeDocument/2006/relationships/font" Target="fonts/font12.fntdata"/><Relationship Id="rId143" Type="http://schemas.openxmlformats.org/officeDocument/2006/relationships/font" Target="fonts/font20.fntdata"/><Relationship Id="rId148" Type="http://schemas.openxmlformats.org/officeDocument/2006/relationships/font" Target="fonts/font25.fntdata"/><Relationship Id="rId15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font" Target="fonts/font2.fntdata"/><Relationship Id="rId141" Type="http://schemas.openxmlformats.org/officeDocument/2006/relationships/font" Target="fonts/font18.fntdata"/><Relationship Id="rId146" Type="http://schemas.openxmlformats.org/officeDocument/2006/relationships/font" Target="fonts/font2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font" Target="fonts/font8.fntdata"/><Relationship Id="rId136"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3.fntdata"/><Relationship Id="rId147"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19.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6">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5AB286A-926B-4A94-99CE-06CC43F6FA0E}" type="doc">
      <dgm:prSet loTypeId="urn:microsoft.com/office/officeart/2005/8/layout/process4" loCatId="process" qsTypeId="urn:microsoft.com/office/officeart/2005/8/quickstyle/simple1#15" qsCatId="simple" csTypeId="urn:microsoft.com/office/officeart/2005/8/colors/colorful4#6" csCatId="colorful"/>
      <dgm:spPr/>
      <dgm:t>
        <a:bodyPr/>
        <a:lstStyle/>
        <a:p>
          <a:endParaRPr lang="zh-CN" altLang="en-US"/>
        </a:p>
      </dgm:t>
    </dgm:pt>
    <dgm:pt modelId="{0F737B3A-0EAE-4A40-8079-21D5A111132D}">
      <dgm:prSet custT="1"/>
      <dgm:spPr/>
      <dgm:t>
        <a:bodyPr/>
        <a:lstStyle/>
        <a:p>
          <a:pPr rtl="0"/>
          <a:r>
            <a:rPr lang="zh-CN" altLang="en-US" sz="2000" b="1" dirty="0">
              <a:solidFill>
                <a:schemeClr val="bg1"/>
              </a:solidFill>
            </a:rPr>
            <a:t>是否有利于推动中国特色社会主义事业</a:t>
          </a:r>
        </a:p>
      </dgm:t>
    </dgm:pt>
    <dgm:pt modelId="{64745BA2-9D39-4D21-94B3-CB784FB982F7}" type="parTrans" cxnId="{A2B69336-7EF4-4B96-8E0E-A924C068F1B3}">
      <dgm:prSet/>
      <dgm:spPr/>
      <dgm:t>
        <a:bodyPr/>
        <a:lstStyle/>
        <a:p>
          <a:endParaRPr lang="zh-CN" altLang="en-US" sz="2000">
            <a:solidFill>
              <a:schemeClr val="tx1"/>
            </a:solidFill>
          </a:endParaRPr>
        </a:p>
      </dgm:t>
    </dgm:pt>
    <dgm:pt modelId="{1373B172-851A-4A05-8944-4C7D6598906B}" type="sibTrans" cxnId="{A2B69336-7EF4-4B96-8E0E-A924C068F1B3}">
      <dgm:prSet/>
      <dgm:spPr/>
      <dgm:t>
        <a:bodyPr/>
        <a:lstStyle/>
        <a:p>
          <a:endParaRPr lang="zh-CN" altLang="en-US" sz="2000">
            <a:solidFill>
              <a:schemeClr val="tx1"/>
            </a:solidFill>
          </a:endParaRPr>
        </a:p>
      </dgm:t>
    </dgm:pt>
    <dgm:pt modelId="{ABE31EEA-E409-45F7-95F8-824ADCAE5797}">
      <dgm:prSet custT="1"/>
      <dgm:spPr/>
      <dgm:t>
        <a:bodyPr/>
        <a:lstStyle/>
        <a:p>
          <a:pPr rtl="0"/>
          <a:r>
            <a:rPr lang="zh-CN" altLang="en-US" sz="2000" b="1" dirty="0">
              <a:solidFill>
                <a:schemeClr val="bg1"/>
              </a:solidFill>
            </a:rPr>
            <a:t>是否有利于建设社会主义道德体系</a:t>
          </a:r>
        </a:p>
      </dgm:t>
    </dgm:pt>
    <dgm:pt modelId="{A6246233-D01F-4C58-8017-6980E3422674}" type="parTrans" cxnId="{F1B17E83-CA9D-4F34-A6A8-D4758C30FD50}">
      <dgm:prSet/>
      <dgm:spPr/>
      <dgm:t>
        <a:bodyPr/>
        <a:lstStyle/>
        <a:p>
          <a:endParaRPr lang="zh-CN" altLang="en-US" sz="2000">
            <a:solidFill>
              <a:schemeClr val="tx1"/>
            </a:solidFill>
          </a:endParaRPr>
        </a:p>
      </dgm:t>
    </dgm:pt>
    <dgm:pt modelId="{1F4A3D6C-BC96-4877-AA49-C2B2716E3BB6}" type="sibTrans" cxnId="{F1B17E83-CA9D-4F34-A6A8-D4758C30FD50}">
      <dgm:prSet/>
      <dgm:spPr/>
      <dgm:t>
        <a:bodyPr/>
        <a:lstStyle/>
        <a:p>
          <a:endParaRPr lang="zh-CN" altLang="en-US" sz="2000">
            <a:solidFill>
              <a:schemeClr val="tx1"/>
            </a:solidFill>
          </a:endParaRPr>
        </a:p>
      </dgm:t>
    </dgm:pt>
    <dgm:pt modelId="{6E89AAB9-4088-4FCD-9033-ED14F573A902}">
      <dgm:prSet custT="1"/>
      <dgm:spPr/>
      <dgm:t>
        <a:bodyPr/>
        <a:lstStyle/>
        <a:p>
          <a:pPr rtl="0"/>
          <a:r>
            <a:rPr lang="zh-CN" altLang="en-US" sz="2000" b="1" dirty="0">
              <a:solidFill>
                <a:schemeClr val="bg1"/>
              </a:solidFill>
            </a:rPr>
            <a:t>是否有利于培育和践行社会主义核心价值观</a:t>
          </a:r>
        </a:p>
      </dgm:t>
    </dgm:pt>
    <dgm:pt modelId="{239741B0-DA93-4053-94A1-21092915E7A5}" type="parTrans" cxnId="{C0BD7AD7-0928-4222-AE22-B05113D8E749}">
      <dgm:prSet/>
      <dgm:spPr/>
      <dgm:t>
        <a:bodyPr/>
        <a:lstStyle/>
        <a:p>
          <a:endParaRPr lang="zh-CN" altLang="en-US" sz="2000">
            <a:solidFill>
              <a:schemeClr val="tx1"/>
            </a:solidFill>
          </a:endParaRPr>
        </a:p>
      </dgm:t>
    </dgm:pt>
    <dgm:pt modelId="{59780783-E388-41EA-B021-EEC123883AD6}" type="sibTrans" cxnId="{C0BD7AD7-0928-4222-AE22-B05113D8E749}">
      <dgm:prSet/>
      <dgm:spPr/>
      <dgm:t>
        <a:bodyPr/>
        <a:lstStyle/>
        <a:p>
          <a:endParaRPr lang="zh-CN" altLang="en-US" sz="2000">
            <a:solidFill>
              <a:schemeClr val="tx1"/>
            </a:solidFill>
          </a:endParaRPr>
        </a:p>
      </dgm:t>
    </dgm:pt>
    <dgm:pt modelId="{C4F91943-ED00-4770-9276-4643FD84FCE3}" type="pres">
      <dgm:prSet presAssocID="{05AB286A-926B-4A94-99CE-06CC43F6FA0E}" presName="Name0" presStyleCnt="0">
        <dgm:presLayoutVars>
          <dgm:dir/>
          <dgm:animLvl val="lvl"/>
          <dgm:resizeHandles val="exact"/>
        </dgm:presLayoutVars>
      </dgm:prSet>
      <dgm:spPr/>
      <dgm:t>
        <a:bodyPr/>
        <a:lstStyle/>
        <a:p>
          <a:endParaRPr lang="zh-CN" altLang="en-US"/>
        </a:p>
      </dgm:t>
    </dgm:pt>
    <dgm:pt modelId="{BE3FAA07-9DD1-453D-9D31-538E33776D03}" type="pres">
      <dgm:prSet presAssocID="{6E89AAB9-4088-4FCD-9033-ED14F573A902}" presName="boxAndChildren" presStyleCnt="0"/>
      <dgm:spPr/>
    </dgm:pt>
    <dgm:pt modelId="{8F9800FE-A129-4405-97EA-1F9108461048}" type="pres">
      <dgm:prSet presAssocID="{6E89AAB9-4088-4FCD-9033-ED14F573A902}" presName="parentTextBox" presStyleLbl="node1" presStyleIdx="0" presStyleCnt="3"/>
      <dgm:spPr/>
      <dgm:t>
        <a:bodyPr/>
        <a:lstStyle/>
        <a:p>
          <a:endParaRPr lang="zh-CN" altLang="en-US"/>
        </a:p>
      </dgm:t>
    </dgm:pt>
    <dgm:pt modelId="{1ED07822-0954-4EA7-9DF3-BB07D42D766D}" type="pres">
      <dgm:prSet presAssocID="{1F4A3D6C-BC96-4877-AA49-C2B2716E3BB6}" presName="sp" presStyleCnt="0"/>
      <dgm:spPr/>
    </dgm:pt>
    <dgm:pt modelId="{40A5A487-B3DF-4515-BD17-798323F1E33C}" type="pres">
      <dgm:prSet presAssocID="{ABE31EEA-E409-45F7-95F8-824ADCAE5797}" presName="arrowAndChildren" presStyleCnt="0"/>
      <dgm:spPr/>
    </dgm:pt>
    <dgm:pt modelId="{6F1FF903-EFC7-458A-BF20-0F7D73383D02}" type="pres">
      <dgm:prSet presAssocID="{ABE31EEA-E409-45F7-95F8-824ADCAE5797}" presName="parentTextArrow" presStyleLbl="node1" presStyleIdx="1" presStyleCnt="3"/>
      <dgm:spPr/>
      <dgm:t>
        <a:bodyPr/>
        <a:lstStyle/>
        <a:p>
          <a:endParaRPr lang="zh-CN" altLang="en-US"/>
        </a:p>
      </dgm:t>
    </dgm:pt>
    <dgm:pt modelId="{0A5B065B-E39A-4A36-B0E8-7C31CB24F671}" type="pres">
      <dgm:prSet presAssocID="{1373B172-851A-4A05-8944-4C7D6598906B}" presName="sp" presStyleCnt="0"/>
      <dgm:spPr/>
    </dgm:pt>
    <dgm:pt modelId="{DDDFFCFC-6032-4172-983E-D443D75D89A7}" type="pres">
      <dgm:prSet presAssocID="{0F737B3A-0EAE-4A40-8079-21D5A111132D}" presName="arrowAndChildren" presStyleCnt="0"/>
      <dgm:spPr/>
    </dgm:pt>
    <dgm:pt modelId="{A33CC697-C65E-4B1A-9797-163AF004E72D}" type="pres">
      <dgm:prSet presAssocID="{0F737B3A-0EAE-4A40-8079-21D5A111132D}" presName="parentTextArrow" presStyleLbl="node1" presStyleIdx="2" presStyleCnt="3" custLinFactNeighborX="235"/>
      <dgm:spPr/>
      <dgm:t>
        <a:bodyPr/>
        <a:lstStyle/>
        <a:p>
          <a:endParaRPr lang="zh-CN" altLang="en-US"/>
        </a:p>
      </dgm:t>
    </dgm:pt>
  </dgm:ptLst>
  <dgm:cxnLst>
    <dgm:cxn modelId="{B834002D-FBBB-47FD-8B6E-C2FB749DFCE5}" type="presOf" srcId="{0F737B3A-0EAE-4A40-8079-21D5A111132D}" destId="{A33CC697-C65E-4B1A-9797-163AF004E72D}" srcOrd="0" destOrd="0" presId="urn:microsoft.com/office/officeart/2005/8/layout/process4"/>
    <dgm:cxn modelId="{F1B17E83-CA9D-4F34-A6A8-D4758C30FD50}" srcId="{05AB286A-926B-4A94-99CE-06CC43F6FA0E}" destId="{ABE31EEA-E409-45F7-95F8-824ADCAE5797}" srcOrd="1" destOrd="0" parTransId="{A6246233-D01F-4C58-8017-6980E3422674}" sibTransId="{1F4A3D6C-BC96-4877-AA49-C2B2716E3BB6}"/>
    <dgm:cxn modelId="{A5F1E3E2-A2E3-47D2-8428-FFF07DD1B9A0}" type="presOf" srcId="{6E89AAB9-4088-4FCD-9033-ED14F573A902}" destId="{8F9800FE-A129-4405-97EA-1F9108461048}" srcOrd="0" destOrd="0" presId="urn:microsoft.com/office/officeart/2005/8/layout/process4"/>
    <dgm:cxn modelId="{2C25B8AA-DD9E-4D00-83DA-FF509AB4BA6F}" type="presOf" srcId="{ABE31EEA-E409-45F7-95F8-824ADCAE5797}" destId="{6F1FF903-EFC7-458A-BF20-0F7D73383D02}" srcOrd="0" destOrd="0" presId="urn:microsoft.com/office/officeart/2005/8/layout/process4"/>
    <dgm:cxn modelId="{C0BD7AD7-0928-4222-AE22-B05113D8E749}" srcId="{05AB286A-926B-4A94-99CE-06CC43F6FA0E}" destId="{6E89AAB9-4088-4FCD-9033-ED14F573A902}" srcOrd="2" destOrd="0" parTransId="{239741B0-DA93-4053-94A1-21092915E7A5}" sibTransId="{59780783-E388-41EA-B021-EEC123883AD6}"/>
    <dgm:cxn modelId="{0DAE26AA-859A-4CAB-95E2-DCC10F77FFDB}" type="presOf" srcId="{05AB286A-926B-4A94-99CE-06CC43F6FA0E}" destId="{C4F91943-ED00-4770-9276-4643FD84FCE3}" srcOrd="0" destOrd="0" presId="urn:microsoft.com/office/officeart/2005/8/layout/process4"/>
    <dgm:cxn modelId="{A2B69336-7EF4-4B96-8E0E-A924C068F1B3}" srcId="{05AB286A-926B-4A94-99CE-06CC43F6FA0E}" destId="{0F737B3A-0EAE-4A40-8079-21D5A111132D}" srcOrd="0" destOrd="0" parTransId="{64745BA2-9D39-4D21-94B3-CB784FB982F7}" sibTransId="{1373B172-851A-4A05-8944-4C7D6598906B}"/>
    <dgm:cxn modelId="{92E4E72E-0B8B-4E7D-9181-45C1602AAE6F}" type="presParOf" srcId="{C4F91943-ED00-4770-9276-4643FD84FCE3}" destId="{BE3FAA07-9DD1-453D-9D31-538E33776D03}" srcOrd="0" destOrd="0" presId="urn:microsoft.com/office/officeart/2005/8/layout/process4"/>
    <dgm:cxn modelId="{597EDC6B-7DEE-47BB-A04D-D25A3E5B091A}" type="presParOf" srcId="{BE3FAA07-9DD1-453D-9D31-538E33776D03}" destId="{8F9800FE-A129-4405-97EA-1F9108461048}" srcOrd="0" destOrd="0" presId="urn:microsoft.com/office/officeart/2005/8/layout/process4"/>
    <dgm:cxn modelId="{BFB09EBF-6E91-4C04-965C-23CA383BFA5A}" type="presParOf" srcId="{C4F91943-ED00-4770-9276-4643FD84FCE3}" destId="{1ED07822-0954-4EA7-9DF3-BB07D42D766D}" srcOrd="1" destOrd="0" presId="urn:microsoft.com/office/officeart/2005/8/layout/process4"/>
    <dgm:cxn modelId="{916ADF47-6765-4EB8-A9F6-803A78A2B271}" type="presParOf" srcId="{C4F91943-ED00-4770-9276-4643FD84FCE3}" destId="{40A5A487-B3DF-4515-BD17-798323F1E33C}" srcOrd="2" destOrd="0" presId="urn:microsoft.com/office/officeart/2005/8/layout/process4"/>
    <dgm:cxn modelId="{0854B4EC-2957-4736-B02D-7814C666A17F}" type="presParOf" srcId="{40A5A487-B3DF-4515-BD17-798323F1E33C}" destId="{6F1FF903-EFC7-458A-BF20-0F7D73383D02}" srcOrd="0" destOrd="0" presId="urn:microsoft.com/office/officeart/2005/8/layout/process4"/>
    <dgm:cxn modelId="{D8659F16-B7CE-4537-AFB7-1125A1C0AE0B}" type="presParOf" srcId="{C4F91943-ED00-4770-9276-4643FD84FCE3}" destId="{0A5B065B-E39A-4A36-B0E8-7C31CB24F671}" srcOrd="3" destOrd="0" presId="urn:microsoft.com/office/officeart/2005/8/layout/process4"/>
    <dgm:cxn modelId="{11D6C81E-6D2A-4767-B519-72F1316EA6DD}" type="presParOf" srcId="{C4F91943-ED00-4770-9276-4643FD84FCE3}" destId="{DDDFFCFC-6032-4172-983E-D443D75D89A7}" srcOrd="4" destOrd="0" presId="urn:microsoft.com/office/officeart/2005/8/layout/process4"/>
    <dgm:cxn modelId="{442B8FFC-CB28-4A2C-A8CF-56135C666175}" type="presParOf" srcId="{DDDFFCFC-6032-4172-983E-D443D75D89A7}" destId="{A33CC697-C65E-4B1A-9797-163AF004E72D}"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7590E-DABD-40BF-B86C-8647B2BCBC07}" type="doc">
      <dgm:prSet loTypeId="urn:microsoft.com/office/officeart/2005/8/layout/target3" loCatId="relationship" qsTypeId="urn:microsoft.com/office/officeart/2005/8/quickstyle/simple1#17" qsCatId="simple" csTypeId="urn:microsoft.com/office/officeart/2005/8/colors/accent1_2#9" csCatId="accent1" phldr="1"/>
      <dgm:spPr/>
      <dgm:t>
        <a:bodyPr/>
        <a:lstStyle/>
        <a:p>
          <a:endParaRPr lang="zh-CN" altLang="en-US"/>
        </a:p>
      </dgm:t>
    </dgm:pt>
    <dgm:pt modelId="{A57CF528-9CB8-4C90-92A2-FB03E50AB09A}" type="pres">
      <dgm:prSet presAssocID="{2257590E-DABD-40BF-B86C-8647B2BCBC07}" presName="Name0" presStyleCnt="0">
        <dgm:presLayoutVars>
          <dgm:chMax val="7"/>
          <dgm:dir/>
          <dgm:animLvl val="lvl"/>
          <dgm:resizeHandles val="exact"/>
        </dgm:presLayoutVars>
      </dgm:prSet>
      <dgm:spPr/>
      <dgm:t>
        <a:bodyPr/>
        <a:lstStyle/>
        <a:p>
          <a:endParaRPr lang="zh-CN" altLang="en-US"/>
        </a:p>
      </dgm:t>
    </dgm:pt>
  </dgm:ptLst>
  <dgm:cxnLst>
    <dgm:cxn modelId="{045046A8-B4DC-4F1D-B0C9-D05C481CD0E8}" type="presOf" srcId="{2257590E-DABD-40BF-B86C-8647B2BCBC07}" destId="{A57CF528-9CB8-4C90-92A2-FB03E50AB09A}" srcOrd="0"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99ABC-A425-4735-BC95-17A2CE503F58}"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zh-CN" altLang="en-US"/>
        </a:p>
      </dgm:t>
    </dgm:pt>
    <dgm:pt modelId="{32F48CD9-0AE9-423E-AD7D-4884A686CF0F}">
      <dgm:prSet phldrT="[文本]"/>
      <dgm:spPr/>
      <dgm:t>
        <a:bodyPr/>
        <a:lstStyle/>
        <a:p>
          <a:r>
            <a:rPr lang="zh-CN" altLang="en-US" dirty="0" smtClean="0"/>
            <a:t>职业对象</a:t>
          </a:r>
          <a:endParaRPr lang="zh-CN" altLang="en-US" dirty="0"/>
        </a:p>
      </dgm:t>
    </dgm:pt>
    <dgm:pt modelId="{33212BEF-AE2E-4F41-8CF8-34AF9E6A7FEB}" type="parTrans" cxnId="{7CF05405-254C-4657-9665-CB3A66133E66}">
      <dgm:prSet/>
      <dgm:spPr/>
      <dgm:t>
        <a:bodyPr/>
        <a:lstStyle/>
        <a:p>
          <a:endParaRPr lang="zh-CN" altLang="en-US"/>
        </a:p>
      </dgm:t>
    </dgm:pt>
    <dgm:pt modelId="{52E063EE-5A33-4652-ADCF-455C5AECB85C}" type="sibTrans" cxnId="{7CF05405-254C-4657-9665-CB3A66133E66}">
      <dgm:prSet/>
      <dgm:spPr/>
      <dgm:t>
        <a:bodyPr/>
        <a:lstStyle/>
        <a:p>
          <a:endParaRPr lang="zh-CN" altLang="en-US"/>
        </a:p>
      </dgm:t>
    </dgm:pt>
    <dgm:pt modelId="{DD48FD30-5DDC-4C49-B186-6EEBBD392497}">
      <dgm:prSet phldrT="[文本]"/>
      <dgm:spPr/>
      <dgm:t>
        <a:bodyPr/>
        <a:lstStyle/>
        <a:p>
          <a:r>
            <a:rPr lang="zh-CN" altLang="en-US" dirty="0" smtClean="0"/>
            <a:t>职业道德</a:t>
          </a:r>
          <a:endParaRPr lang="zh-CN" altLang="en-US" dirty="0"/>
        </a:p>
      </dgm:t>
    </dgm:pt>
    <dgm:pt modelId="{04A13479-25A5-4937-994B-DC91E26C5445}" type="parTrans" cxnId="{175D0BCF-CB1B-4BA7-8CD8-64979FB685D6}">
      <dgm:prSet/>
      <dgm:spPr/>
      <dgm:t>
        <a:bodyPr/>
        <a:lstStyle/>
        <a:p>
          <a:endParaRPr lang="zh-CN" altLang="en-US"/>
        </a:p>
      </dgm:t>
    </dgm:pt>
    <dgm:pt modelId="{63134796-5F48-4D51-B5D9-0629124DBAED}" type="sibTrans" cxnId="{175D0BCF-CB1B-4BA7-8CD8-64979FB685D6}">
      <dgm:prSet/>
      <dgm:spPr/>
      <dgm:t>
        <a:bodyPr/>
        <a:lstStyle/>
        <a:p>
          <a:endParaRPr lang="zh-CN" altLang="en-US"/>
        </a:p>
      </dgm:t>
    </dgm:pt>
    <dgm:pt modelId="{43DA86CC-90B5-4872-9F23-9A4468633FF1}">
      <dgm:prSet phldrT="[文本]"/>
      <dgm:spPr/>
      <dgm:t>
        <a:bodyPr/>
        <a:lstStyle/>
        <a:p>
          <a:r>
            <a:rPr lang="zh-CN" altLang="en-US" dirty="0" smtClean="0"/>
            <a:t>家庭邻里</a:t>
          </a:r>
          <a:endParaRPr lang="zh-CN" altLang="en-US" dirty="0"/>
        </a:p>
      </dgm:t>
    </dgm:pt>
    <dgm:pt modelId="{F0547AE9-0B62-47EE-BB45-0C54A54A0FDB}" type="parTrans" cxnId="{A3177C17-4D99-4073-BEF3-0B5722468774}">
      <dgm:prSet/>
      <dgm:spPr/>
      <dgm:t>
        <a:bodyPr/>
        <a:lstStyle/>
        <a:p>
          <a:endParaRPr lang="zh-CN" altLang="en-US"/>
        </a:p>
      </dgm:t>
    </dgm:pt>
    <dgm:pt modelId="{F548B904-6552-45D5-ADC8-06D59CCE4BB5}" type="sibTrans" cxnId="{A3177C17-4D99-4073-BEF3-0B5722468774}">
      <dgm:prSet/>
      <dgm:spPr/>
      <dgm:t>
        <a:bodyPr/>
        <a:lstStyle/>
        <a:p>
          <a:endParaRPr lang="zh-CN" altLang="en-US"/>
        </a:p>
      </dgm:t>
    </dgm:pt>
    <dgm:pt modelId="{8C63C8CF-222E-466D-BDFD-A3C5A560444F}">
      <dgm:prSet phldrT="[文本]"/>
      <dgm:spPr/>
      <dgm:t>
        <a:bodyPr/>
        <a:lstStyle/>
        <a:p>
          <a:r>
            <a:rPr lang="zh-CN" altLang="en-US" dirty="0" smtClean="0"/>
            <a:t>家庭美德</a:t>
          </a:r>
          <a:endParaRPr lang="zh-CN" altLang="en-US" dirty="0"/>
        </a:p>
      </dgm:t>
    </dgm:pt>
    <dgm:pt modelId="{E5EBACA3-658B-4D75-B281-4AAD32A261E2}" type="parTrans" cxnId="{A53DDF9D-497F-4636-9EEB-126C9FF0B0EB}">
      <dgm:prSet/>
      <dgm:spPr/>
      <dgm:t>
        <a:bodyPr/>
        <a:lstStyle/>
        <a:p>
          <a:endParaRPr lang="zh-CN" altLang="en-US"/>
        </a:p>
      </dgm:t>
    </dgm:pt>
    <dgm:pt modelId="{EC0E56AB-F8EF-423E-B0CF-04AA4E7A98A8}" type="sibTrans" cxnId="{A53DDF9D-497F-4636-9EEB-126C9FF0B0EB}">
      <dgm:prSet/>
      <dgm:spPr/>
      <dgm:t>
        <a:bodyPr/>
        <a:lstStyle/>
        <a:p>
          <a:endParaRPr lang="zh-CN" altLang="en-US"/>
        </a:p>
      </dgm:t>
    </dgm:pt>
    <dgm:pt modelId="{62E3A1DD-45CB-4BA2-8B9E-D436F5BF381D}">
      <dgm:prSet phldrT="[文本]"/>
      <dgm:spPr/>
      <dgm:t>
        <a:bodyPr/>
        <a:lstStyle/>
        <a:p>
          <a:r>
            <a:rPr lang="zh-CN" altLang="en-US" dirty="0" smtClean="0"/>
            <a:t>朋友自己</a:t>
          </a:r>
          <a:endParaRPr lang="zh-CN" altLang="en-US" dirty="0"/>
        </a:p>
      </dgm:t>
    </dgm:pt>
    <dgm:pt modelId="{2001E93F-09FF-4587-99E4-EB93CCDC534D}" type="parTrans" cxnId="{A9B0A997-9B26-46CE-B0CA-77CB5D5697E7}">
      <dgm:prSet/>
      <dgm:spPr/>
      <dgm:t>
        <a:bodyPr/>
        <a:lstStyle/>
        <a:p>
          <a:endParaRPr lang="zh-CN" altLang="en-US"/>
        </a:p>
      </dgm:t>
    </dgm:pt>
    <dgm:pt modelId="{E6FED98C-1DEB-4894-8C31-34835DF3C49F}" type="sibTrans" cxnId="{A9B0A997-9B26-46CE-B0CA-77CB5D5697E7}">
      <dgm:prSet/>
      <dgm:spPr/>
      <dgm:t>
        <a:bodyPr/>
        <a:lstStyle/>
        <a:p>
          <a:endParaRPr lang="zh-CN" altLang="en-US"/>
        </a:p>
      </dgm:t>
    </dgm:pt>
    <dgm:pt modelId="{9292AADC-C7CD-4120-9C28-F89F958D1040}">
      <dgm:prSet phldrT="[文本]"/>
      <dgm:spPr/>
      <dgm:t>
        <a:bodyPr/>
        <a:lstStyle/>
        <a:p>
          <a:r>
            <a:rPr lang="zh-CN" altLang="en-US" dirty="0" smtClean="0"/>
            <a:t>个人品德</a:t>
          </a:r>
          <a:endParaRPr lang="zh-CN" altLang="en-US" dirty="0"/>
        </a:p>
      </dgm:t>
    </dgm:pt>
    <dgm:pt modelId="{EA49A94A-C5E7-46F7-A219-165E8351130D}" type="parTrans" cxnId="{933F9CAE-A484-4B22-B1BC-DB764F0BE7E1}">
      <dgm:prSet/>
      <dgm:spPr/>
      <dgm:t>
        <a:bodyPr/>
        <a:lstStyle/>
        <a:p>
          <a:endParaRPr lang="zh-CN" altLang="en-US"/>
        </a:p>
      </dgm:t>
    </dgm:pt>
    <dgm:pt modelId="{277EC9CF-8136-464E-8F0C-398782A46A08}" type="sibTrans" cxnId="{933F9CAE-A484-4B22-B1BC-DB764F0BE7E1}">
      <dgm:prSet/>
      <dgm:spPr/>
      <dgm:t>
        <a:bodyPr/>
        <a:lstStyle/>
        <a:p>
          <a:endParaRPr lang="zh-CN" altLang="en-US"/>
        </a:p>
      </dgm:t>
    </dgm:pt>
    <dgm:pt modelId="{1E2111F8-8D22-417A-B221-38F5B1938A9B}">
      <dgm:prSet/>
      <dgm:spPr/>
      <dgm:t>
        <a:bodyPr/>
        <a:lstStyle/>
        <a:p>
          <a:r>
            <a:rPr lang="zh-CN" altLang="en-US" dirty="0" smtClean="0"/>
            <a:t>路人</a:t>
          </a:r>
          <a:endParaRPr lang="zh-CN" altLang="en-US" dirty="0"/>
        </a:p>
      </dgm:t>
    </dgm:pt>
    <dgm:pt modelId="{1DC2AF5A-4AAA-4AF7-A79D-6D8DA5B1B1CE}" type="parTrans" cxnId="{E7BB023B-8B52-49E2-BC5B-23B963681476}">
      <dgm:prSet/>
      <dgm:spPr/>
      <dgm:t>
        <a:bodyPr/>
        <a:lstStyle/>
        <a:p>
          <a:endParaRPr lang="zh-CN" altLang="en-US"/>
        </a:p>
      </dgm:t>
    </dgm:pt>
    <dgm:pt modelId="{17387938-E92B-4D3B-B46C-33D519E1A715}" type="sibTrans" cxnId="{E7BB023B-8B52-49E2-BC5B-23B963681476}">
      <dgm:prSet/>
      <dgm:spPr/>
      <dgm:t>
        <a:bodyPr/>
        <a:lstStyle/>
        <a:p>
          <a:endParaRPr lang="zh-CN" altLang="en-US"/>
        </a:p>
      </dgm:t>
    </dgm:pt>
    <dgm:pt modelId="{F42CF40F-4510-45CD-860E-6DB7EF8E78F4}">
      <dgm:prSet/>
      <dgm:spPr/>
      <dgm:t>
        <a:bodyPr/>
        <a:lstStyle/>
        <a:p>
          <a:endParaRPr lang="zh-CN" altLang="en-US" dirty="0"/>
        </a:p>
      </dgm:t>
    </dgm:pt>
    <dgm:pt modelId="{8AAC0C0D-BE2B-4F6A-AD6B-2D25E241EAFA}" type="parTrans" cxnId="{199EB4CE-5521-40D1-9C1B-03C0CDCF0112}">
      <dgm:prSet/>
      <dgm:spPr/>
      <dgm:t>
        <a:bodyPr/>
        <a:lstStyle/>
        <a:p>
          <a:endParaRPr lang="zh-CN" altLang="en-US"/>
        </a:p>
      </dgm:t>
    </dgm:pt>
    <dgm:pt modelId="{148B638E-1807-4F5D-910A-A42671ACB34E}" type="sibTrans" cxnId="{199EB4CE-5521-40D1-9C1B-03C0CDCF0112}">
      <dgm:prSet/>
      <dgm:spPr/>
      <dgm:t>
        <a:bodyPr/>
        <a:lstStyle/>
        <a:p>
          <a:endParaRPr lang="zh-CN" altLang="en-US"/>
        </a:p>
      </dgm:t>
    </dgm:pt>
    <dgm:pt modelId="{0E62B5F9-6A27-4594-BF8D-70A0A8744D12}">
      <dgm:prSet/>
      <dgm:spPr/>
      <dgm:t>
        <a:bodyPr/>
        <a:lstStyle/>
        <a:p>
          <a:endParaRPr lang="zh-CN" altLang="en-US" dirty="0"/>
        </a:p>
      </dgm:t>
    </dgm:pt>
    <dgm:pt modelId="{D0D8FAD5-A602-4DA1-825A-391F98AADE6E}" type="parTrans" cxnId="{18845EA7-84CC-4CD4-8A43-C924D0C9B5B2}">
      <dgm:prSet/>
      <dgm:spPr/>
      <dgm:t>
        <a:bodyPr/>
        <a:lstStyle/>
        <a:p>
          <a:endParaRPr lang="zh-CN" altLang="en-US"/>
        </a:p>
      </dgm:t>
    </dgm:pt>
    <dgm:pt modelId="{9C0ABE5B-CE25-4484-BDCD-374150459ADD}" type="sibTrans" cxnId="{18845EA7-84CC-4CD4-8A43-C924D0C9B5B2}">
      <dgm:prSet/>
      <dgm:spPr/>
      <dgm:t>
        <a:bodyPr/>
        <a:lstStyle/>
        <a:p>
          <a:endParaRPr lang="zh-CN" altLang="en-US"/>
        </a:p>
      </dgm:t>
    </dgm:pt>
    <dgm:pt modelId="{8339621B-0140-4868-81ED-C0D25F469F2E}" type="pres">
      <dgm:prSet presAssocID="{36099ABC-A425-4735-BC95-17A2CE503F58}" presName="Name0" presStyleCnt="0">
        <dgm:presLayoutVars>
          <dgm:dir/>
          <dgm:animLvl val="lvl"/>
          <dgm:resizeHandles val="exact"/>
        </dgm:presLayoutVars>
      </dgm:prSet>
      <dgm:spPr/>
      <dgm:t>
        <a:bodyPr/>
        <a:lstStyle/>
        <a:p>
          <a:endParaRPr lang="zh-CN" altLang="en-US"/>
        </a:p>
      </dgm:t>
    </dgm:pt>
    <dgm:pt modelId="{FD315945-996C-4AE0-9387-6FCCF6359D75}" type="pres">
      <dgm:prSet presAssocID="{32F48CD9-0AE9-423E-AD7D-4884A686CF0F}" presName="composite" presStyleCnt="0"/>
      <dgm:spPr/>
    </dgm:pt>
    <dgm:pt modelId="{C1780283-40A7-4031-8215-F48FEC46C7E2}" type="pres">
      <dgm:prSet presAssocID="{32F48CD9-0AE9-423E-AD7D-4884A686CF0F}" presName="parTx" presStyleLbl="alignNode1" presStyleIdx="0" presStyleCnt="4">
        <dgm:presLayoutVars>
          <dgm:chMax val="0"/>
          <dgm:chPref val="0"/>
          <dgm:bulletEnabled val="1"/>
        </dgm:presLayoutVars>
      </dgm:prSet>
      <dgm:spPr/>
      <dgm:t>
        <a:bodyPr/>
        <a:lstStyle/>
        <a:p>
          <a:endParaRPr lang="zh-CN" altLang="en-US"/>
        </a:p>
      </dgm:t>
    </dgm:pt>
    <dgm:pt modelId="{E29C5396-BE94-43E4-A099-F02F978F2323}" type="pres">
      <dgm:prSet presAssocID="{32F48CD9-0AE9-423E-AD7D-4884A686CF0F}" presName="desTx" presStyleLbl="alignAccFollowNode1" presStyleIdx="0" presStyleCnt="4" custScaleX="110931">
        <dgm:presLayoutVars>
          <dgm:bulletEnabled val="1"/>
        </dgm:presLayoutVars>
      </dgm:prSet>
      <dgm:spPr/>
      <dgm:t>
        <a:bodyPr/>
        <a:lstStyle/>
        <a:p>
          <a:endParaRPr lang="zh-CN" altLang="en-US"/>
        </a:p>
      </dgm:t>
    </dgm:pt>
    <dgm:pt modelId="{BEAFB4B7-EFB7-44DC-AC21-8567E359E375}" type="pres">
      <dgm:prSet presAssocID="{52E063EE-5A33-4652-ADCF-455C5AECB85C}" presName="space" presStyleCnt="0"/>
      <dgm:spPr/>
    </dgm:pt>
    <dgm:pt modelId="{6B872358-53B3-486A-8E91-B88E04D5FD7B}" type="pres">
      <dgm:prSet presAssocID="{43DA86CC-90B5-4872-9F23-9A4468633FF1}" presName="composite" presStyleCnt="0"/>
      <dgm:spPr/>
    </dgm:pt>
    <dgm:pt modelId="{49C20605-13D2-4946-943B-6BEC008B3090}" type="pres">
      <dgm:prSet presAssocID="{43DA86CC-90B5-4872-9F23-9A4468633FF1}" presName="parTx" presStyleLbl="alignNode1" presStyleIdx="1" presStyleCnt="4">
        <dgm:presLayoutVars>
          <dgm:chMax val="0"/>
          <dgm:chPref val="0"/>
          <dgm:bulletEnabled val="1"/>
        </dgm:presLayoutVars>
      </dgm:prSet>
      <dgm:spPr/>
      <dgm:t>
        <a:bodyPr/>
        <a:lstStyle/>
        <a:p>
          <a:endParaRPr lang="zh-CN" altLang="en-US"/>
        </a:p>
      </dgm:t>
    </dgm:pt>
    <dgm:pt modelId="{420D7FDF-A4D3-4DC6-870F-AE629393B5C1}" type="pres">
      <dgm:prSet presAssocID="{43DA86CC-90B5-4872-9F23-9A4468633FF1}" presName="desTx" presStyleLbl="alignAccFollowNode1" presStyleIdx="1" presStyleCnt="4" custScaleX="109832">
        <dgm:presLayoutVars>
          <dgm:bulletEnabled val="1"/>
        </dgm:presLayoutVars>
      </dgm:prSet>
      <dgm:spPr/>
      <dgm:t>
        <a:bodyPr/>
        <a:lstStyle/>
        <a:p>
          <a:endParaRPr lang="zh-CN" altLang="en-US"/>
        </a:p>
      </dgm:t>
    </dgm:pt>
    <dgm:pt modelId="{0A220CB2-F834-4403-8F3B-D04CDF9C2C1F}" type="pres">
      <dgm:prSet presAssocID="{F548B904-6552-45D5-ADC8-06D59CCE4BB5}" presName="space" presStyleCnt="0"/>
      <dgm:spPr/>
    </dgm:pt>
    <dgm:pt modelId="{E6E1F2DD-8027-4225-BE5A-D4B598B6CA12}" type="pres">
      <dgm:prSet presAssocID="{62E3A1DD-45CB-4BA2-8B9E-D436F5BF381D}" presName="composite" presStyleCnt="0"/>
      <dgm:spPr/>
    </dgm:pt>
    <dgm:pt modelId="{25BB6444-693F-4614-BA02-C9CA3D575707}" type="pres">
      <dgm:prSet presAssocID="{62E3A1DD-45CB-4BA2-8B9E-D436F5BF381D}" presName="parTx" presStyleLbl="alignNode1" presStyleIdx="2" presStyleCnt="4" custLinFactNeighborX="1641" custLinFactNeighborY="-571">
        <dgm:presLayoutVars>
          <dgm:chMax val="0"/>
          <dgm:chPref val="0"/>
          <dgm:bulletEnabled val="1"/>
        </dgm:presLayoutVars>
      </dgm:prSet>
      <dgm:spPr/>
      <dgm:t>
        <a:bodyPr/>
        <a:lstStyle/>
        <a:p>
          <a:endParaRPr lang="zh-CN" altLang="en-US"/>
        </a:p>
      </dgm:t>
    </dgm:pt>
    <dgm:pt modelId="{6632F879-1081-4E9E-A1E8-A5D83CADCFA6}" type="pres">
      <dgm:prSet presAssocID="{62E3A1DD-45CB-4BA2-8B9E-D436F5BF381D}" presName="desTx" presStyleLbl="alignAccFollowNode1" presStyleIdx="2" presStyleCnt="4" custScaleX="138973">
        <dgm:presLayoutVars>
          <dgm:bulletEnabled val="1"/>
        </dgm:presLayoutVars>
      </dgm:prSet>
      <dgm:spPr/>
      <dgm:t>
        <a:bodyPr/>
        <a:lstStyle/>
        <a:p>
          <a:endParaRPr lang="zh-CN" altLang="en-US"/>
        </a:p>
      </dgm:t>
    </dgm:pt>
    <dgm:pt modelId="{D5D3D373-47A6-414B-9C2D-A6DA74A1C378}" type="pres">
      <dgm:prSet presAssocID="{E6FED98C-1DEB-4894-8C31-34835DF3C49F}" presName="space" presStyleCnt="0"/>
      <dgm:spPr/>
    </dgm:pt>
    <dgm:pt modelId="{B3715C8E-C536-47A9-B220-CC74E8E7C444}" type="pres">
      <dgm:prSet presAssocID="{1E2111F8-8D22-417A-B221-38F5B1938A9B}" presName="composite" presStyleCnt="0"/>
      <dgm:spPr/>
    </dgm:pt>
    <dgm:pt modelId="{1A96B389-C26E-4A6A-B935-2A88600E472A}" type="pres">
      <dgm:prSet presAssocID="{1E2111F8-8D22-417A-B221-38F5B1938A9B}" presName="parTx" presStyleLbl="alignNode1" presStyleIdx="3" presStyleCnt="4">
        <dgm:presLayoutVars>
          <dgm:chMax val="0"/>
          <dgm:chPref val="0"/>
          <dgm:bulletEnabled val="1"/>
        </dgm:presLayoutVars>
      </dgm:prSet>
      <dgm:spPr/>
      <dgm:t>
        <a:bodyPr/>
        <a:lstStyle/>
        <a:p>
          <a:endParaRPr lang="zh-CN" altLang="en-US"/>
        </a:p>
      </dgm:t>
    </dgm:pt>
    <dgm:pt modelId="{ECEBBC9C-F5AA-4B0C-BF77-3967E80878D1}" type="pres">
      <dgm:prSet presAssocID="{1E2111F8-8D22-417A-B221-38F5B1938A9B}" presName="desTx" presStyleLbl="alignAccFollowNode1" presStyleIdx="3" presStyleCnt="4" custLinFactNeighborX="642" custLinFactNeighborY="3592">
        <dgm:presLayoutVars>
          <dgm:bulletEnabled val="1"/>
        </dgm:presLayoutVars>
      </dgm:prSet>
      <dgm:spPr/>
      <dgm:t>
        <a:bodyPr/>
        <a:lstStyle/>
        <a:p>
          <a:endParaRPr lang="zh-CN" altLang="en-US"/>
        </a:p>
      </dgm:t>
    </dgm:pt>
  </dgm:ptLst>
  <dgm:cxnLst>
    <dgm:cxn modelId="{199EB4CE-5521-40D1-9C1B-03C0CDCF0112}" srcId="{1E2111F8-8D22-417A-B221-38F5B1938A9B}" destId="{F42CF40F-4510-45CD-860E-6DB7EF8E78F4}" srcOrd="0" destOrd="0" parTransId="{8AAC0C0D-BE2B-4F6A-AD6B-2D25E241EAFA}" sibTransId="{148B638E-1807-4F5D-910A-A42671ACB34E}"/>
    <dgm:cxn modelId="{0B07D974-BD93-41BC-A9AA-68665A3DEDA6}" type="presOf" srcId="{36099ABC-A425-4735-BC95-17A2CE503F58}" destId="{8339621B-0140-4868-81ED-C0D25F469F2E}" srcOrd="0" destOrd="0" presId="urn:microsoft.com/office/officeart/2005/8/layout/hList1"/>
    <dgm:cxn modelId="{A9B0A997-9B26-46CE-B0CA-77CB5D5697E7}" srcId="{36099ABC-A425-4735-BC95-17A2CE503F58}" destId="{62E3A1DD-45CB-4BA2-8B9E-D436F5BF381D}" srcOrd="2" destOrd="0" parTransId="{2001E93F-09FF-4587-99E4-EB93CCDC534D}" sibTransId="{E6FED98C-1DEB-4894-8C31-34835DF3C49F}"/>
    <dgm:cxn modelId="{7C688F5A-786B-4EC1-AD18-2B7C29747333}" type="presOf" srcId="{9292AADC-C7CD-4120-9C28-F89F958D1040}" destId="{6632F879-1081-4E9E-A1E8-A5D83CADCFA6}" srcOrd="0" destOrd="0" presId="urn:microsoft.com/office/officeart/2005/8/layout/hList1"/>
    <dgm:cxn modelId="{E7BB023B-8B52-49E2-BC5B-23B963681476}" srcId="{36099ABC-A425-4735-BC95-17A2CE503F58}" destId="{1E2111F8-8D22-417A-B221-38F5B1938A9B}" srcOrd="3" destOrd="0" parTransId="{1DC2AF5A-4AAA-4AF7-A79D-6D8DA5B1B1CE}" sibTransId="{17387938-E92B-4D3B-B46C-33D519E1A715}"/>
    <dgm:cxn modelId="{933F9CAE-A484-4B22-B1BC-DB764F0BE7E1}" srcId="{62E3A1DD-45CB-4BA2-8B9E-D436F5BF381D}" destId="{9292AADC-C7CD-4120-9C28-F89F958D1040}" srcOrd="0" destOrd="0" parTransId="{EA49A94A-C5E7-46F7-A219-165E8351130D}" sibTransId="{277EC9CF-8136-464E-8F0C-398782A46A08}"/>
    <dgm:cxn modelId="{18845EA7-84CC-4CD4-8A43-C924D0C9B5B2}" srcId="{1E2111F8-8D22-417A-B221-38F5B1938A9B}" destId="{0E62B5F9-6A27-4594-BF8D-70A0A8744D12}" srcOrd="1" destOrd="0" parTransId="{D0D8FAD5-A602-4DA1-825A-391F98AADE6E}" sibTransId="{9C0ABE5B-CE25-4484-BDCD-374150459ADD}"/>
    <dgm:cxn modelId="{E2687C32-7B30-45BA-80E1-7248C192C0F9}" type="presOf" srcId="{0E62B5F9-6A27-4594-BF8D-70A0A8744D12}" destId="{ECEBBC9C-F5AA-4B0C-BF77-3967E80878D1}" srcOrd="0" destOrd="1" presId="urn:microsoft.com/office/officeart/2005/8/layout/hList1"/>
    <dgm:cxn modelId="{7CF05405-254C-4657-9665-CB3A66133E66}" srcId="{36099ABC-A425-4735-BC95-17A2CE503F58}" destId="{32F48CD9-0AE9-423E-AD7D-4884A686CF0F}" srcOrd="0" destOrd="0" parTransId="{33212BEF-AE2E-4F41-8CF8-34AF9E6A7FEB}" sibTransId="{52E063EE-5A33-4652-ADCF-455C5AECB85C}"/>
    <dgm:cxn modelId="{A53DDF9D-497F-4636-9EEB-126C9FF0B0EB}" srcId="{43DA86CC-90B5-4872-9F23-9A4468633FF1}" destId="{8C63C8CF-222E-466D-BDFD-A3C5A560444F}" srcOrd="0" destOrd="0" parTransId="{E5EBACA3-658B-4D75-B281-4AAD32A261E2}" sibTransId="{EC0E56AB-F8EF-423E-B0CF-04AA4E7A98A8}"/>
    <dgm:cxn modelId="{DF0E1861-6463-4340-8C34-7045EB0B5B07}" type="presOf" srcId="{8C63C8CF-222E-466D-BDFD-A3C5A560444F}" destId="{420D7FDF-A4D3-4DC6-870F-AE629393B5C1}" srcOrd="0" destOrd="0" presId="urn:microsoft.com/office/officeart/2005/8/layout/hList1"/>
    <dgm:cxn modelId="{A3177C17-4D99-4073-BEF3-0B5722468774}" srcId="{36099ABC-A425-4735-BC95-17A2CE503F58}" destId="{43DA86CC-90B5-4872-9F23-9A4468633FF1}" srcOrd="1" destOrd="0" parTransId="{F0547AE9-0B62-47EE-BB45-0C54A54A0FDB}" sibTransId="{F548B904-6552-45D5-ADC8-06D59CCE4BB5}"/>
    <dgm:cxn modelId="{E3C4A0C7-D07E-4FFE-842A-4D8DE35C6F09}" type="presOf" srcId="{F42CF40F-4510-45CD-860E-6DB7EF8E78F4}" destId="{ECEBBC9C-F5AA-4B0C-BF77-3967E80878D1}" srcOrd="0" destOrd="0" presId="urn:microsoft.com/office/officeart/2005/8/layout/hList1"/>
    <dgm:cxn modelId="{175D0BCF-CB1B-4BA7-8CD8-64979FB685D6}" srcId="{32F48CD9-0AE9-423E-AD7D-4884A686CF0F}" destId="{DD48FD30-5DDC-4C49-B186-6EEBBD392497}" srcOrd="0" destOrd="0" parTransId="{04A13479-25A5-4937-994B-DC91E26C5445}" sibTransId="{63134796-5F48-4D51-B5D9-0629124DBAED}"/>
    <dgm:cxn modelId="{38D3649B-484D-4315-BA54-A06F25D64BB5}" type="presOf" srcId="{43DA86CC-90B5-4872-9F23-9A4468633FF1}" destId="{49C20605-13D2-4946-943B-6BEC008B3090}" srcOrd="0" destOrd="0" presId="urn:microsoft.com/office/officeart/2005/8/layout/hList1"/>
    <dgm:cxn modelId="{8FD96AC3-650B-4C47-A517-BDDA8AB3E742}" type="presOf" srcId="{62E3A1DD-45CB-4BA2-8B9E-D436F5BF381D}" destId="{25BB6444-693F-4614-BA02-C9CA3D575707}" srcOrd="0" destOrd="0" presId="urn:microsoft.com/office/officeart/2005/8/layout/hList1"/>
    <dgm:cxn modelId="{9B17288B-3B68-4E28-ACA4-64690E42DA84}" type="presOf" srcId="{1E2111F8-8D22-417A-B221-38F5B1938A9B}" destId="{1A96B389-C26E-4A6A-B935-2A88600E472A}" srcOrd="0" destOrd="0" presId="urn:microsoft.com/office/officeart/2005/8/layout/hList1"/>
    <dgm:cxn modelId="{95F204E1-695C-4F7A-961B-6E14825E104F}" type="presOf" srcId="{32F48CD9-0AE9-423E-AD7D-4884A686CF0F}" destId="{C1780283-40A7-4031-8215-F48FEC46C7E2}" srcOrd="0" destOrd="0" presId="urn:microsoft.com/office/officeart/2005/8/layout/hList1"/>
    <dgm:cxn modelId="{D941B72B-CDFF-4612-82D6-0AC8770FB5AE}" type="presOf" srcId="{DD48FD30-5DDC-4C49-B186-6EEBBD392497}" destId="{E29C5396-BE94-43E4-A099-F02F978F2323}" srcOrd="0" destOrd="0" presId="urn:microsoft.com/office/officeart/2005/8/layout/hList1"/>
    <dgm:cxn modelId="{0720E06B-6ABA-4E92-BF84-BF4012A4A5AB}" type="presParOf" srcId="{8339621B-0140-4868-81ED-C0D25F469F2E}" destId="{FD315945-996C-4AE0-9387-6FCCF6359D75}" srcOrd="0" destOrd="0" presId="urn:microsoft.com/office/officeart/2005/8/layout/hList1"/>
    <dgm:cxn modelId="{103B4EE9-852B-4864-9219-D7BEF7A07184}" type="presParOf" srcId="{FD315945-996C-4AE0-9387-6FCCF6359D75}" destId="{C1780283-40A7-4031-8215-F48FEC46C7E2}" srcOrd="0" destOrd="0" presId="urn:microsoft.com/office/officeart/2005/8/layout/hList1"/>
    <dgm:cxn modelId="{AC659F9F-4DB5-4098-A2E3-8E85DB8987DE}" type="presParOf" srcId="{FD315945-996C-4AE0-9387-6FCCF6359D75}" destId="{E29C5396-BE94-43E4-A099-F02F978F2323}" srcOrd="1" destOrd="0" presId="urn:microsoft.com/office/officeart/2005/8/layout/hList1"/>
    <dgm:cxn modelId="{B94CC9CA-AFF4-4897-A8B8-2E05D0D6EAC1}" type="presParOf" srcId="{8339621B-0140-4868-81ED-C0D25F469F2E}" destId="{BEAFB4B7-EFB7-44DC-AC21-8567E359E375}" srcOrd="1" destOrd="0" presId="urn:microsoft.com/office/officeart/2005/8/layout/hList1"/>
    <dgm:cxn modelId="{F82F2EC4-17B3-4838-80DC-984C70DCEC90}" type="presParOf" srcId="{8339621B-0140-4868-81ED-C0D25F469F2E}" destId="{6B872358-53B3-486A-8E91-B88E04D5FD7B}" srcOrd="2" destOrd="0" presId="urn:microsoft.com/office/officeart/2005/8/layout/hList1"/>
    <dgm:cxn modelId="{66BADAD3-CB54-48A6-A7AB-AA1671CBF4FE}" type="presParOf" srcId="{6B872358-53B3-486A-8E91-B88E04D5FD7B}" destId="{49C20605-13D2-4946-943B-6BEC008B3090}" srcOrd="0" destOrd="0" presId="urn:microsoft.com/office/officeart/2005/8/layout/hList1"/>
    <dgm:cxn modelId="{3371937F-6647-41FA-A4B8-BD98B7B3AB88}" type="presParOf" srcId="{6B872358-53B3-486A-8E91-B88E04D5FD7B}" destId="{420D7FDF-A4D3-4DC6-870F-AE629393B5C1}" srcOrd="1" destOrd="0" presId="urn:microsoft.com/office/officeart/2005/8/layout/hList1"/>
    <dgm:cxn modelId="{5AB1AE4D-359F-43E5-BCCA-74A760DB0C4D}" type="presParOf" srcId="{8339621B-0140-4868-81ED-C0D25F469F2E}" destId="{0A220CB2-F834-4403-8F3B-D04CDF9C2C1F}" srcOrd="3" destOrd="0" presId="urn:microsoft.com/office/officeart/2005/8/layout/hList1"/>
    <dgm:cxn modelId="{AAA13F33-7D0D-4061-881E-471EBB933CF9}" type="presParOf" srcId="{8339621B-0140-4868-81ED-C0D25F469F2E}" destId="{E6E1F2DD-8027-4225-BE5A-D4B598B6CA12}" srcOrd="4" destOrd="0" presId="urn:microsoft.com/office/officeart/2005/8/layout/hList1"/>
    <dgm:cxn modelId="{DE3C9118-3B98-4A70-91C8-684E8789E1C2}" type="presParOf" srcId="{E6E1F2DD-8027-4225-BE5A-D4B598B6CA12}" destId="{25BB6444-693F-4614-BA02-C9CA3D575707}" srcOrd="0" destOrd="0" presId="urn:microsoft.com/office/officeart/2005/8/layout/hList1"/>
    <dgm:cxn modelId="{4AEA7F0B-CD05-4580-B441-41ABA0746CBD}" type="presParOf" srcId="{E6E1F2DD-8027-4225-BE5A-D4B598B6CA12}" destId="{6632F879-1081-4E9E-A1E8-A5D83CADCFA6}" srcOrd="1" destOrd="0" presId="urn:microsoft.com/office/officeart/2005/8/layout/hList1"/>
    <dgm:cxn modelId="{72090122-71E1-4BAF-9EBF-0942846739F7}" type="presParOf" srcId="{8339621B-0140-4868-81ED-C0D25F469F2E}" destId="{D5D3D373-47A6-414B-9C2D-A6DA74A1C378}" srcOrd="5" destOrd="0" presId="urn:microsoft.com/office/officeart/2005/8/layout/hList1"/>
    <dgm:cxn modelId="{DE5D49BE-CCAD-42DC-A7FA-44AFB859EB90}" type="presParOf" srcId="{8339621B-0140-4868-81ED-C0D25F469F2E}" destId="{B3715C8E-C536-47A9-B220-CC74E8E7C444}" srcOrd="6" destOrd="0" presId="urn:microsoft.com/office/officeart/2005/8/layout/hList1"/>
    <dgm:cxn modelId="{B019287B-602E-4C98-B60D-2E9085E16163}" type="presParOf" srcId="{B3715C8E-C536-47A9-B220-CC74E8E7C444}" destId="{1A96B389-C26E-4A6A-B935-2A88600E472A}" srcOrd="0" destOrd="0" presId="urn:microsoft.com/office/officeart/2005/8/layout/hList1"/>
    <dgm:cxn modelId="{14897AC3-5B77-4B07-B5A2-40FD247A1FCC}" type="presParOf" srcId="{B3715C8E-C536-47A9-B220-CC74E8E7C444}" destId="{ECEBBC9C-F5AA-4B0C-BF77-3967E80878D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zh-CN" altLang="en-US" sz="1200" dirty="0"/>
              <a:pPr lvl="0" algn="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9"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7"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8915"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63"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3011"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5059"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7107"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9155"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1203"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3251"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5299"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7347"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5"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43"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03"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r>
              <a:rPr lang="zh-CN" altLang="zh-CN" smtClean="0"/>
              <a:t>公用地悲剧：</a:t>
            </a:r>
          </a:p>
          <a:p>
            <a:r>
              <a:rPr lang="en-US" altLang="zh-CN" smtClean="0"/>
              <a:t>1968</a:t>
            </a:r>
            <a:r>
              <a:rPr lang="zh-CN" altLang="zh-CN" smtClean="0"/>
              <a:t>年发表在《科学》杂志上的《公用地悲剧》一文，作者加勒特</a:t>
            </a:r>
            <a:r>
              <a:rPr lang="en-US" altLang="zh-CN" smtClean="0"/>
              <a:t>·</a:t>
            </a:r>
            <a:r>
              <a:rPr lang="zh-CN" altLang="zh-CN" smtClean="0"/>
              <a:t>哈丁总结出一个著名论断</a:t>
            </a:r>
            <a:r>
              <a:rPr lang="en-US" altLang="zh-CN" smtClean="0"/>
              <a:t>"</a:t>
            </a:r>
            <a:r>
              <a:rPr lang="zh-CN" altLang="zh-CN" smtClean="0"/>
              <a:t>公共资源的自由使用会毁灭所有的公共资源</a:t>
            </a:r>
            <a:r>
              <a:rPr lang="en-US" altLang="zh-CN" smtClean="0"/>
              <a:t>"</a:t>
            </a:r>
            <a:r>
              <a:rPr lang="zh-CN" altLang="zh-CN" smtClean="0"/>
              <a:t>。</a:t>
            </a:r>
          </a:p>
          <a:p>
            <a:r>
              <a:rPr lang="zh-CN" altLang="zh-CN" smtClean="0"/>
              <a:t>哈丁设想，古老的英国村庄有一片牧民可以自由放牧的公用地，每个牧民</a:t>
            </a:r>
            <a:r>
              <a:rPr lang="zh-CN" altLang="en-US" smtClean="0"/>
              <a:t>收入</a:t>
            </a:r>
            <a:r>
              <a:rPr lang="zh-CN" altLang="zh-CN" smtClean="0"/>
              <a:t>大小取决于其放牧的牲畜数量，一旦牧民的放牧数超过草地的承受能力，过度放牧就会导致草地逐渐耗尽，而牲畜因不能得到足够的食物就只能挤少量的奶，倘若更多的牲畜加入到拥挤的草地上，结果便是草地毁坏，牧民无法从放牧中得到更高收益，这时便发生了</a:t>
            </a:r>
            <a:r>
              <a:rPr lang="en-US" altLang="zh-CN" smtClean="0"/>
              <a:t>"</a:t>
            </a:r>
            <a:r>
              <a:rPr lang="zh-CN" altLang="zh-CN" smtClean="0"/>
              <a:t>公用地悲剧</a:t>
            </a:r>
            <a:r>
              <a:rPr lang="en-US" altLang="zh-CN" smtClean="0"/>
              <a:t>"</a:t>
            </a:r>
            <a:r>
              <a:rPr lang="zh-CN" altLang="zh-CN" smtClean="0"/>
              <a:t>。在几乎所有的公有资源例子中，都产生了与公用地悲剧一样的问题</a:t>
            </a:r>
            <a:r>
              <a:rPr lang="en-US" altLang="zh-CN" smtClean="0"/>
              <a:t>:</a:t>
            </a:r>
            <a:r>
              <a:rPr lang="zh-CN" altLang="zh-CN" smtClean="0"/>
              <a:t>私人决策者过分地使用公有资源。政府通常管制其行为或者实行收费，以减轻过度使用的问题。</a:t>
            </a:r>
          </a:p>
          <a:p>
            <a:endParaRPr lang="zh-CN" altLang="en-US" smtClean="0"/>
          </a:p>
        </p:txBody>
      </p:sp>
      <p:sp>
        <p:nvSpPr>
          <p:cNvPr id="10240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A9ABF099-BE14-43CB-A23E-D7CC98C1D7DE}" type="slidenum">
              <a:rPr lang="zh-CN" altLang="en-US">
                <a:latin typeface="Calibri" panose="020F0502020204030204" pitchFamily="34" charset="0"/>
                <a:ea typeface="微软雅黑" panose="020B0503020204020204" pitchFamily="34" charset="-122"/>
              </a:rPr>
              <a:pPr>
                <a:buFontTx/>
                <a:buNone/>
              </a:pPr>
              <a:t>67</a:t>
            </a:fld>
            <a:endParaRPr lang="zh-CN" altLang="en-US">
              <a:latin typeface="Calibri" panose="020F0502020204030204" pitchFamily="34" charset="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15715"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r>
              <a:rPr lang="en-US" altLang="zh-CN" smtClean="0"/>
              <a:t>https://baike.so.com/doc/9237370-9570708.html</a:t>
            </a:r>
          </a:p>
          <a:p>
            <a:endParaRPr lang="zh-CN" altLang="en-US" smtClean="0"/>
          </a:p>
        </p:txBody>
      </p:sp>
      <p:sp>
        <p:nvSpPr>
          <p:cNvPr id="11571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2E00CF44-52CE-4BF8-A70D-7579E63C3002}" type="slidenum">
              <a:rPr lang="zh-CN" altLang="en-US">
                <a:latin typeface="Calibri" panose="020F0502020204030204" pitchFamily="34" charset="0"/>
                <a:ea typeface="微软雅黑" panose="020B0503020204020204" pitchFamily="34" charset="-122"/>
              </a:rPr>
              <a:pPr>
                <a:buFontTx/>
                <a:buNone/>
              </a:pPr>
              <a:t>79</a:t>
            </a:fld>
            <a:endParaRPr lang="zh-CN" altLang="en-US">
              <a:latin typeface="Calibri" panose="020F0502020204030204" pitchFamily="3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CDDF6037-03D8-4CAF-9F07-9CF6C85A4282}" type="slidenum">
              <a:rPr lang="zh-CN" altLang="en-US">
                <a:solidFill>
                  <a:srgbClr val="000000"/>
                </a:solidFill>
                <a:latin typeface="Times New Roman" panose="02020603050405020304" pitchFamily="18" charset="0"/>
                <a:ea typeface="微软雅黑" panose="020B0503020204020204" pitchFamily="34" charset="-122"/>
              </a:rPr>
              <a:pPr>
                <a:buFontTx/>
                <a:buNone/>
              </a:pPr>
              <a:t>82</a:t>
            </a:fld>
            <a:endParaRPr lang="zh-CN" altLang="en-US">
              <a:solidFill>
                <a:srgbClr val="000000"/>
              </a:solidFill>
              <a:latin typeface="Times New Roman" panose="02020603050405020304" pitchFamily="18" charset="0"/>
              <a:ea typeface="微软雅黑" panose="020B0503020204020204" pitchFamily="34" charset="-122"/>
            </a:endParaRPr>
          </a:p>
        </p:txBody>
      </p:sp>
      <p:sp>
        <p:nvSpPr>
          <p:cNvPr id="119811" name="Rectangle 2"/>
          <p:cNvSpPr>
            <a:spLocks noGrp="1" noRot="1" noChangeAspect="1" noChangeArrowheads="1" noTextEdit="1"/>
          </p:cNvSpPr>
          <p:nvPr>
            <p:ph type="sldImg" idx="4294967295"/>
          </p:nvPr>
        </p:nvSpPr>
        <p:spPr bwMode="auto">
          <a:ln>
            <a:solidFill>
              <a:srgbClr val="000000"/>
            </a:solidFill>
            <a:miter lim="800000"/>
          </a:ln>
        </p:spPr>
      </p:sp>
      <p:sp>
        <p:nvSpPr>
          <p:cNvPr id="119812" name="Rectangle 3"/>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5C2549E7-8DFF-4784-9DA0-F5560C219F10}" type="slidenum">
              <a:rPr lang="zh-CN" altLang="en-US">
                <a:solidFill>
                  <a:srgbClr val="000000"/>
                </a:solidFill>
                <a:latin typeface="Times New Roman" panose="02020603050405020304" pitchFamily="18" charset="0"/>
                <a:ea typeface="微软雅黑" panose="020B0503020204020204" pitchFamily="34" charset="-122"/>
              </a:rPr>
              <a:pPr>
                <a:buFontTx/>
                <a:buNone/>
              </a:pPr>
              <a:t>83</a:t>
            </a:fld>
            <a:endParaRPr lang="zh-CN" altLang="en-US">
              <a:solidFill>
                <a:srgbClr val="000000"/>
              </a:solidFill>
              <a:latin typeface="Times New Roman" panose="02020603050405020304" pitchFamily="18" charset="0"/>
              <a:ea typeface="微软雅黑" panose="020B0503020204020204" pitchFamily="34" charset="-122"/>
            </a:endParaRPr>
          </a:p>
        </p:txBody>
      </p:sp>
      <p:sp>
        <p:nvSpPr>
          <p:cNvPr id="121859" name="Rectangle 2"/>
          <p:cNvSpPr>
            <a:spLocks noGrp="1" noRot="1" noChangeAspect="1" noChangeArrowheads="1" noTextEdit="1"/>
          </p:cNvSpPr>
          <p:nvPr>
            <p:ph type="sldImg" idx="4294967295"/>
          </p:nvPr>
        </p:nvSpPr>
        <p:spPr bwMode="auto">
          <a:ln>
            <a:solidFill>
              <a:srgbClr val="000000"/>
            </a:solidFill>
            <a:miter lim="800000"/>
          </a:ln>
        </p:spPr>
      </p:sp>
      <p:sp>
        <p:nvSpPr>
          <p:cNvPr id="121860" name="Rectangle 3"/>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6EB11DF4-6456-4218-9AED-B38A6B88FDA8}" type="slidenum">
              <a:rPr lang="zh-CN" altLang="en-US">
                <a:solidFill>
                  <a:srgbClr val="000000"/>
                </a:solidFill>
                <a:latin typeface="Times New Roman" panose="02020603050405020304" pitchFamily="18" charset="0"/>
                <a:ea typeface="微软雅黑" panose="020B0503020204020204" pitchFamily="34" charset="-122"/>
              </a:rPr>
              <a:pPr>
                <a:buFontTx/>
                <a:buNone/>
              </a:pPr>
              <a:t>84</a:t>
            </a:fld>
            <a:endParaRPr lang="zh-CN" altLang="en-US">
              <a:solidFill>
                <a:srgbClr val="000000"/>
              </a:solidFill>
              <a:latin typeface="Times New Roman" panose="02020603050405020304" pitchFamily="18" charset="0"/>
              <a:ea typeface="微软雅黑" panose="020B0503020204020204" pitchFamily="34" charset="-122"/>
            </a:endParaRPr>
          </a:p>
        </p:txBody>
      </p:sp>
      <p:sp>
        <p:nvSpPr>
          <p:cNvPr id="123907" name="Rectangle 2"/>
          <p:cNvSpPr>
            <a:spLocks noGrp="1" noRot="1" noChangeAspect="1" noChangeArrowheads="1" noTextEdit="1"/>
          </p:cNvSpPr>
          <p:nvPr>
            <p:ph type="sldImg" idx="4294967295"/>
          </p:nvPr>
        </p:nvSpPr>
        <p:spPr bwMode="auto">
          <a:ln>
            <a:solidFill>
              <a:srgbClr val="000000"/>
            </a:solidFill>
            <a:miter lim="800000"/>
          </a:ln>
        </p:spPr>
      </p:sp>
      <p:sp>
        <p:nvSpPr>
          <p:cNvPr id="123908" name="Rectangle 3"/>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pPr eaLnBrk="1" hangingPunct="1">
              <a:spcBef>
                <a:spcPct val="0"/>
              </a:spcBef>
            </a:pPr>
            <a:r>
              <a:rPr lang="zh-CN" altLang="en-US" smtClean="0"/>
              <a:t>亲密：</a:t>
            </a:r>
            <a:r>
              <a:rPr lang="zh-CN" altLang="zh-CN" smtClean="0"/>
              <a:t>为对方着想？不计个人得失？真诚分享心情或财产？</a:t>
            </a:r>
            <a:endParaRPr lang="en-US" altLang="zh-CN" smtClean="0"/>
          </a:p>
          <a:p>
            <a:pPr eaLnBrk="1" hangingPunct="1">
              <a:spcBef>
                <a:spcPct val="0"/>
              </a:spcBef>
            </a:pPr>
            <a:r>
              <a:rPr lang="zh-CN" altLang="en-US" smtClean="0"/>
              <a:t>忠诚：能够同甘共苦，富而不淫，贫而不移吗？</a:t>
            </a:r>
            <a:endParaRPr lang="en-US" altLang="zh-CN" smtClean="0"/>
          </a:p>
          <a:p>
            <a:pPr eaLnBrk="1" hangingPunct="1">
              <a:spcBef>
                <a:spcPct val="0"/>
              </a:spcBef>
            </a:pPr>
            <a:r>
              <a:rPr lang="zh-CN" altLang="en-US" smtClean="0"/>
              <a:t>激情：</a:t>
            </a:r>
            <a:r>
              <a:rPr lang="zh-CN" altLang="zh-CN" smtClean="0"/>
              <a:t>愿不愿、能不能自律欲望？</a:t>
            </a:r>
            <a:endParaRPr lang="zh-CN" altLang="en-US" smtClean="0"/>
          </a:p>
          <a:p>
            <a:pPr eaLnBrk="1" hangingPunct="1">
              <a:spcBef>
                <a:spcPct val="0"/>
              </a:spcBef>
            </a:pPr>
            <a:endParaRPr lang="en-US" altLang="zh-CN" smtClean="0"/>
          </a:p>
          <a:p>
            <a:pPr eaLnBrk="1" hangingPunct="1">
              <a:spcBef>
                <a:spcPct val="0"/>
              </a:spcBef>
            </a:pPr>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9027"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endParaRPr lang="zh-CN" altLang="zh-CN" smtClean="0"/>
          </a:p>
          <a:p>
            <a:endParaRPr lang="zh-CN" altLang="en-US" smtClean="0"/>
          </a:p>
        </p:txBody>
      </p:sp>
      <p:sp>
        <p:nvSpPr>
          <p:cNvPr id="1290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53F4B16D-C7EF-492A-9B52-469EF26F0558}" type="slidenum">
              <a:rPr lang="zh-CN" altLang="en-US">
                <a:latin typeface="Calibri" panose="020F0502020204030204" pitchFamily="34" charset="0"/>
                <a:ea typeface="微软雅黑" panose="020B0503020204020204" pitchFamily="34" charset="-122"/>
              </a:rPr>
              <a:pPr>
                <a:buFontTx/>
                <a:buNone/>
              </a:pPr>
              <a:t>88</a:t>
            </a:fld>
            <a:endParaRPr lang="zh-CN" altLang="en-US">
              <a:latin typeface="Calibri" panose="020F0502020204030204" pitchFamily="3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3123"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pPr eaLnBrk="1" hangingPunct="1">
              <a:spcBef>
                <a:spcPct val="0"/>
              </a:spcBef>
            </a:pPr>
            <a:r>
              <a:rPr lang="zh-CN" altLang="zh-CN" smtClean="0"/>
              <a:t>他怎样对待你是你教的。在长期关系中，每个人的行为模式都是对他人的习惯性应答。</a:t>
            </a:r>
          </a:p>
          <a:p>
            <a:endParaRPr lang="zh-CN" altLang="en-US" smtClean="0"/>
          </a:p>
        </p:txBody>
      </p:sp>
      <p:sp>
        <p:nvSpPr>
          <p:cNvPr id="1331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295B38F4-BEF1-4ACA-9549-05F8F433D849}" type="slidenum">
              <a:rPr lang="zh-CN" altLang="en-US">
                <a:latin typeface="Calibri" panose="020F0502020204030204" pitchFamily="34" charset="0"/>
                <a:ea typeface="微软雅黑" panose="020B0503020204020204" pitchFamily="34" charset="-122"/>
              </a:rPr>
              <a:pPr>
                <a:buFontTx/>
                <a:buNone/>
              </a:pPr>
              <a:t>91</a:t>
            </a:fld>
            <a:endParaRPr lang="zh-CN" altLang="en-US">
              <a:latin typeface="Calibri" panose="020F0502020204030204" pitchFamily="3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5171" name="备注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Lst>
        </p:spPr>
        <p:txBody>
          <a:bodyPr wrap="square" numCol="1" anchor="t" anchorCtr="0" compatLnSpc="1"/>
          <a:lstStyle/>
          <a:p>
            <a:pPr eaLnBrk="1" hangingPunct="1">
              <a:spcBef>
                <a:spcPct val="0"/>
              </a:spcBef>
            </a:pPr>
            <a:r>
              <a:rPr lang="zh-CN" altLang="zh-CN" smtClean="0"/>
              <a:t>他怎样对待你是你教的。在长期关系中，每个人的行为模式都是对他人的习惯性应答。</a:t>
            </a:r>
          </a:p>
          <a:p>
            <a:r>
              <a:rPr lang="zh-CN" altLang="zh-CN" smtClean="0"/>
              <a:t>恋爱、婚姻是需要学习的。爱只能把你俩拉到一起，却不会解决你俩之间的问题。人际交往的基本规则都适用于婚姻。</a:t>
            </a:r>
          </a:p>
          <a:p>
            <a:r>
              <a:rPr lang="zh-CN" altLang="zh-CN" smtClean="0"/>
              <a:t>教育</a:t>
            </a:r>
            <a:r>
              <a:rPr lang="zh-CN" altLang="en-US" smtClean="0"/>
              <a:t>的基础</a:t>
            </a:r>
            <a:r>
              <a:rPr lang="zh-CN" altLang="zh-CN" smtClean="0"/>
              <a:t>：</a:t>
            </a:r>
            <a:r>
              <a:rPr lang="zh-CN" altLang="en-US" smtClean="0"/>
              <a:t>传递真实的信息</a:t>
            </a:r>
            <a:r>
              <a:rPr lang="en-US" altLang="zh-CN" smtClean="0"/>
              <a:t>——</a:t>
            </a:r>
            <a:r>
              <a:rPr lang="zh-CN" altLang="zh-CN" smtClean="0"/>
              <a:t>自我表露。</a:t>
            </a:r>
          </a:p>
          <a:p>
            <a:r>
              <a:rPr lang="zh-CN" altLang="zh-CN" smtClean="0"/>
              <a:t>共同的体验容易彼此理解。</a:t>
            </a:r>
          </a:p>
          <a:p>
            <a:r>
              <a:rPr lang="zh-CN" altLang="zh-CN" smtClean="0"/>
              <a:t>参与带来热情。人们喜欢带有自己痕迹的事务。</a:t>
            </a:r>
          </a:p>
          <a:p>
            <a:endParaRPr lang="zh-CN" altLang="en-US" smtClean="0"/>
          </a:p>
        </p:txBody>
      </p:sp>
      <p:sp>
        <p:nvSpPr>
          <p:cNvPr id="13517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等线" panose="02010600030101010101" charset="-122"/>
                <a:ea typeface="等线" panose="02010600030101010101" charset="-122"/>
              </a:defRPr>
            </a:lvl1pPr>
            <a:lvl2pPr marL="742950" indent="-285750">
              <a:defRPr sz="1200">
                <a:solidFill>
                  <a:schemeClr val="tx1"/>
                </a:solidFill>
                <a:latin typeface="等线" panose="02010600030101010101" charset="-122"/>
                <a:ea typeface="等线" panose="02010600030101010101" charset="-122"/>
              </a:defRPr>
            </a:lvl2pPr>
            <a:lvl3pPr marL="1143000" indent="-228600">
              <a:defRPr sz="1200">
                <a:solidFill>
                  <a:schemeClr val="tx1"/>
                </a:solidFill>
                <a:latin typeface="等线" panose="02010600030101010101" charset="-122"/>
                <a:ea typeface="等线" panose="02010600030101010101" charset="-122"/>
              </a:defRPr>
            </a:lvl3pPr>
            <a:lvl4pPr marL="1600200" indent="-228600">
              <a:defRPr sz="1200">
                <a:solidFill>
                  <a:schemeClr val="tx1"/>
                </a:solidFill>
                <a:latin typeface="等线" panose="02010600030101010101" charset="-122"/>
                <a:ea typeface="等线" panose="02010600030101010101" charset="-122"/>
              </a:defRPr>
            </a:lvl4pPr>
            <a:lvl5pPr marL="2057400" indent="-228600">
              <a:defRPr sz="1200">
                <a:solidFill>
                  <a:schemeClr val="tx1"/>
                </a:solidFill>
                <a:latin typeface="等线" panose="02010600030101010101" charset="-122"/>
                <a:ea typeface="等线" panose="02010600030101010101" charset="-122"/>
              </a:defRPr>
            </a:lvl5pPr>
            <a:lvl6pPr marL="25146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6pPr>
            <a:lvl7pPr marL="29718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7pPr>
            <a:lvl8pPr marL="34290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8pPr>
            <a:lvl9pPr marL="3886200" indent="-228600" eaLnBrk="0" fontAlgn="base" hangingPunct="0">
              <a:spcBef>
                <a:spcPct val="30000"/>
              </a:spcBef>
              <a:spcAft>
                <a:spcPct val="0"/>
              </a:spcAft>
              <a:defRPr sz="1200">
                <a:solidFill>
                  <a:schemeClr val="tx1"/>
                </a:solidFill>
                <a:latin typeface="等线" panose="02010600030101010101" charset="-122"/>
                <a:ea typeface="等线" panose="02010600030101010101" charset="-122"/>
              </a:defRPr>
            </a:lvl9pPr>
          </a:lstStyle>
          <a:p>
            <a:pPr>
              <a:buFontTx/>
              <a:buNone/>
            </a:pPr>
            <a:fld id="{E8D1FDDA-AC6B-42D6-B340-3DAB8033631B}" type="slidenum">
              <a:rPr lang="zh-CN" altLang="en-US">
                <a:latin typeface="Calibri" panose="020F0502020204030204" pitchFamily="34" charset="0"/>
                <a:ea typeface="微软雅黑" panose="020B0503020204020204" pitchFamily="34" charset="-122"/>
              </a:rPr>
              <a:pPr>
                <a:buFontTx/>
                <a:buNone/>
              </a:pPr>
              <a:t>92</a:t>
            </a:fld>
            <a:endParaRPr lang="zh-CN" altLang="en-US">
              <a:latin typeface="Calibri" panose="020F0502020204030204" pitchFamily="34" charset="0"/>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6435" name="文本占位符 2"/>
          <p:cNvSpPr>
            <a:spLocks noGrp="1" noChangeArrowheads="1"/>
          </p:cNvSpPr>
          <p:nvPr>
            <p:ph type="body" idx="4294967295"/>
          </p:nvPr>
        </p:nvSpPr>
        <p:spPr bwMode="auto"/>
        <p:txBody>
          <a:bodyPr wrap="square" numCol="1" anchor="t" anchorCtr="0" compatLnSpc="1"/>
          <a:lstStyle/>
          <a:p>
            <a:r>
              <a:rPr lang="zh-CN" altLang="en-US" smtClean="0">
                <a:latin typeface="微软雅黑" panose="020B0503020204020204" pitchFamily="34" charset="-122"/>
                <a:ea typeface="微软雅黑" panose="020B0503020204020204" pitchFamily="34" charset="-122"/>
                <a:sym typeface="等线" panose="02010600030101010101" charset="-122"/>
              </a:rPr>
              <a:t>钟扬事迹备注：“ 我曾经有过许多梦想，那些梦想都在遥远的地方，我独自远航，为了那些梦想。我坚信，一个基因可以为一个国家带来希望，一粒种子可以造福万千苍生。初到这片土地，只为盘点世界屋脊的生物家底，寻找生物进化的轨迹。在漫长的科考道路上，我慢慢地意识到，这片神奇的土地需要的不仅仅是一位生物学家，更需要一位教育工作者，将科学研究的种子播撒在藏族学生的心中，也许会对未来产生更为深远的影响。高原植物学人才的培养，不仅仅在课堂，也在雪山脚下，荆棘丛中，这一路总是充满艰辛，而我的学生，未来的植物学家需要学会克服困难，迎接挑战。</a:t>
            </a:r>
          </a:p>
          <a:p>
            <a:r>
              <a:rPr lang="zh-CN" altLang="en-US" smtClean="0">
                <a:latin typeface="微软雅黑" panose="020B0503020204020204" pitchFamily="34" charset="-122"/>
                <a:ea typeface="微软雅黑" panose="020B0503020204020204" pitchFamily="34" charset="-122"/>
                <a:sym typeface="等线" panose="02010600030101010101" charset="-122"/>
              </a:rPr>
              <a:t>高原反应，差不多有十七种，在过去的十三年间，每一次我都有那么一两种。我们也不能因为高原反应就怕了，科学研究本身就是对人类的挑战。</a:t>
            </a:r>
          </a:p>
          <a:p>
            <a:r>
              <a:rPr lang="zh-CN" altLang="en-US" smtClean="0">
                <a:latin typeface="微软雅黑" panose="020B0503020204020204" pitchFamily="34" charset="-122"/>
                <a:ea typeface="微软雅黑" panose="020B0503020204020204" pitchFamily="34" charset="-122"/>
                <a:sym typeface="等线" panose="02010600030101010101" charset="-122"/>
              </a:rPr>
              <a:t>海拔越高的地方，植物的生长越艰难，但是越艰难的地方，植物的生命力越顽强。我希望我的学生，就如这生长在世界屋脊的植物一样，坚持梦想，无畏艰险。我相信，终有一天，梦想之花会在他们的脚下开放。</a:t>
            </a:r>
          </a:p>
          <a:p>
            <a:r>
              <a:rPr lang="zh-CN" altLang="en-US" smtClean="0">
                <a:latin typeface="微软雅黑" panose="020B0503020204020204" pitchFamily="34" charset="-122"/>
                <a:ea typeface="微软雅黑" panose="020B0503020204020204" pitchFamily="34" charset="-122"/>
                <a:sym typeface="等线" panose="02010600030101010101" charset="-122"/>
              </a:rPr>
              <a:t>梦想无论多么遥远，总驻守在我们心底。创新的心永远无法平静。只要心在不断飞翔，路就不断向前延伸。我这十三年在西藏干了三件事，为国家和上海的种质库收集了上千种植物的四千万颗种子，他们可以储存上百年；培养了一批藏族科研人才，我培养的第一个藏族植物学博士已经成为了教授，为西藏大学申请到第一个生态学博士点，第一个国家自然科学基金项目，我希望打造一种高端人才培养的援藏新模式。</a:t>
            </a:r>
          </a:p>
          <a:p>
            <a:r>
              <a:rPr lang="zh-CN" altLang="en-US" smtClean="0">
                <a:latin typeface="微软雅黑" panose="020B0503020204020204" pitchFamily="34" charset="-122"/>
                <a:ea typeface="微软雅黑" panose="020B0503020204020204" pitchFamily="34" charset="-122"/>
                <a:sym typeface="等线" panose="02010600030101010101" charset="-122"/>
              </a:rPr>
              <a:t>任何生命都有其结束的一天，但我毫不畏惧，因为我的学生会将科学探索之路延续，而我们采集的种子，也许会在几百年后的某一天生根发芽，到那时，不知会完成多少人的梦想。</a:t>
            </a:r>
          </a:p>
          <a:p>
            <a:r>
              <a:rPr lang="zh-CN" altLang="en-US" smtClean="0">
                <a:latin typeface="微软雅黑" panose="020B0503020204020204" pitchFamily="34" charset="-122"/>
                <a:ea typeface="微软雅黑" panose="020B0503020204020204" pitchFamily="34" charset="-122"/>
                <a:sym typeface="等线" panose="02010600030101010101" charset="-122"/>
              </a:rPr>
              <a:t>不是杰出者才做梦，而是善梦者才杰出。我是钟扬，一名工作在青藏高原的生物学家，一名来自上海的援藏教师。”</a:t>
            </a:r>
          </a:p>
          <a:p>
            <a:r>
              <a:rPr lang="zh-CN" altLang="en-US" smtClean="0">
                <a:latin typeface="微软雅黑" panose="020B0503020204020204" pitchFamily="34" charset="-122"/>
                <a:ea typeface="微软雅黑" panose="020B0503020204020204" pitchFamily="34" charset="-122"/>
                <a:sym typeface="等线" panose="02010600030101010101" charset="-122"/>
              </a:rPr>
              <a:t> ▍2013年拍摄的钟扬教授事迹微电影《播种未来》</a:t>
            </a:r>
          </a:p>
          <a:p>
            <a:r>
              <a:rPr lang="zh-CN" altLang="en-US" smtClean="0">
                <a:latin typeface="微软雅黑" panose="020B0503020204020204" pitchFamily="34" charset="-122"/>
                <a:ea typeface="微软雅黑" panose="020B0503020204020204" pitchFamily="34" charset="-122"/>
                <a:sym typeface="等线" panose="02010600030101010101" charset="-122"/>
              </a:rPr>
              <a:t>钟扬生前是复旦大学生命科学学院教授、博士生导师，长期从事植物学、生物信息学研究和教学工作，取得一系列重要创新成果。他胸怀科技报国理想，长期致力于生物多样性研究和保护，率领团队在青藏高原为国家种质库收集了数千万颗植物种子；他艰苦援藏16年，足迹遍布西藏最偏远、最艰苦的地区，为西部少数民族地区的人才培养、学科建设和科学研究作出了重要贡献；他以德修身、以德立学、以德施教，用心尽力帮助学生成长成才；他热心社会公益事业，连续17年参与科普志愿服务，是深受欢迎的“科普明星”。钟扬同志曾荣获“全国先进工作者”“全国优秀教师”等荣誉称号，以及国家技术发明二等奖等多项奖励。2017年9月25日，钟扬在赴内蒙古为民族干部授课途中遭遇车祸，不幸逝世，年仅53岁。</a:t>
            </a:r>
          </a:p>
          <a:p>
            <a:endParaRPr lang="zh-CN" altLang="en-US" smtClean="0">
              <a:latin typeface="微软雅黑" panose="020B0503020204020204" pitchFamily="34" charset="-122"/>
              <a:ea typeface="微软雅黑" panose="020B0503020204020204" pitchFamily="34" charset="-122"/>
              <a:sym typeface="等线" panose="02010600030101010101" charset="-122"/>
            </a:endParaRPr>
          </a:p>
          <a:p>
            <a:endParaRPr lang="zh-CN" altLang="en-US" smtClean="0">
              <a:latin typeface="微软雅黑" panose="020B0503020204020204" pitchFamily="34" charset="-122"/>
              <a:ea typeface="微软雅黑" panose="020B0503020204020204" pitchFamily="34" charset="-122"/>
            </a:endParaRPr>
          </a:p>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8483"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0531"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2579" name="文本占位符 2"/>
          <p:cNvSpPr>
            <a:spLocks noGrp="1" noChangeArrowheads="1"/>
          </p:cNvSpPr>
          <p:nvPr>
            <p:ph type="body" idx="4294967295"/>
          </p:nvPr>
        </p:nvSpPr>
        <p:spPr bwMode="auto"/>
        <p:txBody>
          <a:bodyPr wrap="square" numCol="1" anchor="t" anchorCtr="0" compatLnSpc="1"/>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4627" name="文本占位符 2"/>
          <p:cNvSpPr>
            <a:spLocks noGrp="1" noChangeArrowheads="1"/>
          </p:cNvSpPr>
          <p:nvPr>
            <p:ph type="body" idx="4294967295"/>
          </p:nvPr>
        </p:nvSpPr>
        <p:spPr bwMode="auto"/>
        <p:txBody>
          <a:bodyPr wrap="square" numCol="1" anchor="t" anchorCtr="0" compatLnSpc="1"/>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6675" name="文本占位符 2"/>
          <p:cNvSpPr>
            <a:spLocks noGrp="1" noChangeArrowheads="1"/>
          </p:cNvSpPr>
          <p:nvPr>
            <p:ph type="body" idx="4294967295"/>
          </p:nvPr>
        </p:nvSpPr>
        <p:spPr bwMode="auto"/>
        <p:txBody>
          <a:bodyPr wrap="square" numCol="1" anchor="t" anchorCtr="0" compatLnSpc="1"/>
          <a:lstStyle/>
          <a:p>
            <a:r>
              <a:rPr lang="zh-CN" altLang="en-US" smtClean="0"/>
              <a:t>1982年3月，时为上海市第一医药商店员工的陶依嘉和5位民兵团员，在南京路推出了第一辆学雷锋“为民服务”小车，为过往行人免费测量血压和体重。“下个月你们还会来吗？”面对诸多满含期盼的目光，陶依嘉说：“今后，我们每个月都会来！”自此以后，不管刮风下雨、严寒酷暑，每个月20日，陶依嘉的身影都会出现在南京路上。一诺值千金，她以行动履行着对市民群众的承诺，以诚信守护着与市民群众的一次次约定。</a:t>
            </a:r>
          </a:p>
          <a:p>
            <a:endParaRPr lang="zh-CN" altLang="en-US" smtClean="0"/>
          </a:p>
          <a:p>
            <a:r>
              <a:rPr lang="zh-CN" altLang="en-US" smtClean="0"/>
              <a:t>曾经的陶依嘉，被亲切地称为“陶姐”，如今年过花甲，“陶姐”成了街坊口中的“陶妈”，她依然活跃在为民服务的第一线，致力于将学习雷锋的精神火炬传承下去：“我带了71个徒弟，好多都是各自岗位中的先锋模范。”说起自己的“继承者”们，陶依嘉流露着自豪，“我最新带的徒弟殷仁俊正在那边给人理发呢，他后来也被评为了全国劳动模范。”</a:t>
            </a:r>
          </a:p>
          <a:p>
            <a:r>
              <a:rPr lang="zh-CN" altLang="en-US" smtClean="0"/>
              <a:t>27年前的一天，一位阿姨请身为理发师的他上门给瘫痪在床的公公理发。看着这个儿媳无微不至照顾公公，甚至还清理排泄物，殷仁俊十分感动，主动答应以后每月上门为老人免费服务一次，一坚持就是4年，直到老人去世。</a:t>
            </a:r>
          </a:p>
          <a:p>
            <a:endParaRPr lang="zh-CN" altLang="en-US" smtClean="0"/>
          </a:p>
          <a:p>
            <a:r>
              <a:rPr lang="zh-CN" altLang="en-US" smtClean="0"/>
              <a:t>联想到社区有很多残疾人和年迈老人在为生活无法自理而犯愁，殷仁俊萌生了学雷锋做善事的念头。1990年至今，他几乎每天都要带领一支志愿者团队奔波于敬老院、军干所、福利院和困难居民家中，为老人、军烈属、市民义务理发、修理家居用品，每天服务近百人，累计已服务40余万人。</a:t>
            </a:r>
          </a:p>
          <a:p>
            <a:endParaRPr lang="zh-CN" altLang="en-US" smtClean="0"/>
          </a:p>
          <a:p>
            <a:r>
              <a:rPr lang="zh-CN" altLang="en-US" smtClean="0"/>
              <a:t>出门去当志愿者，就意味着关店没有收入。有人帮他算过一笔账，多年来义务理发数十万人次，起码少赚了200万元。“我始终认为，做好事就不能怕少赚钱。”殷仁俊从不为自己的选择而后悔，在他看来，付出总有回报，在学雷锋的过程中，他逐渐获得了社区里老人们的认可，融入了上海这座大都市。</a:t>
            </a:r>
          </a:p>
          <a:p>
            <a:endParaRPr lang="zh-CN" altLang="en-US" smtClean="0"/>
          </a:p>
          <a:p>
            <a:r>
              <a:rPr lang="zh-CN" altLang="en-US" smtClean="0"/>
              <a:t>陶依嘉身后，黄浦区二师附小的孩子们也忙得热火朝天，身着校服的他们在为来往市民和身边正在提供便民服务的武警一支队十中队战士提供茶水。四年级的龚綦裕小心翼翼地端着放满茶水的托盘，往返于服务台和道路中央，也许是力气不够，也许面对来往叔叔阿姨的手机镜头还有些紧张，端着托盘的手有些颤颤巍巍，小姑娘却一刻也不停下休息，“看到叔叔阿姨们都在学雷锋做好事，我们也想出一份力。”带队的徐老师说，今后每个月都会带领孩子们参与到志愿服务中来，让更多的孩子亲身感受到雷锋精神的力量，体会帮助他人的乐趣。</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8723" name="文本占位符 2"/>
          <p:cNvSpPr>
            <a:spLocks noGrp="1" noChangeArrowheads="1"/>
          </p:cNvSpPr>
          <p:nvPr>
            <p:ph type="body" idx="4294967295"/>
          </p:nvPr>
        </p:nvSpPr>
        <p:spPr bwMode="auto"/>
        <p:txBody>
          <a:bodyPr wrap="square" numCol="1" anchor="t" anchorCtr="0" compatLnSpc="1"/>
          <a:lstStyle/>
          <a:p>
            <a:r>
              <a:rPr lang="zh-CN" altLang="en-US" smtClean="0"/>
              <a:t>张志勇刚到云南山区帮助贫困学生的时候，有很多当地老乡以为他是个富商或是慈善机构工作人员，还时常有人问他：“你是政府派来的？还是慈善机构派来的？”张志勇当时的回答是：“我是自己派来的，我只凭自己良心办事。”就是凭着最初朴素的初衷，这位普通的退伍军人坚持了13年之久的慈善长跑，散尽家财资助贫困孩子一百多人，成为人们心中的“徐汇好人”、“上海干爹”。</a:t>
            </a:r>
          </a:p>
          <a:p>
            <a:r>
              <a:rPr lang="zh-CN" altLang="en-US" smtClean="0"/>
              <a:t>  </a:t>
            </a:r>
          </a:p>
          <a:p>
            <a:r>
              <a:rPr lang="zh-CN" altLang="en-US" smtClean="0"/>
              <a:t>　　1.内心选择慈善道路：“见不得别人受苦”</a:t>
            </a:r>
          </a:p>
          <a:p>
            <a:r>
              <a:rPr lang="zh-CN" altLang="en-US" smtClean="0"/>
              <a:t> </a:t>
            </a:r>
          </a:p>
          <a:p>
            <a:r>
              <a:rPr lang="zh-CN" altLang="en-US" smtClean="0"/>
              <a:t>　　02年，44岁的张志勇怀揣两万元现金到云南旅游，可是，抵达西双版纳后，张志勇看到的却是学校里的孩子们一个个蓬头垢面、面黄肌瘦，身上穿着不合身的旧衣服，一年四季的衣物从短袖到棉背心都能在他们身上看到。上课的教室是间昏暗的破屋子，似乎风一吹就会倒下。但就是在这种环境下，教室中孩子朗朗的读书声依然响亮，艰难的现实与孩子们的天真的笑容形成强烈反差，深深刺痛了张志勇的内心。</a:t>
            </a:r>
          </a:p>
          <a:p>
            <a:r>
              <a:rPr lang="zh-CN" altLang="en-US" smtClean="0"/>
              <a:t>    老师告诉他，学校里最困难的孩子是一位盲人奶奶家的两个孩子，孩子的父亲去世后，母亲改嫁失去联系，双目失明的奶奶带着两个孩子艰难度日。张志勇当即给了孩子几百元，这是他云南之行的第一笔捐助，而老师告诉他，几百元相当于这个家庭一年的收入。</a:t>
            </a:r>
          </a:p>
          <a:p>
            <a:r>
              <a:rPr lang="zh-CN" altLang="en-US" smtClean="0"/>
              <a:t>　　此后，他又走访了云南勐海县、德宏州、红河州等地，每到一处，这个几百，那个几百，2万元旅费没几天就一下散尽。回沪后，他顾不上和家人商量，先后卖掉私家车和牌照，拿着6万元钱款再赴西双版纳，去在勐海县各个山区行走。他用钱帮学校买生活用品，或直接支付现金资助困难家庭学生。每次“散尽钱财”后张志勇就回上海打工赚钱，他先后在南站当“便衣”抓小偷，尝试过应聘城管，担任过保安公司办公室主任，直到在朋友的帮助下开了宜家专卖云南普洱茶的小店铺。他的战友评价他是同一批战友里“混”得差的，以至于为了儿子结婚有婚房，老两口只能搬出去租房住。</a:t>
            </a:r>
          </a:p>
          <a:p>
            <a:r>
              <a:rPr lang="zh-CN" altLang="en-US" smtClean="0"/>
              <a:t>　　张志勇说，很难用一两句话说清自己为何选择了这样一条人生道路，但唯一可以确定的是，他见不得别人受苦，这么多年来始终遵从自己的内心。</a:t>
            </a:r>
          </a:p>
          <a:p>
            <a:r>
              <a:rPr lang="zh-CN" altLang="en-US" smtClean="0"/>
              <a:t>  </a:t>
            </a:r>
          </a:p>
          <a:p>
            <a:r>
              <a:rPr lang="zh-CN" altLang="en-US" smtClean="0"/>
              <a:t>　　2.为不计付出：“把有限的资金用在最需要的人身上”</a:t>
            </a:r>
          </a:p>
          <a:p>
            <a:r>
              <a:rPr lang="zh-CN" altLang="en-US" smtClean="0"/>
              <a:t>　　</a:t>
            </a:r>
          </a:p>
          <a:p>
            <a:r>
              <a:rPr lang="zh-CN" altLang="en-US" smtClean="0"/>
              <a:t>　　十余年低调慈善的过程中，张志勇付出的，并不仅仅是个人的积蓄，还有常年亲力亲为的调查与走访，原因是“想把有限的资金用在最需要的人身上”。在资助贫困学生时，他都仔细调查、走访、核实、制表，一切手续完备后，帮助学校买生活用品，或直接支付现金资助困难家庭学生。一旦贫困生家庭经济状况有所好转，他又转向下一个资助目标。</a:t>
            </a:r>
          </a:p>
          <a:p>
            <a:r>
              <a:rPr lang="zh-CN" altLang="en-US" smtClean="0"/>
              <a:t> </a:t>
            </a:r>
          </a:p>
          <a:p>
            <a:endParaRPr lang="zh-CN" altLang="en-US" smtClean="0"/>
          </a:p>
          <a:p>
            <a:r>
              <a:rPr lang="zh-CN" altLang="en-US" smtClean="0"/>
              <a:t>在资助贫困学生时，他都仔细调查、走访、核实、制表，一切手续完备后，帮助学校买生活用品，或直接支付现金资助困难家庭学生</a:t>
            </a:r>
          </a:p>
          <a:p>
            <a:r>
              <a:rPr lang="zh-CN" altLang="en-US" smtClean="0"/>
              <a:t> </a:t>
            </a:r>
          </a:p>
          <a:p>
            <a:r>
              <a:rPr lang="zh-CN" altLang="en-US" smtClean="0"/>
              <a:t>　　张志勇的善举赢得了当地无数家长、孩童、老师和校长的感激和尊重。久而久之，张志勇在当地有了很好的口碑，有时政府部门会找他做中间人协调一些棘手的事件，他劝回过为寻找媳妇上访多年的外地青年；甚至协助警方解救过3名被拐孩子；当地百姓邻里间有矛盾，有时也会找他调解，因为张志勇人缘好，大家都对这位“上海老娘舅”信任有加。</a:t>
            </a:r>
          </a:p>
          <a:p>
            <a:r>
              <a:rPr lang="zh-CN" altLang="en-US" smtClean="0"/>
              <a:t>　　张志勇曾经资助过一个小女孩，当年曾经辍学回家，现在已经大学毕业自力更生了。张志勇不光是给了小女孩经济资助，还跟她抽‘麻黄素’的大哥谈心规劝，并托人给她大哥安排工作，细心打点进城后的日常起居，才使得她能够安心学习。</a:t>
            </a:r>
          </a:p>
          <a:p>
            <a:r>
              <a:rPr lang="zh-CN" altLang="en-US" smtClean="0"/>
              <a:t> </a:t>
            </a:r>
          </a:p>
          <a:p>
            <a:r>
              <a:rPr lang="zh-CN" altLang="en-US" smtClean="0"/>
              <a:t>　　3.公益工作室再次出发：“用更好的方式行善”</a:t>
            </a:r>
          </a:p>
          <a:p>
            <a:r>
              <a:rPr lang="zh-CN" altLang="en-US" smtClean="0"/>
              <a:t> </a:t>
            </a:r>
          </a:p>
          <a:p>
            <a:r>
              <a:rPr lang="zh-CN" altLang="en-US" smtClean="0"/>
              <a:t>　　仅凭一腔热血和一己之力毕竟有限，传统的助学模式渐渐使张志勇的慈善之路感到前所未有的压力。现实中，儿子的婚事需要存钱，做了一半的慈善又不想半途而废；想要帮助更多的人，自己的经济情况又不允许，张志勇深深感受到心有余而力不足的无奈。有时他也会反思，是不是从一开始就错了。</a:t>
            </a:r>
          </a:p>
          <a:p>
            <a:r>
              <a:rPr lang="zh-CN" altLang="en-US" smtClean="0"/>
              <a:t>　　2012年，张志勇的事迹经媒体报道后，许多好心人慕名找到他，愿意通过他为云南的贫困儿童捐助衣物、文具和金钱。2014年，在各方的支持和帮助下，张志勇成立了“上海张志勇公益服务社”，目前已有一支几十人的志愿者队伍。张志勇的慈善之路开始转型，从以前的单打独斗，到现在开始借力整合资源，他与多个慈善机构有合作关系，主要工作从以前的直接资助转变为调查情况与现场核实，为贫困学生与慈善组织之间牵线搭桥，除了经济资助外，更重要的是让孩子们能够接受更好的教育，学习可以赖以为生的技能，这是以前他凭借一己之力无法做到的。</a:t>
            </a:r>
          </a:p>
          <a:p>
            <a:r>
              <a:rPr lang="zh-CN" altLang="en-US" smtClean="0"/>
              <a:t> </a:t>
            </a:r>
          </a:p>
          <a:p>
            <a:r>
              <a:rPr lang="zh-CN" altLang="en-US" smtClean="0"/>
              <a:t>　　现在，有更多人知道了“徐汇好人”张志勇，在舆论的聚光灯下，有人被他的精神所感动，也有人并不赞同他的慈善理念。对于张志勇而言，他并不习惯被过多的关注，在推掉了大部分采访后，他依旧在漕溪路上的小工作室继续忙碌着。面对走过的十余年行善路，张志勇说：“如果人生能再来一次，我依然会走慈善这条道路，但会用另外一种更好的方式来行善。” </a:t>
            </a:r>
          </a:p>
          <a:p>
            <a:endParaRPr lang="zh-CN" altLang="en-US" smtClean="0"/>
          </a:p>
          <a:p>
            <a:r>
              <a:rPr lang="zh-CN" altLang="en-US" smtClean="0"/>
              <a:t>　　道德点评</a:t>
            </a:r>
          </a:p>
          <a:p>
            <a:r>
              <a:rPr lang="zh-CN" altLang="en-US" smtClean="0"/>
              <a:t>　　张志勇曾经以“独行侠”式的方式行善，一连几年行走在云南边陲，在自己并不富裕的情况下，倾尽全力自助山区贫困师生；如今他也在用新的方式继续慈善之路，成立公益工作室，带领更多志愿者集聚社会爱心。慈善的方式可以多样，但最可贵的是不忘最初的本心，对别人的苦难感同身受，这也是慈善的本质所在。正是因为他“不愿意看别人受苦”的朴素初心，才使得更多的孩子重回校园，有了改变命运的机会。</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0771" name="文本占位符 2"/>
          <p:cNvSpPr>
            <a:spLocks noGrp="1" noChangeArrowheads="1"/>
          </p:cNvSpPr>
          <p:nvPr>
            <p:ph type="body" idx="4294967295"/>
          </p:nvPr>
        </p:nvSpPr>
        <p:spPr bwMode="auto"/>
        <p:txBody>
          <a:bodyPr wrap="square" numCol="1" anchor="t" anchorCtr="0" compatLnSpc="1"/>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2819" name="文本占位符 2"/>
          <p:cNvSpPr>
            <a:spLocks noGrp="1" noChangeArrowheads="1"/>
          </p:cNvSpPr>
          <p:nvPr>
            <p:ph type="body" idx="4294967295"/>
          </p:nvPr>
        </p:nvSpPr>
        <p:spPr bwMode="auto"/>
        <p:txBody>
          <a:bodyPr wrap="square" numCol="1" anchor="t" anchorCtr="0" compatLnSpc="1"/>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4867" name="文本占位符 2"/>
          <p:cNvSpPr>
            <a:spLocks noGrp="1" noChangeArrowheads="1"/>
          </p:cNvSpPr>
          <p:nvPr>
            <p:ph type="body" idx="4294967295"/>
          </p:nvPr>
        </p:nvSpPr>
        <p:spPr bwMode="auto"/>
        <p:txBody>
          <a:bodyPr wrap="square" numCol="1" anchor="t" anchorCtr="0" compatLnSpc="1"/>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6915"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8963"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1011"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3059"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5107"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7155" name="文本占位符 2"/>
          <p:cNvSpPr>
            <a:spLocks noGrp="1" noChangeArrowheads="1"/>
          </p:cNvSpPr>
          <p:nvPr>
            <p:ph type="body" idx="4294967295"/>
          </p:nvPr>
        </p:nvSpPr>
        <p:spPr bwMode="auto"/>
        <p:txBody>
          <a:bodyPr wrap="square" numCol="1" anchor="t" anchorCtr="0" compatLnSpc="1"/>
          <a:lstStyle/>
          <a:p>
            <a:r>
              <a:rPr lang="zh-CN" altLang="en-US" smtClean="0"/>
              <a:t>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a:p>
            <a:endParaRPr lang="zh-CN" altLang="en-US" smtClean="0"/>
          </a:p>
          <a:p>
            <a:r>
              <a:rPr lang="zh-CN" altLang="en-US" smtClean="0"/>
              <a:t>2007年，胡振球来到上海打拼，进入神舟汽车节能环保有限公司。刚进单位，他就暗下决心“做工人，就要做个好工人”。当时，他对于“好工人”的定义是朴素的，踏踏实实干活，不偷懒、不懈怠。一段时间后，他发现企业不少员工是硕士生、博士生，常常能想出很多新点子，给单位创造效益，给他内心带来不小的落差。“不想当将军的士兵不是好士兵。”胡振球也萌发了研发的念头，觉得能实现岗位创新才真正配得上“好”这个字，决心成长为有过硬专业能力的专家。</a:t>
            </a:r>
          </a:p>
          <a:p>
            <a:endParaRPr lang="zh-CN" altLang="en-US" smtClean="0"/>
          </a:p>
          <a:p>
            <a:r>
              <a:rPr lang="zh-CN" altLang="en-US" smtClean="0"/>
              <a:t>胡振球从零学起，缠着有经验的老师傅给他讲图纸，一遍不行，两遍、三遍……为了能更安心学习，他干脆搬到职工集体宿舍，下班后就往单位职工书屋里钻。从钣金工、钳工、车工到打磨工，短短几个月，他便掌握了车间几乎所有工种的操作技巧。</a:t>
            </a:r>
          </a:p>
          <a:p>
            <a:endParaRPr lang="zh-CN" altLang="en-US" smtClean="0"/>
          </a:p>
          <a:p>
            <a:r>
              <a:rPr lang="zh-CN" altLang="en-US" smtClean="0"/>
              <a:t>胡振球说：“工匠精神就是把一件事做到极致，别人做不到的，我们要做到；别人能做到的，我们要做得更好。”几年来，他的发明成果逐渐从最初的小变化，变成各类专利和效益，完成技术革新50多项、技术攻关10多项、发明等各种专利14项，为企业创造直接效益2500多万元。为提高生产效率，他提出“整车预装工装”，突破操作难关，使整车装配合格率达98%以上，平均一年可为企业节约成本560多万元。他首创卸料抑尘装置技术，有效解决专用清扫车倒灰扬尘问题，获得国家发明专利。他发明的“清扫车边吸尘口自动避让装置”获得第七届国际发明展览会金奖。他和团队与时俱进，运用“互联网+”理念，将推广环卫专用车与打造智能化管理模式相结合，运用质量监控系统，让智慧环卫从理论走向实践。</a:t>
            </a:r>
          </a:p>
          <a:p>
            <a:endParaRPr lang="zh-CN" altLang="en-US" smtClean="0"/>
          </a:p>
          <a:p>
            <a:r>
              <a:rPr lang="zh-CN" altLang="en-US" smtClean="0"/>
              <a:t>胡振球荣获全国劳动模范、全国青年岗位能手等称号。</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文本占位符 2"/>
          <p:cNvSpPr>
            <a:spLocks noGrp="1" noChangeArrowheads="1"/>
          </p:cNvSpPr>
          <p:nvPr>
            <p:ph type="body" idx="4294967295"/>
          </p:nvPr>
        </p:nvSpPr>
        <p:spPr bwMode="auto"/>
        <p:txBody>
          <a:bodyPr wrap="square" numCol="1" anchor="t" anchorCtr="0" compatLnSpc="1"/>
          <a:lstStyle/>
          <a:p>
            <a:endParaRPr lang="zh-CN" altLang="en-US"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rot="2748329">
            <a:off x="3927475" y="2933700"/>
            <a:ext cx="1841500" cy="202882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标题占位符 1"/>
          <p:cNvSpPr>
            <a:spLocks noGrp="1"/>
          </p:cNvSpPr>
          <p:nvPr>
            <p:ph type="ctrTitle"/>
          </p:nvPr>
        </p:nvSpPr>
        <p:spPr>
          <a:xfrm>
            <a:off x="1103445" y="4293096"/>
            <a:ext cx="10363200" cy="1398747"/>
          </a:xfrm>
        </p:spPr>
        <p:txBody>
          <a:bodyPr/>
          <a:lstStyle>
            <a:lvl1pPr algn="ctr">
              <a:defRPr smtClean="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zh-CN" altLang="en-US" noProof="0" dirty="0"/>
          </a:p>
        </p:txBody>
      </p:sp>
      <p:sp>
        <p:nvSpPr>
          <p:cNvPr id="13" name="日期占位符 3"/>
          <p:cNvSpPr>
            <a:spLocks noGrp="1"/>
          </p:cNvSpPr>
          <p:nvPr>
            <p:ph type="dt" sz="half" idx="2"/>
          </p:nvPr>
        </p:nvSpPr>
        <p:spPr>
          <a:xfrm>
            <a:off x="609600" y="6243638"/>
            <a:ext cx="2844800" cy="476250"/>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4165600" y="6243638"/>
            <a:ext cx="3860800" cy="476250"/>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8737600" y="6243638"/>
            <a:ext cx="2844800" cy="476250"/>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ea typeface="黑体" panose="02010609060101010101" pitchFamily="49" charset="-122"/>
              </a:rPr>
              <a:pPr algn="r" eaLnBrk="1" hangingPunct="1"/>
              <a:t>‹#›</a:t>
            </a:fld>
            <a:endParaRPr lang="zh-CN" altLang="en-US" dirty="0">
              <a:ea typeface="黑体" panose="02010609060101010101" pitchFamily="49" charset="-122"/>
            </a:endParaRPr>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zh-CN" altLang="en-US" noProof="0" dirty="0"/>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文本占位符 2"/>
          <p:cNvSpPr>
            <a:spLocks noGrp="1"/>
          </p:cNvSpPr>
          <p:nvPr>
            <p:ph idx="1"/>
          </p:nvPr>
        </p:nvSpPr>
        <p:spPr bwMode="auto">
          <a:xfrm>
            <a:off x="624419" y="1350645"/>
            <a:ext cx="5471583"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 name="文本占位符 2"/>
          <p:cNvSpPr>
            <a:spLocks noGrp="1"/>
          </p:cNvSpPr>
          <p:nvPr>
            <p:ph idx="13"/>
          </p:nvPr>
        </p:nvSpPr>
        <p:spPr bwMode="auto">
          <a:xfrm>
            <a:off x="6096001" y="1350645"/>
            <a:ext cx="5501217"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 name="日期占位符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6"/>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9626F4-7B12-4511-B816-DD30FD6051EE}" type="datetimeFigureOut">
              <a:rPr lang="zh-CN" altLang="en-US" smtClean="0"/>
              <a:pPr/>
              <a:t>2020/6/30</a:t>
            </a:fld>
            <a:endParaRPr lang="zh-CN" altLang="en-US"/>
          </a:p>
        </p:txBody>
      </p:sp>
      <p:sp>
        <p:nvSpPr>
          <p:cNvPr id="5" name="页脚占位符 4"/>
          <p:cNvSpPr>
            <a:spLocks noGrp="1"/>
          </p:cNvSpPr>
          <p:nvPr>
            <p:ph type="ftr" sz="quarter" idx="11"/>
          </p:nvPr>
        </p:nvSpPr>
        <p:spPr/>
        <p:txBody>
          <a:bodyPr/>
          <a:lstStyle/>
          <a:p>
            <a:endParaRPr lang="zh-CN" altLang="en-US">
              <a:solidFill>
                <a:srgbClr val="2DA2BF">
                  <a:tint val="20000"/>
                </a:srgbClr>
              </a:solidFill>
            </a:endParaRPr>
          </a:p>
        </p:txBody>
      </p:sp>
      <p:sp>
        <p:nvSpPr>
          <p:cNvPr id="6" name="灯片编号占位符 5"/>
          <p:cNvSpPr>
            <a:spLocks noGrp="1"/>
          </p:cNvSpPr>
          <p:nvPr>
            <p:ph type="sldNum" sz="quarter" idx="12"/>
          </p:nvPr>
        </p:nvSpPr>
        <p:spPr/>
        <p:txBody>
          <a:bodyPr/>
          <a:lstStyle/>
          <a:p>
            <a:fld id="{E4F24210-9D29-4EAD-BFF2-B163EC17D82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9626F4-7B12-4511-B816-DD30FD6051EE}" type="datetimeFigureOut">
              <a:rPr lang="zh-CN" altLang="en-US" smtClean="0">
                <a:solidFill>
                  <a:prstClr val="white"/>
                </a:solidFill>
              </a:rPr>
              <a:pPr/>
              <a:t>2020/6/30</a:t>
            </a:fld>
            <a:endParaRPr lang="zh-CN" altLang="en-US">
              <a:solidFill>
                <a:prstClr val="white"/>
              </a:solidFill>
            </a:endParaRPr>
          </a:p>
        </p:txBody>
      </p:sp>
      <p:sp>
        <p:nvSpPr>
          <p:cNvPr id="5" name="页脚占位符 4"/>
          <p:cNvSpPr>
            <a:spLocks noGrp="1"/>
          </p:cNvSpPr>
          <p:nvPr>
            <p:ph type="ftr" sz="quarter" idx="11"/>
          </p:nvPr>
        </p:nvSpPr>
        <p:spPr/>
        <p:txBody>
          <a:bodyPr/>
          <a:lstStyle/>
          <a:p>
            <a:endParaRPr lang="zh-CN" altLang="en-US">
              <a:solidFill>
                <a:prstClr val="white"/>
              </a:solidFill>
            </a:endParaRPr>
          </a:p>
        </p:txBody>
      </p:sp>
      <p:sp>
        <p:nvSpPr>
          <p:cNvPr id="6" name="灯片编号占位符 5"/>
          <p:cNvSpPr>
            <a:spLocks noGrp="1"/>
          </p:cNvSpPr>
          <p:nvPr>
            <p:ph type="sldNum" sz="quarter" idx="12"/>
          </p:nvPr>
        </p:nvSpPr>
        <p:spPr/>
        <p:txBody>
          <a:bodyPr/>
          <a:lstStyle/>
          <a:p>
            <a:fld id="{E4F24210-9D29-4EAD-BFF2-B163EC17D825}" type="slidenum">
              <a:rPr lang="zh-CN" altLang="en-US" smtClean="0">
                <a:solidFill>
                  <a:prstClr val="white"/>
                </a:solidFill>
              </a:rPr>
              <a:pPr/>
              <a:t>‹#›</a:t>
            </a:fld>
            <a:endParaRPr lang="zh-CN" altLang="en-US">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9626F4-7B12-4511-B816-DD30FD6051EE}" type="datetimeFigureOut">
              <a:rPr lang="zh-CN" altLang="en-US" smtClean="0">
                <a:solidFill>
                  <a:prstClr val="white"/>
                </a:solidFill>
              </a:rPr>
              <a:pPr/>
              <a:t>2020/6/30</a:t>
            </a:fld>
            <a:endParaRPr lang="zh-CN" altLang="en-US">
              <a:solidFill>
                <a:prstClr val="white"/>
              </a:solidFill>
            </a:endParaRPr>
          </a:p>
        </p:txBody>
      </p:sp>
      <p:sp>
        <p:nvSpPr>
          <p:cNvPr id="6" name="页脚占位符 5"/>
          <p:cNvSpPr>
            <a:spLocks noGrp="1"/>
          </p:cNvSpPr>
          <p:nvPr>
            <p:ph type="ftr" sz="quarter" idx="11"/>
          </p:nvPr>
        </p:nvSpPr>
        <p:spPr/>
        <p:txBody>
          <a:bodyPr/>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p>
            <a:fld id="{E4F24210-9D29-4EAD-BFF2-B163EC17D825}" type="slidenum">
              <a:rPr lang="zh-CN" altLang="en-US" smtClean="0">
                <a:solidFill>
                  <a:prstClr val="white"/>
                </a:solidFill>
              </a:rPr>
              <a:pPr/>
              <a:t>‹#›</a:t>
            </a:fld>
            <a:endParaRPr lang="zh-CN" alt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9626F4-7B12-4511-B816-DD30FD6051EE}" type="datetimeFigureOut">
              <a:rPr lang="zh-CN" altLang="en-US" smtClean="0">
                <a:solidFill>
                  <a:prstClr val="white"/>
                </a:solidFill>
              </a:rPr>
              <a:pPr/>
              <a:t>2020/6/30</a:t>
            </a:fld>
            <a:endParaRPr lang="zh-CN" altLang="en-US">
              <a:solidFill>
                <a:prstClr val="white"/>
              </a:solidFill>
            </a:endParaRPr>
          </a:p>
        </p:txBody>
      </p:sp>
      <p:sp>
        <p:nvSpPr>
          <p:cNvPr id="4" name="页脚占位符 3"/>
          <p:cNvSpPr>
            <a:spLocks noGrp="1"/>
          </p:cNvSpPr>
          <p:nvPr>
            <p:ph type="ftr" sz="quarter" idx="11"/>
          </p:nvPr>
        </p:nvSpPr>
        <p:spPr/>
        <p:txBody>
          <a:bodyPr/>
          <a:lstStyle/>
          <a:p>
            <a:endParaRPr lang="zh-CN" altLang="en-US">
              <a:solidFill>
                <a:prstClr val="white"/>
              </a:solidFill>
            </a:endParaRPr>
          </a:p>
        </p:txBody>
      </p:sp>
      <p:sp>
        <p:nvSpPr>
          <p:cNvPr id="5" name="灯片编号占位符 4"/>
          <p:cNvSpPr>
            <a:spLocks noGrp="1"/>
          </p:cNvSpPr>
          <p:nvPr>
            <p:ph type="sldNum" sz="quarter" idx="12"/>
          </p:nvPr>
        </p:nvSpPr>
        <p:spPr/>
        <p:txBody>
          <a:bodyPr/>
          <a:lstStyle/>
          <a:p>
            <a:fld id="{E4F24210-9D29-4EAD-BFF2-B163EC17D825}" type="slidenum">
              <a:rPr lang="zh-CN" altLang="en-US" smtClean="0">
                <a:solidFill>
                  <a:prstClr val="white"/>
                </a:solidFill>
              </a:rPr>
              <a:pPr/>
              <a:t>‹#›</a:t>
            </a:fld>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
        <p:nvSpPr>
          <p:cNvPr id="2" name="标题 1"/>
          <p:cNvSpPr>
            <a:spLocks noGrp="1"/>
          </p:cNvSpPr>
          <p:nvPr>
            <p:ph type="title"/>
          </p:nvPr>
        </p:nvSpPr>
        <p:spPr>
          <a:xfrm>
            <a:off x="609608" y="285728"/>
            <a:ext cx="10974657"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网院">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0" name="等腰三角形 9"/>
          <p:cNvSpPr/>
          <p:nvPr/>
        </p:nvSpPr>
        <p:spPr>
          <a:xfrm rot="10800000">
            <a:off x="768350" y="0"/>
            <a:ext cx="6546850" cy="3170238"/>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 name="等腰三角形 12"/>
          <p:cNvSpPr/>
          <p:nvPr/>
        </p:nvSpPr>
        <p:spPr>
          <a:xfrm rot="10800000">
            <a:off x="166688" y="0"/>
            <a:ext cx="4549775" cy="2468563"/>
          </a:xfrm>
          <a:prstGeom prst="triangle">
            <a:avLst/>
          </a:prstGeom>
          <a:solidFill>
            <a:srgbClr val="66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2578" name="标题占位符 1"/>
          <p:cNvSpPr>
            <a:spLocks noGrp="1"/>
          </p:cNvSpPr>
          <p:nvPr>
            <p:ph type="ctrTitle"/>
          </p:nvPr>
        </p:nvSpPr>
        <p:spPr>
          <a:xfrm>
            <a:off x="1487488" y="4465916"/>
            <a:ext cx="10363200" cy="822325"/>
          </a:xfrm>
        </p:spPr>
        <p:txBody>
          <a:bodyPr/>
          <a:lstStyle>
            <a:lvl1pPr algn="r">
              <a:defRPr sz="4800" smtClean="0">
                <a:solidFill>
                  <a:schemeClr val="tx1"/>
                </a:solidFill>
              </a:defRPr>
            </a:lvl1pPr>
          </a:lstStyle>
          <a:p>
            <a:pPr lvl="0"/>
            <a:r>
              <a:rPr lang="zh-CN" altLang="en-US" noProof="0"/>
              <a:t>单击此处编辑母版标题样式</a:t>
            </a:r>
            <a:endParaRPr lang="zh-CN" altLang="en-US" noProof="0" dirty="0"/>
          </a:p>
        </p:txBody>
      </p:sp>
      <p:sp>
        <p:nvSpPr>
          <p:cNvPr id="152579" name="文本占位符 2"/>
          <p:cNvSpPr>
            <a:spLocks noGrp="1"/>
          </p:cNvSpPr>
          <p:nvPr>
            <p:ph type="subTitle" idx="1"/>
          </p:nvPr>
        </p:nvSpPr>
        <p:spPr>
          <a:xfrm>
            <a:off x="3335867" y="5421948"/>
            <a:ext cx="8534400" cy="817563"/>
          </a:xfrm>
        </p:spPr>
        <p:txBody>
          <a:bodyPr/>
          <a:lstStyle>
            <a:lvl1pPr marL="0" indent="0" algn="r">
              <a:buFont typeface="Wingdings" panose="05000000000000000000" pitchFamily="2" charset="2"/>
              <a:buNone/>
              <a:defRPr sz="3735" smtClean="0"/>
            </a:lvl1pPr>
          </a:lstStyle>
          <a:p>
            <a:pPr lvl="0"/>
            <a:r>
              <a:rPr lang="zh-CN" altLang="en-US" noProof="0"/>
              <a:t>单击此处编辑母版副标题样式</a:t>
            </a:r>
            <a:endParaRPr lang="zh-CN" altLang="en-US" noProof="0" dirty="0"/>
          </a:p>
        </p:txBody>
      </p:sp>
      <p:sp>
        <p:nvSpPr>
          <p:cNvPr id="14" name="日期占位符 3"/>
          <p:cNvSpPr>
            <a:spLocks noGrp="1"/>
          </p:cNvSpPr>
          <p:nvPr>
            <p:ph type="dt" sz="half" idx="2"/>
          </p:nvPr>
        </p:nvSpPr>
        <p:spPr>
          <a:xfrm>
            <a:off x="609600" y="6243638"/>
            <a:ext cx="2844800" cy="4762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页脚占位符 4"/>
          <p:cNvSpPr>
            <a:spLocks noGrp="1"/>
          </p:cNvSpPr>
          <p:nvPr>
            <p:ph type="ftr" sz="quarter" idx="3"/>
          </p:nvPr>
        </p:nvSpPr>
        <p:spPr>
          <a:xfrm>
            <a:off x="4165600" y="6243638"/>
            <a:ext cx="3860800" cy="4762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灯片编号占位符 5"/>
          <p:cNvSpPr>
            <a:spLocks noGrp="1"/>
          </p:cNvSpPr>
          <p:nvPr>
            <p:ph type="sldNum" sz="quarter" idx="4"/>
          </p:nvPr>
        </p:nvSpPr>
        <p:spPr>
          <a:xfrm>
            <a:off x="8737600" y="6243638"/>
            <a:ext cx="2844800" cy="476250"/>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ea typeface="黑体" panose="02010609060101010101" pitchFamily="49" charset="-122"/>
              </a:rPr>
              <a:pPr algn="r" eaLnBrk="1" hangingPunct="1"/>
              <a:t>‹#›</a:t>
            </a:fld>
            <a:endParaRPr lang="zh-CN" altLang="en-US" dirty="0">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9626F4-7B12-4511-B816-DD30FD6051EE}" type="datetimeFigureOut">
              <a:rPr lang="zh-CN" altLang="en-US" smtClean="0">
                <a:solidFill>
                  <a:prstClr val="white"/>
                </a:solidFill>
              </a:rPr>
              <a:pPr/>
              <a:t>2020/6/30</a:t>
            </a:fld>
            <a:endParaRPr lang="zh-CN" altLang="en-US">
              <a:solidFill>
                <a:prstClr val="white"/>
              </a:solidFill>
            </a:endParaRPr>
          </a:p>
        </p:txBody>
      </p:sp>
      <p:sp>
        <p:nvSpPr>
          <p:cNvPr id="6" name="页脚占位符 5"/>
          <p:cNvSpPr>
            <a:spLocks noGrp="1"/>
          </p:cNvSpPr>
          <p:nvPr>
            <p:ph type="ftr" sz="quarter" idx="11"/>
          </p:nvPr>
        </p:nvSpPr>
        <p:spPr/>
        <p:txBody>
          <a:bodyPr/>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p>
            <a:fld id="{E4F24210-9D29-4EAD-BFF2-B163EC17D825}" type="slidenum">
              <a:rPr lang="zh-CN" altLang="en-US" smtClean="0">
                <a:solidFill>
                  <a:prstClr val="white"/>
                </a:solidFill>
              </a:rPr>
              <a:pPr/>
              <a:t>‹#›</a:t>
            </a:fld>
            <a:endParaRPr lang="zh-CN" alt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40"/>
            <a:ext cx="8820173"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zh-CN" altLang="en-US" noProof="0" dirty="0"/>
          </a:p>
        </p:txBody>
      </p:sp>
      <p:sp>
        <p:nvSpPr>
          <p:cNvPr id="4" name="日期占位符 3"/>
          <p:cNvSpPr>
            <a:spLocks noGrp="1"/>
          </p:cNvSpPr>
          <p:nvPr>
            <p:ph type="dt" sz="half" idx="10"/>
          </p:nvPr>
        </p:nvSpPr>
        <p:spPr/>
        <p:txBody>
          <a:bodyPr/>
          <a:lstStyle>
            <a:lvl1pPr>
              <a:defRPr/>
            </a:lvl1pPr>
          </a:lstStyle>
          <a:p>
            <a:pPr>
              <a:defRPr/>
            </a:pPr>
            <a:fld id="{620C55A4-EBEC-40B6-BAF1-5D12296DFE27}" type="datetimeFigureOut">
              <a:rPr lang="zh-CN" altLang="en-US"/>
              <a:pPr>
                <a:defRPr/>
              </a:pPr>
              <a:t>2020/6/30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028FFD1-7CA4-4272-BB00-7CB4673750CC}" type="slidenum">
              <a:rPr lang="zh-CN" altLang="en-US"/>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1647EAD-FA81-4B62-ADF0-F18968813258}" type="slidenum">
              <a:rPr lang="zh-CN" altLang="en-US"/>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5EE6268-0A0B-4DAB-932F-FC996ACD5C6F}" type="slidenum">
              <a:rPr lang="zh-CN" altLang="en-US"/>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37A1AD1-4475-42EC-81C5-837E8DECA946}" type="slidenum">
              <a:rPr lang="zh-CN" altLang="en-US"/>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252BCB0-ED7B-4000-972A-BA8D5B52A6D7}" type="slidenum">
              <a:rPr lang="zh-CN" altLang="en-US"/>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5F73ABD-F46D-44AD-BA55-2AB20DF67DAA}" type="slidenum">
              <a:rPr lang="zh-CN" altLang="en-US"/>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7E2A58B-163B-41AE-96B7-B0E3CBEFABC8}"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55838" y="325438"/>
            <a:ext cx="8763000" cy="650875"/>
          </a:xfrm>
        </p:spPr>
        <p:txBody>
          <a:bodyPr/>
          <a:lstStyle>
            <a:lvl1pPr>
              <a:defRPr sz="3600">
                <a:solidFill>
                  <a:schemeClr val="tx1"/>
                </a:solidFill>
                <a:latin typeface="华文中宋" panose="02010600040101010101" pitchFamily="2" charset="-122"/>
                <a:ea typeface="华文中宋" panose="02010600040101010101"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623888" y="1350963"/>
            <a:ext cx="10972800" cy="4527550"/>
          </a:xfrm>
        </p:spPr>
        <p:txBody>
          <a:bodyPr/>
          <a:lstStyle>
            <a:lvl1pPr>
              <a:defRPr sz="2800">
                <a:latin typeface="宋体" panose="02010600030101010101" pitchFamily="2" charset="-122"/>
                <a:ea typeface="宋体" panose="02010600030101010101" pitchFamily="2" charset="-122"/>
              </a:defRPr>
            </a:lvl1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32F4851-2DEC-4692-A5E8-DEDF94BD6A9E}" type="slidenum">
              <a:rPr lang="zh-CN" altLang="en-US"/>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FA6217-BFB7-4AEE-AF9B-1603B54C556D}" type="slidenum">
              <a:rPr lang="zh-CN" altLang="en-US"/>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935E306-668A-4CC1-908A-944B3F950D7F}" type="slidenum">
              <a:rPr lang="zh-CN" altLang="en-US"/>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D5C0496-84C8-4433-9990-14A0ED0EB236}" type="slidenum">
              <a:rPr lang="zh-CN" altLang="en-US"/>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FE4ADB3-660D-442A-A03A-F4CE73C99CD1}" type="slidenum">
              <a:rPr lang="zh-CN" altLang="en-US"/>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E137D88-CED2-4799-813E-4115F6C7CA88}" type="slidenum">
              <a:rPr lang="zh-CN" altLang="en-US"/>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A045129-52E8-4EC4-A740-F92511BF20BE}" type="slidenum">
              <a:rPr lang="zh-CN" altLang="en-US"/>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DB742D4-5BD2-458B-86A3-4C6A1644C449}" type="slidenum">
              <a:rPr lang="zh-CN" altLang="en-US"/>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00FD2C6-0687-41AC-A430-40CD68730E13}" type="slidenum">
              <a:rPr lang="zh-CN" altLang="en-US"/>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C4377CD-1D06-4360-A5CE-9930451C5962}"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C262C31-7131-4E35-8989-72F9B7361902}" type="slidenum">
              <a:rPr lang="zh-CN" altLang="en-US"/>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9F268C-FABE-4F13-8F25-1D58D5A7511A}" type="slidenum">
              <a:rPr lang="zh-CN" altLang="en-US"/>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9E17667-1688-4C3B-B22F-7EF5A9441819}" type="slidenum">
              <a:rPr lang="zh-CN" altLang="en-US"/>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71B531C-08CF-484F-A5A7-A0558485A5E7}" type="slidenum">
              <a:rPr lang="zh-CN" altLang="en-US"/>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773C1F9-639A-4B75-8124-5A7834CD2F36}" type="slidenum">
              <a:rPr lang="zh-CN" altLang="en-US"/>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6768D4F-D0CB-4F99-8747-1329627F998F}"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55838" y="325438"/>
            <a:ext cx="8763000" cy="650875"/>
          </a:xfrm>
        </p:spPr>
        <p:txBody>
          <a:bodyPr/>
          <a:lstStyle/>
          <a:p>
            <a:r>
              <a:rPr lang="zh-CN" altLang="en-US"/>
              <a:t>单击此处编辑母版标题样式</a:t>
            </a:r>
          </a:p>
        </p:txBody>
      </p:sp>
      <p:sp>
        <p:nvSpPr>
          <p:cNvPr id="3" name="文本占位符 2"/>
          <p:cNvSpPr>
            <a:spLocks noGrp="1"/>
          </p:cNvSpPr>
          <p:nvPr>
            <p:ph type="body" sz="half" idx="1" hasCustomPrompt="1"/>
          </p:nvPr>
        </p:nvSpPr>
        <p:spPr>
          <a:xfrm>
            <a:off x="623888" y="1350963"/>
            <a:ext cx="5410200" cy="45275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86488" y="1350963"/>
            <a:ext cx="5410200" cy="45275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FFFF00"/>
                </a:solidFill>
              </a:defRPr>
            </a:lvl1pPr>
          </a:lstStyle>
          <a:p>
            <a:r>
              <a:rPr lang="zh-CN" altLang="en-US" dirty="0" smtClean="0"/>
              <a:t>单击此处编辑母版标题样式</a:t>
            </a:r>
            <a:endParaRPr lang="zh-CN" altLang="en-US" dirty="0"/>
          </a:p>
        </p:txBody>
      </p:sp>
      <p:sp>
        <p:nvSpPr>
          <p:cNvPr id="10" name="Rectangle 4"/>
          <p:cNvSpPr>
            <a:spLocks noGrp="1" noChangeArrowheads="1"/>
          </p:cNvSpPr>
          <p:nvPr>
            <p:ph type="dt" sz="half" idx="2"/>
          </p:nvPr>
        </p:nvSpPr>
        <p:spPr>
          <a:xfrm>
            <a:off x="609600" y="6243638"/>
            <a:ext cx="2844800" cy="4762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Rectangle 5"/>
          <p:cNvSpPr>
            <a:spLocks noGrp="1" noChangeArrowheads="1"/>
          </p:cNvSpPr>
          <p:nvPr>
            <p:ph type="ftr" sz="quarter" idx="3"/>
          </p:nvPr>
        </p:nvSpPr>
        <p:spPr>
          <a:xfrm>
            <a:off x="4165600" y="6243638"/>
            <a:ext cx="3860800" cy="4762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chemeClr val="tx1">
                    <a:tint val="75000"/>
                  </a:schemeClr>
                </a:solidFill>
                <a:effectLst/>
                <a:uLnTx/>
                <a:uFillTx/>
                <a:latin typeface="+mn-lt"/>
                <a:ea typeface="+mn-ea"/>
                <a:cs typeface="+mn-cs"/>
              </a:rPr>
              <a:t>www.themegallery.com</a:t>
            </a:r>
          </a:p>
        </p:txBody>
      </p:sp>
      <p:sp>
        <p:nvSpPr>
          <p:cNvPr id="14" name="Rectangle 6"/>
          <p:cNvSpPr>
            <a:spLocks noGrp="1" noChangeArrowheads="1"/>
          </p:cNvSpPr>
          <p:nvPr>
            <p:ph type="sldNum" sz="quarter" idx="4"/>
          </p:nvPr>
        </p:nvSpPr>
        <p:spPr>
          <a:xfrm>
            <a:off x="8737600" y="6243638"/>
            <a:ext cx="2844800" cy="476250"/>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ea typeface="黑体" panose="02010609060101010101" pitchFamily="49" charset="-122"/>
              </a:rPr>
              <a:pPr algn="r" eaLnBrk="1" hangingPunct="1"/>
              <a:t>‹#›</a:t>
            </a:fld>
            <a:endParaRPr lang="zh-CN" altLang="en-US" dirty="0">
              <a:ea typeface="黑体" panose="02010609060101010101" pitchFamily="49"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6.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5.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3"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2255838" y="325438"/>
            <a:ext cx="8763000" cy="650875"/>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23888" y="1350963"/>
            <a:ext cx="10972800" cy="452755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p:cNvSpPr>
            <a:spLocks noGrp="1"/>
          </p:cNvSpPr>
          <p:nvPr>
            <p:ph type="dt" sz="half" idx="2"/>
          </p:nvPr>
        </p:nvSpPr>
        <p:spPr>
          <a:xfrm>
            <a:off x="609600" y="6243638"/>
            <a:ext cx="2844800" cy="476250"/>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165600" y="6243638"/>
            <a:ext cx="3860800" cy="47625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737600" y="6243638"/>
            <a:ext cx="2844800" cy="476250"/>
          </a:xfrm>
          <a:prstGeom prst="rect">
            <a:avLst/>
          </a:prstGeom>
        </p:spPr>
        <p:txBody>
          <a:bodyPr vert="horz" wrap="square" lIns="91440" tIns="45720" rIns="91440" bIns="45720" numCol="1" anchor="ctr" anchorCtr="0" compatLnSpc="1"/>
          <a:lstStyle>
            <a:lvl1pPr algn="r">
              <a:defRPr sz="1600">
                <a:solidFill>
                  <a:srgbClr val="898989"/>
                </a:solidFill>
                <a:ea typeface="黑体" panose="02010609060101010101" pitchFamily="49" charset="-122"/>
              </a:defRPr>
            </a:lvl1pPr>
          </a:lstStyle>
          <a:p>
            <a:pPr lvl="0" eaLnBrk="1" hangingPunct="1"/>
            <a:fld id="{9A0DB2DC-4C9A-4742-B13C-FB6460FD3503}" type="slidenum">
              <a:rPr lang="zh-CN" altLang="en-US" dirty="0">
                <a:latin typeface="Calibri" panose="020F0502020204030204" pitchFamily="34" charset="0"/>
              </a:rPr>
              <a:pPr lvl="0" eaLnBrk="1" hangingPunct="1"/>
              <a:t>‹#›</a:t>
            </a:fld>
            <a:endParaRPr lang="zh-CN" altLang="en-US" dirty="0">
              <a:latin typeface="Calibri" panose="020F0502020204030204" pitchFamily="34" charset="0"/>
            </a:endParaRPr>
          </a:p>
        </p:txBody>
      </p:sp>
      <p:sp>
        <p:nvSpPr>
          <p:cNvPr id="2" name="等腰三角形 1"/>
          <p:cNvSpPr/>
          <p:nvPr/>
        </p:nvSpPr>
        <p:spPr>
          <a:xfrm rot="10800000">
            <a:off x="768350" y="0"/>
            <a:ext cx="1727200" cy="836613"/>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等腰三角形 10"/>
          <p:cNvSpPr/>
          <p:nvPr/>
        </p:nvSpPr>
        <p:spPr>
          <a:xfrm rot="10800000">
            <a:off x="166688" y="0"/>
            <a:ext cx="1200150" cy="652463"/>
          </a:xfrm>
          <a:prstGeom prst="triangle">
            <a:avLst/>
          </a:prstGeom>
          <a:solidFill>
            <a:srgbClr val="66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等腰三角形 11"/>
          <p:cNvSpPr/>
          <p:nvPr/>
        </p:nvSpPr>
        <p:spPr>
          <a:xfrm rot="16200000">
            <a:off x="11160919" y="5552281"/>
            <a:ext cx="1338263" cy="723900"/>
          </a:xfrm>
          <a:prstGeom prst="triangle">
            <a:avLst/>
          </a:prstGeom>
          <a:solidFill>
            <a:schemeClr val="accent6">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800" b="1"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800" b="1">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4800" b="1">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4800" b="1">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4800" b="1">
          <a:solidFill>
            <a:schemeClr val="tx1"/>
          </a:solidFill>
          <a:latin typeface="微软雅黑" panose="020B0503020204020204" pitchFamily="34" charset="-122"/>
          <a:ea typeface="微软雅黑" panose="020B0503020204020204" pitchFamily="34" charset="-122"/>
        </a:defRPr>
      </a:lvl5pPr>
      <a:lvl6pPr marL="6096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5930" indent="-455930" algn="l" rtl="0" eaLnBrk="0" fontAlgn="base" hangingPunct="0">
        <a:spcBef>
          <a:spcPct val="20000"/>
        </a:spcBef>
        <a:spcAft>
          <a:spcPct val="0"/>
        </a:spcAft>
        <a:buFont typeface="Wingdings" panose="05000000000000000000" pitchFamily="2" charset="2"/>
        <a:buChar char="l"/>
        <a:defRPr sz="2600" kern="1200">
          <a:solidFill>
            <a:schemeClr val="tx1"/>
          </a:solidFill>
          <a:latin typeface="微软雅黑" panose="020B0503020204020204" pitchFamily="34" charset="-122"/>
          <a:ea typeface="微软雅黑" panose="020B0503020204020204" pitchFamily="34" charset="-122"/>
          <a:cs typeface="+mn-cs"/>
        </a:defRPr>
      </a:lvl1pPr>
      <a:lvl2pPr marL="989330" indent="-379730" algn="l" rtl="0" eaLnBrk="0" fontAlgn="base" hangingPunct="0">
        <a:spcBef>
          <a:spcPct val="20000"/>
        </a:spcBef>
        <a:spcAft>
          <a:spcPct val="0"/>
        </a:spcAft>
        <a:buFont typeface="Wingdings" panose="05000000000000000000" pitchFamily="2" charset="2"/>
        <a:buChar char="n"/>
        <a:defRPr kern="1200">
          <a:solidFill>
            <a:schemeClr val="tx1"/>
          </a:solidFill>
          <a:latin typeface="微软雅黑" panose="020B0503020204020204" pitchFamily="34" charset="-122"/>
          <a:ea typeface="微软雅黑" panose="020B0503020204020204" pitchFamily="34" charset="-122"/>
          <a:cs typeface="+mn-cs"/>
        </a:defRPr>
      </a:lvl2pPr>
      <a:lvl3pPr marL="1522730" indent="-303530" algn="l" rtl="0" eaLnBrk="0" fontAlgn="base" hangingPunct="0">
        <a:spcBef>
          <a:spcPct val="20000"/>
        </a:spcBef>
        <a:spcAft>
          <a:spcPct val="0"/>
        </a:spcAft>
        <a:buFont typeface="Wingdings" panose="05000000000000000000" pitchFamily="2" charset="2"/>
        <a:buChar char="u"/>
        <a:defRPr sz="2100" kern="1200">
          <a:solidFill>
            <a:schemeClr val="tx1"/>
          </a:solidFill>
          <a:latin typeface="微软雅黑" panose="020B0503020204020204" pitchFamily="34" charset="-122"/>
          <a:ea typeface="微软雅黑" panose="020B0503020204020204" pitchFamily="34" charset="-122"/>
          <a:cs typeface="+mn-cs"/>
        </a:defRPr>
      </a:lvl3pPr>
      <a:lvl4pPr marL="2132330" indent="-303530" algn="l" rtl="0" eaLnBrk="0" fontAlgn="base" hangingPunct="0">
        <a:spcBef>
          <a:spcPct val="200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741930" indent="-303530" algn="l" rtl="0" eaLnBrk="0" fontAlgn="base" hangingPunct="0">
        <a:spcBef>
          <a:spcPct val="200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36" cstate="print">
            <a:duotone>
              <a:schemeClr val="accent1"/>
              <a:srgbClr val="FFFFFF"/>
            </a:duotone>
            <a:lum bright="12000" contrast="40000"/>
          </a:blip>
          <a:stretch>
            <a:fillRect/>
          </a:stretch>
        </p:blipFill>
        <p:spPr>
          <a:xfrm>
            <a:off x="8890413" y="4915144"/>
            <a:ext cx="3301588" cy="1942857"/>
          </a:xfrm>
          <a:prstGeom prst="rect">
            <a:avLst/>
          </a:prstGeom>
          <a:noFill/>
          <a:ln>
            <a:noFill/>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37" cstate="print">
            <a:duotone>
              <a:schemeClr val="accent1"/>
              <a:srgbClr val="FFFFFF"/>
            </a:duotone>
            <a:lum bright="35000" contrast="40000"/>
          </a:blip>
          <a:stretch>
            <a:fillRect/>
          </a:stretch>
        </p:blipFill>
        <p:spPr>
          <a:xfrm>
            <a:off x="0" y="6420446"/>
            <a:ext cx="12192000" cy="437555"/>
          </a:xfrm>
          <a:prstGeom prst="rect">
            <a:avLst/>
          </a:prstGeom>
          <a:noFill/>
          <a:ln>
            <a:noFill/>
          </a:ln>
          <a:effectLst/>
        </p:spPr>
      </p:pic>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9626F4-7B12-4511-B816-DD30FD6051EE}" type="datetimeFigureOut">
              <a:rPr lang="zh-CN" altLang="en-US" smtClean="0">
                <a:solidFill>
                  <a:prstClr val="black"/>
                </a:solidFill>
              </a:rPr>
              <a:pPr/>
              <a:t>2020/6/30</a:t>
            </a:fld>
            <a:endParaRPr lang="zh-CN" altLang="en-US">
              <a:solidFill>
                <a:prstClr val="black"/>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E4F24210-9D29-4EAD-BFF2-B163EC17D825}" type="slidenum">
              <a:rPr lang="zh-CN" altLang="en-US" smtClean="0">
                <a:solidFill>
                  <a:prstClr val="black"/>
                </a:solidFill>
              </a:rPr>
              <a:pPr/>
              <a:t>‹#›</a:t>
            </a:fld>
            <a:endParaRPr lang="zh-CN" alt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panose="05020102010507070707"/>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33.xml"/><Relationship Id="rId4" Type="http://schemas.openxmlformats.org/officeDocument/2006/relationships/image" Target="../media/image86.jpeg"/></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33.xml"/><Relationship Id="rId4" Type="http://schemas.openxmlformats.org/officeDocument/2006/relationships/image" Target="../media/image87.jpeg"/></Relationships>
</file>

<file path=ppt/slides/_rels/slide11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42.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slide" Target="slide41.xml"/><Relationship Id="rId4" Type="http://schemas.openxmlformats.org/officeDocument/2006/relationships/slide" Target="slide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hyperlink" Target="https://pic.baike.soso.com/ugc/baikepic2/17019/20170901204735-1032038628_jpg_333_338_22733.jpg/0" TargetMode="External"/><Relationship Id="rId2" Type="http://schemas.openxmlformats.org/officeDocument/2006/relationships/image" Target="../media/image16.png"/><Relationship Id="rId1" Type="http://schemas.openxmlformats.org/officeDocument/2006/relationships/slideLayout" Target="../slideLayouts/slideLayout56.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58.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gsrc.baidu.com/baike/pic/item/f99dcf009f854734728b65ee.jpg" TargetMode="Externa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image" Target="../media/image16.png"/><Relationship Id="rId1" Type="http://schemas.openxmlformats.org/officeDocument/2006/relationships/slideLayout" Target="../slideLayouts/slideLayout60.xml"/><Relationship Id="rId6" Type="http://schemas.openxmlformats.org/officeDocument/2006/relationships/hyperlink" Target="https://www.sogou.com/link?url=DOb0bgH2eKjRiy6S-EyBciCDFRTZxEJgwlJ3-ozkZVRIK9ahPqNmMK4n6CzQFaek4m71k6uBLS1h2iIooDq2pEVcrs8Vjb74" TargetMode="External"/><Relationship Id="rId5" Type="http://schemas.openxmlformats.org/officeDocument/2006/relationships/image" Target="../media/image38.jpeg"/><Relationship Id="rId4" Type="http://schemas.openxmlformats.org/officeDocument/2006/relationships/hyperlink" Target="https://www.sogou.com/link?url=DOb0bgH2eKjRiy6S-EyBciCDFRTZxEJgxKysKkxgrTOuCsIPhglAig8AXVFItCzN65c20_sd3iDi0tuTXkge7FFYAUs18l-hreaVHN88tH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0.png"/><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33.xml"/><Relationship Id="rId6" Type="http://schemas.openxmlformats.org/officeDocument/2006/relationships/slide" Target="slide42.xml"/><Relationship Id="rId5" Type="http://schemas.openxmlformats.org/officeDocument/2006/relationships/slide" Target="slide24.xml"/><Relationship Id="rId4" Type="http://schemas.openxmlformats.org/officeDocument/2006/relationships/slide" Target="slide20.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33.xml"/><Relationship Id="rId5" Type="http://schemas.openxmlformats.org/officeDocument/2006/relationships/image" Target="../media/image50.jpe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3.jpeg"/><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8.xml"/><Relationship Id="rId2" Type="http://schemas.openxmlformats.org/officeDocument/2006/relationships/slide" Target="slide10.xml"/><Relationship Id="rId1" Type="http://schemas.openxmlformats.org/officeDocument/2006/relationships/slideLayout" Target="../slideLayouts/slideLayout33.xml"/><Relationship Id="rId6" Type="http://schemas.openxmlformats.org/officeDocument/2006/relationships/image" Target="../media/image46.jpeg"/><Relationship Id="rId5" Type="http://schemas.openxmlformats.org/officeDocument/2006/relationships/slide" Target="slide9.xml"/><Relationship Id="rId4" Type="http://schemas.openxmlformats.org/officeDocument/2006/relationships/slide" Target="slide8.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3.xml"/><Relationship Id="rId4" Type="http://schemas.openxmlformats.org/officeDocument/2006/relationships/slide" Target="slide6.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6.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 Target="slide6.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8.jpe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 Target="slide1.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73.png"/></Relationships>
</file>

<file path=ppt/slides/_rels/slide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11444" y="1854678"/>
            <a:ext cx="9915525" cy="905775"/>
          </a:xfrm>
          <a:prstGeom prst="rect">
            <a:avLst/>
          </a:prstGeom>
        </p:spPr>
        <p:txBody>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zh-CN" altLang="en-US" sz="4300" kern="0" dirty="0" smtClean="0">
                <a:solidFill>
                  <a:srgbClr val="000000"/>
                </a:solidFill>
                <a:latin typeface="黑体" panose="02010609060101010101" pitchFamily="49" charset="-122"/>
                <a:ea typeface="黑体" panose="02010609060101010101" pitchFamily="49" charset="-122"/>
                <a:sym typeface="+mn-ea"/>
              </a:rPr>
              <a:t>第五</a:t>
            </a:r>
            <a:r>
              <a:rPr lang="zh-CN" altLang="en-US" sz="4300" kern="0" dirty="0" smtClean="0">
                <a:solidFill>
                  <a:srgbClr val="000000"/>
                </a:solidFill>
                <a:latin typeface="黑体" panose="02010609060101010101" pitchFamily="49" charset="-122"/>
                <a:ea typeface="黑体" panose="02010609060101010101" pitchFamily="49" charset="-122"/>
                <a:sym typeface="+mn-ea"/>
              </a:rPr>
              <a:t>章  明</a:t>
            </a:r>
            <a:r>
              <a:rPr lang="zh-CN" altLang="en-US" sz="4300" kern="0" dirty="0" smtClean="0">
                <a:solidFill>
                  <a:srgbClr val="000000"/>
                </a:solidFill>
                <a:latin typeface="黑体" panose="02010609060101010101" pitchFamily="49" charset="-122"/>
                <a:ea typeface="黑体" panose="02010609060101010101" pitchFamily="49" charset="-122"/>
                <a:sym typeface="+mn-ea"/>
              </a:rPr>
              <a:t>大德守公德严私德</a:t>
            </a:r>
            <a:endParaRPr lang="zh-CN" altLang="en-US" sz="4300" kern="0" dirty="0">
              <a:solidFill>
                <a:srgbClr val="0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title"/>
          </p:nvPr>
        </p:nvSpPr>
        <p:spPr/>
        <p:txBody>
          <a:bodyPr/>
          <a:lstStyle/>
          <a:p>
            <a:r>
              <a:rPr lang="zh-CN" altLang="en-US" sz="3200" smtClean="0"/>
              <a:t>一、什么是道德</a:t>
            </a:r>
          </a:p>
        </p:txBody>
      </p:sp>
      <p:sp>
        <p:nvSpPr>
          <p:cNvPr id="7171" name="内容占位符 2"/>
          <p:cNvSpPr>
            <a:spLocks noGrp="1"/>
          </p:cNvSpPr>
          <p:nvPr>
            <p:ph idx="1"/>
          </p:nvPr>
        </p:nvSpPr>
        <p:spPr>
          <a:xfrm>
            <a:off x="2209800" y="1676400"/>
            <a:ext cx="7848600" cy="4221163"/>
          </a:xfrm>
        </p:spPr>
        <p:txBody>
          <a:bodyPr/>
          <a:lstStyle/>
          <a:p>
            <a:pPr>
              <a:defRPr/>
            </a:pPr>
            <a:r>
              <a:rPr lang="zh-CN" altLang="en-US" b="1" noProof="1">
                <a:solidFill>
                  <a:srgbClr val="002060"/>
                </a:solidFill>
              </a:rPr>
              <a:t>（一）道德的起源</a:t>
            </a:r>
            <a:endParaRPr lang="zh-CN" altLang="en-US" noProof="1"/>
          </a:p>
          <a:p>
            <a:pPr marL="0" indent="0">
              <a:buFont typeface="Wingdings" panose="05000000000000000000" pitchFamily="2" charset="2"/>
              <a:buNone/>
              <a:defRPr/>
            </a:pP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23556" name="页脚占位符 3"/>
          <p:cNvSpPr>
            <a:spLocks noGrp="1" noChangeArrowheads="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en-US" altLang="zh-CN" sz="1200" b="1" smtClean="0">
                <a:solidFill>
                  <a:schemeClr val="tx2"/>
                </a:solidFill>
                <a:latin typeface="Arial" panose="020B0604020202020204" pitchFamily="34" charset="0"/>
                <a:ea typeface="宋体" panose="02010600030101010101" pitchFamily="2" charset="-122"/>
              </a:rPr>
              <a:t>www.themegallery.com</a:t>
            </a:r>
          </a:p>
        </p:txBody>
      </p:sp>
      <p:grpSp>
        <p:nvGrpSpPr>
          <p:cNvPr id="2" name="Group 13"/>
          <p:cNvGrpSpPr/>
          <p:nvPr/>
        </p:nvGrpSpPr>
        <p:grpSpPr bwMode="auto">
          <a:xfrm>
            <a:off x="2193925" y="2325688"/>
            <a:ext cx="7470775" cy="3960812"/>
            <a:chOff x="0" y="4471"/>
            <a:chExt cx="6674755" cy="3488815"/>
          </a:xfrm>
        </p:grpSpPr>
        <p:grpSp>
          <p:nvGrpSpPr>
            <p:cNvPr id="23559" name="Group 14"/>
            <p:cNvGrpSpPr/>
            <p:nvPr/>
          </p:nvGrpSpPr>
          <p:grpSpPr bwMode="auto">
            <a:xfrm>
              <a:off x="13810" y="4471"/>
              <a:ext cx="6660945" cy="3488815"/>
              <a:chOff x="0" y="4471"/>
              <a:chExt cx="6660945" cy="3488815"/>
            </a:xfrm>
          </p:grpSpPr>
          <p:sp>
            <p:nvSpPr>
              <p:cNvPr id="23564" name="矩形 3"/>
              <p:cNvSpPr>
                <a:spLocks noChangeArrowheads="1"/>
              </p:cNvSpPr>
              <p:nvPr/>
            </p:nvSpPr>
            <p:spPr bwMode="auto">
              <a:xfrm>
                <a:off x="258154" y="882104"/>
                <a:ext cx="6254140" cy="44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a:solidFill>
                      <a:srgbClr val="7F7F7F"/>
                    </a:solidFill>
                    <a:latin typeface="微软雅黑" panose="020B0503020204020204" pitchFamily="34" charset="-122"/>
                    <a:sym typeface="微软雅黑" panose="020B0503020204020204" pitchFamily="34" charset="-122"/>
                  </a:rPr>
                  <a:t>   </a:t>
                </a:r>
                <a:endParaRPr lang="zh-CN" altLang="en-US">
                  <a:solidFill>
                    <a:srgbClr val="7F7F7F"/>
                  </a:solidFill>
                  <a:latin typeface="微软雅黑" panose="020B0503020204020204" pitchFamily="34" charset="-122"/>
                  <a:sym typeface="微软雅黑" panose="020B0503020204020204" pitchFamily="34" charset="-122"/>
                </a:endParaRPr>
              </a:p>
            </p:txBody>
          </p:sp>
          <p:sp>
            <p:nvSpPr>
              <p:cNvPr id="18439" name="矩形 17"/>
              <p:cNvSpPr/>
              <p:nvPr/>
            </p:nvSpPr>
            <p:spPr>
              <a:xfrm>
                <a:off x="373" y="4471"/>
                <a:ext cx="6660572" cy="643228"/>
              </a:xfrm>
              <a:prstGeom prst="rect">
                <a:avLst/>
              </a:prstGeom>
              <a:solidFill>
                <a:schemeClr val="accent6"/>
              </a:solidFill>
              <a:ln w="9525">
                <a:noFill/>
              </a:ln>
            </p:spPr>
            <p:txBody>
              <a:bodyPr anchor="ctr"/>
              <a:lstStyle/>
              <a:p>
                <a:pPr algn="ctr">
                  <a:buFont typeface="Arial" panose="020B0604020202020204" pitchFamily="34" charset="0"/>
                  <a:buNone/>
                  <a:defRPr/>
                </a:pPr>
                <a:r>
                  <a:rPr lang="zh-CN" altLang="en-US" sz="2800" b="1" noProof="1">
                    <a:solidFill>
                      <a:srgbClr val="FFFFFF"/>
                    </a:solidFill>
                    <a:latin typeface="宋体" panose="02010600030101010101" pitchFamily="2" charset="-122"/>
                    <a:ea typeface="宋体" panose="02010600030101010101" pitchFamily="2" charset="-122"/>
                    <a:sym typeface="微软雅黑" panose="020B0503020204020204" pitchFamily="34" charset="-122"/>
                  </a:rPr>
                  <a:t>马克思主义道德观</a:t>
                </a:r>
                <a:endParaRPr lang="zh-CN" altLang="en-US" sz="2800" noProof="1">
                  <a:latin typeface="宋体" panose="02010600030101010101" pitchFamily="2" charset="-122"/>
                  <a:ea typeface="宋体" panose="02010600030101010101" pitchFamily="2" charset="-122"/>
                  <a:sym typeface="+mn-ea"/>
                </a:endParaRPr>
              </a:p>
            </p:txBody>
          </p:sp>
          <p:sp>
            <p:nvSpPr>
              <p:cNvPr id="23566" name="矩形 4"/>
              <p:cNvSpPr>
                <a:spLocks noChangeArrowheads="1"/>
              </p:cNvSpPr>
              <p:nvPr/>
            </p:nvSpPr>
            <p:spPr bwMode="auto">
              <a:xfrm>
                <a:off x="0" y="4471"/>
                <a:ext cx="6660378" cy="3488815"/>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3560"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3561"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3562"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3563" name="等腰三角形 23"/>
            <p:cNvSpPr>
              <a:spLocks noChangeArrowheads="1"/>
            </p:cNvSpPr>
            <p:nvPr/>
          </p:nvSpPr>
          <p:spPr bwMode="auto">
            <a:xfrm rot="5400000">
              <a:off x="-4179" y="987486"/>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
        <p:nvSpPr>
          <p:cNvPr id="18445" name="TextBox 25"/>
          <p:cNvSpPr/>
          <p:nvPr/>
        </p:nvSpPr>
        <p:spPr>
          <a:xfrm>
            <a:off x="2824163" y="3321050"/>
            <a:ext cx="6919912" cy="3324225"/>
          </a:xfrm>
          <a:prstGeom prst="rect">
            <a:avLst/>
          </a:prstGeom>
          <a:solidFill>
            <a:schemeClr val="accent6"/>
          </a:solidFill>
          <a:ln w="9525">
            <a:noFill/>
          </a:ln>
        </p:spPr>
        <p:txBody>
          <a:bodyPr>
            <a:spAutoFit/>
          </a:bodyPr>
          <a:lstStyle/>
          <a:p>
            <a:pPr>
              <a:lnSpc>
                <a:spcPct val="150000"/>
              </a:lnSpc>
              <a:buFont typeface="Arial" panose="020B0604020202020204" pitchFamily="34" charset="0"/>
              <a:buNone/>
              <a:defRPr/>
            </a:pPr>
            <a:r>
              <a:rPr lang="zh-CN" altLang="en-US" sz="2400" b="1" noProof="1">
                <a:solidFill>
                  <a:srgbClr val="FFC000"/>
                </a:solidFill>
                <a:latin typeface="微软雅黑" panose="020B0503020204020204" pitchFamily="34" charset="-122"/>
                <a:sym typeface="+mn-ea"/>
              </a:rPr>
              <a:t>       </a:t>
            </a:r>
            <a:r>
              <a:rPr lang="zh-CN" altLang="en-US" sz="2800" b="1" noProof="1">
                <a:solidFill>
                  <a:srgbClr val="FFFF00"/>
                </a:solidFill>
                <a:latin typeface="宋体" panose="02010600030101010101" pitchFamily="2" charset="-122"/>
                <a:ea typeface="宋体" panose="02010600030101010101" pitchFamily="2" charset="-122"/>
                <a:sym typeface="+mn-ea"/>
              </a:rPr>
              <a:t>马克思主义道德观论在人类思想史上第一次科学而全面的论述的道德的起源问题，为正确认识和理解道德的本质奠定了基础。</a:t>
            </a:r>
          </a:p>
          <a:p>
            <a:pPr>
              <a:lnSpc>
                <a:spcPct val="150000"/>
              </a:lnSpc>
              <a:buFont typeface="Arial" panose="020B0604020202020204" pitchFamily="34" charset="0"/>
              <a:buNone/>
              <a:defRPr/>
            </a:pPr>
            <a:endParaRPr lang="zh-CN" altLang="en-US" sz="2800" b="1" noProof="1">
              <a:solidFill>
                <a:srgbClr val="FFFF0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标题 1"/>
          <p:cNvSpPr>
            <a:spLocks noGrp="1" noChangeArrowheads="1"/>
          </p:cNvSpPr>
          <p:nvPr>
            <p:ph type="title"/>
          </p:nvPr>
        </p:nvSpPr>
        <p:spPr>
          <a:xfrm>
            <a:off x="2255838" y="325438"/>
            <a:ext cx="7373937" cy="650875"/>
          </a:xfrm>
        </p:spPr>
        <p:txBody>
          <a:bodyPr/>
          <a:lstStyle/>
          <a:p>
            <a:pPr algn="ctr"/>
            <a:r>
              <a:rPr lang="zh-CN" altLang="en-US" sz="3200" smtClean="0"/>
              <a:t>五、个人品德</a:t>
            </a:r>
          </a:p>
        </p:txBody>
      </p:sp>
      <p:sp>
        <p:nvSpPr>
          <p:cNvPr id="143363" name="内容占位符 2"/>
          <p:cNvSpPr>
            <a:spLocks noGrp="1" noChangeArrowheads="1"/>
          </p:cNvSpPr>
          <p:nvPr>
            <p:ph idx="1"/>
          </p:nvPr>
        </p:nvSpPr>
        <p:spPr>
          <a:xfrm>
            <a:off x="914400" y="1676400"/>
            <a:ext cx="10464800" cy="2286000"/>
          </a:xfrm>
        </p:spPr>
        <p:txBody>
          <a:bodyPr>
            <a:normAutofit lnSpcReduction="10000"/>
          </a:bodyPr>
          <a:lstStyle/>
          <a:p>
            <a:pPr>
              <a:buFont typeface="Wingdings" panose="05000000000000000000" pitchFamily="2" charset="2"/>
              <a:buNone/>
            </a:pPr>
            <a:r>
              <a:rPr lang="zh-CN" altLang="en-US" smtClean="0"/>
              <a:t>锤炼高尚道德品格</a:t>
            </a:r>
          </a:p>
          <a:p>
            <a:r>
              <a:rPr lang="zh-CN" altLang="en-US" smtClean="0"/>
              <a:t>形成正确的道德认知和道德判断</a:t>
            </a:r>
            <a:endParaRPr lang="en-US" altLang="zh-CN" smtClean="0"/>
          </a:p>
          <a:p>
            <a:r>
              <a:rPr lang="zh-CN" altLang="en-US" smtClean="0"/>
              <a:t>激发正向的道德认同和道德情感</a:t>
            </a:r>
            <a:endParaRPr lang="en-US" altLang="zh-CN" smtClean="0"/>
          </a:p>
          <a:p>
            <a:r>
              <a:rPr lang="zh-CN" altLang="en-US" smtClean="0"/>
              <a:t>强化坚定的道德意志和道德信念</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内容占位符 2"/>
          <p:cNvSpPr>
            <a:spLocks noGrp="1"/>
          </p:cNvSpPr>
          <p:nvPr>
            <p:ph idx="1"/>
          </p:nvPr>
        </p:nvSpPr>
        <p:spPr>
          <a:xfrm>
            <a:off x="2209800" y="1828800"/>
            <a:ext cx="8458200" cy="4648200"/>
          </a:xfrm>
        </p:spPr>
        <p:txBody>
          <a:bodyPr/>
          <a:lstStyle/>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一、向道德模范学习</a:t>
            </a:r>
          </a:p>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二、参与志愿服务活动</a:t>
            </a:r>
          </a:p>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三、引领社会风尚</a:t>
            </a:r>
          </a:p>
          <a:p>
            <a:pPr marL="342900" indent="-342900">
              <a:lnSpc>
                <a:spcPct val="150000"/>
              </a:lnSpc>
              <a:buClr>
                <a:schemeClr val="tx2"/>
              </a:buClr>
              <a:buFont typeface="Wingdings" panose="05000000000000000000" pitchFamily="2" charset="2"/>
              <a:buNone/>
            </a:pPr>
            <a:endParaRPr lang="zh-CN" altLang="en-US" sz="3200" b="1" smtClean="0">
              <a:latin typeface="华文中宋" panose="02010600040101010101" pitchFamily="2" charset="-122"/>
              <a:ea typeface="华文中宋" panose="02010600040101010101" pitchFamily="2" charset="-122"/>
              <a:sym typeface="微软雅黑" panose="020B0503020204020204" pitchFamily="34" charset="-122"/>
            </a:endParaRPr>
          </a:p>
        </p:txBody>
      </p:sp>
      <p:sp>
        <p:nvSpPr>
          <p:cNvPr id="144387" name="页脚占位符 3"/>
          <p:cNvSpPr>
            <a:spLocks noGrp="1" noChangeArrowheads="1"/>
          </p:cNvSpPr>
          <p:nvPr>
            <p:ph type="ftr" sz="quarter" idx="11"/>
          </p:nvPr>
        </p:nvSpPr>
        <p:spPr bwMode="auto">
          <a:xfrm>
            <a:off x="2070100" y="6840538"/>
            <a:ext cx="1905000"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en-US" altLang="zh-CN" sz="1200" b="1" smtClean="0">
                <a:solidFill>
                  <a:schemeClr val="tx2"/>
                </a:solidFill>
                <a:latin typeface="Arial" panose="020B0604020202020204" pitchFamily="34" charset="0"/>
                <a:ea typeface="宋体" panose="02010600030101010101" pitchFamily="2" charset="-122"/>
              </a:rPr>
              <a:t>www.themegallery.com</a:t>
            </a:r>
          </a:p>
        </p:txBody>
      </p:sp>
      <p:sp>
        <p:nvSpPr>
          <p:cNvPr id="5" name="标题 3"/>
          <p:cNvSpPr>
            <a:spLocks noGrp="1" noRot="1" noChangeArrowheads="1"/>
          </p:cNvSpPr>
          <p:nvPr>
            <p:ph type="title"/>
          </p:nvPr>
        </p:nvSpPr>
        <p:spPr>
          <a:xfrm>
            <a:off x="2070100" y="568325"/>
            <a:ext cx="7924800" cy="1198563"/>
          </a:xfrm>
        </p:spPr>
        <p:txBody>
          <a:bodyPr>
            <a:spAutoFit/>
          </a:bodyPr>
          <a:lstStyle/>
          <a:p>
            <a:r>
              <a:rPr lang="zh-CN" altLang="en-US" smtClean="0">
                <a:sym typeface="微软雅黑" panose="020B0503020204020204" pitchFamily="34" charset="-122"/>
              </a:rPr>
              <a:t>第四节  向上向善、知行合一</a:t>
            </a:r>
            <a:br>
              <a:rPr lang="zh-CN" altLang="en-US" smtClean="0">
                <a:sym typeface="微软雅黑" panose="020B0503020204020204" pitchFamily="34" charset="-122"/>
              </a:rPr>
            </a:br>
            <a:endParaRPr lang="zh-CN" altLang="en-US" smtClean="0">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标题 1"/>
          <p:cNvSpPr>
            <a:spLocks noGrp="1" noChangeArrowheads="1"/>
          </p:cNvSpPr>
          <p:nvPr>
            <p:ph type="title"/>
          </p:nvPr>
        </p:nvSpPr>
        <p:spPr/>
        <p:txBody>
          <a:bodyPr/>
          <a:lstStyle/>
          <a:p>
            <a:r>
              <a:rPr lang="zh-CN" altLang="en-US" sz="3200" smtClean="0"/>
              <a:t>一、向道德模范学习</a:t>
            </a:r>
          </a:p>
        </p:txBody>
      </p:sp>
      <p:pic>
        <p:nvPicPr>
          <p:cNvPr id="145411" name="内容占位符 1" descr="C:\Users\吴桢隽\Desktop\袁莺\35983222-3852-472c-b11e-969815cf037d.jpg35983222-3852-472c-b11e-969815cf037d"/>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055813" y="2201863"/>
            <a:ext cx="3576637" cy="3022600"/>
          </a:xfrm>
        </p:spPr>
      </p:pic>
      <p:sp>
        <p:nvSpPr>
          <p:cNvPr id="4" name="圆角矩形标注 3"/>
          <p:cNvSpPr/>
          <p:nvPr/>
        </p:nvSpPr>
        <p:spPr>
          <a:xfrm>
            <a:off x="6042025" y="1792288"/>
            <a:ext cx="4191000" cy="384175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1600" b="1" noProof="1">
                <a:latin typeface="微软雅黑" panose="020B0503020204020204" pitchFamily="34" charset="-122"/>
                <a:sym typeface="+mn-ea"/>
              </a:rPr>
              <a:t>      </a:t>
            </a:r>
            <a:r>
              <a:rPr lang="zh-CN" altLang="en-US" sz="1600" b="1" noProof="1">
                <a:latin typeface="宋体" panose="02010600030101010101" pitchFamily="2" charset="-122"/>
                <a:ea typeface="宋体" panose="02010600030101010101" pitchFamily="2" charset="-122"/>
                <a:cs typeface="宋体" panose="02010600030101010101" pitchFamily="2" charset="-122"/>
                <a:sym typeface="+mn-ea"/>
              </a:rPr>
              <a:t>我曾经有过许多梦想，那些梦想都在遥远的地方，我独自远航，为了那些梦想。我坚信，一个基因可以为一个国家带来希望，一粒种子可以造福万千苍生。</a:t>
            </a:r>
          </a:p>
          <a:p>
            <a:pPr>
              <a:buFont typeface="Arial" panose="020B0604020202020204" pitchFamily="34" charset="0"/>
              <a:buNone/>
              <a:defRPr/>
            </a:pPr>
            <a:r>
              <a:rPr lang="zh-CN" altLang="en-US" sz="1600" b="1" noProof="1">
                <a:latin typeface="宋体" panose="02010600030101010101" pitchFamily="2" charset="-122"/>
                <a:ea typeface="宋体" panose="02010600030101010101" pitchFamily="2" charset="-122"/>
                <a:cs typeface="宋体" panose="02010600030101010101" pitchFamily="2" charset="-122"/>
                <a:sym typeface="+mn-ea"/>
              </a:rPr>
              <a:t>    初到这片土地，只为盘点世界屋脊的生物家底，寻找生物进化的轨迹。在漫长的科考道路上，我慢慢地意识到，这片神奇的土地需要的不仅仅是一位生物学家，更需要一位教育工作者，将科学研究的种子播撒在藏族学生的心中，也许会对未来产生更为深远的影响。</a:t>
            </a:r>
          </a:p>
          <a:p>
            <a:pPr>
              <a:buFont typeface="Arial" panose="020B0604020202020204" pitchFamily="34" charset="0"/>
              <a:buNone/>
              <a:defRPr/>
            </a:pPr>
            <a:r>
              <a:rPr lang="en-US" altLang="zh-CN" sz="1600" b="1" noProof="1">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b="1" noProof="1">
                <a:latin typeface="宋体" panose="02010600030101010101" pitchFamily="2" charset="-122"/>
                <a:ea typeface="宋体" panose="02010600030101010101" pitchFamily="2" charset="-122"/>
                <a:cs typeface="宋体" panose="02010600030101010101" pitchFamily="2" charset="-122"/>
                <a:sym typeface="+mn-ea"/>
              </a:rPr>
              <a:t>2013年拍摄的钟扬教授事迹微电影《播种未来》</a:t>
            </a:r>
          </a:p>
        </p:txBody>
      </p:sp>
      <p:sp>
        <p:nvSpPr>
          <p:cNvPr id="145413" name="文本框 2"/>
          <p:cNvSpPr txBox="1">
            <a:spLocks noChangeArrowheads="1"/>
          </p:cNvSpPr>
          <p:nvPr/>
        </p:nvSpPr>
        <p:spPr bwMode="auto">
          <a:xfrm>
            <a:off x="2055813" y="1123950"/>
            <a:ext cx="733742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sym typeface="微软雅黑" panose="020B0503020204020204" pitchFamily="34" charset="-122"/>
              </a:rPr>
              <a:t>中宣部追授钟扬教授</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时代楷模</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a:t>
            </a:r>
            <a:r>
              <a:rPr lang="en-US" altLang="zh-CN" sz="2800" b="1">
                <a:latin typeface="宋体" panose="02010600030101010101" pitchFamily="2" charset="-122"/>
                <a:ea typeface="宋体" panose="02010600030101010101" pitchFamily="2" charset="-122"/>
                <a:sym typeface="微软雅黑" panose="020B0503020204020204" pitchFamily="34" charset="-122"/>
              </a:rPr>
              <a:t>2018</a:t>
            </a:r>
            <a:r>
              <a:rPr lang="zh-CN" altLang="en-US" sz="2800" b="1">
                <a:latin typeface="宋体" panose="02010600030101010101" pitchFamily="2" charset="-122"/>
                <a:ea typeface="宋体" panose="02010600030101010101" pitchFamily="2" charset="-122"/>
                <a:sym typeface="微软雅黑" panose="020B0503020204020204" pitchFamily="34" charset="-122"/>
              </a:rPr>
              <a:t>年）</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标题 1"/>
          <p:cNvSpPr>
            <a:spLocks noGrp="1" noChangeArrowheads="1"/>
          </p:cNvSpPr>
          <p:nvPr>
            <p:ph type="title"/>
          </p:nvPr>
        </p:nvSpPr>
        <p:spPr/>
        <p:txBody>
          <a:bodyPr/>
          <a:lstStyle/>
          <a:p>
            <a:r>
              <a:rPr lang="zh-CN" altLang="en-US" sz="3200" smtClean="0"/>
              <a:t>一、</a:t>
            </a:r>
            <a:r>
              <a:rPr lang="zh-CN" altLang="en-US" sz="3200" smtClean="0">
                <a:sym typeface="微软雅黑" panose="020B0503020204020204" pitchFamily="34" charset="-122"/>
              </a:rPr>
              <a:t>向道德模范学习</a:t>
            </a:r>
          </a:p>
        </p:txBody>
      </p:sp>
      <p:sp>
        <p:nvSpPr>
          <p:cNvPr id="147459" name="内容占位符 2"/>
          <p:cNvSpPr>
            <a:spLocks noGrp="1" noChangeArrowheads="1"/>
          </p:cNvSpPr>
          <p:nvPr>
            <p:ph idx="1"/>
          </p:nvPr>
        </p:nvSpPr>
        <p:spPr>
          <a:xfrm>
            <a:off x="2171700" y="1193800"/>
            <a:ext cx="7848600" cy="4648200"/>
          </a:xfrm>
        </p:spPr>
        <p:txBody>
          <a:bodyPr/>
          <a:lstStyle/>
          <a:p>
            <a:pPr marL="0" indent="0">
              <a:buFont typeface="Wingdings" panose="05000000000000000000" pitchFamily="2" charset="2"/>
              <a:buNone/>
            </a:pPr>
            <a:r>
              <a:rPr lang="en-US" altLang="zh-CN" b="1" smtClean="0">
                <a:ea typeface="微软雅黑" panose="020B0503020204020204" pitchFamily="34" charset="-122"/>
              </a:rPr>
              <a:t>第六届全国道德模范</a:t>
            </a:r>
            <a:r>
              <a:rPr lang="zh-CN" altLang="en-US" b="1" smtClean="0"/>
              <a:t>（</a:t>
            </a:r>
            <a:r>
              <a:rPr lang="en-US" altLang="zh-CN" b="1" smtClean="0"/>
              <a:t>2017</a:t>
            </a:r>
            <a:r>
              <a:rPr lang="zh-CN" altLang="en-US" b="1" smtClean="0"/>
              <a:t>年）</a:t>
            </a:r>
            <a:endParaRPr lang="zh-CN" altLang="en-US" b="1" smtClean="0">
              <a:latin typeface="黑体" panose="02010609060101010101" pitchFamily="49" charset="-122"/>
            </a:endParaRPr>
          </a:p>
        </p:txBody>
      </p:sp>
      <p:pic>
        <p:nvPicPr>
          <p:cNvPr id="147460" name="图片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1650" y="1968500"/>
            <a:ext cx="2884488" cy="403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1" name="圆角矩形标注 4"/>
          <p:cNvSpPr>
            <a:spLocks noChangeArrowheads="1"/>
          </p:cNvSpPr>
          <p:nvPr/>
        </p:nvSpPr>
        <p:spPr bwMode="auto">
          <a:xfrm>
            <a:off x="2057400" y="2051050"/>
            <a:ext cx="4343400" cy="3663950"/>
          </a:xfrm>
          <a:prstGeom prst="wedgeRoundRectCallout">
            <a:avLst>
              <a:gd name="adj1" fmla="val -20833"/>
              <a:gd name="adj2" fmla="val 62500"/>
              <a:gd name="adj3" fmla="val 16667"/>
            </a:avLst>
          </a:prstGeom>
          <a:solidFill>
            <a:schemeClr val="accent1"/>
          </a:solidFill>
          <a:ln w="25400">
            <a:solidFill>
              <a:srgbClr val="444444"/>
            </a:solidFill>
            <a:round/>
          </a:ln>
        </p:spPr>
        <p:txBody>
          <a:bodyPr anchor="ctr"/>
          <a:lstStyle/>
          <a:p>
            <a:pPr>
              <a:buFont typeface="Arial" panose="020B0604020202020204" pitchFamily="34" charset="0"/>
              <a:buNone/>
            </a:pPr>
            <a:r>
              <a:rPr lang="en-US" altLang="zh-CN">
                <a:solidFill>
                  <a:srgbClr val="FFFFFF"/>
                </a:solidFill>
              </a:rPr>
              <a:t>         </a:t>
            </a:r>
            <a:r>
              <a:rPr lang="zh-CN" altLang="en-US" sz="2000" b="1">
                <a:solidFill>
                  <a:srgbClr val="FFFFFF"/>
                </a:solidFill>
                <a:latin typeface="宋体" panose="02010600030101010101" pitchFamily="2" charset="-122"/>
                <a:ea typeface="宋体" panose="02010600030101010101" pitchFamily="2" charset="-122"/>
              </a:rPr>
              <a:t>胡振球，1985年1月，上海神舟汽车节能环保有限公司车间主任。</a:t>
            </a:r>
          </a:p>
          <a:p>
            <a:pPr algn="ctr">
              <a:buFont typeface="Arial" panose="020B0604020202020204" pitchFamily="34" charset="0"/>
              <a:buNone/>
            </a:pPr>
            <a:r>
              <a:rPr lang="zh-CN" altLang="en-US" sz="2000" b="1">
                <a:solidFill>
                  <a:srgbClr val="FFFFFF"/>
                </a:solidFill>
                <a:latin typeface="宋体" panose="02010600030101010101" pitchFamily="2" charset="-122"/>
                <a:ea typeface="宋体" panose="02010600030101010101" pitchFamily="2" charset="-122"/>
              </a:rPr>
              <a:t>   10年间，胡振球从一个不懂技术的打工者，成长为技术强人、创新能手，从普通一线装配工成长为技改专家、车间主任，完成技术革新50多项，技术攻关10多项，获发明专利7项。他改进的“吸尘车整车预装工装”，每年为企业节约成本500余万元。</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p:cNvSpPr>
            <a:spLocks noGrp="1" noChangeArrowheads="1"/>
          </p:cNvSpPr>
          <p:nvPr>
            <p:ph type="title"/>
          </p:nvPr>
        </p:nvSpPr>
        <p:spPr/>
        <p:txBody>
          <a:bodyPr/>
          <a:lstStyle/>
          <a:p>
            <a:r>
              <a:rPr lang="zh-CN" altLang="en-US" sz="3200" smtClean="0"/>
              <a:t>一、</a:t>
            </a:r>
            <a:r>
              <a:rPr lang="zh-CN" altLang="en-US" sz="3200" smtClean="0">
                <a:sym typeface="微软雅黑" panose="020B0503020204020204" pitchFamily="34" charset="-122"/>
              </a:rPr>
              <a:t>向道德模范学习</a:t>
            </a:r>
          </a:p>
        </p:txBody>
      </p:sp>
      <p:grpSp>
        <p:nvGrpSpPr>
          <p:cNvPr id="149507" name="组合 2078722"/>
          <p:cNvGrpSpPr/>
          <p:nvPr/>
        </p:nvGrpSpPr>
        <p:grpSpPr bwMode="auto">
          <a:xfrm>
            <a:off x="2279650" y="2133600"/>
            <a:ext cx="3432175" cy="1222375"/>
            <a:chOff x="432" y="1440"/>
            <a:chExt cx="1728" cy="770"/>
          </a:xfrm>
        </p:grpSpPr>
        <p:sp>
          <p:nvSpPr>
            <p:cNvPr id="149509" name="矩形 2078723"/>
            <p:cNvSpPr>
              <a:spLocks noChangeArrowheads="1"/>
            </p:cNvSpPr>
            <p:nvPr/>
          </p:nvSpPr>
          <p:spPr bwMode="auto">
            <a:xfrm>
              <a:off x="432" y="1440"/>
              <a:ext cx="1728" cy="76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sp>
          <p:nvSpPr>
            <p:cNvPr id="149510" name="文本框 2078724"/>
            <p:cNvSpPr txBox="1">
              <a:spLocks noChangeArrowheads="1"/>
            </p:cNvSpPr>
            <p:nvPr/>
          </p:nvSpPr>
          <p:spPr bwMode="auto">
            <a:xfrm>
              <a:off x="1104" y="1804"/>
              <a:ext cx="1056" cy="406"/>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Clr>
                  <a:schemeClr val="bg1"/>
                </a:buClr>
              </a:pPr>
              <a:r>
                <a:rPr lang="zh-CN" altLang="en-US" sz="3600" b="1">
                  <a:solidFill>
                    <a:srgbClr val="000000"/>
                  </a:solidFill>
                  <a:latin typeface="宋体" panose="02010600030101010101" pitchFamily="2" charset="-122"/>
                  <a:ea typeface="宋体" panose="02010600030101010101" pitchFamily="2" charset="-122"/>
                </a:rPr>
                <a:t>思考：</a:t>
              </a:r>
            </a:p>
          </p:txBody>
        </p:sp>
        <p:pic>
          <p:nvPicPr>
            <p:cNvPr id="149511" name="图片 2078725" descr="OT_07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 y="1440"/>
              <a:ext cx="679"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文本框 8"/>
          <p:cNvSpPr txBox="1"/>
          <p:nvPr/>
        </p:nvSpPr>
        <p:spPr>
          <a:xfrm>
            <a:off x="2571750" y="3848100"/>
            <a:ext cx="7331075" cy="706438"/>
          </a:xfrm>
          <a:prstGeom prst="rect">
            <a:avLst/>
          </a:prstGeom>
          <a:noFill/>
        </p:spPr>
        <p:txBody>
          <a:bodyPr wrap="none">
            <a:spAutoFit/>
          </a:bodyPr>
          <a:lstStyle/>
          <a:p>
            <a:pPr>
              <a:buFont typeface="Arial" panose="020B0604020202020204" pitchFamily="34" charset="0"/>
              <a:buNone/>
              <a:defRPr/>
            </a:pPr>
            <a:r>
              <a:rPr lang="zh-CN" altLang="en-US" sz="4000" b="1"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sym typeface="+mn-ea"/>
              </a:rPr>
              <a:t>我们应该怎样向道德模范学习？</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终止 7"/>
          <p:cNvSpPr/>
          <p:nvPr/>
        </p:nvSpPr>
        <p:spPr>
          <a:xfrm>
            <a:off x="5087938" y="4251325"/>
            <a:ext cx="1598612" cy="5334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流程图: 终止 6"/>
          <p:cNvSpPr/>
          <p:nvPr/>
        </p:nvSpPr>
        <p:spPr>
          <a:xfrm>
            <a:off x="2725738" y="4251325"/>
            <a:ext cx="1676400" cy="5334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流程图: 终止 3"/>
          <p:cNvSpPr/>
          <p:nvPr/>
        </p:nvSpPr>
        <p:spPr>
          <a:xfrm>
            <a:off x="2716213" y="3581400"/>
            <a:ext cx="1600200" cy="51752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流程图: 终止 5"/>
          <p:cNvSpPr/>
          <p:nvPr/>
        </p:nvSpPr>
        <p:spPr>
          <a:xfrm>
            <a:off x="7888288" y="3581400"/>
            <a:ext cx="1619250" cy="51752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流程图: 终止 4"/>
          <p:cNvSpPr/>
          <p:nvPr/>
        </p:nvSpPr>
        <p:spPr>
          <a:xfrm>
            <a:off x="5076825" y="3581400"/>
            <a:ext cx="1611313" cy="51752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51559" name="标题 1"/>
          <p:cNvSpPr>
            <a:spLocks noGrp="1" noChangeArrowheads="1"/>
          </p:cNvSpPr>
          <p:nvPr>
            <p:ph type="title"/>
          </p:nvPr>
        </p:nvSpPr>
        <p:spPr/>
        <p:txBody>
          <a:bodyPr/>
          <a:lstStyle/>
          <a:p>
            <a:r>
              <a:rPr lang="zh-CN" altLang="en-US" sz="3200" smtClean="0"/>
              <a:t>一、</a:t>
            </a:r>
            <a:r>
              <a:rPr lang="zh-CN" altLang="en-US" sz="3200" smtClean="0">
                <a:sym typeface="微软雅黑" panose="020B0503020204020204" pitchFamily="34" charset="-122"/>
              </a:rPr>
              <a:t>向道德模范学习</a:t>
            </a:r>
          </a:p>
        </p:txBody>
      </p:sp>
      <p:sp>
        <p:nvSpPr>
          <p:cNvPr id="151560" name="内容占位符 2"/>
          <p:cNvSpPr>
            <a:spLocks noGrp="1" noChangeArrowheads="1"/>
          </p:cNvSpPr>
          <p:nvPr>
            <p:ph idx="1"/>
          </p:nvPr>
        </p:nvSpPr>
        <p:spPr/>
        <p:txBody>
          <a:bodyPr/>
          <a:lstStyle/>
          <a:p>
            <a:pPr marL="0" indent="0">
              <a:buFont typeface="Wingdings" panose="05000000000000000000" pitchFamily="2" charset="2"/>
              <a:buNone/>
            </a:pPr>
            <a:endParaRPr lang="en-US" altLang="zh-CN" smtClean="0">
              <a:ea typeface="微软雅黑" panose="020B0503020204020204" pitchFamily="34" charset="-122"/>
            </a:endParaRPr>
          </a:p>
          <a:p>
            <a:pPr marL="0" indent="0">
              <a:lnSpc>
                <a:spcPct val="150000"/>
              </a:lnSpc>
              <a:spcBef>
                <a:spcPct val="0"/>
              </a:spcBef>
              <a:buFont typeface="Wingdings" panose="05000000000000000000" pitchFamily="2" charset="2"/>
              <a:buNone/>
            </a:pPr>
            <a:endParaRPr lang="en-US" altLang="zh-CN" b="1" smtClean="0">
              <a:latin typeface="黑体" panose="02010609060101010101" pitchFamily="49" charset="-122"/>
              <a:ea typeface="黑体" panose="02010609060101010101" pitchFamily="49" charset="-122"/>
            </a:endParaRPr>
          </a:p>
        </p:txBody>
      </p:sp>
      <p:grpSp>
        <p:nvGrpSpPr>
          <p:cNvPr id="2" name="Group 13"/>
          <p:cNvGrpSpPr/>
          <p:nvPr/>
        </p:nvGrpSpPr>
        <p:grpSpPr bwMode="auto">
          <a:xfrm>
            <a:off x="2193925" y="1876425"/>
            <a:ext cx="7470775" cy="4106863"/>
            <a:chOff x="0" y="4471"/>
            <a:chExt cx="6674755" cy="4132030"/>
          </a:xfrm>
        </p:grpSpPr>
        <p:grpSp>
          <p:nvGrpSpPr>
            <p:cNvPr id="151562" name="Group 14"/>
            <p:cNvGrpSpPr/>
            <p:nvPr/>
          </p:nvGrpSpPr>
          <p:grpSpPr bwMode="auto">
            <a:xfrm>
              <a:off x="13810" y="4471"/>
              <a:ext cx="6660945" cy="4132030"/>
              <a:chOff x="0" y="4471"/>
              <a:chExt cx="6660945" cy="4132030"/>
            </a:xfrm>
          </p:grpSpPr>
          <p:sp>
            <p:nvSpPr>
              <p:cNvPr id="151567" name="矩形 3"/>
              <p:cNvSpPr>
                <a:spLocks noChangeArrowheads="1"/>
              </p:cNvSpPr>
              <p:nvPr/>
            </p:nvSpPr>
            <p:spPr bwMode="auto">
              <a:xfrm>
                <a:off x="344962" y="1585999"/>
                <a:ext cx="6254140" cy="1835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sz="2400">
                    <a:solidFill>
                      <a:srgbClr val="7F7F7F"/>
                    </a:solidFill>
                    <a:latin typeface="微软雅黑" panose="020B0503020204020204" pitchFamily="34" charset="-122"/>
                    <a:sym typeface="微软雅黑" panose="020B0503020204020204" pitchFamily="34" charset="-122"/>
                  </a:rPr>
                  <a:t>   </a:t>
                </a:r>
                <a:r>
                  <a:rPr lang="en-US" altLang="zh-CN" sz="2400">
                    <a:solidFill>
                      <a:srgbClr val="0070C0"/>
                    </a:solidFill>
                    <a:latin typeface="微软雅黑" panose="020B0503020204020204" pitchFamily="34" charset="-122"/>
                    <a:sym typeface="微软雅黑" panose="020B0503020204020204" pitchFamily="34" charset="-122"/>
                  </a:rPr>
                  <a:t>助人为乐             见义勇为                  以诚待人</a:t>
                </a:r>
              </a:p>
              <a:p>
                <a:pPr>
                  <a:lnSpc>
                    <a:spcPct val="150000"/>
                  </a:lnSpc>
                  <a:spcBef>
                    <a:spcPts val="600"/>
                  </a:spcBef>
                  <a:spcAft>
                    <a:spcPts val="400"/>
                  </a:spcAft>
                  <a:buFont typeface="Arial" panose="020B0604020202020204" pitchFamily="34" charset="0"/>
                  <a:buNone/>
                </a:pPr>
                <a:r>
                  <a:rPr lang="en-US" altLang="zh-CN" sz="2400">
                    <a:solidFill>
                      <a:srgbClr val="0070C0"/>
                    </a:solidFill>
                    <a:latin typeface="微软雅黑" panose="020B0503020204020204" pitchFamily="34" charset="-122"/>
                    <a:sym typeface="微软雅黑" panose="020B0503020204020204" pitchFamily="34" charset="-122"/>
                  </a:rPr>
                  <a:t>   敬业奉献             孝老爱亲</a:t>
                </a:r>
              </a:p>
              <a:p>
                <a:pPr>
                  <a:lnSpc>
                    <a:spcPct val="150000"/>
                  </a:lnSpc>
                  <a:spcBef>
                    <a:spcPts val="600"/>
                  </a:spcBef>
                  <a:spcAft>
                    <a:spcPts val="400"/>
                  </a:spcAft>
                  <a:buFont typeface="Arial" panose="020B0604020202020204" pitchFamily="34" charset="0"/>
                  <a:buNone/>
                </a:pPr>
                <a:r>
                  <a:rPr lang="zh-CN" altLang="en-US" sz="1600">
                    <a:solidFill>
                      <a:srgbClr val="FF0000"/>
                    </a:solidFill>
                    <a:latin typeface="微软雅黑" panose="020B0503020204020204" pitchFamily="34" charset="-122"/>
                    <a:sym typeface="微软雅黑" panose="020B0503020204020204" pitchFamily="34" charset="-122"/>
                  </a:rPr>
                  <a:t>     </a:t>
                </a:r>
                <a:r>
                  <a:rPr lang="zh-CN" altLang="en-US" sz="1600" b="1">
                    <a:latin typeface="微软雅黑" panose="020B0503020204020204" pitchFamily="34" charset="-122"/>
                    <a:sym typeface="微软雅黑" panose="020B0503020204020204" pitchFamily="34" charset="-122"/>
                  </a:rPr>
                  <a:t> </a:t>
                </a:r>
                <a:endParaRPr lang="en-US" altLang="zh-CN" b="1">
                  <a:latin typeface="宋体" panose="02010600030101010101" pitchFamily="2" charset="-122"/>
                  <a:ea typeface="宋体" panose="02010600030101010101" pitchFamily="2" charset="-122"/>
                  <a:sym typeface="微软雅黑" panose="020B0503020204020204" pitchFamily="34" charset="-122"/>
                </a:endParaRPr>
              </a:p>
            </p:txBody>
          </p:sp>
          <p:sp>
            <p:nvSpPr>
              <p:cNvPr id="151568" name="矩形 17"/>
              <p:cNvSpPr>
                <a:spLocks noChangeArrowheads="1"/>
              </p:cNvSpPr>
              <p:nvPr/>
            </p:nvSpPr>
            <p:spPr bwMode="auto">
              <a:xfrm>
                <a:off x="0" y="4471"/>
                <a:ext cx="6660945" cy="643214"/>
              </a:xfrm>
              <a:prstGeom prst="rect">
                <a:avLst/>
              </a:prstGeom>
              <a:solidFill>
                <a:srgbClr val="4747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sym typeface="微软雅黑" panose="020B0503020204020204" pitchFamily="34" charset="-122"/>
                  </a:rPr>
                  <a:t>学习道德模范</a:t>
                </a:r>
                <a:endParaRPr lang="zh-CN" altLang="en-US" sz="2800">
                  <a:latin typeface="宋体" panose="02010600030101010101" pitchFamily="2" charset="-122"/>
                  <a:ea typeface="宋体" panose="02010600030101010101" pitchFamily="2" charset="-122"/>
                </a:endParaRPr>
              </a:p>
            </p:txBody>
          </p:sp>
          <p:sp>
            <p:nvSpPr>
              <p:cNvPr id="151569" name="矩形 4"/>
              <p:cNvSpPr>
                <a:spLocks noChangeArrowheads="1"/>
              </p:cNvSpPr>
              <p:nvPr/>
            </p:nvSpPr>
            <p:spPr bwMode="auto">
              <a:xfrm>
                <a:off x="0" y="4471"/>
                <a:ext cx="6660378" cy="4132030"/>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1563"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1564"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1565"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1566" name="等腰三角形 23"/>
            <p:cNvSpPr>
              <a:spLocks noChangeArrowheads="1"/>
            </p:cNvSpPr>
            <p:nvPr/>
          </p:nvSpPr>
          <p:spPr bwMode="auto">
            <a:xfrm rot="5400000">
              <a:off x="-4179" y="987487"/>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a:spLocks noGrp="1" noChangeArrowheads="1"/>
          </p:cNvSpPr>
          <p:nvPr>
            <p:ph type="title"/>
          </p:nvPr>
        </p:nvSpPr>
        <p:spPr/>
        <p:txBody>
          <a:bodyPr/>
          <a:lstStyle/>
          <a:p>
            <a:r>
              <a:rPr lang="zh-CN" altLang="en-US" sz="3200" smtClean="0"/>
              <a:t>一、</a:t>
            </a:r>
            <a:r>
              <a:rPr lang="zh-CN" altLang="en-US" sz="3200" smtClean="0">
                <a:sym typeface="微软雅黑" panose="020B0503020204020204" pitchFamily="34" charset="-122"/>
              </a:rPr>
              <a:t>向道德模范学习</a:t>
            </a:r>
          </a:p>
        </p:txBody>
      </p:sp>
      <p:sp>
        <p:nvSpPr>
          <p:cNvPr id="153603" name="内容占位符 2"/>
          <p:cNvSpPr>
            <a:spLocks noGrp="1" noChangeArrowheads="1"/>
          </p:cNvSpPr>
          <p:nvPr>
            <p:ph idx="1"/>
          </p:nvPr>
        </p:nvSpPr>
        <p:spPr/>
        <p:txBody>
          <a:bodyPr/>
          <a:lstStyle/>
          <a:p>
            <a:pPr marL="0" indent="0">
              <a:buFont typeface="Wingdings" panose="05000000000000000000" pitchFamily="2" charset="2"/>
              <a:buNone/>
            </a:pPr>
            <a:endParaRPr lang="en-US" altLang="zh-CN" dirty="0" smtClean="0">
              <a:ea typeface="微软雅黑" panose="020B0503020204020204" pitchFamily="34" charset="-122"/>
            </a:endParaRPr>
          </a:p>
          <a:p>
            <a:pPr marL="0" indent="0">
              <a:lnSpc>
                <a:spcPct val="150000"/>
              </a:lnSpc>
              <a:spcBef>
                <a:spcPct val="0"/>
              </a:spcBef>
              <a:buFont typeface="Wingdings" panose="05000000000000000000" pitchFamily="2" charset="2"/>
              <a:buNone/>
            </a:pPr>
            <a:endParaRPr lang="en-US" altLang="zh-CN" b="1" dirty="0" smtClean="0">
              <a:latin typeface="黑体" panose="02010609060101010101" pitchFamily="49" charset="-122"/>
              <a:ea typeface="黑体" panose="02010609060101010101" pitchFamily="49" charset="-122"/>
            </a:endParaRPr>
          </a:p>
        </p:txBody>
      </p:sp>
      <p:grpSp>
        <p:nvGrpSpPr>
          <p:cNvPr id="2" name="Group 13"/>
          <p:cNvGrpSpPr/>
          <p:nvPr/>
        </p:nvGrpSpPr>
        <p:grpSpPr bwMode="auto">
          <a:xfrm>
            <a:off x="2193925" y="1876425"/>
            <a:ext cx="7470775" cy="4106863"/>
            <a:chOff x="0" y="4471"/>
            <a:chExt cx="6674755" cy="4132030"/>
          </a:xfrm>
        </p:grpSpPr>
        <p:grpSp>
          <p:nvGrpSpPr>
            <p:cNvPr id="153606" name="Group 14"/>
            <p:cNvGrpSpPr/>
            <p:nvPr/>
          </p:nvGrpSpPr>
          <p:grpSpPr bwMode="auto">
            <a:xfrm>
              <a:off x="13810" y="4471"/>
              <a:ext cx="6660945" cy="4132030"/>
              <a:chOff x="0" y="4471"/>
              <a:chExt cx="6660945" cy="4132030"/>
            </a:xfrm>
          </p:grpSpPr>
          <p:sp>
            <p:nvSpPr>
              <p:cNvPr id="153611" name="矩形 17"/>
              <p:cNvSpPr>
                <a:spLocks noChangeArrowheads="1"/>
              </p:cNvSpPr>
              <p:nvPr/>
            </p:nvSpPr>
            <p:spPr bwMode="auto">
              <a:xfrm>
                <a:off x="0" y="4471"/>
                <a:ext cx="6660945" cy="643214"/>
              </a:xfrm>
              <a:prstGeom prst="rect">
                <a:avLst/>
              </a:prstGeom>
              <a:solidFill>
                <a:srgbClr val="4747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sym typeface="微软雅黑" panose="020B0503020204020204" pitchFamily="34" charset="-122"/>
                  </a:rPr>
                  <a:t>学习道德模范</a:t>
                </a:r>
                <a:endParaRPr lang="zh-CN" altLang="en-US" sz="2800">
                  <a:latin typeface="宋体" panose="02010600030101010101" pitchFamily="2" charset="-122"/>
                  <a:ea typeface="宋体" panose="02010600030101010101" pitchFamily="2" charset="-122"/>
                </a:endParaRPr>
              </a:p>
            </p:txBody>
          </p:sp>
          <p:sp>
            <p:nvSpPr>
              <p:cNvPr id="153612" name="矩形 4"/>
              <p:cNvSpPr>
                <a:spLocks noChangeArrowheads="1"/>
              </p:cNvSpPr>
              <p:nvPr/>
            </p:nvSpPr>
            <p:spPr bwMode="auto">
              <a:xfrm>
                <a:off x="0" y="4471"/>
                <a:ext cx="6660378" cy="4132030"/>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3607"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3608"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3609"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3610" name="等腰三角形 23"/>
            <p:cNvSpPr>
              <a:spLocks noChangeArrowheads="1"/>
            </p:cNvSpPr>
            <p:nvPr/>
          </p:nvSpPr>
          <p:spPr bwMode="auto">
            <a:xfrm rot="5400000">
              <a:off x="-4179" y="987487"/>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
        <p:nvSpPr>
          <p:cNvPr id="153605" name="文本框 2"/>
          <p:cNvSpPr txBox="1">
            <a:spLocks noChangeArrowheads="1"/>
          </p:cNvSpPr>
          <p:nvPr/>
        </p:nvSpPr>
        <p:spPr bwMode="auto">
          <a:xfrm>
            <a:off x="2597150" y="2686050"/>
            <a:ext cx="6884988" cy="3108325"/>
          </a:xfrm>
          <a:prstGeom prst="rect">
            <a:avLst/>
          </a:prstGeom>
          <a:solidFill>
            <a:schemeClr val="tx2"/>
          </a:solidFill>
          <a:ln w="9525">
            <a:solidFill>
              <a:srgbClr val="000000"/>
            </a:solidFill>
            <a:miter lim="800000"/>
          </a:ln>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ts val="600"/>
              </a:spcBef>
              <a:spcAft>
                <a:spcPts val="400"/>
              </a:spcAft>
              <a:buFont typeface="Arial" panose="020B0604020202020204" pitchFamily="34" charset="0"/>
              <a:buNone/>
            </a:pPr>
            <a:r>
              <a:rPr lang="zh-CN" altLang="en-US" sz="28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道德模范的</a:t>
            </a:r>
            <a:r>
              <a:rPr lang="en-US" altLang="zh-CN" sz="2800" b="1" dirty="0" err="1">
                <a:solidFill>
                  <a:schemeClr val="bg1"/>
                </a:solidFill>
                <a:latin typeface="宋体" panose="02010600030101010101" pitchFamily="2" charset="-122"/>
                <a:ea typeface="宋体" panose="02010600030101010101" pitchFamily="2" charset="-122"/>
                <a:sym typeface="微软雅黑" panose="020B0503020204020204" pitchFamily="34" charset="-122"/>
              </a:rPr>
              <a:t>优良的品质、高尚的人格并非一蹴而就</a:t>
            </a:r>
            <a:r>
              <a:rPr lang="en-US" altLang="zh-CN" sz="28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28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而</a:t>
            </a:r>
            <a:r>
              <a:rPr lang="en-US" altLang="zh-CN" sz="28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是从自我做起，从身边事做起，从小事做起而是逐渐积累的结果。道德模范不仅做了普通人愿意做和能够做的事，更为可贵的是，他们主动做了许多人不想做的事，而且把大多数人能够做的事做得更好。</a:t>
            </a:r>
            <a:endParaRPr lang="zh-CN" altLang="en-US"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noChangeArrowheads="1"/>
          </p:cNvSpPr>
          <p:nvPr>
            <p:ph type="title"/>
          </p:nvPr>
        </p:nvSpPr>
        <p:spPr/>
        <p:txBody>
          <a:bodyPr/>
          <a:lstStyle/>
          <a:p>
            <a:r>
              <a:rPr lang="zh-CN" altLang="en-US" sz="3200" smtClean="0"/>
              <a:t>二、参与志愿服务活动</a:t>
            </a:r>
          </a:p>
        </p:txBody>
      </p:sp>
      <p:sp>
        <p:nvSpPr>
          <p:cNvPr id="155651" name="内容占位符 2"/>
          <p:cNvSpPr>
            <a:spLocks noGrp="1" noChangeArrowheads="1"/>
          </p:cNvSpPr>
          <p:nvPr>
            <p:ph idx="1"/>
          </p:nvPr>
        </p:nvSpPr>
        <p:spPr>
          <a:xfrm>
            <a:off x="2209800" y="1676400"/>
            <a:ext cx="7848600" cy="4648200"/>
          </a:xfrm>
        </p:spPr>
        <p:txBody>
          <a:bodyPr/>
          <a:lstStyle/>
          <a:p>
            <a:pPr marL="0" indent="0">
              <a:buFont typeface="Wingdings" panose="05000000000000000000" pitchFamily="2" charset="2"/>
              <a:buNone/>
            </a:pPr>
            <a:endParaRPr lang="en-US" altLang="zh-CN" smtClean="0">
              <a:ea typeface="微软雅黑" panose="020B0503020204020204" pitchFamily="34" charset="-122"/>
            </a:endParaRPr>
          </a:p>
          <a:p>
            <a:pPr marL="0" indent="0">
              <a:lnSpc>
                <a:spcPct val="150000"/>
              </a:lnSpc>
              <a:spcBef>
                <a:spcPct val="0"/>
              </a:spcBef>
              <a:buFont typeface="Wingdings" panose="05000000000000000000" pitchFamily="2" charset="2"/>
              <a:buNone/>
            </a:pPr>
            <a:endParaRPr lang="en-US" altLang="zh-CN" b="1" smtClean="0">
              <a:latin typeface="黑体" panose="02010609060101010101" pitchFamily="49" charset="-122"/>
              <a:ea typeface="黑体" panose="02010609060101010101" pitchFamily="49" charset="-122"/>
            </a:endParaRPr>
          </a:p>
        </p:txBody>
      </p:sp>
      <p:grpSp>
        <p:nvGrpSpPr>
          <p:cNvPr id="2" name="Group 13"/>
          <p:cNvGrpSpPr/>
          <p:nvPr/>
        </p:nvGrpSpPr>
        <p:grpSpPr bwMode="auto">
          <a:xfrm>
            <a:off x="2209800" y="1555750"/>
            <a:ext cx="7469188" cy="4529138"/>
            <a:chOff x="0" y="-1061591"/>
            <a:chExt cx="6674188" cy="4554877"/>
          </a:xfrm>
        </p:grpSpPr>
        <p:grpSp>
          <p:nvGrpSpPr>
            <p:cNvPr id="155655" name="Group 14"/>
            <p:cNvGrpSpPr/>
            <p:nvPr/>
          </p:nvGrpSpPr>
          <p:grpSpPr bwMode="auto">
            <a:xfrm>
              <a:off x="193" y="-1061591"/>
              <a:ext cx="6673995" cy="4554877"/>
              <a:chOff x="-13617" y="-1061591"/>
              <a:chExt cx="6673995" cy="4554877"/>
            </a:xfrm>
          </p:grpSpPr>
          <p:sp>
            <p:nvSpPr>
              <p:cNvPr id="155660" name="矩形 3"/>
              <p:cNvSpPr>
                <a:spLocks noChangeArrowheads="1"/>
              </p:cNvSpPr>
              <p:nvPr/>
            </p:nvSpPr>
            <p:spPr bwMode="auto">
              <a:xfrm>
                <a:off x="258154" y="882104"/>
                <a:ext cx="6254140" cy="509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a:solidFill>
                      <a:srgbClr val="7F7F7F"/>
                    </a:solidFill>
                    <a:latin typeface="微软雅黑" panose="020B0503020204020204" pitchFamily="34" charset="-122"/>
                    <a:sym typeface="微软雅黑" panose="020B0503020204020204" pitchFamily="34" charset="-122"/>
                  </a:rPr>
                  <a:t>   </a:t>
                </a:r>
                <a:endParaRPr lang="zh-CN" altLang="en-US">
                  <a:solidFill>
                    <a:srgbClr val="7F7F7F"/>
                  </a:solidFill>
                  <a:latin typeface="微软雅黑" panose="020B0503020204020204" pitchFamily="34" charset="-122"/>
                  <a:sym typeface="微软雅黑" panose="020B0503020204020204" pitchFamily="34" charset="-122"/>
                </a:endParaRPr>
              </a:p>
            </p:txBody>
          </p:sp>
          <p:sp>
            <p:nvSpPr>
              <p:cNvPr id="155661" name="矩形 17"/>
              <p:cNvSpPr>
                <a:spLocks noChangeArrowheads="1"/>
              </p:cNvSpPr>
              <p:nvPr/>
            </p:nvSpPr>
            <p:spPr bwMode="auto">
              <a:xfrm>
                <a:off x="-13617" y="-1061591"/>
                <a:ext cx="6673995" cy="653434"/>
              </a:xfrm>
              <a:prstGeom prst="rect">
                <a:avLst/>
              </a:prstGeom>
              <a:solidFill>
                <a:srgbClr val="4747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sym typeface="微软雅黑" panose="020B0503020204020204" pitchFamily="34" charset="-122"/>
                  </a:rPr>
                  <a:t>上海南京东路学雷锋志愿服务坚持36年</a:t>
                </a:r>
                <a:endParaRPr lang="zh-CN" altLang="en-US" sz="2800">
                  <a:latin typeface="宋体" panose="02010600030101010101" pitchFamily="2" charset="-122"/>
                  <a:ea typeface="宋体" panose="02010600030101010101" pitchFamily="2" charset="-122"/>
                </a:endParaRPr>
              </a:p>
            </p:txBody>
          </p:sp>
          <p:sp>
            <p:nvSpPr>
              <p:cNvPr id="155662" name="矩形 4"/>
              <p:cNvSpPr>
                <a:spLocks noChangeArrowheads="1"/>
              </p:cNvSpPr>
              <p:nvPr/>
            </p:nvSpPr>
            <p:spPr bwMode="auto">
              <a:xfrm>
                <a:off x="0" y="-408157"/>
                <a:ext cx="6660378" cy="3901443"/>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5656"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5657"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5658"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5659" name="等腰三角形 23"/>
            <p:cNvSpPr>
              <a:spLocks noChangeArrowheads="1"/>
            </p:cNvSpPr>
            <p:nvPr/>
          </p:nvSpPr>
          <p:spPr bwMode="auto">
            <a:xfrm rot="5400000">
              <a:off x="-4179" y="987487"/>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
        <p:nvSpPr>
          <p:cNvPr id="155653" name="文本框 3"/>
          <p:cNvSpPr txBox="1">
            <a:spLocks noChangeArrowheads="1"/>
          </p:cNvSpPr>
          <p:nvPr/>
        </p:nvSpPr>
        <p:spPr bwMode="auto">
          <a:xfrm>
            <a:off x="2606675" y="2708275"/>
            <a:ext cx="2540000" cy="28606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solidFill>
                  <a:schemeClr val="bg1"/>
                </a:solidFill>
              </a:rPr>
              <a:t>自1982年3月，第一辆“学雷锋为民服务”小推车拉开每月20日南京路民兵团员学雷锋活动的序幕以来，至今，已有72万人次参与服务，服务对象380万人次，为群众做好事17万余件，得到刘云山同志批示充分肯定</a:t>
            </a:r>
            <a:r>
              <a:rPr lang="zh-CN" altLang="en-US" sz="1800">
                <a:solidFill>
                  <a:schemeClr val="bg1"/>
                </a:solidFill>
                <a:latin typeface="Calibri" panose="020F0502020204030204" pitchFamily="34" charset="0"/>
              </a:rPr>
              <a:t>。</a:t>
            </a:r>
          </a:p>
        </p:txBody>
      </p:sp>
      <p:pic>
        <p:nvPicPr>
          <p:cNvPr id="155654" name="图片 12" descr="南京路上学雷锋"/>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3538" y="2708275"/>
            <a:ext cx="3986212"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标题 1"/>
          <p:cNvSpPr>
            <a:spLocks noGrp="1" noChangeArrowheads="1"/>
          </p:cNvSpPr>
          <p:nvPr>
            <p:ph type="title"/>
          </p:nvPr>
        </p:nvSpPr>
        <p:spPr/>
        <p:txBody>
          <a:bodyPr/>
          <a:lstStyle/>
          <a:p>
            <a:r>
              <a:rPr lang="zh-CN" altLang="en-US" sz="3200" smtClean="0"/>
              <a:t>二、参与志愿服务活动</a:t>
            </a:r>
          </a:p>
        </p:txBody>
      </p:sp>
      <p:sp>
        <p:nvSpPr>
          <p:cNvPr id="157699" name="内容占位符 2"/>
          <p:cNvSpPr>
            <a:spLocks noGrp="1" noChangeArrowheads="1"/>
          </p:cNvSpPr>
          <p:nvPr>
            <p:ph idx="1"/>
          </p:nvPr>
        </p:nvSpPr>
        <p:spPr>
          <a:xfrm>
            <a:off x="2209800" y="1676400"/>
            <a:ext cx="7848600" cy="4648200"/>
          </a:xfrm>
        </p:spPr>
        <p:txBody>
          <a:bodyPr/>
          <a:lstStyle/>
          <a:p>
            <a:pPr marL="0" indent="0">
              <a:buFont typeface="Wingdings" panose="05000000000000000000" pitchFamily="2" charset="2"/>
              <a:buNone/>
            </a:pPr>
            <a:endParaRPr lang="en-US" altLang="zh-CN" smtClean="0">
              <a:ea typeface="微软雅黑" panose="020B0503020204020204" pitchFamily="34" charset="-122"/>
            </a:endParaRPr>
          </a:p>
          <a:p>
            <a:pPr marL="0" indent="0">
              <a:lnSpc>
                <a:spcPct val="150000"/>
              </a:lnSpc>
              <a:spcBef>
                <a:spcPct val="0"/>
              </a:spcBef>
              <a:buFont typeface="Wingdings" panose="05000000000000000000" pitchFamily="2" charset="2"/>
              <a:buNone/>
            </a:pPr>
            <a:endParaRPr lang="en-US" altLang="zh-CN" b="1" smtClean="0">
              <a:latin typeface="黑体" panose="02010609060101010101" pitchFamily="49" charset="-122"/>
              <a:ea typeface="黑体" panose="02010609060101010101" pitchFamily="49" charset="-122"/>
            </a:endParaRPr>
          </a:p>
        </p:txBody>
      </p:sp>
      <p:grpSp>
        <p:nvGrpSpPr>
          <p:cNvPr id="2" name="Group 13"/>
          <p:cNvGrpSpPr/>
          <p:nvPr/>
        </p:nvGrpSpPr>
        <p:grpSpPr bwMode="auto">
          <a:xfrm>
            <a:off x="2209800" y="1555750"/>
            <a:ext cx="7469188" cy="4529138"/>
            <a:chOff x="0" y="-1061591"/>
            <a:chExt cx="6674188" cy="4554877"/>
          </a:xfrm>
        </p:grpSpPr>
        <p:grpSp>
          <p:nvGrpSpPr>
            <p:cNvPr id="157704" name="Group 14"/>
            <p:cNvGrpSpPr/>
            <p:nvPr/>
          </p:nvGrpSpPr>
          <p:grpSpPr bwMode="auto">
            <a:xfrm>
              <a:off x="193" y="-1061591"/>
              <a:ext cx="6673995" cy="4554877"/>
              <a:chOff x="-13617" y="-1061591"/>
              <a:chExt cx="6673995" cy="4554877"/>
            </a:xfrm>
          </p:grpSpPr>
          <p:sp>
            <p:nvSpPr>
              <p:cNvPr id="157709" name="矩形 3"/>
              <p:cNvSpPr>
                <a:spLocks noChangeArrowheads="1"/>
              </p:cNvSpPr>
              <p:nvPr/>
            </p:nvSpPr>
            <p:spPr bwMode="auto">
              <a:xfrm>
                <a:off x="258154" y="882104"/>
                <a:ext cx="6254140" cy="509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a:solidFill>
                      <a:srgbClr val="7F7F7F"/>
                    </a:solidFill>
                    <a:latin typeface="微软雅黑" panose="020B0503020204020204" pitchFamily="34" charset="-122"/>
                    <a:sym typeface="微软雅黑" panose="020B0503020204020204" pitchFamily="34" charset="-122"/>
                  </a:rPr>
                  <a:t>   </a:t>
                </a:r>
                <a:endParaRPr lang="zh-CN" altLang="en-US">
                  <a:solidFill>
                    <a:srgbClr val="7F7F7F"/>
                  </a:solidFill>
                  <a:latin typeface="微软雅黑" panose="020B0503020204020204" pitchFamily="34" charset="-122"/>
                  <a:sym typeface="微软雅黑" panose="020B0503020204020204" pitchFamily="34" charset="-122"/>
                </a:endParaRPr>
              </a:p>
            </p:txBody>
          </p:sp>
          <p:sp>
            <p:nvSpPr>
              <p:cNvPr id="157710" name="矩形 17"/>
              <p:cNvSpPr>
                <a:spLocks noChangeArrowheads="1"/>
              </p:cNvSpPr>
              <p:nvPr/>
            </p:nvSpPr>
            <p:spPr bwMode="auto">
              <a:xfrm>
                <a:off x="-13617" y="-1061591"/>
                <a:ext cx="6673995" cy="653434"/>
              </a:xfrm>
              <a:prstGeom prst="rect">
                <a:avLst/>
              </a:prstGeom>
              <a:solidFill>
                <a:srgbClr val="4747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r>
                  <a:rPr lang="zh-CN" altLang="en-US" sz="2400" b="1">
                    <a:solidFill>
                      <a:srgbClr val="FFFFFF"/>
                    </a:solidFill>
                    <a:latin typeface="宋体" panose="02010600030101010101" pitchFamily="2" charset="-122"/>
                    <a:ea typeface="宋体" panose="02010600030101010101" pitchFamily="2" charset="-122"/>
                    <a:sym typeface="微软雅黑" panose="020B0503020204020204" pitchFamily="34" charset="-122"/>
                  </a:rPr>
                  <a:t>张志勇：十六年散尽家财 助百余名学生重返课堂</a:t>
                </a:r>
                <a:endParaRPr lang="zh-CN" altLang="en-US" sz="2400">
                  <a:latin typeface="宋体" panose="02010600030101010101" pitchFamily="2" charset="-122"/>
                  <a:ea typeface="宋体" panose="02010600030101010101" pitchFamily="2" charset="-122"/>
                </a:endParaRPr>
              </a:p>
            </p:txBody>
          </p:sp>
          <p:sp>
            <p:nvSpPr>
              <p:cNvPr id="157711" name="矩形 4"/>
              <p:cNvSpPr>
                <a:spLocks noChangeArrowheads="1"/>
              </p:cNvSpPr>
              <p:nvPr/>
            </p:nvSpPr>
            <p:spPr bwMode="auto">
              <a:xfrm>
                <a:off x="0" y="-408157"/>
                <a:ext cx="6660378" cy="3901443"/>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7705"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7706"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7707"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57708" name="等腰三角形 23"/>
            <p:cNvSpPr>
              <a:spLocks noChangeArrowheads="1"/>
            </p:cNvSpPr>
            <p:nvPr/>
          </p:nvSpPr>
          <p:spPr bwMode="auto">
            <a:xfrm rot="5400000">
              <a:off x="-4179" y="987487"/>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
        <p:nvSpPr>
          <p:cNvPr id="157701" name="文本框 3"/>
          <p:cNvSpPr txBox="1">
            <a:spLocks noChangeArrowheads="1"/>
          </p:cNvSpPr>
          <p:nvPr/>
        </p:nvSpPr>
        <p:spPr bwMode="auto">
          <a:xfrm>
            <a:off x="2514600" y="2490788"/>
            <a:ext cx="2757488" cy="341471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solidFill>
                  <a:schemeClr val="bg1"/>
                </a:solidFill>
                <a:latin typeface="Calibri" panose="020F0502020204030204" pitchFamily="34" charset="0"/>
              </a:rPr>
              <a:t>　</a:t>
            </a:r>
            <a:r>
              <a:rPr lang="zh-CN" altLang="en-US" sz="1800">
                <a:solidFill>
                  <a:schemeClr val="bg1"/>
                </a:solidFill>
              </a:rPr>
              <a:t>张志勇，</a:t>
            </a:r>
            <a:r>
              <a:rPr lang="en-US" altLang="zh-CN" sz="1800">
                <a:solidFill>
                  <a:schemeClr val="bg1"/>
                </a:solidFill>
              </a:rPr>
              <a:t>16</a:t>
            </a:r>
            <a:r>
              <a:rPr lang="zh-CN" altLang="en-US" sz="1800">
                <a:solidFill>
                  <a:schemeClr val="bg1"/>
                </a:solidFill>
              </a:rPr>
              <a:t>年前因一次旅游见闻，开始了爱心助学之路，在云南勐海县、德宏州、红河州等地走访调查，资助贫困学生。2014年张志勇成立“上海张志勇公益服务社”，将社会各方捐助的物资运送到云南山区，目前在全国已有 6个工作站，共有100多位志愿者，最大的95岁、最小的9岁。</a:t>
            </a:r>
          </a:p>
        </p:txBody>
      </p:sp>
      <p:pic>
        <p:nvPicPr>
          <p:cNvPr id="157702" name="图片 12" descr="C:\Users\吴桢隽\Desktop\袁莺\张志勇.jpg张志勇"/>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3538" y="2490788"/>
            <a:ext cx="3986212" cy="298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703" name="文本框 2"/>
          <p:cNvSpPr txBox="1">
            <a:spLocks noChangeArrowheads="1"/>
          </p:cNvSpPr>
          <p:nvPr/>
        </p:nvSpPr>
        <p:spPr bwMode="auto">
          <a:xfrm>
            <a:off x="5610225" y="5537200"/>
            <a:ext cx="39036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en-US" altLang="zh-CN" sz="1800" b="1">
                <a:latin typeface="Calibri" panose="020F0502020204030204" pitchFamily="34" charset="0"/>
              </a:rPr>
              <a:t>2018</a:t>
            </a:r>
            <a:r>
              <a:rPr lang="zh-CN" altLang="en-US" sz="1800" b="1">
                <a:latin typeface="Calibri" panose="020F0502020204030204" pitchFamily="34" charset="0"/>
                <a:ea typeface="宋体" panose="02010600030101010101" pitchFamily="2" charset="-122"/>
              </a:rPr>
              <a:t>年获上海市</a:t>
            </a:r>
            <a:r>
              <a:rPr lang="en-US" altLang="zh-CN" sz="1800" b="1">
                <a:latin typeface="Calibri" panose="020F0502020204030204" pitchFamily="34" charset="0"/>
                <a:ea typeface="宋体" panose="02010600030101010101" pitchFamily="2" charset="-122"/>
              </a:rPr>
              <a:t>“</a:t>
            </a:r>
            <a:r>
              <a:rPr lang="zh-CN" altLang="en-US" sz="1800" b="1">
                <a:latin typeface="Calibri" panose="020F0502020204030204" pitchFamily="34" charset="0"/>
                <a:ea typeface="宋体" panose="02010600030101010101" pitchFamily="2" charset="-122"/>
              </a:rPr>
              <a:t>杰出志愿者</a:t>
            </a:r>
            <a:r>
              <a:rPr lang="en-US" altLang="zh-CN" sz="1800" b="1">
                <a:latin typeface="Calibri" panose="020F0502020204030204" pitchFamily="34" charset="0"/>
                <a:ea typeface="宋体" panose="02010600030101010101" pitchFamily="2" charset="-122"/>
              </a:rPr>
              <a:t>”</a:t>
            </a:r>
            <a:r>
              <a:rPr lang="zh-CN" altLang="en-US" sz="1800" b="1">
                <a:latin typeface="Calibri" panose="020F0502020204030204" pitchFamily="34" charset="0"/>
                <a:ea typeface="宋体" panose="02010600030101010101" pitchFamily="2" charset="-122"/>
              </a:rPr>
              <a:t>称号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内容占位符 2"/>
          <p:cNvSpPr>
            <a:spLocks noGrp="1"/>
          </p:cNvSpPr>
          <p:nvPr>
            <p:ph idx="1"/>
          </p:nvPr>
        </p:nvSpPr>
        <p:spPr>
          <a:xfrm>
            <a:off x="2071688" y="1676400"/>
            <a:ext cx="7986712" cy="3698875"/>
          </a:xfrm>
        </p:spPr>
        <p:txBody>
          <a:bodyPr>
            <a:normAutofit fontScale="85000" lnSpcReduction="10000"/>
          </a:bodyPr>
          <a:lstStyle/>
          <a:p>
            <a:pPr indent="0">
              <a:lnSpc>
                <a:spcPct val="150000"/>
              </a:lnSpc>
              <a:spcBef>
                <a:spcPct val="0"/>
              </a:spcBef>
            </a:pPr>
            <a:r>
              <a:rPr lang="zh-CN" altLang="en-US" b="1" noProof="1" smtClean="0"/>
              <a:t>志愿服务的精神是奉献、友爱、互助、进步。</a:t>
            </a:r>
            <a:r>
              <a:rPr lang="zh-CN" altLang="en-US" b="1" noProof="1" smtClean="0">
                <a:solidFill>
                  <a:srgbClr val="FF0000"/>
                </a:solidFill>
              </a:rPr>
              <a:t>奉献</a:t>
            </a:r>
            <a:r>
              <a:rPr lang="zh-CN" altLang="en-US" b="1" noProof="1" smtClean="0"/>
              <a:t>精神是精髓。参与志愿服务活动，</a:t>
            </a:r>
            <a:r>
              <a:rPr lang="zh-CN" altLang="en-US" b="1" noProof="1" smtClean="0">
                <a:solidFill>
                  <a:srgbClr val="FF0000"/>
                </a:solidFill>
              </a:rPr>
              <a:t>一方面</a:t>
            </a:r>
            <a:r>
              <a:rPr lang="zh-CN" altLang="en-US" b="1" noProof="1" smtClean="0"/>
              <a:t>，帮助了他人、服务了社会，推动了社会道德水平的提高；</a:t>
            </a:r>
            <a:r>
              <a:rPr lang="zh-CN" altLang="en-US" b="1" noProof="1" smtClean="0">
                <a:solidFill>
                  <a:srgbClr val="FF0000"/>
                </a:solidFill>
              </a:rPr>
              <a:t>另一方面</a:t>
            </a:r>
            <a:r>
              <a:rPr lang="zh-CN" altLang="en-US" b="1" noProof="1" smtClean="0"/>
              <a:t>，也把为社会和他人的服务看作是自己应尽的义务和光荣的职责，从服务社会和帮助他人中获得成就感和幸福感。</a:t>
            </a:r>
          </a:p>
          <a:p>
            <a:pPr indent="0">
              <a:lnSpc>
                <a:spcPct val="150000"/>
              </a:lnSpc>
              <a:spcBef>
                <a:spcPct val="0"/>
              </a:spcBef>
              <a:buFont typeface="Wingdings" panose="05000000000000000000" pitchFamily="2" charset="2"/>
              <a:buNone/>
            </a:pPr>
            <a:endParaRPr lang="zh-CN" altLang="en-US" b="1" noProof="1" smtClean="0"/>
          </a:p>
        </p:txBody>
      </p:sp>
      <p:sp>
        <p:nvSpPr>
          <p:cNvPr id="159747" name="标题 1"/>
          <p:cNvSpPr>
            <a:spLocks noGrp="1" noChangeArrowheads="1"/>
          </p:cNvSpPr>
          <p:nvPr/>
        </p:nvSpPr>
        <p:spPr bwMode="auto">
          <a:xfrm>
            <a:off x="22098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altLang="zh-CN" sz="32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二、参与志愿服务活动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noChangeArrowheads="1"/>
          </p:cNvSpPr>
          <p:nvPr>
            <p:ph type="title"/>
          </p:nvPr>
        </p:nvSpPr>
        <p:spPr/>
        <p:txBody>
          <a:bodyPr/>
          <a:lstStyle/>
          <a:p>
            <a:r>
              <a:rPr lang="zh-CN" altLang="en-US" sz="3200" smtClean="0"/>
              <a:t>一、什么是道德</a:t>
            </a:r>
          </a:p>
        </p:txBody>
      </p:sp>
      <p:sp>
        <p:nvSpPr>
          <p:cNvPr id="25603" name="内容占位符 2"/>
          <p:cNvSpPr>
            <a:spLocks noGrp="1"/>
          </p:cNvSpPr>
          <p:nvPr>
            <p:ph idx="1"/>
          </p:nvPr>
        </p:nvSpPr>
        <p:spPr/>
        <p:txBody>
          <a:bodyPr/>
          <a:lstStyle/>
          <a:p>
            <a:r>
              <a:rPr lang="zh-CN" altLang="en-US" b="1" noProof="1" smtClean="0">
                <a:solidFill>
                  <a:srgbClr val="002060"/>
                </a:solidFill>
              </a:rPr>
              <a:t>（二）道德的本质</a:t>
            </a:r>
            <a:endParaRPr lang="zh-CN" altLang="en-US" noProof="1" smtClean="0"/>
          </a:p>
          <a:p>
            <a:pPr>
              <a:buFont typeface="Wingdings" panose="05000000000000000000" pitchFamily="2" charset="2"/>
              <a:buNone/>
            </a:pPr>
            <a:endParaRPr lang="zh-CN" altLang="zh-CN" noProof="1" smtClean="0"/>
          </a:p>
          <a:p>
            <a:pPr algn="ctr">
              <a:lnSpc>
                <a:spcPct val="200000"/>
              </a:lnSpc>
              <a:spcBef>
                <a:spcPct val="0"/>
              </a:spcBef>
              <a:buFont typeface="Wingdings" panose="05000000000000000000" pitchFamily="2" charset="2"/>
              <a:buNone/>
            </a:pPr>
            <a:r>
              <a:rPr lang="zh-CN" altLang="en-US" b="1" noProof="1" smtClean="0">
                <a:solidFill>
                  <a:srgbClr val="7030A0"/>
                </a:solidFill>
              </a:rPr>
              <a:t>道德是反映社会经济关系的特殊意识形态</a:t>
            </a:r>
          </a:p>
          <a:p>
            <a:pPr algn="ctr">
              <a:lnSpc>
                <a:spcPct val="200000"/>
              </a:lnSpc>
              <a:spcBef>
                <a:spcPct val="0"/>
              </a:spcBef>
              <a:buFont typeface="Wingdings" panose="05000000000000000000" pitchFamily="2" charset="2"/>
              <a:buNone/>
            </a:pPr>
            <a:r>
              <a:rPr lang="zh-CN" altLang="en-US" b="1" noProof="1" smtClean="0"/>
              <a:t>道德的产生、发展和变化，</a:t>
            </a:r>
          </a:p>
          <a:p>
            <a:pPr algn="ctr">
              <a:lnSpc>
                <a:spcPct val="150000"/>
              </a:lnSpc>
              <a:spcBef>
                <a:spcPct val="0"/>
              </a:spcBef>
              <a:buFont typeface="Wingdings" panose="05000000000000000000" pitchFamily="2" charset="2"/>
              <a:buNone/>
            </a:pPr>
            <a:r>
              <a:rPr lang="zh-CN" altLang="en-US" b="1" noProof="1" smtClean="0"/>
              <a:t>归根结底根源于社会经济关系。</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卷形 3"/>
          <p:cNvSpPr/>
          <p:nvPr/>
        </p:nvSpPr>
        <p:spPr>
          <a:xfrm>
            <a:off x="2286000" y="739775"/>
            <a:ext cx="7150100" cy="5783263"/>
          </a:xfrm>
          <a:prstGeom prst="horizontalScroll">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171" name="内容占位符 2"/>
          <p:cNvSpPr>
            <a:spLocks noGrp="1"/>
          </p:cNvSpPr>
          <p:nvPr>
            <p:ph idx="1"/>
          </p:nvPr>
        </p:nvSpPr>
        <p:spPr>
          <a:xfrm>
            <a:off x="2209800" y="1676400"/>
            <a:ext cx="7848600" cy="2084388"/>
          </a:xfrm>
          <a:solidFill>
            <a:schemeClr val="accent2"/>
          </a:solidFill>
        </p:spPr>
        <p:txBody>
          <a:bodyPr>
            <a:normAutofit fontScale="70000" lnSpcReduction="20000"/>
          </a:bodyPr>
          <a:lstStyle/>
          <a:p>
            <a:pPr marL="635" indent="0">
              <a:buFont typeface="Wingdings" panose="05000000000000000000" pitchFamily="2" charset="2"/>
              <a:buNone/>
              <a:defRPr/>
            </a:pPr>
            <a:endParaRPr lang="zh-CN" altLang="en-US" b="1" noProof="1">
              <a:latin typeface="黑体" panose="02010609060101010101" pitchFamily="49" charset="-122"/>
              <a:ea typeface="黑体" panose="02010609060101010101" pitchFamily="49" charset="-122"/>
              <a:cs typeface="黑体" panose="02010609060101010101" pitchFamily="49" charset="-122"/>
            </a:endParaRPr>
          </a:p>
          <a:p>
            <a:pPr marL="635" indent="0">
              <a:buFont typeface="Wingdings" panose="05000000000000000000" pitchFamily="2" charset="2"/>
              <a:buNone/>
              <a:defRPr/>
            </a:pPr>
            <a:r>
              <a:rPr lang="zh-CN" altLang="en-US" b="1" noProof="1">
                <a:latin typeface="黑体" panose="02010609060101010101" pitchFamily="49" charset="-122"/>
                <a:ea typeface="黑体" panose="02010609060101010101" pitchFamily="49" charset="-122"/>
                <a:cs typeface="黑体" panose="02010609060101010101" pitchFamily="49" charset="-122"/>
              </a:rPr>
              <a:t>  </a:t>
            </a:r>
          </a:p>
          <a:p>
            <a:pPr>
              <a:defRPr/>
            </a:pPr>
            <a:r>
              <a:rPr lang="zh-CN" altLang="en-US" b="1" noProof="1">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b="1" noProof="1">
                <a:solidFill>
                  <a:schemeClr val="bg1"/>
                </a:solidFill>
                <a:cs typeface="宋体" panose="02010600030101010101" pitchFamily="2" charset="-122"/>
              </a:rPr>
              <a:t>大学生参加志愿服务的途径：</a:t>
            </a:r>
          </a:p>
          <a:p>
            <a:pPr>
              <a:defRPr/>
            </a:pPr>
            <a:r>
              <a:rPr lang="zh-CN" altLang="en-US" b="1" noProof="1">
                <a:solidFill>
                  <a:schemeClr val="bg1"/>
                </a:solidFill>
                <a:cs typeface="宋体" panose="02010600030101010101" pitchFamily="2" charset="-122"/>
              </a:rPr>
              <a:t>      一是到最需要的地方去。</a:t>
            </a:r>
          </a:p>
          <a:p>
            <a:pPr>
              <a:defRPr/>
            </a:pPr>
            <a:r>
              <a:rPr lang="zh-CN" altLang="en-US" b="1" noProof="1">
                <a:solidFill>
                  <a:schemeClr val="bg1"/>
                </a:solidFill>
                <a:cs typeface="宋体" panose="02010600030101010101" pitchFamily="2" charset="-122"/>
              </a:rPr>
              <a:t>      二是帮助弱势群体。</a:t>
            </a:r>
          </a:p>
          <a:p>
            <a:pPr>
              <a:defRPr/>
            </a:pPr>
            <a:r>
              <a:rPr lang="zh-CN" altLang="en-US" b="1" noProof="1">
                <a:solidFill>
                  <a:schemeClr val="bg1"/>
                </a:solidFill>
                <a:cs typeface="宋体" panose="02010600030101010101" pitchFamily="2" charset="-122"/>
              </a:rPr>
              <a:t>      三是做力所能及的事。</a:t>
            </a:r>
          </a:p>
        </p:txBody>
      </p:sp>
      <p:sp>
        <p:nvSpPr>
          <p:cNvPr id="161796" name="标题 1"/>
          <p:cNvSpPr>
            <a:spLocks noGrp="1" noChangeArrowheads="1"/>
          </p:cNvSpPr>
          <p:nvPr/>
        </p:nvSpPr>
        <p:spPr bwMode="auto">
          <a:xfrm>
            <a:off x="22098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altLang="zh-CN" sz="32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二、参与志愿服务活动</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标题 1"/>
          <p:cNvSpPr>
            <a:spLocks noGrp="1" noChangeArrowheads="1"/>
          </p:cNvSpPr>
          <p:nvPr/>
        </p:nvSpPr>
        <p:spPr bwMode="auto">
          <a:xfrm>
            <a:off x="22098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altLang="zh-CN" sz="32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二、参与志愿服务活动</a:t>
            </a:r>
          </a:p>
        </p:txBody>
      </p:sp>
      <p:grpSp>
        <p:nvGrpSpPr>
          <p:cNvPr id="163843" name="组合 2078722"/>
          <p:cNvGrpSpPr/>
          <p:nvPr/>
        </p:nvGrpSpPr>
        <p:grpSpPr bwMode="auto">
          <a:xfrm>
            <a:off x="2279650" y="2133600"/>
            <a:ext cx="3432175" cy="1222375"/>
            <a:chOff x="432" y="1440"/>
            <a:chExt cx="1728" cy="770"/>
          </a:xfrm>
        </p:grpSpPr>
        <p:sp>
          <p:nvSpPr>
            <p:cNvPr id="163845" name="矩形 2078723"/>
            <p:cNvSpPr>
              <a:spLocks noChangeArrowheads="1"/>
            </p:cNvSpPr>
            <p:nvPr/>
          </p:nvSpPr>
          <p:spPr bwMode="auto">
            <a:xfrm>
              <a:off x="432" y="1440"/>
              <a:ext cx="1728" cy="76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sp>
          <p:nvSpPr>
            <p:cNvPr id="163846" name="文本框 2078724"/>
            <p:cNvSpPr txBox="1">
              <a:spLocks noChangeArrowheads="1"/>
            </p:cNvSpPr>
            <p:nvPr/>
          </p:nvSpPr>
          <p:spPr bwMode="auto">
            <a:xfrm>
              <a:off x="1104" y="1804"/>
              <a:ext cx="1056" cy="406"/>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Clr>
                  <a:schemeClr val="bg1"/>
                </a:buClr>
              </a:pPr>
              <a:r>
                <a:rPr lang="zh-CN" altLang="en-US" sz="3600" b="1">
                  <a:solidFill>
                    <a:srgbClr val="000000"/>
                  </a:solidFill>
                  <a:latin typeface="宋体" panose="02010600030101010101" pitchFamily="2" charset="-122"/>
                  <a:ea typeface="宋体" panose="02010600030101010101" pitchFamily="2" charset="-122"/>
                </a:rPr>
                <a:t>思考：</a:t>
              </a:r>
            </a:p>
          </p:txBody>
        </p:sp>
        <p:pic>
          <p:nvPicPr>
            <p:cNvPr id="163847" name="图片 2078725" descr="OT_07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 y="1440"/>
              <a:ext cx="679"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文本框 8"/>
          <p:cNvSpPr txBox="1"/>
          <p:nvPr/>
        </p:nvSpPr>
        <p:spPr>
          <a:xfrm>
            <a:off x="2571750" y="3848100"/>
            <a:ext cx="7258050" cy="1320800"/>
          </a:xfrm>
          <a:prstGeom prst="rect">
            <a:avLst/>
          </a:prstGeom>
          <a:noFill/>
        </p:spPr>
        <p:txBody>
          <a:bodyPr>
            <a:spAutoFit/>
          </a:bodyPr>
          <a:lstStyle/>
          <a:p>
            <a:pPr>
              <a:buFont typeface="Arial" panose="020B0604020202020204" pitchFamily="34" charset="0"/>
              <a:buNone/>
              <a:defRPr/>
            </a:pPr>
            <a:r>
              <a:rPr lang="zh-CN" altLang="en-US" sz="4000" b="1"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sym typeface="+mn-ea"/>
              </a:rPr>
              <a:t>你参加过哪些志愿服务，有些什么感悟或收获？</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标题 1"/>
          <p:cNvSpPr>
            <a:spLocks noGrp="1" noChangeArrowheads="1"/>
          </p:cNvSpPr>
          <p:nvPr>
            <p:ph type="title"/>
          </p:nvPr>
        </p:nvSpPr>
        <p:spPr/>
        <p:txBody>
          <a:bodyPr/>
          <a:lstStyle/>
          <a:p>
            <a:r>
              <a:rPr lang="zh-CN" altLang="en-US" sz="3200" smtClean="0"/>
              <a:t>三、引领社会风尚</a:t>
            </a:r>
          </a:p>
        </p:txBody>
      </p:sp>
      <p:sp>
        <p:nvSpPr>
          <p:cNvPr id="165891" name="内容占位符 2"/>
          <p:cNvSpPr>
            <a:spLocks noGrp="1" noChangeArrowheads="1"/>
          </p:cNvSpPr>
          <p:nvPr>
            <p:ph idx="1"/>
          </p:nvPr>
        </p:nvSpPr>
        <p:spPr>
          <a:xfrm>
            <a:off x="2133600" y="1435100"/>
            <a:ext cx="7848600" cy="4648200"/>
          </a:xfrm>
        </p:spPr>
        <p:txBody>
          <a:bodyPr/>
          <a:lstStyle/>
          <a:p>
            <a:pPr marL="0" indent="0">
              <a:buFont typeface="Wingdings" panose="05000000000000000000" pitchFamily="2" charset="2"/>
              <a:buNone/>
            </a:pPr>
            <a:endParaRPr lang="zh-CN" altLang="en-US" sz="2400" b="1" smtClean="0">
              <a:latin typeface="黑体" panose="02010609060101010101" pitchFamily="49" charset="-122"/>
            </a:endParaRPr>
          </a:p>
        </p:txBody>
      </p:sp>
      <p:pic>
        <p:nvPicPr>
          <p:cNvPr id="165892" name="Picture 19" descr="absolute succe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03563" y="3019425"/>
            <a:ext cx="1800225"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3" name="矩形 10250"/>
          <p:cNvSpPr>
            <a:spLocks noChangeArrowheads="1"/>
          </p:cNvSpPr>
          <p:nvPr/>
        </p:nvSpPr>
        <p:spPr bwMode="auto">
          <a:xfrm>
            <a:off x="4903788" y="2343150"/>
            <a:ext cx="43624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spcBef>
                <a:spcPts val="1440"/>
              </a:spcBef>
              <a:buFont typeface="Arial" panose="020B0604020202020204" pitchFamily="34" charset="0"/>
              <a:buNone/>
            </a:pPr>
            <a:r>
              <a:rPr lang="en-US" altLang="zh-CN" sz="2400">
                <a:latin typeface="微软雅黑" panose="020B0503020204020204" pitchFamily="34" charset="-122"/>
              </a:rPr>
              <a:t>        </a:t>
            </a:r>
            <a:r>
              <a:rPr lang="zh-CN" altLang="en-US" sz="2400">
                <a:latin typeface="微软雅黑" panose="020B0503020204020204" pitchFamily="34" charset="-122"/>
              </a:rPr>
              <a:t>（一）知荣辱</a:t>
            </a:r>
          </a:p>
        </p:txBody>
      </p:sp>
      <p:sp>
        <p:nvSpPr>
          <p:cNvPr id="165894" name="矩形 10250"/>
          <p:cNvSpPr>
            <a:spLocks noChangeArrowheads="1"/>
          </p:cNvSpPr>
          <p:nvPr/>
        </p:nvSpPr>
        <p:spPr bwMode="auto">
          <a:xfrm>
            <a:off x="4903788" y="3036888"/>
            <a:ext cx="43624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spcBef>
                <a:spcPts val="1440"/>
              </a:spcBef>
              <a:buFont typeface="Arial" panose="020B0604020202020204" pitchFamily="34" charset="0"/>
              <a:buNone/>
            </a:pPr>
            <a:r>
              <a:rPr lang="en-US" altLang="zh-CN" sz="2400">
                <a:latin typeface="微软雅黑" panose="020B0503020204020204" pitchFamily="34" charset="-122"/>
              </a:rPr>
              <a:t>        </a:t>
            </a:r>
            <a:r>
              <a:rPr lang="zh-CN" altLang="en-US" sz="2400">
                <a:latin typeface="微软雅黑" panose="020B0503020204020204" pitchFamily="34" charset="-122"/>
              </a:rPr>
              <a:t>（二）讲正气</a:t>
            </a:r>
          </a:p>
        </p:txBody>
      </p:sp>
      <p:sp>
        <p:nvSpPr>
          <p:cNvPr id="165895" name="矩形 10250"/>
          <p:cNvSpPr>
            <a:spLocks noChangeArrowheads="1"/>
          </p:cNvSpPr>
          <p:nvPr/>
        </p:nvSpPr>
        <p:spPr bwMode="auto">
          <a:xfrm>
            <a:off x="4903788" y="3852863"/>
            <a:ext cx="43624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spcBef>
                <a:spcPts val="1440"/>
              </a:spcBef>
              <a:buFont typeface="Arial" panose="020B0604020202020204" pitchFamily="34" charset="0"/>
              <a:buNone/>
            </a:pPr>
            <a:r>
              <a:rPr lang="en-US" altLang="zh-CN" sz="2400">
                <a:latin typeface="微软雅黑" panose="020B0503020204020204" pitchFamily="34" charset="-122"/>
              </a:rPr>
              <a:t>        </a:t>
            </a:r>
            <a:r>
              <a:rPr lang="zh-CN" altLang="en-US" sz="2400">
                <a:latin typeface="微软雅黑" panose="020B0503020204020204" pitchFamily="34" charset="-122"/>
              </a:rPr>
              <a:t>（三）作奉献</a:t>
            </a:r>
          </a:p>
        </p:txBody>
      </p:sp>
      <p:sp>
        <p:nvSpPr>
          <p:cNvPr id="165896" name="矩形 10250"/>
          <p:cNvSpPr>
            <a:spLocks noChangeArrowheads="1"/>
          </p:cNvSpPr>
          <p:nvPr/>
        </p:nvSpPr>
        <p:spPr bwMode="auto">
          <a:xfrm>
            <a:off x="4903788" y="4591050"/>
            <a:ext cx="43624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spcBef>
                <a:spcPts val="1440"/>
              </a:spcBef>
              <a:buFont typeface="Arial" panose="020B0604020202020204" pitchFamily="34" charset="0"/>
              <a:buNone/>
            </a:pPr>
            <a:r>
              <a:rPr lang="en-US" altLang="zh-CN" sz="2400">
                <a:latin typeface="微软雅黑" panose="020B0503020204020204" pitchFamily="34" charset="-122"/>
              </a:rPr>
              <a:t>        </a:t>
            </a:r>
            <a:r>
              <a:rPr lang="zh-CN" altLang="en-US" sz="2400">
                <a:latin typeface="微软雅黑" panose="020B0503020204020204" pitchFamily="34" charset="-122"/>
              </a:rPr>
              <a:t>（四）促和谐</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标题 1"/>
          <p:cNvSpPr>
            <a:spLocks noGrp="1" noChangeArrowheads="1"/>
          </p:cNvSpPr>
          <p:nvPr>
            <p:ph type="title"/>
          </p:nvPr>
        </p:nvSpPr>
        <p:spPr/>
        <p:txBody>
          <a:bodyPr/>
          <a:lstStyle/>
          <a:p>
            <a:r>
              <a:rPr lang="zh-CN" altLang="en-US" sz="3200" smtClean="0"/>
              <a:t>三、引领社会风尚</a:t>
            </a:r>
          </a:p>
        </p:txBody>
      </p:sp>
      <p:sp>
        <p:nvSpPr>
          <p:cNvPr id="167939" name="矩形 10250"/>
          <p:cNvSpPr>
            <a:spLocks noChangeArrowheads="1"/>
          </p:cNvSpPr>
          <p:nvPr/>
        </p:nvSpPr>
        <p:spPr bwMode="auto">
          <a:xfrm>
            <a:off x="4903788" y="2732088"/>
            <a:ext cx="5078412" cy="319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spcBef>
                <a:spcPts val="1440"/>
              </a:spcBef>
              <a:buFont typeface="Arial" panose="020B0604020202020204" pitchFamily="34" charset="0"/>
              <a:buNone/>
            </a:pPr>
            <a:r>
              <a:rPr lang="en-US" altLang="zh-CN" sz="2400">
                <a:latin typeface="微软雅黑" panose="020B0503020204020204" pitchFamily="34" charset="-122"/>
              </a:rPr>
              <a:t>        荣辱观对个人的思想行为具有鲜明的动力、导向和调节作用。社会风尚同荣辱观紧密相连，两者相互影响、相互作用。大学生应以正确的荣辱观为指导，坚定正确的行为导向，产生正确的价值激励，助推全社会形成知荣明辱的良好道德风尚。</a:t>
            </a:r>
            <a:endParaRPr lang="zh-CN" altLang="en-US" sz="2400">
              <a:latin typeface="微软雅黑" panose="020B0503020204020204" pitchFamily="34" charset="-122"/>
            </a:endParaRPr>
          </a:p>
        </p:txBody>
      </p:sp>
      <p:grpSp>
        <p:nvGrpSpPr>
          <p:cNvPr id="167940" name="组合 2"/>
          <p:cNvGrpSpPr/>
          <p:nvPr/>
        </p:nvGrpSpPr>
        <p:grpSpPr bwMode="auto">
          <a:xfrm>
            <a:off x="3336925" y="1435100"/>
            <a:ext cx="5689600" cy="1008063"/>
            <a:chOff x="1667022" y="1052736"/>
            <a:chExt cx="7290248" cy="1008112"/>
          </a:xfrm>
        </p:grpSpPr>
        <p:pic>
          <p:nvPicPr>
            <p:cNvPr id="167942" name="Picture 333" descr="A06"/>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l="6186" t="13637" r="5154" b="11363"/>
            <a:stretch>
              <a:fillRect/>
            </a:stretch>
          </p:blipFill>
          <p:spPr bwMode="auto">
            <a:xfrm>
              <a:off x="1667022" y="1052736"/>
              <a:ext cx="729024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43" name="文本框 11270"/>
            <p:cNvSpPr txBox="1">
              <a:spLocks noChangeArrowheads="1"/>
            </p:cNvSpPr>
            <p:nvPr/>
          </p:nvSpPr>
          <p:spPr bwMode="auto">
            <a:xfrm>
              <a:off x="1895895" y="1239143"/>
              <a:ext cx="6832503" cy="46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2400">
                  <a:solidFill>
                    <a:srgbClr val="993300"/>
                  </a:solidFill>
                </a:rPr>
                <a:t>（一）知荣辱</a:t>
              </a:r>
            </a:p>
          </p:txBody>
        </p:sp>
      </p:grpSp>
      <p:pic>
        <p:nvPicPr>
          <p:cNvPr id="167941" name="内容占位符 1" descr="荣辱观"/>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2020888" y="2508250"/>
            <a:ext cx="2665412" cy="3536950"/>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标题 1"/>
          <p:cNvSpPr>
            <a:spLocks noGrp="1" noChangeArrowheads="1"/>
          </p:cNvSpPr>
          <p:nvPr>
            <p:ph type="title"/>
          </p:nvPr>
        </p:nvSpPr>
        <p:spPr/>
        <p:txBody>
          <a:bodyPr/>
          <a:lstStyle/>
          <a:p>
            <a:r>
              <a:rPr lang="zh-CN" altLang="en-US" sz="3200" smtClean="0"/>
              <a:t>三、引领社会风尚</a:t>
            </a:r>
          </a:p>
        </p:txBody>
      </p:sp>
      <p:sp>
        <p:nvSpPr>
          <p:cNvPr id="8" name="矩形 7"/>
          <p:cNvSpPr/>
          <p:nvPr/>
        </p:nvSpPr>
        <p:spPr>
          <a:xfrm>
            <a:off x="1971675" y="3652520"/>
            <a:ext cx="8352790" cy="2615565"/>
          </a:xfrm>
          <a:prstGeom prst="rect">
            <a:avLst/>
          </a:prstGeom>
          <a:solidFill>
            <a:srgbClr val="FFFFFF">
              <a:alpha val="85000"/>
            </a:srgbClr>
          </a:solidFill>
          <a:ln w="9525" cap="flat" cmpd="sng" algn="ctr">
            <a:solidFill>
              <a:srgbClr val="C00000"/>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1" fontAlgn="auto" hangingPunct="1">
              <a:spcBef>
                <a:spcPts val="0"/>
              </a:spcBef>
              <a:spcAft>
                <a:spcPts val="0"/>
              </a:spcAft>
              <a:defRPr/>
            </a:pPr>
            <a:endParaRPr lang="zh-CN" altLang="en-US" sz="3200" b="1" kern="0">
              <a:solidFill>
                <a:prstClr val="white"/>
              </a:solidFill>
              <a:latin typeface="微软雅黑" panose="020B0503020204020204" pitchFamily="34" charset="-122"/>
              <a:cs typeface="+mn-ea"/>
            </a:endParaRPr>
          </a:p>
        </p:txBody>
      </p:sp>
      <p:grpSp>
        <p:nvGrpSpPr>
          <p:cNvPr id="169990" name="组合 2"/>
          <p:cNvGrpSpPr/>
          <p:nvPr/>
        </p:nvGrpSpPr>
        <p:grpSpPr bwMode="auto">
          <a:xfrm>
            <a:off x="3251200" y="1354138"/>
            <a:ext cx="5689600" cy="1008062"/>
            <a:chOff x="1667022" y="1052736"/>
            <a:chExt cx="7290248" cy="1008112"/>
          </a:xfrm>
        </p:grpSpPr>
        <p:pic>
          <p:nvPicPr>
            <p:cNvPr id="169993" name="Picture 333" descr="A06"/>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l="6186" t="13637" r="5154" b="11363"/>
            <a:stretch>
              <a:fillRect/>
            </a:stretch>
          </p:blipFill>
          <p:spPr bwMode="auto">
            <a:xfrm>
              <a:off x="1667022" y="1052736"/>
              <a:ext cx="729024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94" name="文本框 11270"/>
            <p:cNvSpPr txBox="1">
              <a:spLocks noChangeArrowheads="1"/>
            </p:cNvSpPr>
            <p:nvPr/>
          </p:nvSpPr>
          <p:spPr bwMode="auto">
            <a:xfrm>
              <a:off x="1895895" y="1239143"/>
              <a:ext cx="6832503" cy="46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2400">
                  <a:solidFill>
                    <a:srgbClr val="993300"/>
                  </a:solidFill>
                </a:rPr>
                <a:t>（二）讲正气</a:t>
              </a:r>
            </a:p>
          </p:txBody>
        </p:sp>
      </p:grpSp>
      <p:sp>
        <p:nvSpPr>
          <p:cNvPr id="169991" name="文本框 2"/>
          <p:cNvSpPr txBox="1">
            <a:spLocks noChangeArrowheads="1"/>
          </p:cNvSpPr>
          <p:nvPr/>
        </p:nvSpPr>
        <p:spPr bwMode="auto">
          <a:xfrm>
            <a:off x="3378200" y="2284413"/>
            <a:ext cx="5562600" cy="160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b="1">
                <a:solidFill>
                  <a:srgbClr val="C00000"/>
                </a:solidFill>
              </a:rPr>
              <a:t>讲正气，就是坚持真理、坚持原则，坚持同一切歪风邪气作斗争。</a:t>
            </a:r>
          </a:p>
          <a:p>
            <a:pPr algn="just">
              <a:lnSpc>
                <a:spcPct val="120000"/>
              </a:lnSpc>
              <a:spcBef>
                <a:spcPts val="1440"/>
              </a:spcBef>
              <a:buFont typeface="Arial" panose="020B0604020202020204" pitchFamily="34" charset="0"/>
              <a:buNone/>
            </a:pPr>
            <a:endParaRPr lang="zh-CN" altLang="en-US" sz="2400"/>
          </a:p>
        </p:txBody>
      </p:sp>
      <p:sp>
        <p:nvSpPr>
          <p:cNvPr id="169992" name="文本框 1"/>
          <p:cNvSpPr txBox="1">
            <a:spLocks noChangeArrowheads="1"/>
          </p:cNvSpPr>
          <p:nvPr/>
        </p:nvSpPr>
        <p:spPr bwMode="auto">
          <a:xfrm>
            <a:off x="2008188" y="3844925"/>
            <a:ext cx="8280400"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a:t>一要要洁身自好、严于律己，自觉远离低级趣味；</a:t>
            </a:r>
          </a:p>
          <a:p>
            <a:pPr algn="just">
              <a:lnSpc>
                <a:spcPct val="120000"/>
              </a:lnSpc>
              <a:spcBef>
                <a:spcPts val="1440"/>
              </a:spcBef>
              <a:buFont typeface="Arial" panose="020B0604020202020204" pitchFamily="34" charset="0"/>
              <a:buNone/>
            </a:pPr>
            <a:r>
              <a:rPr lang="zh-CN" altLang="en-US" sz="2400"/>
              <a:t>二要积极维护社会公共秩序，抵制歪风邪气，</a:t>
            </a:r>
          </a:p>
          <a:p>
            <a:pPr algn="just">
              <a:lnSpc>
                <a:spcPct val="120000"/>
              </a:lnSpc>
              <a:spcBef>
                <a:spcPts val="1440"/>
              </a:spcBef>
              <a:buFont typeface="Arial" panose="020B0604020202020204" pitchFamily="34" charset="0"/>
              <a:buNone/>
            </a:pPr>
            <a:r>
              <a:rPr lang="zh-CN" altLang="en-US" sz="2400"/>
              <a:t>三要敢于伸张正义、见义勇为，坚决同践踏社会道德风尚的一切行为作斗争。</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标题 1"/>
          <p:cNvSpPr>
            <a:spLocks noGrp="1" noChangeArrowheads="1"/>
          </p:cNvSpPr>
          <p:nvPr>
            <p:ph type="title"/>
          </p:nvPr>
        </p:nvSpPr>
        <p:spPr/>
        <p:txBody>
          <a:bodyPr/>
          <a:lstStyle/>
          <a:p>
            <a:r>
              <a:rPr lang="zh-CN" altLang="en-US" sz="3200" smtClean="0"/>
              <a:t>三、引领社会风尚</a:t>
            </a:r>
          </a:p>
        </p:txBody>
      </p:sp>
      <p:grpSp>
        <p:nvGrpSpPr>
          <p:cNvPr id="172035" name="组合 2"/>
          <p:cNvGrpSpPr/>
          <p:nvPr/>
        </p:nvGrpSpPr>
        <p:grpSpPr bwMode="auto">
          <a:xfrm>
            <a:off x="3251200" y="1376363"/>
            <a:ext cx="5689600" cy="1008062"/>
            <a:chOff x="1667022" y="1052736"/>
            <a:chExt cx="7290248" cy="1008112"/>
          </a:xfrm>
        </p:grpSpPr>
        <p:pic>
          <p:nvPicPr>
            <p:cNvPr id="172045" name="Picture 333" descr="A06"/>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l="6186" t="13637" r="5154" b="11363"/>
            <a:stretch>
              <a:fillRect/>
            </a:stretch>
          </p:blipFill>
          <p:spPr bwMode="auto">
            <a:xfrm>
              <a:off x="1667022" y="1052736"/>
              <a:ext cx="729024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46" name="文本框 11270"/>
            <p:cNvSpPr txBox="1">
              <a:spLocks noChangeArrowheads="1"/>
            </p:cNvSpPr>
            <p:nvPr/>
          </p:nvSpPr>
          <p:spPr bwMode="auto">
            <a:xfrm>
              <a:off x="1895895" y="1239143"/>
              <a:ext cx="6832503" cy="46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2400">
                  <a:solidFill>
                    <a:srgbClr val="993300"/>
                  </a:solidFill>
                </a:rPr>
                <a:t>（三）作奉献</a:t>
              </a:r>
            </a:p>
          </p:txBody>
        </p:sp>
      </p:grpSp>
      <p:sp>
        <p:nvSpPr>
          <p:cNvPr id="172036" name="文本框 1"/>
          <p:cNvSpPr txBox="1">
            <a:spLocks noChangeArrowheads="1"/>
          </p:cNvSpPr>
          <p:nvPr/>
        </p:nvSpPr>
        <p:spPr bwMode="auto">
          <a:xfrm>
            <a:off x="2133600" y="3348038"/>
            <a:ext cx="1938338"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b="1">
                <a:solidFill>
                  <a:srgbClr val="C00000"/>
                </a:solidFill>
              </a:rPr>
              <a:t>“奉献精神是社会责任感的集中表现。”</a:t>
            </a:r>
          </a:p>
        </p:txBody>
      </p:sp>
      <p:sp>
        <p:nvSpPr>
          <p:cNvPr id="172037" name="文本框 3"/>
          <p:cNvSpPr txBox="1">
            <a:spLocks noChangeArrowheads="1"/>
          </p:cNvSpPr>
          <p:nvPr/>
        </p:nvSpPr>
        <p:spPr bwMode="auto">
          <a:xfrm>
            <a:off x="4986338" y="2306638"/>
            <a:ext cx="52197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b="1"/>
              <a:t>热心公益与爱心资助、心中有爱是奉献精神。</a:t>
            </a:r>
          </a:p>
        </p:txBody>
      </p:sp>
      <p:sp>
        <p:nvSpPr>
          <p:cNvPr id="172038" name="文本框 8"/>
          <p:cNvSpPr txBox="1">
            <a:spLocks noChangeArrowheads="1"/>
          </p:cNvSpPr>
          <p:nvPr/>
        </p:nvSpPr>
        <p:spPr bwMode="auto">
          <a:xfrm>
            <a:off x="4986338" y="3348038"/>
            <a:ext cx="5219700"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b="1"/>
              <a:t>在危难关头挺身而出、牺牲小我是奉献精神。</a:t>
            </a:r>
          </a:p>
        </p:txBody>
      </p:sp>
      <p:sp>
        <p:nvSpPr>
          <p:cNvPr id="172039" name="文本框 9"/>
          <p:cNvSpPr txBox="1">
            <a:spLocks noChangeArrowheads="1"/>
          </p:cNvSpPr>
          <p:nvPr/>
        </p:nvSpPr>
        <p:spPr bwMode="auto">
          <a:xfrm>
            <a:off x="4986338" y="4440238"/>
            <a:ext cx="5694362"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zh-CN" altLang="en-US" sz="2400" b="1"/>
              <a:t>以职业与事业为人生目标的爱岗敬业是奉献精神。</a:t>
            </a:r>
          </a:p>
        </p:txBody>
      </p:sp>
      <p:sp>
        <p:nvSpPr>
          <p:cNvPr id="12" name="右箭头 50"/>
          <p:cNvSpPr/>
          <p:nvPr/>
        </p:nvSpPr>
        <p:spPr>
          <a:xfrm>
            <a:off x="4686300" y="2435225"/>
            <a:ext cx="300038" cy="204788"/>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zh-CN" altLang="en-US" sz="2400"/>
          </a:p>
        </p:txBody>
      </p:sp>
      <p:sp>
        <p:nvSpPr>
          <p:cNvPr id="13" name="右箭头 50"/>
          <p:cNvSpPr/>
          <p:nvPr/>
        </p:nvSpPr>
        <p:spPr>
          <a:xfrm>
            <a:off x="4686300" y="3546475"/>
            <a:ext cx="300038" cy="2032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zh-CN" altLang="en-US" sz="2400"/>
          </a:p>
        </p:txBody>
      </p:sp>
      <p:sp>
        <p:nvSpPr>
          <p:cNvPr id="14" name="右箭头 50"/>
          <p:cNvSpPr/>
          <p:nvPr/>
        </p:nvSpPr>
        <p:spPr>
          <a:xfrm>
            <a:off x="4686300" y="4718050"/>
            <a:ext cx="300038" cy="2032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zh-CN" altLang="en-US" sz="2400"/>
          </a:p>
        </p:txBody>
      </p:sp>
      <p:sp>
        <p:nvSpPr>
          <p:cNvPr id="4" name="右箭头 50"/>
          <p:cNvSpPr/>
          <p:nvPr/>
        </p:nvSpPr>
        <p:spPr>
          <a:xfrm>
            <a:off x="4686300" y="5791200"/>
            <a:ext cx="300038" cy="2032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zh-CN" altLang="en-US" sz="2400"/>
          </a:p>
        </p:txBody>
      </p:sp>
      <p:sp>
        <p:nvSpPr>
          <p:cNvPr id="172044" name="文本框 99"/>
          <p:cNvSpPr txBox="1">
            <a:spLocks noChangeArrowheads="1"/>
          </p:cNvSpPr>
          <p:nvPr/>
        </p:nvSpPr>
        <p:spPr bwMode="auto">
          <a:xfrm>
            <a:off x="4986338" y="5532438"/>
            <a:ext cx="56943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zh-CN" sz="2400" b="1">
                <a:solidFill>
                  <a:srgbClr val="000000"/>
                </a:solidFill>
              </a:rPr>
              <a:t>以服务国家科学技术创新进步或捍卫国家安全为己任是奉献精神。</a:t>
            </a:r>
            <a:endParaRPr lang="zh-CN" altLang="en-US" sz="2400" b="1"/>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标题 1"/>
          <p:cNvSpPr>
            <a:spLocks noGrp="1" noChangeArrowheads="1"/>
          </p:cNvSpPr>
          <p:nvPr>
            <p:ph type="title"/>
          </p:nvPr>
        </p:nvSpPr>
        <p:spPr/>
        <p:txBody>
          <a:bodyPr/>
          <a:lstStyle/>
          <a:p>
            <a:r>
              <a:rPr lang="zh-CN" altLang="en-US" sz="3200" smtClean="0"/>
              <a:t>三、引领社会风尚</a:t>
            </a:r>
          </a:p>
        </p:txBody>
      </p:sp>
      <p:sp>
        <p:nvSpPr>
          <p:cNvPr id="174083" name="文本框 3"/>
          <p:cNvSpPr txBox="1">
            <a:spLocks noChangeArrowheads="1"/>
          </p:cNvSpPr>
          <p:nvPr/>
        </p:nvSpPr>
        <p:spPr bwMode="auto">
          <a:xfrm>
            <a:off x="1701209" y="1446028"/>
            <a:ext cx="8506047" cy="3194721"/>
          </a:xfrm>
          <a:prstGeom prst="rect">
            <a:avLst/>
          </a:prstGeom>
          <a:solidFill>
            <a:schemeClr val="accent2"/>
          </a:solidFill>
          <a:ln w="66675">
            <a:solidFill>
              <a:srgbClr val="444444"/>
            </a:solidFill>
            <a:prstDash val="dashDot"/>
            <a:round/>
          </a:ln>
        </p:spPr>
        <p:txBody>
          <a:bodyPr wrap="square">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en-US" altLang="zh-CN" sz="2400" dirty="0">
                <a:solidFill>
                  <a:schemeClr val="bg1"/>
                </a:solidFill>
              </a:rPr>
              <a:t>       </a:t>
            </a:r>
            <a:r>
              <a:rPr lang="zh-CN" altLang="en-US" sz="2800" b="1" dirty="0">
                <a:solidFill>
                  <a:schemeClr val="bg1"/>
                </a:solidFill>
                <a:latin typeface="宋体" panose="02010600030101010101" pitchFamily="2" charset="-122"/>
                <a:ea typeface="宋体" panose="02010600030101010101" pitchFamily="2" charset="-122"/>
              </a:rPr>
              <a:t>新时代的大学生作为实现民族伟大复兴重任的中坚力量，其道德状态和精神风貌在很大程度上影响着整个社会的道德状态和精神风貌。大学生要以高度的主人翁精神，积极参与各种精神文明创建活动，为家庭谋幸福、为他人送温暖、为社会作贡献，不断引领社会风尚，提升道德品质。</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标题 1"/>
          <p:cNvSpPr>
            <a:spLocks noGrp="1" noChangeArrowheads="1"/>
          </p:cNvSpPr>
          <p:nvPr>
            <p:ph type="title"/>
          </p:nvPr>
        </p:nvSpPr>
        <p:spPr/>
        <p:txBody>
          <a:bodyPr/>
          <a:lstStyle/>
          <a:p>
            <a:r>
              <a:rPr lang="zh-CN" altLang="en-US" sz="3200" smtClean="0"/>
              <a:t>三、引领社会风尚</a:t>
            </a:r>
          </a:p>
        </p:txBody>
      </p:sp>
      <p:grpSp>
        <p:nvGrpSpPr>
          <p:cNvPr id="176131" name="组合 2"/>
          <p:cNvGrpSpPr/>
          <p:nvPr/>
        </p:nvGrpSpPr>
        <p:grpSpPr bwMode="auto">
          <a:xfrm>
            <a:off x="3251200" y="1327150"/>
            <a:ext cx="5689600" cy="1008063"/>
            <a:chOff x="1667022" y="1052736"/>
            <a:chExt cx="7290248" cy="1008112"/>
          </a:xfrm>
        </p:grpSpPr>
        <p:pic>
          <p:nvPicPr>
            <p:cNvPr id="176134" name="Picture 333" descr="A06"/>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l="6186" t="13637" r="5154" b="11363"/>
            <a:stretch>
              <a:fillRect/>
            </a:stretch>
          </p:blipFill>
          <p:spPr bwMode="auto">
            <a:xfrm>
              <a:off x="1667022" y="1052736"/>
              <a:ext cx="7290248"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5" name="文本框 11270"/>
            <p:cNvSpPr txBox="1">
              <a:spLocks noChangeArrowheads="1"/>
            </p:cNvSpPr>
            <p:nvPr/>
          </p:nvSpPr>
          <p:spPr bwMode="auto">
            <a:xfrm>
              <a:off x="1895895" y="1239143"/>
              <a:ext cx="6832503" cy="460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50000"/>
                </a:spcBef>
                <a:buFont typeface="Arial" panose="020B0604020202020204" pitchFamily="34" charset="0"/>
                <a:buNone/>
              </a:pPr>
              <a:r>
                <a:rPr lang="zh-CN" altLang="en-US" sz="2400">
                  <a:solidFill>
                    <a:srgbClr val="993300"/>
                  </a:solidFill>
                </a:rPr>
                <a:t>（四）促和谐</a:t>
              </a:r>
            </a:p>
          </p:txBody>
        </p:sp>
      </p:grpSp>
      <p:sp>
        <p:nvSpPr>
          <p:cNvPr id="176132" name="文本框 3"/>
          <p:cNvSpPr txBox="1">
            <a:spLocks noChangeArrowheads="1"/>
          </p:cNvSpPr>
          <p:nvPr/>
        </p:nvSpPr>
        <p:spPr bwMode="auto">
          <a:xfrm>
            <a:off x="1685925" y="2192338"/>
            <a:ext cx="8820150" cy="230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spcBef>
                <a:spcPts val="1440"/>
              </a:spcBef>
              <a:buFont typeface="Arial" panose="020B0604020202020204" pitchFamily="34" charset="0"/>
              <a:buNone/>
            </a:pPr>
            <a:r>
              <a:rPr lang="en-US" altLang="zh-CN" sz="2400"/>
              <a:t>       </a:t>
            </a:r>
            <a:r>
              <a:rPr lang="zh-CN" altLang="en-US" sz="2400"/>
              <a:t>促和谐就是要促进自我身心的和谐、个人与他人的和谐、个人与社会的和谐、人与自然的和谐等。大学生要用和谐的态度对待人生实践，使崇尚和谐、维护和谐内化为自己的思想意识和行为习惯，推动人与人之间、人与社会之间融洽相处，实现人与自然之间友好共生。</a:t>
            </a:r>
          </a:p>
        </p:txBody>
      </p:sp>
      <p:pic>
        <p:nvPicPr>
          <p:cNvPr id="4" name="图片 3"/>
          <p:cNvPicPr>
            <a:picLocks noChangeAspect="1"/>
          </p:cNvPicPr>
          <p:nvPr/>
        </p:nvPicPr>
        <p:blipFill rotWithShape="1">
          <a:blip r:embed="rId4" cstate="print"/>
          <a:srcRect/>
          <a:stretch>
            <a:fillRect/>
          </a:stretch>
        </p:blipFill>
        <p:spPr>
          <a:xfrm>
            <a:off x="3612515" y="4495288"/>
            <a:ext cx="5537200" cy="1743710"/>
          </a:xfrm>
          <a:prstGeom prst="rect">
            <a:avLst/>
          </a:prstGeom>
          <a:ln>
            <a:noFill/>
          </a:ln>
          <a:effectLst>
            <a:softEdge rad="112500"/>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标题 1"/>
          <p:cNvSpPr>
            <a:spLocks noGrp="1" noChangeArrowheads="1"/>
          </p:cNvSpPr>
          <p:nvPr>
            <p:ph type="title"/>
          </p:nvPr>
        </p:nvSpPr>
        <p:spPr/>
        <p:txBody>
          <a:bodyPr/>
          <a:lstStyle/>
          <a:p>
            <a:r>
              <a:rPr lang="zh-CN" altLang="zh-CN" sz="3200" smtClean="0"/>
              <a:t>拓展阅读材料作业与思考</a:t>
            </a:r>
            <a:endParaRPr lang="zh-CN" altLang="en-US" sz="3200" smtClean="0"/>
          </a:p>
        </p:txBody>
      </p:sp>
      <p:sp>
        <p:nvSpPr>
          <p:cNvPr id="178179" name="内容占位符 2"/>
          <p:cNvSpPr>
            <a:spLocks noGrp="1" noChangeArrowheads="1"/>
          </p:cNvSpPr>
          <p:nvPr>
            <p:ph idx="1"/>
          </p:nvPr>
        </p:nvSpPr>
        <p:spPr>
          <a:xfrm>
            <a:off x="2655888" y="1350963"/>
            <a:ext cx="8940800" cy="4527550"/>
          </a:xfrm>
        </p:spPr>
        <p:txBody>
          <a:bodyPr>
            <a:normAutofit fontScale="85000" lnSpcReduction="20000"/>
          </a:bodyPr>
          <a:lstStyle/>
          <a:p>
            <a:pPr>
              <a:buFont typeface="Wingdings" panose="05000000000000000000" pitchFamily="2" charset="2"/>
              <a:buNone/>
            </a:pPr>
            <a:r>
              <a:rPr lang="zh-CN" altLang="en-US" smtClean="0"/>
              <a:t>马克思：</a:t>
            </a:r>
            <a:r>
              <a:rPr lang="en-US" altLang="zh-CN" smtClean="0"/>
              <a:t>《</a:t>
            </a:r>
            <a:r>
              <a:rPr lang="zh-CN" altLang="en-US" smtClean="0"/>
              <a:t>青年在选择职业时的考虑</a:t>
            </a:r>
            <a:r>
              <a:rPr lang="en-US" altLang="zh-CN" smtClean="0"/>
              <a:t>》</a:t>
            </a:r>
          </a:p>
          <a:p>
            <a:pPr>
              <a:buFont typeface="Wingdings" panose="05000000000000000000" pitchFamily="2" charset="2"/>
              <a:buNone/>
            </a:pPr>
            <a:r>
              <a:rPr lang="zh-CN" altLang="en-US" smtClean="0"/>
              <a:t>习近平：</a:t>
            </a:r>
            <a:r>
              <a:rPr lang="en-US" altLang="zh-CN" smtClean="0"/>
              <a:t>《</a:t>
            </a:r>
            <a:r>
              <a:rPr lang="zh-CN" altLang="en-US" smtClean="0"/>
              <a:t>在纪念孔子诞辰</a:t>
            </a:r>
            <a:r>
              <a:rPr lang="en-US" altLang="zh-CN" smtClean="0"/>
              <a:t>2565</a:t>
            </a:r>
            <a:r>
              <a:rPr lang="zh-CN" altLang="en-US" smtClean="0"/>
              <a:t>周年国际学术研讨会暨国际儒学联合会第五届会员大会开幕会上的讲话</a:t>
            </a:r>
            <a:r>
              <a:rPr lang="en-US" altLang="zh-CN" smtClean="0"/>
              <a:t>》</a:t>
            </a:r>
          </a:p>
          <a:p>
            <a:pPr>
              <a:buFont typeface="Wingdings" panose="05000000000000000000" pitchFamily="2" charset="2"/>
              <a:buNone/>
            </a:pPr>
            <a:r>
              <a:rPr lang="zh-CN" altLang="zh-CN" smtClean="0"/>
              <a:t>《亲密关系》（第</a:t>
            </a:r>
            <a:r>
              <a:rPr lang="zh-CN" altLang="en-US" smtClean="0"/>
              <a:t>六</a:t>
            </a:r>
            <a:r>
              <a:rPr lang="zh-CN" altLang="zh-CN" smtClean="0"/>
              <a:t>版）</a:t>
            </a:r>
            <a:r>
              <a:rPr lang="en-US" altLang="zh-CN" smtClean="0"/>
              <a:t>, </a:t>
            </a:r>
            <a:r>
              <a:rPr lang="zh-CN" altLang="en-US" smtClean="0"/>
              <a:t>罗兰</a:t>
            </a:r>
            <a:r>
              <a:rPr lang="en-US" altLang="zh-CN" smtClean="0"/>
              <a:t>·</a:t>
            </a:r>
            <a:r>
              <a:rPr lang="zh-CN" altLang="en-US" smtClean="0"/>
              <a:t>米勒 </a:t>
            </a:r>
            <a:r>
              <a:rPr lang="en-US" altLang="zh-CN" smtClean="0"/>
              <a:t>(Rowland S. Miller)</a:t>
            </a:r>
            <a:r>
              <a:rPr lang="zh-CN" altLang="en-US" smtClean="0"/>
              <a:t>著</a:t>
            </a:r>
            <a:r>
              <a:rPr lang="en-US" altLang="zh-CN" smtClean="0"/>
              <a:t>,</a:t>
            </a:r>
            <a:r>
              <a:rPr lang="zh-CN" altLang="en-US" smtClean="0"/>
              <a:t>人民邮电出版社。</a:t>
            </a:r>
            <a:endParaRPr lang="en-US" altLang="zh-CN" smtClean="0"/>
          </a:p>
          <a:p>
            <a:r>
              <a:rPr lang="zh-CN" altLang="zh-CN" smtClean="0"/>
              <a:t>辜鸿铭著：《中国人的精神》，广西师范大学出版社</a:t>
            </a:r>
            <a:r>
              <a:rPr lang="en-US" altLang="zh-CN" smtClean="0"/>
              <a:t>2001</a:t>
            </a:r>
            <a:r>
              <a:rPr lang="zh-CN" altLang="zh-CN" smtClean="0"/>
              <a:t>年版</a:t>
            </a:r>
            <a:endParaRPr lang="en-US" altLang="zh-CN" smtClean="0"/>
          </a:p>
          <a:p>
            <a:r>
              <a:rPr lang="zh-CN" altLang="zh-CN" smtClean="0"/>
              <a:t>爱弥尔·涂尔干著，渠东、付德根译：《职业伦理与公民道德》，上海人民出版社</a:t>
            </a:r>
            <a:r>
              <a:rPr lang="en-US" altLang="zh-CN" smtClean="0"/>
              <a:t>2006</a:t>
            </a:r>
            <a:r>
              <a:rPr lang="zh-CN" altLang="zh-CN" smtClean="0"/>
              <a:t>年版</a:t>
            </a:r>
            <a:endParaRPr lang="en-US" altLang="zh-CN" smtClean="0"/>
          </a:p>
          <a:p>
            <a:endParaRPr lang="zh-CN" altLang="zh-CN" smtClean="0"/>
          </a:p>
          <a:p>
            <a:pPr>
              <a:buFont typeface="Wingdings" panose="05000000000000000000" pitchFamily="2" charset="2"/>
              <a:buNone/>
            </a:pPr>
            <a:r>
              <a:rPr lang="en-US" altLang="zh-CN" smtClean="0"/>
              <a:t>    </a:t>
            </a:r>
          </a:p>
        </p:txBody>
      </p:sp>
      <p:pic>
        <p:nvPicPr>
          <p:cNvPr id="178180" name="Picture 2" descr="http://p3.so.qhmsg.com/bdr/_240_/t01d25e291e306db3b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3" y="2047875"/>
            <a:ext cx="148272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1"/>
          <p:cNvSpPr>
            <a:spLocks noGrp="1" noChangeArrowheads="1"/>
          </p:cNvSpPr>
          <p:nvPr>
            <p:ph type="title"/>
          </p:nvPr>
        </p:nvSpPr>
        <p:spPr/>
        <p:txBody>
          <a:bodyPr/>
          <a:lstStyle/>
          <a:p>
            <a:r>
              <a:rPr lang="zh-CN" altLang="en-US" smtClean="0"/>
              <a:t>作业与思考</a:t>
            </a:r>
          </a:p>
        </p:txBody>
      </p:sp>
      <p:sp>
        <p:nvSpPr>
          <p:cNvPr id="179203" name="内容占位符 2"/>
          <p:cNvSpPr>
            <a:spLocks noGrp="1" noChangeArrowheads="1"/>
          </p:cNvSpPr>
          <p:nvPr>
            <p:ph idx="1"/>
          </p:nvPr>
        </p:nvSpPr>
        <p:spPr/>
        <p:txBody>
          <a:bodyPr/>
          <a:lstStyle/>
          <a:p>
            <a:r>
              <a:rPr lang="zh-CN" altLang="en-US" smtClean="0"/>
              <a:t>道德是什么？</a:t>
            </a:r>
            <a:endParaRPr lang="en-US" altLang="zh-CN" smtClean="0"/>
          </a:p>
          <a:p>
            <a:r>
              <a:rPr lang="zh-CN" altLang="en-US" smtClean="0"/>
              <a:t>如何对中华传统美德进行创造性转化和创新性发展？</a:t>
            </a:r>
          </a:p>
          <a:p>
            <a:r>
              <a:rPr lang="zh-CN" altLang="en-US" smtClean="0"/>
              <a:t>结合近期关于道德状况的新闻事件，小组讨论：如何促进社会成员遵守道德准则？根据讨论心得，写一篇自命题议论文。</a:t>
            </a:r>
            <a:endParaRPr lang="en-US" altLang="zh-CN" smtClean="0"/>
          </a:p>
          <a:p>
            <a:r>
              <a:rPr lang="zh-CN" altLang="en-US" smtClean="0"/>
              <a:t>大学生如何通过参与道德实践引领社会风尚？</a:t>
            </a:r>
            <a:endParaRPr lang="en-US" altLang="zh-CN" smtClean="0"/>
          </a:p>
          <a:p>
            <a:endParaRPr lang="en-US" altLang="zh-CN" smtClean="0"/>
          </a:p>
          <a:p>
            <a:endParaRPr lang="zh-CN"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p:txBody>
          <a:bodyPr/>
          <a:lstStyle/>
          <a:p>
            <a:r>
              <a:rPr lang="zh-CN" altLang="en-US" sz="3200" smtClean="0"/>
              <a:t>一、什么是道德</a:t>
            </a:r>
          </a:p>
        </p:txBody>
      </p:sp>
      <p:sp>
        <p:nvSpPr>
          <p:cNvPr id="27651" name="内容占位符 2"/>
          <p:cNvSpPr>
            <a:spLocks noGrp="1"/>
          </p:cNvSpPr>
          <p:nvPr>
            <p:ph idx="1"/>
          </p:nvPr>
        </p:nvSpPr>
        <p:spPr/>
        <p:txBody>
          <a:bodyPr/>
          <a:lstStyle/>
          <a:p>
            <a:r>
              <a:rPr lang="zh-CN" altLang="en-US" b="1" noProof="1" smtClean="0">
                <a:solidFill>
                  <a:srgbClr val="002060"/>
                </a:solidFill>
              </a:rPr>
              <a:t>（二）道德的本质</a:t>
            </a:r>
            <a:endParaRPr lang="zh-CN" altLang="en-US" noProof="1" smtClean="0"/>
          </a:p>
          <a:p>
            <a:pPr>
              <a:buFont typeface="Wingdings" panose="05000000000000000000" pitchFamily="2" charset="2"/>
              <a:buNone/>
            </a:pPr>
            <a:endParaRPr lang="zh-CN" altLang="zh-CN" noProof="1" smtClean="0"/>
          </a:p>
          <a:p>
            <a:pPr algn="ctr">
              <a:lnSpc>
                <a:spcPct val="200000"/>
              </a:lnSpc>
              <a:spcBef>
                <a:spcPct val="0"/>
              </a:spcBef>
              <a:buFont typeface="Wingdings" panose="05000000000000000000" pitchFamily="2" charset="2"/>
              <a:buNone/>
            </a:pPr>
            <a:r>
              <a:rPr lang="zh-CN" altLang="en-US" b="1" noProof="1" smtClean="0">
                <a:solidFill>
                  <a:srgbClr val="7030A0"/>
                </a:solidFill>
              </a:rPr>
              <a:t>道德是社会利益关系的特殊调节方式</a:t>
            </a:r>
          </a:p>
          <a:p>
            <a:pPr algn="ctr">
              <a:lnSpc>
                <a:spcPct val="150000"/>
              </a:lnSpc>
              <a:spcBef>
                <a:spcPct val="0"/>
              </a:spcBef>
              <a:buFont typeface="Wingdings" panose="05000000000000000000" pitchFamily="2" charset="2"/>
              <a:buNone/>
            </a:pPr>
            <a:r>
              <a:rPr lang="zh-CN" altLang="en-US" b="1" noProof="1" smtClean="0"/>
              <a:t>道德是一种调整人与人、人与社会、人与自然以及人与自身之间关系的特殊的行为规范</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21" descr="timg (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653"/>
            <a:ext cx="12192000" cy="6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2"/>
          <p:cNvSpPr>
            <a:spLocks noGrp="1"/>
          </p:cNvSpPr>
          <p:nvPr>
            <p:ph type="title"/>
          </p:nvPr>
        </p:nvSpPr>
        <p:spPr>
          <a:xfrm>
            <a:off x="658813" y="2546350"/>
            <a:ext cx="10363200" cy="1143000"/>
          </a:xfrm>
        </p:spPr>
        <p:txBody>
          <a:bodyPr rtlCol="0">
            <a:normAutofit fontScale="90000"/>
          </a:bodyPr>
          <a:lstStyle/>
          <a:p>
            <a:pPr fontAlgn="auto">
              <a:spcAft>
                <a:spcPts val="0"/>
              </a:spcAft>
              <a:defRPr/>
            </a:pPr>
            <a:r>
              <a:rPr lang="zh-CN" altLang="en-US" sz="8800" smtClean="0">
                <a:solidFill>
                  <a:srgbClr val="FF0000"/>
                </a:solidFill>
                <a:latin typeface="隶书" panose="02010509060101010101" charset="-122"/>
                <a:ea typeface="隶书" panose="02010509060101010101" charset="-122"/>
              </a:rPr>
              <a:t>      谢 谢！</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p:txBody>
          <a:bodyPr/>
          <a:lstStyle/>
          <a:p>
            <a:r>
              <a:rPr lang="zh-CN" altLang="en-US" sz="3200" smtClean="0"/>
              <a:t>一、什么是道德</a:t>
            </a:r>
          </a:p>
        </p:txBody>
      </p:sp>
      <p:sp>
        <p:nvSpPr>
          <p:cNvPr id="29699" name="内容占位符 2"/>
          <p:cNvSpPr>
            <a:spLocks noGrp="1"/>
          </p:cNvSpPr>
          <p:nvPr>
            <p:ph idx="1"/>
          </p:nvPr>
        </p:nvSpPr>
        <p:spPr/>
        <p:txBody>
          <a:bodyPr/>
          <a:lstStyle/>
          <a:p>
            <a:r>
              <a:rPr lang="zh-CN" altLang="en-US" b="1" noProof="1" smtClean="0">
                <a:solidFill>
                  <a:srgbClr val="002060"/>
                </a:solidFill>
              </a:rPr>
              <a:t>（二）道德的本质</a:t>
            </a:r>
            <a:endParaRPr lang="zh-CN" altLang="en-US" noProof="1" smtClean="0"/>
          </a:p>
          <a:p>
            <a:pPr>
              <a:buFont typeface="Wingdings" panose="05000000000000000000" pitchFamily="2" charset="2"/>
              <a:buNone/>
            </a:pPr>
            <a:endParaRPr lang="zh-CN" altLang="zh-CN" noProof="1" smtClean="0"/>
          </a:p>
          <a:p>
            <a:pPr algn="ctr">
              <a:lnSpc>
                <a:spcPct val="200000"/>
              </a:lnSpc>
              <a:spcBef>
                <a:spcPct val="0"/>
              </a:spcBef>
              <a:buFont typeface="Wingdings" panose="05000000000000000000" pitchFamily="2" charset="2"/>
              <a:buNone/>
            </a:pPr>
            <a:r>
              <a:rPr lang="zh-CN" altLang="en-US" b="1" noProof="1" smtClean="0">
                <a:solidFill>
                  <a:srgbClr val="7030A0"/>
                </a:solidFill>
              </a:rPr>
              <a:t>道德是一种实践精神</a:t>
            </a:r>
          </a:p>
          <a:p>
            <a:pPr>
              <a:lnSpc>
                <a:spcPct val="150000"/>
              </a:lnSpc>
              <a:spcBef>
                <a:spcPct val="0"/>
              </a:spcBef>
              <a:buFont typeface="Wingdings" panose="05000000000000000000" pitchFamily="2" charset="2"/>
              <a:buNone/>
            </a:pPr>
            <a:r>
              <a:rPr lang="zh-CN" altLang="en-US" b="1" noProof="1" smtClean="0"/>
              <a:t>道德是一种旨在通过把握世界的善恶现象而规范人们的行为并通过人们的实践活动体现出来的社会意识。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noChangeArrowheads="1"/>
          </p:cNvSpPr>
          <p:nvPr>
            <p:ph type="title"/>
          </p:nvPr>
        </p:nvSpPr>
        <p:spPr/>
        <p:txBody>
          <a:bodyPr/>
          <a:lstStyle/>
          <a:p>
            <a:r>
              <a:rPr lang="zh-CN" altLang="en-US" sz="3200" smtClean="0"/>
              <a:t>一、什么是道德</a:t>
            </a:r>
          </a:p>
        </p:txBody>
      </p:sp>
      <p:sp>
        <p:nvSpPr>
          <p:cNvPr id="31747" name="内容占位符 2"/>
          <p:cNvSpPr>
            <a:spLocks noGrp="1"/>
          </p:cNvSpPr>
          <p:nvPr>
            <p:ph idx="1"/>
          </p:nvPr>
        </p:nvSpPr>
        <p:spPr/>
        <p:txBody>
          <a:bodyPr/>
          <a:lstStyle/>
          <a:p>
            <a:r>
              <a:rPr lang="zh-CN" altLang="en-US" b="1" noProof="1" smtClean="0">
                <a:solidFill>
                  <a:srgbClr val="002060"/>
                </a:solidFill>
              </a:rPr>
              <a:t>（二）道德的本质</a:t>
            </a:r>
            <a:endParaRPr lang="zh-CN" altLang="en-US" noProof="1" smtClean="0"/>
          </a:p>
          <a:p>
            <a:pPr>
              <a:buFont typeface="Wingdings" panose="05000000000000000000" pitchFamily="2" charset="2"/>
              <a:buNone/>
            </a:pPr>
            <a:endParaRPr lang="zh-CN" altLang="zh-CN" noProof="1" smtClean="0"/>
          </a:p>
          <a:p>
            <a:pPr>
              <a:lnSpc>
                <a:spcPct val="150000"/>
              </a:lnSpc>
              <a:spcBef>
                <a:spcPct val="0"/>
              </a:spcBef>
              <a:buFont typeface="Wingdings" panose="05000000000000000000" pitchFamily="2" charset="2"/>
              <a:buNone/>
            </a:pPr>
            <a:r>
              <a:rPr lang="zh-CN" altLang="en-US" b="1" noProof="1" smtClean="0"/>
              <a:t>总之，道德作为一种实践精神，是特殊的意识信念、行为准则、评价选择等方面的总和，是调节社会关系、发展个人品质、提高精神境界等活动的动力。</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p:txBody>
          <a:bodyPr/>
          <a:lstStyle/>
          <a:p>
            <a:r>
              <a:rPr lang="zh-CN" altLang="en-US" sz="3200" smtClean="0"/>
              <a:t>二、道德的功能与作用</a:t>
            </a:r>
          </a:p>
        </p:txBody>
      </p:sp>
      <p:sp>
        <p:nvSpPr>
          <p:cNvPr id="7171" name="内容占位符 2"/>
          <p:cNvSpPr>
            <a:spLocks noGrp="1"/>
          </p:cNvSpPr>
          <p:nvPr>
            <p:ph idx="1"/>
          </p:nvPr>
        </p:nvSpPr>
        <p:spPr>
          <a:xfrm>
            <a:off x="2209800" y="1684338"/>
            <a:ext cx="7848600" cy="4648200"/>
          </a:xfrm>
        </p:spPr>
        <p:txBody>
          <a:bodyPr/>
          <a:lstStyle/>
          <a:p>
            <a:pPr>
              <a:defRPr/>
            </a:pPr>
            <a:r>
              <a:rPr lang="zh-CN" altLang="en-US" b="1" noProof="1">
                <a:solidFill>
                  <a:srgbClr val="002060"/>
                </a:solidFill>
              </a:rPr>
              <a:t>（一）道德的功能</a:t>
            </a:r>
            <a:endParaRPr lang="zh-CN" altLang="en-US" noProof="1"/>
          </a:p>
          <a:p>
            <a:pPr marL="0" indent="0">
              <a:buFont typeface="Wingdings" panose="05000000000000000000" pitchFamily="2" charset="2"/>
              <a:buNone/>
              <a:defRPr/>
            </a:pPr>
            <a:endParaRPr lang="en-US" altLang="zh-CN" noProof="1"/>
          </a:p>
          <a:p>
            <a:pPr marL="0" indent="0">
              <a:lnSpc>
                <a:spcPct val="150000"/>
              </a:lnSpc>
              <a:spcBef>
                <a:spcPts val="0"/>
              </a:spcBef>
              <a:buFont typeface="Wingdings" panose="05000000000000000000" pitchFamily="2" charset="2"/>
              <a:buNone/>
              <a:defRPr/>
            </a:pP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33796" name="矩形 41"/>
          <p:cNvSpPr>
            <a:spLocks noChangeArrowheads="1"/>
          </p:cNvSpPr>
          <p:nvPr/>
        </p:nvSpPr>
        <p:spPr bwMode="auto">
          <a:xfrm>
            <a:off x="1758950" y="2603500"/>
            <a:ext cx="6499225" cy="3143250"/>
          </a:xfrm>
          <a:prstGeom prst="rect">
            <a:avLst/>
          </a:prstGeom>
          <a:solidFill>
            <a:schemeClr val="bg1"/>
          </a:solidFill>
          <a:ln w="25400">
            <a:solidFill>
              <a:srgbClr val="FFC000"/>
            </a:solidFill>
            <a:miter lim="800000"/>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3797" name="TextBox 25"/>
          <p:cNvSpPr>
            <a:spLocks noChangeArrowheads="1"/>
          </p:cNvSpPr>
          <p:nvPr/>
        </p:nvSpPr>
        <p:spPr bwMode="auto">
          <a:xfrm>
            <a:off x="2354263" y="2703513"/>
            <a:ext cx="453548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b="1" noProof="1">
                <a:solidFill>
                  <a:srgbClr val="0070C0"/>
                </a:solidFill>
                <a:latin typeface="宋体" panose="02010600030101010101" pitchFamily="2" charset="-122"/>
                <a:ea typeface="宋体" panose="02010600030101010101" pitchFamily="2" charset="-122"/>
                <a:sym typeface="微软雅黑" panose="020B0503020204020204" pitchFamily="34" charset="-122"/>
              </a:rPr>
              <a:t>认识功能</a:t>
            </a:r>
          </a:p>
        </p:txBody>
      </p:sp>
      <p:sp>
        <p:nvSpPr>
          <p:cNvPr id="33798" name="矩形 45"/>
          <p:cNvSpPr>
            <a:spLocks noChangeArrowheads="1"/>
          </p:cNvSpPr>
          <p:nvPr/>
        </p:nvSpPr>
        <p:spPr bwMode="auto">
          <a:xfrm>
            <a:off x="1993900" y="2820988"/>
            <a:ext cx="288925" cy="288925"/>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1</a:t>
            </a:r>
            <a:endParaRPr lang="zh-CN" altLang="en-US">
              <a:latin typeface="Arial" panose="020B0604020202020204" pitchFamily="34" charset="0"/>
            </a:endParaRPr>
          </a:p>
        </p:txBody>
      </p:sp>
      <p:sp>
        <p:nvSpPr>
          <p:cNvPr id="22544" name="Text Box 44"/>
          <p:cNvSpPr>
            <a:spLocks noChangeArrowheads="1"/>
          </p:cNvSpPr>
          <p:nvPr/>
        </p:nvSpPr>
        <p:spPr bwMode="auto">
          <a:xfrm>
            <a:off x="1911350" y="3233738"/>
            <a:ext cx="6346825" cy="292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noProof="1">
                <a:latin typeface="宋体" panose="02010600030101010101" pitchFamily="2" charset="-122"/>
                <a:ea typeface="宋体" panose="02010600030101010101" pitchFamily="2" charset="-122"/>
                <a:sym typeface="宋体" panose="02010600030101010101" pitchFamily="2" charset="-122"/>
              </a:rPr>
              <a:t>道德的认识功能是指道德反映社会关系特别是反映社会经济关系的功效与能力。</a:t>
            </a:r>
            <a:endParaRPr lang="zh-CN" altLang="en-US" sz="2800" noProof="1">
              <a:solidFill>
                <a:srgbClr val="7F7F7F"/>
              </a:solidFill>
              <a:latin typeface="微软雅黑" panose="020B0503020204020204" pitchFamily="34" charset="-122"/>
              <a:sym typeface="宋体" panose="02010600030101010101" pitchFamily="2" charset="-122"/>
            </a:endParaRPr>
          </a:p>
          <a:p>
            <a:pPr>
              <a:buFont typeface="Arial" panose="020B0604020202020204" pitchFamily="34" charset="0"/>
              <a:buNone/>
            </a:pPr>
            <a:endParaRPr lang="zh-CN" altLang="en-US" sz="2800" noProof="1">
              <a:solidFill>
                <a:srgbClr val="7F7F7F"/>
              </a:solidFill>
              <a:latin typeface="微软雅黑" panose="020B0503020204020204" pitchFamily="34" charset="-122"/>
              <a:sym typeface="宋体" panose="02010600030101010101" pitchFamily="2" charset="-122"/>
            </a:endParaRPr>
          </a:p>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道德观念</a:t>
            </a:r>
          </a:p>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道德准则</a:t>
            </a:r>
          </a:p>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道德理想</a:t>
            </a:r>
          </a:p>
        </p:txBody>
      </p:sp>
      <p:pic>
        <p:nvPicPr>
          <p:cNvPr id="33800" name="图片 47" descr="C:\Users\吴桢隽\Desktop\0dc6c202f9d6453da480ee371e871703.jpg0dc6c202f9d6453da480ee371e8717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5175" y="2603500"/>
            <a:ext cx="1954213" cy="2627313"/>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右箭头 1"/>
          <p:cNvSpPr/>
          <p:nvPr/>
        </p:nvSpPr>
        <p:spPr>
          <a:xfrm>
            <a:off x="3351213" y="4930775"/>
            <a:ext cx="836612" cy="477838"/>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Text Box 44"/>
          <p:cNvSpPr>
            <a:spLocks noChangeArrowheads="1"/>
          </p:cNvSpPr>
          <p:nvPr/>
        </p:nvSpPr>
        <p:spPr bwMode="auto">
          <a:xfrm>
            <a:off x="4365625" y="4948238"/>
            <a:ext cx="1485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道德认识</a:t>
            </a:r>
          </a:p>
        </p:txBody>
      </p:sp>
      <p:sp>
        <p:nvSpPr>
          <p:cNvPr id="4" name="右箭头 3"/>
          <p:cNvSpPr/>
          <p:nvPr/>
        </p:nvSpPr>
        <p:spPr>
          <a:xfrm>
            <a:off x="5851525" y="4940300"/>
            <a:ext cx="836613" cy="47625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Text Box 44"/>
          <p:cNvSpPr>
            <a:spLocks noChangeArrowheads="1"/>
          </p:cNvSpPr>
          <p:nvPr/>
        </p:nvSpPr>
        <p:spPr bwMode="auto">
          <a:xfrm>
            <a:off x="6804025" y="4772025"/>
            <a:ext cx="14859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道德选择</a:t>
            </a:r>
          </a:p>
          <a:p>
            <a:pPr>
              <a:buFont typeface="Arial" panose="020B0604020202020204" pitchFamily="34" charset="0"/>
              <a:buNone/>
            </a:pPr>
            <a:r>
              <a:rPr lang="zh-CN" altLang="en-US" sz="2400" noProof="1">
                <a:solidFill>
                  <a:srgbClr val="0070C0"/>
                </a:solidFill>
                <a:latin typeface="宋体" panose="02010600030101010101" pitchFamily="2" charset="-122"/>
                <a:ea typeface="宋体" panose="02010600030101010101" pitchFamily="2" charset="-122"/>
                <a:sym typeface="宋体" panose="02010600030101010101" pitchFamily="2" charset="-122"/>
              </a:rPr>
              <a:t>道德行为</a:t>
            </a:r>
          </a:p>
        </p:txBody>
      </p:sp>
      <p:sp>
        <p:nvSpPr>
          <p:cNvPr id="33805" name="流程图: 过程 8"/>
          <p:cNvSpPr>
            <a:spLocks noChangeArrowheads="1"/>
          </p:cNvSpPr>
          <p:nvPr/>
        </p:nvSpPr>
        <p:spPr bwMode="auto">
          <a:xfrm>
            <a:off x="8307388" y="5230813"/>
            <a:ext cx="2109787" cy="536575"/>
          </a:xfrm>
          <a:prstGeom prst="flowChartProcess">
            <a:avLst/>
          </a:prstGeom>
          <a:gradFill rotWithShape="1">
            <a:gsLst>
              <a:gs pos="0">
                <a:srgbClr val="FBFB11"/>
              </a:gs>
              <a:gs pos="100000">
                <a:srgbClr val="83830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buFont typeface="Arial" panose="020B0604020202020204" pitchFamily="34" charset="0"/>
              <a:buNone/>
            </a:pPr>
            <a:r>
              <a:rPr lang="zh-CN" altLang="en-US" b="1">
                <a:latin typeface="微软雅黑" panose="020B0503020204020204" pitchFamily="34" charset="-122"/>
              </a:rPr>
              <a:t>王海滨</a:t>
            </a:r>
            <a:r>
              <a:rPr lang="en-US" altLang="zh-CN" b="1">
                <a:latin typeface="微软雅黑" panose="020B0503020204020204" pitchFamily="34" charset="-122"/>
              </a:rPr>
              <a:t>“</a:t>
            </a:r>
            <a:r>
              <a:rPr lang="zh-CN" altLang="en-US" b="1">
                <a:latin typeface="微软雅黑" panose="020B0503020204020204" pitchFamily="34" charset="-122"/>
              </a:rPr>
              <a:t>见义勇为</a:t>
            </a:r>
            <a:r>
              <a:rPr lang="en-US" altLang="zh-CN" b="1">
                <a:latin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544"/>
                                        </p:tgtEl>
                                        <p:attrNameLst>
                                          <p:attrName>style.visibility</p:attrName>
                                        </p:attrNameLst>
                                      </p:cBhvr>
                                      <p:to>
                                        <p:strVal val="visible"/>
                                      </p:to>
                                    </p:set>
                                    <p:animScale>
                                      <p:cBhvr>
                                        <p:cTn id="7" dur="1000" decel="50000" fill="hold">
                                          <p:stCondLst>
                                            <p:cond delay="0"/>
                                          </p:stCondLst>
                                        </p:cTn>
                                        <p:tgtEl>
                                          <p:spTgt spid="225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2544"/>
                                        </p:tgtEl>
                                        <p:attrNameLst>
                                          <p:attrName>ppt_x</p:attrName>
                                          <p:attrName>ppt_y</p:attrName>
                                        </p:attrNameLst>
                                      </p:cBhvr>
                                      <p:rCtr x="0" y="0"/>
                                    </p:animMotion>
                                    <p:animEffect filter="fade">
                                      <p:cBhvr>
                                        <p:cTn id="9" dur="1000"/>
                                        <p:tgtEl>
                                          <p:spTgt spid="2254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3"/>
                                        </p:tgtEl>
                                        <p:attrNameLst>
                                          <p:attrName>ppt_x</p:attrName>
                                          <p:attrName>ppt_y</p:attrName>
                                        </p:attrNameLst>
                                      </p:cBhvr>
                                      <p:rCtr x="0" y="0"/>
                                    </p:animMotion>
                                    <p:animEffect filter="fade">
                                      <p:cBhvr>
                                        <p:cTn id="15" dur="1000"/>
                                        <p:tgtEl>
                                          <p:spTgt spid="3"/>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0" dur="1000" decel="50000" fill="hold">
                                          <p:stCondLst>
                                            <p:cond delay="0"/>
                                          </p:stCondLst>
                                        </p:cTn>
                                        <p:tgtEl>
                                          <p:spTgt spid="5"/>
                                        </p:tgtEl>
                                        <p:attrNameLst>
                                          <p:attrName>ppt_x</p:attrName>
                                          <p:attrName>ppt_y</p:attrName>
                                        </p:attrNameLst>
                                      </p:cBhvr>
                                      <p:rCtr x="0" y="0"/>
                                    </p:animMotion>
                                    <p:animEffect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ldLvl="0"/>
      <p:bldP spid="3" grpId="0" bldLvl="0"/>
      <p:bldP spid="5"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noChangeArrowheads="1"/>
          </p:cNvSpPr>
          <p:nvPr>
            <p:ph type="title"/>
          </p:nvPr>
        </p:nvSpPr>
        <p:spPr/>
        <p:txBody>
          <a:bodyPr/>
          <a:lstStyle/>
          <a:p>
            <a:r>
              <a:rPr lang="zh-CN" altLang="en-US" sz="3200" smtClean="0"/>
              <a:t>二、道德的功能与作用</a:t>
            </a:r>
          </a:p>
        </p:txBody>
      </p:sp>
      <p:sp>
        <p:nvSpPr>
          <p:cNvPr id="7171" name="内容占位符 2"/>
          <p:cNvSpPr>
            <a:spLocks noGrp="1"/>
          </p:cNvSpPr>
          <p:nvPr>
            <p:ph idx="1"/>
          </p:nvPr>
        </p:nvSpPr>
        <p:spPr>
          <a:xfrm>
            <a:off x="2209800" y="1684338"/>
            <a:ext cx="7848600" cy="4648200"/>
          </a:xfrm>
        </p:spPr>
        <p:txBody>
          <a:bodyPr/>
          <a:lstStyle/>
          <a:p>
            <a:pPr>
              <a:defRPr/>
            </a:pPr>
            <a:r>
              <a:rPr lang="zh-CN" altLang="en-US" b="1" noProof="1">
                <a:solidFill>
                  <a:srgbClr val="002060"/>
                </a:solidFill>
              </a:rPr>
              <a:t>（一）道德的功能</a:t>
            </a:r>
            <a:endParaRPr lang="zh-CN" altLang="en-US" noProof="1"/>
          </a:p>
          <a:p>
            <a:pPr marL="0" indent="0">
              <a:buFont typeface="Wingdings" panose="05000000000000000000" pitchFamily="2" charset="2"/>
              <a:buNone/>
              <a:defRPr/>
            </a:pPr>
            <a:endParaRPr lang="en-US" altLang="zh-CN" noProof="1"/>
          </a:p>
          <a:p>
            <a:pPr marL="0" indent="0">
              <a:lnSpc>
                <a:spcPct val="150000"/>
              </a:lnSpc>
              <a:spcBef>
                <a:spcPts val="0"/>
              </a:spcBef>
              <a:buFont typeface="Wingdings" panose="05000000000000000000" pitchFamily="2" charset="2"/>
              <a:buNone/>
              <a:defRPr/>
            </a:pP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35844" name="矩形 41"/>
          <p:cNvSpPr>
            <a:spLocks noChangeArrowheads="1"/>
          </p:cNvSpPr>
          <p:nvPr/>
        </p:nvSpPr>
        <p:spPr bwMode="auto">
          <a:xfrm>
            <a:off x="1760538" y="2441575"/>
            <a:ext cx="6215062" cy="3065463"/>
          </a:xfrm>
          <a:prstGeom prst="rect">
            <a:avLst/>
          </a:prstGeom>
          <a:solidFill>
            <a:schemeClr val="bg1"/>
          </a:solidFill>
          <a:ln w="25400">
            <a:solidFill>
              <a:srgbClr val="FFC000"/>
            </a:solidFill>
            <a:miter lim="800000"/>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5845" name="TextBox 25"/>
          <p:cNvSpPr>
            <a:spLocks noChangeArrowheads="1"/>
          </p:cNvSpPr>
          <p:nvPr/>
        </p:nvSpPr>
        <p:spPr bwMode="auto">
          <a:xfrm>
            <a:off x="2209800" y="2681288"/>
            <a:ext cx="320516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b="1" noProof="1">
                <a:solidFill>
                  <a:srgbClr val="0070C0"/>
                </a:solidFill>
                <a:latin typeface="宋体" panose="02010600030101010101" pitchFamily="2" charset="-122"/>
                <a:ea typeface="宋体" panose="02010600030101010101" pitchFamily="2" charset="-122"/>
                <a:sym typeface="微软雅黑" panose="020B0503020204020204" pitchFamily="34" charset="-122"/>
              </a:rPr>
              <a:t>规范功能</a:t>
            </a:r>
          </a:p>
        </p:txBody>
      </p:sp>
      <p:sp>
        <p:nvSpPr>
          <p:cNvPr id="35846" name="矩形 45"/>
          <p:cNvSpPr>
            <a:spLocks noChangeArrowheads="1"/>
          </p:cNvSpPr>
          <p:nvPr/>
        </p:nvSpPr>
        <p:spPr bwMode="auto">
          <a:xfrm>
            <a:off x="1946275" y="2797175"/>
            <a:ext cx="203200" cy="288925"/>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2</a:t>
            </a:r>
            <a:endParaRPr lang="en-US" altLang="zh-CN">
              <a:latin typeface="Arial" panose="020B0604020202020204" pitchFamily="34" charset="0"/>
            </a:endParaRPr>
          </a:p>
        </p:txBody>
      </p:sp>
      <p:sp>
        <p:nvSpPr>
          <p:cNvPr id="11" name="Text Box 44"/>
          <p:cNvSpPr>
            <a:spLocks noChangeArrowheads="1"/>
          </p:cNvSpPr>
          <p:nvPr/>
        </p:nvSpPr>
        <p:spPr bwMode="auto">
          <a:xfrm>
            <a:off x="1946275" y="3352800"/>
            <a:ext cx="594518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noProof="1">
                <a:latin typeface="宋体" panose="02010600030101010101" pitchFamily="2" charset="-122"/>
                <a:ea typeface="宋体" panose="02010600030101010101" pitchFamily="2" charset="-122"/>
                <a:sym typeface="宋体" panose="02010600030101010101" pitchFamily="2" charset="-122"/>
              </a:rPr>
              <a:t>道德的规范功能是指在正确善恶观的指引下，规范社会成员在社会公共领域、职业领域、家庭领域的行为，并规范个人品德的养成，引导并促进入们崇德向善。</a:t>
            </a:r>
          </a:p>
          <a:p>
            <a:pPr>
              <a:buFont typeface="Arial" panose="020B0604020202020204" pitchFamily="34" charset="0"/>
              <a:buNone/>
            </a:pPr>
            <a:endParaRPr lang="zh-CN" altLang="en-US" sz="2400" noProof="1">
              <a:latin typeface="宋体" panose="02010600030101010101" pitchFamily="2" charset="-122"/>
              <a:ea typeface="宋体" panose="02010600030101010101" pitchFamily="2" charset="-122"/>
              <a:sym typeface="宋体" panose="02010600030101010101" pitchFamily="2" charset="-122"/>
            </a:endParaRPr>
          </a:p>
        </p:txBody>
      </p:sp>
      <p:graphicFrame>
        <p:nvGraphicFramePr>
          <p:cNvPr id="35848" name="对象 11"/>
          <p:cNvGraphicFramePr>
            <a:graphicFrameLocks/>
          </p:cNvGraphicFramePr>
          <p:nvPr/>
        </p:nvGraphicFramePr>
        <p:xfrm>
          <a:off x="8188325" y="2441575"/>
          <a:ext cx="2227263" cy="3065463"/>
        </p:xfrm>
        <a:graphic>
          <a:graphicData uri="http://schemas.openxmlformats.org/presentationml/2006/ole">
            <p:oleObj spid="_x0000_s1028" r:id="rId4" imgW="2583404" imgH="2110476"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1"/>
                                        </p:tgtEl>
                                        <p:attrNameLst>
                                          <p:attrName>ppt_x</p:attrName>
                                          <p:attrName>ppt_y</p:attrName>
                                        </p:attrNameLst>
                                      </p:cBhvr>
                                      <p:rCtr x="0" y="0"/>
                                    </p:animMotion>
                                    <p:animEffect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noChangeArrowheads="1"/>
          </p:cNvSpPr>
          <p:nvPr>
            <p:ph type="title"/>
          </p:nvPr>
        </p:nvSpPr>
        <p:spPr/>
        <p:txBody>
          <a:bodyPr/>
          <a:lstStyle/>
          <a:p>
            <a:r>
              <a:rPr lang="zh-CN" altLang="en-US" sz="3200" smtClean="0"/>
              <a:t>二、道德的功能与作用</a:t>
            </a:r>
          </a:p>
        </p:txBody>
      </p:sp>
      <p:sp>
        <p:nvSpPr>
          <p:cNvPr id="7171" name="内容占位符 2"/>
          <p:cNvSpPr>
            <a:spLocks noGrp="1"/>
          </p:cNvSpPr>
          <p:nvPr>
            <p:ph idx="1"/>
          </p:nvPr>
        </p:nvSpPr>
        <p:spPr>
          <a:xfrm>
            <a:off x="2209800" y="1684338"/>
            <a:ext cx="7848600" cy="4648200"/>
          </a:xfrm>
        </p:spPr>
        <p:txBody>
          <a:bodyPr/>
          <a:lstStyle/>
          <a:p>
            <a:pPr>
              <a:defRPr/>
            </a:pPr>
            <a:r>
              <a:rPr lang="zh-CN" altLang="en-US" b="1" noProof="1">
                <a:solidFill>
                  <a:srgbClr val="002060"/>
                </a:solidFill>
              </a:rPr>
              <a:t>（一）道德的功能</a:t>
            </a:r>
            <a:endParaRPr lang="zh-CN" altLang="en-US" noProof="1"/>
          </a:p>
          <a:p>
            <a:pPr marL="0" indent="0">
              <a:buFont typeface="Wingdings" panose="05000000000000000000" pitchFamily="2" charset="2"/>
              <a:buNone/>
              <a:defRPr/>
            </a:pPr>
            <a:endParaRPr lang="en-US" altLang="zh-CN" noProof="1"/>
          </a:p>
          <a:p>
            <a:pPr marL="0" indent="0">
              <a:lnSpc>
                <a:spcPct val="150000"/>
              </a:lnSpc>
              <a:spcBef>
                <a:spcPts val="0"/>
              </a:spcBef>
              <a:buFont typeface="Wingdings" panose="05000000000000000000" pitchFamily="2" charset="2"/>
              <a:buNone/>
              <a:defRPr/>
            </a:pP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37892" name="矩形 41"/>
          <p:cNvSpPr>
            <a:spLocks noChangeArrowheads="1"/>
          </p:cNvSpPr>
          <p:nvPr/>
        </p:nvSpPr>
        <p:spPr bwMode="auto">
          <a:xfrm>
            <a:off x="1760538" y="2441575"/>
            <a:ext cx="6215062" cy="3321050"/>
          </a:xfrm>
          <a:prstGeom prst="rect">
            <a:avLst/>
          </a:prstGeom>
          <a:solidFill>
            <a:schemeClr val="bg1"/>
          </a:solidFill>
          <a:ln w="25400">
            <a:solidFill>
              <a:srgbClr val="FFC000"/>
            </a:solidFill>
            <a:miter lim="800000"/>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893" name="TextBox 25"/>
          <p:cNvSpPr>
            <a:spLocks noChangeArrowheads="1"/>
          </p:cNvSpPr>
          <p:nvPr/>
        </p:nvSpPr>
        <p:spPr bwMode="auto">
          <a:xfrm>
            <a:off x="2209800" y="2565400"/>
            <a:ext cx="3205163"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b="1" noProof="1">
                <a:solidFill>
                  <a:srgbClr val="0070C0"/>
                </a:solidFill>
                <a:latin typeface="宋体" panose="02010600030101010101" pitchFamily="2" charset="-122"/>
                <a:ea typeface="宋体" panose="02010600030101010101" pitchFamily="2" charset="-122"/>
                <a:sym typeface="微软雅黑" panose="020B0503020204020204" pitchFamily="34" charset="-122"/>
              </a:rPr>
              <a:t>调节功能</a:t>
            </a:r>
          </a:p>
        </p:txBody>
      </p:sp>
      <p:sp>
        <p:nvSpPr>
          <p:cNvPr id="37894" name="矩形 45"/>
          <p:cNvSpPr>
            <a:spLocks noChangeArrowheads="1"/>
          </p:cNvSpPr>
          <p:nvPr/>
        </p:nvSpPr>
        <p:spPr bwMode="auto">
          <a:xfrm>
            <a:off x="1928813" y="2681288"/>
            <a:ext cx="204787" cy="288925"/>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3</a:t>
            </a:r>
            <a:endParaRPr lang="en-US" altLang="zh-CN">
              <a:latin typeface="Arial" panose="020B0604020202020204" pitchFamily="34" charset="0"/>
            </a:endParaRPr>
          </a:p>
        </p:txBody>
      </p:sp>
      <p:sp>
        <p:nvSpPr>
          <p:cNvPr id="11" name="Text Box 44"/>
          <p:cNvSpPr>
            <a:spLocks noChangeArrowheads="1"/>
          </p:cNvSpPr>
          <p:nvPr/>
        </p:nvSpPr>
        <p:spPr bwMode="auto">
          <a:xfrm>
            <a:off x="1928813" y="3086100"/>
            <a:ext cx="6046787"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noProof="1">
                <a:latin typeface="宋体" panose="02010600030101010101" pitchFamily="2" charset="-122"/>
                <a:ea typeface="宋体" panose="02010600030101010101" pitchFamily="2" charset="-122"/>
                <a:sym typeface="宋体" panose="02010600030101010101" pitchFamily="2" charset="-122"/>
              </a:rPr>
              <a:t>道德的调节功能是指道德通过评价等方式，指导和纠正人们的行为和实践活动，协调社会关系和人际关系的功效与能力。道德评价是道德调节的主要形式，社会舆论、传统习俗和人们的内心信念是道德调节所赖以发挥作用的力量。</a:t>
            </a:r>
          </a:p>
          <a:p>
            <a:pPr>
              <a:buFont typeface="Arial" panose="020B0604020202020204" pitchFamily="34" charset="0"/>
              <a:buNone/>
            </a:pPr>
            <a:endParaRPr lang="zh-CN" altLang="en-US" sz="2400" noProof="1">
              <a:solidFill>
                <a:srgbClr val="7F7F7F"/>
              </a:solidFill>
              <a:latin typeface="宋体" panose="02010600030101010101" pitchFamily="2" charset="-122"/>
              <a:ea typeface="宋体" panose="02010600030101010101" pitchFamily="2" charset="-122"/>
              <a:sym typeface="宋体" panose="02010600030101010101" pitchFamily="2" charset="-122"/>
            </a:endParaRPr>
          </a:p>
          <a:p>
            <a:pPr>
              <a:buFont typeface="Arial" panose="020B0604020202020204" pitchFamily="34" charset="0"/>
              <a:buNone/>
            </a:pPr>
            <a:endParaRPr lang="zh-CN" altLang="en-US" sz="2400" noProof="1">
              <a:solidFill>
                <a:srgbClr val="7F7F7F"/>
              </a:solidFill>
              <a:latin typeface="宋体" panose="02010600030101010101" pitchFamily="2" charset="-122"/>
              <a:ea typeface="宋体" panose="02010600030101010101" pitchFamily="2" charset="-122"/>
              <a:sym typeface="宋体" panose="02010600030101010101" pitchFamily="2" charset="-122"/>
            </a:endParaRPr>
          </a:p>
        </p:txBody>
      </p:sp>
      <p:pic>
        <p:nvPicPr>
          <p:cNvPr id="37896" name="图片 47" descr="C:\Users\吴桢隽\Desktop\14c49d324d95a68fb5a0fd38dabae8e0.jpg14c49d324d95a68fb5a0fd38dabae8e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6575" y="2441575"/>
            <a:ext cx="2109788" cy="2597150"/>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pic>
      <p:sp>
        <p:nvSpPr>
          <p:cNvPr id="37897" name="流程图: 过程 8"/>
          <p:cNvSpPr>
            <a:spLocks noChangeArrowheads="1"/>
          </p:cNvSpPr>
          <p:nvPr/>
        </p:nvSpPr>
        <p:spPr bwMode="auto">
          <a:xfrm>
            <a:off x="8096250" y="5038725"/>
            <a:ext cx="2255838" cy="723900"/>
          </a:xfrm>
          <a:prstGeom prst="flowChartProcess">
            <a:avLst/>
          </a:prstGeom>
          <a:gradFill rotWithShape="1">
            <a:gsLst>
              <a:gs pos="0">
                <a:srgbClr val="FBFB11"/>
              </a:gs>
              <a:gs pos="100000">
                <a:srgbClr val="83830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buFont typeface="Arial" panose="020B0604020202020204" pitchFamily="34" charset="0"/>
              <a:buNone/>
            </a:pPr>
            <a:r>
              <a:rPr lang="zh-CN" altLang="en-US" b="1">
                <a:latin typeface="微软雅黑" panose="020B0503020204020204" pitchFamily="34" charset="-122"/>
              </a:rPr>
              <a:t>女医生途中救回溺水者</a:t>
            </a:r>
            <a:endParaRPr lang="en-US" altLang="zh-CN" b="1">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1"/>
                                        </p:tgtEl>
                                        <p:attrNameLst>
                                          <p:attrName>ppt_x</p:attrName>
                                          <p:attrName>ppt_y</p:attrName>
                                        </p:attrNameLst>
                                      </p:cBhvr>
                                      <p:rCtr x="0" y="0"/>
                                    </p:animMotion>
                                    <p:animEffect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p:txBody>
          <a:bodyPr/>
          <a:lstStyle/>
          <a:p>
            <a:r>
              <a:rPr lang="zh-CN" altLang="en-US" sz="3200" smtClean="0"/>
              <a:t>二、道德的功能与作用</a:t>
            </a:r>
          </a:p>
        </p:txBody>
      </p:sp>
      <p:sp>
        <p:nvSpPr>
          <p:cNvPr id="39939" name="内容占位符 2"/>
          <p:cNvSpPr>
            <a:spLocks noGrp="1"/>
          </p:cNvSpPr>
          <p:nvPr>
            <p:ph idx="1"/>
          </p:nvPr>
        </p:nvSpPr>
        <p:spPr/>
        <p:txBody>
          <a:bodyPr/>
          <a:lstStyle/>
          <a:p>
            <a:r>
              <a:rPr lang="zh-CN" altLang="en-US" b="1" noProof="1" smtClean="0">
                <a:solidFill>
                  <a:srgbClr val="002060"/>
                </a:solidFill>
              </a:rPr>
              <a:t>（二）道德的作用</a:t>
            </a:r>
            <a:endParaRPr lang="zh-CN" altLang="zh-CN" noProof="1" smtClean="0"/>
          </a:p>
          <a:p>
            <a:pPr>
              <a:lnSpc>
                <a:spcPct val="150000"/>
              </a:lnSpc>
              <a:spcBef>
                <a:spcPct val="0"/>
              </a:spcBef>
              <a:buFont typeface="Wingdings" panose="05000000000000000000" pitchFamily="2" charset="2"/>
              <a:buNone/>
            </a:pPr>
            <a:r>
              <a:rPr lang="zh-CN" altLang="en-US" b="1" noProof="1" smtClean="0">
                <a:solidFill>
                  <a:srgbClr val="0070C0"/>
                </a:solidFill>
                <a:latin typeface="黑体" panose="02010609060101010101" pitchFamily="49" charset="-122"/>
                <a:ea typeface="黑体" panose="02010609060101010101" pitchFamily="49" charset="-122"/>
              </a:rPr>
              <a:t>    </a:t>
            </a:r>
          </a:p>
          <a:p>
            <a:pPr>
              <a:lnSpc>
                <a:spcPct val="150000"/>
              </a:lnSpc>
              <a:spcBef>
                <a:spcPct val="0"/>
              </a:spcBef>
              <a:buFont typeface="Wingdings" panose="05000000000000000000" pitchFamily="2" charset="2"/>
              <a:buNone/>
            </a:pPr>
            <a:r>
              <a:rPr lang="zh-CN" altLang="en-US" b="1" noProof="1" smtClean="0">
                <a:solidFill>
                  <a:srgbClr val="0070C0"/>
                </a:solidFill>
                <a:latin typeface="黑体" panose="02010609060101010101" pitchFamily="49" charset="-122"/>
                <a:ea typeface="黑体" panose="02010609060101010101" pitchFamily="49" charset="-122"/>
              </a:rPr>
              <a:t>    </a:t>
            </a:r>
            <a:r>
              <a:rPr lang="zh-CN" altLang="en-US" b="1" noProof="1" smtClean="0"/>
              <a:t>道德的作用是指道德的认识、规范、调节、激励、导向、教育等功能的发挥和实现所产生的社会影响及实际效果。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p:nvPr>
        </p:nvSpPr>
        <p:spPr/>
        <p:txBody>
          <a:bodyPr/>
          <a:lstStyle/>
          <a:p>
            <a:r>
              <a:rPr lang="zh-CN" altLang="en-US" sz="3200" smtClean="0"/>
              <a:t>二、道德的功能与作用</a:t>
            </a:r>
          </a:p>
        </p:txBody>
      </p:sp>
      <p:sp>
        <p:nvSpPr>
          <p:cNvPr id="7171" name="内容占位符 2"/>
          <p:cNvSpPr>
            <a:spLocks noGrp="1"/>
          </p:cNvSpPr>
          <p:nvPr>
            <p:ph idx="1"/>
          </p:nvPr>
        </p:nvSpPr>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2019300" y="2305050"/>
            <a:ext cx="8375650" cy="492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zh-CN" altLang="en-US" sz="2400" b="1">
                <a:latin typeface="宋体" panose="02010600030101010101" pitchFamily="2" charset="-122"/>
                <a:ea typeface="宋体" panose="02010600030101010101" pitchFamily="2" charset="-122"/>
              </a:rPr>
              <a:t>主要表现有哪些</a:t>
            </a: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1</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能够</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影响经济基础</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的形成、巩固和发展；</a:t>
            </a:r>
            <a:endParaRPr lang="zh-CN" altLang="en-US" sz="2400" b="1">
              <a:solidFill>
                <a:srgbClr val="003366"/>
              </a:solidFill>
              <a:latin typeface="宋体" panose="02010600030101010101" pitchFamily="2" charset="-122"/>
              <a:ea typeface="宋体" panose="02010600030101010101" pitchFamily="2" charset="-122"/>
            </a:endParaRP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2</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对</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其他社会意识形态</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的存在和发展有着重大的影响；</a:t>
            </a:r>
            <a:endParaRPr lang="zh-CN" altLang="en-US" sz="2400" b="1">
              <a:solidFill>
                <a:srgbClr val="003366"/>
              </a:solidFill>
              <a:latin typeface="宋体" panose="02010600030101010101" pitchFamily="2" charset="-122"/>
              <a:ea typeface="宋体" panose="02010600030101010101" pitchFamily="2" charset="-122"/>
            </a:endParaRP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3</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是</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影响社会生产力</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发展的一种重要的精神力量；</a:t>
            </a:r>
            <a:endParaRPr lang="zh-CN" altLang="en-US" sz="2400" b="1">
              <a:solidFill>
                <a:srgbClr val="003366"/>
              </a:solidFill>
              <a:latin typeface="宋体" panose="02010600030101010101" pitchFamily="2" charset="-122"/>
              <a:ea typeface="宋体" panose="02010600030101010101" pitchFamily="2" charset="-122"/>
            </a:endParaRP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4</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通过</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调整人们之间的关系</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维护社会秩序和稳定； </a:t>
            </a:r>
            <a:endParaRPr lang="zh-CN" altLang="en-US" sz="2400" b="1">
              <a:solidFill>
                <a:srgbClr val="003366"/>
              </a:solidFill>
              <a:latin typeface="宋体" panose="02010600030101010101" pitchFamily="2" charset="-122"/>
              <a:ea typeface="宋体" panose="02010600030101010101" pitchFamily="2" charset="-122"/>
            </a:endParaRP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5</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是提高</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人的精神境界</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、促进人的自我完善、推动人的全面发展的内在动力；</a:t>
            </a:r>
            <a:endParaRPr lang="zh-CN" altLang="en-US" sz="2400" b="1">
              <a:solidFill>
                <a:srgbClr val="003366"/>
              </a:solidFill>
              <a:latin typeface="宋体" panose="02010600030101010101" pitchFamily="2" charset="-122"/>
              <a:ea typeface="宋体" panose="02010600030101010101" pitchFamily="2" charset="-122"/>
            </a:endParaRPr>
          </a:p>
          <a:p>
            <a:pPr indent="457200">
              <a:lnSpc>
                <a:spcPct val="115000"/>
              </a:lnSpc>
              <a:buFont typeface="Arial" panose="020B0604020202020204" pitchFamily="34" charset="0"/>
              <a:buNone/>
            </a:pPr>
            <a:r>
              <a:rPr lang="en-US" altLang="zh-CN"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6</a:t>
            </a:r>
            <a:r>
              <a:rPr lang="zh-CN" altLang="en-US" sz="2400" b="1">
                <a:solidFill>
                  <a:srgbClr val="1E60C3"/>
                </a:solidFill>
                <a:latin typeface="宋体" panose="02010600030101010101" pitchFamily="2" charset="-122"/>
                <a:ea typeface="宋体" panose="02010600030101010101" pitchFamily="2" charset="-122"/>
                <a:sym typeface="微软雅黑" panose="020B0503020204020204" pitchFamily="34" charset="-122"/>
              </a:rPr>
              <a:t>、</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在</a:t>
            </a:r>
            <a:r>
              <a:rPr lang="zh-CN" altLang="en-US" sz="2400" b="1">
                <a:solidFill>
                  <a:srgbClr val="9B0D72"/>
                </a:solidFill>
                <a:latin typeface="宋体" panose="02010600030101010101" pitchFamily="2" charset="-122"/>
                <a:ea typeface="宋体" panose="02010600030101010101" pitchFamily="2" charset="-122"/>
                <a:sym typeface="微软雅黑" panose="020B0503020204020204" pitchFamily="34" charset="-122"/>
              </a:rPr>
              <a:t>阶级社会</a:t>
            </a:r>
            <a:r>
              <a:rPr lang="zh-CN" altLang="en-US" sz="2400" b="1">
                <a:solidFill>
                  <a:srgbClr val="003366"/>
                </a:solidFill>
                <a:latin typeface="宋体" panose="02010600030101010101" pitchFamily="2" charset="-122"/>
                <a:ea typeface="宋体" panose="02010600030101010101" pitchFamily="2" charset="-122"/>
                <a:sym typeface="微软雅黑" panose="020B0503020204020204" pitchFamily="34" charset="-122"/>
              </a:rPr>
              <a:t>中，道德是阶级斗争的重要工具</a:t>
            </a:r>
            <a:endParaRPr lang="en-US" altLang="zh-CN" sz="2400" b="1">
              <a:solidFill>
                <a:srgbClr val="7F7F7F"/>
              </a:solidFill>
              <a:latin typeface="宋体" panose="02010600030101010101" pitchFamily="2" charset="-122"/>
              <a:ea typeface="宋体" panose="02010600030101010101" pitchFamily="2"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en-US" altLang="zh-CN" sz="24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en-US" altLang="zh-CN" sz="16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zh-CN"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7"/>
          <p:cNvSpPr>
            <a:spLocks noGrp="1" noChangeArrowheads="1" noTextEdit="1"/>
          </p:cNvSpPr>
          <p:nvPr/>
        </p:nvSpPr>
        <p:spPr bwMode="auto">
          <a:xfrm>
            <a:off x="1524000" y="838200"/>
            <a:ext cx="9144000" cy="762000"/>
          </a:xfrm>
          <a:prstGeom prst="rect">
            <a:avLst/>
          </a:prstGeom>
        </p:spPr>
        <p:txBody>
          <a:bodyPr wrap="none" fromWordArt="1"/>
          <a:lstStyle/>
          <a:p>
            <a:pPr algn="ctr" eaLnBrk="1" hangingPunct="1">
              <a:buFont typeface="Arial" panose="020B0604020202020204" pitchFamily="34" charset="0"/>
              <a:buNone/>
              <a:defRPr/>
            </a:pPr>
            <a:endParaRPr lang="zh-CN" altLang="en-US" sz="40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3821430" y="838200"/>
            <a:ext cx="6739890" cy="645160"/>
          </a:xfrm>
          <a:prstGeom prst="rect">
            <a:avLst/>
          </a:prstGeom>
          <a:noFill/>
        </p:spPr>
        <p:txBody>
          <a:bodyPr>
            <a:spAutoFit/>
            <a:scene3d>
              <a:camera prst="orthographicFront"/>
              <a:lightRig rig="threePt" dir="t"/>
            </a:scene3d>
            <a:sp3d contourW="12700"/>
          </a:bodyPr>
          <a:lstStyle/>
          <a:p>
            <a:pPr algn="just" fontAlgn="auto">
              <a:spcBef>
                <a:spcPts val="0"/>
              </a:spcBef>
              <a:spcAft>
                <a:spcPts val="0"/>
              </a:spcAft>
              <a:defRPr/>
            </a:pPr>
            <a:r>
              <a:rPr lang="zh-CN" altLang="en-US" sz="3600" b="1" dirty="0">
                <a:solidFill>
                  <a:prstClr val="black">
                    <a:lumMod val="75000"/>
                    <a:lumOff val="25000"/>
                  </a:prstClr>
                </a:solidFill>
                <a:latin typeface="华文中宋" panose="02010600040101010101" pitchFamily="2" charset="-122"/>
                <a:ea typeface="华文中宋" panose="02010600040101010101" pitchFamily="2" charset="-122"/>
                <a:cs typeface="华文中宋" panose="02010600040101010101" pitchFamily="2" charset="-122"/>
                <a:sym typeface="+mn-ea"/>
              </a:rPr>
              <a:t>第一节  道德及其变化发展</a:t>
            </a:r>
          </a:p>
        </p:txBody>
      </p:sp>
      <p:sp>
        <p:nvSpPr>
          <p:cNvPr id="14" name="文本框 13"/>
          <p:cNvSpPr txBox="1"/>
          <p:nvPr/>
        </p:nvSpPr>
        <p:spPr>
          <a:xfrm>
            <a:off x="3848100" y="3020060"/>
            <a:ext cx="6107430" cy="645160"/>
          </a:xfrm>
          <a:prstGeom prst="rect">
            <a:avLst/>
          </a:prstGeom>
          <a:noFill/>
        </p:spPr>
        <p:txBody>
          <a:bodyPr>
            <a:spAutoFit/>
            <a:scene3d>
              <a:camera prst="orthographicFront"/>
              <a:lightRig rig="threePt" dir="t"/>
            </a:scene3d>
            <a:sp3d contourW="12700"/>
          </a:bodyPr>
          <a:lstStyle/>
          <a:p>
            <a:pPr algn="just" fontAlgn="auto">
              <a:spcBef>
                <a:spcPts val="0"/>
              </a:spcBef>
              <a:spcAft>
                <a:spcPts val="0"/>
              </a:spcAft>
              <a:defRPr/>
            </a:pPr>
            <a:r>
              <a:rPr lang="zh-CN" altLang="en-US" sz="3600" b="1" dirty="0">
                <a:solidFill>
                  <a:prstClr val="black">
                    <a:lumMod val="75000"/>
                    <a:lumOff val="25000"/>
                  </a:prstClr>
                </a:solidFill>
                <a:latin typeface="华文中宋" panose="02010600040101010101" pitchFamily="2" charset="-122"/>
                <a:ea typeface="华文中宋" panose="02010600040101010101" pitchFamily="2" charset="-122"/>
                <a:sym typeface="+mn-ea"/>
              </a:rPr>
              <a:t>第三节  遵守公民道德准则</a:t>
            </a:r>
          </a:p>
        </p:txBody>
      </p:sp>
      <p:sp>
        <p:nvSpPr>
          <p:cNvPr id="16" name="文本框 15"/>
          <p:cNvSpPr txBox="1"/>
          <p:nvPr/>
        </p:nvSpPr>
        <p:spPr>
          <a:xfrm>
            <a:off x="3848100" y="1913255"/>
            <a:ext cx="6685915" cy="645160"/>
          </a:xfrm>
          <a:prstGeom prst="rect">
            <a:avLst/>
          </a:prstGeom>
          <a:noFill/>
        </p:spPr>
        <p:txBody>
          <a:bodyPr>
            <a:spAutoFit/>
            <a:scene3d>
              <a:camera prst="orthographicFront"/>
              <a:lightRig rig="threePt" dir="t"/>
            </a:scene3d>
            <a:sp3d contourW="12700"/>
          </a:bodyPr>
          <a:lstStyle/>
          <a:p>
            <a:pPr algn="just" fontAlgn="auto">
              <a:spcBef>
                <a:spcPts val="0"/>
              </a:spcBef>
              <a:spcAft>
                <a:spcPts val="0"/>
              </a:spcAft>
              <a:defRPr/>
            </a:pPr>
            <a:r>
              <a:rPr lang="zh-CN" altLang="en-US" sz="3600" b="1" dirty="0">
                <a:solidFill>
                  <a:prstClr val="black">
                    <a:lumMod val="75000"/>
                    <a:lumOff val="25000"/>
                  </a:prstClr>
                </a:solidFill>
                <a:latin typeface="华文中宋" panose="02010600040101010101" pitchFamily="2" charset="-122"/>
                <a:ea typeface="华文中宋" panose="02010600040101010101" pitchFamily="2" charset="-122"/>
                <a:sym typeface="+mn-ea"/>
              </a:rPr>
              <a:t>第二节  吸收借鉴优秀道德成果</a:t>
            </a:r>
          </a:p>
        </p:txBody>
      </p:sp>
      <p:sp>
        <p:nvSpPr>
          <p:cNvPr id="19" name="文本框 18"/>
          <p:cNvSpPr txBox="1"/>
          <p:nvPr/>
        </p:nvSpPr>
        <p:spPr>
          <a:xfrm>
            <a:off x="2232660" y="2558415"/>
            <a:ext cx="885825" cy="1568450"/>
          </a:xfrm>
          <a:prstGeom prst="rect">
            <a:avLst/>
          </a:prstGeom>
          <a:noFill/>
        </p:spPr>
        <p:txBody>
          <a:bodyPr>
            <a:spAutoFit/>
            <a:scene3d>
              <a:camera prst="orthographicFront"/>
              <a:lightRig rig="threePt" dir="t"/>
            </a:scene3d>
            <a:sp3d contourW="12700"/>
          </a:bodyPr>
          <a:lstStyle/>
          <a:p>
            <a:pPr fontAlgn="auto">
              <a:spcBef>
                <a:spcPts val="0"/>
              </a:spcBef>
              <a:spcAft>
                <a:spcPts val="0"/>
              </a:spcAft>
              <a:defRPr/>
            </a:pPr>
            <a:r>
              <a:rPr lang="zh-CN" altLang="en-US" sz="4800" b="1" dirty="0">
                <a:solidFill>
                  <a:prstClr val="black">
                    <a:lumMod val="75000"/>
                    <a:lumOff val="25000"/>
                  </a:prstClr>
                </a:solidFill>
                <a:latin typeface="微软雅黑" panose="020B0503020204020204" pitchFamily="34" charset="-122"/>
                <a:ea typeface="+mn-ea"/>
                <a:cs typeface="经典综艺体简" pitchFamily="49" charset="-122"/>
                <a:sym typeface="+mn-ea"/>
              </a:rPr>
              <a:t>目</a:t>
            </a:r>
            <a:endParaRPr lang="en-US" altLang="zh-CN" sz="4800" b="1" dirty="0">
              <a:solidFill>
                <a:prstClr val="black">
                  <a:lumMod val="75000"/>
                  <a:lumOff val="25000"/>
                </a:prstClr>
              </a:solidFill>
              <a:latin typeface="微软雅黑" panose="020B0503020204020204" pitchFamily="34" charset="-122"/>
              <a:ea typeface="+mn-ea"/>
              <a:cs typeface="经典综艺体简" pitchFamily="49" charset="-122"/>
              <a:sym typeface="+mn-ea"/>
            </a:endParaRPr>
          </a:p>
          <a:p>
            <a:pPr fontAlgn="auto">
              <a:spcBef>
                <a:spcPts val="0"/>
              </a:spcBef>
              <a:spcAft>
                <a:spcPts val="0"/>
              </a:spcAft>
              <a:defRPr/>
            </a:pPr>
            <a:r>
              <a:rPr lang="zh-CN" altLang="en-US" sz="4800" b="1" dirty="0">
                <a:solidFill>
                  <a:prstClr val="black">
                    <a:lumMod val="75000"/>
                    <a:lumOff val="25000"/>
                  </a:prstClr>
                </a:solidFill>
                <a:latin typeface="微软雅黑" panose="020B0503020204020204" pitchFamily="34" charset="-122"/>
                <a:ea typeface="+mn-ea"/>
                <a:cs typeface="经典综艺体简" pitchFamily="49" charset="-122"/>
                <a:sym typeface="+mn-ea"/>
              </a:rPr>
              <a:t>录</a:t>
            </a:r>
          </a:p>
        </p:txBody>
      </p:sp>
      <p:sp>
        <p:nvSpPr>
          <p:cNvPr id="11" name="文本框 10"/>
          <p:cNvSpPr txBox="1"/>
          <p:nvPr/>
        </p:nvSpPr>
        <p:spPr>
          <a:xfrm>
            <a:off x="3821430" y="4126865"/>
            <a:ext cx="6543675" cy="645160"/>
          </a:xfrm>
          <a:prstGeom prst="rect">
            <a:avLst/>
          </a:prstGeom>
          <a:noFill/>
        </p:spPr>
        <p:txBody>
          <a:bodyPr>
            <a:spAutoFit/>
            <a:scene3d>
              <a:camera prst="orthographicFront"/>
              <a:lightRig rig="threePt" dir="t"/>
            </a:scene3d>
            <a:sp3d contourW="12700"/>
          </a:bodyPr>
          <a:lstStyle/>
          <a:p>
            <a:pPr algn="just" fontAlgn="auto">
              <a:spcBef>
                <a:spcPts val="0"/>
              </a:spcBef>
              <a:spcAft>
                <a:spcPts val="0"/>
              </a:spcAft>
              <a:defRPr/>
            </a:pPr>
            <a:r>
              <a:rPr lang="zh-CN" altLang="en-US" sz="3600" b="1" dirty="0">
                <a:solidFill>
                  <a:prstClr val="black">
                    <a:lumMod val="75000"/>
                    <a:lumOff val="25000"/>
                  </a:prstClr>
                </a:solidFill>
                <a:latin typeface="华文中宋" panose="02010600040101010101" pitchFamily="2" charset="-122"/>
                <a:ea typeface="华文中宋" panose="02010600040101010101" pitchFamily="2" charset="-122"/>
                <a:cs typeface="华文中宋" panose="02010600040101010101" pitchFamily="2" charset="-122"/>
                <a:sym typeface="+mn-ea"/>
              </a:rPr>
              <a:t>第四节  向上向善、知行合一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noChangeArrowheads="1"/>
          </p:cNvSpPr>
          <p:nvPr>
            <p:ph type="title"/>
          </p:nvPr>
        </p:nvSpPr>
        <p:spPr/>
        <p:txBody>
          <a:bodyPr/>
          <a:lstStyle/>
          <a:p>
            <a:r>
              <a:rPr lang="zh-CN" altLang="en-US" sz="3200" smtClean="0"/>
              <a:t>二、道德的功能与作用</a:t>
            </a:r>
          </a:p>
        </p:txBody>
      </p:sp>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2019300" y="2305050"/>
            <a:ext cx="8375650" cy="139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endParaRPr lang="en-US" altLang="zh-CN" sz="24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en-US" altLang="zh-CN" sz="16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zh-CN" altLang="en-US">
              <a:latin typeface="Arial" panose="020B0604020202020204" pitchFamily="34" charset="0"/>
            </a:endParaRPr>
          </a:p>
        </p:txBody>
      </p:sp>
      <p:sp>
        <p:nvSpPr>
          <p:cNvPr id="2" name="椭圆 1"/>
          <p:cNvSpPr/>
          <p:nvPr/>
        </p:nvSpPr>
        <p:spPr>
          <a:xfrm>
            <a:off x="2449513" y="2701925"/>
            <a:ext cx="2803525" cy="2811463"/>
          </a:xfrm>
          <a:prstGeom prst="ellipse">
            <a:avLst/>
          </a:prstGeom>
          <a:noFill/>
          <a:ln w="101600" cap="flat"/>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反对两种</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极端</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的看法</a:t>
            </a:r>
          </a:p>
        </p:txBody>
      </p:sp>
      <p:pic>
        <p:nvPicPr>
          <p:cNvPr id="44038" name="图片 2" descr="拳头"/>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9150" y="2511425"/>
            <a:ext cx="3811588"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9" name="WordArt 7"/>
          <p:cNvSpPr>
            <a:spLocks noChangeArrowheads="1" noChangeShapeType="1" noTextEdit="1"/>
          </p:cNvSpPr>
          <p:nvPr/>
        </p:nvSpPr>
        <p:spPr bwMode="auto">
          <a:xfrm>
            <a:off x="6403975"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r>
              <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rPr>
              <a:t>哪两种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5000625" y="2322513"/>
            <a:ext cx="4840288"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道德万能论</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p>
          <a:p>
            <a:pPr indent="457200">
              <a:lnSpc>
                <a:spcPct val="129000"/>
              </a:lnSpc>
              <a:spcAft>
                <a:spcPts val="600"/>
              </a:spcAft>
              <a:buFont typeface="Arial" panose="020B0604020202020204" pitchFamily="34" charset="0"/>
              <a:buNone/>
            </a:pPr>
            <a:r>
              <a:rPr lang="en-US" altLang="zh-CN" sz="2800" b="1">
                <a:solidFill>
                  <a:schemeClr val="tx2"/>
                </a:solidFill>
                <a:latin typeface="宋体" panose="02010600030101010101" pitchFamily="2" charset="-122"/>
                <a:ea typeface="宋体" panose="02010600030101010101" pitchFamily="2" charset="-122"/>
                <a:sym typeface="微软雅黑" panose="020B0503020204020204" pitchFamily="34" charset="-122"/>
              </a:rPr>
              <a:t> 片面夸大道德的作用，认为道德决定一切、高于一切、支配一切，只要道德水平高，一切社会问题都可以迎刃而解。</a:t>
            </a:r>
          </a:p>
          <a:p>
            <a:pPr indent="457200">
              <a:lnSpc>
                <a:spcPct val="129000"/>
              </a:lnSpc>
              <a:spcAft>
                <a:spcPts val="600"/>
              </a:spcAft>
              <a:buFont typeface="Arial" panose="020B0604020202020204" pitchFamily="34" charset="0"/>
              <a:buNone/>
            </a:pPr>
            <a:endParaRPr lang="en-US" altLang="zh-CN" sz="16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zh-CN" altLang="en-US">
              <a:latin typeface="Arial" panose="020B0604020202020204" pitchFamily="34" charset="0"/>
            </a:endParaRPr>
          </a:p>
        </p:txBody>
      </p:sp>
      <p:sp>
        <p:nvSpPr>
          <p:cNvPr id="2" name="椭圆 1"/>
          <p:cNvSpPr/>
          <p:nvPr/>
        </p:nvSpPr>
        <p:spPr>
          <a:xfrm>
            <a:off x="1939925" y="2659063"/>
            <a:ext cx="2803525" cy="2811462"/>
          </a:xfrm>
          <a:prstGeom prst="ellipse">
            <a:avLst/>
          </a:prstGeom>
          <a:noFill/>
          <a:ln w="101600" cap="flat"/>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反对两种极端</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的看法</a:t>
            </a:r>
          </a:p>
        </p:txBody>
      </p:sp>
      <p:sp>
        <p:nvSpPr>
          <p:cNvPr id="46085"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46086" name="标题 1"/>
          <p:cNvSpPr>
            <a:spLocks noGrp="1" noChangeArrowheads="1"/>
          </p:cNvSpPr>
          <p:nvPr/>
        </p:nvSpPr>
        <p:spPr bwMode="auto">
          <a:xfrm>
            <a:off x="22352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5008563" y="2322513"/>
            <a:ext cx="5222875" cy="413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道德万能论</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p>
          <a:p>
            <a:pPr indent="457200">
              <a:lnSpc>
                <a:spcPct val="129000"/>
              </a:lnSpc>
              <a:spcAft>
                <a:spcPts val="600"/>
              </a:spcAft>
              <a:buFont typeface="Arial" panose="020B0604020202020204" pitchFamily="34" charset="0"/>
              <a:buNone/>
            </a:pPr>
            <a:r>
              <a:rPr lang="en-US" altLang="zh-CN" sz="2800" b="1">
                <a:solidFill>
                  <a:srgbClr val="00B050"/>
                </a:solidFill>
                <a:latin typeface="宋体" panose="02010600030101010101" pitchFamily="2" charset="-122"/>
                <a:ea typeface="宋体" panose="02010600030101010101" pitchFamily="2" charset="-122"/>
                <a:sym typeface="微软雅黑" panose="020B0503020204020204" pitchFamily="34" charset="-122"/>
              </a:rPr>
              <a:t> 这种观点的根本错误在于，颠倒了社会存在和社会意识、经济基础同上层建筑之间的决定与被决定的关系，否定了物质资料的生产方式在社会发展中的决定作用。</a:t>
            </a:r>
          </a:p>
        </p:txBody>
      </p:sp>
      <p:sp>
        <p:nvSpPr>
          <p:cNvPr id="2" name="椭圆 1"/>
          <p:cNvSpPr/>
          <p:nvPr/>
        </p:nvSpPr>
        <p:spPr>
          <a:xfrm>
            <a:off x="1939925" y="2659063"/>
            <a:ext cx="2803525" cy="2811462"/>
          </a:xfrm>
          <a:prstGeom prst="ellipse">
            <a:avLst/>
          </a:prstGeom>
          <a:noFill/>
          <a:ln w="101600" cap="flat"/>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反对两种极端</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的看法</a:t>
            </a:r>
          </a:p>
        </p:txBody>
      </p:sp>
      <p:sp>
        <p:nvSpPr>
          <p:cNvPr id="48133"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48134" name="标题 1"/>
          <p:cNvSpPr>
            <a:spLocks noGrp="1" noChangeArrowheads="1"/>
          </p:cNvSpPr>
          <p:nvPr/>
        </p:nvSpPr>
        <p:spPr bwMode="auto">
          <a:xfrm>
            <a:off x="224313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5008563" y="2322513"/>
            <a:ext cx="4841875"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道德无用论</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p>
          <a:p>
            <a:pPr indent="457200">
              <a:lnSpc>
                <a:spcPct val="129000"/>
              </a:lnSpc>
              <a:spcAft>
                <a:spcPts val="600"/>
              </a:spcAft>
              <a:buFont typeface="Arial" panose="020B0604020202020204" pitchFamily="34" charset="0"/>
              <a:buNone/>
            </a:pPr>
            <a:r>
              <a:rPr lang="en-US" altLang="zh-CN" sz="2800">
                <a:solidFill>
                  <a:schemeClr val="tx2"/>
                </a:solidFill>
                <a:latin typeface="宋体" panose="02010600030101010101" pitchFamily="2" charset="-122"/>
                <a:ea typeface="宋体" panose="02010600030101010101" pitchFamily="2" charset="-122"/>
                <a:sym typeface="微软雅黑" panose="020B0503020204020204" pitchFamily="34" charset="-122"/>
              </a:rPr>
              <a:t>  根本否认道德的作用，或者通过强调非道德因素的作用来否定道德的积极作用，或者通过强调道德的消极因素来否定道德的积极作用。</a:t>
            </a:r>
            <a:endParaRPr lang="en-US" altLang="zh-CN" sz="2400">
              <a:solidFill>
                <a:schemeClr val="tx2"/>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en-US" altLang="zh-CN" sz="1600">
              <a:solidFill>
                <a:srgbClr val="7F7F7F"/>
              </a:solidFill>
              <a:latin typeface="微软雅黑" panose="020B0503020204020204" pitchFamily="34" charset="-122"/>
              <a:sym typeface="微软雅黑" panose="020B0503020204020204" pitchFamily="34" charset="-122"/>
            </a:endParaRPr>
          </a:p>
          <a:p>
            <a:pPr indent="457200">
              <a:lnSpc>
                <a:spcPct val="129000"/>
              </a:lnSpc>
              <a:spcAft>
                <a:spcPts val="600"/>
              </a:spcAft>
              <a:buFont typeface="Arial" panose="020B0604020202020204" pitchFamily="34" charset="0"/>
              <a:buNone/>
            </a:pPr>
            <a:endParaRPr lang="zh-CN" altLang="en-US">
              <a:latin typeface="Arial" panose="020B0604020202020204" pitchFamily="34" charset="0"/>
            </a:endParaRPr>
          </a:p>
        </p:txBody>
      </p:sp>
      <p:sp>
        <p:nvSpPr>
          <p:cNvPr id="2" name="椭圆 1"/>
          <p:cNvSpPr/>
          <p:nvPr/>
        </p:nvSpPr>
        <p:spPr>
          <a:xfrm>
            <a:off x="1939925" y="2659063"/>
            <a:ext cx="2803525" cy="2811462"/>
          </a:xfrm>
          <a:prstGeom prst="ellipse">
            <a:avLst/>
          </a:prstGeom>
          <a:noFill/>
          <a:ln w="101600" cap="flat"/>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反对两种极端</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的看法</a:t>
            </a:r>
          </a:p>
        </p:txBody>
      </p:sp>
      <p:sp>
        <p:nvSpPr>
          <p:cNvPr id="50181"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50182" name="标题 1"/>
          <p:cNvSpPr>
            <a:spLocks noGrp="1" noChangeArrowheads="1"/>
          </p:cNvSpPr>
          <p:nvPr/>
        </p:nvSpPr>
        <p:spPr bwMode="auto">
          <a:xfrm>
            <a:off x="21717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5008563" y="2322513"/>
            <a:ext cx="5472112" cy="394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r>
              <a:rPr lang="zh-CN" altLang="en-US" sz="2800" b="1">
                <a:latin typeface="宋体" panose="02010600030101010101" pitchFamily="2" charset="-122"/>
                <a:ea typeface="宋体" panose="02010600030101010101" pitchFamily="2" charset="-122"/>
                <a:sym typeface="微软雅黑" panose="020B0503020204020204" pitchFamily="34" charset="-122"/>
              </a:rPr>
              <a:t>道德无用论</a:t>
            </a:r>
            <a:r>
              <a:rPr lang="en-US" altLang="zh-CN" sz="2800" b="1">
                <a:latin typeface="宋体" panose="02010600030101010101" pitchFamily="2" charset="-122"/>
                <a:ea typeface="宋体" panose="02010600030101010101" pitchFamily="2" charset="-122"/>
                <a:sym typeface="微软雅黑" panose="020B0503020204020204" pitchFamily="34" charset="-122"/>
              </a:rPr>
              <a:t>”</a:t>
            </a:r>
          </a:p>
          <a:p>
            <a:pPr indent="457200">
              <a:lnSpc>
                <a:spcPts val="3065"/>
              </a:lnSpc>
              <a:buFont typeface="Arial" panose="020B0604020202020204" pitchFamily="34" charset="0"/>
              <a:buNone/>
            </a:pPr>
            <a:r>
              <a:rPr lang="en-US" altLang="zh-CN" sz="2800" b="1">
                <a:solidFill>
                  <a:srgbClr val="00B050"/>
                </a:solidFill>
                <a:latin typeface="宋体" panose="02010600030101010101" pitchFamily="2" charset="-122"/>
                <a:ea typeface="宋体" panose="02010600030101010101" pitchFamily="2" charset="-122"/>
                <a:sym typeface="微软雅黑" panose="020B0503020204020204" pitchFamily="34" charset="-122"/>
              </a:rPr>
              <a:t> 这种观点的根本错误在于，忽视了道德作为上层建筑的重要组成部分，一方面由经济基础所决定，另一方面对经济基础和生产力发展有一定的反作用。片面强调其消极方面，或从根本上忽视其积极方面的存在，必然不利于道德作用的发挥。</a:t>
            </a:r>
          </a:p>
        </p:txBody>
      </p:sp>
      <p:sp>
        <p:nvSpPr>
          <p:cNvPr id="2" name="椭圆 1"/>
          <p:cNvSpPr/>
          <p:nvPr/>
        </p:nvSpPr>
        <p:spPr>
          <a:xfrm>
            <a:off x="1939925" y="2659063"/>
            <a:ext cx="2803525" cy="2811462"/>
          </a:xfrm>
          <a:prstGeom prst="ellipse">
            <a:avLst/>
          </a:prstGeom>
          <a:noFill/>
          <a:ln w="101600" cap="flat"/>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反对两种极端</a:t>
            </a:r>
          </a:p>
          <a:p>
            <a:pPr algn="ctr">
              <a:buFont typeface="Arial" panose="020B0604020202020204" pitchFamily="34" charset="0"/>
              <a:buNone/>
              <a:defRPr/>
            </a:pPr>
            <a:r>
              <a:rPr lang="zh-CN" altLang="en-US" sz="3200" b="1" noProof="1">
                <a:solidFill>
                  <a:srgbClr val="FF0000"/>
                </a:solidFill>
                <a:latin typeface="黑体" panose="02010609060101010101" pitchFamily="49" charset="-122"/>
                <a:ea typeface="黑体" panose="02010609060101010101" pitchFamily="49" charset="-122"/>
                <a:sym typeface="+mn-ea"/>
              </a:rPr>
              <a:t>的看法</a:t>
            </a:r>
          </a:p>
        </p:txBody>
      </p:sp>
      <p:sp>
        <p:nvSpPr>
          <p:cNvPr id="52229"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52230" name="标题 1"/>
          <p:cNvSpPr>
            <a:spLocks noGrp="1" noChangeArrowheads="1"/>
          </p:cNvSpPr>
          <p:nvPr/>
        </p:nvSpPr>
        <p:spPr bwMode="auto">
          <a:xfrm>
            <a:off x="226218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2324100" y="2322513"/>
            <a:ext cx="7862888"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solidFill>
                  <a:srgbClr val="FF0000"/>
                </a:solidFill>
                <a:latin typeface="宋体" panose="02010600030101010101" pitchFamily="2" charset="-122"/>
                <a:ea typeface="宋体" panose="02010600030101010101" pitchFamily="2" charset="-122"/>
                <a:sym typeface="微软雅黑" panose="020B0503020204020204" pitchFamily="34" charset="-122"/>
              </a:rPr>
              <a:t>道德发挥作用的性质与社会发展的不同历史阶段相联系，由道德所反映的经济基础、代表的阶级利益所决定。</a:t>
            </a:r>
          </a:p>
          <a:p>
            <a:pPr indent="457200">
              <a:lnSpc>
                <a:spcPct val="129000"/>
              </a:lnSpc>
              <a:spcAft>
                <a:spcPts val="600"/>
              </a:spcAft>
              <a:buFont typeface="Arial" panose="020B0604020202020204" pitchFamily="34" charset="0"/>
              <a:buNone/>
            </a:pPr>
            <a:r>
              <a:rPr lang="en-US" altLang="zh-CN" sz="2400" b="1">
                <a:solidFill>
                  <a:srgbClr val="00B050"/>
                </a:solidFill>
                <a:latin typeface="微软雅黑" panose="020B0503020204020204" pitchFamily="34" charset="-122"/>
                <a:sym typeface="微软雅黑" panose="020B0503020204020204" pitchFamily="34" charset="-122"/>
              </a:rPr>
              <a:t> </a:t>
            </a:r>
          </a:p>
        </p:txBody>
      </p:sp>
      <p:sp>
        <p:nvSpPr>
          <p:cNvPr id="54276"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54277" name="标题 1"/>
          <p:cNvSpPr>
            <a:spLocks noGrp="1" noChangeArrowheads="1"/>
          </p:cNvSpPr>
          <p:nvPr/>
        </p:nvSpPr>
        <p:spPr bwMode="auto">
          <a:xfrm>
            <a:off x="226218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a:xfrm>
            <a:off x="2171700" y="1676400"/>
            <a:ext cx="7848600" cy="4648200"/>
          </a:xfrm>
        </p:spPr>
        <p:txBody>
          <a:bodyPr/>
          <a:lstStyle/>
          <a:p>
            <a:pPr>
              <a:defRPr/>
            </a:pPr>
            <a:r>
              <a:rPr lang="zh-CN" altLang="en-US" b="1" noProof="1">
                <a:solidFill>
                  <a:srgbClr val="002060"/>
                </a:solidFill>
              </a:rPr>
              <a:t>（二）道德的作用</a:t>
            </a:r>
            <a:endParaRPr lang="en-US" altLang="zh-CN" noProof="1"/>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p>
          <a:p>
            <a:pPr marL="0" indent="0">
              <a:lnSpc>
                <a:spcPct val="150000"/>
              </a:lnSpc>
              <a:spcBef>
                <a:spcPts val="0"/>
              </a:spcBef>
              <a:buFont typeface="Wingdings" panose="05000000000000000000" pitchFamily="2" charset="2"/>
              <a:buNone/>
              <a:defRPr/>
            </a:pPr>
            <a:r>
              <a:rPr lang="zh-CN" altLang="en-US" b="1" noProof="1">
                <a:solidFill>
                  <a:srgbClr val="0070C0"/>
                </a:solidFill>
                <a:latin typeface="黑体" panose="02010609060101010101" pitchFamily="49" charset="-122"/>
                <a:ea typeface="黑体" panose="02010609060101010101" pitchFamily="49" charset="-122"/>
                <a:cs typeface="黑体" panose="02010609060101010101" pitchFamily="49" charset="-122"/>
              </a:rPr>
              <a:t>   </a:t>
            </a:r>
            <a:endParaRPr lang="zh-CN" altLang="en-US" b="1" noProof="1">
              <a:latin typeface="黑体" panose="02010609060101010101" pitchFamily="49" charset="-122"/>
              <a:ea typeface="黑体" panose="02010609060101010101" pitchFamily="49" charset="-122"/>
              <a:cs typeface="黑体" panose="02010609060101010101" pitchFamily="49" charset="-122"/>
            </a:endParaRPr>
          </a:p>
        </p:txBody>
      </p:sp>
      <p:sp>
        <p:nvSpPr>
          <p:cNvPr id="40977" name="矩形 3"/>
          <p:cNvSpPr>
            <a:spLocks noChangeArrowheads="1"/>
          </p:cNvSpPr>
          <p:nvPr/>
        </p:nvSpPr>
        <p:spPr bwMode="auto">
          <a:xfrm>
            <a:off x="2324100" y="2322513"/>
            <a:ext cx="7862888" cy="239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r>
              <a:rPr lang="en-US" altLang="zh-CN" sz="2800" b="1">
                <a:solidFill>
                  <a:srgbClr val="00B050"/>
                </a:solidFill>
                <a:latin typeface="宋体" panose="02010600030101010101" pitchFamily="2" charset="-122"/>
                <a:ea typeface="宋体" panose="02010600030101010101" pitchFamily="2" charset="-122"/>
                <a:sym typeface="微软雅黑" panose="020B0503020204020204" pitchFamily="34" charset="-122"/>
              </a:rPr>
              <a:t>只有反映先进生产力发展要求和进步阶级利益的道德，才会对社会的发展和人的素质的提高产生积极的推动作用，否则，就不利于甚至阻碍社会的发展和人的素质的提高</a:t>
            </a:r>
            <a:r>
              <a:rPr lang="zh-CN" altLang="en-US" sz="2800" b="1">
                <a:solidFill>
                  <a:srgbClr val="00B050"/>
                </a:solidFill>
                <a:latin typeface="宋体" panose="02010600030101010101" pitchFamily="2" charset="-122"/>
                <a:ea typeface="宋体" panose="02010600030101010101" pitchFamily="2" charset="-122"/>
                <a:sym typeface="微软雅黑" panose="020B0503020204020204" pitchFamily="34" charset="-122"/>
              </a:rPr>
              <a:t>。</a:t>
            </a:r>
            <a:r>
              <a:rPr lang="en-US" altLang="zh-CN" sz="2800" b="1">
                <a:solidFill>
                  <a:srgbClr val="00B050"/>
                </a:solidFill>
                <a:latin typeface="宋体" panose="02010600030101010101" pitchFamily="2" charset="-122"/>
                <a:ea typeface="宋体" panose="02010600030101010101" pitchFamily="2" charset="-122"/>
                <a:sym typeface="微软雅黑" panose="020B0503020204020204" pitchFamily="34" charset="-122"/>
              </a:rPr>
              <a:t> </a:t>
            </a:r>
          </a:p>
        </p:txBody>
      </p:sp>
      <p:sp>
        <p:nvSpPr>
          <p:cNvPr id="56324"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56325" name="标题 1"/>
          <p:cNvSpPr>
            <a:spLocks noGrp="1" noChangeArrowheads="1"/>
          </p:cNvSpPr>
          <p:nvPr/>
        </p:nvSpPr>
        <p:spPr bwMode="auto">
          <a:xfrm>
            <a:off x="226218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二、道德的功能与作用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2"/>
          <p:cNvSpPr>
            <a:spLocks noGrp="1" noChangeArrowheads="1"/>
          </p:cNvSpPr>
          <p:nvPr>
            <p:ph idx="1"/>
          </p:nvPr>
        </p:nvSpPr>
        <p:spPr>
          <a:xfrm>
            <a:off x="2171700" y="1676400"/>
            <a:ext cx="7848600" cy="4648200"/>
          </a:xfrm>
        </p:spPr>
        <p:txBody>
          <a:bodyPr/>
          <a:lstStyle/>
          <a:p>
            <a:pPr marL="0" indent="0">
              <a:buFont typeface="Wingdings" panose="05000000000000000000" pitchFamily="2" charset="2"/>
              <a:buNone/>
            </a:pPr>
            <a:r>
              <a:rPr lang="zh-CN" altLang="en-US" b="1" smtClean="0">
                <a:solidFill>
                  <a:srgbClr val="0070C0"/>
                </a:solidFill>
                <a:latin typeface="黑体" panose="02010609060101010101" pitchFamily="49" charset="-122"/>
                <a:ea typeface="黑体" panose="02010609060101010101" pitchFamily="49" charset="-122"/>
              </a:rPr>
              <a:t>    </a:t>
            </a:r>
          </a:p>
          <a:p>
            <a:pPr marL="0" indent="0">
              <a:lnSpc>
                <a:spcPct val="150000"/>
              </a:lnSpc>
              <a:spcBef>
                <a:spcPct val="0"/>
              </a:spcBef>
              <a:buFont typeface="Wingdings" panose="05000000000000000000" pitchFamily="2" charset="2"/>
              <a:buNone/>
            </a:pPr>
            <a:r>
              <a:rPr lang="zh-CN" altLang="en-US" b="1" smtClean="0">
                <a:solidFill>
                  <a:srgbClr val="0070C0"/>
                </a:solidFill>
                <a:latin typeface="黑体" panose="02010609060101010101" pitchFamily="49" charset="-122"/>
                <a:ea typeface="黑体" panose="02010609060101010101" pitchFamily="49" charset="-122"/>
              </a:rPr>
              <a:t>   </a:t>
            </a:r>
            <a:endParaRPr lang="zh-CN" altLang="en-US" b="1" smtClean="0">
              <a:latin typeface="黑体" panose="02010609060101010101" pitchFamily="49" charset="-122"/>
              <a:ea typeface="黑体" panose="02010609060101010101" pitchFamily="49" charset="-122"/>
            </a:endParaRPr>
          </a:p>
        </p:txBody>
      </p:sp>
      <p:sp>
        <p:nvSpPr>
          <p:cNvPr id="40977" name="矩形 3"/>
          <p:cNvSpPr>
            <a:spLocks noChangeArrowheads="1"/>
          </p:cNvSpPr>
          <p:nvPr/>
        </p:nvSpPr>
        <p:spPr bwMode="auto">
          <a:xfrm>
            <a:off x="2324100" y="2322513"/>
            <a:ext cx="7862888"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endParaRPr lang="en-US" altLang="zh-CN" sz="2400" b="1">
              <a:solidFill>
                <a:srgbClr val="00B050"/>
              </a:solidFill>
              <a:latin typeface="微软雅黑" panose="020B0503020204020204" pitchFamily="34" charset="-122"/>
              <a:sym typeface="微软雅黑" panose="020B0503020204020204" pitchFamily="34" charset="-122"/>
            </a:endParaRPr>
          </a:p>
        </p:txBody>
      </p:sp>
      <p:sp>
        <p:nvSpPr>
          <p:cNvPr id="58372"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58373" name="标题 1"/>
          <p:cNvSpPr>
            <a:spLocks noGrp="1" noChangeArrowheads="1"/>
          </p:cNvSpPr>
          <p:nvPr/>
        </p:nvSpPr>
        <p:spPr bwMode="auto">
          <a:xfrm>
            <a:off x="226218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三、道德的变化发展</a:t>
            </a:r>
          </a:p>
        </p:txBody>
      </p:sp>
      <p:sp>
        <p:nvSpPr>
          <p:cNvPr id="58374" name="流程图: 过程 8"/>
          <p:cNvSpPr>
            <a:spLocks noChangeArrowheads="1"/>
          </p:cNvSpPr>
          <p:nvPr/>
        </p:nvSpPr>
        <p:spPr bwMode="auto">
          <a:xfrm>
            <a:off x="1687513" y="1555750"/>
            <a:ext cx="8870950" cy="1081088"/>
          </a:xfrm>
          <a:prstGeom prst="flowChartProces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20000"/>
              </a:lnSpc>
              <a:buFont typeface="Arial" panose="020B0604020202020204" pitchFamily="34" charset="0"/>
              <a:buNone/>
            </a:pPr>
            <a:r>
              <a:rPr lang="zh-CN" altLang="en-US" sz="2400" b="1">
                <a:solidFill>
                  <a:schemeClr val="bg1"/>
                </a:solidFill>
                <a:latin typeface="微软雅黑" panose="020B0503020204020204" pitchFamily="34" charset="-122"/>
              </a:rPr>
              <a:t>每一个社会都有与其经济基础相适应的占统治地位的道德；在同一社会形态中，不同阶级或人群也呈现不同的道德</a:t>
            </a:r>
          </a:p>
        </p:txBody>
      </p:sp>
      <p:sp>
        <p:nvSpPr>
          <p:cNvPr id="4" name="流程图: 准备 3"/>
          <p:cNvSpPr/>
          <p:nvPr/>
        </p:nvSpPr>
        <p:spPr>
          <a:xfrm>
            <a:off x="3463925" y="5283200"/>
            <a:ext cx="1760538" cy="900113"/>
          </a:xfrm>
          <a:prstGeom prst="flowChartPreparation">
            <a:avLst/>
          </a:prstGeom>
          <a:solidFill>
            <a:srgbClr val="88E70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奴隶社会</a:t>
            </a:r>
          </a:p>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的道德</a:t>
            </a:r>
          </a:p>
        </p:txBody>
      </p:sp>
      <p:sp>
        <p:nvSpPr>
          <p:cNvPr id="9" name="流程图: 准备 8"/>
          <p:cNvSpPr/>
          <p:nvPr/>
        </p:nvSpPr>
        <p:spPr>
          <a:xfrm>
            <a:off x="1793875" y="5283200"/>
            <a:ext cx="1670050" cy="900113"/>
          </a:xfrm>
          <a:prstGeom prst="flowChartPreparation">
            <a:avLst/>
          </a:prstGeom>
          <a:solidFill>
            <a:srgbClr val="88E70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原始社会的道德</a:t>
            </a:r>
          </a:p>
        </p:txBody>
      </p:sp>
      <p:sp>
        <p:nvSpPr>
          <p:cNvPr id="10" name="流程图: 准备 9"/>
          <p:cNvSpPr/>
          <p:nvPr/>
        </p:nvSpPr>
        <p:spPr>
          <a:xfrm>
            <a:off x="5218113" y="5283200"/>
            <a:ext cx="1757362" cy="900113"/>
          </a:xfrm>
          <a:prstGeom prst="flowChartPreparation">
            <a:avLst/>
          </a:prstGeom>
          <a:solidFill>
            <a:srgbClr val="88E70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封建社会的道德</a:t>
            </a:r>
          </a:p>
        </p:txBody>
      </p:sp>
      <p:sp>
        <p:nvSpPr>
          <p:cNvPr id="11" name="流程图: 准备 10"/>
          <p:cNvSpPr/>
          <p:nvPr/>
        </p:nvSpPr>
        <p:spPr>
          <a:xfrm>
            <a:off x="6975475" y="5283200"/>
            <a:ext cx="1679575" cy="900113"/>
          </a:xfrm>
          <a:prstGeom prst="flowChartPreparation">
            <a:avLst/>
          </a:prstGeom>
          <a:solidFill>
            <a:srgbClr val="88E70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资本主义社会</a:t>
            </a:r>
          </a:p>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的道德</a:t>
            </a:r>
          </a:p>
        </p:txBody>
      </p:sp>
      <p:sp>
        <p:nvSpPr>
          <p:cNvPr id="14" name="流程图: 准备 13"/>
          <p:cNvSpPr/>
          <p:nvPr/>
        </p:nvSpPr>
        <p:spPr>
          <a:xfrm>
            <a:off x="8655050" y="5283200"/>
            <a:ext cx="1692275" cy="900113"/>
          </a:xfrm>
          <a:prstGeom prst="flowChartPreparation">
            <a:avLst/>
          </a:prstGeom>
          <a:solidFill>
            <a:srgbClr val="88E70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社会主义社会</a:t>
            </a:r>
          </a:p>
          <a:p>
            <a:pPr algn="ctr">
              <a:buFont typeface="Arial" panose="020B0604020202020204" pitchFamily="34" charset="0"/>
              <a:buNone/>
              <a:defRPr/>
            </a:pPr>
            <a:r>
              <a:rPr lang="zh-CN" altLang="en-US" sz="1600" b="1" noProof="1">
                <a:solidFill>
                  <a:schemeClr val="tx1"/>
                </a:solidFill>
                <a:latin typeface="微软雅黑" panose="020B0503020204020204" pitchFamily="34" charset="-122"/>
                <a:sym typeface="+mn-ea"/>
              </a:rPr>
              <a:t>的道德</a:t>
            </a:r>
          </a:p>
        </p:txBody>
      </p:sp>
      <p:pic>
        <p:nvPicPr>
          <p:cNvPr id="58380" name="图片 4" descr="道德发展"/>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3122613"/>
            <a:ext cx="7675563"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p:cNvSpPr>
            <a:spLocks noGrp="1" noChangeArrowheads="1"/>
          </p:cNvSpPr>
          <p:nvPr>
            <p:ph idx="1"/>
          </p:nvPr>
        </p:nvSpPr>
        <p:spPr>
          <a:xfrm>
            <a:off x="1993900" y="1270000"/>
            <a:ext cx="7848600" cy="4648200"/>
          </a:xfrm>
        </p:spPr>
        <p:txBody>
          <a:bodyPr/>
          <a:lstStyle/>
          <a:p>
            <a:pPr marL="0" indent="0">
              <a:buFont typeface="Wingdings" panose="05000000000000000000" pitchFamily="2" charset="2"/>
              <a:buNone/>
            </a:pPr>
            <a:r>
              <a:rPr lang="zh-CN" altLang="en-US" smtClean="0">
                <a:solidFill>
                  <a:schemeClr val="tx2"/>
                </a:solidFill>
              </a:rPr>
              <a:t>●</a:t>
            </a:r>
            <a:r>
              <a:rPr lang="zh-CN" altLang="en-US" b="1" smtClean="0">
                <a:solidFill>
                  <a:srgbClr val="0070C0"/>
                </a:solidFill>
              </a:rPr>
              <a:t>道德发展的规律：</a:t>
            </a:r>
            <a:endParaRPr lang="zh-CN" altLang="en-US" b="1" smtClean="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r>
              <a:rPr lang="zh-CN" altLang="en-US" b="1" smtClean="0">
                <a:solidFill>
                  <a:srgbClr val="0070C0"/>
                </a:solidFill>
                <a:latin typeface="黑体" panose="02010609060101010101" pitchFamily="49" charset="-122"/>
                <a:ea typeface="黑体" panose="02010609060101010101" pitchFamily="49" charset="-122"/>
              </a:rPr>
              <a:t>  </a:t>
            </a:r>
          </a:p>
          <a:p>
            <a:pPr marL="0" indent="0">
              <a:lnSpc>
                <a:spcPct val="150000"/>
              </a:lnSpc>
              <a:spcBef>
                <a:spcPct val="0"/>
              </a:spcBef>
              <a:buFont typeface="Wingdings" panose="05000000000000000000" pitchFamily="2" charset="2"/>
              <a:buNone/>
            </a:pPr>
            <a:r>
              <a:rPr lang="zh-CN" altLang="en-US" b="1" smtClean="0">
                <a:solidFill>
                  <a:srgbClr val="0070C0"/>
                </a:solidFill>
                <a:latin typeface="黑体" panose="02010609060101010101" pitchFamily="49" charset="-122"/>
                <a:ea typeface="黑体" panose="02010609060101010101" pitchFamily="49" charset="-122"/>
              </a:rPr>
              <a:t>   </a:t>
            </a:r>
            <a:endParaRPr lang="zh-CN" altLang="en-US" b="1" smtClean="0">
              <a:latin typeface="黑体" panose="02010609060101010101" pitchFamily="49" charset="-122"/>
              <a:ea typeface="黑体" panose="02010609060101010101" pitchFamily="49" charset="-122"/>
            </a:endParaRPr>
          </a:p>
        </p:txBody>
      </p:sp>
      <p:sp>
        <p:nvSpPr>
          <p:cNvPr id="40977" name="矩形 3"/>
          <p:cNvSpPr>
            <a:spLocks noChangeArrowheads="1"/>
          </p:cNvSpPr>
          <p:nvPr/>
        </p:nvSpPr>
        <p:spPr bwMode="auto">
          <a:xfrm>
            <a:off x="2324100" y="2322513"/>
            <a:ext cx="7862888"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457200">
              <a:lnSpc>
                <a:spcPct val="129000"/>
              </a:lnSpc>
              <a:spcAft>
                <a:spcPts val="600"/>
              </a:spcAft>
              <a:buFont typeface="Arial" panose="020B0604020202020204" pitchFamily="34" charset="0"/>
              <a:buNone/>
            </a:pPr>
            <a:r>
              <a:rPr lang="en-US" altLang="zh-CN" sz="3200" b="1">
                <a:latin typeface="微软雅黑" panose="020B0503020204020204" pitchFamily="34" charset="-122"/>
                <a:sym typeface="微软雅黑" panose="020B0503020204020204" pitchFamily="34" charset="-122"/>
              </a:rPr>
              <a:t>   </a:t>
            </a:r>
            <a:endParaRPr lang="en-US" altLang="zh-CN" sz="2400" b="1">
              <a:solidFill>
                <a:srgbClr val="00B050"/>
              </a:solidFill>
              <a:latin typeface="微软雅黑" panose="020B0503020204020204" pitchFamily="34" charset="-122"/>
              <a:sym typeface="微软雅黑" panose="020B0503020204020204" pitchFamily="34" charset="-122"/>
            </a:endParaRPr>
          </a:p>
        </p:txBody>
      </p:sp>
      <p:sp>
        <p:nvSpPr>
          <p:cNvPr id="60420" name="WordArt 7"/>
          <p:cNvSpPr>
            <a:spLocks noChangeArrowheads="1" noChangeShapeType="1" noTextEdit="1"/>
          </p:cNvSpPr>
          <p:nvPr/>
        </p:nvSpPr>
        <p:spPr bwMode="auto">
          <a:xfrm>
            <a:off x="6413500" y="3786188"/>
            <a:ext cx="2976563" cy="754062"/>
          </a:xfrm>
          <a:prstGeom prst="rect">
            <a:avLst/>
          </a:prstGeom>
          <a:extLst>
            <a:ext uri="{91240B29-F687-4F45-9708-019B960494DF}">
              <a14:hiddenLine xmlns:a14="http://schemas.microsoft.com/office/drawing/2010/main" xmlns="" w="9525">
                <a:solidFill>
                  <a:srgbClr val="000000"/>
                </a:solidFill>
                <a:round/>
              </a14:hiddenLine>
            </a:ext>
          </a:extLst>
        </p:spPr>
        <p:txBody>
          <a:bodyPr wrap="none" fromWordArt="1">
            <a:prstTxWarp prst="textPlain">
              <a:avLst>
                <a:gd name="adj" fmla="val 50000"/>
              </a:avLst>
            </a:prstTxWarp>
          </a:bodyPr>
          <a:lstStyle/>
          <a:p>
            <a:pPr algn="ctr"/>
            <a:endParaRPr lang="zh-CN" altLang="en-US" sz="4000" kern="10" spc="800">
              <a:effectLst>
                <a:outerShdw dist="45791" dir="3378596"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60421" name="标题 1"/>
          <p:cNvSpPr>
            <a:spLocks noGrp="1" noChangeArrowheads="1"/>
          </p:cNvSpPr>
          <p:nvPr/>
        </p:nvSpPr>
        <p:spPr bwMode="auto">
          <a:xfrm>
            <a:off x="2262188"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zh-CN" altLang="en-US" sz="3200" b="1">
                <a:latin typeface="华文中宋" panose="02010600040101010101" pitchFamily="2" charset="-122"/>
                <a:ea typeface="华文中宋" panose="02010600040101010101" pitchFamily="2" charset="-122"/>
              </a:rPr>
              <a:t>三、道德的变化发展</a:t>
            </a:r>
          </a:p>
        </p:txBody>
      </p:sp>
      <p:sp>
        <p:nvSpPr>
          <p:cNvPr id="12" name="单圆角矩形 11"/>
          <p:cNvSpPr/>
          <p:nvPr/>
        </p:nvSpPr>
        <p:spPr>
          <a:xfrm>
            <a:off x="1943100" y="1914525"/>
            <a:ext cx="8562975" cy="2079625"/>
          </a:xfrm>
          <a:prstGeom prst="round1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endParaRPr lang="en-US" altLang="zh-CN" sz="2800" b="1" noProof="1">
              <a:latin typeface="微软雅黑" panose="020B0503020204020204" pitchFamily="34" charset="-122"/>
              <a:cs typeface="微软雅黑" panose="020B0503020204020204" pitchFamily="34" charset="-122"/>
              <a:sym typeface="+mn-ea"/>
            </a:endParaRPr>
          </a:p>
          <a:p>
            <a:pPr>
              <a:buFont typeface="Arial" panose="020B0604020202020204" pitchFamily="34" charset="0"/>
              <a:buNone/>
              <a:defRPr/>
            </a:pPr>
            <a:r>
              <a:rPr lang="en-US" altLang="zh-CN" sz="2800" b="1" noProof="1">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noProof="1">
                <a:latin typeface="宋体" panose="02010600030101010101" pitchFamily="2" charset="-122"/>
                <a:ea typeface="宋体" panose="02010600030101010101" pitchFamily="2" charset="-122"/>
                <a:cs typeface="宋体" panose="02010600030101010101" pitchFamily="2" charset="-122"/>
                <a:sym typeface="+mn-ea"/>
              </a:rPr>
              <a:t>、人类道德发展的历史过程与社会生产方式的发展进程大体一致。</a:t>
            </a:r>
          </a:p>
          <a:p>
            <a:pPr>
              <a:buFont typeface="Arial" panose="020B0604020202020204" pitchFamily="34" charset="0"/>
              <a:buNone/>
              <a:defRPr/>
            </a:pPr>
            <a:r>
              <a:rPr lang="en-US" altLang="zh-CN" sz="2800" b="1" noProof="1">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noProof="1">
                <a:latin typeface="宋体" panose="02010600030101010101" pitchFamily="2" charset="-122"/>
                <a:ea typeface="宋体" panose="02010600030101010101" pitchFamily="2" charset="-122"/>
                <a:cs typeface="宋体" panose="02010600030101010101" pitchFamily="2" charset="-122"/>
                <a:sym typeface="+mn-ea"/>
              </a:rPr>
              <a:t>、人类道德的发展的总趋势是一个曲折上升的历史过程。</a:t>
            </a:r>
          </a:p>
          <a:p>
            <a:pPr>
              <a:lnSpc>
                <a:spcPct val="150000"/>
              </a:lnSpc>
              <a:buFont typeface="Arial" panose="020B0604020202020204" pitchFamily="34" charset="0"/>
              <a:buNone/>
              <a:defRPr/>
            </a:pPr>
            <a:endParaRPr lang="zh-CN" altLang="en-US" sz="2800" b="1" noProof="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0423" name="文本框 5"/>
          <p:cNvSpPr txBox="1">
            <a:spLocks noChangeArrowheads="1"/>
          </p:cNvSpPr>
          <p:nvPr/>
        </p:nvSpPr>
        <p:spPr bwMode="auto">
          <a:xfrm>
            <a:off x="1917700" y="4144963"/>
            <a:ext cx="33988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solidFill>
                  <a:schemeClr val="tx2"/>
                </a:solidFill>
                <a:latin typeface="宋体" panose="02010600030101010101" pitchFamily="2" charset="-122"/>
                <a:ea typeface="宋体" panose="02010600030101010101" pitchFamily="2" charset="-122"/>
              </a:rPr>
              <a:t>●</a:t>
            </a:r>
            <a:r>
              <a:rPr lang="zh-CN" altLang="en-US" sz="2800" b="1">
                <a:solidFill>
                  <a:schemeClr val="tx2"/>
                </a:solidFill>
                <a:latin typeface="宋体" panose="02010600030101010101" pitchFamily="2" charset="-122"/>
                <a:ea typeface="宋体" panose="02010600030101010101" pitchFamily="2" charset="-122"/>
              </a:rPr>
              <a:t>道德进步的表现：</a:t>
            </a:r>
          </a:p>
        </p:txBody>
      </p:sp>
      <p:sp>
        <p:nvSpPr>
          <p:cNvPr id="7" name="单圆角矩形 6"/>
          <p:cNvSpPr/>
          <p:nvPr/>
        </p:nvSpPr>
        <p:spPr>
          <a:xfrm>
            <a:off x="1917700" y="4886325"/>
            <a:ext cx="8389938" cy="865188"/>
          </a:xfrm>
          <a:prstGeom prst="round1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zh-CN" altLang="en-US" sz="2800" b="1" noProof="1">
                <a:latin typeface="宋体" panose="02010600030101010101" pitchFamily="2" charset="-122"/>
                <a:ea typeface="宋体" panose="02010600030101010101" pitchFamily="2" charset="-122"/>
                <a:sym typeface="+mn-ea"/>
              </a:rPr>
              <a:t>道德的发展和进步也成为衡量社会文明程度的重要尺度。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Scale>
                                      <p:cBhvr>
                                        <p:cTn id="7" dur="1000" decel="50000" fill="hold">
                                          <p:stCondLst>
                                            <p:cond delay="0"/>
                                          </p:stCondLst>
                                        </p:cTn>
                                        <p:tgtEl>
                                          <p:spTgt spid="409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0977"/>
                                        </p:tgtEl>
                                        <p:attrNameLst>
                                          <p:attrName>ppt_x</p:attrName>
                                          <p:attrName>ppt_y</p:attrName>
                                        </p:attrNameLst>
                                      </p:cBhvr>
                                      <p:rCtr x="0" y="0"/>
                                    </p:animMotion>
                                    <p:animEffect filter="fade">
                                      <p:cBhvr>
                                        <p:cTn id="9"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文本框 112">
            <a:hlinkClick r:id="rId2" action="ppaction://hlinksldjump"/>
          </p:cNvPr>
          <p:cNvSpPr txBox="1"/>
          <p:nvPr/>
        </p:nvSpPr>
        <p:spPr>
          <a:xfrm>
            <a:off x="2401276" y="2118946"/>
            <a:ext cx="6628423" cy="646331"/>
          </a:xfrm>
          <a:prstGeom prst="rect">
            <a:avLst/>
          </a:prstGeom>
          <a:noFill/>
        </p:spPr>
        <p:txBody>
          <a:bodyPr>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marL="714375" indent="-714375" algn="just" fontAlgn="auto">
              <a:spcBef>
                <a:spcPts val="0"/>
              </a:spcBef>
              <a:spcAft>
                <a:spcPts val="0"/>
              </a:spcAft>
              <a:defRPr/>
            </a:pPr>
            <a:r>
              <a:rPr lang="zh-CN" altLang="en-US" sz="3600" dirty="0">
                <a:solidFill>
                  <a:schemeClr val="bg2">
                    <a:lumMod val="50000"/>
                  </a:schemeClr>
                </a:solidFill>
                <a:latin typeface="华文中宋" panose="02010600040101010101" pitchFamily="2" charset="-122"/>
                <a:ea typeface="华文中宋" panose="02010600040101010101" pitchFamily="2" charset="-122"/>
                <a:sym typeface="+mn-ea"/>
              </a:rPr>
              <a:t>一、传承中华传统美德</a:t>
            </a:r>
          </a:p>
        </p:txBody>
      </p:sp>
      <p:sp>
        <p:nvSpPr>
          <p:cNvPr id="114" name="文本框 113">
            <a:hlinkClick r:id="rId3" action="ppaction://hlinksldjump"/>
          </p:cNvPr>
          <p:cNvSpPr txBox="1"/>
          <p:nvPr/>
        </p:nvSpPr>
        <p:spPr>
          <a:xfrm>
            <a:off x="2436446" y="3024554"/>
            <a:ext cx="5406292" cy="646331"/>
          </a:xfrm>
          <a:prstGeom prst="rect">
            <a:avLst/>
          </a:prstGeom>
          <a:noFill/>
        </p:spPr>
        <p:txBody>
          <a:bodyPr>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marL="714375" indent="-714375" algn="just" fontAlgn="auto">
              <a:spcBef>
                <a:spcPts val="0"/>
              </a:spcBef>
              <a:spcAft>
                <a:spcPts val="0"/>
              </a:spcAft>
              <a:defRPr/>
            </a:pPr>
            <a:r>
              <a:rPr lang="zh-CN" altLang="en-US" sz="3600" dirty="0">
                <a:solidFill>
                  <a:schemeClr val="bg2">
                    <a:lumMod val="50000"/>
                  </a:schemeClr>
                </a:solidFill>
                <a:latin typeface="华文中宋" panose="02010600040101010101" pitchFamily="2" charset="-122"/>
                <a:ea typeface="华文中宋" panose="02010600040101010101" pitchFamily="2" charset="-122"/>
                <a:sym typeface="+mn-ea"/>
              </a:rPr>
              <a:t>二、发扬中国革命道德</a:t>
            </a:r>
          </a:p>
        </p:txBody>
      </p:sp>
      <p:sp>
        <p:nvSpPr>
          <p:cNvPr id="115" name="文本框 114">
            <a:hlinkClick r:id="rId4" action="ppaction://hlinksldjump"/>
          </p:cNvPr>
          <p:cNvSpPr txBox="1"/>
          <p:nvPr/>
        </p:nvSpPr>
        <p:spPr>
          <a:xfrm>
            <a:off x="2520460" y="3941884"/>
            <a:ext cx="7608277" cy="646331"/>
          </a:xfrm>
          <a:prstGeom prst="rect">
            <a:avLst/>
          </a:prstGeom>
          <a:noFill/>
        </p:spPr>
        <p:txBody>
          <a:bodyPr>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marL="714375" indent="-714375" algn="just" fontAlgn="auto">
              <a:spcBef>
                <a:spcPts val="0"/>
              </a:spcBef>
              <a:spcAft>
                <a:spcPts val="0"/>
              </a:spcAft>
              <a:defRPr/>
            </a:pPr>
            <a:r>
              <a:rPr lang="zh-CN" altLang="en-US" sz="3600" dirty="0">
                <a:solidFill>
                  <a:schemeClr val="bg2">
                    <a:lumMod val="50000"/>
                  </a:schemeClr>
                </a:solidFill>
                <a:latin typeface="华文中宋" panose="02010600040101010101" pitchFamily="2" charset="-122"/>
                <a:ea typeface="华文中宋" panose="02010600040101010101" pitchFamily="2" charset="-122"/>
                <a:sym typeface="+mn-ea"/>
              </a:rPr>
              <a:t>三、借鉴人类文明优秀道德成果</a:t>
            </a:r>
          </a:p>
        </p:txBody>
      </p:sp>
      <p:pic>
        <p:nvPicPr>
          <p:cNvPr id="62469" name="图片 8">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74413" y="6108700"/>
            <a:ext cx="8794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0" name="矩形 11"/>
          <p:cNvSpPr>
            <a:spLocks noChangeArrowheads="1"/>
          </p:cNvSpPr>
          <p:nvPr/>
        </p:nvSpPr>
        <p:spPr bwMode="auto">
          <a:xfrm>
            <a:off x="2349500" y="457200"/>
            <a:ext cx="73898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buFont typeface="Arial" panose="020B0604020202020204" pitchFamily="34" charset="0"/>
              <a:buNone/>
            </a:pPr>
            <a:r>
              <a:rPr lang="zh-CN" altLang="en-US" sz="4000" b="1">
                <a:latin typeface="黑体" panose="02010609060101010101" pitchFamily="49" charset="-122"/>
                <a:ea typeface="黑体" panose="02010609060101010101" pitchFamily="49" charset="-122"/>
              </a:rPr>
              <a:t>第二节  吸收借鉴优秀道德成果</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500" fill="hold"/>
                                        <p:tgtEl>
                                          <p:spTgt spid="114"/>
                                        </p:tgtEl>
                                        <p:attrNameLst>
                                          <p:attrName>ppt_x</p:attrName>
                                        </p:attrNameLst>
                                      </p:cBhvr>
                                      <p:tavLst>
                                        <p:tav tm="0">
                                          <p:val>
                                            <p:strVal val="1+#ppt_w/2"/>
                                          </p:val>
                                        </p:tav>
                                        <p:tav tm="100000">
                                          <p:val>
                                            <p:strVal val="#ppt_x"/>
                                          </p:val>
                                        </p:tav>
                                      </p:tavLst>
                                    </p:anim>
                                    <p:anim calcmode="lin" valueType="num">
                                      <p:cBhvr additive="base">
                                        <p:cTn id="13" dur="500" fill="hold"/>
                                        <p:tgtEl>
                                          <p:spTgt spid="1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1+#ppt_w/2"/>
                                          </p:val>
                                        </p:tav>
                                        <p:tav tm="100000">
                                          <p:val>
                                            <p:strVal val="#ppt_x"/>
                                          </p:val>
                                        </p:tav>
                                      </p:tavLst>
                                    </p:anim>
                                    <p:anim calcmode="lin" valueType="num">
                                      <p:cBhvr additive="base">
                                        <p:cTn id="18"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idx="1"/>
          </p:nvPr>
        </p:nvSpPr>
        <p:spPr>
          <a:xfrm>
            <a:off x="2209800" y="1828800"/>
            <a:ext cx="8458200" cy="4648200"/>
          </a:xfrm>
        </p:spPr>
        <p:txBody>
          <a:bodyPr/>
          <a:lstStyle/>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一、什么是道德</a:t>
            </a:r>
            <a:endParaRPr lang="zh-CN" altLang="en-US" sz="3200" b="1" noProof="1" smtClean="0">
              <a:latin typeface="华文中宋" panose="02010600040101010101" pitchFamily="2" charset="-122"/>
              <a:ea typeface="华文中宋" panose="02010600040101010101" pitchFamily="2" charset="-122"/>
            </a:endParaRPr>
          </a:p>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二、道德的功能和作用</a:t>
            </a:r>
          </a:p>
          <a:p>
            <a:pPr marL="342900" indent="-342900">
              <a:lnSpc>
                <a:spcPct val="150000"/>
              </a:lnSpc>
              <a:buClr>
                <a:schemeClr val="tx2"/>
              </a:buClr>
              <a:buFont typeface="Wingdings" panose="05000000000000000000" pitchFamily="2" charset="2"/>
              <a:buNone/>
            </a:pPr>
            <a:r>
              <a:rPr lang="zh-CN" altLang="en-US" sz="3200" b="1" noProof="1" smtClean="0">
                <a:latin typeface="华文中宋" panose="02010600040101010101" pitchFamily="2" charset="-122"/>
                <a:ea typeface="华文中宋" panose="02010600040101010101" pitchFamily="2" charset="-122"/>
                <a:sym typeface="微软雅黑" panose="020B0503020204020204" pitchFamily="34" charset="-122"/>
              </a:rPr>
              <a:t>三、道德的变化发展</a:t>
            </a:r>
          </a:p>
          <a:p>
            <a:pPr marL="342900" indent="-342900">
              <a:lnSpc>
                <a:spcPct val="150000"/>
              </a:lnSpc>
              <a:buClr>
                <a:schemeClr val="tx2"/>
              </a:buClr>
              <a:buFont typeface="Wingdings" panose="05000000000000000000" pitchFamily="2" charset="2"/>
              <a:buNone/>
            </a:pPr>
            <a:endParaRPr lang="zh-CN" altLang="en-US" sz="3200" b="1" smtClean="0">
              <a:latin typeface="华文中宋" panose="02010600040101010101" pitchFamily="2" charset="-122"/>
              <a:ea typeface="华文中宋" panose="02010600040101010101" pitchFamily="2" charset="-122"/>
              <a:sym typeface="微软雅黑" panose="020B0503020204020204" pitchFamily="34" charset="-122"/>
            </a:endParaRPr>
          </a:p>
        </p:txBody>
      </p:sp>
      <p:sp>
        <p:nvSpPr>
          <p:cNvPr id="10243" name="页脚占位符 3"/>
          <p:cNvSpPr>
            <a:spLocks noGrp="1" noChangeArrowheads="1"/>
          </p:cNvSpPr>
          <p:nvPr>
            <p:ph type="ftr" sz="quarter" idx="11"/>
          </p:nvPr>
        </p:nvSpPr>
        <p:spPr bwMode="auto">
          <a:xfrm>
            <a:off x="2070100" y="6840538"/>
            <a:ext cx="1905000"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en-US" altLang="zh-CN" sz="1200" b="1" smtClean="0">
                <a:solidFill>
                  <a:schemeClr val="tx2"/>
                </a:solidFill>
                <a:latin typeface="Arial" panose="020B0604020202020204" pitchFamily="34" charset="0"/>
                <a:ea typeface="宋体" panose="02010600030101010101" pitchFamily="2" charset="-122"/>
              </a:rPr>
              <a:t>www.themegallery.com</a:t>
            </a:r>
          </a:p>
        </p:txBody>
      </p:sp>
      <p:sp>
        <p:nvSpPr>
          <p:cNvPr id="5" name="标题 3"/>
          <p:cNvSpPr>
            <a:spLocks noGrp="1" noRot="1" noChangeArrowheads="1"/>
          </p:cNvSpPr>
          <p:nvPr>
            <p:ph type="title"/>
          </p:nvPr>
        </p:nvSpPr>
        <p:spPr>
          <a:xfrm>
            <a:off x="2133600" y="492125"/>
            <a:ext cx="7924800" cy="646113"/>
          </a:xfrm>
        </p:spPr>
        <p:txBody>
          <a:bodyPr>
            <a:spAutoFit/>
          </a:bodyPr>
          <a:lstStyle/>
          <a:p>
            <a:r>
              <a:rPr lang="zh-CN" altLang="en-US" smtClean="0">
                <a:sym typeface="微软雅黑" panose="020B0503020204020204" pitchFamily="34" charset="-122"/>
              </a:rPr>
              <a:t>第一节  道德及其变化发展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8000" y="457200"/>
            <a:ext cx="11283950" cy="708025"/>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4000"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一、</a:t>
            </a: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传承中华传统美德</a:t>
            </a:r>
          </a:p>
        </p:txBody>
      </p:sp>
      <p:sp>
        <p:nvSpPr>
          <p:cNvPr id="63491" name="文本框 1"/>
          <p:cNvSpPr txBox="1">
            <a:spLocks noChangeArrowheads="1"/>
          </p:cNvSpPr>
          <p:nvPr/>
        </p:nvSpPr>
        <p:spPr bwMode="auto">
          <a:xfrm>
            <a:off x="711200" y="1371600"/>
            <a:ext cx="10269538" cy="437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20000"/>
              </a:lnSpc>
              <a:buFont typeface="Arial" panose="020B0604020202020204" pitchFamily="34" charset="0"/>
              <a:buNone/>
            </a:pPr>
            <a:r>
              <a:rPr lang="zh-CN" altLang="en-US" sz="2400">
                <a:latin typeface="宋体" panose="02010600030101010101" pitchFamily="2" charset="-122"/>
                <a:ea typeface="宋体" panose="02010600030101010101" pitchFamily="2" charset="-122"/>
              </a:rPr>
              <a:t>    中华民族有着</a:t>
            </a:r>
            <a:r>
              <a:rPr lang="en-US" altLang="zh-CN" sz="2400">
                <a:latin typeface="宋体" panose="02010600030101010101" pitchFamily="2" charset="-122"/>
                <a:ea typeface="宋体" panose="02010600030101010101" pitchFamily="2" charset="-122"/>
              </a:rPr>
              <a:t>5000</a:t>
            </a:r>
            <a:r>
              <a:rPr lang="zh-CN" altLang="en-US" sz="2400">
                <a:latin typeface="宋体" panose="02010600030101010101" pitchFamily="2" charset="-122"/>
                <a:ea typeface="宋体" panose="02010600030101010101" pitchFamily="2" charset="-122"/>
              </a:rPr>
              <a:t>多年的悠久历史和灿烂文化，而且中华文明从远古一直延续发展到今天。为什么中华民族能够在几千年的历史长河中顽强生存和不断发展呢？很重要的一个原因，是我们民族有一脉相承的精神追求、精神特质、精神脉络。</a:t>
            </a:r>
            <a:endParaRPr lang="en-US" altLang="zh-CN" sz="2400">
              <a:latin typeface="宋体" panose="02010600030101010101" pitchFamily="2" charset="-122"/>
              <a:ea typeface="宋体" panose="02010600030101010101" pitchFamily="2" charset="-122"/>
            </a:endParaRPr>
          </a:p>
          <a:p>
            <a:pPr algn="just">
              <a:lnSpc>
                <a:spcPct val="120000"/>
              </a:lnSpc>
              <a:buFont typeface="Arial" panose="020B0604020202020204" pitchFamily="34" charset="0"/>
              <a:buNone/>
            </a:pPr>
            <a:r>
              <a:rPr lang="en-US" altLang="zh-CN" sz="2400">
                <a:latin typeface="宋体" panose="02010600030101010101" pitchFamily="2" charset="-122"/>
                <a:ea typeface="宋体" panose="02010600030101010101" pitchFamily="2" charset="-122"/>
              </a:rPr>
              <a:t>    </a:t>
            </a:r>
            <a:r>
              <a:rPr lang="zh-CN" altLang="zh-CN" sz="2400">
                <a:latin typeface="宋体" panose="02010600030101010101" pitchFamily="2" charset="-122"/>
                <a:ea typeface="宋体" panose="02010600030101010101" pitchFamily="2" charset="-122"/>
              </a:rPr>
              <a:t>今天，中华民族要继续前进，就必须根据时代条件，继承和弘扬我们的民族精神、我们民族的优秀文化，特别是包含其中的传统美德。</a:t>
            </a:r>
            <a:endParaRPr lang="en-US" altLang="zh-CN" sz="2400">
              <a:latin typeface="宋体" panose="02010600030101010101" pitchFamily="2" charset="-122"/>
              <a:ea typeface="宋体" panose="02010600030101010101" pitchFamily="2" charset="-122"/>
            </a:endParaRPr>
          </a:p>
          <a:p>
            <a:pPr algn="just">
              <a:lnSpc>
                <a:spcPct val="120000"/>
              </a:lnSpc>
              <a:buFont typeface="Arial" panose="020B0604020202020204" pitchFamily="34" charset="0"/>
              <a:buNone/>
            </a:pPr>
            <a:endParaRPr lang="en-US" altLang="zh-CN" sz="2400">
              <a:latin typeface="宋体" panose="02010600030101010101" pitchFamily="2" charset="-122"/>
              <a:ea typeface="宋体" panose="02010600030101010101" pitchFamily="2" charset="-122"/>
            </a:endParaRPr>
          </a:p>
          <a:p>
            <a:pPr>
              <a:buFont typeface="Arial" panose="020B0604020202020204" pitchFamily="34" charset="0"/>
              <a:buNone/>
            </a:pPr>
            <a:r>
              <a:rPr lang="en-US" altLang="zh-CN" sz="2400" b="1">
                <a:latin typeface="仿宋" panose="02010609060101010101" pitchFamily="49" charset="-122"/>
                <a:ea typeface="仿宋" panose="02010609060101010101" pitchFamily="49" charset="-122"/>
              </a:rPr>
              <a:t>——</a:t>
            </a:r>
            <a:r>
              <a:rPr lang="zh-CN" altLang="en-US" sz="2400" b="1">
                <a:latin typeface="仿宋" panose="02010609060101010101" pitchFamily="49" charset="-122"/>
                <a:ea typeface="仿宋" panose="02010609060101010101" pitchFamily="49" charset="-122"/>
              </a:rPr>
              <a:t>习近平在北京市海淀区民族小学主持召开座谈会时的讲话（</a:t>
            </a:r>
            <a:r>
              <a:rPr lang="en-US" altLang="zh-CN" sz="2400" b="1">
                <a:latin typeface="仿宋" panose="02010609060101010101" pitchFamily="49" charset="-122"/>
                <a:ea typeface="仿宋" panose="02010609060101010101" pitchFamily="49" charset="-122"/>
              </a:rPr>
              <a:t>2014</a:t>
            </a:r>
            <a:r>
              <a:rPr lang="zh-CN" altLang="en-US" sz="2400" b="1">
                <a:latin typeface="仿宋" panose="02010609060101010101" pitchFamily="49" charset="-122"/>
                <a:ea typeface="仿宋" panose="02010609060101010101" pitchFamily="49" charset="-122"/>
              </a:rPr>
              <a:t>年</a:t>
            </a:r>
            <a:r>
              <a:rPr lang="en-US" altLang="zh-CN" sz="2400" b="1">
                <a:latin typeface="仿宋" panose="02010609060101010101" pitchFamily="49" charset="-122"/>
                <a:ea typeface="仿宋" panose="02010609060101010101" pitchFamily="49" charset="-122"/>
              </a:rPr>
              <a:t>5</a:t>
            </a:r>
            <a:r>
              <a:rPr lang="zh-CN" altLang="en-US" sz="2400" b="1">
                <a:latin typeface="仿宋" panose="02010609060101010101" pitchFamily="49" charset="-122"/>
                <a:ea typeface="仿宋" panose="02010609060101010101" pitchFamily="49" charset="-122"/>
              </a:rPr>
              <a:t>月</a:t>
            </a:r>
            <a:r>
              <a:rPr lang="en-US" altLang="zh-CN" sz="2400" b="1">
                <a:latin typeface="仿宋" panose="02010609060101010101" pitchFamily="49" charset="-122"/>
                <a:ea typeface="仿宋" panose="02010609060101010101" pitchFamily="49" charset="-122"/>
              </a:rPr>
              <a:t>30</a:t>
            </a:r>
            <a:r>
              <a:rPr lang="zh-CN" altLang="en-US" sz="2400" b="1">
                <a:latin typeface="仿宋" panose="02010609060101010101" pitchFamily="49" charset="-122"/>
                <a:ea typeface="仿宋" panose="02010609060101010101" pitchFamily="49" charset="-122"/>
              </a:rPr>
              <a:t>日）</a:t>
            </a:r>
            <a:endParaRPr lang="zh-CN" altLang="en-US" sz="2400">
              <a:latin typeface="仿宋" panose="02010609060101010101" pitchFamily="49" charset="-122"/>
              <a:ea typeface="仿宋" panose="02010609060101010101" pitchFamily="49" charset="-122"/>
            </a:endParaRPr>
          </a:p>
          <a:p>
            <a:pPr algn="r">
              <a:lnSpc>
                <a:spcPct val="120000"/>
              </a:lnSpc>
              <a:buFont typeface="Arial" panose="020B0604020202020204" pitchFamily="34" charset="0"/>
              <a:buNone/>
            </a:pPr>
            <a:endParaRPr lang="zh-CN" altLang="zh-CN" sz="2400">
              <a:latin typeface="Calibri" panose="020F0502020204030204" pitchFamily="34" charset="0"/>
            </a:endParaRPr>
          </a:p>
        </p:txBody>
      </p:sp>
      <p:cxnSp>
        <p:nvCxnSpPr>
          <p:cNvPr id="10" name="直接连接符 9"/>
          <p:cNvCxnSpPr/>
          <p:nvPr/>
        </p:nvCxnSpPr>
        <p:spPr>
          <a:xfrm>
            <a:off x="3968750" y="7051675"/>
            <a:ext cx="51689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13"/>
          <p:cNvGrpSpPr/>
          <p:nvPr/>
        </p:nvGrpSpPr>
        <p:grpSpPr bwMode="auto">
          <a:xfrm>
            <a:off x="2525713" y="1322388"/>
            <a:ext cx="7140575" cy="688975"/>
            <a:chOff x="2667000" y="1517649"/>
            <a:chExt cx="3333750" cy="689307"/>
          </a:xfrm>
        </p:grpSpPr>
        <p:pic>
          <p:nvPicPr>
            <p:cNvPr id="9" name="图片 8"/>
            <p:cNvPicPr>
              <a:picLocks noChangeAspect="1"/>
            </p:cNvPicPr>
            <p:nvPr/>
          </p:nvPicPr>
          <p:blipFill>
            <a:blip r:embed="rId2" cstate="print">
              <a:duotone>
                <a:schemeClr val="accent4">
                  <a:shade val="45000"/>
                  <a:satMod val="135000"/>
                </a:schemeClr>
                <a:prstClr val="white"/>
              </a:duotone>
            </a:blip>
            <a:stretch>
              <a:fillRect/>
            </a:stretch>
          </p:blipFill>
          <p:spPr>
            <a:xfrm>
              <a:off x="2667000" y="1517649"/>
              <a:ext cx="3333750" cy="689307"/>
            </a:xfrm>
            <a:prstGeom prst="rect">
              <a:avLst/>
            </a:prstGeom>
          </p:spPr>
        </p:pic>
        <p:sp>
          <p:nvSpPr>
            <p:cNvPr id="64528" name="文本框 5"/>
            <p:cNvSpPr txBox="1">
              <a:spLocks noChangeArrowheads="1"/>
            </p:cNvSpPr>
            <p:nvPr/>
          </p:nvSpPr>
          <p:spPr bwMode="auto">
            <a:xfrm>
              <a:off x="2901950" y="1613644"/>
              <a:ext cx="2863850" cy="53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ts val="1400"/>
                </a:spcBef>
                <a:buFont typeface="Arial" panose="020B0604020202020204" pitchFamily="34" charset="0"/>
                <a:buNone/>
              </a:pPr>
              <a:r>
                <a:rPr lang="zh-CN" altLang="en-US" sz="2400">
                  <a:latin typeface="Calibri" panose="020F0502020204030204" pitchFamily="34" charset="0"/>
                </a:rPr>
                <a:t>（一）中华传统美德的基本精神</a:t>
              </a:r>
            </a:p>
          </p:txBody>
        </p:sp>
      </p:grpSp>
      <p:sp>
        <p:nvSpPr>
          <p:cNvPr id="12" name="文本框 11"/>
          <p:cNvSpPr txBox="1"/>
          <p:nvPr/>
        </p:nvSpPr>
        <p:spPr>
          <a:xfrm>
            <a:off x="406400" y="533400"/>
            <a:ext cx="11283950" cy="708025"/>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4000"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pic>
        <p:nvPicPr>
          <p:cNvPr id="7" name="图片 6"/>
          <p:cNvPicPr>
            <a:picLocks noChangeAspect="1"/>
          </p:cNvPicPr>
          <p:nvPr/>
        </p:nvPicPr>
        <p:blipFill>
          <a:blip r:embed="rId3" cstate="print"/>
          <a:stretch>
            <a:fillRect/>
          </a:stretch>
        </p:blipFill>
        <p:spPr>
          <a:xfrm>
            <a:off x="18254" y="3100147"/>
            <a:ext cx="4433759" cy="243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4517" name="矩形 13"/>
          <p:cNvSpPr>
            <a:spLocks noChangeArrowheads="1"/>
          </p:cNvSpPr>
          <p:nvPr/>
        </p:nvSpPr>
        <p:spPr bwMode="auto">
          <a:xfrm>
            <a:off x="4927600" y="2319338"/>
            <a:ext cx="56721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2400"/>
              <a:t>重视整体利益，强调责任奉献。</a:t>
            </a:r>
            <a:endParaRPr lang="zh-CN" altLang="en-US" sz="2400"/>
          </a:p>
        </p:txBody>
      </p:sp>
      <p:cxnSp>
        <p:nvCxnSpPr>
          <p:cNvPr id="19" name="直接连接符 18"/>
          <p:cNvCxnSpPr/>
          <p:nvPr/>
        </p:nvCxnSpPr>
        <p:spPr>
          <a:xfrm>
            <a:off x="4843463" y="2944813"/>
            <a:ext cx="6719887" cy="127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43463" y="3730625"/>
            <a:ext cx="6719887" cy="127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4520" name="矩形 16"/>
          <p:cNvSpPr>
            <a:spLocks noChangeArrowheads="1"/>
          </p:cNvSpPr>
          <p:nvPr/>
        </p:nvSpPr>
        <p:spPr bwMode="auto">
          <a:xfrm>
            <a:off x="4927600" y="3100388"/>
            <a:ext cx="652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2400"/>
              <a:t>推崇“仁爱”原则，注重以和为贵。</a:t>
            </a:r>
            <a:endParaRPr lang="zh-CN" altLang="en-US" sz="2400"/>
          </a:p>
        </p:txBody>
      </p:sp>
      <p:cxnSp>
        <p:nvCxnSpPr>
          <p:cNvPr id="23" name="直接连接符 22"/>
          <p:cNvCxnSpPr/>
          <p:nvPr/>
        </p:nvCxnSpPr>
        <p:spPr>
          <a:xfrm>
            <a:off x="4843463" y="4518025"/>
            <a:ext cx="6719887" cy="14288"/>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4522" name="矩形 17"/>
          <p:cNvSpPr>
            <a:spLocks noChangeArrowheads="1"/>
          </p:cNvSpPr>
          <p:nvPr/>
        </p:nvSpPr>
        <p:spPr bwMode="auto">
          <a:xfrm>
            <a:off x="4927600" y="3881438"/>
            <a:ext cx="5700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2400"/>
              <a:t>提倡人伦价值，重视道德义务。</a:t>
            </a:r>
            <a:endParaRPr lang="zh-CN" altLang="en-US" sz="2400"/>
          </a:p>
        </p:txBody>
      </p:sp>
      <p:cxnSp>
        <p:nvCxnSpPr>
          <p:cNvPr id="25" name="直接连接符 24"/>
          <p:cNvCxnSpPr/>
          <p:nvPr/>
        </p:nvCxnSpPr>
        <p:spPr>
          <a:xfrm>
            <a:off x="4843463" y="5307013"/>
            <a:ext cx="6719887" cy="127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4524" name="矩形 19"/>
          <p:cNvSpPr>
            <a:spLocks noChangeArrowheads="1"/>
          </p:cNvSpPr>
          <p:nvPr/>
        </p:nvSpPr>
        <p:spPr bwMode="auto">
          <a:xfrm>
            <a:off x="4927600" y="4662488"/>
            <a:ext cx="5700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2400"/>
              <a:t>追求精神境界，向往理想人格。</a:t>
            </a:r>
            <a:endParaRPr lang="zh-CN" altLang="en-US" sz="2400"/>
          </a:p>
        </p:txBody>
      </p:sp>
      <p:cxnSp>
        <p:nvCxnSpPr>
          <p:cNvPr id="27" name="直接连接符 26"/>
          <p:cNvCxnSpPr/>
          <p:nvPr/>
        </p:nvCxnSpPr>
        <p:spPr>
          <a:xfrm>
            <a:off x="4843463" y="6094413"/>
            <a:ext cx="6719887" cy="14287"/>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4526" name="矩形 21"/>
          <p:cNvSpPr>
            <a:spLocks noChangeArrowheads="1"/>
          </p:cNvSpPr>
          <p:nvPr/>
        </p:nvSpPr>
        <p:spPr bwMode="auto">
          <a:xfrm>
            <a:off x="4927600" y="5445125"/>
            <a:ext cx="57007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2400"/>
              <a:t>强调道德修养，注重道德践履。</a:t>
            </a:r>
            <a:endParaRPr lang="zh-CN" altLang="en-US" sz="240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3"/>
          <p:cNvSpPr>
            <a:spLocks noChangeArrowheads="1"/>
          </p:cNvSpPr>
          <p:nvPr/>
        </p:nvSpPr>
        <p:spPr bwMode="auto">
          <a:xfrm>
            <a:off x="1550988" y="2390775"/>
            <a:ext cx="9398000"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在长期的历史发展中，中华传统美德已经深入到全民族的思维方式、价值观念、行为方式和风俗习惯之中，具有重要的当代价值。</a:t>
            </a:r>
            <a:endParaRPr lang="zh-CN" altLang="en-US" sz="2800">
              <a:latin typeface="宋体" panose="02010600030101010101" pitchFamily="2" charset="-122"/>
              <a:ea typeface="宋体" panose="02010600030101010101" pitchFamily="2" charset="-122"/>
            </a:endParaRPr>
          </a:p>
        </p:txBody>
      </p:sp>
      <p:sp>
        <p:nvSpPr>
          <p:cNvPr id="65539" name="矩形 5"/>
          <p:cNvSpPr>
            <a:spLocks noChangeArrowheads="1"/>
          </p:cNvSpPr>
          <p:nvPr/>
        </p:nvSpPr>
        <p:spPr bwMode="auto">
          <a:xfrm>
            <a:off x="1593850" y="1466850"/>
            <a:ext cx="664845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spcBef>
                <a:spcPts val="1400"/>
              </a:spcBef>
              <a:buFont typeface="Arial" panose="020B0604020202020204" pitchFamily="34" charset="0"/>
              <a:buNone/>
            </a:pPr>
            <a:r>
              <a:rPr lang="zh-CN" altLang="en-US" sz="3600" b="1">
                <a:latin typeface="华文中宋" panose="02010600040101010101" pitchFamily="2" charset="-122"/>
                <a:ea typeface="华文中宋" panose="02010600040101010101" pitchFamily="2" charset="-122"/>
              </a:rPr>
              <a:t>（一）中华传统美德的基本精神</a:t>
            </a:r>
          </a:p>
        </p:txBody>
      </p:sp>
      <p:sp>
        <p:nvSpPr>
          <p:cNvPr id="4" name="矩形 3"/>
          <p:cNvSpPr/>
          <p:nvPr/>
        </p:nvSpPr>
        <p:spPr>
          <a:xfrm>
            <a:off x="1584325" y="519113"/>
            <a:ext cx="5330825" cy="708025"/>
          </a:xfrm>
          <a:prstGeom prst="rect">
            <a:avLst/>
          </a:prstGeom>
        </p:spPr>
        <p:txBody>
          <a:bodyPr wrap="none">
            <a:spAutoFit/>
          </a:bodyPr>
          <a:lstStyle/>
          <a:p>
            <a:pPr algn="ctr">
              <a:defRPr/>
            </a:pP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42337" t="11748" r="16260" b="48952"/>
          <a:stretch>
            <a:fillRect/>
          </a:stretch>
        </p:blipFill>
        <p:spPr bwMode="auto">
          <a:xfrm>
            <a:off x="4176713" y="4656138"/>
            <a:ext cx="223202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367" t="51048" r="2956" b="6598"/>
          <a:stretch>
            <a:fillRect/>
          </a:stretch>
        </p:blipFill>
        <p:spPr bwMode="auto">
          <a:xfrm>
            <a:off x="4116388" y="3086100"/>
            <a:ext cx="232727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TextBox 9"/>
          <p:cNvSpPr txBox="1">
            <a:spLocks noChangeArrowheads="1"/>
          </p:cNvSpPr>
          <p:nvPr/>
        </p:nvSpPr>
        <p:spPr bwMode="auto">
          <a:xfrm>
            <a:off x="6842125" y="3232150"/>
            <a:ext cx="3962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4000">
                <a:latin typeface="黑体" panose="02010609060101010101" pitchFamily="49" charset="-122"/>
                <a:ea typeface="黑体" panose="02010609060101010101" pitchFamily="49" charset="-122"/>
              </a:rPr>
              <a:t>仁义礼智信</a:t>
            </a:r>
          </a:p>
        </p:txBody>
      </p:sp>
      <p:sp>
        <p:nvSpPr>
          <p:cNvPr id="66565" name="TextBox 10"/>
          <p:cNvSpPr txBox="1">
            <a:spLocks noChangeArrowheads="1"/>
          </p:cNvSpPr>
          <p:nvPr/>
        </p:nvSpPr>
        <p:spPr bwMode="auto">
          <a:xfrm>
            <a:off x="7124700" y="4730750"/>
            <a:ext cx="375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4000">
                <a:latin typeface="黑体" panose="02010609060101010101" pitchFamily="49" charset="-122"/>
                <a:ea typeface="黑体" panose="02010609060101010101" pitchFamily="49" charset="-122"/>
              </a:rPr>
              <a:t>“三纲”</a:t>
            </a:r>
          </a:p>
        </p:txBody>
      </p:sp>
      <p:sp>
        <p:nvSpPr>
          <p:cNvPr id="87046" name="矩形 7"/>
          <p:cNvSpPr>
            <a:spLocks noChangeArrowheads="1"/>
          </p:cNvSpPr>
          <p:nvPr/>
        </p:nvSpPr>
        <p:spPr bwMode="auto">
          <a:xfrm>
            <a:off x="236538" y="288925"/>
            <a:ext cx="11412537" cy="1674813"/>
          </a:xfrm>
          <a:prstGeom prst="rect">
            <a:avLst/>
          </a:prstGeom>
          <a:noFill/>
          <a:ln w="9525">
            <a:noFill/>
            <a:miter lim="800000"/>
          </a:ln>
        </p:spPr>
        <p:txBody>
          <a:bodyPr>
            <a:spAutoFit/>
          </a:bodyPr>
          <a:lstStyle/>
          <a:p>
            <a:pPr>
              <a:lnSpc>
                <a:spcPct val="120000"/>
              </a:lnSpc>
              <a:spcBef>
                <a:spcPts val="1400"/>
              </a:spcBef>
              <a:buFont typeface="Arial" panose="020B0604020202020204" pitchFamily="34" charset="0"/>
              <a:buNone/>
              <a:defRPr/>
            </a:pP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    一、传承中华传统美德</a:t>
            </a:r>
          </a:p>
          <a:p>
            <a:pPr algn="ctr">
              <a:lnSpc>
                <a:spcPct val="120000"/>
              </a:lnSpc>
              <a:spcBef>
                <a:spcPts val="1400"/>
              </a:spcBef>
              <a:buFont typeface="Arial" panose="020B0604020202020204" pitchFamily="34" charset="0"/>
              <a:buNone/>
              <a:defRPr/>
            </a:pPr>
            <a:r>
              <a:rPr lang="zh-CN" altLang="en-US" sz="3600" b="1" dirty="0">
                <a:latin typeface="华文中宋" panose="02010600040101010101" pitchFamily="2" charset="-122"/>
                <a:ea typeface="华文中宋" panose="02010600040101010101" pitchFamily="2" charset="-122"/>
              </a:rPr>
              <a:t>（二）中华传统美德的创造性转化和创新性发展</a:t>
            </a:r>
          </a:p>
        </p:txBody>
      </p:sp>
      <p:sp>
        <p:nvSpPr>
          <p:cNvPr id="66567" name="TextBox 7"/>
          <p:cNvSpPr txBox="1">
            <a:spLocks noChangeArrowheads="1"/>
          </p:cNvSpPr>
          <p:nvPr/>
        </p:nvSpPr>
        <p:spPr bwMode="auto">
          <a:xfrm>
            <a:off x="1684338" y="3359150"/>
            <a:ext cx="1014412" cy="242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eaLnBrk="1" hangingPunct="1">
              <a:buFont typeface="Arial" panose="020B0604020202020204" pitchFamily="34" charset="0"/>
              <a:buNone/>
            </a:pPr>
            <a:r>
              <a:rPr lang="zh-CN" altLang="zh-CN" sz="5400" b="1">
                <a:solidFill>
                  <a:srgbClr val="D78D02"/>
                </a:solidFill>
                <a:latin typeface="Calibri" panose="020F0502020204030204" pitchFamily="34" charset="0"/>
              </a:rPr>
              <a:t>两重性</a:t>
            </a:r>
            <a:endParaRPr lang="zh-CN" altLang="en-US" sz="540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1"/>
          <p:cNvSpPr>
            <a:spLocks noChangeArrowheads="1"/>
          </p:cNvSpPr>
          <p:nvPr/>
        </p:nvSpPr>
        <p:spPr bwMode="auto">
          <a:xfrm>
            <a:off x="5172075" y="5818188"/>
            <a:ext cx="663416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zh-CN" sz="2800" b="1">
                <a:solidFill>
                  <a:srgbClr val="D78D02"/>
                </a:solidFill>
              </a:rPr>
              <a:t>加强对中华传统美德的挖掘和阐发</a:t>
            </a:r>
            <a:endParaRPr lang="zh-CN" altLang="en-US" sz="2800" b="1">
              <a:solidFill>
                <a:srgbClr val="D78D02"/>
              </a:solidFill>
            </a:endParaRPr>
          </a:p>
        </p:txBody>
      </p:sp>
      <p:sp>
        <p:nvSpPr>
          <p:cNvPr id="67587" name="TextBox 7"/>
          <p:cNvSpPr txBox="1">
            <a:spLocks noChangeArrowheads="1"/>
          </p:cNvSpPr>
          <p:nvPr/>
        </p:nvSpPr>
        <p:spPr bwMode="auto">
          <a:xfrm>
            <a:off x="5689600" y="3200400"/>
            <a:ext cx="53848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日本近代企业家之父：涩泽荣一提出以论语救实业界</a:t>
            </a:r>
            <a:endParaRPr lang="en-US" altLang="zh-CN" sz="2800">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2800">
              <a:latin typeface="宋体" panose="02010600030101010101" pitchFamily="2" charset="-122"/>
              <a:ea typeface="宋体" panose="02010600030101010101" pitchFamily="2" charset="-122"/>
            </a:endParaRPr>
          </a:p>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法国人权与公民权引用：己所不欲勿施于人</a:t>
            </a:r>
          </a:p>
        </p:txBody>
      </p:sp>
      <p:pic>
        <p:nvPicPr>
          <p:cNvPr id="67588" name="Picture 8" descr="C:\Users\yl\Desktop\模板\tim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7200" y="3048000"/>
            <a:ext cx="3251200" cy="320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矩形 6"/>
          <p:cNvSpPr>
            <a:spLocks noChangeArrowheads="1"/>
          </p:cNvSpPr>
          <p:nvPr/>
        </p:nvSpPr>
        <p:spPr bwMode="auto">
          <a:xfrm>
            <a:off x="485775" y="579438"/>
            <a:ext cx="10956925" cy="2741612"/>
          </a:xfrm>
          <a:prstGeom prst="rect">
            <a:avLst/>
          </a:prstGeom>
          <a:noFill/>
          <a:ln w="9525">
            <a:noFill/>
            <a:miter lim="800000"/>
          </a:ln>
        </p:spPr>
        <p:txBody>
          <a:bodyPr wrap="none">
            <a:spAutoFit/>
          </a:bodyPr>
          <a:lstStyle/>
          <a:p>
            <a:pPr>
              <a:lnSpc>
                <a:spcPct val="120000"/>
              </a:lnSpc>
              <a:spcBef>
                <a:spcPts val="1400"/>
              </a:spcBef>
              <a:buFont typeface="Arial" panose="020B0604020202020204" pitchFamily="34" charset="0"/>
              <a:buNone/>
              <a:defRPr/>
            </a:pPr>
            <a:r>
              <a:rPr lang="zh-CN" altLang="en-US" sz="44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 一、传承中华传统美德</a:t>
            </a:r>
          </a:p>
          <a:p>
            <a:pPr algn="ctr">
              <a:lnSpc>
                <a:spcPct val="120000"/>
              </a:lnSpc>
              <a:spcBef>
                <a:spcPts val="1400"/>
              </a:spcBef>
              <a:buFont typeface="Arial" panose="020B0604020202020204" pitchFamily="34" charset="0"/>
              <a:buNone/>
              <a:defRPr/>
            </a:pPr>
            <a:r>
              <a:rPr lang="zh-CN" altLang="en-US" sz="4000" b="1" dirty="0">
                <a:latin typeface="华文中宋" panose="02010600040101010101" pitchFamily="2" charset="-122"/>
                <a:ea typeface="华文中宋" panose="02010600040101010101" pitchFamily="2" charset="-122"/>
              </a:rPr>
              <a:t>（二）中华传统美德的创造性转化和创新性发展</a:t>
            </a:r>
          </a:p>
          <a:p>
            <a:pPr algn="ctr">
              <a:lnSpc>
                <a:spcPct val="120000"/>
              </a:lnSpc>
              <a:spcBef>
                <a:spcPts val="1400"/>
              </a:spcBef>
              <a:buFont typeface="Arial" panose="020B0604020202020204" pitchFamily="34" charset="0"/>
              <a:buNone/>
              <a:defRPr/>
            </a:pPr>
            <a:endParaRPr lang="zh-CN" altLang="en-US" sz="4000" dirty="0">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1"/>
          <p:cNvSpPr>
            <a:spLocks noChangeArrowheads="1"/>
          </p:cNvSpPr>
          <p:nvPr/>
        </p:nvSpPr>
        <p:spPr bwMode="auto">
          <a:xfrm>
            <a:off x="412750" y="1824038"/>
            <a:ext cx="10793413"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spcBef>
                <a:spcPts val="1400"/>
              </a:spcBef>
              <a:buFont typeface="Arial" panose="020B0604020202020204" pitchFamily="34" charset="0"/>
              <a:buNone/>
            </a:pPr>
            <a:r>
              <a:rPr lang="zh-CN" altLang="en-US" sz="3600" b="1">
                <a:latin typeface="华文中宋" panose="02010600040101010101" pitchFamily="2" charset="-122"/>
                <a:ea typeface="华文中宋" panose="02010600040101010101" pitchFamily="2" charset="-122"/>
              </a:rPr>
              <a:t>（二）中华传统美德的创造性转化和创新性发展</a:t>
            </a:r>
          </a:p>
        </p:txBody>
      </p:sp>
      <p:sp>
        <p:nvSpPr>
          <p:cNvPr id="68611" name="TextBox 7"/>
          <p:cNvSpPr txBox="1">
            <a:spLocks noChangeArrowheads="1"/>
          </p:cNvSpPr>
          <p:nvPr/>
        </p:nvSpPr>
        <p:spPr bwMode="auto">
          <a:xfrm>
            <a:off x="1971675" y="3549650"/>
            <a:ext cx="96520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600" b="1">
                <a:solidFill>
                  <a:srgbClr val="FF0000"/>
                </a:solidFill>
                <a:latin typeface="宋体" panose="02010600030101010101" pitchFamily="2" charset="-122"/>
                <a:ea typeface="宋体" panose="02010600030101010101" pitchFamily="2" charset="-122"/>
              </a:rPr>
              <a:t>讨论题：如何评价关羽的忠义？</a:t>
            </a:r>
            <a:endParaRPr lang="en-US" altLang="zh-CN" sz="3600" b="1">
              <a:solidFill>
                <a:srgbClr val="FF0000"/>
              </a:solidFill>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a:p>
            <a:pPr>
              <a:buFont typeface="Arial" panose="020B0604020202020204" pitchFamily="34" charset="0"/>
              <a:buNone/>
            </a:pPr>
            <a:endParaRPr lang="en-US" altLang="zh-CN" sz="3600" b="1">
              <a:latin typeface="宋体" panose="02010600030101010101" pitchFamily="2" charset="-122"/>
              <a:ea typeface="宋体" panose="02010600030101010101" pitchFamily="2" charset="-122"/>
            </a:endParaRPr>
          </a:p>
        </p:txBody>
      </p:sp>
      <p:sp>
        <p:nvSpPr>
          <p:cNvPr id="89091" name="矩形 4"/>
          <p:cNvSpPr>
            <a:spLocks noChangeArrowheads="1"/>
          </p:cNvSpPr>
          <p:nvPr/>
        </p:nvSpPr>
        <p:spPr bwMode="auto">
          <a:xfrm>
            <a:off x="1296988" y="581025"/>
            <a:ext cx="5330825" cy="731838"/>
          </a:xfrm>
          <a:prstGeom prst="rect">
            <a:avLst/>
          </a:prstGeom>
          <a:noFill/>
          <a:ln w="9525">
            <a:noFill/>
            <a:miter lim="800000"/>
          </a:ln>
        </p:spPr>
        <p:txBody>
          <a:bodyPr wrap="none">
            <a:spAutoFit/>
          </a:bodyPr>
          <a:lstStyle/>
          <a:p>
            <a:pPr algn="ctr">
              <a:lnSpc>
                <a:spcPct val="120000"/>
              </a:lnSpc>
              <a:spcBef>
                <a:spcPts val="1400"/>
              </a:spcBef>
              <a:buFont typeface="Arial" panose="020B0604020202020204" pitchFamily="34" charset="0"/>
              <a:buNone/>
              <a:defRPr/>
            </a:pP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1"/>
          <p:cNvSpPr>
            <a:spLocks noChangeArrowheads="1"/>
          </p:cNvSpPr>
          <p:nvPr/>
        </p:nvSpPr>
        <p:spPr bwMode="auto">
          <a:xfrm>
            <a:off x="609600" y="1905000"/>
            <a:ext cx="1107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buFont typeface="Arial" panose="020B0604020202020204" pitchFamily="34" charset="0"/>
              <a:buNone/>
            </a:pPr>
            <a:r>
              <a:rPr lang="zh-CN" altLang="en-US" sz="2800" b="1">
                <a:solidFill>
                  <a:srgbClr val="D78D02"/>
                </a:solidFill>
              </a:rPr>
              <a:t>努力推动</a:t>
            </a:r>
            <a:r>
              <a:rPr lang="zh-CN" altLang="zh-CN" sz="2800" b="1">
                <a:solidFill>
                  <a:srgbClr val="D78D02"/>
                </a:solidFill>
              </a:rPr>
              <a:t>中华传统美德</a:t>
            </a:r>
            <a:r>
              <a:rPr lang="zh-CN" altLang="en-US" sz="2800" b="1">
                <a:solidFill>
                  <a:srgbClr val="D78D02"/>
                </a:solidFill>
              </a:rPr>
              <a:t>的</a:t>
            </a:r>
            <a:r>
              <a:rPr lang="zh-CN" altLang="zh-CN" sz="2800" b="1">
                <a:solidFill>
                  <a:srgbClr val="D78D02"/>
                </a:solidFill>
              </a:rPr>
              <a:t>创造性转化</a:t>
            </a:r>
            <a:r>
              <a:rPr lang="zh-CN" altLang="en-US" sz="2800" b="1">
                <a:solidFill>
                  <a:srgbClr val="D78D02"/>
                </a:solidFill>
              </a:rPr>
              <a:t>和</a:t>
            </a:r>
            <a:r>
              <a:rPr lang="zh-CN" altLang="zh-CN" sz="2800" b="1">
                <a:solidFill>
                  <a:srgbClr val="D78D02"/>
                </a:solidFill>
              </a:rPr>
              <a:t>创新性发展</a:t>
            </a:r>
          </a:p>
        </p:txBody>
      </p:sp>
      <p:sp>
        <p:nvSpPr>
          <p:cNvPr id="69635" name="TextBox 7"/>
          <p:cNvSpPr txBox="1">
            <a:spLocks noChangeArrowheads="1"/>
          </p:cNvSpPr>
          <p:nvPr/>
        </p:nvSpPr>
        <p:spPr bwMode="auto">
          <a:xfrm>
            <a:off x="4470400" y="2819400"/>
            <a:ext cx="73152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宋体" panose="02010600030101010101" pitchFamily="2" charset="-122"/>
                <a:ea typeface="宋体" panose="02010600030101010101" pitchFamily="2" charset="-122"/>
              </a:rPr>
              <a:t>关某虽一介武夫，亦颇知</a:t>
            </a:r>
            <a:r>
              <a:rPr lang="zh-CN" altLang="en-US" sz="2400">
                <a:solidFill>
                  <a:srgbClr val="FF0000"/>
                </a:solidFill>
                <a:latin typeface="宋体" panose="02010600030101010101" pitchFamily="2" charset="-122"/>
                <a:ea typeface="宋体" panose="02010600030101010101" pitchFamily="2" charset="-122"/>
              </a:rPr>
              <a:t>忠义</a:t>
            </a:r>
            <a:r>
              <a:rPr lang="zh-CN" altLang="en-US" sz="2400">
                <a:latin typeface="宋体" panose="02010600030101010101" pitchFamily="2" charset="-122"/>
                <a:ea typeface="宋体" panose="02010600030101010101" pitchFamily="2" charset="-122"/>
              </a:rPr>
              <a:t>二字，正所谓择木之禽，得栖良木；择主之臣，得遇明主，关某平生之愿足矣。</a:t>
            </a:r>
          </a:p>
          <a:p>
            <a:pPr>
              <a:buFont typeface="Arial" panose="020B0604020202020204" pitchFamily="34" charset="0"/>
              <a:buNone/>
            </a:pPr>
            <a:r>
              <a:rPr lang="zh-CN" altLang="en-US" sz="2400">
                <a:latin typeface="宋体" panose="02010600030101010101" pitchFamily="2" charset="-122"/>
                <a:ea typeface="宋体" panose="02010600030101010101" pitchFamily="2" charset="-122"/>
              </a:rPr>
              <a:t>从今往后，关某之命即是刘兄之命，关某之躯即为刘兄之躯，但凭驱使，绝无二心。某誓与兄，患难与共，终身相伴，生死相随。</a:t>
            </a:r>
          </a:p>
        </p:txBody>
      </p:sp>
      <p:pic>
        <p:nvPicPr>
          <p:cNvPr id="69636" name="Picture 2" descr="C:\Users\yl\Desktop\模板\01300000611804129596029128075_9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400" y="2971800"/>
            <a:ext cx="37020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矩形 5"/>
          <p:cNvSpPr>
            <a:spLocks noChangeArrowheads="1"/>
          </p:cNvSpPr>
          <p:nvPr/>
        </p:nvSpPr>
        <p:spPr bwMode="auto">
          <a:xfrm>
            <a:off x="5588000" y="5791200"/>
            <a:ext cx="3430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800" b="1">
                <a:solidFill>
                  <a:srgbClr val="FF0000"/>
                </a:solidFill>
                <a:latin typeface="宋体" panose="02010600030101010101" pitchFamily="2" charset="-122"/>
                <a:ea typeface="宋体" panose="02010600030101010101" pitchFamily="2" charset="-122"/>
              </a:rPr>
              <a:t>关羽是忠义的化身。</a:t>
            </a:r>
            <a:endParaRPr lang="en-US" altLang="zh-CN" sz="2800" b="1">
              <a:solidFill>
                <a:srgbClr val="FF0000"/>
              </a:solidFill>
              <a:latin typeface="宋体" panose="02010600030101010101" pitchFamily="2" charset="-122"/>
              <a:ea typeface="宋体" panose="02010600030101010101" pitchFamily="2" charset="-122"/>
            </a:endParaRPr>
          </a:p>
        </p:txBody>
      </p:sp>
      <p:sp>
        <p:nvSpPr>
          <p:cNvPr id="90117" name="矩形 6"/>
          <p:cNvSpPr>
            <a:spLocks noChangeArrowheads="1"/>
          </p:cNvSpPr>
          <p:nvPr/>
        </p:nvSpPr>
        <p:spPr bwMode="auto">
          <a:xfrm>
            <a:off x="492125" y="552450"/>
            <a:ext cx="5330825" cy="733425"/>
          </a:xfrm>
          <a:prstGeom prst="rect">
            <a:avLst/>
          </a:prstGeom>
          <a:noFill/>
          <a:ln w="9525">
            <a:noFill/>
            <a:miter lim="800000"/>
          </a:ln>
        </p:spPr>
        <p:txBody>
          <a:bodyPr wrap="none">
            <a:spAutoFit/>
          </a:bodyPr>
          <a:lstStyle/>
          <a:p>
            <a:pPr algn="ctr">
              <a:lnSpc>
                <a:spcPct val="120000"/>
              </a:lnSpc>
              <a:spcBef>
                <a:spcPts val="1400"/>
              </a:spcBef>
              <a:buFont typeface="Arial" panose="020B0604020202020204" pitchFamily="34" charset="0"/>
              <a:buNone/>
              <a:defRPr/>
            </a:pP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noChangeArrowheads="1"/>
          </p:cNvSpPr>
          <p:nvPr>
            <p:ph type="title"/>
          </p:nvPr>
        </p:nvSpPr>
        <p:spPr>
          <a:xfrm>
            <a:off x="1289050" y="527050"/>
            <a:ext cx="8763000" cy="650875"/>
          </a:xfrm>
        </p:spPr>
        <p:txBody>
          <a:bodyPr/>
          <a:lstStyle/>
          <a:p>
            <a:pPr>
              <a:defRPr/>
            </a:pPr>
            <a:r>
              <a:rPr lang="zh-CN" altLang="en-US" sz="4000"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r>
              <a:rPr lang="zh-CN" altLang="en-US" sz="4000" dirty="0" smtClean="0">
                <a:latin typeface="黑体" panose="02010609060101010101" pitchFamily="49" charset="-122"/>
                <a:ea typeface="黑体" panose="02010609060101010101" pitchFamily="49" charset="-122"/>
              </a:rPr>
              <a:t/>
            </a:r>
            <a:br>
              <a:rPr lang="zh-CN" altLang="en-US" sz="4000" dirty="0" smtClean="0">
                <a:latin typeface="黑体" panose="02010609060101010101" pitchFamily="49" charset="-122"/>
                <a:ea typeface="黑体" panose="02010609060101010101" pitchFamily="49" charset="-122"/>
              </a:rPr>
            </a:br>
            <a:endParaRPr lang="zh-CN" altLang="en-US" sz="4000" dirty="0" smtClean="0">
              <a:latin typeface="黑体" panose="02010609060101010101" pitchFamily="49" charset="-122"/>
              <a:ea typeface="黑体" panose="02010609060101010101" pitchFamily="49" charset="-122"/>
            </a:endParaRPr>
          </a:p>
        </p:txBody>
      </p:sp>
      <p:sp>
        <p:nvSpPr>
          <p:cNvPr id="70659" name="内容占位符 2"/>
          <p:cNvSpPr>
            <a:spLocks noGrp="1" noChangeArrowheads="1"/>
          </p:cNvSpPr>
          <p:nvPr>
            <p:ph sz="half" idx="1"/>
          </p:nvPr>
        </p:nvSpPr>
        <p:spPr>
          <a:xfrm>
            <a:off x="1016000" y="1676400"/>
            <a:ext cx="5130800" cy="4648200"/>
          </a:xfrm>
        </p:spPr>
        <p:txBody>
          <a:bodyPr/>
          <a:lstStyle/>
          <a:p>
            <a:r>
              <a:rPr lang="zh-CN" altLang="en-US" sz="3600" smtClean="0">
                <a:latin typeface="黑体" panose="02010609060101010101" pitchFamily="49" charset="-122"/>
                <a:ea typeface="黑体" panose="02010609060101010101" pitchFamily="49" charset="-122"/>
              </a:rPr>
              <a:t>忠的含义</a:t>
            </a:r>
            <a:endParaRPr lang="en-US" altLang="zh-CN" sz="3600" smtClean="0">
              <a:latin typeface="黑体" panose="02010609060101010101" pitchFamily="49" charset="-122"/>
              <a:ea typeface="黑体" panose="02010609060101010101" pitchFamily="49" charset="-122"/>
            </a:endParaRPr>
          </a:p>
          <a:p>
            <a:r>
              <a:rPr lang="zh-CN" altLang="en-US" smtClean="0">
                <a:ea typeface="宋体" panose="02010600030101010101" pitchFamily="2" charset="-122"/>
              </a:rPr>
              <a:t>敬</a:t>
            </a:r>
            <a:endParaRPr lang="en-US" altLang="zh-CN" smtClean="0">
              <a:ea typeface="宋体" panose="02010600030101010101" pitchFamily="2" charset="-122"/>
            </a:endParaRPr>
          </a:p>
          <a:p>
            <a:r>
              <a:rPr lang="zh-CN" altLang="en-US" smtClean="0">
                <a:ea typeface="宋体" panose="02010600030101010101" pitchFamily="2" charset="-122"/>
              </a:rPr>
              <a:t>一</a:t>
            </a:r>
            <a:endParaRPr lang="en-US" altLang="zh-CN" smtClean="0">
              <a:ea typeface="宋体" panose="02010600030101010101" pitchFamily="2" charset="-122"/>
            </a:endParaRPr>
          </a:p>
          <a:p>
            <a:r>
              <a:rPr lang="zh-CN" altLang="en-US" smtClean="0">
                <a:ea typeface="宋体" panose="02010600030101010101" pitchFamily="2" charset="-122"/>
              </a:rPr>
              <a:t>尽</a:t>
            </a:r>
            <a:endParaRPr lang="en-US" altLang="zh-CN" smtClean="0">
              <a:ea typeface="宋体" panose="02010600030101010101" pitchFamily="2" charset="-122"/>
            </a:endParaRPr>
          </a:p>
          <a:p>
            <a:r>
              <a:rPr lang="zh-CN" altLang="en-US" sz="4000" b="1" smtClean="0">
                <a:latin typeface="黑体" panose="02010609060101010101" pitchFamily="49" charset="-122"/>
                <a:ea typeface="黑体" panose="02010609060101010101" pitchFamily="49" charset="-122"/>
              </a:rPr>
              <a:t>要点：</a:t>
            </a:r>
            <a:endParaRPr lang="en-US" altLang="zh-CN" sz="4000" b="1" smtClean="0">
              <a:latin typeface="黑体" panose="02010609060101010101" pitchFamily="49" charset="-122"/>
              <a:ea typeface="黑体" panose="02010609060101010101" pitchFamily="49" charset="-122"/>
            </a:endParaRPr>
          </a:p>
          <a:p>
            <a:r>
              <a:rPr lang="zh-CN" altLang="en-US" smtClean="0">
                <a:ea typeface="宋体" panose="02010600030101010101" pitchFamily="2" charset="-122"/>
              </a:rPr>
              <a:t>区分忠诚与愚忠</a:t>
            </a:r>
            <a:endParaRPr lang="en-US" altLang="zh-CN" smtClean="0">
              <a:ea typeface="宋体" panose="02010600030101010101" pitchFamily="2" charset="-122"/>
            </a:endParaRPr>
          </a:p>
          <a:p>
            <a:r>
              <a:rPr lang="zh-CN" altLang="en-US" smtClean="0">
                <a:ea typeface="宋体" panose="02010600030101010101" pitchFamily="2" charset="-122"/>
              </a:rPr>
              <a:t>区分大忠与小忠</a:t>
            </a:r>
            <a:endParaRPr lang="en-US" altLang="zh-CN" smtClean="0">
              <a:ea typeface="宋体" panose="02010600030101010101" pitchFamily="2" charset="-122"/>
            </a:endParaRPr>
          </a:p>
          <a:p>
            <a:endParaRPr lang="zh-CN" altLang="en-US" smtClean="0">
              <a:ea typeface="宋体" panose="02010600030101010101" pitchFamily="2" charset="-122"/>
            </a:endParaRPr>
          </a:p>
        </p:txBody>
      </p:sp>
      <p:sp>
        <p:nvSpPr>
          <p:cNvPr id="70660" name="内容占位符 3"/>
          <p:cNvSpPr>
            <a:spLocks noGrp="1" noChangeArrowheads="1"/>
          </p:cNvSpPr>
          <p:nvPr>
            <p:ph sz="half" idx="2"/>
          </p:nvPr>
        </p:nvSpPr>
        <p:spPr>
          <a:xfrm>
            <a:off x="6299200" y="1524000"/>
            <a:ext cx="5130800" cy="4648200"/>
          </a:xfrm>
        </p:spPr>
        <p:txBody>
          <a:bodyPr/>
          <a:lstStyle/>
          <a:p>
            <a:r>
              <a:rPr lang="zh-CN" altLang="en-US" sz="4000" smtClean="0">
                <a:latin typeface="黑体" panose="02010609060101010101" pitchFamily="49" charset="-122"/>
                <a:ea typeface="黑体" panose="02010609060101010101" pitchFamily="49" charset="-122"/>
              </a:rPr>
              <a:t>义的含义</a:t>
            </a:r>
            <a:endParaRPr lang="en-US" altLang="zh-CN" sz="4000" smtClean="0">
              <a:latin typeface="黑体" panose="02010609060101010101" pitchFamily="49" charset="-122"/>
              <a:ea typeface="黑体" panose="02010609060101010101" pitchFamily="49" charset="-122"/>
            </a:endParaRPr>
          </a:p>
          <a:p>
            <a:r>
              <a:rPr lang="zh-CN" altLang="en-US" smtClean="0">
                <a:ea typeface="宋体" panose="02010600030101010101" pitchFamily="2" charset="-122"/>
              </a:rPr>
              <a:t>公正、合宜的道德、行为或道理。</a:t>
            </a:r>
            <a:r>
              <a:rPr lang="en-US" altLang="zh-CN" smtClean="0">
                <a:ea typeface="宋体" panose="02010600030101010101" pitchFamily="2" charset="-122"/>
              </a:rPr>
              <a:t>《</a:t>
            </a:r>
            <a:r>
              <a:rPr lang="zh-CN" altLang="en-US" smtClean="0">
                <a:ea typeface="宋体" panose="02010600030101010101" pitchFamily="2" charset="-122"/>
              </a:rPr>
              <a:t>论语里仁</a:t>
            </a:r>
            <a:r>
              <a:rPr lang="en-US" altLang="zh-CN" smtClean="0">
                <a:ea typeface="宋体" panose="02010600030101010101" pitchFamily="2" charset="-122"/>
              </a:rPr>
              <a:t>》</a:t>
            </a:r>
            <a:r>
              <a:rPr lang="zh-CN" altLang="en-US" smtClean="0">
                <a:ea typeface="宋体" panose="02010600030101010101" pitchFamily="2" charset="-122"/>
              </a:rPr>
              <a:t>：“君子之于天下也</a:t>
            </a:r>
            <a:r>
              <a:rPr lang="en-US" altLang="zh-CN" smtClean="0">
                <a:ea typeface="宋体" panose="02010600030101010101" pitchFamily="2" charset="-122"/>
              </a:rPr>
              <a:t>,</a:t>
            </a:r>
            <a:r>
              <a:rPr lang="zh-CN" altLang="en-US" smtClean="0">
                <a:ea typeface="宋体" panose="02010600030101010101" pitchFamily="2" charset="-122"/>
              </a:rPr>
              <a:t>无适也</a:t>
            </a:r>
            <a:r>
              <a:rPr lang="en-US" altLang="zh-CN" smtClean="0">
                <a:ea typeface="宋体" panose="02010600030101010101" pitchFamily="2" charset="-122"/>
              </a:rPr>
              <a:t>,</a:t>
            </a:r>
            <a:r>
              <a:rPr lang="zh-CN" altLang="en-US" smtClean="0">
                <a:ea typeface="宋体" panose="02010600030101010101" pitchFamily="2" charset="-122"/>
              </a:rPr>
              <a:t>无莫也</a:t>
            </a:r>
            <a:r>
              <a:rPr lang="en-US" altLang="zh-CN" smtClean="0">
                <a:ea typeface="宋体" panose="02010600030101010101" pitchFamily="2" charset="-122"/>
              </a:rPr>
              <a:t>,</a:t>
            </a:r>
            <a:r>
              <a:rPr lang="zh-CN" altLang="en-US" smtClean="0">
                <a:ea typeface="宋体" panose="02010600030101010101" pitchFamily="2" charset="-122"/>
              </a:rPr>
              <a:t>义之与比</a:t>
            </a:r>
            <a:r>
              <a:rPr lang="en-US" altLang="zh-CN" smtClean="0">
                <a:ea typeface="宋体" panose="02010600030101010101" pitchFamily="2" charset="-122"/>
              </a:rPr>
              <a:t>”</a:t>
            </a:r>
          </a:p>
          <a:p>
            <a:r>
              <a:rPr lang="zh-CN" altLang="en-US" sz="4000" b="1" smtClean="0">
                <a:latin typeface="黑体" panose="02010609060101010101" pitchFamily="49" charset="-122"/>
                <a:ea typeface="黑体" panose="02010609060101010101" pitchFamily="49" charset="-122"/>
              </a:rPr>
              <a:t>要点：</a:t>
            </a:r>
            <a:endParaRPr lang="en-US" altLang="zh-CN" sz="4000" b="1" smtClean="0">
              <a:latin typeface="黑体" panose="02010609060101010101" pitchFamily="49" charset="-122"/>
              <a:ea typeface="黑体" panose="02010609060101010101" pitchFamily="49" charset="-122"/>
            </a:endParaRPr>
          </a:p>
          <a:p>
            <a:r>
              <a:rPr lang="zh-CN" altLang="en-US" smtClean="0">
                <a:ea typeface="宋体" panose="02010600030101010101" pitchFamily="2" charset="-122"/>
              </a:rPr>
              <a:t>舍生取义</a:t>
            </a:r>
            <a:endParaRPr lang="en-US" altLang="zh-CN" smtClean="0">
              <a:ea typeface="宋体" panose="02010600030101010101" pitchFamily="2" charset="-122"/>
            </a:endParaRPr>
          </a:p>
          <a:p>
            <a:r>
              <a:rPr lang="zh-CN" altLang="en-US" smtClean="0">
                <a:ea typeface="宋体" panose="02010600030101010101" pitchFamily="2" charset="-122"/>
              </a:rPr>
              <a:t>谋利合义</a:t>
            </a:r>
            <a:endParaRPr lang="en-US" altLang="zh-CN" smtClean="0">
              <a:ea typeface="宋体" panose="02010600030101010101" pitchFamily="2" charset="-122"/>
            </a:endParaRPr>
          </a:p>
          <a:p>
            <a:endParaRPr lang="en-US" altLang="zh-CN" smtClean="0">
              <a:ea typeface="宋体" panose="02010600030101010101" pitchFamily="2" charset="-122"/>
            </a:endParaRPr>
          </a:p>
          <a:p>
            <a:endParaRPr lang="zh-CN" altLang="en-US" smtClean="0">
              <a:ea typeface="宋体" panose="02010600030101010101" pitchFamily="2" charset="-122"/>
            </a:endParaRPr>
          </a:p>
        </p:txBody>
      </p:sp>
      <p:sp>
        <p:nvSpPr>
          <p:cNvPr id="44037" name="页脚占位符 4"/>
          <p:cNvSpPr>
            <a:spLocks noGrp="1"/>
          </p:cNvSpPr>
          <p:nvPr>
            <p:ph type="ftr" sz="quarter" idx="11"/>
          </p:nvPr>
        </p:nvSpPr>
        <p:spPr/>
        <p:txBody>
          <a:bodyPr/>
          <a:lstStyle/>
          <a:p>
            <a:pPr>
              <a:defRPr/>
            </a:pPr>
            <a:r>
              <a:rPr lang="en-US" altLang="zh-CN" smtClean="0"/>
              <a:t>www.themegallery.com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1"/>
          <p:cNvSpPr>
            <a:spLocks noChangeArrowheads="1"/>
          </p:cNvSpPr>
          <p:nvPr/>
        </p:nvSpPr>
        <p:spPr bwMode="auto">
          <a:xfrm>
            <a:off x="609600" y="1905000"/>
            <a:ext cx="1107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buFont typeface="Arial" panose="020B0604020202020204" pitchFamily="34" charset="0"/>
              <a:buNone/>
            </a:pPr>
            <a:r>
              <a:rPr lang="zh-CN" altLang="en-US" sz="2800" b="1">
                <a:solidFill>
                  <a:srgbClr val="D78D02"/>
                </a:solidFill>
              </a:rPr>
              <a:t>努力推动</a:t>
            </a:r>
            <a:r>
              <a:rPr lang="zh-CN" altLang="zh-CN" sz="2800" b="1">
                <a:solidFill>
                  <a:srgbClr val="D78D02"/>
                </a:solidFill>
              </a:rPr>
              <a:t>中华传统美德</a:t>
            </a:r>
            <a:r>
              <a:rPr lang="zh-CN" altLang="en-US" sz="2800" b="1">
                <a:solidFill>
                  <a:srgbClr val="D78D02"/>
                </a:solidFill>
              </a:rPr>
              <a:t>的</a:t>
            </a:r>
            <a:r>
              <a:rPr lang="zh-CN" altLang="zh-CN" sz="2800" b="1">
                <a:solidFill>
                  <a:srgbClr val="D78D02"/>
                </a:solidFill>
              </a:rPr>
              <a:t>创造性转化</a:t>
            </a:r>
            <a:r>
              <a:rPr lang="zh-CN" altLang="en-US" sz="2800" b="1">
                <a:solidFill>
                  <a:srgbClr val="D78D02"/>
                </a:solidFill>
              </a:rPr>
              <a:t>和</a:t>
            </a:r>
            <a:r>
              <a:rPr lang="zh-CN" altLang="zh-CN" sz="2800" b="1">
                <a:solidFill>
                  <a:srgbClr val="D78D02"/>
                </a:solidFill>
              </a:rPr>
              <a:t>创新性发展</a:t>
            </a:r>
          </a:p>
        </p:txBody>
      </p:sp>
      <p:sp>
        <p:nvSpPr>
          <p:cNvPr id="71683" name="TextBox 7"/>
          <p:cNvSpPr txBox="1">
            <a:spLocks noChangeArrowheads="1"/>
          </p:cNvSpPr>
          <p:nvPr/>
        </p:nvSpPr>
        <p:spPr bwMode="auto">
          <a:xfrm>
            <a:off x="2032000" y="3505200"/>
            <a:ext cx="2946400" cy="6461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600" b="1">
                <a:solidFill>
                  <a:schemeClr val="bg1"/>
                </a:solidFill>
                <a:latin typeface="宋体" panose="02010600030101010101" pitchFamily="2" charset="-122"/>
                <a:ea typeface="宋体" panose="02010600030101010101" pitchFamily="2" charset="-122"/>
              </a:rPr>
              <a:t>忠于君主</a:t>
            </a:r>
          </a:p>
        </p:txBody>
      </p:sp>
      <p:sp>
        <p:nvSpPr>
          <p:cNvPr id="71684" name="TextBox 7"/>
          <p:cNvSpPr txBox="1">
            <a:spLocks noChangeArrowheads="1"/>
          </p:cNvSpPr>
          <p:nvPr/>
        </p:nvSpPr>
        <p:spPr bwMode="auto">
          <a:xfrm>
            <a:off x="2032000" y="4876800"/>
            <a:ext cx="2946400" cy="6461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600" b="1">
                <a:solidFill>
                  <a:schemeClr val="bg1"/>
                </a:solidFill>
                <a:latin typeface="宋体" panose="02010600030101010101" pitchFamily="2" charset="-122"/>
                <a:ea typeface="宋体" panose="02010600030101010101" pitchFamily="2" charset="-122"/>
              </a:rPr>
              <a:t>朋友义气</a:t>
            </a:r>
          </a:p>
        </p:txBody>
      </p:sp>
      <p:sp>
        <p:nvSpPr>
          <p:cNvPr id="71685" name="TextBox 7"/>
          <p:cNvSpPr txBox="1">
            <a:spLocks noChangeArrowheads="1"/>
          </p:cNvSpPr>
          <p:nvPr/>
        </p:nvSpPr>
        <p:spPr bwMode="auto">
          <a:xfrm>
            <a:off x="7112000" y="5029200"/>
            <a:ext cx="2946400" cy="6461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600" b="1">
                <a:solidFill>
                  <a:schemeClr val="bg1"/>
                </a:solidFill>
                <a:latin typeface="宋体" panose="02010600030101010101" pitchFamily="2" charset="-122"/>
                <a:ea typeface="宋体" panose="02010600030101010101" pitchFamily="2" charset="-122"/>
              </a:rPr>
              <a:t>遵守法律</a:t>
            </a:r>
          </a:p>
        </p:txBody>
      </p:sp>
      <p:sp>
        <p:nvSpPr>
          <p:cNvPr id="71686" name="TextBox 7"/>
          <p:cNvSpPr txBox="1">
            <a:spLocks noChangeArrowheads="1"/>
          </p:cNvSpPr>
          <p:nvPr/>
        </p:nvSpPr>
        <p:spPr bwMode="auto">
          <a:xfrm>
            <a:off x="6807200" y="3200400"/>
            <a:ext cx="4876800" cy="157003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200" b="1">
                <a:solidFill>
                  <a:schemeClr val="bg1"/>
                </a:solidFill>
                <a:latin typeface="宋体" panose="02010600030101010101" pitchFamily="2" charset="-122"/>
                <a:ea typeface="宋体" panose="02010600030101010101" pitchFamily="2" charset="-122"/>
              </a:rPr>
              <a:t>忠于宪法和法律</a:t>
            </a:r>
            <a:endParaRPr lang="en-US" altLang="zh-CN" sz="3200" b="1">
              <a:solidFill>
                <a:schemeClr val="bg1"/>
              </a:solidFill>
              <a:latin typeface="宋体" panose="02010600030101010101" pitchFamily="2" charset="-122"/>
              <a:ea typeface="宋体" panose="02010600030101010101" pitchFamily="2" charset="-122"/>
            </a:endParaRPr>
          </a:p>
          <a:p>
            <a:pPr>
              <a:buFont typeface="Arial" panose="020B0604020202020204" pitchFamily="34" charset="0"/>
              <a:buNone/>
            </a:pPr>
            <a:r>
              <a:rPr lang="zh-CN" altLang="en-US" sz="3200" b="1">
                <a:solidFill>
                  <a:schemeClr val="bg1"/>
                </a:solidFill>
                <a:latin typeface="宋体" panose="02010600030101010101" pitchFamily="2" charset="-122"/>
                <a:ea typeface="宋体" panose="02010600030101010101" pitchFamily="2" charset="-122"/>
              </a:rPr>
              <a:t>忠于国家</a:t>
            </a:r>
            <a:endParaRPr lang="en-US" altLang="zh-CN" sz="3200" b="1">
              <a:solidFill>
                <a:schemeClr val="bg1"/>
              </a:solidFill>
              <a:latin typeface="宋体" panose="02010600030101010101" pitchFamily="2" charset="-122"/>
              <a:ea typeface="宋体" panose="02010600030101010101" pitchFamily="2" charset="-122"/>
            </a:endParaRPr>
          </a:p>
          <a:p>
            <a:pPr>
              <a:buFont typeface="Arial" panose="020B0604020202020204" pitchFamily="34" charset="0"/>
              <a:buNone/>
            </a:pPr>
            <a:r>
              <a:rPr lang="zh-CN" altLang="en-US" sz="3200" b="1">
                <a:solidFill>
                  <a:schemeClr val="bg1"/>
                </a:solidFill>
                <a:latin typeface="宋体" panose="02010600030101010101" pitchFamily="2" charset="-122"/>
                <a:ea typeface="宋体" panose="02010600030101010101" pitchFamily="2" charset="-122"/>
              </a:rPr>
              <a:t>忠于人民</a:t>
            </a:r>
          </a:p>
        </p:txBody>
      </p:sp>
      <p:sp>
        <p:nvSpPr>
          <p:cNvPr id="12" name="下弧形箭头 11"/>
          <p:cNvSpPr/>
          <p:nvPr/>
        </p:nvSpPr>
        <p:spPr>
          <a:xfrm>
            <a:off x="4470400" y="5638800"/>
            <a:ext cx="3657600"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anose="02010600030101010101" pitchFamily="2" charset="-122"/>
            </a:endParaRPr>
          </a:p>
        </p:txBody>
      </p:sp>
      <p:sp>
        <p:nvSpPr>
          <p:cNvPr id="13" name="上弧形箭头 12"/>
          <p:cNvSpPr/>
          <p:nvPr/>
        </p:nvSpPr>
        <p:spPr>
          <a:xfrm>
            <a:off x="4165600" y="2667000"/>
            <a:ext cx="43688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anose="02010600030101010101" pitchFamily="2" charset="-122"/>
            </a:endParaRPr>
          </a:p>
        </p:txBody>
      </p:sp>
      <p:sp>
        <p:nvSpPr>
          <p:cNvPr id="71689" name="TextBox 13"/>
          <p:cNvSpPr txBox="1">
            <a:spLocks noChangeArrowheads="1"/>
          </p:cNvSpPr>
          <p:nvPr/>
        </p:nvSpPr>
        <p:spPr bwMode="auto">
          <a:xfrm>
            <a:off x="5588000" y="3429000"/>
            <a:ext cx="13208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4400">
                <a:latin typeface="黑体" panose="02010609060101010101" pitchFamily="49" charset="-122"/>
                <a:ea typeface="黑体" panose="02010609060101010101" pitchFamily="49" charset="-122"/>
              </a:rPr>
              <a:t>忠</a:t>
            </a:r>
            <a:endParaRPr lang="en-US" altLang="zh-CN" sz="440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440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4400">
                <a:latin typeface="黑体" panose="02010609060101010101" pitchFamily="49" charset="-122"/>
                <a:ea typeface="黑体" panose="02010609060101010101" pitchFamily="49" charset="-122"/>
              </a:rPr>
              <a:t>义</a:t>
            </a:r>
          </a:p>
        </p:txBody>
      </p:sp>
      <p:sp>
        <p:nvSpPr>
          <p:cNvPr id="71690" name="矩形 14"/>
          <p:cNvSpPr>
            <a:spLocks noChangeArrowheads="1"/>
          </p:cNvSpPr>
          <p:nvPr/>
        </p:nvSpPr>
        <p:spPr bwMode="auto">
          <a:xfrm>
            <a:off x="1828800" y="6019800"/>
            <a:ext cx="70373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800" b="1">
                <a:solidFill>
                  <a:srgbClr val="FF0000"/>
                </a:solidFill>
                <a:latin typeface="宋体" panose="02010600030101010101" pitchFamily="2" charset="-122"/>
                <a:ea typeface="宋体" panose="02010600030101010101" pitchFamily="2" charset="-122"/>
              </a:rPr>
              <a:t>忠义的现代转化？为什么转化？怎样转化？</a:t>
            </a:r>
            <a:endParaRPr lang="en-US" altLang="zh-CN" sz="2800" b="1">
              <a:solidFill>
                <a:srgbClr val="FF0000"/>
              </a:solidFill>
              <a:latin typeface="宋体" panose="02010600030101010101" pitchFamily="2" charset="-122"/>
              <a:ea typeface="宋体" panose="02010600030101010101" pitchFamily="2" charset="-122"/>
            </a:endParaRPr>
          </a:p>
        </p:txBody>
      </p:sp>
      <p:sp>
        <p:nvSpPr>
          <p:cNvPr id="92170" name="矩形 13"/>
          <p:cNvSpPr>
            <a:spLocks noChangeArrowheads="1"/>
          </p:cNvSpPr>
          <p:nvPr/>
        </p:nvSpPr>
        <p:spPr bwMode="auto">
          <a:xfrm>
            <a:off x="220663" y="117475"/>
            <a:ext cx="11009312" cy="1749425"/>
          </a:xfrm>
          <a:prstGeom prst="rect">
            <a:avLst/>
          </a:prstGeom>
          <a:noFill/>
          <a:ln w="9525">
            <a:noFill/>
            <a:miter lim="800000"/>
          </a:ln>
        </p:spPr>
        <p:txBody>
          <a:bodyPr wrap="none">
            <a:spAutoFit/>
          </a:bodyPr>
          <a:lstStyle/>
          <a:p>
            <a:pPr>
              <a:lnSpc>
                <a:spcPct val="120000"/>
              </a:lnSpc>
              <a:spcBef>
                <a:spcPts val="1400"/>
              </a:spcBef>
              <a:buFont typeface="Arial" panose="020B0604020202020204" pitchFamily="34" charset="0"/>
              <a:buNone/>
              <a:defRPr/>
            </a:pPr>
            <a:r>
              <a:rPr lang="en-US" altLang="zh-CN" sz="4000" dirty="0">
                <a:latin typeface="黑体" panose="02010609060101010101" pitchFamily="49" charset="-122"/>
                <a:ea typeface="黑体" panose="02010609060101010101" pitchFamily="49" charset="-122"/>
                <a:sym typeface="+mn-ea"/>
              </a:rPr>
              <a:t>  </a:t>
            </a:r>
            <a:r>
              <a:rPr lang="zh-CN" altLang="en-US" sz="4000"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latin typeface="黑体" panose="02010609060101010101" pitchFamily="49" charset="-122"/>
              <a:ea typeface="黑体" panose="02010609060101010101" pitchFamily="49" charset="-122"/>
            </a:endParaRPr>
          </a:p>
          <a:p>
            <a:pPr algn="ctr">
              <a:lnSpc>
                <a:spcPct val="120000"/>
              </a:lnSpc>
              <a:spcBef>
                <a:spcPts val="1400"/>
              </a:spcBef>
              <a:buFont typeface="Arial" panose="020B0604020202020204" pitchFamily="34" charset="0"/>
              <a:buNone/>
              <a:defRPr/>
            </a:pPr>
            <a:r>
              <a:rPr lang="zh-CN" altLang="en-US" sz="4000" dirty="0">
                <a:latin typeface="黑体" panose="02010609060101010101" pitchFamily="49" charset="-122"/>
                <a:ea typeface="黑体" panose="02010609060101010101" pitchFamily="49" charset="-122"/>
              </a:rPr>
              <a:t>（二）中华传统美德的创造性转化和创新性发展</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1"/>
          <p:cNvSpPr>
            <a:spLocks noChangeArrowheads="1"/>
          </p:cNvSpPr>
          <p:nvPr/>
        </p:nvSpPr>
        <p:spPr bwMode="auto">
          <a:xfrm>
            <a:off x="1527175" y="2462213"/>
            <a:ext cx="9550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zh-CN" sz="2800" b="1">
                <a:solidFill>
                  <a:srgbClr val="D78D02"/>
                </a:solidFill>
              </a:rPr>
              <a:t>用中华传统美德滋养社会主义道德建设</a:t>
            </a:r>
            <a:endParaRPr lang="zh-CN" altLang="en-US" sz="2800" b="1">
              <a:solidFill>
                <a:srgbClr val="D78D02"/>
              </a:solidFill>
            </a:endParaRPr>
          </a:p>
        </p:txBody>
      </p:sp>
      <p:pic>
        <p:nvPicPr>
          <p:cNvPr id="72707" name="Picture 2" descr="C:\Users\yl\Desktop\模板\110081685_1_201709040406411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0" y="3581400"/>
            <a:ext cx="4673600" cy="263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4" descr="C:\Users\yl\Desktop\模板\9a504fc2d56285352a4850df91ef76c6a6ef63a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7200" y="3581400"/>
            <a:ext cx="4572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椭圆 7"/>
          <p:cNvSpPr/>
          <p:nvPr/>
        </p:nvSpPr>
        <p:spPr>
          <a:xfrm>
            <a:off x="5689600" y="4495800"/>
            <a:ext cx="1016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2710" name="TextBox 8"/>
          <p:cNvSpPr txBox="1">
            <a:spLocks noChangeArrowheads="1"/>
          </p:cNvSpPr>
          <p:nvPr/>
        </p:nvSpPr>
        <p:spPr bwMode="auto">
          <a:xfrm>
            <a:off x="5689600" y="4495800"/>
            <a:ext cx="914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3600">
                <a:solidFill>
                  <a:schemeClr val="bg1"/>
                </a:solidFill>
                <a:latin typeface="Calibri" panose="020F0502020204030204" pitchFamily="34" charset="0"/>
                <a:ea typeface="宋体" panose="02010600030101010101" pitchFamily="2" charset="-122"/>
              </a:rPr>
              <a:t>孝</a:t>
            </a:r>
          </a:p>
        </p:txBody>
      </p:sp>
      <p:sp>
        <p:nvSpPr>
          <p:cNvPr id="72711" name="矩形 8"/>
          <p:cNvSpPr>
            <a:spLocks noChangeArrowheads="1"/>
          </p:cNvSpPr>
          <p:nvPr/>
        </p:nvSpPr>
        <p:spPr bwMode="auto">
          <a:xfrm>
            <a:off x="522288" y="1158875"/>
            <a:ext cx="10956925"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spcBef>
                <a:spcPts val="1400"/>
              </a:spcBef>
              <a:buFont typeface="Arial" panose="020B0604020202020204" pitchFamily="34" charset="0"/>
              <a:buNone/>
            </a:pPr>
            <a:r>
              <a:rPr lang="zh-CN" altLang="en-US" sz="4000">
                <a:latin typeface="黑体" panose="02010609060101010101" pitchFamily="49" charset="-122"/>
                <a:ea typeface="黑体" panose="02010609060101010101" pitchFamily="49" charset="-122"/>
              </a:rPr>
              <a:t>（二）中华传统美德的创造性转化和创新性发展</a:t>
            </a:r>
          </a:p>
        </p:txBody>
      </p:sp>
      <p:sp>
        <p:nvSpPr>
          <p:cNvPr id="9" name="标题 1"/>
          <p:cNvSpPr txBox="1">
            <a:spLocks noChangeArrowheads="1"/>
          </p:cNvSpPr>
          <p:nvPr/>
        </p:nvSpPr>
        <p:spPr>
          <a:xfrm>
            <a:off x="831850" y="246063"/>
            <a:ext cx="8763000" cy="650875"/>
          </a:xfrm>
          <a:prstGeom prst="rect">
            <a:avLst/>
          </a:prstGeom>
        </p:spPr>
        <p:txBody>
          <a:bodyPr/>
          <a:lstStyle/>
          <a:p>
            <a:pPr>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cs typeface="+mj-cs"/>
                <a:sym typeface="+mn-ea"/>
              </a:rPr>
              <a:t>一、传承中华传统美德</a:t>
            </a:r>
            <a:r>
              <a:rPr lang="zh-CN" altLang="en-US" sz="4000" dirty="0">
                <a:latin typeface="黑体" panose="02010609060101010101" pitchFamily="49" charset="-122"/>
                <a:ea typeface="黑体" panose="02010609060101010101" pitchFamily="49" charset="-122"/>
                <a:cs typeface="+mj-cs"/>
              </a:rPr>
              <a:t/>
            </a:r>
            <a:br>
              <a:rPr lang="zh-CN" altLang="en-US" sz="4000" dirty="0">
                <a:latin typeface="黑体" panose="02010609060101010101" pitchFamily="49" charset="-122"/>
                <a:ea typeface="黑体" panose="02010609060101010101" pitchFamily="49" charset="-122"/>
                <a:cs typeface="+mj-cs"/>
              </a:rPr>
            </a:br>
            <a:endParaRPr lang="zh-CN" altLang="en-US" sz="4000" dirty="0">
              <a:latin typeface="黑体" panose="02010609060101010101" pitchFamily="49" charset="-122"/>
              <a:ea typeface="黑体" panose="02010609060101010101" pitchFamily="49" charset="-122"/>
              <a:cs typeface="+mj-cs"/>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p:txBody>
          <a:bodyPr/>
          <a:lstStyle/>
          <a:p>
            <a:r>
              <a:rPr lang="zh-CN" altLang="en-US" sz="3200" smtClean="0"/>
              <a:t>一、什么是道德</a:t>
            </a:r>
          </a:p>
        </p:txBody>
      </p:sp>
      <p:sp>
        <p:nvSpPr>
          <p:cNvPr id="3" name="文本框 2"/>
          <p:cNvSpPr txBox="1"/>
          <p:nvPr/>
        </p:nvSpPr>
        <p:spPr>
          <a:xfrm>
            <a:off x="2058988" y="2197100"/>
            <a:ext cx="7999412" cy="1936750"/>
          </a:xfrm>
          <a:prstGeom prst="rect">
            <a:avLst/>
          </a:prstGeom>
          <a:noFill/>
        </p:spPr>
        <p:txBody>
          <a:bodyPr>
            <a:spAutoFit/>
          </a:bodyPr>
          <a:lstStyle/>
          <a:p>
            <a:pPr>
              <a:buClr>
                <a:schemeClr val="bg1"/>
              </a:buClr>
              <a:buFont typeface="Arial" panose="020B0604020202020204" pitchFamily="34" charset="0"/>
              <a:buNone/>
              <a:defRPr/>
            </a:pPr>
            <a:r>
              <a:rPr lang="zh-CN" altLang="en-US" sz="2400" b="1" noProof="1">
                <a:effectLst>
                  <a:outerShdw blurRad="38100" dist="38100" dir="2700000" algn="tl">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广州：</a:t>
            </a:r>
            <a:r>
              <a:rPr lang="zh-CN" altLang="en-US" sz="2400" b="1" noProof="1">
                <a:solidFill>
                  <a:srgbClr val="1E60C3"/>
                </a:solidFill>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t>一家公司进行公益活动，在全市的交通岗亭投放了三万把雨伞，供市民在遭遇大雨时无偿使用。条件只有一个，即市民用完之后将雨伞在方便的时候交还给市内的任何一个岗亭。一个月以后，这家公司重新清点雨伞，发现全市岗亭回收的雨伞仅有六把。</a:t>
            </a:r>
          </a:p>
        </p:txBody>
      </p:sp>
      <p:sp>
        <p:nvSpPr>
          <p:cNvPr id="5" name="文本框 4"/>
          <p:cNvSpPr txBox="1"/>
          <p:nvPr/>
        </p:nvSpPr>
        <p:spPr>
          <a:xfrm>
            <a:off x="2058988" y="1543050"/>
            <a:ext cx="1963737" cy="522288"/>
          </a:xfrm>
          <a:prstGeom prst="rect">
            <a:avLst/>
          </a:prstGeom>
          <a:noFill/>
        </p:spPr>
        <p:txBody>
          <a:bodyPr wrap="none">
            <a:spAutoFit/>
          </a:bodyPr>
          <a:lstStyle/>
          <a:p>
            <a:pPr>
              <a:buFont typeface="Arial" panose="020B0604020202020204" pitchFamily="34" charset="0"/>
              <a:buNone/>
              <a:defRPr/>
            </a:pPr>
            <a:r>
              <a:rPr lang="zh-CN" altLang="en-US" sz="2800" b="1" noProof="1">
                <a:solidFill>
                  <a:srgbClr val="FF0000"/>
                </a:solidFill>
                <a:effectLst>
                  <a:outerShdw blurRad="38100" dist="38100" dir="2700000">
                    <a:srgbClr val="C0C0C0"/>
                  </a:outerShdw>
                </a:effectLst>
                <a:latin typeface="华文中宋" panose="02010600040101010101" pitchFamily="2" charset="-122"/>
                <a:ea typeface="华文中宋" panose="02010600040101010101" pitchFamily="2" charset="-122"/>
                <a:sym typeface="+mn-ea"/>
              </a:rPr>
              <a:t>案例导入：</a:t>
            </a:r>
            <a:endParaRPr lang="zh-CN" altLang="en-US" sz="2800" noProof="1">
              <a:latin typeface="华文中宋" panose="02010600040101010101" pitchFamily="2" charset="-122"/>
              <a:ea typeface="华文中宋" panose="02010600040101010101" pitchFamily="2" charset="-122"/>
              <a:sym typeface="+mn-ea"/>
            </a:endParaRPr>
          </a:p>
        </p:txBody>
      </p:sp>
      <p:sp>
        <p:nvSpPr>
          <p:cNvPr id="6" name="文本框 5"/>
          <p:cNvSpPr txBox="1"/>
          <p:nvPr/>
        </p:nvSpPr>
        <p:spPr>
          <a:xfrm>
            <a:off x="2058988" y="4375150"/>
            <a:ext cx="7843837" cy="1568450"/>
          </a:xfrm>
          <a:prstGeom prst="rect">
            <a:avLst/>
          </a:prstGeom>
          <a:noFill/>
        </p:spPr>
        <p:txBody>
          <a:bodyPr>
            <a:spAutoFit/>
          </a:bodyPr>
          <a:lstStyle/>
          <a:p>
            <a:pPr>
              <a:spcBef>
                <a:spcPts val="0"/>
              </a:spcBef>
              <a:buClr>
                <a:schemeClr val="bg1"/>
              </a:buClr>
              <a:buFont typeface="Arial" panose="020B0604020202020204" pitchFamily="34" charset="0"/>
              <a:buNone/>
              <a:defRPr/>
            </a:pPr>
            <a:r>
              <a:rPr lang="zh-CN" altLang="en-US" sz="2400" b="1" noProof="1">
                <a:effectLst>
                  <a:outerShdw blurRad="38100" dist="38100" dir="2700000">
                    <a:srgbClr val="C0C0C0"/>
                  </a:outerShdw>
                </a:effectLst>
                <a:latin typeface="华文中宋" panose="02010600040101010101" pitchFamily="2" charset="-122"/>
                <a:ea typeface="华文中宋" panose="02010600040101010101" pitchFamily="2" charset="-122"/>
                <a:sym typeface="+mn-ea"/>
              </a:rPr>
              <a:t>瑞士伯尔尼：</a:t>
            </a:r>
            <a:r>
              <a:rPr lang="zh-CN" altLang="en-US" sz="2400" b="1" noProof="1">
                <a:solidFill>
                  <a:srgbClr val="1E60C3"/>
                </a:solidFill>
                <a:effectLst>
                  <a:outerShdw blurRad="38100" dist="38100" dir="2700000">
                    <a:srgbClr val="C0C0C0"/>
                  </a:outerShdw>
                </a:effectLst>
                <a:latin typeface="宋体" panose="02010600030101010101" pitchFamily="2" charset="-122"/>
                <a:ea typeface="宋体" panose="02010600030101010101" pitchFamily="2" charset="-122"/>
                <a:sym typeface="+mn-ea"/>
              </a:rPr>
              <a:t>市政府为了方便市民，在大街上投放了八百辆自行车。这些自行车没有上锁，任何人都可以骑，骑到目的地就地摆放。一年以后，市政府重新清点自行车，发现八百辆自行车一辆不少，有的还被翻修一新。</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a:spLocks noChangeArrowheads="1"/>
          </p:cNvSpPr>
          <p:nvPr/>
        </p:nvSpPr>
        <p:spPr bwMode="auto">
          <a:xfrm>
            <a:off x="1531938" y="5611813"/>
            <a:ext cx="8932862"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just">
              <a:lnSpc>
                <a:spcPct val="120000"/>
              </a:lnSpc>
              <a:buFont typeface="Arial" panose="020B0604020202020204" pitchFamily="34" charset="0"/>
              <a:buNone/>
            </a:pPr>
            <a:r>
              <a:rPr lang="zh-CN" altLang="zh-CN" sz="4000">
                <a:latin typeface="黑体" panose="02010609060101010101" pitchFamily="49" charset="-122"/>
                <a:ea typeface="黑体" panose="02010609060101010101" pitchFamily="49" charset="-122"/>
              </a:rPr>
              <a:t>用中华传统美德滋养社会主义道德建设</a:t>
            </a:r>
            <a:endParaRPr lang="zh-CN" altLang="en-US" sz="4000">
              <a:latin typeface="黑体" panose="02010609060101010101" pitchFamily="49" charset="-122"/>
              <a:ea typeface="黑体" panose="02010609060101010101" pitchFamily="49" charset="-122"/>
            </a:endParaRPr>
          </a:p>
        </p:txBody>
      </p:sp>
      <p:grpSp>
        <p:nvGrpSpPr>
          <p:cNvPr id="73731" name="组合 3"/>
          <p:cNvGrpSpPr/>
          <p:nvPr/>
        </p:nvGrpSpPr>
        <p:grpSpPr bwMode="auto">
          <a:xfrm>
            <a:off x="304800" y="2057400"/>
            <a:ext cx="4210050" cy="2924175"/>
            <a:chOff x="341313" y="3262275"/>
            <a:chExt cx="3157212" cy="2924009"/>
          </a:xfrm>
        </p:grpSpPr>
        <p:pic>
          <p:nvPicPr>
            <p:cNvPr id="7373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313" y="3262275"/>
              <a:ext cx="3157212" cy="2924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矩形 2"/>
            <p:cNvSpPr>
              <a:spLocks noChangeArrowheads="1"/>
            </p:cNvSpPr>
            <p:nvPr/>
          </p:nvSpPr>
          <p:spPr bwMode="auto">
            <a:xfrm>
              <a:off x="1448269" y="4124114"/>
              <a:ext cx="830911" cy="1200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3600"/>
                <a:t>判断</a:t>
              </a:r>
              <a:endParaRPr lang="en-US" altLang="zh-CN" sz="3600"/>
            </a:p>
            <a:p>
              <a:pPr algn="ctr">
                <a:buFont typeface="Arial" panose="020B0604020202020204" pitchFamily="34" charset="0"/>
                <a:buNone/>
              </a:pPr>
              <a:r>
                <a:rPr lang="zh-CN" altLang="en-US" sz="3600"/>
                <a:t>标准</a:t>
              </a:r>
            </a:p>
          </p:txBody>
        </p:sp>
      </p:grpSp>
      <p:graphicFrame>
        <p:nvGraphicFramePr>
          <p:cNvPr id="7" name="图示 6"/>
          <p:cNvGraphicFramePr/>
          <p:nvPr/>
        </p:nvGraphicFramePr>
        <p:xfrm>
          <a:off x="4470400" y="2133601"/>
          <a:ext cx="7198953" cy="2502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1597025" y="484188"/>
            <a:ext cx="5313363" cy="708025"/>
          </a:xfrm>
          <a:prstGeom prst="rect">
            <a:avLst/>
          </a:prstGeom>
        </p:spPr>
        <p:txBody>
          <a:bodyPr wrap="none">
            <a:spAutoFit/>
          </a:bodyPr>
          <a:lstStyle/>
          <a:p>
            <a:pPr algn="ct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55613" y="211138"/>
            <a:ext cx="11283950" cy="555625"/>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3000" b="1" dirty="0" smtClean="0">
                <a:solidFill>
                  <a:srgbClr val="FFFFFF"/>
                </a:solidFill>
                <a:effectLst>
                  <a:outerShdw blurRad="38100" dist="38100" dir="2700000" algn="tl">
                    <a:srgbClr val="C0C0C0"/>
                  </a:outerShdw>
                </a:effectLst>
                <a:ea typeface="宋体" panose="02010600030101010101" pitchFamily="2" charset="-122"/>
                <a:sym typeface="+mn-ea"/>
              </a:rPr>
              <a:t>一</a:t>
            </a:r>
            <a:endParaRPr lang="zh-CN" altLang="en-US" sz="3000" b="1" dirty="0">
              <a:solidFill>
                <a:srgbClr val="FFFFFF"/>
              </a:solidFill>
              <a:effectLst>
                <a:outerShdw blurRad="38100" dist="38100" dir="2700000" algn="tl">
                  <a:srgbClr val="C0C0C0"/>
                </a:outerShdw>
              </a:effectLst>
              <a:ea typeface="宋体" panose="02010600030101010101" pitchFamily="2" charset="-122"/>
              <a:sym typeface="+mn-ea"/>
            </a:endParaRPr>
          </a:p>
        </p:txBody>
      </p:sp>
      <p:sp>
        <p:nvSpPr>
          <p:cNvPr id="74755" name="矩形 1"/>
          <p:cNvSpPr>
            <a:spLocks noChangeArrowheads="1"/>
          </p:cNvSpPr>
          <p:nvPr/>
        </p:nvSpPr>
        <p:spPr bwMode="auto">
          <a:xfrm>
            <a:off x="1828800" y="1981200"/>
            <a:ext cx="9405938"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zh-CN" sz="2400" b="1">
                <a:solidFill>
                  <a:srgbClr val="D78D02"/>
                </a:solidFill>
              </a:rPr>
              <a:t>在对待传统道德的问题上，要反对两种错误思潮。</a:t>
            </a:r>
            <a:endParaRPr lang="zh-CN" altLang="en-US" sz="2400" b="1">
              <a:solidFill>
                <a:srgbClr val="D78D02"/>
              </a:solidFill>
            </a:endParaRPr>
          </a:p>
        </p:txBody>
      </p:sp>
      <p:sp>
        <p:nvSpPr>
          <p:cNvPr id="74756" name="AutoShape 11" descr="http://img2.imgtn.bdimg.com/it/u=2863503910,3399503420&amp;fm=15&amp;gp=0.jpg"/>
          <p:cNvSpPr>
            <a:spLocks noChangeAspect="1" noChangeArrowheads="1"/>
          </p:cNvSpPr>
          <p:nvPr/>
        </p:nvSpPr>
        <p:spPr bwMode="auto">
          <a:xfrm>
            <a:off x="58738" y="-144463"/>
            <a:ext cx="4064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10" name="椭圆 9"/>
          <p:cNvSpPr/>
          <p:nvPr/>
        </p:nvSpPr>
        <p:spPr>
          <a:xfrm>
            <a:off x="1016000" y="3505200"/>
            <a:ext cx="46736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4758" name="TextBox 14"/>
          <p:cNvSpPr txBox="1">
            <a:spLocks noChangeArrowheads="1"/>
          </p:cNvSpPr>
          <p:nvPr/>
        </p:nvSpPr>
        <p:spPr bwMode="auto">
          <a:xfrm>
            <a:off x="1828800" y="4114800"/>
            <a:ext cx="3759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6000">
                <a:solidFill>
                  <a:schemeClr val="bg1"/>
                </a:solidFill>
                <a:latin typeface="黑体" panose="02010609060101010101" pitchFamily="49" charset="-122"/>
                <a:ea typeface="黑体" panose="02010609060101010101" pitchFamily="49" charset="-122"/>
              </a:rPr>
              <a:t>虚无论</a:t>
            </a:r>
          </a:p>
        </p:txBody>
      </p:sp>
      <p:sp>
        <p:nvSpPr>
          <p:cNvPr id="16" name="椭圆 15"/>
          <p:cNvSpPr/>
          <p:nvPr/>
        </p:nvSpPr>
        <p:spPr>
          <a:xfrm>
            <a:off x="7112000" y="3505200"/>
            <a:ext cx="46736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6000" dirty="0">
                <a:latin typeface="黑体" panose="02010609060101010101" pitchFamily="49" charset="-122"/>
                <a:ea typeface="黑体" panose="02010609060101010101" pitchFamily="49" charset="-122"/>
                <a:sym typeface="+mn-ea"/>
              </a:rPr>
              <a:t>复古论</a:t>
            </a:r>
          </a:p>
        </p:txBody>
      </p:sp>
      <p:sp>
        <p:nvSpPr>
          <p:cNvPr id="95239" name="矩形 8"/>
          <p:cNvSpPr>
            <a:spLocks noChangeArrowheads="1"/>
          </p:cNvSpPr>
          <p:nvPr/>
        </p:nvSpPr>
        <p:spPr bwMode="auto">
          <a:xfrm>
            <a:off x="1347788" y="620713"/>
            <a:ext cx="5313362" cy="733425"/>
          </a:xfrm>
          <a:prstGeom prst="rect">
            <a:avLst/>
          </a:prstGeom>
          <a:noFill/>
          <a:ln w="9525">
            <a:noFill/>
            <a:miter lim="800000"/>
          </a:ln>
        </p:spPr>
        <p:txBody>
          <a:bodyPr wrap="none">
            <a:spAutoFit/>
          </a:bodyPr>
          <a:lstStyle/>
          <a:p>
            <a:pPr algn="ctr">
              <a:lnSpc>
                <a:spcPct val="120000"/>
              </a:lnSpc>
              <a:spcBef>
                <a:spcPts val="1400"/>
              </a:spcBef>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组合 13"/>
          <p:cNvGrpSpPr/>
          <p:nvPr/>
        </p:nvGrpSpPr>
        <p:grpSpPr bwMode="auto">
          <a:xfrm>
            <a:off x="914400" y="1752600"/>
            <a:ext cx="10350500" cy="688975"/>
            <a:chOff x="2667000" y="1517649"/>
            <a:chExt cx="3333750" cy="689307"/>
          </a:xfrm>
        </p:grpSpPr>
        <p:pic>
          <p:nvPicPr>
            <p:cNvPr id="9" name="图片 8"/>
            <p:cNvPicPr>
              <a:picLocks noChangeAspect="1"/>
            </p:cNvPicPr>
            <p:nvPr/>
          </p:nvPicPr>
          <p:blipFill>
            <a:blip r:embed="rId2" cstate="print">
              <a:duotone>
                <a:schemeClr val="accent4">
                  <a:shade val="45000"/>
                  <a:satMod val="135000"/>
                </a:schemeClr>
                <a:prstClr val="white"/>
              </a:duotone>
            </a:blip>
            <a:stretch>
              <a:fillRect/>
            </a:stretch>
          </p:blipFill>
          <p:spPr>
            <a:xfrm>
              <a:off x="2667000" y="1517649"/>
              <a:ext cx="3333750" cy="689307"/>
            </a:xfrm>
            <a:prstGeom prst="rect">
              <a:avLst/>
            </a:prstGeom>
          </p:spPr>
        </p:pic>
        <p:sp>
          <p:nvSpPr>
            <p:cNvPr id="75789" name="文本框 5"/>
            <p:cNvSpPr txBox="1">
              <a:spLocks noChangeArrowheads="1"/>
            </p:cNvSpPr>
            <p:nvPr/>
          </p:nvSpPr>
          <p:spPr bwMode="auto">
            <a:xfrm>
              <a:off x="2901950" y="1613644"/>
              <a:ext cx="2863850" cy="53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ts val="1400"/>
                </a:spcBef>
                <a:buFont typeface="Arial" panose="020B0604020202020204" pitchFamily="34" charset="0"/>
                <a:buNone/>
              </a:pPr>
              <a:endParaRPr lang="zh-CN" altLang="en-US" sz="2400">
                <a:latin typeface="Calibri" panose="020F0502020204030204" pitchFamily="34" charset="0"/>
              </a:endParaRPr>
            </a:p>
          </p:txBody>
        </p:sp>
      </p:grpSp>
      <p:sp>
        <p:nvSpPr>
          <p:cNvPr id="13" name="椭圆 12"/>
          <p:cNvSpPr/>
          <p:nvPr/>
        </p:nvSpPr>
        <p:spPr>
          <a:xfrm>
            <a:off x="711200" y="2971800"/>
            <a:ext cx="56896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5780" name="TextBox 14"/>
          <p:cNvSpPr txBox="1">
            <a:spLocks noChangeArrowheads="1"/>
          </p:cNvSpPr>
          <p:nvPr/>
        </p:nvSpPr>
        <p:spPr bwMode="auto">
          <a:xfrm>
            <a:off x="1625600" y="3657600"/>
            <a:ext cx="4165600"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nSpc>
                <a:spcPct val="150000"/>
              </a:lnSpc>
              <a:buFont typeface="Arial" panose="020B0604020202020204" pitchFamily="34" charset="0"/>
              <a:buNone/>
            </a:pPr>
            <a:r>
              <a:rPr lang="zh-CN" altLang="zh-CN" sz="1800">
                <a:solidFill>
                  <a:srgbClr val="FFFF00"/>
                </a:solidFill>
                <a:latin typeface="Calibri" panose="020F0502020204030204" pitchFamily="34" charset="0"/>
              </a:rPr>
              <a:t>复古论</a:t>
            </a:r>
            <a:r>
              <a:rPr lang="zh-CN" altLang="en-US" sz="1800">
                <a:solidFill>
                  <a:srgbClr val="FFFF00"/>
                </a:solidFill>
                <a:latin typeface="Calibri" panose="020F0502020204030204" pitchFamily="34" charset="0"/>
              </a:rPr>
              <a:t>：</a:t>
            </a:r>
            <a:r>
              <a:rPr lang="zh-CN" altLang="zh-CN" sz="1800">
                <a:solidFill>
                  <a:srgbClr val="FFFF00"/>
                </a:solidFill>
                <a:latin typeface="Calibri" panose="020F0502020204030204" pitchFamily="34" charset="0"/>
              </a:rPr>
              <a:t>认为道德建设的最终目标就是要恢复中国“固有文化”，形成以中国传统文化为主体的道德体系。</a:t>
            </a:r>
            <a:endParaRPr lang="zh-CN" altLang="en-US" sz="1800">
              <a:solidFill>
                <a:srgbClr val="FFFF00"/>
              </a:solidFill>
              <a:latin typeface="Calibri" panose="020F0502020204030204" pitchFamily="34" charset="0"/>
            </a:endParaRPr>
          </a:p>
        </p:txBody>
      </p:sp>
      <p:sp>
        <p:nvSpPr>
          <p:cNvPr id="75781" name="AutoShape 12"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75782" name="AutoShape 14"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12" name="圆角矩形 11"/>
          <p:cNvSpPr/>
          <p:nvPr/>
        </p:nvSpPr>
        <p:spPr>
          <a:xfrm>
            <a:off x="8272463" y="5759450"/>
            <a:ext cx="1592262" cy="588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3200" dirty="0">
                <a:solidFill>
                  <a:schemeClr val="bg1"/>
                </a:solidFill>
                <a:latin typeface="黑体" panose="02010609060101010101" pitchFamily="49" charset="-122"/>
                <a:ea typeface="黑体" panose="02010609060101010101" pitchFamily="49" charset="-122"/>
                <a:sym typeface="+mn-ea"/>
              </a:rPr>
              <a:t>辜鸿铭</a:t>
            </a:r>
          </a:p>
        </p:txBody>
      </p:sp>
      <p:pic>
        <p:nvPicPr>
          <p:cNvPr id="75784" name="Picture 16" descr="https://pic.baike.soso.com/ugc/baikepic2/17019/20170901204735-1032038628_jpg_333_338_22733.jpg/0">
            <a:hlinkClick r:id="rId3" tooltip="点击查看原图"/>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08800" y="2819400"/>
            <a:ext cx="42291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矩形 13"/>
          <p:cNvSpPr/>
          <p:nvPr/>
        </p:nvSpPr>
        <p:spPr>
          <a:xfrm>
            <a:off x="1120775" y="484188"/>
            <a:ext cx="5314950" cy="708025"/>
          </a:xfrm>
          <a:prstGeom prst="rect">
            <a:avLst/>
          </a:prstGeom>
        </p:spPr>
        <p:txBody>
          <a:bodyPr wrap="none">
            <a:spAutoFit/>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sp>
        <p:nvSpPr>
          <p:cNvPr id="75786" name="矩形 14"/>
          <p:cNvSpPr>
            <a:spLocks noChangeArrowheads="1"/>
          </p:cNvSpPr>
          <p:nvPr/>
        </p:nvSpPr>
        <p:spPr bwMode="auto">
          <a:xfrm>
            <a:off x="3521075" y="6148388"/>
            <a:ext cx="8826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b="1">
                <a:latin typeface="黑体" panose="02010609060101010101" pitchFamily="49" charset="-122"/>
                <a:ea typeface="黑体" panose="02010609060101010101" pitchFamily="49" charset="-122"/>
              </a:rPr>
              <a:t>复古论</a:t>
            </a:r>
          </a:p>
        </p:txBody>
      </p:sp>
      <p:sp>
        <p:nvSpPr>
          <p:cNvPr id="75787" name="矩形 15"/>
          <p:cNvSpPr>
            <a:spLocks noChangeArrowheads="1"/>
          </p:cNvSpPr>
          <p:nvPr/>
        </p:nvSpPr>
        <p:spPr bwMode="auto">
          <a:xfrm>
            <a:off x="3870325" y="1755775"/>
            <a:ext cx="3878263"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buFont typeface="Arial" panose="020B0604020202020204" pitchFamily="34" charset="0"/>
              <a:buNone/>
            </a:pPr>
            <a:r>
              <a:rPr lang="zh-CN" altLang="zh-CN" sz="3600">
                <a:latin typeface="华文中宋" panose="02010600040101010101" pitchFamily="2" charset="-122"/>
                <a:ea typeface="华文中宋" panose="02010600040101010101" pitchFamily="2" charset="-122"/>
              </a:rPr>
              <a:t>反对两种错误思潮</a:t>
            </a:r>
            <a:endParaRPr lang="zh-CN" altLang="en-US" sz="3600">
              <a:latin typeface="华文中宋" panose="02010600040101010101" pitchFamily="2" charset="-122"/>
              <a:ea typeface="华文中宋" panose="02010600040101010101" pitchFamily="2" charset="-122"/>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组合 13"/>
          <p:cNvGrpSpPr/>
          <p:nvPr/>
        </p:nvGrpSpPr>
        <p:grpSpPr bwMode="auto">
          <a:xfrm>
            <a:off x="914400" y="1752600"/>
            <a:ext cx="10350500" cy="688975"/>
            <a:chOff x="2667000" y="1517649"/>
            <a:chExt cx="3333750" cy="689307"/>
          </a:xfrm>
        </p:grpSpPr>
        <p:pic>
          <p:nvPicPr>
            <p:cNvPr id="9" name="图片 8"/>
            <p:cNvPicPr>
              <a:picLocks noChangeAspect="1"/>
            </p:cNvPicPr>
            <p:nvPr/>
          </p:nvPicPr>
          <p:blipFill>
            <a:blip r:embed="rId2" cstate="print">
              <a:duotone>
                <a:schemeClr val="accent4">
                  <a:shade val="45000"/>
                  <a:satMod val="135000"/>
                </a:schemeClr>
                <a:prstClr val="white"/>
              </a:duotone>
            </a:blip>
            <a:stretch>
              <a:fillRect/>
            </a:stretch>
          </p:blipFill>
          <p:spPr>
            <a:xfrm>
              <a:off x="2667000" y="1517649"/>
              <a:ext cx="3333750" cy="689307"/>
            </a:xfrm>
            <a:prstGeom prst="rect">
              <a:avLst/>
            </a:prstGeom>
          </p:spPr>
        </p:pic>
        <p:sp>
          <p:nvSpPr>
            <p:cNvPr id="76810" name="文本框 5"/>
            <p:cNvSpPr txBox="1">
              <a:spLocks noChangeArrowheads="1"/>
            </p:cNvSpPr>
            <p:nvPr/>
          </p:nvSpPr>
          <p:spPr bwMode="auto">
            <a:xfrm>
              <a:off x="2901950" y="1613644"/>
              <a:ext cx="2863850" cy="53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ts val="1400"/>
                </a:spcBef>
                <a:buFont typeface="Arial" panose="020B0604020202020204" pitchFamily="34" charset="0"/>
                <a:buNone/>
              </a:pPr>
              <a:endParaRPr lang="zh-CN" altLang="en-US" sz="2400">
                <a:latin typeface="Calibri" panose="020F0502020204030204" pitchFamily="34" charset="0"/>
              </a:endParaRPr>
            </a:p>
          </p:txBody>
        </p:sp>
      </p:grpSp>
      <p:sp>
        <p:nvSpPr>
          <p:cNvPr id="97284" name="矩形 1"/>
          <p:cNvSpPr>
            <a:spLocks noChangeArrowheads="1"/>
          </p:cNvSpPr>
          <p:nvPr/>
        </p:nvSpPr>
        <p:spPr bwMode="auto">
          <a:xfrm>
            <a:off x="839788" y="415925"/>
            <a:ext cx="9372600" cy="733425"/>
          </a:xfrm>
          <a:prstGeom prst="rect">
            <a:avLst/>
          </a:prstGeom>
          <a:noFill/>
          <a:ln w="9525">
            <a:noFill/>
            <a:miter lim="800000"/>
          </a:ln>
        </p:spPr>
        <p:txBody>
          <a:bodyPr>
            <a:spAutoFit/>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sp>
        <p:nvSpPr>
          <p:cNvPr id="76804" name="TextBox 10"/>
          <p:cNvSpPr txBox="1">
            <a:spLocks noChangeArrowheads="1"/>
          </p:cNvSpPr>
          <p:nvPr/>
        </p:nvSpPr>
        <p:spPr bwMode="auto">
          <a:xfrm>
            <a:off x="3625850" y="1755775"/>
            <a:ext cx="5588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zh-CN" sz="3600">
                <a:latin typeface="华文中宋" panose="02010600040101010101" pitchFamily="2" charset="-122"/>
                <a:ea typeface="华文中宋" panose="02010600040101010101" pitchFamily="2" charset="-122"/>
              </a:rPr>
              <a:t>反对</a:t>
            </a:r>
            <a:r>
              <a:rPr lang="zh-CN" altLang="en-US" sz="3600">
                <a:latin typeface="华文中宋" panose="02010600040101010101" pitchFamily="2" charset="-122"/>
                <a:ea typeface="华文中宋" panose="02010600040101010101" pitchFamily="2" charset="-122"/>
              </a:rPr>
              <a:t>复古论</a:t>
            </a:r>
          </a:p>
        </p:txBody>
      </p:sp>
      <p:sp>
        <p:nvSpPr>
          <p:cNvPr id="76805" name="AutoShape 12"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76806" name="AutoShape 14"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pic>
        <p:nvPicPr>
          <p:cNvPr id="76807" name="Picture 2" descr="https://pic.baike.soso.com/p/20140625/bki-20140625084713-12911667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2400" y="3200400"/>
            <a:ext cx="26543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8" name="矩形 13"/>
          <p:cNvSpPr>
            <a:spLocks noChangeArrowheads="1"/>
          </p:cNvSpPr>
          <p:nvPr/>
        </p:nvSpPr>
        <p:spPr bwMode="auto">
          <a:xfrm>
            <a:off x="5080000" y="3200400"/>
            <a:ext cx="60960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a:ea typeface="宋体" panose="02010600030101010101" pitchFamily="2" charset="-122"/>
              </a:rPr>
              <a:t>美国人博大、纯朴，但不深沉；英国人深沉、纯朴，却不博大；德国人博大、深沉，而不纯朴；法国人没有德国人天然的深沉，不如美国人心胸博大和英国人心地纯朴，却拥有这三个民族所缺乏的灵敏；只有中国人全面具备了这四种优秀的精神特质。</a:t>
            </a:r>
            <a:endParaRPr lang="en-US" altLang="zh-CN">
              <a:ea typeface="宋体" panose="02010600030101010101" pitchFamily="2" charset="-122"/>
            </a:endParaRPr>
          </a:p>
          <a:p>
            <a:pPr algn="r">
              <a:lnSpc>
                <a:spcPct val="150000"/>
              </a:lnSpc>
              <a:buFont typeface="Arial" panose="020B0604020202020204" pitchFamily="34" charset="0"/>
              <a:buNone/>
            </a:pPr>
            <a:r>
              <a:rPr lang="en-US" altLang="zh-CN" b="1">
                <a:solidFill>
                  <a:srgbClr val="FF0000"/>
                </a:solidFill>
                <a:ea typeface="宋体" panose="02010600030101010101" pitchFamily="2" charset="-122"/>
              </a:rPr>
              <a:t>——《</a:t>
            </a:r>
            <a:r>
              <a:rPr lang="zh-CN" altLang="en-US" b="1">
                <a:solidFill>
                  <a:srgbClr val="FF0000"/>
                </a:solidFill>
                <a:ea typeface="宋体" panose="02010600030101010101" pitchFamily="2" charset="-122"/>
              </a:rPr>
              <a:t>中国人的精神</a:t>
            </a:r>
            <a:r>
              <a:rPr lang="en-US" altLang="zh-CN" b="1">
                <a:solidFill>
                  <a:srgbClr val="FF0000"/>
                </a:solidFill>
                <a:ea typeface="宋体" panose="02010600030101010101" pitchFamily="2" charset="-122"/>
              </a:rPr>
              <a:t>》</a:t>
            </a:r>
            <a:endParaRPr lang="zh-CN" altLang="en-US" b="1">
              <a:solidFill>
                <a:srgbClr val="FF0000"/>
              </a:solidFil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13"/>
          <p:cNvGrpSpPr/>
          <p:nvPr/>
        </p:nvGrpSpPr>
        <p:grpSpPr bwMode="auto">
          <a:xfrm>
            <a:off x="914400" y="1752600"/>
            <a:ext cx="10350500" cy="688975"/>
            <a:chOff x="2667000" y="1517649"/>
            <a:chExt cx="3333750" cy="689307"/>
          </a:xfrm>
        </p:grpSpPr>
        <p:pic>
          <p:nvPicPr>
            <p:cNvPr id="9" name="图片 8"/>
            <p:cNvPicPr>
              <a:picLocks noChangeAspect="1"/>
            </p:cNvPicPr>
            <p:nvPr/>
          </p:nvPicPr>
          <p:blipFill>
            <a:blip r:embed="rId2" cstate="print">
              <a:duotone>
                <a:schemeClr val="accent4">
                  <a:shade val="45000"/>
                  <a:satMod val="135000"/>
                </a:schemeClr>
                <a:prstClr val="white"/>
              </a:duotone>
            </a:blip>
            <a:stretch>
              <a:fillRect/>
            </a:stretch>
          </p:blipFill>
          <p:spPr>
            <a:xfrm>
              <a:off x="2667000" y="1517649"/>
              <a:ext cx="3333750" cy="689307"/>
            </a:xfrm>
            <a:prstGeom prst="rect">
              <a:avLst/>
            </a:prstGeom>
          </p:spPr>
        </p:pic>
        <p:sp>
          <p:nvSpPr>
            <p:cNvPr id="77837" name="文本框 5"/>
            <p:cNvSpPr txBox="1">
              <a:spLocks noChangeArrowheads="1"/>
            </p:cNvSpPr>
            <p:nvPr/>
          </p:nvSpPr>
          <p:spPr bwMode="auto">
            <a:xfrm>
              <a:off x="2901950" y="1613644"/>
              <a:ext cx="2863850" cy="535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ts val="1400"/>
                </a:spcBef>
                <a:buFont typeface="Arial" panose="020B0604020202020204" pitchFamily="34" charset="0"/>
                <a:buNone/>
              </a:pPr>
              <a:endParaRPr lang="zh-CN" altLang="en-US" sz="2400">
                <a:latin typeface="Calibri" panose="020F0502020204030204" pitchFamily="34" charset="0"/>
              </a:endParaRPr>
            </a:p>
          </p:txBody>
        </p:sp>
      </p:grpSp>
      <p:sp>
        <p:nvSpPr>
          <p:cNvPr id="77827" name="矩形 1"/>
          <p:cNvSpPr>
            <a:spLocks noChangeArrowheads="1"/>
          </p:cNvSpPr>
          <p:nvPr/>
        </p:nvSpPr>
        <p:spPr bwMode="auto">
          <a:xfrm>
            <a:off x="1849438" y="1725613"/>
            <a:ext cx="9372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zh-CN" sz="4000">
                <a:latin typeface="黑体" panose="02010609060101010101" pitchFamily="49" charset="-122"/>
                <a:ea typeface="黑体" panose="02010609060101010101" pitchFamily="49" charset="-122"/>
              </a:rPr>
              <a:t>反对两种错误思潮</a:t>
            </a:r>
            <a:endParaRPr lang="zh-CN" altLang="en-US" sz="4000">
              <a:latin typeface="黑体" panose="02010609060101010101" pitchFamily="49" charset="-122"/>
              <a:ea typeface="黑体" panose="02010609060101010101" pitchFamily="49" charset="-122"/>
            </a:endParaRPr>
          </a:p>
        </p:txBody>
      </p:sp>
      <p:sp>
        <p:nvSpPr>
          <p:cNvPr id="77828" name="TextBox 10"/>
          <p:cNvSpPr txBox="1">
            <a:spLocks noChangeArrowheads="1"/>
          </p:cNvSpPr>
          <p:nvPr/>
        </p:nvSpPr>
        <p:spPr bwMode="auto">
          <a:xfrm>
            <a:off x="1520825" y="5656263"/>
            <a:ext cx="5588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zh-CN" sz="2400">
                <a:latin typeface="华文中宋" panose="02010600040101010101" pitchFamily="2" charset="-122"/>
                <a:ea typeface="华文中宋" panose="02010600040101010101" pitchFamily="2" charset="-122"/>
              </a:rPr>
              <a:t>虚无论</a:t>
            </a:r>
            <a:endParaRPr lang="zh-CN" altLang="en-US" sz="2400">
              <a:latin typeface="华文中宋" panose="02010600040101010101" pitchFamily="2" charset="-122"/>
              <a:ea typeface="华文中宋" panose="02010600040101010101" pitchFamily="2" charset="-122"/>
            </a:endParaRPr>
          </a:p>
        </p:txBody>
      </p:sp>
      <p:sp>
        <p:nvSpPr>
          <p:cNvPr id="77829" name="AutoShape 12"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98311" name="AutoShape 14" descr="辜鸿铭"/>
          <p:cNvSpPr>
            <a:spLocks noChangeAspect="1" noChangeArrowheads="1"/>
          </p:cNvSpPr>
          <p:nvPr/>
        </p:nvSpPr>
        <p:spPr bwMode="auto">
          <a:xfrm>
            <a:off x="704850" y="396875"/>
            <a:ext cx="6419850" cy="2174875"/>
          </a:xfrm>
          <a:prstGeom prst="rect">
            <a:avLst/>
          </a:prstGeom>
          <a:noFill/>
          <a:ln w="9525">
            <a:noFill/>
            <a:miter lim="800000"/>
          </a:ln>
        </p:spPr>
        <p:txBody>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grpSp>
        <p:nvGrpSpPr>
          <p:cNvPr id="77831" name="组合 7"/>
          <p:cNvGrpSpPr/>
          <p:nvPr/>
        </p:nvGrpSpPr>
        <p:grpSpPr bwMode="auto">
          <a:xfrm>
            <a:off x="1468438" y="3041650"/>
            <a:ext cx="5097462" cy="2524125"/>
            <a:chOff x="893275" y="3279356"/>
            <a:chExt cx="4205889" cy="2714778"/>
          </a:xfrm>
        </p:grpSpPr>
        <p:pic>
          <p:nvPicPr>
            <p:cNvPr id="77834" name="图片 5"/>
            <p:cNvPicPr>
              <a:picLocks noChangeAspect="1" noChangeArrowheads="1"/>
            </p:cNvPicPr>
            <p:nvPr/>
          </p:nvPicPr>
          <p:blipFill>
            <a:blip r:embed="rId3" cstate="print">
              <a:extLst>
                <a:ext uri="{28A0092B-C50C-407E-A947-70E740481C1C}">
                  <a14:useLocalDpi xmlns:a14="http://schemas.microsoft.com/office/drawing/2010/main" xmlns="" val="0"/>
                </a:ext>
              </a:extLst>
            </a:blip>
            <a:srcRect t="30984"/>
            <a:stretch>
              <a:fillRect/>
            </a:stretch>
          </p:blipFill>
          <p:spPr bwMode="auto">
            <a:xfrm>
              <a:off x="893275" y="3279356"/>
              <a:ext cx="4205889" cy="2714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5" name="矩形 6"/>
            <p:cNvSpPr>
              <a:spLocks noChangeArrowheads="1"/>
            </p:cNvSpPr>
            <p:nvPr/>
          </p:nvSpPr>
          <p:spPr bwMode="auto">
            <a:xfrm>
              <a:off x="1045764" y="3556104"/>
              <a:ext cx="3889043" cy="2090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2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虚无论</a:t>
              </a:r>
              <a:r>
                <a:rPr lang="zh-CN" altLang="en-US" sz="2800">
                  <a:latin typeface="宋体" panose="02010600030101010101" pitchFamily="2" charset="-122"/>
                  <a:ea typeface="宋体" panose="02010600030101010101" pitchFamily="2" charset="-122"/>
                </a:rPr>
                <a:t>：</a:t>
              </a:r>
              <a:r>
                <a:rPr lang="zh-CN" altLang="zh-CN" sz="2800">
                  <a:latin typeface="宋体" panose="02010600030101010101" pitchFamily="2" charset="-122"/>
                  <a:ea typeface="宋体" panose="02010600030101010101" pitchFamily="2" charset="-122"/>
                </a:rPr>
                <a:t>认为中国传统道德从整体上来说在今天已经失去了价值和意义，必须从整体上予以全盘否定。</a:t>
              </a:r>
              <a:endParaRPr lang="zh-CN" altLang="en-US" sz="2800">
                <a:latin typeface="宋体" panose="02010600030101010101" pitchFamily="2" charset="-122"/>
                <a:ea typeface="宋体" panose="02010600030101010101" pitchFamily="2" charset="-122"/>
              </a:endParaRPr>
            </a:p>
          </p:txBody>
        </p:sp>
      </p:grpSp>
      <p:pic>
        <p:nvPicPr>
          <p:cNvPr id="77832" name="Picture 8" descr="eab9044ca52c9dead72afc1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8400" y="3124200"/>
            <a:ext cx="3860800" cy="221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3" name="矩形 16"/>
          <p:cNvSpPr>
            <a:spLocks noChangeArrowheads="1"/>
          </p:cNvSpPr>
          <p:nvPr/>
        </p:nvSpPr>
        <p:spPr bwMode="auto">
          <a:xfrm>
            <a:off x="8331200" y="5715000"/>
            <a:ext cx="1800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a:solidFill>
                  <a:srgbClr val="FF0000"/>
                </a:solidFill>
                <a:latin typeface="幼圆" panose="02010509060101010101" pitchFamily="49" charset="-122"/>
                <a:ea typeface="幼圆" panose="02010509060101010101" pitchFamily="49" charset="-122"/>
              </a:rPr>
              <a:t>晋王祥卧冰求鲤</a:t>
            </a:r>
            <a:endParaRPr lang="zh-CN" altLang="en-US">
              <a:ea typeface="宋体" panose="02010600030101010101" pitchFamily="2" charset="-122"/>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1"/>
          <p:cNvSpPr>
            <a:spLocks noChangeArrowheads="1"/>
          </p:cNvSpPr>
          <p:nvPr/>
        </p:nvSpPr>
        <p:spPr bwMode="auto">
          <a:xfrm>
            <a:off x="1789113" y="1743075"/>
            <a:ext cx="9372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20000"/>
              </a:lnSpc>
              <a:buFont typeface="Arial" panose="020B0604020202020204" pitchFamily="34" charset="0"/>
              <a:buNone/>
            </a:pPr>
            <a:r>
              <a:rPr lang="zh-CN" altLang="zh-CN" sz="4000">
                <a:latin typeface="黑体" panose="02010609060101010101" pitchFamily="49" charset="-122"/>
                <a:ea typeface="黑体" panose="02010609060101010101" pitchFamily="49" charset="-122"/>
              </a:rPr>
              <a:t>反对两种错误思潮</a:t>
            </a:r>
            <a:endParaRPr lang="zh-CN" altLang="en-US" sz="4000">
              <a:latin typeface="黑体" panose="02010609060101010101" pitchFamily="49" charset="-122"/>
              <a:ea typeface="黑体" panose="02010609060101010101" pitchFamily="49" charset="-122"/>
            </a:endParaRPr>
          </a:p>
        </p:txBody>
      </p:sp>
      <p:sp>
        <p:nvSpPr>
          <p:cNvPr id="19460" name="TextBox 10"/>
          <p:cNvSpPr txBox="1">
            <a:spLocks noChangeArrowheads="1"/>
          </p:cNvSpPr>
          <p:nvPr/>
        </p:nvSpPr>
        <p:spPr bwMode="auto">
          <a:xfrm>
            <a:off x="3767138" y="2811463"/>
            <a:ext cx="5588000" cy="757237"/>
          </a:xfrm>
          <a:prstGeom prst="rect">
            <a:avLst/>
          </a:prstGeom>
          <a:noFill/>
          <a:ln w="9525">
            <a:noFill/>
            <a:miter lim="800000"/>
          </a:ln>
        </p:spPr>
        <p:txBody>
          <a:bodyPr>
            <a:spAutoFit/>
          </a:bodyPr>
          <a:lstStyle/>
          <a:p>
            <a:pPr algn="ctr">
              <a:lnSpc>
                <a:spcPct val="120000"/>
              </a:lnSpc>
              <a:spcBef>
                <a:spcPts val="1400"/>
              </a:spcBef>
              <a:defRPr/>
            </a:pPr>
            <a:r>
              <a:rPr lang="zh-CN" altLang="en-US" sz="3600" b="1" dirty="0">
                <a:solidFill>
                  <a:srgbClr val="376123"/>
                </a:solidFill>
                <a:effectLst>
                  <a:outerShdw blurRad="38100" dist="38100" dir="2700000" algn="tl">
                    <a:srgbClr val="C0C0C0"/>
                  </a:outerShdw>
                </a:effectLst>
                <a:ea typeface="宋体" panose="02010600030101010101" pitchFamily="2" charset="-122"/>
                <a:sym typeface="+mn-ea"/>
              </a:rPr>
              <a:t>要树立</a:t>
            </a:r>
          </a:p>
        </p:txBody>
      </p:sp>
      <p:sp>
        <p:nvSpPr>
          <p:cNvPr id="78852" name="AutoShape 12"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sp>
        <p:nvSpPr>
          <p:cNvPr id="78853" name="AutoShape 14" descr="辜鸿铭"/>
          <p:cNvSpPr>
            <a:spLocks noChangeAspect="1" noChangeArrowheads="1"/>
          </p:cNvSpPr>
          <p:nvPr/>
        </p:nvSpPr>
        <p:spPr bwMode="auto">
          <a:xfrm>
            <a:off x="0" y="-136525"/>
            <a:ext cx="3759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ea typeface="宋体" panose="02010600030101010101" pitchFamily="2" charset="-122"/>
            </a:endParaRPr>
          </a:p>
        </p:txBody>
      </p:sp>
      <p:pic>
        <p:nvPicPr>
          <p:cNvPr id="14" name="图片 13"/>
          <p:cNvPicPr>
            <a:picLocks noChangeAspect="1"/>
          </p:cNvPicPr>
          <p:nvPr/>
        </p:nvPicPr>
        <p:blipFill rotWithShape="1">
          <a:blip r:embed="rId2" cstate="print"/>
          <a:srcRect t="17372" b="34153"/>
          <a:stretch>
            <a:fillRect/>
          </a:stretch>
        </p:blipFill>
        <p:spPr>
          <a:xfrm>
            <a:off x="3552091" y="3592954"/>
            <a:ext cx="5668606" cy="919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矩形 6"/>
          <p:cNvSpPr/>
          <p:nvPr/>
        </p:nvSpPr>
        <p:spPr>
          <a:xfrm>
            <a:off x="646113" y="273050"/>
            <a:ext cx="5314950" cy="708025"/>
          </a:xfrm>
          <a:prstGeom prst="rect">
            <a:avLst/>
          </a:prstGeom>
        </p:spPr>
        <p:txBody>
          <a:bodyPr wrap="none">
            <a:spAutoFit/>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977900" y="2852738"/>
            <a:ext cx="53340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buFont typeface="Arial" panose="020B0604020202020204" pitchFamily="34" charset="0"/>
              <a:buNone/>
            </a:pPr>
            <a:r>
              <a:rPr lang="zh-CN" altLang="en-US" sz="3200" b="1">
                <a:latin typeface="黑体" panose="02010609060101010101" pitchFamily="49" charset="-122"/>
                <a:ea typeface="黑体" panose="02010609060101010101" pitchFamily="49" charset="-122"/>
              </a:rPr>
              <a:t>    </a:t>
            </a:r>
            <a:r>
              <a:rPr lang="zh-CN" altLang="en-US" sz="2800" b="1">
                <a:latin typeface="华文中宋" panose="02010600040101010101" pitchFamily="2" charset="-122"/>
                <a:ea typeface="华文中宋" panose="02010600040101010101" pitchFamily="2" charset="-122"/>
              </a:rPr>
              <a:t>生活在一定文化中的人对其文化有“自知之明”，并对其来历和发展趋向有充分的认识；同时了解其他文化与自身文化的关系。</a:t>
            </a:r>
            <a:endParaRPr lang="en-US" altLang="zh-CN" sz="2800" b="1">
              <a:latin typeface="华文中宋" panose="02010600040101010101" pitchFamily="2" charset="-122"/>
              <a:ea typeface="华文中宋" panose="02010600040101010101" pitchFamily="2" charset="-122"/>
            </a:endParaRPr>
          </a:p>
          <a:p>
            <a:pPr algn="just">
              <a:buFont typeface="Arial" panose="020B0604020202020204" pitchFamily="34" charset="0"/>
              <a:buNone/>
            </a:pPr>
            <a:r>
              <a:rPr lang="zh-CN" altLang="en-US" sz="3200" b="1">
                <a:latin typeface="黑体" panose="02010609060101010101" pitchFamily="49" charset="-122"/>
                <a:ea typeface="黑体" panose="02010609060101010101" pitchFamily="49" charset="-122"/>
              </a:rPr>
              <a:t>    </a:t>
            </a:r>
          </a:p>
        </p:txBody>
      </p:sp>
      <p:pic>
        <p:nvPicPr>
          <p:cNvPr id="79875" name="Picture 2" descr="http://imgsrc.baidu.com/baike/abpic/item/f99dcf009f854734728b65e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94625" y="1846263"/>
            <a:ext cx="2562225"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Text Box 2"/>
          <p:cNvSpPr txBox="1">
            <a:spLocks noChangeArrowheads="1"/>
          </p:cNvSpPr>
          <p:nvPr/>
        </p:nvSpPr>
        <p:spPr bwMode="auto">
          <a:xfrm>
            <a:off x="1017588" y="1852613"/>
            <a:ext cx="3263900" cy="646112"/>
          </a:xfrm>
          <a:prstGeom prst="rect">
            <a:avLst/>
          </a:prstGeom>
          <a:noFill/>
          <a:ln w="9525">
            <a:solidFill>
              <a:schemeClr val="tx1"/>
            </a:solidFill>
            <a:miter lim="800000"/>
          </a:ln>
          <a:extLst>
            <a:ext uri="{909E8E84-426E-40DD-AFC4-6F175D3DCCD1}">
              <a14:hiddenFill xmlns:a14="http://schemas.microsoft.com/office/drawing/2010/main" xmlns="">
                <a:solidFill>
                  <a:srgbClr val="FFFFFF"/>
                </a:solidFill>
              </a14:hiddenFill>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3600">
                <a:latin typeface="华文中宋" panose="02010600040101010101" pitchFamily="2" charset="-122"/>
                <a:ea typeface="华文中宋" panose="02010600040101010101" pitchFamily="2" charset="-122"/>
              </a:rPr>
              <a:t>文化自觉</a:t>
            </a:r>
          </a:p>
        </p:txBody>
      </p:sp>
      <p:sp>
        <p:nvSpPr>
          <p:cNvPr id="79877" name="矩形 4"/>
          <p:cNvSpPr>
            <a:spLocks noChangeArrowheads="1"/>
          </p:cNvSpPr>
          <p:nvPr/>
        </p:nvSpPr>
        <p:spPr bwMode="auto">
          <a:xfrm>
            <a:off x="7693025" y="5159375"/>
            <a:ext cx="3905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b="1">
                <a:solidFill>
                  <a:srgbClr val="FF0000"/>
                </a:solidFill>
                <a:latin typeface="Times New Roman" panose="02020603050405020304" pitchFamily="18" charset="0"/>
                <a:ea typeface="宋体" panose="02010600030101010101" pitchFamily="2" charset="-122"/>
              </a:rPr>
              <a:t>费孝通</a:t>
            </a:r>
            <a:r>
              <a:rPr lang="en-US" altLang="zh-CN" sz="2800" b="1">
                <a:solidFill>
                  <a:srgbClr val="FF0000"/>
                </a:solidFill>
                <a:latin typeface="Times New Roman" panose="02020603050405020304" pitchFamily="18" charset="0"/>
                <a:ea typeface="宋体" panose="02010600030101010101" pitchFamily="2" charset="-122"/>
              </a:rPr>
              <a:t>1910-2005</a:t>
            </a:r>
            <a:endParaRPr lang="zh-CN" altLang="en-US" sz="2800" b="1">
              <a:solidFill>
                <a:srgbClr val="FF0000"/>
              </a:solidFill>
              <a:latin typeface="Times New Roman" panose="02020603050405020304" pitchFamily="18" charset="0"/>
              <a:ea typeface="宋体" panose="02010600030101010101" pitchFamily="2" charset="-122"/>
            </a:endParaRPr>
          </a:p>
        </p:txBody>
      </p:sp>
      <p:sp>
        <p:nvSpPr>
          <p:cNvPr id="6" name="矩形 5"/>
          <p:cNvSpPr/>
          <p:nvPr/>
        </p:nvSpPr>
        <p:spPr>
          <a:xfrm>
            <a:off x="928688" y="519113"/>
            <a:ext cx="5313362" cy="708025"/>
          </a:xfrm>
          <a:prstGeom prst="rect">
            <a:avLst/>
          </a:prstGeom>
        </p:spPr>
        <p:txBody>
          <a:bodyPr wrap="none">
            <a:spAutoFit/>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1200" y="533400"/>
            <a:ext cx="5314950" cy="708025"/>
          </a:xfrm>
          <a:prstGeom prst="rect">
            <a:avLst/>
          </a:prstGeom>
        </p:spPr>
        <p:txBody>
          <a:bodyPr wrap="none">
            <a:spAutoFit/>
          </a:bodyPr>
          <a:lstStyle/>
          <a:p>
            <a:pPr eaLnBrk="1" hangingPunct="1">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一、传承中华传统美德</a:t>
            </a:r>
            <a:endParaRPr lang="zh-CN" altLang="en-US" sz="4000" dirty="0"/>
          </a:p>
        </p:txBody>
      </p:sp>
      <p:pic>
        <p:nvPicPr>
          <p:cNvPr id="4" name="图片 3" descr="29381f30e924b899c2b5e48567061d950b7bf68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31944" b="37021"/>
          <a:stretch>
            <a:fillRect/>
          </a:stretch>
        </p:blipFill>
        <p:spPr bwMode="auto">
          <a:xfrm>
            <a:off x="7532688" y="3057525"/>
            <a:ext cx="3135312"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4" descr="e850352ac65c103800fbfe91bb119313b17e89d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5279" b="12500"/>
          <a:stretch>
            <a:fillRect/>
          </a:stretch>
        </p:blipFill>
        <p:spPr bwMode="auto">
          <a:xfrm>
            <a:off x="3238500" y="2809875"/>
            <a:ext cx="1738313"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descr="timg (95).jpg"/>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xmlns="" val="0"/>
              </a:ext>
            </a:extLst>
          </a:blip>
          <a:srcRect/>
          <a:stretch>
            <a:fillRect/>
          </a:stretch>
        </p:blipFill>
        <p:spPr bwMode="auto">
          <a:xfrm>
            <a:off x="4576763" y="2749550"/>
            <a:ext cx="30480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6" descr="timg (9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98588" y="3679825"/>
            <a:ext cx="3702050" cy="249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7" descr="timg (98).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563" t="26953" r="25000" b="17734"/>
          <a:stretch>
            <a:fillRect/>
          </a:stretch>
        </p:blipFill>
        <p:spPr bwMode="auto">
          <a:xfrm>
            <a:off x="3236913" y="4386263"/>
            <a:ext cx="3883025" cy="150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descr="timg (99).jpg"/>
          <p:cNvPicPr>
            <a:picLocks noChangeAspect="1"/>
          </p:cNvPicPr>
          <p:nvPr/>
        </p:nvPicPr>
        <p:blipFill>
          <a:blip r:embed="rId7" cstate="print"/>
          <a:stretch>
            <a:fillRect/>
          </a:stretch>
        </p:blipFill>
        <p:spPr>
          <a:xfrm>
            <a:off x="7478713" y="3890963"/>
            <a:ext cx="3162300" cy="985837"/>
          </a:xfrm>
          <a:prstGeom prst="rect">
            <a:avLst/>
          </a:prstGeom>
          <a:ln>
            <a:noFill/>
          </a:ln>
          <a:effectLst>
            <a:outerShdw blurRad="292100" dist="139700" dir="2700000" algn="tl" rotWithShape="0">
              <a:srgbClr val="333333">
                <a:alpha val="65000"/>
              </a:srgbClr>
            </a:outerShdw>
          </a:effectLst>
        </p:spPr>
      </p:pic>
      <p:pic>
        <p:nvPicPr>
          <p:cNvPr id="10" name="图片 9" descr="u=2776005685,2235712001&amp;fm=27&amp;gp=0.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67600" y="4854575"/>
            <a:ext cx="3190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10"/>
          <p:cNvSpPr>
            <a:spLocks noChangeArrowheads="1"/>
          </p:cNvSpPr>
          <p:nvPr/>
        </p:nvSpPr>
        <p:spPr bwMode="auto">
          <a:xfrm>
            <a:off x="2038350" y="1624013"/>
            <a:ext cx="920115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800" b="1">
                <a:latin typeface="宋体" panose="02010600030101010101" pitchFamily="2" charset="-122"/>
                <a:ea typeface="宋体" panose="02010600030101010101" pitchFamily="2" charset="-122"/>
              </a:rPr>
              <a:t>“坚定文化自信，就是要努力从中华民族世世代代形成和</a:t>
            </a:r>
            <a:endParaRPr lang="en-US" altLang="zh-CN" sz="2800" b="1">
              <a:latin typeface="宋体" panose="02010600030101010101" pitchFamily="2" charset="-122"/>
              <a:ea typeface="宋体" panose="02010600030101010101" pitchFamily="2" charset="-122"/>
            </a:endParaRPr>
          </a:p>
          <a:p>
            <a:pPr>
              <a:buFont typeface="Arial" panose="020B0604020202020204" pitchFamily="34" charset="0"/>
              <a:buNone/>
            </a:pPr>
            <a:r>
              <a:rPr lang="zh-CN" altLang="zh-CN" sz="2800" b="1">
                <a:latin typeface="宋体" panose="02010600030101010101" pitchFamily="2" charset="-122"/>
                <a:ea typeface="宋体" panose="02010600030101010101" pitchFamily="2" charset="-122"/>
              </a:rPr>
              <a:t>积累的优秀传统文化中汲取营养和智慧。”</a:t>
            </a:r>
            <a:endParaRPr lang="zh-CN" altLang="en-US" sz="28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6400" y="457200"/>
            <a:ext cx="11283950" cy="708025"/>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二、发扬中国革命道德</a:t>
            </a:r>
          </a:p>
        </p:txBody>
      </p:sp>
      <p:grpSp>
        <p:nvGrpSpPr>
          <p:cNvPr id="81923" name="组合 9"/>
          <p:cNvGrpSpPr/>
          <p:nvPr/>
        </p:nvGrpSpPr>
        <p:grpSpPr bwMode="auto">
          <a:xfrm>
            <a:off x="2641600" y="1676400"/>
            <a:ext cx="7472363" cy="688975"/>
            <a:chOff x="2792606" y="1995716"/>
            <a:chExt cx="3333750" cy="689503"/>
          </a:xfrm>
        </p:grpSpPr>
        <p:pic>
          <p:nvPicPr>
            <p:cNvPr id="7" name="图片 6"/>
            <p:cNvPicPr>
              <a:picLocks noChangeAspect="1"/>
            </p:cNvPicPr>
            <p:nvPr/>
          </p:nvPicPr>
          <p:blipFill>
            <a:blip r:embed="rId2" cstate="print">
              <a:duotone>
                <a:schemeClr val="accent4">
                  <a:shade val="45000"/>
                  <a:satMod val="135000"/>
                </a:schemeClr>
                <a:prstClr val="white"/>
              </a:duotone>
            </a:blip>
            <a:stretch>
              <a:fillRect/>
            </a:stretch>
          </p:blipFill>
          <p:spPr>
            <a:xfrm>
              <a:off x="2792606" y="1995912"/>
              <a:ext cx="3333750" cy="689307"/>
            </a:xfrm>
            <a:prstGeom prst="rect">
              <a:avLst/>
            </a:prstGeom>
          </p:spPr>
        </p:pic>
        <p:sp>
          <p:nvSpPr>
            <p:cNvPr id="81933" name="文本框 11"/>
            <p:cNvSpPr txBox="1">
              <a:spLocks noChangeArrowheads="1"/>
            </p:cNvSpPr>
            <p:nvPr/>
          </p:nvSpPr>
          <p:spPr bwMode="auto">
            <a:xfrm>
              <a:off x="2973931" y="1995716"/>
              <a:ext cx="2863850" cy="535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lnSpc>
                  <a:spcPct val="120000"/>
                </a:lnSpc>
                <a:spcBef>
                  <a:spcPts val="1400"/>
                </a:spcBef>
                <a:buFont typeface="Arial" panose="020B0604020202020204" pitchFamily="34" charset="0"/>
                <a:buNone/>
              </a:pPr>
              <a:r>
                <a:rPr lang="zh-CN" altLang="en-US" sz="2400">
                  <a:latin typeface="Calibri" panose="020F0502020204030204" pitchFamily="34" charset="0"/>
                </a:rPr>
                <a:t>（一）中国革命道德的形成与发展</a:t>
              </a:r>
            </a:p>
          </p:txBody>
        </p:sp>
      </p:grpSp>
      <p:grpSp>
        <p:nvGrpSpPr>
          <p:cNvPr id="3" name="Group 176"/>
          <p:cNvGrpSpPr/>
          <p:nvPr/>
        </p:nvGrpSpPr>
        <p:grpSpPr bwMode="auto">
          <a:xfrm>
            <a:off x="6937375" y="2946400"/>
            <a:ext cx="3324225" cy="2832100"/>
            <a:chOff x="134" y="1803"/>
            <a:chExt cx="2134" cy="1965"/>
          </a:xfrm>
        </p:grpSpPr>
        <p:pic>
          <p:nvPicPr>
            <p:cNvPr id="81930" name="Picture 177" descr="张思德"/>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 y="1803"/>
              <a:ext cx="1660" cy="196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31" name="Text Box 178"/>
            <p:cNvSpPr txBox="1">
              <a:spLocks noChangeArrowheads="1"/>
            </p:cNvSpPr>
            <p:nvPr/>
          </p:nvSpPr>
          <p:spPr bwMode="auto">
            <a:xfrm>
              <a:off x="134" y="2160"/>
              <a:ext cx="395" cy="8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r>
                <a:rPr lang="zh-CN" altLang="en-US" sz="2800" b="1">
                  <a:solidFill>
                    <a:schemeClr val="bg1"/>
                  </a:solidFill>
                  <a:latin typeface="方正隶书简体"/>
                  <a:ea typeface="方正隶书简体"/>
                  <a:cs typeface="方正隶书简体"/>
                </a:rPr>
                <a:t>张思德</a:t>
              </a:r>
            </a:p>
          </p:txBody>
        </p:sp>
      </p:grpSp>
      <p:pic>
        <p:nvPicPr>
          <p:cNvPr id="81925" name="Picture 9" descr="https://img04.sogoucdn.com/v2/thumb/resize/w/120/h/135/zi/on/iw/90.0/ih/101.25?t=2&amp;url=http%3A%2F%2Fpic.baike.soso.com%2Fugc%2Fbaikepic2%2F18849%2Fcut-20180120095546-477753027_jpg_149_186_4149.jpg%2F300&amp;appid=200524&amp;referer=http://baike.sogou.com/v181914.htm?fromTitle=%E5%BC%A0%E9%97%BB%E5%A4%A9">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9325" y="2895600"/>
            <a:ext cx="2816225" cy="293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6" name="Picture 11" descr="https://img03.sogoucdn.com/v2/thumb/crop/x/0/y/10/w/196/h/221/resize/w/120/h/135/zi/on/iw/90.0/ih/101.25?t=2&amp;url=http%3A%2F%2Fpic.baike.soso.com%2Fugc%2Fbaikepic2%2F42907%2F20160719142537-609370911.jpg%2F300&amp;appid=200524&amp;referer=http://baike.sogou.com/v88467.htm?fromTitle=%E6%96%B9%E5%BF%97%E6%95%8F">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78325" y="2895600"/>
            <a:ext cx="26320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7" name="TextBox 12"/>
          <p:cNvSpPr txBox="1">
            <a:spLocks noChangeArrowheads="1"/>
          </p:cNvSpPr>
          <p:nvPr/>
        </p:nvSpPr>
        <p:spPr bwMode="auto">
          <a:xfrm>
            <a:off x="1422400" y="6172200"/>
            <a:ext cx="2133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b="1">
                <a:latin typeface="Calibri" panose="020F0502020204030204" pitchFamily="34" charset="0"/>
                <a:ea typeface="宋体" panose="02010600030101010101" pitchFamily="2" charset="-122"/>
              </a:rPr>
              <a:t>张闻天</a:t>
            </a:r>
          </a:p>
        </p:txBody>
      </p:sp>
      <p:sp>
        <p:nvSpPr>
          <p:cNvPr id="81928" name="矩形 13"/>
          <p:cNvSpPr>
            <a:spLocks noChangeArrowheads="1"/>
          </p:cNvSpPr>
          <p:nvPr/>
        </p:nvSpPr>
        <p:spPr bwMode="auto">
          <a:xfrm>
            <a:off x="5283200" y="6019800"/>
            <a:ext cx="882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ea typeface="宋体" panose="02010600030101010101" pitchFamily="2" charset="-122"/>
              </a:rPr>
              <a:t>方志敏</a:t>
            </a:r>
          </a:p>
        </p:txBody>
      </p:sp>
      <p:sp>
        <p:nvSpPr>
          <p:cNvPr id="81929" name="矩形 14"/>
          <p:cNvSpPr>
            <a:spLocks noChangeArrowheads="1"/>
          </p:cNvSpPr>
          <p:nvPr/>
        </p:nvSpPr>
        <p:spPr bwMode="auto">
          <a:xfrm>
            <a:off x="9144000" y="5943600"/>
            <a:ext cx="882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ea typeface="宋体" panose="02010600030101010101" pitchFamily="2" charset="-122"/>
              </a:rPr>
              <a:t>张思德</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文本框 11"/>
          <p:cNvSpPr txBox="1">
            <a:spLocks noChangeArrowheads="1"/>
          </p:cNvSpPr>
          <p:nvPr/>
        </p:nvSpPr>
        <p:spPr bwMode="auto">
          <a:xfrm>
            <a:off x="569913" y="730250"/>
            <a:ext cx="10972800" cy="1674813"/>
          </a:xfrm>
          <a:prstGeom prst="rect">
            <a:avLst/>
          </a:prstGeom>
          <a:noFill/>
          <a:ln w="9525">
            <a:noFill/>
            <a:miter lim="800000"/>
          </a:ln>
        </p:spPr>
        <p:txBody>
          <a:bodyPr>
            <a:spAutoFit/>
          </a:bodyPr>
          <a:lstStyle/>
          <a:p>
            <a:pPr>
              <a:lnSpc>
                <a:spcPct val="120000"/>
              </a:lnSpc>
              <a:spcBef>
                <a:spcPts val="1400"/>
              </a:spcBef>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 二、发扬中国革命道德</a:t>
            </a:r>
          </a:p>
          <a:p>
            <a:pPr>
              <a:lnSpc>
                <a:spcPct val="120000"/>
              </a:lnSpc>
              <a:spcBef>
                <a:spcPts val="1400"/>
              </a:spcBef>
              <a:buFont typeface="Arial" panose="020B0604020202020204" pitchFamily="34" charset="0"/>
              <a:buNone/>
              <a:defRPr/>
            </a:pPr>
            <a:r>
              <a:rPr lang="zh-CN" altLang="en-US" sz="3600" dirty="0">
                <a:latin typeface="华文中宋" panose="02010600040101010101" pitchFamily="2" charset="-122"/>
                <a:ea typeface="华文中宋" panose="02010600040101010101" pitchFamily="2" charset="-122"/>
              </a:rPr>
              <a:t>（一）中国革命道德的形成与发展</a:t>
            </a:r>
          </a:p>
        </p:txBody>
      </p:sp>
      <p:sp>
        <p:nvSpPr>
          <p:cNvPr id="82947" name="矩形 2"/>
          <p:cNvSpPr>
            <a:spLocks noChangeArrowheads="1"/>
          </p:cNvSpPr>
          <p:nvPr/>
        </p:nvSpPr>
        <p:spPr bwMode="auto">
          <a:xfrm>
            <a:off x="2290763" y="3598863"/>
            <a:ext cx="76104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endParaRPr lang="zh-CN" altLang="en-US" sz="2400">
              <a:solidFill>
                <a:schemeClr val="bg1"/>
              </a:solidFill>
            </a:endParaRPr>
          </a:p>
        </p:txBody>
      </p:sp>
      <p:sp>
        <p:nvSpPr>
          <p:cNvPr id="82948" name="矩形 8"/>
          <p:cNvSpPr>
            <a:spLocks noChangeArrowheads="1"/>
          </p:cNvSpPr>
          <p:nvPr/>
        </p:nvSpPr>
        <p:spPr bwMode="auto">
          <a:xfrm>
            <a:off x="2570163" y="3019425"/>
            <a:ext cx="7416800"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zh-CN" sz="3600" b="1">
                <a:latin typeface="宋体" panose="02010600030101010101" pitchFamily="2" charset="-122"/>
                <a:ea typeface="宋体" panose="02010600030101010101" pitchFamily="2" charset="-122"/>
              </a:rPr>
              <a:t>中国革命道德，</a:t>
            </a:r>
            <a:r>
              <a:rPr lang="zh-CN" altLang="zh-CN" sz="2800">
                <a:latin typeface="华文中宋" panose="02010600040101010101" pitchFamily="2" charset="-122"/>
                <a:ea typeface="华文中宋" panose="02010600040101010101" pitchFamily="2" charset="-122"/>
              </a:rPr>
              <a:t>是指</a:t>
            </a:r>
            <a:r>
              <a:rPr lang="zh-CN" altLang="zh-CN" sz="2800" b="1">
                <a:solidFill>
                  <a:srgbClr val="FF0000"/>
                </a:solidFill>
                <a:latin typeface="华文中宋" panose="02010600040101010101" pitchFamily="2" charset="-122"/>
                <a:ea typeface="华文中宋" panose="02010600040101010101" pitchFamily="2" charset="-122"/>
              </a:rPr>
              <a:t>中国共产党人、人民军队、一切先进分子和人民群众</a:t>
            </a:r>
            <a:r>
              <a:rPr lang="zh-CN" altLang="zh-CN" sz="2800">
                <a:latin typeface="华文中宋" panose="02010600040101010101" pitchFamily="2" charset="-122"/>
                <a:ea typeface="华文中宋" panose="02010600040101010101" pitchFamily="2" charset="-122"/>
              </a:rPr>
              <a:t>在中国革命、建设、改革中所形成的</a:t>
            </a:r>
            <a:r>
              <a:rPr lang="zh-CN" altLang="zh-CN" sz="2800" b="1">
                <a:solidFill>
                  <a:srgbClr val="FF0000"/>
                </a:solidFill>
                <a:latin typeface="华文中宋" panose="02010600040101010101" pitchFamily="2" charset="-122"/>
                <a:ea typeface="华文中宋" panose="02010600040101010101" pitchFamily="2" charset="-122"/>
              </a:rPr>
              <a:t>优秀道德</a:t>
            </a:r>
            <a:r>
              <a:rPr lang="zh-CN" altLang="zh-CN" sz="2800">
                <a:latin typeface="华文中宋" panose="02010600040101010101" pitchFamily="2" charset="-122"/>
                <a:ea typeface="华文中宋" panose="02010600040101010101" pitchFamily="2" charset="-122"/>
              </a:rPr>
              <a:t>，是马克思主义与中国革命、建设、改革的伟大实践相结合的产物，是中华民族极其宝贵的道德财富。</a:t>
            </a:r>
            <a:endParaRPr lang="zh-CN" altLang="en-US" sz="2800">
              <a:latin typeface="华文中宋" panose="02010600040101010101" pitchFamily="2" charset="-122"/>
              <a:ea typeface="华文中宋" panose="02010600040101010101" pitchFamily="2" charset="-12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noChangeArrowheads="1"/>
          </p:cNvSpPr>
          <p:nvPr>
            <p:ph type="title"/>
          </p:nvPr>
        </p:nvSpPr>
        <p:spPr/>
        <p:txBody>
          <a:bodyPr/>
          <a:lstStyle/>
          <a:p>
            <a:r>
              <a:rPr lang="zh-CN" altLang="en-US" sz="3200" smtClean="0"/>
              <a:t>一、什么是道德</a:t>
            </a:r>
          </a:p>
        </p:txBody>
      </p:sp>
      <p:grpSp>
        <p:nvGrpSpPr>
          <p:cNvPr id="13315" name="组合 2078722"/>
          <p:cNvGrpSpPr/>
          <p:nvPr/>
        </p:nvGrpSpPr>
        <p:grpSpPr bwMode="auto">
          <a:xfrm>
            <a:off x="2279650" y="2133600"/>
            <a:ext cx="3432175" cy="1222375"/>
            <a:chOff x="432" y="1440"/>
            <a:chExt cx="1728" cy="770"/>
          </a:xfrm>
        </p:grpSpPr>
        <p:sp>
          <p:nvSpPr>
            <p:cNvPr id="13317" name="矩形 2078723"/>
            <p:cNvSpPr>
              <a:spLocks noChangeArrowheads="1"/>
            </p:cNvSpPr>
            <p:nvPr/>
          </p:nvSpPr>
          <p:spPr bwMode="auto">
            <a:xfrm>
              <a:off x="432" y="1440"/>
              <a:ext cx="1728" cy="76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sp>
          <p:nvSpPr>
            <p:cNvPr id="13318" name="文本框 2078724"/>
            <p:cNvSpPr txBox="1">
              <a:spLocks noChangeArrowheads="1"/>
            </p:cNvSpPr>
            <p:nvPr/>
          </p:nvSpPr>
          <p:spPr bwMode="auto">
            <a:xfrm>
              <a:off x="1104" y="1804"/>
              <a:ext cx="1056" cy="406"/>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Clr>
                  <a:schemeClr val="bg1"/>
                </a:buClr>
              </a:pPr>
              <a:r>
                <a:rPr lang="zh-CN" altLang="en-US" sz="3600" b="1">
                  <a:solidFill>
                    <a:srgbClr val="000000"/>
                  </a:solidFill>
                  <a:latin typeface="宋体" panose="02010600030101010101" pitchFamily="2" charset="-122"/>
                  <a:ea typeface="宋体" panose="02010600030101010101" pitchFamily="2" charset="-122"/>
                </a:rPr>
                <a:t>思考：</a:t>
              </a:r>
            </a:p>
          </p:txBody>
        </p:sp>
        <p:pic>
          <p:nvPicPr>
            <p:cNvPr id="13319" name="图片 2078725" descr="OT_07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 y="1440"/>
              <a:ext cx="679"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文本框 1"/>
          <p:cNvSpPr txBox="1"/>
          <p:nvPr/>
        </p:nvSpPr>
        <p:spPr>
          <a:xfrm>
            <a:off x="2571750" y="3848100"/>
            <a:ext cx="7840663" cy="706438"/>
          </a:xfrm>
          <a:prstGeom prst="rect">
            <a:avLst/>
          </a:prstGeom>
          <a:noFill/>
        </p:spPr>
        <p:txBody>
          <a:bodyPr wrap="none">
            <a:spAutoFit/>
          </a:bodyPr>
          <a:lstStyle/>
          <a:p>
            <a:pPr>
              <a:buFont typeface="Arial" panose="020B0604020202020204" pitchFamily="34" charset="0"/>
              <a:buNone/>
              <a:defRPr/>
            </a:pPr>
            <a:r>
              <a:rPr lang="zh-CN" altLang="en-US" sz="4000" b="1"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sym typeface="+mn-ea"/>
              </a:rPr>
              <a:t>假如世界没有道德会是什么样子？</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文本框 3"/>
          <p:cNvSpPr txBox="1">
            <a:spLocks noChangeArrowheads="1"/>
          </p:cNvSpPr>
          <p:nvPr/>
        </p:nvSpPr>
        <p:spPr bwMode="auto">
          <a:xfrm>
            <a:off x="950913" y="571500"/>
            <a:ext cx="9996487" cy="1822450"/>
          </a:xfrm>
          <a:prstGeom prst="rect">
            <a:avLst/>
          </a:prstGeom>
          <a:noFill/>
          <a:ln w="9525">
            <a:noFill/>
            <a:miter lim="800000"/>
          </a:ln>
        </p:spPr>
        <p:txBody>
          <a:bodyPr>
            <a:spAutoFit/>
          </a:bodyPr>
          <a:lstStyle/>
          <a:p>
            <a:pPr>
              <a:lnSpc>
                <a:spcPct val="120000"/>
              </a:lnSpc>
              <a:spcBef>
                <a:spcPts val="1400"/>
              </a:spcBef>
              <a:buFont typeface="Arial" panose="020B0604020202020204" pitchFamily="34" charset="0"/>
              <a:buNone/>
              <a:defRPr/>
            </a:pPr>
            <a:r>
              <a:rPr lang="zh-CN" altLang="en-US" sz="44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二、发扬中国革命道德</a:t>
            </a:r>
          </a:p>
          <a:p>
            <a:pPr>
              <a:lnSpc>
                <a:spcPct val="120000"/>
              </a:lnSpc>
              <a:spcBef>
                <a:spcPts val="1400"/>
              </a:spcBef>
              <a:buFont typeface="Arial" panose="020B0604020202020204" pitchFamily="34" charset="0"/>
              <a:buNone/>
              <a:defRPr/>
            </a:pPr>
            <a:r>
              <a:rPr lang="zh-CN" altLang="en-US" sz="4000" dirty="0">
                <a:latin typeface="华文中宋" panose="02010600040101010101" pitchFamily="2" charset="-122"/>
                <a:ea typeface="华文中宋" panose="02010600040101010101" pitchFamily="2" charset="-122"/>
              </a:rPr>
              <a:t>（一）中国革命道德的形成与发展</a:t>
            </a:r>
          </a:p>
        </p:txBody>
      </p:sp>
      <p:sp>
        <p:nvSpPr>
          <p:cNvPr id="83971" name="矩形 2"/>
          <p:cNvSpPr>
            <a:spLocks noChangeArrowheads="1"/>
          </p:cNvSpPr>
          <p:nvPr/>
        </p:nvSpPr>
        <p:spPr bwMode="auto">
          <a:xfrm>
            <a:off x="2290763" y="3611563"/>
            <a:ext cx="761047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90000"/>
              </a:lnSpc>
              <a:buFont typeface="Arial" panose="020B0604020202020204" pitchFamily="34" charset="0"/>
              <a:buNone/>
            </a:pPr>
            <a:endParaRPr lang="zh-CN" altLang="en-US" sz="2400">
              <a:solidFill>
                <a:schemeClr val="bg1"/>
              </a:solidFill>
            </a:endParaRPr>
          </a:p>
        </p:txBody>
      </p:sp>
      <p:sp>
        <p:nvSpPr>
          <p:cNvPr id="83972" name="TextBox 8"/>
          <p:cNvSpPr txBox="1">
            <a:spLocks noChangeArrowheads="1"/>
          </p:cNvSpPr>
          <p:nvPr/>
        </p:nvSpPr>
        <p:spPr bwMode="auto">
          <a:xfrm>
            <a:off x="1016000" y="2362200"/>
            <a:ext cx="9859963"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just">
              <a:lnSpc>
                <a:spcPct val="150000"/>
              </a:lnSpc>
              <a:buFont typeface="Arial" panose="020B0604020202020204" pitchFamily="34" charset="0"/>
              <a:buChar char="•"/>
            </a:pPr>
            <a:r>
              <a:rPr lang="zh-CN" altLang="zh-CN" sz="2800">
                <a:latin typeface="宋体" panose="02010600030101010101" pitchFamily="2" charset="-122"/>
                <a:ea typeface="宋体" panose="02010600030101010101" pitchFamily="2" charset="-122"/>
              </a:rPr>
              <a:t>中国共产党始终高度重视继承和发扬革命道德传统；</a:t>
            </a:r>
          </a:p>
          <a:p>
            <a:pPr algn="just">
              <a:lnSpc>
                <a:spcPct val="150000"/>
              </a:lnSpc>
              <a:buFont typeface="Arial" panose="020B0604020202020204" pitchFamily="34" charset="0"/>
              <a:buChar char="•"/>
            </a:pPr>
            <a:r>
              <a:rPr lang="zh-CN" altLang="en-US" sz="2800">
                <a:latin typeface="宋体" panose="02010600030101010101" pitchFamily="2" charset="-122"/>
                <a:ea typeface="宋体" panose="02010600030101010101" pitchFamily="2" charset="-122"/>
              </a:rPr>
              <a:t>中国革命道德作为一种精神力量，从它形成的时候起，就对中国的革命、建设、改革事业发挥着极其重要的作用；</a:t>
            </a:r>
          </a:p>
          <a:p>
            <a:pPr algn="just">
              <a:lnSpc>
                <a:spcPct val="150000"/>
              </a:lnSpc>
              <a:buFont typeface="Arial" panose="020B0604020202020204" pitchFamily="34" charset="0"/>
              <a:buChar char="•"/>
            </a:pPr>
            <a:r>
              <a:rPr lang="zh-CN" altLang="en-US" sz="2800">
                <a:latin typeface="宋体" panose="02010600030101010101" pitchFamily="2" charset="-122"/>
                <a:ea typeface="宋体" panose="02010600030101010101" pitchFamily="2" charset="-122"/>
              </a:rPr>
              <a:t>弘扬中国革命道德，要同弘扬中华传统美德相结合</a:t>
            </a:r>
            <a:r>
              <a:rPr lang="zh-CN" altLang="en-US" sz="2800">
                <a:solidFill>
                  <a:schemeClr val="bg1"/>
                </a:solidFill>
                <a:latin typeface="宋体" panose="02010600030101010101" pitchFamily="2" charset="-122"/>
                <a:ea typeface="宋体" panose="02010600030101010101" pitchFamily="2" charset="-122"/>
              </a:rPr>
              <a:t>。</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文本框 11"/>
          <p:cNvSpPr txBox="1">
            <a:spLocks noChangeArrowheads="1"/>
          </p:cNvSpPr>
          <p:nvPr/>
        </p:nvSpPr>
        <p:spPr bwMode="auto">
          <a:xfrm>
            <a:off x="711200" y="457200"/>
            <a:ext cx="11480800" cy="733425"/>
          </a:xfrm>
          <a:prstGeom prst="rect">
            <a:avLst/>
          </a:prstGeom>
          <a:noFill/>
          <a:ln w="9525">
            <a:noFill/>
            <a:miter lim="800000"/>
          </a:ln>
        </p:spPr>
        <p:txBody>
          <a:bodyPr>
            <a:spAutoFit/>
          </a:bodyPr>
          <a:lstStyle/>
          <a:p>
            <a:pPr>
              <a:lnSpc>
                <a:spcPct val="120000"/>
              </a:lnSpc>
              <a:spcBef>
                <a:spcPts val="1400"/>
              </a:spcBef>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二、发扬中国革命道德</a:t>
            </a:r>
          </a:p>
        </p:txBody>
      </p:sp>
      <p:grpSp>
        <p:nvGrpSpPr>
          <p:cNvPr id="84995" name="组合 5"/>
          <p:cNvGrpSpPr/>
          <p:nvPr/>
        </p:nvGrpSpPr>
        <p:grpSpPr bwMode="auto">
          <a:xfrm>
            <a:off x="1228725" y="1905000"/>
            <a:ext cx="9710738" cy="3881438"/>
            <a:chOff x="758501" y="2430689"/>
            <a:chExt cx="7281628" cy="3881588"/>
          </a:xfrm>
        </p:grpSpPr>
        <p:pic>
          <p:nvPicPr>
            <p:cNvPr id="11" name="图片 10"/>
            <p:cNvPicPr>
              <a:picLocks noChangeAspect="1"/>
            </p:cNvPicPr>
            <p:nvPr/>
          </p:nvPicPr>
          <p:blipFill>
            <a:blip r:embed="rId2" cstate="print"/>
            <a:stretch>
              <a:fillRect/>
            </a:stretch>
          </p:blipFill>
          <p:spPr>
            <a:xfrm>
              <a:off x="980303" y="2430689"/>
              <a:ext cx="7059826" cy="388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4997" name="矩形 11"/>
            <p:cNvSpPr>
              <a:spLocks noChangeArrowheads="1"/>
            </p:cNvSpPr>
            <p:nvPr/>
          </p:nvSpPr>
          <p:spPr bwMode="auto">
            <a:xfrm>
              <a:off x="758501" y="3924300"/>
              <a:ext cx="2023124" cy="56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spcBef>
                  <a:spcPts val="1400"/>
                </a:spcBef>
                <a:buFont typeface="Arial" panose="020B0604020202020204" pitchFamily="34" charset="0"/>
                <a:buNone/>
              </a:pPr>
              <a:r>
                <a:rPr lang="zh-CN" altLang="en-US" sz="2800" b="1">
                  <a:latin typeface="华文中宋" panose="02010600040101010101" pitchFamily="2" charset="-122"/>
                  <a:ea typeface="华文中宋" panose="02010600040101010101" pitchFamily="2" charset="-122"/>
                </a:rPr>
                <a:t>（二）主要内容</a:t>
              </a:r>
            </a:p>
          </p:txBody>
        </p:sp>
        <p:sp>
          <p:nvSpPr>
            <p:cNvPr id="84998" name="矩形 1"/>
            <p:cNvSpPr>
              <a:spLocks noChangeArrowheads="1"/>
            </p:cNvSpPr>
            <p:nvPr/>
          </p:nvSpPr>
          <p:spPr bwMode="auto">
            <a:xfrm>
              <a:off x="2541588" y="2773363"/>
              <a:ext cx="4061861"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400" b="1">
                  <a:solidFill>
                    <a:schemeClr val="bg1"/>
                  </a:solidFill>
                </a:rPr>
                <a:t>为实现社会主义和共产主义理想而奋斗</a:t>
              </a:r>
              <a:endParaRPr lang="zh-CN" altLang="en-US" sz="2400" b="1">
                <a:solidFill>
                  <a:schemeClr val="bg1"/>
                </a:solidFill>
              </a:endParaRPr>
            </a:p>
          </p:txBody>
        </p:sp>
        <p:sp>
          <p:nvSpPr>
            <p:cNvPr id="84999" name="矩形 2"/>
            <p:cNvSpPr>
              <a:spLocks noChangeArrowheads="1"/>
            </p:cNvSpPr>
            <p:nvPr/>
          </p:nvSpPr>
          <p:spPr bwMode="auto">
            <a:xfrm>
              <a:off x="3660775" y="3456458"/>
              <a:ext cx="2215560"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400" b="1">
                  <a:solidFill>
                    <a:schemeClr val="bg1"/>
                  </a:solidFill>
                </a:rPr>
                <a:t>全心全意为人民服务</a:t>
              </a:r>
              <a:endParaRPr lang="zh-CN" altLang="en-US" sz="2400" b="1">
                <a:solidFill>
                  <a:schemeClr val="bg1"/>
                </a:solidFill>
              </a:endParaRPr>
            </a:p>
          </p:txBody>
        </p:sp>
        <p:sp>
          <p:nvSpPr>
            <p:cNvPr id="85000" name="矩形 4"/>
            <p:cNvSpPr>
              <a:spLocks noChangeArrowheads="1"/>
            </p:cNvSpPr>
            <p:nvPr/>
          </p:nvSpPr>
          <p:spPr bwMode="auto">
            <a:xfrm>
              <a:off x="3571875" y="4139554"/>
              <a:ext cx="2677135"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400" b="1">
                  <a:solidFill>
                    <a:schemeClr val="bg1"/>
                  </a:solidFill>
                </a:rPr>
                <a:t>始终把革命利益放在首位</a:t>
              </a:r>
              <a:endParaRPr lang="zh-CN" altLang="en-US" sz="2400" b="1">
                <a:solidFill>
                  <a:schemeClr val="bg1"/>
                </a:solidFill>
              </a:endParaRPr>
            </a:p>
          </p:txBody>
        </p:sp>
        <p:sp>
          <p:nvSpPr>
            <p:cNvPr id="85001" name="矩形 8"/>
            <p:cNvSpPr>
              <a:spLocks noChangeArrowheads="1"/>
            </p:cNvSpPr>
            <p:nvPr/>
          </p:nvSpPr>
          <p:spPr bwMode="auto">
            <a:xfrm>
              <a:off x="3036888" y="4822650"/>
              <a:ext cx="3600285"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400" b="1">
                  <a:solidFill>
                    <a:schemeClr val="bg1"/>
                  </a:solidFill>
                </a:rPr>
                <a:t>树立社会新风，建立新型人际关系</a:t>
              </a:r>
              <a:endParaRPr lang="zh-CN" altLang="en-US" sz="2400" b="1">
                <a:solidFill>
                  <a:schemeClr val="bg1"/>
                </a:solidFill>
              </a:endParaRPr>
            </a:p>
          </p:txBody>
        </p:sp>
        <p:sp>
          <p:nvSpPr>
            <p:cNvPr id="85002" name="矩形 9"/>
            <p:cNvSpPr>
              <a:spLocks noChangeArrowheads="1"/>
            </p:cNvSpPr>
            <p:nvPr/>
          </p:nvSpPr>
          <p:spPr bwMode="auto">
            <a:xfrm>
              <a:off x="3959225" y="5505450"/>
              <a:ext cx="2215560"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zh-CN" sz="2400" b="1">
                  <a:solidFill>
                    <a:schemeClr val="bg1"/>
                  </a:solidFill>
                </a:rPr>
                <a:t>修身自律，保持节操</a:t>
              </a:r>
              <a:endParaRPr lang="zh-CN" altLang="en-US" sz="2400" b="1">
                <a:solidFill>
                  <a:schemeClr val="bg1"/>
                </a:solidFill>
              </a:endParaRPr>
            </a:p>
          </p:txBody>
        </p:sp>
      </p:gr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文本框 11"/>
          <p:cNvSpPr txBox="1">
            <a:spLocks noChangeArrowheads="1"/>
          </p:cNvSpPr>
          <p:nvPr/>
        </p:nvSpPr>
        <p:spPr bwMode="auto">
          <a:xfrm>
            <a:off x="711200" y="457200"/>
            <a:ext cx="11480800" cy="733425"/>
          </a:xfrm>
          <a:prstGeom prst="rect">
            <a:avLst/>
          </a:prstGeom>
          <a:noFill/>
          <a:ln w="9525">
            <a:noFill/>
            <a:miter lim="800000"/>
          </a:ln>
        </p:spPr>
        <p:txBody>
          <a:bodyPr>
            <a:spAutoFit/>
          </a:bodyPr>
          <a:lstStyle/>
          <a:p>
            <a:pPr>
              <a:lnSpc>
                <a:spcPct val="120000"/>
              </a:lnSpc>
              <a:spcBef>
                <a:spcPts val="1400"/>
              </a:spcBef>
              <a:buFont typeface="Arial" panose="020B0604020202020204" pitchFamily="34" charset="0"/>
              <a:buNone/>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二、发扬中国革命道德</a:t>
            </a:r>
          </a:p>
        </p:txBody>
      </p:sp>
      <p:grpSp>
        <p:nvGrpSpPr>
          <p:cNvPr id="86019" name="组合 5"/>
          <p:cNvGrpSpPr/>
          <p:nvPr/>
        </p:nvGrpSpPr>
        <p:grpSpPr bwMode="auto">
          <a:xfrm>
            <a:off x="1228725" y="1905000"/>
            <a:ext cx="9947275" cy="3881438"/>
            <a:chOff x="758444" y="2430689"/>
            <a:chExt cx="7459450" cy="3881588"/>
          </a:xfrm>
        </p:grpSpPr>
        <p:pic>
          <p:nvPicPr>
            <p:cNvPr id="11" name="图片 10"/>
            <p:cNvPicPr>
              <a:picLocks noChangeAspect="1"/>
            </p:cNvPicPr>
            <p:nvPr/>
          </p:nvPicPr>
          <p:blipFill>
            <a:blip r:embed="rId2" cstate="print"/>
            <a:stretch>
              <a:fillRect/>
            </a:stretch>
          </p:blipFill>
          <p:spPr>
            <a:xfrm>
              <a:off x="980303" y="2430689"/>
              <a:ext cx="7059826" cy="388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6021" name="矩形 11"/>
            <p:cNvSpPr>
              <a:spLocks noChangeArrowheads="1"/>
            </p:cNvSpPr>
            <p:nvPr/>
          </p:nvSpPr>
          <p:spPr bwMode="auto">
            <a:xfrm>
              <a:off x="758444" y="3924300"/>
              <a:ext cx="2023238" cy="56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spcBef>
                  <a:spcPts val="1400"/>
                </a:spcBef>
                <a:buFont typeface="Arial" panose="020B0604020202020204" pitchFamily="34" charset="0"/>
                <a:buNone/>
              </a:pPr>
              <a:r>
                <a:rPr lang="zh-CN" altLang="en-US" sz="2800" b="1">
                  <a:latin typeface="华文中宋" panose="02010600040101010101" pitchFamily="2" charset="-122"/>
                  <a:ea typeface="华文中宋" panose="02010600040101010101" pitchFamily="2" charset="-122"/>
                </a:rPr>
                <a:t>（三）当代价值</a:t>
              </a:r>
            </a:p>
          </p:txBody>
        </p:sp>
        <p:sp>
          <p:nvSpPr>
            <p:cNvPr id="86022" name="矩形 1"/>
            <p:cNvSpPr>
              <a:spLocks noChangeArrowheads="1"/>
            </p:cNvSpPr>
            <p:nvPr/>
          </p:nvSpPr>
          <p:spPr bwMode="auto">
            <a:xfrm>
              <a:off x="1056488" y="2773363"/>
              <a:ext cx="7161406"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2400" b="1">
                  <a:solidFill>
                    <a:schemeClr val="bg1"/>
                  </a:solidFill>
                  <a:latin typeface="黑体" panose="02010609060101010101" pitchFamily="49" charset="-122"/>
                  <a:ea typeface="黑体" panose="02010609060101010101" pitchFamily="49" charset="-122"/>
                </a:rPr>
                <a:t>有利于加强和巩固社会主义和共产主义的理想信念</a:t>
              </a:r>
            </a:p>
          </p:txBody>
        </p:sp>
        <p:sp>
          <p:nvSpPr>
            <p:cNvPr id="86023" name="矩形 2"/>
            <p:cNvSpPr>
              <a:spLocks noChangeArrowheads="1"/>
            </p:cNvSpPr>
            <p:nvPr/>
          </p:nvSpPr>
          <p:spPr bwMode="auto">
            <a:xfrm>
              <a:off x="3475417" y="3726139"/>
              <a:ext cx="4082474" cy="42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90000"/>
                </a:lnSpc>
                <a:spcAft>
                  <a:spcPct val="35000"/>
                </a:spcAft>
                <a:buFont typeface="Arial" panose="020B0604020202020204" pitchFamily="34" charset="0"/>
                <a:buNone/>
              </a:pPr>
              <a:r>
                <a:rPr lang="zh-CN" altLang="en-US" sz="2400" b="1">
                  <a:solidFill>
                    <a:srgbClr val="FFFFFF"/>
                  </a:solidFill>
                  <a:latin typeface="Verdana" panose="020B0604030504040204" pitchFamily="34" charset="0"/>
                  <a:ea typeface="宋体" panose="02010600030101010101" pitchFamily="2" charset="-122"/>
                </a:rPr>
                <a:t>有利于培育和践行社会主义核心价值观</a:t>
              </a:r>
            </a:p>
          </p:txBody>
        </p:sp>
        <p:sp>
          <p:nvSpPr>
            <p:cNvPr id="86024" name="矩形 4"/>
            <p:cNvSpPr>
              <a:spLocks noChangeArrowheads="1"/>
            </p:cNvSpPr>
            <p:nvPr/>
          </p:nvSpPr>
          <p:spPr bwMode="auto">
            <a:xfrm>
              <a:off x="3571874" y="4139554"/>
              <a:ext cx="138527"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endParaRPr lang="zh-CN" altLang="en-US" sz="2400" b="1">
                <a:solidFill>
                  <a:schemeClr val="bg1"/>
                </a:solidFill>
              </a:endParaRPr>
            </a:p>
          </p:txBody>
        </p:sp>
        <p:sp>
          <p:nvSpPr>
            <p:cNvPr id="86025" name="矩形 8"/>
            <p:cNvSpPr>
              <a:spLocks noChangeArrowheads="1"/>
            </p:cNvSpPr>
            <p:nvPr/>
          </p:nvSpPr>
          <p:spPr bwMode="auto">
            <a:xfrm>
              <a:off x="3323515" y="4564371"/>
              <a:ext cx="3618474" cy="42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90000"/>
                </a:lnSpc>
                <a:spcAft>
                  <a:spcPct val="35000"/>
                </a:spcAft>
                <a:buFont typeface="Arial" panose="020B0604020202020204" pitchFamily="34" charset="0"/>
                <a:buNone/>
              </a:pPr>
              <a:r>
                <a:rPr lang="zh-CN" altLang="en-US" sz="2400" b="1">
                  <a:solidFill>
                    <a:srgbClr val="FFFFFF"/>
                  </a:solidFill>
                  <a:latin typeface="Verdana" panose="020B0604030504040204" pitchFamily="34" charset="0"/>
                  <a:ea typeface="宋体" panose="02010600030101010101" pitchFamily="2" charset="-122"/>
                </a:rPr>
                <a:t>有利于引导人们树立正确的道德观</a:t>
              </a:r>
            </a:p>
          </p:txBody>
        </p:sp>
        <p:sp>
          <p:nvSpPr>
            <p:cNvPr id="86026" name="矩形 9"/>
            <p:cNvSpPr>
              <a:spLocks noChangeArrowheads="1"/>
            </p:cNvSpPr>
            <p:nvPr/>
          </p:nvSpPr>
          <p:spPr bwMode="auto">
            <a:xfrm>
              <a:off x="1838139" y="5326401"/>
              <a:ext cx="3386475" cy="42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90000"/>
                </a:lnSpc>
                <a:spcAft>
                  <a:spcPct val="35000"/>
                </a:spcAft>
                <a:buFont typeface="Arial" panose="020B0604020202020204" pitchFamily="34" charset="0"/>
                <a:buNone/>
              </a:pPr>
              <a:r>
                <a:rPr lang="zh-CN" altLang="en-US" sz="2400" b="1">
                  <a:solidFill>
                    <a:srgbClr val="FFFFFF"/>
                  </a:solidFill>
                  <a:latin typeface="Verdana" panose="020B0604030504040204" pitchFamily="34" charset="0"/>
                  <a:ea typeface="宋体" panose="02010600030101010101" pitchFamily="2" charset="-122"/>
                </a:rPr>
                <a:t>有利于培育良好的社会道德风尚</a:t>
              </a:r>
            </a:p>
          </p:txBody>
        </p:sp>
      </p:gr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08000" y="457200"/>
            <a:ext cx="11283950" cy="708025"/>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三、借鉴人类文明优秀道德成果</a:t>
            </a:r>
          </a:p>
        </p:txBody>
      </p:sp>
      <p:graphicFrame>
        <p:nvGraphicFramePr>
          <p:cNvPr id="15" name="图示 14"/>
          <p:cNvGraphicFramePr/>
          <p:nvPr/>
        </p:nvGraphicFramePr>
        <p:xfrm>
          <a:off x="5227496" y="1969799"/>
          <a:ext cx="6807288" cy="366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7044" name="组合 5"/>
          <p:cNvGrpSpPr/>
          <p:nvPr/>
        </p:nvGrpSpPr>
        <p:grpSpPr bwMode="auto">
          <a:xfrm>
            <a:off x="812800" y="2133600"/>
            <a:ext cx="9766300" cy="3881438"/>
            <a:chOff x="1214409" y="2430688"/>
            <a:chExt cx="7323820" cy="3881588"/>
          </a:xfrm>
        </p:grpSpPr>
        <p:pic>
          <p:nvPicPr>
            <p:cNvPr id="6" name="图片 5"/>
            <p:cNvPicPr>
              <a:picLocks noChangeAspect="1"/>
            </p:cNvPicPr>
            <p:nvPr/>
          </p:nvPicPr>
          <p:blipFill>
            <a:blip r:embed="rId7" cstate="print"/>
            <a:stretch>
              <a:fillRect/>
            </a:stretch>
          </p:blipFill>
          <p:spPr>
            <a:xfrm>
              <a:off x="1214409" y="2430688"/>
              <a:ext cx="7059827" cy="388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7046" name="矩形 11"/>
            <p:cNvSpPr>
              <a:spLocks noChangeArrowheads="1"/>
            </p:cNvSpPr>
            <p:nvPr/>
          </p:nvSpPr>
          <p:spPr bwMode="auto">
            <a:xfrm>
              <a:off x="1470018" y="3924300"/>
              <a:ext cx="600090" cy="535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120000"/>
                </a:lnSpc>
                <a:spcBef>
                  <a:spcPts val="1400"/>
                </a:spcBef>
                <a:buFont typeface="Arial" panose="020B0604020202020204" pitchFamily="34" charset="0"/>
                <a:buNone/>
              </a:pPr>
              <a:r>
                <a:rPr lang="zh-CN" altLang="en-US" sz="2400"/>
                <a:t>借鉴</a:t>
              </a:r>
            </a:p>
          </p:txBody>
        </p:sp>
        <p:sp>
          <p:nvSpPr>
            <p:cNvPr id="87047" name="矩形 1"/>
            <p:cNvSpPr>
              <a:spLocks noChangeArrowheads="1"/>
            </p:cNvSpPr>
            <p:nvPr/>
          </p:nvSpPr>
          <p:spPr bwMode="auto">
            <a:xfrm>
              <a:off x="1290600" y="2659297"/>
              <a:ext cx="5952389" cy="461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FFFFFF"/>
                  </a:solidFill>
                  <a:ea typeface="宋体" panose="02010600030101010101" pitchFamily="2" charset="-122"/>
                </a:rPr>
                <a:t>文明因交流而多彩，文明因互鉴而丰富。</a:t>
              </a:r>
            </a:p>
          </p:txBody>
        </p:sp>
        <p:sp>
          <p:nvSpPr>
            <p:cNvPr id="87048" name="矩形 2"/>
            <p:cNvSpPr>
              <a:spLocks noChangeArrowheads="1"/>
            </p:cNvSpPr>
            <p:nvPr/>
          </p:nvSpPr>
          <p:spPr bwMode="auto">
            <a:xfrm>
              <a:off x="3271555" y="3268920"/>
              <a:ext cx="5266674" cy="831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FFFFFF"/>
                  </a:solidFill>
                  <a:ea typeface="宋体" panose="02010600030101010101" pitchFamily="2" charset="-122"/>
                </a:rPr>
                <a:t>每一个民族或国家都有自己优良的道德传统，都对促进道德的发展作出过不同程度的贡献</a:t>
              </a:r>
            </a:p>
          </p:txBody>
        </p:sp>
        <p:sp>
          <p:nvSpPr>
            <p:cNvPr id="87049" name="矩形 4"/>
            <p:cNvSpPr>
              <a:spLocks noChangeArrowheads="1"/>
            </p:cNvSpPr>
            <p:nvPr/>
          </p:nvSpPr>
          <p:spPr bwMode="auto">
            <a:xfrm>
              <a:off x="3571875" y="4139554"/>
              <a:ext cx="138531"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endParaRPr lang="zh-CN" altLang="en-US" sz="2400" b="1">
                <a:solidFill>
                  <a:schemeClr val="bg1"/>
                </a:solidFill>
              </a:endParaRPr>
            </a:p>
          </p:txBody>
        </p:sp>
        <p:sp>
          <p:nvSpPr>
            <p:cNvPr id="87050" name="矩形 8"/>
            <p:cNvSpPr>
              <a:spLocks noChangeArrowheads="1"/>
            </p:cNvSpPr>
            <p:nvPr/>
          </p:nvSpPr>
          <p:spPr bwMode="auto">
            <a:xfrm>
              <a:off x="3119174" y="4640573"/>
              <a:ext cx="3850578" cy="831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400" b="1">
                  <a:solidFill>
                    <a:srgbClr val="FFFFFF"/>
                  </a:solidFill>
                  <a:ea typeface="宋体" panose="02010600030101010101" pitchFamily="2" charset="-122"/>
                </a:rPr>
                <a:t>借鉴和吸收人类文明优秀道德成果，</a:t>
              </a:r>
              <a:endParaRPr lang="en-US" altLang="zh-CN" sz="2400" b="1">
                <a:solidFill>
                  <a:srgbClr val="FFFFFF"/>
                </a:solidFill>
                <a:ea typeface="宋体" panose="02010600030101010101" pitchFamily="2" charset="-122"/>
              </a:endParaRPr>
            </a:p>
            <a:p>
              <a:pPr>
                <a:buFont typeface="Arial" panose="020B0604020202020204" pitchFamily="34" charset="0"/>
                <a:buNone/>
              </a:pPr>
              <a:r>
                <a:rPr lang="zh-CN" altLang="en-US" sz="2400" b="1">
                  <a:solidFill>
                    <a:srgbClr val="FFFFFF"/>
                  </a:solidFill>
                  <a:ea typeface="宋体" panose="02010600030101010101" pitchFamily="2" charset="-122"/>
                </a:rPr>
                <a:t>必须秉承正确的态度和科学的方法。</a:t>
              </a:r>
            </a:p>
          </p:txBody>
        </p:sp>
        <p:sp>
          <p:nvSpPr>
            <p:cNvPr id="87051" name="矩形 9"/>
            <p:cNvSpPr>
              <a:spLocks noChangeArrowheads="1"/>
            </p:cNvSpPr>
            <p:nvPr/>
          </p:nvSpPr>
          <p:spPr bwMode="auto">
            <a:xfrm>
              <a:off x="1442981" y="5402603"/>
              <a:ext cx="7009534" cy="461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FFFFFF"/>
                  </a:solidFill>
                  <a:ea typeface="宋体" panose="02010600030101010101" pitchFamily="2" charset="-122"/>
                </a:rPr>
                <a:t>要坚持以我为主、为我所用，批判继承其他国家的道德成果。</a:t>
              </a:r>
            </a:p>
          </p:txBody>
        </p:sp>
      </p:gr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812800" y="457200"/>
            <a:ext cx="7366000" cy="708025"/>
          </a:xfrm>
          <a:prstGeom prst="rect">
            <a:avLst/>
          </a:prstGeom>
          <a:noFill/>
          <a:ln w="9525">
            <a:noFill/>
            <a:miter lim="800000"/>
          </a:ln>
        </p:spPr>
        <p:txBody>
          <a:bodyPr wrap="none">
            <a:spAutoFit/>
          </a:bodyPr>
          <a:lstStyle/>
          <a:p>
            <a:pPr>
              <a:defRPr/>
            </a:pPr>
            <a:r>
              <a:rPr lang="zh-CN" altLang="en-US" sz="4000"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三、借鉴人类文明优秀道德成果</a:t>
            </a:r>
          </a:p>
        </p:txBody>
      </p:sp>
      <p:pic>
        <p:nvPicPr>
          <p:cNvPr id="9" name="图片 8" descr="timg (7)_副本.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33500" y="2571750"/>
            <a:ext cx="26670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descr="timg (8).jpg"/>
          <p:cNvPicPr>
            <a:picLocks noChangeAspect="1" noChangeArrowheads="1"/>
          </p:cNvPicPr>
          <p:nvPr/>
        </p:nvPicPr>
        <p:blipFill>
          <a:blip r:embed="rId3" cstate="print">
            <a:clrChange>
              <a:clrFrom>
                <a:srgbClr val="FCFDF7"/>
              </a:clrFrom>
              <a:clrTo>
                <a:srgbClr val="FCFDF7">
                  <a:alpha val="0"/>
                </a:srgbClr>
              </a:clrTo>
            </a:clrChange>
            <a:extLst>
              <a:ext uri="{28A0092B-C50C-407E-A947-70E740481C1C}">
                <a14:useLocalDpi xmlns:a14="http://schemas.microsoft.com/office/drawing/2010/main" xmlns="" val="0"/>
              </a:ext>
            </a:extLst>
          </a:blip>
          <a:srcRect r="15508"/>
          <a:stretch>
            <a:fillRect/>
          </a:stretch>
        </p:blipFill>
        <p:spPr bwMode="auto">
          <a:xfrm>
            <a:off x="381000" y="2111375"/>
            <a:ext cx="1354138" cy="227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10"/>
          <p:cNvSpPr>
            <a:spLocks noChangeArrowheads="1"/>
          </p:cNvSpPr>
          <p:nvPr/>
        </p:nvSpPr>
        <p:spPr bwMode="auto">
          <a:xfrm>
            <a:off x="3994150" y="3048000"/>
            <a:ext cx="2219325" cy="86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20000"/>
              </a:lnSpc>
              <a:buFont typeface="Arial" panose="020B0604020202020204" pitchFamily="34" charset="0"/>
              <a:buChar char="•"/>
            </a:pPr>
            <a:r>
              <a:rPr lang="en-US" altLang="zh-CN" sz="1400">
                <a:ea typeface="宋体" panose="02010600030101010101" pitchFamily="2" charset="-122"/>
              </a:rPr>
              <a:t> </a:t>
            </a:r>
            <a:r>
              <a:rPr lang="en-US" altLang="zh-CN" sz="1400" b="1">
                <a:solidFill>
                  <a:srgbClr val="C00000"/>
                </a:solidFill>
                <a:latin typeface="微软雅黑" panose="020B0503020204020204" pitchFamily="34" charset="-122"/>
              </a:rPr>
              <a:t>140</a:t>
            </a:r>
            <a:r>
              <a:rPr lang="zh-CN" altLang="en-US" sz="1400" b="1">
                <a:solidFill>
                  <a:srgbClr val="C00000"/>
                </a:solidFill>
                <a:latin typeface="微软雅黑" panose="020B0503020204020204" pitchFamily="34" charset="-122"/>
              </a:rPr>
              <a:t>个 </a:t>
            </a:r>
            <a:r>
              <a:rPr lang="zh-CN" altLang="en-US" sz="1400">
                <a:ea typeface="宋体" panose="02010600030101010101" pitchFamily="2" charset="-122"/>
              </a:rPr>
              <a:t>国家和地区</a:t>
            </a:r>
            <a:endParaRPr lang="en-US" altLang="zh-CN" sz="1400">
              <a:ea typeface="宋体" panose="02010600030101010101" pitchFamily="2" charset="-122"/>
            </a:endParaRPr>
          </a:p>
          <a:p>
            <a:pPr>
              <a:lnSpc>
                <a:spcPct val="120000"/>
              </a:lnSpc>
              <a:buFont typeface="Arial" panose="020B0604020202020204" pitchFamily="34" charset="0"/>
              <a:buChar char="•"/>
            </a:pPr>
            <a:r>
              <a:rPr lang="zh-CN" altLang="en-US" sz="1400">
                <a:ea typeface="宋体" panose="02010600030101010101" pitchFamily="2" charset="-122"/>
              </a:rPr>
              <a:t> </a:t>
            </a:r>
            <a:r>
              <a:rPr lang="en-US" altLang="zh-CN" sz="1400" b="1">
                <a:solidFill>
                  <a:srgbClr val="C00000"/>
                </a:solidFill>
                <a:latin typeface="微软雅黑" panose="020B0503020204020204" pitchFamily="34" charset="-122"/>
              </a:rPr>
              <a:t>512</a:t>
            </a:r>
            <a:r>
              <a:rPr lang="zh-CN" altLang="en-US" sz="1400" b="1">
                <a:solidFill>
                  <a:srgbClr val="C00000"/>
                </a:solidFill>
                <a:latin typeface="微软雅黑" panose="020B0503020204020204" pitchFamily="34" charset="-122"/>
              </a:rPr>
              <a:t>所 </a:t>
            </a:r>
            <a:r>
              <a:rPr lang="zh-CN" altLang="en-US" sz="1400">
                <a:ea typeface="宋体" panose="02010600030101010101" pitchFamily="2" charset="-122"/>
              </a:rPr>
              <a:t>孔子学院</a:t>
            </a:r>
            <a:endParaRPr lang="en-US" altLang="zh-CN" sz="1400">
              <a:ea typeface="宋体" panose="02010600030101010101" pitchFamily="2" charset="-122"/>
            </a:endParaRPr>
          </a:p>
          <a:p>
            <a:pPr>
              <a:lnSpc>
                <a:spcPct val="120000"/>
              </a:lnSpc>
              <a:buFont typeface="Arial" panose="020B0604020202020204" pitchFamily="34" charset="0"/>
              <a:buChar char="•"/>
            </a:pPr>
            <a:r>
              <a:rPr lang="zh-CN" altLang="en-US" sz="1400">
                <a:ea typeface="宋体" panose="02010600030101010101" pitchFamily="2" charset="-122"/>
              </a:rPr>
              <a:t> </a:t>
            </a:r>
            <a:r>
              <a:rPr lang="en-US" altLang="zh-CN" sz="1400" b="1">
                <a:solidFill>
                  <a:srgbClr val="C00000"/>
                </a:solidFill>
                <a:latin typeface="微软雅黑" panose="020B0503020204020204" pitchFamily="34" charset="-122"/>
              </a:rPr>
              <a:t>1073</a:t>
            </a:r>
            <a:r>
              <a:rPr lang="zh-CN" altLang="en-US" sz="1400" b="1">
                <a:solidFill>
                  <a:srgbClr val="C00000"/>
                </a:solidFill>
                <a:latin typeface="微软雅黑" panose="020B0503020204020204" pitchFamily="34" charset="-122"/>
              </a:rPr>
              <a:t>个 </a:t>
            </a:r>
            <a:r>
              <a:rPr lang="zh-CN" altLang="en-US" sz="1400">
                <a:ea typeface="宋体" panose="02010600030101010101" pitchFamily="2" charset="-122"/>
              </a:rPr>
              <a:t>中小学孔子课堂</a:t>
            </a:r>
          </a:p>
        </p:txBody>
      </p:sp>
      <p:sp>
        <p:nvSpPr>
          <p:cNvPr id="12" name="矩形 11"/>
          <p:cNvSpPr>
            <a:spLocks noChangeArrowheads="1"/>
          </p:cNvSpPr>
          <p:nvPr/>
        </p:nvSpPr>
        <p:spPr bwMode="auto">
          <a:xfrm>
            <a:off x="1258888" y="4857750"/>
            <a:ext cx="2198687"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130000"/>
              </a:lnSpc>
              <a:buFont typeface="Arial" panose="020B0604020202020204" pitchFamily="34" charset="0"/>
              <a:buChar char="•"/>
            </a:pPr>
            <a:r>
              <a:rPr lang="zh-CN" altLang="en-US" sz="1600">
                <a:ea typeface="宋体" panose="02010600030101010101" pitchFamily="2" charset="-122"/>
              </a:rPr>
              <a:t> 每天</a:t>
            </a:r>
            <a:r>
              <a:rPr lang="en-US" altLang="zh-CN" sz="1600" b="1">
                <a:solidFill>
                  <a:srgbClr val="C00000"/>
                </a:solidFill>
                <a:latin typeface="微软雅黑" panose="020B0503020204020204" pitchFamily="34" charset="-122"/>
              </a:rPr>
              <a:t>24</a:t>
            </a:r>
            <a:r>
              <a:rPr lang="zh-CN" altLang="en-US" sz="1600" b="1">
                <a:solidFill>
                  <a:srgbClr val="C00000"/>
                </a:solidFill>
                <a:latin typeface="微软雅黑" panose="020B0503020204020204" pitchFamily="34" charset="-122"/>
              </a:rPr>
              <a:t>小时</a:t>
            </a:r>
            <a:endParaRPr lang="en-US" altLang="zh-CN" sz="1600" b="1">
              <a:solidFill>
                <a:srgbClr val="C00000"/>
              </a:solidFill>
              <a:latin typeface="微软雅黑" panose="020B0503020204020204" pitchFamily="34" charset="-122"/>
            </a:endParaRPr>
          </a:p>
          <a:p>
            <a:pPr>
              <a:lnSpc>
                <a:spcPct val="130000"/>
              </a:lnSpc>
              <a:buFont typeface="Arial" panose="020B0604020202020204" pitchFamily="34" charset="0"/>
              <a:buChar char="•"/>
            </a:pPr>
            <a:r>
              <a:rPr lang="zh-CN" altLang="en-US" sz="1600">
                <a:ea typeface="宋体" panose="02010600030101010101" pitchFamily="2" charset="-122"/>
              </a:rPr>
              <a:t> </a:t>
            </a:r>
            <a:r>
              <a:rPr lang="en-US" altLang="zh-CN" sz="1600" b="1">
                <a:solidFill>
                  <a:srgbClr val="C00000"/>
                </a:solidFill>
                <a:latin typeface="微软雅黑" panose="020B0503020204020204" pitchFamily="34" charset="-122"/>
              </a:rPr>
              <a:t>64</a:t>
            </a:r>
            <a:r>
              <a:rPr lang="zh-CN" altLang="en-US" sz="1600" b="1">
                <a:solidFill>
                  <a:srgbClr val="C00000"/>
                </a:solidFill>
                <a:latin typeface="微软雅黑" panose="020B0503020204020204" pitchFamily="34" charset="-122"/>
              </a:rPr>
              <a:t>种</a:t>
            </a:r>
            <a:r>
              <a:rPr lang="zh-CN" altLang="en-US" sz="1600">
                <a:ea typeface="宋体" panose="02010600030101010101" pitchFamily="2" charset="-122"/>
              </a:rPr>
              <a:t>语言向全球播放</a:t>
            </a:r>
          </a:p>
        </p:txBody>
      </p:sp>
      <p:grpSp>
        <p:nvGrpSpPr>
          <p:cNvPr id="2" name="组合 14"/>
          <p:cNvGrpSpPr/>
          <p:nvPr/>
        </p:nvGrpSpPr>
        <p:grpSpPr bwMode="auto">
          <a:xfrm>
            <a:off x="4078288" y="2157413"/>
            <a:ext cx="2479675" cy="971550"/>
            <a:chOff x="4000496" y="1643056"/>
            <a:chExt cx="1857388" cy="729688"/>
          </a:xfrm>
        </p:grpSpPr>
        <p:pic>
          <p:nvPicPr>
            <p:cNvPr id="88078" name="图片 12" descr="timg (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461" t="21410" b="19716"/>
            <a:stretch>
              <a:fillRect/>
            </a:stretch>
          </p:blipFill>
          <p:spPr bwMode="auto">
            <a:xfrm>
              <a:off x="4000496" y="1643056"/>
              <a:ext cx="1143008" cy="72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79" name="图片 13" descr="timg (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1410" r="61539" b="19716"/>
            <a:stretch>
              <a:fillRect/>
            </a:stretch>
          </p:blipFill>
          <p:spPr bwMode="auto">
            <a:xfrm>
              <a:off x="5143504" y="1643056"/>
              <a:ext cx="714380" cy="72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图片 15" descr="timg (9).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91000" y="4953000"/>
            <a:ext cx="14224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图片 16" descr="timg (1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1944" t="6944" r="31944" b="8333"/>
          <a:stretch>
            <a:fillRect/>
          </a:stretch>
        </p:blipFill>
        <p:spPr bwMode="auto">
          <a:xfrm>
            <a:off x="5715000" y="4381500"/>
            <a:ext cx="6096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组合 19"/>
          <p:cNvGrpSpPr/>
          <p:nvPr/>
        </p:nvGrpSpPr>
        <p:grpSpPr bwMode="auto">
          <a:xfrm>
            <a:off x="1789113" y="4381500"/>
            <a:ext cx="3330575" cy="369888"/>
            <a:chOff x="1214414" y="3286130"/>
            <a:chExt cx="2499361" cy="276583"/>
          </a:xfrm>
        </p:grpSpPr>
        <p:sp>
          <p:nvSpPr>
            <p:cNvPr id="18" name="矩形 17"/>
            <p:cNvSpPr/>
            <p:nvPr/>
          </p:nvSpPr>
          <p:spPr>
            <a:xfrm>
              <a:off x="1214414" y="3286130"/>
              <a:ext cx="1408124" cy="276583"/>
            </a:xfrm>
            <a:prstGeom prst="rect">
              <a:avLst/>
            </a:prstGeom>
          </p:spPr>
          <p:txBody>
            <a:bodyPr wrap="none">
              <a:spAutoFit/>
            </a:bodyPr>
            <a:lstStyle/>
            <a:p>
              <a:pPr>
                <a:defRPr/>
              </a:pPr>
              <a:r>
                <a:rPr lang="zh-CN" altLang="en-US" spc="-150" dirty="0">
                  <a:solidFill>
                    <a:schemeClr val="tx2"/>
                  </a:solidFill>
                  <a:latin typeface="华文行楷" panose="02010800040101010101" pitchFamily="2" charset="-122"/>
                  <a:ea typeface="华文行楷" panose="02010800040101010101" pitchFamily="2" charset="-122"/>
                  <a:sym typeface="+mn-ea"/>
                </a:rPr>
                <a:t>中国国际广播电台</a:t>
              </a:r>
            </a:p>
          </p:txBody>
        </p:sp>
        <p:sp>
          <p:nvSpPr>
            <p:cNvPr id="88077" name="矩形 18"/>
            <p:cNvSpPr>
              <a:spLocks noChangeArrowheads="1"/>
            </p:cNvSpPr>
            <p:nvPr/>
          </p:nvSpPr>
          <p:spPr bwMode="auto">
            <a:xfrm>
              <a:off x="3000364" y="3286134"/>
              <a:ext cx="713411" cy="27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nSpc>
                  <a:spcPct val="80000"/>
                </a:lnSpc>
                <a:buFont typeface="Arial" panose="020B0604020202020204" pitchFamily="34" charset="0"/>
                <a:buNone/>
              </a:pPr>
              <a:r>
                <a:rPr lang="en-US" altLang="zh-CN" sz="1100" b="1">
                  <a:solidFill>
                    <a:schemeClr val="tx2"/>
                  </a:solidFill>
                  <a:ea typeface="宋体" panose="02010600030101010101" pitchFamily="2" charset="-122"/>
                </a:rPr>
                <a:t>China Radio </a:t>
              </a:r>
            </a:p>
            <a:p>
              <a:pPr>
                <a:lnSpc>
                  <a:spcPct val="80000"/>
                </a:lnSpc>
                <a:buFont typeface="Arial" panose="020B0604020202020204" pitchFamily="34" charset="0"/>
                <a:buNone/>
              </a:pPr>
              <a:r>
                <a:rPr lang="en-US" altLang="zh-CN" sz="1100" b="1">
                  <a:solidFill>
                    <a:schemeClr val="tx2"/>
                  </a:solidFill>
                  <a:ea typeface="宋体" panose="02010600030101010101" pitchFamily="2" charset="-122"/>
                </a:rPr>
                <a:t>International</a:t>
              </a:r>
              <a:endParaRPr lang="zh-CN" altLang="en-US" sz="1100" b="1">
                <a:solidFill>
                  <a:schemeClr val="tx2"/>
                </a:solidFill>
                <a:ea typeface="宋体" panose="02010600030101010101" pitchFamily="2" charset="-122"/>
              </a:endParaRPr>
            </a:p>
          </p:txBody>
        </p:sp>
      </p:grpSp>
      <p:sp>
        <p:nvSpPr>
          <p:cNvPr id="88075" name="TextBox 27"/>
          <p:cNvSpPr txBox="1">
            <a:spLocks noChangeArrowheads="1"/>
          </p:cNvSpPr>
          <p:nvPr/>
        </p:nvSpPr>
        <p:spPr bwMode="auto">
          <a:xfrm>
            <a:off x="7920038" y="1844675"/>
            <a:ext cx="335915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ea typeface="宋体" panose="02010600030101010101" pitchFamily="2" charset="-122"/>
              </a:rPr>
              <a:t>构筑</a:t>
            </a:r>
            <a:r>
              <a:rPr lang="zh-CN" altLang="en-US" sz="2400">
                <a:solidFill>
                  <a:srgbClr val="C00000"/>
                </a:solidFill>
                <a:latin typeface="Calibri" panose="020F0502020204030204" pitchFamily="34" charset="0"/>
                <a:ea typeface="宋体" panose="02010600030101010101" pitchFamily="2" charset="-122"/>
              </a:rPr>
              <a:t>中国精神、中国价值、中国力量</a:t>
            </a:r>
            <a:r>
              <a:rPr lang="zh-CN" altLang="en-US" sz="2400">
                <a:latin typeface="Calibri" panose="020F0502020204030204" pitchFamily="34" charset="0"/>
                <a:ea typeface="宋体" panose="02010600030101010101" pitchFamily="2" charset="-122"/>
              </a:rPr>
              <a:t>， 夯实国家文化软实力的根基，也</a:t>
            </a:r>
            <a:r>
              <a:rPr lang="zh-CN" altLang="en-US" sz="2400">
                <a:solidFill>
                  <a:srgbClr val="C00000"/>
                </a:solidFill>
                <a:latin typeface="Calibri" panose="020F0502020204030204" pitchFamily="34" charset="0"/>
                <a:ea typeface="宋体" panose="02010600030101010101" pitchFamily="2" charset="-122"/>
              </a:rPr>
              <a:t>要不忘本来、吸收外来、面向未来</a:t>
            </a:r>
            <a:r>
              <a:rPr lang="zh-CN" altLang="en-US" sz="2400">
                <a:latin typeface="Calibri" panose="020F0502020204030204" pitchFamily="34" charset="0"/>
                <a:ea typeface="宋体" panose="02010600030101010101" pitchFamily="2" charset="-122"/>
              </a:rPr>
              <a:t>，着眼扩大中华文化影响， 推进国际传播能力建设，讲好中国故事，向世界展现</a:t>
            </a:r>
            <a:r>
              <a:rPr lang="zh-CN" altLang="en-US" sz="2400">
                <a:solidFill>
                  <a:srgbClr val="C00000"/>
                </a:solidFill>
                <a:latin typeface="Calibri" panose="020F0502020204030204" pitchFamily="34" charset="0"/>
                <a:ea typeface="宋体" panose="02010600030101010101" pitchFamily="2" charset="-122"/>
              </a:rPr>
              <a:t>真实、立体、全面</a:t>
            </a:r>
            <a:r>
              <a:rPr lang="zh-CN" altLang="en-US" sz="2400">
                <a:latin typeface="Calibri" panose="020F0502020204030204" pitchFamily="34" charset="0"/>
                <a:ea typeface="宋体" panose="02010600030101010101" pitchFamily="2" charset="-122"/>
              </a:rPr>
              <a:t>的中国。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4470400" y="1295400"/>
            <a:ext cx="2900363" cy="819150"/>
            <a:chOff x="0" y="0"/>
            <a:chExt cx="2784" cy="528"/>
          </a:xfrm>
        </p:grpSpPr>
        <p:sp>
          <p:nvSpPr>
            <p:cNvPr id="89097" name="Rectangle 4"/>
            <p:cNvSpPr>
              <a:spLocks noChangeArrowheads="1"/>
            </p:cNvSpPr>
            <p:nvPr/>
          </p:nvSpPr>
          <p:spPr bwMode="auto">
            <a:xfrm>
              <a:off x="0" y="0"/>
              <a:ext cx="2784" cy="528"/>
            </a:xfrm>
            <a:prstGeom prst="rect">
              <a:avLst/>
            </a:prstGeom>
            <a:gradFill rotWithShape="0">
              <a:gsLst>
                <a:gs pos="0">
                  <a:srgbClr val="996633"/>
                </a:gs>
                <a:gs pos="50000">
                  <a:srgbClr val="FFFFCC"/>
                </a:gs>
                <a:gs pos="100000">
                  <a:srgbClr val="996633"/>
                </a:gs>
              </a:gsLst>
              <a:lin ang="5400000" scaled="1"/>
            </a:gradFill>
            <a:ln w="38100" cap="sq">
              <a:solidFill>
                <a:srgbClr val="99CC00"/>
              </a:solidFill>
              <a:miter lim="800000"/>
            </a:ln>
          </p:spPr>
          <p:txBody>
            <a:bodyPr wrap="none" anchor="ctr"/>
            <a:lstStyle/>
            <a:p>
              <a:pPr>
                <a:buFont typeface="Arial" panose="020B0604020202020204" pitchFamily="34" charset="0"/>
                <a:buNone/>
              </a:pPr>
              <a:endParaRPr lang="zh-CN" altLang="en-US">
                <a:ea typeface="宋体" panose="02010600030101010101" pitchFamily="2" charset="-122"/>
              </a:endParaRPr>
            </a:p>
          </p:txBody>
        </p:sp>
        <p:sp>
          <p:nvSpPr>
            <p:cNvPr id="89098" name="Line 5"/>
            <p:cNvSpPr>
              <a:spLocks noChangeShapeType="1"/>
            </p:cNvSpPr>
            <p:nvPr/>
          </p:nvSpPr>
          <p:spPr bwMode="auto">
            <a:xfrm>
              <a:off x="96" y="0"/>
              <a:ext cx="0" cy="528"/>
            </a:xfrm>
            <a:prstGeom prst="line">
              <a:avLst/>
            </a:prstGeom>
            <a:noFill/>
            <a:ln w="38100" cap="sq">
              <a:solidFill>
                <a:srgbClr val="99CC00"/>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89099" name="Line 6"/>
            <p:cNvSpPr>
              <a:spLocks noChangeShapeType="1"/>
            </p:cNvSpPr>
            <p:nvPr/>
          </p:nvSpPr>
          <p:spPr bwMode="auto">
            <a:xfrm>
              <a:off x="2688" y="0"/>
              <a:ext cx="0" cy="528"/>
            </a:xfrm>
            <a:prstGeom prst="line">
              <a:avLst/>
            </a:prstGeom>
            <a:noFill/>
            <a:ln w="38100" cap="sq">
              <a:solidFill>
                <a:srgbClr val="99CC00"/>
              </a:solidFill>
              <a:round/>
            </a:ln>
            <a:extLst>
              <a:ext uri="{909E8E84-426E-40DD-AFC4-6F175D3DCCD1}">
                <a14:hiddenFill xmlns:a14="http://schemas.microsoft.com/office/drawing/2010/main" xmlns="">
                  <a:noFill/>
                </a14:hiddenFill>
              </a:ext>
            </a:extLst>
          </p:spPr>
          <p:txBody>
            <a:bodyPr/>
            <a:lstStyle/>
            <a:p>
              <a:endParaRPr lang="zh-CN" altLang="en-US"/>
            </a:p>
          </p:txBody>
        </p:sp>
      </p:grpSp>
      <p:sp>
        <p:nvSpPr>
          <p:cNvPr id="5127" name="Rectangle 7"/>
          <p:cNvSpPr>
            <a:spLocks noChangeArrowheads="1"/>
          </p:cNvSpPr>
          <p:nvPr/>
        </p:nvSpPr>
        <p:spPr bwMode="auto">
          <a:xfrm>
            <a:off x="5041900" y="1447800"/>
            <a:ext cx="16271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800" b="1">
                <a:latin typeface="宋体" panose="02010600030101010101" pitchFamily="2" charset="-122"/>
                <a:ea typeface="宋体" panose="02010600030101010101" pitchFamily="2" charset="-122"/>
              </a:rPr>
              <a:t>本节结构</a:t>
            </a:r>
          </a:p>
        </p:txBody>
      </p:sp>
      <p:sp>
        <p:nvSpPr>
          <p:cNvPr id="89092" name="标题 7"/>
          <p:cNvSpPr>
            <a:spLocks noGrp="1" noChangeArrowheads="1"/>
          </p:cNvSpPr>
          <p:nvPr>
            <p:ph type="title"/>
          </p:nvPr>
        </p:nvSpPr>
        <p:spPr/>
        <p:txBody>
          <a:bodyPr/>
          <a:lstStyle/>
          <a:p>
            <a:r>
              <a:rPr lang="zh-CN" altLang="en-US" smtClean="0">
                <a:solidFill>
                  <a:srgbClr val="FF0000"/>
                </a:solidFill>
              </a:rPr>
              <a:t>第三节   遵守公民道德准则</a:t>
            </a:r>
          </a:p>
        </p:txBody>
      </p:sp>
      <p:sp>
        <p:nvSpPr>
          <p:cNvPr id="89093" name="内容占位符 8"/>
          <p:cNvSpPr>
            <a:spLocks noGrp="1" noChangeArrowheads="1"/>
          </p:cNvSpPr>
          <p:nvPr>
            <p:ph idx="1"/>
          </p:nvPr>
        </p:nvSpPr>
        <p:spPr>
          <a:xfrm>
            <a:off x="1117600" y="2438400"/>
            <a:ext cx="7315200" cy="3810000"/>
          </a:xfrm>
        </p:spPr>
        <p:txBody>
          <a:bodyPr/>
          <a:lstStyle/>
          <a:p>
            <a:pPr>
              <a:lnSpc>
                <a:spcPts val="4500"/>
              </a:lnSpc>
              <a:buFont typeface="Wingdings" panose="05000000000000000000" pitchFamily="2" charset="2"/>
              <a:buNone/>
            </a:pPr>
            <a:r>
              <a:rPr lang="zh-CN" altLang="en-US" smtClean="0">
                <a:hlinkClick r:id="rId2" action="ppaction://hlinksldjump"/>
              </a:rPr>
              <a:t>一、</a:t>
            </a:r>
            <a:r>
              <a:rPr lang="zh-CN" altLang="en-US" smtClean="0"/>
              <a:t>社会主义道德的核心和原则</a:t>
            </a:r>
            <a:endParaRPr lang="en-US" altLang="zh-CN" smtClean="0"/>
          </a:p>
          <a:p>
            <a:pPr>
              <a:lnSpc>
                <a:spcPts val="4500"/>
              </a:lnSpc>
              <a:buFont typeface="Wingdings" panose="05000000000000000000" pitchFamily="2" charset="2"/>
              <a:buNone/>
            </a:pPr>
            <a:r>
              <a:rPr lang="zh-CN" altLang="en-US" smtClean="0">
                <a:hlinkClick r:id="rId3" action="ppaction://hlinksldjump"/>
              </a:rPr>
              <a:t>二、</a:t>
            </a:r>
            <a:r>
              <a:rPr lang="zh-CN" altLang="en-US" smtClean="0"/>
              <a:t>社会公德</a:t>
            </a:r>
            <a:endParaRPr lang="en-US" altLang="zh-CN" smtClean="0"/>
          </a:p>
          <a:p>
            <a:pPr>
              <a:lnSpc>
                <a:spcPts val="4500"/>
              </a:lnSpc>
              <a:buFont typeface="Wingdings" panose="05000000000000000000" pitchFamily="2" charset="2"/>
              <a:buNone/>
            </a:pPr>
            <a:r>
              <a:rPr lang="zh-CN" altLang="en-US" smtClean="0">
                <a:hlinkClick r:id="rId4" action="ppaction://hlinksldjump"/>
              </a:rPr>
              <a:t>三、</a:t>
            </a:r>
            <a:r>
              <a:rPr lang="zh-CN" altLang="en-US" smtClean="0"/>
              <a:t>职业道德</a:t>
            </a:r>
            <a:endParaRPr lang="en-US" altLang="zh-CN" smtClean="0"/>
          </a:p>
          <a:p>
            <a:pPr>
              <a:lnSpc>
                <a:spcPts val="4500"/>
              </a:lnSpc>
              <a:buFont typeface="Wingdings" panose="05000000000000000000" pitchFamily="2" charset="2"/>
              <a:buNone/>
            </a:pPr>
            <a:r>
              <a:rPr lang="zh-CN" altLang="en-US" smtClean="0">
                <a:hlinkClick r:id="rId5" action="ppaction://hlinksldjump"/>
              </a:rPr>
              <a:t>四、</a:t>
            </a:r>
            <a:r>
              <a:rPr lang="zh-CN" altLang="en-US" smtClean="0"/>
              <a:t>家庭美德</a:t>
            </a:r>
            <a:endParaRPr lang="en-US" altLang="zh-CN" smtClean="0"/>
          </a:p>
          <a:p>
            <a:pPr>
              <a:lnSpc>
                <a:spcPts val="4500"/>
              </a:lnSpc>
              <a:buFont typeface="Wingdings" panose="05000000000000000000" pitchFamily="2" charset="2"/>
              <a:buNone/>
            </a:pPr>
            <a:r>
              <a:rPr lang="zh-CN" altLang="en-US" smtClean="0">
                <a:hlinkClick r:id="rId6" action="ppaction://hlinksldjump"/>
              </a:rPr>
              <a:t>五、</a:t>
            </a:r>
            <a:r>
              <a:rPr lang="zh-CN" altLang="en-US" smtClean="0"/>
              <a:t>个人品德</a:t>
            </a:r>
            <a:endParaRPr lang="en-US" altLang="zh-CN" smtClean="0"/>
          </a:p>
          <a:p>
            <a:endParaRPr lang="zh-CN" altLang="en-US" smtClean="0"/>
          </a:p>
        </p:txBody>
      </p:sp>
      <p:sp>
        <p:nvSpPr>
          <p:cNvPr id="11" name="右大括号 10"/>
          <p:cNvSpPr/>
          <p:nvPr/>
        </p:nvSpPr>
        <p:spPr>
          <a:xfrm>
            <a:off x="4775200" y="3200400"/>
            <a:ext cx="1320800" cy="2362200"/>
          </a:xfrm>
          <a:prstGeom prst="rightBrace">
            <a:avLst>
              <a:gd name="adj1" fmla="val 8333"/>
              <a:gd name="adj2" fmla="val 51042"/>
            </a:avLst>
          </a:prstGeom>
          <a:ln w="635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2" name="右弧形箭头 11"/>
          <p:cNvSpPr/>
          <p:nvPr/>
        </p:nvSpPr>
        <p:spPr>
          <a:xfrm>
            <a:off x="8026400" y="2743200"/>
            <a:ext cx="9144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9096" name="TextBox 12"/>
          <p:cNvSpPr txBox="1">
            <a:spLocks noChangeArrowheads="1"/>
          </p:cNvSpPr>
          <p:nvPr/>
        </p:nvSpPr>
        <p:spPr bwMode="auto">
          <a:xfrm>
            <a:off x="6096000" y="4114800"/>
            <a:ext cx="2133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具体体现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amond(in)">
                                      <p:cBhvr>
                                        <p:cTn id="7" dur="2000"/>
                                        <p:tgtEl>
                                          <p:spTgt spid="5127"/>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16002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5" name="标题 1"/>
          <p:cNvSpPr>
            <a:spLocks noGrp="1" noChangeArrowheads="1"/>
          </p:cNvSpPr>
          <p:nvPr>
            <p:ph type="title"/>
          </p:nvPr>
        </p:nvSpPr>
        <p:spPr/>
        <p:txBody>
          <a:bodyPr/>
          <a:lstStyle/>
          <a:p>
            <a:r>
              <a:rPr lang="zh-CN" altLang="en-US" smtClean="0"/>
              <a:t>现实的追问</a:t>
            </a:r>
          </a:p>
        </p:txBody>
      </p:sp>
      <p:sp>
        <p:nvSpPr>
          <p:cNvPr id="90116" name="内容占位符 4"/>
          <p:cNvSpPr>
            <a:spLocks noGrp="1" noChangeArrowheads="1"/>
          </p:cNvSpPr>
          <p:nvPr>
            <p:ph idx="1"/>
          </p:nvPr>
        </p:nvSpPr>
        <p:spPr>
          <a:xfrm>
            <a:off x="7620000" y="1676400"/>
            <a:ext cx="3657600" cy="4648200"/>
          </a:xfrm>
        </p:spPr>
        <p:txBody>
          <a:bodyPr/>
          <a:lstStyle/>
          <a:p>
            <a:pPr>
              <a:buFont typeface="Wingdings" panose="05000000000000000000" pitchFamily="2" charset="2"/>
              <a:buNone/>
            </a:pPr>
            <a:r>
              <a:rPr lang="zh-CN" altLang="en-US" smtClean="0"/>
              <a:t>    假疫苗案刺痛中国社会。</a:t>
            </a:r>
            <a:endParaRPr lang="en-US" altLang="zh-CN" smtClean="0"/>
          </a:p>
          <a:p>
            <a:pPr>
              <a:buFont typeface="Wingdings" panose="05000000000000000000" pitchFamily="2" charset="2"/>
              <a:buNone/>
            </a:pPr>
            <a:r>
              <a:rPr lang="en-US" altLang="zh-CN" smtClean="0"/>
              <a:t>    </a:t>
            </a:r>
            <a:r>
              <a:rPr lang="zh-CN" altLang="en-US" smtClean="0"/>
              <a:t>如何推动全体社会成员遵守道德准则？</a:t>
            </a:r>
          </a:p>
          <a:p>
            <a:endParaRPr lang="zh-CN" altLang="en-US" smtClean="0"/>
          </a:p>
        </p:txBody>
      </p:sp>
      <p:pic>
        <p:nvPicPr>
          <p:cNvPr id="90117" name="Picture 2" descr="http://file.caigou2003.com/p/2016-04-27/b245904b00c848b91ea2a26acb66ab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981200"/>
            <a:ext cx="573722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noChangeArrowheads="1"/>
          </p:cNvSpPr>
          <p:nvPr>
            <p:ph type="title"/>
          </p:nvPr>
        </p:nvSpPr>
        <p:spPr/>
        <p:txBody>
          <a:bodyPr/>
          <a:lstStyle/>
          <a:p>
            <a:r>
              <a:rPr lang="zh-CN" altLang="en-US" sz="3200" smtClean="0"/>
              <a:t>一、社会主义道德的核心和原则</a:t>
            </a:r>
          </a:p>
        </p:txBody>
      </p:sp>
      <p:sp>
        <p:nvSpPr>
          <p:cNvPr id="91139" name="内容占位符 2"/>
          <p:cNvSpPr>
            <a:spLocks noGrp="1" noChangeArrowheads="1"/>
          </p:cNvSpPr>
          <p:nvPr>
            <p:ph idx="1"/>
          </p:nvPr>
        </p:nvSpPr>
        <p:spPr>
          <a:xfrm>
            <a:off x="1828800" y="1676400"/>
            <a:ext cx="9550400" cy="1524000"/>
          </a:xfrm>
        </p:spPr>
        <p:txBody>
          <a:bodyPr/>
          <a:lstStyle/>
          <a:p>
            <a:pPr>
              <a:buFont typeface="Wingdings" panose="05000000000000000000" pitchFamily="2" charset="2"/>
              <a:buNone/>
            </a:pPr>
            <a:r>
              <a:rPr lang="en-US" altLang="zh-CN" smtClean="0">
                <a:latin typeface="华文中宋" panose="02010600040101010101" pitchFamily="2" charset="-122"/>
                <a:ea typeface="华文中宋" panose="02010600040101010101" pitchFamily="2" charset="-122"/>
              </a:rPr>
              <a:t>1</a:t>
            </a:r>
            <a:r>
              <a:rPr lang="zh-CN" altLang="zh-CN" smtClean="0">
                <a:latin typeface="华文中宋" panose="02010600040101010101" pitchFamily="2" charset="-122"/>
                <a:ea typeface="华文中宋" panose="02010600040101010101" pitchFamily="2" charset="-122"/>
              </a:rPr>
              <a:t>、</a:t>
            </a:r>
            <a:r>
              <a:rPr lang="zh-CN" altLang="zh-CN" smtClean="0"/>
              <a:t>道德的核心问题</a:t>
            </a:r>
            <a:r>
              <a:rPr lang="en-US" altLang="zh-CN" smtClean="0"/>
              <a:t>——</a:t>
            </a:r>
            <a:r>
              <a:rPr lang="zh-CN" altLang="zh-CN" smtClean="0"/>
              <a:t>为什么人服务</a:t>
            </a:r>
          </a:p>
          <a:p>
            <a:pPr>
              <a:buFont typeface="Wingdings" panose="05000000000000000000" pitchFamily="2" charset="2"/>
              <a:buNone/>
            </a:pPr>
            <a:r>
              <a:rPr lang="en-US" altLang="zh-CN" smtClean="0"/>
              <a:t>   </a:t>
            </a:r>
            <a:r>
              <a:rPr lang="zh-CN" altLang="zh-CN" smtClean="0"/>
              <a:t>复习：道德产生的条件</a:t>
            </a:r>
            <a:r>
              <a:rPr lang="zh-CN" altLang="en-US" smtClean="0"/>
              <a:t>，道德的本质</a:t>
            </a:r>
            <a:endParaRPr lang="zh-CN" altLang="zh-CN" smtClean="0"/>
          </a:p>
          <a:p>
            <a:pPr>
              <a:buFont typeface="Wingdings" panose="05000000000000000000" pitchFamily="2" charset="2"/>
              <a:buNone/>
            </a:pPr>
            <a:endParaRPr lang="zh-CN" altLang="en-US" smtClean="0"/>
          </a:p>
        </p:txBody>
      </p:sp>
      <p:sp>
        <p:nvSpPr>
          <p:cNvPr id="5" name="椭圆 4"/>
          <p:cNvSpPr/>
          <p:nvPr/>
        </p:nvSpPr>
        <p:spPr>
          <a:xfrm>
            <a:off x="1828800" y="3124200"/>
            <a:ext cx="1727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latin typeface="宋体" panose="02010600030101010101" pitchFamily="2" charset="-122"/>
                <a:ea typeface="宋体" panose="02010600030101010101" pitchFamily="2" charset="-122"/>
                <a:sym typeface="+mn-ea"/>
              </a:rPr>
              <a:t>劳动</a:t>
            </a:r>
          </a:p>
        </p:txBody>
      </p:sp>
      <p:sp>
        <p:nvSpPr>
          <p:cNvPr id="6" name="椭圆 5"/>
          <p:cNvSpPr/>
          <p:nvPr/>
        </p:nvSpPr>
        <p:spPr>
          <a:xfrm>
            <a:off x="5486400" y="3200400"/>
            <a:ext cx="1828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latin typeface="宋体" panose="02010600030101010101" pitchFamily="2" charset="-122"/>
                <a:ea typeface="宋体" panose="02010600030101010101" pitchFamily="2" charset="-122"/>
                <a:sym typeface="+mn-ea"/>
              </a:rPr>
              <a:t>社会</a:t>
            </a:r>
            <a:endParaRPr lang="en-US" altLang="zh-CN" sz="2800" b="1" dirty="0">
              <a:latin typeface="宋体" panose="02010600030101010101" pitchFamily="2" charset="-122"/>
              <a:ea typeface="宋体" panose="02010600030101010101" pitchFamily="2" charset="-122"/>
              <a:sym typeface="+mn-ea"/>
            </a:endParaRPr>
          </a:p>
          <a:p>
            <a:pPr algn="ctr">
              <a:defRPr/>
            </a:pPr>
            <a:r>
              <a:rPr lang="zh-CN" altLang="en-US" sz="2800" b="1" dirty="0">
                <a:latin typeface="宋体" panose="02010600030101010101" pitchFamily="2" charset="-122"/>
                <a:ea typeface="宋体" panose="02010600030101010101" pitchFamily="2" charset="-122"/>
                <a:sym typeface="+mn-ea"/>
              </a:rPr>
              <a:t>关系</a:t>
            </a:r>
          </a:p>
        </p:txBody>
      </p:sp>
      <p:sp>
        <p:nvSpPr>
          <p:cNvPr id="7" name="椭圆 6"/>
          <p:cNvSpPr/>
          <p:nvPr/>
        </p:nvSpPr>
        <p:spPr>
          <a:xfrm>
            <a:off x="9144000" y="3200400"/>
            <a:ext cx="1930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latin typeface="宋体" panose="02010600030101010101" pitchFamily="2" charset="-122"/>
                <a:ea typeface="宋体" panose="02010600030101010101" pitchFamily="2" charset="-122"/>
                <a:sym typeface="+mn-ea"/>
              </a:rPr>
              <a:t>自我</a:t>
            </a:r>
            <a:endParaRPr lang="en-US" altLang="zh-CN" sz="2800" b="1" dirty="0">
              <a:latin typeface="宋体" panose="02010600030101010101" pitchFamily="2" charset="-122"/>
              <a:ea typeface="宋体" panose="02010600030101010101" pitchFamily="2" charset="-122"/>
              <a:sym typeface="+mn-ea"/>
            </a:endParaRPr>
          </a:p>
          <a:p>
            <a:pPr algn="ctr">
              <a:defRPr/>
            </a:pPr>
            <a:r>
              <a:rPr lang="zh-CN" altLang="en-US" sz="2800" b="1" dirty="0">
                <a:latin typeface="宋体" panose="02010600030101010101" pitchFamily="2" charset="-122"/>
                <a:ea typeface="宋体" panose="02010600030101010101" pitchFamily="2" charset="-122"/>
                <a:sym typeface="+mn-ea"/>
              </a:rPr>
              <a:t>意识</a:t>
            </a:r>
          </a:p>
        </p:txBody>
      </p:sp>
      <p:sp>
        <p:nvSpPr>
          <p:cNvPr id="8" name="右箭头 7"/>
          <p:cNvSpPr/>
          <p:nvPr/>
        </p:nvSpPr>
        <p:spPr>
          <a:xfrm>
            <a:off x="4165600" y="3657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8"/>
          <p:cNvSpPr/>
          <p:nvPr/>
        </p:nvSpPr>
        <p:spPr>
          <a:xfrm>
            <a:off x="7823200" y="3657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1145" name="TextBox 11"/>
          <p:cNvSpPr txBox="1">
            <a:spLocks noChangeArrowheads="1"/>
          </p:cNvSpPr>
          <p:nvPr/>
        </p:nvSpPr>
        <p:spPr bwMode="auto">
          <a:xfrm>
            <a:off x="5588000" y="4876800"/>
            <a:ext cx="193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宋体" panose="02010600030101010101" pitchFamily="2" charset="-122"/>
                <a:ea typeface="宋体" panose="02010600030101010101" pitchFamily="2" charset="-122"/>
              </a:rPr>
              <a:t>需要调节</a:t>
            </a:r>
          </a:p>
        </p:txBody>
      </p:sp>
      <p:sp>
        <p:nvSpPr>
          <p:cNvPr id="91146" name="TextBox 13"/>
          <p:cNvSpPr txBox="1">
            <a:spLocks noChangeArrowheads="1"/>
          </p:cNvSpPr>
          <p:nvPr/>
        </p:nvSpPr>
        <p:spPr bwMode="auto">
          <a:xfrm>
            <a:off x="9448800" y="4800600"/>
            <a:ext cx="203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宋体" panose="02010600030101010101" pitchFamily="2" charset="-122"/>
                <a:ea typeface="宋体" panose="02010600030101010101" pitchFamily="2" charset="-122"/>
              </a:rPr>
              <a:t>核心问题</a:t>
            </a:r>
          </a:p>
        </p:txBody>
      </p:sp>
      <p:sp>
        <p:nvSpPr>
          <p:cNvPr id="91147" name="TextBox 14"/>
          <p:cNvSpPr txBox="1">
            <a:spLocks noChangeArrowheads="1"/>
          </p:cNvSpPr>
          <p:nvPr/>
        </p:nvSpPr>
        <p:spPr bwMode="auto">
          <a:xfrm>
            <a:off x="704850" y="542925"/>
            <a:ext cx="615950" cy="60864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（一）社会主义道德的核心</a:t>
            </a:r>
          </a:p>
        </p:txBody>
      </p:sp>
      <p:sp>
        <p:nvSpPr>
          <p:cNvPr id="91148" name="TextBox 17"/>
          <p:cNvSpPr txBox="1">
            <a:spLocks noChangeArrowheads="1"/>
          </p:cNvSpPr>
          <p:nvPr/>
        </p:nvSpPr>
        <p:spPr bwMode="auto">
          <a:xfrm>
            <a:off x="2438400" y="5710238"/>
            <a:ext cx="8534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社会主义道德是为什么人服务的？</a:t>
            </a:r>
          </a:p>
        </p:txBody>
      </p:sp>
      <p:sp>
        <p:nvSpPr>
          <p:cNvPr id="91149" name="TextBox 15"/>
          <p:cNvSpPr txBox="1">
            <a:spLocks noChangeArrowheads="1"/>
          </p:cNvSpPr>
          <p:nvPr/>
        </p:nvSpPr>
        <p:spPr bwMode="auto">
          <a:xfrm>
            <a:off x="2032000" y="4876800"/>
            <a:ext cx="213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宋体" panose="02010600030101010101" pitchFamily="2" charset="-122"/>
                <a:ea typeface="宋体" panose="02010600030101010101" pitchFamily="2" charset="-122"/>
              </a:rPr>
              <a:t>生存基础</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9050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标题 1"/>
          <p:cNvSpPr>
            <a:spLocks noGrp="1" noChangeArrowheads="1"/>
          </p:cNvSpPr>
          <p:nvPr>
            <p:ph type="title"/>
          </p:nvPr>
        </p:nvSpPr>
        <p:spPr/>
        <p:txBody>
          <a:bodyPr/>
          <a:lstStyle/>
          <a:p>
            <a:r>
              <a:rPr lang="zh-CN" altLang="en-US" sz="3200" smtClean="0"/>
              <a:t>一、社会主义道德的核心和原则</a:t>
            </a:r>
          </a:p>
        </p:txBody>
      </p:sp>
      <p:sp>
        <p:nvSpPr>
          <p:cNvPr id="92164" name="内容占位符 2"/>
          <p:cNvSpPr>
            <a:spLocks noGrp="1" noChangeArrowheads="1"/>
          </p:cNvSpPr>
          <p:nvPr>
            <p:ph idx="1"/>
          </p:nvPr>
        </p:nvSpPr>
        <p:spPr>
          <a:xfrm>
            <a:off x="1828800" y="1219200"/>
            <a:ext cx="9550400" cy="3657600"/>
          </a:xfrm>
        </p:spPr>
        <p:txBody>
          <a:bodyPr/>
          <a:lstStyle/>
          <a:p>
            <a:pPr>
              <a:buFont typeface="Wingdings" panose="05000000000000000000" pitchFamily="2" charset="2"/>
              <a:buNone/>
            </a:pPr>
            <a:r>
              <a:rPr lang="en-US" altLang="zh-CN" smtClean="0"/>
              <a:t>2</a:t>
            </a:r>
            <a:r>
              <a:rPr lang="zh-CN" altLang="zh-CN" smtClean="0"/>
              <a:t>、为人民服务是社会主义道德的核心</a:t>
            </a:r>
            <a:endParaRPr lang="en-US" altLang="zh-CN" smtClean="0"/>
          </a:p>
          <a:p>
            <a:pPr>
              <a:buFont typeface="Wingdings" panose="05000000000000000000" pitchFamily="2" charset="2"/>
              <a:buNone/>
            </a:pPr>
            <a:r>
              <a:rPr lang="en-US" altLang="zh-CN" smtClean="0"/>
              <a:t>      </a:t>
            </a:r>
            <a:r>
              <a:rPr lang="zh-CN" altLang="en-US" i="1" smtClean="0"/>
              <a:t>为</a:t>
            </a:r>
            <a:r>
              <a:rPr lang="zh-CN" altLang="zh-CN" i="1" smtClean="0"/>
              <a:t>人民服务何以应该成为社会主义道德的核心？</a:t>
            </a:r>
            <a:r>
              <a:rPr lang="zh-CN" altLang="en-US" i="1" smtClean="0"/>
              <a:t>如何使其成为社会成员普遍的自觉行为？</a:t>
            </a:r>
            <a:endParaRPr lang="en-US" altLang="zh-CN" i="1" smtClean="0"/>
          </a:p>
          <a:p>
            <a:r>
              <a:rPr lang="zh-CN" altLang="en-US" smtClean="0"/>
              <a:t>为人民服务是社会主义经济基础和人际关系的客观要求</a:t>
            </a:r>
            <a:endParaRPr lang="en-US" altLang="zh-CN" smtClean="0"/>
          </a:p>
          <a:p>
            <a:pPr>
              <a:buFont typeface="Wingdings" panose="05000000000000000000" pitchFamily="2" charset="2"/>
              <a:buNone/>
            </a:pPr>
            <a:r>
              <a:rPr lang="en-US" altLang="zh-CN" smtClean="0"/>
              <a:t>      </a:t>
            </a:r>
            <a:r>
              <a:rPr lang="zh-CN" altLang="en-US" smtClean="0"/>
              <a:t>人有主观能动性</a:t>
            </a:r>
            <a:endParaRPr lang="en-US" altLang="zh-CN" smtClean="0"/>
          </a:p>
          <a:p>
            <a:pPr>
              <a:buFont typeface="Wingdings" panose="05000000000000000000" pitchFamily="2" charset="2"/>
              <a:buNone/>
            </a:pPr>
            <a:endParaRPr lang="zh-CN" altLang="en-US" smtClean="0"/>
          </a:p>
        </p:txBody>
      </p:sp>
      <p:sp>
        <p:nvSpPr>
          <p:cNvPr id="7172" name="页脚占位符 3"/>
          <p:cNvSpPr>
            <a:spLocks noGrp="1"/>
          </p:cNvSpPr>
          <p:nvPr>
            <p:ph type="ftr" sz="quarter" idx="11"/>
          </p:nvPr>
        </p:nvSpPr>
        <p:spPr>
          <a:xfrm>
            <a:off x="9042400" y="6477000"/>
            <a:ext cx="2540000" cy="228600"/>
          </a:xfrm>
        </p:spPr>
        <p:txBody>
          <a:bodyPr/>
          <a:lstStyle/>
          <a:p>
            <a:pPr>
              <a:defRPr/>
            </a:pPr>
            <a:r>
              <a:rPr lang="en-US" altLang="zh-CN" smtClean="0">
                <a:latin typeface="Arial" panose="020B0604020202020204" pitchFamily="34" charset="0"/>
              </a:rPr>
              <a:t>www.themegallery.com</a:t>
            </a:r>
          </a:p>
        </p:txBody>
      </p:sp>
      <p:sp>
        <p:nvSpPr>
          <p:cNvPr id="92166" name="TextBox 14"/>
          <p:cNvSpPr txBox="1">
            <a:spLocks noChangeArrowheads="1"/>
          </p:cNvSpPr>
          <p:nvPr/>
        </p:nvSpPr>
        <p:spPr bwMode="auto">
          <a:xfrm>
            <a:off x="704850" y="16002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（一）社会主义道德的核心</a:t>
            </a:r>
          </a:p>
        </p:txBody>
      </p:sp>
      <p:pic>
        <p:nvPicPr>
          <p:cNvPr id="92167" name="Picture 2" descr="http://whkj.rmzxb.com.cn/upload/resources/image/2018/04/04/2117660_500x5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2400" y="4935538"/>
            <a:ext cx="3860800" cy="192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8" name="Picture 4" descr="http://i1.sinaimg.cn/cj/2011/0308/U5547P31DT201103081048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90000" y="4876800"/>
            <a:ext cx="3302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9" name="Picture 6" descr="http://p2.so.qhmsg.com/bdr/_240_/t019164b1c549365cd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4975225"/>
            <a:ext cx="3327400"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noChangeArrowheads="1"/>
          </p:cNvSpPr>
          <p:nvPr>
            <p:ph type="title"/>
          </p:nvPr>
        </p:nvSpPr>
        <p:spPr/>
        <p:txBody>
          <a:bodyPr/>
          <a:lstStyle/>
          <a:p>
            <a:r>
              <a:rPr lang="zh-CN" altLang="en-US" sz="3200" smtClean="0"/>
              <a:t>一、社会主义道德的核心和原则</a:t>
            </a:r>
          </a:p>
        </p:txBody>
      </p:sp>
      <p:sp>
        <p:nvSpPr>
          <p:cNvPr id="93187" name="内容占位符 2"/>
          <p:cNvSpPr>
            <a:spLocks noGrp="1" noChangeArrowheads="1"/>
          </p:cNvSpPr>
          <p:nvPr>
            <p:ph idx="1"/>
          </p:nvPr>
        </p:nvSpPr>
        <p:spPr>
          <a:xfrm>
            <a:off x="1828800" y="1676400"/>
            <a:ext cx="9550400" cy="2743200"/>
          </a:xfrm>
        </p:spPr>
        <p:txBody>
          <a:bodyPr/>
          <a:lstStyle/>
          <a:p>
            <a:r>
              <a:rPr lang="zh-CN" altLang="en-US" smtClean="0"/>
              <a:t>为人民服务是社会主义市场经济健康发展的要求</a:t>
            </a:r>
            <a:endParaRPr lang="en-US" altLang="zh-CN" smtClean="0"/>
          </a:p>
          <a:p>
            <a:pPr>
              <a:buFont typeface="Wingdings" panose="05000000000000000000" pitchFamily="2" charset="2"/>
              <a:buNone/>
            </a:pPr>
            <a:r>
              <a:rPr lang="en-US" altLang="zh-CN" smtClean="0"/>
              <a:t>      </a:t>
            </a:r>
            <a:r>
              <a:rPr lang="zh-CN" altLang="en-US" smtClean="0"/>
              <a:t>假疫苗案的进展：高管被拘，股票连连跌停，调查正在继续。</a:t>
            </a:r>
            <a:endParaRPr lang="en-US" altLang="zh-CN" smtClean="0"/>
          </a:p>
        </p:txBody>
      </p:sp>
      <p:sp>
        <p:nvSpPr>
          <p:cNvPr id="7172" name="页脚占位符 3"/>
          <p:cNvSpPr>
            <a:spLocks noGrp="1"/>
          </p:cNvSpPr>
          <p:nvPr>
            <p:ph type="ftr" sz="quarter" idx="11"/>
          </p:nvPr>
        </p:nvSpPr>
        <p:spPr>
          <a:xfrm>
            <a:off x="9042400" y="6477000"/>
            <a:ext cx="2540000" cy="228600"/>
          </a:xfrm>
        </p:spPr>
        <p:txBody>
          <a:bodyPr/>
          <a:lstStyle/>
          <a:p>
            <a:pPr>
              <a:defRPr/>
            </a:pPr>
            <a:r>
              <a:rPr lang="en-US" altLang="zh-CN" smtClean="0">
                <a:latin typeface="Arial" panose="020B0604020202020204" pitchFamily="34" charset="0"/>
              </a:rPr>
              <a:t>www.themegallery.com</a:t>
            </a:r>
          </a:p>
        </p:txBody>
      </p:sp>
      <p:sp>
        <p:nvSpPr>
          <p:cNvPr id="93189" name="TextBox 14"/>
          <p:cNvSpPr txBox="1">
            <a:spLocks noChangeArrowheads="1"/>
          </p:cNvSpPr>
          <p:nvPr/>
        </p:nvSpPr>
        <p:spPr bwMode="auto">
          <a:xfrm>
            <a:off x="704850" y="16002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（一）社会主义道德的核心</a:t>
            </a:r>
          </a:p>
        </p:txBody>
      </p:sp>
      <p:pic>
        <p:nvPicPr>
          <p:cNvPr id="93190" name="Picture 2" descr="http://a3.att.hudong.com/47/56/01300000181322122114563990751_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0800" y="4676775"/>
            <a:ext cx="3810000"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1" name="Picture 8" descr="http://imgcdn.toutiaoyule.com/img/20180731/img2018073116195878405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9313" y="4495800"/>
            <a:ext cx="499268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p:txBody>
          <a:bodyPr/>
          <a:lstStyle/>
          <a:p>
            <a:r>
              <a:rPr lang="zh-CN" altLang="en-US" sz="3200" smtClean="0"/>
              <a:t>一、什么是道德</a:t>
            </a:r>
          </a:p>
        </p:txBody>
      </p:sp>
      <p:pic>
        <p:nvPicPr>
          <p:cNvPr id="15363" name="内容占位符 1" descr="爱心"/>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401888" y="2481263"/>
            <a:ext cx="3370262" cy="2382837"/>
          </a:xfrm>
        </p:spPr>
      </p:pic>
      <p:sp>
        <p:nvSpPr>
          <p:cNvPr id="4" name="圆角矩形标注 3"/>
          <p:cNvSpPr/>
          <p:nvPr/>
        </p:nvSpPr>
        <p:spPr>
          <a:xfrm>
            <a:off x="6067425" y="2057400"/>
            <a:ext cx="4191000" cy="3124200"/>
          </a:xfrm>
          <a:prstGeom prst="wedgeRoundRectCallout">
            <a:avLst/>
          </a:prstGeom>
          <a:gradFill flip="none" rotWithShape="1">
            <a:gsLst>
              <a:gs pos="0">
                <a:srgbClr val="FE4444"/>
              </a:gs>
              <a:gs pos="74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zh-CN" altLang="en-US" sz="2800" noProof="1">
                <a:solidFill>
                  <a:srgbClr val="FFFF00"/>
                </a:solidFill>
                <a:latin typeface="宋体" panose="02010600030101010101" pitchFamily="2" charset="-122"/>
                <a:ea typeface="宋体" panose="02010600030101010101" pitchFamily="2" charset="-122"/>
                <a:sym typeface="+mn-ea"/>
              </a:rPr>
              <a:t>道德是以</a:t>
            </a:r>
            <a:r>
              <a:rPr lang="zh-CN" altLang="en-US" sz="2800" noProof="1">
                <a:solidFill>
                  <a:schemeClr val="bg1"/>
                </a:solidFill>
                <a:latin typeface="宋体" panose="02010600030101010101" pitchFamily="2" charset="-122"/>
                <a:ea typeface="宋体" panose="02010600030101010101" pitchFamily="2" charset="-122"/>
                <a:sym typeface="+mn-ea"/>
              </a:rPr>
              <a:t>善恶</a:t>
            </a:r>
            <a:r>
              <a:rPr lang="zh-CN" altLang="en-US" sz="2800" noProof="1">
                <a:solidFill>
                  <a:srgbClr val="FFFF00"/>
                </a:solidFill>
                <a:latin typeface="宋体" panose="02010600030101010101" pitchFamily="2" charset="-122"/>
                <a:ea typeface="宋体" panose="02010600030101010101" pitchFamily="2" charset="-122"/>
                <a:sym typeface="+mn-ea"/>
              </a:rPr>
              <a:t>为评价方式，主要依靠</a:t>
            </a:r>
            <a:r>
              <a:rPr lang="zh-CN" altLang="en-US" sz="2800" noProof="1">
                <a:solidFill>
                  <a:schemeClr val="bg1"/>
                </a:solidFill>
                <a:latin typeface="宋体" panose="02010600030101010101" pitchFamily="2" charset="-122"/>
                <a:ea typeface="宋体" panose="02010600030101010101" pitchFamily="2" charset="-122"/>
                <a:sym typeface="+mn-ea"/>
              </a:rPr>
              <a:t>社会舆论</a:t>
            </a:r>
            <a:r>
              <a:rPr lang="zh-CN" altLang="en-US" sz="2800" noProof="1">
                <a:solidFill>
                  <a:srgbClr val="FFFF00"/>
                </a:solidFill>
                <a:latin typeface="宋体" panose="02010600030101010101" pitchFamily="2" charset="-122"/>
                <a:ea typeface="宋体" panose="02010600030101010101" pitchFamily="2" charset="-122"/>
                <a:sym typeface="+mn-ea"/>
              </a:rPr>
              <a:t>、</a:t>
            </a:r>
            <a:r>
              <a:rPr lang="zh-CN" altLang="en-US" sz="2800" noProof="1">
                <a:solidFill>
                  <a:schemeClr val="bg1"/>
                </a:solidFill>
                <a:latin typeface="宋体" panose="02010600030101010101" pitchFamily="2" charset="-122"/>
                <a:ea typeface="宋体" panose="02010600030101010101" pitchFamily="2" charset="-122"/>
                <a:sym typeface="+mn-ea"/>
              </a:rPr>
              <a:t>传统习俗</a:t>
            </a:r>
            <a:r>
              <a:rPr lang="zh-CN" altLang="en-US" sz="2800" noProof="1">
                <a:solidFill>
                  <a:srgbClr val="FFFF00"/>
                </a:solidFill>
                <a:latin typeface="宋体" panose="02010600030101010101" pitchFamily="2" charset="-122"/>
                <a:ea typeface="宋体" panose="02010600030101010101" pitchFamily="2" charset="-122"/>
                <a:sym typeface="+mn-ea"/>
              </a:rPr>
              <a:t>和</a:t>
            </a:r>
            <a:r>
              <a:rPr lang="zh-CN" altLang="en-US" sz="2800" noProof="1">
                <a:solidFill>
                  <a:schemeClr val="bg1"/>
                </a:solidFill>
                <a:latin typeface="宋体" panose="02010600030101010101" pitchFamily="2" charset="-122"/>
                <a:ea typeface="宋体" panose="02010600030101010101" pitchFamily="2" charset="-122"/>
                <a:sym typeface="+mn-ea"/>
              </a:rPr>
              <a:t>内心信念</a:t>
            </a:r>
            <a:r>
              <a:rPr lang="zh-CN" altLang="en-US" sz="2800" noProof="1">
                <a:solidFill>
                  <a:srgbClr val="FFFF00"/>
                </a:solidFill>
                <a:latin typeface="宋体" panose="02010600030101010101" pitchFamily="2" charset="-122"/>
                <a:ea typeface="宋体" panose="02010600030101010101" pitchFamily="2" charset="-122"/>
                <a:sym typeface="+mn-ea"/>
              </a:rPr>
              <a:t>来发挥作用的行为规范的总和。</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noChangeArrowheads="1"/>
          </p:cNvSpPr>
          <p:nvPr>
            <p:ph type="title"/>
          </p:nvPr>
        </p:nvSpPr>
        <p:spPr/>
        <p:txBody>
          <a:bodyPr/>
          <a:lstStyle/>
          <a:p>
            <a:r>
              <a:rPr lang="zh-CN" altLang="en-US" sz="3200" smtClean="0"/>
              <a:t>一、社会主义道德的核心和原则</a:t>
            </a:r>
          </a:p>
        </p:txBody>
      </p:sp>
      <p:sp>
        <p:nvSpPr>
          <p:cNvPr id="94211" name="内容占位符 2"/>
          <p:cNvSpPr>
            <a:spLocks noGrp="1" noChangeArrowheads="1"/>
          </p:cNvSpPr>
          <p:nvPr>
            <p:ph idx="1"/>
          </p:nvPr>
        </p:nvSpPr>
        <p:spPr>
          <a:xfrm>
            <a:off x="1828800" y="1676400"/>
            <a:ext cx="9550400" cy="2057400"/>
          </a:xfrm>
        </p:spPr>
        <p:txBody>
          <a:bodyPr/>
          <a:lstStyle/>
          <a:p>
            <a:r>
              <a:rPr lang="zh-CN" altLang="en-US" smtClean="0"/>
              <a:t>为人民服务是先进性要求和广泛性要求的统一</a:t>
            </a:r>
            <a:endParaRPr lang="en-US" altLang="zh-CN" smtClean="0"/>
          </a:p>
          <a:p>
            <a:pPr>
              <a:buFont typeface="Wingdings" panose="05000000000000000000" pitchFamily="2" charset="2"/>
              <a:buNone/>
            </a:pPr>
            <a:r>
              <a:rPr lang="en-US" altLang="zh-CN" smtClean="0"/>
              <a:t>     </a:t>
            </a:r>
            <a:r>
              <a:rPr lang="zh-CN" altLang="en-US" smtClean="0"/>
              <a:t>人民是谁？</a:t>
            </a:r>
            <a:endParaRPr lang="zh-CN" altLang="zh-CN" smtClean="0"/>
          </a:p>
          <a:p>
            <a:pPr>
              <a:buFont typeface="Wingdings" panose="05000000000000000000" pitchFamily="2" charset="2"/>
              <a:buNone/>
            </a:pPr>
            <a:endParaRPr lang="zh-CN" altLang="en-US" smtClean="0"/>
          </a:p>
        </p:txBody>
      </p:sp>
      <p:sp>
        <p:nvSpPr>
          <p:cNvPr id="94212" name="TextBox 14"/>
          <p:cNvSpPr txBox="1">
            <a:spLocks noChangeArrowheads="1"/>
          </p:cNvSpPr>
          <p:nvPr/>
        </p:nvSpPr>
        <p:spPr bwMode="auto">
          <a:xfrm>
            <a:off x="712788" y="14478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（一）社会主义道德的核心</a:t>
            </a:r>
          </a:p>
        </p:txBody>
      </p:sp>
      <p:graphicFrame>
        <p:nvGraphicFramePr>
          <p:cNvPr id="6" name="图示 5"/>
          <p:cNvGraphicFramePr/>
          <p:nvPr/>
        </p:nvGraphicFramePr>
        <p:xfrm>
          <a:off x="1639888" y="2957512"/>
          <a:ext cx="6807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4" name="TextBox 6"/>
          <p:cNvSpPr txBox="1">
            <a:spLocks noChangeArrowheads="1"/>
          </p:cNvSpPr>
          <p:nvPr/>
        </p:nvSpPr>
        <p:spPr bwMode="auto">
          <a:xfrm>
            <a:off x="7054850" y="3729038"/>
            <a:ext cx="1625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Char char="•"/>
            </a:pPr>
            <a:r>
              <a:rPr lang="zh-CN" altLang="en-US" sz="1600">
                <a:latin typeface="Calibri" panose="020F0502020204030204" pitchFamily="34" charset="0"/>
              </a:rPr>
              <a:t>社会公德</a:t>
            </a:r>
          </a:p>
        </p:txBody>
      </p:sp>
      <p:pic>
        <p:nvPicPr>
          <p:cNvPr id="94215" name="Picture 6" desc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0" y="3048000"/>
            <a:ext cx="263048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6" name="TextBox 8"/>
          <p:cNvSpPr txBox="1">
            <a:spLocks noChangeArrowheads="1"/>
          </p:cNvSpPr>
          <p:nvPr/>
        </p:nvSpPr>
        <p:spPr bwMode="auto">
          <a:xfrm>
            <a:off x="1727200" y="5257800"/>
            <a:ext cx="7315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社会的道德状况取决于政治、经济、文化、法律、教育等等多方面因素的合力。</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a:hlinkClick r:id="rId2" action="ppaction://hlinksldjump"/>
          </p:cNvPr>
          <p:cNvSpPr/>
          <p:nvPr/>
        </p:nvSpPr>
        <p:spPr>
          <a:xfrm>
            <a:off x="2133600" y="5638800"/>
            <a:ext cx="6400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235" name="标题 1"/>
          <p:cNvSpPr>
            <a:spLocks noGrp="1" noChangeArrowheads="1"/>
          </p:cNvSpPr>
          <p:nvPr>
            <p:ph type="title"/>
          </p:nvPr>
        </p:nvSpPr>
        <p:spPr/>
        <p:txBody>
          <a:bodyPr/>
          <a:lstStyle/>
          <a:p>
            <a:r>
              <a:rPr lang="zh-CN" altLang="en-US" sz="3200" smtClean="0"/>
              <a:t>一、社会主义道德的核心和原则</a:t>
            </a:r>
          </a:p>
        </p:txBody>
      </p:sp>
      <p:sp>
        <p:nvSpPr>
          <p:cNvPr id="95236" name="内容占位符 2"/>
          <p:cNvSpPr>
            <a:spLocks noGrp="1" noChangeArrowheads="1"/>
          </p:cNvSpPr>
          <p:nvPr>
            <p:ph idx="1"/>
          </p:nvPr>
        </p:nvSpPr>
        <p:spPr>
          <a:xfrm>
            <a:off x="711200" y="1447800"/>
            <a:ext cx="9144000" cy="4419600"/>
          </a:xfrm>
        </p:spPr>
        <p:txBody>
          <a:bodyPr/>
          <a:lstStyle/>
          <a:p>
            <a:r>
              <a:rPr lang="zh-CN" altLang="en-US" smtClean="0"/>
              <a:t>集体主义是社会主义道德的原则</a:t>
            </a:r>
            <a:endParaRPr lang="en-US" altLang="zh-CN" smtClean="0"/>
          </a:p>
          <a:p>
            <a:pPr>
              <a:buFont typeface="Wingdings" panose="05000000000000000000" pitchFamily="2" charset="2"/>
              <a:buNone/>
            </a:pPr>
            <a:r>
              <a:rPr lang="en-US" altLang="zh-CN" smtClean="0"/>
              <a:t>   </a:t>
            </a:r>
            <a:r>
              <a:rPr lang="zh-CN" altLang="en-US" i="1" smtClean="0"/>
              <a:t>集体主义的内涵是什么？</a:t>
            </a:r>
            <a:endParaRPr lang="en-US" altLang="zh-CN" i="1" smtClean="0"/>
          </a:p>
          <a:p>
            <a:pPr>
              <a:buFont typeface="Wingdings" panose="05000000000000000000" pitchFamily="2" charset="2"/>
              <a:buNone/>
            </a:pPr>
            <a:endParaRPr lang="en-US" altLang="zh-CN" i="1" smtClean="0"/>
          </a:p>
          <a:p>
            <a:r>
              <a:rPr lang="zh-CN" altLang="en-US" smtClean="0"/>
              <a:t>国家利益、社会整体利益和个人利益的</a:t>
            </a:r>
            <a:r>
              <a:rPr lang="zh-CN" altLang="en-US" smtClean="0">
                <a:hlinkClick r:id="rId3" action="ppaction://hlinksldjump"/>
              </a:rPr>
              <a:t>辩证统一</a:t>
            </a:r>
            <a:r>
              <a:rPr lang="zh-CN" altLang="en-US" smtClean="0"/>
              <a:t>。</a:t>
            </a:r>
            <a:endParaRPr lang="en-US" altLang="zh-CN" smtClean="0"/>
          </a:p>
          <a:p>
            <a:r>
              <a:rPr lang="zh-CN" altLang="en-US" smtClean="0"/>
              <a:t>国家利益、社会整体利益</a:t>
            </a:r>
            <a:r>
              <a:rPr lang="zh-CN" altLang="en-US" smtClean="0">
                <a:hlinkClick r:id="rId4" action="ppaction://hlinksldjump"/>
              </a:rPr>
              <a:t>高于</a:t>
            </a:r>
            <a:r>
              <a:rPr lang="zh-CN" altLang="en-US" smtClean="0"/>
              <a:t>个人利益</a:t>
            </a:r>
            <a:endParaRPr lang="en-US" altLang="zh-CN" smtClean="0"/>
          </a:p>
          <a:p>
            <a:r>
              <a:rPr lang="zh-CN" altLang="en-US" smtClean="0"/>
              <a:t>重视和保障</a:t>
            </a:r>
            <a:r>
              <a:rPr lang="zh-CN" altLang="en-US" smtClean="0">
                <a:hlinkClick r:id="rId5" action="ppaction://hlinksldjump"/>
              </a:rPr>
              <a:t>个人的正当利益</a:t>
            </a:r>
            <a:endParaRPr lang="en-US" altLang="zh-CN" smtClean="0"/>
          </a:p>
        </p:txBody>
      </p:sp>
      <p:sp>
        <p:nvSpPr>
          <p:cNvPr id="95237" name="TextBox 14"/>
          <p:cNvSpPr txBox="1">
            <a:spLocks noChangeArrowheads="1"/>
          </p:cNvSpPr>
          <p:nvPr/>
        </p:nvSpPr>
        <p:spPr bwMode="auto">
          <a:xfrm>
            <a:off x="11279188" y="15240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（二）社会主义道德的原则</a:t>
            </a:r>
          </a:p>
        </p:txBody>
      </p:sp>
      <p:pic>
        <p:nvPicPr>
          <p:cNvPr id="95238" name="Picture 2" descr="http://img05.tooopen.com/images/20140324/sy_5747606692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9812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矩形 6"/>
          <p:cNvSpPr/>
          <p:nvPr/>
        </p:nvSpPr>
        <p:spPr>
          <a:xfrm>
            <a:off x="3176692" y="4933950"/>
            <a:ext cx="3480440" cy="584775"/>
          </a:xfrm>
          <a:prstGeom prst="rect">
            <a:avLst/>
          </a:prstGeom>
          <a:noFill/>
        </p:spPr>
        <p:txBody>
          <a:bodyPr wrap="none">
            <a:spAutoFit/>
          </a:bodyPr>
          <a:lstStyle/>
          <a:p>
            <a:pPr algn="ctr">
              <a:defRPr/>
            </a:pPr>
            <a:r>
              <a:rPr lang="zh-CN" alt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黑体" panose="02010609060101010101" pitchFamily="49" charset="-122"/>
                <a:ea typeface="黑体" panose="02010609060101010101" pitchFamily="49" charset="-122"/>
                <a:sym typeface="+mn-ea"/>
              </a:rPr>
              <a:t>上述三条不可分割</a:t>
            </a:r>
          </a:p>
        </p:txBody>
      </p:sp>
      <p:sp>
        <p:nvSpPr>
          <p:cNvPr id="95240" name="TextBox 7"/>
          <p:cNvSpPr txBox="1">
            <a:spLocks noChangeArrowheads="1"/>
          </p:cNvSpPr>
          <p:nvPr/>
        </p:nvSpPr>
        <p:spPr bwMode="auto">
          <a:xfrm>
            <a:off x="8993188" y="3019425"/>
            <a:ext cx="1930400" cy="46196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en-US" sz="2400">
                <a:latin typeface="Calibri" panose="020F0502020204030204" pitchFamily="34" charset="0"/>
              </a:rPr>
              <a:t>理想状态</a:t>
            </a:r>
          </a:p>
        </p:txBody>
      </p:sp>
      <p:sp>
        <p:nvSpPr>
          <p:cNvPr id="95241" name="TextBox 8"/>
          <p:cNvSpPr txBox="1">
            <a:spLocks noChangeArrowheads="1"/>
          </p:cNvSpPr>
          <p:nvPr/>
        </p:nvSpPr>
        <p:spPr bwMode="auto">
          <a:xfrm>
            <a:off x="8993188" y="3557588"/>
            <a:ext cx="1930400" cy="46196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en-US" sz="2400">
                <a:latin typeface="Calibri" panose="020F0502020204030204" pitchFamily="34" charset="0"/>
              </a:rPr>
              <a:t>有条件</a:t>
            </a:r>
          </a:p>
        </p:txBody>
      </p:sp>
      <p:sp>
        <p:nvSpPr>
          <p:cNvPr id="95242" name="TextBox 9"/>
          <p:cNvSpPr txBox="1">
            <a:spLocks noChangeArrowheads="1"/>
          </p:cNvSpPr>
          <p:nvPr/>
        </p:nvSpPr>
        <p:spPr bwMode="auto">
          <a:xfrm>
            <a:off x="2336800" y="6019800"/>
            <a:ext cx="5283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hlinkClick r:id="rId7" action="ppaction://hlinksldjump"/>
              </a:rPr>
              <a:t>集体主义分为三个层次的要求</a:t>
            </a:r>
            <a:endParaRPr lang="zh-CN" altLang="en-US" sz="2800">
              <a:latin typeface="宋体" panose="02010600030101010101" pitchFamily="2" charset="-122"/>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内容占位符 2"/>
          <p:cNvSpPr>
            <a:spLocks noGrp="1" noChangeArrowheads="1"/>
          </p:cNvSpPr>
          <p:nvPr>
            <p:ph idx="1"/>
          </p:nvPr>
        </p:nvSpPr>
        <p:spPr>
          <a:xfrm>
            <a:off x="350838" y="1271588"/>
            <a:ext cx="10879137" cy="3486150"/>
          </a:xfrm>
        </p:spPr>
        <p:txBody>
          <a:bodyPr/>
          <a:lstStyle/>
          <a:p>
            <a:pPr>
              <a:lnSpc>
                <a:spcPct val="150000"/>
              </a:lnSpc>
            </a:pPr>
            <a:r>
              <a:rPr lang="zh-CN" altLang="en-US" smtClean="0"/>
              <a:t>国家利益、社会整体利益和个人利益的辩证统一</a:t>
            </a:r>
            <a:endParaRPr lang="zh-CN" altLang="en-US" smtClean="0">
              <a:latin typeface="华文楷体" panose="02010600040101010101" charset="-122"/>
              <a:ea typeface="华文楷体" panose="02010600040101010101" charset="-122"/>
              <a:sym typeface="宋体" panose="02010600030101010101" pitchFamily="2" charset="-122"/>
            </a:endParaRPr>
          </a:p>
          <a:p>
            <a:pPr lvl="1">
              <a:lnSpc>
                <a:spcPct val="150000"/>
              </a:lnSpc>
            </a:pPr>
            <a:r>
              <a:rPr lang="zh-CN" altLang="en-US" sz="2800" smtClean="0">
                <a:latin typeface="宋体" panose="02010600030101010101" pitchFamily="2" charset="-122"/>
                <a:ea typeface="宋体" panose="02010600030101010101" pitchFamily="2" charset="-122"/>
              </a:rPr>
              <a:t>国家利益、社会整体利益体现着个人根本的、长远的利益，是所有社会成员共同利益的统一；</a:t>
            </a:r>
            <a:endParaRPr lang="en-US" altLang="zh-CN" sz="2800" smtClean="0">
              <a:latin typeface="宋体" panose="02010600030101010101" pitchFamily="2" charset="-122"/>
              <a:ea typeface="宋体" panose="02010600030101010101" pitchFamily="2" charset="-122"/>
            </a:endParaRPr>
          </a:p>
          <a:p>
            <a:pPr lvl="1">
              <a:lnSpc>
                <a:spcPct val="150000"/>
              </a:lnSpc>
            </a:pPr>
            <a:r>
              <a:rPr lang="zh-CN" altLang="en-US" sz="2800" smtClean="0">
                <a:latin typeface="宋体" panose="02010600030101010101" pitchFamily="2" charset="-122"/>
                <a:ea typeface="宋体" panose="02010600030101010101" pitchFamily="2" charset="-122"/>
              </a:rPr>
              <a:t>每个人的正当利益，又都是国家利益、社会整体利益不可分割的组成部分。</a:t>
            </a:r>
          </a:p>
        </p:txBody>
      </p:sp>
      <p:sp>
        <p:nvSpPr>
          <p:cNvPr id="8195" name="页脚占位符 3"/>
          <p:cNvSpPr>
            <a:spLocks noGrp="1"/>
          </p:cNvSpPr>
          <p:nvPr>
            <p:ph type="ftr" sz="quarter" idx="11"/>
          </p:nvPr>
        </p:nvSpPr>
        <p:spPr>
          <a:xfrm>
            <a:off x="9042400" y="6477000"/>
            <a:ext cx="2540000" cy="228600"/>
          </a:xfrm>
        </p:spPr>
        <p:txBody>
          <a:bodyPr/>
          <a:lstStyle/>
          <a:p>
            <a:pPr>
              <a:defRPr/>
            </a:pPr>
            <a:r>
              <a:rPr lang="en-US" altLang="zh-CN" smtClean="0">
                <a:latin typeface="Arial" panose="020B0604020202020204" pitchFamily="34" charset="0"/>
              </a:rPr>
              <a:t>www.themegallery.com</a:t>
            </a:r>
          </a:p>
        </p:txBody>
      </p:sp>
      <p:sp>
        <p:nvSpPr>
          <p:cNvPr id="5" name="标题 3"/>
          <p:cNvSpPr>
            <a:spLocks noGrp="1" noRot="1" noChangeArrowheads="1"/>
          </p:cNvSpPr>
          <p:nvPr>
            <p:ph type="title"/>
          </p:nvPr>
        </p:nvSpPr>
        <p:spPr>
          <a:xfrm>
            <a:off x="812800" y="522288"/>
            <a:ext cx="10566400" cy="585787"/>
          </a:xfrm>
        </p:spPr>
        <p:txBody>
          <a:bodyPr>
            <a:spAutoFit/>
          </a:bodyPr>
          <a:lstStyle/>
          <a:p>
            <a:r>
              <a:rPr lang="zh-CN" altLang="en-US" sz="3200" smtClean="0"/>
              <a:t>一、社会主义道德的核心和原则</a:t>
            </a:r>
            <a:endParaRPr lang="zh-CN" altLang="en-US" sz="3200" smtClean="0">
              <a:latin typeface="华文楷体" panose="02010600040101010101" charset="-122"/>
              <a:ea typeface="华文楷体" panose="02010600040101010101" charset="-122"/>
              <a:sym typeface="宋体" panose="02010600030101010101" pitchFamily="2" charset="-122"/>
            </a:endParaRPr>
          </a:p>
        </p:txBody>
      </p:sp>
      <p:pic>
        <p:nvPicPr>
          <p:cNvPr id="96261" name="Picture 2" descr="http://www.cnnb.com.cn/pic/0/01/39/73/1397315_8466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5713" y="4886325"/>
            <a:ext cx="2001837"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2" name="Picture 4" descr="http://img.zjol.com.cn/pic/0/03/59/88/3598812_1931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4819650"/>
            <a:ext cx="3405188"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3" name="TextBox 6"/>
          <p:cNvSpPr txBox="1">
            <a:spLocks noChangeArrowheads="1"/>
          </p:cNvSpPr>
          <p:nvPr/>
        </p:nvSpPr>
        <p:spPr bwMode="auto">
          <a:xfrm>
            <a:off x="3832225" y="4976813"/>
            <a:ext cx="39624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各方争论、博弈，是达成三方辩证统一的路径之一。</a:t>
            </a:r>
          </a:p>
        </p:txBody>
      </p:sp>
      <p:sp>
        <p:nvSpPr>
          <p:cNvPr id="96264" name="TextBox 7"/>
          <p:cNvSpPr txBox="1">
            <a:spLocks noChangeArrowheads="1"/>
          </p:cNvSpPr>
          <p:nvPr/>
        </p:nvSpPr>
        <p:spPr bwMode="auto">
          <a:xfrm>
            <a:off x="4470400" y="6324600"/>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4" action="ppaction://hlinksldjump"/>
              </a:rPr>
              <a:t>返回“涵义”页</a:t>
            </a:r>
            <a:endParaRPr lang="zh-CN" altLang="en-US" sz="1800">
              <a:latin typeface="Calibri" panose="020F0502020204030204" pitchFamily="34" charset="0"/>
            </a:endParaRPr>
          </a:p>
        </p:txBody>
      </p:sp>
      <p:sp>
        <p:nvSpPr>
          <p:cNvPr id="96265" name="TextBox 14"/>
          <p:cNvSpPr txBox="1">
            <a:spLocks noChangeArrowheads="1"/>
          </p:cNvSpPr>
          <p:nvPr/>
        </p:nvSpPr>
        <p:spPr bwMode="auto">
          <a:xfrm>
            <a:off x="11576050" y="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（二）社会主义道德的原则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noChangeArrowheads="1"/>
          </p:cNvSpPr>
          <p:nvPr>
            <p:ph type="title"/>
          </p:nvPr>
        </p:nvSpPr>
        <p:spPr/>
        <p:txBody>
          <a:bodyPr/>
          <a:lstStyle/>
          <a:p>
            <a:r>
              <a:rPr lang="zh-CN" altLang="en-US" sz="3200" smtClean="0"/>
              <a:t>一、社会主义道德的核心和原则</a:t>
            </a:r>
            <a:endParaRPr lang="zh-CN" altLang="en-US" smtClean="0"/>
          </a:p>
        </p:txBody>
      </p:sp>
      <p:sp>
        <p:nvSpPr>
          <p:cNvPr id="97283" name="内容占位符 2"/>
          <p:cNvSpPr>
            <a:spLocks noGrp="1" noChangeArrowheads="1"/>
          </p:cNvSpPr>
          <p:nvPr>
            <p:ph idx="1"/>
          </p:nvPr>
        </p:nvSpPr>
        <p:spPr>
          <a:xfrm>
            <a:off x="914400" y="1295400"/>
            <a:ext cx="10201275" cy="5029200"/>
          </a:xfrm>
        </p:spPr>
        <p:txBody>
          <a:bodyPr/>
          <a:lstStyle/>
          <a:p>
            <a:r>
              <a:rPr lang="zh-CN" altLang="en-US" smtClean="0"/>
              <a:t>国家利益、社会整体利益高于个人利益</a:t>
            </a:r>
          </a:p>
          <a:p>
            <a:pPr lvl="1"/>
            <a:r>
              <a:rPr lang="zh-CN" altLang="en-US" sz="2800" smtClean="0">
                <a:latin typeface="宋体" panose="02010600030101010101" pitchFamily="2" charset="-122"/>
                <a:ea typeface="宋体" panose="02010600030101010101" pitchFamily="2" charset="-122"/>
              </a:rPr>
              <a:t>成立的条件：</a:t>
            </a:r>
            <a:endParaRPr lang="en-US" altLang="zh-CN" sz="2800" smtClean="0">
              <a:latin typeface="宋体" panose="02010600030101010101" pitchFamily="2" charset="-122"/>
              <a:ea typeface="宋体" panose="02010600030101010101" pitchFamily="2" charset="-122"/>
            </a:endParaRPr>
          </a:p>
          <a:p>
            <a:pPr lvl="1">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    个人利益与国家利益、社会整体利益发生矛盾冲突，尤其发生</a:t>
            </a:r>
            <a:r>
              <a:rPr lang="zh-CN" altLang="en-US" sz="2800" smtClean="0">
                <a:solidFill>
                  <a:schemeClr val="accent2"/>
                </a:solidFill>
                <a:latin typeface="宋体" panose="02010600030101010101" pitchFamily="2" charset="-122"/>
                <a:ea typeface="宋体" panose="02010600030101010101" pitchFamily="2" charset="-122"/>
              </a:rPr>
              <a:t>激烈冲突</a:t>
            </a:r>
            <a:r>
              <a:rPr lang="zh-CN" altLang="en-US" sz="2800" smtClean="0">
                <a:latin typeface="宋体" panose="02010600030101010101" pitchFamily="2" charset="-122"/>
                <a:ea typeface="宋体" panose="02010600030101010101" pitchFamily="2" charset="-122"/>
              </a:rPr>
              <a:t>的时候。</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关键点：集体主义要求个人为国家、社会做出牺牲并</a:t>
            </a:r>
            <a:r>
              <a:rPr lang="zh-CN" altLang="en-US" sz="2800" smtClean="0">
                <a:solidFill>
                  <a:schemeClr val="accent2"/>
                </a:solidFill>
                <a:latin typeface="宋体" panose="02010600030101010101" pitchFamily="2" charset="-122"/>
                <a:ea typeface="宋体" panose="02010600030101010101" pitchFamily="2" charset="-122"/>
              </a:rPr>
              <a:t>不是任意的</a:t>
            </a:r>
            <a:r>
              <a:rPr lang="zh-CN" altLang="en-US" sz="2800" smtClean="0">
                <a:latin typeface="宋体" panose="02010600030101010101" pitchFamily="2" charset="-122"/>
                <a:ea typeface="宋体" panose="02010600030101010101" pitchFamily="2" charset="-122"/>
              </a:rPr>
              <a:t>。</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讨论：“任意”的后果是什么？</a:t>
            </a:r>
            <a:endParaRPr lang="en-US" altLang="zh-CN" sz="2800" smtClean="0">
              <a:latin typeface="宋体" panose="02010600030101010101" pitchFamily="2" charset="-122"/>
              <a:ea typeface="宋体" panose="02010600030101010101" pitchFamily="2" charset="-122"/>
            </a:endParaRPr>
          </a:p>
        </p:txBody>
      </p:sp>
      <p:sp>
        <p:nvSpPr>
          <p:cNvPr id="97284" name="TextBox 8"/>
          <p:cNvSpPr txBox="1">
            <a:spLocks noChangeArrowheads="1"/>
          </p:cNvSpPr>
          <p:nvPr/>
        </p:nvSpPr>
        <p:spPr bwMode="auto">
          <a:xfrm>
            <a:off x="8266113" y="5895975"/>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2" action="ppaction://hlinksldjump"/>
              </a:rPr>
              <a:t>返回“涵义”页</a:t>
            </a:r>
            <a:endParaRPr lang="zh-CN" altLang="en-US" sz="1800">
              <a:latin typeface="Calibri" panose="020F0502020204030204" pitchFamily="34" charset="0"/>
            </a:endParaRPr>
          </a:p>
        </p:txBody>
      </p:sp>
      <p:pic>
        <p:nvPicPr>
          <p:cNvPr id="97285" name="Picture 8" descr="U1400P1T1D12586765F21DT200703221644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850" y="4767263"/>
            <a:ext cx="2457450" cy="180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6" name="TextBox 10"/>
          <p:cNvSpPr txBox="1">
            <a:spLocks noChangeArrowheads="1"/>
          </p:cNvSpPr>
          <p:nvPr/>
        </p:nvSpPr>
        <p:spPr bwMode="auto">
          <a:xfrm>
            <a:off x="4043363" y="5562600"/>
            <a:ext cx="38814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“钉子户”违背了集体主义道德吗？</a:t>
            </a:r>
          </a:p>
        </p:txBody>
      </p:sp>
      <p:sp>
        <p:nvSpPr>
          <p:cNvPr id="97287" name="TextBox 14"/>
          <p:cNvSpPr txBox="1">
            <a:spLocks noChangeArrowheads="1"/>
          </p:cNvSpPr>
          <p:nvPr/>
        </p:nvSpPr>
        <p:spPr bwMode="auto">
          <a:xfrm>
            <a:off x="11279188" y="15240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（二）社会主义道德的原则</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noChangeArrowheads="1"/>
          </p:cNvSpPr>
          <p:nvPr>
            <p:ph type="title"/>
          </p:nvPr>
        </p:nvSpPr>
        <p:spPr/>
        <p:txBody>
          <a:bodyPr/>
          <a:lstStyle/>
          <a:p>
            <a:r>
              <a:rPr lang="zh-CN" altLang="en-US" sz="3200" smtClean="0"/>
              <a:t>一、社会主义道德的核心和原则</a:t>
            </a:r>
          </a:p>
        </p:txBody>
      </p:sp>
      <p:sp>
        <p:nvSpPr>
          <p:cNvPr id="98307" name="内容占位符 2"/>
          <p:cNvSpPr>
            <a:spLocks noGrp="1" noChangeArrowheads="1"/>
          </p:cNvSpPr>
          <p:nvPr>
            <p:ph idx="1"/>
          </p:nvPr>
        </p:nvSpPr>
        <p:spPr>
          <a:xfrm>
            <a:off x="585788" y="1404938"/>
            <a:ext cx="10144125" cy="2667000"/>
          </a:xfrm>
        </p:spPr>
        <p:txBody>
          <a:bodyPr/>
          <a:lstStyle/>
          <a:p>
            <a:r>
              <a:rPr lang="zh-CN" altLang="en-US" smtClean="0"/>
              <a:t>重视和保障个人的正当利益</a:t>
            </a:r>
          </a:p>
          <a:p>
            <a:pPr lvl="1"/>
            <a:r>
              <a:rPr lang="zh-CN" altLang="en-US" sz="2800" smtClean="0">
                <a:latin typeface="宋体" panose="02010600030101010101" pitchFamily="2" charset="-122"/>
                <a:ea typeface="宋体" panose="02010600030101010101" pitchFamily="2" charset="-122"/>
              </a:rPr>
              <a:t>集体主义促进和保障个人正当利益的实现</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并不是：任何个人不分场合不分时间的利益需求，都应该无条件得到满足</a:t>
            </a:r>
            <a:r>
              <a:rPr lang="zh-CN" altLang="en-US" sz="2400" smtClean="0">
                <a:latin typeface="宋体" panose="02010600030101010101" pitchFamily="2" charset="-122"/>
                <a:ea typeface="宋体" panose="02010600030101010101" pitchFamily="2" charset="-122"/>
              </a:rPr>
              <a:t>。</a:t>
            </a:r>
          </a:p>
        </p:txBody>
      </p:sp>
      <p:sp>
        <p:nvSpPr>
          <p:cNvPr id="98308" name="TextBox 7"/>
          <p:cNvSpPr txBox="1">
            <a:spLocks noChangeArrowheads="1"/>
          </p:cNvSpPr>
          <p:nvPr/>
        </p:nvSpPr>
        <p:spPr bwMode="auto">
          <a:xfrm>
            <a:off x="6684963" y="6129338"/>
            <a:ext cx="2438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2" action="ppaction://hlinksldjump"/>
              </a:rPr>
              <a:t>返回“涵义”页</a:t>
            </a:r>
            <a:endParaRPr lang="zh-CN" altLang="en-US" sz="1800">
              <a:latin typeface="Calibri" panose="020F0502020204030204" pitchFamily="34" charset="0"/>
            </a:endParaRPr>
          </a:p>
        </p:txBody>
      </p:sp>
      <p:pic>
        <p:nvPicPr>
          <p:cNvPr id="98309" name="Picture 6" descr="http://i0.sinaimg.cn/travel/2013/0618/U9517P704DT201306181058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538" y="4359275"/>
            <a:ext cx="4978400" cy="249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10" name="TextBox 10"/>
          <p:cNvSpPr txBox="1">
            <a:spLocks noChangeArrowheads="1"/>
          </p:cNvSpPr>
          <p:nvPr/>
        </p:nvSpPr>
        <p:spPr bwMode="auto">
          <a:xfrm>
            <a:off x="5543550" y="4471988"/>
            <a:ext cx="49291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驴友遇险组织救援，有人认为这是浪费社会资源，应当受到谴责。你的看法？</a:t>
            </a:r>
          </a:p>
        </p:txBody>
      </p:sp>
      <p:sp>
        <p:nvSpPr>
          <p:cNvPr id="98311" name="TextBox 14"/>
          <p:cNvSpPr txBox="1">
            <a:spLocks noChangeArrowheads="1"/>
          </p:cNvSpPr>
          <p:nvPr/>
        </p:nvSpPr>
        <p:spPr bwMode="auto">
          <a:xfrm>
            <a:off x="11279188" y="1524000"/>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（二）社会主义道德的原则</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noChangeArrowheads="1"/>
          </p:cNvSpPr>
          <p:nvPr>
            <p:ph type="title"/>
          </p:nvPr>
        </p:nvSpPr>
        <p:spPr/>
        <p:txBody>
          <a:bodyPr/>
          <a:lstStyle/>
          <a:p>
            <a:r>
              <a:rPr lang="zh-CN" altLang="en-US" sz="3200" smtClean="0">
                <a:latin typeface="华文中宋" panose="02010600040101010101" pitchFamily="2" charset="-122"/>
                <a:ea typeface="华文中宋" panose="02010600040101010101" pitchFamily="2" charset="-122"/>
              </a:rPr>
              <a:t>一、社会主义道德的核心和原则</a:t>
            </a:r>
            <a:endParaRPr lang="zh-CN" altLang="en-US" sz="3200" smtClean="0">
              <a:solidFill>
                <a:srgbClr val="FFFF00"/>
              </a:solidFill>
              <a:latin typeface="华文中宋" panose="02010600040101010101" pitchFamily="2" charset="-122"/>
              <a:ea typeface="华文中宋" panose="02010600040101010101" pitchFamily="2" charset="-122"/>
            </a:endParaRPr>
          </a:p>
        </p:txBody>
      </p:sp>
      <p:sp>
        <p:nvSpPr>
          <p:cNvPr id="99331" name="内容占位符 2"/>
          <p:cNvSpPr>
            <a:spLocks noGrp="1" noChangeArrowheads="1"/>
          </p:cNvSpPr>
          <p:nvPr>
            <p:ph sz="half" idx="1"/>
          </p:nvPr>
        </p:nvSpPr>
        <p:spPr>
          <a:xfrm>
            <a:off x="914400" y="1676400"/>
            <a:ext cx="5689600" cy="3429000"/>
          </a:xfrm>
        </p:spPr>
        <p:txBody>
          <a:bodyPr/>
          <a:lstStyle/>
          <a:p>
            <a:r>
              <a:rPr lang="zh-CN" altLang="en-US" sz="2800" smtClean="0">
                <a:latin typeface="宋体" panose="02010600030101010101" pitchFamily="2" charset="-122"/>
                <a:ea typeface="宋体" panose="02010600030101010101" pitchFamily="2" charset="-122"/>
              </a:rPr>
              <a:t>集体主义分为三个层次的要求</a:t>
            </a:r>
          </a:p>
          <a:p>
            <a:pPr lvl="1"/>
            <a:r>
              <a:rPr lang="zh-CN" altLang="en-US" sz="2800" smtClean="0">
                <a:latin typeface="宋体" panose="02010600030101010101" pitchFamily="2" charset="-122"/>
                <a:ea typeface="宋体" panose="02010600030101010101" pitchFamily="2" charset="-122"/>
              </a:rPr>
              <a:t>无私奉献、一心为公</a:t>
            </a:r>
            <a:endParaRPr lang="en-US" altLang="zh-CN" sz="2800" smtClean="0">
              <a:latin typeface="宋体" panose="02010600030101010101" pitchFamily="2" charset="-122"/>
              <a:ea typeface="宋体" panose="02010600030101010101" pitchFamily="2" charset="-122"/>
            </a:endParaRPr>
          </a:p>
          <a:p>
            <a:pPr lvl="1"/>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先公后私、先人后己</a:t>
            </a:r>
            <a:endParaRPr lang="en-US" altLang="zh-CN" sz="2800" smtClean="0">
              <a:latin typeface="宋体" panose="02010600030101010101" pitchFamily="2" charset="-122"/>
              <a:ea typeface="宋体" panose="02010600030101010101" pitchFamily="2" charset="-122"/>
            </a:endParaRPr>
          </a:p>
          <a:p>
            <a:pPr lvl="1"/>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顾全大局、遵纪守法、热爱祖国、诚实劳动</a:t>
            </a:r>
          </a:p>
        </p:txBody>
      </p:sp>
      <p:sp>
        <p:nvSpPr>
          <p:cNvPr id="99332" name="内容占位符 4"/>
          <p:cNvSpPr>
            <a:spLocks noGrp="1" noChangeArrowheads="1"/>
          </p:cNvSpPr>
          <p:nvPr>
            <p:ph sz="half" idx="2"/>
          </p:nvPr>
        </p:nvSpPr>
        <p:spPr>
          <a:xfrm>
            <a:off x="7300913" y="2185988"/>
            <a:ext cx="4064000" cy="2700337"/>
          </a:xfrm>
        </p:spPr>
        <p:txBody>
          <a:bodyPr/>
          <a:lstStyle/>
          <a:p>
            <a:pPr>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共产党员，先进分子</a:t>
            </a:r>
            <a:endParaRPr lang="en-US"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endParaRPr lang="en-US"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具有较高社会主义道德觉悟的人</a:t>
            </a:r>
            <a:endParaRPr lang="en-US"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公民</a:t>
            </a:r>
          </a:p>
        </p:txBody>
      </p:sp>
      <p:pic>
        <p:nvPicPr>
          <p:cNvPr id="99333" name="Picture 2" descr="http://p2.so.qhimgs1.com/t01ba200abad439be1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1225" y="5334000"/>
            <a:ext cx="2898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4" name="TextBox 6"/>
          <p:cNvSpPr txBox="1">
            <a:spLocks noChangeArrowheads="1"/>
          </p:cNvSpPr>
          <p:nvPr/>
        </p:nvSpPr>
        <p:spPr bwMode="auto">
          <a:xfrm>
            <a:off x="711200" y="6172200"/>
            <a:ext cx="223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3" action="ppaction://hlinksldjump"/>
              </a:rPr>
              <a:t>返回本节目录</a:t>
            </a:r>
            <a:endParaRPr lang="zh-CN" altLang="en-US" sz="1800">
              <a:latin typeface="Calibri" panose="020F0502020204030204" pitchFamily="34" charset="0"/>
            </a:endParaRPr>
          </a:p>
        </p:txBody>
      </p:sp>
      <p:sp>
        <p:nvSpPr>
          <p:cNvPr id="8" name="矩形 7"/>
          <p:cNvSpPr/>
          <p:nvPr/>
        </p:nvSpPr>
        <p:spPr>
          <a:xfrm>
            <a:off x="3703592" y="5491163"/>
            <a:ext cx="3789819"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800" b="1" dirty="0">
                <a:latin typeface="宋体" panose="02010600030101010101" pitchFamily="2" charset="-122"/>
                <a:ea typeface="宋体" panose="02010600030101010101" pitchFamily="2" charset="-122"/>
                <a:sym typeface="+mn-ea"/>
              </a:rPr>
              <a:t>你的追求在哪个层次</a:t>
            </a:r>
            <a:r>
              <a:rPr lang="zh-CN" altLang="en-US" sz="2800" dirty="0">
                <a:sym typeface="+mn-ea"/>
              </a:rPr>
              <a:t>？</a:t>
            </a:r>
          </a:p>
        </p:txBody>
      </p:sp>
      <p:sp>
        <p:nvSpPr>
          <p:cNvPr id="99336" name="TextBox 14"/>
          <p:cNvSpPr txBox="1">
            <a:spLocks noChangeArrowheads="1"/>
          </p:cNvSpPr>
          <p:nvPr/>
        </p:nvSpPr>
        <p:spPr bwMode="auto">
          <a:xfrm>
            <a:off x="11279188" y="538163"/>
            <a:ext cx="615950" cy="5029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rPr>
              <a:t>（二）社会主义道德的原则</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noChangeArrowheads="1"/>
          </p:cNvSpPr>
          <p:nvPr>
            <p:ph type="title"/>
          </p:nvPr>
        </p:nvSpPr>
        <p:spPr>
          <a:xfrm>
            <a:off x="2198688" y="282575"/>
            <a:ext cx="8763000" cy="650875"/>
          </a:xfrm>
        </p:spPr>
        <p:txBody>
          <a:bodyPr/>
          <a:lstStyle/>
          <a:p>
            <a:r>
              <a:rPr lang="zh-CN" altLang="en-US" sz="3200" smtClean="0">
                <a:latin typeface="华文中宋" panose="02010600040101010101" pitchFamily="2" charset="-122"/>
                <a:ea typeface="华文中宋" panose="02010600040101010101" pitchFamily="2" charset="-122"/>
              </a:rPr>
              <a:t>二、 社会公德</a:t>
            </a:r>
          </a:p>
        </p:txBody>
      </p:sp>
      <p:sp>
        <p:nvSpPr>
          <p:cNvPr id="100355" name="内容占位符 2"/>
          <p:cNvSpPr>
            <a:spLocks noGrp="1" noChangeArrowheads="1"/>
          </p:cNvSpPr>
          <p:nvPr>
            <p:ph sz="half" idx="1"/>
          </p:nvPr>
        </p:nvSpPr>
        <p:spPr>
          <a:xfrm>
            <a:off x="914400" y="1676400"/>
            <a:ext cx="4165600" cy="4648200"/>
          </a:xfrm>
        </p:spPr>
        <p:txBody>
          <a:bodyPr/>
          <a:lstStyle/>
          <a:p>
            <a:r>
              <a:rPr lang="zh-CN" altLang="zh-CN" sz="2800" smtClean="0">
                <a:latin typeface="宋体" panose="02010600030101010101" pitchFamily="2" charset="-122"/>
                <a:ea typeface="宋体" panose="02010600030101010101" pitchFamily="2" charset="-122"/>
              </a:rPr>
              <a:t>社会公德的主要内容</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文明礼貌</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助人为乐</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爱护公物</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保护环境</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遵纪守法</a:t>
            </a:r>
          </a:p>
          <a:p>
            <a:endParaRPr lang="zh-CN" altLang="en-US" smtClean="0"/>
          </a:p>
        </p:txBody>
      </p:sp>
      <p:sp>
        <p:nvSpPr>
          <p:cNvPr id="5" name="内容占位符 4"/>
          <p:cNvSpPr>
            <a:spLocks noGrp="1" noChangeArrowheads="1"/>
          </p:cNvSpPr>
          <p:nvPr>
            <p:ph sz="half" idx="2"/>
          </p:nvPr>
        </p:nvSpPr>
        <p:spPr>
          <a:xfrm>
            <a:off x="5994400" y="1676400"/>
            <a:ext cx="5689600" cy="4648200"/>
          </a:xfrm>
        </p:spPr>
        <p:txBody>
          <a:bodyPr/>
          <a:lstStyle/>
          <a:p>
            <a:pPr>
              <a:buFont typeface="Wingdings" panose="05000000000000000000" pitchFamily="2" charset="2"/>
              <a:buNone/>
            </a:pPr>
            <a:r>
              <a:rPr lang="zh-CN" altLang="zh-CN" sz="2800" smtClean="0">
                <a:latin typeface="宋体" panose="02010600030101010101" pitchFamily="2" charset="-122"/>
                <a:ea typeface="宋体" panose="02010600030101010101" pitchFamily="2" charset="-122"/>
              </a:rPr>
              <a:t>课堂调查：</a:t>
            </a:r>
          </a:p>
          <a:p>
            <a:pPr>
              <a:buFont typeface="Wingdings" panose="05000000000000000000" pitchFamily="2" charset="2"/>
              <a:buNone/>
            </a:pPr>
            <a:r>
              <a:rPr lang="zh-CN" altLang="zh-CN" sz="2800" smtClean="0">
                <a:latin typeface="宋体" panose="02010600030101010101" pitchFamily="2" charset="-122"/>
                <a:ea typeface="宋体" panose="02010600030101010101" pitchFamily="2" charset="-122"/>
              </a:rPr>
              <a:t>①你是不是一个</a:t>
            </a:r>
            <a:r>
              <a:rPr lang="zh-CN" altLang="en-US" sz="2800" smtClean="0">
                <a:latin typeface="宋体" panose="02010600030101010101" pitchFamily="2" charset="-122"/>
                <a:ea typeface="宋体" panose="02010600030101010101" pitchFamily="2" charset="-122"/>
              </a:rPr>
              <a:t>守公德</a:t>
            </a:r>
            <a:r>
              <a:rPr lang="zh-CN" altLang="zh-CN" sz="2800" smtClean="0">
                <a:latin typeface="宋体" panose="02010600030101010101" pitchFamily="2" charset="-122"/>
                <a:ea typeface="宋体" panose="02010600030101010101" pitchFamily="2" charset="-122"/>
              </a:rPr>
              <a:t>的人？</a:t>
            </a:r>
          </a:p>
          <a:p>
            <a:pPr>
              <a:buFont typeface="Wingdings" panose="05000000000000000000" pitchFamily="2" charset="2"/>
              <a:buNone/>
            </a:pPr>
            <a:r>
              <a:rPr lang="zh-CN" altLang="zh-CN" sz="2800" smtClean="0">
                <a:latin typeface="宋体" panose="02010600030101010101" pitchFamily="2" charset="-122"/>
                <a:ea typeface="宋体" panose="02010600030101010101" pitchFamily="2" charset="-122"/>
              </a:rPr>
              <a:t>②</a:t>
            </a:r>
            <a:r>
              <a:rPr lang="zh-CN" altLang="en-US" sz="2800" smtClean="0">
                <a:latin typeface="宋体" panose="02010600030101010101" pitchFamily="2" charset="-122"/>
                <a:ea typeface="宋体" panose="02010600030101010101" pitchFamily="2" charset="-122"/>
              </a:rPr>
              <a:t>你觉得生活中守公德的人多吗？</a:t>
            </a:r>
            <a:endParaRPr lang="en-US"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endParaRPr lang="zh-CN"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      大数据显示：选择“是”的人，</a:t>
            </a:r>
            <a:r>
              <a:rPr lang="zh-CN" altLang="zh-CN" sz="2800" smtClean="0">
                <a:latin typeface="宋体" panose="02010600030101010101" pitchFamily="2" charset="-122"/>
                <a:ea typeface="宋体" panose="02010600030101010101" pitchFamily="2" charset="-122"/>
              </a:rPr>
              <a:t>①远远大于②。</a:t>
            </a:r>
            <a:r>
              <a:rPr lang="zh-CN" altLang="en-US" sz="2800" smtClean="0">
                <a:latin typeface="宋体" panose="02010600030101010101" pitchFamily="2" charset="-122"/>
                <a:ea typeface="宋体" panose="02010600030101010101" pitchFamily="2" charset="-122"/>
              </a:rPr>
              <a:t>“人人高于平均数”，</a:t>
            </a:r>
            <a:r>
              <a:rPr lang="zh-CN" altLang="zh-CN" sz="2800" smtClean="0">
                <a:latin typeface="宋体" panose="02010600030101010101" pitchFamily="2" charset="-122"/>
                <a:ea typeface="宋体" panose="02010600030101010101" pitchFamily="2" charset="-122"/>
              </a:rPr>
              <a:t>为什么？</a:t>
            </a:r>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noChangeArrowheads="1"/>
          </p:cNvSpPr>
          <p:nvPr>
            <p:ph type="title"/>
          </p:nvPr>
        </p:nvSpPr>
        <p:spPr/>
        <p:txBody>
          <a:bodyPr/>
          <a:lstStyle/>
          <a:p>
            <a:r>
              <a:rPr lang="zh-CN" altLang="en-US" sz="3200" smtClean="0"/>
              <a:t>二、 社会公德</a:t>
            </a:r>
          </a:p>
        </p:txBody>
      </p:sp>
      <p:sp>
        <p:nvSpPr>
          <p:cNvPr id="101379" name="内容占位符 2"/>
          <p:cNvSpPr>
            <a:spLocks noGrp="1" noChangeArrowheads="1"/>
          </p:cNvSpPr>
          <p:nvPr>
            <p:ph idx="1"/>
          </p:nvPr>
        </p:nvSpPr>
        <p:spPr>
          <a:xfrm>
            <a:off x="700088" y="1519238"/>
            <a:ext cx="10464800" cy="1676400"/>
          </a:xfrm>
        </p:spPr>
        <p:txBody>
          <a:bodyPr/>
          <a:lstStyle/>
          <a:p>
            <a:r>
              <a:rPr lang="zh-CN" altLang="en-US" smtClean="0"/>
              <a:t>公用地悲剧</a:t>
            </a:r>
          </a:p>
          <a:p>
            <a:pPr>
              <a:buFont typeface="Wingdings" panose="05000000000000000000" pitchFamily="2" charset="2"/>
              <a:buNone/>
            </a:pPr>
            <a:r>
              <a:rPr lang="en-US" altLang="zh-CN" smtClean="0"/>
              <a:t>    </a:t>
            </a:r>
            <a:r>
              <a:rPr lang="zh-CN" altLang="zh-CN" smtClean="0"/>
              <a:t>加勒特</a:t>
            </a:r>
            <a:r>
              <a:rPr lang="en-US" altLang="zh-CN" smtClean="0"/>
              <a:t>·</a:t>
            </a:r>
            <a:r>
              <a:rPr lang="zh-CN" altLang="zh-CN" smtClean="0"/>
              <a:t>哈丁</a:t>
            </a:r>
            <a:r>
              <a:rPr lang="zh-CN" altLang="en-US" smtClean="0"/>
              <a:t>：</a:t>
            </a:r>
            <a:r>
              <a:rPr lang="en-US" altLang="zh-CN" smtClean="0"/>
              <a:t>"</a:t>
            </a:r>
            <a:r>
              <a:rPr lang="zh-CN" altLang="zh-CN" smtClean="0"/>
              <a:t>公共资源的自由使用会毁灭所有的公共资源</a:t>
            </a:r>
            <a:r>
              <a:rPr lang="en-US" altLang="zh-CN" smtClean="0"/>
              <a:t>"</a:t>
            </a:r>
            <a:r>
              <a:rPr lang="zh-CN" altLang="zh-CN" smtClean="0"/>
              <a:t>。</a:t>
            </a:r>
            <a:endParaRPr lang="zh-CN" altLang="en-US" smtClean="0"/>
          </a:p>
        </p:txBody>
      </p:sp>
      <p:sp>
        <p:nvSpPr>
          <p:cNvPr id="101380" name="TextBox 5"/>
          <p:cNvSpPr txBox="1">
            <a:spLocks noChangeArrowheads="1"/>
          </p:cNvSpPr>
          <p:nvPr/>
        </p:nvSpPr>
        <p:spPr bwMode="auto">
          <a:xfrm>
            <a:off x="1016000" y="3200400"/>
            <a:ext cx="1655763" cy="830263"/>
          </a:xfrm>
          <a:prstGeom prst="rect">
            <a:avLst/>
          </a:prstGeom>
          <a:solidFill>
            <a:srgbClr val="6E6E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solidFill>
                  <a:schemeClr val="bg1"/>
                </a:solidFill>
                <a:latin typeface="Calibri" panose="020F0502020204030204" pitchFamily="34" charset="0"/>
              </a:rPr>
              <a:t>牧民想要更高收入</a:t>
            </a:r>
          </a:p>
        </p:txBody>
      </p:sp>
      <p:sp>
        <p:nvSpPr>
          <p:cNvPr id="101381" name="TextBox 9"/>
          <p:cNvSpPr txBox="1">
            <a:spLocks noChangeArrowheads="1"/>
          </p:cNvSpPr>
          <p:nvPr/>
        </p:nvSpPr>
        <p:spPr bwMode="auto">
          <a:xfrm>
            <a:off x="3902075" y="3200400"/>
            <a:ext cx="1112838" cy="830263"/>
          </a:xfrm>
          <a:prstGeom prst="rect">
            <a:avLst/>
          </a:prstGeom>
          <a:solidFill>
            <a:srgbClr val="6E6E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solidFill>
                  <a:schemeClr val="bg1"/>
                </a:solidFill>
                <a:latin typeface="Calibri" panose="020F0502020204030204" pitchFamily="34" charset="0"/>
              </a:rPr>
              <a:t>多养羊</a:t>
            </a:r>
            <a:endParaRPr lang="en-US" altLang="zh-CN" sz="2400">
              <a:solidFill>
                <a:schemeClr val="bg1"/>
              </a:solidFill>
              <a:latin typeface="Calibri" panose="020F0502020204030204" pitchFamily="34" charset="0"/>
            </a:endParaRPr>
          </a:p>
          <a:p>
            <a:pPr>
              <a:buFont typeface="Arial" panose="020B0604020202020204" pitchFamily="34" charset="0"/>
              <a:buNone/>
            </a:pPr>
            <a:endParaRPr lang="zh-CN" altLang="en-US" sz="2400">
              <a:solidFill>
                <a:schemeClr val="bg1"/>
              </a:solidFill>
              <a:latin typeface="Calibri" panose="020F0502020204030204" pitchFamily="34" charset="0"/>
            </a:endParaRPr>
          </a:p>
        </p:txBody>
      </p:sp>
      <p:sp>
        <p:nvSpPr>
          <p:cNvPr id="101382" name="TextBox 10"/>
          <p:cNvSpPr txBox="1">
            <a:spLocks noChangeArrowheads="1"/>
          </p:cNvSpPr>
          <p:nvPr/>
        </p:nvSpPr>
        <p:spPr bwMode="auto">
          <a:xfrm>
            <a:off x="6604000" y="3200400"/>
            <a:ext cx="1654175" cy="830263"/>
          </a:xfrm>
          <a:prstGeom prst="rect">
            <a:avLst/>
          </a:prstGeom>
          <a:solidFill>
            <a:srgbClr val="6E6E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solidFill>
                  <a:schemeClr val="bg1"/>
                </a:solidFill>
                <a:latin typeface="Calibri" panose="020F0502020204030204" pitchFamily="34" charset="0"/>
              </a:rPr>
              <a:t>草地逐渐</a:t>
            </a:r>
            <a:endParaRPr lang="en-US" altLang="zh-CN" sz="2400">
              <a:solidFill>
                <a:schemeClr val="bg1"/>
              </a:solidFill>
              <a:latin typeface="Calibri" panose="020F0502020204030204" pitchFamily="34" charset="0"/>
            </a:endParaRPr>
          </a:p>
          <a:p>
            <a:pPr>
              <a:buFont typeface="Arial" panose="020B0604020202020204" pitchFamily="34" charset="0"/>
              <a:buNone/>
            </a:pPr>
            <a:r>
              <a:rPr lang="zh-CN" altLang="en-US" sz="2400">
                <a:solidFill>
                  <a:schemeClr val="bg1"/>
                </a:solidFill>
                <a:latin typeface="Calibri" panose="020F0502020204030204" pitchFamily="34" charset="0"/>
              </a:rPr>
              <a:t>枯竭</a:t>
            </a:r>
          </a:p>
        </p:txBody>
      </p:sp>
      <p:sp>
        <p:nvSpPr>
          <p:cNvPr id="101383" name="TextBox 11"/>
          <p:cNvSpPr txBox="1">
            <a:spLocks noChangeArrowheads="1"/>
          </p:cNvSpPr>
          <p:nvPr/>
        </p:nvSpPr>
        <p:spPr bwMode="auto">
          <a:xfrm>
            <a:off x="9448800" y="3200400"/>
            <a:ext cx="2133600" cy="830263"/>
          </a:xfrm>
          <a:prstGeom prst="rect">
            <a:avLst/>
          </a:prstGeom>
          <a:solidFill>
            <a:srgbClr val="6E6E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solidFill>
                  <a:schemeClr val="bg1"/>
                </a:solidFill>
                <a:latin typeface="Calibri" panose="020F0502020204030204" pitchFamily="34" charset="0"/>
              </a:rPr>
              <a:t>羊死</a:t>
            </a:r>
            <a:endParaRPr lang="en-US" altLang="zh-CN" sz="2400">
              <a:solidFill>
                <a:schemeClr val="bg1"/>
              </a:solidFill>
              <a:latin typeface="Calibri" panose="020F0502020204030204" pitchFamily="34" charset="0"/>
            </a:endParaRPr>
          </a:p>
          <a:p>
            <a:pPr>
              <a:buFont typeface="Arial" panose="020B0604020202020204" pitchFamily="34" charset="0"/>
              <a:buNone/>
            </a:pPr>
            <a:endParaRPr lang="zh-CN" altLang="en-US" sz="2400">
              <a:solidFill>
                <a:schemeClr val="bg1"/>
              </a:solidFill>
              <a:latin typeface="Calibri" panose="020F0502020204030204" pitchFamily="34" charset="0"/>
            </a:endParaRPr>
          </a:p>
        </p:txBody>
      </p:sp>
      <p:sp>
        <p:nvSpPr>
          <p:cNvPr id="13" name="右箭头 12"/>
          <p:cNvSpPr/>
          <p:nvPr/>
        </p:nvSpPr>
        <p:spPr>
          <a:xfrm>
            <a:off x="3251200" y="3581400"/>
            <a:ext cx="304800" cy="15240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13"/>
          <p:cNvSpPr/>
          <p:nvPr/>
        </p:nvSpPr>
        <p:spPr>
          <a:xfrm>
            <a:off x="5624513" y="3567113"/>
            <a:ext cx="304800" cy="15240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右箭头 14"/>
          <p:cNvSpPr/>
          <p:nvPr/>
        </p:nvSpPr>
        <p:spPr>
          <a:xfrm>
            <a:off x="8740775" y="3567113"/>
            <a:ext cx="304800" cy="15240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横卷形 15"/>
          <p:cNvSpPr/>
          <p:nvPr/>
        </p:nvSpPr>
        <p:spPr>
          <a:xfrm>
            <a:off x="812800" y="4191000"/>
            <a:ext cx="5791200" cy="23622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chemeClr val="tx1"/>
                </a:solidFill>
                <a:sym typeface="+mn-ea"/>
              </a:rPr>
              <a:t>老张看完关于假疫苗的新闻报道狠狠骂道：“这些人都该判死刑！”放下手机，他舀了一大勺地沟油，准备炸油条，心安理得地开始一天的生意。</a:t>
            </a:r>
            <a:endParaRPr lang="en-US" altLang="zh-CN" dirty="0">
              <a:solidFill>
                <a:schemeClr val="tx1"/>
              </a:solidFill>
              <a:sym typeface="+mn-ea"/>
            </a:endParaRPr>
          </a:p>
          <a:p>
            <a:pPr>
              <a:defRPr/>
            </a:pPr>
            <a:r>
              <a:rPr lang="en-US" altLang="zh-CN" dirty="0">
                <a:solidFill>
                  <a:schemeClr val="tx1"/>
                </a:solidFill>
                <a:sym typeface="+mn-ea"/>
              </a:rPr>
              <a:t>                              ——</a:t>
            </a:r>
            <a:r>
              <a:rPr lang="zh-CN" altLang="en-US" dirty="0">
                <a:solidFill>
                  <a:schemeClr val="tx1"/>
                </a:solidFill>
                <a:sym typeface="+mn-ea"/>
              </a:rPr>
              <a:t>网友</a:t>
            </a:r>
          </a:p>
        </p:txBody>
      </p:sp>
      <p:sp>
        <p:nvSpPr>
          <p:cNvPr id="101388" name="TextBox 16"/>
          <p:cNvSpPr txBox="1">
            <a:spLocks noChangeArrowheads="1"/>
          </p:cNvSpPr>
          <p:nvPr/>
        </p:nvSpPr>
        <p:spPr bwMode="auto">
          <a:xfrm>
            <a:off x="6615113" y="4800600"/>
            <a:ext cx="54006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洪水汹涌，哪一滴水是无辜的？</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noChangeArrowheads="1"/>
          </p:cNvSpPr>
          <p:nvPr>
            <p:ph type="title"/>
          </p:nvPr>
        </p:nvSpPr>
        <p:spPr>
          <a:xfrm>
            <a:off x="2141538" y="1739900"/>
            <a:ext cx="8763000" cy="650875"/>
          </a:xfrm>
        </p:spPr>
        <p:txBody>
          <a:bodyPr/>
          <a:lstStyle/>
          <a:p>
            <a:r>
              <a:rPr lang="zh-CN" altLang="en-US" sz="2800" smtClean="0">
                <a:solidFill>
                  <a:schemeClr val="tx1"/>
                </a:solidFill>
              </a:rPr>
              <a:t>我们同在一条船</a:t>
            </a:r>
          </a:p>
        </p:txBody>
      </p:sp>
      <p:sp>
        <p:nvSpPr>
          <p:cNvPr id="6" name="矩形 5"/>
          <p:cNvSpPr/>
          <p:nvPr/>
        </p:nvSpPr>
        <p:spPr>
          <a:xfrm>
            <a:off x="4272424" y="2967334"/>
            <a:ext cx="3647152" cy="923330"/>
          </a:xfrm>
          <a:prstGeom prst="rect">
            <a:avLst/>
          </a:prstGeom>
          <a:noFill/>
        </p:spPr>
        <p:txBody>
          <a:bodyPr wrap="none">
            <a:spAutoFit/>
          </a:bodyPr>
          <a:lstStyle/>
          <a:p>
            <a:pPr algn="ctr">
              <a:defRPr/>
            </a:pP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mn-ea"/>
              </a:rPr>
              <a:t>从我做起！</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noChangeArrowheads="1"/>
          </p:cNvSpPr>
          <p:nvPr>
            <p:ph type="title"/>
          </p:nvPr>
        </p:nvSpPr>
        <p:spPr/>
        <p:txBody>
          <a:bodyPr/>
          <a:lstStyle/>
          <a:p>
            <a:r>
              <a:rPr lang="zh-CN" altLang="en-US" sz="3200" smtClean="0"/>
              <a:t>二、 社会公德</a:t>
            </a:r>
          </a:p>
        </p:txBody>
      </p:sp>
      <p:sp>
        <p:nvSpPr>
          <p:cNvPr id="104451" name="内容占位符 2"/>
          <p:cNvSpPr>
            <a:spLocks noGrp="1" noChangeArrowheads="1"/>
          </p:cNvSpPr>
          <p:nvPr>
            <p:ph idx="1"/>
          </p:nvPr>
        </p:nvSpPr>
        <p:spPr>
          <a:xfrm>
            <a:off x="914400" y="1676400"/>
            <a:ext cx="5588000" cy="4648200"/>
          </a:xfrm>
        </p:spPr>
        <p:txBody>
          <a:bodyPr/>
          <a:lstStyle/>
          <a:p>
            <a:r>
              <a:rPr lang="zh-CN" altLang="zh-CN" smtClean="0"/>
              <a:t>网络</a:t>
            </a:r>
            <a:r>
              <a:rPr lang="en-US" altLang="zh-CN" smtClean="0"/>
              <a:t>——</a:t>
            </a:r>
            <a:r>
              <a:rPr lang="zh-CN" altLang="zh-CN" smtClean="0"/>
              <a:t>新兴的公共生活环境</a:t>
            </a:r>
            <a:endParaRPr lang="zh-CN" altLang="en-US" smtClean="0"/>
          </a:p>
          <a:p>
            <a:r>
              <a:rPr lang="zh-CN" altLang="zh-CN" smtClean="0"/>
              <a:t>网络道德要求</a:t>
            </a:r>
            <a:endParaRPr lang="en-US" altLang="zh-CN" smtClean="0"/>
          </a:p>
          <a:p>
            <a:pPr lvl="1"/>
            <a:r>
              <a:rPr lang="zh-CN" altLang="zh-CN" sz="2800" smtClean="0">
                <a:latin typeface="宋体" panose="02010600030101010101" pitchFamily="2" charset="-122"/>
                <a:ea typeface="宋体" panose="02010600030101010101" pitchFamily="2" charset="-122"/>
              </a:rPr>
              <a:t>正确使用网络工具</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健康进行网络交往</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自觉避免沉迷网络</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加强网络道德自律</a:t>
            </a:r>
            <a:endParaRPr lang="en-US" altLang="zh-CN" sz="2800" smtClean="0">
              <a:latin typeface="宋体" panose="02010600030101010101" pitchFamily="2" charset="-122"/>
              <a:ea typeface="宋体" panose="02010600030101010101" pitchFamily="2" charset="-122"/>
            </a:endParaRPr>
          </a:p>
          <a:p>
            <a:pPr lvl="1"/>
            <a:r>
              <a:rPr lang="zh-CN" altLang="zh-CN" sz="2800" smtClean="0">
                <a:latin typeface="宋体" panose="02010600030101010101" pitchFamily="2" charset="-122"/>
                <a:ea typeface="宋体" panose="02010600030101010101" pitchFamily="2" charset="-122"/>
              </a:rPr>
              <a:t>积极引导网络舆论</a:t>
            </a:r>
          </a:p>
          <a:p>
            <a:endParaRPr lang="zh-CN" altLang="en-US" smtClean="0"/>
          </a:p>
        </p:txBody>
      </p:sp>
      <p:sp>
        <p:nvSpPr>
          <p:cNvPr id="6" name="虚尾箭头 5"/>
          <p:cNvSpPr/>
          <p:nvPr/>
        </p:nvSpPr>
        <p:spPr>
          <a:xfrm>
            <a:off x="5892800" y="3429000"/>
            <a:ext cx="812800" cy="1143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453" name="TextBox 6"/>
          <p:cNvSpPr txBox="1">
            <a:spLocks noChangeArrowheads="1"/>
          </p:cNvSpPr>
          <p:nvPr/>
        </p:nvSpPr>
        <p:spPr bwMode="auto">
          <a:xfrm>
            <a:off x="7620000" y="3429000"/>
            <a:ext cx="4064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zh-CN" sz="2800">
                <a:latin typeface="宋体" panose="02010600030101010101" pitchFamily="2" charset="-122"/>
                <a:ea typeface="宋体" panose="02010600030101010101" pitchFamily="2" charset="-122"/>
              </a:rPr>
              <a:t>如何提高网络信息的辨识能力？</a:t>
            </a:r>
            <a:endParaRPr lang="zh-CN" altLang="en-US" sz="2800">
              <a:latin typeface="宋体" panose="02010600030101010101" pitchFamily="2" charset="-122"/>
              <a:ea typeface="宋体" panose="02010600030101010101" pitchFamily="2" charset="-122"/>
            </a:endParaRPr>
          </a:p>
        </p:txBody>
      </p:sp>
      <p:pic>
        <p:nvPicPr>
          <p:cNvPr id="104454"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8800" y="25146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p:txBody>
          <a:bodyPr/>
          <a:lstStyle/>
          <a:p>
            <a:r>
              <a:rPr lang="zh-CN" altLang="en-US" sz="3200" smtClean="0"/>
              <a:t>一、什么是道德</a:t>
            </a:r>
          </a:p>
        </p:txBody>
      </p:sp>
      <p:sp>
        <p:nvSpPr>
          <p:cNvPr id="7171" name="内容占位符 2"/>
          <p:cNvSpPr>
            <a:spLocks noGrp="1"/>
          </p:cNvSpPr>
          <p:nvPr>
            <p:ph idx="1"/>
          </p:nvPr>
        </p:nvSpPr>
        <p:spPr/>
        <p:txBody>
          <a:bodyPr/>
          <a:lstStyle/>
          <a:p>
            <a:pPr>
              <a:defRPr/>
            </a:pPr>
            <a:r>
              <a:rPr lang="zh-CN" altLang="en-US" b="1" noProof="1">
                <a:solidFill>
                  <a:srgbClr val="002060"/>
                </a:solidFill>
                <a:cs typeface="宋体" panose="02010600030101010101" pitchFamily="2" charset="-122"/>
              </a:rPr>
              <a:t>（一）道德的起源</a:t>
            </a:r>
            <a:endParaRPr lang="zh-CN" altLang="en-US" noProof="1">
              <a:cs typeface="宋体" panose="02010600030101010101" pitchFamily="2" charset="-122"/>
            </a:endParaRPr>
          </a:p>
          <a:p>
            <a:pPr marL="0" indent="0">
              <a:buFont typeface="Wingdings" panose="05000000000000000000" pitchFamily="2" charset="2"/>
              <a:buNone/>
              <a:defRPr/>
            </a:pPr>
            <a:endParaRPr lang="en-US" altLang="zh-CN" noProof="1">
              <a:cs typeface="宋体" panose="02010600030101010101" pitchFamily="2" charset="-122"/>
            </a:endParaRPr>
          </a:p>
          <a:p>
            <a:pPr marL="0" indent="0">
              <a:lnSpc>
                <a:spcPct val="150000"/>
              </a:lnSpc>
              <a:spcBef>
                <a:spcPts val="0"/>
              </a:spcBef>
              <a:buFont typeface="Wingdings" panose="05000000000000000000" pitchFamily="2" charset="2"/>
              <a:buNone/>
              <a:defRPr/>
            </a:pPr>
            <a:r>
              <a:rPr lang="en-US" altLang="zh-CN" b="1" noProof="1">
                <a:cs typeface="宋体" panose="02010600030101010101" pitchFamily="2" charset="-122"/>
              </a:rPr>
              <a:t>“</a:t>
            </a:r>
            <a:r>
              <a:rPr lang="zh-CN" altLang="en-US" b="1" noProof="1">
                <a:cs typeface="宋体" panose="02010600030101010101" pitchFamily="2" charset="-122"/>
              </a:rPr>
              <a:t>天意神启论</a:t>
            </a:r>
            <a:r>
              <a:rPr lang="en-US" altLang="zh-CN" b="1" noProof="1">
                <a:cs typeface="宋体" panose="02010600030101010101" pitchFamily="2" charset="-122"/>
              </a:rPr>
              <a:t>”</a:t>
            </a:r>
          </a:p>
          <a:p>
            <a:pPr marL="0" indent="0">
              <a:lnSpc>
                <a:spcPct val="150000"/>
              </a:lnSpc>
              <a:spcBef>
                <a:spcPts val="0"/>
              </a:spcBef>
              <a:buFont typeface="Wingdings" panose="05000000000000000000" pitchFamily="2" charset="2"/>
              <a:buNone/>
              <a:defRPr/>
            </a:pPr>
            <a:r>
              <a:rPr lang="en-US" altLang="zh-CN" b="1" noProof="1">
                <a:cs typeface="宋体" panose="02010600030101010101" pitchFamily="2" charset="-122"/>
              </a:rPr>
              <a:t>“</a:t>
            </a:r>
            <a:r>
              <a:rPr lang="zh-CN" altLang="en-US" b="1" noProof="1">
                <a:cs typeface="宋体" panose="02010600030101010101" pitchFamily="2" charset="-122"/>
              </a:rPr>
              <a:t>先天人性论</a:t>
            </a:r>
            <a:r>
              <a:rPr lang="en-US" altLang="zh-CN" b="1" noProof="1">
                <a:cs typeface="宋体" panose="02010600030101010101" pitchFamily="2" charset="-122"/>
              </a:rPr>
              <a:t>”</a:t>
            </a:r>
          </a:p>
          <a:p>
            <a:pPr marL="0" indent="0">
              <a:lnSpc>
                <a:spcPct val="150000"/>
              </a:lnSpc>
              <a:spcBef>
                <a:spcPts val="0"/>
              </a:spcBef>
              <a:buFont typeface="Wingdings" panose="05000000000000000000" pitchFamily="2" charset="2"/>
              <a:buNone/>
              <a:defRPr/>
            </a:pPr>
            <a:r>
              <a:rPr lang="en-US" altLang="zh-CN" b="1" noProof="1">
                <a:cs typeface="宋体" panose="02010600030101010101" pitchFamily="2" charset="-122"/>
              </a:rPr>
              <a:t>“</a:t>
            </a:r>
            <a:r>
              <a:rPr lang="zh-CN" altLang="en-US" b="1" noProof="1">
                <a:cs typeface="宋体" panose="02010600030101010101" pitchFamily="2" charset="-122"/>
              </a:rPr>
              <a:t>情感欲望轮</a:t>
            </a:r>
            <a:r>
              <a:rPr lang="en-US" altLang="zh-CN" b="1" noProof="1">
                <a:cs typeface="宋体" panose="02010600030101010101" pitchFamily="2" charset="-122"/>
              </a:rPr>
              <a:t>”</a:t>
            </a:r>
          </a:p>
          <a:p>
            <a:pPr marL="0" indent="0">
              <a:lnSpc>
                <a:spcPct val="150000"/>
              </a:lnSpc>
              <a:spcBef>
                <a:spcPts val="0"/>
              </a:spcBef>
              <a:buFont typeface="Wingdings" panose="05000000000000000000" pitchFamily="2" charset="2"/>
              <a:buNone/>
              <a:defRPr/>
            </a:pPr>
            <a:r>
              <a:rPr lang="en-US" altLang="zh-CN" b="1" noProof="1">
                <a:cs typeface="宋体" panose="02010600030101010101" pitchFamily="2" charset="-122"/>
              </a:rPr>
              <a:t>“</a:t>
            </a:r>
            <a:r>
              <a:rPr lang="zh-CN" altLang="en-US" b="1" noProof="1">
                <a:cs typeface="宋体" panose="02010600030101010101" pitchFamily="2" charset="-122"/>
              </a:rPr>
              <a:t>动物本能论</a:t>
            </a:r>
            <a:r>
              <a:rPr lang="en-US" altLang="zh-CN" b="1" noProof="1">
                <a:cs typeface="宋体" panose="02010600030101010101" pitchFamily="2" charset="-122"/>
              </a:rPr>
              <a:t>”</a:t>
            </a:r>
          </a:p>
        </p:txBody>
      </p:sp>
      <p:pic>
        <p:nvPicPr>
          <p:cNvPr id="17412" name="图片 2" descr="道德讲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4425" y="1676400"/>
            <a:ext cx="381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noChangeArrowheads="1"/>
          </p:cNvSpPr>
          <p:nvPr>
            <p:ph type="title"/>
          </p:nvPr>
        </p:nvSpPr>
        <p:spPr/>
        <p:txBody>
          <a:bodyPr/>
          <a:lstStyle/>
          <a:p>
            <a:r>
              <a:rPr lang="zh-CN" altLang="en-US" sz="2800" smtClean="0">
                <a:latin typeface="宋体" panose="02010600030101010101" pitchFamily="2" charset="-122"/>
                <a:ea typeface="宋体" panose="02010600030101010101" pitchFamily="2" charset="-122"/>
              </a:rPr>
              <a:t>案例：</a:t>
            </a:r>
            <a:r>
              <a:rPr lang="zh-CN" altLang="zh-CN" sz="2800" smtClean="0">
                <a:latin typeface="宋体" panose="02010600030101010101" pitchFamily="2" charset="-122"/>
                <a:ea typeface="宋体" panose="02010600030101010101" pitchFamily="2" charset="-122"/>
              </a:rPr>
              <a:t>疫苗案沸腾网络期间的真假信息</a:t>
            </a:r>
            <a:endParaRPr lang="zh-CN" altLang="en-US" sz="2800" smtClean="0">
              <a:latin typeface="宋体" panose="02010600030101010101" pitchFamily="2" charset="-122"/>
              <a:ea typeface="宋体" panose="02010600030101010101" pitchFamily="2" charset="-122"/>
            </a:endParaRPr>
          </a:p>
        </p:txBody>
      </p:sp>
      <p:pic>
        <p:nvPicPr>
          <p:cNvPr id="105475" name="内容占位符 4" descr="微信图片_20180809205917.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06400" y="1371600"/>
            <a:ext cx="4470400" cy="5486400"/>
          </a:xfrm>
        </p:spPr>
      </p:pic>
      <p:sp>
        <p:nvSpPr>
          <p:cNvPr id="4" name="页脚占位符 3"/>
          <p:cNvSpPr>
            <a:spLocks noGrp="1"/>
          </p:cNvSpPr>
          <p:nvPr>
            <p:ph type="ftr" sz="quarter" idx="11"/>
          </p:nvPr>
        </p:nvSpPr>
        <p:spPr>
          <a:xfrm>
            <a:off x="9042400" y="6477000"/>
            <a:ext cx="2540000" cy="228600"/>
          </a:xfrm>
        </p:spPr>
        <p:txBody>
          <a:bodyPr/>
          <a:lstStyle/>
          <a:p>
            <a:pPr>
              <a:defRPr/>
            </a:pPr>
            <a:r>
              <a:rPr lang="en-US" altLang="zh-CN" smtClean="0"/>
              <a:t>www.themegallery.com</a:t>
            </a:r>
            <a:endParaRPr lang="en-US" altLang="zh-CN"/>
          </a:p>
        </p:txBody>
      </p:sp>
      <p:pic>
        <p:nvPicPr>
          <p:cNvPr id="105477" name="图片 6" descr="微信图片_201808092101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9950" y="1219200"/>
            <a:ext cx="7367588"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a:xfrm>
            <a:off x="9042400" y="6477000"/>
            <a:ext cx="2540000" cy="228600"/>
          </a:xfrm>
        </p:spPr>
        <p:txBody>
          <a:bodyPr/>
          <a:lstStyle/>
          <a:p>
            <a:pPr>
              <a:defRPr/>
            </a:pPr>
            <a:r>
              <a:rPr lang="en-US" altLang="zh-CN" smtClean="0"/>
              <a:t>www.themegallery.com</a:t>
            </a:r>
            <a:endParaRPr lang="en-US" altLang="zh-CN"/>
          </a:p>
        </p:txBody>
      </p:sp>
      <p:pic>
        <p:nvPicPr>
          <p:cNvPr id="106499" name="图片 4" descr="微信图片_2018080920594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0"/>
            <a:ext cx="502920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0" name="内容占位符 7" descr="微信图片_20180809210012.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451600" y="0"/>
            <a:ext cx="5029200" cy="67056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内容占位符 4" descr="微信图片_2018080921002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03200" y="4763"/>
            <a:ext cx="5181600" cy="6908800"/>
          </a:xfrm>
        </p:spPr>
      </p:pic>
      <p:sp>
        <p:nvSpPr>
          <p:cNvPr id="4" name="页脚占位符 3"/>
          <p:cNvSpPr>
            <a:spLocks noGrp="1"/>
          </p:cNvSpPr>
          <p:nvPr>
            <p:ph type="ftr" sz="quarter" idx="11"/>
          </p:nvPr>
        </p:nvSpPr>
        <p:spPr>
          <a:xfrm>
            <a:off x="9042400" y="6477000"/>
            <a:ext cx="2540000" cy="228600"/>
          </a:xfrm>
        </p:spPr>
        <p:txBody>
          <a:bodyPr/>
          <a:lstStyle/>
          <a:p>
            <a:pPr>
              <a:defRPr/>
            </a:pPr>
            <a:r>
              <a:rPr lang="en-US" altLang="zh-CN" smtClean="0"/>
              <a:t>www.themegallery.com</a:t>
            </a:r>
            <a:endParaRPr lang="en-US" altLang="zh-CN"/>
          </a:p>
        </p:txBody>
      </p:sp>
      <p:pic>
        <p:nvPicPr>
          <p:cNvPr id="107524" name="图片 5" descr="微信图片_201808092100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0"/>
            <a:ext cx="5143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爆炸形 1 8"/>
          <p:cNvSpPr/>
          <p:nvPr/>
        </p:nvSpPr>
        <p:spPr>
          <a:xfrm>
            <a:off x="6448425" y="623888"/>
            <a:ext cx="5080000" cy="510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8547" name="内容占位符 4" descr="微信图片_20180809210039.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06400" y="0"/>
            <a:ext cx="5080000" cy="6773863"/>
          </a:xfrm>
        </p:spPr>
      </p:pic>
      <p:sp>
        <p:nvSpPr>
          <p:cNvPr id="108548" name="TextBox 7"/>
          <p:cNvSpPr txBox="1">
            <a:spLocks noChangeArrowheads="1"/>
          </p:cNvSpPr>
          <p:nvPr/>
        </p:nvSpPr>
        <p:spPr bwMode="auto">
          <a:xfrm>
            <a:off x="7402513" y="2266950"/>
            <a:ext cx="32559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solidFill>
                  <a:schemeClr val="bg1"/>
                </a:solidFill>
                <a:latin typeface="宋体" panose="02010600030101010101" pitchFamily="2" charset="-122"/>
                <a:ea typeface="宋体" panose="02010600030101010101" pitchFamily="2" charset="-122"/>
              </a:rPr>
              <a:t>美日欧要携手零关税，中国被踢出局腹背受敌！</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noChangeArrowheads="1"/>
          </p:cNvSpPr>
          <p:nvPr>
            <p:ph type="title"/>
          </p:nvPr>
        </p:nvSpPr>
        <p:spPr/>
        <p:txBody>
          <a:bodyPr/>
          <a:lstStyle/>
          <a:p>
            <a:r>
              <a:rPr lang="zh-CN" altLang="en-US" sz="3200" smtClean="0">
                <a:latin typeface="华文中宋" panose="02010600040101010101" pitchFamily="2" charset="-122"/>
                <a:ea typeface="华文中宋" panose="02010600040101010101" pitchFamily="2" charset="-122"/>
              </a:rPr>
              <a:t>二、 社会公德</a:t>
            </a:r>
            <a:endParaRPr lang="zh-CN" altLang="en-US" sz="3200" smtClean="0">
              <a:solidFill>
                <a:srgbClr val="FFFF00"/>
              </a:solidFill>
              <a:latin typeface="华文中宋" panose="02010600040101010101" pitchFamily="2" charset="-122"/>
              <a:ea typeface="华文中宋" panose="02010600040101010101" pitchFamily="2" charset="-122"/>
            </a:endParaRPr>
          </a:p>
        </p:txBody>
      </p:sp>
      <p:sp>
        <p:nvSpPr>
          <p:cNvPr id="109571" name="内容占位符 2"/>
          <p:cNvSpPr>
            <a:spLocks noGrp="1" noChangeArrowheads="1"/>
          </p:cNvSpPr>
          <p:nvPr>
            <p:ph sz="half" idx="1"/>
          </p:nvPr>
        </p:nvSpPr>
        <p:spPr>
          <a:xfrm>
            <a:off x="914400" y="1676400"/>
            <a:ext cx="5130800" cy="3429000"/>
          </a:xfrm>
        </p:spPr>
        <p:txBody>
          <a:bodyPr/>
          <a:lstStyle/>
          <a:p>
            <a:pPr>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辨真假</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r>
              <a:rPr lang="zh-CN" altLang="zh-CN" sz="2800" smtClean="0">
                <a:latin typeface="宋体" panose="02010600030101010101" pitchFamily="2" charset="-122"/>
                <a:ea typeface="宋体" panose="02010600030101010101" pitchFamily="2" charset="-122"/>
              </a:rPr>
              <a:t>信息源</a:t>
            </a:r>
          </a:p>
          <a:p>
            <a:pPr lvl="1">
              <a:buFont typeface="Arial" panose="020B0604020202020204" pitchFamily="34" charset="0"/>
              <a:buChar char="•"/>
            </a:pPr>
            <a:r>
              <a:rPr lang="zh-CN" altLang="zh-CN" sz="2800" smtClean="0">
                <a:latin typeface="宋体" panose="02010600030101010101" pitchFamily="2" charset="-122"/>
                <a:ea typeface="宋体" panose="02010600030101010101" pitchFamily="2" charset="-122"/>
              </a:rPr>
              <a:t>有无事实、细节</a:t>
            </a:r>
          </a:p>
          <a:p>
            <a:pPr lvl="1">
              <a:buFont typeface="Arial" panose="020B0604020202020204" pitchFamily="34" charset="0"/>
              <a:buChar char="•"/>
            </a:pPr>
            <a:r>
              <a:rPr lang="zh-CN" altLang="zh-CN" sz="2800" smtClean="0">
                <a:latin typeface="宋体" panose="02010600030101010101" pitchFamily="2" charset="-122"/>
                <a:ea typeface="宋体" panose="02010600030101010101" pitchFamily="2" charset="-122"/>
              </a:rPr>
              <a:t>逻辑</a:t>
            </a:r>
            <a:r>
              <a:rPr lang="zh-CN" altLang="en-US" sz="2800" smtClean="0">
                <a:latin typeface="宋体" panose="02010600030101010101" pitchFamily="2" charset="-122"/>
                <a:ea typeface="宋体" panose="02010600030101010101" pitchFamily="2" charset="-122"/>
              </a:rPr>
              <a:t>分析</a:t>
            </a:r>
            <a:r>
              <a:rPr lang="zh-CN" altLang="zh-CN" sz="2800" smtClean="0">
                <a:latin typeface="宋体" panose="02010600030101010101" pitchFamily="2" charset="-122"/>
                <a:ea typeface="宋体" panose="02010600030101010101" pitchFamily="2" charset="-122"/>
              </a:rPr>
              <a:t>还是情绪宣泄</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部分事实还是全部事实</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endParaRPr lang="zh-CN" altLang="zh-CN" sz="1800" smtClean="0"/>
          </a:p>
          <a:p>
            <a:pPr>
              <a:buFont typeface="Arial" panose="020B0604020202020204" pitchFamily="34" charset="0"/>
              <a:buChar char="•"/>
            </a:pPr>
            <a:endParaRPr lang="zh-CN" altLang="en-US" smtClean="0"/>
          </a:p>
        </p:txBody>
      </p:sp>
      <p:sp>
        <p:nvSpPr>
          <p:cNvPr id="109572" name="内容占位符 4"/>
          <p:cNvSpPr>
            <a:spLocks noGrp="1" noChangeArrowheads="1"/>
          </p:cNvSpPr>
          <p:nvPr>
            <p:ph sz="half" idx="2"/>
          </p:nvPr>
        </p:nvSpPr>
        <p:spPr>
          <a:xfrm>
            <a:off x="6248400" y="1676400"/>
            <a:ext cx="5130800" cy="3352800"/>
          </a:xfrm>
        </p:spPr>
        <p:txBody>
          <a:bodyPr/>
          <a:lstStyle/>
          <a:p>
            <a:pPr>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知是非</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立场</a:t>
            </a:r>
            <a:endParaRPr lang="en-US" altLang="zh-CN" sz="2800" smtClean="0">
              <a:latin typeface="宋体" panose="02010600030101010101" pitchFamily="2" charset="-122"/>
              <a:ea typeface="宋体" panose="02010600030101010101" pitchFamily="2" charset="-122"/>
            </a:endParaRPr>
          </a:p>
          <a:p>
            <a:pPr lvl="2">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批评是为了建设</a:t>
            </a:r>
            <a:endParaRPr lang="en-US" altLang="zh-CN" sz="2800" smtClean="0">
              <a:latin typeface="宋体" panose="02010600030101010101" pitchFamily="2" charset="-122"/>
              <a:ea typeface="宋体" panose="02010600030101010101" pitchFamily="2" charset="-122"/>
            </a:endParaRPr>
          </a:p>
          <a:p>
            <a:pPr lvl="2">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批评是为了贬损</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是否偷换概念（个别</a:t>
            </a:r>
            <a:r>
              <a:rPr lang="en-US" altLang="zh-CN" sz="2800" smtClean="0">
                <a:latin typeface="宋体" panose="02010600030101010101" pitchFamily="2" charset="-122"/>
                <a:ea typeface="宋体" panose="02010600030101010101" pitchFamily="2" charset="-122"/>
              </a:rPr>
              <a:t>—</a:t>
            </a:r>
            <a:r>
              <a:rPr lang="zh-CN" altLang="en-US" sz="2800" smtClean="0">
                <a:latin typeface="宋体" panose="02010600030101010101" pitchFamily="2" charset="-122"/>
                <a:ea typeface="宋体" panose="02010600030101010101" pitchFamily="2" charset="-122"/>
              </a:rPr>
              <a:t>整体）</a:t>
            </a:r>
            <a:endParaRPr lang="en-US" altLang="zh-CN" sz="2800" smtClean="0">
              <a:latin typeface="宋体" panose="02010600030101010101" pitchFamily="2" charset="-122"/>
              <a:ea typeface="宋体" panose="02010600030101010101" pitchFamily="2" charset="-122"/>
            </a:endParaRPr>
          </a:p>
          <a:p>
            <a:pPr lvl="1">
              <a:buFont typeface="Arial" panose="020B0604020202020204" pitchFamily="34" charset="0"/>
              <a:buChar char="•"/>
            </a:pPr>
            <a:r>
              <a:rPr lang="zh-CN" altLang="en-US" sz="2800" smtClean="0">
                <a:latin typeface="宋体" panose="02010600030101010101" pitchFamily="2" charset="-122"/>
                <a:ea typeface="宋体" panose="02010600030101010101" pitchFamily="2" charset="-122"/>
              </a:rPr>
              <a:t>是否双重标准</a:t>
            </a:r>
          </a:p>
        </p:txBody>
      </p:sp>
      <p:sp>
        <p:nvSpPr>
          <p:cNvPr id="109573" name="TextBox 5"/>
          <p:cNvSpPr txBox="1">
            <a:spLocks noChangeArrowheads="1"/>
          </p:cNvSpPr>
          <p:nvPr/>
        </p:nvSpPr>
        <p:spPr bwMode="auto">
          <a:xfrm>
            <a:off x="711200" y="6172200"/>
            <a:ext cx="223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2" action="ppaction://hlinksldjump"/>
              </a:rPr>
              <a:t>返回本节目录</a:t>
            </a:r>
            <a:endParaRPr lang="zh-CN" altLang="en-US" sz="1800">
              <a:latin typeface="Calibri" panose="020F0502020204030204" pitchFamily="34" charset="0"/>
            </a:endParaRPr>
          </a:p>
        </p:txBody>
      </p:sp>
      <p:sp>
        <p:nvSpPr>
          <p:cNvPr id="109574" name="TextBox 5"/>
          <p:cNvSpPr txBox="1">
            <a:spLocks noChangeArrowheads="1"/>
          </p:cNvSpPr>
          <p:nvPr/>
        </p:nvSpPr>
        <p:spPr bwMode="auto">
          <a:xfrm>
            <a:off x="3600450" y="1057275"/>
            <a:ext cx="37147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辨识信息的要点</a:t>
            </a:r>
          </a:p>
          <a:p>
            <a:pPr>
              <a:buFont typeface="Arial" panose="020B0604020202020204" pitchFamily="34" charset="0"/>
              <a:buNone/>
            </a:pPr>
            <a:endParaRPr lang="zh-CN" altLang="en-US" sz="1800">
              <a:latin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noChangeArrowheads="1"/>
          </p:cNvSpPr>
          <p:nvPr>
            <p:ph type="title"/>
          </p:nvPr>
        </p:nvSpPr>
        <p:spPr/>
        <p:txBody>
          <a:bodyPr/>
          <a:lstStyle/>
          <a:p>
            <a:r>
              <a:rPr lang="zh-CN" altLang="en-US" sz="3200" smtClean="0"/>
              <a:t>三、职业道德</a:t>
            </a:r>
          </a:p>
        </p:txBody>
      </p:sp>
      <p:sp>
        <p:nvSpPr>
          <p:cNvPr id="110595" name="内容占位符 2"/>
          <p:cNvSpPr>
            <a:spLocks noGrp="1" noChangeArrowheads="1"/>
          </p:cNvSpPr>
          <p:nvPr>
            <p:ph idx="1"/>
          </p:nvPr>
        </p:nvSpPr>
        <p:spPr>
          <a:xfrm>
            <a:off x="914400" y="1676400"/>
            <a:ext cx="5486400" cy="1371600"/>
          </a:xfrm>
        </p:spPr>
        <p:txBody>
          <a:bodyPr/>
          <a:lstStyle/>
          <a:p>
            <a:r>
              <a:rPr lang="zh-CN" altLang="zh-CN" smtClean="0"/>
              <a:t>职业道德规范主要有：</a:t>
            </a:r>
            <a:endParaRPr lang="en-US" altLang="zh-CN" smtClean="0"/>
          </a:p>
        </p:txBody>
      </p:sp>
      <p:sp>
        <p:nvSpPr>
          <p:cNvPr id="110596" name="TextBox 13"/>
          <p:cNvSpPr txBox="1">
            <a:spLocks noChangeArrowheads="1"/>
          </p:cNvSpPr>
          <p:nvPr/>
        </p:nvSpPr>
        <p:spPr bwMode="auto">
          <a:xfrm>
            <a:off x="9753600" y="3505200"/>
            <a:ext cx="1320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endParaRPr lang="zh-CN" altLang="en-US" sz="1800">
              <a:latin typeface="Calibri" panose="020F0502020204030204" pitchFamily="34" charset="0"/>
            </a:endParaRPr>
          </a:p>
        </p:txBody>
      </p:sp>
      <p:sp>
        <p:nvSpPr>
          <p:cNvPr id="110597" name="TextBox 14"/>
          <p:cNvSpPr txBox="1">
            <a:spLocks noChangeArrowheads="1"/>
          </p:cNvSpPr>
          <p:nvPr/>
        </p:nvSpPr>
        <p:spPr bwMode="auto">
          <a:xfrm>
            <a:off x="4064000" y="2667000"/>
            <a:ext cx="26416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600">
                <a:solidFill>
                  <a:schemeClr val="tx1"/>
                </a:solidFill>
                <a:latin typeface="微软雅黑" panose="020B0503020204020204" pitchFamily="34" charset="-122"/>
                <a:ea typeface="微软雅黑" panose="020B0503020204020204" pitchFamily="34" charset="-122"/>
              </a:defRPr>
            </a:lvl1pPr>
            <a:lvl2pPr marL="45720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lvl="1">
              <a:lnSpc>
                <a:spcPct val="15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爱岗敬业</a:t>
            </a:r>
            <a:endParaRPr lang="en-US" altLang="zh-CN" sz="2800">
              <a:latin typeface="宋体" panose="02010600030101010101" pitchFamily="2" charset="-122"/>
              <a:ea typeface="宋体" panose="02010600030101010101" pitchFamily="2" charset="-122"/>
            </a:endParaRPr>
          </a:p>
          <a:p>
            <a:pPr lvl="1">
              <a:lnSpc>
                <a:spcPct val="15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诚实守信</a:t>
            </a:r>
            <a:endParaRPr lang="en-US" altLang="zh-CN" sz="2800">
              <a:latin typeface="宋体" panose="02010600030101010101" pitchFamily="2" charset="-122"/>
              <a:ea typeface="宋体" panose="02010600030101010101" pitchFamily="2" charset="-122"/>
            </a:endParaRPr>
          </a:p>
          <a:p>
            <a:pPr lvl="1">
              <a:lnSpc>
                <a:spcPct val="15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办事公道</a:t>
            </a:r>
            <a:endParaRPr lang="en-US" altLang="zh-CN" sz="2800">
              <a:latin typeface="宋体" panose="02010600030101010101" pitchFamily="2" charset="-122"/>
              <a:ea typeface="宋体" panose="02010600030101010101" pitchFamily="2" charset="-122"/>
            </a:endParaRPr>
          </a:p>
          <a:p>
            <a:pPr lvl="1">
              <a:lnSpc>
                <a:spcPct val="15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服务群众</a:t>
            </a:r>
            <a:endParaRPr lang="en-US" altLang="zh-CN" sz="2800">
              <a:latin typeface="宋体" panose="02010600030101010101" pitchFamily="2" charset="-122"/>
              <a:ea typeface="宋体" panose="02010600030101010101" pitchFamily="2" charset="-122"/>
            </a:endParaRPr>
          </a:p>
          <a:p>
            <a:pPr lvl="1">
              <a:lnSpc>
                <a:spcPct val="150000"/>
              </a:lnSpc>
              <a:buFont typeface="Arial" panose="020B0604020202020204" pitchFamily="34" charset="0"/>
              <a:buNone/>
            </a:pPr>
            <a:r>
              <a:rPr lang="zh-CN" altLang="zh-CN" sz="2800">
                <a:latin typeface="宋体" panose="02010600030101010101" pitchFamily="2" charset="-122"/>
                <a:ea typeface="宋体" panose="02010600030101010101" pitchFamily="2" charset="-122"/>
              </a:rPr>
              <a:t>奉献社会</a:t>
            </a:r>
            <a:endParaRPr lang="zh-CN" altLang="en-US" sz="2800">
              <a:latin typeface="宋体" panose="02010600030101010101" pitchFamily="2" charset="-122"/>
              <a:ea typeface="宋体" panose="02010600030101010101" pitchFamily="2" charset="-122"/>
            </a:endParaRPr>
          </a:p>
        </p:txBody>
      </p:sp>
      <p:sp>
        <p:nvSpPr>
          <p:cNvPr id="110598" name="TextBox 15"/>
          <p:cNvSpPr txBox="1">
            <a:spLocks noChangeArrowheads="1"/>
          </p:cNvSpPr>
          <p:nvPr/>
        </p:nvSpPr>
        <p:spPr bwMode="auto">
          <a:xfrm>
            <a:off x="7605713" y="5381625"/>
            <a:ext cx="3251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marL="0" lvl="1">
              <a:buFont typeface="Arial" panose="020B0604020202020204" pitchFamily="34" charset="0"/>
              <a:buNone/>
            </a:pPr>
            <a:r>
              <a:rPr lang="zh-CN" altLang="en-US" sz="2800">
                <a:latin typeface="宋体" panose="02010600030101010101" pitchFamily="2" charset="-122"/>
                <a:ea typeface="宋体" panose="02010600030101010101" pitchFamily="2" charset="-122"/>
              </a:rPr>
              <a:t>最高层次要求</a:t>
            </a:r>
          </a:p>
          <a:p>
            <a:pPr>
              <a:buFont typeface="Arial" panose="020B0604020202020204" pitchFamily="34" charset="0"/>
              <a:buNone/>
            </a:pPr>
            <a:endParaRPr lang="zh-CN" altLang="en-US" sz="1800">
              <a:latin typeface="Calibri" panose="020F0502020204030204" pitchFamily="34" charset="0"/>
            </a:endParaRPr>
          </a:p>
        </p:txBody>
      </p:sp>
      <p:sp>
        <p:nvSpPr>
          <p:cNvPr id="17" name="左大括号 16"/>
          <p:cNvSpPr/>
          <p:nvPr/>
        </p:nvSpPr>
        <p:spPr>
          <a:xfrm>
            <a:off x="4165600" y="5019675"/>
            <a:ext cx="365125" cy="609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8" name="左大括号 17"/>
          <p:cNvSpPr/>
          <p:nvPr/>
        </p:nvSpPr>
        <p:spPr>
          <a:xfrm>
            <a:off x="3962400" y="2971800"/>
            <a:ext cx="508000" cy="1219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0601" name="TextBox 18"/>
          <p:cNvSpPr txBox="1">
            <a:spLocks noChangeArrowheads="1"/>
          </p:cNvSpPr>
          <p:nvPr/>
        </p:nvSpPr>
        <p:spPr bwMode="auto">
          <a:xfrm>
            <a:off x="2641600" y="3352800"/>
            <a:ext cx="1320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行为</a:t>
            </a:r>
          </a:p>
        </p:txBody>
      </p:sp>
      <p:sp>
        <p:nvSpPr>
          <p:cNvPr id="110602" name="TextBox 19"/>
          <p:cNvSpPr txBox="1">
            <a:spLocks noChangeArrowheads="1"/>
          </p:cNvSpPr>
          <p:nvPr/>
        </p:nvSpPr>
        <p:spPr bwMode="auto">
          <a:xfrm>
            <a:off x="2686050" y="5024438"/>
            <a:ext cx="121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动机</a:t>
            </a:r>
          </a:p>
        </p:txBody>
      </p:sp>
      <p:sp>
        <p:nvSpPr>
          <p:cNvPr id="110603" name="TextBox 20"/>
          <p:cNvSpPr txBox="1">
            <a:spLocks noChangeArrowheads="1"/>
          </p:cNvSpPr>
          <p:nvPr/>
        </p:nvSpPr>
        <p:spPr bwMode="auto">
          <a:xfrm>
            <a:off x="7620000" y="4648200"/>
            <a:ext cx="2438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道德的核心</a:t>
            </a:r>
          </a:p>
        </p:txBody>
      </p:sp>
      <p:sp>
        <p:nvSpPr>
          <p:cNvPr id="22" name="右大括号 21"/>
          <p:cNvSpPr/>
          <p:nvPr/>
        </p:nvSpPr>
        <p:spPr>
          <a:xfrm>
            <a:off x="6604000" y="2971800"/>
            <a:ext cx="1016000" cy="14430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0605" name="TextBox 22"/>
          <p:cNvSpPr txBox="1">
            <a:spLocks noChangeArrowheads="1"/>
          </p:cNvSpPr>
          <p:nvPr/>
        </p:nvSpPr>
        <p:spPr bwMode="auto">
          <a:xfrm>
            <a:off x="7823200" y="3200400"/>
            <a:ext cx="2946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奉献社会精神的具体体现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标题 1"/>
          <p:cNvSpPr>
            <a:spLocks noGrp="1" noChangeArrowheads="1"/>
          </p:cNvSpPr>
          <p:nvPr>
            <p:ph type="title"/>
          </p:nvPr>
        </p:nvSpPr>
        <p:spPr/>
        <p:txBody>
          <a:bodyPr/>
          <a:lstStyle/>
          <a:p>
            <a:r>
              <a:rPr lang="zh-CN" altLang="en-US" sz="3200" smtClean="0"/>
              <a:t>三、职业道德</a:t>
            </a:r>
          </a:p>
        </p:txBody>
      </p:sp>
      <p:sp>
        <p:nvSpPr>
          <p:cNvPr id="111620" name="内容占位符 2"/>
          <p:cNvSpPr>
            <a:spLocks noGrp="1" noChangeArrowheads="1"/>
          </p:cNvSpPr>
          <p:nvPr>
            <p:ph idx="1"/>
          </p:nvPr>
        </p:nvSpPr>
        <p:spPr>
          <a:xfrm>
            <a:off x="1219200" y="1524000"/>
            <a:ext cx="9956800" cy="4648200"/>
          </a:xfrm>
        </p:spPr>
        <p:txBody>
          <a:bodyPr/>
          <a:lstStyle/>
          <a:p>
            <a:r>
              <a:rPr lang="zh-CN" altLang="zh-CN" smtClean="0"/>
              <a:t>服务群众与满足自我需求之间的关系</a:t>
            </a:r>
            <a:endParaRPr lang="zh-CN" altLang="en-US" smtClean="0"/>
          </a:p>
          <a:p>
            <a:pPr lvl="1"/>
            <a:r>
              <a:rPr lang="zh-CN" altLang="en-US" sz="2800" smtClean="0">
                <a:latin typeface="宋体" panose="02010600030101010101" pitchFamily="2" charset="-122"/>
                <a:ea typeface="宋体" panose="02010600030101010101" pitchFamily="2" charset="-122"/>
              </a:rPr>
              <a:t>对社会的意义</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对个人职业发展的意义</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对价值选择的意义</a:t>
            </a:r>
          </a:p>
        </p:txBody>
      </p:sp>
      <p:sp>
        <p:nvSpPr>
          <p:cNvPr id="5" name="云形 4"/>
          <p:cNvSpPr/>
          <p:nvPr/>
        </p:nvSpPr>
        <p:spPr>
          <a:xfrm>
            <a:off x="4775200" y="3657600"/>
            <a:ext cx="6400800" cy="2438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400" dirty="0">
                <a:sym typeface="+mn-ea"/>
              </a:rPr>
              <a:t>长春长生的利润高达</a:t>
            </a:r>
            <a:r>
              <a:rPr lang="en-US" altLang="zh-CN" sz="2400" dirty="0">
                <a:sym typeface="+mn-ea"/>
              </a:rPr>
              <a:t>92%</a:t>
            </a:r>
            <a:r>
              <a:rPr lang="zh-CN" altLang="zh-CN" sz="2400" dirty="0">
                <a:sym typeface="+mn-ea"/>
              </a:rPr>
              <a:t>，挣了这么多钱为什么还要造假？</a:t>
            </a:r>
            <a:endParaRPr lang="en-US" altLang="zh-CN" sz="2400" dirty="0">
              <a:sym typeface="+mn-ea"/>
            </a:endParaRPr>
          </a:p>
          <a:p>
            <a:pPr algn="ctr">
              <a:defRPr/>
            </a:pPr>
            <a:r>
              <a:rPr lang="en-US" altLang="zh-CN" sz="2400" dirty="0">
                <a:sym typeface="+mn-ea"/>
              </a:rPr>
              <a:t>——</a:t>
            </a:r>
            <a:r>
              <a:rPr lang="zh-CN" altLang="en-US" sz="2400" dirty="0">
                <a:sym typeface="+mn-ea"/>
              </a:rPr>
              <a:t>网友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noChangeArrowheads="1"/>
          </p:cNvSpPr>
          <p:nvPr>
            <p:ph type="title"/>
          </p:nvPr>
        </p:nvSpPr>
        <p:spPr/>
        <p:txBody>
          <a:bodyPr/>
          <a:lstStyle/>
          <a:p>
            <a:r>
              <a:rPr lang="zh-CN" altLang="en-US" sz="3200" smtClean="0"/>
              <a:t>三、职业道德</a:t>
            </a:r>
          </a:p>
        </p:txBody>
      </p:sp>
      <p:sp>
        <p:nvSpPr>
          <p:cNvPr id="112643" name="内容占位符 2"/>
          <p:cNvSpPr>
            <a:spLocks noGrp="1" noChangeArrowheads="1"/>
          </p:cNvSpPr>
          <p:nvPr>
            <p:ph idx="1"/>
          </p:nvPr>
        </p:nvSpPr>
        <p:spPr>
          <a:xfrm>
            <a:off x="914400" y="1676400"/>
            <a:ext cx="6705600" cy="2971800"/>
          </a:xfrm>
        </p:spPr>
        <p:txBody>
          <a:bodyPr/>
          <a:lstStyle/>
          <a:p>
            <a:r>
              <a:rPr lang="zh-CN" altLang="en-US" smtClean="0"/>
              <a:t>树立正确的择业观和创业观</a:t>
            </a:r>
          </a:p>
          <a:p>
            <a:r>
              <a:rPr lang="zh-CN" altLang="en-US" smtClean="0"/>
              <a:t>树立崇高的职业理想</a:t>
            </a:r>
            <a:endParaRPr lang="en-US" altLang="zh-CN" smtClean="0"/>
          </a:p>
          <a:p>
            <a:r>
              <a:rPr lang="zh-CN" altLang="en-US" smtClean="0"/>
              <a:t>服从社会发展的需要</a:t>
            </a:r>
            <a:endParaRPr lang="en-US" altLang="zh-CN" smtClean="0"/>
          </a:p>
          <a:p>
            <a:r>
              <a:rPr lang="zh-CN" altLang="en-US" smtClean="0"/>
              <a:t>做好充分的择业准备</a:t>
            </a:r>
            <a:endParaRPr lang="en-US" altLang="zh-CN" smtClean="0"/>
          </a:p>
          <a:p>
            <a:r>
              <a:rPr lang="zh-CN" altLang="en-US" smtClean="0"/>
              <a:t>培养创业的勇气和能力</a:t>
            </a:r>
          </a:p>
        </p:txBody>
      </p:sp>
      <p:pic>
        <p:nvPicPr>
          <p:cNvPr id="112644" name="Picture 2" descr="http://5b0988e595225.cdn.sohucs.com/images/20180426/01bca23606664c0d9d18f79081f6e64a.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1981200"/>
            <a:ext cx="39116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5" name="TextBox 4"/>
          <p:cNvSpPr txBox="1">
            <a:spLocks noChangeArrowheads="1"/>
          </p:cNvSpPr>
          <p:nvPr/>
        </p:nvSpPr>
        <p:spPr bwMode="auto">
          <a:xfrm>
            <a:off x="2235200" y="5257800"/>
            <a:ext cx="8940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一块芯片，捏住了中兴的命门。中国的短板与长板，与你的职业发展有何关系？</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noChangeArrowheads="1"/>
          </p:cNvSpPr>
          <p:nvPr>
            <p:ph type="title"/>
          </p:nvPr>
        </p:nvSpPr>
        <p:spPr/>
        <p:txBody>
          <a:bodyPr/>
          <a:lstStyle/>
          <a:p>
            <a:r>
              <a:rPr lang="zh-CN" altLang="en-US" sz="3200" smtClean="0"/>
              <a:t>三、职业道德</a:t>
            </a:r>
          </a:p>
        </p:txBody>
      </p:sp>
      <p:sp>
        <p:nvSpPr>
          <p:cNvPr id="113667" name="内容占位符 2"/>
          <p:cNvSpPr>
            <a:spLocks noGrp="1" noChangeArrowheads="1"/>
          </p:cNvSpPr>
          <p:nvPr>
            <p:ph idx="1"/>
          </p:nvPr>
        </p:nvSpPr>
        <p:spPr>
          <a:xfrm>
            <a:off x="914400" y="1676400"/>
            <a:ext cx="10464800" cy="2362200"/>
          </a:xfrm>
        </p:spPr>
        <p:txBody>
          <a:bodyPr/>
          <a:lstStyle/>
          <a:p>
            <a:r>
              <a:rPr lang="zh-CN" altLang="en-US" smtClean="0"/>
              <a:t>自觉遵守职业道德</a:t>
            </a:r>
          </a:p>
          <a:p>
            <a:r>
              <a:rPr lang="zh-CN" altLang="en-US" smtClean="0"/>
              <a:t>学习职业道德规范</a:t>
            </a:r>
            <a:endParaRPr lang="en-US" altLang="zh-CN" smtClean="0"/>
          </a:p>
          <a:p>
            <a:r>
              <a:rPr lang="zh-CN" altLang="en-US" smtClean="0"/>
              <a:t>提高职业道德意识</a:t>
            </a:r>
            <a:endParaRPr lang="en-US" altLang="zh-CN" smtClean="0"/>
          </a:p>
          <a:p>
            <a:r>
              <a:rPr lang="zh-CN" altLang="en-US" smtClean="0"/>
              <a:t>提高践行职业道德的能力</a:t>
            </a:r>
            <a:endParaRPr lang="en-US" altLang="zh-CN" smtClean="0"/>
          </a:p>
          <a:p>
            <a:endParaRPr lang="zh-CN" altLang="en-US" smtClean="0"/>
          </a:p>
        </p:txBody>
      </p:sp>
      <p:sp>
        <p:nvSpPr>
          <p:cNvPr id="113668" name="TextBox 3"/>
          <p:cNvSpPr txBox="1">
            <a:spLocks noChangeArrowheads="1"/>
          </p:cNvSpPr>
          <p:nvPr/>
        </p:nvSpPr>
        <p:spPr bwMode="auto">
          <a:xfrm>
            <a:off x="711200" y="6172200"/>
            <a:ext cx="223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2" action="ppaction://hlinksldjump"/>
              </a:rPr>
              <a:t>返回本节目录</a:t>
            </a:r>
            <a:endParaRPr lang="zh-CN" altLang="en-US" sz="1800">
              <a:latin typeface="Calibri" panose="020F0502020204030204" pitchFamily="34" charset="0"/>
            </a:endParaRPr>
          </a:p>
        </p:txBody>
      </p:sp>
      <p:pic>
        <p:nvPicPr>
          <p:cNvPr id="113669" name="Picture 2" descr="http://photocdn.sohu.com/20150816/mp27599358_1439692388580_6.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3600450"/>
            <a:ext cx="57912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70" name="TextBox 6"/>
          <p:cNvSpPr txBox="1">
            <a:spLocks noChangeArrowheads="1"/>
          </p:cNvSpPr>
          <p:nvPr/>
        </p:nvSpPr>
        <p:spPr bwMode="auto">
          <a:xfrm>
            <a:off x="1014413" y="4800600"/>
            <a:ext cx="49799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你是否要加入“互害”的行列？</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noChangeArrowheads="1"/>
          </p:cNvSpPr>
          <p:nvPr>
            <p:ph type="title"/>
          </p:nvPr>
        </p:nvSpPr>
        <p:spPr>
          <a:xfrm>
            <a:off x="2255838" y="325438"/>
            <a:ext cx="7531100" cy="650875"/>
          </a:xfrm>
        </p:spPr>
        <p:txBody>
          <a:bodyPr/>
          <a:lstStyle/>
          <a:p>
            <a:pPr algn="ctr"/>
            <a:r>
              <a:rPr lang="zh-CN" altLang="en-US" sz="3200" smtClean="0"/>
              <a:t>四、家庭美德</a:t>
            </a:r>
          </a:p>
        </p:txBody>
      </p:sp>
      <p:sp>
        <p:nvSpPr>
          <p:cNvPr id="114691" name="内容占位符 2"/>
          <p:cNvSpPr>
            <a:spLocks noGrp="1" noChangeArrowheads="1"/>
          </p:cNvSpPr>
          <p:nvPr>
            <p:ph idx="1"/>
          </p:nvPr>
        </p:nvSpPr>
        <p:spPr>
          <a:xfrm>
            <a:off x="914400" y="1371600"/>
            <a:ext cx="8534400" cy="3352800"/>
          </a:xfrm>
        </p:spPr>
        <p:txBody>
          <a:bodyPr/>
          <a:lstStyle/>
          <a:p>
            <a:r>
              <a:rPr lang="zh-CN" altLang="en-US" smtClean="0"/>
              <a:t>注重家庭、家教、家风</a:t>
            </a:r>
            <a:endParaRPr lang="en-US" altLang="zh-CN" smtClean="0"/>
          </a:p>
          <a:p>
            <a:pPr lvl="1"/>
            <a:r>
              <a:rPr lang="zh-CN" altLang="en-US" sz="2800" smtClean="0">
                <a:latin typeface="宋体" panose="02010600030101010101" pitchFamily="2" charset="-122"/>
                <a:ea typeface="宋体" panose="02010600030101010101" pitchFamily="2" charset="-122"/>
              </a:rPr>
              <a:t>人类需要长期稳定的亲密关系</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家庭对人格的塑造</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家庭对智力的影响</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家庭对社会化的作用</a:t>
            </a:r>
            <a:endParaRPr lang="en-US" altLang="zh-CN" sz="2800" smtClean="0">
              <a:latin typeface="宋体" panose="02010600030101010101" pitchFamily="2" charset="-122"/>
              <a:ea typeface="宋体" panose="02010600030101010101" pitchFamily="2" charset="-122"/>
            </a:endParaRPr>
          </a:p>
          <a:p>
            <a:pPr>
              <a:buFont typeface="Wingdings" panose="05000000000000000000" pitchFamily="2" charset="2"/>
              <a:buNone/>
            </a:pPr>
            <a:r>
              <a:rPr lang="en-US" altLang="zh-CN" smtClean="0"/>
              <a:t>     </a:t>
            </a:r>
            <a:endParaRPr lang="zh-CN" altLang="en-US" smtClean="0"/>
          </a:p>
        </p:txBody>
      </p:sp>
      <p:sp>
        <p:nvSpPr>
          <p:cNvPr id="4" name="页脚占位符 3"/>
          <p:cNvSpPr>
            <a:spLocks noGrp="1"/>
          </p:cNvSpPr>
          <p:nvPr>
            <p:ph type="ftr" sz="quarter" idx="11"/>
          </p:nvPr>
        </p:nvSpPr>
        <p:spPr>
          <a:xfrm>
            <a:off x="9042400" y="6477000"/>
            <a:ext cx="2540000" cy="228600"/>
          </a:xfrm>
        </p:spPr>
        <p:txBody>
          <a:bodyPr/>
          <a:lstStyle/>
          <a:p>
            <a:pPr>
              <a:defRPr/>
            </a:pPr>
            <a:r>
              <a:rPr lang="en-US" altLang="zh-CN" smtClean="0"/>
              <a:t>www.themegallery.com</a:t>
            </a:r>
            <a:endParaRPr lang="en-US" altLang="zh-CN"/>
          </a:p>
        </p:txBody>
      </p:sp>
      <p:sp>
        <p:nvSpPr>
          <p:cNvPr id="114693" name="TextBox 6"/>
          <p:cNvSpPr txBox="1">
            <a:spLocks noChangeArrowheads="1"/>
          </p:cNvSpPr>
          <p:nvPr/>
        </p:nvSpPr>
        <p:spPr bwMode="auto">
          <a:xfrm>
            <a:off x="984250" y="4271963"/>
            <a:ext cx="7416800"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en-US" altLang="zh-CN" sz="2400">
                <a:latin typeface="宋体" panose="02010600030101010101" pitchFamily="2" charset="-122"/>
                <a:ea typeface="宋体" panose="02010600030101010101" pitchFamily="2" charset="-122"/>
              </a:rPr>
              <a:t>1920</a:t>
            </a:r>
            <a:r>
              <a:rPr lang="zh-CN" altLang="en-US" sz="2400">
                <a:latin typeface="宋体" panose="02010600030101010101" pitchFamily="2" charset="-122"/>
                <a:ea typeface="宋体" panose="02010600030101010101" pitchFamily="2" charset="-122"/>
              </a:rPr>
              <a:t>年，一位印度传教士在丛林中发现两个狼哺育的女孩。大的女孩约</a:t>
            </a:r>
            <a:r>
              <a:rPr lang="en-US" altLang="zh-CN" sz="2400">
                <a:latin typeface="宋体" panose="02010600030101010101" pitchFamily="2" charset="-122"/>
                <a:ea typeface="宋体" panose="02010600030101010101" pitchFamily="2" charset="-122"/>
              </a:rPr>
              <a:t>8</a:t>
            </a:r>
            <a:r>
              <a:rPr lang="zh-CN" altLang="en-US" sz="2400">
                <a:latin typeface="宋体" panose="02010600030101010101" pitchFamily="2" charset="-122"/>
                <a:ea typeface="宋体" panose="02010600030101010101" pitchFamily="2" charset="-122"/>
              </a:rPr>
              <a:t>岁</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起名叫卡玛拉</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，小的</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岁半左右（不久去世）。卡玛拉</a:t>
            </a:r>
            <a:r>
              <a:rPr lang="en-US" altLang="zh-CN" sz="2400">
                <a:latin typeface="宋体" panose="02010600030101010101" pitchFamily="2" charset="-122"/>
                <a:ea typeface="宋体" panose="02010600030101010101" pitchFamily="2" charset="-122"/>
              </a:rPr>
              <a:t>17</a:t>
            </a:r>
            <a:r>
              <a:rPr lang="zh-CN" altLang="en-US" sz="2400">
                <a:latin typeface="宋体" panose="02010600030101010101" pitchFamily="2" charset="-122"/>
                <a:ea typeface="宋体" panose="02010600030101010101" pitchFamily="2" charset="-122"/>
              </a:rPr>
              <a:t>岁那年死于伤寒热病。智力只相当于三四岁的孩子的水平。人的成长，并不完全取决于大脑的生理状态，而更多地受到后天成长环境的影响。</a:t>
            </a:r>
          </a:p>
          <a:p>
            <a:pPr>
              <a:buFont typeface="Arial" panose="020B0604020202020204" pitchFamily="34" charset="0"/>
              <a:buNone/>
            </a:pPr>
            <a:endParaRPr lang="zh-CN" altLang="en-US" sz="1800">
              <a:latin typeface="Calibri" panose="020F0502020204030204" pitchFamily="34" charset="0"/>
            </a:endParaRPr>
          </a:p>
        </p:txBody>
      </p:sp>
      <p:pic>
        <p:nvPicPr>
          <p:cNvPr id="114694" name="Picture 6" descr="https://p1.ssl.qhmsg.com/dr/270_500_/t01ba53eac7de21f695.jpg?size=268x32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88400" y="3657600"/>
            <a:ext cx="34036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p:nvPr>
        </p:nvSpPr>
        <p:spPr/>
        <p:txBody>
          <a:bodyPr/>
          <a:lstStyle/>
          <a:p>
            <a:r>
              <a:rPr lang="zh-CN" altLang="en-US" sz="3200" smtClean="0"/>
              <a:t>一、什么是道德</a:t>
            </a:r>
          </a:p>
        </p:txBody>
      </p:sp>
      <p:sp>
        <p:nvSpPr>
          <p:cNvPr id="7171" name="内容占位符 2"/>
          <p:cNvSpPr>
            <a:spLocks noGrp="1"/>
          </p:cNvSpPr>
          <p:nvPr>
            <p:ph idx="1"/>
          </p:nvPr>
        </p:nvSpPr>
        <p:spPr/>
        <p:txBody>
          <a:bodyPr/>
          <a:lstStyle/>
          <a:p>
            <a:pPr>
              <a:defRPr/>
            </a:pPr>
            <a:r>
              <a:rPr lang="zh-CN" altLang="en-US" b="1" noProof="1">
                <a:solidFill>
                  <a:srgbClr val="002060"/>
                </a:solidFill>
              </a:rPr>
              <a:t>（一）道德的起源</a:t>
            </a:r>
            <a:endParaRPr lang="zh-CN" altLang="en-US" noProof="1"/>
          </a:p>
          <a:p>
            <a:pPr marL="0" indent="0">
              <a:buFont typeface="Wingdings" panose="05000000000000000000" pitchFamily="2" charset="2"/>
              <a:buNone/>
              <a:defRPr/>
            </a:pPr>
            <a:endParaRPr lang="en-US" altLang="zh-CN" noProof="1"/>
          </a:p>
          <a:p>
            <a:pPr marL="0" indent="0">
              <a:lnSpc>
                <a:spcPct val="150000"/>
              </a:lnSpc>
              <a:spcBef>
                <a:spcPts val="0"/>
              </a:spcBef>
              <a:buFont typeface="Wingdings" panose="05000000000000000000" pitchFamily="2" charset="2"/>
              <a:buNone/>
              <a:defRPr/>
            </a:pPr>
            <a:endParaRPr lang="en-US" altLang="zh-CN" b="1" noProof="1">
              <a:latin typeface="黑体" panose="02010609060101010101" pitchFamily="49" charset="-122"/>
              <a:ea typeface="黑体" panose="02010609060101010101" pitchFamily="49" charset="-122"/>
              <a:cs typeface="黑体" panose="02010609060101010101" pitchFamily="49" charset="-122"/>
            </a:endParaRPr>
          </a:p>
        </p:txBody>
      </p:sp>
      <p:grpSp>
        <p:nvGrpSpPr>
          <p:cNvPr id="2" name="Group 13"/>
          <p:cNvGrpSpPr/>
          <p:nvPr/>
        </p:nvGrpSpPr>
        <p:grpSpPr bwMode="auto">
          <a:xfrm>
            <a:off x="2282825" y="2566988"/>
            <a:ext cx="7469188" cy="4405312"/>
            <a:chOff x="0" y="4471"/>
            <a:chExt cx="6674755" cy="4431904"/>
          </a:xfrm>
        </p:grpSpPr>
        <p:grpSp>
          <p:nvGrpSpPr>
            <p:cNvPr id="19461" name="Group 14"/>
            <p:cNvGrpSpPr/>
            <p:nvPr/>
          </p:nvGrpSpPr>
          <p:grpSpPr bwMode="auto">
            <a:xfrm>
              <a:off x="13810" y="4471"/>
              <a:ext cx="6660945" cy="4431904"/>
              <a:chOff x="0" y="4471"/>
              <a:chExt cx="6660945" cy="4431904"/>
            </a:xfrm>
          </p:grpSpPr>
          <p:sp>
            <p:nvSpPr>
              <p:cNvPr id="19466" name="矩形 3"/>
              <p:cNvSpPr>
                <a:spLocks noChangeArrowheads="1"/>
              </p:cNvSpPr>
              <p:nvPr/>
            </p:nvSpPr>
            <p:spPr bwMode="auto">
              <a:xfrm>
                <a:off x="258154" y="882104"/>
                <a:ext cx="6254140" cy="355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a:solidFill>
                      <a:srgbClr val="7F7F7F"/>
                    </a:solidFill>
                    <a:latin typeface="微软雅黑" panose="020B0503020204020204" pitchFamily="34" charset="-122"/>
                    <a:sym typeface="微软雅黑" panose="020B0503020204020204" pitchFamily="34" charset="-122"/>
                  </a:rPr>
                  <a:t>   </a:t>
                </a:r>
                <a:r>
                  <a:rPr lang="zh-CN" altLang="en-US" sz="2000" b="1">
                    <a:latin typeface="宋体" panose="02010600030101010101" pitchFamily="2" charset="-122"/>
                    <a:ea typeface="宋体" panose="02010600030101010101" pitchFamily="2" charset="-122"/>
                    <a:sym typeface="微软雅黑" panose="020B0503020204020204" pitchFamily="34" charset="-122"/>
                  </a:rPr>
                  <a:t>“思想、观念、意识的生产最初是直接与人们的物质活动，与人们的物质交往,与现实生活的语言交织在一起......表现在某一民族的  政治、法律、道德、宗教、形而上学等的语言中的精神生产也是这样。”</a:t>
                </a:r>
              </a:p>
              <a:p>
                <a:pPr>
                  <a:lnSpc>
                    <a:spcPct val="150000"/>
                  </a:lnSpc>
                  <a:spcBef>
                    <a:spcPts val="600"/>
                  </a:spcBef>
                  <a:spcAft>
                    <a:spcPts val="400"/>
                  </a:spcAft>
                  <a:buFont typeface="Arial" panose="020B0604020202020204" pitchFamily="34" charset="0"/>
                  <a:buNone/>
                </a:pPr>
                <a:r>
                  <a:rPr lang="zh-CN" altLang="en-US" b="1">
                    <a:latin typeface="宋体" panose="02010600030101010101" pitchFamily="2" charset="-122"/>
                    <a:ea typeface="宋体" panose="02010600030101010101" pitchFamily="2" charset="-122"/>
                    <a:sym typeface="微软雅黑" panose="020B0503020204020204" pitchFamily="34" charset="-122"/>
                  </a:rPr>
                  <a:t>                    </a:t>
                </a:r>
                <a:r>
                  <a:rPr lang="zh-CN" altLang="en-US" sz="2000" b="1">
                    <a:latin typeface="宋体" panose="02010600030101010101" pitchFamily="2" charset="-122"/>
                    <a:ea typeface="宋体" panose="02010600030101010101" pitchFamily="2" charset="-122"/>
                    <a:sym typeface="微软雅黑" panose="020B0503020204020204" pitchFamily="34" charset="-122"/>
                  </a:rPr>
                  <a:t>——马克思、恩格斯《德意志意识形态》</a:t>
                </a:r>
                <a:endParaRPr lang="zh-CN" altLang="en-US">
                  <a:solidFill>
                    <a:srgbClr val="7F7F7F"/>
                  </a:solidFill>
                  <a:latin typeface="微软雅黑" panose="020B0503020204020204" pitchFamily="34" charset="-122"/>
                  <a:sym typeface="微软雅黑" panose="020B0503020204020204" pitchFamily="34" charset="-122"/>
                </a:endParaRPr>
              </a:p>
              <a:p>
                <a:pPr>
                  <a:lnSpc>
                    <a:spcPct val="150000"/>
                  </a:lnSpc>
                  <a:spcBef>
                    <a:spcPts val="600"/>
                  </a:spcBef>
                  <a:spcAft>
                    <a:spcPts val="400"/>
                  </a:spcAft>
                  <a:buFont typeface="Arial" panose="020B0604020202020204" pitchFamily="34" charset="0"/>
                  <a:buNone/>
                </a:pPr>
                <a:endParaRPr lang="zh-CN" altLang="en-US">
                  <a:solidFill>
                    <a:srgbClr val="7F7F7F"/>
                  </a:solidFill>
                  <a:latin typeface="微软雅黑" panose="020B0503020204020204" pitchFamily="34" charset="-122"/>
                  <a:sym typeface="微软雅黑" panose="020B0503020204020204" pitchFamily="34" charset="-122"/>
                </a:endParaRPr>
              </a:p>
            </p:txBody>
          </p:sp>
          <p:sp>
            <p:nvSpPr>
              <p:cNvPr id="14342" name="矩形 17"/>
              <p:cNvSpPr/>
              <p:nvPr/>
            </p:nvSpPr>
            <p:spPr>
              <a:xfrm>
                <a:off x="376" y="4471"/>
                <a:ext cx="6660569" cy="643624"/>
              </a:xfrm>
              <a:prstGeom prst="rect">
                <a:avLst/>
              </a:prstGeom>
              <a:solidFill>
                <a:schemeClr val="accent6"/>
              </a:solidFill>
              <a:ln w="9525">
                <a:noFill/>
              </a:ln>
            </p:spPr>
            <p:txBody>
              <a:bodyPr anchor="ctr"/>
              <a:lstStyle/>
              <a:p>
                <a:pPr algn="ctr">
                  <a:buFont typeface="Arial" panose="020B0604020202020204" pitchFamily="34" charset="0"/>
                  <a:buNone/>
                  <a:defRPr/>
                </a:pPr>
                <a:r>
                  <a:rPr lang="zh-CN" altLang="en-US" sz="2800" b="1" noProof="1">
                    <a:solidFill>
                      <a:srgbClr val="FFFFFF"/>
                    </a:solidFill>
                    <a:latin typeface="宋体" panose="02010600030101010101" pitchFamily="2" charset="-122"/>
                    <a:ea typeface="宋体" panose="02010600030101010101" pitchFamily="2" charset="-122"/>
                    <a:sym typeface="微软雅黑" panose="020B0503020204020204" pitchFamily="34" charset="-122"/>
                  </a:rPr>
                  <a:t>马克思主义道德观</a:t>
                </a:r>
                <a:endParaRPr lang="zh-CN" altLang="en-US" sz="2800" noProof="1">
                  <a:latin typeface="宋体" panose="02010600030101010101" pitchFamily="2" charset="-122"/>
                  <a:ea typeface="宋体" panose="02010600030101010101" pitchFamily="2" charset="-122"/>
                  <a:sym typeface="+mn-ea"/>
                </a:endParaRPr>
              </a:p>
            </p:txBody>
          </p:sp>
          <p:sp>
            <p:nvSpPr>
              <p:cNvPr id="19468" name="矩形 4"/>
              <p:cNvSpPr>
                <a:spLocks noChangeArrowheads="1"/>
              </p:cNvSpPr>
              <p:nvPr/>
            </p:nvSpPr>
            <p:spPr bwMode="auto">
              <a:xfrm>
                <a:off x="0" y="4471"/>
                <a:ext cx="6660378" cy="3488815"/>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9462"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9463"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9464"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19465" name="等腰三角形 23"/>
            <p:cNvSpPr>
              <a:spLocks noChangeArrowheads="1"/>
            </p:cNvSpPr>
            <p:nvPr/>
          </p:nvSpPr>
          <p:spPr bwMode="auto">
            <a:xfrm rot="5400000">
              <a:off x="-4179" y="987486"/>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noChangeArrowheads="1"/>
          </p:cNvSpPr>
          <p:nvPr>
            <p:ph type="title"/>
          </p:nvPr>
        </p:nvSpPr>
        <p:spPr>
          <a:xfrm>
            <a:off x="2255838" y="325438"/>
            <a:ext cx="7988300" cy="650875"/>
          </a:xfrm>
        </p:spPr>
        <p:txBody>
          <a:bodyPr/>
          <a:lstStyle/>
          <a:p>
            <a:pPr algn="ctr"/>
            <a:r>
              <a:rPr lang="zh-CN" altLang="en-US" sz="2800" smtClean="0"/>
              <a:t>四、家庭美德</a:t>
            </a:r>
            <a:endParaRPr lang="zh-CN" altLang="en-US" sz="2800" b="0" smtClean="0">
              <a:latin typeface="宋体" panose="02010600030101010101" pitchFamily="2" charset="-122"/>
              <a:ea typeface="宋体" panose="02010600030101010101" pitchFamily="2" charset="-122"/>
            </a:endParaRPr>
          </a:p>
        </p:txBody>
      </p:sp>
      <p:sp>
        <p:nvSpPr>
          <p:cNvPr id="116739" name="内容占位符 2"/>
          <p:cNvSpPr>
            <a:spLocks noGrp="1" noChangeArrowheads="1"/>
          </p:cNvSpPr>
          <p:nvPr>
            <p:ph sz="half" idx="1"/>
          </p:nvPr>
        </p:nvSpPr>
        <p:spPr>
          <a:xfrm>
            <a:off x="914400" y="1676400"/>
            <a:ext cx="5130800" cy="2514600"/>
          </a:xfrm>
        </p:spPr>
        <p:txBody>
          <a:bodyPr/>
          <a:lstStyle/>
          <a:p>
            <a:pPr>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恋爱中的道德规范</a:t>
            </a:r>
            <a:endParaRPr lang="en-US" altLang="zh-CN"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尊重人格平等</a:t>
            </a:r>
            <a:endParaRPr lang="en-US" altLang="zh-CN"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自觉承担责任</a:t>
            </a:r>
            <a:endParaRPr lang="en-US" altLang="zh-CN" sz="2800" smtClean="0">
              <a:latin typeface="宋体" panose="02010600030101010101" pitchFamily="2" charset="-122"/>
              <a:ea typeface="宋体" panose="02010600030101010101" pitchFamily="2" charset="-122"/>
            </a:endParaRPr>
          </a:p>
          <a:p>
            <a:r>
              <a:rPr lang="zh-CN" altLang="en-US" sz="2800" smtClean="0">
                <a:latin typeface="宋体" panose="02010600030101010101" pitchFamily="2" charset="-122"/>
                <a:ea typeface="宋体" panose="02010600030101010101" pitchFamily="2" charset="-122"/>
              </a:rPr>
              <a:t>文明相亲相爱</a:t>
            </a:r>
          </a:p>
        </p:txBody>
      </p:sp>
      <p:sp>
        <p:nvSpPr>
          <p:cNvPr id="6" name="内容占位符 5"/>
          <p:cNvSpPr>
            <a:spLocks noGrp="1"/>
          </p:cNvSpPr>
          <p:nvPr>
            <p:ph sz="half" idx="2"/>
          </p:nvPr>
        </p:nvSpPr>
        <p:spPr>
          <a:xfrm>
            <a:off x="6197600" y="1600200"/>
            <a:ext cx="5130800" cy="3200400"/>
          </a:xfrm>
        </p:spPr>
        <p:txBody>
          <a:bodyPr/>
          <a:lstStyle/>
          <a:p>
            <a:pPr marL="0" lvl="1" indent="0">
              <a:buFont typeface="Wingdings" panose="05000000000000000000" pitchFamily="2" charset="2"/>
              <a:buNone/>
              <a:defRPr/>
            </a:pPr>
            <a:r>
              <a:rPr lang="zh-CN" altLang="en-US" sz="2800" dirty="0" smtClean="0">
                <a:latin typeface="宋体" panose="02010600030101010101" pitchFamily="2" charset="-122"/>
                <a:ea typeface="宋体" panose="02010600030101010101" pitchFamily="2" charset="-122"/>
              </a:rPr>
              <a:t>家庭美德：</a:t>
            </a:r>
            <a:endParaRPr lang="en-US" altLang="zh-CN" sz="2800" dirty="0" smtClean="0">
              <a:latin typeface="宋体" panose="02010600030101010101" pitchFamily="2" charset="-122"/>
              <a:ea typeface="宋体" panose="02010600030101010101" pitchFamily="2" charset="-122"/>
            </a:endParaRPr>
          </a:p>
          <a:p>
            <a:pPr marL="989330" lvl="1" indent="-379730">
              <a:defRPr/>
            </a:pPr>
            <a:r>
              <a:rPr lang="zh-CN" altLang="en-US" sz="2800" dirty="0" smtClean="0">
                <a:latin typeface="宋体" panose="02010600030101010101" pitchFamily="2" charset="-122"/>
                <a:ea typeface="宋体" panose="02010600030101010101" pitchFamily="2" charset="-122"/>
              </a:rPr>
              <a:t>尊老爱幼</a:t>
            </a:r>
            <a:endParaRPr lang="en-US" altLang="zh-CN" sz="2800" dirty="0" smtClean="0">
              <a:latin typeface="宋体" panose="02010600030101010101" pitchFamily="2" charset="-122"/>
              <a:ea typeface="宋体" panose="02010600030101010101" pitchFamily="2" charset="-122"/>
            </a:endParaRPr>
          </a:p>
          <a:p>
            <a:pPr marL="989330" lvl="1" indent="-379730">
              <a:defRPr/>
            </a:pPr>
            <a:r>
              <a:rPr lang="zh-CN" altLang="en-US" sz="2800" dirty="0" smtClean="0">
                <a:latin typeface="宋体" panose="02010600030101010101" pitchFamily="2" charset="-122"/>
                <a:ea typeface="宋体" panose="02010600030101010101" pitchFamily="2" charset="-122"/>
              </a:rPr>
              <a:t>男女平等</a:t>
            </a:r>
            <a:endParaRPr lang="en-US" altLang="zh-CN" sz="2800" dirty="0" smtClean="0">
              <a:latin typeface="宋体" panose="02010600030101010101" pitchFamily="2" charset="-122"/>
              <a:ea typeface="宋体" panose="02010600030101010101" pitchFamily="2" charset="-122"/>
            </a:endParaRPr>
          </a:p>
          <a:p>
            <a:pPr marL="989330" lvl="1" indent="-379730">
              <a:defRPr/>
            </a:pPr>
            <a:r>
              <a:rPr lang="zh-CN" altLang="en-US" sz="2800" dirty="0" smtClean="0">
                <a:latin typeface="宋体" panose="02010600030101010101" pitchFamily="2" charset="-122"/>
                <a:ea typeface="宋体" panose="02010600030101010101" pitchFamily="2" charset="-122"/>
              </a:rPr>
              <a:t>夫妻和睦</a:t>
            </a:r>
            <a:endParaRPr lang="en-US" altLang="zh-CN" sz="2800" dirty="0" smtClean="0">
              <a:latin typeface="宋体" panose="02010600030101010101" pitchFamily="2" charset="-122"/>
              <a:ea typeface="宋体" panose="02010600030101010101" pitchFamily="2" charset="-122"/>
            </a:endParaRPr>
          </a:p>
          <a:p>
            <a:pPr marL="989330" lvl="1" indent="-379730">
              <a:defRPr/>
            </a:pPr>
            <a:r>
              <a:rPr lang="zh-CN" altLang="en-US" sz="2800" dirty="0" smtClean="0">
                <a:latin typeface="宋体" panose="02010600030101010101" pitchFamily="2" charset="-122"/>
                <a:ea typeface="宋体" panose="02010600030101010101" pitchFamily="2" charset="-122"/>
              </a:rPr>
              <a:t>勤俭持家</a:t>
            </a:r>
            <a:endParaRPr lang="en-US" altLang="zh-CN" sz="2800" dirty="0" smtClean="0">
              <a:latin typeface="宋体" panose="02010600030101010101" pitchFamily="2" charset="-122"/>
              <a:ea typeface="宋体" panose="02010600030101010101" pitchFamily="2" charset="-122"/>
            </a:endParaRPr>
          </a:p>
          <a:p>
            <a:pPr marL="989330" lvl="1" indent="-379730">
              <a:defRPr/>
            </a:pPr>
            <a:r>
              <a:rPr lang="zh-CN" altLang="en-US" sz="2800" dirty="0" smtClean="0">
                <a:latin typeface="宋体" panose="02010600030101010101" pitchFamily="2" charset="-122"/>
                <a:ea typeface="宋体" panose="02010600030101010101" pitchFamily="2" charset="-122"/>
              </a:rPr>
              <a:t>邻里团结</a:t>
            </a:r>
            <a:endParaRPr lang="en-US" altLang="zh-CN" sz="2800" dirty="0" smtClean="0">
              <a:latin typeface="宋体" panose="02010600030101010101" pitchFamily="2" charset="-122"/>
              <a:ea typeface="宋体" panose="02010600030101010101" pitchFamily="2" charset="-122"/>
            </a:endParaRPr>
          </a:p>
          <a:p>
            <a:pPr marL="455930" indent="-455930">
              <a:defRPr/>
            </a:pPr>
            <a:endParaRPr lang="zh-CN" altLang="en-US" dirty="0"/>
          </a:p>
        </p:txBody>
      </p:sp>
      <p:sp>
        <p:nvSpPr>
          <p:cNvPr id="4" name="心形 3"/>
          <p:cNvSpPr/>
          <p:nvPr/>
        </p:nvSpPr>
        <p:spPr>
          <a:xfrm>
            <a:off x="3228975" y="4648200"/>
            <a:ext cx="6423025" cy="2209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800" dirty="0">
                <a:latin typeface="宋体" panose="02010600030101010101" pitchFamily="2" charset="-122"/>
                <a:ea typeface="宋体" panose="02010600030101010101" pitchFamily="2" charset="-122"/>
                <a:sym typeface="+mn-ea"/>
              </a:rPr>
              <a:t>美德与婚恋幸福有关系</a:t>
            </a:r>
            <a:r>
              <a:rPr lang="zh-CN" altLang="en-US" sz="2800" dirty="0">
                <a:latin typeface="宋体" panose="02010600030101010101" pitchFamily="2" charset="-122"/>
                <a:ea typeface="宋体" panose="02010600030101010101" pitchFamily="2" charset="-122"/>
                <a:sym typeface="+mn-ea"/>
              </a:rPr>
              <a:t>吗</a:t>
            </a:r>
            <a:r>
              <a:rPr lang="zh-CN" altLang="zh-CN" sz="2800" dirty="0">
                <a:latin typeface="宋体" panose="02010600030101010101" pitchFamily="2" charset="-122"/>
                <a:ea typeface="宋体" panose="02010600030101010101" pitchFamily="2" charset="-122"/>
                <a:sym typeface="+mn-ea"/>
              </a:rPr>
              <a:t>？</a:t>
            </a:r>
          </a:p>
          <a:p>
            <a:pPr algn="ctr">
              <a:defRPr/>
            </a:pPr>
            <a:endParaRPr lang="zh-CN" altLang="en-US" dirty="0">
              <a:sym typeface="+mn-ea"/>
            </a:endParaRPr>
          </a:p>
        </p:txBody>
      </p:sp>
      <p:pic>
        <p:nvPicPr>
          <p:cNvPr id="116742"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46400" y="47244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
          <p:cNvSpPr>
            <a:spLocks noGrp="1" noChangeArrowheads="1"/>
          </p:cNvSpPr>
          <p:nvPr>
            <p:ph type="title"/>
          </p:nvPr>
        </p:nvSpPr>
        <p:spPr/>
        <p:txBody>
          <a:bodyPr/>
          <a:lstStyle/>
          <a:p>
            <a:pPr algn="ctr"/>
            <a:r>
              <a:rPr lang="zh-CN" altLang="en-US" sz="3200" smtClean="0"/>
              <a:t>四、家庭美德</a:t>
            </a:r>
            <a:endParaRPr lang="zh-CN" altLang="en-US" sz="4000" smtClean="0"/>
          </a:p>
        </p:txBody>
      </p:sp>
      <p:sp>
        <p:nvSpPr>
          <p:cNvPr id="117763" name="内容占位符 2"/>
          <p:cNvSpPr>
            <a:spLocks noGrp="1" noChangeArrowheads="1"/>
          </p:cNvSpPr>
          <p:nvPr>
            <p:ph idx="1"/>
          </p:nvPr>
        </p:nvSpPr>
        <p:spPr>
          <a:xfrm>
            <a:off x="914400" y="1790700"/>
            <a:ext cx="10668000" cy="4648200"/>
          </a:xfrm>
        </p:spPr>
        <p:txBody>
          <a:bodyPr/>
          <a:lstStyle/>
          <a:p>
            <a:pPr>
              <a:lnSpc>
                <a:spcPct val="150000"/>
              </a:lnSpc>
              <a:buFont typeface="Wingdings" panose="05000000000000000000" pitchFamily="2" charset="2"/>
              <a:buNone/>
            </a:pPr>
            <a:r>
              <a:rPr lang="zh-CN" altLang="en-US" sz="3200" smtClean="0"/>
              <a:t>什么是爱情</a:t>
            </a:r>
            <a:endParaRPr lang="en-US" altLang="zh-CN" sz="3200" b="1" smtClean="0">
              <a:solidFill>
                <a:srgbClr val="0000FF"/>
              </a:solidFill>
            </a:endParaRPr>
          </a:p>
          <a:p>
            <a:pPr>
              <a:lnSpc>
                <a:spcPct val="150000"/>
              </a:lnSpc>
            </a:pPr>
            <a:r>
              <a:rPr lang="zh-CN" altLang="en-US" b="1" smtClean="0"/>
              <a:t>所谓爱情，是一对男女基于一定的社会基础和共同的生活理想，在各自内心形成的相互仰慕，并渴望对方成为自己终身伴侣的一种强烈、纯真 、专一的感情。</a:t>
            </a:r>
          </a:p>
          <a:p>
            <a:endParaRPr lang="zh-CN" altLang="en-US" b="1" smtClean="0">
              <a:solidFill>
                <a:srgbClr val="0000FF"/>
              </a:solidFill>
            </a:endParaRPr>
          </a:p>
        </p:txBody>
      </p:sp>
      <p:cxnSp>
        <p:nvCxnSpPr>
          <p:cNvPr id="5" name="直接连接符 4"/>
          <p:cNvCxnSpPr/>
          <p:nvPr/>
        </p:nvCxnSpPr>
        <p:spPr>
          <a:xfrm>
            <a:off x="4351338" y="3228975"/>
            <a:ext cx="863600"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755775" y="4514850"/>
            <a:ext cx="730250" cy="4763"/>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9372600" y="3871913"/>
            <a:ext cx="600075" cy="14287"/>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51425" y="3881438"/>
            <a:ext cx="706438" cy="4762"/>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noChangeArrowheads="1"/>
          </p:cNvSpPr>
          <p:nvPr>
            <p:ph type="title"/>
          </p:nvPr>
        </p:nvSpPr>
        <p:spPr/>
        <p:txBody>
          <a:bodyPr/>
          <a:lstStyle/>
          <a:p>
            <a:r>
              <a:rPr lang="zh-CN" altLang="en-US" sz="3200" smtClean="0"/>
              <a:t>四、家庭美德</a:t>
            </a:r>
            <a:endParaRPr lang="zh-CN" altLang="en-US" smtClean="0">
              <a:ea typeface="宋体" panose="02010600030101010101" pitchFamily="2" charset="-122"/>
            </a:endParaRPr>
          </a:p>
        </p:txBody>
      </p:sp>
      <p:sp>
        <p:nvSpPr>
          <p:cNvPr id="118787" name="Rectangle 3"/>
          <p:cNvSpPr>
            <a:spLocks noGrp="1" noChangeArrowheads="1"/>
          </p:cNvSpPr>
          <p:nvPr>
            <p:ph idx="1"/>
          </p:nvPr>
        </p:nvSpPr>
        <p:spPr>
          <a:xfrm>
            <a:off x="609600" y="1428750"/>
            <a:ext cx="5276850" cy="1063625"/>
          </a:xfrm>
        </p:spPr>
        <p:txBody>
          <a:bodyPr/>
          <a:lstStyle/>
          <a:p>
            <a:pPr eaLnBrk="1" hangingPunct="1">
              <a:buFont typeface="Wingdings" panose="05000000000000000000" pitchFamily="2" charset="2"/>
              <a:buNone/>
            </a:pPr>
            <a:r>
              <a:rPr lang="zh-CN" altLang="en-US" smtClean="0"/>
              <a:t>爱情三元说（罗伯特</a:t>
            </a:r>
            <a:r>
              <a:rPr lang="en-US" altLang="zh-CN" smtClean="0"/>
              <a:t>.</a:t>
            </a:r>
            <a:r>
              <a:rPr lang="zh-CN" altLang="en-US" smtClean="0"/>
              <a:t>斯滕伯格）</a:t>
            </a:r>
          </a:p>
        </p:txBody>
      </p:sp>
      <p:sp>
        <p:nvSpPr>
          <p:cNvPr id="118788" name="AutoShape 4"/>
          <p:cNvSpPr>
            <a:spLocks noChangeArrowheads="1"/>
          </p:cNvSpPr>
          <p:nvPr/>
        </p:nvSpPr>
        <p:spPr bwMode="auto">
          <a:xfrm>
            <a:off x="1738313" y="2132013"/>
            <a:ext cx="8928100" cy="3744912"/>
          </a:xfrm>
          <a:prstGeom prst="triangle">
            <a:avLst>
              <a:gd name="adj" fmla="val 50000"/>
            </a:avLst>
          </a:prstGeom>
          <a:solidFill>
            <a:schemeClr val="bg1"/>
          </a:solidFill>
          <a:ln w="9525">
            <a:solidFill>
              <a:schemeClr val="tx1"/>
            </a:solidFill>
            <a:miter lim="800000"/>
          </a:ln>
        </p:spPr>
        <p:txBody>
          <a:bodyPr wrap="none" anchor="ctr"/>
          <a:lstStyle/>
          <a:p>
            <a:pPr>
              <a:buFont typeface="Arial" panose="020B0604020202020204" pitchFamily="34" charset="0"/>
              <a:buNone/>
            </a:pPr>
            <a:endParaRPr lang="zh-CN" altLang="en-US" sz="2400">
              <a:solidFill>
                <a:srgbClr val="000000"/>
              </a:solidFill>
              <a:latin typeface="Times New Roman" panose="02020603050405020304" pitchFamily="18" charset="0"/>
              <a:ea typeface="宋体" panose="02010600030101010101" pitchFamily="2" charset="-122"/>
            </a:endParaRPr>
          </a:p>
        </p:txBody>
      </p:sp>
      <p:sp>
        <p:nvSpPr>
          <p:cNvPr id="118789" name="Text Box 11"/>
          <p:cNvSpPr txBox="1">
            <a:spLocks noChangeArrowheads="1"/>
          </p:cNvSpPr>
          <p:nvPr/>
        </p:nvSpPr>
        <p:spPr bwMode="auto">
          <a:xfrm>
            <a:off x="5759450" y="2422525"/>
            <a:ext cx="12715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3200">
                <a:solidFill>
                  <a:srgbClr val="000000"/>
                </a:solidFill>
                <a:latin typeface="Times New Roman" panose="02020603050405020304" pitchFamily="18" charset="0"/>
                <a:ea typeface="宋体" panose="02010600030101010101" pitchFamily="2" charset="-122"/>
              </a:rPr>
              <a:t>亲密</a:t>
            </a:r>
          </a:p>
        </p:txBody>
      </p:sp>
      <p:sp>
        <p:nvSpPr>
          <p:cNvPr id="118790" name="Text Box 12"/>
          <p:cNvSpPr txBox="1">
            <a:spLocks noChangeArrowheads="1"/>
          </p:cNvSpPr>
          <p:nvPr/>
        </p:nvSpPr>
        <p:spPr bwMode="auto">
          <a:xfrm>
            <a:off x="8986838" y="5414963"/>
            <a:ext cx="1679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3200">
                <a:solidFill>
                  <a:srgbClr val="000000"/>
                </a:solidFill>
                <a:latin typeface="Times New Roman" panose="02020603050405020304" pitchFamily="18" charset="0"/>
                <a:ea typeface="宋体" panose="02010600030101010101" pitchFamily="2" charset="-122"/>
              </a:rPr>
              <a:t>忠诚</a:t>
            </a:r>
          </a:p>
        </p:txBody>
      </p:sp>
      <p:sp>
        <p:nvSpPr>
          <p:cNvPr id="118791" name="Text Box 13"/>
          <p:cNvSpPr txBox="1">
            <a:spLocks noChangeArrowheads="1"/>
          </p:cNvSpPr>
          <p:nvPr/>
        </p:nvSpPr>
        <p:spPr bwMode="auto">
          <a:xfrm>
            <a:off x="2063750" y="5414963"/>
            <a:ext cx="21129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3200">
                <a:solidFill>
                  <a:srgbClr val="000000"/>
                </a:solidFill>
                <a:latin typeface="Times New Roman" panose="02020603050405020304" pitchFamily="18" charset="0"/>
                <a:ea typeface="宋体" panose="02010600030101010101" pitchFamily="2" charset="-122"/>
              </a:rPr>
              <a:t>激情</a:t>
            </a:r>
          </a:p>
        </p:txBody>
      </p:sp>
      <p:sp>
        <p:nvSpPr>
          <p:cNvPr id="3" name="椭圆形标注 2"/>
          <p:cNvSpPr/>
          <p:nvPr/>
        </p:nvSpPr>
        <p:spPr>
          <a:xfrm>
            <a:off x="6929438" y="509588"/>
            <a:ext cx="5000625" cy="1960562"/>
          </a:xfrm>
          <a:prstGeom prst="wedgeEllipseCallout">
            <a:avLst>
              <a:gd name="adj1" fmla="val -54422"/>
              <a:gd name="adj2" fmla="val 564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800" dirty="0">
                <a:solidFill>
                  <a:schemeClr val="tx1"/>
                </a:solidFill>
                <a:ea typeface="宋体" panose="02010600030101010101" pitchFamily="2" charset="-122"/>
                <a:sym typeface="+mn-ea"/>
              </a:rPr>
              <a:t>热情、理解、沟通、支持、分享</a:t>
            </a:r>
            <a:endParaRPr lang="zh-CN" altLang="en-US" sz="2800" dirty="0">
              <a:solidFill>
                <a:schemeClr val="tx1"/>
              </a:solidFill>
              <a:ea typeface="宋体" panose="02010600030101010101" pitchFamily="2" charset="-122"/>
              <a:sym typeface="+mn-ea"/>
            </a:endParaRPr>
          </a:p>
        </p:txBody>
      </p:sp>
      <p:sp>
        <p:nvSpPr>
          <p:cNvPr id="4" name="椭圆形标注 3"/>
          <p:cNvSpPr/>
          <p:nvPr/>
        </p:nvSpPr>
        <p:spPr>
          <a:xfrm>
            <a:off x="527050" y="2960688"/>
            <a:ext cx="3554413" cy="2028825"/>
          </a:xfrm>
          <a:prstGeom prst="wedgeEllipseCallout">
            <a:avLst>
              <a:gd name="adj1" fmla="val 6501"/>
              <a:gd name="adj2" fmla="val 663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800" dirty="0">
                <a:solidFill>
                  <a:schemeClr val="tx1"/>
                </a:solidFill>
                <a:ea typeface="宋体" panose="02010600030101010101" pitchFamily="2" charset="-122"/>
                <a:sym typeface="+mn-ea"/>
              </a:rPr>
              <a:t>性的唤醒和欲望</a:t>
            </a:r>
            <a:endParaRPr lang="zh-CN" altLang="en-US" sz="2800" dirty="0">
              <a:solidFill>
                <a:schemeClr val="tx1"/>
              </a:solidFill>
              <a:ea typeface="宋体" panose="02010600030101010101" pitchFamily="2" charset="-122"/>
              <a:sym typeface="+mn-ea"/>
            </a:endParaRPr>
          </a:p>
        </p:txBody>
      </p:sp>
      <p:sp>
        <p:nvSpPr>
          <p:cNvPr id="5" name="椭圆形标注 4"/>
          <p:cNvSpPr/>
          <p:nvPr/>
        </p:nvSpPr>
        <p:spPr>
          <a:xfrm>
            <a:off x="7915275" y="3141663"/>
            <a:ext cx="4276725" cy="2028825"/>
          </a:xfrm>
          <a:prstGeom prst="wedgeEllipseCallout">
            <a:avLst>
              <a:gd name="adj1" fmla="val -461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800" dirty="0">
                <a:solidFill>
                  <a:schemeClr val="tx1"/>
                </a:solidFill>
                <a:ea typeface="宋体" panose="02010600030101010101" pitchFamily="2" charset="-122"/>
                <a:sym typeface="+mn-ea"/>
              </a:rPr>
              <a:t>投身于爱情和努力维护爱情的决心</a:t>
            </a:r>
            <a:endParaRPr lang="zh-CN" altLang="en-US" sz="2800" dirty="0">
              <a:solidFill>
                <a:schemeClr val="tx1"/>
              </a:solidFill>
              <a:ea typeface="宋体" panose="02010600030101010101" pitchFamily="2" charset="-122"/>
              <a:sym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noChangeArrowheads="1"/>
          </p:cNvSpPr>
          <p:nvPr>
            <p:ph type="title"/>
          </p:nvPr>
        </p:nvSpPr>
        <p:spPr>
          <a:xfrm>
            <a:off x="2443163" y="276225"/>
            <a:ext cx="8129587" cy="993775"/>
          </a:xfrm>
        </p:spPr>
        <p:txBody>
          <a:bodyPr/>
          <a:lstStyle/>
          <a:p>
            <a:pPr algn="ctr"/>
            <a:r>
              <a:rPr lang="zh-CN" altLang="en-US" sz="3200" smtClean="0"/>
              <a:t>四、家庭美德</a:t>
            </a:r>
            <a:endParaRPr lang="zh-CN" altLang="en-US" sz="3200" smtClean="0">
              <a:ea typeface="宋体" panose="02010600030101010101" pitchFamily="2" charset="-122"/>
            </a:endParaRPr>
          </a:p>
        </p:txBody>
      </p:sp>
      <p:sp>
        <p:nvSpPr>
          <p:cNvPr id="120835" name="AutoShape 4"/>
          <p:cNvSpPr>
            <a:spLocks noChangeArrowheads="1"/>
          </p:cNvSpPr>
          <p:nvPr/>
        </p:nvSpPr>
        <p:spPr bwMode="auto">
          <a:xfrm>
            <a:off x="1738313" y="2132013"/>
            <a:ext cx="8928100" cy="3744912"/>
          </a:xfrm>
          <a:prstGeom prst="triangle">
            <a:avLst>
              <a:gd name="adj" fmla="val 50000"/>
            </a:avLst>
          </a:prstGeom>
          <a:solidFill>
            <a:schemeClr val="bg1"/>
          </a:solidFill>
          <a:ln w="9525">
            <a:solidFill>
              <a:schemeClr val="tx1"/>
            </a:solidFill>
            <a:miter lim="800000"/>
          </a:ln>
        </p:spPr>
        <p:txBody>
          <a:bodyPr wrap="none" anchor="ctr"/>
          <a:lstStyle/>
          <a:p>
            <a:pPr>
              <a:buFont typeface="Arial" panose="020B0604020202020204" pitchFamily="34" charset="0"/>
              <a:buNone/>
            </a:pPr>
            <a:endParaRPr lang="zh-CN" altLang="en-US" sz="2400">
              <a:solidFill>
                <a:srgbClr val="000000"/>
              </a:solidFill>
              <a:latin typeface="Times New Roman" panose="02020603050405020304" pitchFamily="18" charset="0"/>
              <a:ea typeface="宋体" panose="02010600030101010101" pitchFamily="2" charset="-122"/>
            </a:endParaRPr>
          </a:p>
        </p:txBody>
      </p:sp>
      <p:sp>
        <p:nvSpPr>
          <p:cNvPr id="120836" name="Text Box 11"/>
          <p:cNvSpPr txBox="1">
            <a:spLocks noChangeArrowheads="1"/>
          </p:cNvSpPr>
          <p:nvPr/>
        </p:nvSpPr>
        <p:spPr bwMode="auto">
          <a:xfrm>
            <a:off x="5711825" y="2349500"/>
            <a:ext cx="1271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亲密</a:t>
            </a:r>
          </a:p>
        </p:txBody>
      </p:sp>
      <p:sp>
        <p:nvSpPr>
          <p:cNvPr id="120837" name="Text Box 12"/>
          <p:cNvSpPr txBox="1">
            <a:spLocks noChangeArrowheads="1"/>
          </p:cNvSpPr>
          <p:nvPr/>
        </p:nvSpPr>
        <p:spPr bwMode="auto">
          <a:xfrm>
            <a:off x="8878888" y="5414963"/>
            <a:ext cx="1489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忠诚</a:t>
            </a:r>
          </a:p>
        </p:txBody>
      </p:sp>
      <p:sp>
        <p:nvSpPr>
          <p:cNvPr id="120838" name="Text Box 13"/>
          <p:cNvSpPr txBox="1">
            <a:spLocks noChangeArrowheads="1"/>
          </p:cNvSpPr>
          <p:nvPr/>
        </p:nvSpPr>
        <p:spPr bwMode="auto">
          <a:xfrm>
            <a:off x="2063750" y="5414963"/>
            <a:ext cx="21129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激情</a:t>
            </a:r>
          </a:p>
        </p:txBody>
      </p:sp>
      <p:sp>
        <p:nvSpPr>
          <p:cNvPr id="4" name="矩形 3"/>
          <p:cNvSpPr/>
          <p:nvPr/>
        </p:nvSpPr>
        <p:spPr>
          <a:xfrm>
            <a:off x="5715503" y="1527076"/>
            <a:ext cx="168655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喜欢</a:t>
            </a:r>
          </a:p>
        </p:txBody>
      </p:sp>
      <p:sp>
        <p:nvSpPr>
          <p:cNvPr id="20" name="矩形 19"/>
          <p:cNvSpPr/>
          <p:nvPr/>
        </p:nvSpPr>
        <p:spPr>
          <a:xfrm>
            <a:off x="10505448" y="5456663"/>
            <a:ext cx="168655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空爱</a:t>
            </a:r>
          </a:p>
        </p:txBody>
      </p:sp>
      <p:sp>
        <p:nvSpPr>
          <p:cNvPr id="21" name="矩形 20"/>
          <p:cNvSpPr/>
          <p:nvPr/>
        </p:nvSpPr>
        <p:spPr>
          <a:xfrm>
            <a:off x="80472" y="5581730"/>
            <a:ext cx="1503027" cy="523220"/>
          </a:xfrm>
          <a:prstGeom prst="rect">
            <a:avLst/>
          </a:prstGeom>
          <a:solidFill>
            <a:schemeClr val="bg1"/>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迷恋</a:t>
            </a:r>
          </a:p>
        </p:txBody>
      </p:sp>
      <p:sp>
        <p:nvSpPr>
          <p:cNvPr id="23" name="矩形 22"/>
          <p:cNvSpPr/>
          <p:nvPr/>
        </p:nvSpPr>
        <p:spPr>
          <a:xfrm>
            <a:off x="4744426" y="5829391"/>
            <a:ext cx="283848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愚昧之爱</a:t>
            </a:r>
          </a:p>
        </p:txBody>
      </p:sp>
      <p:sp>
        <p:nvSpPr>
          <p:cNvPr id="24" name="矩形 23"/>
          <p:cNvSpPr/>
          <p:nvPr/>
        </p:nvSpPr>
        <p:spPr>
          <a:xfrm>
            <a:off x="8179576" y="3644757"/>
            <a:ext cx="313635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相伴之爱</a:t>
            </a:r>
          </a:p>
        </p:txBody>
      </p:sp>
      <p:sp>
        <p:nvSpPr>
          <p:cNvPr id="25" name="矩形 24"/>
          <p:cNvSpPr/>
          <p:nvPr/>
        </p:nvSpPr>
        <p:spPr>
          <a:xfrm>
            <a:off x="1443184" y="3629824"/>
            <a:ext cx="2696795"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浪漫之爱</a:t>
            </a:r>
          </a:p>
        </p:txBody>
      </p:sp>
      <p:sp>
        <p:nvSpPr>
          <p:cNvPr id="26" name="Line 5"/>
          <p:cNvSpPr>
            <a:spLocks noChangeShapeType="1"/>
          </p:cNvSpPr>
          <p:nvPr/>
        </p:nvSpPr>
        <p:spPr bwMode="auto">
          <a:xfrm>
            <a:off x="6151563" y="3500438"/>
            <a:ext cx="34925" cy="8064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27" name="Line 6"/>
          <p:cNvSpPr>
            <a:spLocks noChangeShapeType="1"/>
          </p:cNvSpPr>
          <p:nvPr/>
        </p:nvSpPr>
        <p:spPr bwMode="auto">
          <a:xfrm>
            <a:off x="6577013" y="4868863"/>
            <a:ext cx="2301875" cy="8191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28" name="Line 7"/>
          <p:cNvSpPr>
            <a:spLocks noChangeShapeType="1"/>
          </p:cNvSpPr>
          <p:nvPr/>
        </p:nvSpPr>
        <p:spPr bwMode="auto">
          <a:xfrm flipH="1">
            <a:off x="3313113" y="4868863"/>
            <a:ext cx="2032000" cy="8191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17" name="矩形 16"/>
          <p:cNvSpPr/>
          <p:nvPr/>
        </p:nvSpPr>
        <p:spPr>
          <a:xfrm>
            <a:off x="4713602" y="4307390"/>
            <a:ext cx="313635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完美之爱</a:t>
            </a:r>
          </a:p>
        </p:txBody>
      </p:sp>
      <p:sp>
        <p:nvSpPr>
          <p:cNvPr id="120849" name="Rectangle 3"/>
          <p:cNvSpPr>
            <a:spLocks noGrp="1" noChangeArrowheads="1"/>
          </p:cNvSpPr>
          <p:nvPr>
            <p:ph idx="1"/>
          </p:nvPr>
        </p:nvSpPr>
        <p:spPr>
          <a:xfrm>
            <a:off x="609600" y="1428750"/>
            <a:ext cx="5276850" cy="1063625"/>
          </a:xfrm>
        </p:spPr>
        <p:txBody>
          <a:bodyPr/>
          <a:lstStyle/>
          <a:p>
            <a:pPr eaLnBrk="1" hangingPunct="1">
              <a:buFont typeface="Wingdings" panose="05000000000000000000" pitchFamily="2" charset="2"/>
              <a:buNone/>
            </a:pPr>
            <a:r>
              <a:rPr lang="zh-CN" altLang="en-US" smtClean="0"/>
              <a:t>爱情三元说（罗伯特</a:t>
            </a:r>
            <a:r>
              <a:rPr lang="en-US" altLang="zh-CN" smtClean="0"/>
              <a:t>.</a:t>
            </a:r>
            <a:r>
              <a:rPr lang="zh-CN" altLang="en-US" smtClean="0"/>
              <a:t>斯滕伯格）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noChangeArrowheads="1"/>
          </p:cNvSpPr>
          <p:nvPr>
            <p:ph type="title"/>
          </p:nvPr>
        </p:nvSpPr>
        <p:spPr>
          <a:xfrm>
            <a:off x="2255838" y="325438"/>
            <a:ext cx="7616825" cy="650875"/>
          </a:xfrm>
        </p:spPr>
        <p:txBody>
          <a:bodyPr/>
          <a:lstStyle/>
          <a:p>
            <a:pPr algn="ctr"/>
            <a:r>
              <a:rPr lang="zh-CN" altLang="en-US" sz="3200" smtClean="0"/>
              <a:t>四、家庭美德</a:t>
            </a:r>
            <a:endParaRPr lang="zh-CN" altLang="en-US" sz="3200" smtClean="0">
              <a:ea typeface="宋体" panose="02010600030101010101" pitchFamily="2" charset="-122"/>
            </a:endParaRPr>
          </a:p>
        </p:txBody>
      </p:sp>
      <p:sp>
        <p:nvSpPr>
          <p:cNvPr id="122883" name="AutoShape 4"/>
          <p:cNvSpPr>
            <a:spLocks noChangeArrowheads="1"/>
          </p:cNvSpPr>
          <p:nvPr/>
        </p:nvSpPr>
        <p:spPr bwMode="auto">
          <a:xfrm>
            <a:off x="1738313" y="2132013"/>
            <a:ext cx="8928100" cy="3744912"/>
          </a:xfrm>
          <a:prstGeom prst="triangle">
            <a:avLst>
              <a:gd name="adj" fmla="val 50000"/>
            </a:avLst>
          </a:prstGeom>
          <a:solidFill>
            <a:schemeClr val="bg1"/>
          </a:solidFill>
          <a:ln w="9525">
            <a:solidFill>
              <a:schemeClr val="tx1"/>
            </a:solidFill>
            <a:miter lim="800000"/>
          </a:ln>
        </p:spPr>
        <p:txBody>
          <a:bodyPr wrap="none" anchor="ctr"/>
          <a:lstStyle/>
          <a:p>
            <a:pPr>
              <a:buFont typeface="Arial" panose="020B0604020202020204" pitchFamily="34" charset="0"/>
              <a:buNone/>
            </a:pPr>
            <a:endParaRPr lang="zh-CN" altLang="en-US" sz="2400">
              <a:solidFill>
                <a:srgbClr val="000000"/>
              </a:solidFill>
              <a:latin typeface="Times New Roman" panose="02020603050405020304" pitchFamily="18" charset="0"/>
              <a:ea typeface="宋体" panose="02010600030101010101" pitchFamily="2" charset="-122"/>
            </a:endParaRPr>
          </a:p>
        </p:txBody>
      </p:sp>
      <p:sp>
        <p:nvSpPr>
          <p:cNvPr id="122884" name="Text Box 11"/>
          <p:cNvSpPr txBox="1">
            <a:spLocks noChangeArrowheads="1"/>
          </p:cNvSpPr>
          <p:nvPr/>
        </p:nvSpPr>
        <p:spPr bwMode="auto">
          <a:xfrm>
            <a:off x="5759450" y="2422525"/>
            <a:ext cx="1271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亲密</a:t>
            </a:r>
          </a:p>
        </p:txBody>
      </p:sp>
      <p:sp>
        <p:nvSpPr>
          <p:cNvPr id="122885" name="Text Box 12"/>
          <p:cNvSpPr txBox="1">
            <a:spLocks noChangeArrowheads="1"/>
          </p:cNvSpPr>
          <p:nvPr/>
        </p:nvSpPr>
        <p:spPr bwMode="auto">
          <a:xfrm>
            <a:off x="8878888" y="5414963"/>
            <a:ext cx="1489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忠诚</a:t>
            </a:r>
          </a:p>
        </p:txBody>
      </p:sp>
      <p:sp>
        <p:nvSpPr>
          <p:cNvPr id="122886" name="Text Box 13"/>
          <p:cNvSpPr txBox="1">
            <a:spLocks noChangeArrowheads="1"/>
          </p:cNvSpPr>
          <p:nvPr/>
        </p:nvSpPr>
        <p:spPr bwMode="auto">
          <a:xfrm>
            <a:off x="2063750" y="5414963"/>
            <a:ext cx="21129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spcBef>
                <a:spcPct val="50000"/>
              </a:spcBef>
              <a:buFont typeface="Arial" panose="020B0604020202020204" pitchFamily="34" charset="0"/>
              <a:buNone/>
            </a:pPr>
            <a:r>
              <a:rPr lang="zh-CN" altLang="en-US" sz="2800">
                <a:solidFill>
                  <a:srgbClr val="000000"/>
                </a:solidFill>
                <a:latin typeface="Times New Roman" panose="02020603050405020304" pitchFamily="18" charset="0"/>
                <a:ea typeface="宋体" panose="02010600030101010101" pitchFamily="2" charset="-122"/>
              </a:rPr>
              <a:t>激情</a:t>
            </a:r>
          </a:p>
        </p:txBody>
      </p:sp>
      <p:sp>
        <p:nvSpPr>
          <p:cNvPr id="4" name="矩形 3"/>
          <p:cNvSpPr/>
          <p:nvPr/>
        </p:nvSpPr>
        <p:spPr>
          <a:xfrm>
            <a:off x="5344028" y="1412776"/>
            <a:ext cx="168655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喜欢</a:t>
            </a:r>
          </a:p>
        </p:txBody>
      </p:sp>
      <p:sp>
        <p:nvSpPr>
          <p:cNvPr id="24" name="矩形 23"/>
          <p:cNvSpPr/>
          <p:nvPr/>
        </p:nvSpPr>
        <p:spPr>
          <a:xfrm>
            <a:off x="8179576" y="3644757"/>
            <a:ext cx="313635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相伴之爱</a:t>
            </a:r>
          </a:p>
        </p:txBody>
      </p:sp>
      <p:sp>
        <p:nvSpPr>
          <p:cNvPr id="25" name="矩形 24"/>
          <p:cNvSpPr/>
          <p:nvPr/>
        </p:nvSpPr>
        <p:spPr>
          <a:xfrm>
            <a:off x="1778285" y="3398991"/>
            <a:ext cx="2696795"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浪漫之爱</a:t>
            </a:r>
          </a:p>
        </p:txBody>
      </p:sp>
      <p:sp>
        <p:nvSpPr>
          <p:cNvPr id="2" name="圆角矩形标注 1"/>
          <p:cNvSpPr/>
          <p:nvPr/>
        </p:nvSpPr>
        <p:spPr>
          <a:xfrm>
            <a:off x="7246938" y="2133600"/>
            <a:ext cx="3362325" cy="1079500"/>
          </a:xfrm>
          <a:prstGeom prst="wedgeRoundRectCallout">
            <a:avLst>
              <a:gd name="adj1" fmla="val -66476"/>
              <a:gd name="adj2" fmla="val 14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ea typeface="宋体" panose="02010600030101010101" pitchFamily="2" charset="-122"/>
                <a:sym typeface="+mn-ea"/>
              </a:rPr>
              <a:t>尊重人格平等</a:t>
            </a:r>
            <a:endParaRPr lang="en-US" altLang="zh-CN" sz="2800" dirty="0">
              <a:solidFill>
                <a:schemeClr val="tx1"/>
              </a:solidFill>
              <a:ea typeface="宋体" panose="02010600030101010101" pitchFamily="2" charset="-122"/>
              <a:sym typeface="+mn-ea"/>
            </a:endParaRPr>
          </a:p>
        </p:txBody>
      </p:sp>
      <p:sp>
        <p:nvSpPr>
          <p:cNvPr id="3" name="圆角矩形标注 2"/>
          <p:cNvSpPr/>
          <p:nvPr/>
        </p:nvSpPr>
        <p:spPr>
          <a:xfrm>
            <a:off x="152400" y="4065588"/>
            <a:ext cx="3048000" cy="1081087"/>
          </a:xfrm>
          <a:prstGeom prst="wedgeRoundRectCallout">
            <a:avLst>
              <a:gd name="adj1" fmla="val 26509"/>
              <a:gd name="adj2" fmla="val 749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ea typeface="宋体" panose="02010600030101010101" pitchFamily="2" charset="-122"/>
                <a:sym typeface="+mn-ea"/>
              </a:rPr>
              <a:t>文明相亲相爱</a:t>
            </a:r>
          </a:p>
        </p:txBody>
      </p:sp>
      <p:sp>
        <p:nvSpPr>
          <p:cNvPr id="5" name="圆角矩形标注 4"/>
          <p:cNvSpPr/>
          <p:nvPr/>
        </p:nvSpPr>
        <p:spPr>
          <a:xfrm>
            <a:off x="8507413" y="4260850"/>
            <a:ext cx="3265487" cy="1019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chemeClr val="tx1"/>
                </a:solidFill>
                <a:ea typeface="宋体" panose="02010600030101010101" pitchFamily="2" charset="-122"/>
                <a:sym typeface="+mn-ea"/>
              </a:rPr>
              <a:t>自觉承担责任</a:t>
            </a:r>
          </a:p>
        </p:txBody>
      </p:sp>
      <p:sp>
        <p:nvSpPr>
          <p:cNvPr id="13" name="矩形 12"/>
          <p:cNvSpPr/>
          <p:nvPr/>
        </p:nvSpPr>
        <p:spPr>
          <a:xfrm>
            <a:off x="4744426" y="5829391"/>
            <a:ext cx="283848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愚昧之爱</a:t>
            </a:r>
          </a:p>
        </p:txBody>
      </p:sp>
      <p:sp>
        <p:nvSpPr>
          <p:cNvPr id="122894" name="Line 6"/>
          <p:cNvSpPr>
            <a:spLocks noChangeShapeType="1"/>
          </p:cNvSpPr>
          <p:nvPr/>
        </p:nvSpPr>
        <p:spPr bwMode="auto">
          <a:xfrm>
            <a:off x="6577013" y="4868863"/>
            <a:ext cx="2301875" cy="8191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15" name="矩形 14"/>
          <p:cNvSpPr/>
          <p:nvPr/>
        </p:nvSpPr>
        <p:spPr>
          <a:xfrm>
            <a:off x="4713602" y="4307390"/>
            <a:ext cx="313635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完美之爱</a:t>
            </a:r>
          </a:p>
        </p:txBody>
      </p:sp>
      <p:sp>
        <p:nvSpPr>
          <p:cNvPr id="122896" name="Line 7"/>
          <p:cNvSpPr>
            <a:spLocks noChangeShapeType="1"/>
          </p:cNvSpPr>
          <p:nvPr/>
        </p:nvSpPr>
        <p:spPr bwMode="auto">
          <a:xfrm flipH="1">
            <a:off x="3313113" y="4868863"/>
            <a:ext cx="2032000" cy="8191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122897" name="Line 5"/>
          <p:cNvSpPr>
            <a:spLocks noChangeShapeType="1"/>
          </p:cNvSpPr>
          <p:nvPr/>
        </p:nvSpPr>
        <p:spPr bwMode="auto">
          <a:xfrm>
            <a:off x="6151563" y="3500438"/>
            <a:ext cx="34925" cy="806450"/>
          </a:xfrm>
          <a:prstGeom prst="line">
            <a:avLst/>
          </a:prstGeom>
          <a:noFill/>
          <a:ln w="9525">
            <a:solidFill>
              <a:schemeClr val="tx1"/>
            </a:solidFill>
            <a:round/>
          </a:ln>
          <a:extLst>
            <a:ext uri="{909E8E84-426E-40DD-AFC4-6F175D3DCCD1}">
              <a14:hiddenFill xmlns:a14="http://schemas.microsoft.com/office/drawing/2010/main" xmlns="">
                <a:noFill/>
              </a14:hiddenFill>
            </a:ext>
          </a:extLst>
        </p:spPr>
        <p:txBody>
          <a:bodyPr/>
          <a:lstStyle/>
          <a:p>
            <a:endParaRPr lang="zh-CN" altLang="en-US"/>
          </a:p>
        </p:txBody>
      </p:sp>
      <p:sp>
        <p:nvSpPr>
          <p:cNvPr id="18" name="矩形 17"/>
          <p:cNvSpPr/>
          <p:nvPr/>
        </p:nvSpPr>
        <p:spPr>
          <a:xfrm>
            <a:off x="80472" y="5578763"/>
            <a:ext cx="1503027" cy="523220"/>
          </a:xfrm>
          <a:prstGeom prst="rect">
            <a:avLst/>
          </a:prstGeom>
          <a:solidFill>
            <a:schemeClr val="bg1"/>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迷恋</a:t>
            </a:r>
          </a:p>
        </p:txBody>
      </p:sp>
      <p:sp>
        <p:nvSpPr>
          <p:cNvPr id="19" name="矩形 18"/>
          <p:cNvSpPr/>
          <p:nvPr/>
        </p:nvSpPr>
        <p:spPr>
          <a:xfrm>
            <a:off x="10523463" y="5563107"/>
            <a:ext cx="1686552"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sym typeface="+mn-ea"/>
              </a:rPr>
              <a:t>空爱</a:t>
            </a:r>
          </a:p>
        </p:txBody>
      </p:sp>
      <p:sp>
        <p:nvSpPr>
          <p:cNvPr id="122900" name="TextBox 19"/>
          <p:cNvSpPr txBox="1">
            <a:spLocks noChangeArrowheads="1"/>
          </p:cNvSpPr>
          <p:nvPr/>
        </p:nvSpPr>
        <p:spPr bwMode="auto">
          <a:xfrm>
            <a:off x="557213" y="1571625"/>
            <a:ext cx="43005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三元素因人品不同</a:t>
            </a:r>
            <a:endParaRPr lang="en-US" altLang="zh-CN" sz="2800">
              <a:latin typeface="宋体" panose="02010600030101010101" pitchFamily="2" charset="-122"/>
              <a:ea typeface="宋体" panose="02010600030101010101" pitchFamily="2" charset="-122"/>
            </a:endParaRPr>
          </a:p>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而面貌各异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3357" y="2347914"/>
            <a:ext cx="2711000" cy="523220"/>
          </a:xfrm>
          <a:prstGeom prst="rect">
            <a:avLst/>
          </a:prstGeom>
          <a:noFill/>
        </p:spPr>
        <p:txBody>
          <a:bodyPr wrap="none">
            <a:spAutoFit/>
          </a:bodyPr>
          <a:lstStyle/>
          <a:p>
            <a:pPr algn="ctr">
              <a:defRPr/>
            </a:pPr>
            <a:r>
              <a:rPr lang="zh-CN" alt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关注</a:t>
            </a:r>
            <a:r>
              <a:rPr lang="en-US"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Ta</a:t>
            </a: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爱我吗？</a:t>
            </a:r>
          </a:p>
        </p:txBody>
      </p:sp>
      <p:sp>
        <p:nvSpPr>
          <p:cNvPr id="3" name="矩形 2"/>
          <p:cNvSpPr/>
          <p:nvPr/>
        </p:nvSpPr>
        <p:spPr>
          <a:xfrm>
            <a:off x="5139959" y="3067050"/>
            <a:ext cx="4868640" cy="523220"/>
          </a:xfrm>
          <a:prstGeom prst="rect">
            <a:avLst/>
          </a:prstGeom>
          <a:noFill/>
        </p:spPr>
        <p:txBody>
          <a:bodyPr wrap="none">
            <a:spAutoFit/>
          </a:bodyPr>
          <a:lstStyle/>
          <a:p>
            <a:pPr algn="ctr">
              <a:defRPr/>
            </a:pPr>
            <a:r>
              <a:rPr lang="zh-CN" alt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不如关注</a:t>
            </a:r>
            <a:r>
              <a:rPr lang="en-US"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Ta</a:t>
            </a: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panose="02010600030101010101" pitchFamily="2" charset="-122"/>
                <a:ea typeface="宋体" panose="02010600030101010101" pitchFamily="2" charset="-122"/>
                <a:sym typeface="+mn-ea"/>
              </a:rPr>
              <a:t>能给我怎样的爱？</a:t>
            </a:r>
          </a:p>
        </p:txBody>
      </p:sp>
      <p:cxnSp>
        <p:nvCxnSpPr>
          <p:cNvPr id="5" name="肘形连接符 4"/>
          <p:cNvCxnSpPr>
            <a:endCxn id="7" idx="6"/>
          </p:cNvCxnSpPr>
          <p:nvPr/>
        </p:nvCxnSpPr>
        <p:spPr>
          <a:xfrm rot="10800000" flipV="1">
            <a:off x="6143625" y="3557588"/>
            <a:ext cx="3328988" cy="10810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09800" y="4062413"/>
            <a:ext cx="39338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latin typeface="宋体" panose="02010600030101010101" pitchFamily="2" charset="-122"/>
                <a:ea typeface="宋体" panose="02010600030101010101" pitchFamily="2" charset="-122"/>
                <a:sym typeface="+mn-ea"/>
              </a:rPr>
              <a:t>取决于</a:t>
            </a:r>
            <a:r>
              <a:rPr lang="en-US" altLang="zh-CN" sz="2800" dirty="0">
                <a:latin typeface="宋体" panose="02010600030101010101" pitchFamily="2" charset="-122"/>
                <a:ea typeface="宋体" panose="02010600030101010101" pitchFamily="2" charset="-122"/>
                <a:sym typeface="+mn-ea"/>
              </a:rPr>
              <a:t>Ta</a:t>
            </a:r>
            <a:r>
              <a:rPr lang="zh-CN" altLang="en-US" sz="2800" dirty="0">
                <a:latin typeface="宋体" panose="02010600030101010101" pitchFamily="2" charset="-122"/>
                <a:ea typeface="宋体" panose="02010600030101010101" pitchFamily="2" charset="-122"/>
                <a:sym typeface="+mn-ea"/>
              </a:rPr>
              <a:t>的</a:t>
            </a:r>
            <a:endParaRPr lang="en-US" altLang="zh-CN" sz="2800" dirty="0">
              <a:latin typeface="宋体" panose="02010600030101010101" pitchFamily="2" charset="-122"/>
              <a:ea typeface="宋体" panose="02010600030101010101" pitchFamily="2" charset="-122"/>
              <a:sym typeface="+mn-ea"/>
            </a:endParaRPr>
          </a:p>
          <a:p>
            <a:pPr algn="ctr">
              <a:defRPr/>
            </a:pPr>
            <a:r>
              <a:rPr lang="zh-CN" altLang="en-US" sz="2800" dirty="0">
                <a:latin typeface="宋体" panose="02010600030101010101" pitchFamily="2" charset="-122"/>
                <a:ea typeface="宋体" panose="02010600030101010101" pitchFamily="2" charset="-122"/>
                <a:sym typeface="+mn-ea"/>
              </a:rPr>
              <a:t>人格特征</a:t>
            </a:r>
          </a:p>
        </p:txBody>
      </p:sp>
      <p:sp>
        <p:nvSpPr>
          <p:cNvPr id="124934" name="标题 8"/>
          <p:cNvSpPr>
            <a:spLocks noGrp="1" noChangeArrowheads="1"/>
          </p:cNvSpPr>
          <p:nvPr>
            <p:ph type="title"/>
          </p:nvPr>
        </p:nvSpPr>
        <p:spPr/>
        <p:txBody>
          <a:bodyPr/>
          <a:lstStyle/>
          <a:p>
            <a:pPr algn="ctr"/>
            <a:r>
              <a:rPr lang="zh-CN" altLang="en-US" sz="3200" smtClean="0">
                <a:solidFill>
                  <a:schemeClr val="tx1"/>
                </a:solidFill>
                <a:latin typeface="华文中宋" panose="02010600040101010101" pitchFamily="2" charset="-122"/>
                <a:ea typeface="华文中宋" panose="02010600040101010101" pitchFamily="2" charset="-122"/>
              </a:rPr>
              <a:t>四、家庭美德</a:t>
            </a:r>
          </a:p>
        </p:txBody>
      </p:sp>
      <p:sp>
        <p:nvSpPr>
          <p:cNvPr id="124935" name="AutoShape 2" descr="刘德华"/>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sp>
        <p:nvSpPr>
          <p:cNvPr id="124936" name="AutoShape 4" descr="刘德华"/>
          <p:cNvSpPr>
            <a:spLocks noChangeAspect="1" noChangeArrowheads="1"/>
          </p:cNvSpPr>
          <p:nvPr/>
        </p:nvSpPr>
        <p:spPr bwMode="auto">
          <a:xfrm>
            <a:off x="207963" y="-144463"/>
            <a:ext cx="4064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pic>
        <p:nvPicPr>
          <p:cNvPr id="124937" name="Picture 6" descr="http://img1.gtimg.com/gd/pics/hv1/55/8/2206/1434472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87800"/>
            <a:ext cx="2757488"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8" name="Picture 8" descr="http://www.hinews.cn/pic/0/16/47/29/16472955_21458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44025" y="4862513"/>
            <a:ext cx="2662238"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9" name="TextBox 10"/>
          <p:cNvSpPr txBox="1">
            <a:spLocks noChangeArrowheads="1"/>
          </p:cNvSpPr>
          <p:nvPr/>
        </p:nvSpPr>
        <p:spPr bwMode="auto">
          <a:xfrm>
            <a:off x="4100513" y="5724525"/>
            <a:ext cx="51657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刘德华和陈冠希都会有爱情，但是，他俩给出的爱情显然不同。</a:t>
            </a:r>
          </a:p>
        </p:txBody>
      </p:sp>
      <p:sp>
        <p:nvSpPr>
          <p:cNvPr id="124940" name="TextBox 20"/>
          <p:cNvSpPr txBox="1">
            <a:spLocks noChangeArrowheads="1"/>
          </p:cNvSpPr>
          <p:nvPr/>
        </p:nvSpPr>
        <p:spPr bwMode="auto">
          <a:xfrm>
            <a:off x="1214438" y="1571625"/>
            <a:ext cx="7658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Calibri" panose="020F0502020204030204" pitchFamily="34" charset="0"/>
                <a:ea typeface="宋体" panose="02010600030101010101" pitchFamily="2" charset="-122"/>
              </a:rPr>
              <a:t>爱情的品质取决于人的品质</a:t>
            </a:r>
            <a:endParaRPr lang="zh-CN" altLang="en-US" sz="2800">
              <a:latin typeface="Calibri" panose="020F05020202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noChangeArrowheads="1"/>
          </p:cNvSpPr>
          <p:nvPr>
            <p:ph type="title"/>
          </p:nvPr>
        </p:nvSpPr>
        <p:spPr/>
        <p:txBody>
          <a:bodyPr/>
          <a:lstStyle/>
          <a:p>
            <a:pPr algn="ctr"/>
            <a:r>
              <a:rPr lang="zh-CN" altLang="en-US" sz="3200" smtClean="0"/>
              <a:t>四、家庭美德</a:t>
            </a:r>
          </a:p>
        </p:txBody>
      </p:sp>
      <p:sp>
        <p:nvSpPr>
          <p:cNvPr id="125955" name="内容占位符 2"/>
          <p:cNvSpPr>
            <a:spLocks noGrp="1" noChangeArrowheads="1"/>
          </p:cNvSpPr>
          <p:nvPr>
            <p:ph idx="1"/>
          </p:nvPr>
        </p:nvSpPr>
        <p:spPr>
          <a:xfrm>
            <a:off x="711200" y="1295400"/>
            <a:ext cx="7924800" cy="3200400"/>
          </a:xfrm>
        </p:spPr>
        <p:txBody>
          <a:bodyPr/>
          <a:lstStyle/>
          <a:p>
            <a:pPr>
              <a:buFont typeface="Wingdings" panose="05000000000000000000" pitchFamily="2" charset="2"/>
              <a:buNone/>
            </a:pPr>
            <a:r>
              <a:rPr lang="zh-CN" altLang="zh-CN" smtClean="0"/>
              <a:t>建立正确的爱情观、婚姻观</a:t>
            </a:r>
            <a:endParaRPr lang="en-US" altLang="zh-CN" smtClean="0"/>
          </a:p>
          <a:p>
            <a:r>
              <a:rPr lang="zh-CN" altLang="zh-CN" smtClean="0"/>
              <a:t>不能误把友谊当爱情</a:t>
            </a:r>
          </a:p>
          <a:p>
            <a:r>
              <a:rPr lang="zh-CN" altLang="zh-CN" smtClean="0"/>
              <a:t>不能错置爱情的地位</a:t>
            </a:r>
          </a:p>
          <a:p>
            <a:r>
              <a:rPr lang="zh-CN" altLang="zh-CN" smtClean="0"/>
              <a:t>不能片面或功利化地对待恋爱</a:t>
            </a:r>
          </a:p>
          <a:p>
            <a:r>
              <a:rPr lang="zh-CN" altLang="zh-CN" smtClean="0"/>
              <a:t>不能只重过程不顾后果</a:t>
            </a:r>
          </a:p>
          <a:p>
            <a:r>
              <a:rPr lang="zh-CN" altLang="zh-CN" smtClean="0"/>
              <a:t>不能因失恋而迷失人生方向</a:t>
            </a:r>
          </a:p>
          <a:p>
            <a:endParaRPr lang="zh-CN" altLang="en-US" smtClean="0"/>
          </a:p>
        </p:txBody>
      </p:sp>
      <p:sp>
        <p:nvSpPr>
          <p:cNvPr id="125956" name="TextBox 4"/>
          <p:cNvSpPr txBox="1">
            <a:spLocks noChangeArrowheads="1"/>
          </p:cNvSpPr>
          <p:nvPr/>
        </p:nvSpPr>
        <p:spPr bwMode="auto">
          <a:xfrm>
            <a:off x="3657600" y="4724400"/>
            <a:ext cx="78232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为什么</a:t>
            </a:r>
            <a:r>
              <a:rPr lang="zh-CN" altLang="zh-CN" sz="2800">
                <a:latin typeface="宋体" panose="02010600030101010101" pitchFamily="2" charset="-122"/>
                <a:ea typeface="宋体" panose="02010600030101010101" pitchFamily="2" charset="-122"/>
              </a:rPr>
              <a:t>有人会有上述失误</a:t>
            </a:r>
            <a:r>
              <a:rPr lang="zh-CN" altLang="en-US" sz="2800">
                <a:latin typeface="宋体" panose="02010600030101010101" pitchFamily="2" charset="-122"/>
                <a:ea typeface="宋体" panose="02010600030101010101" pitchFamily="2" charset="-122"/>
              </a:rPr>
              <a:t>，有人却不会</a:t>
            </a:r>
            <a:r>
              <a:rPr lang="zh-CN"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谋求</a:t>
            </a:r>
            <a:r>
              <a:rPr lang="zh-CN" altLang="zh-CN" sz="2800">
                <a:latin typeface="宋体" panose="02010600030101010101" pitchFamily="2" charset="-122"/>
                <a:ea typeface="宋体" panose="02010600030101010101" pitchFamily="2" charset="-122"/>
              </a:rPr>
              <a:t>幸福的爱情和婚姻</a:t>
            </a:r>
            <a:r>
              <a:rPr lang="zh-CN" altLang="en-US" sz="2800">
                <a:latin typeface="宋体" panose="02010600030101010101" pitchFamily="2" charset="-122"/>
                <a:ea typeface="宋体" panose="02010600030101010101" pitchFamily="2" charset="-122"/>
              </a:rPr>
              <a:t>，</a:t>
            </a:r>
            <a:r>
              <a:rPr lang="zh-CN" altLang="zh-CN" sz="2800">
                <a:latin typeface="宋体" panose="02010600030101010101" pitchFamily="2" charset="-122"/>
                <a:ea typeface="宋体" panose="02010600030101010101" pitchFamily="2" charset="-122"/>
              </a:rPr>
              <a:t>道德如何</a:t>
            </a:r>
            <a:r>
              <a:rPr lang="zh-CN" altLang="en-US" sz="2800">
                <a:latin typeface="宋体" panose="02010600030101010101" pitchFamily="2" charset="-122"/>
                <a:ea typeface="宋体" panose="02010600030101010101" pitchFamily="2" charset="-122"/>
              </a:rPr>
              <a:t>作用？</a:t>
            </a:r>
            <a:endParaRPr lang="en-US" altLang="zh-CN" sz="2800">
              <a:latin typeface="宋体" panose="02010600030101010101" pitchFamily="2" charset="-122"/>
              <a:ea typeface="宋体" panose="02010600030101010101" pitchFamily="2" charset="-122"/>
            </a:endParaRPr>
          </a:p>
          <a:p>
            <a:pPr>
              <a:buFont typeface="Arial" panose="020B0604020202020204" pitchFamily="34" charset="0"/>
              <a:buNone/>
            </a:pPr>
            <a:endParaRPr lang="zh-CN" altLang="en-US" sz="1800">
              <a:latin typeface="宋体" panose="02010600030101010101" pitchFamily="2" charset="-122"/>
              <a:ea typeface="宋体" panose="02010600030101010101" pitchFamily="2" charset="-122"/>
            </a:endParaRPr>
          </a:p>
        </p:txBody>
      </p:sp>
      <p:pic>
        <p:nvPicPr>
          <p:cNvPr id="125957"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2000" y="48768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71813" y="276225"/>
            <a:ext cx="6086475" cy="993775"/>
          </a:xfrm>
        </p:spPr>
        <p:txBody>
          <a:bodyPr/>
          <a:lstStyle/>
          <a:p>
            <a:pPr algn="ctr"/>
            <a:r>
              <a:rPr lang="zh-CN" altLang="en-US" sz="3200" smtClean="0"/>
              <a:t>四、家庭美德</a:t>
            </a:r>
          </a:p>
        </p:txBody>
      </p:sp>
      <p:sp>
        <p:nvSpPr>
          <p:cNvPr id="126979" name="Rectangle 3"/>
          <p:cNvSpPr>
            <a:spLocks noGrp="1" noChangeArrowheads="1"/>
          </p:cNvSpPr>
          <p:nvPr>
            <p:ph idx="1"/>
          </p:nvPr>
        </p:nvSpPr>
        <p:spPr>
          <a:xfrm>
            <a:off x="1528763" y="1350963"/>
            <a:ext cx="10067925" cy="4527550"/>
          </a:xfrm>
        </p:spPr>
        <p:txBody>
          <a:bodyPr/>
          <a:lstStyle/>
          <a:p>
            <a:pPr eaLnBrk="1" hangingPunct="1">
              <a:lnSpc>
                <a:spcPts val="3365"/>
              </a:lnSpc>
            </a:pPr>
            <a:r>
              <a:rPr lang="zh-CN" altLang="en-US" smtClean="0"/>
              <a:t>爱情是一种依恋过程，类似于儿童与其抚育者之间的联系。</a:t>
            </a:r>
          </a:p>
          <a:p>
            <a:pPr>
              <a:lnSpc>
                <a:spcPts val="3365"/>
              </a:lnSpc>
            </a:pPr>
            <a:r>
              <a:rPr lang="zh-CN" altLang="en-US" smtClean="0"/>
              <a:t>由婴儿时期与主要的教养者之间的关系发展而来的个体对人际关系的预期方式及“内部工作方式”，会在个体的婚恋关系中得以复制。</a:t>
            </a:r>
          </a:p>
          <a:p>
            <a:pPr eaLnBrk="1" hangingPunct="1">
              <a:buFont typeface="Wingdings" panose="05000000000000000000" pitchFamily="2" charset="2"/>
              <a:buNone/>
            </a:pPr>
            <a:endParaRPr lang="en-US" altLang="zh-CN" smtClean="0"/>
          </a:p>
        </p:txBody>
      </p:sp>
      <p:pic>
        <p:nvPicPr>
          <p:cNvPr id="126980" name="Picture 12" descr="237386_185146217367_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0013" y="4941888"/>
            <a:ext cx="249555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1" name="Picture 14" descr="2531170_214556493182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963" y="4941888"/>
            <a:ext cx="1917700"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4350" y="4743450"/>
            <a:ext cx="188595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83638" y="4868863"/>
            <a:ext cx="272097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4" name="TextBox 7"/>
          <p:cNvSpPr txBox="1">
            <a:spLocks noChangeArrowheads="1"/>
          </p:cNvSpPr>
          <p:nvPr/>
        </p:nvSpPr>
        <p:spPr bwMode="auto">
          <a:xfrm>
            <a:off x="3689350" y="4114800"/>
            <a:ext cx="59975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亲子关系与子代长大后的夫妻关系</a:t>
            </a:r>
          </a:p>
        </p:txBody>
      </p:sp>
      <p:sp>
        <p:nvSpPr>
          <p:cNvPr id="9" name="TextBox 8"/>
          <p:cNvSpPr txBox="1"/>
          <p:nvPr/>
        </p:nvSpPr>
        <p:spPr>
          <a:xfrm>
            <a:off x="241300" y="3414713"/>
            <a:ext cx="615950" cy="3443287"/>
          </a:xfrm>
          <a:prstGeom prst="rect">
            <a:avLst/>
          </a:prstGeom>
          <a:solidFill>
            <a:schemeClr val="accent5"/>
          </a:solidFill>
        </p:spPr>
        <p:txBody>
          <a:bodyPr vert="eaVert">
            <a:spAutoFit/>
          </a:bodyPr>
          <a:lstStyle/>
          <a:p>
            <a:pPr algn="ctr">
              <a:defRPr/>
            </a:pPr>
            <a:r>
              <a:rPr lang="zh-CN" altLang="en-US" sz="2800" dirty="0">
                <a:latin typeface="宋体" panose="02010600030101010101" pitchFamily="2" charset="-122"/>
                <a:ea typeface="宋体" panose="02010600030101010101" pitchFamily="2" charset="-122"/>
                <a:sym typeface="+mn-ea"/>
              </a:rPr>
              <a:t>依恋理论及其启示</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09600" y="381000"/>
            <a:ext cx="10972800" cy="762000"/>
          </a:xfrm>
        </p:spPr>
        <p:txBody>
          <a:bodyPr/>
          <a:lstStyle/>
          <a:p>
            <a:pPr algn="ctr"/>
            <a:r>
              <a:rPr lang="zh-CN" altLang="en-US" sz="3200" smtClean="0"/>
              <a:t>四、家庭美德</a:t>
            </a:r>
            <a:endParaRPr lang="zh-CN" altLang="zh-CN" sz="2800" smtClean="0"/>
          </a:p>
        </p:txBody>
      </p:sp>
      <p:sp>
        <p:nvSpPr>
          <p:cNvPr id="128003" name="Rectangle 3"/>
          <p:cNvSpPr>
            <a:spLocks noGrp="1" noChangeArrowheads="1"/>
          </p:cNvSpPr>
          <p:nvPr>
            <p:ph idx="1"/>
          </p:nvPr>
        </p:nvSpPr>
        <p:spPr>
          <a:xfrm>
            <a:off x="609600" y="1600200"/>
            <a:ext cx="5181600" cy="3371850"/>
          </a:xfrm>
        </p:spPr>
        <p:txBody>
          <a:bodyPr/>
          <a:lstStyle/>
          <a:p>
            <a:pPr lvl="1">
              <a:buFont typeface="Wingdings" panose="05000000000000000000" pitchFamily="2" charset="2"/>
              <a:buNone/>
            </a:pPr>
            <a:r>
              <a:rPr lang="zh-CN" altLang="en-US" sz="2800" smtClean="0">
                <a:latin typeface="宋体" panose="02010600030101010101" pitchFamily="2" charset="-122"/>
                <a:ea typeface="宋体" panose="02010600030101010101" pitchFamily="2" charset="-122"/>
              </a:rPr>
              <a:t>家庭美德的主要内容</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尊老爱幼</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男女平等</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夫妻和睦</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勤俭持家</a:t>
            </a:r>
            <a:endParaRPr lang="en-US"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邻里团结</a:t>
            </a:r>
            <a:endParaRPr lang="en-US" altLang="zh-CN" sz="2800" smtClean="0">
              <a:latin typeface="宋体" panose="02010600030101010101" pitchFamily="2" charset="-122"/>
              <a:ea typeface="宋体" panose="02010600030101010101" pitchFamily="2" charset="-122"/>
            </a:endParaRPr>
          </a:p>
        </p:txBody>
      </p:sp>
      <p:pic>
        <p:nvPicPr>
          <p:cNvPr id="128004" name="Picture 2" descr="http://img1.cache.netease.com/catchpic/3/3C/3C625D638EFB2F3BDFE34CA09928F0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2795588"/>
            <a:ext cx="5207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5" name="TextBox 4"/>
          <p:cNvSpPr txBox="1">
            <a:spLocks noChangeArrowheads="1"/>
          </p:cNvSpPr>
          <p:nvPr/>
        </p:nvSpPr>
        <p:spPr bwMode="auto">
          <a:xfrm>
            <a:off x="3849688" y="2162175"/>
            <a:ext cx="6159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solidFill>
                  <a:srgbClr val="FF3300"/>
                </a:solidFill>
                <a:latin typeface="Calibri" panose="020F0502020204030204" pitchFamily="34" charset="0"/>
              </a:rPr>
              <a:t>这都是爱的样子</a:t>
            </a:r>
          </a:p>
        </p:txBody>
      </p:sp>
      <p:sp>
        <p:nvSpPr>
          <p:cNvPr id="128006" name="TextBox 5"/>
          <p:cNvSpPr txBox="1">
            <a:spLocks noChangeArrowheads="1"/>
          </p:cNvSpPr>
          <p:nvPr/>
        </p:nvSpPr>
        <p:spPr bwMode="auto">
          <a:xfrm>
            <a:off x="6400800" y="1585913"/>
            <a:ext cx="5384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rPr>
              <a:t>乐燕，弃两个女儿在家里不顾，致其饿死，法庭上说“我从没被爱过，也不会爱别人”</a:t>
            </a:r>
            <a:endParaRPr lang="en-US" altLang="zh-CN" sz="1800">
              <a:latin typeface="Calibri" panose="020F0502020204030204" pitchFamily="34" charset="0"/>
            </a:endParaRPr>
          </a:p>
          <a:p>
            <a:pPr>
              <a:buFont typeface="Arial" panose="020B0604020202020204" pitchFamily="34" charset="0"/>
              <a:buNone/>
            </a:pPr>
            <a:r>
              <a:rPr lang="zh-CN" altLang="en-US" sz="1800">
                <a:latin typeface="Calibri" panose="020F0502020204030204" pitchFamily="34" charset="0"/>
              </a:rPr>
              <a:t>乐燕自己是非婚生女，由祖父母养至</a:t>
            </a:r>
            <a:r>
              <a:rPr lang="en-US" altLang="zh-CN" sz="1800">
                <a:latin typeface="Calibri" panose="020F0502020204030204" pitchFamily="34" charset="0"/>
              </a:rPr>
              <a:t>16</a:t>
            </a:r>
            <a:r>
              <a:rPr lang="zh-CN" altLang="en-US" sz="1800">
                <a:latin typeface="Calibri" panose="020F0502020204030204" pitchFamily="34" charset="0"/>
              </a:rPr>
              <a:t>岁。</a:t>
            </a:r>
          </a:p>
        </p:txBody>
      </p:sp>
      <p:sp>
        <p:nvSpPr>
          <p:cNvPr id="7" name="TextBox 6"/>
          <p:cNvSpPr txBox="1"/>
          <p:nvPr/>
        </p:nvSpPr>
        <p:spPr>
          <a:xfrm>
            <a:off x="327025" y="3414713"/>
            <a:ext cx="615950" cy="3443287"/>
          </a:xfrm>
          <a:prstGeom prst="rect">
            <a:avLst/>
          </a:prstGeom>
          <a:solidFill>
            <a:schemeClr val="accent5"/>
          </a:solidFill>
        </p:spPr>
        <p:txBody>
          <a:bodyPr vert="eaVert">
            <a:spAutoFit/>
          </a:bodyPr>
          <a:lstStyle/>
          <a:p>
            <a:pPr algn="ctr">
              <a:defRPr/>
            </a:pPr>
            <a:r>
              <a:rPr lang="zh-CN" altLang="en-US" sz="2800" dirty="0">
                <a:latin typeface="宋体" panose="02010600030101010101" pitchFamily="2" charset="-122"/>
                <a:ea typeface="宋体" panose="02010600030101010101" pitchFamily="2" charset="-122"/>
                <a:sym typeface="+mn-ea"/>
              </a:rPr>
              <a:t>依恋理论及其启示</a:t>
            </a:r>
          </a:p>
        </p:txBody>
      </p:sp>
      <p:sp>
        <p:nvSpPr>
          <p:cNvPr id="128008" name="TextBox 9"/>
          <p:cNvSpPr txBox="1">
            <a:spLocks noChangeArrowheads="1"/>
          </p:cNvSpPr>
          <p:nvPr/>
        </p:nvSpPr>
        <p:spPr bwMode="auto">
          <a:xfrm>
            <a:off x="2343150" y="5672138"/>
            <a:ext cx="8929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依恋理论的启示：爱是从原生家庭复制的</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noChangeArrowheads="1"/>
          </p:cNvSpPr>
          <p:nvPr>
            <p:ph type="title"/>
          </p:nvPr>
        </p:nvSpPr>
        <p:spPr/>
        <p:txBody>
          <a:bodyPr/>
          <a:lstStyle/>
          <a:p>
            <a:r>
              <a:rPr lang="zh-CN" altLang="en-US" sz="3200" smtClean="0"/>
              <a:t>四、家庭美德</a:t>
            </a:r>
          </a:p>
        </p:txBody>
      </p:sp>
      <p:sp>
        <p:nvSpPr>
          <p:cNvPr id="130051" name="内容占位符 2"/>
          <p:cNvSpPr>
            <a:spLocks noGrp="1" noChangeArrowheads="1"/>
          </p:cNvSpPr>
          <p:nvPr>
            <p:ph idx="1"/>
          </p:nvPr>
        </p:nvSpPr>
        <p:spPr>
          <a:xfrm>
            <a:off x="2328863" y="1676400"/>
            <a:ext cx="8643937" cy="2819400"/>
          </a:xfrm>
        </p:spPr>
        <p:txBody>
          <a:bodyPr/>
          <a:lstStyle/>
          <a:p>
            <a:pPr>
              <a:lnSpc>
                <a:spcPct val="120000"/>
              </a:lnSpc>
              <a:buFont typeface="Wingdings" panose="05000000000000000000" pitchFamily="2" charset="2"/>
              <a:buNone/>
            </a:pPr>
            <a:r>
              <a:rPr lang="zh-CN" altLang="en-US" smtClean="0"/>
              <a:t>没有见识过爱的人会怎样</a:t>
            </a:r>
            <a:endParaRPr lang="en-US" altLang="zh-CN" smtClean="0"/>
          </a:p>
          <a:p>
            <a:pPr>
              <a:lnSpc>
                <a:spcPct val="120000"/>
              </a:lnSpc>
            </a:pPr>
            <a:r>
              <a:rPr lang="zh-CN" altLang="en-US" smtClean="0"/>
              <a:t>缺乏自信、自尊、勇气</a:t>
            </a:r>
            <a:endParaRPr lang="en-US" altLang="zh-CN" smtClean="0"/>
          </a:p>
          <a:p>
            <a:pPr>
              <a:lnSpc>
                <a:spcPct val="120000"/>
              </a:lnSpc>
            </a:pPr>
            <a:r>
              <a:rPr lang="zh-CN" altLang="en-US" smtClean="0"/>
              <a:t>容易爱上“坏”人</a:t>
            </a:r>
            <a:endParaRPr lang="en-US" altLang="zh-CN" smtClean="0"/>
          </a:p>
          <a:p>
            <a:pPr>
              <a:lnSpc>
                <a:spcPct val="120000"/>
              </a:lnSpc>
            </a:pPr>
            <a:r>
              <a:rPr lang="zh-CN" altLang="en-US" smtClean="0"/>
              <a:t>对爱情抱着坏的预期，并努力去验证这个预期。</a:t>
            </a:r>
            <a:endParaRPr lang="en-US" altLang="zh-CN" smtClean="0"/>
          </a:p>
          <a:p>
            <a:pPr>
              <a:lnSpc>
                <a:spcPct val="120000"/>
              </a:lnSpc>
            </a:pPr>
            <a:r>
              <a:rPr lang="zh-CN" altLang="en-US" smtClean="0"/>
              <a:t>缺少积极的建设行为</a:t>
            </a:r>
          </a:p>
        </p:txBody>
      </p:sp>
      <p:sp>
        <p:nvSpPr>
          <p:cNvPr id="4" name="TextBox 3"/>
          <p:cNvSpPr txBox="1"/>
          <p:nvPr/>
        </p:nvSpPr>
        <p:spPr>
          <a:xfrm>
            <a:off x="327025" y="3414713"/>
            <a:ext cx="615950" cy="3443287"/>
          </a:xfrm>
          <a:prstGeom prst="rect">
            <a:avLst/>
          </a:prstGeom>
          <a:solidFill>
            <a:schemeClr val="accent5"/>
          </a:solidFill>
        </p:spPr>
        <p:txBody>
          <a:bodyPr vert="eaVert">
            <a:spAutoFit/>
          </a:bodyPr>
          <a:lstStyle/>
          <a:p>
            <a:pPr algn="ctr">
              <a:defRPr/>
            </a:pPr>
            <a:r>
              <a:rPr lang="zh-CN" altLang="en-US" sz="2800" dirty="0">
                <a:latin typeface="宋体" panose="02010600030101010101" pitchFamily="2" charset="-122"/>
                <a:ea typeface="宋体" panose="02010600030101010101" pitchFamily="2" charset="-122"/>
                <a:sym typeface="+mn-ea"/>
              </a:rPr>
              <a:t>依恋理论及其启示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noChangeArrowheads="1"/>
          </p:cNvSpPr>
          <p:nvPr>
            <p:ph type="title"/>
          </p:nvPr>
        </p:nvSpPr>
        <p:spPr/>
        <p:txBody>
          <a:bodyPr/>
          <a:lstStyle/>
          <a:p>
            <a:r>
              <a:rPr lang="zh-CN" altLang="en-US" sz="3200" smtClean="0"/>
              <a:t>一、什么是道德</a:t>
            </a:r>
          </a:p>
        </p:txBody>
      </p:sp>
      <p:sp>
        <p:nvSpPr>
          <p:cNvPr id="7171" name="内容占位符 2"/>
          <p:cNvSpPr>
            <a:spLocks noGrp="1"/>
          </p:cNvSpPr>
          <p:nvPr>
            <p:ph idx="1"/>
          </p:nvPr>
        </p:nvSpPr>
        <p:spPr/>
        <p:txBody>
          <a:bodyPr/>
          <a:lstStyle/>
          <a:p>
            <a:pPr>
              <a:defRPr/>
            </a:pPr>
            <a:r>
              <a:rPr lang="zh-CN" altLang="en-US" b="1" noProof="1">
                <a:solidFill>
                  <a:srgbClr val="002060"/>
                </a:solidFill>
              </a:rPr>
              <a:t>（一）道德的起源</a:t>
            </a:r>
            <a:endParaRPr lang="zh-CN" altLang="en-US" noProof="1"/>
          </a:p>
          <a:p>
            <a:pPr marL="0" indent="0">
              <a:buFont typeface="Wingdings" panose="05000000000000000000" pitchFamily="2" charset="2"/>
              <a:buNone/>
              <a:defRPr/>
            </a:pPr>
            <a:endParaRPr lang="en-US" altLang="zh-CN" noProof="1"/>
          </a:p>
          <a:p>
            <a:pPr marL="0" indent="0">
              <a:lnSpc>
                <a:spcPct val="150000"/>
              </a:lnSpc>
              <a:spcBef>
                <a:spcPts val="0"/>
              </a:spcBef>
              <a:buFont typeface="Wingdings" panose="05000000000000000000" pitchFamily="2" charset="2"/>
              <a:buNone/>
              <a:defRPr/>
            </a:pPr>
            <a:endParaRPr lang="en-US" altLang="zh-CN" b="1" noProof="1">
              <a:latin typeface="黑体" panose="02010609060101010101" pitchFamily="49" charset="-122"/>
              <a:ea typeface="黑体" panose="02010609060101010101" pitchFamily="49" charset="-122"/>
              <a:cs typeface="黑体" panose="02010609060101010101" pitchFamily="49" charset="-122"/>
            </a:endParaRPr>
          </a:p>
        </p:txBody>
      </p:sp>
      <p:grpSp>
        <p:nvGrpSpPr>
          <p:cNvPr id="2" name="Group 13"/>
          <p:cNvGrpSpPr/>
          <p:nvPr/>
        </p:nvGrpSpPr>
        <p:grpSpPr bwMode="auto">
          <a:xfrm>
            <a:off x="2282825" y="2582863"/>
            <a:ext cx="7469188" cy="3468687"/>
            <a:chOff x="0" y="4471"/>
            <a:chExt cx="6674755" cy="3488815"/>
          </a:xfrm>
        </p:grpSpPr>
        <p:grpSp>
          <p:nvGrpSpPr>
            <p:cNvPr id="21515" name="Group 14"/>
            <p:cNvGrpSpPr/>
            <p:nvPr/>
          </p:nvGrpSpPr>
          <p:grpSpPr bwMode="auto">
            <a:xfrm>
              <a:off x="13810" y="4471"/>
              <a:ext cx="6660945" cy="3488815"/>
              <a:chOff x="0" y="4471"/>
              <a:chExt cx="6660945" cy="3488815"/>
            </a:xfrm>
          </p:grpSpPr>
          <p:sp>
            <p:nvSpPr>
              <p:cNvPr id="21520" name="矩形 3"/>
              <p:cNvSpPr>
                <a:spLocks noChangeArrowheads="1"/>
              </p:cNvSpPr>
              <p:nvPr/>
            </p:nvSpPr>
            <p:spPr bwMode="auto">
              <a:xfrm>
                <a:off x="258154" y="882104"/>
                <a:ext cx="6254140" cy="509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spcBef>
                    <a:spcPts val="600"/>
                  </a:spcBef>
                  <a:spcAft>
                    <a:spcPts val="400"/>
                  </a:spcAft>
                  <a:buFont typeface="Arial" panose="020B0604020202020204" pitchFamily="34" charset="0"/>
                  <a:buNone/>
                </a:pPr>
                <a:r>
                  <a:rPr lang="en-US" altLang="zh-CN">
                    <a:solidFill>
                      <a:srgbClr val="7F7F7F"/>
                    </a:solidFill>
                    <a:latin typeface="微软雅黑" panose="020B0503020204020204" pitchFamily="34" charset="-122"/>
                    <a:sym typeface="微软雅黑" panose="020B0503020204020204" pitchFamily="34" charset="-122"/>
                  </a:rPr>
                  <a:t>   </a:t>
                </a:r>
                <a:endParaRPr lang="zh-CN" altLang="en-US">
                  <a:solidFill>
                    <a:srgbClr val="7F7F7F"/>
                  </a:solidFill>
                  <a:latin typeface="微软雅黑" panose="020B0503020204020204" pitchFamily="34" charset="-122"/>
                  <a:sym typeface="微软雅黑" panose="020B0503020204020204" pitchFamily="34" charset="-122"/>
                </a:endParaRPr>
              </a:p>
            </p:txBody>
          </p:sp>
          <p:sp>
            <p:nvSpPr>
              <p:cNvPr id="16390" name="矩形 17"/>
              <p:cNvSpPr/>
              <p:nvPr/>
            </p:nvSpPr>
            <p:spPr>
              <a:xfrm>
                <a:off x="376" y="4471"/>
                <a:ext cx="6660569" cy="643474"/>
              </a:xfrm>
              <a:prstGeom prst="rect">
                <a:avLst/>
              </a:prstGeom>
              <a:solidFill>
                <a:schemeClr val="accent6"/>
              </a:solidFill>
              <a:ln w="9525">
                <a:noFill/>
              </a:ln>
            </p:spPr>
            <p:txBody>
              <a:bodyPr anchor="ctr"/>
              <a:lstStyle/>
              <a:p>
                <a:pPr algn="ctr">
                  <a:buFont typeface="Arial" panose="020B0604020202020204" pitchFamily="34" charset="0"/>
                  <a:buNone/>
                  <a:defRPr/>
                </a:pPr>
                <a:r>
                  <a:rPr lang="zh-CN" altLang="en-US" sz="2800" b="1" noProof="1">
                    <a:solidFill>
                      <a:srgbClr val="FFFFFF"/>
                    </a:solidFill>
                    <a:latin typeface="宋体" panose="02010600030101010101" pitchFamily="2" charset="-122"/>
                    <a:ea typeface="宋体" panose="02010600030101010101" pitchFamily="2" charset="-122"/>
                    <a:sym typeface="微软雅黑" panose="020B0503020204020204" pitchFamily="34" charset="-122"/>
                  </a:rPr>
                  <a:t>马克思主义道德观</a:t>
                </a:r>
                <a:endParaRPr lang="zh-CN" altLang="en-US" sz="2800" noProof="1">
                  <a:latin typeface="宋体" panose="02010600030101010101" pitchFamily="2" charset="-122"/>
                  <a:ea typeface="宋体" panose="02010600030101010101" pitchFamily="2" charset="-122"/>
                  <a:sym typeface="+mn-ea"/>
                </a:endParaRPr>
              </a:p>
            </p:txBody>
          </p:sp>
          <p:sp>
            <p:nvSpPr>
              <p:cNvPr id="21522" name="矩形 4"/>
              <p:cNvSpPr>
                <a:spLocks noChangeArrowheads="1"/>
              </p:cNvSpPr>
              <p:nvPr/>
            </p:nvSpPr>
            <p:spPr bwMode="auto">
              <a:xfrm>
                <a:off x="0" y="4471"/>
                <a:ext cx="6660378" cy="3488815"/>
              </a:xfrm>
              <a:prstGeom prst="rect">
                <a:avLst/>
              </a:prstGeom>
              <a:noFill/>
              <a:ln w="25400">
                <a:solidFill>
                  <a:schemeClr val="tx2"/>
                </a:solidFill>
                <a:miter lim="800000"/>
              </a:ln>
              <a:extLst>
                <a:ext uri="{909E8E84-426E-40DD-AFC4-6F175D3DCCD1}">
                  <a14:hiddenFill xmlns:a14="http://schemas.microsoft.com/office/drawing/2010/main" xmlns="">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1516" name="等腰三角形 20"/>
            <p:cNvSpPr>
              <a:spLocks noChangeArrowheads="1"/>
            </p:cNvSpPr>
            <p:nvPr/>
          </p:nvSpPr>
          <p:spPr bwMode="auto">
            <a:xfrm rot="5400000">
              <a:off x="-4190" y="2043616"/>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1517" name="等腰三角形 21"/>
            <p:cNvSpPr>
              <a:spLocks noChangeArrowheads="1"/>
            </p:cNvSpPr>
            <p:nvPr/>
          </p:nvSpPr>
          <p:spPr bwMode="auto">
            <a:xfrm rot="5400000">
              <a:off x="-18000" y="1515558"/>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1518" name="等腰三角形 22"/>
            <p:cNvSpPr>
              <a:spLocks noChangeArrowheads="1"/>
            </p:cNvSpPr>
            <p:nvPr/>
          </p:nvSpPr>
          <p:spPr bwMode="auto">
            <a:xfrm rot="5400000">
              <a:off x="-4190" y="2571675"/>
              <a:ext cx="216000" cy="180000"/>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sp>
          <p:nvSpPr>
            <p:cNvPr id="21519" name="等腰三角形 23"/>
            <p:cNvSpPr>
              <a:spLocks noChangeArrowheads="1"/>
            </p:cNvSpPr>
            <p:nvPr/>
          </p:nvSpPr>
          <p:spPr bwMode="auto">
            <a:xfrm rot="5400000">
              <a:off x="-4179" y="987486"/>
              <a:ext cx="216000" cy="180021"/>
            </a:xfrm>
            <a:prstGeom prst="triangle">
              <a:avLst>
                <a:gd name="adj" fmla="val 50000"/>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zh-CN" sz="2400" b="1">
                <a:solidFill>
                  <a:srgbClr val="FFFFFF"/>
                </a:solidFill>
                <a:latin typeface="微软雅黑" panose="020B0503020204020204" pitchFamily="34" charset="-122"/>
                <a:sym typeface="微软雅黑" panose="020B0503020204020204" pitchFamily="34" charset="-122"/>
              </a:endParaRPr>
            </a:p>
          </p:txBody>
        </p:sp>
      </p:grpSp>
      <p:sp>
        <p:nvSpPr>
          <p:cNvPr id="21509" name="TextBox 25"/>
          <p:cNvSpPr>
            <a:spLocks noChangeArrowheads="1"/>
          </p:cNvSpPr>
          <p:nvPr/>
        </p:nvSpPr>
        <p:spPr bwMode="auto">
          <a:xfrm>
            <a:off x="3313113" y="3486150"/>
            <a:ext cx="57531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FFC000"/>
                </a:solidFill>
                <a:latin typeface="微软雅黑" panose="020B0503020204020204" pitchFamily="34" charset="-122"/>
              </a:rPr>
              <a:t>  </a:t>
            </a:r>
            <a:r>
              <a:rPr lang="zh-CN" altLang="en-US" sz="2800" b="1">
                <a:latin typeface="宋体" panose="02010600030101010101" pitchFamily="2" charset="-122"/>
                <a:ea typeface="宋体" panose="02010600030101010101" pitchFamily="2" charset="-122"/>
              </a:rPr>
              <a:t>劳动是道德起源的首要前提。</a:t>
            </a:r>
          </a:p>
        </p:txBody>
      </p:sp>
      <p:sp>
        <p:nvSpPr>
          <p:cNvPr id="21510" name="矩形 45"/>
          <p:cNvSpPr>
            <a:spLocks noChangeArrowheads="1"/>
          </p:cNvSpPr>
          <p:nvPr/>
        </p:nvSpPr>
        <p:spPr bwMode="auto">
          <a:xfrm>
            <a:off x="2759075" y="3548063"/>
            <a:ext cx="288925" cy="288925"/>
          </a:xfrm>
          <a:prstGeom prst="rect">
            <a:avLst/>
          </a:prstGeom>
          <a:solidFill>
            <a:schemeClr val="tx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1</a:t>
            </a:r>
            <a:endParaRPr lang="zh-CN" altLang="en-US">
              <a:latin typeface="Arial" panose="020B0604020202020204" pitchFamily="34" charset="0"/>
            </a:endParaRPr>
          </a:p>
        </p:txBody>
      </p:sp>
      <p:sp>
        <p:nvSpPr>
          <p:cNvPr id="21511" name="矩形 45"/>
          <p:cNvSpPr>
            <a:spLocks noChangeArrowheads="1"/>
          </p:cNvSpPr>
          <p:nvPr/>
        </p:nvSpPr>
        <p:spPr bwMode="auto">
          <a:xfrm>
            <a:off x="2757488" y="4351338"/>
            <a:ext cx="288925" cy="288925"/>
          </a:xfrm>
          <a:prstGeom prst="rect">
            <a:avLst/>
          </a:prstGeom>
          <a:solidFill>
            <a:schemeClr val="tx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2</a:t>
            </a:r>
            <a:endParaRPr lang="zh-CN" altLang="en-US">
              <a:latin typeface="Arial" panose="020B0604020202020204" pitchFamily="34" charset="0"/>
            </a:endParaRPr>
          </a:p>
        </p:txBody>
      </p:sp>
      <p:sp>
        <p:nvSpPr>
          <p:cNvPr id="21512" name="矩形 45"/>
          <p:cNvSpPr>
            <a:spLocks noChangeArrowheads="1"/>
          </p:cNvSpPr>
          <p:nvPr/>
        </p:nvSpPr>
        <p:spPr bwMode="auto">
          <a:xfrm>
            <a:off x="2757488" y="5100638"/>
            <a:ext cx="288925" cy="288925"/>
          </a:xfrm>
          <a:prstGeom prst="rect">
            <a:avLst/>
          </a:prstGeom>
          <a:solidFill>
            <a:schemeClr val="tx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nchor="ctr"/>
          <a:lstStyle/>
          <a:p>
            <a:pPr algn="ctr">
              <a:buFont typeface="Arial" panose="020B0604020202020204" pitchFamily="34" charset="0"/>
              <a:buNone/>
            </a:pPr>
            <a:r>
              <a:rPr lang="en-US" altLang="zh-CN">
                <a:solidFill>
                  <a:srgbClr val="FFFFFF"/>
                </a:solidFill>
                <a:latin typeface="Impact" panose="020B0806030902050204" pitchFamily="34" charset="0"/>
                <a:sym typeface="Times New Roman" panose="02020603050405020304" pitchFamily="18" charset="0"/>
              </a:rPr>
              <a:t>3</a:t>
            </a:r>
            <a:endParaRPr lang="zh-CN" altLang="en-US">
              <a:latin typeface="Arial" panose="020B0604020202020204" pitchFamily="34" charset="0"/>
            </a:endParaRPr>
          </a:p>
        </p:txBody>
      </p:sp>
      <p:sp>
        <p:nvSpPr>
          <p:cNvPr id="21513" name="TextBox 25"/>
          <p:cNvSpPr>
            <a:spLocks noChangeArrowheads="1"/>
          </p:cNvSpPr>
          <p:nvPr/>
        </p:nvSpPr>
        <p:spPr bwMode="auto">
          <a:xfrm>
            <a:off x="3405188" y="4265613"/>
            <a:ext cx="648493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Arial" panose="020B0604020202020204" pitchFamily="34" charset="0"/>
              </a:rPr>
              <a:t> </a:t>
            </a:r>
            <a:r>
              <a:rPr lang="zh-CN" altLang="en-US" sz="2800" b="1">
                <a:latin typeface="宋体" panose="02010600030101010101" pitchFamily="2" charset="-122"/>
                <a:ea typeface="宋体" panose="02010600030101010101" pitchFamily="2" charset="-122"/>
                <a:sym typeface="微软雅黑" panose="020B0503020204020204" pitchFamily="34" charset="-122"/>
              </a:rPr>
              <a:t>社会关系是道德赖以产生的客观条件。</a:t>
            </a:r>
          </a:p>
        </p:txBody>
      </p:sp>
      <p:sp>
        <p:nvSpPr>
          <p:cNvPr id="21514" name="TextBox 25"/>
          <p:cNvSpPr>
            <a:spLocks noChangeArrowheads="1"/>
          </p:cNvSpPr>
          <p:nvPr/>
        </p:nvSpPr>
        <p:spPr bwMode="auto">
          <a:xfrm>
            <a:off x="3473450" y="5014913"/>
            <a:ext cx="627856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800" b="1">
                <a:latin typeface="宋体" panose="02010600030101010101" pitchFamily="2" charset="-122"/>
                <a:ea typeface="宋体" panose="02010600030101010101" pitchFamily="2" charset="-122"/>
                <a:sym typeface="微软雅黑" panose="020B0503020204020204" pitchFamily="34" charset="-122"/>
              </a:rPr>
              <a:t>人的自我意识是道德产生的主观条件。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p:cNvSpPr>
            <a:spLocks noGrp="1" noChangeArrowheads="1"/>
          </p:cNvSpPr>
          <p:nvPr>
            <p:ph type="title"/>
          </p:nvPr>
        </p:nvSpPr>
        <p:spPr>
          <a:xfrm>
            <a:off x="1057275" y="325438"/>
            <a:ext cx="9961563" cy="650875"/>
          </a:xfrm>
        </p:spPr>
        <p:txBody>
          <a:bodyPr/>
          <a:lstStyle/>
          <a:p>
            <a:pPr algn="ctr"/>
            <a:r>
              <a:rPr lang="zh-CN" altLang="en-US" sz="3200" smtClean="0"/>
              <a:t>四、家庭美德</a:t>
            </a:r>
          </a:p>
        </p:txBody>
      </p:sp>
      <p:sp>
        <p:nvSpPr>
          <p:cNvPr id="131075" name="内容占位符 2"/>
          <p:cNvSpPr>
            <a:spLocks noGrp="1" noChangeArrowheads="1"/>
          </p:cNvSpPr>
          <p:nvPr>
            <p:ph idx="1"/>
          </p:nvPr>
        </p:nvSpPr>
        <p:spPr>
          <a:xfrm>
            <a:off x="914400" y="1371600"/>
            <a:ext cx="10464800" cy="4953000"/>
          </a:xfrm>
        </p:spPr>
        <p:txBody>
          <a:bodyPr/>
          <a:lstStyle/>
          <a:p>
            <a:pPr>
              <a:buFont typeface="Wingdings" panose="05000000000000000000" pitchFamily="2" charset="2"/>
              <a:buNone/>
            </a:pPr>
            <a:r>
              <a:rPr lang="zh-CN" altLang="en-US" smtClean="0"/>
              <a:t>夫妻关系是家庭关系的核心</a:t>
            </a:r>
          </a:p>
          <a:p>
            <a:r>
              <a:rPr lang="zh-CN" altLang="en-US" smtClean="0"/>
              <a:t>和睦的夫妻关系对于尊老爱幼的意义</a:t>
            </a:r>
            <a:endParaRPr lang="en-US" altLang="zh-CN" smtClean="0"/>
          </a:p>
          <a:p>
            <a:r>
              <a:rPr lang="zh-CN" altLang="en-US" smtClean="0"/>
              <a:t>亲子关系附着于夫妻关系</a:t>
            </a:r>
            <a:endParaRPr lang="en-US" altLang="zh-CN" smtClean="0"/>
          </a:p>
          <a:p>
            <a:r>
              <a:rPr lang="zh-CN" altLang="en-US" smtClean="0"/>
              <a:t>好的夫妻需要彼此关爱</a:t>
            </a:r>
            <a:endParaRPr lang="en-US" altLang="zh-CN" smtClean="0"/>
          </a:p>
          <a:p>
            <a:pPr lvl="1"/>
            <a:r>
              <a:rPr lang="zh-CN" altLang="zh-CN" sz="2800" smtClean="0">
                <a:latin typeface="宋体" panose="02010600030101010101" pitchFamily="2" charset="-122"/>
                <a:ea typeface="宋体" panose="02010600030101010101" pitchFamily="2" charset="-122"/>
              </a:rPr>
              <a:t>认识双方的情感需求和情感表达特征，反思这种特征与原生家庭的关系。健康的</a:t>
            </a:r>
            <a:r>
              <a:rPr lang="zh-CN" altLang="en-US" sz="2800" smtClean="0">
                <a:latin typeface="宋体" panose="02010600030101010101" pitchFamily="2" charset="-122"/>
                <a:ea typeface="宋体" panose="02010600030101010101" pitchFamily="2" charset="-122"/>
              </a:rPr>
              <a:t>夫妻</a:t>
            </a:r>
            <a:r>
              <a:rPr lang="zh-CN" altLang="zh-CN" sz="2800" smtClean="0">
                <a:latin typeface="宋体" panose="02010600030101010101" pitchFamily="2" charset="-122"/>
                <a:ea typeface="宋体" panose="02010600030101010101" pitchFamily="2" charset="-122"/>
              </a:rPr>
              <a:t>关系</a:t>
            </a:r>
            <a:r>
              <a:rPr lang="zh-CN" altLang="en-US" sz="2800" smtClean="0">
                <a:latin typeface="宋体" panose="02010600030101010101" pitchFamily="2" charset="-122"/>
                <a:ea typeface="宋体" panose="02010600030101010101" pitchFamily="2" charset="-122"/>
              </a:rPr>
              <a:t>有助于双方</a:t>
            </a:r>
            <a:r>
              <a:rPr lang="zh-CN" altLang="zh-CN" sz="2800" smtClean="0">
                <a:latin typeface="宋体" panose="02010600030101010101" pitchFamily="2" charset="-122"/>
                <a:ea typeface="宋体" panose="02010600030101010101" pitchFamily="2" charset="-122"/>
              </a:rPr>
              <a:t>修复</a:t>
            </a:r>
            <a:r>
              <a:rPr lang="zh-CN" altLang="en-US" sz="2800" smtClean="0">
                <a:latin typeface="宋体" panose="02010600030101010101" pitchFamily="2" charset="-122"/>
                <a:ea typeface="宋体" panose="02010600030101010101" pitchFamily="2" charset="-122"/>
              </a:rPr>
              <a:t>各自</a:t>
            </a:r>
            <a:r>
              <a:rPr lang="zh-CN" altLang="zh-CN" sz="2800" smtClean="0">
                <a:latin typeface="宋体" panose="02010600030101010101" pitchFamily="2" charset="-122"/>
                <a:ea typeface="宋体" panose="02010600030101010101" pitchFamily="2" charset="-122"/>
              </a:rPr>
              <a:t>原生家庭</a:t>
            </a:r>
            <a:r>
              <a:rPr lang="zh-CN" altLang="en-US" sz="2800" smtClean="0">
                <a:latin typeface="宋体" panose="02010600030101010101" pitchFamily="2" charset="-122"/>
                <a:ea typeface="宋体" panose="02010600030101010101" pitchFamily="2" charset="-122"/>
              </a:rPr>
              <a:t>的</a:t>
            </a:r>
            <a:r>
              <a:rPr lang="zh-CN" altLang="zh-CN" sz="2800" smtClean="0">
                <a:latin typeface="宋体" panose="02010600030101010101" pitchFamily="2" charset="-122"/>
                <a:ea typeface="宋体" panose="02010600030101010101" pitchFamily="2" charset="-122"/>
              </a:rPr>
              <a:t>不良影响。</a:t>
            </a:r>
            <a:endParaRPr lang="en-US" altLang="zh-CN" sz="2800" smtClean="0">
              <a:latin typeface="宋体" panose="02010600030101010101" pitchFamily="2" charset="-122"/>
              <a:ea typeface="宋体" panose="02010600030101010101" pitchFamily="2" charset="-122"/>
            </a:endParaRPr>
          </a:p>
          <a:p>
            <a:r>
              <a:rPr lang="zh-CN" altLang="zh-CN" smtClean="0"/>
              <a:t>男女平等</a:t>
            </a:r>
            <a:r>
              <a:rPr lang="zh-CN" altLang="en-US" smtClean="0"/>
              <a:t>是夫妻和睦的基础</a:t>
            </a:r>
            <a:endParaRPr lang="zh-CN" altLang="zh-CN" smtClean="0"/>
          </a:p>
          <a:p>
            <a:endParaRPr lang="zh-CN" altLang="en-US"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noChangeArrowheads="1"/>
          </p:cNvSpPr>
          <p:nvPr>
            <p:ph type="title"/>
          </p:nvPr>
        </p:nvSpPr>
        <p:spPr>
          <a:xfrm>
            <a:off x="2255838" y="325438"/>
            <a:ext cx="7388225" cy="650875"/>
          </a:xfrm>
        </p:spPr>
        <p:txBody>
          <a:bodyPr/>
          <a:lstStyle/>
          <a:p>
            <a:pPr algn="ctr"/>
            <a:r>
              <a:rPr lang="zh-CN" altLang="en-US" sz="3200" smtClean="0"/>
              <a:t>四、家庭美德</a:t>
            </a:r>
          </a:p>
        </p:txBody>
      </p:sp>
      <p:sp>
        <p:nvSpPr>
          <p:cNvPr id="132099" name="内容占位符 2"/>
          <p:cNvSpPr>
            <a:spLocks noGrp="1" noChangeArrowheads="1"/>
          </p:cNvSpPr>
          <p:nvPr>
            <p:ph idx="1"/>
          </p:nvPr>
        </p:nvSpPr>
        <p:spPr>
          <a:xfrm>
            <a:off x="1614488" y="1371600"/>
            <a:ext cx="9764712" cy="4953000"/>
          </a:xfrm>
        </p:spPr>
        <p:txBody>
          <a:bodyPr/>
          <a:lstStyle/>
          <a:p>
            <a:r>
              <a:rPr lang="zh-CN" altLang="en-US" b="1" smtClean="0"/>
              <a:t>社会学习</a:t>
            </a:r>
            <a:r>
              <a:rPr lang="zh-CN" altLang="zh-CN" b="1" smtClean="0"/>
              <a:t>理论认为个人的认知、行为与环境因素三者及其交互作用对人类行为产生影响。</a:t>
            </a:r>
            <a:endParaRPr lang="en-US" altLang="zh-CN" b="1" smtClean="0"/>
          </a:p>
          <a:p>
            <a:r>
              <a:rPr lang="zh-CN" altLang="zh-CN" b="1" smtClean="0"/>
              <a:t>人的行为，特别是人的复杂行为主要是后天习得的。</a:t>
            </a:r>
          </a:p>
          <a:p>
            <a:r>
              <a:rPr lang="zh-CN" altLang="zh-CN" b="1" smtClean="0"/>
              <a:t>学习的途径：</a:t>
            </a:r>
            <a:endParaRPr lang="en-US" altLang="zh-CN" b="1" smtClean="0"/>
          </a:p>
          <a:p>
            <a:pPr lvl="1"/>
            <a:r>
              <a:rPr lang="zh-CN" altLang="zh-CN" sz="2800" b="1" smtClean="0">
                <a:latin typeface="宋体" panose="02010600030101010101" pitchFamily="2" charset="-122"/>
                <a:ea typeface="宋体" panose="02010600030101010101" pitchFamily="2" charset="-122"/>
              </a:rPr>
              <a:t>直接经验的学习（通过反应的结果学习） </a:t>
            </a:r>
            <a:endParaRPr lang="en-US" altLang="zh-CN" sz="2800" b="1" smtClean="0">
              <a:latin typeface="宋体" panose="02010600030101010101" pitchFamily="2" charset="-122"/>
              <a:ea typeface="宋体" panose="02010600030101010101" pitchFamily="2" charset="-122"/>
            </a:endParaRPr>
          </a:p>
          <a:p>
            <a:pPr lvl="1"/>
            <a:r>
              <a:rPr lang="zh-CN" altLang="zh-CN" sz="2800" b="1" smtClean="0">
                <a:latin typeface="宋体" panose="02010600030101010101" pitchFamily="2" charset="-122"/>
                <a:ea typeface="宋体" panose="02010600030101010101" pitchFamily="2" charset="-122"/>
              </a:rPr>
              <a:t>间接经验的学习（通过示范所进行的学习）</a:t>
            </a:r>
          </a:p>
          <a:p>
            <a:endParaRPr lang="zh-CN" altLang="en-US" smtClean="0"/>
          </a:p>
        </p:txBody>
      </p:sp>
      <p:sp>
        <p:nvSpPr>
          <p:cNvPr id="132100" name="TextBox 3"/>
          <p:cNvSpPr txBox="1">
            <a:spLocks noChangeArrowheads="1"/>
          </p:cNvSpPr>
          <p:nvPr/>
        </p:nvSpPr>
        <p:spPr bwMode="auto">
          <a:xfrm>
            <a:off x="298450" y="2686050"/>
            <a:ext cx="615950" cy="4143375"/>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zh-CN" sz="2800">
                <a:latin typeface="宋体" panose="02010600030101010101" pitchFamily="2" charset="-122"/>
                <a:ea typeface="宋体" panose="02010600030101010101" pitchFamily="2" charset="-122"/>
              </a:rPr>
              <a:t>社会学习理论</a:t>
            </a:r>
            <a:r>
              <a:rPr lang="zh-CN" altLang="en-US" sz="2800">
                <a:latin typeface="宋体" panose="02010600030101010101" pitchFamily="2" charset="-122"/>
                <a:ea typeface="宋体" panose="02010600030101010101" pitchFamily="2" charset="-122"/>
              </a:rPr>
              <a:t>及其启示</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a:spLocks noGrp="1" noChangeArrowheads="1"/>
          </p:cNvSpPr>
          <p:nvPr>
            <p:ph type="title"/>
          </p:nvPr>
        </p:nvSpPr>
        <p:spPr>
          <a:xfrm>
            <a:off x="609600" y="457200"/>
            <a:ext cx="10972800" cy="685800"/>
          </a:xfrm>
        </p:spPr>
        <p:txBody>
          <a:bodyPr/>
          <a:lstStyle/>
          <a:p>
            <a:pPr algn="ctr"/>
            <a:r>
              <a:rPr lang="zh-CN" altLang="en-US" sz="3200" smtClean="0"/>
              <a:t>四、家庭美德</a:t>
            </a:r>
          </a:p>
        </p:txBody>
      </p:sp>
      <p:sp>
        <p:nvSpPr>
          <p:cNvPr id="134147" name="内容占位符 2"/>
          <p:cNvSpPr>
            <a:spLocks noGrp="1" noChangeArrowheads="1"/>
          </p:cNvSpPr>
          <p:nvPr>
            <p:ph idx="1"/>
          </p:nvPr>
        </p:nvSpPr>
        <p:spPr>
          <a:xfrm>
            <a:off x="1685925" y="1371600"/>
            <a:ext cx="9591675" cy="3176588"/>
          </a:xfrm>
        </p:spPr>
        <p:txBody>
          <a:bodyPr/>
          <a:lstStyle/>
          <a:p>
            <a:pPr>
              <a:lnSpc>
                <a:spcPct val="120000"/>
              </a:lnSpc>
            </a:pPr>
            <a:r>
              <a:rPr lang="zh-CN" altLang="en-US" smtClean="0"/>
              <a:t>对方</a:t>
            </a:r>
            <a:r>
              <a:rPr lang="zh-CN" altLang="zh-CN" smtClean="0"/>
              <a:t>怎样对待你是你教的</a:t>
            </a:r>
            <a:endParaRPr lang="en-US" altLang="zh-CN" smtClean="0"/>
          </a:p>
          <a:p>
            <a:r>
              <a:rPr lang="zh-CN" altLang="zh-CN" smtClean="0"/>
              <a:t>要爱，但不要溺爱，双方都要成长</a:t>
            </a:r>
            <a:endParaRPr lang="en-US" altLang="zh-CN" smtClean="0"/>
          </a:p>
          <a:p>
            <a:r>
              <a:rPr lang="zh-CN" altLang="zh-CN" smtClean="0"/>
              <a:t>真实表达需求</a:t>
            </a:r>
            <a:endParaRPr lang="en-US" altLang="zh-CN" smtClean="0"/>
          </a:p>
          <a:p>
            <a:r>
              <a:rPr lang="zh-CN" altLang="zh-CN" smtClean="0"/>
              <a:t>尊老爱幼，形成良好家风</a:t>
            </a:r>
          </a:p>
        </p:txBody>
      </p:sp>
      <p:sp>
        <p:nvSpPr>
          <p:cNvPr id="134148" name="TextBox 4"/>
          <p:cNvSpPr txBox="1">
            <a:spLocks noChangeArrowheads="1"/>
          </p:cNvSpPr>
          <p:nvPr/>
        </p:nvSpPr>
        <p:spPr bwMode="auto">
          <a:xfrm>
            <a:off x="298450" y="2686050"/>
            <a:ext cx="615950" cy="4143375"/>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zh-CN" sz="2800">
                <a:latin typeface="宋体" panose="02010600030101010101" pitchFamily="2" charset="-122"/>
                <a:ea typeface="宋体" panose="02010600030101010101" pitchFamily="2" charset="-122"/>
              </a:rPr>
              <a:t>社会学习理论</a:t>
            </a:r>
            <a:r>
              <a:rPr lang="zh-CN" altLang="en-US" sz="2800">
                <a:latin typeface="宋体" panose="02010600030101010101" pitchFamily="2" charset="-122"/>
                <a:ea typeface="宋体" panose="02010600030101010101" pitchFamily="2" charset="-122"/>
              </a:rPr>
              <a:t>及其启示</a:t>
            </a:r>
          </a:p>
        </p:txBody>
      </p:sp>
      <p:sp>
        <p:nvSpPr>
          <p:cNvPr id="134149" name="TextBox 5"/>
          <p:cNvSpPr txBox="1">
            <a:spLocks noChangeArrowheads="1"/>
          </p:cNvSpPr>
          <p:nvPr/>
        </p:nvSpPr>
        <p:spPr bwMode="auto">
          <a:xfrm>
            <a:off x="2114550" y="5300663"/>
            <a:ext cx="95583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社会学习理论的启示：恋爱是人格塑造的重要时期</a:t>
            </a:r>
          </a:p>
        </p:txBody>
      </p:sp>
      <p:sp>
        <p:nvSpPr>
          <p:cNvPr id="7" name="云形 6"/>
          <p:cNvSpPr/>
          <p:nvPr/>
        </p:nvSpPr>
        <p:spPr>
          <a:xfrm>
            <a:off x="6538913" y="2457450"/>
            <a:ext cx="54102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latin typeface="宋体" panose="02010600030101010101" pitchFamily="2" charset="-122"/>
                <a:ea typeface="宋体" panose="02010600030101010101" pitchFamily="2" charset="-122"/>
                <a:sym typeface="+mn-ea"/>
              </a:rPr>
              <a:t>我为</a:t>
            </a:r>
            <a:r>
              <a:rPr lang="en-US" altLang="zh-CN" sz="2800" dirty="0">
                <a:latin typeface="宋体" panose="02010600030101010101" pitchFamily="2" charset="-122"/>
                <a:ea typeface="宋体" panose="02010600030101010101" pitchFamily="2" charset="-122"/>
                <a:sym typeface="+mn-ea"/>
              </a:rPr>
              <a:t>TA</a:t>
            </a:r>
            <a:r>
              <a:rPr lang="zh-CN" altLang="en-US" sz="2800" dirty="0">
                <a:latin typeface="宋体" panose="02010600030101010101" pitchFamily="2" charset="-122"/>
                <a:ea typeface="宋体" panose="02010600030101010101" pitchFamily="2" charset="-122"/>
                <a:sym typeface="+mn-ea"/>
              </a:rPr>
              <a:t>奉献了一切，</a:t>
            </a:r>
            <a:r>
              <a:rPr lang="en-US" altLang="zh-CN" sz="2800" dirty="0">
                <a:latin typeface="宋体" panose="02010600030101010101" pitchFamily="2" charset="-122"/>
                <a:ea typeface="宋体" panose="02010600030101010101" pitchFamily="2" charset="-122"/>
                <a:sym typeface="+mn-ea"/>
              </a:rPr>
              <a:t>TA</a:t>
            </a:r>
            <a:r>
              <a:rPr lang="zh-CN" altLang="en-US" sz="2800" dirty="0">
                <a:latin typeface="宋体" panose="02010600030101010101" pitchFamily="2" charset="-122"/>
                <a:ea typeface="宋体" panose="02010600030101010101" pitchFamily="2" charset="-122"/>
                <a:sym typeface="+mn-ea"/>
              </a:rPr>
              <a:t>却不关心我！</a:t>
            </a:r>
            <a:endParaRPr lang="en-US" altLang="zh-CN" sz="2800" dirty="0">
              <a:latin typeface="宋体" panose="02010600030101010101" pitchFamily="2" charset="-122"/>
              <a:ea typeface="宋体" panose="02010600030101010101" pitchFamily="2" charset="-122"/>
              <a:sym typeface="+mn-ea"/>
            </a:endParaRPr>
          </a:p>
          <a:p>
            <a:pPr>
              <a:defRPr/>
            </a:pPr>
            <a:r>
              <a:rPr lang="zh-CN" altLang="en-US" sz="2800" dirty="0">
                <a:latin typeface="宋体" panose="02010600030101010101" pitchFamily="2" charset="-122"/>
                <a:ea typeface="宋体" panose="02010600030101010101" pitchFamily="2" charset="-122"/>
                <a:sym typeface="+mn-ea"/>
              </a:rPr>
              <a:t>用社会学习理论怎样解释？</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p:cNvSpPr>
            <a:spLocks noGrp="1" noChangeArrowheads="1"/>
          </p:cNvSpPr>
          <p:nvPr>
            <p:ph type="title"/>
          </p:nvPr>
        </p:nvSpPr>
        <p:spPr>
          <a:xfrm>
            <a:off x="728663" y="325438"/>
            <a:ext cx="10290175" cy="650875"/>
          </a:xfrm>
        </p:spPr>
        <p:txBody>
          <a:bodyPr/>
          <a:lstStyle/>
          <a:p>
            <a:pPr algn="ctr"/>
            <a:r>
              <a:rPr lang="zh-CN" altLang="en-US" sz="3200" smtClean="0"/>
              <a:t>四、家庭美德</a:t>
            </a:r>
          </a:p>
        </p:txBody>
      </p:sp>
      <p:sp>
        <p:nvSpPr>
          <p:cNvPr id="136195" name="内容占位符 2"/>
          <p:cNvSpPr>
            <a:spLocks noGrp="1" noChangeArrowheads="1"/>
          </p:cNvSpPr>
          <p:nvPr>
            <p:ph idx="1"/>
          </p:nvPr>
        </p:nvSpPr>
        <p:spPr>
          <a:xfrm>
            <a:off x="1457325" y="1350963"/>
            <a:ext cx="10139363" cy="4527550"/>
          </a:xfrm>
        </p:spPr>
        <p:txBody>
          <a:bodyPr/>
          <a:lstStyle/>
          <a:p>
            <a:pPr>
              <a:lnSpc>
                <a:spcPct val="120000"/>
              </a:lnSpc>
            </a:pPr>
            <a:r>
              <a:rPr lang="zh-CN" altLang="en-US" b="1" smtClean="0"/>
              <a:t>社会交换理论认为</a:t>
            </a:r>
            <a:r>
              <a:rPr lang="zh-CN" altLang="zh-CN" b="1" smtClean="0"/>
              <a:t>人与人之间的交往，本质上是一个社会交换过程</a:t>
            </a:r>
            <a:r>
              <a:rPr lang="zh-CN" altLang="en-US" b="1" smtClean="0"/>
              <a:t>。</a:t>
            </a:r>
            <a:endParaRPr lang="en-US" altLang="zh-CN" b="1" smtClean="0"/>
          </a:p>
          <a:p>
            <a:pPr>
              <a:lnSpc>
                <a:spcPct val="120000"/>
              </a:lnSpc>
            </a:pPr>
            <a:r>
              <a:rPr lang="zh-CN" altLang="en-US" b="1" smtClean="0"/>
              <a:t>交往中</a:t>
            </a:r>
            <a:r>
              <a:rPr lang="zh-CN" altLang="zh-CN" b="1" smtClean="0"/>
              <a:t>人们追求收益最大化</a:t>
            </a:r>
            <a:endParaRPr lang="en-US" altLang="zh-CN" b="1" smtClean="0"/>
          </a:p>
          <a:p>
            <a:pPr>
              <a:lnSpc>
                <a:spcPct val="120000"/>
              </a:lnSpc>
            </a:pPr>
            <a:r>
              <a:rPr lang="zh-CN" altLang="zh-CN" b="1" smtClean="0"/>
              <a:t>交换涉及物质、非物质</a:t>
            </a:r>
            <a:endParaRPr lang="en-US" altLang="zh-CN" b="1" smtClean="0"/>
          </a:p>
          <a:p>
            <a:pPr>
              <a:lnSpc>
                <a:spcPct val="120000"/>
              </a:lnSpc>
            </a:pPr>
            <a:r>
              <a:rPr lang="zh-CN" altLang="zh-CN" b="1" smtClean="0"/>
              <a:t>常见的六种基本回报类型是：</a:t>
            </a:r>
            <a:endParaRPr lang="en-US" altLang="zh-CN" b="1" smtClean="0"/>
          </a:p>
          <a:p>
            <a:pPr>
              <a:lnSpc>
                <a:spcPct val="120000"/>
              </a:lnSpc>
              <a:buFont typeface="Wingdings" panose="05000000000000000000" pitchFamily="2" charset="2"/>
              <a:buNone/>
            </a:pPr>
            <a:r>
              <a:rPr lang="en-US" altLang="zh-CN" b="1" smtClean="0"/>
              <a:t>        </a:t>
            </a:r>
            <a:r>
              <a:rPr lang="zh-CN" altLang="zh-CN" b="1" smtClean="0"/>
              <a:t>金钱、物品、信息、服务、地位、感情。</a:t>
            </a:r>
          </a:p>
          <a:p>
            <a:pPr>
              <a:lnSpc>
                <a:spcPct val="120000"/>
              </a:lnSpc>
              <a:buFont typeface="Wingdings" panose="05000000000000000000" pitchFamily="2" charset="2"/>
              <a:buNone/>
            </a:pPr>
            <a:endParaRPr lang="zh-CN" altLang="en-US" b="1" smtClean="0"/>
          </a:p>
        </p:txBody>
      </p:sp>
      <p:sp>
        <p:nvSpPr>
          <p:cNvPr id="136196" name="TextBox 3"/>
          <p:cNvSpPr txBox="1">
            <a:spLocks noChangeArrowheads="1"/>
          </p:cNvSpPr>
          <p:nvPr/>
        </p:nvSpPr>
        <p:spPr bwMode="auto">
          <a:xfrm>
            <a:off x="188913" y="2843213"/>
            <a:ext cx="615950" cy="4014787"/>
          </a:xfrm>
          <a:prstGeom prst="rect">
            <a:avLst/>
          </a:prstGeom>
          <a:solidFill>
            <a:srgbClr val="C9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en-US" sz="2800">
                <a:latin typeface="宋体" panose="02010600030101010101" pitchFamily="2" charset="-122"/>
                <a:ea typeface="宋体" panose="02010600030101010101" pitchFamily="2" charset="-122"/>
              </a:rPr>
              <a:t>社会交换理论及其启示</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1"/>
          <p:cNvSpPr>
            <a:spLocks noGrp="1" noChangeArrowheads="1"/>
          </p:cNvSpPr>
          <p:nvPr>
            <p:ph type="title"/>
          </p:nvPr>
        </p:nvSpPr>
        <p:spPr>
          <a:xfrm>
            <a:off x="609600" y="457200"/>
            <a:ext cx="10972800" cy="685800"/>
          </a:xfrm>
        </p:spPr>
        <p:txBody>
          <a:bodyPr/>
          <a:lstStyle/>
          <a:p>
            <a:pPr algn="ctr"/>
            <a:r>
              <a:rPr lang="zh-CN" altLang="en-US" sz="3200" smtClean="0"/>
              <a:t>四、家庭美德</a:t>
            </a:r>
          </a:p>
        </p:txBody>
      </p:sp>
      <p:sp>
        <p:nvSpPr>
          <p:cNvPr id="137219" name="内容占位符 2"/>
          <p:cNvSpPr>
            <a:spLocks noGrp="1" noChangeArrowheads="1"/>
          </p:cNvSpPr>
          <p:nvPr>
            <p:ph idx="1"/>
          </p:nvPr>
        </p:nvSpPr>
        <p:spPr>
          <a:xfrm>
            <a:off x="1016000" y="1447800"/>
            <a:ext cx="6604000" cy="4800600"/>
          </a:xfrm>
        </p:spPr>
        <p:txBody>
          <a:bodyPr/>
          <a:lstStyle/>
          <a:p>
            <a:r>
              <a:rPr lang="zh-CN" altLang="en-US" smtClean="0"/>
              <a:t>不委屈自己，不辜负伴侣</a:t>
            </a:r>
            <a:endParaRPr lang="en-US" altLang="zh-CN" smtClean="0"/>
          </a:p>
          <a:p>
            <a:r>
              <a:rPr lang="zh-CN" altLang="en-US" smtClean="0"/>
              <a:t>真正了解双方所需</a:t>
            </a:r>
            <a:endParaRPr lang="en-US" altLang="zh-CN" smtClean="0"/>
          </a:p>
          <a:p>
            <a:r>
              <a:rPr lang="zh-CN" altLang="en-US" smtClean="0"/>
              <a:t>自觉承担责任</a:t>
            </a:r>
            <a:endParaRPr lang="en-US" altLang="zh-CN" smtClean="0"/>
          </a:p>
          <a:p>
            <a:endParaRPr lang="en-US" altLang="zh-CN" smtClean="0"/>
          </a:p>
          <a:p>
            <a:r>
              <a:rPr lang="zh-CN" altLang="en-US" smtClean="0"/>
              <a:t>常见的交换方式</a:t>
            </a:r>
            <a:endParaRPr lang="en-US" altLang="zh-CN" smtClean="0"/>
          </a:p>
          <a:p>
            <a:pPr lvl="1"/>
            <a:r>
              <a:rPr lang="zh-CN" altLang="en-US" sz="2800" smtClean="0">
                <a:latin typeface="宋体" panose="02010600030101010101" pitchFamily="2" charset="-122"/>
                <a:ea typeface="宋体" panose="02010600030101010101" pitchFamily="2" charset="-122"/>
              </a:rPr>
              <a:t>需求互补</a:t>
            </a:r>
            <a:endParaRPr lang="zh-CN" altLang="zh-CN" sz="2800" smtClean="0">
              <a:latin typeface="宋体" panose="02010600030101010101" pitchFamily="2" charset="-122"/>
              <a:ea typeface="宋体" panose="02010600030101010101" pitchFamily="2" charset="-122"/>
            </a:endParaRPr>
          </a:p>
          <a:p>
            <a:pPr lvl="1"/>
            <a:r>
              <a:rPr lang="zh-CN" altLang="en-US" sz="2800" smtClean="0">
                <a:latin typeface="宋体" panose="02010600030101010101" pitchFamily="2" charset="-122"/>
                <a:ea typeface="宋体" panose="02010600030101010101" pitchFamily="2" charset="-122"/>
              </a:rPr>
              <a:t>同类匹配</a:t>
            </a:r>
            <a:endParaRPr lang="en-US" altLang="zh-CN" sz="2800" smtClean="0">
              <a:latin typeface="宋体" panose="02010600030101010101" pitchFamily="2" charset="-122"/>
              <a:ea typeface="宋体" panose="02010600030101010101" pitchFamily="2" charset="-122"/>
            </a:endParaRPr>
          </a:p>
          <a:p>
            <a:endParaRPr lang="zh-CN" altLang="en-US" smtClean="0"/>
          </a:p>
        </p:txBody>
      </p:sp>
      <p:pic>
        <p:nvPicPr>
          <p:cNvPr id="137220" name="Picture 8" descr="http://p3.pstatp.com/large/ec30007cc23178e05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2000" y="3581400"/>
            <a:ext cx="6350000"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1" name="TextBox 4"/>
          <p:cNvSpPr txBox="1">
            <a:spLocks noChangeArrowheads="1"/>
          </p:cNvSpPr>
          <p:nvPr/>
        </p:nvSpPr>
        <p:spPr bwMode="auto">
          <a:xfrm>
            <a:off x="188913" y="2843213"/>
            <a:ext cx="615950" cy="4014787"/>
          </a:xfrm>
          <a:prstGeom prst="rect">
            <a:avLst/>
          </a:prstGeom>
          <a:solidFill>
            <a:srgbClr val="C9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lgn="ctr">
              <a:buFont typeface="Arial" panose="020B0604020202020204" pitchFamily="34" charset="0"/>
              <a:buNone/>
            </a:pPr>
            <a:r>
              <a:rPr lang="zh-CN" altLang="en-US" sz="2800">
                <a:latin typeface="宋体" panose="02010600030101010101" pitchFamily="2" charset="-122"/>
                <a:ea typeface="宋体" panose="02010600030101010101" pitchFamily="2" charset="-122"/>
              </a:rPr>
              <a:t>社会交换理论及其启示</a:t>
            </a:r>
          </a:p>
        </p:txBody>
      </p:sp>
      <p:sp>
        <p:nvSpPr>
          <p:cNvPr id="137222" name="TextBox 5"/>
          <p:cNvSpPr txBox="1">
            <a:spLocks noChangeArrowheads="1"/>
          </p:cNvSpPr>
          <p:nvPr/>
        </p:nvSpPr>
        <p:spPr bwMode="auto">
          <a:xfrm>
            <a:off x="7115175" y="1771650"/>
            <a:ext cx="39719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社会交换理论的启示：公平互惠的关系最稳定</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p:cNvSpPr>
            <a:spLocks noGrp="1" noChangeArrowheads="1"/>
          </p:cNvSpPr>
          <p:nvPr>
            <p:ph type="title"/>
          </p:nvPr>
        </p:nvSpPr>
        <p:spPr>
          <a:xfrm>
            <a:off x="2255838" y="325438"/>
            <a:ext cx="7616825" cy="650875"/>
          </a:xfrm>
        </p:spPr>
        <p:txBody>
          <a:bodyPr/>
          <a:lstStyle/>
          <a:p>
            <a:pPr algn="ctr"/>
            <a:r>
              <a:rPr lang="zh-CN" altLang="en-US" sz="3200" smtClean="0"/>
              <a:t>四、家庭美德</a:t>
            </a:r>
            <a:endParaRPr lang="zh-CN" altLang="en-US" sz="3200" smtClean="0">
              <a:ea typeface="宋体" panose="02010600030101010101" pitchFamily="2" charset="-122"/>
            </a:endParaRPr>
          </a:p>
        </p:txBody>
      </p:sp>
      <p:pic>
        <p:nvPicPr>
          <p:cNvPr id="138243" name="Picture 2" descr="http://www.guangyuanol.cn/uploads/allimg/c160420/1461141O329210-14U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1225" y="1341438"/>
            <a:ext cx="46609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圆角矩形标注 4"/>
          <p:cNvSpPr/>
          <p:nvPr/>
        </p:nvSpPr>
        <p:spPr>
          <a:xfrm>
            <a:off x="5616575" y="1484313"/>
            <a:ext cx="6240463" cy="1800225"/>
          </a:xfrm>
          <a:prstGeom prst="wedgeRoundRectCallout">
            <a:avLst>
              <a:gd name="adj1" fmla="val -67536"/>
              <a:gd name="adj2" fmla="val -20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dirty="0">
                <a:solidFill>
                  <a:schemeClr val="bg1"/>
                </a:solidFill>
                <a:latin typeface="宋体" panose="02010600030101010101" pitchFamily="2" charset="-122"/>
                <a:ea typeface="宋体" panose="02010600030101010101" pitchFamily="2" charset="-122"/>
                <a:sym typeface="+mn-ea"/>
              </a:rPr>
              <a:t>1</a:t>
            </a:r>
            <a:r>
              <a:rPr lang="zh-CN" altLang="en-US" sz="2800" dirty="0">
                <a:solidFill>
                  <a:schemeClr val="bg1"/>
                </a:solidFill>
                <a:latin typeface="宋体" panose="02010600030101010101" pitchFamily="2" charset="-122"/>
                <a:ea typeface="宋体" panose="02010600030101010101" pitchFamily="2" charset="-122"/>
                <a:sym typeface="+mn-ea"/>
              </a:rPr>
              <a:t>、我放你鸽子是因为给你的朋友帮忙。（没轻重）</a:t>
            </a:r>
            <a:endParaRPr lang="en-US" altLang="zh-CN" sz="2800" dirty="0">
              <a:solidFill>
                <a:schemeClr val="bg1"/>
              </a:solidFill>
              <a:latin typeface="宋体" panose="02010600030101010101" pitchFamily="2" charset="-122"/>
              <a:ea typeface="宋体" panose="02010600030101010101" pitchFamily="2" charset="-122"/>
              <a:sym typeface="+mn-ea"/>
            </a:endParaRPr>
          </a:p>
          <a:p>
            <a:pPr>
              <a:defRPr/>
            </a:pPr>
            <a:r>
              <a:rPr lang="en-US" altLang="zh-CN" sz="2800" dirty="0">
                <a:solidFill>
                  <a:schemeClr val="bg1"/>
                </a:solidFill>
                <a:latin typeface="宋体" panose="02010600030101010101" pitchFamily="2" charset="-122"/>
                <a:ea typeface="宋体" panose="02010600030101010101" pitchFamily="2" charset="-122"/>
                <a:sym typeface="+mn-ea"/>
              </a:rPr>
              <a:t>2</a:t>
            </a:r>
            <a:r>
              <a:rPr lang="zh-CN" altLang="en-US" sz="2800" dirty="0">
                <a:solidFill>
                  <a:schemeClr val="bg1"/>
                </a:solidFill>
                <a:latin typeface="宋体" panose="02010600030101010101" pitchFamily="2" charset="-122"/>
                <a:ea typeface="宋体" panose="02010600030101010101" pitchFamily="2" charset="-122"/>
                <a:sym typeface="+mn-ea"/>
              </a:rPr>
              <a:t>、咱俩住一起吧，可以省点房租。（没规矩）</a:t>
            </a:r>
          </a:p>
        </p:txBody>
      </p:sp>
      <p:sp>
        <p:nvSpPr>
          <p:cNvPr id="6" name="云形标注 5"/>
          <p:cNvSpPr/>
          <p:nvPr/>
        </p:nvSpPr>
        <p:spPr>
          <a:xfrm>
            <a:off x="0" y="4221163"/>
            <a:ext cx="6958013" cy="2636837"/>
          </a:xfrm>
          <a:prstGeom prst="cloudCallout">
            <a:avLst>
              <a:gd name="adj1" fmla="val -26607"/>
              <a:gd name="adj2" fmla="val -740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800" dirty="0">
                <a:solidFill>
                  <a:schemeClr val="bg1"/>
                </a:solidFill>
                <a:latin typeface="宋体" panose="02010600030101010101" pitchFamily="2" charset="-122"/>
                <a:ea typeface="宋体" panose="02010600030101010101" pitchFamily="2" charset="-122"/>
                <a:sym typeface="+mn-ea"/>
              </a:rPr>
              <a:t>1</a:t>
            </a:r>
            <a:r>
              <a:rPr lang="zh-CN" altLang="en-US" sz="2800" dirty="0">
                <a:solidFill>
                  <a:schemeClr val="bg1"/>
                </a:solidFill>
                <a:latin typeface="宋体" panose="02010600030101010101" pitchFamily="2" charset="-122"/>
                <a:ea typeface="宋体" panose="02010600030101010101" pitchFamily="2" charset="-122"/>
                <a:sym typeface="+mn-ea"/>
              </a:rPr>
              <a:t>、自己做事没轻重，跟着感觉走。</a:t>
            </a:r>
            <a:endParaRPr lang="en-US" altLang="zh-CN" sz="2800" dirty="0">
              <a:solidFill>
                <a:schemeClr val="bg1"/>
              </a:solidFill>
              <a:latin typeface="宋体" panose="02010600030101010101" pitchFamily="2" charset="-122"/>
              <a:ea typeface="宋体" panose="02010600030101010101" pitchFamily="2" charset="-122"/>
              <a:sym typeface="+mn-ea"/>
            </a:endParaRPr>
          </a:p>
          <a:p>
            <a:pPr>
              <a:defRPr/>
            </a:pPr>
            <a:r>
              <a:rPr lang="en-US" altLang="zh-CN" sz="2800" dirty="0">
                <a:solidFill>
                  <a:schemeClr val="bg1"/>
                </a:solidFill>
                <a:latin typeface="宋体" panose="02010600030101010101" pitchFamily="2" charset="-122"/>
                <a:ea typeface="宋体" panose="02010600030101010101" pitchFamily="2" charset="-122"/>
                <a:sym typeface="+mn-ea"/>
              </a:rPr>
              <a:t>2</a:t>
            </a:r>
            <a:r>
              <a:rPr lang="zh-CN" altLang="en-US" sz="2800" dirty="0">
                <a:solidFill>
                  <a:schemeClr val="bg1"/>
                </a:solidFill>
                <a:latin typeface="宋体" panose="02010600030101010101" pitchFamily="2" charset="-122"/>
                <a:ea typeface="宋体" panose="02010600030101010101" pitchFamily="2" charset="-122"/>
                <a:sym typeface="+mn-ea"/>
              </a:rPr>
              <a:t>、省钱是她自己很重视的事。</a:t>
            </a:r>
          </a:p>
        </p:txBody>
      </p:sp>
      <p:sp>
        <p:nvSpPr>
          <p:cNvPr id="138246" name="TextBox 6"/>
          <p:cNvSpPr txBox="1">
            <a:spLocks noChangeArrowheads="1"/>
          </p:cNvSpPr>
          <p:nvPr/>
        </p:nvSpPr>
        <p:spPr bwMode="auto">
          <a:xfrm rot="-1041384">
            <a:off x="7297738" y="4672013"/>
            <a:ext cx="49291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Calibri" panose="020F0502020204030204" pitchFamily="34" charset="0"/>
                <a:ea typeface="宋体" panose="02010600030101010101" pitchFamily="2" charset="-122"/>
              </a:rPr>
              <a:t>邱莹莹为什么不反感白主管？</a:t>
            </a:r>
            <a:endParaRPr lang="zh-CN" altLang="en-US" sz="2800">
              <a:latin typeface="Calibri" panose="020F050202020403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p:cNvSpPr>
            <a:spLocks noGrp="1" noChangeArrowheads="1"/>
          </p:cNvSpPr>
          <p:nvPr>
            <p:ph type="title"/>
          </p:nvPr>
        </p:nvSpPr>
        <p:spPr>
          <a:xfrm>
            <a:off x="2255838" y="325438"/>
            <a:ext cx="7302500" cy="650875"/>
          </a:xfrm>
        </p:spPr>
        <p:txBody>
          <a:bodyPr/>
          <a:lstStyle/>
          <a:p>
            <a:pPr algn="ctr"/>
            <a:r>
              <a:rPr lang="zh-CN" altLang="en-US" sz="3200" smtClean="0"/>
              <a:t>四、家庭美德</a:t>
            </a:r>
          </a:p>
        </p:txBody>
      </p:sp>
      <p:sp>
        <p:nvSpPr>
          <p:cNvPr id="139267" name="内容占位符 2"/>
          <p:cNvSpPr>
            <a:spLocks noGrp="1" noChangeArrowheads="1"/>
          </p:cNvSpPr>
          <p:nvPr>
            <p:ph idx="1"/>
          </p:nvPr>
        </p:nvSpPr>
        <p:spPr/>
        <p:txBody>
          <a:bodyPr/>
          <a:lstStyle/>
          <a:p>
            <a:pPr>
              <a:lnSpc>
                <a:spcPct val="120000"/>
              </a:lnSpc>
              <a:buFont typeface="Wingdings" panose="05000000000000000000" pitchFamily="2" charset="2"/>
              <a:buNone/>
            </a:pPr>
            <a:r>
              <a:rPr lang="zh-CN" altLang="en-US" smtClean="0"/>
              <a:t>我为什么找不到“好”人？</a:t>
            </a:r>
          </a:p>
          <a:p>
            <a:pPr>
              <a:lnSpc>
                <a:spcPct val="120000"/>
              </a:lnSpc>
            </a:pPr>
            <a:r>
              <a:rPr lang="zh-CN" altLang="en-US" smtClean="0"/>
              <a:t>依恋理论</a:t>
            </a:r>
            <a:r>
              <a:rPr lang="en-US" altLang="zh-CN" smtClean="0"/>
              <a:t>——</a:t>
            </a:r>
            <a:r>
              <a:rPr lang="zh-CN" altLang="en-US" smtClean="0"/>
              <a:t>你是否见识过好人？相信有好人？</a:t>
            </a:r>
            <a:endParaRPr lang="en-US" altLang="zh-CN" smtClean="0"/>
          </a:p>
          <a:p>
            <a:pPr>
              <a:lnSpc>
                <a:spcPct val="120000"/>
              </a:lnSpc>
            </a:pPr>
            <a:r>
              <a:rPr lang="zh-CN" altLang="en-US" smtClean="0"/>
              <a:t>社会学习理论</a:t>
            </a:r>
            <a:r>
              <a:rPr lang="en-US" altLang="zh-CN" smtClean="0"/>
              <a:t>——</a:t>
            </a:r>
            <a:r>
              <a:rPr lang="zh-CN" altLang="en-US" smtClean="0"/>
              <a:t>你是否把对方教坏了？</a:t>
            </a:r>
            <a:endParaRPr lang="en-US" altLang="zh-CN" smtClean="0"/>
          </a:p>
          <a:p>
            <a:pPr>
              <a:lnSpc>
                <a:spcPct val="120000"/>
              </a:lnSpc>
            </a:pPr>
            <a:r>
              <a:rPr lang="zh-CN" altLang="en-US" smtClean="0"/>
              <a:t>社会交换理论</a:t>
            </a:r>
            <a:r>
              <a:rPr lang="en-US" altLang="zh-CN" smtClean="0"/>
              <a:t>——</a:t>
            </a:r>
            <a:r>
              <a:rPr lang="zh-CN" altLang="en-US" smtClean="0"/>
              <a:t>你自己是否好人？</a:t>
            </a:r>
            <a:endParaRPr lang="en-US" altLang="zh-CN" smtClean="0"/>
          </a:p>
          <a:p>
            <a:pPr lvl="1">
              <a:lnSpc>
                <a:spcPct val="120000"/>
              </a:lnSpc>
            </a:pPr>
            <a:r>
              <a:rPr lang="zh-CN" altLang="en-US" sz="2400" smtClean="0"/>
              <a:t>反思自己的是非观、道德观。</a:t>
            </a:r>
          </a:p>
        </p:txBody>
      </p:sp>
      <p:sp>
        <p:nvSpPr>
          <p:cNvPr id="139268" name="TextBox 3"/>
          <p:cNvSpPr txBox="1">
            <a:spLocks noChangeArrowheads="1"/>
          </p:cNvSpPr>
          <p:nvPr/>
        </p:nvSpPr>
        <p:spPr bwMode="auto">
          <a:xfrm>
            <a:off x="711200" y="6172200"/>
            <a:ext cx="223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1800">
                <a:latin typeface="Calibri" panose="020F0502020204030204" pitchFamily="34" charset="0"/>
                <a:hlinkClick r:id="rId2" action="ppaction://hlinksldjump"/>
              </a:rPr>
              <a:t>返回本节目录</a:t>
            </a:r>
            <a:endParaRPr lang="zh-CN" altLang="en-US" sz="1800">
              <a:latin typeface="Calibri" panose="020F0502020204030204" pitchFamily="34" charset="0"/>
            </a:endParaRPr>
          </a:p>
        </p:txBody>
      </p:sp>
      <p:sp>
        <p:nvSpPr>
          <p:cNvPr id="6" name="矩形 5"/>
          <p:cNvSpPr/>
          <p:nvPr/>
        </p:nvSpPr>
        <p:spPr>
          <a:xfrm>
            <a:off x="2883286" y="5029200"/>
            <a:ext cx="685315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sym typeface="+mn-ea"/>
              </a:rPr>
              <a:t>好的爱情从塑造好的自己开始</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a:spLocks noGrp="1" noChangeArrowheads="1"/>
          </p:cNvSpPr>
          <p:nvPr>
            <p:ph type="title"/>
          </p:nvPr>
        </p:nvSpPr>
        <p:spPr>
          <a:xfrm>
            <a:off x="2255838" y="325438"/>
            <a:ext cx="7616825" cy="650875"/>
          </a:xfrm>
        </p:spPr>
        <p:txBody>
          <a:bodyPr/>
          <a:lstStyle/>
          <a:p>
            <a:pPr algn="ctr"/>
            <a:r>
              <a:rPr lang="zh-CN" altLang="en-US" sz="3200" smtClean="0"/>
              <a:t>五、个人品德</a:t>
            </a:r>
          </a:p>
        </p:txBody>
      </p:sp>
      <p:sp>
        <p:nvSpPr>
          <p:cNvPr id="140291" name="内容占位符 2"/>
          <p:cNvSpPr>
            <a:spLocks noGrp="1" noChangeArrowheads="1"/>
          </p:cNvSpPr>
          <p:nvPr>
            <p:ph idx="1"/>
          </p:nvPr>
        </p:nvSpPr>
        <p:spPr>
          <a:xfrm>
            <a:off x="914400" y="1676400"/>
            <a:ext cx="6096000" cy="4648200"/>
          </a:xfrm>
        </p:spPr>
        <p:txBody>
          <a:bodyPr/>
          <a:lstStyle/>
          <a:p>
            <a:pPr>
              <a:buFont typeface="Wingdings" panose="05000000000000000000" pitchFamily="2" charset="2"/>
              <a:buNone/>
            </a:pPr>
            <a:r>
              <a:rPr lang="zh-CN" altLang="zh-CN" smtClean="0"/>
              <a:t>掌握道德修养的正确方法：</a:t>
            </a:r>
            <a:endParaRPr lang="en-US" altLang="zh-CN" smtClean="0"/>
          </a:p>
          <a:p>
            <a:r>
              <a:rPr lang="zh-CN" altLang="zh-CN" smtClean="0"/>
              <a:t>学思并重</a:t>
            </a:r>
            <a:endParaRPr lang="en-US" altLang="zh-CN" smtClean="0"/>
          </a:p>
          <a:p>
            <a:r>
              <a:rPr lang="zh-CN" altLang="zh-CN" smtClean="0"/>
              <a:t>省察克治</a:t>
            </a:r>
            <a:endParaRPr lang="en-US" altLang="zh-CN" smtClean="0"/>
          </a:p>
          <a:p>
            <a:r>
              <a:rPr lang="zh-CN" altLang="zh-CN" smtClean="0"/>
              <a:t>慎独自律</a:t>
            </a:r>
            <a:endParaRPr lang="en-US" altLang="zh-CN" smtClean="0"/>
          </a:p>
          <a:p>
            <a:r>
              <a:rPr lang="zh-CN" altLang="zh-CN" smtClean="0"/>
              <a:t>知行合一</a:t>
            </a:r>
            <a:endParaRPr lang="en-US" altLang="zh-CN" smtClean="0"/>
          </a:p>
          <a:p>
            <a:r>
              <a:rPr lang="zh-CN" altLang="zh-CN" smtClean="0"/>
              <a:t>积善成德</a:t>
            </a:r>
          </a:p>
          <a:p>
            <a:endParaRPr lang="zh-CN" altLang="en-US" smtClean="0"/>
          </a:p>
        </p:txBody>
      </p:sp>
      <p:sp>
        <p:nvSpPr>
          <p:cNvPr id="4" name="页脚占位符 3"/>
          <p:cNvSpPr>
            <a:spLocks noGrp="1"/>
          </p:cNvSpPr>
          <p:nvPr>
            <p:ph type="ftr" sz="quarter" idx="11"/>
          </p:nvPr>
        </p:nvSpPr>
        <p:spPr>
          <a:xfrm>
            <a:off x="9042400" y="6477000"/>
            <a:ext cx="2540000" cy="228600"/>
          </a:xfrm>
        </p:spPr>
        <p:txBody>
          <a:bodyPr/>
          <a:lstStyle/>
          <a:p>
            <a:pPr>
              <a:defRPr/>
            </a:pPr>
            <a:r>
              <a:rPr lang="en-US" altLang="zh-CN" smtClean="0"/>
              <a:t>www.themegallery.com</a:t>
            </a:r>
            <a:endParaRPr lang="en-US" altLang="zh-CN"/>
          </a:p>
        </p:txBody>
      </p:sp>
      <p:sp>
        <p:nvSpPr>
          <p:cNvPr id="6" name="椭圆形标注 5"/>
          <p:cNvSpPr/>
          <p:nvPr/>
        </p:nvSpPr>
        <p:spPr>
          <a:xfrm>
            <a:off x="6096000" y="2209800"/>
            <a:ext cx="4165600" cy="2362200"/>
          </a:xfrm>
          <a:prstGeom prst="wedgeEllipseCallout">
            <a:avLst>
              <a:gd name="adj1" fmla="val -72331"/>
              <a:gd name="adj2" fmla="val -296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latin typeface="宋体" panose="02010600030101010101" pitchFamily="2" charset="-122"/>
                <a:ea typeface="宋体" panose="02010600030101010101" pitchFamily="2" charset="-122"/>
                <a:sym typeface="+mn-ea"/>
              </a:rPr>
              <a:t>思想是行为的内在依据</a:t>
            </a:r>
          </a:p>
        </p:txBody>
      </p:sp>
      <p:sp>
        <p:nvSpPr>
          <p:cNvPr id="140294" name="TextBox 6"/>
          <p:cNvSpPr txBox="1">
            <a:spLocks noChangeArrowheads="1"/>
          </p:cNvSpPr>
          <p:nvPr/>
        </p:nvSpPr>
        <p:spPr bwMode="auto">
          <a:xfrm>
            <a:off x="6299200" y="4724400"/>
            <a:ext cx="4673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800">
                <a:latin typeface="宋体" panose="02010600030101010101" pitchFamily="2" charset="-122"/>
                <a:ea typeface="宋体" panose="02010600030101010101" pitchFamily="2" charset="-122"/>
              </a:rPr>
              <a:t>学、思的基本问题</a:t>
            </a:r>
          </a:p>
        </p:txBody>
      </p:sp>
      <p:pic>
        <p:nvPicPr>
          <p:cNvPr id="140295" name="Picture 2" descr="http://img05.tooopen.com/images/20140324/sy_574760669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00" y="47244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p:cNvSpPr>
            <a:spLocks noGrp="1" noChangeArrowheads="1"/>
          </p:cNvSpPr>
          <p:nvPr>
            <p:ph type="title"/>
          </p:nvPr>
        </p:nvSpPr>
        <p:spPr>
          <a:xfrm>
            <a:off x="2255838" y="325438"/>
            <a:ext cx="7731125" cy="650875"/>
          </a:xfrm>
        </p:spPr>
        <p:txBody>
          <a:bodyPr/>
          <a:lstStyle/>
          <a:p>
            <a:pPr algn="ctr"/>
            <a:r>
              <a:rPr lang="zh-CN" altLang="en-US" sz="3200" smtClean="0"/>
              <a:t>五、个人品德</a:t>
            </a:r>
          </a:p>
        </p:txBody>
      </p:sp>
      <p:sp>
        <p:nvSpPr>
          <p:cNvPr id="141315" name="内容占位符 2"/>
          <p:cNvSpPr>
            <a:spLocks noGrp="1" noChangeArrowheads="1"/>
          </p:cNvSpPr>
          <p:nvPr>
            <p:ph idx="1"/>
          </p:nvPr>
        </p:nvSpPr>
        <p:spPr>
          <a:xfrm>
            <a:off x="914400" y="1676400"/>
            <a:ext cx="7620000" cy="2362200"/>
          </a:xfrm>
        </p:spPr>
        <p:txBody>
          <a:bodyPr/>
          <a:lstStyle/>
          <a:p>
            <a:pPr>
              <a:buFont typeface="Wingdings" panose="05000000000000000000" pitchFamily="2" charset="2"/>
              <a:buNone/>
            </a:pPr>
            <a:r>
              <a:rPr lang="zh-CN" altLang="en-US" smtClean="0"/>
              <a:t>基本问题</a:t>
            </a:r>
            <a:r>
              <a:rPr lang="en-US" altLang="zh-CN" smtClean="0"/>
              <a:t>1</a:t>
            </a:r>
            <a:r>
              <a:rPr lang="zh-CN" altLang="en-US" smtClean="0"/>
              <a:t>：</a:t>
            </a:r>
            <a:r>
              <a:rPr lang="zh-CN" altLang="zh-CN" smtClean="0"/>
              <a:t>为什么要做一个有道德的人？</a:t>
            </a:r>
            <a:endParaRPr lang="zh-CN" altLang="en-US" smtClean="0"/>
          </a:p>
          <a:p>
            <a:r>
              <a:rPr lang="zh-CN" altLang="zh-CN" smtClean="0"/>
              <a:t>道德修养对精神世界的影响</a:t>
            </a:r>
          </a:p>
          <a:p>
            <a:r>
              <a:rPr lang="zh-CN" altLang="zh-CN" smtClean="0"/>
              <a:t>道德修养与家庭幸福的关系</a:t>
            </a:r>
          </a:p>
          <a:p>
            <a:r>
              <a:rPr lang="zh-CN" altLang="zh-CN" smtClean="0"/>
              <a:t>道德修养与职业发展的关系</a:t>
            </a:r>
            <a:endParaRPr lang="zh-CN" altLang="en-US" smtClean="0"/>
          </a:p>
        </p:txBody>
      </p:sp>
      <p:pic>
        <p:nvPicPr>
          <p:cNvPr id="141316" name="Picture 2" descr="http://p0.so.qhimgs1.com/t012e090fa1a02438a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31200" y="4267200"/>
            <a:ext cx="3411538"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7" name="TextBox 4"/>
          <p:cNvSpPr txBox="1">
            <a:spLocks noChangeArrowheads="1"/>
          </p:cNvSpPr>
          <p:nvPr/>
        </p:nvSpPr>
        <p:spPr bwMode="auto">
          <a:xfrm>
            <a:off x="1524000" y="5029200"/>
            <a:ext cx="6705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微软雅黑" panose="020B0503020204020204" pitchFamily="34" charset="-122"/>
                <a:ea typeface="微软雅黑" panose="020B0503020204020204" pitchFamily="34" charset="-122"/>
              </a:defRPr>
            </a:lvl1pPr>
            <a:lvl2pPr marL="742950" indent="-285750">
              <a:defRPr sz="2600">
                <a:solidFill>
                  <a:schemeClr val="tx1"/>
                </a:solidFill>
                <a:latin typeface="微软雅黑" panose="020B0503020204020204" pitchFamily="34" charset="-122"/>
                <a:ea typeface="微软雅黑" panose="020B0503020204020204" pitchFamily="34" charset="-122"/>
              </a:defRPr>
            </a:lvl2pPr>
            <a:lvl3pPr marL="1143000" indent="-228600">
              <a:defRPr sz="2100">
                <a:solidFill>
                  <a:schemeClr val="tx1"/>
                </a:solidFill>
                <a:latin typeface="微软雅黑" panose="020B0503020204020204" pitchFamily="34" charset="-122"/>
                <a:ea typeface="微软雅黑" panose="020B0503020204020204" pitchFamily="34" charset="-122"/>
              </a:defRPr>
            </a:lvl3pPr>
            <a:lvl4pPr marL="1600200" indent="-228600">
              <a:defRPr sz="2100">
                <a:solidFill>
                  <a:schemeClr val="tx1"/>
                </a:solidFill>
                <a:latin typeface="微软雅黑" panose="020B0503020204020204" pitchFamily="34" charset="-122"/>
                <a:ea typeface="微软雅黑" panose="020B0503020204020204" pitchFamily="34" charset="-122"/>
              </a:defRPr>
            </a:lvl4pPr>
            <a:lvl5pPr marL="2057400" indent="-228600">
              <a:defRPr sz="21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Aft>
                <a:spcPct val="0"/>
              </a:spcAft>
              <a:buChar char="»"/>
              <a:defRPr sz="2100">
                <a:solidFill>
                  <a:schemeClr val="tx1"/>
                </a:solidFill>
                <a:latin typeface="微软雅黑" panose="020B0503020204020204" pitchFamily="34" charset="-122"/>
                <a:ea typeface="微软雅黑" panose="020B0503020204020204" pitchFamily="34" charset="-122"/>
              </a:defRPr>
            </a:lvl9pPr>
          </a:lstStyle>
          <a:p>
            <a:pPr>
              <a:buFont typeface="Arial" panose="020B0604020202020204" pitchFamily="34" charset="0"/>
              <a:buNone/>
            </a:pPr>
            <a:r>
              <a:rPr lang="zh-CN" altLang="en-US" sz="2400">
                <a:latin typeface="Calibri" panose="020F0502020204030204" pitchFamily="34" charset="0"/>
              </a:rPr>
              <a:t>中美贸易战打响，国内舆论批评胡鞍钢：学风浮夸。</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1"/>
          <p:cNvSpPr>
            <a:spLocks noGrp="1" noChangeArrowheads="1"/>
          </p:cNvSpPr>
          <p:nvPr>
            <p:ph type="title"/>
          </p:nvPr>
        </p:nvSpPr>
        <p:spPr>
          <a:xfrm>
            <a:off x="2255838" y="325438"/>
            <a:ext cx="7173912" cy="650875"/>
          </a:xfrm>
        </p:spPr>
        <p:txBody>
          <a:bodyPr/>
          <a:lstStyle/>
          <a:p>
            <a:pPr algn="ctr"/>
            <a:r>
              <a:rPr lang="zh-CN" altLang="en-US" sz="3200" smtClean="0"/>
              <a:t>五、个人品德</a:t>
            </a:r>
          </a:p>
        </p:txBody>
      </p:sp>
      <p:sp>
        <p:nvSpPr>
          <p:cNvPr id="142339" name="内容占位符 2"/>
          <p:cNvSpPr>
            <a:spLocks noGrp="1" noChangeArrowheads="1"/>
          </p:cNvSpPr>
          <p:nvPr>
            <p:ph idx="1"/>
          </p:nvPr>
        </p:nvSpPr>
        <p:spPr>
          <a:xfrm>
            <a:off x="812800" y="1295400"/>
            <a:ext cx="10871200" cy="4648200"/>
          </a:xfrm>
        </p:spPr>
        <p:txBody>
          <a:bodyPr/>
          <a:lstStyle/>
          <a:p>
            <a:pPr>
              <a:buFont typeface="Wingdings" panose="05000000000000000000" pitchFamily="2" charset="2"/>
              <a:buNone/>
            </a:pPr>
            <a:r>
              <a:rPr lang="zh-CN" altLang="en-US" smtClean="0"/>
              <a:t>基本问题</a:t>
            </a:r>
            <a:r>
              <a:rPr lang="en-US" altLang="zh-CN" smtClean="0"/>
              <a:t>2</a:t>
            </a:r>
            <a:r>
              <a:rPr lang="zh-CN" altLang="en-US" smtClean="0"/>
              <a:t>：</a:t>
            </a:r>
            <a:r>
              <a:rPr lang="zh-CN" altLang="zh-CN" smtClean="0"/>
              <a:t>要对现实生活中的道德现象进行思考</a:t>
            </a:r>
            <a:endParaRPr lang="zh-CN" altLang="en-US" smtClean="0"/>
          </a:p>
          <a:p>
            <a:r>
              <a:rPr lang="zh-CN" altLang="zh-CN" smtClean="0"/>
              <a:t>讨论：给老人让座，让了是情分，不让是本分，不该受舆论谴责？</a:t>
            </a:r>
            <a:endParaRPr lang="en-US" altLang="zh-CN" smtClean="0"/>
          </a:p>
          <a:p>
            <a:r>
              <a:rPr lang="zh-CN" altLang="en-US" smtClean="0"/>
              <a:t>总结</a:t>
            </a:r>
            <a:endParaRPr lang="en-US" altLang="zh-CN" smtClean="0"/>
          </a:p>
          <a:p>
            <a:pPr lvl="1"/>
            <a:r>
              <a:rPr lang="zh-CN" altLang="zh-CN" sz="2800" smtClean="0">
                <a:latin typeface="宋体" panose="02010600030101010101" pitchFamily="2" charset="-122"/>
                <a:ea typeface="宋体" panose="02010600030101010101" pitchFamily="2" charset="-122"/>
              </a:rPr>
              <a:t>不让座是不是本分？</a:t>
            </a:r>
          </a:p>
          <a:p>
            <a:pPr lvl="1"/>
            <a:r>
              <a:rPr lang="zh-CN" altLang="zh-CN" sz="2800" smtClean="0">
                <a:latin typeface="宋体" panose="02010600030101010101" pitchFamily="2" charset="-122"/>
                <a:ea typeface="宋体" panose="02010600030101010101" pitchFamily="2" charset="-122"/>
              </a:rPr>
              <a:t>道德仅仅靠自律，还是也需要他律？</a:t>
            </a:r>
          </a:p>
          <a:p>
            <a:pPr lvl="1"/>
            <a:r>
              <a:rPr lang="zh-CN" altLang="zh-CN" sz="2800" smtClean="0">
                <a:latin typeface="宋体" panose="02010600030101010101" pitchFamily="2" charset="-122"/>
                <a:ea typeface="宋体" panose="02010600030101010101" pitchFamily="2" charset="-122"/>
              </a:rPr>
              <a:t>舆论谴责就是道德绑架？</a:t>
            </a:r>
            <a:endParaRPr lang="en-US" altLang="zh-CN" sz="2800" smtClean="0">
              <a:latin typeface="宋体" panose="02010600030101010101" pitchFamily="2" charset="-122"/>
              <a:ea typeface="宋体" panose="02010600030101010101" pitchFamily="2" charset="-122"/>
            </a:endParaRPr>
          </a:p>
          <a:p>
            <a:pPr lvl="1"/>
            <a:r>
              <a:rPr lang="zh-CN" altLang="en-US" sz="2800" smtClean="0">
                <a:ea typeface="宋体" panose="02010600030101010101" pitchFamily="2" charset="-122"/>
              </a:rPr>
              <a:t>老人逼小孩让座，如何评说？</a:t>
            </a:r>
          </a:p>
        </p:txBody>
      </p:sp>
      <p:pic>
        <p:nvPicPr>
          <p:cNvPr id="142340" name="Picture 2" descr="http://img01.e23.cn/2017/0308/201703080751025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18400" y="4876800"/>
            <a:ext cx="42894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网院">
  <a:themeElements>
    <a:clrScheme name="自定义 10">
      <a:dk1>
        <a:srgbClr val="000000"/>
      </a:dk1>
      <a:lt1>
        <a:srgbClr val="FFFFFF"/>
      </a:lt1>
      <a:dk2>
        <a:srgbClr val="FFCC00"/>
      </a:dk2>
      <a:lt2>
        <a:srgbClr val="DCDCDC"/>
      </a:lt2>
      <a:accent1>
        <a:srgbClr val="5F5F5F"/>
      </a:accent1>
      <a:accent2>
        <a:srgbClr val="00B0F0"/>
      </a:accent2>
      <a:accent3>
        <a:srgbClr val="FFFFFF"/>
      </a:accent3>
      <a:accent4>
        <a:srgbClr val="000000"/>
      </a:accent4>
      <a:accent5>
        <a:srgbClr val="FFC000"/>
      </a:accent5>
      <a:accent6>
        <a:srgbClr val="878787"/>
      </a:accent6>
      <a:hlink>
        <a:srgbClr val="777777"/>
      </a:hlink>
      <a:folHlink>
        <a:srgbClr val="C0C0C0"/>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ruideppt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ruideppt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ruideppt 3">
        <a:dk1>
          <a:srgbClr val="000000"/>
        </a:dk1>
        <a:lt1>
          <a:srgbClr val="FFFFFF"/>
        </a:lt1>
        <a:dk2>
          <a:srgbClr val="ECE100"/>
        </a:dk2>
        <a:lt2>
          <a:srgbClr val="DCDCDC"/>
        </a:lt2>
        <a:accent1>
          <a:srgbClr val="FF6600"/>
        </a:accent1>
        <a:accent2>
          <a:srgbClr val="FF9900"/>
        </a:accent2>
        <a:accent3>
          <a:srgbClr val="FFFFFF"/>
        </a:accent3>
        <a:accent4>
          <a:srgbClr val="000000"/>
        </a:accent4>
        <a:accent5>
          <a:srgbClr val="FFB8AA"/>
        </a:accent5>
        <a:accent6>
          <a:srgbClr val="E78A00"/>
        </a:accent6>
        <a:hlink>
          <a:srgbClr val="FFCC99"/>
        </a:hlink>
        <a:folHlink>
          <a:srgbClr val="FF3300"/>
        </a:folHlink>
      </a:clrScheme>
      <a:clrMap bg1="lt1" tx1="dk1" bg2="lt2" tx2="dk2" accent1="accent1" accent2="accent2" accent3="accent3" accent4="accent4" accent5="accent5" accent6="accent6" hlink="hlink" folHlink="folHlink"/>
    </a:extraClrScheme>
    <a:extraClrScheme>
      <a:clrScheme name="ruideppt 4">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ruideppt 5">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clrMap bg1="lt1" tx1="dk1" bg2="lt2" tx2="dk2" accent1="accent1" accent2="accent2" accent3="accent3" accent4="accent4" accent5="accent5" accent6="accent6" hlink="hlink" folHlink="folHlink"/>
    </a:extraClrScheme>
    <a:extraClrScheme>
      <a:clrScheme name="ruideppt 6">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uideppt 7">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
      <a:clrScheme name="ruideppt 8">
        <a:dk1>
          <a:srgbClr val="000000"/>
        </a:dk1>
        <a:lt1>
          <a:srgbClr val="FFFFFF"/>
        </a:lt1>
        <a:dk2>
          <a:srgbClr val="006600"/>
        </a:dk2>
        <a:lt2>
          <a:srgbClr val="DCDCDC"/>
        </a:lt2>
        <a:accent1>
          <a:srgbClr val="660066"/>
        </a:accent1>
        <a:accent2>
          <a:srgbClr val="6600CC"/>
        </a:accent2>
        <a:accent3>
          <a:srgbClr val="FFFFFF"/>
        </a:accent3>
        <a:accent4>
          <a:srgbClr val="000000"/>
        </a:accent4>
        <a:accent5>
          <a:srgbClr val="B8AAB8"/>
        </a:accent5>
        <a:accent6>
          <a:srgbClr val="5C00B9"/>
        </a:accent6>
        <a:hlink>
          <a:srgbClr val="CC00FF"/>
        </a:hlink>
        <a:folHlink>
          <a:srgbClr val="CC0099"/>
        </a:folHlink>
      </a:clrScheme>
      <a:clrMap bg1="lt1" tx1="dk1" bg2="lt2" tx2="dk2" accent1="accent1" accent2="accent2" accent3="accent3" accent4="accent4" accent5="accent5" accent6="accent6" hlink="hlink" folHlink="folHlink"/>
    </a:extraClrScheme>
    <a:extraClrScheme>
      <a:clrScheme name="ruideppt 9">
        <a:dk1>
          <a:srgbClr val="000000"/>
        </a:dk1>
        <a:lt1>
          <a:srgbClr val="FFFFFF"/>
        </a:lt1>
        <a:dk2>
          <a:srgbClr val="A50021"/>
        </a:dk2>
        <a:lt2>
          <a:srgbClr val="DCDCDC"/>
        </a:lt2>
        <a:accent1>
          <a:srgbClr val="663300"/>
        </a:accent1>
        <a:accent2>
          <a:srgbClr val="996600"/>
        </a:accent2>
        <a:accent3>
          <a:srgbClr val="FFFFFF"/>
        </a:accent3>
        <a:accent4>
          <a:srgbClr val="000000"/>
        </a:accent4>
        <a:accent5>
          <a:srgbClr val="B8ADAA"/>
        </a:accent5>
        <a:accent6>
          <a:srgbClr val="8A5C00"/>
        </a:accent6>
        <a:hlink>
          <a:srgbClr val="FF9900"/>
        </a:hlink>
        <a:folHlink>
          <a:srgbClr val="808000"/>
        </a:folHlink>
      </a:clrScheme>
      <a:clrMap bg1="lt1" tx1="dk1" bg2="lt2" tx2="dk2" accent1="accent1" accent2="accent2" accent3="accent3" accent4="accent4" accent5="accent5" accent6="accent6" hlink="hlink" folHlink="folHlink"/>
    </a:extraClrScheme>
    <a:extraClrScheme>
      <a:clrScheme name="1_ruideppt 1">
        <a:dk1>
          <a:srgbClr val="000000"/>
        </a:dk1>
        <a:lt1>
          <a:srgbClr val="FFFFFF"/>
        </a:lt1>
        <a:dk2>
          <a:srgbClr val="FFCC00"/>
        </a:dk2>
        <a:lt2>
          <a:srgbClr val="DCDCDC"/>
        </a:lt2>
        <a:accent1>
          <a:srgbClr val="5F5F5F"/>
        </a:accent1>
        <a:accent2>
          <a:srgbClr val="969696"/>
        </a:accent2>
        <a:accent3>
          <a:srgbClr val="FFFFFF"/>
        </a:accent3>
        <a:accent4>
          <a:srgbClr val="000000"/>
        </a:accent4>
        <a:accent5>
          <a:srgbClr val="B6B6B6"/>
        </a:accent5>
        <a:accent6>
          <a:srgbClr val="878787"/>
        </a:accent6>
        <a:hlink>
          <a:srgbClr val="777777"/>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网院</Template>
  <TotalTime>5</TotalTime>
  <Words>18834</Words>
  <Application>Microsoft Office PowerPoint</Application>
  <PresentationFormat>自定义</PresentationFormat>
  <Paragraphs>932</Paragraphs>
  <Slides>120</Slides>
  <Notes>49</Notes>
  <HiddenSlides>0</HiddenSlides>
  <MMClips>0</MMClips>
  <ScaleCrop>false</ScaleCrop>
  <HeadingPairs>
    <vt:vector size="8" baseType="variant">
      <vt:variant>
        <vt:lpstr>已用的字体</vt:lpstr>
      </vt:variant>
      <vt:variant>
        <vt:i4>21</vt:i4>
      </vt:variant>
      <vt:variant>
        <vt:lpstr>主题</vt:lpstr>
      </vt:variant>
      <vt:variant>
        <vt:i4>2</vt:i4>
      </vt:variant>
      <vt:variant>
        <vt:lpstr>嵌入 OLE 服务器</vt:lpstr>
      </vt:variant>
      <vt:variant>
        <vt:i4>0</vt:i4>
      </vt:variant>
      <vt:variant>
        <vt:lpstr>幻灯片标题</vt:lpstr>
      </vt:variant>
      <vt:variant>
        <vt:i4>120</vt:i4>
      </vt:variant>
    </vt:vector>
  </HeadingPairs>
  <TitlesOfParts>
    <vt:vector size="143" baseType="lpstr">
      <vt:lpstr>Arial</vt:lpstr>
      <vt:lpstr>宋体</vt:lpstr>
      <vt:lpstr>黑体</vt:lpstr>
      <vt:lpstr>华文中宋</vt:lpstr>
      <vt:lpstr>微软雅黑</vt:lpstr>
      <vt:lpstr>华文楷体</vt:lpstr>
      <vt:lpstr>经典综艺体简</vt:lpstr>
      <vt:lpstr>Wingdings</vt:lpstr>
      <vt:lpstr>Maiandra GD</vt:lpstr>
      <vt:lpstr>隶书</vt:lpstr>
      <vt:lpstr>Calibri</vt:lpstr>
      <vt:lpstr>Cambria</vt:lpstr>
      <vt:lpstr>Wingdings 2</vt:lpstr>
      <vt:lpstr>Impact</vt:lpstr>
      <vt:lpstr>Times New Roman</vt:lpstr>
      <vt:lpstr>仿宋</vt:lpstr>
      <vt:lpstr>幼圆</vt:lpstr>
      <vt:lpstr>方正隶书简体</vt:lpstr>
      <vt:lpstr>Verdana</vt:lpstr>
      <vt:lpstr>华文行楷</vt:lpstr>
      <vt:lpstr>等线</vt:lpstr>
      <vt:lpstr>网院</vt:lpstr>
      <vt:lpstr>龙腾四海</vt:lpstr>
      <vt:lpstr>幻灯片 1</vt:lpstr>
      <vt:lpstr>幻灯片 2</vt:lpstr>
      <vt:lpstr>第一节  道德及其变化发展</vt:lpstr>
      <vt:lpstr>一、什么是道德</vt:lpstr>
      <vt:lpstr>一、什么是道德</vt:lpstr>
      <vt:lpstr>一、什么是道德</vt:lpstr>
      <vt:lpstr>一、什么是道德</vt:lpstr>
      <vt:lpstr>一、什么是道德</vt:lpstr>
      <vt:lpstr>一、什么是道德</vt:lpstr>
      <vt:lpstr>一、什么是道德</vt:lpstr>
      <vt:lpstr>一、什么是道德</vt:lpstr>
      <vt:lpstr>一、什么是道德</vt:lpstr>
      <vt:lpstr>一、什么是道德</vt:lpstr>
      <vt:lpstr>一、什么是道德</vt:lpstr>
      <vt:lpstr>二、道德的功能与作用</vt:lpstr>
      <vt:lpstr>二、道德的功能与作用</vt:lpstr>
      <vt:lpstr>二、道德的功能与作用</vt:lpstr>
      <vt:lpstr>二、道德的功能与作用</vt:lpstr>
      <vt:lpstr>二、道德的功能与作用</vt:lpstr>
      <vt:lpstr>二、道德的功能与作用</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一、传承中华传统美德 </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第三节   遵守公民道德准则</vt:lpstr>
      <vt:lpstr>现实的追问</vt:lpstr>
      <vt:lpstr>一、社会主义道德的核心和原则</vt:lpstr>
      <vt:lpstr>一、社会主义道德的核心和原则</vt:lpstr>
      <vt:lpstr>一、社会主义道德的核心和原则</vt:lpstr>
      <vt:lpstr>一、社会主义道德的核心和原则</vt:lpstr>
      <vt:lpstr>一、社会主义道德的核心和原则</vt:lpstr>
      <vt:lpstr>一、社会主义道德的核心和原则</vt:lpstr>
      <vt:lpstr>一、社会主义道德的核心和原则</vt:lpstr>
      <vt:lpstr>一、社会主义道德的核心和原则</vt:lpstr>
      <vt:lpstr>一、社会主义道德的核心和原则</vt:lpstr>
      <vt:lpstr>二、 社会公德</vt:lpstr>
      <vt:lpstr>二、 社会公德</vt:lpstr>
      <vt:lpstr>我们同在一条船</vt:lpstr>
      <vt:lpstr>二、 社会公德</vt:lpstr>
      <vt:lpstr>案例：疫苗案沸腾网络期间的真假信息</vt:lpstr>
      <vt:lpstr>幻灯片 71</vt:lpstr>
      <vt:lpstr>幻灯片 72</vt:lpstr>
      <vt:lpstr>幻灯片 73</vt:lpstr>
      <vt:lpstr>二、 社会公德</vt:lpstr>
      <vt:lpstr>三、职业道德</vt:lpstr>
      <vt:lpstr>三、职业道德</vt:lpstr>
      <vt:lpstr>三、职业道德</vt:lpstr>
      <vt:lpstr>三、职业道德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四、家庭美德</vt:lpstr>
      <vt:lpstr>五、个人品德</vt:lpstr>
      <vt:lpstr>五、个人品德</vt:lpstr>
      <vt:lpstr>五、个人品德</vt:lpstr>
      <vt:lpstr>五、个人品德</vt:lpstr>
      <vt:lpstr>第四节  向上向善、知行合一 </vt:lpstr>
      <vt:lpstr>一、向道德模范学习</vt:lpstr>
      <vt:lpstr>一、向道德模范学习</vt:lpstr>
      <vt:lpstr>一、向道德模范学习</vt:lpstr>
      <vt:lpstr>一、向道德模范学习</vt:lpstr>
      <vt:lpstr>一、向道德模范学习</vt:lpstr>
      <vt:lpstr>二、参与志愿服务活动</vt:lpstr>
      <vt:lpstr>二、参与志愿服务活动</vt:lpstr>
      <vt:lpstr>幻灯片 109</vt:lpstr>
      <vt:lpstr>幻灯片 110</vt:lpstr>
      <vt:lpstr>幻灯片 111</vt:lpstr>
      <vt:lpstr>三、引领社会风尚</vt:lpstr>
      <vt:lpstr>三、引领社会风尚</vt:lpstr>
      <vt:lpstr>三、引领社会风尚</vt:lpstr>
      <vt:lpstr>三、引领社会风尚</vt:lpstr>
      <vt:lpstr>三、引领社会风尚</vt:lpstr>
      <vt:lpstr>三、引领社会风尚</vt:lpstr>
      <vt:lpstr>拓展阅读材料作业与思考</vt:lpstr>
      <vt:lpstr>作业与思考</vt:lpstr>
      <vt:lpstr>      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追求远大理想   坚定理想信念</dc:title>
  <dc:creator>Fofoca</dc:creator>
  <cp:lastModifiedBy>Administrator</cp:lastModifiedBy>
  <cp:revision>108</cp:revision>
  <dcterms:created xsi:type="dcterms:W3CDTF">2014-01-15T03:52:00Z</dcterms:created>
  <dcterms:modified xsi:type="dcterms:W3CDTF">2020-06-30T02:09:08Z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557F29F8-26FD-46B0-3F18-3F485054773F</vt:lpwstr>
  </property>
  <property fmtid="{D5CDD505-2E9C-101B-9397-08002B2CF9AE}" pid="3" name="ArticulatePath">
    <vt:lpwstr>第一章   追求远大理想   坚定理想信念</vt:lpwstr>
  </property>
  <property fmtid="{D5CDD505-2E9C-101B-9397-08002B2CF9AE}" pid="4" name="KSOProductBuildVer">
    <vt:lpwstr>2052-11.1.0.9739</vt:lpwstr>
  </property>
</Properties>
</file>