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0"/>
  </p:notesMasterIdLst>
  <p:sldIdLst>
    <p:sldId id="481" r:id="rId2"/>
    <p:sldId id="393" r:id="rId3"/>
    <p:sldId id="394" r:id="rId4"/>
    <p:sldId id="395" r:id="rId5"/>
    <p:sldId id="396" r:id="rId6"/>
    <p:sldId id="397" r:id="rId7"/>
    <p:sldId id="398" r:id="rId8"/>
    <p:sldId id="399" r:id="rId9"/>
    <p:sldId id="400" r:id="rId10"/>
    <p:sldId id="401" r:id="rId11"/>
    <p:sldId id="402" r:id="rId12"/>
    <p:sldId id="403" r:id="rId13"/>
    <p:sldId id="404" r:id="rId14"/>
    <p:sldId id="405" r:id="rId15"/>
    <p:sldId id="406" r:id="rId16"/>
    <p:sldId id="407" r:id="rId17"/>
    <p:sldId id="408" r:id="rId18"/>
    <p:sldId id="409" r:id="rId19"/>
    <p:sldId id="410" r:id="rId20"/>
    <p:sldId id="411" r:id="rId21"/>
    <p:sldId id="412" r:id="rId22"/>
    <p:sldId id="413" r:id="rId23"/>
    <p:sldId id="414" r:id="rId24"/>
    <p:sldId id="415" r:id="rId25"/>
    <p:sldId id="416" r:id="rId26"/>
    <p:sldId id="417" r:id="rId27"/>
    <p:sldId id="418" r:id="rId28"/>
    <p:sldId id="419" r:id="rId29"/>
    <p:sldId id="420" r:id="rId30"/>
    <p:sldId id="421" r:id="rId31"/>
    <p:sldId id="422" r:id="rId32"/>
    <p:sldId id="423" r:id="rId33"/>
    <p:sldId id="424" r:id="rId34"/>
    <p:sldId id="425" r:id="rId35"/>
    <p:sldId id="426" r:id="rId36"/>
    <p:sldId id="427" r:id="rId37"/>
    <p:sldId id="428" r:id="rId38"/>
    <p:sldId id="429" r:id="rId39"/>
    <p:sldId id="430" r:id="rId40"/>
    <p:sldId id="431" r:id="rId41"/>
    <p:sldId id="432" r:id="rId42"/>
    <p:sldId id="433" r:id="rId43"/>
    <p:sldId id="434" r:id="rId44"/>
    <p:sldId id="435" r:id="rId45"/>
    <p:sldId id="436" r:id="rId46"/>
    <p:sldId id="437" r:id="rId47"/>
    <p:sldId id="438" r:id="rId48"/>
    <p:sldId id="439" r:id="rId49"/>
    <p:sldId id="440" r:id="rId50"/>
    <p:sldId id="441" r:id="rId51"/>
    <p:sldId id="442" r:id="rId52"/>
    <p:sldId id="443" r:id="rId53"/>
    <p:sldId id="444" r:id="rId54"/>
    <p:sldId id="445" r:id="rId55"/>
    <p:sldId id="446" r:id="rId56"/>
    <p:sldId id="447" r:id="rId57"/>
    <p:sldId id="448" r:id="rId58"/>
    <p:sldId id="449" r:id="rId59"/>
    <p:sldId id="450" r:id="rId60"/>
    <p:sldId id="451" r:id="rId61"/>
    <p:sldId id="452" r:id="rId62"/>
    <p:sldId id="453" r:id="rId63"/>
    <p:sldId id="454" r:id="rId64"/>
    <p:sldId id="455" r:id="rId65"/>
    <p:sldId id="456" r:id="rId66"/>
    <p:sldId id="457" r:id="rId67"/>
    <p:sldId id="458" r:id="rId68"/>
    <p:sldId id="459" r:id="rId69"/>
    <p:sldId id="460" r:id="rId70"/>
    <p:sldId id="461" r:id="rId71"/>
    <p:sldId id="462" r:id="rId72"/>
    <p:sldId id="463" r:id="rId73"/>
    <p:sldId id="464" r:id="rId74"/>
    <p:sldId id="465" r:id="rId75"/>
    <p:sldId id="466" r:id="rId76"/>
    <p:sldId id="467" r:id="rId77"/>
    <p:sldId id="468" r:id="rId78"/>
    <p:sldId id="469" r:id="rId79"/>
    <p:sldId id="470" r:id="rId80"/>
    <p:sldId id="471" r:id="rId81"/>
    <p:sldId id="472" r:id="rId82"/>
    <p:sldId id="473" r:id="rId83"/>
    <p:sldId id="474" r:id="rId84"/>
    <p:sldId id="475" r:id="rId85"/>
    <p:sldId id="476" r:id="rId86"/>
    <p:sldId id="477" r:id="rId87"/>
    <p:sldId id="478" r:id="rId88"/>
    <p:sldId id="480" r:id="rId89"/>
  </p:sldIdLst>
  <p:sldSz cx="12192000" cy="6858000"/>
  <p:notesSz cx="7104063" cy="10234613"/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ec851335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3308"/>
    <a:srgbClr val="F9680D"/>
    <a:srgbClr val="EC44CE"/>
    <a:srgbClr val="CC4E3F"/>
    <a:srgbClr val="13742F"/>
    <a:srgbClr val="1D4B1C"/>
    <a:srgbClr val="DF3621"/>
    <a:srgbClr val="D94C3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 autoAdjust="0"/>
  </p:normalViewPr>
  <p:slideViewPr>
    <p:cSldViewPr snapToGrid="0">
      <p:cViewPr varScale="1">
        <p:scale>
          <a:sx n="110" d="100"/>
          <a:sy n="110" d="100"/>
        </p:scale>
        <p:origin x="-540" y="-96"/>
      </p:cViewPr>
      <p:guideLst>
        <p:guide orient="horz" pos="2160"/>
        <p:guide pos="286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9374"/>
    </p:cViewPr>
  </p:sorterViewPr>
  <p:gridSpacing cx="73733025" cy="7373302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notesMaster" Target="notesMasters/notesMaster1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#1">
  <dgm:title val=""/>
  <dgm:desc val=""/>
  <dgm:catLst>
    <dgm:cat type="accent2" pri="11100"/>
  </dgm:catLst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5B48D9-CF0D-458D-833D-2F715871C4C3}" type="doc">
      <dgm:prSet loTypeId="urn:microsoft.com/office/officeart/2005/8/layout/cycle8#1" loCatId="cycle" qsTypeId="urn:microsoft.com/office/officeart/2005/8/quickstyle/simple1#1" qsCatId="simple" csTypeId="urn:microsoft.com/office/officeart/2005/8/colors/accent2_1#1" csCatId="accent2" phldr="1"/>
      <dgm:spPr/>
    </dgm:pt>
    <dgm:pt modelId="{B3FA8882-307F-4A46-A327-012AA2FE5E42}">
      <dgm:prSet phldrT="[文本]"/>
      <dgm:spPr/>
      <dgm:t>
        <a:bodyPr/>
        <a:lstStyle/>
        <a:p>
          <a:r>
            <a:rPr lang="zh-CN" altLang="en-US" dirty="0" smtClean="0"/>
            <a:t>行为准则体系</a:t>
          </a:r>
          <a:endParaRPr lang="zh-CN" altLang="en-US" dirty="0"/>
        </a:p>
      </dgm:t>
    </dgm:pt>
    <dgm:pt modelId="{F7AB2F77-7C27-4EF0-802C-738C951FAB41}" type="parTrans" cxnId="{7C9BD711-8609-4151-8080-75767A87F4A1}">
      <dgm:prSet/>
      <dgm:spPr/>
      <dgm:t>
        <a:bodyPr/>
        <a:lstStyle/>
        <a:p>
          <a:endParaRPr lang="zh-CN" altLang="en-US"/>
        </a:p>
      </dgm:t>
    </dgm:pt>
    <dgm:pt modelId="{634CC9C0-3791-400C-B958-EC5521F302F6}" type="sibTrans" cxnId="{7C9BD711-8609-4151-8080-75767A87F4A1}">
      <dgm:prSet/>
      <dgm:spPr/>
      <dgm:t>
        <a:bodyPr/>
        <a:lstStyle/>
        <a:p>
          <a:endParaRPr lang="zh-CN" altLang="en-US"/>
        </a:p>
      </dgm:t>
    </dgm:pt>
    <dgm:pt modelId="{F0971220-DC1D-4196-9C94-5C8ECB6AFA40}">
      <dgm:prSet phldrT="[文本]"/>
      <dgm:spPr/>
      <dgm:t>
        <a:bodyPr/>
        <a:lstStyle/>
        <a:p>
          <a:r>
            <a:rPr lang="zh-CN" altLang="en-US" dirty="0" smtClean="0"/>
            <a:t>民族精神的核心</a:t>
          </a:r>
          <a:endParaRPr lang="zh-CN" altLang="en-US" dirty="0"/>
        </a:p>
      </dgm:t>
    </dgm:pt>
    <dgm:pt modelId="{6948006E-1C45-42DD-8C95-56779EE2D645}" type="parTrans" cxnId="{806C20E5-0B01-4C85-8E6D-9539638961C5}">
      <dgm:prSet/>
      <dgm:spPr/>
      <dgm:t>
        <a:bodyPr/>
        <a:lstStyle/>
        <a:p>
          <a:endParaRPr lang="zh-CN" altLang="en-US"/>
        </a:p>
      </dgm:t>
    </dgm:pt>
    <dgm:pt modelId="{9F77A3C8-E344-4509-89BA-DC11B8DE3EE7}" type="sibTrans" cxnId="{806C20E5-0B01-4C85-8E6D-9539638961C5}">
      <dgm:prSet/>
      <dgm:spPr/>
      <dgm:t>
        <a:bodyPr/>
        <a:lstStyle/>
        <a:p>
          <a:endParaRPr lang="zh-CN" altLang="en-US"/>
        </a:p>
      </dgm:t>
    </dgm:pt>
    <dgm:pt modelId="{88236085-8A7A-4D41-BEC3-D6D789FA962D}">
      <dgm:prSet phldrT="[文本]"/>
      <dgm:spPr/>
      <dgm:t>
        <a:bodyPr/>
        <a:lstStyle/>
        <a:p>
          <a:r>
            <a:rPr lang="zh-CN" altLang="en-US" dirty="0" smtClean="0"/>
            <a:t>感情系统</a:t>
          </a:r>
          <a:endParaRPr lang="zh-CN" altLang="en-US" dirty="0"/>
        </a:p>
      </dgm:t>
    </dgm:pt>
    <dgm:pt modelId="{522264D1-BA49-43A2-84A3-586423C15144}" type="parTrans" cxnId="{C93E3553-0EDF-48F3-AA32-5257F87F603F}">
      <dgm:prSet/>
      <dgm:spPr/>
      <dgm:t>
        <a:bodyPr/>
        <a:lstStyle/>
        <a:p>
          <a:endParaRPr lang="zh-CN" altLang="en-US"/>
        </a:p>
      </dgm:t>
    </dgm:pt>
    <dgm:pt modelId="{025E89B9-5283-499E-8D92-2CC37121115D}" type="sibTrans" cxnId="{C93E3553-0EDF-48F3-AA32-5257F87F603F}">
      <dgm:prSet/>
      <dgm:spPr/>
      <dgm:t>
        <a:bodyPr/>
        <a:lstStyle/>
        <a:p>
          <a:endParaRPr lang="zh-CN" altLang="en-US"/>
        </a:p>
      </dgm:t>
    </dgm:pt>
    <dgm:pt modelId="{A290580F-FE6D-451C-A061-49AE26D870CA}" type="pres">
      <dgm:prSet presAssocID="{C45B48D9-CF0D-458D-833D-2F715871C4C3}" presName="compositeShape" presStyleCnt="0">
        <dgm:presLayoutVars>
          <dgm:chMax val="7"/>
          <dgm:dir/>
          <dgm:resizeHandles val="exact"/>
        </dgm:presLayoutVars>
      </dgm:prSet>
      <dgm:spPr/>
    </dgm:pt>
    <dgm:pt modelId="{70055220-3522-420C-90B8-8C0C43483B8C}" type="pres">
      <dgm:prSet presAssocID="{C45B48D9-CF0D-458D-833D-2F715871C4C3}" presName="wedge1" presStyleLbl="node1" presStyleIdx="0" presStyleCnt="3"/>
      <dgm:spPr/>
      <dgm:t>
        <a:bodyPr/>
        <a:lstStyle/>
        <a:p>
          <a:endParaRPr lang="zh-CN" altLang="en-US"/>
        </a:p>
      </dgm:t>
    </dgm:pt>
    <dgm:pt modelId="{AC27D6DB-37E7-4EB2-817C-13CA0CA6A764}" type="pres">
      <dgm:prSet presAssocID="{C45B48D9-CF0D-458D-833D-2F715871C4C3}" presName="dummy1a" presStyleCnt="0"/>
      <dgm:spPr/>
    </dgm:pt>
    <dgm:pt modelId="{93B0B74D-78FE-4A30-939D-3D79584ABC3C}" type="pres">
      <dgm:prSet presAssocID="{C45B48D9-CF0D-458D-833D-2F715871C4C3}" presName="dummy1b" presStyleCnt="0"/>
      <dgm:spPr/>
    </dgm:pt>
    <dgm:pt modelId="{7C6C29E9-F447-4A5A-A0E7-3FED2BBC9D5A}" type="pres">
      <dgm:prSet presAssocID="{C45B48D9-CF0D-458D-833D-2F715871C4C3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BBFBB5D-D423-4F08-96CA-748F85F5F7BF}" type="pres">
      <dgm:prSet presAssocID="{C45B48D9-CF0D-458D-833D-2F715871C4C3}" presName="wedge2" presStyleLbl="node1" presStyleIdx="1" presStyleCnt="3"/>
      <dgm:spPr/>
      <dgm:t>
        <a:bodyPr/>
        <a:lstStyle/>
        <a:p>
          <a:endParaRPr lang="zh-CN" altLang="en-US"/>
        </a:p>
      </dgm:t>
    </dgm:pt>
    <dgm:pt modelId="{A6CEE3FD-A874-4035-8F74-D3D3A8161700}" type="pres">
      <dgm:prSet presAssocID="{C45B48D9-CF0D-458D-833D-2F715871C4C3}" presName="dummy2a" presStyleCnt="0"/>
      <dgm:spPr/>
    </dgm:pt>
    <dgm:pt modelId="{1FE9E38B-4C2F-4372-A77B-36C39A164051}" type="pres">
      <dgm:prSet presAssocID="{C45B48D9-CF0D-458D-833D-2F715871C4C3}" presName="dummy2b" presStyleCnt="0"/>
      <dgm:spPr/>
    </dgm:pt>
    <dgm:pt modelId="{40CE65FE-A311-4375-84C2-FC91DA009031}" type="pres">
      <dgm:prSet presAssocID="{C45B48D9-CF0D-458D-833D-2F715871C4C3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F8DDC20-2D2A-43D4-9427-30C0F6E83E99}" type="pres">
      <dgm:prSet presAssocID="{C45B48D9-CF0D-458D-833D-2F715871C4C3}" presName="wedge3" presStyleLbl="node1" presStyleIdx="2" presStyleCnt="3"/>
      <dgm:spPr/>
      <dgm:t>
        <a:bodyPr/>
        <a:lstStyle/>
        <a:p>
          <a:endParaRPr lang="zh-CN" altLang="en-US"/>
        </a:p>
      </dgm:t>
    </dgm:pt>
    <dgm:pt modelId="{2D24A360-8E67-4ED4-9D91-FFCF14B5AD73}" type="pres">
      <dgm:prSet presAssocID="{C45B48D9-CF0D-458D-833D-2F715871C4C3}" presName="dummy3a" presStyleCnt="0"/>
      <dgm:spPr/>
    </dgm:pt>
    <dgm:pt modelId="{25FA23E5-5DE8-4B01-9442-814A40D0510F}" type="pres">
      <dgm:prSet presAssocID="{C45B48D9-CF0D-458D-833D-2F715871C4C3}" presName="dummy3b" presStyleCnt="0"/>
      <dgm:spPr/>
    </dgm:pt>
    <dgm:pt modelId="{644649A3-94C1-43C4-9A65-B7E52464916D}" type="pres">
      <dgm:prSet presAssocID="{C45B48D9-CF0D-458D-833D-2F715871C4C3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0A55923-69ED-48CE-B898-9EC5DABF8963}" type="pres">
      <dgm:prSet presAssocID="{634CC9C0-3791-400C-B958-EC5521F302F6}" presName="arrowWedge1" presStyleLbl="fgSibTrans2D1" presStyleIdx="0" presStyleCnt="3"/>
      <dgm:spPr/>
    </dgm:pt>
    <dgm:pt modelId="{AE220C42-111B-498B-ADE5-290073918375}" type="pres">
      <dgm:prSet presAssocID="{9F77A3C8-E344-4509-89BA-DC11B8DE3EE7}" presName="arrowWedge2" presStyleLbl="fgSibTrans2D1" presStyleIdx="1" presStyleCnt="3"/>
      <dgm:spPr/>
    </dgm:pt>
    <dgm:pt modelId="{A3140335-D769-4C92-96B2-37555B78DDB2}" type="pres">
      <dgm:prSet presAssocID="{025E89B9-5283-499E-8D92-2CC37121115D}" presName="arrowWedge3" presStyleLbl="fgSibTrans2D1" presStyleIdx="2" presStyleCnt="3"/>
      <dgm:spPr/>
    </dgm:pt>
  </dgm:ptLst>
  <dgm:cxnLst>
    <dgm:cxn modelId="{769214D0-F92C-4645-B656-1AECC163808E}" type="presOf" srcId="{F0971220-DC1D-4196-9C94-5C8ECB6AFA40}" destId="{8BBFBB5D-D423-4F08-96CA-748F85F5F7BF}" srcOrd="0" destOrd="0" presId="urn:microsoft.com/office/officeart/2005/8/layout/cycle8#1"/>
    <dgm:cxn modelId="{B1B20D1F-6389-46FE-9931-94C6848CE874}" type="presOf" srcId="{88236085-8A7A-4D41-BEC3-D6D789FA962D}" destId="{6F8DDC20-2D2A-43D4-9427-30C0F6E83E99}" srcOrd="0" destOrd="0" presId="urn:microsoft.com/office/officeart/2005/8/layout/cycle8#1"/>
    <dgm:cxn modelId="{D0122C0E-B1FD-4688-B89D-65809F51A178}" type="presOf" srcId="{88236085-8A7A-4D41-BEC3-D6D789FA962D}" destId="{644649A3-94C1-43C4-9A65-B7E52464916D}" srcOrd="1" destOrd="0" presId="urn:microsoft.com/office/officeart/2005/8/layout/cycle8#1"/>
    <dgm:cxn modelId="{29D1742F-397D-4DB6-A324-F5C2DB991846}" type="presOf" srcId="{B3FA8882-307F-4A46-A327-012AA2FE5E42}" destId="{7C6C29E9-F447-4A5A-A0E7-3FED2BBC9D5A}" srcOrd="1" destOrd="0" presId="urn:microsoft.com/office/officeart/2005/8/layout/cycle8#1"/>
    <dgm:cxn modelId="{7C9BD711-8609-4151-8080-75767A87F4A1}" srcId="{C45B48D9-CF0D-458D-833D-2F715871C4C3}" destId="{B3FA8882-307F-4A46-A327-012AA2FE5E42}" srcOrd="0" destOrd="0" parTransId="{F7AB2F77-7C27-4EF0-802C-738C951FAB41}" sibTransId="{634CC9C0-3791-400C-B958-EC5521F302F6}"/>
    <dgm:cxn modelId="{99FC9022-B199-4FF1-AC81-D9DF289335CD}" type="presOf" srcId="{B3FA8882-307F-4A46-A327-012AA2FE5E42}" destId="{70055220-3522-420C-90B8-8C0C43483B8C}" srcOrd="0" destOrd="0" presId="urn:microsoft.com/office/officeart/2005/8/layout/cycle8#1"/>
    <dgm:cxn modelId="{F2DCD938-FEC9-4DFE-BCCC-351A405265C7}" type="presOf" srcId="{C45B48D9-CF0D-458D-833D-2F715871C4C3}" destId="{A290580F-FE6D-451C-A061-49AE26D870CA}" srcOrd="0" destOrd="0" presId="urn:microsoft.com/office/officeart/2005/8/layout/cycle8#1"/>
    <dgm:cxn modelId="{C93E3553-0EDF-48F3-AA32-5257F87F603F}" srcId="{C45B48D9-CF0D-458D-833D-2F715871C4C3}" destId="{88236085-8A7A-4D41-BEC3-D6D789FA962D}" srcOrd="2" destOrd="0" parTransId="{522264D1-BA49-43A2-84A3-586423C15144}" sibTransId="{025E89B9-5283-499E-8D92-2CC37121115D}"/>
    <dgm:cxn modelId="{8873BBE5-0BA7-44AD-8C52-04EE04EC7008}" type="presOf" srcId="{F0971220-DC1D-4196-9C94-5C8ECB6AFA40}" destId="{40CE65FE-A311-4375-84C2-FC91DA009031}" srcOrd="1" destOrd="0" presId="urn:microsoft.com/office/officeart/2005/8/layout/cycle8#1"/>
    <dgm:cxn modelId="{806C20E5-0B01-4C85-8E6D-9539638961C5}" srcId="{C45B48D9-CF0D-458D-833D-2F715871C4C3}" destId="{F0971220-DC1D-4196-9C94-5C8ECB6AFA40}" srcOrd="1" destOrd="0" parTransId="{6948006E-1C45-42DD-8C95-56779EE2D645}" sibTransId="{9F77A3C8-E344-4509-89BA-DC11B8DE3EE7}"/>
    <dgm:cxn modelId="{4D15FA49-9D71-4916-903C-85C83BB5F7B3}" type="presParOf" srcId="{A290580F-FE6D-451C-A061-49AE26D870CA}" destId="{70055220-3522-420C-90B8-8C0C43483B8C}" srcOrd="0" destOrd="0" presId="urn:microsoft.com/office/officeart/2005/8/layout/cycle8#1"/>
    <dgm:cxn modelId="{7447B6BE-BD66-4AB0-8DEE-C23C2ED92A50}" type="presParOf" srcId="{A290580F-FE6D-451C-A061-49AE26D870CA}" destId="{AC27D6DB-37E7-4EB2-817C-13CA0CA6A764}" srcOrd="1" destOrd="0" presId="urn:microsoft.com/office/officeart/2005/8/layout/cycle8#1"/>
    <dgm:cxn modelId="{D922DBE0-F51C-4611-873D-A2A3E3FFC144}" type="presParOf" srcId="{A290580F-FE6D-451C-A061-49AE26D870CA}" destId="{93B0B74D-78FE-4A30-939D-3D79584ABC3C}" srcOrd="2" destOrd="0" presId="urn:microsoft.com/office/officeart/2005/8/layout/cycle8#1"/>
    <dgm:cxn modelId="{684DDB0F-CFA2-447B-8730-9407AA820100}" type="presParOf" srcId="{A290580F-FE6D-451C-A061-49AE26D870CA}" destId="{7C6C29E9-F447-4A5A-A0E7-3FED2BBC9D5A}" srcOrd="3" destOrd="0" presId="urn:microsoft.com/office/officeart/2005/8/layout/cycle8#1"/>
    <dgm:cxn modelId="{202FC2B2-EE53-45BF-A991-D67FF1F2ED9D}" type="presParOf" srcId="{A290580F-FE6D-451C-A061-49AE26D870CA}" destId="{8BBFBB5D-D423-4F08-96CA-748F85F5F7BF}" srcOrd="4" destOrd="0" presId="urn:microsoft.com/office/officeart/2005/8/layout/cycle8#1"/>
    <dgm:cxn modelId="{8B7EF3E7-DCDB-4BB9-A1F3-02C2DC0182F3}" type="presParOf" srcId="{A290580F-FE6D-451C-A061-49AE26D870CA}" destId="{A6CEE3FD-A874-4035-8F74-D3D3A8161700}" srcOrd="5" destOrd="0" presId="urn:microsoft.com/office/officeart/2005/8/layout/cycle8#1"/>
    <dgm:cxn modelId="{2786B43E-ADA6-4EA7-B890-EA1E647AEE1D}" type="presParOf" srcId="{A290580F-FE6D-451C-A061-49AE26D870CA}" destId="{1FE9E38B-4C2F-4372-A77B-36C39A164051}" srcOrd="6" destOrd="0" presId="urn:microsoft.com/office/officeart/2005/8/layout/cycle8#1"/>
    <dgm:cxn modelId="{ACE46BE8-2665-4A1C-9F4C-894528FB4DDD}" type="presParOf" srcId="{A290580F-FE6D-451C-A061-49AE26D870CA}" destId="{40CE65FE-A311-4375-84C2-FC91DA009031}" srcOrd="7" destOrd="0" presId="urn:microsoft.com/office/officeart/2005/8/layout/cycle8#1"/>
    <dgm:cxn modelId="{A1F5827B-5847-408C-80AF-18F76F841932}" type="presParOf" srcId="{A290580F-FE6D-451C-A061-49AE26D870CA}" destId="{6F8DDC20-2D2A-43D4-9427-30C0F6E83E99}" srcOrd="8" destOrd="0" presId="urn:microsoft.com/office/officeart/2005/8/layout/cycle8#1"/>
    <dgm:cxn modelId="{AA98070C-730C-4AFC-9C45-F979E36A501B}" type="presParOf" srcId="{A290580F-FE6D-451C-A061-49AE26D870CA}" destId="{2D24A360-8E67-4ED4-9D91-FFCF14B5AD73}" srcOrd="9" destOrd="0" presId="urn:microsoft.com/office/officeart/2005/8/layout/cycle8#1"/>
    <dgm:cxn modelId="{F99C5742-7386-4182-90B0-4BB2CD66C010}" type="presParOf" srcId="{A290580F-FE6D-451C-A061-49AE26D870CA}" destId="{25FA23E5-5DE8-4B01-9442-814A40D0510F}" srcOrd="10" destOrd="0" presId="urn:microsoft.com/office/officeart/2005/8/layout/cycle8#1"/>
    <dgm:cxn modelId="{364034F0-9FA9-4E5C-83FB-6AA072DF258B}" type="presParOf" srcId="{A290580F-FE6D-451C-A061-49AE26D870CA}" destId="{644649A3-94C1-43C4-9A65-B7E52464916D}" srcOrd="11" destOrd="0" presId="urn:microsoft.com/office/officeart/2005/8/layout/cycle8#1"/>
    <dgm:cxn modelId="{D63D6FE3-B03A-4DD1-9DA7-794FBF9C9E80}" type="presParOf" srcId="{A290580F-FE6D-451C-A061-49AE26D870CA}" destId="{40A55923-69ED-48CE-B898-9EC5DABF8963}" srcOrd="12" destOrd="0" presId="urn:microsoft.com/office/officeart/2005/8/layout/cycle8#1"/>
    <dgm:cxn modelId="{E9F8E90B-A568-442D-86E9-B22A3F60C9AC}" type="presParOf" srcId="{A290580F-FE6D-451C-A061-49AE26D870CA}" destId="{AE220C42-111B-498B-ADE5-290073918375}" srcOrd="13" destOrd="0" presId="urn:microsoft.com/office/officeart/2005/8/layout/cycle8#1"/>
    <dgm:cxn modelId="{9CAA022A-EA5A-49D4-A41B-729B07AB45BA}" type="presParOf" srcId="{A290580F-FE6D-451C-A061-49AE26D870CA}" destId="{A3140335-D769-4C92-96B2-37555B78DDB2}" srcOrd="14" destOrd="0" presId="urn:microsoft.com/office/officeart/2005/8/layout/cycle8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#1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ar" val="1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srcNode" val="dummy1a"/>
                  <dgm:param type="dstNode" val="dummy1b"/>
                  <dgm:param type="begSty" val="arr"/>
                  <dgm:param type="endSty" val="noArr"/>
                  <dgm:param type="connRout" val="longCurve"/>
                  <dgm:param type="begPts" val="tL"/>
                  <dgm:param type="endPts" val="tR"/>
                </dgm:alg>
              </dgm:if>
              <dgm:else name="Name175">
                <dgm:alg type="conn">
                  <dgm:param type="srcNode" val="dummy1a"/>
                  <dgm:param type="dstNode" val="dummy1b"/>
                  <dgm:param type="begSty" val="noArr"/>
                  <dgm:param type="endSty" val="arr"/>
                  <dgm:param type="connRout" val="longCurve"/>
                  <dgm:param type="begPts" val="tL"/>
                  <dgm:param type="endPts" val="t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srcNode" val="dummy1a"/>
                  <dgm:param type="dstNode" val="dummy1b"/>
                  <dgm:param type="begSty" val="noArr"/>
                  <dgm:param type="endSty" val="arr"/>
                  <dgm:param type="connRout" val="curve"/>
                  <dgm:param type="begPts" val="tL"/>
                  <dgm:param type="endPts" val="tL"/>
                </dgm:alg>
              </dgm:if>
              <dgm:else name="Name180">
                <dgm:alg type="conn">
                  <dgm:param type="srcNode" val="dummy1a"/>
                  <dgm:param type="dstNode" val="dummy1b"/>
                  <dgm:param type="begSty" val="arr"/>
                  <dgm:param type="endSty" val="noArr"/>
                  <dgm:param type="connRout" val="curve"/>
                  <dgm:param type="begPts" val="tL"/>
                  <dgm:param type="endPts" val="tL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srcNode" val="dummy2a"/>
              <dgm:param type="dstNode" val="dummy2b"/>
              <dgm:param type="begSty" val="noArr"/>
              <dgm:param type="endSty" val="arr"/>
              <dgm:param type="connRout" val="curve"/>
              <dgm:param type="begPts" val="tL"/>
              <dgm:param type="endPts" val="tL"/>
            </dgm:alg>
          </dgm:if>
          <dgm:else name="Name185">
            <dgm:alg type="conn">
              <dgm:param type="srcNode" val="dummy2a"/>
              <dgm:param type="dstNode" val="dummy2b"/>
              <dgm:param type="begSty" val="arr"/>
              <dgm:param type="endSty" val="noArr"/>
              <dgm:param type="connRout" val="curve"/>
              <dgm:param type="begPts" val="tL"/>
              <dgm:param type="endPts" val="tL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srcNode" val="dummy3a"/>
              <dgm:param type="dstNode" val="dummy3b"/>
              <dgm:param type="begSty" val="noArr"/>
              <dgm:param type="endSty" val="arr"/>
              <dgm:param type="connRout" val="curve"/>
              <dgm:param type="begPts" val="tL"/>
              <dgm:param type="endPts" val="tL"/>
            </dgm:alg>
          </dgm:if>
          <dgm:else name="Name189">
            <dgm:alg type="conn">
              <dgm:param type="srcNode" val="dummy3a"/>
              <dgm:param type="dstNode" val="dummy3b"/>
              <dgm:param type="begSty" val="arr"/>
              <dgm:param type="endSty" val="noArr"/>
              <dgm:param type="connRout" val="curve"/>
              <dgm:param type="begPts" val="tL"/>
              <dgm:param type="endPts" val="tL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srcNode" val="dummy4a"/>
              <dgm:param type="dstNode" val="dummy4b"/>
              <dgm:param type="begSty" val="noArr"/>
              <dgm:param type="endSty" val="arr"/>
              <dgm:param type="connRout" val="curve"/>
              <dgm:param type="begPts" val="tL"/>
              <dgm:param type="endPts" val="tL"/>
            </dgm:alg>
          </dgm:if>
          <dgm:else name="Name193">
            <dgm:alg type="conn">
              <dgm:param type="srcNode" val="dummy4a"/>
              <dgm:param type="dstNode" val="dummy4b"/>
              <dgm:param type="begSty" val="arr"/>
              <dgm:param type="endSty" val="noArr"/>
              <dgm:param type="connRout" val="curve"/>
              <dgm:param type="begPts" val="tL"/>
              <dgm:param type="endPts" val="tL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srcNode" val="dummy5a"/>
              <dgm:param type="dstNode" val="dummy5b"/>
              <dgm:param type="begSty" val="noArr"/>
              <dgm:param type="endSty" val="arr"/>
              <dgm:param type="connRout" val="curve"/>
              <dgm:param type="begPts" val="tL"/>
              <dgm:param type="endPts" val="tL"/>
            </dgm:alg>
          </dgm:if>
          <dgm:else name="Name197">
            <dgm:alg type="conn">
              <dgm:param type="srcNode" val="dummy5a"/>
              <dgm:param type="dstNode" val="dummy5b"/>
              <dgm:param type="begSty" val="arr"/>
              <dgm:param type="endSty" val="noArr"/>
              <dgm:param type="connRout" val="curve"/>
              <dgm:param type="begPts" val="tL"/>
              <dgm:param type="endPts" val="tL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srcNode" val="dummy6a"/>
              <dgm:param type="dstNode" val="dummy6b"/>
              <dgm:param type="begSty" val="noArr"/>
              <dgm:param type="endSty" val="arr"/>
              <dgm:param type="connRout" val="curve"/>
              <dgm:param type="begPts" val="tL"/>
              <dgm:param type="endPts" val="tL"/>
            </dgm:alg>
          </dgm:if>
          <dgm:else name="Name201">
            <dgm:alg type="conn">
              <dgm:param type="srcNode" val="dummy6a"/>
              <dgm:param type="dstNode" val="dummy6b"/>
              <dgm:param type="begSty" val="arr"/>
              <dgm:param type="endSty" val="noArr"/>
              <dgm:param type="connRout" val="curve"/>
              <dgm:param type="begPts" val="tL"/>
              <dgm:param type="endPts" val="tL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srcNode" val="dummy7a"/>
              <dgm:param type="dstNode" val="dummy7b"/>
              <dgm:param type="begSty" val="noArr"/>
              <dgm:param type="endSty" val="arr"/>
              <dgm:param type="connRout" val="curve"/>
              <dgm:param type="begPts" val="tL"/>
              <dgm:param type="endPts" val="tL"/>
            </dgm:alg>
          </dgm:if>
          <dgm:else name="Name205">
            <dgm:alg type="conn">
              <dgm:param type="srcNode" val="dummy7a"/>
              <dgm:param type="dstNode" val="dummy7b"/>
              <dgm:param type="begSty" val="arr"/>
              <dgm:param type="endSty" val="noArr"/>
              <dgm:param type="connRout" val="curve"/>
              <dgm:param type="begPts" val="tL"/>
              <dgm:param type="endPts" val="tL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defRPr sz="1200" noProof="1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defRPr sz="1200" noProof="1" smtClean="0">
                <a:latin typeface="+mn-lt"/>
                <a:ea typeface="+mn-ea"/>
              </a:defRPr>
            </a:lvl1pPr>
          </a:lstStyle>
          <a:p>
            <a:fld id="{D2A48B96-639E-45A3-A0BA-2464DFDB1FAA}" type="datetimeFigureOut">
              <a:rPr lang="zh-CN" altLang="en-US"/>
              <a:pPr/>
              <a:t>2020/6/30</a:t>
            </a:fld>
            <a:endParaRPr lang="zh-CN" altLang="en-US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220" name="幻灯片图像占位符 3"/>
          <p:cNvSpPr>
            <a:spLocks noGrp="1" noRot="1" noChangeAspect="1" noChangeArrowheads="1"/>
          </p:cNvSpPr>
          <p:nvPr>
            <p:ph type="sldImg" idx="4294967295"/>
          </p:nvPr>
        </p:nvSpPr>
        <p:spPr bwMode="auto">
          <a:xfrm>
            <a:off x="481013" y="1279525"/>
            <a:ext cx="6140450" cy="3454400"/>
          </a:xfrm>
          <a:prstGeom prst="rect">
            <a:avLst/>
          </a:prstGeom>
          <a:noFill/>
          <a:ln w="12700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221" name="备注占位符 4"/>
          <p:cNvSpPr>
            <a:spLocks noGrp="1" noChangeArrowheads="1"/>
          </p:cNvSpPr>
          <p:nvPr>
            <p:ph type="body" sz="quarter" idx="9"/>
          </p:nvPr>
        </p:nvSpPr>
        <p:spPr bwMode="auto">
          <a:xfrm>
            <a:off x="709613" y="4926013"/>
            <a:ext cx="5683250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263"/>
            <a:ext cx="3078163" cy="514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defRPr sz="1200" noProof="1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0263"/>
            <a:ext cx="3078162" cy="514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defRPr sz="1200" noProof="1" smtClean="0">
                <a:latin typeface="+mn-lt"/>
                <a:ea typeface="+mn-ea"/>
              </a:defRPr>
            </a:lvl1pPr>
          </a:lstStyle>
          <a:p>
            <a:fld id="{7933399D-AC4F-4AFB-AC2A-3274E9D4A1D2}" type="slidenum">
              <a:rPr lang="zh-CN" altLang="en-US"/>
              <a:pPr/>
              <a:t>‹#›</a:t>
            </a:fld>
            <a:endParaRPr lang="zh-CN" altLang="en-US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4670" y="767596"/>
            <a:ext cx="6314723" cy="383798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zh-CN" b="1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4670" y="767596"/>
            <a:ext cx="6314723" cy="383798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zh-CN" alt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团结统一、爱好和平、勤劳勇敢、自强不息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4670" y="767596"/>
            <a:ext cx="6314723" cy="383798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4670" y="767596"/>
            <a:ext cx="6314723" cy="383798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r>
              <a:rPr lang="zh-CN" altLang="zh-CN" smtClean="0"/>
              <a:t>用生命叩响“地球之门”、让中国进入“深地时代”的战略科学家黄大年</a:t>
            </a:r>
            <a:endParaRPr lang="en-US" altLang="zh-CN" smtClean="0"/>
          </a:p>
          <a:p>
            <a:endParaRPr lang="en-US" altLang="zh-CN" smtClean="0"/>
          </a:p>
          <a:p>
            <a:r>
              <a:rPr lang="zh-CN" altLang="zh-CN" smtClean="0"/>
              <a:t>在悬崖绝壁上书写精彩传奇的“当代愚公”黄大发</a:t>
            </a:r>
            <a:endParaRPr lang="zh-CN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4670" y="767596"/>
            <a:ext cx="6314723" cy="383798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zh-CN" smtClean="0"/>
              <a:t>1959</a:t>
            </a:r>
            <a:r>
              <a:rPr lang="zh-CN" altLang="en-US" smtClean="0"/>
              <a:t>年，毛泽东说“不如马克思，不是马克思主义者；等于马克思，也不是马克思主义者；只有超越马克思，才是马克思主义者。”</a:t>
            </a:r>
          </a:p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4670" y="767596"/>
            <a:ext cx="6314723" cy="383798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 b="1" smtClean="0">
                <a:solidFill>
                  <a:srgbClr val="0066FF"/>
                </a:solidFill>
              </a:rPr>
              <a:t>民族精神与时代</a:t>
            </a:r>
            <a:r>
              <a:rPr lang="zh-CN" altLang="zh-CN" b="1" smtClean="0">
                <a:solidFill>
                  <a:srgbClr val="0066FF"/>
                </a:solidFill>
              </a:rPr>
              <a:t>精神</a:t>
            </a:r>
            <a:r>
              <a:rPr lang="zh-CN" altLang="en-US" b="1" smtClean="0">
                <a:solidFill>
                  <a:srgbClr val="0066FF"/>
                </a:solidFill>
              </a:rPr>
              <a:t>关系</a:t>
            </a:r>
          </a:p>
          <a:p>
            <a:pPr>
              <a:defRPr/>
            </a:pPr>
            <a:r>
              <a:rPr kumimoji="1" lang="zh-CN" altLang="en-US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时代精神与民族精神紧密相连，都是一个民族赖以生存发展的精神支撑。民族精神为时代精神提供生长根基和发展动力，是时代精神形成的重要基础和依托；时代精神则是民族精神的时代性体现，牵引着民族精神的发展方向，并赋予民族精神以时代内涵。一切民族精神都曾经是一定历史阶段中带动潮流、引领风尚、推动社会发展的时代精神。同时，一切时代精神都将随着历史的变逐步融入民族精神之中。（</a:t>
            </a:r>
            <a:r>
              <a:rPr kumimoji="1" lang="en-US" altLang="zh-CN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p41)</a:t>
            </a:r>
            <a:endParaRPr kumimoji="1" lang="zh-CN" altLang="en-US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4670" y="767596"/>
            <a:ext cx="6314723" cy="383798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4670" y="767596"/>
            <a:ext cx="6314723" cy="383798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4670" y="767596"/>
            <a:ext cx="6314723" cy="383798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zh-CN" altLang="en-US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直到</a:t>
            </a:r>
            <a:r>
              <a:rPr lang="en-US" altLang="zh-CN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1830</a:t>
            </a:r>
            <a:r>
              <a:rPr lang="zh-CN" altLang="en-US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年前后，欧洲总产值才超过中国。直到</a:t>
            </a:r>
            <a:r>
              <a:rPr lang="en-US" altLang="zh-CN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1865</a:t>
            </a:r>
            <a:r>
              <a:rPr lang="zh-CN" altLang="en-US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年前后，英国总产值才超过中国，之后英国做了</a:t>
            </a:r>
            <a:r>
              <a:rPr lang="en-US" altLang="zh-CN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zh-CN" altLang="en-US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余年世界第一。直到</a:t>
            </a:r>
            <a:r>
              <a:rPr lang="en-US" altLang="zh-CN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1900</a:t>
            </a:r>
            <a:r>
              <a:rPr lang="zh-CN" altLang="en-US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年前后，美国总产值才超过英国，成为世界第一。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4670" y="767596"/>
            <a:ext cx="6314723" cy="383798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r>
              <a:rPr lang="zh-CN" altLang="en-US" smtClean="0"/>
              <a:t>随着社会的快速发展和不断变迁，改革创新越来越成为一种十分重要的动力，使之在人类社会的发展中占有居高的地位。尤其是进入新科技革命及其发展的时期，科技创新成了各个国家综合国力竞争的焦点，以力求在国际科技竞争中取得主动权。面对激烈的国际竞争，要奋力激发我国改革创新的活力，提高自主创新能力，把我国尽快建设成为创新型国家。国家发展、民族振兴，需要强大的经济和军事的硬实力，更需要强大的文化力量和精神力量的推动和支撑作用。在我国创新发展的道路上，在汲取中国精神的力量的基础上，激发改革创新的能力，是时代发展的现实需要。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smtClean="0"/>
          </a:p>
        </p:txBody>
      </p:sp>
      <p:sp>
        <p:nvSpPr>
          <p:cNvPr id="82948" name="页眉占位符 4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805180" indent="-30988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238250" indent="-2476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733550" indent="-2476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229485" indent="-2476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724785" indent="-247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3220085" indent="-247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715385" indent="-247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4210685" indent="-247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smtClean="0"/>
              <a:t>创新创造是中华民族最深层的民族禀赋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4670" y="767596"/>
            <a:ext cx="6314723" cy="383798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US" altLang="zh-CN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4670" y="767596"/>
            <a:ext cx="6314723" cy="383798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4670" y="767596"/>
            <a:ext cx="6314723" cy="383798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endParaRPr lang="en-US" altLang="zh-CN" b="1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4670" y="767596"/>
            <a:ext cx="6314723" cy="383798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4670" y="767596"/>
            <a:ext cx="6314723" cy="383798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4670" y="767596"/>
            <a:ext cx="6314723" cy="383798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lnSpc>
                <a:spcPct val="90000"/>
              </a:lnSpc>
            </a:pPr>
            <a:endParaRPr lang="zh-CN" altLang="zh-CN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4670" y="767596"/>
            <a:ext cx="6314723" cy="383798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lnSpc>
                <a:spcPct val="110000"/>
              </a:lnSpc>
            </a:pPr>
            <a:endParaRPr lang="zh-CN" altLang="en-US" smtClean="0">
              <a:solidFill>
                <a:srgbClr val="0078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4670" y="767596"/>
            <a:ext cx="6314723" cy="383798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角三角形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标题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17" name="副标题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135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  <p:grpSp>
        <p:nvGrpSpPr>
          <p:cNvPr id="2" name="组合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任意多边形 6"/>
            <p:cNvSpPr/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任意多边形 7"/>
            <p:cNvSpPr/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任意多边形 10"/>
            <p:cNvSpPr/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直接连接符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日期占位符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2020/6/30</a:t>
            </a:fld>
            <a:endParaRPr lang="zh-CN" altLang="en-US"/>
          </a:p>
        </p:txBody>
      </p:sp>
      <p:sp>
        <p:nvSpPr>
          <p:cNvPr id="19" name="页脚占位符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27" name="灯片编号占位符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62F3E7C-82AF-4FEC-B6B8-10268C38FE3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13" name="图片 18" descr="01239c55ae10c432f875495ec2e4d4.jpg@1280w_1l_2o_100sh"/>
          <p:cNvPicPr>
            <a:picLocks noChangeAspect="1" noChangeArrowheads="1"/>
          </p:cNvPicPr>
          <p:nvPr userDrawn="1"/>
        </p:nvPicPr>
        <p:blipFill>
          <a:blip r:embed="rId3" cstate="print">
            <a:lum bright="6000"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1" t="18698" r="-121" b="-2589"/>
          <a:stretch>
            <a:fillRect/>
          </a:stretch>
        </p:blipFill>
        <p:spPr bwMode="auto">
          <a:xfrm>
            <a:off x="0" y="-3175"/>
            <a:ext cx="12192000" cy="597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2020/6/30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AF350-A356-434B-9221-E26FCA8FF55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2020/6/30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AF350-A356-434B-9221-E26FCA8FF55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6" name="文本占位符 2"/>
          <p:cNvSpPr>
            <a:spLocks noGrp="1"/>
          </p:cNvSpPr>
          <p:nvPr>
            <p:ph idx="1"/>
          </p:nvPr>
        </p:nvSpPr>
        <p:spPr bwMode="auto">
          <a:xfrm>
            <a:off x="624417" y="1350645"/>
            <a:ext cx="10972800" cy="45262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zh-CN" altLang="en-US" noProof="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C55A4-EBEC-40B6-BAF1-5D12296DFE27}" type="datetimeFigureOut">
              <a:rPr lang="zh-CN" altLang="en-US"/>
              <a:pPr>
                <a:defRPr/>
              </a:pPr>
              <a:t>2020/6/30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28FFD1-7CA4-4272-BB00-7CB4673750CC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8" descr="01239c55ae10c432f875495ec2e4d4.jpg@1280w_1l_2o_100sh"/>
          <p:cNvPicPr>
            <a:picLocks noChangeAspect="1" noChangeArrowheads="1"/>
          </p:cNvPicPr>
          <p:nvPr userDrawn="1"/>
        </p:nvPicPr>
        <p:blipFill>
          <a:blip r:embed="rId2" cstate="print">
            <a:lum bright="6000"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1" t="18698" r="-121" b="-2589"/>
          <a:stretch>
            <a:fillRect/>
          </a:stretch>
        </p:blipFill>
        <p:spPr bwMode="auto">
          <a:xfrm>
            <a:off x="0" y="-3175"/>
            <a:ext cx="12192000" cy="597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0" y="5637235"/>
            <a:ext cx="12192000" cy="1220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sz="2400" noProof="1">
              <a:cs typeface="+mn-ea"/>
            </a:endParaRPr>
          </a:p>
        </p:txBody>
      </p:sp>
      <p:sp>
        <p:nvSpPr>
          <p:cNvPr id="6" name="等腰三角形 5"/>
          <p:cNvSpPr/>
          <p:nvPr/>
        </p:nvSpPr>
        <p:spPr>
          <a:xfrm rot="5400000" flipV="1">
            <a:off x="4187046" y="-1146968"/>
            <a:ext cx="3817937" cy="12192000"/>
          </a:xfrm>
          <a:prstGeom prst="triangl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sz="2400" noProof="1">
              <a:cs typeface="+mn-ea"/>
            </a:endParaRPr>
          </a:p>
        </p:txBody>
      </p:sp>
      <p:sp>
        <p:nvSpPr>
          <p:cNvPr id="7" name="直角三角形 6"/>
          <p:cNvSpPr/>
          <p:nvPr/>
        </p:nvSpPr>
        <p:spPr>
          <a:xfrm>
            <a:off x="0" y="3621088"/>
            <a:ext cx="12192000" cy="3236912"/>
          </a:xfrm>
          <a:prstGeom prst="rt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sz="2400" noProof="1">
              <a:cs typeface="+mn-ea"/>
            </a:endParaRPr>
          </a:p>
        </p:txBody>
      </p:sp>
      <p:sp>
        <p:nvSpPr>
          <p:cNvPr id="8" name="直角三角形 7"/>
          <p:cNvSpPr/>
          <p:nvPr/>
        </p:nvSpPr>
        <p:spPr>
          <a:xfrm flipH="1">
            <a:off x="0" y="3044847"/>
            <a:ext cx="12192000" cy="3813175"/>
          </a:xfrm>
          <a:prstGeom prst="rt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sz="2400" noProof="1">
              <a:cs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5562600" y="5038746"/>
            <a:ext cx="6553200" cy="1053581"/>
          </a:xfrm>
          <a:noFill/>
        </p:spPr>
        <p:txBody>
          <a:bodyPr anchor="b">
            <a:normAutofit/>
          </a:bodyPr>
          <a:lstStyle>
            <a:lvl1pPr algn="r"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zh-CN" altLang="en-US" noProof="1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5562600" y="6164370"/>
            <a:ext cx="6553200" cy="504000"/>
          </a:xfrm>
          <a:noFill/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单击此处编辑副标题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10"/>
          </p:nvPr>
        </p:nvSpPr>
        <p:spPr>
          <a:xfrm>
            <a:off x="992188" y="127022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/>
              <a:pPr/>
              <a:t>2020/6/30</a:t>
            </a:fld>
            <a:endParaRPr lang="zh-CN" altLang="en-US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92588" y="127022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64588" y="127022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A62F3E7C-82AF-4FEC-B6B8-10268C38FE3B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960"/>
            <a:ext cx="12192000" cy="682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6"/>
          <p:cNvSpPr/>
          <p:nvPr/>
        </p:nvSpPr>
        <p:spPr>
          <a:xfrm>
            <a:off x="0" y="5637235"/>
            <a:ext cx="12192000" cy="1220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sz="2400" noProof="1">
              <a:cs typeface="+mn-ea"/>
            </a:endParaRPr>
          </a:p>
        </p:txBody>
      </p:sp>
      <p:sp>
        <p:nvSpPr>
          <p:cNvPr id="6" name="等腰三角形 5"/>
          <p:cNvSpPr/>
          <p:nvPr/>
        </p:nvSpPr>
        <p:spPr>
          <a:xfrm rot="5400000" flipV="1">
            <a:off x="4187046" y="-1146968"/>
            <a:ext cx="3817937" cy="12192000"/>
          </a:xfrm>
          <a:prstGeom prst="triangl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sz="2400" noProof="1">
              <a:cs typeface="+mn-ea"/>
            </a:endParaRPr>
          </a:p>
        </p:txBody>
      </p:sp>
      <p:sp>
        <p:nvSpPr>
          <p:cNvPr id="7" name="直角三角形 6"/>
          <p:cNvSpPr/>
          <p:nvPr/>
        </p:nvSpPr>
        <p:spPr>
          <a:xfrm>
            <a:off x="0" y="3621088"/>
            <a:ext cx="12192000" cy="3236912"/>
          </a:xfrm>
          <a:prstGeom prst="rt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sz="2400" noProof="1">
              <a:cs typeface="+mn-ea"/>
            </a:endParaRPr>
          </a:p>
        </p:txBody>
      </p:sp>
      <p:sp>
        <p:nvSpPr>
          <p:cNvPr id="8" name="直角三角形 7"/>
          <p:cNvSpPr/>
          <p:nvPr/>
        </p:nvSpPr>
        <p:spPr>
          <a:xfrm flipH="1">
            <a:off x="0" y="3044847"/>
            <a:ext cx="12192000" cy="3813175"/>
          </a:xfrm>
          <a:prstGeom prst="rt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sz="2400" noProof="1">
              <a:cs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524638" y="4707489"/>
            <a:ext cx="5153025" cy="1251543"/>
          </a:xfrm>
        </p:spPr>
        <p:txBody>
          <a:bodyPr anchor="b">
            <a:normAutofit/>
          </a:bodyPr>
          <a:lstStyle>
            <a:lvl1pPr algn="r">
              <a:defRPr sz="6600" b="1">
                <a:solidFill>
                  <a:schemeClr val="tx1"/>
                </a:solidFill>
              </a:defRPr>
            </a:lvl1pPr>
          </a:lstStyle>
          <a:p>
            <a:r>
              <a:rPr lang="zh-CN" altLang="en-US" noProof="1"/>
              <a:t>编辑标题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3" hasCustomPrompt="1"/>
          </p:nvPr>
        </p:nvSpPr>
        <p:spPr>
          <a:xfrm>
            <a:off x="6524638" y="6049963"/>
            <a:ext cx="5153025" cy="792820"/>
          </a:xfrm>
        </p:spPr>
        <p:txBody>
          <a:bodyPr>
            <a:normAutofit/>
          </a:bodyPr>
          <a:lstStyle>
            <a:lvl1pPr marL="0" indent="0" algn="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noProof="1"/>
              <a:t>单击此处编辑文本</a:t>
            </a:r>
          </a:p>
        </p:txBody>
      </p:sp>
      <p:sp>
        <p:nvSpPr>
          <p:cNvPr id="9" name="日期占位符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/>
              <a:pPr/>
              <a:t>2020/6/30</a:t>
            </a:fld>
            <a:endParaRPr lang="zh-CN" altLang="en-US"/>
          </a:p>
        </p:txBody>
      </p:sp>
      <p:sp>
        <p:nvSpPr>
          <p:cNvPr id="10" name="页脚占位符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EB38683F-974E-4D04-ACFF-7611EFCD2DA4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65"/>
            <a:ext cx="10515600" cy="5558971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/>
              <a:pPr/>
              <a:t>2020/6/30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B8B2DAB7-AC12-47A0-8A54-765DD2FD9843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2020/6/30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0E969-EC05-47C1-9933-C6E7E3C78FDC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2020/6/30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8A817-27EC-4861-BA2A-52756C61E4C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燕尾形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2020/6/30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69336-6CE2-48AE-B9F4-4CFA55D81680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2020/6/30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B229A-E2A3-4C45-A4E0-17EFFDB52D6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2020/6/30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AF350-A356-434B-9221-E26FCA8FF55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2020/6/30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678FB-332F-4F4D-AB21-02965FA4959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2020/6/30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AF350-A356-434B-9221-E26FCA8FF55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415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CN" altLang="en-US" smtClean="0"/>
              <a:t>单击图标添加图片</a:t>
            </a:r>
            <a:endParaRPr kumimoji="0" 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EFD9D74-47D9-4702-A33C-335B63B48DBF}" type="datetimeFigureOut">
              <a:rPr lang="zh-CN" altLang="en-US" smtClean="0"/>
              <a:pPr/>
              <a:t>2020/6/30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4BA63A8-0357-41DC-A8CE-D171F4D1EB4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8" name="任意多边形 7"/>
          <p:cNvSpPr/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任意多边形 8"/>
          <p:cNvSpPr/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直角三角形 9"/>
          <p:cNvSpPr/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直接连接符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燕尾形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燕尾形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 12"/>
          <p:cNvSpPr/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任意多边形 11"/>
          <p:cNvSpPr/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直角三角形 13"/>
          <p:cNvSpPr/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7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直接连接符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标题占位符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0" name="文本占位符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smtClean="0"/>
              <a:t>第二级</a:t>
            </a:r>
          </a:p>
          <a:p>
            <a:pPr lvl="2" eaLnBrk="1" latinLnBrk="0" hangingPunct="1"/>
            <a:r>
              <a:rPr kumimoji="0" lang="zh-CN" altLang="en-US" smtClean="0"/>
              <a:t>第三级</a:t>
            </a:r>
          </a:p>
          <a:p>
            <a:pPr lvl="3" eaLnBrk="1" latinLnBrk="0" hangingPunct="1"/>
            <a:r>
              <a:rPr kumimoji="0" lang="zh-CN" altLang="en-US" smtClean="0"/>
              <a:t>第四级</a:t>
            </a:r>
          </a:p>
          <a:p>
            <a:pPr lvl="4" eaLnBrk="1" latinLnBrk="0" hangingPunct="1"/>
            <a:r>
              <a:rPr kumimoji="0" lang="zh-CN" altLang="en-US" smtClean="0"/>
              <a:t>第五级</a:t>
            </a:r>
            <a:endParaRPr kumimoji="0" lang="en-US"/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2020/6/30</a:t>
            </a:fld>
            <a:endParaRPr lang="zh-CN" altLang="en-US"/>
          </a:p>
        </p:txBody>
      </p:sp>
      <p:sp>
        <p:nvSpPr>
          <p:cNvPr id="22" name="页脚占位符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280AF350-A356-434B-9221-E26FCA8FF55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65760" indent="-255905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 panose="05040102010807070707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665" indent="-228600" algn="l" rtl="0" eaLnBrk="1" latinLnBrk="0" hangingPunct="1">
        <a:spcBef>
          <a:spcPts val="325"/>
        </a:spcBef>
        <a:buClr>
          <a:schemeClr val="accent1"/>
        </a:buClr>
        <a:buFont typeface="Verdana" panose="020B0604030504040204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790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 panose="05020102010507070707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 panose="05020102010507070707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 panose="05020102010507070707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 panose="05020102010507070707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 panose="05020102010507070707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 panose="05020102010507070707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 panose="05020102010507070707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81.xml"/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5" Type="http://schemas.openxmlformats.org/officeDocument/2006/relationships/image" Target="../media/image2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news.ifeng.com/a/20170115/50577731_0.shtml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0" y="836613"/>
            <a:ext cx="12192000" cy="44640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normAutofit fontScale="97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eaLnBrk="0" hangingPunct="0"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altLang="zh-CN" sz="40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</a:rPr>
              <a:t/>
            </a:r>
            <a:br>
              <a:rPr lang="en-US" altLang="zh-CN" sz="40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</a:rPr>
            </a:br>
            <a:r>
              <a:rPr lang="zh-CN" altLang="en-US" sz="4400" kern="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第三章  弘扬中国精神</a:t>
            </a:r>
            <a:r>
              <a:rPr lang="zh-CN" altLang="en-US" sz="40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/>
            </a:r>
            <a:br>
              <a:rPr lang="zh-CN" altLang="en-US" sz="40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</a:br>
            <a:r>
              <a:rPr lang="zh-CN" altLang="en-US" sz="40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/>
            </a:r>
            <a:br>
              <a:rPr lang="zh-CN" altLang="en-US" sz="40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</a:br>
            <a:r>
              <a:rPr lang="zh-CN" altLang="en-US" sz="40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</a:t>
            </a:r>
            <a:br>
              <a:rPr lang="zh-CN" altLang="en-US" sz="40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</a:br>
            <a:endParaRPr lang="zh-CN" altLang="en-US" sz="4000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内容占位符 3" descr="毛泽东 陕北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882"/>
          <a:stretch>
            <a:fillRect/>
          </a:stretch>
        </p:blipFill>
        <p:spPr>
          <a:xfrm>
            <a:off x="404813" y="1136650"/>
            <a:ext cx="5486400" cy="3581400"/>
          </a:xfrm>
          <a:noFill/>
        </p:spPr>
      </p:pic>
      <p:sp>
        <p:nvSpPr>
          <p:cNvPr id="5" name="矩形 4"/>
          <p:cNvSpPr/>
          <p:nvPr/>
        </p:nvSpPr>
        <p:spPr>
          <a:xfrm>
            <a:off x="6227763" y="2165350"/>
            <a:ext cx="5181600" cy="2246313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zh-CN" altLang="zh-CN" sz="2800" b="1" dirty="0">
                <a:solidFill>
                  <a:srgbClr val="33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我们中华民族有同自己的敌人血战到底的气概，有在自力更生的基础上光复旧物的决心，有自立于世界民族之林的能力</a:t>
            </a:r>
            <a:r>
              <a:rPr lang="zh-CN" altLang="en-US" sz="2800" b="1" dirty="0">
                <a:solidFill>
                  <a:srgbClr val="33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！</a:t>
            </a:r>
          </a:p>
        </p:txBody>
      </p:sp>
      <p:sp>
        <p:nvSpPr>
          <p:cNvPr id="23556" name="矩形 8"/>
          <p:cNvSpPr>
            <a:spLocks noChangeArrowheads="1"/>
          </p:cNvSpPr>
          <p:nvPr/>
        </p:nvSpPr>
        <p:spPr bwMode="auto">
          <a:xfrm>
            <a:off x="7881938" y="5638800"/>
            <a:ext cx="185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zh-CN" altLang="en-US" b="1" u="sng">
              <a:solidFill>
                <a:srgbClr val="C00000"/>
              </a:solidFill>
            </a:endParaRPr>
          </a:p>
        </p:txBody>
      </p:sp>
      <p:pic>
        <p:nvPicPr>
          <p:cNvPr id="23557" name="图片 6" descr="毛泽东0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375"/>
          <a:stretch>
            <a:fillRect/>
          </a:stretch>
        </p:blipFill>
        <p:spPr bwMode="auto">
          <a:xfrm>
            <a:off x="5486400" y="4886325"/>
            <a:ext cx="599440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矩形 7"/>
          <p:cNvSpPr>
            <a:spLocks noChangeArrowheads="1"/>
          </p:cNvSpPr>
          <p:nvPr/>
        </p:nvSpPr>
        <p:spPr bwMode="auto">
          <a:xfrm>
            <a:off x="833438" y="5386388"/>
            <a:ext cx="4064000" cy="954087"/>
          </a:xfrm>
          <a:prstGeom prst="rect">
            <a:avLst/>
          </a:prstGeom>
          <a:solidFill>
            <a:srgbClr val="FFFFCC"/>
          </a:solidFill>
          <a:ln w="9525">
            <a:solidFill>
              <a:srgbClr val="990000"/>
            </a:solidFill>
            <a:miter lim="800000"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800" b="1" dirty="0">
                <a:solidFill>
                  <a:srgbClr val="33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毛泽东：人是要有一点精神的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09575" y="403225"/>
            <a:ext cx="7942263" cy="762000"/>
          </a:xfrm>
          <a:solidFill>
            <a:srgbClr val="FFFF99"/>
          </a:solidFill>
        </p:spPr>
        <p:txBody>
          <a:bodyPr/>
          <a:lstStyle/>
          <a:p>
            <a:pPr>
              <a:defRPr/>
            </a:pPr>
            <a:r>
              <a:rPr lang="zh-CN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※</a:t>
            </a:r>
            <a:r>
              <a:rPr lang="zh-CN" altLang="en-US" sz="2800" dirty="0" smtClean="0">
                <a:solidFill>
                  <a:srgbClr val="000099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中国共产党</a:t>
            </a:r>
            <a:r>
              <a:rPr lang="zh-CN" altLang="en-US" sz="2800" dirty="0" smtClean="0">
                <a:solidFill>
                  <a:srgbClr val="00009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始终是中国精神的继承者和弘扬者</a:t>
            </a:r>
          </a:p>
        </p:txBody>
      </p:sp>
      <p:sp>
        <p:nvSpPr>
          <p:cNvPr id="23560" name="矩形 5"/>
          <p:cNvSpPr>
            <a:spLocks noChangeArrowheads="1"/>
          </p:cNvSpPr>
          <p:nvPr/>
        </p:nvSpPr>
        <p:spPr bwMode="auto">
          <a:xfrm>
            <a:off x="8326438" y="201613"/>
            <a:ext cx="36464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一、重精神是中华民族的优秀传统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5600" y="647700"/>
            <a:ext cx="7942263" cy="762000"/>
          </a:xfrm>
          <a:solidFill>
            <a:srgbClr val="FFFF99"/>
          </a:solidFill>
        </p:spPr>
        <p:txBody>
          <a:bodyPr/>
          <a:lstStyle/>
          <a:p>
            <a:pPr>
              <a:defRPr/>
            </a:pPr>
            <a:r>
              <a:rPr lang="zh-CN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※</a:t>
            </a:r>
            <a:r>
              <a:rPr lang="zh-CN" altLang="en-US" sz="2800" dirty="0" smtClean="0">
                <a:solidFill>
                  <a:srgbClr val="000099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中国共产党</a:t>
            </a:r>
            <a:r>
              <a:rPr lang="zh-CN" altLang="en-US" sz="2800" dirty="0" smtClean="0">
                <a:solidFill>
                  <a:srgbClr val="00009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始终是中国精神的继承者和弘扬者</a:t>
            </a:r>
          </a:p>
        </p:txBody>
      </p:sp>
      <p:sp>
        <p:nvSpPr>
          <p:cNvPr id="179204" name="Rectangle 3"/>
          <p:cNvSpPr>
            <a:spLocks noChangeArrowheads="1"/>
          </p:cNvSpPr>
          <p:nvPr/>
        </p:nvSpPr>
        <p:spPr bwMode="auto">
          <a:xfrm>
            <a:off x="579438" y="1490663"/>
            <a:ext cx="2941637" cy="50736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469900" indent="-4699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/>
            </a:pPr>
            <a:r>
              <a:rPr lang="en-US" altLang="zh-CN" sz="2800" b="1" dirty="0">
                <a:solidFill>
                  <a:srgbClr val="000099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  <a:sym typeface="宋体" panose="02010600030101010101" pitchFamily="2" charset="-122"/>
              </a:rPr>
              <a:t>1.</a:t>
            </a:r>
            <a:r>
              <a:rPr lang="zh-CN" altLang="en-US" sz="2800" b="1" dirty="0">
                <a:solidFill>
                  <a:srgbClr val="000099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  <a:sym typeface="宋体" panose="02010600030101010101" pitchFamily="2" charset="-122"/>
              </a:rPr>
              <a:t>井冈山精神 </a:t>
            </a:r>
          </a:p>
          <a:p>
            <a:pPr marL="469900" indent="-4699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/>
            </a:pPr>
            <a:r>
              <a:rPr lang="en-US" altLang="zh-CN" sz="2800" b="1" dirty="0">
                <a:solidFill>
                  <a:srgbClr val="000099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  <a:sym typeface="宋体" panose="02010600030101010101" pitchFamily="2" charset="-122"/>
              </a:rPr>
              <a:t>2.</a:t>
            </a:r>
            <a:r>
              <a:rPr lang="zh-CN" altLang="en-US" sz="2800" b="1" dirty="0">
                <a:solidFill>
                  <a:srgbClr val="000099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  <a:sym typeface="宋体" panose="02010600030101010101" pitchFamily="2" charset="-122"/>
              </a:rPr>
              <a:t>长征精神 </a:t>
            </a:r>
          </a:p>
          <a:p>
            <a:pPr marL="469900" indent="-4699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/>
            </a:pPr>
            <a:r>
              <a:rPr lang="en-US" altLang="zh-CN" sz="2800" b="1" dirty="0">
                <a:solidFill>
                  <a:srgbClr val="000099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  <a:sym typeface="宋体" panose="02010600030101010101" pitchFamily="2" charset="-122"/>
              </a:rPr>
              <a:t>3.</a:t>
            </a:r>
            <a:r>
              <a:rPr lang="zh-CN" altLang="en-US" sz="2800" b="1" dirty="0">
                <a:solidFill>
                  <a:srgbClr val="000099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  <a:sym typeface="宋体" panose="02010600030101010101" pitchFamily="2" charset="-122"/>
              </a:rPr>
              <a:t>延安精神 </a:t>
            </a:r>
          </a:p>
          <a:p>
            <a:pPr marL="469900" indent="-4699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/>
            </a:pPr>
            <a:r>
              <a:rPr lang="en-US" altLang="zh-CN" sz="2800" b="1" dirty="0">
                <a:solidFill>
                  <a:srgbClr val="000099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  <a:sym typeface="宋体" panose="02010600030101010101" pitchFamily="2" charset="-122"/>
              </a:rPr>
              <a:t>4.</a:t>
            </a:r>
            <a:r>
              <a:rPr lang="zh-CN" altLang="en-US" sz="2800" b="1" dirty="0">
                <a:solidFill>
                  <a:srgbClr val="000099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  <a:sym typeface="宋体" panose="02010600030101010101" pitchFamily="2" charset="-122"/>
              </a:rPr>
              <a:t>西柏坡精神</a:t>
            </a:r>
            <a:endParaRPr lang="en-US" altLang="zh-CN" sz="2800" b="1" dirty="0">
              <a:solidFill>
                <a:srgbClr val="000099"/>
              </a:solidFill>
              <a:latin typeface="宋体" panose="02010600030101010101" pitchFamily="2" charset="-122"/>
              <a:ea typeface="宋体" panose="02010600030101010101" pitchFamily="2" charset="-122"/>
              <a:cs typeface="+mj-cs"/>
              <a:sym typeface="宋体" panose="02010600030101010101" pitchFamily="2" charset="-122"/>
            </a:endParaRPr>
          </a:p>
          <a:p>
            <a:pPr marL="469900" indent="-4699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/>
            </a:pPr>
            <a:r>
              <a:rPr lang="en-US" altLang="zh-CN" sz="2800" b="1" dirty="0">
                <a:solidFill>
                  <a:srgbClr val="000099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  <a:sym typeface="宋体" panose="02010600030101010101" pitchFamily="2" charset="-122"/>
              </a:rPr>
              <a:t>5.</a:t>
            </a:r>
            <a:r>
              <a:rPr lang="zh-CN" altLang="en-US" sz="2800" b="1" dirty="0">
                <a:solidFill>
                  <a:srgbClr val="000099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  <a:sym typeface="宋体" panose="02010600030101010101" pitchFamily="2" charset="-122"/>
              </a:rPr>
              <a:t>大庆精神</a:t>
            </a:r>
          </a:p>
          <a:p>
            <a:pPr marL="469900" indent="-4699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/>
            </a:pPr>
            <a:r>
              <a:rPr lang="en-US" altLang="zh-CN" sz="2800" b="1" dirty="0">
                <a:solidFill>
                  <a:srgbClr val="000099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  <a:sym typeface="宋体" panose="02010600030101010101" pitchFamily="2" charset="-122"/>
              </a:rPr>
              <a:t>6.</a:t>
            </a:r>
            <a:r>
              <a:rPr lang="zh-CN" altLang="en-US" sz="2800" b="1" dirty="0">
                <a:solidFill>
                  <a:srgbClr val="000099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  <a:sym typeface="宋体" panose="02010600030101010101" pitchFamily="2" charset="-122"/>
              </a:rPr>
              <a:t>紅旗渠精神</a:t>
            </a:r>
          </a:p>
          <a:p>
            <a:pPr marL="469900" indent="-4699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/>
            </a:pPr>
            <a:r>
              <a:rPr lang="en-US" altLang="zh-CN" sz="2800" b="1" dirty="0">
                <a:solidFill>
                  <a:srgbClr val="000099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  <a:sym typeface="宋体" panose="02010600030101010101" pitchFamily="2" charset="-122"/>
              </a:rPr>
              <a:t>7.</a:t>
            </a:r>
            <a:r>
              <a:rPr lang="zh-CN" altLang="en-US" sz="2800" b="1" dirty="0">
                <a:solidFill>
                  <a:srgbClr val="000099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  <a:sym typeface="宋体" panose="02010600030101010101" pitchFamily="2" charset="-122"/>
              </a:rPr>
              <a:t>雷锋精神</a:t>
            </a:r>
          </a:p>
          <a:p>
            <a:pPr marL="469900" indent="-469900"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altLang="zh-CN" sz="2800" b="1" dirty="0">
                <a:solidFill>
                  <a:srgbClr val="000099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  <a:sym typeface="宋体" panose="02010600030101010101" pitchFamily="2" charset="-122"/>
              </a:rPr>
              <a:t>8.</a:t>
            </a:r>
            <a:r>
              <a:rPr lang="zh-CN" altLang="en-US" sz="2800" b="1" dirty="0">
                <a:solidFill>
                  <a:srgbClr val="000099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  <a:sym typeface="宋体" panose="02010600030101010101" pitchFamily="2" charset="-122"/>
              </a:rPr>
              <a:t>抗洪精神</a:t>
            </a:r>
          </a:p>
          <a:p>
            <a:pPr marL="469900" indent="-469900"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altLang="zh-CN" sz="2800" b="1" dirty="0">
                <a:solidFill>
                  <a:srgbClr val="000099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  <a:sym typeface="宋体" panose="02010600030101010101" pitchFamily="2" charset="-122"/>
              </a:rPr>
              <a:t>9.</a:t>
            </a:r>
            <a:r>
              <a:rPr lang="zh-CN" altLang="en-US" sz="2800" b="1" dirty="0">
                <a:solidFill>
                  <a:srgbClr val="000099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  <a:sym typeface="宋体" panose="02010600030101010101" pitchFamily="2" charset="-122"/>
              </a:rPr>
              <a:t>两弹一星精神</a:t>
            </a:r>
            <a:endParaRPr lang="en-US" altLang="zh-CN" sz="2800" b="1" dirty="0">
              <a:solidFill>
                <a:srgbClr val="000099"/>
              </a:solidFill>
              <a:latin typeface="宋体" panose="02010600030101010101" pitchFamily="2" charset="-122"/>
              <a:ea typeface="宋体" panose="02010600030101010101" pitchFamily="2" charset="-122"/>
              <a:cs typeface="+mj-cs"/>
              <a:sym typeface="宋体" panose="02010600030101010101" pitchFamily="2" charset="-122"/>
            </a:endParaRPr>
          </a:p>
          <a:p>
            <a:pPr marL="469900" indent="-469900"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altLang="zh-CN" sz="2800" b="1" dirty="0">
                <a:solidFill>
                  <a:srgbClr val="000099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  <a:sym typeface="宋体" panose="02010600030101010101" pitchFamily="2" charset="-122"/>
              </a:rPr>
              <a:t>10.</a:t>
            </a:r>
            <a:r>
              <a:rPr lang="zh-CN" altLang="en-US" sz="2800" b="1" dirty="0">
                <a:solidFill>
                  <a:srgbClr val="000099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  <a:sym typeface="宋体" panose="02010600030101010101" pitchFamily="2" charset="-122"/>
              </a:rPr>
              <a:t>航天精神</a:t>
            </a:r>
            <a:endParaRPr lang="en-US" altLang="zh-CN" sz="2800" b="1" dirty="0">
              <a:solidFill>
                <a:srgbClr val="000099"/>
              </a:solidFill>
              <a:latin typeface="宋体" panose="02010600030101010101" pitchFamily="2" charset="-122"/>
              <a:ea typeface="宋体" panose="02010600030101010101" pitchFamily="2" charset="-122"/>
              <a:cs typeface="+mj-cs"/>
              <a:sym typeface="宋体" panose="02010600030101010101" pitchFamily="2" charset="-122"/>
            </a:endParaRPr>
          </a:p>
          <a:p>
            <a:pPr marL="469900" indent="-469900">
              <a:spcBef>
                <a:spcPct val="20000"/>
              </a:spcBef>
              <a:buClr>
                <a:schemeClr val="accent2"/>
              </a:buClr>
              <a:defRPr/>
            </a:pPr>
            <a:endParaRPr lang="zh-CN" altLang="en-US" sz="2800" b="1" dirty="0">
              <a:solidFill>
                <a:srgbClr val="000099"/>
              </a:solidFill>
              <a:latin typeface="宋体" panose="02010600030101010101" pitchFamily="2" charset="-122"/>
              <a:ea typeface="宋体" panose="02010600030101010101" pitchFamily="2" charset="-122"/>
              <a:cs typeface="+mj-cs"/>
              <a:sym typeface="宋体" panose="02010600030101010101" pitchFamily="2" charset="-122"/>
            </a:endParaRPr>
          </a:p>
        </p:txBody>
      </p:sp>
      <p:sp>
        <p:nvSpPr>
          <p:cNvPr id="25605" name="Rectangle 4"/>
          <p:cNvSpPr>
            <a:spLocks noChangeArrowheads="1"/>
          </p:cNvSpPr>
          <p:nvPr/>
        </p:nvSpPr>
        <p:spPr bwMode="auto">
          <a:xfrm>
            <a:off x="1117600" y="3505200"/>
            <a:ext cx="4267200" cy="2743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469900" indent="-4699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/>
            </a:pPr>
            <a:endParaRPr lang="en-US" altLang="zh-CN" b="1" dirty="0">
              <a:solidFill>
                <a:srgbClr val="3366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anose="020B0503020204020204" pitchFamily="34" charset="-122"/>
            </a:endParaRPr>
          </a:p>
        </p:txBody>
      </p:sp>
      <p:pic>
        <p:nvPicPr>
          <p:cNvPr id="2" name="图片 7" descr="航天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72450" y="2051050"/>
            <a:ext cx="3251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图片 9" descr="yanan0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6472"/>
          <a:stretch>
            <a:fillRect/>
          </a:stretch>
        </p:blipFill>
        <p:spPr bwMode="auto">
          <a:xfrm>
            <a:off x="3746500" y="1970088"/>
            <a:ext cx="3962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矩形 6"/>
          <p:cNvSpPr>
            <a:spLocks noChangeArrowheads="1"/>
          </p:cNvSpPr>
          <p:nvPr/>
        </p:nvSpPr>
        <p:spPr bwMode="auto">
          <a:xfrm>
            <a:off x="8326438" y="201613"/>
            <a:ext cx="36464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一、重精神是中华民族的优秀传统</a:t>
            </a:r>
            <a:endParaRPr lang="zh-CN" altLang="en-US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14363" y="3040063"/>
            <a:ext cx="10453687" cy="22463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kumimoji="1" lang="en-US" altLang="zh-C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kumimoji="1" lang="zh-CN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、民族精神：</a:t>
            </a:r>
          </a:p>
          <a:p>
            <a:pPr>
              <a:defRPr/>
            </a:pPr>
            <a:endParaRPr kumimoji="1" lang="zh-CN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defRPr/>
            </a:pPr>
            <a:r>
              <a:rPr kumimoji="1" lang="zh-CN" altLang="en-US" sz="2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是一个民族在长期共同生活和社会实践中形成的，为本民族大多数成员所认同的</a:t>
            </a:r>
            <a:r>
              <a:rPr kumimoji="1" lang="zh-CN" altLang="en-US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价值取向、思维方式、道德规范、精神气质</a:t>
            </a:r>
            <a:r>
              <a:rPr kumimoji="1" lang="zh-CN" altLang="en-US" sz="2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的总和，是一个民族赖以生存和发展的精神支柱。</a:t>
            </a:r>
            <a:endParaRPr lang="zh-CN" altLang="en-US" sz="2800" dirty="0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2074863" y="2081213"/>
            <a:ext cx="7046912" cy="5857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mpd="sng">
            <a:noFill/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indent="268605" algn="ctr">
              <a:defRPr/>
            </a:pPr>
            <a:r>
              <a:rPr lang="zh-CN" alt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（一）以爱国主义为核心的民族精神</a:t>
            </a:r>
          </a:p>
        </p:txBody>
      </p:sp>
      <p:sp>
        <p:nvSpPr>
          <p:cNvPr id="4" name="矩形 3"/>
          <p:cNvSpPr/>
          <p:nvPr/>
        </p:nvSpPr>
        <p:spPr>
          <a:xfrm>
            <a:off x="846138" y="812800"/>
            <a:ext cx="835183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二、</a:t>
            </a:r>
            <a:r>
              <a:rPr lang="zh-CN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中国精神是民族精神与时代精神的统一</a:t>
            </a:r>
            <a:endParaRPr lang="zh-CN" alt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图片 2" descr="tim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300"/>
          <a:stretch>
            <a:fillRect/>
          </a:stretch>
        </p:blipFill>
        <p:spPr bwMode="auto">
          <a:xfrm>
            <a:off x="1077913" y="4279900"/>
            <a:ext cx="10550525" cy="209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文本框 1"/>
          <p:cNvSpPr txBox="1">
            <a:spLocks noChangeArrowheads="1"/>
          </p:cNvSpPr>
          <p:nvPr/>
        </p:nvSpPr>
        <p:spPr bwMode="auto">
          <a:xfrm>
            <a:off x="1454150" y="2505075"/>
            <a:ext cx="1620838" cy="523875"/>
          </a:xfrm>
          <a:prstGeom prst="rect">
            <a:avLst/>
          </a:prstGeom>
          <a:solidFill>
            <a:srgbClr val="A9E86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sz="2800" b="1"/>
              <a:t>中华民族</a:t>
            </a:r>
          </a:p>
        </p:txBody>
      </p:sp>
      <p:sp>
        <p:nvSpPr>
          <p:cNvPr id="28676" name="文本框 2"/>
          <p:cNvSpPr txBox="1">
            <a:spLocks noChangeArrowheads="1"/>
          </p:cNvSpPr>
          <p:nvPr/>
        </p:nvSpPr>
        <p:spPr bwMode="auto">
          <a:xfrm>
            <a:off x="4821238" y="2505075"/>
            <a:ext cx="2151062" cy="520700"/>
          </a:xfrm>
          <a:prstGeom prst="rect">
            <a:avLst/>
          </a:prstGeom>
          <a:solidFill>
            <a:srgbClr val="A9E86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sz="2800" b="1"/>
              <a:t>中华文化</a:t>
            </a:r>
          </a:p>
        </p:txBody>
      </p:sp>
      <p:sp>
        <p:nvSpPr>
          <p:cNvPr id="28677" name="文本框 3"/>
          <p:cNvSpPr txBox="1">
            <a:spLocks noChangeArrowheads="1"/>
          </p:cNvSpPr>
          <p:nvPr/>
        </p:nvSpPr>
        <p:spPr bwMode="auto">
          <a:xfrm>
            <a:off x="8358188" y="2505075"/>
            <a:ext cx="2339975" cy="523875"/>
          </a:xfrm>
          <a:prstGeom prst="rect">
            <a:avLst/>
          </a:prstGeom>
          <a:solidFill>
            <a:srgbClr val="A9E86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sz="2800" b="1"/>
              <a:t>中华民族精神</a:t>
            </a:r>
          </a:p>
        </p:txBody>
      </p:sp>
      <p:sp>
        <p:nvSpPr>
          <p:cNvPr id="6" name="右箭头 5"/>
          <p:cNvSpPr/>
          <p:nvPr/>
        </p:nvSpPr>
        <p:spPr>
          <a:xfrm rot="10800000">
            <a:off x="7373938" y="2727325"/>
            <a:ext cx="863600" cy="76200"/>
          </a:xfrm>
          <a:prstGeom prst="rightArrow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8679" name="文本框 6"/>
          <p:cNvSpPr txBox="1">
            <a:spLocks noChangeArrowheads="1"/>
          </p:cNvSpPr>
          <p:nvPr/>
        </p:nvSpPr>
        <p:spPr bwMode="auto">
          <a:xfrm>
            <a:off x="7427913" y="2209800"/>
            <a:ext cx="800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sz="2400" b="1">
                <a:solidFill>
                  <a:srgbClr val="FF0000"/>
                </a:solidFill>
              </a:rPr>
              <a:t>精髓</a:t>
            </a:r>
          </a:p>
        </p:txBody>
      </p:sp>
      <p:sp>
        <p:nvSpPr>
          <p:cNvPr id="8" name="右箭头 7"/>
          <p:cNvSpPr/>
          <p:nvPr/>
        </p:nvSpPr>
        <p:spPr>
          <a:xfrm>
            <a:off x="3983038" y="2652713"/>
            <a:ext cx="673100" cy="74612"/>
          </a:xfrm>
          <a:prstGeom prst="rightArrow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9" name="左箭头 8"/>
          <p:cNvSpPr/>
          <p:nvPr/>
        </p:nvSpPr>
        <p:spPr>
          <a:xfrm>
            <a:off x="3983038" y="2803525"/>
            <a:ext cx="673100" cy="76200"/>
          </a:xfrm>
          <a:prstGeom prst="leftArrow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8682" name="文本框 9"/>
          <p:cNvSpPr txBox="1">
            <a:spLocks noChangeArrowheads="1"/>
          </p:cNvSpPr>
          <p:nvPr/>
        </p:nvSpPr>
        <p:spPr bwMode="auto">
          <a:xfrm>
            <a:off x="4027488" y="2227263"/>
            <a:ext cx="800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sz="2400" b="1">
                <a:solidFill>
                  <a:srgbClr val="FF0000"/>
                </a:solidFill>
              </a:rPr>
              <a:t>创造</a:t>
            </a:r>
          </a:p>
        </p:txBody>
      </p:sp>
      <p:sp>
        <p:nvSpPr>
          <p:cNvPr id="28683" name="文本框 10"/>
          <p:cNvSpPr txBox="1">
            <a:spLocks noChangeArrowheads="1"/>
          </p:cNvSpPr>
          <p:nvPr/>
        </p:nvSpPr>
        <p:spPr bwMode="auto">
          <a:xfrm>
            <a:off x="4110038" y="2930525"/>
            <a:ext cx="492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sz="2400" b="1">
                <a:solidFill>
                  <a:srgbClr val="FF0000"/>
                </a:solidFill>
              </a:rPr>
              <a:t>根</a:t>
            </a:r>
          </a:p>
        </p:txBody>
      </p:sp>
      <p:sp>
        <p:nvSpPr>
          <p:cNvPr id="12" name="上弧形箭头 11"/>
          <p:cNvSpPr/>
          <p:nvPr/>
        </p:nvSpPr>
        <p:spPr>
          <a:xfrm rot="10800000">
            <a:off x="3327400" y="3303588"/>
            <a:ext cx="6608763" cy="69691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8685" name="文本框 12"/>
          <p:cNvSpPr txBox="1">
            <a:spLocks noChangeArrowheads="1"/>
          </p:cNvSpPr>
          <p:nvPr/>
        </p:nvSpPr>
        <p:spPr bwMode="auto">
          <a:xfrm>
            <a:off x="6218238" y="3838575"/>
            <a:ext cx="319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sz="2400" b="1">
                <a:solidFill>
                  <a:srgbClr val="FF0000"/>
                </a:solidFill>
              </a:rPr>
              <a:t>魂</a:t>
            </a:r>
          </a:p>
        </p:txBody>
      </p:sp>
      <p:sp>
        <p:nvSpPr>
          <p:cNvPr id="14" name="竖卷形 13"/>
          <p:cNvSpPr/>
          <p:nvPr/>
        </p:nvSpPr>
        <p:spPr>
          <a:xfrm>
            <a:off x="261938" y="206375"/>
            <a:ext cx="1525587" cy="1841500"/>
          </a:xfrm>
          <a:prstGeom prst="verticalScroll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8687" name="文本框 14"/>
          <p:cNvSpPr txBox="1">
            <a:spLocks noChangeArrowheads="1"/>
          </p:cNvSpPr>
          <p:nvPr/>
        </p:nvSpPr>
        <p:spPr bwMode="auto">
          <a:xfrm>
            <a:off x="773113" y="433388"/>
            <a:ext cx="61595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sz="2800" b="1">
                <a:solidFill>
                  <a:srgbClr val="002060"/>
                </a:solidFill>
              </a:rPr>
              <a:t>认清关系</a:t>
            </a:r>
          </a:p>
        </p:txBody>
      </p:sp>
      <p:sp>
        <p:nvSpPr>
          <p:cNvPr id="16" name="矩形 15"/>
          <p:cNvSpPr/>
          <p:nvPr/>
        </p:nvSpPr>
        <p:spPr>
          <a:xfrm>
            <a:off x="7196138" y="334963"/>
            <a:ext cx="4773612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二、</a:t>
            </a:r>
            <a:r>
              <a:rPr lang="zh-CN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中国精神是民族精神与时代精神的统一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图片 1" descr="1122566667_15215602302011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9600" y="1023938"/>
            <a:ext cx="41783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2344738" y="4014788"/>
            <a:ext cx="7235825" cy="2492375"/>
          </a:xfrm>
          <a:prstGeom prst="rect">
            <a:avLst/>
          </a:prstGeom>
          <a:solidFill>
            <a:srgbClr val="FFFFCC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中国人民是具有伟大创造精神的人民。</a:t>
            </a:r>
          </a:p>
          <a:p>
            <a:pPr>
              <a:defRPr/>
            </a:pPr>
            <a:r>
              <a:rPr lang="zh-CN" alt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中国人民是具有伟大奋斗精神的人民。</a:t>
            </a:r>
          </a:p>
          <a:p>
            <a:pPr>
              <a:defRPr/>
            </a:pPr>
            <a:r>
              <a:rPr lang="zh-CN" alt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中国人民是具有伟大团结精神的人民。</a:t>
            </a:r>
          </a:p>
          <a:p>
            <a:pPr>
              <a:defRPr/>
            </a:pPr>
            <a:r>
              <a:rPr lang="zh-CN" alt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中国人民是具有伟大梦想精神的人民。</a:t>
            </a:r>
            <a:endParaRPr lang="en-US" altLang="zh-CN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defRPr/>
            </a:pPr>
            <a:r>
              <a:rPr lang="en-US" altLang="zh-C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en-US" altLang="zh-CN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</a:rPr>
              <a:t>——2018.3</a:t>
            </a:r>
            <a:r>
              <a:rPr lang="zh-CN" altLang="en-US" b="1" dirty="0">
                <a:solidFill>
                  <a:srgbClr val="990000"/>
                </a:solidFill>
                <a:latin typeface="微软雅黑" panose="020B0503020204020204" pitchFamily="34" charset="-122"/>
              </a:rPr>
              <a:t>习近平在十三届全国人大一次会议闭幕会讲话</a:t>
            </a:r>
            <a:endParaRPr lang="zh-CN" altLang="en-US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781300" y="2276475"/>
            <a:ext cx="2646363" cy="584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四个伟大精神</a:t>
            </a:r>
          </a:p>
        </p:txBody>
      </p:sp>
      <p:sp>
        <p:nvSpPr>
          <p:cNvPr id="5" name="矩形 4"/>
          <p:cNvSpPr/>
          <p:nvPr/>
        </p:nvSpPr>
        <p:spPr>
          <a:xfrm>
            <a:off x="7208838" y="325438"/>
            <a:ext cx="4772025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zh-CN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二、</a:t>
            </a:r>
            <a:r>
              <a:rPr lang="zh-CN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中国精神是民族精神与时代精神的统一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 bwMode="auto">
          <a:xfrm>
            <a:off x="519113" y="1752600"/>
            <a:ext cx="10056812" cy="3844925"/>
            <a:chOff x="161" y="1800"/>
            <a:chExt cx="4853" cy="2422"/>
          </a:xfrm>
        </p:grpSpPr>
        <p:sp>
          <p:nvSpPr>
            <p:cNvPr id="92166" name="Text Box 6" descr="水滴"/>
            <p:cNvSpPr txBox="1">
              <a:spLocks noChangeArrowheads="1"/>
            </p:cNvSpPr>
            <p:nvPr/>
          </p:nvSpPr>
          <p:spPr bwMode="auto">
            <a:xfrm>
              <a:off x="1985" y="1800"/>
              <a:ext cx="1163" cy="310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zh-CN" alt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panose="020B0A04020102020204" pitchFamily="34" charset="0"/>
                  <a:sym typeface="+mn-ea"/>
                </a:rPr>
                <a:t>伟大创造精神</a:t>
              </a:r>
            </a:p>
          </p:txBody>
        </p:sp>
        <p:sp>
          <p:nvSpPr>
            <p:cNvPr id="92167" name="Text Box 7" descr="水滴"/>
            <p:cNvSpPr txBox="1">
              <a:spLocks noChangeArrowheads="1"/>
            </p:cNvSpPr>
            <p:nvPr/>
          </p:nvSpPr>
          <p:spPr bwMode="auto">
            <a:xfrm>
              <a:off x="161" y="2871"/>
              <a:ext cx="1300" cy="310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</a:ln>
          </p:spPr>
          <p:txBody>
            <a:bodyPr lIns="0" tIns="0" rIns="0" bIns="0">
              <a:spAutoFit/>
            </a:bodyPr>
            <a:lstStyle/>
            <a:p>
              <a:pPr>
                <a:defRPr/>
              </a:pPr>
              <a:r>
                <a:rPr lang="zh-CN" alt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panose="020B0A04020102020204" pitchFamily="34" charset="0"/>
                  <a:sym typeface="+mn-ea"/>
                </a:rPr>
                <a:t>伟大梦想精神</a:t>
              </a:r>
            </a:p>
          </p:txBody>
        </p:sp>
        <p:sp>
          <p:nvSpPr>
            <p:cNvPr id="92168" name="Text Box 8" descr="水滴"/>
            <p:cNvSpPr txBox="1">
              <a:spLocks noChangeArrowheads="1"/>
            </p:cNvSpPr>
            <p:nvPr/>
          </p:nvSpPr>
          <p:spPr bwMode="auto">
            <a:xfrm>
              <a:off x="2267" y="3912"/>
              <a:ext cx="1283" cy="310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</a:ln>
          </p:spPr>
          <p:txBody>
            <a:bodyPr lIns="0" tIns="0" rIns="0" bIns="0">
              <a:spAutoFit/>
            </a:bodyPr>
            <a:lstStyle/>
            <a:p>
              <a:pPr>
                <a:defRPr/>
              </a:pPr>
              <a:r>
                <a:rPr lang="zh-CN" alt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panose="020B0A04020102020204" pitchFamily="34" charset="0"/>
                  <a:sym typeface="+mn-ea"/>
                </a:rPr>
                <a:t>伟大团结精神</a:t>
              </a:r>
            </a:p>
          </p:txBody>
        </p:sp>
        <p:sp>
          <p:nvSpPr>
            <p:cNvPr id="92169" name="Text Box 9" descr="水滴"/>
            <p:cNvSpPr txBox="1">
              <a:spLocks noChangeArrowheads="1"/>
            </p:cNvSpPr>
            <p:nvPr/>
          </p:nvSpPr>
          <p:spPr bwMode="auto">
            <a:xfrm>
              <a:off x="3579" y="2760"/>
              <a:ext cx="1435" cy="310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</a:ln>
          </p:spPr>
          <p:txBody>
            <a:bodyPr lIns="0" tIns="0" rIns="0" bIns="0">
              <a:spAutoFit/>
            </a:bodyPr>
            <a:lstStyle/>
            <a:p>
              <a:pPr>
                <a:defRPr/>
              </a:pPr>
              <a:r>
                <a:rPr lang="zh-CN" alt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panose="020B0A04020102020204" pitchFamily="34" charset="0"/>
                  <a:sym typeface="+mn-ea"/>
                </a:rPr>
                <a:t>伟大奋斗精神</a:t>
              </a:r>
            </a:p>
          </p:txBody>
        </p:sp>
      </p:grpSp>
      <p:sp>
        <p:nvSpPr>
          <p:cNvPr id="92170" name="Text Box 10" descr="蓝色砂纸"/>
          <p:cNvSpPr txBox="1">
            <a:spLocks noChangeArrowheads="1"/>
          </p:cNvSpPr>
          <p:nvPr/>
        </p:nvSpPr>
        <p:spPr bwMode="auto">
          <a:xfrm>
            <a:off x="5902325" y="3867150"/>
            <a:ext cx="1443038" cy="4302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（核心）</a:t>
            </a:r>
          </a:p>
        </p:txBody>
      </p:sp>
      <p:sp>
        <p:nvSpPr>
          <p:cNvPr id="92171" name="AutoShape 11" descr="蓝色砂纸"/>
          <p:cNvSpPr>
            <a:spLocks noChangeArrowheads="1"/>
          </p:cNvSpPr>
          <p:nvPr/>
        </p:nvSpPr>
        <p:spPr bwMode="auto">
          <a:xfrm>
            <a:off x="3497263" y="3148013"/>
            <a:ext cx="3652837" cy="977900"/>
          </a:xfrm>
          <a:custGeom>
            <a:avLst/>
            <a:gdLst>
              <a:gd name="T0" fmla="*/ 2740025 w 21600"/>
              <a:gd name="T1" fmla="*/ 1103313 h 21600"/>
              <a:gd name="T2" fmla="*/ 1370013 w 21600"/>
              <a:gd name="T3" fmla="*/ 2206625 h 21600"/>
              <a:gd name="T4" fmla="*/ 0 w 21600"/>
              <a:gd name="T5" fmla="*/ 1103313 h 21600"/>
              <a:gd name="T6" fmla="*/ 1370013 w 21600"/>
              <a:gd name="T7" fmla="*/ 0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400 w 21600"/>
              <a:gd name="T13" fmla="*/ 5400 h 21600"/>
              <a:gd name="T14" fmla="*/ 162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5400"/>
                </a:moveTo>
                <a:lnTo>
                  <a:pt x="9450" y="5400"/>
                </a:lnTo>
                <a:lnTo>
                  <a:pt x="9450" y="2700"/>
                </a:lnTo>
                <a:lnTo>
                  <a:pt x="8410" y="2700"/>
                </a:lnTo>
                <a:lnTo>
                  <a:pt x="10800" y="0"/>
                </a:lnTo>
                <a:lnTo>
                  <a:pt x="13190" y="2700"/>
                </a:lnTo>
                <a:lnTo>
                  <a:pt x="12150" y="2700"/>
                </a:lnTo>
                <a:lnTo>
                  <a:pt x="12150" y="5400"/>
                </a:lnTo>
                <a:lnTo>
                  <a:pt x="16200" y="5400"/>
                </a:lnTo>
                <a:lnTo>
                  <a:pt x="16200" y="9450"/>
                </a:lnTo>
                <a:lnTo>
                  <a:pt x="18900" y="9450"/>
                </a:lnTo>
                <a:lnTo>
                  <a:pt x="18900" y="8410"/>
                </a:lnTo>
                <a:lnTo>
                  <a:pt x="21600" y="10800"/>
                </a:lnTo>
                <a:lnTo>
                  <a:pt x="18900" y="13190"/>
                </a:lnTo>
                <a:lnTo>
                  <a:pt x="18900" y="12150"/>
                </a:lnTo>
                <a:lnTo>
                  <a:pt x="16200" y="12150"/>
                </a:lnTo>
                <a:lnTo>
                  <a:pt x="16200" y="16200"/>
                </a:lnTo>
                <a:lnTo>
                  <a:pt x="12150" y="16200"/>
                </a:lnTo>
                <a:lnTo>
                  <a:pt x="12150" y="18900"/>
                </a:lnTo>
                <a:lnTo>
                  <a:pt x="13190" y="18900"/>
                </a:lnTo>
                <a:lnTo>
                  <a:pt x="10800" y="21600"/>
                </a:lnTo>
                <a:lnTo>
                  <a:pt x="8410" y="18900"/>
                </a:lnTo>
                <a:lnTo>
                  <a:pt x="9450" y="18900"/>
                </a:lnTo>
                <a:lnTo>
                  <a:pt x="9450" y="16200"/>
                </a:lnTo>
                <a:lnTo>
                  <a:pt x="5400" y="16200"/>
                </a:lnTo>
                <a:lnTo>
                  <a:pt x="5400" y="12150"/>
                </a:lnTo>
                <a:lnTo>
                  <a:pt x="2700" y="12150"/>
                </a:lnTo>
                <a:lnTo>
                  <a:pt x="2700" y="13190"/>
                </a:lnTo>
                <a:lnTo>
                  <a:pt x="0" y="10800"/>
                </a:lnTo>
                <a:lnTo>
                  <a:pt x="2700" y="8410"/>
                </a:lnTo>
                <a:lnTo>
                  <a:pt x="2700" y="9450"/>
                </a:lnTo>
                <a:lnTo>
                  <a:pt x="5400" y="9450"/>
                </a:lnTo>
                <a:close/>
              </a:path>
            </a:pathLst>
          </a:custGeom>
          <a:solidFill>
            <a:srgbClr val="000066"/>
          </a:solidFill>
          <a:ln w="9525">
            <a:solidFill>
              <a:srgbClr val="000099"/>
            </a:solidFill>
            <a:miter lim="800000"/>
          </a:ln>
        </p:spPr>
        <p:txBody>
          <a:bodyPr lIns="0" tIns="0" rIns="0" bIns="0" anchor="ctr">
            <a:spAutoFit/>
          </a:bodyPr>
          <a:lstStyle/>
          <a:p>
            <a:pPr algn="ctr">
              <a:defRPr/>
            </a:pPr>
            <a:r>
              <a:rPr lang="zh-CN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sym typeface="+mn-ea"/>
              </a:rPr>
              <a:t>爱国主义</a:t>
            </a:r>
          </a:p>
        </p:txBody>
      </p:sp>
      <p:grpSp>
        <p:nvGrpSpPr>
          <p:cNvPr id="3" name="Group 12"/>
          <p:cNvGrpSpPr/>
          <p:nvPr/>
        </p:nvGrpSpPr>
        <p:grpSpPr bwMode="auto">
          <a:xfrm>
            <a:off x="1865313" y="1998663"/>
            <a:ext cx="7223125" cy="3352800"/>
            <a:chOff x="873" y="997"/>
            <a:chExt cx="3413" cy="2112"/>
          </a:xfrm>
        </p:grpSpPr>
        <p:cxnSp>
          <p:nvCxnSpPr>
            <p:cNvPr id="31752" name="AutoShape 13"/>
            <p:cNvCxnSpPr>
              <a:cxnSpLocks noChangeShapeType="1"/>
              <a:stCxn id="92167" idx="0"/>
              <a:endCxn id="92166" idx="1"/>
            </p:cNvCxnSpPr>
            <p:nvPr/>
          </p:nvCxnSpPr>
          <p:spPr bwMode="auto">
            <a:xfrm rot="5400000" flipH="1" flipV="1">
              <a:off x="990" y="880"/>
              <a:ext cx="916" cy="1150"/>
            </a:xfrm>
            <a:prstGeom prst="curvedConnector2">
              <a:avLst/>
            </a:prstGeom>
            <a:noFill/>
            <a:ln w="60325">
              <a:solidFill>
                <a:srgbClr val="FF00FF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1753" name="AutoShape 14"/>
            <p:cNvCxnSpPr>
              <a:cxnSpLocks noChangeShapeType="1"/>
              <a:stCxn id="92167" idx="2"/>
              <a:endCxn id="92168" idx="1"/>
            </p:cNvCxnSpPr>
            <p:nvPr/>
          </p:nvCxnSpPr>
          <p:spPr bwMode="auto">
            <a:xfrm rot="16200000" flipH="1">
              <a:off x="1143" y="1953"/>
              <a:ext cx="886" cy="1426"/>
            </a:xfrm>
            <a:prstGeom prst="curvedConnector2">
              <a:avLst/>
            </a:prstGeom>
            <a:noFill/>
            <a:ln w="60325">
              <a:solidFill>
                <a:srgbClr val="FF00FF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1754" name="AutoShape 15"/>
            <p:cNvCxnSpPr>
              <a:cxnSpLocks noChangeShapeType="1"/>
              <a:stCxn id="92166" idx="3"/>
              <a:endCxn id="92169" idx="0"/>
            </p:cNvCxnSpPr>
            <p:nvPr/>
          </p:nvCxnSpPr>
          <p:spPr bwMode="auto">
            <a:xfrm>
              <a:off x="3162" y="997"/>
              <a:ext cx="1124" cy="805"/>
            </a:xfrm>
            <a:prstGeom prst="curvedConnector2">
              <a:avLst/>
            </a:prstGeom>
            <a:noFill/>
            <a:ln w="60325">
              <a:solidFill>
                <a:srgbClr val="FF00FF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1755" name="AutoShape 16"/>
            <p:cNvCxnSpPr>
              <a:cxnSpLocks noChangeShapeType="1"/>
              <a:stCxn id="92168" idx="3"/>
              <a:endCxn id="92169" idx="2"/>
            </p:cNvCxnSpPr>
            <p:nvPr/>
          </p:nvCxnSpPr>
          <p:spPr bwMode="auto">
            <a:xfrm flipV="1">
              <a:off x="3555" y="2112"/>
              <a:ext cx="731" cy="997"/>
            </a:xfrm>
            <a:prstGeom prst="curvedConnector2">
              <a:avLst/>
            </a:prstGeom>
            <a:noFill/>
            <a:ln w="60325">
              <a:solidFill>
                <a:srgbClr val="FF00FF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31751" name="Text Box 2"/>
          <p:cNvSpPr txBox="1">
            <a:spLocks noChangeArrowheads="1"/>
          </p:cNvSpPr>
          <p:nvPr/>
        </p:nvSpPr>
        <p:spPr bwMode="auto">
          <a:xfrm>
            <a:off x="682625" y="757238"/>
            <a:ext cx="5376863" cy="584200"/>
          </a:xfrm>
          <a:prstGeom prst="rect">
            <a:avLst/>
          </a:prstGeom>
          <a:solidFill>
            <a:srgbClr val="FFFF99"/>
          </a:solidFill>
          <a:ln w="9525" algn="ctr">
            <a:solidFill>
              <a:srgbClr val="FFCC99"/>
            </a:solidFill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CN" altLang="en-US" sz="32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中华民族精神的基本内涵</a:t>
            </a:r>
          </a:p>
        </p:txBody>
      </p:sp>
      <p:sp>
        <p:nvSpPr>
          <p:cNvPr id="15" name="矩形 14"/>
          <p:cNvSpPr/>
          <p:nvPr/>
        </p:nvSpPr>
        <p:spPr>
          <a:xfrm>
            <a:off x="7210425" y="163513"/>
            <a:ext cx="4772025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zh-CN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二、</a:t>
            </a:r>
            <a:r>
              <a:rPr lang="zh-CN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中国精神是民族精神与时代精神的统一</a:t>
            </a:r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70" grpId="0"/>
      <p:bldP spid="9217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19113" y="935038"/>
            <a:ext cx="7000875" cy="584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CN" altLang="zh-CN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cs typeface="+mj-cs"/>
              </a:rPr>
              <a:t>（二）以改革创新为核心的时代精神</a:t>
            </a:r>
            <a:endParaRPr lang="zh-CN" altLang="en-US" sz="3200" b="1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  <a:cs typeface="+mj-cs"/>
            </a:endParaRPr>
          </a:p>
        </p:txBody>
      </p:sp>
      <p:sp>
        <p:nvSpPr>
          <p:cNvPr id="3" name="Rectangle 9"/>
          <p:cNvSpPr txBox="1">
            <a:spLocks noChangeArrowheads="1"/>
          </p:cNvSpPr>
          <p:nvPr/>
        </p:nvSpPr>
        <p:spPr>
          <a:xfrm>
            <a:off x="558800" y="1911350"/>
            <a:ext cx="10837863" cy="2333625"/>
          </a:xfrm>
        </p:spPr>
        <p:txBody>
          <a:bodyPr/>
          <a:lstStyle/>
          <a:p>
            <a:pPr marL="469900" indent="-46990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n"/>
              <a:defRPr/>
            </a:pPr>
            <a:r>
              <a:rPr lang="en-US" altLang="zh-CN" sz="3200" kern="0" dirty="0">
                <a:latin typeface="+mn-lt"/>
                <a:ea typeface="+mn-ea"/>
              </a:rPr>
              <a:t>      </a:t>
            </a:r>
            <a:r>
              <a:rPr lang="zh-CN" altLang="en-US" sz="2800" b="1" kern="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时代精神</a:t>
            </a:r>
            <a:r>
              <a:rPr lang="zh-CN" altLang="en-US" sz="28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，是一个国家和民族在</a:t>
            </a:r>
            <a:r>
              <a:rPr lang="zh-CN" altLang="en-US" sz="2800" b="1" kern="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新的历史条件下</a:t>
            </a:r>
            <a:r>
              <a:rPr lang="zh-CN" altLang="en-US" sz="28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形成和发展的，是</a:t>
            </a:r>
            <a:r>
              <a:rPr lang="zh-CN" altLang="en-US" sz="2800" b="1" kern="0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体现民族特质并顺应时代潮流</a:t>
            </a:r>
            <a:r>
              <a:rPr lang="zh-CN" altLang="en-US" sz="28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的</a:t>
            </a:r>
            <a:r>
              <a:rPr lang="zh-CN" altLang="en-US" sz="2800" b="1" kern="0" dirty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思想观念、价值取向、精神风貌和社会风尚</a:t>
            </a:r>
            <a:r>
              <a:rPr lang="zh-CN" altLang="en-US" sz="28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的总和，</a:t>
            </a:r>
            <a:r>
              <a:rPr lang="zh-CN" altLang="zh-CN" sz="28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是一种对社会发展具有积极影响和推动作用的集体意识。 </a:t>
            </a:r>
            <a:r>
              <a:rPr lang="zh-CN" altLang="en-US" sz="28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</a:p>
        </p:txBody>
      </p:sp>
      <p:pic>
        <p:nvPicPr>
          <p:cNvPr id="33796" name="图片 3" descr="t01809455bb9e07e2e8[1]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6800" y="4343400"/>
            <a:ext cx="77216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7073900" y="254000"/>
            <a:ext cx="4772025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zh-CN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二、</a:t>
            </a:r>
            <a:r>
              <a:rPr lang="zh-CN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中国精神是民族精神与时代精神的统一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页脚占位符 3"/>
          <p:cNvSpPr txBox="1">
            <a:spLocks noGrp="1"/>
          </p:cNvSpPr>
          <p:nvPr/>
        </p:nvSpPr>
        <p:spPr bwMode="auto">
          <a:xfrm>
            <a:off x="3505200" y="6237288"/>
            <a:ext cx="471328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pPr algn="ctr"/>
            <a:endParaRPr lang="zh-CN" altLang="en-US">
              <a:solidFill>
                <a:srgbClr val="0000FF"/>
              </a:solidFill>
              <a:ea typeface="黑体" panose="02010609060101010101" pitchFamily="49" charset="-122"/>
            </a:endParaRP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30400" y="381000"/>
            <a:ext cx="3733800" cy="806450"/>
          </a:xfrm>
          <a:solidFill>
            <a:schemeClr val="bg2">
              <a:lumMod val="10000"/>
              <a:lumOff val="90000"/>
            </a:schemeClr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zh-CN" altLang="en-US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时代精神的内涵</a:t>
            </a:r>
          </a:p>
        </p:txBody>
      </p:sp>
      <p:sp>
        <p:nvSpPr>
          <p:cNvPr id="34820" name="AutoShape 3"/>
          <p:cNvSpPr>
            <a:spLocks noChangeArrowheads="1"/>
          </p:cNvSpPr>
          <p:nvPr/>
        </p:nvSpPr>
        <p:spPr bwMode="auto">
          <a:xfrm>
            <a:off x="406400" y="2895600"/>
            <a:ext cx="3071813" cy="1728788"/>
          </a:xfrm>
          <a:prstGeom prst="pentagon">
            <a:avLst/>
          </a:prstGeom>
          <a:solidFill>
            <a:srgbClr val="000099">
              <a:alpha val="39999"/>
            </a:srgbClr>
          </a:solidFill>
          <a:ln w="9525">
            <a:solidFill>
              <a:srgbClr val="000099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zh-CN" altLang="en-US" sz="2800" b="1">
                <a:solidFill>
                  <a:srgbClr val="FFFF00"/>
                </a:solidFill>
                <a:latin typeface="微软雅黑" panose="020B0503020204020204" pitchFamily="34" charset="-122"/>
              </a:rPr>
              <a:t>时代</a:t>
            </a:r>
          </a:p>
          <a:p>
            <a:pPr algn="ctr"/>
            <a:r>
              <a:rPr lang="zh-CN" altLang="en-US" sz="2800" b="1">
                <a:solidFill>
                  <a:srgbClr val="FFFF00"/>
                </a:solidFill>
                <a:latin typeface="微软雅黑" panose="020B0503020204020204" pitchFamily="34" charset="-122"/>
              </a:rPr>
              <a:t>精神</a:t>
            </a:r>
          </a:p>
        </p:txBody>
      </p:sp>
      <p:sp>
        <p:nvSpPr>
          <p:cNvPr id="24581" name="AutoShape 4"/>
          <p:cNvSpPr>
            <a:spLocks noChangeArrowheads="1"/>
          </p:cNvSpPr>
          <p:nvPr/>
        </p:nvSpPr>
        <p:spPr bwMode="auto">
          <a:xfrm>
            <a:off x="3251200" y="3048000"/>
            <a:ext cx="3182938" cy="1752600"/>
          </a:xfrm>
          <a:prstGeom prst="rightArrow">
            <a:avLst>
              <a:gd name="adj1" fmla="val 50000"/>
              <a:gd name="adj2" fmla="val 4610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r>
              <a:rPr lang="zh-CN" altLang="en-US" b="1">
                <a:latin typeface="Arial Black" panose="020B0A04020102020204" pitchFamily="34" charset="0"/>
              </a:rPr>
              <a:t>体现民族特质</a:t>
            </a:r>
            <a:endParaRPr lang="en-US" altLang="zh-CN" b="1">
              <a:latin typeface="Arial Black" panose="020B0A04020102020204" pitchFamily="34" charset="0"/>
            </a:endParaRPr>
          </a:p>
          <a:p>
            <a:pPr algn="ctr">
              <a:defRPr/>
            </a:pPr>
            <a:r>
              <a:rPr lang="zh-CN" altLang="en-US" b="1">
                <a:latin typeface="Arial Black" panose="020B0A04020102020204" pitchFamily="34" charset="0"/>
              </a:rPr>
              <a:t>顺应时代潮流</a:t>
            </a:r>
          </a:p>
        </p:txBody>
      </p:sp>
      <p:sp>
        <p:nvSpPr>
          <p:cNvPr id="34822" name="AutoShape 5"/>
          <p:cNvSpPr/>
          <p:nvPr/>
        </p:nvSpPr>
        <p:spPr bwMode="auto">
          <a:xfrm>
            <a:off x="6577013" y="2276475"/>
            <a:ext cx="619125" cy="3530600"/>
          </a:xfrm>
          <a:prstGeom prst="leftBrace">
            <a:avLst>
              <a:gd name="adj1" fmla="val 63362"/>
              <a:gd name="adj2" fmla="val 50000"/>
            </a:avLst>
          </a:prstGeom>
          <a:noFill/>
          <a:ln w="9525">
            <a:solidFill>
              <a:srgbClr val="A7F53F"/>
            </a:solidFill>
            <a:rou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A7F53F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flatTx/>
          </a:bodyPr>
          <a:lstStyle/>
          <a:p>
            <a:pPr algn="ctr"/>
            <a:endParaRPr lang="zh-CN" altLang="en-US">
              <a:solidFill>
                <a:srgbClr val="EEB42D"/>
              </a:solidFill>
              <a:latin typeface="Arial Black" panose="020B0A04020102020204" pitchFamily="34" charset="0"/>
            </a:endParaRPr>
          </a:p>
        </p:txBody>
      </p:sp>
      <p:sp>
        <p:nvSpPr>
          <p:cNvPr id="34823" name="AutoShape 6"/>
          <p:cNvSpPr>
            <a:spLocks noChangeArrowheads="1"/>
          </p:cNvSpPr>
          <p:nvPr/>
        </p:nvSpPr>
        <p:spPr bwMode="auto">
          <a:xfrm rot="-1549459">
            <a:off x="7213600" y="1676400"/>
            <a:ext cx="2392363" cy="790575"/>
          </a:xfrm>
          <a:prstGeom prst="roundRect">
            <a:avLst>
              <a:gd name="adj" fmla="val 16667"/>
            </a:avLst>
          </a:prstGeom>
          <a:solidFill>
            <a:srgbClr val="FFFF99">
              <a:alpha val="45882"/>
            </a:srgbClr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/>
            <a:r>
              <a:rPr lang="zh-CN" altLang="en-US" b="1">
                <a:latin typeface="Arial Black" panose="020B0A04020102020204" pitchFamily="34" charset="0"/>
              </a:rPr>
              <a:t>思想观念</a:t>
            </a:r>
          </a:p>
        </p:txBody>
      </p:sp>
      <p:sp>
        <p:nvSpPr>
          <p:cNvPr id="34824" name="AutoShape 8"/>
          <p:cNvSpPr>
            <a:spLocks noChangeArrowheads="1"/>
          </p:cNvSpPr>
          <p:nvPr/>
        </p:nvSpPr>
        <p:spPr bwMode="auto">
          <a:xfrm rot="-123684">
            <a:off x="7639050" y="3003550"/>
            <a:ext cx="2393950" cy="790575"/>
          </a:xfrm>
          <a:prstGeom prst="roundRect">
            <a:avLst>
              <a:gd name="adj" fmla="val 16667"/>
            </a:avLst>
          </a:prstGeom>
          <a:solidFill>
            <a:srgbClr val="FFFF99">
              <a:alpha val="45882"/>
            </a:srgbClr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/>
            <a:r>
              <a:rPr lang="zh-CN" altLang="en-US" b="1">
                <a:latin typeface="Arial Black" panose="020B0A04020102020204" pitchFamily="34" charset="0"/>
              </a:rPr>
              <a:t>价值取向</a:t>
            </a:r>
          </a:p>
        </p:txBody>
      </p:sp>
      <p:sp>
        <p:nvSpPr>
          <p:cNvPr id="34825" name="AutoShape 9"/>
          <p:cNvSpPr>
            <a:spLocks noChangeArrowheads="1"/>
          </p:cNvSpPr>
          <p:nvPr/>
        </p:nvSpPr>
        <p:spPr bwMode="auto">
          <a:xfrm rot="622199">
            <a:off x="7721600" y="4191000"/>
            <a:ext cx="2392363" cy="792163"/>
          </a:xfrm>
          <a:prstGeom prst="roundRect">
            <a:avLst>
              <a:gd name="adj" fmla="val 16667"/>
            </a:avLst>
          </a:prstGeom>
          <a:solidFill>
            <a:srgbClr val="FFFF99">
              <a:alpha val="45882"/>
            </a:srgbClr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/>
            <a:r>
              <a:rPr lang="zh-CN" altLang="en-US" b="1">
                <a:latin typeface="Arial Black" panose="020B0A04020102020204" pitchFamily="34" charset="0"/>
              </a:rPr>
              <a:t>精神风貌</a:t>
            </a:r>
          </a:p>
        </p:txBody>
      </p:sp>
      <p:sp>
        <p:nvSpPr>
          <p:cNvPr id="34826" name="AutoShape 10"/>
          <p:cNvSpPr>
            <a:spLocks noChangeArrowheads="1"/>
          </p:cNvSpPr>
          <p:nvPr/>
        </p:nvSpPr>
        <p:spPr bwMode="auto">
          <a:xfrm rot="1454285">
            <a:off x="7224713" y="5514975"/>
            <a:ext cx="2390775" cy="792163"/>
          </a:xfrm>
          <a:prstGeom prst="roundRect">
            <a:avLst>
              <a:gd name="adj" fmla="val 16667"/>
            </a:avLst>
          </a:prstGeom>
          <a:solidFill>
            <a:srgbClr val="FFFF99">
              <a:alpha val="45882"/>
            </a:srgbClr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/>
            <a:r>
              <a:rPr lang="zh-CN" altLang="en-US" b="1">
                <a:latin typeface="Arial Black" panose="020B0A04020102020204" pitchFamily="34" charset="0"/>
              </a:rPr>
              <a:t>社会风尚</a:t>
            </a:r>
          </a:p>
        </p:txBody>
      </p:sp>
      <p:sp>
        <p:nvSpPr>
          <p:cNvPr id="11" name="矩形 10"/>
          <p:cNvSpPr/>
          <p:nvPr/>
        </p:nvSpPr>
        <p:spPr>
          <a:xfrm>
            <a:off x="7073900" y="307975"/>
            <a:ext cx="4772025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zh-CN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二、</a:t>
            </a:r>
            <a:r>
              <a:rPr lang="zh-CN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中国精神是民族精神与时代精神的统一</a:t>
            </a:r>
            <a:endParaRPr lang="zh-CN" altLang="en-US" dirty="0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页脚占位符 5"/>
          <p:cNvSpPr txBox="1">
            <a:spLocks noGrp="1"/>
          </p:cNvSpPr>
          <p:nvPr/>
        </p:nvSpPr>
        <p:spPr bwMode="auto">
          <a:xfrm>
            <a:off x="3505200" y="6237288"/>
            <a:ext cx="471328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pPr algn="ctr"/>
            <a:endParaRPr lang="zh-CN" altLang="en-US">
              <a:solidFill>
                <a:srgbClr val="0000FF"/>
              </a:solidFill>
              <a:ea typeface="黑体" panose="02010609060101010101" pitchFamily="49" charset="-122"/>
            </a:endParaRPr>
          </a:p>
        </p:txBody>
      </p:sp>
      <p:sp>
        <p:nvSpPr>
          <p:cNvPr id="132099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327025" y="957263"/>
            <a:ext cx="10796588" cy="1143000"/>
          </a:xfrm>
          <a:solidFill>
            <a:schemeClr val="bg2">
              <a:lumMod val="10000"/>
              <a:lumOff val="90000"/>
            </a:schemeClr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zh-CN" altLang="zh-CN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改革开放进程中涌现的一系列时代楷模和榜样群体，都生动地展示着当代中国的时代精神。</a:t>
            </a:r>
            <a:endParaRPr lang="zh-CN" altLang="en-US" sz="28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5844" name="图片 7" descr="xulip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6563" y="2286000"/>
            <a:ext cx="4530725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图片 8" descr="“天眼巨匠”南仁东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42000" y="2362200"/>
            <a:ext cx="5008563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矩形 9"/>
          <p:cNvSpPr>
            <a:spLocks noChangeArrowheads="1"/>
          </p:cNvSpPr>
          <p:nvPr/>
        </p:nvSpPr>
        <p:spPr bwMode="auto">
          <a:xfrm>
            <a:off x="7769225" y="5945188"/>
            <a:ext cx="2262188" cy="3698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zh-CN" b="1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“天眼巨匠”南仁东</a:t>
            </a:r>
            <a:endParaRPr lang="zh-CN" altLang="en-US" b="1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5847" name="矩形 9"/>
          <p:cNvSpPr>
            <a:spLocks noChangeArrowheads="1"/>
          </p:cNvSpPr>
          <p:nvPr/>
        </p:nvSpPr>
        <p:spPr bwMode="auto">
          <a:xfrm>
            <a:off x="2740025" y="6122988"/>
            <a:ext cx="2262188" cy="3698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zh-CN" b="1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b="1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大国工匠</a:t>
            </a:r>
            <a:r>
              <a:rPr lang="zh-CN" altLang="zh-CN" b="1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en-US" b="1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徐立平</a:t>
            </a:r>
          </a:p>
        </p:txBody>
      </p:sp>
      <p:sp>
        <p:nvSpPr>
          <p:cNvPr id="8" name="矩形 7"/>
          <p:cNvSpPr/>
          <p:nvPr/>
        </p:nvSpPr>
        <p:spPr>
          <a:xfrm>
            <a:off x="7073900" y="307975"/>
            <a:ext cx="4772025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zh-CN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二、</a:t>
            </a:r>
            <a:r>
              <a:rPr lang="zh-CN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中国精神是民族精神与时代精神的统一</a:t>
            </a:r>
            <a:endParaRPr lang="zh-CN" altLang="en-US" dirty="0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 txBox="1">
            <a:spLocks noChangeArrowheads="1"/>
          </p:cNvSpPr>
          <p:nvPr/>
        </p:nvSpPr>
        <p:spPr bwMode="auto">
          <a:xfrm>
            <a:off x="409575" y="969963"/>
            <a:ext cx="10467975" cy="1143000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>
            <a:solidFill>
              <a:srgbClr val="000000"/>
            </a:solidFill>
            <a:miter lim="800000"/>
          </a:ln>
        </p:spPr>
        <p:txBody>
          <a:bodyPr anchor="ctr"/>
          <a:lstStyle/>
          <a:p>
            <a:pPr>
              <a:defRPr/>
            </a:pPr>
            <a:r>
              <a:rPr lang="zh-CN" altLang="zh-CN" sz="28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改革开放进程中涌现的一系列时代楷模和榜样群体，都生动地展示着当代中国的时代精神。</a:t>
            </a:r>
            <a:endParaRPr lang="zh-CN" altLang="en-US" sz="2800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+mj-cs"/>
            </a:endParaRPr>
          </a:p>
        </p:txBody>
      </p:sp>
      <p:pic>
        <p:nvPicPr>
          <p:cNvPr id="37891" name="图片 2" descr="hd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1350" y="2184400"/>
            <a:ext cx="4135438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图片 3" descr="hdf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06638"/>
            <a:ext cx="4794250" cy="404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矩形 4"/>
          <p:cNvSpPr>
            <a:spLocks noChangeArrowheads="1"/>
          </p:cNvSpPr>
          <p:nvPr/>
        </p:nvSpPr>
        <p:spPr bwMode="auto">
          <a:xfrm>
            <a:off x="6156325" y="5972175"/>
            <a:ext cx="2262188" cy="369888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zh-CN" b="1">
                <a:latin typeface="楷体" panose="02010609060101010101" pitchFamily="49" charset="-122"/>
                <a:ea typeface="楷体" panose="02010609060101010101" pitchFamily="49" charset="-122"/>
              </a:rPr>
              <a:t>“当代愚公”黄大发</a:t>
            </a:r>
            <a:endParaRPr lang="zh-CN" altLang="en-US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7894" name="矩形 4"/>
          <p:cNvSpPr>
            <a:spLocks noChangeArrowheads="1"/>
          </p:cNvSpPr>
          <p:nvPr/>
        </p:nvSpPr>
        <p:spPr bwMode="auto">
          <a:xfrm>
            <a:off x="830263" y="6040438"/>
            <a:ext cx="2032000" cy="369887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zh-CN" b="1">
                <a:latin typeface="楷体" panose="02010609060101010101" pitchFamily="49" charset="-122"/>
                <a:ea typeface="楷体" panose="02010609060101010101" pitchFamily="49" charset="-122"/>
              </a:rPr>
              <a:t>战略科学家黄大</a:t>
            </a:r>
            <a:r>
              <a:rPr lang="zh-CN" altLang="en-US" b="1"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</a:p>
        </p:txBody>
      </p:sp>
      <p:sp>
        <p:nvSpPr>
          <p:cNvPr id="7" name="矩形 6"/>
          <p:cNvSpPr/>
          <p:nvPr/>
        </p:nvSpPr>
        <p:spPr>
          <a:xfrm>
            <a:off x="7073900" y="307975"/>
            <a:ext cx="4772025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zh-CN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二、</a:t>
            </a:r>
            <a:r>
              <a:rPr lang="zh-CN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中国精神是民族精神与时代精神的统一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7" name="Rectangle 3"/>
          <p:cNvSpPr>
            <a:spLocks noChangeArrowheads="1"/>
          </p:cNvSpPr>
          <p:nvPr/>
        </p:nvSpPr>
        <p:spPr bwMode="auto">
          <a:xfrm>
            <a:off x="2832100" y="1196975"/>
            <a:ext cx="287338" cy="215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pic>
        <p:nvPicPr>
          <p:cNvPr id="9219" name="图片 17" descr="u=383549021,4096013533&amp;fm=27&amp;gp=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2800" y="3048000"/>
            <a:ext cx="5746750" cy="342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图片 18" descr="历史研究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971800"/>
            <a:ext cx="4368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矩形 19"/>
          <p:cNvSpPr/>
          <p:nvPr/>
        </p:nvSpPr>
        <p:spPr>
          <a:xfrm>
            <a:off x="887413" y="3141663"/>
            <a:ext cx="490537" cy="923925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CN" altLang="zh-CN" b="1" dirty="0">
                <a:solidFill>
                  <a:srgbClr val="660066"/>
                </a:solidFill>
              </a:rPr>
              <a:t>汤因比</a:t>
            </a:r>
            <a:endParaRPr lang="zh-CN" altLang="en-US" b="1" dirty="0">
              <a:solidFill>
                <a:srgbClr val="660066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63563" y="765175"/>
            <a:ext cx="10871200" cy="18161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汤因比</a:t>
            </a:r>
            <a:r>
              <a:rPr lang="zh-CN" altLang="zh-CN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《历史研究》</a:t>
            </a:r>
            <a:r>
              <a:rPr lang="zh-CN" altLang="en-US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endParaRPr lang="en-US" altLang="zh-CN" sz="28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defRPr/>
            </a:pPr>
            <a:r>
              <a:rPr lang="zh-CN" altLang="zh-CN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世界上的很多文明都在历史进程中衰退或消亡了，直到现在仍真正兴旺发达的文明只有两个，一个是西方的欧美文明，一个是东方的</a:t>
            </a:r>
            <a:r>
              <a:rPr lang="zh-CN" altLang="en-US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中华</a:t>
            </a:r>
            <a:r>
              <a:rPr lang="zh-CN" altLang="zh-CN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文明。而</a:t>
            </a:r>
            <a:r>
              <a:rPr lang="zh-CN" altLang="en-US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中华</a:t>
            </a:r>
            <a:r>
              <a:rPr lang="zh-CN" altLang="zh-CN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文明历史悠久且连续不断，则又是世界唯一的。</a:t>
            </a:r>
            <a:endParaRPr lang="zh-CN" altLang="en-US" sz="2800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30213" y="355600"/>
            <a:ext cx="1338262" cy="36988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</a:rPr>
              <a:t>导入新课：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图片 1" descr="zl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800" y="2941638"/>
            <a:ext cx="4724400" cy="322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矩形 2"/>
          <p:cNvSpPr>
            <a:spLocks noChangeArrowheads="1"/>
          </p:cNvSpPr>
          <p:nvPr/>
        </p:nvSpPr>
        <p:spPr bwMode="auto">
          <a:xfrm>
            <a:off x="1320800" y="6172200"/>
            <a:ext cx="2492375" cy="369888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b="1">
                <a:latin typeface="楷体" panose="02010609060101010101" pitchFamily="49" charset="-122"/>
                <a:ea typeface="楷体" panose="02010609060101010101" pitchFamily="49" charset="-122"/>
              </a:rPr>
              <a:t>“最美女教师”张丽莉</a:t>
            </a:r>
          </a:p>
        </p:txBody>
      </p:sp>
      <p:pic>
        <p:nvPicPr>
          <p:cNvPr id="39940" name="图片 3" descr="w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99200" y="2971800"/>
            <a:ext cx="5080000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7010400" y="6172200"/>
            <a:ext cx="2044700" cy="369888"/>
          </a:xfrm>
          <a:prstGeom prst="rect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最美司机</a:t>
            </a: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吴斌</a:t>
            </a:r>
          </a:p>
        </p:txBody>
      </p:sp>
      <p:sp>
        <p:nvSpPr>
          <p:cNvPr id="6" name="矩形 5"/>
          <p:cNvSpPr/>
          <p:nvPr/>
        </p:nvSpPr>
        <p:spPr>
          <a:xfrm>
            <a:off x="322263" y="1509713"/>
            <a:ext cx="11033125" cy="954087"/>
          </a:xfrm>
          <a:prstGeom prst="rect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zh-CN" altLang="zh-CN" sz="28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郭明义、沈浩、杨善洲，张丽莉、吴斌、高铁成……一个又一个“最美教师”、“最美司机”、“最美卫士”在中国大地上接连涌现</a:t>
            </a:r>
            <a:r>
              <a:rPr lang="zh-CN" altLang="en-US" sz="28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。</a:t>
            </a:r>
          </a:p>
        </p:txBody>
      </p:sp>
      <p:sp>
        <p:nvSpPr>
          <p:cNvPr id="7" name="矩形 6"/>
          <p:cNvSpPr/>
          <p:nvPr/>
        </p:nvSpPr>
        <p:spPr>
          <a:xfrm>
            <a:off x="7073900" y="307975"/>
            <a:ext cx="4772025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zh-CN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二、</a:t>
            </a:r>
            <a:r>
              <a:rPr lang="zh-CN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中国精神是民族精神与时代精神的统一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Oval 2"/>
          <p:cNvSpPr>
            <a:spLocks noChangeArrowheads="1"/>
          </p:cNvSpPr>
          <p:nvPr/>
        </p:nvSpPr>
        <p:spPr bwMode="auto">
          <a:xfrm>
            <a:off x="1752600" y="908050"/>
            <a:ext cx="8509000" cy="5400675"/>
          </a:xfrm>
          <a:prstGeom prst="ellipse">
            <a:avLst/>
          </a:prstGeom>
          <a:gradFill rotWithShape="1">
            <a:gsLst>
              <a:gs pos="0">
                <a:schemeClr val="hlink">
                  <a:alpha val="34000"/>
                </a:schemeClr>
              </a:gs>
              <a:gs pos="100000">
                <a:srgbClr val="2F4700">
                  <a:alpha val="75998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/>
            <a:endParaRPr lang="zh-CN" altLang="en-US">
              <a:latin typeface="Arial Black" panose="020B0A04020102020204" pitchFamily="34" charset="0"/>
            </a:endParaRPr>
          </a:p>
        </p:txBody>
      </p:sp>
      <p:sp>
        <p:nvSpPr>
          <p:cNvPr id="164867" name="AutoShape 3"/>
          <p:cNvSpPr>
            <a:spLocks noChangeArrowheads="1"/>
          </p:cNvSpPr>
          <p:nvPr/>
        </p:nvSpPr>
        <p:spPr bwMode="auto">
          <a:xfrm rot="14742901" flipV="1">
            <a:off x="797719" y="94456"/>
            <a:ext cx="1339850" cy="1754188"/>
          </a:xfrm>
          <a:prstGeom prst="wedgeEllipseCallout">
            <a:avLst>
              <a:gd name="adj1" fmla="val -105280"/>
              <a:gd name="adj2" fmla="val -118863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algn="ctr">
              <a:defRPr/>
            </a:pPr>
            <a:r>
              <a:rPr lang="zh-CN" altLang="en-US" sz="2800" b="1">
                <a:latin typeface="Arial Black" panose="020B0A04020102020204" pitchFamily="34" charset="0"/>
              </a:rPr>
              <a:t>时代</a:t>
            </a:r>
          </a:p>
          <a:p>
            <a:pPr algn="ctr">
              <a:defRPr/>
            </a:pPr>
            <a:r>
              <a:rPr lang="zh-CN" altLang="en-US" sz="2800" b="1">
                <a:latin typeface="Arial Black" panose="020B0A04020102020204" pitchFamily="34" charset="0"/>
              </a:rPr>
              <a:t>精神</a:t>
            </a:r>
          </a:p>
        </p:txBody>
      </p:sp>
      <p:sp>
        <p:nvSpPr>
          <p:cNvPr id="40964" name="Oval 4"/>
          <p:cNvSpPr>
            <a:spLocks noChangeArrowheads="1"/>
          </p:cNvSpPr>
          <p:nvPr/>
        </p:nvSpPr>
        <p:spPr bwMode="auto">
          <a:xfrm>
            <a:off x="4411663" y="2636838"/>
            <a:ext cx="3101975" cy="2016125"/>
          </a:xfrm>
          <a:prstGeom prst="ellipse">
            <a:avLst/>
          </a:prstGeom>
          <a:solidFill>
            <a:schemeClr val="tx2">
              <a:alpha val="41960"/>
            </a:schemeClr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/>
            <a:endParaRPr lang="zh-CN" altLang="en-US">
              <a:latin typeface="Arial Black" panose="020B0A04020102020204" pitchFamily="34" charset="0"/>
            </a:endParaRPr>
          </a:p>
        </p:txBody>
      </p:sp>
      <p:sp>
        <p:nvSpPr>
          <p:cNvPr id="134149" name="WordArt 5"/>
          <p:cNvSpPr>
            <a:spLocks noChangeArrowheads="1" noChangeShapeType="1" noTextEdit="1"/>
          </p:cNvSpPr>
          <p:nvPr/>
        </p:nvSpPr>
        <p:spPr bwMode="auto">
          <a:xfrm>
            <a:off x="4576233" y="2960687"/>
            <a:ext cx="2482851" cy="122396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Flat1" dir="r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>
              <a:defRPr/>
            </a:pPr>
            <a:r>
              <a:rPr lang="zh-CN" altLang="en-US" sz="3600">
                <a:ln w="9525" cmpd="sng">
                  <a:rou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宋体" panose="02010600030101010101" pitchFamily="2" charset="-122"/>
                <a:ea typeface="宋体" panose="02010600030101010101" pitchFamily="2" charset="-122"/>
              </a:rPr>
              <a:t>改革创新</a:t>
            </a:r>
          </a:p>
        </p:txBody>
      </p:sp>
      <p:sp>
        <p:nvSpPr>
          <p:cNvPr id="40966" name="AutoShape 6"/>
          <p:cNvSpPr>
            <a:spLocks noChangeArrowheads="1"/>
          </p:cNvSpPr>
          <p:nvPr/>
        </p:nvSpPr>
        <p:spPr bwMode="auto">
          <a:xfrm>
            <a:off x="6007100" y="1557338"/>
            <a:ext cx="1243013" cy="1079500"/>
          </a:xfrm>
          <a:prstGeom prst="wedgeEllipseCallout">
            <a:avLst>
              <a:gd name="adj1" fmla="val -45120"/>
              <a:gd name="adj2" fmla="val 64704"/>
            </a:avLst>
          </a:prstGeom>
          <a:solidFill>
            <a:srgbClr val="A7F53F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algn="ctr"/>
            <a:r>
              <a:rPr lang="zh-CN" altLang="en-US" b="1">
                <a:solidFill>
                  <a:srgbClr val="FF3300"/>
                </a:solidFill>
                <a:latin typeface="Arial Black" panose="020B0A04020102020204" pitchFamily="34" charset="0"/>
              </a:rPr>
              <a:t>核心</a:t>
            </a:r>
          </a:p>
        </p:txBody>
      </p:sp>
      <p:sp>
        <p:nvSpPr>
          <p:cNvPr id="40967" name="AutoShape 7"/>
          <p:cNvSpPr>
            <a:spLocks noChangeArrowheads="1"/>
          </p:cNvSpPr>
          <p:nvPr/>
        </p:nvSpPr>
        <p:spPr bwMode="auto">
          <a:xfrm rot="1577972">
            <a:off x="2906713" y="1700213"/>
            <a:ext cx="2390775" cy="1152525"/>
          </a:xfrm>
          <a:prstGeom prst="rightArrow">
            <a:avLst>
              <a:gd name="adj1" fmla="val 50000"/>
              <a:gd name="adj2" fmla="val 38895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zh-CN" altLang="en-US" b="1">
                <a:latin typeface="Arial Black" panose="020B0A04020102020204" pitchFamily="34" charset="0"/>
              </a:rPr>
              <a:t>突破陈规</a:t>
            </a:r>
          </a:p>
        </p:txBody>
      </p:sp>
      <p:sp>
        <p:nvSpPr>
          <p:cNvPr id="40968" name="AutoShape 8"/>
          <p:cNvSpPr>
            <a:spLocks noChangeArrowheads="1"/>
          </p:cNvSpPr>
          <p:nvPr/>
        </p:nvSpPr>
        <p:spPr bwMode="auto">
          <a:xfrm rot="449282">
            <a:off x="2286000" y="2492375"/>
            <a:ext cx="2393950" cy="1152525"/>
          </a:xfrm>
          <a:prstGeom prst="rightArrow">
            <a:avLst>
              <a:gd name="adj1" fmla="val 50000"/>
              <a:gd name="adj2" fmla="val 38946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zh-CN" altLang="en-US" b="1">
                <a:latin typeface="Arial Black" panose="020B0A04020102020204" pitchFamily="34" charset="0"/>
              </a:rPr>
              <a:t>大胆探索</a:t>
            </a:r>
            <a:r>
              <a:rPr lang="zh-CN" altLang="en-US" b="1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40969" name="AutoShape 9"/>
          <p:cNvSpPr>
            <a:spLocks noChangeArrowheads="1"/>
          </p:cNvSpPr>
          <p:nvPr/>
        </p:nvSpPr>
        <p:spPr bwMode="auto">
          <a:xfrm rot="-260103">
            <a:off x="2374900" y="3357563"/>
            <a:ext cx="2125663" cy="1152525"/>
          </a:xfrm>
          <a:prstGeom prst="rightArrow">
            <a:avLst>
              <a:gd name="adj1" fmla="val 50000"/>
              <a:gd name="adj2" fmla="val 3458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zh-CN" altLang="en-US" b="1">
                <a:latin typeface="Arial Black" panose="020B0A04020102020204" pitchFamily="34" charset="0"/>
              </a:rPr>
              <a:t>勇于创新</a:t>
            </a:r>
          </a:p>
        </p:txBody>
      </p:sp>
      <p:sp>
        <p:nvSpPr>
          <p:cNvPr id="40970" name="AutoShape 11"/>
          <p:cNvSpPr>
            <a:spLocks noChangeArrowheads="1"/>
          </p:cNvSpPr>
          <p:nvPr/>
        </p:nvSpPr>
        <p:spPr bwMode="auto">
          <a:xfrm rot="-667941">
            <a:off x="7112000" y="2286000"/>
            <a:ext cx="2481263" cy="1152525"/>
          </a:xfrm>
          <a:prstGeom prst="leftArrow">
            <a:avLst>
              <a:gd name="adj1" fmla="val 50000"/>
              <a:gd name="adj2" fmla="val 40367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zh-CN" altLang="en-US" b="1">
                <a:solidFill>
                  <a:srgbClr val="000099"/>
                </a:solidFill>
                <a:latin typeface="Arial Black" panose="020B0A04020102020204" pitchFamily="34" charset="0"/>
              </a:rPr>
              <a:t>锐意进取</a:t>
            </a:r>
          </a:p>
        </p:txBody>
      </p:sp>
      <p:sp>
        <p:nvSpPr>
          <p:cNvPr id="40971" name="AutoShape 12"/>
          <p:cNvSpPr>
            <a:spLocks noChangeArrowheads="1"/>
          </p:cNvSpPr>
          <p:nvPr/>
        </p:nvSpPr>
        <p:spPr bwMode="auto">
          <a:xfrm rot="1066231">
            <a:off x="7518400" y="3429000"/>
            <a:ext cx="2481263" cy="1152525"/>
          </a:xfrm>
          <a:prstGeom prst="leftArrow">
            <a:avLst>
              <a:gd name="adj1" fmla="val 50000"/>
              <a:gd name="adj2" fmla="val 40367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zh-CN" altLang="en-US" b="1">
                <a:solidFill>
                  <a:srgbClr val="000099"/>
                </a:solidFill>
                <a:latin typeface="Arial Black" panose="020B0A04020102020204" pitchFamily="34" charset="0"/>
              </a:rPr>
              <a:t>自强不息</a:t>
            </a:r>
          </a:p>
        </p:txBody>
      </p:sp>
      <p:sp>
        <p:nvSpPr>
          <p:cNvPr id="40972" name="AutoShape 13"/>
          <p:cNvSpPr>
            <a:spLocks noChangeArrowheads="1"/>
          </p:cNvSpPr>
          <p:nvPr/>
        </p:nvSpPr>
        <p:spPr bwMode="auto">
          <a:xfrm rot="1625546">
            <a:off x="6769100" y="4005263"/>
            <a:ext cx="2481263" cy="1152525"/>
          </a:xfrm>
          <a:prstGeom prst="leftArrow">
            <a:avLst>
              <a:gd name="adj1" fmla="val 50000"/>
              <a:gd name="adj2" fmla="val 40367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zh-CN" altLang="en-US" b="1">
                <a:solidFill>
                  <a:srgbClr val="000099"/>
                </a:solidFill>
                <a:latin typeface="Arial Black" panose="020B0A04020102020204" pitchFamily="34" charset="0"/>
              </a:rPr>
              <a:t>坚忍不拔</a:t>
            </a:r>
          </a:p>
        </p:txBody>
      </p:sp>
      <p:sp>
        <p:nvSpPr>
          <p:cNvPr id="40973" name="AutoShape 14"/>
          <p:cNvSpPr>
            <a:spLocks noChangeArrowheads="1"/>
          </p:cNvSpPr>
          <p:nvPr/>
        </p:nvSpPr>
        <p:spPr bwMode="auto">
          <a:xfrm rot="-1485725">
            <a:off x="2640013" y="4292600"/>
            <a:ext cx="2124075" cy="1152525"/>
          </a:xfrm>
          <a:prstGeom prst="rightArrow">
            <a:avLst>
              <a:gd name="adj1" fmla="val 50000"/>
              <a:gd name="adj2" fmla="val 34556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zh-CN" altLang="en-US" b="1">
                <a:latin typeface="Arial Black" panose="020B0A04020102020204" pitchFamily="34" charset="0"/>
              </a:rPr>
              <a:t>不甘落后</a:t>
            </a:r>
          </a:p>
        </p:txBody>
      </p:sp>
      <p:sp>
        <p:nvSpPr>
          <p:cNvPr id="40974" name="AutoShape 15"/>
          <p:cNvSpPr>
            <a:spLocks noChangeArrowheads="1"/>
          </p:cNvSpPr>
          <p:nvPr/>
        </p:nvSpPr>
        <p:spPr bwMode="auto">
          <a:xfrm rot="-2712585">
            <a:off x="4214019" y="4520406"/>
            <a:ext cx="1727200" cy="1417638"/>
          </a:xfrm>
          <a:prstGeom prst="rightArrow">
            <a:avLst>
              <a:gd name="adj1" fmla="val 50000"/>
              <a:gd name="adj2" fmla="val 40612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zh-CN" altLang="en-US" b="1">
                <a:solidFill>
                  <a:srgbClr val="000099"/>
                </a:solidFill>
                <a:latin typeface="Arial Black" panose="020B0A04020102020204" pitchFamily="34" charset="0"/>
              </a:rPr>
              <a:t>奋勇争先</a:t>
            </a:r>
          </a:p>
        </p:txBody>
      </p:sp>
      <p:sp>
        <p:nvSpPr>
          <p:cNvPr id="40975" name="AutoShape 16"/>
          <p:cNvSpPr>
            <a:spLocks noChangeArrowheads="1"/>
          </p:cNvSpPr>
          <p:nvPr/>
        </p:nvSpPr>
        <p:spPr bwMode="auto">
          <a:xfrm rot="1625546">
            <a:off x="5994400" y="4648200"/>
            <a:ext cx="2482850" cy="1152525"/>
          </a:xfrm>
          <a:prstGeom prst="leftArrow">
            <a:avLst>
              <a:gd name="adj1" fmla="val 50000"/>
              <a:gd name="adj2" fmla="val 40393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zh-CN" altLang="en-US" b="1">
                <a:solidFill>
                  <a:srgbClr val="000099"/>
                </a:solidFill>
                <a:latin typeface="Arial Black" panose="020B0A04020102020204" pitchFamily="34" charset="0"/>
              </a:rPr>
              <a:t>追求进步</a:t>
            </a:r>
          </a:p>
        </p:txBody>
      </p:sp>
      <p:pic>
        <p:nvPicPr>
          <p:cNvPr id="40976" name="Picture 18" descr="j021508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2781300"/>
            <a:ext cx="1901825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62" name="Text Box 19"/>
          <p:cNvSpPr txBox="1">
            <a:spLocks noChangeArrowheads="1"/>
          </p:cNvSpPr>
          <p:nvPr/>
        </p:nvSpPr>
        <p:spPr bwMode="auto">
          <a:xfrm>
            <a:off x="10415588" y="4149725"/>
            <a:ext cx="1330325" cy="646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积极投身改革创新</a:t>
            </a:r>
          </a:p>
        </p:txBody>
      </p:sp>
      <p:sp>
        <p:nvSpPr>
          <p:cNvPr id="40978" name="Text Box 20"/>
          <p:cNvSpPr txBox="1">
            <a:spLocks noChangeArrowheads="1"/>
          </p:cNvSpPr>
          <p:nvPr/>
        </p:nvSpPr>
        <p:spPr bwMode="auto">
          <a:xfrm>
            <a:off x="10945813" y="45148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endParaRPr lang="zh-CN" altLang="en-US">
              <a:latin typeface="Arial Black" panose="020B0A04020102020204" pitchFamily="34" charset="0"/>
            </a:endParaRPr>
          </a:p>
        </p:txBody>
      </p:sp>
      <p:sp>
        <p:nvSpPr>
          <p:cNvPr id="40979" name="AutoShape 21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0982325" y="1466850"/>
            <a:ext cx="265113" cy="1657350"/>
          </a:xfrm>
          <a:prstGeom prst="upArrow">
            <a:avLst>
              <a:gd name="adj1" fmla="val 50000"/>
              <a:gd name="adj2" fmla="val 20838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vert="eaVert" wrap="none" anchor="ctr"/>
          <a:lstStyle/>
          <a:p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7073900" y="307975"/>
            <a:ext cx="4772025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zh-CN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二、</a:t>
            </a:r>
            <a:r>
              <a:rPr lang="zh-CN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中国精神是民族精神与时代精神的统一</a:t>
            </a:r>
            <a:endParaRPr lang="zh-CN" altLang="en-US" dirty="0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49275" y="2109788"/>
            <a:ext cx="9713913" cy="1220787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zh-CN" altLang="en-US" sz="3600" i="1" dirty="0" smtClean="0">
                <a:solidFill>
                  <a:schemeClr val="tx2"/>
                </a:solidFill>
              </a:rPr>
              <a:t>     ●</a:t>
            </a:r>
            <a:r>
              <a:rPr lang="zh-CN" alt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如果说民族精神是文化基础</a:t>
            </a:r>
            <a:r>
              <a:rPr lang="en-US" altLang="zh-CN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,</a:t>
            </a:r>
            <a:r>
              <a:rPr lang="zh-CN" alt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着重于对历史的传承</a:t>
            </a:r>
            <a:r>
              <a:rPr lang="en-US" altLang="zh-CN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;</a:t>
            </a:r>
            <a:r>
              <a:rPr lang="zh-CN" alt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时代精神则是精神导引</a:t>
            </a:r>
            <a:r>
              <a:rPr lang="en-US" altLang="zh-CN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,</a:t>
            </a:r>
            <a:r>
              <a:rPr lang="zh-CN" alt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着重于对未来的拓展。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zh-CN" altLang="en-US" sz="2800" dirty="0" smtClean="0">
                <a:latin typeface="宋体" panose="02010600030101010101" pitchFamily="2" charset="-122"/>
                <a:ea typeface="宋体" panose="02010600030101010101" pitchFamily="2" charset="-122"/>
              </a:rPr>
              <a:t>       </a:t>
            </a:r>
            <a:endParaRPr lang="zh-CN" altLang="en-US" sz="2800" dirty="0" smtClean="0">
              <a:solidFill>
                <a:srgbClr val="0066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685800" y="1225550"/>
            <a:ext cx="7432675" cy="584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mpd="sng">
            <a:noFill/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CN" alt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cs typeface="+mj-cs"/>
              </a:rPr>
              <a:t>（三）民族精神与时代精神的辩证统一</a:t>
            </a:r>
          </a:p>
        </p:txBody>
      </p:sp>
      <p:sp>
        <p:nvSpPr>
          <p:cNvPr id="4" name="矩形 3"/>
          <p:cNvSpPr/>
          <p:nvPr/>
        </p:nvSpPr>
        <p:spPr>
          <a:xfrm>
            <a:off x="625475" y="4043363"/>
            <a:ext cx="7213600" cy="15700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恩格斯指出</a:t>
            </a:r>
            <a:r>
              <a:rPr lang="en-US" altLang="zh-CN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:“</a:t>
            </a:r>
            <a:r>
              <a:rPr lang="zh-CN" alt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每一个时代的理论思维</a:t>
            </a:r>
            <a:r>
              <a:rPr lang="en-US" altLang="zh-CN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从而我们时代的理论思维</a:t>
            </a:r>
            <a:r>
              <a:rPr lang="en-US" altLang="zh-CN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都是一种历史的产物</a:t>
            </a:r>
            <a:r>
              <a:rPr lang="en-US" altLang="zh-CN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它在不同的时代具有完全不同的形式</a:t>
            </a:r>
            <a:r>
              <a:rPr lang="en-US" altLang="zh-CN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同时具有完全不同的内容。” </a:t>
            </a:r>
          </a:p>
        </p:txBody>
      </p:sp>
      <p:pic>
        <p:nvPicPr>
          <p:cNvPr id="41989" name="图片 4" descr="0021033832588780_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6038" y="3290888"/>
            <a:ext cx="36766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7073900" y="307975"/>
            <a:ext cx="4772025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zh-CN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二、</a:t>
            </a:r>
            <a:r>
              <a:rPr lang="zh-CN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中国精神是民族精神与时代精神的统一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1600200"/>
            <a:ext cx="10972800" cy="4525963"/>
          </a:xfrm>
        </p:spPr>
        <p:txBody>
          <a:bodyPr/>
          <a:lstStyle/>
          <a:p>
            <a:endParaRPr lang="zh-CN" altLang="en-US" smtClean="0"/>
          </a:p>
        </p:txBody>
      </p:sp>
      <p:pic>
        <p:nvPicPr>
          <p:cNvPr id="44035" name="Picture 4" descr="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5213" y="1481138"/>
            <a:ext cx="10602912" cy="537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7073900" y="307975"/>
            <a:ext cx="4772025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zh-CN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二、</a:t>
            </a:r>
            <a:r>
              <a:rPr lang="zh-CN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中国精神是民族精神与时代精神的统一</a:t>
            </a:r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84200" y="2160588"/>
            <a:ext cx="11277600" cy="19399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zh-CN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实现中华民族伟大复兴，是全体中国人共同的梦想。</a:t>
            </a:r>
            <a:r>
              <a:rPr lang="zh-CN" altLang="en-US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endParaRPr lang="en-US" altLang="zh-CN" sz="2400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defRPr/>
            </a:pPr>
            <a:endParaRPr lang="en-US" altLang="zh-CN" sz="2400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defRPr/>
            </a:pPr>
            <a:r>
              <a:rPr lang="zh-CN" altLang="en-US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zh-CN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行百里者半九十。中华民族伟大复兴，绝不是轻轻松松、敲锣打鼓就能实现的。全党必须准备付出更为艰巨、更为艰苦的努力。</a:t>
            </a:r>
            <a:r>
              <a:rPr lang="zh-CN" altLang="en-US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endParaRPr lang="en-US" altLang="zh-CN" sz="2400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defRPr/>
            </a:pPr>
            <a:r>
              <a:rPr lang="en-US" altLang="zh-CN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                                                     ——</a:t>
            </a:r>
            <a:r>
              <a:rPr lang="zh-CN" altLang="en-US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党的十九大报告</a:t>
            </a:r>
          </a:p>
        </p:txBody>
      </p:sp>
      <p:sp>
        <p:nvSpPr>
          <p:cNvPr id="4" name="矩形 3"/>
          <p:cNvSpPr/>
          <p:nvPr/>
        </p:nvSpPr>
        <p:spPr>
          <a:xfrm>
            <a:off x="406400" y="4953000"/>
            <a:ext cx="11277600" cy="1200150"/>
          </a:xfrm>
          <a:prstGeom prst="rect">
            <a:avLst/>
          </a:prstGeom>
          <a:solidFill>
            <a:srgbClr val="FFFFCC"/>
          </a:solidFill>
          <a:ln>
            <a:solidFill>
              <a:schemeClr val="tx2">
                <a:lumMod val="85000"/>
                <a:lumOff val="1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人民有信仰，民族有希望，国家有力量。</a:t>
            </a:r>
            <a:endParaRPr lang="en-US" altLang="zh-CN" sz="24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defRPr/>
            </a:pPr>
            <a:r>
              <a:rPr lang="en-US" altLang="zh-CN" sz="2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         ——</a:t>
            </a:r>
            <a:r>
              <a:rPr lang="zh-CN" altLang="en-US" sz="2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习近平在会见第四届全国文明城市、文明村镇、文明单位和未成年人思想道德建设工作先进代表时讲话</a:t>
            </a:r>
            <a:endParaRPr lang="en-US" altLang="zh-CN" sz="24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6084" name="矩形 4"/>
          <p:cNvSpPr>
            <a:spLocks noChangeArrowheads="1"/>
          </p:cNvSpPr>
          <p:nvPr/>
        </p:nvSpPr>
        <p:spPr bwMode="auto">
          <a:xfrm>
            <a:off x="8312150" y="241300"/>
            <a:ext cx="3646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三、实现中国梦必须弘扬中国精神</a:t>
            </a:r>
            <a:endParaRPr lang="zh-CN" altLang="en-US" b="1">
              <a:solidFill>
                <a:srgbClr val="C00000"/>
              </a:solidFill>
            </a:endParaRPr>
          </a:p>
        </p:txBody>
      </p:sp>
      <p:sp>
        <p:nvSpPr>
          <p:cNvPr id="46085" name="Rectangle 2"/>
          <p:cNvSpPr txBox="1">
            <a:spLocks noChangeArrowheads="1"/>
          </p:cNvSpPr>
          <p:nvPr/>
        </p:nvSpPr>
        <p:spPr bwMode="auto">
          <a:xfrm>
            <a:off x="1027113" y="860425"/>
            <a:ext cx="6602412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sz="3200" b="1">
                <a:latin typeface="华文中宋" panose="02010600040101010101" pitchFamily="2" charset="-122"/>
                <a:ea typeface="华文中宋" panose="02010600040101010101" pitchFamily="2" charset="-122"/>
              </a:rPr>
              <a:t>三、实现中国梦必须弘扬中国精神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765175" y="2116138"/>
            <a:ext cx="5745163" cy="584200"/>
          </a:xfrm>
          <a:prstGeom prst="rect">
            <a:avLst/>
          </a:prstGeom>
          <a:solidFill>
            <a:schemeClr val="accent3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1</a:t>
            </a:r>
            <a:r>
              <a:rPr lang="zh-CN" alt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、凝聚中国力量的</a:t>
            </a: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精神纽带</a:t>
            </a:r>
            <a:endParaRPr lang="zh-CN" altLang="en-US" sz="3200" dirty="0">
              <a:solidFill>
                <a:srgbClr val="FF0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48131" name="图片 6" descr="xjp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235"/>
          <a:stretch>
            <a:fillRect/>
          </a:stretch>
        </p:blipFill>
        <p:spPr bwMode="auto">
          <a:xfrm>
            <a:off x="754063" y="2755900"/>
            <a:ext cx="5181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矩形 7"/>
          <p:cNvSpPr>
            <a:spLocks noChangeArrowheads="1"/>
          </p:cNvSpPr>
          <p:nvPr/>
        </p:nvSpPr>
        <p:spPr bwMode="auto">
          <a:xfrm>
            <a:off x="5910263" y="4519613"/>
            <a:ext cx="5232400" cy="9540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zh-CN" sz="28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中国要飞得高、跑得快，就得依靠</a:t>
            </a:r>
            <a:r>
              <a:rPr lang="en-US" altLang="zh-CN" sz="28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13</a:t>
            </a:r>
            <a:r>
              <a:rPr lang="zh-CN" altLang="zh-CN" sz="28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亿人民的力量。</a:t>
            </a:r>
            <a:r>
              <a:rPr lang="zh-CN" altLang="en-US" sz="28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</a:p>
        </p:txBody>
      </p:sp>
      <p:sp>
        <p:nvSpPr>
          <p:cNvPr id="11" name="矩形 10"/>
          <p:cNvSpPr/>
          <p:nvPr/>
        </p:nvSpPr>
        <p:spPr>
          <a:xfrm>
            <a:off x="168275" y="1055688"/>
            <a:ext cx="11460163" cy="5238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应对现实中的各种挑战和考验，需要</a:t>
            </a:r>
            <a:r>
              <a:rPr lang="zh-CN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凝成合力、激发动力、保持定力。</a:t>
            </a:r>
            <a:endParaRPr lang="zh-CN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48134" name="矩形 6"/>
          <p:cNvSpPr>
            <a:spLocks noChangeArrowheads="1"/>
          </p:cNvSpPr>
          <p:nvPr/>
        </p:nvSpPr>
        <p:spPr bwMode="auto">
          <a:xfrm>
            <a:off x="8545513" y="228600"/>
            <a:ext cx="36464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三、实现中国梦必须弘扬中国精神</a:t>
            </a:r>
            <a:endParaRPr lang="zh-CN" altLang="en-US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63525" y="871538"/>
            <a:ext cx="11176000" cy="2678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秦汉已降两千多年，中国世界第一是人类社会的常态。中国生产总值约占世界三分之一，人口约占世界三分之一，一直是人类先进生产力的代表、人类科技教育的高峰、人类文明的灯塔。</a:t>
            </a:r>
            <a:endParaRPr lang="en-US" altLang="zh-CN" sz="28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defRPr/>
            </a:pPr>
            <a:r>
              <a:rPr lang="zh-CN" altLang="en-US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近代中国为什么会遭遇百年国耻？两次鸦片战争、甲午战争、九一八，为什么失败，甚至不战自败？抗日战争、解放战争、抗美援朝、自卫反击、两弹一星</a:t>
            </a:r>
            <a:r>
              <a:rPr lang="en-US" altLang="zh-CN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……</a:t>
            </a:r>
            <a:r>
              <a:rPr lang="zh-CN" altLang="en-US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靠什么成功？</a:t>
            </a:r>
          </a:p>
        </p:txBody>
      </p:sp>
      <p:pic>
        <p:nvPicPr>
          <p:cNvPr id="50179" name="图片 3" descr="timg0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335"/>
          <a:stretch>
            <a:fillRect/>
          </a:stretch>
        </p:blipFill>
        <p:spPr bwMode="auto">
          <a:xfrm>
            <a:off x="6400800" y="3886200"/>
            <a:ext cx="528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图片 4" descr="timg0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1200" y="3886200"/>
            <a:ext cx="5283200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矩形 4"/>
          <p:cNvSpPr>
            <a:spLocks noChangeArrowheads="1"/>
          </p:cNvSpPr>
          <p:nvPr/>
        </p:nvSpPr>
        <p:spPr bwMode="auto">
          <a:xfrm>
            <a:off x="8312150" y="241300"/>
            <a:ext cx="3646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三、实现中国梦必须弘扬中国精神</a:t>
            </a:r>
            <a:endParaRPr lang="zh-CN" altLang="en-US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457200"/>
            <a:ext cx="5432425" cy="611188"/>
          </a:xfrm>
          <a:solidFill>
            <a:schemeClr val="bg1"/>
          </a:solidFill>
        </p:spPr>
        <p:txBody>
          <a:bodyPr anchor="t">
            <a:normAutofit fontScale="90000"/>
          </a:bodyPr>
          <a:lstStyle/>
          <a:p>
            <a:pPr>
              <a:lnSpc>
                <a:spcPct val="115000"/>
              </a:lnSpc>
              <a:buFont typeface="Arial" panose="020B0604020202020204" pitchFamily="34" charset="0"/>
              <a:buNone/>
              <a:defRPr/>
            </a:pPr>
            <a:r>
              <a:rPr lang="en-US" altLang="zh-CN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zh-CN" altLang="en-US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、激发创新创造的</a:t>
            </a:r>
            <a:r>
              <a:rPr lang="zh-CN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精神动力</a:t>
            </a:r>
          </a:p>
        </p:txBody>
      </p:sp>
      <p:sp>
        <p:nvSpPr>
          <p:cNvPr id="9" name="矩形 8"/>
          <p:cNvSpPr/>
          <p:nvPr/>
        </p:nvSpPr>
        <p:spPr>
          <a:xfrm>
            <a:off x="508000" y="1371600"/>
            <a:ext cx="10752138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面对激烈的国际竞争，要奋力激发我国改革创新的活力，提高自主创新能力，把我国尽快建设成为创新型国家。</a:t>
            </a:r>
          </a:p>
        </p:txBody>
      </p:sp>
      <p:pic>
        <p:nvPicPr>
          <p:cNvPr id="52228" name="内容占位符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723900" y="2690813"/>
            <a:ext cx="10644188" cy="3076575"/>
          </a:xfrm>
          <a:noFill/>
        </p:spPr>
      </p:pic>
      <p:sp>
        <p:nvSpPr>
          <p:cNvPr id="11" name="标题 1"/>
          <p:cNvSpPr txBox="1">
            <a:spLocks noChangeArrowheads="1"/>
          </p:cNvSpPr>
          <p:nvPr/>
        </p:nvSpPr>
        <p:spPr>
          <a:xfrm>
            <a:off x="1652588" y="5943600"/>
            <a:ext cx="8574087" cy="552450"/>
          </a:xfrm>
          <a:prstGeom prst="rect">
            <a:avLst/>
          </a:prstGeom>
          <a:solidFill>
            <a:srgbClr val="002060"/>
          </a:solidFill>
        </p:spPr>
        <p:txBody>
          <a:bodyPr/>
          <a:lstStyle/>
          <a:p>
            <a:pPr>
              <a:defRPr/>
            </a:pPr>
            <a:r>
              <a:rPr lang="zh-CN" altLang="en-US" sz="2800" b="1" kern="0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中国的新四大发明：网购、高铁、支付宝、共享单车</a:t>
            </a:r>
          </a:p>
        </p:txBody>
      </p:sp>
      <p:sp>
        <p:nvSpPr>
          <p:cNvPr id="52230" name="矩形 5"/>
          <p:cNvSpPr>
            <a:spLocks noChangeArrowheads="1"/>
          </p:cNvSpPr>
          <p:nvPr/>
        </p:nvSpPr>
        <p:spPr bwMode="auto">
          <a:xfrm>
            <a:off x="8312150" y="241300"/>
            <a:ext cx="3646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三、实现中国梦必须弘扬中国精神</a:t>
            </a:r>
            <a:endParaRPr lang="zh-CN" altLang="en-US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636" name="Rectangle 2"/>
          <p:cNvSpPr>
            <a:spLocks noChangeArrowheads="1"/>
          </p:cNvSpPr>
          <p:nvPr/>
        </p:nvSpPr>
        <p:spPr bwMode="auto">
          <a:xfrm>
            <a:off x="730250" y="600075"/>
            <a:ext cx="5434013" cy="6588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en-US" altLang="zh-CN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cs typeface="+mj-cs"/>
              </a:rPr>
              <a:t>3</a:t>
            </a:r>
            <a:r>
              <a:rPr lang="zh-CN" alt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cs typeface="+mj-cs"/>
              </a:rPr>
              <a:t>、推进复兴伟业的</a:t>
            </a: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cs typeface="+mj-cs"/>
              </a:rPr>
              <a:t>精神定力</a:t>
            </a:r>
            <a:endParaRPr lang="en-US" altLang="zh-CN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  <a:cs typeface="+mj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08000" y="1524000"/>
            <a:ext cx="11337925" cy="13843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世</a:t>
            </a:r>
            <a:r>
              <a:rPr lang="zh-CN" altLang="zh-CN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界上没有一个民族能够亦步亦趋走别人的道路实现自己的发展振兴，也没有一个民族会在心神不定、游移彷徨中成就自己的光荣和梦想。</a:t>
            </a:r>
            <a:r>
              <a:rPr lang="en-US" altLang="zh-CN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        </a:t>
            </a:r>
          </a:p>
          <a:p>
            <a:pPr>
              <a:defRPr/>
            </a:pPr>
            <a:r>
              <a:rPr lang="en-US" altLang="zh-CN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                                                   </a:t>
            </a:r>
            <a:endParaRPr lang="zh-CN" altLang="en-US" sz="28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4276" name="图片 6" descr="22570166_181053974000_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36" t="16808" r="5000" b="7999"/>
          <a:stretch>
            <a:fillRect/>
          </a:stretch>
        </p:blipFill>
        <p:spPr bwMode="auto">
          <a:xfrm>
            <a:off x="1849438" y="3209925"/>
            <a:ext cx="830421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矩形 5"/>
          <p:cNvSpPr>
            <a:spLocks noChangeArrowheads="1"/>
          </p:cNvSpPr>
          <p:nvPr/>
        </p:nvSpPr>
        <p:spPr bwMode="auto">
          <a:xfrm>
            <a:off x="8312150" y="241300"/>
            <a:ext cx="3646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三、实现中国梦必须弘扬中国精神</a:t>
            </a:r>
            <a:endParaRPr lang="zh-CN" altLang="en-US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/>
          <p:nvPr/>
        </p:nvSpPr>
        <p:spPr bwMode="auto">
          <a:xfrm>
            <a:off x="603250" y="822325"/>
            <a:ext cx="8763000" cy="650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>
              <a:defRPr/>
            </a:pPr>
            <a:endParaRPr lang="zh-CN" altLang="en-US" sz="3600" b="1" dirty="0">
              <a:latin typeface="华文中宋" panose="02010600040101010101" pitchFamily="2" charset="-122"/>
              <a:ea typeface="华文中宋" panose="02010600040101010101" pitchFamily="2" charset="-122"/>
              <a:cs typeface="+mj-cs"/>
            </a:endParaRPr>
          </a:p>
        </p:txBody>
      </p:sp>
      <p:sp>
        <p:nvSpPr>
          <p:cNvPr id="55299" name="灯片编号占位符 3"/>
          <p:cNvSpPr>
            <a:spLocks noGrp="1"/>
          </p:cNvSpPr>
          <p:nvPr>
            <p:ph type="sldNum" sz="quarter" idx="12"/>
          </p:nvPr>
        </p:nvSpPr>
        <p:spPr bwMode="auto">
          <a:xfrm>
            <a:off x="11409363" y="6270625"/>
            <a:ext cx="5080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fld id="{069FCBF9-6058-411A-896F-9DBF95927B5B}" type="slidenum">
              <a:rPr lang="zh-CN" altLang="en-US">
                <a:solidFill>
                  <a:srgbClr val="898989"/>
                </a:solidFill>
                <a:ea typeface="黑体" panose="02010609060101010101" pitchFamily="49" charset="-122"/>
              </a:rPr>
              <a:pPr/>
              <a:t>29</a:t>
            </a:fld>
            <a:endParaRPr lang="zh-CN" altLang="en-US">
              <a:solidFill>
                <a:srgbClr val="898989"/>
              </a:solidFill>
              <a:ea typeface="黑体" panose="02010609060101010101" pitchFamily="49" charset="-122"/>
            </a:endParaRPr>
          </a:p>
        </p:txBody>
      </p:sp>
      <p:pic>
        <p:nvPicPr>
          <p:cNvPr id="55300" name="Picture 3" descr="D:\360安全浏览器下载\timg (5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663" y="1722438"/>
            <a:ext cx="7446962" cy="455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8047250" y="1800362"/>
            <a:ext cx="3586454" cy="4401205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</a:ln>
          <a:effectLst>
            <a:glow rad="139700">
              <a:srgbClr val="FF0000">
                <a:alpha val="40000"/>
              </a:srgbClr>
            </a:glow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altLang="zh-CN" sz="28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       </a:t>
            </a:r>
          </a:p>
          <a:p>
            <a:pPr>
              <a:defRPr/>
            </a:pPr>
            <a:r>
              <a:rPr lang="en-US" altLang="zh-CN" sz="28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爱国，是人世间最深层、最持久的情感，是一个人立德之源、立功之本。孙中山先生说，做人最大的事情，“就是要知道怎么样爱国”。</a:t>
            </a:r>
            <a:endParaRPr lang="en-US" altLang="zh-CN" sz="28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defRPr/>
            </a:pPr>
            <a:endParaRPr lang="zh-CN" altLang="en-US" sz="28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r">
              <a:defRPr/>
            </a:pP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</a:rPr>
              <a:t>——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习近平</a:t>
            </a:r>
          </a:p>
        </p:txBody>
      </p:sp>
      <p:sp>
        <p:nvSpPr>
          <p:cNvPr id="55304" name="AutoShape 52"/>
          <p:cNvSpPr>
            <a:spLocks noChangeArrowheads="1"/>
          </p:cNvSpPr>
          <p:nvPr/>
        </p:nvSpPr>
        <p:spPr bwMode="auto">
          <a:xfrm>
            <a:off x="2149475" y="196850"/>
            <a:ext cx="7226300" cy="762000"/>
          </a:xfrm>
          <a:prstGeom prst="roundRect">
            <a:avLst>
              <a:gd name="adj" fmla="val 50000"/>
            </a:avLst>
          </a:prstGeom>
          <a:solidFill>
            <a:srgbClr val="F5D7ED"/>
          </a:solidFill>
          <a:ln w="28575">
            <a:solidFill>
              <a:srgbClr val="00CC00"/>
            </a:solidFill>
            <a:round/>
          </a:ln>
        </p:spPr>
        <p:txBody>
          <a:bodyPr wrap="none" lIns="90170" tIns="46990" rIns="90170" bIns="46990" anchor="ctr"/>
          <a:lstStyle/>
          <a:p>
            <a:r>
              <a:rPr lang="zh-CN" altLang="en-US" sz="3600" b="1">
                <a:latin typeface="华文中宋" panose="02010600040101010101" pitchFamily="2" charset="-122"/>
                <a:ea typeface="华文中宋" panose="02010600040101010101" pitchFamily="2" charset="-122"/>
              </a:rPr>
              <a:t>第二节  爱国主义及其时代要求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7" name="Rectangle 3"/>
          <p:cNvSpPr>
            <a:spLocks noChangeArrowheads="1"/>
          </p:cNvSpPr>
          <p:nvPr/>
        </p:nvSpPr>
        <p:spPr bwMode="auto">
          <a:xfrm>
            <a:off x="2832100" y="1196975"/>
            <a:ext cx="287338" cy="215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pic>
        <p:nvPicPr>
          <p:cNvPr id="11267" name="图片 11" descr="黑格尔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000" y="457200"/>
            <a:ext cx="5181600" cy="436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图片 13" descr="罗素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99200" y="533400"/>
            <a:ext cx="51816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矩形 14"/>
          <p:cNvSpPr/>
          <p:nvPr/>
        </p:nvSpPr>
        <p:spPr>
          <a:xfrm>
            <a:off x="508000" y="4838700"/>
            <a:ext cx="4775200" cy="13843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CN" altLang="zh-C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只有黄河、长</a:t>
            </a:r>
            <a:r>
              <a:rPr lang="zh-CN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江</a:t>
            </a:r>
            <a:r>
              <a:rPr lang="zh-CN" altLang="zh-C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流过的那个中华帝国是世界上唯一持久的国家。</a:t>
            </a:r>
            <a:endParaRPr lang="zh-CN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210300" y="4876800"/>
            <a:ext cx="5676900" cy="18161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CN" altLang="zh-C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自孔子以来，埃及、巴比伦、波斯、马其顿，包括罗马的帝国，都消亡了，但是中国却以持续的进化生存下来了。</a:t>
            </a:r>
            <a:endParaRPr lang="zh-CN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0277475" y="4419600"/>
            <a:ext cx="749300" cy="369888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CN" altLang="zh-CN" b="1" dirty="0">
                <a:solidFill>
                  <a:srgbClr val="C00000"/>
                </a:solidFill>
              </a:rPr>
              <a:t>罗素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08000" y="381000"/>
            <a:ext cx="965200" cy="369888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CN" altLang="zh-CN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黑格尔</a:t>
            </a:r>
            <a:endParaRPr lang="zh-CN" alt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/>
          <p:nvPr/>
        </p:nvSpPr>
        <p:spPr bwMode="auto">
          <a:xfrm>
            <a:off x="874713" y="881063"/>
            <a:ext cx="8763000" cy="650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>
              <a:defRPr/>
            </a:pPr>
            <a:r>
              <a:rPr lang="zh-CN" altLang="en-US" sz="3200" b="1" dirty="0">
                <a:latin typeface="华文中宋" panose="02010600040101010101" pitchFamily="2" charset="-122"/>
                <a:ea typeface="华文中宋" panose="02010600040101010101" pitchFamily="2" charset="-122"/>
                <a:cs typeface="+mj-cs"/>
              </a:rPr>
              <a:t>一、爱国主义的基本内涵</a:t>
            </a:r>
          </a:p>
        </p:txBody>
      </p:sp>
      <p:sp>
        <p:nvSpPr>
          <p:cNvPr id="56323" name="灯片编号占位符 3"/>
          <p:cNvSpPr>
            <a:spLocks noGrp="1"/>
          </p:cNvSpPr>
          <p:nvPr>
            <p:ph type="sldNum" sz="quarter" idx="12"/>
          </p:nvPr>
        </p:nvSpPr>
        <p:spPr bwMode="auto">
          <a:xfrm>
            <a:off x="11409363" y="6270625"/>
            <a:ext cx="5080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fld id="{F7A88A94-E15C-41EC-AF72-57AB141F7FCB}" type="slidenum">
              <a:rPr lang="zh-CN" altLang="en-US">
                <a:solidFill>
                  <a:srgbClr val="898989"/>
                </a:solidFill>
                <a:ea typeface="黑体" panose="02010609060101010101" pitchFamily="49" charset="-122"/>
              </a:rPr>
              <a:pPr/>
              <a:t>30</a:t>
            </a:fld>
            <a:endParaRPr lang="zh-CN" altLang="en-US">
              <a:solidFill>
                <a:srgbClr val="898989"/>
              </a:solidFill>
              <a:ea typeface="黑体" panose="02010609060101010101" pitchFamily="49" charset="-122"/>
            </a:endParaRPr>
          </a:p>
        </p:txBody>
      </p:sp>
      <p:grpSp>
        <p:nvGrpSpPr>
          <p:cNvPr id="56324" name="组合 6"/>
          <p:cNvGrpSpPr/>
          <p:nvPr/>
        </p:nvGrpSpPr>
        <p:grpSpPr bwMode="auto">
          <a:xfrm>
            <a:off x="1143000" y="2108200"/>
            <a:ext cx="10191750" cy="3081338"/>
            <a:chOff x="1143000" y="1978184"/>
            <a:chExt cx="10191751" cy="3081381"/>
          </a:xfrm>
        </p:grpSpPr>
        <p:sp>
          <p:nvSpPr>
            <p:cNvPr id="56325" name="AutoShape 10"/>
            <p:cNvSpPr>
              <a:spLocks noChangeArrowheads="1"/>
            </p:cNvSpPr>
            <p:nvPr/>
          </p:nvSpPr>
          <p:spPr bwMode="auto">
            <a:xfrm>
              <a:off x="1303908" y="1978184"/>
              <a:ext cx="8845549" cy="833438"/>
            </a:xfrm>
            <a:prstGeom prst="wave">
              <a:avLst>
                <a:gd name="adj1" fmla="val 11810"/>
                <a:gd name="adj2" fmla="val -3074"/>
              </a:avLst>
            </a:prstGeom>
            <a:solidFill>
              <a:srgbClr val="FF0000"/>
            </a:solidFill>
            <a:ln w="9525">
              <a:round/>
            </a:ln>
            <a:scene3d>
              <a:camera prst="legacyPerspectiveBottom"/>
              <a:lightRig rig="legacyFlat3" dir="t"/>
            </a:scene3d>
            <a:sp3d extrusionH="252400" prstMaterial="legacyMatte">
              <a:bevelT w="13500" h="13500" prst="angle"/>
              <a:bevelB w="13500" h="13500" prst="angle"/>
              <a:extrusionClr>
                <a:srgbClr val="CC99FF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lang="zh-CN" altLang="zh-CN" sz="280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56326" name="Text Box 11"/>
            <p:cNvSpPr txBox="1">
              <a:spLocks noChangeArrowheads="1"/>
            </p:cNvSpPr>
            <p:nvPr/>
          </p:nvSpPr>
          <p:spPr bwMode="auto">
            <a:xfrm>
              <a:off x="1416170" y="2105183"/>
              <a:ext cx="8604251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zh-CN" altLang="en-US" sz="3200" b="1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什么是爱国？爱国爱什么？</a:t>
              </a:r>
            </a:p>
          </p:txBody>
        </p:sp>
        <p:sp>
          <p:nvSpPr>
            <p:cNvPr id="56327" name="Text Box 9"/>
            <p:cNvSpPr txBox="1">
              <a:spLocks noChangeArrowheads="1"/>
            </p:cNvSpPr>
            <p:nvPr/>
          </p:nvSpPr>
          <p:spPr bwMode="auto">
            <a:xfrm>
              <a:off x="1143000" y="3028240"/>
              <a:ext cx="10191751" cy="2031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9pPr>
            </a:lstStyle>
            <a:p>
              <a:pPr algn="just">
                <a:lnSpc>
                  <a:spcPct val="150000"/>
                </a:lnSpc>
                <a:buClr>
                  <a:schemeClr val="folHlink"/>
                </a:buClr>
                <a:buSzPct val="85000"/>
                <a:buFont typeface="Wingdings 2" panose="05020102010507070707" pitchFamily="18" charset="2"/>
                <a:buNone/>
              </a:pPr>
              <a:r>
                <a:rPr lang="en-US" altLang="zh-CN">
                  <a:latin typeface="幼圆" panose="02010509060101010101" pitchFamily="49" charset="-122"/>
                  <a:ea typeface="幼圆" panose="02010509060101010101" pitchFamily="49" charset="-122"/>
                </a:rPr>
                <a:t>       </a:t>
              </a:r>
              <a:r>
                <a:rPr lang="zh-CN" altLang="en-US" sz="2800">
                  <a:latin typeface="宋体" panose="02010600030101010101" pitchFamily="2" charset="-122"/>
                  <a:ea typeface="宋体" panose="02010600030101010101" pitchFamily="2" charset="-122"/>
                </a:rPr>
                <a:t>爱国主义，是人们对自己祖国的深厚感情</a:t>
              </a:r>
              <a:r>
                <a:rPr lang="en-US" altLang="zh-CN" sz="2800">
                  <a:latin typeface="宋体" panose="02010600030101010101" pitchFamily="2" charset="-122"/>
                  <a:ea typeface="宋体" panose="02010600030101010101" pitchFamily="2" charset="-122"/>
                </a:rPr>
                <a:t>,</a:t>
              </a:r>
              <a:r>
                <a:rPr lang="zh-CN" altLang="en-US" sz="2800">
                  <a:latin typeface="宋体" panose="02010600030101010101" pitchFamily="2" charset="-122"/>
                  <a:ea typeface="宋体" panose="02010600030101010101" pitchFamily="2" charset="-122"/>
                </a:rPr>
                <a:t>反映了个人对祖国的依存关系</a:t>
              </a:r>
              <a:r>
                <a:rPr lang="en-US" altLang="zh-CN" sz="2800">
                  <a:latin typeface="宋体" panose="02010600030101010101" pitchFamily="2" charset="-122"/>
                  <a:ea typeface="宋体" panose="02010600030101010101" pitchFamily="2" charset="-122"/>
                </a:rPr>
                <a:t>,</a:t>
              </a:r>
              <a:r>
                <a:rPr lang="zh-CN" altLang="en-US" sz="2800">
                  <a:latin typeface="宋体" panose="02010600030101010101" pitchFamily="2" charset="-122"/>
                  <a:ea typeface="宋体" panose="02010600030101010101" pitchFamily="2" charset="-122"/>
                </a:rPr>
                <a:t>是人们对自己故土家园以及民族和文化的</a:t>
              </a:r>
              <a:r>
                <a:rPr lang="zh-CN" altLang="en-US" sz="2800">
                  <a:solidFill>
                    <a:srgbClr val="C0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归属感</a:t>
              </a:r>
              <a:r>
                <a:rPr lang="zh-CN" altLang="en-US" sz="2800">
                  <a:latin typeface="宋体" panose="02010600030101010101" pitchFamily="2" charset="-122"/>
                  <a:ea typeface="宋体" panose="02010600030101010101" pitchFamily="2" charset="-122"/>
                </a:rPr>
                <a:t>、</a:t>
              </a:r>
              <a:r>
                <a:rPr lang="zh-CN" altLang="en-US" sz="2800">
                  <a:solidFill>
                    <a:srgbClr val="C0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认同感</a:t>
              </a:r>
              <a:r>
                <a:rPr lang="zh-CN" altLang="en-US" sz="2800">
                  <a:latin typeface="宋体" panose="02010600030101010101" pitchFamily="2" charset="-122"/>
                  <a:ea typeface="宋体" panose="02010600030101010101" pitchFamily="2" charset="-122"/>
                </a:rPr>
                <a:t>、</a:t>
              </a:r>
              <a:r>
                <a:rPr lang="zh-CN" altLang="en-US" sz="2800">
                  <a:solidFill>
                    <a:srgbClr val="C0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尊严感</a:t>
              </a:r>
              <a:r>
                <a:rPr lang="zh-CN" altLang="en-US" sz="2800">
                  <a:latin typeface="宋体" panose="02010600030101010101" pitchFamily="2" charset="-122"/>
                  <a:ea typeface="宋体" panose="02010600030101010101" pitchFamily="2" charset="-122"/>
                </a:rPr>
                <a:t>与</a:t>
              </a:r>
              <a:r>
                <a:rPr lang="zh-CN" altLang="en-US" sz="2800">
                  <a:solidFill>
                    <a:srgbClr val="C0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荣誉感</a:t>
              </a:r>
              <a:r>
                <a:rPr lang="zh-CN" altLang="en-US" sz="2800">
                  <a:latin typeface="宋体" panose="02010600030101010101" pitchFamily="2" charset="-122"/>
                  <a:ea typeface="宋体" panose="02010600030101010101" pitchFamily="2" charset="-122"/>
                </a:rPr>
                <a:t>的统一。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内容占位符 2"/>
          <p:cNvSpPr txBox="1"/>
          <p:nvPr/>
        </p:nvSpPr>
        <p:spPr bwMode="auto">
          <a:xfrm>
            <a:off x="552450" y="1958975"/>
            <a:ext cx="6081713" cy="442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5930" indent="-45593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pPr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有一种声音</a:t>
            </a:r>
            <a:endParaRPr lang="en-US" altLang="zh-CN" sz="28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“什么才是爱国”？</a:t>
            </a:r>
            <a:endParaRPr lang="en-US" altLang="zh-CN" sz="28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spcBef>
                <a:spcPct val="20000"/>
              </a:spcBef>
              <a:buFont typeface="Wingdings" panose="05000000000000000000" pitchFamily="2" charset="2"/>
              <a:buChar char="l"/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有政客把爱国主义当作是攻击对手的手段之一，指控对方是不爱国的人。也有人尝试把爱国标准化、表现单一化；</a:t>
            </a:r>
            <a:endParaRPr lang="en-US" altLang="zh-CN" sz="28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spcBef>
                <a:spcPct val="20000"/>
              </a:spcBef>
              <a:buFont typeface="Wingdings" panose="05000000000000000000" pitchFamily="2" charset="2"/>
              <a:buChar char="l"/>
            </a:pP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18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世纪的英国作家塞缪尔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·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约翰逊说话把爱国主义视为：“爱国主义是流氓无赖们最后的藏身之地”。</a:t>
            </a:r>
          </a:p>
        </p:txBody>
      </p:sp>
      <p:sp>
        <p:nvSpPr>
          <p:cNvPr id="57347" name="灯片编号占位符 3"/>
          <p:cNvSpPr>
            <a:spLocks noGrp="1"/>
          </p:cNvSpPr>
          <p:nvPr>
            <p:ph type="sldNum" sz="quarter" idx="12"/>
          </p:nvPr>
        </p:nvSpPr>
        <p:spPr bwMode="auto">
          <a:xfrm>
            <a:off x="11409363" y="6270625"/>
            <a:ext cx="5080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fld id="{413FAD01-6C8E-45CB-95A1-3094FD75A2B3}" type="slidenum">
              <a:rPr lang="zh-CN" altLang="en-US">
                <a:solidFill>
                  <a:srgbClr val="898989"/>
                </a:solidFill>
                <a:ea typeface="黑体" panose="02010609060101010101" pitchFamily="49" charset="-122"/>
              </a:rPr>
              <a:pPr/>
              <a:t>31</a:t>
            </a:fld>
            <a:endParaRPr lang="zh-CN" altLang="en-US">
              <a:solidFill>
                <a:srgbClr val="898989"/>
              </a:solidFill>
              <a:ea typeface="黑体" panose="02010609060101010101" pitchFamily="49" charset="-122"/>
            </a:endParaRPr>
          </a:p>
        </p:txBody>
      </p:sp>
      <p:pic>
        <p:nvPicPr>
          <p:cNvPr id="57348" name="Picture 2" descr="D:\360安全浏览器下载\753736a86d05511493e523ca4c2ef0d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8588" y="2830513"/>
            <a:ext cx="5032375" cy="282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标题 1"/>
          <p:cNvSpPr txBox="1"/>
          <p:nvPr/>
        </p:nvSpPr>
        <p:spPr bwMode="auto">
          <a:xfrm>
            <a:off x="755650" y="974725"/>
            <a:ext cx="8763000" cy="650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>
              <a:defRPr/>
            </a:pPr>
            <a:r>
              <a:rPr lang="zh-CN" altLang="en-US" sz="3200" b="1">
                <a:latin typeface="华文中宋" panose="02010600040101010101" pitchFamily="2" charset="-122"/>
                <a:ea typeface="华文中宋" panose="02010600040101010101" pitchFamily="2" charset="-122"/>
                <a:cs typeface="+mj-cs"/>
              </a:rPr>
              <a:t>一、爱国主义的基本内涵</a:t>
            </a:r>
            <a:endParaRPr lang="zh-CN" altLang="en-US" sz="3200" b="1" dirty="0">
              <a:latin typeface="华文中宋" panose="02010600040101010101" pitchFamily="2" charset="-122"/>
              <a:ea typeface="华文中宋" panose="02010600040101010101" pitchFamily="2" charset="-122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内容占位符 2"/>
          <p:cNvSpPr txBox="1"/>
          <p:nvPr/>
        </p:nvSpPr>
        <p:spPr bwMode="auto">
          <a:xfrm>
            <a:off x="1250950" y="2087563"/>
            <a:ext cx="3930650" cy="409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5930" indent="-45593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pPr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分析</a:t>
            </a:r>
            <a:endParaRPr lang="en-US" altLang="zh-CN" sz="28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spcBef>
                <a:spcPct val="20000"/>
              </a:spcBef>
              <a:buFont typeface="Wingdings" panose="05000000000000000000" pitchFamily="2" charset="2"/>
              <a:buChar char="l"/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爱国主义是反映个人对祖国依赖关系的感情系统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,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是调整个人与祖国之间关系的行为准则体系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,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也是支撑民族繁荣发展的民族精神的核心。</a:t>
            </a:r>
          </a:p>
        </p:txBody>
      </p:sp>
      <p:sp>
        <p:nvSpPr>
          <p:cNvPr id="58371" name="灯片编号占位符 3"/>
          <p:cNvSpPr>
            <a:spLocks noGrp="1"/>
          </p:cNvSpPr>
          <p:nvPr>
            <p:ph type="sldNum" sz="quarter" idx="12"/>
          </p:nvPr>
        </p:nvSpPr>
        <p:spPr bwMode="auto">
          <a:xfrm>
            <a:off x="11409363" y="6270625"/>
            <a:ext cx="5080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fld id="{2B1E7392-857A-4D4F-AD6E-9843FDBAE578}" type="slidenum">
              <a:rPr lang="zh-CN" altLang="en-US">
                <a:solidFill>
                  <a:srgbClr val="898989"/>
                </a:solidFill>
                <a:ea typeface="黑体" panose="02010609060101010101" pitchFamily="49" charset="-122"/>
              </a:rPr>
              <a:pPr/>
              <a:t>32</a:t>
            </a:fld>
            <a:endParaRPr lang="zh-CN" altLang="en-US">
              <a:solidFill>
                <a:srgbClr val="898989"/>
              </a:solidFill>
              <a:ea typeface="黑体" panose="02010609060101010101" pitchFamily="49" charset="-122"/>
            </a:endParaRPr>
          </a:p>
        </p:txBody>
      </p:sp>
      <p:sp>
        <p:nvSpPr>
          <p:cNvPr id="6" name="标题 1"/>
          <p:cNvSpPr txBox="1"/>
          <p:nvPr/>
        </p:nvSpPr>
        <p:spPr bwMode="auto">
          <a:xfrm>
            <a:off x="755650" y="974725"/>
            <a:ext cx="8763000" cy="650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>
              <a:defRPr/>
            </a:pPr>
            <a:r>
              <a:rPr lang="zh-CN" altLang="en-US" sz="3200" b="1" dirty="0">
                <a:latin typeface="华文中宋" panose="02010600040101010101" pitchFamily="2" charset="-122"/>
                <a:ea typeface="华文中宋" panose="02010600040101010101" pitchFamily="2" charset="-122"/>
                <a:cs typeface="+mj-cs"/>
              </a:rPr>
              <a:t>一、爱国主义的基本内涵</a:t>
            </a:r>
          </a:p>
        </p:txBody>
      </p:sp>
      <p:graphicFrame>
        <p:nvGraphicFramePr>
          <p:cNvPr id="7" name="图示 6"/>
          <p:cNvGraphicFramePr/>
          <p:nvPr/>
        </p:nvGraphicFramePr>
        <p:xfrm>
          <a:off x="4376057" y="1322615"/>
          <a:ext cx="7244443" cy="4783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灯片编号占位符 3"/>
          <p:cNvSpPr>
            <a:spLocks noGrp="1"/>
          </p:cNvSpPr>
          <p:nvPr>
            <p:ph type="sldNum" sz="quarter" idx="12"/>
          </p:nvPr>
        </p:nvSpPr>
        <p:spPr bwMode="auto">
          <a:xfrm>
            <a:off x="11409363" y="6270625"/>
            <a:ext cx="5080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fld id="{DDB2B0A3-E21F-40B6-B183-698BD05DE6B1}" type="slidenum">
              <a:rPr lang="zh-CN" altLang="en-US">
                <a:solidFill>
                  <a:srgbClr val="898989"/>
                </a:solidFill>
                <a:ea typeface="黑体" panose="02010609060101010101" pitchFamily="49" charset="-122"/>
              </a:rPr>
              <a:pPr/>
              <a:t>33</a:t>
            </a:fld>
            <a:endParaRPr lang="zh-CN" altLang="en-US">
              <a:solidFill>
                <a:srgbClr val="898989"/>
              </a:solidFill>
              <a:ea typeface="黑体" panose="02010609060101010101" pitchFamily="49" charset="-122"/>
            </a:endParaRPr>
          </a:p>
        </p:txBody>
      </p:sp>
      <p:sp>
        <p:nvSpPr>
          <p:cNvPr id="59395" name="矩形 4"/>
          <p:cNvSpPr>
            <a:spLocks noChangeArrowheads="1"/>
          </p:cNvSpPr>
          <p:nvPr/>
        </p:nvSpPr>
        <p:spPr bwMode="auto">
          <a:xfrm>
            <a:off x="871538" y="1616075"/>
            <a:ext cx="10352087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altLang="zh-CN" sz="24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祖国山河</a:t>
            </a:r>
            <a:endParaRPr lang="en-US" altLang="zh-CN" sz="28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2017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年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12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月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7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日讯，三代造林人半个多世纪的持续奋斗，让贫瘠沙地变成绿水青山，也获得世界赞誉。</a:t>
            </a:r>
          </a:p>
        </p:txBody>
      </p:sp>
      <p:grpSp>
        <p:nvGrpSpPr>
          <p:cNvPr id="59396" name="组合 10"/>
          <p:cNvGrpSpPr/>
          <p:nvPr/>
        </p:nvGrpSpPr>
        <p:grpSpPr bwMode="auto">
          <a:xfrm>
            <a:off x="879475" y="3533775"/>
            <a:ext cx="10248900" cy="2333625"/>
            <a:chOff x="878685" y="3533764"/>
            <a:chExt cx="10249359" cy="2333814"/>
          </a:xfrm>
        </p:grpSpPr>
        <p:pic>
          <p:nvPicPr>
            <p:cNvPr id="59398" name="Picture 3" descr="D:\360安全浏览器下载\9d82d158ccbf6c814819c145b63eb13533fa4075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2970" y="3545458"/>
              <a:ext cx="3463953" cy="2322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9399" name="组合 9"/>
            <p:cNvGrpSpPr/>
            <p:nvPr/>
          </p:nvGrpSpPr>
          <p:grpSpPr bwMode="auto">
            <a:xfrm>
              <a:off x="878685" y="3533764"/>
              <a:ext cx="10249359" cy="2332201"/>
              <a:chOff x="878685" y="3533764"/>
              <a:chExt cx="10249359" cy="2332201"/>
            </a:xfrm>
          </p:grpSpPr>
          <p:pic>
            <p:nvPicPr>
              <p:cNvPr id="59400" name="Picture 2" descr="D:\360安全浏览器下载\0df431adcbef7609d993743224dda3cc7dd99e87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8685" y="3555417"/>
                <a:ext cx="3373080" cy="23105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401" name="Picture 4" descr="D:\360安全浏览器下载\6a63f6246b600c3322c573e2164c510fd9f9a158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01202" y="3533764"/>
                <a:ext cx="3426842" cy="23215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1" name="标题 1"/>
          <p:cNvSpPr txBox="1"/>
          <p:nvPr/>
        </p:nvSpPr>
        <p:spPr bwMode="auto">
          <a:xfrm>
            <a:off x="755650" y="974725"/>
            <a:ext cx="8763000" cy="650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>
              <a:defRPr/>
            </a:pPr>
            <a:r>
              <a:rPr lang="zh-CN" altLang="en-US" sz="3200" b="1" dirty="0">
                <a:latin typeface="华文中宋" panose="02010600040101010101" pitchFamily="2" charset="-122"/>
                <a:ea typeface="华文中宋" panose="02010600040101010101" pitchFamily="2" charset="-122"/>
                <a:cs typeface="+mj-cs"/>
              </a:rPr>
              <a:t>一、爱国主义的基本内涵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zh-CN" altLang="en-US" b="1" smtClean="0"/>
              <a:t>骨肉同胞</a:t>
            </a:r>
            <a:endParaRPr lang="zh-CN" altLang="en-US" smtClean="0"/>
          </a:p>
        </p:txBody>
      </p:sp>
      <p:sp>
        <p:nvSpPr>
          <p:cNvPr id="4" name="标题 1"/>
          <p:cNvSpPr txBox="1"/>
          <p:nvPr/>
        </p:nvSpPr>
        <p:spPr bwMode="auto">
          <a:xfrm>
            <a:off x="603250" y="749300"/>
            <a:ext cx="8763000" cy="650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>
              <a:defRPr/>
            </a:pPr>
            <a:r>
              <a:rPr lang="zh-CN" altLang="en-US" sz="3200" b="1" dirty="0">
                <a:latin typeface="华文中宋" panose="02010600040101010101" pitchFamily="2" charset="-122"/>
                <a:ea typeface="华文中宋" panose="02010600040101010101" pitchFamily="2" charset="-122"/>
                <a:cs typeface="+mj-cs"/>
              </a:rPr>
              <a:t>一、爱国主义的基本内涵</a:t>
            </a:r>
            <a:br>
              <a:rPr lang="zh-CN" altLang="en-US" sz="3200" b="1" dirty="0">
                <a:latin typeface="华文中宋" panose="02010600040101010101" pitchFamily="2" charset="-122"/>
                <a:ea typeface="华文中宋" panose="02010600040101010101" pitchFamily="2" charset="-122"/>
                <a:cs typeface="+mj-cs"/>
              </a:rPr>
            </a:br>
            <a:endParaRPr lang="zh-CN" altLang="en-US" sz="3200" b="1" dirty="0">
              <a:latin typeface="华文中宋" panose="02010600040101010101" pitchFamily="2" charset="-122"/>
              <a:ea typeface="华文中宋" panose="02010600040101010101" pitchFamily="2" charset="-122"/>
              <a:cs typeface="+mj-cs"/>
            </a:endParaRPr>
          </a:p>
        </p:txBody>
      </p:sp>
      <p:sp>
        <p:nvSpPr>
          <p:cNvPr id="60420" name="灯片编号占位符 3"/>
          <p:cNvSpPr>
            <a:spLocks noGrp="1"/>
          </p:cNvSpPr>
          <p:nvPr>
            <p:ph type="sldNum" sz="quarter" idx="12"/>
          </p:nvPr>
        </p:nvSpPr>
        <p:spPr bwMode="auto">
          <a:xfrm>
            <a:off x="11409363" y="6270625"/>
            <a:ext cx="5080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fld id="{8FA9E7B1-5484-4AFB-AF27-65484627B1DA}" type="slidenum">
              <a:rPr lang="zh-CN" altLang="en-US">
                <a:solidFill>
                  <a:srgbClr val="898989"/>
                </a:solidFill>
                <a:ea typeface="黑体" panose="02010609060101010101" pitchFamily="49" charset="-122"/>
              </a:rPr>
              <a:pPr/>
              <a:t>34</a:t>
            </a:fld>
            <a:endParaRPr lang="zh-CN" altLang="en-US">
              <a:solidFill>
                <a:srgbClr val="898989"/>
              </a:solidFill>
              <a:ea typeface="黑体" panose="02010609060101010101" pitchFamily="49" charset="-122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72854" y="5819293"/>
            <a:ext cx="10808898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</a:rPr>
              <a:t>2008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年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</a:rPr>
              <a:t>5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月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</a:rPr>
              <a:t>12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日汶川发生里氏震级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</a:rPr>
              <a:t>8.0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级地震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</a:rPr>
              <a:t>……</a:t>
            </a:r>
          </a:p>
        </p:txBody>
      </p:sp>
      <p:pic>
        <p:nvPicPr>
          <p:cNvPr id="60424" name="Picture 4" descr="D:\360安全浏览器下载\t01657bde6fab295210.web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638" y="1989138"/>
            <a:ext cx="5248275" cy="364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5" name="图片 7" descr="279759ee3d6d55fbc01af49c61224f4a21a4dda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971675"/>
            <a:ext cx="543401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标题 1"/>
          <p:cNvSpPr txBox="1"/>
          <p:nvPr/>
        </p:nvSpPr>
        <p:spPr bwMode="auto">
          <a:xfrm>
            <a:off x="755650" y="974725"/>
            <a:ext cx="8763000" cy="650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>
              <a:defRPr/>
            </a:pPr>
            <a:endParaRPr lang="zh-CN" altLang="en-US" sz="3200" b="1" dirty="0">
              <a:latin typeface="华文中宋" panose="02010600040101010101" pitchFamily="2" charset="-122"/>
              <a:ea typeface="华文中宋" panose="02010600040101010101" pitchFamily="2" charset="-122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标题 1"/>
          <p:cNvSpPr txBox="1"/>
          <p:nvPr/>
        </p:nvSpPr>
        <p:spPr bwMode="auto">
          <a:xfrm>
            <a:off x="741363" y="1658938"/>
            <a:ext cx="87630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国家、文化</a:t>
            </a:r>
          </a:p>
        </p:txBody>
      </p:sp>
      <p:sp>
        <p:nvSpPr>
          <p:cNvPr id="61443" name="灯片编号占位符 3"/>
          <p:cNvSpPr>
            <a:spLocks noGrp="1"/>
          </p:cNvSpPr>
          <p:nvPr>
            <p:ph type="sldNum" sz="quarter" idx="12"/>
          </p:nvPr>
        </p:nvSpPr>
        <p:spPr bwMode="auto">
          <a:xfrm>
            <a:off x="11409363" y="6270625"/>
            <a:ext cx="5080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fld id="{59A7B015-ED5D-4A6F-8341-B1D3D9E86FA4}" type="slidenum">
              <a:rPr lang="zh-CN" altLang="en-US">
                <a:solidFill>
                  <a:srgbClr val="898989"/>
                </a:solidFill>
                <a:ea typeface="黑体" panose="02010609060101010101" pitchFamily="49" charset="-122"/>
              </a:rPr>
              <a:pPr/>
              <a:t>35</a:t>
            </a:fld>
            <a:endParaRPr lang="zh-CN" altLang="en-US">
              <a:solidFill>
                <a:srgbClr val="898989"/>
              </a:solidFill>
              <a:ea typeface="黑体" panose="02010609060101010101" pitchFamily="49" charset="-122"/>
            </a:endParaRPr>
          </a:p>
        </p:txBody>
      </p:sp>
      <p:grpSp>
        <p:nvGrpSpPr>
          <p:cNvPr id="61444" name="组合 6"/>
          <p:cNvGrpSpPr/>
          <p:nvPr/>
        </p:nvGrpSpPr>
        <p:grpSpPr bwMode="auto">
          <a:xfrm>
            <a:off x="311150" y="2303463"/>
            <a:ext cx="11418888" cy="3536950"/>
            <a:chOff x="388529" y="2389517"/>
            <a:chExt cx="11418801" cy="3537479"/>
          </a:xfrm>
        </p:grpSpPr>
        <p:pic>
          <p:nvPicPr>
            <p:cNvPr id="61447" name="Picture 2" descr="D:\360安全浏览器下载\6f52-fyrwsqi1630025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8407" y="2397590"/>
              <a:ext cx="6988923" cy="3529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48" name="Picture 3" descr="D:\360安全浏览器下载\99108C4E13433A1B7A8743AFB397F6D40B4E3863_size26_w514_h406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529" y="2389517"/>
              <a:ext cx="4444897" cy="3536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445" name="矩形 8"/>
          <p:cNvSpPr>
            <a:spLocks noChangeArrowheads="1"/>
          </p:cNvSpPr>
          <p:nvPr/>
        </p:nvSpPr>
        <p:spPr bwMode="auto">
          <a:xfrm>
            <a:off x="5027613" y="5875338"/>
            <a:ext cx="2698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《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北京八分钟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》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" name="标题 1"/>
          <p:cNvSpPr txBox="1"/>
          <p:nvPr/>
        </p:nvSpPr>
        <p:spPr bwMode="auto">
          <a:xfrm>
            <a:off x="687388" y="838200"/>
            <a:ext cx="8763000" cy="650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>
              <a:defRPr/>
            </a:pPr>
            <a:r>
              <a:rPr lang="zh-CN" altLang="en-US" sz="3200" b="1" dirty="0">
                <a:latin typeface="华文中宋" panose="02010600040101010101" pitchFamily="2" charset="-122"/>
                <a:ea typeface="华文中宋" panose="02010600040101010101" pitchFamily="2" charset="-122"/>
                <a:cs typeface="+mj-cs"/>
              </a:rPr>
              <a:t>一、爱国主义的基本内涵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灯片编号占位符 3"/>
          <p:cNvSpPr>
            <a:spLocks noGrp="1"/>
          </p:cNvSpPr>
          <p:nvPr>
            <p:ph type="sldNum" sz="quarter" idx="12"/>
          </p:nvPr>
        </p:nvSpPr>
        <p:spPr bwMode="auto">
          <a:xfrm>
            <a:off x="11409363" y="6270625"/>
            <a:ext cx="5080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fld id="{8426D3AD-DBE0-4205-8B59-D6FEE898168A}" type="slidenum">
              <a:rPr lang="zh-CN" altLang="en-US">
                <a:solidFill>
                  <a:srgbClr val="898989"/>
                </a:solidFill>
                <a:ea typeface="黑体" panose="02010609060101010101" pitchFamily="49" charset="-122"/>
              </a:rPr>
              <a:pPr/>
              <a:t>36</a:t>
            </a:fld>
            <a:endParaRPr lang="zh-CN" altLang="en-US">
              <a:solidFill>
                <a:srgbClr val="898989"/>
              </a:solidFill>
              <a:ea typeface="黑体" panose="02010609060101010101" pitchFamily="49" charset="-122"/>
            </a:endParaRPr>
          </a:p>
        </p:txBody>
      </p:sp>
      <p:pic>
        <p:nvPicPr>
          <p:cNvPr id="62467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9138" y="2132013"/>
            <a:ext cx="11041062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TextBox 5"/>
          <p:cNvSpPr txBox="1">
            <a:spLocks noChangeArrowheads="1"/>
          </p:cNvSpPr>
          <p:nvPr/>
        </p:nvSpPr>
        <p:spPr bwMode="auto">
          <a:xfrm>
            <a:off x="973138" y="2365375"/>
            <a:ext cx="104584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爱祖国的大好河山</a:t>
            </a:r>
            <a:endParaRPr lang="en-US" altLang="zh-CN" sz="28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爱自己的骨肉同胞</a:t>
            </a:r>
            <a:endParaRPr lang="en-US" altLang="zh-CN" sz="28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爱祖国的灿烂文化</a:t>
            </a:r>
            <a:endParaRPr lang="en-US" altLang="zh-CN" sz="28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爱自己的国家</a:t>
            </a:r>
          </a:p>
        </p:txBody>
      </p:sp>
      <p:sp>
        <p:nvSpPr>
          <p:cNvPr id="7" name="标题 1"/>
          <p:cNvSpPr txBox="1"/>
          <p:nvPr/>
        </p:nvSpPr>
        <p:spPr bwMode="auto">
          <a:xfrm>
            <a:off x="746125" y="808038"/>
            <a:ext cx="8763000" cy="650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>
              <a:defRPr/>
            </a:pPr>
            <a:r>
              <a:rPr lang="zh-CN" altLang="en-US" sz="3200" b="1" dirty="0">
                <a:latin typeface="华文中宋" panose="02010600040101010101" pitchFamily="2" charset="-122"/>
                <a:ea typeface="华文中宋" panose="02010600040101010101" pitchFamily="2" charset="-122"/>
                <a:cs typeface="+mj-cs"/>
              </a:rPr>
              <a:t>一、爱国主义的基本内涵</a:t>
            </a:r>
          </a:p>
        </p:txBody>
      </p:sp>
      <p:sp>
        <p:nvSpPr>
          <p:cNvPr id="8" name="标题 1"/>
          <p:cNvSpPr txBox="1"/>
          <p:nvPr/>
        </p:nvSpPr>
        <p:spPr bwMode="auto">
          <a:xfrm>
            <a:off x="957263" y="1490663"/>
            <a:ext cx="8763000" cy="650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>
              <a:defRPr/>
            </a:pPr>
            <a:r>
              <a:rPr lang="zh-CN" altLang="en-US" sz="3200" b="1">
                <a:latin typeface="华文中宋" panose="02010600040101010101" pitchFamily="2" charset="-122"/>
                <a:ea typeface="华文中宋" panose="02010600040101010101" pitchFamily="2" charset="-122"/>
                <a:cs typeface="+mj-cs"/>
              </a:rPr>
              <a:t>基本要求</a:t>
            </a:r>
            <a:endParaRPr lang="zh-CN" altLang="en-US" sz="3200" b="1" dirty="0">
              <a:latin typeface="华文中宋" panose="02010600040101010101" pitchFamily="2" charset="-122"/>
              <a:ea typeface="华文中宋" panose="02010600040101010101" pitchFamily="2" charset="-122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/>
          <p:nvPr/>
        </p:nvSpPr>
        <p:spPr bwMode="auto">
          <a:xfrm>
            <a:off x="738188" y="873125"/>
            <a:ext cx="8763000" cy="650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>
              <a:defRPr/>
            </a:pPr>
            <a:r>
              <a:rPr lang="zh-CN" altLang="en-US" sz="3200" b="1" dirty="0">
                <a:latin typeface="华文中宋" panose="02010600040101010101" pitchFamily="2" charset="-122"/>
                <a:ea typeface="华文中宋" panose="02010600040101010101" pitchFamily="2" charset="-122"/>
                <a:cs typeface="+mj-cs"/>
              </a:rPr>
              <a:t>二、新时代的爱国主义</a:t>
            </a:r>
          </a:p>
        </p:txBody>
      </p:sp>
      <p:sp>
        <p:nvSpPr>
          <p:cNvPr id="63491" name="灯片编号占位符 3"/>
          <p:cNvSpPr>
            <a:spLocks noGrp="1"/>
          </p:cNvSpPr>
          <p:nvPr>
            <p:ph type="sldNum" sz="quarter" idx="12"/>
          </p:nvPr>
        </p:nvSpPr>
        <p:spPr bwMode="auto">
          <a:xfrm>
            <a:off x="11409363" y="6270625"/>
            <a:ext cx="5080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fld id="{96C9A1DE-B3B8-4DA6-AD5B-BF9932D55886}" type="slidenum">
              <a:rPr lang="zh-CN" altLang="en-US">
                <a:solidFill>
                  <a:srgbClr val="898989"/>
                </a:solidFill>
                <a:ea typeface="黑体" panose="02010609060101010101" pitchFamily="49" charset="-122"/>
              </a:rPr>
              <a:pPr/>
              <a:t>37</a:t>
            </a:fld>
            <a:endParaRPr lang="zh-CN" altLang="en-US">
              <a:solidFill>
                <a:srgbClr val="898989"/>
              </a:solidFill>
              <a:ea typeface="黑体" panose="02010609060101010101" pitchFamily="49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960438" y="2919413"/>
            <a:ext cx="10337800" cy="3187700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zh-CN" sz="3600" dirty="0"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defRPr/>
            </a:pPr>
            <a:endParaRPr lang="en-US" altLang="zh-CN" sz="3600" dirty="0"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lnSpc>
                <a:spcPct val="150000"/>
              </a:lnSpc>
              <a:buClr>
                <a:schemeClr val="folHlink"/>
              </a:buClr>
              <a:buSzPct val="85000"/>
              <a:defRPr/>
            </a:pPr>
            <a:r>
              <a:rPr lang="zh-CN" altLang="en-US" sz="28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（一）坚持爱国主义和社会主义相统一</a:t>
            </a:r>
            <a:r>
              <a:rPr lang="en-US" altLang="zh-CN" sz="28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</a:p>
          <a:p>
            <a:pPr algn="ctr">
              <a:lnSpc>
                <a:spcPct val="150000"/>
              </a:lnSpc>
              <a:buClr>
                <a:schemeClr val="folHlink"/>
              </a:buClr>
              <a:buSzPct val="85000"/>
              <a:defRPr/>
            </a:pPr>
            <a:r>
              <a:rPr lang="zh-CN" altLang="en-US" sz="28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（二）维护祖国统一和民族团结</a:t>
            </a:r>
            <a:endParaRPr lang="en-US" altLang="zh-CN" sz="28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>
              <a:lnSpc>
                <a:spcPct val="150000"/>
              </a:lnSpc>
              <a:buClr>
                <a:schemeClr val="folHlink"/>
              </a:buClr>
              <a:buSzPct val="85000"/>
              <a:defRPr/>
            </a:pPr>
            <a:r>
              <a:rPr lang="zh-CN" altLang="en-US" sz="28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（三）尊重和传承中华民族历史和文化</a:t>
            </a:r>
            <a:endParaRPr lang="en-US" altLang="zh-CN" sz="28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>
              <a:lnSpc>
                <a:spcPct val="150000"/>
              </a:lnSpc>
              <a:buClr>
                <a:schemeClr val="folHlink"/>
              </a:buClr>
              <a:buSzPct val="85000"/>
              <a:defRPr/>
            </a:pPr>
            <a:r>
              <a:rPr lang="zh-CN" altLang="en-US" sz="28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（四）必须坚持立足民族又面向世界</a:t>
            </a:r>
          </a:p>
          <a:p>
            <a:pPr algn="ctr">
              <a:defRPr/>
            </a:pPr>
            <a:endParaRPr lang="zh-CN" altLang="en-US" sz="2800" dirty="0"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defRPr/>
            </a:pPr>
            <a:endParaRPr lang="en-US" altLang="zh-CN" sz="2800" dirty="0"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defRPr/>
            </a:pPr>
            <a:endParaRPr lang="zh-CN" alt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3493" name="矩形 6"/>
          <p:cNvSpPr>
            <a:spLocks noChangeArrowheads="1"/>
          </p:cNvSpPr>
          <p:nvPr/>
        </p:nvSpPr>
        <p:spPr bwMode="auto">
          <a:xfrm>
            <a:off x="846138" y="1905000"/>
            <a:ext cx="106092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爱国主义是历史的、具体的，在不同历史时代和文化背景下产生的爱国主义，具有不同的内涵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标题 1"/>
          <p:cNvSpPr>
            <a:spLocks noGrp="1"/>
          </p:cNvSpPr>
          <p:nvPr>
            <p:ph type="title"/>
          </p:nvPr>
        </p:nvSpPr>
        <p:spPr>
          <a:xfrm>
            <a:off x="603250" y="822325"/>
            <a:ext cx="8763000" cy="650875"/>
          </a:xfrm>
        </p:spPr>
        <p:txBody>
          <a:bodyPr>
            <a:normAutofit fontScale="90000"/>
          </a:bodyPr>
          <a:lstStyle/>
          <a:p>
            <a:r>
              <a:rPr lang="zh-CN" altLang="en-US" smtClean="0"/>
              <a:t>二、新时代的爱国主义</a:t>
            </a:r>
          </a:p>
        </p:txBody>
      </p:sp>
      <p:sp>
        <p:nvSpPr>
          <p:cNvPr id="64515" name="灯片编号占位符 3"/>
          <p:cNvSpPr>
            <a:spLocks noGrp="1"/>
          </p:cNvSpPr>
          <p:nvPr>
            <p:ph type="sldNum" sz="quarter" idx="12"/>
          </p:nvPr>
        </p:nvSpPr>
        <p:spPr bwMode="auto">
          <a:xfrm>
            <a:off x="11409363" y="6270625"/>
            <a:ext cx="5080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fld id="{79845EE4-4549-4797-8F9F-11BD0C9E2D8A}" type="slidenum">
              <a:rPr lang="zh-CN" altLang="en-US">
                <a:solidFill>
                  <a:srgbClr val="898989"/>
                </a:solidFill>
                <a:ea typeface="黑体" panose="02010609060101010101" pitchFamily="49" charset="-122"/>
              </a:rPr>
              <a:pPr/>
              <a:t>38</a:t>
            </a:fld>
            <a:endParaRPr lang="zh-CN" altLang="en-US">
              <a:solidFill>
                <a:srgbClr val="898989"/>
              </a:solidFill>
              <a:ea typeface="黑体" panose="02010609060101010101" pitchFamily="49" charset="-122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7780235" y="2873259"/>
            <a:ext cx="3694009" cy="3416320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400" dirty="0">
                <a:latin typeface="+mn-ea"/>
              </a:rPr>
              <a:t>      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虽然科学没有国界，科学家却是有祖国的。正因为祖国贫穷落后，才更需要科学工作者努力去改变她的面貌。 </a:t>
            </a:r>
            <a:endParaRPr lang="en-US" altLang="zh-CN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r">
              <a:lnSpc>
                <a:spcPct val="150000"/>
              </a:lnSpc>
              <a:defRPr/>
            </a:pP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——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钱三强</a:t>
            </a:r>
          </a:p>
        </p:txBody>
      </p:sp>
      <p:grpSp>
        <p:nvGrpSpPr>
          <p:cNvPr id="64519" name="组合 6"/>
          <p:cNvGrpSpPr/>
          <p:nvPr/>
        </p:nvGrpSpPr>
        <p:grpSpPr bwMode="auto">
          <a:xfrm>
            <a:off x="1182688" y="2906713"/>
            <a:ext cx="6319837" cy="3390900"/>
            <a:chOff x="1210575" y="3023312"/>
            <a:chExt cx="5526656" cy="3116799"/>
          </a:xfrm>
        </p:grpSpPr>
        <p:sp>
          <p:nvSpPr>
            <p:cNvPr id="64521" name="矩形 6"/>
            <p:cNvSpPr>
              <a:spLocks noChangeArrowheads="1"/>
            </p:cNvSpPr>
            <p:nvPr/>
          </p:nvSpPr>
          <p:spPr bwMode="auto">
            <a:xfrm>
              <a:off x="1381760" y="5461327"/>
              <a:ext cx="1691647" cy="678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/>
                <a:t>“中国航天之父”</a:t>
              </a:r>
              <a:endParaRPr lang="en-US" altLang="zh-CN" sz="1400"/>
            </a:p>
            <a:p>
              <a:pPr algn="ctr">
                <a:lnSpc>
                  <a:spcPct val="150000"/>
                </a:lnSpc>
              </a:pPr>
              <a:r>
                <a:rPr lang="zh-CN" altLang="en-US" sz="1400"/>
                <a:t>“中国导弹之父”</a:t>
              </a:r>
              <a:endParaRPr lang="en-US" altLang="zh-CN" sz="1400"/>
            </a:p>
          </p:txBody>
        </p:sp>
        <p:sp>
          <p:nvSpPr>
            <p:cNvPr id="64522" name="矩形 7"/>
            <p:cNvSpPr>
              <a:spLocks noChangeArrowheads="1"/>
            </p:cNvSpPr>
            <p:nvPr/>
          </p:nvSpPr>
          <p:spPr bwMode="auto">
            <a:xfrm>
              <a:off x="4925359" y="5685611"/>
              <a:ext cx="1758350" cy="282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1400"/>
                <a:t>“中国近代力学之父”</a:t>
              </a:r>
              <a:endParaRPr lang="en-US" altLang="zh-CN" sz="1400"/>
            </a:p>
          </p:txBody>
        </p:sp>
        <p:sp>
          <p:nvSpPr>
            <p:cNvPr id="64523" name="矩形 8"/>
            <p:cNvSpPr>
              <a:spLocks noChangeArrowheads="1"/>
            </p:cNvSpPr>
            <p:nvPr/>
          </p:nvSpPr>
          <p:spPr bwMode="auto">
            <a:xfrm>
              <a:off x="3116377" y="5685609"/>
              <a:ext cx="180049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1400"/>
                <a:t>“中国原子弹之父”</a:t>
              </a:r>
              <a:endParaRPr lang="en-US" altLang="zh-CN" sz="1400"/>
            </a:p>
          </p:txBody>
        </p:sp>
        <p:pic>
          <p:nvPicPr>
            <p:cNvPr id="64524" name="Picture 2" descr="D:\360安全浏览器下载\3b87e950352ac65c96cf8985fbf2b21192138a7a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0575" y="3023312"/>
              <a:ext cx="5526656" cy="2450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圆角矩形 10"/>
          <p:cNvSpPr/>
          <p:nvPr/>
        </p:nvSpPr>
        <p:spPr>
          <a:xfrm>
            <a:off x="977900" y="1530350"/>
            <a:ext cx="10339388" cy="1166813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800" dirty="0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坚持爱国主义和社会主义相统一</a:t>
            </a:r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lang="zh-CN" altLang="en-US" sz="2800" dirty="0">
              <a:solidFill>
                <a:schemeClr val="accent2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"/>
          <p:cNvSpPr txBox="1"/>
          <p:nvPr/>
        </p:nvSpPr>
        <p:spPr bwMode="auto">
          <a:xfrm>
            <a:off x="603250" y="433388"/>
            <a:ext cx="8763000" cy="650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>
              <a:defRPr/>
            </a:pPr>
            <a:r>
              <a:rPr lang="zh-CN" altLang="en-US" sz="3200" b="1" dirty="0">
                <a:latin typeface="华文中宋" panose="02010600040101010101" pitchFamily="2" charset="-122"/>
                <a:ea typeface="华文中宋" panose="02010600040101010101" pitchFamily="2" charset="-122"/>
                <a:cs typeface="+mj-cs"/>
              </a:rPr>
              <a:t>二、新时代的爱国主义</a:t>
            </a:r>
          </a:p>
        </p:txBody>
      </p:sp>
      <p:sp>
        <p:nvSpPr>
          <p:cNvPr id="65539" name="灯片编号占位符 3"/>
          <p:cNvSpPr>
            <a:spLocks noGrp="1"/>
          </p:cNvSpPr>
          <p:nvPr>
            <p:ph type="sldNum" sz="quarter" idx="12"/>
          </p:nvPr>
        </p:nvSpPr>
        <p:spPr bwMode="auto">
          <a:xfrm>
            <a:off x="11409363" y="6270625"/>
            <a:ext cx="5080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fld id="{3B3A39B8-510A-4898-8D6C-D8E60489F609}" type="slidenum">
              <a:rPr lang="zh-CN" altLang="en-US">
                <a:solidFill>
                  <a:srgbClr val="898989"/>
                </a:solidFill>
                <a:ea typeface="黑体" panose="02010609060101010101" pitchFamily="49" charset="-122"/>
              </a:rPr>
              <a:pPr/>
              <a:t>39</a:t>
            </a:fld>
            <a:endParaRPr lang="zh-CN" altLang="en-US">
              <a:solidFill>
                <a:srgbClr val="898989"/>
              </a:solidFill>
              <a:ea typeface="黑体" panose="02010609060101010101" pitchFamily="49" charset="-122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977900" y="1530350"/>
            <a:ext cx="10339388" cy="1166813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800" dirty="0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维护祖国统一和民族团结</a:t>
            </a:r>
          </a:p>
        </p:txBody>
      </p:sp>
      <p:pic>
        <p:nvPicPr>
          <p:cNvPr id="65541" name="Picture 3" descr="D:\360安全浏览器下载\timg (20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5525" y="2847975"/>
            <a:ext cx="4941888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6115664" y="2806350"/>
            <a:ext cx="5230761" cy="3416320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1600" dirty="0"/>
              <a:t>           </a:t>
            </a:r>
            <a:r>
              <a:rPr lang="zh-CN" altLang="en-US" sz="800" dirty="0"/>
              <a:t>  </a:t>
            </a:r>
            <a:endParaRPr lang="en-US" altLang="zh-CN" sz="800" dirty="0"/>
          </a:p>
          <a:p>
            <a:pPr>
              <a:lnSpc>
                <a:spcPct val="150000"/>
              </a:lnSpc>
              <a:defRPr/>
            </a:pP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    党的十九大报告明确提出，要铸牢中华民族共同体意识，促进各民族像石榴籽一样紧紧抱在一起。</a:t>
            </a:r>
            <a:endParaRPr lang="en-US" altLang="zh-CN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4"/>
          <p:cNvGrpSpPr/>
          <p:nvPr/>
        </p:nvGrpSpPr>
        <p:grpSpPr bwMode="auto">
          <a:xfrm>
            <a:off x="1422400" y="0"/>
            <a:ext cx="9245600" cy="1219200"/>
            <a:chOff x="672" y="48"/>
            <a:chExt cx="4368" cy="768"/>
          </a:xfrm>
        </p:grpSpPr>
        <p:grpSp>
          <p:nvGrpSpPr>
            <p:cNvPr id="13374" name="Group 5"/>
            <p:cNvGrpSpPr/>
            <p:nvPr/>
          </p:nvGrpSpPr>
          <p:grpSpPr bwMode="auto">
            <a:xfrm>
              <a:off x="912" y="288"/>
              <a:ext cx="4128" cy="432"/>
              <a:chOff x="864" y="144"/>
              <a:chExt cx="4128" cy="432"/>
            </a:xfrm>
          </p:grpSpPr>
          <p:sp>
            <p:nvSpPr>
              <p:cNvPr id="52230" name="AutoShape 6"/>
              <p:cNvSpPr>
                <a:spLocks noChangeArrowheads="1"/>
              </p:cNvSpPr>
              <p:nvPr/>
            </p:nvSpPr>
            <p:spPr bwMode="auto">
              <a:xfrm>
                <a:off x="864" y="144"/>
                <a:ext cx="4128" cy="432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rgbClr val="CC6C8C"/>
                  </a:gs>
                  <a:gs pos="50000">
                    <a:srgbClr val="CC6C8C">
                      <a:gamma/>
                      <a:shade val="66275"/>
                      <a:invGamma/>
                    </a:srgbClr>
                  </a:gs>
                  <a:gs pos="100000">
                    <a:srgbClr val="CC6C8C"/>
                  </a:gs>
                </a:gsLst>
                <a:lin ang="2700000" scaled="1"/>
              </a:gradFill>
              <a:ln w="57150">
                <a:solidFill>
                  <a:srgbClr val="FFFFFF"/>
                </a:solidFill>
                <a:round/>
              </a:ln>
              <a:effectLst/>
            </p:spPr>
            <p:txBody>
              <a:bodyPr anchor="ctr"/>
              <a:lstStyle/>
              <a:p>
                <a:pPr algn="ctr" latinLnBrk="1">
                  <a:defRPr/>
                </a:pPr>
                <a:endParaRPr kumimoji="1" lang="zh-CN" altLang="zh-CN" sz="36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</a:endParaRPr>
              </a:p>
            </p:txBody>
          </p:sp>
          <p:sp>
            <p:nvSpPr>
              <p:cNvPr id="52231" name="Text Box 7"/>
              <p:cNvSpPr txBox="1">
                <a:spLocks noChangeArrowheads="1"/>
              </p:cNvSpPr>
              <p:nvPr/>
            </p:nvSpPr>
            <p:spPr bwMode="auto">
              <a:xfrm>
                <a:off x="1152" y="153"/>
                <a:ext cx="3552" cy="30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zh-CN" altLang="en-US" sz="2600" b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黑体" panose="02010609060101010101" pitchFamily="49" charset="-122"/>
                    <a:ea typeface="黑体" panose="02010609060101010101" pitchFamily="49" charset="-122"/>
                  </a:rPr>
                  <a:t>一、爱国主义的科学内涵</a:t>
                </a:r>
                <a:endParaRPr lang="zh-CN" altLang="en-US" sz="260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pic>
          <p:nvPicPr>
            <p:cNvPr id="13375" name="Picture 8" descr="chinaz2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48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315" name="Group 14"/>
          <p:cNvGrpSpPr/>
          <p:nvPr/>
        </p:nvGrpSpPr>
        <p:grpSpPr bwMode="auto">
          <a:xfrm>
            <a:off x="-61913" y="0"/>
            <a:ext cx="12355513" cy="6927850"/>
            <a:chOff x="0" y="0"/>
            <a:chExt cx="5760" cy="4320"/>
          </a:xfrm>
        </p:grpSpPr>
        <p:pic>
          <p:nvPicPr>
            <p:cNvPr id="13372" name="Picture 12" descr="r_200701011115121321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37" name="Text Box 13"/>
            <p:cNvSpPr txBox="1">
              <a:spLocks noChangeArrowheads="1"/>
            </p:cNvSpPr>
            <p:nvPr/>
          </p:nvSpPr>
          <p:spPr bwMode="auto">
            <a:xfrm>
              <a:off x="3888" y="1488"/>
              <a:ext cx="1872" cy="40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zh-CN" altLang="en-US" sz="36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</a:rPr>
                <a:t>万里长城</a:t>
              </a:r>
            </a:p>
          </p:txBody>
        </p:sp>
      </p:grpSp>
      <p:grpSp>
        <p:nvGrpSpPr>
          <p:cNvPr id="13316" name="Group 17"/>
          <p:cNvGrpSpPr/>
          <p:nvPr/>
        </p:nvGrpSpPr>
        <p:grpSpPr bwMode="auto">
          <a:xfrm>
            <a:off x="-93663" y="-34925"/>
            <a:ext cx="12401551" cy="6997700"/>
            <a:chOff x="0" y="11"/>
            <a:chExt cx="5792" cy="4323"/>
          </a:xfrm>
        </p:grpSpPr>
        <p:pic>
          <p:nvPicPr>
            <p:cNvPr id="13370" name="Picture 15" descr="承德避暑山庄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"/>
              <a:ext cx="5792" cy="4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40" name="Text Box 16"/>
            <p:cNvSpPr txBox="1">
              <a:spLocks noChangeArrowheads="1"/>
            </p:cNvSpPr>
            <p:nvPr/>
          </p:nvSpPr>
          <p:spPr bwMode="auto">
            <a:xfrm>
              <a:off x="3648" y="144"/>
              <a:ext cx="2032" cy="35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zh-CN" altLang="en-US" sz="3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</a:rPr>
                <a:t>承德避暑山庄</a:t>
              </a:r>
            </a:p>
          </p:txBody>
        </p:sp>
      </p:grpSp>
      <p:grpSp>
        <p:nvGrpSpPr>
          <p:cNvPr id="13317" name="Group 20"/>
          <p:cNvGrpSpPr/>
          <p:nvPr/>
        </p:nvGrpSpPr>
        <p:grpSpPr bwMode="auto">
          <a:xfrm>
            <a:off x="-93663" y="-34925"/>
            <a:ext cx="12399963" cy="7013575"/>
            <a:chOff x="14" y="9"/>
            <a:chExt cx="5782" cy="4347"/>
          </a:xfrm>
        </p:grpSpPr>
        <p:pic>
          <p:nvPicPr>
            <p:cNvPr id="13368" name="Picture 18" descr="布达拉宫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" y="9"/>
              <a:ext cx="5782" cy="4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43" name="Text Box 19"/>
            <p:cNvSpPr txBox="1">
              <a:spLocks noChangeArrowheads="1"/>
            </p:cNvSpPr>
            <p:nvPr/>
          </p:nvSpPr>
          <p:spPr bwMode="auto">
            <a:xfrm>
              <a:off x="3648" y="1488"/>
              <a:ext cx="1864" cy="39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zh-CN" altLang="en-US" sz="36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</a:rPr>
                <a:t>布达拉宫</a:t>
              </a:r>
            </a:p>
          </p:txBody>
        </p:sp>
      </p:grpSp>
      <p:grpSp>
        <p:nvGrpSpPr>
          <p:cNvPr id="13318" name="Group 23"/>
          <p:cNvGrpSpPr/>
          <p:nvPr/>
        </p:nvGrpSpPr>
        <p:grpSpPr bwMode="auto">
          <a:xfrm>
            <a:off x="-207963" y="-52388"/>
            <a:ext cx="12814301" cy="7048501"/>
            <a:chOff x="0" y="0"/>
            <a:chExt cx="5952" cy="4357"/>
          </a:xfrm>
        </p:grpSpPr>
        <p:sp>
          <p:nvSpPr>
            <p:cNvPr id="13366" name="Picture 21" descr="莫高窟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5811" cy="4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2246" name="Text Box 22"/>
            <p:cNvSpPr txBox="1">
              <a:spLocks noChangeArrowheads="1"/>
            </p:cNvSpPr>
            <p:nvPr/>
          </p:nvSpPr>
          <p:spPr bwMode="auto">
            <a:xfrm>
              <a:off x="3984" y="144"/>
              <a:ext cx="1968" cy="35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zh-CN" altLang="en-US" sz="3200"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</a:rPr>
                <a:t>敦煌莫高窟   </a:t>
              </a:r>
            </a:p>
          </p:txBody>
        </p:sp>
      </p:grpSp>
      <p:grpSp>
        <p:nvGrpSpPr>
          <p:cNvPr id="13319" name="Group 26"/>
          <p:cNvGrpSpPr/>
          <p:nvPr/>
        </p:nvGrpSpPr>
        <p:grpSpPr bwMode="auto">
          <a:xfrm>
            <a:off x="-163513" y="0"/>
            <a:ext cx="12425363" cy="7031038"/>
            <a:chOff x="35" y="0"/>
            <a:chExt cx="5770" cy="4365"/>
          </a:xfrm>
        </p:grpSpPr>
        <p:sp>
          <p:nvSpPr>
            <p:cNvPr id="13364" name="Picture 24" descr="莫高窟01"/>
            <p:cNvSpPr>
              <a:spLocks noChangeAspect="1" noChangeArrowheads="1"/>
            </p:cNvSpPr>
            <p:nvPr/>
          </p:nvSpPr>
          <p:spPr bwMode="auto">
            <a:xfrm>
              <a:off x="35" y="0"/>
              <a:ext cx="5770" cy="4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2249" name="Text Box 25"/>
            <p:cNvSpPr txBox="1">
              <a:spLocks noChangeArrowheads="1"/>
            </p:cNvSpPr>
            <p:nvPr/>
          </p:nvSpPr>
          <p:spPr bwMode="auto">
            <a:xfrm>
              <a:off x="3264" y="768"/>
              <a:ext cx="2352" cy="39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zh-CN" altLang="en-US" sz="36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</a:rPr>
                <a:t>敦煌莫高窟</a:t>
              </a:r>
            </a:p>
          </p:txBody>
        </p:sp>
      </p:grpSp>
      <p:grpSp>
        <p:nvGrpSpPr>
          <p:cNvPr id="13320" name="Group 29"/>
          <p:cNvGrpSpPr/>
          <p:nvPr/>
        </p:nvGrpSpPr>
        <p:grpSpPr bwMode="auto">
          <a:xfrm>
            <a:off x="-207963" y="-69850"/>
            <a:ext cx="12515851" cy="7118350"/>
            <a:chOff x="0" y="0"/>
            <a:chExt cx="5812" cy="4371"/>
          </a:xfrm>
        </p:grpSpPr>
        <p:pic>
          <p:nvPicPr>
            <p:cNvPr id="13362" name="Picture 27" descr="四川黄龙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812" cy="4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52" name="Text Box 28"/>
            <p:cNvSpPr txBox="1">
              <a:spLocks noChangeArrowheads="1"/>
            </p:cNvSpPr>
            <p:nvPr/>
          </p:nvSpPr>
          <p:spPr bwMode="auto">
            <a:xfrm>
              <a:off x="3840" y="192"/>
              <a:ext cx="1776" cy="39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zh-CN" altLang="en-US" sz="36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</a:rPr>
                <a:t>四川黄龙</a:t>
              </a:r>
            </a:p>
          </p:txBody>
        </p:sp>
      </p:grpSp>
      <p:grpSp>
        <p:nvGrpSpPr>
          <p:cNvPr id="13321" name="Group 32"/>
          <p:cNvGrpSpPr/>
          <p:nvPr/>
        </p:nvGrpSpPr>
        <p:grpSpPr bwMode="auto">
          <a:xfrm>
            <a:off x="-230188" y="-69850"/>
            <a:ext cx="12560301" cy="7151688"/>
            <a:chOff x="0" y="0"/>
            <a:chExt cx="5815" cy="4384"/>
          </a:xfrm>
        </p:grpSpPr>
        <p:pic>
          <p:nvPicPr>
            <p:cNvPr id="13360" name="Picture 30" descr="张家界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815" cy="4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55" name="Text Box 31"/>
            <p:cNvSpPr txBox="1">
              <a:spLocks noChangeArrowheads="1"/>
            </p:cNvSpPr>
            <p:nvPr/>
          </p:nvSpPr>
          <p:spPr bwMode="auto">
            <a:xfrm>
              <a:off x="2688" y="192"/>
              <a:ext cx="1920" cy="39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zh-CN" altLang="en-US" sz="3600" b="1">
                  <a:solidFill>
                    <a:srgbClr val="00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</a:rPr>
                <a:t>张家界</a:t>
              </a:r>
            </a:p>
          </p:txBody>
        </p:sp>
      </p:grpSp>
      <p:grpSp>
        <p:nvGrpSpPr>
          <p:cNvPr id="13322" name="Group 35"/>
          <p:cNvGrpSpPr/>
          <p:nvPr/>
        </p:nvGrpSpPr>
        <p:grpSpPr bwMode="auto">
          <a:xfrm>
            <a:off x="-233363" y="-69850"/>
            <a:ext cx="12563476" cy="7169150"/>
            <a:chOff x="-1" y="-28"/>
            <a:chExt cx="5805" cy="4424"/>
          </a:xfrm>
        </p:grpSpPr>
        <p:sp>
          <p:nvSpPr>
            <p:cNvPr id="13358" name="Picture 33" descr="武陵源仙境"/>
            <p:cNvSpPr>
              <a:spLocks noChangeAspect="1" noChangeArrowheads="1"/>
            </p:cNvSpPr>
            <p:nvPr/>
          </p:nvSpPr>
          <p:spPr bwMode="auto">
            <a:xfrm>
              <a:off x="-1" y="-28"/>
              <a:ext cx="5805" cy="4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2258" name="Text Box 34"/>
            <p:cNvSpPr txBox="1">
              <a:spLocks noChangeArrowheads="1"/>
            </p:cNvSpPr>
            <p:nvPr/>
          </p:nvSpPr>
          <p:spPr bwMode="auto">
            <a:xfrm>
              <a:off x="3648" y="240"/>
              <a:ext cx="1968" cy="39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zh-CN" altLang="en-US" sz="3600" b="1">
                  <a:solidFill>
                    <a:srgbClr val="00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</a:rPr>
                <a:t>武陵源仙境</a:t>
              </a:r>
            </a:p>
          </p:txBody>
        </p:sp>
      </p:grpSp>
      <p:grpSp>
        <p:nvGrpSpPr>
          <p:cNvPr id="13323" name="Group 38"/>
          <p:cNvGrpSpPr/>
          <p:nvPr/>
        </p:nvGrpSpPr>
        <p:grpSpPr bwMode="auto">
          <a:xfrm>
            <a:off x="-296863" y="-103188"/>
            <a:ext cx="12630151" cy="7204076"/>
            <a:chOff x="-22" y="-46"/>
            <a:chExt cx="5820" cy="4435"/>
          </a:xfrm>
        </p:grpSpPr>
        <p:sp>
          <p:nvSpPr>
            <p:cNvPr id="13356" name="Picture 36" descr="长江三峡"/>
            <p:cNvSpPr>
              <a:spLocks noChangeAspect="1" noChangeArrowheads="1"/>
            </p:cNvSpPr>
            <p:nvPr/>
          </p:nvSpPr>
          <p:spPr bwMode="auto">
            <a:xfrm>
              <a:off x="-22" y="-46"/>
              <a:ext cx="5820" cy="4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2261" name="Text Box 37"/>
            <p:cNvSpPr txBox="1">
              <a:spLocks noChangeArrowheads="1"/>
            </p:cNvSpPr>
            <p:nvPr/>
          </p:nvSpPr>
          <p:spPr bwMode="auto">
            <a:xfrm>
              <a:off x="2880" y="288"/>
              <a:ext cx="1643" cy="39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zh-CN" altLang="en-US" sz="3600" b="1">
                  <a:solidFill>
                    <a:srgbClr val="00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</a:rPr>
                <a:t>长江三峡 </a:t>
              </a:r>
            </a:p>
          </p:txBody>
        </p:sp>
      </p:grpSp>
      <p:grpSp>
        <p:nvGrpSpPr>
          <p:cNvPr id="13324" name="Group 41"/>
          <p:cNvGrpSpPr/>
          <p:nvPr/>
        </p:nvGrpSpPr>
        <p:grpSpPr bwMode="auto">
          <a:xfrm>
            <a:off x="-274638" y="-157163"/>
            <a:ext cx="12766676" cy="7273926"/>
            <a:chOff x="-8" y="-16"/>
            <a:chExt cx="5912" cy="4426"/>
          </a:xfrm>
        </p:grpSpPr>
        <p:pic>
          <p:nvPicPr>
            <p:cNvPr id="13354" name="Picture 39" descr="黄河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" y="-16"/>
              <a:ext cx="5851" cy="4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64" name="Text Box 40"/>
            <p:cNvSpPr txBox="1">
              <a:spLocks noChangeArrowheads="1"/>
            </p:cNvSpPr>
            <p:nvPr/>
          </p:nvSpPr>
          <p:spPr bwMode="auto">
            <a:xfrm>
              <a:off x="4368" y="816"/>
              <a:ext cx="1536" cy="39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zh-CN" altLang="en-US" sz="36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</a:rPr>
                <a:t>黄 河</a:t>
              </a:r>
            </a:p>
          </p:txBody>
        </p:sp>
      </p:grpSp>
      <p:grpSp>
        <p:nvGrpSpPr>
          <p:cNvPr id="13325" name="Group 44"/>
          <p:cNvGrpSpPr/>
          <p:nvPr/>
        </p:nvGrpSpPr>
        <p:grpSpPr bwMode="auto">
          <a:xfrm>
            <a:off x="-304800" y="-152400"/>
            <a:ext cx="12676188" cy="7273925"/>
            <a:chOff x="-19" y="-13"/>
            <a:chExt cx="5877" cy="4434"/>
          </a:xfrm>
        </p:grpSpPr>
        <p:pic>
          <p:nvPicPr>
            <p:cNvPr id="13352" name="Picture 42" descr="黄山01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" y="-13"/>
              <a:ext cx="5877" cy="4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67" name="Text Box 43"/>
            <p:cNvSpPr txBox="1">
              <a:spLocks noChangeArrowheads="1"/>
            </p:cNvSpPr>
            <p:nvPr/>
          </p:nvSpPr>
          <p:spPr bwMode="auto">
            <a:xfrm>
              <a:off x="3792" y="480"/>
              <a:ext cx="1632" cy="40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zh-CN" altLang="en-US" sz="36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</a:rPr>
                <a:t>黄山</a:t>
              </a:r>
            </a:p>
          </p:txBody>
        </p:sp>
      </p:grpSp>
      <p:grpSp>
        <p:nvGrpSpPr>
          <p:cNvPr id="13326" name="Group 47"/>
          <p:cNvGrpSpPr/>
          <p:nvPr/>
        </p:nvGrpSpPr>
        <p:grpSpPr bwMode="auto">
          <a:xfrm>
            <a:off x="-304800" y="-152400"/>
            <a:ext cx="12700000" cy="7273925"/>
            <a:chOff x="-22" y="0"/>
            <a:chExt cx="5866" cy="4426"/>
          </a:xfrm>
        </p:grpSpPr>
        <p:sp>
          <p:nvSpPr>
            <p:cNvPr id="13350" name="Picture 45" descr="黄山02"/>
            <p:cNvSpPr>
              <a:spLocks noChangeAspect="1" noChangeArrowheads="1"/>
            </p:cNvSpPr>
            <p:nvPr/>
          </p:nvSpPr>
          <p:spPr bwMode="auto">
            <a:xfrm>
              <a:off x="-22" y="0"/>
              <a:ext cx="5866" cy="4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2270" name="Text Box 46"/>
            <p:cNvSpPr txBox="1">
              <a:spLocks noChangeArrowheads="1"/>
            </p:cNvSpPr>
            <p:nvPr/>
          </p:nvSpPr>
          <p:spPr bwMode="auto">
            <a:xfrm>
              <a:off x="4416" y="192"/>
              <a:ext cx="1343" cy="39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zh-CN" altLang="en-US" sz="3600" b="1">
                  <a:solidFill>
                    <a:srgbClr val="00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</a:rPr>
                <a:t>黄山</a:t>
              </a:r>
            </a:p>
          </p:txBody>
        </p:sp>
      </p:grpSp>
      <p:grpSp>
        <p:nvGrpSpPr>
          <p:cNvPr id="13327" name="Group 50"/>
          <p:cNvGrpSpPr/>
          <p:nvPr/>
        </p:nvGrpSpPr>
        <p:grpSpPr bwMode="auto">
          <a:xfrm>
            <a:off x="-304800" y="-152400"/>
            <a:ext cx="12700000" cy="7289800"/>
            <a:chOff x="-22" y="0"/>
            <a:chExt cx="5869" cy="4408"/>
          </a:xfrm>
        </p:grpSpPr>
        <p:pic>
          <p:nvPicPr>
            <p:cNvPr id="13348" name="Picture 48" descr="黄山0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" y="0"/>
              <a:ext cx="5869" cy="4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73" name="Text Box 49"/>
            <p:cNvSpPr txBox="1">
              <a:spLocks noChangeArrowheads="1"/>
            </p:cNvSpPr>
            <p:nvPr/>
          </p:nvSpPr>
          <p:spPr bwMode="auto">
            <a:xfrm>
              <a:off x="144" y="384"/>
              <a:ext cx="1392" cy="38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zh-CN" altLang="en-US" sz="3600" b="1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</a:rPr>
                <a:t>黄山</a:t>
              </a:r>
            </a:p>
          </p:txBody>
        </p:sp>
      </p:grpSp>
      <p:grpSp>
        <p:nvGrpSpPr>
          <p:cNvPr id="13328" name="Group 53"/>
          <p:cNvGrpSpPr/>
          <p:nvPr/>
        </p:nvGrpSpPr>
        <p:grpSpPr bwMode="auto">
          <a:xfrm>
            <a:off x="-304800" y="-152400"/>
            <a:ext cx="12700000" cy="7272338"/>
            <a:chOff x="-22" y="0"/>
            <a:chExt cx="5889" cy="4427"/>
          </a:xfrm>
        </p:grpSpPr>
        <p:pic>
          <p:nvPicPr>
            <p:cNvPr id="13346" name="Picture 51" descr="泰山0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" y="0"/>
              <a:ext cx="5889" cy="4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76" name="Text Box 52"/>
            <p:cNvSpPr txBox="1">
              <a:spLocks noChangeArrowheads="1"/>
            </p:cNvSpPr>
            <p:nvPr/>
          </p:nvSpPr>
          <p:spPr bwMode="auto">
            <a:xfrm>
              <a:off x="240" y="384"/>
              <a:ext cx="1392" cy="39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zh-CN" altLang="en-US" sz="36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</a:rPr>
                <a:t>泰山</a:t>
              </a:r>
            </a:p>
          </p:txBody>
        </p:sp>
      </p:grpSp>
      <p:grpSp>
        <p:nvGrpSpPr>
          <p:cNvPr id="13329" name="Group 56"/>
          <p:cNvGrpSpPr/>
          <p:nvPr/>
        </p:nvGrpSpPr>
        <p:grpSpPr bwMode="auto">
          <a:xfrm>
            <a:off x="-296863" y="-152400"/>
            <a:ext cx="12700001" cy="7289800"/>
            <a:chOff x="0" y="0"/>
            <a:chExt cx="5880" cy="4410"/>
          </a:xfrm>
        </p:grpSpPr>
        <p:pic>
          <p:nvPicPr>
            <p:cNvPr id="13344" name="Picture 54" descr="泰山0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880" cy="4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79" name="Text Box 55"/>
            <p:cNvSpPr txBox="1">
              <a:spLocks noChangeArrowheads="1"/>
            </p:cNvSpPr>
            <p:nvPr/>
          </p:nvSpPr>
          <p:spPr bwMode="auto">
            <a:xfrm>
              <a:off x="4656" y="384"/>
              <a:ext cx="1104" cy="38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zh-CN" altLang="en-US" sz="36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</a:rPr>
                <a:t>泰山</a:t>
              </a:r>
            </a:p>
          </p:txBody>
        </p:sp>
      </p:grpSp>
      <p:grpSp>
        <p:nvGrpSpPr>
          <p:cNvPr id="13330" name="Group 59"/>
          <p:cNvGrpSpPr/>
          <p:nvPr/>
        </p:nvGrpSpPr>
        <p:grpSpPr bwMode="auto">
          <a:xfrm>
            <a:off x="-304800" y="-152400"/>
            <a:ext cx="12700000" cy="7289800"/>
            <a:chOff x="0" y="0"/>
            <a:chExt cx="5873" cy="4426"/>
          </a:xfrm>
        </p:grpSpPr>
        <p:sp>
          <p:nvSpPr>
            <p:cNvPr id="13342" name="Picture 57" descr="泰山04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5873" cy="4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2282" name="Text Box 58"/>
            <p:cNvSpPr txBox="1">
              <a:spLocks noChangeArrowheads="1"/>
            </p:cNvSpPr>
            <p:nvPr/>
          </p:nvSpPr>
          <p:spPr bwMode="auto">
            <a:xfrm>
              <a:off x="240" y="480"/>
              <a:ext cx="1920" cy="38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zh-CN" altLang="en-US" sz="3600" b="1">
                  <a:solidFill>
                    <a:srgbClr val="00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</a:rPr>
                <a:t>泰山日出</a:t>
              </a:r>
            </a:p>
          </p:txBody>
        </p:sp>
      </p:grpSp>
      <p:grpSp>
        <p:nvGrpSpPr>
          <p:cNvPr id="13331" name="Group 62"/>
          <p:cNvGrpSpPr/>
          <p:nvPr/>
        </p:nvGrpSpPr>
        <p:grpSpPr bwMode="auto">
          <a:xfrm>
            <a:off x="-304800" y="-152400"/>
            <a:ext cx="12698413" cy="7291388"/>
            <a:chOff x="0" y="0"/>
            <a:chExt cx="5876" cy="4478"/>
          </a:xfrm>
        </p:grpSpPr>
        <p:sp>
          <p:nvSpPr>
            <p:cNvPr id="13340" name="Picture 60" descr="峨眉山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5876" cy="4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2285" name="Text Box 61"/>
            <p:cNvSpPr txBox="1">
              <a:spLocks noChangeArrowheads="1"/>
            </p:cNvSpPr>
            <p:nvPr/>
          </p:nvSpPr>
          <p:spPr bwMode="auto">
            <a:xfrm>
              <a:off x="432" y="1680"/>
              <a:ext cx="1632" cy="39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zh-CN" altLang="en-US" sz="36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</a:rPr>
                <a:t>峨眉山</a:t>
              </a:r>
            </a:p>
          </p:txBody>
        </p:sp>
      </p:grpSp>
      <p:grpSp>
        <p:nvGrpSpPr>
          <p:cNvPr id="13332" name="Group 67"/>
          <p:cNvGrpSpPr/>
          <p:nvPr/>
        </p:nvGrpSpPr>
        <p:grpSpPr bwMode="auto">
          <a:xfrm>
            <a:off x="-296863" y="-174625"/>
            <a:ext cx="12700001" cy="7326313"/>
            <a:chOff x="-24" y="-87"/>
            <a:chExt cx="5906" cy="4560"/>
          </a:xfrm>
        </p:grpSpPr>
        <p:pic>
          <p:nvPicPr>
            <p:cNvPr id="13338" name="Picture 65" descr="huangguoshupubu02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" y="-87"/>
              <a:ext cx="5906" cy="4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90" name="Text Box 66"/>
            <p:cNvSpPr txBox="1">
              <a:spLocks noChangeArrowheads="1"/>
            </p:cNvSpPr>
            <p:nvPr/>
          </p:nvSpPr>
          <p:spPr bwMode="auto">
            <a:xfrm>
              <a:off x="5176" y="577"/>
              <a:ext cx="344" cy="177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eaVert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zh-CN" altLang="en-US" sz="36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</a:rPr>
                <a:t>黄果树瀑布</a:t>
              </a:r>
            </a:p>
          </p:txBody>
        </p:sp>
      </p:grpSp>
      <p:pic>
        <p:nvPicPr>
          <p:cNvPr id="13333" name="Picture 68" descr="青藏高原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08000" y="-484188"/>
            <a:ext cx="12700000" cy="734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4" name="Picture 71" descr="珠穆朗玛峰"/>
          <p:cNvSpPr>
            <a:spLocks noChangeAspect="1" noChangeArrowheads="1"/>
          </p:cNvSpPr>
          <p:nvPr/>
        </p:nvSpPr>
        <p:spPr bwMode="auto">
          <a:xfrm>
            <a:off x="-304800" y="-185738"/>
            <a:ext cx="12706350" cy="737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335" name="AutoShape 75"/>
          <p:cNvSpPr>
            <a:spLocks noChangeArrowheads="1"/>
          </p:cNvSpPr>
          <p:nvPr/>
        </p:nvSpPr>
        <p:spPr bwMode="auto">
          <a:xfrm>
            <a:off x="812800" y="1668463"/>
            <a:ext cx="10736263" cy="2819400"/>
          </a:xfrm>
          <a:prstGeom prst="roundRect">
            <a:avLst>
              <a:gd name="adj" fmla="val 6699"/>
            </a:avLst>
          </a:prstGeom>
          <a:gradFill rotWithShape="1">
            <a:gsLst>
              <a:gs pos="0">
                <a:srgbClr val="FFFFFF">
                  <a:alpha val="64998"/>
                </a:srgbClr>
              </a:gs>
              <a:gs pos="100000">
                <a:srgbClr val="FFFFFF">
                  <a:alpha val="92000"/>
                </a:srgbClr>
              </a:gs>
            </a:gsLst>
            <a:lin ang="18900000" scaled="1"/>
          </a:gradFill>
          <a:ln w="38100" cmpd="dbl" algn="ctr">
            <a:solidFill>
              <a:srgbClr val="FF6600"/>
            </a:solidFill>
            <a:round/>
          </a:ln>
        </p:spPr>
        <p:txBody>
          <a:bodyPr wrap="none" tIns="0" bIns="0"/>
          <a:lstStyle/>
          <a:p>
            <a:pPr algn="ctr"/>
            <a:endParaRPr lang="zh-CN" altLang="zh-CN" b="1" i="1"/>
          </a:p>
        </p:txBody>
      </p:sp>
      <p:sp>
        <p:nvSpPr>
          <p:cNvPr id="7192" name="Text Box 10"/>
          <p:cNvSpPr txBox="1">
            <a:spLocks noChangeArrowheads="1"/>
          </p:cNvSpPr>
          <p:nvPr/>
        </p:nvSpPr>
        <p:spPr bwMode="auto">
          <a:xfrm>
            <a:off x="1219200" y="1981200"/>
            <a:ext cx="10464800" cy="23336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  <a:defRPr/>
            </a:pPr>
            <a:r>
              <a:rPr lang="zh-CN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中华民族能够在</a:t>
            </a: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5000</a:t>
            </a:r>
            <a:r>
              <a:rPr lang="zh-CN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多年的历史长河中生生不息、薪火相传，很重要的一个原因，就是拥有孕育于中华民族悠久辉煌历史文化之中的伟大的</a:t>
            </a:r>
            <a:r>
              <a:rPr lang="zh-CN" altLang="zh-CN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中国精神</a:t>
            </a:r>
            <a:r>
              <a:rPr lang="en-US" altLang="zh-CN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.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  <a:defRPr/>
            </a:pPr>
            <a:r>
              <a:rPr lang="zh-CN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实现中华民族伟大复兴的中国梦，必须弘扬中国精神，这就是以</a:t>
            </a:r>
            <a:r>
              <a:rPr lang="zh-CN" altLang="zh-CN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爱国主义为核心的民族精神</a:t>
            </a:r>
            <a:r>
              <a:rPr lang="zh-CN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和以</a:t>
            </a:r>
            <a:r>
              <a:rPr lang="zh-CN" altLang="zh-CN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改革创新为核心的时代精神</a:t>
            </a:r>
            <a:r>
              <a:rPr lang="zh-CN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r>
              <a:rPr lang="zh-CN" altLang="en-US" sz="2800" b="1" dirty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lang="zh-CN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337" name="矩形 64"/>
          <p:cNvSpPr>
            <a:spLocks noChangeArrowheads="1"/>
          </p:cNvSpPr>
          <p:nvPr/>
        </p:nvSpPr>
        <p:spPr bwMode="auto">
          <a:xfrm>
            <a:off x="941388" y="674688"/>
            <a:ext cx="22383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3200" b="1">
                <a:solidFill>
                  <a:srgbClr val="FFFFCC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原因何在？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/>
          <p:nvPr/>
        </p:nvSpPr>
        <p:spPr bwMode="auto">
          <a:xfrm>
            <a:off x="585788" y="687388"/>
            <a:ext cx="8763000" cy="650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>
              <a:defRPr/>
            </a:pPr>
            <a:r>
              <a:rPr lang="zh-CN" altLang="en-US" sz="3200" b="1" dirty="0">
                <a:latin typeface="华文中宋" panose="02010600040101010101" pitchFamily="2" charset="-122"/>
                <a:ea typeface="华文中宋" panose="02010600040101010101" pitchFamily="2" charset="-122"/>
                <a:cs typeface="+mj-cs"/>
              </a:rPr>
              <a:t>二、新时代的爱国主义</a:t>
            </a:r>
          </a:p>
        </p:txBody>
      </p:sp>
      <p:sp>
        <p:nvSpPr>
          <p:cNvPr id="66563" name="灯片编号占位符 3"/>
          <p:cNvSpPr>
            <a:spLocks noGrp="1"/>
          </p:cNvSpPr>
          <p:nvPr>
            <p:ph type="sldNum" sz="quarter" idx="12"/>
          </p:nvPr>
        </p:nvSpPr>
        <p:spPr bwMode="auto">
          <a:xfrm>
            <a:off x="11409363" y="6270625"/>
            <a:ext cx="5080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fld id="{55DCE40C-1D85-4026-91F3-C9F7522EE623}" type="slidenum">
              <a:rPr lang="zh-CN" altLang="en-US">
                <a:solidFill>
                  <a:srgbClr val="898989"/>
                </a:solidFill>
                <a:ea typeface="黑体" panose="02010609060101010101" pitchFamily="49" charset="-122"/>
              </a:rPr>
              <a:pPr/>
              <a:t>40</a:t>
            </a:fld>
            <a:endParaRPr lang="zh-CN" altLang="en-US">
              <a:solidFill>
                <a:srgbClr val="898989"/>
              </a:solidFill>
              <a:ea typeface="黑体" panose="02010609060101010101" pitchFamily="49" charset="-122"/>
            </a:endParaRPr>
          </a:p>
        </p:txBody>
      </p:sp>
      <p:pic>
        <p:nvPicPr>
          <p:cNvPr id="66564" name="Picture 2" descr="D:\360安全浏览器下载\timg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326" t="11906" b="18846"/>
          <a:stretch>
            <a:fillRect/>
          </a:stretch>
        </p:blipFill>
        <p:spPr bwMode="auto">
          <a:xfrm>
            <a:off x="7856538" y="1660525"/>
            <a:ext cx="3487737" cy="338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3" descr="D:\360安全浏览器下载\3fd10e67090a4aa_size55_w600_h3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714500"/>
            <a:ext cx="5702300" cy="321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矩形 7"/>
          <p:cNvSpPr>
            <a:spLocks noChangeArrowheads="1"/>
          </p:cNvSpPr>
          <p:nvPr/>
        </p:nvSpPr>
        <p:spPr bwMode="auto">
          <a:xfrm>
            <a:off x="727075" y="5043488"/>
            <a:ext cx="11079163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美国“旧金山湾区中国统一促进会”等团体一早在凯悦酒店对面的人行道上高举五星红旗，大喊“一个中国，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One China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，反对台独”口号进行示威游行，抗议者近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200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名。</a:t>
            </a:r>
          </a:p>
          <a:p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hlinkClick r:id="rId4"/>
              </a:rPr>
              <a:t>http://news.ifeng.com/a/20170115/50577731_0.shtml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凤凰网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/>
          <p:nvPr/>
        </p:nvSpPr>
        <p:spPr bwMode="auto">
          <a:xfrm>
            <a:off x="603250" y="822325"/>
            <a:ext cx="8763000" cy="650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>
              <a:defRPr/>
            </a:pPr>
            <a:r>
              <a:rPr lang="zh-CN" altLang="en-US" sz="3200" b="1" dirty="0">
                <a:latin typeface="华文中宋" panose="02010600040101010101" pitchFamily="2" charset="-122"/>
                <a:ea typeface="华文中宋" panose="02010600040101010101" pitchFamily="2" charset="-122"/>
                <a:cs typeface="+mj-cs"/>
              </a:rPr>
              <a:t>二、新时代的爱国主义</a:t>
            </a:r>
          </a:p>
        </p:txBody>
      </p:sp>
      <p:sp>
        <p:nvSpPr>
          <p:cNvPr id="67587" name="灯片编号占位符 3"/>
          <p:cNvSpPr>
            <a:spLocks noGrp="1"/>
          </p:cNvSpPr>
          <p:nvPr>
            <p:ph type="sldNum" sz="quarter" idx="12"/>
          </p:nvPr>
        </p:nvSpPr>
        <p:spPr bwMode="auto">
          <a:xfrm>
            <a:off x="11409363" y="6270625"/>
            <a:ext cx="5080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fld id="{EE62C0A3-8EBE-4156-9434-2CACFDE9294F}" type="slidenum">
              <a:rPr lang="zh-CN" altLang="en-US">
                <a:solidFill>
                  <a:srgbClr val="898989"/>
                </a:solidFill>
                <a:ea typeface="黑体" panose="02010609060101010101" pitchFamily="49" charset="-122"/>
              </a:rPr>
              <a:pPr/>
              <a:t>41</a:t>
            </a:fld>
            <a:endParaRPr lang="zh-CN" altLang="en-US">
              <a:solidFill>
                <a:srgbClr val="898989"/>
              </a:solidFill>
              <a:ea typeface="黑体" panose="02010609060101010101" pitchFamily="49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977900" y="1530350"/>
            <a:ext cx="10339388" cy="1166813"/>
          </a:xfrm>
          <a:prstGeom prst="roundRect">
            <a:avLst/>
          </a:prstGeom>
          <a:noFill/>
          <a:ln w="190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800" dirty="0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尊重和传承中华民族历史和文化</a:t>
            </a:r>
          </a:p>
        </p:txBody>
      </p:sp>
      <p:pic>
        <p:nvPicPr>
          <p:cNvPr id="67589" name="Picture 2" descr="D:\360安全浏览器下载\0e2442a7d933c8953296a98dd21373f08302005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163" y="2935288"/>
            <a:ext cx="3252787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Picture 3" descr="D:\360安全浏览器下载\timg (2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05" r="6404"/>
          <a:stretch>
            <a:fillRect/>
          </a:stretch>
        </p:blipFill>
        <p:spPr bwMode="auto">
          <a:xfrm>
            <a:off x="3346450" y="2881313"/>
            <a:ext cx="3933825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1" name="Picture 5" descr="D:\360安全浏览器下载\timg (2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63" r="12183"/>
          <a:stretch>
            <a:fillRect/>
          </a:stretch>
        </p:blipFill>
        <p:spPr bwMode="auto">
          <a:xfrm>
            <a:off x="7367588" y="2905125"/>
            <a:ext cx="435610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标题 1"/>
          <p:cNvSpPr>
            <a:spLocks noGrp="1"/>
          </p:cNvSpPr>
          <p:nvPr>
            <p:ph type="title"/>
          </p:nvPr>
        </p:nvSpPr>
        <p:spPr>
          <a:xfrm>
            <a:off x="603250" y="822325"/>
            <a:ext cx="8763000" cy="650875"/>
          </a:xfrm>
        </p:spPr>
        <p:txBody>
          <a:bodyPr>
            <a:normAutofit fontScale="90000"/>
          </a:bodyPr>
          <a:lstStyle/>
          <a:p>
            <a:r>
              <a:rPr lang="zh-CN" altLang="en-US" smtClean="0"/>
              <a:t>二、新时代的爱国主义</a:t>
            </a:r>
          </a:p>
        </p:txBody>
      </p:sp>
      <p:pic>
        <p:nvPicPr>
          <p:cNvPr id="68611" name="Picture 2" descr="D:\360安全浏览器下载\1533259113460126256_93fb2e1fb6144da7a243c904ba7cc6ae_1398abba20714f8aa00dd33b4842ba81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800" y="1992313"/>
            <a:ext cx="6534150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794503" y="2105198"/>
            <a:ext cx="5285354" cy="3222998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</a:rPr>
              <a:t>2018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年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</a:rPr>
              <a:t>7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月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</a:rPr>
              <a:t>31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日， 中国爱乐乐团在圣彼得堡马林斯基剧院音乐厅举办交响音乐会。乐团为观众奉献了由同名京剧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</a:rPr>
              <a:t>《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贵妃醉酒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</a:rPr>
              <a:t>》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改编的交响乐。</a:t>
            </a:r>
          </a:p>
        </p:txBody>
      </p:sp>
      <p:sp>
        <p:nvSpPr>
          <p:cNvPr id="68615" name="灯片编号占位符 3"/>
          <p:cNvSpPr>
            <a:spLocks noGrp="1"/>
          </p:cNvSpPr>
          <p:nvPr>
            <p:ph type="sldNum" sz="quarter" idx="12"/>
          </p:nvPr>
        </p:nvSpPr>
        <p:spPr bwMode="auto">
          <a:xfrm>
            <a:off x="11409363" y="6270625"/>
            <a:ext cx="5080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fld id="{B0B23C5B-CF3C-49A1-9424-16375EAF71D4}" type="slidenum">
              <a:rPr lang="zh-CN" altLang="en-US">
                <a:solidFill>
                  <a:srgbClr val="898989"/>
                </a:solidFill>
                <a:ea typeface="黑体" panose="02010609060101010101" pitchFamily="49" charset="-122"/>
              </a:rPr>
              <a:pPr/>
              <a:t>42</a:t>
            </a:fld>
            <a:endParaRPr lang="zh-CN" altLang="en-US">
              <a:solidFill>
                <a:srgbClr val="898989"/>
              </a:solidFill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标题 1"/>
          <p:cNvSpPr>
            <a:spLocks noGrp="1"/>
          </p:cNvSpPr>
          <p:nvPr>
            <p:ph type="title"/>
          </p:nvPr>
        </p:nvSpPr>
        <p:spPr>
          <a:xfrm>
            <a:off x="603250" y="822325"/>
            <a:ext cx="8763000" cy="650875"/>
          </a:xfrm>
        </p:spPr>
        <p:txBody>
          <a:bodyPr>
            <a:normAutofit fontScale="90000"/>
          </a:bodyPr>
          <a:lstStyle/>
          <a:p>
            <a:r>
              <a:rPr lang="zh-CN" altLang="en-US" smtClean="0"/>
              <a:t>二、新时代的爱国主义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259458" y="2447345"/>
            <a:ext cx="9696090" cy="3108543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>
                <a:lumMod val="50000"/>
              </a:schemeClr>
            </a:solidFill>
            <a:miter lim="800000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altLang="zh-CN" sz="2800" dirty="0">
                <a:latin typeface="+mn-ea"/>
              </a:rPr>
              <a:t>        </a:t>
            </a:r>
          </a:p>
          <a:p>
            <a:pPr>
              <a:defRPr/>
            </a:pPr>
            <a:r>
              <a:rPr lang="zh-CN" altLang="en-US" sz="2800" dirty="0">
                <a:latin typeface="+mn-ea"/>
              </a:rPr>
              <a:t>       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历史是一面镜子，从历史中，我们能够更好看清世界、参透生活、认识自己；历史也是一位智者，同历史对话，我们能够更好认识过去、把握当下、面向未来。</a:t>
            </a:r>
          </a:p>
          <a:p>
            <a:pPr>
              <a:defRPr/>
            </a:pPr>
            <a:endParaRPr lang="en-US" altLang="zh-CN" sz="28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defRPr/>
            </a:pPr>
            <a:endParaRPr lang="zh-CN" altLang="en-US" sz="28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r">
              <a:defRPr/>
            </a:pP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</a:rPr>
              <a:t>——《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习近平谈治国理政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</a:rPr>
              <a:t>》</a:t>
            </a:r>
            <a:endParaRPr lang="zh-CN" altLang="en-US" sz="28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9638" name="灯片编号占位符 3"/>
          <p:cNvSpPr>
            <a:spLocks noGrp="1"/>
          </p:cNvSpPr>
          <p:nvPr>
            <p:ph type="sldNum" sz="quarter" idx="12"/>
          </p:nvPr>
        </p:nvSpPr>
        <p:spPr bwMode="auto">
          <a:xfrm>
            <a:off x="11409363" y="6270625"/>
            <a:ext cx="5080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fld id="{85E6CDD3-CE9F-4A43-83A7-B73DC15E7AB0}" type="slidenum">
              <a:rPr lang="zh-CN" altLang="en-US">
                <a:solidFill>
                  <a:srgbClr val="898989"/>
                </a:solidFill>
                <a:ea typeface="黑体" panose="02010609060101010101" pitchFamily="49" charset="-122"/>
              </a:rPr>
              <a:pPr/>
              <a:t>43</a:t>
            </a:fld>
            <a:endParaRPr lang="zh-CN" altLang="en-US">
              <a:solidFill>
                <a:srgbClr val="898989"/>
              </a:solidFill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标题 1"/>
          <p:cNvSpPr>
            <a:spLocks noGrp="1"/>
          </p:cNvSpPr>
          <p:nvPr>
            <p:ph type="title"/>
          </p:nvPr>
        </p:nvSpPr>
        <p:spPr>
          <a:xfrm>
            <a:off x="603250" y="822325"/>
            <a:ext cx="8763000" cy="650875"/>
          </a:xfrm>
        </p:spPr>
        <p:txBody>
          <a:bodyPr>
            <a:normAutofit fontScale="90000"/>
          </a:bodyPr>
          <a:lstStyle/>
          <a:p>
            <a:r>
              <a:rPr lang="zh-CN" altLang="en-US" smtClean="0"/>
              <a:t>二、新时代的爱国主义</a:t>
            </a:r>
          </a:p>
        </p:txBody>
      </p:sp>
      <p:sp>
        <p:nvSpPr>
          <p:cNvPr id="4" name="圆角矩形 3"/>
          <p:cNvSpPr/>
          <p:nvPr/>
        </p:nvSpPr>
        <p:spPr>
          <a:xfrm>
            <a:off x="977900" y="1530350"/>
            <a:ext cx="10339388" cy="1166813"/>
          </a:xfrm>
          <a:prstGeom prst="roundRect">
            <a:avLst/>
          </a:prstGeom>
          <a:noFill/>
          <a:ln w="190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800" dirty="0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坚持立足民族又面向世界</a:t>
            </a:r>
          </a:p>
        </p:txBody>
      </p:sp>
      <p:pic>
        <p:nvPicPr>
          <p:cNvPr id="70660" name="Picture 3" descr="D:\360安全浏览器下载\201410061205579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9950" y="2860675"/>
            <a:ext cx="5159375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120143" y="2933326"/>
            <a:ext cx="5333097" cy="3323987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000" dirty="0">
                <a:latin typeface="+mn-ea"/>
              </a:rPr>
              <a:t>       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</a:rPr>
              <a:t>40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多年前，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</a:rPr>
              <a:t>5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万多名中华儿女满怀对非洲人民的真挚情谊来到非洲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</a:rPr>
              <a:t>……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他们中有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</a:rPr>
              <a:t>60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多人为此献出了宝贵生命，永远长眠在这片远离故乡的土地上。</a:t>
            </a:r>
          </a:p>
        </p:txBody>
      </p:sp>
      <p:sp>
        <p:nvSpPr>
          <p:cNvPr id="70664" name="灯片编号占位符 3"/>
          <p:cNvSpPr>
            <a:spLocks noGrp="1"/>
          </p:cNvSpPr>
          <p:nvPr>
            <p:ph type="sldNum" sz="quarter" idx="12"/>
          </p:nvPr>
        </p:nvSpPr>
        <p:spPr bwMode="auto">
          <a:xfrm>
            <a:off x="11409363" y="6270625"/>
            <a:ext cx="5080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fld id="{D843BBBD-862B-4428-A164-3EC56FBA5A37}" type="slidenum">
              <a:rPr lang="zh-CN" altLang="en-US">
                <a:solidFill>
                  <a:srgbClr val="898989"/>
                </a:solidFill>
                <a:ea typeface="黑体" panose="02010609060101010101" pitchFamily="49" charset="-122"/>
              </a:rPr>
              <a:pPr/>
              <a:t>44</a:t>
            </a:fld>
            <a:endParaRPr lang="zh-CN" altLang="en-US">
              <a:solidFill>
                <a:srgbClr val="898989"/>
              </a:solidFill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标题 1"/>
          <p:cNvSpPr>
            <a:spLocks noGrp="1"/>
          </p:cNvSpPr>
          <p:nvPr>
            <p:ph type="title"/>
          </p:nvPr>
        </p:nvSpPr>
        <p:spPr>
          <a:xfrm>
            <a:off x="603250" y="822325"/>
            <a:ext cx="8763000" cy="650875"/>
          </a:xfrm>
        </p:spPr>
        <p:txBody>
          <a:bodyPr>
            <a:normAutofit fontScale="90000"/>
          </a:bodyPr>
          <a:lstStyle/>
          <a:p>
            <a:r>
              <a:rPr lang="zh-CN" altLang="en-US" smtClean="0"/>
              <a:t>二、新时代的爱国主义</a:t>
            </a:r>
          </a:p>
        </p:txBody>
      </p:sp>
      <p:pic>
        <p:nvPicPr>
          <p:cNvPr id="71683" name="Picture 2" descr="D:\360安全浏览器下载\timg (25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175" y="2222500"/>
            <a:ext cx="5964238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3" descr="D:\360安全浏览器下载\timg (26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1775" y="2224088"/>
            <a:ext cx="4879975" cy="347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灯片编号占位符 3"/>
          <p:cNvSpPr>
            <a:spLocks noGrp="1"/>
          </p:cNvSpPr>
          <p:nvPr>
            <p:ph type="sldNum" sz="quarter" idx="12"/>
          </p:nvPr>
        </p:nvSpPr>
        <p:spPr bwMode="auto">
          <a:xfrm>
            <a:off x="11409363" y="6270625"/>
            <a:ext cx="5080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fld id="{F6DCCBF0-1156-42D8-994E-B72D57999334}" type="slidenum">
              <a:rPr lang="zh-CN" altLang="en-US">
                <a:solidFill>
                  <a:srgbClr val="898989"/>
                </a:solidFill>
                <a:ea typeface="黑体" panose="02010609060101010101" pitchFamily="49" charset="-122"/>
              </a:rPr>
              <a:pPr/>
              <a:t>45</a:t>
            </a:fld>
            <a:endParaRPr lang="zh-CN" altLang="en-US">
              <a:solidFill>
                <a:srgbClr val="898989"/>
              </a:solidFill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标题 1"/>
          <p:cNvSpPr>
            <a:spLocks noGrp="1"/>
          </p:cNvSpPr>
          <p:nvPr>
            <p:ph type="title"/>
          </p:nvPr>
        </p:nvSpPr>
        <p:spPr>
          <a:xfrm>
            <a:off x="603250" y="822325"/>
            <a:ext cx="8763000" cy="650875"/>
          </a:xfrm>
        </p:spPr>
        <p:txBody>
          <a:bodyPr>
            <a:normAutofit fontScale="90000"/>
          </a:bodyPr>
          <a:lstStyle/>
          <a:p>
            <a:r>
              <a:rPr lang="zh-CN" altLang="en-US" smtClean="0"/>
              <a:t>三、做忠诚爱国者</a:t>
            </a:r>
          </a:p>
        </p:txBody>
      </p:sp>
      <p:sp>
        <p:nvSpPr>
          <p:cNvPr id="4" name="剪去对角的矩形 3"/>
          <p:cNvSpPr/>
          <p:nvPr/>
        </p:nvSpPr>
        <p:spPr>
          <a:xfrm>
            <a:off x="2833688" y="2222500"/>
            <a:ext cx="6238875" cy="2979738"/>
          </a:xfrm>
          <a:prstGeom prst="snip2DiagRect">
            <a:avLst>
              <a:gd name="adj1" fmla="val 0"/>
              <a:gd name="adj2" fmla="val 37032"/>
            </a:avLst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-228600" defTabSz="1244600">
              <a:lnSpc>
                <a:spcPct val="90000"/>
              </a:lnSpc>
              <a:spcAft>
                <a:spcPct val="35000"/>
              </a:spcAft>
              <a:buClr>
                <a:schemeClr val="folHlink"/>
              </a:buClr>
              <a:buSzPct val="85000"/>
              <a:defRPr/>
            </a:pPr>
            <a:r>
              <a:rPr lang="zh-CN" altLang="en-US" sz="2800" dirty="0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（一）维护和推进祖国统一</a:t>
            </a:r>
            <a:endParaRPr lang="en-US" altLang="zh-CN" sz="2800" dirty="0">
              <a:solidFill>
                <a:schemeClr val="accent2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-228600" defTabSz="1244600">
              <a:lnSpc>
                <a:spcPct val="90000"/>
              </a:lnSpc>
              <a:spcAft>
                <a:spcPct val="35000"/>
              </a:spcAft>
              <a:buClr>
                <a:schemeClr val="folHlink"/>
              </a:buClr>
              <a:buSzPct val="85000"/>
              <a:defRPr/>
            </a:pPr>
            <a:r>
              <a:rPr lang="zh-CN" altLang="en-US" sz="2800" dirty="0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（二）促进民族团结</a:t>
            </a:r>
            <a:endParaRPr lang="en-US" altLang="zh-CN" sz="2800" dirty="0">
              <a:solidFill>
                <a:schemeClr val="accent2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-228600" defTabSz="1244600">
              <a:lnSpc>
                <a:spcPct val="90000"/>
              </a:lnSpc>
              <a:spcAft>
                <a:spcPct val="35000"/>
              </a:spcAft>
              <a:buClr>
                <a:schemeClr val="folHlink"/>
              </a:buClr>
              <a:buSzPct val="85000"/>
              <a:defRPr/>
            </a:pPr>
            <a:r>
              <a:rPr lang="zh-CN" altLang="en-US" sz="2800" dirty="0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（三）增强国家安全意识</a:t>
            </a:r>
            <a:endParaRPr lang="en-US" altLang="zh-CN" sz="2800" dirty="0">
              <a:solidFill>
                <a:schemeClr val="accent2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2708" name="灯片编号占位符 3"/>
          <p:cNvSpPr>
            <a:spLocks noGrp="1"/>
          </p:cNvSpPr>
          <p:nvPr>
            <p:ph type="sldNum" sz="quarter" idx="12"/>
          </p:nvPr>
        </p:nvSpPr>
        <p:spPr bwMode="auto">
          <a:xfrm>
            <a:off x="11409363" y="6270625"/>
            <a:ext cx="5080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fld id="{9E99F0BA-CC29-4971-85A5-4794394A81A1}" type="slidenum">
              <a:rPr lang="zh-CN" altLang="en-US">
                <a:solidFill>
                  <a:srgbClr val="898989"/>
                </a:solidFill>
                <a:ea typeface="黑体" panose="02010609060101010101" pitchFamily="49" charset="-122"/>
              </a:rPr>
              <a:pPr/>
              <a:t>46</a:t>
            </a:fld>
            <a:endParaRPr lang="zh-CN" altLang="en-US">
              <a:solidFill>
                <a:srgbClr val="898989"/>
              </a:solidFill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标题 1"/>
          <p:cNvSpPr>
            <a:spLocks noGrp="1"/>
          </p:cNvSpPr>
          <p:nvPr>
            <p:ph type="title"/>
          </p:nvPr>
        </p:nvSpPr>
        <p:spPr>
          <a:xfrm>
            <a:off x="603250" y="822325"/>
            <a:ext cx="8763000" cy="650875"/>
          </a:xfrm>
        </p:spPr>
        <p:txBody>
          <a:bodyPr>
            <a:normAutofit fontScale="90000"/>
          </a:bodyPr>
          <a:lstStyle/>
          <a:p>
            <a:r>
              <a:rPr lang="zh-CN" altLang="en-US" smtClean="0"/>
              <a:t>三、做忠诚爱国者</a:t>
            </a:r>
          </a:p>
        </p:txBody>
      </p:sp>
      <p:grpSp>
        <p:nvGrpSpPr>
          <p:cNvPr id="73731" name="组合 12"/>
          <p:cNvGrpSpPr/>
          <p:nvPr/>
        </p:nvGrpSpPr>
        <p:grpSpPr bwMode="auto">
          <a:xfrm>
            <a:off x="5792788" y="2301875"/>
            <a:ext cx="5145087" cy="3492500"/>
            <a:chOff x="5792848" y="2172509"/>
            <a:chExt cx="5145446" cy="3492484"/>
          </a:xfrm>
        </p:grpSpPr>
        <p:pic>
          <p:nvPicPr>
            <p:cNvPr id="73735" name="Picture 2" descr="http://images.qianlong.com/mmsource/images/2009/08/19/ywzhangjian2009081905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2848" y="2172509"/>
              <a:ext cx="5145446" cy="284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736" name="TextBox 8"/>
            <p:cNvSpPr txBox="1">
              <a:spLocks noChangeArrowheads="1"/>
            </p:cNvSpPr>
            <p:nvPr/>
          </p:nvSpPr>
          <p:spPr bwMode="auto">
            <a:xfrm>
              <a:off x="6495691" y="5295661"/>
              <a:ext cx="3778370" cy="369332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9pPr>
            </a:lstStyle>
            <a:p>
              <a:pPr algn="ctr"/>
              <a:r>
                <a:rPr lang="en-US" altLang="zh-CN"/>
                <a:t>1993</a:t>
              </a:r>
              <a:r>
                <a:rPr lang="zh-CN" altLang="en-US"/>
                <a:t>年 第一次汪辜会谈</a:t>
              </a:r>
            </a:p>
          </p:txBody>
        </p:sp>
      </p:grpSp>
      <p:sp>
        <p:nvSpPr>
          <p:cNvPr id="73732" name="内容占位符 2"/>
          <p:cNvSpPr txBox="1"/>
          <p:nvPr/>
        </p:nvSpPr>
        <p:spPr bwMode="auto">
          <a:xfrm>
            <a:off x="839788" y="2816225"/>
            <a:ext cx="4772025" cy="315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5930" indent="-45593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pPr>
              <a:spcBef>
                <a:spcPct val="20000"/>
              </a:spcBef>
              <a:buFont typeface="Wingdings" panose="05000000000000000000" pitchFamily="2" charset="2"/>
              <a:buChar char="l"/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坚持一个中国原则</a:t>
            </a:r>
            <a:endParaRPr lang="en-US" altLang="zh-CN" sz="28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九二共识</a:t>
            </a:r>
            <a:endParaRPr lang="en-US" altLang="zh-CN" sz="28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spcBef>
                <a:spcPct val="20000"/>
              </a:spcBef>
              <a:buFont typeface="Wingdings" panose="05000000000000000000" pitchFamily="2" charset="2"/>
              <a:buChar char="l"/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促进两岸同胞团结奋斗</a:t>
            </a:r>
            <a:endParaRPr lang="en-US" altLang="zh-CN" sz="28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spcBef>
                <a:spcPct val="20000"/>
              </a:spcBef>
              <a:buFont typeface="Wingdings" panose="05000000000000000000" pitchFamily="2" charset="2"/>
              <a:buChar char="l"/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反对“台独”分裂图谋</a:t>
            </a:r>
          </a:p>
        </p:txBody>
      </p:sp>
      <p:sp>
        <p:nvSpPr>
          <p:cNvPr id="8" name="标题 1"/>
          <p:cNvSpPr txBox="1"/>
          <p:nvPr/>
        </p:nvSpPr>
        <p:spPr bwMode="auto">
          <a:xfrm>
            <a:off x="411163" y="1830388"/>
            <a:ext cx="8763000" cy="650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>
              <a:defRPr/>
            </a:pPr>
            <a:r>
              <a:rPr lang="zh-CN" altLang="en-US" sz="3200" b="1">
                <a:latin typeface="华文中宋" panose="02010600040101010101" pitchFamily="2" charset="-122"/>
                <a:ea typeface="华文中宋" panose="02010600040101010101" pitchFamily="2" charset="-122"/>
                <a:cs typeface="+mj-cs"/>
              </a:rPr>
              <a:t>（一）维护和推进祖国统一</a:t>
            </a:r>
            <a:endParaRPr lang="zh-CN" altLang="en-US" sz="3200" b="1" dirty="0">
              <a:latin typeface="华文中宋" panose="02010600040101010101" pitchFamily="2" charset="-122"/>
              <a:ea typeface="华文中宋" panose="02010600040101010101" pitchFamily="2" charset="-122"/>
              <a:cs typeface="+mj-cs"/>
            </a:endParaRPr>
          </a:p>
        </p:txBody>
      </p:sp>
      <p:sp>
        <p:nvSpPr>
          <p:cNvPr id="73734" name="灯片编号占位符 3"/>
          <p:cNvSpPr>
            <a:spLocks noGrp="1"/>
          </p:cNvSpPr>
          <p:nvPr>
            <p:ph type="sldNum" sz="quarter" idx="12"/>
          </p:nvPr>
        </p:nvSpPr>
        <p:spPr bwMode="auto">
          <a:xfrm>
            <a:off x="11409363" y="6270625"/>
            <a:ext cx="5080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fld id="{16AAAFA0-8353-4104-8803-61A798C0204D}" type="slidenum">
              <a:rPr lang="zh-CN" altLang="en-US">
                <a:solidFill>
                  <a:srgbClr val="898989"/>
                </a:solidFill>
                <a:ea typeface="黑体" panose="02010609060101010101" pitchFamily="49" charset="-122"/>
              </a:rPr>
              <a:pPr/>
              <a:t>47</a:t>
            </a:fld>
            <a:endParaRPr lang="zh-CN" altLang="en-US">
              <a:solidFill>
                <a:srgbClr val="898989"/>
              </a:solidFill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标题 1"/>
          <p:cNvSpPr>
            <a:spLocks noGrp="1"/>
          </p:cNvSpPr>
          <p:nvPr>
            <p:ph type="title"/>
          </p:nvPr>
        </p:nvSpPr>
        <p:spPr>
          <a:xfrm>
            <a:off x="603250" y="822325"/>
            <a:ext cx="8763000" cy="650875"/>
          </a:xfrm>
        </p:spPr>
        <p:txBody>
          <a:bodyPr>
            <a:normAutofit fontScale="90000"/>
          </a:bodyPr>
          <a:lstStyle/>
          <a:p>
            <a:r>
              <a:rPr lang="zh-CN" altLang="en-US" smtClean="0"/>
              <a:t>三、做忠诚爱国者</a:t>
            </a:r>
          </a:p>
        </p:txBody>
      </p:sp>
      <p:pic>
        <p:nvPicPr>
          <p:cNvPr id="74755" name="Picture 2" descr="D:\360安全浏览器下载\1463642606034810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2863" y="1344613"/>
            <a:ext cx="36195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4" descr="D:\360安全浏览器下载\timg (26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1725" y="1276350"/>
            <a:ext cx="3608388" cy="53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标题 1"/>
          <p:cNvSpPr txBox="1"/>
          <p:nvPr/>
        </p:nvSpPr>
        <p:spPr bwMode="auto">
          <a:xfrm>
            <a:off x="373063" y="1593850"/>
            <a:ext cx="8763000" cy="650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>
              <a:defRPr/>
            </a:pPr>
            <a:r>
              <a:rPr lang="zh-CN" altLang="en-US" sz="3200" b="1" dirty="0">
                <a:latin typeface="华文中宋" panose="02010600040101010101" pitchFamily="2" charset="-122"/>
                <a:ea typeface="华文中宋" panose="02010600040101010101" pitchFamily="2" charset="-122"/>
                <a:cs typeface="+mj-cs"/>
              </a:rPr>
              <a:t>（二）促进民族团结</a:t>
            </a:r>
          </a:p>
        </p:txBody>
      </p:sp>
      <p:sp>
        <p:nvSpPr>
          <p:cNvPr id="74758" name="灯片编号占位符 3"/>
          <p:cNvSpPr>
            <a:spLocks noGrp="1"/>
          </p:cNvSpPr>
          <p:nvPr>
            <p:ph type="sldNum" sz="quarter" idx="12"/>
          </p:nvPr>
        </p:nvSpPr>
        <p:spPr bwMode="auto">
          <a:xfrm>
            <a:off x="11409363" y="6270625"/>
            <a:ext cx="5080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fld id="{DA1D99F8-62EE-4E8D-BC1F-A18DA92768D5}" type="slidenum">
              <a:rPr lang="zh-CN" altLang="en-US">
                <a:solidFill>
                  <a:srgbClr val="898989"/>
                </a:solidFill>
                <a:ea typeface="黑体" panose="02010609060101010101" pitchFamily="49" charset="-122"/>
              </a:rPr>
              <a:pPr/>
              <a:t>48</a:t>
            </a:fld>
            <a:endParaRPr lang="zh-CN" altLang="en-US">
              <a:solidFill>
                <a:srgbClr val="898989"/>
              </a:solidFill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标题 1"/>
          <p:cNvSpPr>
            <a:spLocks noGrp="1"/>
          </p:cNvSpPr>
          <p:nvPr>
            <p:ph type="title"/>
          </p:nvPr>
        </p:nvSpPr>
        <p:spPr>
          <a:xfrm>
            <a:off x="603250" y="822325"/>
            <a:ext cx="8763000" cy="650875"/>
          </a:xfrm>
        </p:spPr>
        <p:txBody>
          <a:bodyPr>
            <a:normAutofit fontScale="90000"/>
          </a:bodyPr>
          <a:lstStyle/>
          <a:p>
            <a:r>
              <a:rPr lang="zh-CN" altLang="en-US" smtClean="0"/>
              <a:t>三、做忠诚爱国者</a:t>
            </a:r>
          </a:p>
        </p:txBody>
      </p:sp>
      <p:sp>
        <p:nvSpPr>
          <p:cNvPr id="75779" name="灯片编号占位符 3"/>
          <p:cNvSpPr>
            <a:spLocks noGrp="1"/>
          </p:cNvSpPr>
          <p:nvPr>
            <p:ph type="sldNum" sz="quarter" idx="12"/>
          </p:nvPr>
        </p:nvSpPr>
        <p:spPr bwMode="auto">
          <a:xfrm>
            <a:off x="11409363" y="6270625"/>
            <a:ext cx="5080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fld id="{3A70833A-4609-48B5-BFB2-8899B05907CE}" type="slidenum">
              <a:rPr lang="zh-CN" altLang="en-US">
                <a:solidFill>
                  <a:srgbClr val="898989"/>
                </a:solidFill>
                <a:ea typeface="黑体" panose="02010609060101010101" pitchFamily="49" charset="-122"/>
              </a:rPr>
              <a:pPr/>
              <a:t>49</a:t>
            </a:fld>
            <a:endParaRPr lang="zh-CN" altLang="en-US">
              <a:solidFill>
                <a:srgbClr val="898989"/>
              </a:solidFill>
              <a:ea typeface="黑体" panose="02010609060101010101" pitchFamily="49" charset="-122"/>
            </a:endParaRPr>
          </a:p>
        </p:txBody>
      </p:sp>
      <p:pic>
        <p:nvPicPr>
          <p:cNvPr id="75780" name="Picture 2" descr="D:\360安全浏览器下载\94150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9213" y="4103688"/>
            <a:ext cx="3579812" cy="233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3" descr="D:\360安全浏览器下载\94150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6038" y="1604963"/>
            <a:ext cx="3576637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2" name="矩形 5"/>
          <p:cNvSpPr>
            <a:spLocks noChangeArrowheads="1"/>
          </p:cNvSpPr>
          <p:nvPr/>
        </p:nvSpPr>
        <p:spPr bwMode="auto">
          <a:xfrm>
            <a:off x="5183188" y="1120775"/>
            <a:ext cx="5932487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400"/>
              <a:t>          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2008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年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3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月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14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日，一群不法分子在西藏自治区首府拉萨市区的主要路段实施打砸抢烧，焚烧过往车辆，追打过路群众，冲击商场、电信营业网点和政府机关，给当地人民群众生命财产造成重大损失，使当地的社会秩序受到了严重破坏，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18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名无辜群众被烧死或砍死，造成直接财产损失近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2.5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亿元。</a:t>
            </a:r>
          </a:p>
        </p:txBody>
      </p:sp>
      <p:pic>
        <p:nvPicPr>
          <p:cNvPr id="75783" name="Picture 4" descr="D:\360安全浏览器下载\timg (2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5225" y="4203700"/>
            <a:ext cx="6238875" cy="22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47"/>
          <p:cNvSpPr>
            <a:spLocks noChangeArrowheads="1"/>
          </p:cNvSpPr>
          <p:nvPr/>
        </p:nvSpPr>
        <p:spPr bwMode="auto">
          <a:xfrm rot="5400000" flipH="1">
            <a:off x="-1983581" y="827881"/>
            <a:ext cx="4030662" cy="5178426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10744" y="10800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alpha val="56000"/>
                </a:schemeClr>
              </a:gs>
              <a:gs pos="100000">
                <a:srgbClr val="FFFFFF">
                  <a:alpha val="48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vert="eaVert" wrap="none" anchor="ctr"/>
          <a:lstStyle/>
          <a:p>
            <a:endParaRPr lang="zh-CN" altLang="en-US"/>
          </a:p>
        </p:txBody>
      </p:sp>
      <p:sp>
        <p:nvSpPr>
          <p:cNvPr id="16389" name="AutoShape 52"/>
          <p:cNvSpPr>
            <a:spLocks noChangeArrowheads="1"/>
          </p:cNvSpPr>
          <p:nvPr/>
        </p:nvSpPr>
        <p:spPr bwMode="auto">
          <a:xfrm>
            <a:off x="2743200" y="1828800"/>
            <a:ext cx="8570913" cy="7620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00CC00"/>
            </a:solidFill>
            <a:round/>
          </a:ln>
        </p:spPr>
        <p:txBody>
          <a:bodyPr wrap="none" lIns="90170" tIns="46990" rIns="90170" bIns="46990" anchor="ctr"/>
          <a:lstStyle/>
          <a:p>
            <a:pPr>
              <a:defRPr/>
            </a:pPr>
            <a:r>
              <a:rPr lang="zh-CN" altLang="en-US" sz="3600" b="1" dirty="0">
                <a:solidFill>
                  <a:srgbClr val="D0361C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第一节 中国精神是兴国强国之魂</a:t>
            </a:r>
          </a:p>
        </p:txBody>
      </p:sp>
      <p:sp>
        <p:nvSpPr>
          <p:cNvPr id="15364" name="Oval 57"/>
          <p:cNvSpPr>
            <a:spLocks noChangeArrowheads="1"/>
          </p:cNvSpPr>
          <p:nvPr/>
        </p:nvSpPr>
        <p:spPr bwMode="auto">
          <a:xfrm>
            <a:off x="406400" y="1504950"/>
            <a:ext cx="711200" cy="519113"/>
          </a:xfrm>
          <a:prstGeom prst="ellipse">
            <a:avLst/>
          </a:prstGeom>
          <a:gradFill rotWithShape="1">
            <a:gsLst>
              <a:gs pos="0">
                <a:srgbClr val="000000"/>
              </a:gs>
              <a:gs pos="100000">
                <a:srgbClr val="FFCC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pAutoFit/>
          </a:bodyPr>
          <a:lstStyle/>
          <a:p>
            <a:endParaRPr lang="zh-CN" altLang="en-US"/>
          </a:p>
        </p:txBody>
      </p:sp>
      <p:sp>
        <p:nvSpPr>
          <p:cNvPr id="15365" name="Oval 66"/>
          <p:cNvSpPr>
            <a:spLocks noChangeArrowheads="1"/>
          </p:cNvSpPr>
          <p:nvPr/>
        </p:nvSpPr>
        <p:spPr bwMode="auto">
          <a:xfrm>
            <a:off x="1524000" y="2190750"/>
            <a:ext cx="690563" cy="519113"/>
          </a:xfrm>
          <a:prstGeom prst="ellipse">
            <a:avLst/>
          </a:prstGeom>
          <a:gradFill rotWithShape="1">
            <a:gsLst>
              <a:gs pos="0">
                <a:srgbClr val="48BE67"/>
              </a:gs>
              <a:gs pos="100000">
                <a:srgbClr val="235C32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pAutoFit/>
          </a:bodyPr>
          <a:lstStyle/>
          <a:p>
            <a:endParaRPr lang="zh-CN" altLang="en-US"/>
          </a:p>
        </p:txBody>
      </p:sp>
      <p:sp>
        <p:nvSpPr>
          <p:cNvPr id="15366" name="Oval 73"/>
          <p:cNvSpPr>
            <a:spLocks noChangeArrowheads="1"/>
          </p:cNvSpPr>
          <p:nvPr/>
        </p:nvSpPr>
        <p:spPr bwMode="auto">
          <a:xfrm>
            <a:off x="1930400" y="3181350"/>
            <a:ext cx="690563" cy="519113"/>
          </a:xfrm>
          <a:prstGeom prst="ellipse">
            <a:avLst/>
          </a:prstGeom>
          <a:gradFill rotWithShape="1">
            <a:gsLst>
              <a:gs pos="0">
                <a:srgbClr val="21B3E1"/>
              </a:gs>
              <a:gs pos="100000">
                <a:srgbClr val="10576D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pAutoFit/>
          </a:bodyPr>
          <a:lstStyle/>
          <a:p>
            <a:endParaRPr lang="zh-CN" altLang="en-US"/>
          </a:p>
        </p:txBody>
      </p:sp>
      <p:sp>
        <p:nvSpPr>
          <p:cNvPr id="15367" name="Oval 80"/>
          <p:cNvSpPr>
            <a:spLocks noChangeArrowheads="1"/>
          </p:cNvSpPr>
          <p:nvPr/>
        </p:nvSpPr>
        <p:spPr bwMode="auto">
          <a:xfrm>
            <a:off x="1422400" y="4171950"/>
            <a:ext cx="757238" cy="519113"/>
          </a:xfrm>
          <a:prstGeom prst="ellipse">
            <a:avLst/>
          </a:prstGeom>
          <a:gradFill rotWithShape="1">
            <a:gsLst>
              <a:gs pos="0">
                <a:srgbClr val="8D67E1"/>
              </a:gs>
              <a:gs pos="100000">
                <a:srgbClr val="45326D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pAutoFit/>
          </a:bodyPr>
          <a:lstStyle/>
          <a:p>
            <a:endParaRPr lang="zh-CN" altLang="en-US"/>
          </a:p>
        </p:txBody>
      </p:sp>
      <p:sp>
        <p:nvSpPr>
          <p:cNvPr id="15368" name="Oval 87"/>
          <p:cNvSpPr>
            <a:spLocks noChangeArrowheads="1"/>
          </p:cNvSpPr>
          <p:nvPr/>
        </p:nvSpPr>
        <p:spPr bwMode="auto">
          <a:xfrm>
            <a:off x="406400" y="4857750"/>
            <a:ext cx="730250" cy="519113"/>
          </a:xfrm>
          <a:prstGeom prst="ellipse">
            <a:avLst/>
          </a:prstGeom>
          <a:gradFill rotWithShape="1">
            <a:gsLst>
              <a:gs pos="0">
                <a:srgbClr val="E35E23"/>
              </a:gs>
              <a:gs pos="100000">
                <a:srgbClr val="6E2E11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pAutoFit/>
          </a:bodyPr>
          <a:lstStyle/>
          <a:p>
            <a:endParaRPr lang="zh-CN" altLang="en-US"/>
          </a:p>
        </p:txBody>
      </p:sp>
      <p:sp>
        <p:nvSpPr>
          <p:cNvPr id="16397" name="AutoShape 52"/>
          <p:cNvSpPr>
            <a:spLocks noChangeArrowheads="1"/>
          </p:cNvSpPr>
          <p:nvPr/>
        </p:nvSpPr>
        <p:spPr bwMode="auto">
          <a:xfrm>
            <a:off x="2778125" y="3089275"/>
            <a:ext cx="8589963" cy="7620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00CC00"/>
            </a:solidFill>
            <a:round/>
          </a:ln>
        </p:spPr>
        <p:txBody>
          <a:bodyPr wrap="none" lIns="90170" tIns="46990" rIns="90170" bIns="46990" anchor="ctr"/>
          <a:lstStyle/>
          <a:p>
            <a:pPr>
              <a:defRPr/>
            </a:pPr>
            <a:r>
              <a:rPr lang="zh-CN" altLang="en-US" sz="3600" b="1" dirty="0">
                <a:solidFill>
                  <a:srgbClr val="D0361C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第二节 爱国主义及其时代要求</a:t>
            </a:r>
          </a:p>
        </p:txBody>
      </p:sp>
      <p:sp>
        <p:nvSpPr>
          <p:cNvPr id="16398" name="AutoShape 52"/>
          <p:cNvSpPr>
            <a:spLocks noChangeArrowheads="1"/>
          </p:cNvSpPr>
          <p:nvPr/>
        </p:nvSpPr>
        <p:spPr bwMode="auto">
          <a:xfrm>
            <a:off x="2727325" y="4419600"/>
            <a:ext cx="8723313" cy="7620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00CC00"/>
            </a:solidFill>
            <a:round/>
          </a:ln>
        </p:spPr>
        <p:txBody>
          <a:bodyPr wrap="none" lIns="90170" tIns="46990" rIns="90170" bIns="46990" anchor="ctr"/>
          <a:lstStyle/>
          <a:p>
            <a:pPr>
              <a:defRPr/>
            </a:pPr>
            <a:r>
              <a:rPr lang="zh-CN" altLang="en-US" sz="3600" b="1" dirty="0">
                <a:solidFill>
                  <a:srgbClr val="D0361C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第三节 让改革创新成为青春远航的动力</a:t>
            </a:r>
          </a:p>
        </p:txBody>
      </p:sp>
      <p:sp>
        <p:nvSpPr>
          <p:cNvPr id="14" name="矩形 13"/>
          <p:cNvSpPr/>
          <p:nvPr/>
        </p:nvSpPr>
        <p:spPr>
          <a:xfrm>
            <a:off x="0" y="381000"/>
            <a:ext cx="12192000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30000"/>
              </a:spcBef>
              <a:defRPr/>
            </a:pPr>
            <a:r>
              <a:rPr lang="zh-CN" altLang="en-US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第三章  弘扬中国精神  </a:t>
            </a: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标题 1"/>
          <p:cNvSpPr>
            <a:spLocks noGrp="1"/>
          </p:cNvSpPr>
          <p:nvPr>
            <p:ph type="title"/>
          </p:nvPr>
        </p:nvSpPr>
        <p:spPr>
          <a:xfrm>
            <a:off x="603250" y="822325"/>
            <a:ext cx="8763000" cy="650875"/>
          </a:xfrm>
        </p:spPr>
        <p:txBody>
          <a:bodyPr>
            <a:normAutofit fontScale="90000"/>
          </a:bodyPr>
          <a:lstStyle/>
          <a:p>
            <a:r>
              <a:rPr lang="zh-CN" altLang="en-US" smtClean="0"/>
              <a:t>三、做忠诚爱国者</a:t>
            </a:r>
          </a:p>
        </p:txBody>
      </p:sp>
      <p:pic>
        <p:nvPicPr>
          <p:cNvPr id="76803" name="Picture 3" descr="D:\360安全浏览器下载\timg (29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909763"/>
            <a:ext cx="7796213" cy="403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4" name="灯片编号占位符 3"/>
          <p:cNvSpPr>
            <a:spLocks noGrp="1"/>
          </p:cNvSpPr>
          <p:nvPr>
            <p:ph type="sldNum" sz="quarter" idx="12"/>
          </p:nvPr>
        </p:nvSpPr>
        <p:spPr bwMode="auto">
          <a:xfrm>
            <a:off x="11409363" y="6270625"/>
            <a:ext cx="5080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fld id="{D18A9979-C604-4CB7-B492-8042A3162514}" type="slidenum">
              <a:rPr lang="zh-CN" altLang="en-US">
                <a:solidFill>
                  <a:srgbClr val="898989"/>
                </a:solidFill>
                <a:ea typeface="黑体" panose="02010609060101010101" pitchFamily="49" charset="-122"/>
              </a:rPr>
              <a:pPr/>
              <a:t>50</a:t>
            </a:fld>
            <a:endParaRPr lang="zh-CN" altLang="en-US">
              <a:solidFill>
                <a:srgbClr val="898989"/>
              </a:solidFill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标题 1"/>
          <p:cNvSpPr>
            <a:spLocks noGrp="1"/>
          </p:cNvSpPr>
          <p:nvPr>
            <p:ph type="title"/>
          </p:nvPr>
        </p:nvSpPr>
        <p:spPr>
          <a:xfrm>
            <a:off x="692150" y="822325"/>
            <a:ext cx="8763000" cy="650875"/>
          </a:xfrm>
        </p:spPr>
        <p:txBody>
          <a:bodyPr>
            <a:normAutofit fontScale="90000"/>
          </a:bodyPr>
          <a:lstStyle/>
          <a:p>
            <a:r>
              <a:rPr lang="zh-CN" altLang="en-US" smtClean="0"/>
              <a:t>三、做忠诚爱国者</a:t>
            </a:r>
          </a:p>
        </p:txBody>
      </p:sp>
      <p:sp>
        <p:nvSpPr>
          <p:cNvPr id="77827" name="灯片编号占位符 3"/>
          <p:cNvSpPr>
            <a:spLocks noGrp="1"/>
          </p:cNvSpPr>
          <p:nvPr>
            <p:ph type="sldNum" sz="quarter" idx="12"/>
          </p:nvPr>
        </p:nvSpPr>
        <p:spPr bwMode="auto">
          <a:xfrm>
            <a:off x="11409363" y="6270625"/>
            <a:ext cx="5080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fld id="{993BBF52-57AB-48D9-A8DF-F4A04F5A48BB}" type="slidenum">
              <a:rPr lang="zh-CN" altLang="en-US">
                <a:solidFill>
                  <a:srgbClr val="898989"/>
                </a:solidFill>
                <a:ea typeface="黑体" panose="02010609060101010101" pitchFamily="49" charset="-122"/>
              </a:rPr>
              <a:pPr/>
              <a:t>51</a:t>
            </a:fld>
            <a:endParaRPr lang="zh-CN" altLang="en-US">
              <a:solidFill>
                <a:srgbClr val="898989"/>
              </a:solidFill>
              <a:ea typeface="黑体" panose="02010609060101010101" pitchFamily="49" charset="-122"/>
            </a:endParaRPr>
          </a:p>
        </p:txBody>
      </p:sp>
      <p:sp>
        <p:nvSpPr>
          <p:cNvPr id="4" name="标题 1"/>
          <p:cNvSpPr txBox="1"/>
          <p:nvPr/>
        </p:nvSpPr>
        <p:spPr bwMode="auto">
          <a:xfrm>
            <a:off x="377825" y="1855788"/>
            <a:ext cx="8763000" cy="650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>
              <a:defRPr/>
            </a:pPr>
            <a:r>
              <a:rPr lang="zh-CN" altLang="en-US" sz="3200" b="1" dirty="0">
                <a:latin typeface="华文中宋" panose="02010600040101010101" pitchFamily="2" charset="-122"/>
                <a:ea typeface="华文中宋" panose="02010600040101010101" pitchFamily="2" charset="-122"/>
                <a:cs typeface="+mj-cs"/>
              </a:rPr>
              <a:t>（三）增强国家安全意识</a:t>
            </a:r>
          </a:p>
        </p:txBody>
      </p:sp>
      <p:sp>
        <p:nvSpPr>
          <p:cNvPr id="77829" name="内容占位符 2"/>
          <p:cNvSpPr txBox="1"/>
          <p:nvPr/>
        </p:nvSpPr>
        <p:spPr bwMode="auto">
          <a:xfrm>
            <a:off x="1597025" y="3016250"/>
            <a:ext cx="9571038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5930" indent="-45593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pPr>
              <a:spcBef>
                <a:spcPct val="20000"/>
              </a:spcBef>
              <a:buFont typeface="Wingdings" panose="05000000000000000000" pitchFamily="2" charset="2"/>
              <a:buChar char="l"/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确立总体国家安全观</a:t>
            </a:r>
            <a:endParaRPr lang="en-US" altLang="zh-CN" sz="28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spcBef>
                <a:spcPct val="20000"/>
              </a:spcBef>
              <a:buFont typeface="Wingdings" panose="05000000000000000000" pitchFamily="2" charset="2"/>
              <a:buChar char="l"/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增强国防意识</a:t>
            </a:r>
            <a:endParaRPr lang="en-US" altLang="zh-CN" sz="28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spcBef>
                <a:spcPct val="20000"/>
              </a:spcBef>
              <a:buFont typeface="Wingdings" panose="05000000000000000000" pitchFamily="2" charset="2"/>
              <a:buChar char="l"/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履行维护国家安全的义务</a:t>
            </a:r>
          </a:p>
        </p:txBody>
      </p:sp>
      <p:pic>
        <p:nvPicPr>
          <p:cNvPr id="6" name="图片 5" descr="timg (6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48396" y="1864960"/>
            <a:ext cx="2277069" cy="328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标题 1"/>
          <p:cNvSpPr>
            <a:spLocks noGrp="1"/>
          </p:cNvSpPr>
          <p:nvPr>
            <p:ph type="title"/>
          </p:nvPr>
        </p:nvSpPr>
        <p:spPr>
          <a:xfrm>
            <a:off x="603250" y="822325"/>
            <a:ext cx="8763000" cy="650875"/>
          </a:xfrm>
        </p:spPr>
        <p:txBody>
          <a:bodyPr>
            <a:normAutofit fontScale="90000"/>
          </a:bodyPr>
          <a:lstStyle/>
          <a:p>
            <a:r>
              <a:rPr lang="zh-CN" altLang="en-US" smtClean="0"/>
              <a:t>三、做忠诚爱国者</a:t>
            </a:r>
          </a:p>
        </p:txBody>
      </p:sp>
      <p:sp>
        <p:nvSpPr>
          <p:cNvPr id="78851" name="Text Box 11"/>
          <p:cNvSpPr txBox="1">
            <a:spLocks noChangeArrowheads="1"/>
          </p:cNvSpPr>
          <p:nvPr/>
        </p:nvSpPr>
        <p:spPr bwMode="auto">
          <a:xfrm>
            <a:off x="2046288" y="2795588"/>
            <a:ext cx="860425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3200" b="1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作为普通人，</a:t>
            </a:r>
            <a:endParaRPr lang="en-US" altLang="zh-CN" sz="3200" b="1">
              <a:solidFill>
                <a:srgbClr val="C0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ctr">
              <a:spcBef>
                <a:spcPct val="50000"/>
              </a:spcBef>
            </a:pPr>
            <a:r>
              <a:rPr lang="zh-CN" altLang="en-US" sz="3200" b="1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我拿什么来爱国？</a:t>
            </a:r>
          </a:p>
        </p:txBody>
      </p:sp>
      <p:pic>
        <p:nvPicPr>
          <p:cNvPr id="78852" name="Picture 2" descr="D:\360安全浏览器下载\u=1993695251,3583090525&amp;fm=200&amp;gp=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170"/>
          <a:stretch>
            <a:fillRect/>
          </a:stretch>
        </p:blipFill>
        <p:spPr bwMode="auto">
          <a:xfrm>
            <a:off x="7988300" y="2293938"/>
            <a:ext cx="3455988" cy="327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Picture 3" descr="D:\360安全浏览器下载\timg (2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0575" y="2238375"/>
            <a:ext cx="34163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4" name="灯片编号占位符 3"/>
          <p:cNvSpPr>
            <a:spLocks noGrp="1"/>
          </p:cNvSpPr>
          <p:nvPr>
            <p:ph type="sldNum" sz="quarter" idx="12"/>
          </p:nvPr>
        </p:nvSpPr>
        <p:spPr bwMode="auto">
          <a:xfrm>
            <a:off x="11409363" y="6270625"/>
            <a:ext cx="5080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fld id="{35914D82-8816-4E85-BBF9-7FFF285B5B82}" type="slidenum">
              <a:rPr lang="zh-CN" altLang="en-US">
                <a:solidFill>
                  <a:srgbClr val="898989"/>
                </a:solidFill>
                <a:ea typeface="黑体" panose="02010609060101010101" pitchFamily="49" charset="-122"/>
              </a:rPr>
              <a:pPr/>
              <a:t>52</a:t>
            </a:fld>
            <a:endParaRPr lang="zh-CN" altLang="en-US">
              <a:solidFill>
                <a:srgbClr val="898989"/>
              </a:solidFill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D:\360安全浏览器下载\9k=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938" y="2138363"/>
            <a:ext cx="5499100" cy="320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6261316" y="1745884"/>
            <a:ext cx="5532896" cy="3966985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</a:ln>
          <a:effectLst>
            <a:glow rad="139700">
              <a:srgbClr val="FF0000">
                <a:alpha val="40000"/>
              </a:srgbClr>
            </a:glow>
          </a:effectLst>
        </p:spPr>
        <p:txBody>
          <a:bodyPr lIns="88139" tIns="44070" rIns="88139" bIns="44070"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300" dirty="0">
                <a:solidFill>
                  <a:srgbClr val="FF0000"/>
                </a:solidFill>
                <a:latin typeface="ˎ̥" charset="0"/>
                <a:cs typeface="Times New Roman" panose="02020603050405020304" pitchFamily="18" charset="0"/>
              </a:rPr>
              <a:t>        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青年是国家和民族的希望，创新是社会进步的灵魂，创业是推动经济社会发展、改善民生的重要途径。青年学生富有想象力和创造力，是创新创业的有生力量。</a:t>
            </a:r>
            <a:endParaRPr lang="en-US" altLang="zh-CN" sz="28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r">
              <a:lnSpc>
                <a:spcPct val="150000"/>
              </a:lnSpc>
              <a:defRPr/>
            </a:pP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</a:rPr>
              <a:t>——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习近平</a:t>
            </a:r>
          </a:p>
        </p:txBody>
      </p:sp>
      <p:sp>
        <p:nvSpPr>
          <p:cNvPr id="5" name="AutoShape 52"/>
          <p:cNvSpPr>
            <a:spLocks noChangeArrowheads="1"/>
          </p:cNvSpPr>
          <p:nvPr/>
        </p:nvSpPr>
        <p:spPr bwMode="auto">
          <a:xfrm>
            <a:off x="2149475" y="196850"/>
            <a:ext cx="8586788" cy="762000"/>
          </a:xfrm>
          <a:prstGeom prst="roundRect">
            <a:avLst>
              <a:gd name="adj" fmla="val 50000"/>
            </a:avLst>
          </a:prstGeom>
          <a:solidFill>
            <a:srgbClr val="F5D7ED"/>
          </a:solidFill>
          <a:ln w="28575">
            <a:solidFill>
              <a:srgbClr val="00CC00"/>
            </a:solidFill>
            <a:round/>
          </a:ln>
        </p:spPr>
        <p:txBody>
          <a:bodyPr wrap="none" lIns="90170" tIns="46990" rIns="90170" bIns="46990" anchor="ctr"/>
          <a:lstStyle/>
          <a:p>
            <a:pPr>
              <a:defRPr/>
            </a:pPr>
            <a:r>
              <a: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第三节  让改革创新成为青春远航的动力</a:t>
            </a:r>
            <a:endParaRPr lang="zh-CN" altLang="en-US" sz="36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标题 1"/>
          <p:cNvSpPr>
            <a:spLocks noGrp="1"/>
          </p:cNvSpPr>
          <p:nvPr>
            <p:ph type="title"/>
          </p:nvPr>
        </p:nvSpPr>
        <p:spPr>
          <a:xfrm>
            <a:off x="431800" y="446088"/>
            <a:ext cx="10026650" cy="700087"/>
          </a:xfrm>
        </p:spPr>
        <p:txBody>
          <a:bodyPr>
            <a:normAutofit fontScale="90000"/>
          </a:bodyPr>
          <a:lstStyle/>
          <a:p>
            <a:r>
              <a:rPr lang="zh-CN" altLang="en-US" smtClean="0"/>
              <a:t>一、创新创造是中华民族最深沉的民族禀赋</a:t>
            </a:r>
          </a:p>
        </p:txBody>
      </p:sp>
      <p:sp>
        <p:nvSpPr>
          <p:cNvPr id="80899" name="内容占位符 2"/>
          <p:cNvSpPr>
            <a:spLocks noGrp="1"/>
          </p:cNvSpPr>
          <p:nvPr>
            <p:ph idx="1"/>
          </p:nvPr>
        </p:nvSpPr>
        <p:spPr>
          <a:xfrm>
            <a:off x="611188" y="1212850"/>
            <a:ext cx="11199812" cy="3421063"/>
          </a:xfrm>
        </p:spPr>
        <p:txBody>
          <a:bodyPr/>
          <a:lstStyle/>
          <a:p>
            <a:pPr>
              <a:lnSpc>
                <a:spcPct val="125000"/>
              </a:lnSpc>
            </a:pPr>
            <a:r>
              <a:rPr lang="en-US" altLang="zh-CN" smtClean="0"/>
              <a:t>16</a:t>
            </a:r>
            <a:r>
              <a:rPr lang="zh-CN" altLang="en-US" smtClean="0"/>
              <a:t>世纪以前世界上最重要的</a:t>
            </a:r>
            <a:r>
              <a:rPr lang="en-US" altLang="zh-CN" smtClean="0"/>
              <a:t>300</a:t>
            </a:r>
            <a:r>
              <a:rPr lang="zh-CN" altLang="en-US" smtClean="0"/>
              <a:t>项发明和发现中，我国占</a:t>
            </a:r>
            <a:r>
              <a:rPr lang="en-US" altLang="zh-CN" smtClean="0"/>
              <a:t>173</a:t>
            </a:r>
            <a:r>
              <a:rPr lang="zh-CN" altLang="en-US" smtClean="0"/>
              <a:t>项，远远超过同时代的欧洲。</a:t>
            </a:r>
            <a:endParaRPr lang="en-US" altLang="zh-CN" smtClean="0"/>
          </a:p>
          <a:p>
            <a:pPr>
              <a:lnSpc>
                <a:spcPct val="125000"/>
              </a:lnSpc>
            </a:pPr>
            <a:r>
              <a:rPr lang="zh-CN" altLang="en-US" smtClean="0"/>
              <a:t>我国古代在天文历法、数学、农学、医学、地理学等众多领域取得举世瞩目的成就。</a:t>
            </a:r>
            <a:endParaRPr lang="en-US" altLang="zh-CN" smtClean="0"/>
          </a:p>
          <a:p>
            <a:pPr>
              <a:lnSpc>
                <a:spcPct val="125000"/>
              </a:lnSpc>
            </a:pPr>
            <a:r>
              <a:rPr lang="zh-CN" altLang="en-US" smtClean="0"/>
              <a:t>文学艺术领域，中国为世界奉献了唐诗、宋词、元曲等诸多人类文明宝库里的瑰宝。</a:t>
            </a:r>
          </a:p>
        </p:txBody>
      </p:sp>
      <p:pic>
        <p:nvPicPr>
          <p:cNvPr id="80900" name="Picture 3" descr="D:\360安全浏览器下载\timg (7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507" t="49689"/>
          <a:stretch>
            <a:fillRect/>
          </a:stretch>
        </p:blipFill>
        <p:spPr bwMode="auto">
          <a:xfrm>
            <a:off x="9310688" y="4751388"/>
            <a:ext cx="255587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Picture 3" descr="D:\360安全浏览器下载\timg (7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834" b="51093"/>
          <a:stretch>
            <a:fillRect/>
          </a:stretch>
        </p:blipFill>
        <p:spPr bwMode="auto">
          <a:xfrm>
            <a:off x="3313113" y="4700588"/>
            <a:ext cx="2590800" cy="189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2" name="Picture 3" descr="D:\360安全浏览器下载\timg (7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8830" r="50136"/>
          <a:stretch>
            <a:fillRect/>
          </a:stretch>
        </p:blipFill>
        <p:spPr bwMode="auto">
          <a:xfrm>
            <a:off x="6343650" y="4662488"/>
            <a:ext cx="2573338" cy="197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3" name="Picture 3" descr="D:\360安全浏览器下载\timg (7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0273" b="49960"/>
          <a:stretch>
            <a:fillRect/>
          </a:stretch>
        </p:blipFill>
        <p:spPr bwMode="auto">
          <a:xfrm>
            <a:off x="384175" y="4694238"/>
            <a:ext cx="2566988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标题 1"/>
          <p:cNvSpPr>
            <a:spLocks noGrp="1"/>
          </p:cNvSpPr>
          <p:nvPr>
            <p:ph type="title"/>
          </p:nvPr>
        </p:nvSpPr>
        <p:spPr>
          <a:xfrm>
            <a:off x="1517650" y="185738"/>
            <a:ext cx="4611688" cy="700087"/>
          </a:xfrm>
        </p:spPr>
        <p:txBody>
          <a:bodyPr>
            <a:normAutofit fontScale="90000"/>
          </a:bodyPr>
          <a:lstStyle/>
          <a:p>
            <a:r>
              <a:rPr lang="zh-CN" altLang="en-US" smtClean="0"/>
              <a:t>传统中国的创造力</a:t>
            </a:r>
          </a:p>
        </p:txBody>
      </p:sp>
      <p:pic>
        <p:nvPicPr>
          <p:cNvPr id="6" name="Picture 3" descr="4c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9832" y="1058906"/>
            <a:ext cx="3754242" cy="28990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5" descr="赵州桥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85513" y="1584244"/>
            <a:ext cx="3761071" cy="21165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Picture 6" descr="图片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42232" y="4233770"/>
            <a:ext cx="3477214" cy="19381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4" descr="Img24503347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61755" y="3820152"/>
            <a:ext cx="3326007" cy="25868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爆炸形 1 11"/>
          <p:cNvSpPr/>
          <p:nvPr/>
        </p:nvSpPr>
        <p:spPr>
          <a:xfrm>
            <a:off x="428625" y="0"/>
            <a:ext cx="1074738" cy="1100138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81928" name="TextBox 15"/>
          <p:cNvSpPr txBox="1">
            <a:spLocks noChangeArrowheads="1"/>
          </p:cNvSpPr>
          <p:nvPr/>
        </p:nvSpPr>
        <p:spPr bwMode="auto">
          <a:xfrm>
            <a:off x="201613" y="1054100"/>
            <a:ext cx="554037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创新创造是中华民族最深沉的民族禀赋</a:t>
            </a:r>
          </a:p>
        </p:txBody>
      </p:sp>
      <p:sp>
        <p:nvSpPr>
          <p:cNvPr id="81929" name="矩形 12"/>
          <p:cNvSpPr>
            <a:spLocks noChangeArrowheads="1"/>
          </p:cNvSpPr>
          <p:nvPr/>
        </p:nvSpPr>
        <p:spPr bwMode="auto">
          <a:xfrm>
            <a:off x="7261225" y="298450"/>
            <a:ext cx="4578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一、创新创造是中华民族最深沉的民族禀赋</a:t>
            </a:r>
            <a:endParaRPr lang="zh-CN" altLang="en-US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882650" y="1092200"/>
            <a:ext cx="6107113" cy="54737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88139" tIns="44070" rIns="88139" bIns="44070"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 </a:t>
            </a:r>
            <a:r>
              <a:rPr lang="zh-CN" altLang="en-US" sz="28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中国是天文学诞生最早的国家之一，也是最早有历法的国家之一。远在</a:t>
            </a:r>
            <a:r>
              <a:rPr lang="en-US" altLang="zh-CN" sz="28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5000</a:t>
            </a:r>
            <a:r>
              <a:rPr lang="zh-CN" altLang="en-US" sz="28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多年前，中国就有了</a:t>
            </a:r>
            <a:r>
              <a:rPr lang="en-US" altLang="zh-CN" sz="28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《</a:t>
            </a:r>
            <a:r>
              <a:rPr lang="zh-CN" altLang="en-US" sz="28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阴阳历</a:t>
            </a:r>
            <a:r>
              <a:rPr lang="en-US" altLang="zh-CN" sz="28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》</a:t>
            </a:r>
            <a:r>
              <a:rPr lang="zh-CN" altLang="en-US" sz="28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，每年</a:t>
            </a:r>
            <a:r>
              <a:rPr lang="en-US" altLang="zh-CN" sz="28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366</a:t>
            </a:r>
            <a:r>
              <a:rPr lang="zh-CN" altLang="en-US" sz="28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天。商代时期，已有专门官员负责天文历法，当时采用的是</a:t>
            </a:r>
            <a:r>
              <a:rPr lang="en-US" altLang="zh-CN" sz="28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《</a:t>
            </a:r>
            <a:r>
              <a:rPr lang="zh-CN" altLang="en-US" sz="28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阴阳合历</a:t>
            </a:r>
            <a:r>
              <a:rPr lang="en-US" altLang="zh-CN" sz="28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》</a:t>
            </a:r>
            <a:r>
              <a:rPr lang="zh-CN" altLang="en-US" sz="28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，将闰月放在岁末，称为“十三月”。西周时期，天文学家用圭、表测量日影公元前，确定冬至、夏至和一年的二十四个节气，来指导农牧业生产。</a:t>
            </a:r>
          </a:p>
        </p:txBody>
      </p:sp>
      <p:pic>
        <p:nvPicPr>
          <p:cNvPr id="83971" name="Picture 2" descr="https://timgsa.baidu.com/timg?image&amp;quality=80&amp;size=b9999_10000&amp;sec=1533967653433&amp;di=beeef7211f44e99f83fb500460a089e8&amp;imgtype=0&amp;src=http%3A%2F%2F5b0988e595225.cdn.sohucs.com%2Fq_70%2Cc_zoom%2Cw_640%2Fimages%2F20171213%2F0fb3a16d25e04a69b22f6e605c54dbe5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7413" y="1801813"/>
            <a:ext cx="4430712" cy="398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爆炸形 1 8"/>
          <p:cNvSpPr/>
          <p:nvPr/>
        </p:nvSpPr>
        <p:spPr>
          <a:xfrm>
            <a:off x="428625" y="0"/>
            <a:ext cx="1074738" cy="1100138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83973" name="标题 1"/>
          <p:cNvSpPr>
            <a:spLocks noGrp="1"/>
          </p:cNvSpPr>
          <p:nvPr>
            <p:ph type="title"/>
          </p:nvPr>
        </p:nvSpPr>
        <p:spPr>
          <a:xfrm>
            <a:off x="1517650" y="185738"/>
            <a:ext cx="4611688" cy="700087"/>
          </a:xfrm>
        </p:spPr>
        <p:txBody>
          <a:bodyPr>
            <a:normAutofit fontScale="90000"/>
          </a:bodyPr>
          <a:lstStyle/>
          <a:p>
            <a:r>
              <a:rPr lang="zh-CN" altLang="en-US" smtClean="0"/>
              <a:t>传统中国的创造力</a:t>
            </a:r>
          </a:p>
        </p:txBody>
      </p:sp>
      <p:sp>
        <p:nvSpPr>
          <p:cNvPr id="83974" name="TextBox 12"/>
          <p:cNvSpPr txBox="1">
            <a:spLocks noChangeArrowheads="1"/>
          </p:cNvSpPr>
          <p:nvPr/>
        </p:nvSpPr>
        <p:spPr bwMode="auto">
          <a:xfrm>
            <a:off x="201613" y="1054100"/>
            <a:ext cx="554037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创新创造是中华民族最深沉的民族禀赋</a:t>
            </a:r>
          </a:p>
        </p:txBody>
      </p:sp>
      <p:sp>
        <p:nvSpPr>
          <p:cNvPr id="83975" name="矩形 7"/>
          <p:cNvSpPr>
            <a:spLocks noChangeArrowheads="1"/>
          </p:cNvSpPr>
          <p:nvPr/>
        </p:nvSpPr>
        <p:spPr bwMode="auto">
          <a:xfrm>
            <a:off x="7261225" y="298450"/>
            <a:ext cx="4578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一、创新创造是中华民族最深沉的民族禀赋</a:t>
            </a:r>
            <a:endParaRPr lang="zh-CN" altLang="en-US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timgsa.baidu.com/timg?image&amp;quality=80&amp;size=b9999_10000&amp;sec=1533968153285&amp;di=ceb640dd53815a32d186b74e58f8fc24&amp;imgtype=0&amp;src=http%3A%2F%2Fwww.kaogu.cn%2Fuploads%2Fcn%2F201501%2F20150129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3855" y="1837343"/>
            <a:ext cx="5442658" cy="3854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4995" name="Picture 4" descr="https://timgsa.baidu.com/timg?image&amp;quality=80&amp;size=b9999_10000&amp;sec=1533968267540&amp;di=6f52f8e0c91d2abfcb4ba797849ec58f&amp;imgtype=0&amp;src=http%3A%2F%2Fimg.jyeoo.net%2Fquiz%2Fimages%2F201411%2F211%2Ff13d78e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0150" y="2200275"/>
            <a:ext cx="5453063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爆炸形 1 6"/>
          <p:cNvSpPr/>
          <p:nvPr/>
        </p:nvSpPr>
        <p:spPr>
          <a:xfrm>
            <a:off x="428625" y="0"/>
            <a:ext cx="1074738" cy="1100138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84997" name="标题 1"/>
          <p:cNvSpPr>
            <a:spLocks noGrp="1"/>
          </p:cNvSpPr>
          <p:nvPr>
            <p:ph type="title"/>
          </p:nvPr>
        </p:nvSpPr>
        <p:spPr>
          <a:xfrm>
            <a:off x="1517650" y="185738"/>
            <a:ext cx="4611688" cy="700087"/>
          </a:xfrm>
        </p:spPr>
        <p:txBody>
          <a:bodyPr>
            <a:normAutofit fontScale="90000"/>
          </a:bodyPr>
          <a:lstStyle/>
          <a:p>
            <a:r>
              <a:rPr lang="zh-CN" altLang="en-US" smtClean="0"/>
              <a:t>传统中国的创造力</a:t>
            </a:r>
          </a:p>
        </p:txBody>
      </p:sp>
      <p:sp>
        <p:nvSpPr>
          <p:cNvPr id="84998" name="TextBox 11"/>
          <p:cNvSpPr txBox="1">
            <a:spLocks noChangeArrowheads="1"/>
          </p:cNvSpPr>
          <p:nvPr/>
        </p:nvSpPr>
        <p:spPr bwMode="auto">
          <a:xfrm>
            <a:off x="201613" y="1054100"/>
            <a:ext cx="554037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创新创造是中华民族最深沉的民族禀赋</a:t>
            </a:r>
          </a:p>
        </p:txBody>
      </p:sp>
      <p:sp>
        <p:nvSpPr>
          <p:cNvPr id="84999" name="Rectangle 5"/>
          <p:cNvSpPr>
            <a:spLocks noChangeArrowheads="1"/>
          </p:cNvSpPr>
          <p:nvPr/>
        </p:nvSpPr>
        <p:spPr bwMode="auto">
          <a:xfrm>
            <a:off x="7935913" y="4783138"/>
            <a:ext cx="2746375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5214" tIns="57607" rIns="115214" bIns="57607">
            <a:spAutoFit/>
          </a:bodyPr>
          <a:lstStyle/>
          <a:p>
            <a:r>
              <a:rPr lang="zh-CN" altLang="en-US" sz="280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墨子：小孔成像</a:t>
            </a:r>
          </a:p>
        </p:txBody>
      </p:sp>
      <p:sp>
        <p:nvSpPr>
          <p:cNvPr id="85000" name="矩形 8"/>
          <p:cNvSpPr>
            <a:spLocks noChangeArrowheads="1"/>
          </p:cNvSpPr>
          <p:nvPr/>
        </p:nvSpPr>
        <p:spPr bwMode="auto">
          <a:xfrm>
            <a:off x="7261225" y="298450"/>
            <a:ext cx="4578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一、创新创造是中华民族最深沉的民族禀赋</a:t>
            </a:r>
            <a:endParaRPr lang="zh-CN" altLang="en-US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4" name="Picture 10" descr="https://timgsa.baidu.com/timg?image&amp;quality=80&amp;size=b9999_10000&amp;sec=1533968803462&amp;di=e55db645a732f5313c8f1b21fe40850e&amp;imgtype=0&amp;src=http%3A%2F%2Fm.360buyimg.com%2Fn12%2Fjfs%2Ft1975%2F179%2F1631187934%2F628606%2F9bf92a25%2F56664c0dNa805a9e4.png%2521q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69803" y="1450153"/>
            <a:ext cx="5154911" cy="4937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6" name="Picture 2" descr="https://timgsa.baidu.com/timg?image&amp;quality=80&amp;size=b9999_10000&amp;sec=1533968464815&amp;di=164052ba940870587cda4ad605467e0e&amp;imgtype=0&amp;src=http%3A%2F%2Fi4.qhimg.com%2Ft014e3f5ac0b56233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954" y="1611825"/>
            <a:ext cx="5311335" cy="4176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爆炸形 1 6"/>
          <p:cNvSpPr/>
          <p:nvPr/>
        </p:nvSpPr>
        <p:spPr>
          <a:xfrm>
            <a:off x="428625" y="0"/>
            <a:ext cx="1074738" cy="1100138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86021" name="标题 1"/>
          <p:cNvSpPr>
            <a:spLocks noGrp="1"/>
          </p:cNvSpPr>
          <p:nvPr>
            <p:ph type="title"/>
          </p:nvPr>
        </p:nvSpPr>
        <p:spPr>
          <a:xfrm>
            <a:off x="1517650" y="185738"/>
            <a:ext cx="4611688" cy="700087"/>
          </a:xfrm>
        </p:spPr>
        <p:txBody>
          <a:bodyPr>
            <a:normAutofit fontScale="90000"/>
          </a:bodyPr>
          <a:lstStyle/>
          <a:p>
            <a:r>
              <a:rPr lang="zh-CN" altLang="en-US" smtClean="0"/>
              <a:t>传统中国的创造力</a:t>
            </a:r>
          </a:p>
        </p:txBody>
      </p:sp>
      <p:sp>
        <p:nvSpPr>
          <p:cNvPr id="86022" name="TextBox 11"/>
          <p:cNvSpPr txBox="1">
            <a:spLocks noChangeArrowheads="1"/>
          </p:cNvSpPr>
          <p:nvPr/>
        </p:nvSpPr>
        <p:spPr bwMode="auto">
          <a:xfrm>
            <a:off x="201613" y="1054100"/>
            <a:ext cx="554037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创新创造是中华民族最深沉的民族禀赋</a:t>
            </a:r>
          </a:p>
        </p:txBody>
      </p:sp>
      <p:sp>
        <p:nvSpPr>
          <p:cNvPr id="86023" name="矩形 7"/>
          <p:cNvSpPr>
            <a:spLocks noChangeArrowheads="1"/>
          </p:cNvSpPr>
          <p:nvPr/>
        </p:nvSpPr>
        <p:spPr bwMode="auto">
          <a:xfrm>
            <a:off x="7261225" y="298450"/>
            <a:ext cx="4578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一、创新创造是中华民族最深沉的民族禀赋</a:t>
            </a:r>
            <a:endParaRPr lang="zh-CN" altLang="en-US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f88fc0177f3e6709ba3c917339c79f3df8dc55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3500" y="1363663"/>
            <a:ext cx="3625850" cy="5230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5435600" y="2001838"/>
            <a:ext cx="5845175" cy="3221037"/>
          </a:xfrm>
          <a:prstGeom prst="rect">
            <a:avLst/>
          </a:prstGeom>
          <a:noFill/>
          <a:ln w="19050">
            <a:solidFill>
              <a:srgbClr val="00B050"/>
            </a:solidFill>
            <a:prstDash val="sysDot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88139" tIns="44070" rIns="88139" bIns="4407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 </a:t>
            </a:r>
            <a:r>
              <a:rPr lang="zh-CN" altLang="en-US" sz="2800" dirty="0">
                <a:latin typeface="微软雅黑" panose="020B0503020204020204" pitchFamily="34" charset="-122"/>
              </a:rPr>
              <a:t>      </a:t>
            </a:r>
            <a:r>
              <a:rPr lang="zh-CN" altLang="en-US" sz="28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考古人员在秦陵附近挖掘出的宝剑，其剑历经</a:t>
            </a:r>
            <a:r>
              <a:rPr lang="en-US" altLang="zh-CN" sz="28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2000</a:t>
            </a:r>
            <a:r>
              <a:rPr lang="zh-CN" altLang="en-US" sz="28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年仍然锋利无比，原因是剑锋上面覆盖了一层铬，听起来不算神奇，但是人类直到</a:t>
            </a:r>
            <a:r>
              <a:rPr lang="en-US" altLang="zh-CN" sz="28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1938</a:t>
            </a:r>
            <a:r>
              <a:rPr lang="zh-CN" altLang="en-US" sz="28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年才发现铬的作用！</a:t>
            </a:r>
          </a:p>
        </p:txBody>
      </p:sp>
      <p:sp>
        <p:nvSpPr>
          <p:cNvPr id="9" name="爆炸形 1 8"/>
          <p:cNvSpPr/>
          <p:nvPr/>
        </p:nvSpPr>
        <p:spPr>
          <a:xfrm>
            <a:off x="428625" y="0"/>
            <a:ext cx="1074738" cy="1100138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87045" name="标题 1"/>
          <p:cNvSpPr>
            <a:spLocks noGrp="1"/>
          </p:cNvSpPr>
          <p:nvPr>
            <p:ph type="title"/>
          </p:nvPr>
        </p:nvSpPr>
        <p:spPr>
          <a:xfrm>
            <a:off x="1517650" y="185738"/>
            <a:ext cx="4611688" cy="700087"/>
          </a:xfrm>
        </p:spPr>
        <p:txBody>
          <a:bodyPr>
            <a:normAutofit fontScale="90000"/>
          </a:bodyPr>
          <a:lstStyle/>
          <a:p>
            <a:r>
              <a:rPr lang="zh-CN" altLang="en-US" smtClean="0"/>
              <a:t>传统中国的创造力</a:t>
            </a:r>
          </a:p>
        </p:txBody>
      </p:sp>
      <p:sp>
        <p:nvSpPr>
          <p:cNvPr id="87046" name="TextBox 12"/>
          <p:cNvSpPr txBox="1">
            <a:spLocks noChangeArrowheads="1"/>
          </p:cNvSpPr>
          <p:nvPr/>
        </p:nvSpPr>
        <p:spPr bwMode="auto">
          <a:xfrm>
            <a:off x="201613" y="1054100"/>
            <a:ext cx="554037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创新创造是中华民族最深沉的民族禀赋</a:t>
            </a:r>
          </a:p>
        </p:txBody>
      </p:sp>
      <p:sp>
        <p:nvSpPr>
          <p:cNvPr id="87047" name="矩形 7"/>
          <p:cNvSpPr>
            <a:spLocks noChangeArrowheads="1"/>
          </p:cNvSpPr>
          <p:nvPr/>
        </p:nvSpPr>
        <p:spPr bwMode="auto">
          <a:xfrm>
            <a:off x="7261225" y="298450"/>
            <a:ext cx="4578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一、创新创造是中华民族最深沉的民族禀赋</a:t>
            </a:r>
            <a:endParaRPr lang="zh-CN" altLang="en-US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38150" y="1377950"/>
            <a:ext cx="11176000" cy="685800"/>
          </a:xfrm>
        </p:spPr>
        <p:txBody>
          <a:bodyPr/>
          <a:lstStyle/>
          <a:p>
            <a:r>
              <a:rPr lang="zh-CN" altLang="en-US" sz="320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一、重精神是中华民族的优秀传统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9563" y="3881438"/>
            <a:ext cx="2843212" cy="1414462"/>
          </a:xfrm>
        </p:spPr>
        <p:txBody>
          <a:bodyPr/>
          <a:lstStyle/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zh-CN" sz="2800" b="1" dirty="0" smtClean="0">
                <a:solidFill>
                  <a:srgbClr val="3366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百家争鸣，学术有异，但都提倡精神价值</a:t>
            </a:r>
            <a:r>
              <a:rPr lang="zh-CN" sz="2800" dirty="0" smtClean="0">
                <a:solidFill>
                  <a:srgbClr val="3366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304800" y="2374900"/>
            <a:ext cx="11377613" cy="477838"/>
          </a:xfrm>
          <a:prstGeom prst="rect">
            <a:avLst/>
          </a:prstGeom>
          <a:solidFill>
            <a:srgbClr val="FFFF99"/>
          </a:solidFill>
          <a:ln w="9525">
            <a:noFill/>
            <a:bevel/>
          </a:ln>
        </p:spPr>
        <p:txBody>
          <a:bodyPr anchor="ctr"/>
          <a:lstStyle/>
          <a:p>
            <a:pPr>
              <a:defRPr/>
            </a:pPr>
            <a:r>
              <a:rPr lang="zh-CN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※</a:t>
            </a:r>
            <a:r>
              <a:rPr lang="zh-CN" altLang="en-US" sz="2800" b="1" dirty="0">
                <a:solidFill>
                  <a:srgbClr val="000099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重精神，首先表现在对物质生活与精神生活相互关系的独到理解上。</a:t>
            </a:r>
          </a:p>
        </p:txBody>
      </p:sp>
      <p:pic>
        <p:nvPicPr>
          <p:cNvPr id="17413" name="图片 6" descr="孔子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284"/>
          <a:stretch>
            <a:fillRect/>
          </a:stretch>
        </p:blipFill>
        <p:spPr bwMode="auto">
          <a:xfrm>
            <a:off x="7615238" y="3359150"/>
            <a:ext cx="40671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图片 7" descr="颜回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760" t="17424" b="15358"/>
          <a:stretch>
            <a:fillRect/>
          </a:stretch>
        </p:blipFill>
        <p:spPr bwMode="auto">
          <a:xfrm>
            <a:off x="7629525" y="4854575"/>
            <a:ext cx="4121150" cy="166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图片 8" descr="孔子0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7525" y="3411538"/>
            <a:ext cx="4448175" cy="312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AutoShape 52"/>
          <p:cNvSpPr>
            <a:spLocks noChangeArrowheads="1"/>
          </p:cNvSpPr>
          <p:nvPr/>
        </p:nvSpPr>
        <p:spPr bwMode="auto">
          <a:xfrm>
            <a:off x="2149475" y="196850"/>
            <a:ext cx="7226300" cy="762000"/>
          </a:xfrm>
          <a:prstGeom prst="roundRect">
            <a:avLst>
              <a:gd name="adj" fmla="val 50000"/>
            </a:avLst>
          </a:prstGeom>
          <a:solidFill>
            <a:srgbClr val="F5D7ED"/>
          </a:solidFill>
          <a:ln w="28575">
            <a:solidFill>
              <a:srgbClr val="00CC00"/>
            </a:solidFill>
            <a:round/>
          </a:ln>
        </p:spPr>
        <p:txBody>
          <a:bodyPr wrap="none" lIns="90170" tIns="46990" rIns="90170" bIns="46990" anchor="ctr"/>
          <a:lstStyle/>
          <a:p>
            <a:r>
              <a:rPr lang="zh-CN" altLang="en-US" sz="3600" b="1">
                <a:latin typeface="华文中宋" panose="02010600040101010101" pitchFamily="2" charset="-122"/>
                <a:ea typeface="华文中宋" panose="02010600040101010101" pitchFamily="2" charset="-122"/>
              </a:rPr>
              <a:t>第一节   中国精神是兴国强国之魂</a:t>
            </a: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c1ab97eca80653828fa4a9f95dda144ad3482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51658" y="1600421"/>
            <a:ext cx="3284506" cy="2857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图片 8" descr="95896c380cd79123b1f07af8af345982b2b780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34824" y="1669198"/>
            <a:ext cx="3643338" cy="27507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8068" name="矩形 9"/>
          <p:cNvSpPr>
            <a:spLocks noChangeArrowheads="1"/>
          </p:cNvSpPr>
          <p:nvPr/>
        </p:nvSpPr>
        <p:spPr bwMode="auto">
          <a:xfrm>
            <a:off x="1831975" y="4852988"/>
            <a:ext cx="8897938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139" tIns="44070" rIns="88139" bIns="4407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>
                <a:solidFill>
                  <a:srgbClr val="0070C0"/>
                </a:solidFill>
                <a:latin typeface="微软雅黑" panose="020B0503020204020204" pitchFamily="34" charset="-122"/>
              </a:rPr>
              <a:t>      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汉代有种马车，车上站有木人，手中握有鼓棰。马车每行走一里木人击鼓一次，古代称之为记里鼓车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——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出租车啊！</a:t>
            </a:r>
          </a:p>
        </p:txBody>
      </p:sp>
      <p:sp>
        <p:nvSpPr>
          <p:cNvPr id="12" name="爆炸形 1 11"/>
          <p:cNvSpPr/>
          <p:nvPr/>
        </p:nvSpPr>
        <p:spPr>
          <a:xfrm>
            <a:off x="428625" y="0"/>
            <a:ext cx="1074738" cy="1100138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88070" name="标题 1"/>
          <p:cNvSpPr>
            <a:spLocks noGrp="1"/>
          </p:cNvSpPr>
          <p:nvPr>
            <p:ph type="title"/>
          </p:nvPr>
        </p:nvSpPr>
        <p:spPr>
          <a:xfrm>
            <a:off x="1517650" y="185738"/>
            <a:ext cx="4611688" cy="700087"/>
          </a:xfrm>
        </p:spPr>
        <p:txBody>
          <a:bodyPr>
            <a:normAutofit fontScale="90000"/>
          </a:bodyPr>
          <a:lstStyle/>
          <a:p>
            <a:r>
              <a:rPr lang="zh-CN" altLang="en-US" smtClean="0"/>
              <a:t>传统中国的创造力</a:t>
            </a:r>
          </a:p>
        </p:txBody>
      </p:sp>
      <p:sp>
        <p:nvSpPr>
          <p:cNvPr id="88071" name="TextBox 15"/>
          <p:cNvSpPr txBox="1">
            <a:spLocks noChangeArrowheads="1"/>
          </p:cNvSpPr>
          <p:nvPr/>
        </p:nvSpPr>
        <p:spPr bwMode="auto">
          <a:xfrm>
            <a:off x="201613" y="1054100"/>
            <a:ext cx="554037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创新创造是中华民族最深沉的民族禀赋</a:t>
            </a:r>
          </a:p>
        </p:txBody>
      </p:sp>
      <p:sp>
        <p:nvSpPr>
          <p:cNvPr id="88072" name="矩形 10"/>
          <p:cNvSpPr>
            <a:spLocks noChangeArrowheads="1"/>
          </p:cNvSpPr>
          <p:nvPr/>
        </p:nvSpPr>
        <p:spPr bwMode="auto">
          <a:xfrm>
            <a:off x="7261225" y="298450"/>
            <a:ext cx="4578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一、创新创造是中华民族最深沉的民族禀赋</a:t>
            </a:r>
            <a:endParaRPr lang="zh-CN" altLang="en-US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标题 1"/>
          <p:cNvSpPr>
            <a:spLocks noGrp="1"/>
          </p:cNvSpPr>
          <p:nvPr>
            <p:ph type="title"/>
          </p:nvPr>
        </p:nvSpPr>
        <p:spPr>
          <a:xfrm>
            <a:off x="1606550" y="214313"/>
            <a:ext cx="4922838" cy="700087"/>
          </a:xfrm>
        </p:spPr>
        <p:txBody>
          <a:bodyPr>
            <a:normAutofit fontScale="90000"/>
          </a:bodyPr>
          <a:lstStyle/>
          <a:p>
            <a:r>
              <a:rPr lang="zh-CN" altLang="en-US" smtClean="0"/>
              <a:t>思考：李约瑟难题</a:t>
            </a:r>
          </a:p>
        </p:txBody>
      </p:sp>
      <p:sp>
        <p:nvSpPr>
          <p:cNvPr id="89091" name="矩形 6"/>
          <p:cNvSpPr>
            <a:spLocks noChangeArrowheads="1"/>
          </p:cNvSpPr>
          <p:nvPr/>
        </p:nvSpPr>
        <p:spPr bwMode="auto">
          <a:xfrm>
            <a:off x="6307138" y="1160463"/>
            <a:ext cx="5305425" cy="526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rgbClr val="0070C0"/>
                </a:solidFill>
                <a:latin typeface="微软雅黑" panose="020B0503020204020204" pitchFamily="34" charset="-122"/>
              </a:rPr>
              <a:t>      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中国是享誉世界的文明古国。从公元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6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世纪到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17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世纪初，在世界重大科技成果中，中国所占比例一直在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54%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以上，远超同时期的欧洲。但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17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世纪中叶后，中国科技却如同江河日下，到了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19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世纪，骤降为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0.4%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，留下众说纷纭的李约瑟难题。</a:t>
            </a:r>
          </a:p>
        </p:txBody>
      </p:sp>
      <p:pic>
        <p:nvPicPr>
          <p:cNvPr id="89092" name="Picture 4" descr="https://timgsa.baidu.com/timg?image&amp;quality=80&amp;size=b9999_10000&amp;sec=1533967056295&amp;di=410e56a4707cd4753984869b725f40fa&amp;imgtype=0&amp;src=http%3A%2F%2F5b0988e595225.cdn.sohucs.com%2Fq_70%2Cc_zoom%2Cw_640%2Fimages%2F20180802%2F726f244226474173ad40f9ab20c96f5a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7575" y="2027238"/>
            <a:ext cx="5126038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爆炸形 1 7"/>
          <p:cNvSpPr/>
          <p:nvPr/>
        </p:nvSpPr>
        <p:spPr>
          <a:xfrm>
            <a:off x="428625" y="0"/>
            <a:ext cx="1074738" cy="1100138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89094" name="TextBox 9"/>
          <p:cNvSpPr txBox="1">
            <a:spLocks noChangeArrowheads="1"/>
          </p:cNvSpPr>
          <p:nvPr/>
        </p:nvSpPr>
        <p:spPr bwMode="auto">
          <a:xfrm>
            <a:off x="201613" y="1054100"/>
            <a:ext cx="554037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创新创造是中华民族最深沉的民族禀赋</a:t>
            </a: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标题 1"/>
          <p:cNvSpPr>
            <a:spLocks noGrp="1"/>
          </p:cNvSpPr>
          <p:nvPr>
            <p:ph type="title"/>
          </p:nvPr>
        </p:nvSpPr>
        <p:spPr>
          <a:xfrm>
            <a:off x="1117600" y="198438"/>
            <a:ext cx="11074400" cy="700087"/>
          </a:xfrm>
        </p:spPr>
        <p:txBody>
          <a:bodyPr>
            <a:normAutofit fontScale="90000"/>
          </a:bodyPr>
          <a:lstStyle/>
          <a:p>
            <a:r>
              <a:rPr lang="zh-CN" altLang="en-US" smtClean="0"/>
              <a:t>思考：郑和下西洋（经济文化交流）与地理大发现（殖民）</a:t>
            </a:r>
          </a:p>
        </p:txBody>
      </p:sp>
      <p:pic>
        <p:nvPicPr>
          <p:cNvPr id="7" name="Picture 3" descr="郑和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9350" y="1157288"/>
            <a:ext cx="4710113" cy="415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979738" y="5232400"/>
            <a:ext cx="11303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5214" tIns="57607" rIns="115214" bIns="57607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郑 和</a:t>
            </a:r>
          </a:p>
        </p:txBody>
      </p:sp>
      <p:pic>
        <p:nvPicPr>
          <p:cNvPr id="90117" name="Picture 4" descr="哥伦布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204913"/>
            <a:ext cx="4335463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8" name="Rectangle 5"/>
          <p:cNvSpPr>
            <a:spLocks noChangeArrowheads="1"/>
          </p:cNvSpPr>
          <p:nvPr/>
        </p:nvSpPr>
        <p:spPr bwMode="auto">
          <a:xfrm>
            <a:off x="8172450" y="5240338"/>
            <a:ext cx="1314450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5214" tIns="57607" rIns="115214" bIns="57607">
            <a:spAutoFit/>
          </a:bodyPr>
          <a:lstStyle/>
          <a:p>
            <a:r>
              <a:rPr lang="zh-CN" altLang="en-US" sz="280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哥伦布</a:t>
            </a:r>
          </a:p>
        </p:txBody>
      </p:sp>
      <p:sp>
        <p:nvSpPr>
          <p:cNvPr id="11" name="Rectangle 2"/>
          <p:cNvSpPr>
            <a:spLocks noGrp="1" noChangeArrowheads="1"/>
          </p:cNvSpPr>
          <p:nvPr>
            <p:ph idx="1"/>
          </p:nvPr>
        </p:nvSpPr>
        <p:spPr>
          <a:xfrm>
            <a:off x="1689100" y="5848350"/>
            <a:ext cx="8756650" cy="676275"/>
          </a:xfrm>
          <a:solidFill>
            <a:schemeClr val="tx1"/>
          </a:solidFill>
        </p:spPr>
        <p:txBody>
          <a:bodyPr/>
          <a:lstStyle/>
          <a:p>
            <a:pPr eaLnBrk="1" hangingPunct="1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b="1" dirty="0" smtClean="0">
                <a:solidFill>
                  <a:schemeClr val="accent3"/>
                </a:solidFill>
                <a:cs typeface="+mj-cs"/>
              </a:rPr>
              <a:t>提示：航海的结果为什么截然不同：两种文明的差异</a:t>
            </a:r>
            <a:endParaRPr lang="en-US" altLang="zh-CN" b="1" dirty="0" smtClean="0">
              <a:solidFill>
                <a:schemeClr val="accent3"/>
              </a:solidFill>
              <a:cs typeface="+mj-cs"/>
            </a:endParaRPr>
          </a:p>
        </p:txBody>
      </p:sp>
      <p:sp>
        <p:nvSpPr>
          <p:cNvPr id="12" name="爆炸形 1 11"/>
          <p:cNvSpPr/>
          <p:nvPr/>
        </p:nvSpPr>
        <p:spPr>
          <a:xfrm>
            <a:off x="0" y="0"/>
            <a:ext cx="1074738" cy="1100138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90121" name="TextBox 13"/>
          <p:cNvSpPr txBox="1">
            <a:spLocks noChangeArrowheads="1"/>
          </p:cNvSpPr>
          <p:nvPr/>
        </p:nvSpPr>
        <p:spPr bwMode="auto">
          <a:xfrm>
            <a:off x="260350" y="847271"/>
            <a:ext cx="554037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创新创造是中华民族最深沉的民族禀赋</a:t>
            </a: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标题 1"/>
          <p:cNvSpPr>
            <a:spLocks noGrp="1"/>
          </p:cNvSpPr>
          <p:nvPr>
            <p:ph type="title"/>
          </p:nvPr>
        </p:nvSpPr>
        <p:spPr>
          <a:xfrm>
            <a:off x="1576388" y="214313"/>
            <a:ext cx="7143750" cy="700087"/>
          </a:xfrm>
        </p:spPr>
        <p:txBody>
          <a:bodyPr>
            <a:normAutofit fontScale="90000"/>
          </a:bodyPr>
          <a:lstStyle/>
          <a:p>
            <a:r>
              <a:rPr lang="zh-CN" altLang="en-US" smtClean="0"/>
              <a:t>郑和下西洋：</a:t>
            </a:r>
            <a:r>
              <a:rPr lang="en-US" altLang="zh-CN" smtClean="0"/>
              <a:t>1405</a:t>
            </a:r>
            <a:r>
              <a:rPr lang="zh-CN" altLang="en-US" smtClean="0"/>
              <a:t>年出发、豪华版</a:t>
            </a:r>
          </a:p>
        </p:txBody>
      </p:sp>
      <p:pic>
        <p:nvPicPr>
          <p:cNvPr id="91139" name="Picture 5" descr="郑和宝船-大图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3588" y="1190625"/>
            <a:ext cx="4475162" cy="482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0" name="Rectangle 4"/>
          <p:cNvSpPr>
            <a:spLocks noChangeArrowheads="1"/>
          </p:cNvSpPr>
          <p:nvPr/>
        </p:nvSpPr>
        <p:spPr bwMode="auto">
          <a:xfrm>
            <a:off x="5410200" y="923925"/>
            <a:ext cx="6354763" cy="593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5214" tIns="57607" rIns="115214" bIns="57607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公元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1405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年起，郑和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7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次率庞大的舰队沿江、浙、闽、粤海岸南下复西行，最远到达非洲东岸肯尼亚的蒙巴萨，访问了亚非沿岸三十多个国家和地区。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1435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年，他在归途中客死古里（今印度南部西海岸之科泽科德）。郑和船队一般每次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260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余只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,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人员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2.7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万多。船载重量约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1500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吨 ，长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138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米，最大的相当于一个足球场 。</a:t>
            </a:r>
          </a:p>
        </p:txBody>
      </p:sp>
      <p:sp>
        <p:nvSpPr>
          <p:cNvPr id="9" name="爆炸形 1 8"/>
          <p:cNvSpPr/>
          <p:nvPr/>
        </p:nvSpPr>
        <p:spPr>
          <a:xfrm>
            <a:off x="428625" y="0"/>
            <a:ext cx="1074738" cy="1100138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91142" name="TextBox 14"/>
          <p:cNvSpPr txBox="1">
            <a:spLocks noChangeArrowheads="1"/>
          </p:cNvSpPr>
          <p:nvPr/>
        </p:nvSpPr>
        <p:spPr bwMode="auto">
          <a:xfrm>
            <a:off x="201613" y="1054100"/>
            <a:ext cx="554037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创新创造是中华民族最深沉的民族禀赋</a:t>
            </a:r>
          </a:p>
        </p:txBody>
      </p:sp>
    </p:spTree>
  </p:cSld>
  <p:clrMapOvr>
    <a:masterClrMapping/>
  </p:clrMapOvr>
  <p:transition spd="med" advTm="0">
    <p:wheel spokes="1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idx="1"/>
          </p:nvPr>
        </p:nvSpPr>
        <p:spPr>
          <a:xfrm>
            <a:off x="1570038" y="250825"/>
            <a:ext cx="6184900" cy="676275"/>
          </a:xfrm>
        </p:spPr>
        <p:txBody>
          <a:bodyPr/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3200" b="1" dirty="0" smtClean="0">
                <a:latin typeface="华文中宋" panose="02010600040101010101" pitchFamily="2" charset="-122"/>
                <a:ea typeface="华文中宋" panose="02010600040101010101" pitchFamily="2" charset="-122"/>
                <a:cs typeface="+mj-cs"/>
              </a:rPr>
              <a:t>哥伦布</a:t>
            </a:r>
            <a:r>
              <a:rPr lang="en-US" altLang="zh-CN" sz="3200" b="1" dirty="0" smtClean="0">
                <a:latin typeface="华文中宋" panose="02010600040101010101" pitchFamily="2" charset="-122"/>
                <a:ea typeface="华文中宋" panose="02010600040101010101" pitchFamily="2" charset="-122"/>
                <a:cs typeface="+mj-cs"/>
              </a:rPr>
              <a:t>:1492</a:t>
            </a:r>
            <a:r>
              <a:rPr lang="zh-CN" altLang="en-US" sz="3200" b="1" dirty="0" smtClean="0">
                <a:latin typeface="华文中宋" panose="02010600040101010101" pitchFamily="2" charset="-122"/>
                <a:ea typeface="华文中宋" panose="02010600040101010101" pitchFamily="2" charset="-122"/>
                <a:cs typeface="+mj-cs"/>
              </a:rPr>
              <a:t>年出发、简装版</a:t>
            </a:r>
            <a:endParaRPr lang="en-US" altLang="zh-CN" sz="3200" b="1" dirty="0" smtClean="0">
              <a:latin typeface="华文中宋" panose="02010600040101010101" pitchFamily="2" charset="-122"/>
              <a:ea typeface="华文中宋" panose="02010600040101010101" pitchFamily="2" charset="-122"/>
              <a:cs typeface="+mj-cs"/>
            </a:endParaRPr>
          </a:p>
        </p:txBody>
      </p:sp>
      <p:pic>
        <p:nvPicPr>
          <p:cNvPr id="8195" name="Picture 3" descr="2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4550" y="1382713"/>
            <a:ext cx="5849938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4" name="Rectangle 4"/>
          <p:cNvSpPr>
            <a:spLocks noChangeArrowheads="1"/>
          </p:cNvSpPr>
          <p:nvPr/>
        </p:nvSpPr>
        <p:spPr bwMode="auto">
          <a:xfrm>
            <a:off x="6581775" y="852488"/>
            <a:ext cx="5045075" cy="531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5214" tIns="57607" rIns="115214" bIns="57607"/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    1492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年哥伦布从西班牙开始美洲航海探险，所率领的船队只有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3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只帆船，最大的“圣玛利亚”号仅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120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吨，长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34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米 。另两只较小的船只有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60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吨和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50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吨。哥伦布航海船队规模最大时也只有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17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只船，最大的船只载重量只有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200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来吨。 </a:t>
            </a:r>
          </a:p>
        </p:txBody>
      </p:sp>
      <p:sp>
        <p:nvSpPr>
          <p:cNvPr id="7" name="爆炸形 1 6"/>
          <p:cNvSpPr/>
          <p:nvPr/>
        </p:nvSpPr>
        <p:spPr>
          <a:xfrm>
            <a:off x="428625" y="0"/>
            <a:ext cx="1074738" cy="1100138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92166" name="TextBox 7"/>
          <p:cNvSpPr txBox="1">
            <a:spLocks noChangeArrowheads="1"/>
          </p:cNvSpPr>
          <p:nvPr/>
        </p:nvSpPr>
        <p:spPr bwMode="auto">
          <a:xfrm>
            <a:off x="151606" y="839788"/>
            <a:ext cx="554037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创新创造是中华民族最深沉的民族禀赋</a:t>
            </a: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标题 1"/>
          <p:cNvSpPr>
            <a:spLocks noGrp="1"/>
          </p:cNvSpPr>
          <p:nvPr>
            <p:ph type="title"/>
          </p:nvPr>
        </p:nvSpPr>
        <p:spPr>
          <a:xfrm>
            <a:off x="414338" y="325438"/>
            <a:ext cx="10231437" cy="976312"/>
          </a:xfrm>
        </p:spPr>
        <p:txBody>
          <a:bodyPr/>
          <a:lstStyle/>
          <a:p>
            <a:r>
              <a:rPr lang="zh-CN" altLang="en-US" smtClean="0"/>
              <a:t>二、改革创新是时代要求</a:t>
            </a:r>
            <a:endParaRPr lang="zh-CN" altLang="en-US" sz="380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449263" y="1579563"/>
            <a:ext cx="5391150" cy="4360862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139" tIns="44070" rIns="88139" bIns="44070" anchor="ctr"/>
          <a:lstStyle/>
          <a:p>
            <a:pPr>
              <a:lnSpc>
                <a:spcPct val="150000"/>
              </a:lnSpc>
              <a:buClr>
                <a:schemeClr val="folHlink"/>
              </a:buClr>
              <a:buSzPct val="85000"/>
              <a:defRPr/>
            </a:pPr>
            <a:r>
              <a:rPr lang="zh-CN" altLang="en-US" sz="3100" dirty="0">
                <a:solidFill>
                  <a:srgbClr val="C00000"/>
                </a:solidFill>
                <a:latin typeface="+mn-ea"/>
              </a:rPr>
              <a:t>      </a:t>
            </a:r>
            <a:r>
              <a:rPr lang="zh-CN" altLang="en-US" sz="28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创新始终是推动人类社会发展的第一动力；</a:t>
            </a:r>
          </a:p>
          <a:p>
            <a:pPr>
              <a:lnSpc>
                <a:spcPct val="150000"/>
              </a:lnSpc>
              <a:buClr>
                <a:schemeClr val="folHlink"/>
              </a:buClr>
              <a:buSzPct val="85000"/>
              <a:defRPr/>
            </a:pPr>
            <a:r>
              <a:rPr lang="zh-CN" altLang="en-US" sz="28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创新能力是当今国际竞争新优势的集中体现；</a:t>
            </a:r>
            <a:endParaRPr lang="en-US" altLang="zh-CN" sz="28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  <a:buClr>
                <a:schemeClr val="folHlink"/>
              </a:buClr>
              <a:buSzPct val="85000"/>
              <a:defRPr/>
            </a:pPr>
            <a:r>
              <a:rPr lang="zh-CN" altLang="en-US" sz="28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改革创新是我国赢得未来的必然要求。</a:t>
            </a:r>
          </a:p>
        </p:txBody>
      </p:sp>
      <p:pic>
        <p:nvPicPr>
          <p:cNvPr id="93188" name="Picture 2" descr="D:\360安全浏览器下载\timg (5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29325" y="2190750"/>
            <a:ext cx="5602288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https://timgsa.baidu.com/timg?image&amp;quality=80&amp;size=b9999_10000&amp;sec=1533985157746&amp;di=82c0a41d7373f6705d8289d1e3c77d58&amp;imgtype=0&amp;src=http%3A%2F%2F5b0988e595225.cdn.sohucs.com%2Fq_70%2Cc_zoom%2Cw_640%2Fimages%2F20180623%2F9c9c9b71c21f41849a94e8585b7fbc7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7613" y="1168400"/>
            <a:ext cx="6996112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爆炸形 1 8"/>
          <p:cNvSpPr/>
          <p:nvPr/>
        </p:nvSpPr>
        <p:spPr>
          <a:xfrm>
            <a:off x="366713" y="201613"/>
            <a:ext cx="1152525" cy="1116012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673100" y="4670425"/>
            <a:ext cx="10764838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800" b="1">
                <a:solidFill>
                  <a:srgbClr val="0000CC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  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易穷则变，变则通，通则久。是以自天佑之，吉无不利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. ” </a:t>
            </a:r>
          </a:p>
          <a:p>
            <a:pPr algn="r">
              <a:lnSpc>
                <a:spcPct val="150000"/>
              </a:lnSpc>
            </a:pP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                 ———《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周易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·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系辞下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》</a:t>
            </a:r>
          </a:p>
        </p:txBody>
      </p:sp>
      <p:sp>
        <p:nvSpPr>
          <p:cNvPr id="94213" name="标题 1"/>
          <p:cNvSpPr>
            <a:spLocks noGrp="1"/>
          </p:cNvSpPr>
          <p:nvPr>
            <p:ph type="title"/>
          </p:nvPr>
        </p:nvSpPr>
        <p:spPr>
          <a:xfrm>
            <a:off x="1143000" y="422275"/>
            <a:ext cx="6748463" cy="698500"/>
          </a:xfrm>
        </p:spPr>
        <p:txBody>
          <a:bodyPr>
            <a:normAutofit fontScale="90000"/>
          </a:bodyPr>
          <a:lstStyle/>
          <a:p>
            <a:r>
              <a:rPr lang="zh-CN" altLang="en-US" smtClean="0"/>
              <a:t>改革创新蕴含着中华民族的古老智慧</a:t>
            </a:r>
          </a:p>
        </p:txBody>
      </p:sp>
      <p:sp>
        <p:nvSpPr>
          <p:cNvPr id="94214" name="TextBox 9"/>
          <p:cNvSpPr txBox="1">
            <a:spLocks noChangeArrowheads="1"/>
          </p:cNvSpPr>
          <p:nvPr/>
        </p:nvSpPr>
        <p:spPr bwMode="auto">
          <a:xfrm>
            <a:off x="201613" y="930275"/>
            <a:ext cx="615950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改革创新是时代要求</a:t>
            </a:r>
          </a:p>
        </p:txBody>
      </p:sp>
      <p:sp>
        <p:nvSpPr>
          <p:cNvPr id="94215" name="矩形 7"/>
          <p:cNvSpPr>
            <a:spLocks noChangeArrowheads="1"/>
          </p:cNvSpPr>
          <p:nvPr/>
        </p:nvSpPr>
        <p:spPr bwMode="auto">
          <a:xfrm>
            <a:off x="9085263" y="212725"/>
            <a:ext cx="272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二、改革创新是时代要求</a:t>
            </a:r>
            <a:endParaRPr lang="zh-CN" altLang="en-US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标题 1"/>
          <p:cNvSpPr>
            <a:spLocks noGrp="1"/>
          </p:cNvSpPr>
          <p:nvPr>
            <p:ph type="title"/>
          </p:nvPr>
        </p:nvSpPr>
        <p:spPr>
          <a:xfrm>
            <a:off x="1522413" y="493713"/>
            <a:ext cx="6615112" cy="700087"/>
          </a:xfrm>
        </p:spPr>
        <p:txBody>
          <a:bodyPr>
            <a:normAutofit fontScale="90000"/>
          </a:bodyPr>
          <a:lstStyle/>
          <a:p>
            <a:r>
              <a:rPr lang="zh-CN" altLang="en-US" smtClean="0"/>
              <a:t>中国制造：荣耀还是苦涩？</a:t>
            </a:r>
          </a:p>
        </p:txBody>
      </p:sp>
      <p:pic>
        <p:nvPicPr>
          <p:cNvPr id="6" name="Picture 2" descr="4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927" t="19597" r="11406" b="17300"/>
          <a:stretch>
            <a:fillRect/>
          </a:stretch>
        </p:blipFill>
        <p:spPr bwMode="auto">
          <a:xfrm>
            <a:off x="1433513" y="1430338"/>
            <a:ext cx="9278937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爆炸形 1 6"/>
          <p:cNvSpPr/>
          <p:nvPr/>
        </p:nvSpPr>
        <p:spPr>
          <a:xfrm>
            <a:off x="396875" y="249238"/>
            <a:ext cx="1036638" cy="1041400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95237" name="TextBox 8"/>
          <p:cNvSpPr txBox="1">
            <a:spLocks noChangeArrowheads="1"/>
          </p:cNvSpPr>
          <p:nvPr/>
        </p:nvSpPr>
        <p:spPr bwMode="auto">
          <a:xfrm>
            <a:off x="201613" y="930275"/>
            <a:ext cx="615950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改革创新是时代要求</a:t>
            </a:r>
          </a:p>
        </p:txBody>
      </p:sp>
      <p:sp>
        <p:nvSpPr>
          <p:cNvPr id="95238" name="矩形 7"/>
          <p:cNvSpPr>
            <a:spLocks noChangeArrowheads="1"/>
          </p:cNvSpPr>
          <p:nvPr/>
        </p:nvSpPr>
        <p:spPr bwMode="auto">
          <a:xfrm>
            <a:off x="9085263" y="212725"/>
            <a:ext cx="272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二、改革创新是时代要求</a:t>
            </a:r>
            <a:endParaRPr lang="zh-CN" altLang="en-US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标题 1"/>
          <p:cNvSpPr>
            <a:spLocks noGrp="1"/>
          </p:cNvSpPr>
          <p:nvPr>
            <p:ph type="title"/>
          </p:nvPr>
        </p:nvSpPr>
        <p:spPr>
          <a:xfrm>
            <a:off x="1522413" y="493713"/>
            <a:ext cx="6615112" cy="700087"/>
          </a:xfrm>
        </p:spPr>
        <p:txBody>
          <a:bodyPr>
            <a:normAutofit fontScale="90000"/>
          </a:bodyPr>
          <a:lstStyle/>
          <a:p>
            <a:r>
              <a:rPr lang="zh-CN" altLang="en-US" smtClean="0"/>
              <a:t>创新</a:t>
            </a:r>
            <a:r>
              <a:rPr lang="en-US" altLang="zh-CN" smtClean="0"/>
              <a:t>=</a:t>
            </a:r>
            <a:r>
              <a:rPr lang="zh-CN" altLang="en-US" smtClean="0"/>
              <a:t>生命力</a:t>
            </a:r>
          </a:p>
        </p:txBody>
      </p:sp>
      <p:sp>
        <p:nvSpPr>
          <p:cNvPr id="7" name="爆炸形 1 6"/>
          <p:cNvSpPr/>
          <p:nvPr/>
        </p:nvSpPr>
        <p:spPr>
          <a:xfrm>
            <a:off x="396875" y="249238"/>
            <a:ext cx="1036638" cy="1041400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96260" name="图片 7" descr="2014101701305350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16513" y="2214563"/>
            <a:ext cx="328930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 descr="https://ss1.bdstatic.com/70cFvXSh_Q1YnxGkpoWK1HF6hhy/it/u=4238631875,4129657800&amp;fm=27&amp;gp=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80322" y="658527"/>
            <a:ext cx="3304026" cy="4877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6262" name="Picture 6" descr="https://timgsa.baidu.com/timg?image&amp;quality=80&amp;size=b9999_10000&amp;sec=1533987275921&amp;di=3c64b1797c009419e846af7b7b414e89&amp;imgtype=0&amp;src=http%3A%2F%2Fa4.att.hudong.com%2F50%2F03%2F300000931099127953039981706_95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6463" y="1766888"/>
            <a:ext cx="3662362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3" name="TextBox 9"/>
          <p:cNvSpPr txBox="1">
            <a:spLocks noChangeArrowheads="1"/>
          </p:cNvSpPr>
          <p:nvPr/>
        </p:nvSpPr>
        <p:spPr bwMode="auto">
          <a:xfrm>
            <a:off x="201613" y="930275"/>
            <a:ext cx="615950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改革创新是时代要求</a:t>
            </a:r>
          </a:p>
        </p:txBody>
      </p:sp>
      <p:sp>
        <p:nvSpPr>
          <p:cNvPr id="96264" name="矩形 10"/>
          <p:cNvSpPr>
            <a:spLocks noChangeArrowheads="1"/>
          </p:cNvSpPr>
          <p:nvPr/>
        </p:nvSpPr>
        <p:spPr bwMode="auto">
          <a:xfrm>
            <a:off x="1246188" y="5689600"/>
            <a:ext cx="92995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   思考：苹果的崛起与柯达、诺基亚的陨落</a:t>
            </a:r>
          </a:p>
        </p:txBody>
      </p:sp>
      <p:sp>
        <p:nvSpPr>
          <p:cNvPr id="96265" name="矩形 8"/>
          <p:cNvSpPr>
            <a:spLocks noChangeArrowheads="1"/>
          </p:cNvSpPr>
          <p:nvPr/>
        </p:nvSpPr>
        <p:spPr bwMode="auto">
          <a:xfrm>
            <a:off x="9085263" y="212725"/>
            <a:ext cx="272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二、改革创新是时代要求</a:t>
            </a:r>
            <a:endParaRPr lang="zh-CN" altLang="en-US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标题 1"/>
          <p:cNvSpPr>
            <a:spLocks noGrp="1"/>
          </p:cNvSpPr>
          <p:nvPr>
            <p:ph type="title"/>
          </p:nvPr>
        </p:nvSpPr>
        <p:spPr>
          <a:xfrm>
            <a:off x="1557338" y="539750"/>
            <a:ext cx="7842250" cy="700088"/>
          </a:xfrm>
        </p:spPr>
        <p:txBody>
          <a:bodyPr>
            <a:normAutofit fontScale="90000"/>
          </a:bodyPr>
          <a:lstStyle/>
          <a:p>
            <a:r>
              <a:rPr lang="zh-CN" altLang="en-US" smtClean="0"/>
              <a:t>中兴事件：核心竞争力的反思</a:t>
            </a:r>
          </a:p>
        </p:txBody>
      </p:sp>
      <p:pic>
        <p:nvPicPr>
          <p:cNvPr id="1028" name="Picture 4" descr="https://timgsa.baidu.com/timg?image&amp;quality=80&amp;size=b9999_10000&amp;sec=1533965788750&amp;di=b8833b14b922229320576b986a20451b&amp;imgtype=0&amp;src=http%3A%2F%2F5b0988e595225.cdn.sohucs.com%2Fq_70%2Cc_zoom%2Cw_640%2Fimages%2F20180420%2F0bea202202d941fd82585ee55c040258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2905" y="3765291"/>
            <a:ext cx="4630492" cy="2728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https://timgsa.baidu.com/timg?image&amp;quality=80&amp;size=b9999_10000&amp;sec=1533965941571&amp;di=6657fe93515fe0799f0132255013e667&amp;imgtype=0&amp;src=http%3A%2F%2Fimgoss.cngold.com.cn%2F2018%2F6%2F19%2F201806190959591168431099.jpg-no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65622" y="1195474"/>
            <a:ext cx="4474994" cy="24902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https://timgsa.baidu.com/timg?image&amp;quality=80&amp;size=b9999_10000&amp;sec=1533966155679&amp;di=cb58375994a78f925e0c4e5262f2dce5&amp;imgtype=0&amp;src=http%3A%2F%2Fimg.iotworld.com.cn%2FEditorFiles%2F201807%2F9d56ef1c57d54aeda943581db6ec67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3075" y="1800679"/>
            <a:ext cx="5001364" cy="42020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爆炸形 1 8"/>
          <p:cNvSpPr/>
          <p:nvPr/>
        </p:nvSpPr>
        <p:spPr>
          <a:xfrm>
            <a:off x="396875" y="249238"/>
            <a:ext cx="1036638" cy="1041400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97287" name="TextBox 9"/>
          <p:cNvSpPr txBox="1">
            <a:spLocks noChangeArrowheads="1"/>
          </p:cNvSpPr>
          <p:nvPr/>
        </p:nvSpPr>
        <p:spPr bwMode="auto">
          <a:xfrm>
            <a:off x="201613" y="930275"/>
            <a:ext cx="615950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改革创新是时代要求</a:t>
            </a:r>
          </a:p>
        </p:txBody>
      </p:sp>
      <p:sp>
        <p:nvSpPr>
          <p:cNvPr id="97288" name="矩形 7"/>
          <p:cNvSpPr>
            <a:spLocks noChangeArrowheads="1"/>
          </p:cNvSpPr>
          <p:nvPr/>
        </p:nvSpPr>
        <p:spPr bwMode="auto">
          <a:xfrm>
            <a:off x="9085263" y="212725"/>
            <a:ext cx="272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二、改革创新是时代要求</a:t>
            </a:r>
            <a:endParaRPr lang="zh-CN" altLang="en-US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73075" y="676275"/>
            <a:ext cx="8180388" cy="609600"/>
          </a:xfrm>
          <a:solidFill>
            <a:srgbClr val="FFFF99"/>
          </a:solidFill>
        </p:spPr>
        <p:txBody>
          <a:bodyPr/>
          <a:lstStyle/>
          <a:p>
            <a:pPr>
              <a:defRPr/>
            </a:pPr>
            <a:r>
              <a:rPr lang="zh-CN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※</a:t>
            </a:r>
            <a:r>
              <a:rPr lang="zh-CN" altLang="en-US" sz="2800" dirty="0" smtClean="0">
                <a:solidFill>
                  <a:srgbClr val="000099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重精神，表现在中国古人对理想的不懈追求上。</a:t>
            </a:r>
          </a:p>
        </p:txBody>
      </p:sp>
      <p:pic>
        <p:nvPicPr>
          <p:cNvPr id="18435" name="Picture 4" descr="20140524101430-84663788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082" t="7692" r="4681" b="15385"/>
          <a:stretch>
            <a:fillRect/>
          </a:stretch>
        </p:blipFill>
        <p:spPr bwMode="auto">
          <a:xfrm>
            <a:off x="6197600" y="3695700"/>
            <a:ext cx="5486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5" descr="1132422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3435350"/>
            <a:ext cx="5376863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Rectangle 6" descr="蓝色面巾纸"/>
          <p:cNvSpPr>
            <a:spLocks noChangeArrowheads="1"/>
          </p:cNvSpPr>
          <p:nvPr/>
        </p:nvSpPr>
        <p:spPr bwMode="auto">
          <a:xfrm>
            <a:off x="508000" y="5867400"/>
            <a:ext cx="8385175" cy="461963"/>
          </a:xfrm>
          <a:prstGeom prst="rect">
            <a:avLst/>
          </a:prstGeom>
          <a:blipFill dpi="0" rotWithShape="1">
            <a:blip r:embed="rId5" cstate="print"/>
            <a:srcRect/>
            <a:tile tx="0" ty="0" sx="100000" sy="100000" flip="none" algn="tl"/>
          </a:blipFill>
          <a:ln w="9525">
            <a:noFill/>
            <a:miter lim="800000"/>
          </a:ln>
          <a:effectLst>
            <a:prstShdw prst="shdw17" dist="17961" dir="2700000">
              <a:srgbClr val="7A8E99"/>
            </a:prstShdw>
          </a:effectLst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  <a:defRPr/>
            </a:pPr>
            <a:r>
              <a:rPr lang="zh-CN" altLang="en-US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张载：为天地立心</a:t>
            </a:r>
            <a:r>
              <a:rPr lang="en-US" altLang="zh-CN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为生民立命</a:t>
            </a:r>
            <a:r>
              <a:rPr lang="en-US" altLang="zh-CN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为往圣继绝学</a:t>
            </a:r>
            <a:r>
              <a:rPr lang="en-US" altLang="zh-CN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为万世开太平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11200" y="1371600"/>
            <a:ext cx="5384800" cy="1752600"/>
          </a:xfrm>
        </p:spPr>
        <p:txBody>
          <a:bodyPr/>
          <a:lstStyle/>
          <a:p>
            <a:pPr>
              <a:defRPr/>
            </a:pPr>
            <a:r>
              <a:rPr lang="zh-CN" sz="3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楷体" panose="02010609060101010101" pitchFamily="49" charset="-122"/>
              </a:rPr>
              <a:t>孔子曰</a:t>
            </a:r>
            <a:r>
              <a:rPr lang="zh-CN" sz="3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sz="3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楷体" panose="02010609060101010101" pitchFamily="49" charset="-122"/>
              </a:rPr>
              <a:t>杀身成仁</a:t>
            </a:r>
            <a:r>
              <a:rPr lang="zh-CN" sz="3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sz="3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楷体" panose="02010609060101010101" pitchFamily="49" charset="-122"/>
              </a:rPr>
              <a:t/>
            </a:r>
            <a:br>
              <a:rPr lang="zh-CN" sz="3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楷体" panose="02010609060101010101" pitchFamily="49" charset="-122"/>
              </a:rPr>
            </a:br>
            <a:r>
              <a:rPr lang="zh-CN" sz="3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楷体" panose="02010609060101010101" pitchFamily="49" charset="-122"/>
                <a:sym typeface="Arial" panose="020B0604020202020204" pitchFamily="34" charset="0"/>
              </a:rPr>
              <a:t>孟子讲</a:t>
            </a:r>
            <a:r>
              <a:rPr lang="zh-CN" sz="3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“</a:t>
            </a:r>
            <a:r>
              <a:rPr lang="zh-CN" sz="3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楷体" panose="02010609060101010101" pitchFamily="49" charset="-122"/>
                <a:sym typeface="Arial" panose="020B0604020202020204" pitchFamily="34" charset="0"/>
              </a:rPr>
              <a:t>舍生取义</a:t>
            </a:r>
            <a:r>
              <a:rPr lang="zh-CN" sz="3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”</a:t>
            </a:r>
            <a:r>
              <a:rPr lang="zh-CN" sz="3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楷体" panose="02010609060101010101" pitchFamily="49" charset="-122"/>
                <a:sym typeface="Arial" panose="020B0604020202020204" pitchFamily="34" charset="0"/>
              </a:rPr>
              <a:t/>
            </a:r>
            <a:br>
              <a:rPr lang="zh-CN" sz="3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楷体" panose="02010609060101010101" pitchFamily="49" charset="-122"/>
                <a:sym typeface="Arial" panose="020B0604020202020204" pitchFamily="34" charset="0"/>
              </a:rPr>
            </a:br>
            <a:r>
              <a:rPr lang="zh-CN" sz="3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楷体" panose="02010609060101010101" pitchFamily="49" charset="-122"/>
                <a:sym typeface="Arial" panose="020B0604020202020204" pitchFamily="34" charset="0"/>
              </a:rPr>
              <a:t>墨子云</a:t>
            </a:r>
            <a:r>
              <a:rPr lang="zh-CN" sz="3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“</a:t>
            </a:r>
            <a:r>
              <a:rPr lang="zh-CN" sz="3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楷体" panose="02010609060101010101" pitchFamily="49" charset="-122"/>
                <a:sym typeface="Arial" panose="020B0604020202020204" pitchFamily="34" charset="0"/>
              </a:rPr>
              <a:t>兼爱非攻</a:t>
            </a:r>
            <a:r>
              <a:rPr lang="zh-CN" sz="3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”</a:t>
            </a:r>
            <a:endParaRPr lang="zh-CN" sz="3200" dirty="0" smtClean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楷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18439" name="矩形 7"/>
          <p:cNvSpPr>
            <a:spLocks noChangeArrowheads="1"/>
          </p:cNvSpPr>
          <p:nvPr/>
        </p:nvSpPr>
        <p:spPr bwMode="auto">
          <a:xfrm>
            <a:off x="8326438" y="201613"/>
            <a:ext cx="36464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一、重精神是中华民族的优秀传统</a:t>
            </a:r>
            <a:endParaRPr lang="zh-CN" altLang="en-US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标题 1"/>
          <p:cNvSpPr>
            <a:spLocks noGrp="1"/>
          </p:cNvSpPr>
          <p:nvPr>
            <p:ph type="title"/>
          </p:nvPr>
        </p:nvSpPr>
        <p:spPr>
          <a:xfrm>
            <a:off x="1557338" y="539750"/>
            <a:ext cx="7842250" cy="700088"/>
          </a:xfrm>
        </p:spPr>
        <p:txBody>
          <a:bodyPr>
            <a:normAutofit fontScale="90000"/>
          </a:bodyPr>
          <a:lstStyle/>
          <a:p>
            <a:r>
              <a:rPr lang="zh-CN" altLang="en-US" smtClean="0"/>
              <a:t>华为：不仅仅是世界五百强</a:t>
            </a:r>
          </a:p>
        </p:txBody>
      </p:sp>
      <p:sp>
        <p:nvSpPr>
          <p:cNvPr id="9" name="爆炸形 1 8"/>
          <p:cNvSpPr/>
          <p:nvPr/>
        </p:nvSpPr>
        <p:spPr>
          <a:xfrm>
            <a:off x="396875" y="249238"/>
            <a:ext cx="1036638" cy="1041400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98308" name="Picture 12" descr="https://timgsa.baidu.com/timg?image&amp;quality=80&amp;size=b9999_10000&amp;sec=1533987608719&amp;di=b24c959fb865d40c637b1ca3be411d12&amp;imgtype=0&amp;src=http%3A%2F%2Fimg.naseng.com%2Fcontentimage%2F20170708%2F5413d515970b838dcf20925c295ce0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6150" y="1549400"/>
            <a:ext cx="10791825" cy="468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9" name="TextBox 6"/>
          <p:cNvSpPr txBox="1">
            <a:spLocks noChangeArrowheads="1"/>
          </p:cNvSpPr>
          <p:nvPr/>
        </p:nvSpPr>
        <p:spPr bwMode="auto">
          <a:xfrm>
            <a:off x="201613" y="930275"/>
            <a:ext cx="615950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改革创新是时代要求</a:t>
            </a:r>
          </a:p>
        </p:txBody>
      </p:sp>
      <p:sp>
        <p:nvSpPr>
          <p:cNvPr id="98310" name="矩形 5"/>
          <p:cNvSpPr>
            <a:spLocks noChangeArrowheads="1"/>
          </p:cNvSpPr>
          <p:nvPr/>
        </p:nvSpPr>
        <p:spPr bwMode="auto">
          <a:xfrm>
            <a:off x="9085263" y="212725"/>
            <a:ext cx="272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二、改革创新是时代要求</a:t>
            </a:r>
            <a:endParaRPr lang="zh-CN" altLang="en-US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矩形 3"/>
          <p:cNvSpPr>
            <a:spLocks noChangeArrowheads="1"/>
          </p:cNvSpPr>
          <p:nvPr/>
        </p:nvSpPr>
        <p:spPr bwMode="auto">
          <a:xfrm>
            <a:off x="1720850" y="4067175"/>
            <a:ext cx="9297988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    中国通过自己自主创新掌握核心技术的能力而不靠买别人的技术，只有这样中国企业才能在国际市场打出自己的品牌，赢得世界的尊重。”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——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董明珠</a:t>
            </a:r>
          </a:p>
        </p:txBody>
      </p:sp>
      <p:pic>
        <p:nvPicPr>
          <p:cNvPr id="99331" name="Picture 2" descr="https://timgsa.baidu.com/timg?image&amp;quality=80&amp;size=b9999_10000&amp;sec=1534654821978&amp;di=9eda957e89bca25ad77bb61689317256&amp;imgtype=0&amp;src=http%3A%2F%2Fp0.ifengimg.com%2Fpmop%2F2018%2F0704%2F7B33A23C0165137E137F91A8E861881A519FBD47_size43_w984_h736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2763" y="901700"/>
            <a:ext cx="404495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70" name="Picture 6" descr="https://timgsa.baidu.com/timg?image&amp;quality=80&amp;size=b9999_10000&amp;sec=1534654865450&amp;di=6dcf1cd895c07f33b693a033ecce005b&amp;imgtype=0&amp;src=http%3A%2F%2Fcdn.gsmpers.com%2Fwp-content%2Fuploads%2F2018%2F01%2F024aca5f502ed2afe7172abd44a64b9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39700" y="819560"/>
            <a:ext cx="4601497" cy="32365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9333" name="TextBox 5"/>
          <p:cNvSpPr txBox="1">
            <a:spLocks noChangeArrowheads="1"/>
          </p:cNvSpPr>
          <p:nvPr/>
        </p:nvSpPr>
        <p:spPr bwMode="auto">
          <a:xfrm>
            <a:off x="201613" y="930275"/>
            <a:ext cx="615950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改革创新是时代要求</a:t>
            </a:r>
          </a:p>
        </p:txBody>
      </p:sp>
      <p:sp>
        <p:nvSpPr>
          <p:cNvPr id="99334" name="矩形 6"/>
          <p:cNvSpPr>
            <a:spLocks noChangeArrowheads="1"/>
          </p:cNvSpPr>
          <p:nvPr/>
        </p:nvSpPr>
        <p:spPr bwMode="auto">
          <a:xfrm>
            <a:off x="9085263" y="212725"/>
            <a:ext cx="272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二、改革创新是时代要求</a:t>
            </a:r>
            <a:endParaRPr lang="zh-CN" altLang="en-US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标题 1"/>
          <p:cNvSpPr>
            <a:spLocks noGrp="1"/>
          </p:cNvSpPr>
          <p:nvPr>
            <p:ph type="title"/>
          </p:nvPr>
        </p:nvSpPr>
        <p:spPr>
          <a:xfrm>
            <a:off x="1557338" y="539750"/>
            <a:ext cx="7910512" cy="700088"/>
          </a:xfrm>
        </p:spPr>
        <p:txBody>
          <a:bodyPr>
            <a:normAutofit fontScale="90000"/>
          </a:bodyPr>
          <a:lstStyle/>
          <a:p>
            <a:r>
              <a:rPr lang="zh-CN" altLang="en-US" smtClean="0"/>
              <a:t>中美贸易战：国运之战</a:t>
            </a:r>
          </a:p>
        </p:txBody>
      </p:sp>
      <p:sp>
        <p:nvSpPr>
          <p:cNvPr id="9" name="爆炸形 1 8"/>
          <p:cNvSpPr/>
          <p:nvPr/>
        </p:nvSpPr>
        <p:spPr>
          <a:xfrm>
            <a:off x="396875" y="249238"/>
            <a:ext cx="1036638" cy="1041400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100356" name="Picture 2" descr="https://timgsa.baidu.com/timg?image&amp;quality=80&amp;size=b9999_10000&amp;sec=1533985701532&amp;di=5af6f2992bc93e868c8d32cd2bed4b94&amp;imgtype=0&amp;src=http%3A%2F%2Fres.cngoldres.com%2Fupload%2Fforex%2F2018%2F0323%2F28dadf64c63590b3d8c6cabf38db797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8850" y="1322388"/>
            <a:ext cx="10220325" cy="530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7" name="TextBox 5"/>
          <p:cNvSpPr txBox="1">
            <a:spLocks noChangeArrowheads="1"/>
          </p:cNvSpPr>
          <p:nvPr/>
        </p:nvSpPr>
        <p:spPr bwMode="auto">
          <a:xfrm>
            <a:off x="201613" y="930275"/>
            <a:ext cx="615950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改革创新是时代要求</a:t>
            </a:r>
          </a:p>
        </p:txBody>
      </p:sp>
      <p:sp>
        <p:nvSpPr>
          <p:cNvPr id="100358" name="矩形 6"/>
          <p:cNvSpPr>
            <a:spLocks noChangeArrowheads="1"/>
          </p:cNvSpPr>
          <p:nvPr/>
        </p:nvSpPr>
        <p:spPr bwMode="auto">
          <a:xfrm>
            <a:off x="9085263" y="212725"/>
            <a:ext cx="272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二、改革创新是时代要求</a:t>
            </a:r>
            <a:endParaRPr lang="zh-CN" altLang="en-US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https://www.jisilu.cn/uploads/questions/20180325/7a8e51cb8c50e0e251edf42c42fe45d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34100" y="1385888"/>
            <a:ext cx="5667375" cy="521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爆炸形 1 5"/>
          <p:cNvSpPr/>
          <p:nvPr/>
        </p:nvSpPr>
        <p:spPr>
          <a:xfrm>
            <a:off x="396875" y="249238"/>
            <a:ext cx="1036638" cy="1041400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01380" name="标题 1"/>
          <p:cNvSpPr>
            <a:spLocks noGrp="1"/>
          </p:cNvSpPr>
          <p:nvPr>
            <p:ph type="title"/>
          </p:nvPr>
        </p:nvSpPr>
        <p:spPr>
          <a:xfrm>
            <a:off x="1541463" y="461963"/>
            <a:ext cx="9604375" cy="700087"/>
          </a:xfrm>
        </p:spPr>
        <p:txBody>
          <a:bodyPr>
            <a:normAutofit fontScale="90000"/>
          </a:bodyPr>
          <a:lstStyle/>
          <a:p>
            <a:r>
              <a:rPr lang="zh-CN" altLang="en-US" smtClean="0"/>
              <a:t>拿错剧本的贸易战？？</a:t>
            </a:r>
          </a:p>
        </p:txBody>
      </p:sp>
      <p:pic>
        <p:nvPicPr>
          <p:cNvPr id="34822" name="Picture 6" descr="https://timgsa.baidu.com/timg?image&amp;quality=80&amp;size=b9999_10000&amp;sec=1533986415768&amp;di=c9db8be5e153fb25f0b265992bfa627a&amp;imgtype=jpg&amp;src=http%3A%2F%2Fimg2.imgtn.bdimg.com%2Fit%2Fu%3D3172804387%2C4044098783%26fm%3D214%26gp%3D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5912" y="1928328"/>
            <a:ext cx="5242439" cy="37514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1382" name="TextBox 7"/>
          <p:cNvSpPr txBox="1">
            <a:spLocks noChangeArrowheads="1"/>
          </p:cNvSpPr>
          <p:nvPr/>
        </p:nvSpPr>
        <p:spPr bwMode="auto">
          <a:xfrm>
            <a:off x="201613" y="930275"/>
            <a:ext cx="615950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改革创新是时代要求</a:t>
            </a:r>
          </a:p>
        </p:txBody>
      </p:sp>
      <p:sp>
        <p:nvSpPr>
          <p:cNvPr id="101383" name="矩形 8"/>
          <p:cNvSpPr>
            <a:spLocks noChangeArrowheads="1"/>
          </p:cNvSpPr>
          <p:nvPr/>
        </p:nvSpPr>
        <p:spPr bwMode="auto">
          <a:xfrm>
            <a:off x="9085263" y="212725"/>
            <a:ext cx="272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二、改革创新是时代要求</a:t>
            </a:r>
            <a:endParaRPr lang="zh-CN" altLang="en-US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爆炸形 1 5"/>
          <p:cNvSpPr/>
          <p:nvPr/>
        </p:nvSpPr>
        <p:spPr>
          <a:xfrm>
            <a:off x="396875" y="249238"/>
            <a:ext cx="1036638" cy="1041400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02403" name="标题 1"/>
          <p:cNvSpPr>
            <a:spLocks noGrp="1"/>
          </p:cNvSpPr>
          <p:nvPr>
            <p:ph type="title"/>
          </p:nvPr>
        </p:nvSpPr>
        <p:spPr>
          <a:xfrm>
            <a:off x="1557338" y="539750"/>
            <a:ext cx="9604375" cy="700088"/>
          </a:xfrm>
        </p:spPr>
        <p:txBody>
          <a:bodyPr>
            <a:normAutofit fontScale="90000"/>
          </a:bodyPr>
          <a:lstStyle/>
          <a:p>
            <a:r>
              <a:rPr lang="zh-CN" altLang="en-US" smtClean="0"/>
              <a:t>贸易战背后的玄机</a:t>
            </a:r>
          </a:p>
        </p:txBody>
      </p:sp>
      <p:pic>
        <p:nvPicPr>
          <p:cNvPr id="34824" name="Picture 8" descr="https://timgsa.baidu.com/timg?image&amp;quality=80&amp;size=b9999_10000&amp;sec=1533986619730&amp;di=2a4cbc95f30510f99e0e723206cd4af0&amp;imgtype=0&amp;src=http%3A%2F%2Fx.itunes123.com%2Fuploadfiles%2F531d00fadb2b6258c5efa0be99740b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6393" y="2302521"/>
            <a:ext cx="3965104" cy="320871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405" name="Picture 4" descr="https://timgsa.baidu.com/timg?image&amp;quality=80&amp;size=b9999_10000&amp;sec=1533986830614&amp;di=9d781ef94ba281efc252c2bc36c6d382&amp;imgtype=0&amp;src=http%3A%2F%2Fimg.xianjichina.com%2Fspecial%2F20180425%2Fc91536bfa35ceca39c45f2ab4a60a8f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0838" y="1997075"/>
            <a:ext cx="6456362" cy="383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6" name="TextBox 7"/>
          <p:cNvSpPr txBox="1">
            <a:spLocks noChangeArrowheads="1"/>
          </p:cNvSpPr>
          <p:nvPr/>
        </p:nvSpPr>
        <p:spPr bwMode="auto">
          <a:xfrm>
            <a:off x="201613" y="930275"/>
            <a:ext cx="615950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改革创新是时代要求</a:t>
            </a:r>
          </a:p>
        </p:txBody>
      </p:sp>
      <p:sp>
        <p:nvSpPr>
          <p:cNvPr id="102407" name="矩形 8"/>
          <p:cNvSpPr>
            <a:spLocks noChangeArrowheads="1"/>
          </p:cNvSpPr>
          <p:nvPr/>
        </p:nvSpPr>
        <p:spPr bwMode="auto">
          <a:xfrm>
            <a:off x="9085263" y="212725"/>
            <a:ext cx="272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二、改革创新是时代要求</a:t>
            </a:r>
            <a:endParaRPr lang="zh-CN" altLang="en-US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标题 1"/>
          <p:cNvSpPr>
            <a:spLocks noGrp="1"/>
          </p:cNvSpPr>
          <p:nvPr>
            <p:ph type="title"/>
          </p:nvPr>
        </p:nvSpPr>
        <p:spPr>
          <a:xfrm>
            <a:off x="398463" y="493713"/>
            <a:ext cx="10233025" cy="711200"/>
          </a:xfrm>
        </p:spPr>
        <p:txBody>
          <a:bodyPr>
            <a:normAutofit fontScale="90000"/>
          </a:bodyPr>
          <a:lstStyle/>
          <a:p>
            <a:r>
              <a:rPr lang="zh-CN" altLang="en-US" smtClean="0"/>
              <a:t>三、做改革创新生力军</a:t>
            </a:r>
          </a:p>
        </p:txBody>
      </p:sp>
      <p:pic>
        <p:nvPicPr>
          <p:cNvPr id="103427" name="图片 6" descr="4829989_075215596388_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28725"/>
            <a:ext cx="1219200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矩形 3"/>
          <p:cNvSpPr>
            <a:spLocks noChangeArrowheads="1"/>
          </p:cNvSpPr>
          <p:nvPr/>
        </p:nvSpPr>
        <p:spPr bwMode="auto">
          <a:xfrm>
            <a:off x="5605463" y="2360613"/>
            <a:ext cx="5418137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   异想天开给生活增加了一分不平凡的色彩，这是每一个青年和善感的人所必需的。            </a:t>
            </a:r>
            <a:endParaRPr lang="en-US" altLang="zh-CN" sz="28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r">
              <a:lnSpc>
                <a:spcPct val="150000"/>
              </a:lnSpc>
            </a:pP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——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帕乌斯托夫斯基</a:t>
            </a:r>
          </a:p>
        </p:txBody>
      </p:sp>
      <p:pic>
        <p:nvPicPr>
          <p:cNvPr id="174082" name="Picture 2" descr="https://gss2.bdstatic.com/-fo3dSag_xI4khGkpoWK1HF6hhy/baike/c0%3Dbaike92%2C5%2C5%2C92%2C30/sign=02bc9b6a86b1cb132a643441bc3d3d2b/b8014a90f603738d9f63fca7b81bb051f819ec0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3732" y="1303867"/>
            <a:ext cx="4201019" cy="53509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4452" name="TextBox 4"/>
          <p:cNvSpPr txBox="1">
            <a:spLocks noChangeArrowheads="1"/>
          </p:cNvSpPr>
          <p:nvPr/>
        </p:nvSpPr>
        <p:spPr bwMode="auto">
          <a:xfrm>
            <a:off x="201613" y="930275"/>
            <a:ext cx="615950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做改革创新生力军</a:t>
            </a:r>
          </a:p>
        </p:txBody>
      </p:sp>
      <p:sp>
        <p:nvSpPr>
          <p:cNvPr id="6" name="爆炸形 1 5"/>
          <p:cNvSpPr/>
          <p:nvPr/>
        </p:nvSpPr>
        <p:spPr>
          <a:xfrm>
            <a:off x="396875" y="249238"/>
            <a:ext cx="1036638" cy="1041400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04454" name="标题 1"/>
          <p:cNvSpPr>
            <a:spLocks noGrp="1"/>
          </p:cNvSpPr>
          <p:nvPr>
            <p:ph type="title"/>
          </p:nvPr>
        </p:nvSpPr>
        <p:spPr>
          <a:xfrm>
            <a:off x="1543050" y="446088"/>
            <a:ext cx="7429500" cy="638175"/>
          </a:xfrm>
        </p:spPr>
        <p:txBody>
          <a:bodyPr>
            <a:normAutofit fontScale="90000"/>
          </a:bodyPr>
          <a:lstStyle/>
          <a:p>
            <a:r>
              <a:rPr lang="zh-CN" altLang="en-US" smtClean="0"/>
              <a:t>名人名言</a:t>
            </a:r>
          </a:p>
        </p:txBody>
      </p:sp>
      <p:sp>
        <p:nvSpPr>
          <p:cNvPr id="104455" name="矩形 7"/>
          <p:cNvSpPr>
            <a:spLocks noChangeArrowheads="1"/>
          </p:cNvSpPr>
          <p:nvPr/>
        </p:nvSpPr>
        <p:spPr bwMode="auto">
          <a:xfrm>
            <a:off x="9320213" y="314325"/>
            <a:ext cx="2492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三、做改革创新生力军</a:t>
            </a:r>
            <a:endParaRPr lang="zh-CN" altLang="en-US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标题 1"/>
          <p:cNvSpPr>
            <a:spLocks noGrp="1"/>
          </p:cNvSpPr>
          <p:nvPr>
            <p:ph type="title"/>
          </p:nvPr>
        </p:nvSpPr>
        <p:spPr>
          <a:xfrm>
            <a:off x="1543050" y="446088"/>
            <a:ext cx="7429500" cy="638175"/>
          </a:xfrm>
        </p:spPr>
        <p:txBody>
          <a:bodyPr>
            <a:normAutofit fontScale="90000"/>
          </a:bodyPr>
          <a:lstStyle/>
          <a:p>
            <a:r>
              <a:rPr lang="zh-CN" altLang="en-US" smtClean="0"/>
              <a:t>马化腾与</a:t>
            </a:r>
            <a:r>
              <a:rPr lang="en-US" altLang="zh-CN" smtClean="0"/>
              <a:t>1998</a:t>
            </a:r>
            <a:r>
              <a:rPr lang="zh-CN" altLang="en-US" smtClean="0"/>
              <a:t>年的腾讯</a:t>
            </a:r>
          </a:p>
        </p:txBody>
      </p:sp>
      <p:pic>
        <p:nvPicPr>
          <p:cNvPr id="105475" name="Picture 4" descr="https://timgsa.baidu.com/timg?image&amp;quality=80&amp;size=b9999_10000&amp;sec=1533988515784&amp;di=deec06a3128936fb0f695c41da50b74b&amp;imgtype=0&amp;src=http%3A%2F%2Fa.hiphotos.baidu.com%2Fbaike%2Fpic%2Fitem%2F8cb1cb1349540923453457db9a58d109b3de49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3125" y="1362075"/>
            <a:ext cx="4006850" cy="508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爆炸形 1 7"/>
          <p:cNvSpPr/>
          <p:nvPr/>
        </p:nvSpPr>
        <p:spPr>
          <a:xfrm>
            <a:off x="396875" y="249238"/>
            <a:ext cx="1036638" cy="1041400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3084" name="Picture 12" descr="https://timgsa.baidu.com/timg?image&amp;quality=80&amp;size=b9999_10000&amp;sec=1533988864546&amp;di=2a4cec0bd7c50ccde68e7395aef3012d&amp;imgtype=0&amp;src=http%3A%2F%2Fimg.maijia.com%2Fnews%2Fcata1%2Fthumbs%2Fbig%2F72d583d0ff2fea23d485c02923080557c07104c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6158" y="2112594"/>
            <a:ext cx="6229357" cy="36508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5478" name="TextBox 6"/>
          <p:cNvSpPr txBox="1">
            <a:spLocks noChangeArrowheads="1"/>
          </p:cNvSpPr>
          <p:nvPr/>
        </p:nvSpPr>
        <p:spPr bwMode="auto">
          <a:xfrm>
            <a:off x="201613" y="930275"/>
            <a:ext cx="615950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做改革创新生力军</a:t>
            </a:r>
          </a:p>
        </p:txBody>
      </p:sp>
      <p:sp>
        <p:nvSpPr>
          <p:cNvPr id="105479" name="矩形 8"/>
          <p:cNvSpPr>
            <a:spLocks noChangeArrowheads="1"/>
          </p:cNvSpPr>
          <p:nvPr/>
        </p:nvSpPr>
        <p:spPr bwMode="auto">
          <a:xfrm>
            <a:off x="9320213" y="314325"/>
            <a:ext cx="2492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三、做改革创新生力军</a:t>
            </a:r>
            <a:endParaRPr lang="zh-CN" altLang="en-US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标题 1"/>
          <p:cNvSpPr>
            <a:spLocks noGrp="1"/>
          </p:cNvSpPr>
          <p:nvPr>
            <p:ph type="title"/>
          </p:nvPr>
        </p:nvSpPr>
        <p:spPr>
          <a:xfrm>
            <a:off x="1543050" y="446088"/>
            <a:ext cx="7429500" cy="638175"/>
          </a:xfrm>
        </p:spPr>
        <p:txBody>
          <a:bodyPr>
            <a:normAutofit fontScale="90000"/>
          </a:bodyPr>
          <a:lstStyle/>
          <a:p>
            <a:r>
              <a:rPr lang="zh-CN" altLang="en-US" smtClean="0"/>
              <a:t>马云</a:t>
            </a:r>
            <a:r>
              <a:rPr lang="en-US" altLang="zh-CN" smtClean="0"/>
              <a:t>/1964</a:t>
            </a:r>
            <a:r>
              <a:rPr lang="zh-CN" altLang="en-US" smtClean="0"/>
              <a:t>与</a:t>
            </a:r>
            <a:r>
              <a:rPr lang="en-US" altLang="zh-CN" smtClean="0"/>
              <a:t>1999</a:t>
            </a:r>
            <a:r>
              <a:rPr lang="zh-CN" altLang="en-US" smtClean="0"/>
              <a:t>年的阿里巴巴</a:t>
            </a:r>
          </a:p>
        </p:txBody>
      </p:sp>
      <p:sp>
        <p:nvSpPr>
          <p:cNvPr id="8" name="爆炸形 1 7"/>
          <p:cNvSpPr/>
          <p:nvPr/>
        </p:nvSpPr>
        <p:spPr>
          <a:xfrm>
            <a:off x="396875" y="249238"/>
            <a:ext cx="1036638" cy="1041400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106500" name="Picture 4" descr="https://timgsa.baidu.com/timg?image&amp;quality=80&amp;size=b9999_10000&amp;sec=1533989149147&amp;di=a62d30ac0af8fabb0bdf8034065c71da&amp;imgtype=0&amp;src=http%3A%2F%2Fnpic7.edushi.com%2Fcn%2Fzixun%2Fzh-chs%2F2017-07%2F11%2F4037936-20170711092156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0488" y="1404938"/>
            <a:ext cx="9405937" cy="496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1" name="TextBox 5"/>
          <p:cNvSpPr txBox="1">
            <a:spLocks noChangeArrowheads="1"/>
          </p:cNvSpPr>
          <p:nvPr/>
        </p:nvSpPr>
        <p:spPr bwMode="auto">
          <a:xfrm>
            <a:off x="201613" y="930275"/>
            <a:ext cx="615950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做改革创新生力军</a:t>
            </a:r>
          </a:p>
        </p:txBody>
      </p:sp>
      <p:sp>
        <p:nvSpPr>
          <p:cNvPr id="106502" name="矩形 6"/>
          <p:cNvSpPr>
            <a:spLocks noChangeArrowheads="1"/>
          </p:cNvSpPr>
          <p:nvPr/>
        </p:nvSpPr>
        <p:spPr bwMode="auto">
          <a:xfrm>
            <a:off x="9320213" y="314325"/>
            <a:ext cx="2492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三、做改革创新生力军</a:t>
            </a:r>
            <a:endParaRPr lang="zh-CN" altLang="en-US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标题 1"/>
          <p:cNvSpPr>
            <a:spLocks noGrp="1"/>
          </p:cNvSpPr>
          <p:nvPr>
            <p:ph type="title"/>
          </p:nvPr>
        </p:nvSpPr>
        <p:spPr>
          <a:xfrm>
            <a:off x="1527175" y="477838"/>
            <a:ext cx="5089525" cy="638175"/>
          </a:xfrm>
        </p:spPr>
        <p:txBody>
          <a:bodyPr>
            <a:normAutofit fontScale="90000"/>
          </a:bodyPr>
          <a:lstStyle/>
          <a:p>
            <a:r>
              <a:rPr lang="zh-CN" altLang="en-US" smtClean="0"/>
              <a:t>创新力从何而来：想象力</a:t>
            </a:r>
          </a:p>
        </p:txBody>
      </p:sp>
      <p:sp>
        <p:nvSpPr>
          <p:cNvPr id="8" name="爆炸形 1 7"/>
          <p:cNvSpPr/>
          <p:nvPr/>
        </p:nvSpPr>
        <p:spPr>
          <a:xfrm>
            <a:off x="396875" y="249238"/>
            <a:ext cx="1036638" cy="1041400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7" name="图片 6" descr="u=3150097955,429599088&amp;fm=21&amp;gp=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41855" y="1549514"/>
            <a:ext cx="3709314" cy="34288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图片 8" descr="8694a4c27d1ed21b74af4c16af6eddc450da3fd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39073" y="1846770"/>
            <a:ext cx="3444404" cy="27760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7526" name="TextBox 9"/>
          <p:cNvSpPr txBox="1">
            <a:spLocks noChangeArrowheads="1"/>
          </p:cNvSpPr>
          <p:nvPr/>
        </p:nvSpPr>
        <p:spPr bwMode="auto">
          <a:xfrm>
            <a:off x="201613" y="930275"/>
            <a:ext cx="615950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做改革创新生力军</a:t>
            </a:r>
          </a:p>
        </p:txBody>
      </p:sp>
      <p:sp>
        <p:nvSpPr>
          <p:cNvPr id="107527" name="矩形 10"/>
          <p:cNvSpPr>
            <a:spLocks noChangeArrowheads="1"/>
          </p:cNvSpPr>
          <p:nvPr/>
        </p:nvSpPr>
        <p:spPr bwMode="auto">
          <a:xfrm>
            <a:off x="1654175" y="5119688"/>
            <a:ext cx="8945563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3600">
                <a:solidFill>
                  <a:schemeClr val="accent2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    </a:t>
            </a:r>
            <a:r>
              <a:rPr lang="zh-CN" altLang="en-US" sz="280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逻辑会把你从</a:t>
            </a:r>
            <a:r>
              <a:rPr lang="en-US" altLang="zh-CN" sz="280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A</a:t>
            </a:r>
            <a:r>
              <a:rPr lang="zh-CN" altLang="en-US" sz="280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带到</a:t>
            </a:r>
            <a:r>
              <a:rPr lang="en-US" altLang="zh-CN" sz="280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B</a:t>
            </a:r>
            <a:r>
              <a:rPr lang="zh-CN" altLang="en-US" sz="280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，想象力能带你去任何地方。</a:t>
            </a:r>
            <a:endParaRPr lang="en-US" altLang="zh-CN" sz="280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r">
              <a:lnSpc>
                <a:spcPct val="125000"/>
              </a:lnSpc>
            </a:pPr>
            <a:r>
              <a:rPr lang="en-US" altLang="zh-CN" sz="280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——</a:t>
            </a:r>
            <a:r>
              <a:rPr lang="zh-CN" altLang="en-US" sz="280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爱因斯坦</a:t>
            </a:r>
          </a:p>
        </p:txBody>
      </p:sp>
      <p:pic>
        <p:nvPicPr>
          <p:cNvPr id="7170" name="Picture 2" descr="https://timgsa.baidu.com/timg?image&amp;quality=80&amp;size=b9999_10000&amp;sec=1534657874595&amp;di=81d5f62846a5241be4e8fba8ba38f7da&amp;imgtype=0&amp;src=http%3A%2F%2Fimg.mp.itc.cn%2Fupload%2F20170109%2F4dbe75128ae64e4e8a0fcf7fa2e5c4e8_th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6110" y="1862664"/>
            <a:ext cx="3360017" cy="2844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54025" y="736600"/>
            <a:ext cx="8512175" cy="6096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</a:ln>
        </p:spPr>
        <p:txBody>
          <a:bodyPr anchor="ctr"/>
          <a:lstStyle/>
          <a:p>
            <a:pPr>
              <a:defRPr/>
            </a:pPr>
            <a:r>
              <a:rPr lang="zh-CN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※</a:t>
            </a:r>
            <a:r>
              <a:rPr lang="zh-CN" altLang="en-US" sz="2800" b="1" dirty="0">
                <a:solidFill>
                  <a:srgbClr val="000099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重精神，表现在对道德修养和道德教化的重视上。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09575" y="1652588"/>
            <a:ext cx="10818813" cy="654050"/>
          </a:xfrm>
          <a:prstGeom prst="rect">
            <a:avLst/>
          </a:prstGeom>
          <a:ln>
            <a:miter lim="800000"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n"/>
              <a:defRPr/>
            </a:pPr>
            <a:r>
              <a:rPr lang="zh-CN" sz="2800" b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中国文化将“立德”置于“三不朽”（立德、立功、立言）之首</a:t>
            </a:r>
            <a:r>
              <a:rPr lang="zh-CN" sz="2800" b="1" kern="0" dirty="0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lang="zh-CN" altLang="zh-CN" sz="3200" kern="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06400" y="2667000"/>
            <a:ext cx="5588000" cy="35401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楷体" panose="02010609060101010101" pitchFamily="49" charset="-122"/>
                <a:cs typeface="+mj-cs"/>
              </a:rPr>
              <a:t>孔子：</a:t>
            </a:r>
            <a:r>
              <a:rPr lang="zh-CN" altLang="zh-C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楷体" panose="02010609060101010101" pitchFamily="49" charset="-122"/>
                <a:cs typeface="+mj-cs"/>
              </a:rPr>
              <a:t>见贤思齐焉，见不贤而内自省也。</a:t>
            </a:r>
            <a:endParaRPr lang="en-US" altLang="zh-CN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楷体" panose="02010609060101010101" pitchFamily="49" charset="-122"/>
              <a:cs typeface="+mj-cs"/>
            </a:endParaRPr>
          </a:p>
          <a:p>
            <a:pPr>
              <a:defRPr/>
            </a:pPr>
            <a:endParaRPr lang="zh-CN" altLang="zh-CN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楷体" panose="02010609060101010101" pitchFamily="49" charset="-122"/>
              <a:cs typeface="+mj-cs"/>
            </a:endParaRPr>
          </a:p>
          <a:p>
            <a:pPr>
              <a:defRPr/>
            </a:pPr>
            <a:r>
              <a:rPr lang="zh-CN" alt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楷体" panose="02010609060101010101" pitchFamily="49" charset="-122"/>
                <a:cs typeface="+mj-cs"/>
                <a:sym typeface="Arial" panose="020B0604020202020204" pitchFamily="34" charset="0"/>
              </a:rPr>
              <a:t>荀子：道虽迩，不行不至；事虽小，不为不成。</a:t>
            </a:r>
            <a:endParaRPr lang="en-US" altLang="zh-CN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楷体" panose="02010609060101010101" pitchFamily="49" charset="-122"/>
              <a:cs typeface="+mj-cs"/>
              <a:sym typeface="Arial" panose="020B0604020202020204" pitchFamily="34" charset="0"/>
            </a:endParaRPr>
          </a:p>
          <a:p>
            <a:pPr>
              <a:defRPr/>
            </a:pPr>
            <a:endParaRPr lang="en-US" altLang="zh-CN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楷体" panose="02010609060101010101" pitchFamily="49" charset="-122"/>
              <a:cs typeface="+mj-cs"/>
              <a:sym typeface="Arial" panose="020B0604020202020204" pitchFamily="34" charset="0"/>
            </a:endParaRPr>
          </a:p>
          <a:p>
            <a:pPr>
              <a:defRPr/>
            </a:pPr>
            <a:r>
              <a:rPr lang="zh-CN" alt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楷体" panose="02010609060101010101" pitchFamily="49" charset="-122"/>
                <a:cs typeface="+mj-cs"/>
                <a:sym typeface="Arial" panose="020B0604020202020204" pitchFamily="34" charset="0"/>
              </a:rPr>
              <a:t>墨家：也非常重视“修身”，强调“察色修身”和“以身戴行”。</a:t>
            </a:r>
          </a:p>
        </p:txBody>
      </p:sp>
      <p:pic>
        <p:nvPicPr>
          <p:cNvPr id="20485" name="图片 6" descr="诸葛亮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97600" y="2579688"/>
            <a:ext cx="30480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图片 6" descr="曾国藩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85288" y="2697163"/>
            <a:ext cx="25400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矩形 6"/>
          <p:cNvSpPr>
            <a:spLocks noChangeArrowheads="1"/>
          </p:cNvSpPr>
          <p:nvPr/>
        </p:nvSpPr>
        <p:spPr bwMode="auto">
          <a:xfrm>
            <a:off x="8326438" y="201613"/>
            <a:ext cx="36464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一、重精神是中华民族的优秀传统</a:t>
            </a:r>
            <a:endParaRPr lang="zh-CN" altLang="en-US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标题 1"/>
          <p:cNvSpPr>
            <a:spLocks noGrp="1"/>
          </p:cNvSpPr>
          <p:nvPr>
            <p:ph type="title"/>
          </p:nvPr>
        </p:nvSpPr>
        <p:spPr>
          <a:xfrm>
            <a:off x="1543050" y="477838"/>
            <a:ext cx="5089525" cy="638175"/>
          </a:xfrm>
        </p:spPr>
        <p:txBody>
          <a:bodyPr>
            <a:normAutofit fontScale="90000"/>
          </a:bodyPr>
          <a:lstStyle/>
          <a:p>
            <a:r>
              <a:rPr lang="zh-CN" altLang="en-US" smtClean="0"/>
              <a:t>创新力从何而来：想象力</a:t>
            </a:r>
          </a:p>
        </p:txBody>
      </p:sp>
      <p:sp>
        <p:nvSpPr>
          <p:cNvPr id="8" name="爆炸形 1 7"/>
          <p:cNvSpPr/>
          <p:nvPr/>
        </p:nvSpPr>
        <p:spPr>
          <a:xfrm>
            <a:off x="396875" y="249238"/>
            <a:ext cx="1036638" cy="1041400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108548" name="图片 9" descr="u=1122711893,3173367594&amp;fm=21&amp;gp=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8863" y="4600575"/>
            <a:ext cx="3627437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 descr="u=2636065226,3238252842&amp;fm=21&amp;gp=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78275" y="3000375"/>
            <a:ext cx="3068638" cy="2005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图片 11" descr="2457331_232228023000_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77640" y="1157996"/>
            <a:ext cx="4006320" cy="24050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8551" name="TextBox 8"/>
          <p:cNvSpPr txBox="1">
            <a:spLocks noChangeArrowheads="1"/>
          </p:cNvSpPr>
          <p:nvPr/>
        </p:nvSpPr>
        <p:spPr bwMode="auto">
          <a:xfrm>
            <a:off x="201613" y="930275"/>
            <a:ext cx="615950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做改革创新生力军</a:t>
            </a:r>
          </a:p>
        </p:txBody>
      </p:sp>
      <p:sp>
        <p:nvSpPr>
          <p:cNvPr id="108552" name="矩形 12"/>
          <p:cNvSpPr>
            <a:spLocks noChangeArrowheads="1"/>
          </p:cNvSpPr>
          <p:nvPr/>
        </p:nvSpPr>
        <p:spPr bwMode="auto">
          <a:xfrm>
            <a:off x="9320213" y="314325"/>
            <a:ext cx="2492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三、做改革创新生力军</a:t>
            </a:r>
            <a:endParaRPr lang="zh-CN" altLang="en-US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标题 1"/>
          <p:cNvSpPr>
            <a:spLocks noGrp="1"/>
          </p:cNvSpPr>
          <p:nvPr>
            <p:ph type="title"/>
          </p:nvPr>
        </p:nvSpPr>
        <p:spPr>
          <a:xfrm>
            <a:off x="1471613" y="509588"/>
            <a:ext cx="5089525" cy="638175"/>
          </a:xfrm>
        </p:spPr>
        <p:txBody>
          <a:bodyPr>
            <a:normAutofit fontScale="90000"/>
          </a:bodyPr>
          <a:lstStyle/>
          <a:p>
            <a:r>
              <a:rPr lang="zh-CN" altLang="en-US" smtClean="0"/>
              <a:t>创新力从何而来：想象力</a:t>
            </a:r>
          </a:p>
        </p:txBody>
      </p:sp>
      <p:sp>
        <p:nvSpPr>
          <p:cNvPr id="8" name="爆炸形 1 7"/>
          <p:cNvSpPr/>
          <p:nvPr/>
        </p:nvSpPr>
        <p:spPr>
          <a:xfrm>
            <a:off x="396875" y="249238"/>
            <a:ext cx="1036638" cy="1041400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109572" name="Picture 2" descr="https://timgsa.baidu.com/timg?image&amp;quality=80&amp;size=b9999_10000&amp;sec=1533989994791&amp;di=265f44c8f310fad50fe2ad63c33a215c&amp;imgtype=0&amp;src=http%3A%2F%2F5b0988e595225.cdn.sohucs.com%2Fq_70%2Cc_zoom%2Cw_640%2Fimages%2F20171221%2Fab608c8c90534c559df5dd019d2aec2d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5213" y="1919288"/>
            <a:ext cx="4938712" cy="33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3" name="Rectangle 4"/>
          <p:cNvSpPr>
            <a:spLocks noChangeArrowheads="1"/>
          </p:cNvSpPr>
          <p:nvPr/>
        </p:nvSpPr>
        <p:spPr bwMode="auto">
          <a:xfrm>
            <a:off x="7499350" y="5303838"/>
            <a:ext cx="2581275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800" b="1">
                <a:solidFill>
                  <a:srgbClr val="0000CC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  </a:t>
            </a:r>
            <a:r>
              <a:rPr kumimoji="1" lang="zh-CN" altLang="en-US" sz="280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嫦娥四号</a:t>
            </a:r>
            <a:endParaRPr kumimoji="1" lang="en-US" altLang="zh-CN" sz="280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09574" name="Picture 4" descr="https://timgsa.baidu.com/timg?image&amp;quality=80&amp;size=b9999_10000&amp;sec=1533990263511&amp;di=206d2e26487d98971d42361ec7c459ca&amp;imgtype=0&amp;src=http%3A%2F%2Fc.hiphotos.baidu.com%2Fbaike%2Fw%3D268%3Bg%3D0%2Fsign%3D64602bbb3987e9504217f46a2803347e%2Fe7cd7b899e510fb3dd4453efda33c895d1430c6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5563" y="1546225"/>
            <a:ext cx="3705225" cy="459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5" name="TextBox 9"/>
          <p:cNvSpPr txBox="1">
            <a:spLocks noChangeArrowheads="1"/>
          </p:cNvSpPr>
          <p:nvPr/>
        </p:nvSpPr>
        <p:spPr bwMode="auto">
          <a:xfrm>
            <a:off x="201613" y="930275"/>
            <a:ext cx="615950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做改革创新生力军</a:t>
            </a:r>
          </a:p>
        </p:txBody>
      </p:sp>
      <p:sp>
        <p:nvSpPr>
          <p:cNvPr id="109576" name="矩形 10"/>
          <p:cNvSpPr>
            <a:spLocks noChangeArrowheads="1"/>
          </p:cNvSpPr>
          <p:nvPr/>
        </p:nvSpPr>
        <p:spPr bwMode="auto">
          <a:xfrm>
            <a:off x="9320213" y="314325"/>
            <a:ext cx="2492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三、做改革创新生力军</a:t>
            </a:r>
            <a:endParaRPr lang="zh-CN" altLang="en-US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标题 1"/>
          <p:cNvSpPr>
            <a:spLocks noGrp="1"/>
          </p:cNvSpPr>
          <p:nvPr>
            <p:ph type="title"/>
          </p:nvPr>
        </p:nvSpPr>
        <p:spPr>
          <a:xfrm>
            <a:off x="1543050" y="458788"/>
            <a:ext cx="7007225" cy="625475"/>
          </a:xfrm>
        </p:spPr>
        <p:txBody>
          <a:bodyPr>
            <a:normAutofit fontScale="90000"/>
          </a:bodyPr>
          <a:lstStyle/>
          <a:p>
            <a:r>
              <a:rPr lang="zh-CN" altLang="en-US" smtClean="0"/>
              <a:t>创新力从何而来：专注、积累</a:t>
            </a:r>
          </a:p>
        </p:txBody>
      </p:sp>
      <p:sp>
        <p:nvSpPr>
          <p:cNvPr id="8" name="爆炸形 1 7"/>
          <p:cNvSpPr/>
          <p:nvPr/>
        </p:nvSpPr>
        <p:spPr>
          <a:xfrm>
            <a:off x="396875" y="249238"/>
            <a:ext cx="1036638" cy="1041400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10596" name="矩形 8"/>
          <p:cNvSpPr>
            <a:spLocks noChangeArrowheads="1"/>
          </p:cNvSpPr>
          <p:nvPr/>
        </p:nvSpPr>
        <p:spPr bwMode="auto">
          <a:xfrm>
            <a:off x="7078663" y="2071688"/>
            <a:ext cx="4237037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3200">
                <a:solidFill>
                  <a:srgbClr val="0070C0"/>
                </a:solidFill>
                <a:latin typeface="微软雅黑" panose="020B0503020204020204" pitchFamily="34" charset="-122"/>
              </a:rPr>
              <a:t>      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对所专注的领域进行长时间的学习，直至达到思想的饱和。有了前面丰富的积累，才会有后来的灵光乍现。</a:t>
            </a:r>
          </a:p>
        </p:txBody>
      </p:sp>
      <p:pic>
        <p:nvPicPr>
          <p:cNvPr id="7" name="图片 6" descr="middle_20091013_d8b48d952bd1abc04d91McssbiM9JLI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8075" y="1951038"/>
            <a:ext cx="5829300" cy="360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0598" name="TextBox 9"/>
          <p:cNvSpPr txBox="1">
            <a:spLocks noChangeArrowheads="1"/>
          </p:cNvSpPr>
          <p:nvPr/>
        </p:nvSpPr>
        <p:spPr bwMode="auto">
          <a:xfrm>
            <a:off x="219075" y="692150"/>
            <a:ext cx="615950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做改革创新生力军</a:t>
            </a:r>
          </a:p>
        </p:txBody>
      </p:sp>
      <p:sp>
        <p:nvSpPr>
          <p:cNvPr id="110599" name="矩形 10"/>
          <p:cNvSpPr>
            <a:spLocks noChangeArrowheads="1"/>
          </p:cNvSpPr>
          <p:nvPr/>
        </p:nvSpPr>
        <p:spPr bwMode="auto">
          <a:xfrm>
            <a:off x="9320213" y="314325"/>
            <a:ext cx="2492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三、做改革创新生力军</a:t>
            </a:r>
            <a:endParaRPr lang="zh-CN" altLang="en-US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标题 1"/>
          <p:cNvSpPr>
            <a:spLocks noGrp="1"/>
          </p:cNvSpPr>
          <p:nvPr>
            <p:ph type="title"/>
          </p:nvPr>
        </p:nvSpPr>
        <p:spPr>
          <a:xfrm>
            <a:off x="1525588" y="477838"/>
            <a:ext cx="7164387" cy="638175"/>
          </a:xfrm>
        </p:spPr>
        <p:txBody>
          <a:bodyPr>
            <a:normAutofit fontScale="90000"/>
          </a:bodyPr>
          <a:lstStyle/>
          <a:p>
            <a:r>
              <a:rPr lang="zh-CN" altLang="en-US" smtClean="0"/>
              <a:t>创新力从何而来：拓展</a:t>
            </a:r>
          </a:p>
        </p:txBody>
      </p:sp>
      <p:sp>
        <p:nvSpPr>
          <p:cNvPr id="8" name="爆炸形 1 7"/>
          <p:cNvSpPr/>
          <p:nvPr/>
        </p:nvSpPr>
        <p:spPr>
          <a:xfrm>
            <a:off x="396875" y="249238"/>
            <a:ext cx="1036638" cy="1041400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11620" name="矩形 8"/>
          <p:cNvSpPr>
            <a:spLocks noChangeArrowheads="1"/>
          </p:cNvSpPr>
          <p:nvPr/>
        </p:nvSpPr>
        <p:spPr bwMode="auto">
          <a:xfrm>
            <a:off x="1404938" y="4381500"/>
            <a:ext cx="1002347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3200">
                <a:solidFill>
                  <a:srgbClr val="0070C0"/>
                </a:solidFill>
                <a:latin typeface="微软雅黑" panose="020B0503020204020204" pitchFamily="34" charset="-122"/>
              </a:rPr>
              <a:t>      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具有丰富知识和经验的人，比只有一种知识和经验的人更容易产生新的联想和独到的见解。  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——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泰勒</a:t>
            </a:r>
          </a:p>
        </p:txBody>
      </p:sp>
      <p:pic>
        <p:nvPicPr>
          <p:cNvPr id="111621" name="图片 12" descr="u=754780689,1581180425&amp;fm=21&amp;gp=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2388" y="1477963"/>
            <a:ext cx="5400675" cy="268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2" name="TextBox 6"/>
          <p:cNvSpPr txBox="1">
            <a:spLocks noChangeArrowheads="1"/>
          </p:cNvSpPr>
          <p:nvPr/>
        </p:nvSpPr>
        <p:spPr bwMode="auto">
          <a:xfrm>
            <a:off x="201613" y="930275"/>
            <a:ext cx="615950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做改革创新生力军</a:t>
            </a:r>
          </a:p>
        </p:txBody>
      </p:sp>
      <p:pic>
        <p:nvPicPr>
          <p:cNvPr id="10" name="图片 9" descr="005UBl03zy6Y9CRt9KI5c&amp;6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41068" y="1321224"/>
            <a:ext cx="4690532" cy="31661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1624" name="矩形 10"/>
          <p:cNvSpPr>
            <a:spLocks noChangeArrowheads="1"/>
          </p:cNvSpPr>
          <p:nvPr/>
        </p:nvSpPr>
        <p:spPr bwMode="auto">
          <a:xfrm>
            <a:off x="9320213" y="314325"/>
            <a:ext cx="2492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三、做改革创新生力军</a:t>
            </a:r>
            <a:endParaRPr lang="zh-CN" altLang="en-US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标题 1"/>
          <p:cNvSpPr>
            <a:spLocks noGrp="1"/>
          </p:cNvSpPr>
          <p:nvPr>
            <p:ph type="title"/>
          </p:nvPr>
        </p:nvSpPr>
        <p:spPr>
          <a:xfrm>
            <a:off x="1543050" y="446088"/>
            <a:ext cx="5089525" cy="638175"/>
          </a:xfrm>
        </p:spPr>
        <p:txBody>
          <a:bodyPr>
            <a:normAutofit fontScale="90000"/>
          </a:bodyPr>
          <a:lstStyle/>
          <a:p>
            <a:r>
              <a:rPr lang="zh-CN" altLang="en-US" smtClean="0"/>
              <a:t>创新力从何而来：研讨</a:t>
            </a:r>
          </a:p>
        </p:txBody>
      </p:sp>
      <p:sp>
        <p:nvSpPr>
          <p:cNvPr id="8" name="爆炸形 1 7"/>
          <p:cNvSpPr/>
          <p:nvPr/>
        </p:nvSpPr>
        <p:spPr>
          <a:xfrm>
            <a:off x="396875" y="249238"/>
            <a:ext cx="1036638" cy="1041400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12644" name="矩形 8"/>
          <p:cNvSpPr>
            <a:spLocks noChangeArrowheads="1"/>
          </p:cNvSpPr>
          <p:nvPr/>
        </p:nvSpPr>
        <p:spPr bwMode="auto">
          <a:xfrm>
            <a:off x="1231900" y="1233488"/>
            <a:ext cx="97567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研讨激励思想！高质量的研讨常有助于创造性的思维活动。</a:t>
            </a:r>
          </a:p>
        </p:txBody>
      </p:sp>
      <p:pic>
        <p:nvPicPr>
          <p:cNvPr id="10" name="图片 9" descr="商人通信讨论合作概念-475730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53524" y="2144232"/>
            <a:ext cx="8088266" cy="4286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2646" name="TextBox 6"/>
          <p:cNvSpPr txBox="1">
            <a:spLocks noChangeArrowheads="1"/>
          </p:cNvSpPr>
          <p:nvPr/>
        </p:nvSpPr>
        <p:spPr bwMode="auto">
          <a:xfrm>
            <a:off x="371475" y="844550"/>
            <a:ext cx="615950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做改革创新生力军</a:t>
            </a:r>
          </a:p>
        </p:txBody>
      </p:sp>
      <p:sp>
        <p:nvSpPr>
          <p:cNvPr id="112647" name="矩形 10"/>
          <p:cNvSpPr>
            <a:spLocks noChangeArrowheads="1"/>
          </p:cNvSpPr>
          <p:nvPr/>
        </p:nvSpPr>
        <p:spPr bwMode="auto">
          <a:xfrm>
            <a:off x="9320213" y="314325"/>
            <a:ext cx="2492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三、做改革创新生力军</a:t>
            </a:r>
            <a:endParaRPr lang="zh-CN" altLang="en-US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内容占位符 2"/>
          <p:cNvSpPr>
            <a:spLocks noGrp="1"/>
          </p:cNvSpPr>
          <p:nvPr>
            <p:ph idx="1"/>
          </p:nvPr>
        </p:nvSpPr>
        <p:spPr>
          <a:xfrm>
            <a:off x="1119188" y="1350963"/>
            <a:ext cx="9675812" cy="3262312"/>
          </a:xfrm>
          <a:ln w="38100">
            <a:solidFill>
              <a:srgbClr val="00B0F0"/>
            </a:solidFill>
            <a:miter lim="800000"/>
          </a:ln>
        </p:spPr>
        <p:txBody>
          <a:bodyPr>
            <a:normAutofit/>
          </a:bodyPr>
          <a:lstStyle/>
          <a:p>
            <a:pPr algn="ctr">
              <a:buFont typeface="Wingdings" panose="05000000000000000000" pitchFamily="2" charset="2"/>
              <a:buNone/>
            </a:pPr>
            <a:endParaRPr lang="en-US" altLang="zh-CN" sz="3200" b="1" smtClean="0"/>
          </a:p>
          <a:p>
            <a:pPr>
              <a:buFont typeface="Wingdings" panose="05000000000000000000" pitchFamily="2" charset="2"/>
              <a:buNone/>
            </a:pPr>
            <a:r>
              <a:rPr lang="en-US" altLang="zh-CN" b="1" smtClean="0">
                <a:solidFill>
                  <a:srgbClr val="002060"/>
                </a:solidFill>
              </a:rPr>
              <a:t>1</a:t>
            </a:r>
            <a:r>
              <a:rPr lang="zh-CN" altLang="en-US" b="1" smtClean="0">
                <a:solidFill>
                  <a:srgbClr val="002060"/>
                </a:solidFill>
              </a:rPr>
              <a:t>、当代中国，为什么说爱国主义与爱社会主义具有一致性？</a:t>
            </a:r>
            <a:endParaRPr lang="en-US" altLang="zh-CN" b="1" smtClean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None/>
            </a:pPr>
            <a:endParaRPr lang="en-US" altLang="zh-CN" b="1" smtClean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zh-CN" b="1" smtClean="0">
                <a:solidFill>
                  <a:srgbClr val="002060"/>
                </a:solidFill>
              </a:rPr>
              <a:t>2</a:t>
            </a:r>
            <a:r>
              <a:rPr lang="zh-CN" altLang="en-US" b="1" smtClean="0">
                <a:solidFill>
                  <a:srgbClr val="002060"/>
                </a:solidFill>
              </a:rPr>
              <a:t>、爱国需要热情</a:t>
            </a:r>
            <a:r>
              <a:rPr lang="en-US" altLang="zh-CN" b="1" smtClean="0">
                <a:solidFill>
                  <a:srgbClr val="002060"/>
                </a:solidFill>
              </a:rPr>
              <a:t>(</a:t>
            </a:r>
            <a:r>
              <a:rPr lang="zh-CN" altLang="en-US" b="1" smtClean="0">
                <a:solidFill>
                  <a:srgbClr val="002060"/>
                </a:solidFill>
              </a:rPr>
              <a:t>血性</a:t>
            </a:r>
            <a:r>
              <a:rPr lang="en-US" altLang="zh-CN" b="1" smtClean="0">
                <a:solidFill>
                  <a:srgbClr val="002060"/>
                </a:solidFill>
              </a:rPr>
              <a:t>)</a:t>
            </a:r>
            <a:r>
              <a:rPr lang="zh-CN" altLang="en-US" b="1" smtClean="0">
                <a:solidFill>
                  <a:srgbClr val="002060"/>
                </a:solidFill>
              </a:rPr>
              <a:t>，更需要理智</a:t>
            </a:r>
            <a:r>
              <a:rPr lang="en-US" altLang="zh-CN" b="1" smtClean="0">
                <a:solidFill>
                  <a:srgbClr val="002060"/>
                </a:solidFill>
              </a:rPr>
              <a:t>(</a:t>
            </a:r>
            <a:r>
              <a:rPr lang="zh-CN" altLang="en-US" b="1" smtClean="0">
                <a:solidFill>
                  <a:srgbClr val="002060"/>
                </a:solidFill>
              </a:rPr>
              <a:t>智性</a:t>
            </a:r>
            <a:r>
              <a:rPr lang="en-US" altLang="zh-CN" b="1" smtClean="0">
                <a:solidFill>
                  <a:srgbClr val="002060"/>
                </a:solidFill>
              </a:rPr>
              <a:t>)</a:t>
            </a:r>
            <a:r>
              <a:rPr lang="zh-CN" altLang="en-US" b="1" smtClean="0">
                <a:solidFill>
                  <a:srgbClr val="002060"/>
                </a:solidFill>
              </a:rPr>
              <a:t>。我们如何做到热情与理智的统一？</a:t>
            </a:r>
            <a:r>
              <a:rPr lang="zh-CN" altLang="en-US" smtClean="0">
                <a:solidFill>
                  <a:srgbClr val="002060"/>
                </a:solidFill>
              </a:rPr>
              <a:t> </a:t>
            </a:r>
            <a:endParaRPr lang="zh-CN" altLang="en-US" b="1" smtClean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None/>
            </a:pPr>
            <a:endParaRPr lang="en-US" altLang="zh-CN" sz="3200" b="1" smtClean="0"/>
          </a:p>
        </p:txBody>
      </p:sp>
      <p:sp>
        <p:nvSpPr>
          <p:cNvPr id="113667" name="矩形 3"/>
          <p:cNvSpPr>
            <a:spLocks noChangeArrowheads="1"/>
          </p:cNvSpPr>
          <p:nvPr/>
        </p:nvSpPr>
        <p:spPr bwMode="auto">
          <a:xfrm>
            <a:off x="3328988" y="1100138"/>
            <a:ext cx="3071812" cy="5857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5930" indent="-455930" algn="ctr">
              <a:spcBef>
                <a:spcPct val="20000"/>
              </a:spcBef>
            </a:pPr>
            <a:r>
              <a:rPr lang="zh-CN" altLang="en-US" sz="3200" b="1"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课堂讨论题</a:t>
            </a:r>
            <a:endParaRPr lang="en-US" altLang="zh-CN" sz="3200" b="1">
              <a:solidFill>
                <a:srgbClr val="000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Freeform 8"/>
          <p:cNvSpPr>
            <a:spLocks noChangeArrowheads="1"/>
          </p:cNvSpPr>
          <p:nvPr/>
        </p:nvSpPr>
        <p:spPr bwMode="auto">
          <a:xfrm>
            <a:off x="6611938" y="6134100"/>
            <a:ext cx="5580062" cy="723900"/>
          </a:xfrm>
          <a:custGeom>
            <a:avLst/>
            <a:gdLst>
              <a:gd name="T0" fmla="*/ 0 w 10000"/>
              <a:gd name="T1" fmla="*/ 0 h 10000"/>
              <a:gd name="T2" fmla="*/ 5580062 w 10000"/>
              <a:gd name="T3" fmla="*/ 0 h 10000"/>
              <a:gd name="T4" fmla="*/ 5580062 w 10000"/>
              <a:gd name="T5" fmla="*/ 723900 h 10000"/>
              <a:gd name="T6" fmla="*/ 163496 w 10000"/>
              <a:gd name="T7" fmla="*/ 718326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00"/>
              <a:gd name="T16" fmla="*/ 0 h 10000"/>
              <a:gd name="T17" fmla="*/ 10000 w 10000"/>
              <a:gd name="T18" fmla="*/ 10000 h 1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293" y="9923"/>
                </a:lnTo>
                <a:cubicBezTo>
                  <a:pt x="207" y="6590"/>
                  <a:pt x="86" y="3333"/>
                  <a:pt x="0" y="0"/>
                </a:cubicBezTo>
              </a:path>
            </a:pathLst>
          </a:custGeom>
          <a:solidFill>
            <a:srgbClr val="20A3DE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0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4691" name="AutoShape 4"/>
          <p:cNvSpPr>
            <a:spLocks noChangeArrowheads="1"/>
          </p:cNvSpPr>
          <p:nvPr/>
        </p:nvSpPr>
        <p:spPr bwMode="auto">
          <a:xfrm>
            <a:off x="804863" y="1524000"/>
            <a:ext cx="10072687" cy="4008438"/>
          </a:xfrm>
          <a:prstGeom prst="roundRect">
            <a:avLst>
              <a:gd name="adj" fmla="val 7009"/>
            </a:avLst>
          </a:prstGeom>
          <a:noFill/>
          <a:ln w="38100">
            <a:solidFill>
              <a:schemeClr val="accent2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lvl="2" indent="914400"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n"/>
              <a:tabLst>
                <a:tab pos="136525" algn="l"/>
              </a:tabLst>
            </a:pPr>
            <a:endParaRPr lang="zh-CN" altLang="en-US" sz="1400">
              <a:latin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14692" name="圆角矩形 60"/>
          <p:cNvSpPr>
            <a:spLocks noChangeArrowheads="1"/>
          </p:cNvSpPr>
          <p:nvPr/>
        </p:nvSpPr>
        <p:spPr bwMode="auto">
          <a:xfrm>
            <a:off x="2386013" y="1223963"/>
            <a:ext cx="3176587" cy="62071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</a:pPr>
            <a:r>
              <a:rPr lang="zh-CN" altLang="en-US" sz="3200" b="1">
                <a:latin typeface="华文中宋" panose="02010600040101010101" pitchFamily="2" charset="-122"/>
                <a:ea typeface="华文中宋" panose="02010600040101010101" pitchFamily="2" charset="-122"/>
              </a:rPr>
              <a:t>作业与思考</a:t>
            </a:r>
            <a:endParaRPr lang="zh-CN" altLang="en-US" sz="3200" b="1">
              <a:solidFill>
                <a:srgbClr val="FFFFFF"/>
              </a:solidFill>
              <a:latin typeface="华文中宋" panose="02010600040101010101" pitchFamily="2" charset="-122"/>
              <a:ea typeface="华文中宋" panose="0201060004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114693" name="TextBox 2"/>
          <p:cNvSpPr txBox="1">
            <a:spLocks noChangeArrowheads="1"/>
          </p:cNvSpPr>
          <p:nvPr/>
        </p:nvSpPr>
        <p:spPr bwMode="auto">
          <a:xfrm>
            <a:off x="846138" y="2279650"/>
            <a:ext cx="8570912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zh-CN" sz="28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en-US" sz="28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、中国精神的主要内容是什么？如何弘扬中国精神？</a:t>
            </a:r>
          </a:p>
          <a:p>
            <a:r>
              <a:rPr lang="en-US" altLang="zh-CN" sz="28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en-US" sz="28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、新时期的爱国主义有哪些主要内容？如何做一个忠诚的爱国者？</a:t>
            </a:r>
            <a:endParaRPr lang="en-US" altLang="zh-CN" sz="2800" b="1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en-US" altLang="zh-CN" sz="28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</a:t>
            </a:r>
            <a:r>
              <a:rPr lang="zh-CN" altLang="en-US" sz="28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、结合自身实际，谈谈大学生应如何真正成为改革创新的生力军？</a:t>
            </a:r>
          </a:p>
          <a:p>
            <a:pPr>
              <a:spcAft>
                <a:spcPts val="600"/>
              </a:spcAft>
            </a:pP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14694" name="图片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35975" y="2117725"/>
            <a:ext cx="3170238" cy="317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Freeform 8"/>
          <p:cNvSpPr>
            <a:spLocks noChangeArrowheads="1"/>
          </p:cNvSpPr>
          <p:nvPr/>
        </p:nvSpPr>
        <p:spPr bwMode="auto">
          <a:xfrm>
            <a:off x="6611938" y="6134100"/>
            <a:ext cx="5580062" cy="723900"/>
          </a:xfrm>
          <a:custGeom>
            <a:avLst/>
            <a:gdLst>
              <a:gd name="T0" fmla="*/ 0 w 10000"/>
              <a:gd name="T1" fmla="*/ 0 h 10000"/>
              <a:gd name="T2" fmla="*/ 5580062 w 10000"/>
              <a:gd name="T3" fmla="*/ 0 h 10000"/>
              <a:gd name="T4" fmla="*/ 5580062 w 10000"/>
              <a:gd name="T5" fmla="*/ 723900 h 10000"/>
              <a:gd name="T6" fmla="*/ 163496 w 10000"/>
              <a:gd name="T7" fmla="*/ 718326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00"/>
              <a:gd name="T16" fmla="*/ 0 h 10000"/>
              <a:gd name="T17" fmla="*/ 10000 w 10000"/>
              <a:gd name="T18" fmla="*/ 10000 h 1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293" y="9923"/>
                </a:lnTo>
                <a:cubicBezTo>
                  <a:pt x="207" y="6590"/>
                  <a:pt x="86" y="3333"/>
                  <a:pt x="0" y="0"/>
                </a:cubicBezTo>
              </a:path>
            </a:pathLst>
          </a:custGeom>
          <a:solidFill>
            <a:srgbClr val="20A3DE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0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5715" name="AutoShape 4"/>
          <p:cNvSpPr>
            <a:spLocks noChangeArrowheads="1"/>
          </p:cNvSpPr>
          <p:nvPr/>
        </p:nvSpPr>
        <p:spPr bwMode="auto">
          <a:xfrm>
            <a:off x="750888" y="1565275"/>
            <a:ext cx="10412412" cy="4008438"/>
          </a:xfrm>
          <a:prstGeom prst="roundRect">
            <a:avLst>
              <a:gd name="adj" fmla="val 7009"/>
            </a:avLst>
          </a:prstGeom>
          <a:noFill/>
          <a:ln w="38100">
            <a:solidFill>
              <a:schemeClr val="accent2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lvl="2" indent="914400"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n"/>
              <a:tabLst>
                <a:tab pos="136525" algn="l"/>
              </a:tabLst>
            </a:pPr>
            <a:endParaRPr lang="zh-CN" altLang="en-US" sz="1400">
              <a:latin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0115" name="标题 1"/>
          <p:cNvSpPr>
            <a:spLocks noGrp="1"/>
          </p:cNvSpPr>
          <p:nvPr>
            <p:ph type="title"/>
          </p:nvPr>
        </p:nvSpPr>
        <p:spPr>
          <a:xfrm>
            <a:off x="2256152" y="325751"/>
            <a:ext cx="8763000" cy="526416"/>
          </a:xfrm>
          <a:ln>
            <a:miter lim="800000"/>
          </a:ln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zh-CN" altLang="en-US" sz="2800" dirty="0">
                <a:gradFill>
                  <a:gsLst>
                    <a:gs pos="0">
                      <a:srgbClr val="002060"/>
                    </a:gs>
                    <a:gs pos="50000">
                      <a:srgbClr val="00B0F0"/>
                    </a:gs>
                    <a:gs pos="100000">
                      <a:srgbClr val="92D050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/>
            </a:r>
            <a:br>
              <a:rPr lang="zh-CN" altLang="en-US" sz="2800" dirty="0">
                <a:gradFill>
                  <a:gsLst>
                    <a:gs pos="0">
                      <a:srgbClr val="002060"/>
                    </a:gs>
                    <a:gs pos="50000">
                      <a:srgbClr val="00B0F0"/>
                    </a:gs>
                    <a:gs pos="100000">
                      <a:srgbClr val="92D050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</a:br>
            <a:r>
              <a:rPr lang="zh-CN" altLang="en-US" sz="3600" noProof="1">
                <a:gradFill>
                  <a:gsLst>
                    <a:gs pos="0">
                      <a:srgbClr val="002060"/>
                    </a:gs>
                    <a:gs pos="50000">
                      <a:srgbClr val="00B0F0"/>
                    </a:gs>
                    <a:gs pos="100000">
                      <a:srgbClr val="92D050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cs typeface="+mn-cs"/>
                <a:sym typeface="+mn-ea"/>
              </a:rPr>
              <a:t>拓展阅读</a:t>
            </a:r>
            <a:r>
              <a:rPr lang="zh-CN" altLang="en-US" sz="3600" dirty="0">
                <a:gradFill>
                  <a:gsLst>
                    <a:gs pos="0">
                      <a:srgbClr val="002060"/>
                    </a:gs>
                    <a:gs pos="50000">
                      <a:srgbClr val="00B0F0"/>
                    </a:gs>
                    <a:gs pos="100000">
                      <a:srgbClr val="92D050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/>
            </a:r>
            <a:br>
              <a:rPr lang="zh-CN" altLang="en-US" sz="3600" dirty="0">
                <a:gradFill>
                  <a:gsLst>
                    <a:gs pos="0">
                      <a:srgbClr val="002060"/>
                    </a:gs>
                    <a:gs pos="50000">
                      <a:srgbClr val="00B0F0"/>
                    </a:gs>
                    <a:gs pos="100000">
                      <a:srgbClr val="92D050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</a:br>
            <a:endParaRPr lang="zh-CN" altLang="en-US" sz="2800" noProof="1">
              <a:gradFill>
                <a:gsLst>
                  <a:gs pos="0">
                    <a:srgbClr val="002060"/>
                  </a:gs>
                  <a:gs pos="50000">
                    <a:srgbClr val="00B0F0"/>
                  </a:gs>
                  <a:gs pos="100000">
                    <a:srgbClr val="92D050"/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15717" name="圆角矩形 60"/>
          <p:cNvSpPr>
            <a:spLocks noChangeArrowheads="1"/>
          </p:cNvSpPr>
          <p:nvPr/>
        </p:nvSpPr>
        <p:spPr bwMode="auto">
          <a:xfrm>
            <a:off x="2386013" y="1333500"/>
            <a:ext cx="3176587" cy="62071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DFF6"/>
              </a:gs>
              <a:gs pos="89999">
                <a:srgbClr val="002774"/>
              </a:gs>
              <a:gs pos="100000">
                <a:srgbClr val="002774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参考书目</a:t>
            </a:r>
          </a:p>
        </p:txBody>
      </p:sp>
      <p:sp>
        <p:nvSpPr>
          <p:cNvPr id="115718" name="TextBox 2"/>
          <p:cNvSpPr txBox="1">
            <a:spLocks noChangeArrowheads="1"/>
          </p:cNvSpPr>
          <p:nvPr/>
        </p:nvSpPr>
        <p:spPr bwMode="auto">
          <a:xfrm>
            <a:off x="736600" y="2060575"/>
            <a:ext cx="10399713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r>
              <a:rPr lang="en-US" altLang="zh-CN" sz="28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en-US" sz="28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、季羡林</a:t>
            </a:r>
            <a:r>
              <a:rPr lang="en-US" altLang="zh-CN" sz="28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:《</a:t>
            </a:r>
            <a:r>
              <a:rPr lang="zh-CN" altLang="en-US" sz="28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中国精神</a:t>
            </a:r>
            <a:r>
              <a:rPr lang="en-US" altLang="zh-CN" sz="28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·</a:t>
            </a:r>
            <a:r>
              <a:rPr lang="zh-CN" altLang="en-US" sz="28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中国人</a:t>
            </a:r>
            <a:r>
              <a:rPr lang="en-US" altLang="zh-CN" sz="28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》,</a:t>
            </a:r>
            <a:r>
              <a:rPr lang="zh-CN" altLang="en-US" sz="28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国际文化出版公司</a:t>
            </a:r>
            <a:r>
              <a:rPr lang="en-US" altLang="zh-CN" sz="28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2013</a:t>
            </a:r>
            <a:r>
              <a:rPr lang="zh-CN" altLang="en-US" sz="28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年版</a:t>
            </a:r>
            <a:endParaRPr lang="en-US" altLang="zh-CN" sz="2800" b="1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en-US" altLang="zh-CN" sz="28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en-US" sz="28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、柏杨</a:t>
            </a:r>
            <a:r>
              <a:rPr lang="en-US" altLang="zh-CN" sz="28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:《</a:t>
            </a:r>
            <a:r>
              <a:rPr lang="zh-CN" altLang="en-US" sz="28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中国人史纲</a:t>
            </a:r>
            <a:r>
              <a:rPr lang="en-US" altLang="zh-CN" sz="28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》</a:t>
            </a:r>
            <a:r>
              <a:rPr lang="zh-CN" altLang="en-US" sz="28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，人民文学出版社 </a:t>
            </a:r>
            <a:r>
              <a:rPr lang="en-US" altLang="zh-CN" sz="28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2011</a:t>
            </a:r>
            <a:r>
              <a:rPr lang="zh-CN" altLang="en-US" sz="28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年版 </a:t>
            </a:r>
            <a:endParaRPr lang="en-US" altLang="zh-CN" sz="2800" b="1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en-US" altLang="zh-CN" sz="28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</a:t>
            </a:r>
            <a:r>
              <a:rPr lang="zh-CN" altLang="en-US" sz="28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、郭齐勇</a:t>
            </a:r>
            <a:r>
              <a:rPr lang="en-US" altLang="zh-CN" sz="28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:《</a:t>
            </a:r>
            <a:r>
              <a:rPr lang="zh-CN" altLang="en-US" sz="28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中国文化精神的特质</a:t>
            </a:r>
            <a:r>
              <a:rPr lang="en-US" altLang="zh-CN" sz="28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》,</a:t>
            </a:r>
            <a:r>
              <a:rPr lang="zh-CN" altLang="en-US" sz="28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生活</a:t>
            </a:r>
            <a:r>
              <a:rPr lang="en-US" altLang="zh-CN" sz="28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·</a:t>
            </a:r>
            <a:r>
              <a:rPr lang="zh-CN" altLang="en-US" sz="28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读书</a:t>
            </a:r>
            <a:r>
              <a:rPr lang="en-US" altLang="zh-CN" sz="28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·</a:t>
            </a:r>
            <a:r>
              <a:rPr lang="zh-CN" altLang="en-US" sz="28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新知三联书店</a:t>
            </a:r>
            <a:r>
              <a:rPr lang="en-US" altLang="zh-CN" sz="28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2018</a:t>
            </a:r>
            <a:r>
              <a:rPr lang="zh-CN" altLang="en-US" sz="28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年版 </a:t>
            </a:r>
            <a:endParaRPr lang="en-US" altLang="zh-CN" sz="2800" b="1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en-US" altLang="zh-CN" sz="28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4</a:t>
            </a:r>
            <a:r>
              <a:rPr lang="zh-CN" altLang="en-US" sz="28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、张瑞敏</a:t>
            </a:r>
            <a:r>
              <a:rPr lang="en-US" altLang="zh-CN" sz="28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:《</a:t>
            </a:r>
            <a:r>
              <a:rPr lang="zh-CN" altLang="en-US" sz="28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爱国主义六论</a:t>
            </a:r>
            <a:r>
              <a:rPr lang="en-US" altLang="zh-CN" sz="28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》</a:t>
            </a:r>
            <a:r>
              <a:rPr lang="zh-CN" altLang="en-US" sz="28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，人民出版社出版</a:t>
            </a:r>
            <a:r>
              <a:rPr lang="en-US" altLang="zh-CN" sz="28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2014</a:t>
            </a:r>
            <a:r>
              <a:rPr lang="zh-CN" altLang="en-US" sz="28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年版 </a:t>
            </a:r>
            <a:endParaRPr lang="en-US" altLang="zh-CN" sz="2800" b="1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en-US" altLang="zh-CN" sz="28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5</a:t>
            </a:r>
            <a:r>
              <a:rPr lang="zh-CN" altLang="en-US" sz="28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、习近平</a:t>
            </a:r>
            <a:r>
              <a:rPr lang="en-US" altLang="zh-CN" sz="28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:《</a:t>
            </a:r>
            <a:r>
              <a:rPr lang="zh-CN" altLang="en-US" sz="28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在北京大学师生座谈会上的讲话</a:t>
            </a:r>
            <a:r>
              <a:rPr lang="en-US" altLang="zh-CN" sz="28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》,</a:t>
            </a:r>
            <a:r>
              <a:rPr lang="zh-CN" altLang="en-US" sz="28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人民文学出版社 </a:t>
            </a:r>
            <a:r>
              <a:rPr lang="en-US" altLang="zh-CN" sz="28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2018</a:t>
            </a:r>
            <a:r>
              <a:rPr lang="zh-CN" altLang="en-US" sz="28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年版 </a:t>
            </a:r>
            <a:endParaRPr lang="en-US" altLang="zh-CN" sz="2800" b="1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图片 21" descr="timg (6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6988"/>
            <a:ext cx="12192000" cy="683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2"/>
          <p:cNvSpPr>
            <a:spLocks noGrp="1"/>
          </p:cNvSpPr>
          <p:nvPr>
            <p:ph type="title"/>
          </p:nvPr>
        </p:nvSpPr>
        <p:spPr>
          <a:xfrm>
            <a:off x="658813" y="2546350"/>
            <a:ext cx="103632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CN" altLang="en-US" sz="8800" smtClean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      谢 谢！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0375" y="866775"/>
            <a:ext cx="6977063" cy="666750"/>
          </a:xfrm>
          <a:solidFill>
            <a:srgbClr val="FFFF99"/>
          </a:solidFill>
        </p:spPr>
        <p:txBody>
          <a:bodyPr/>
          <a:lstStyle/>
          <a:p>
            <a:pPr>
              <a:defRPr/>
            </a:pPr>
            <a:r>
              <a:rPr lang="zh-CN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※</a:t>
            </a:r>
            <a:r>
              <a:rPr lang="zh-CN" altLang="en-US" sz="2800" dirty="0" smtClean="0">
                <a:solidFill>
                  <a:srgbClr val="000099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重精神，还表现为对理想人格的推崇。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92125" y="1704975"/>
            <a:ext cx="8128000" cy="1828800"/>
          </a:xfrm>
        </p:spPr>
        <p:txBody>
          <a:bodyPr/>
          <a:lstStyle/>
          <a:p>
            <a:pPr>
              <a:defRPr/>
            </a:pPr>
            <a:r>
              <a:rPr lang="zh-CN" b="1" dirty="0" smtClean="0">
                <a:solidFill>
                  <a:srgbClr val="3366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儒家：“君子”、“圣人” </a:t>
            </a:r>
          </a:p>
          <a:p>
            <a:pPr>
              <a:defRPr/>
            </a:pPr>
            <a:r>
              <a:rPr lang="zh-CN" b="1" dirty="0" smtClean="0">
                <a:solidFill>
                  <a:srgbClr val="3366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道家：“真人”、“至人”</a:t>
            </a:r>
            <a:endParaRPr lang="zh-CN" altLang="en-US" b="1" dirty="0" smtClean="0">
              <a:solidFill>
                <a:srgbClr val="3366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defRPr/>
            </a:pPr>
            <a:r>
              <a:rPr lang="zh-CN" b="1" dirty="0" smtClean="0">
                <a:solidFill>
                  <a:srgbClr val="3366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梁启超 ：“新民” </a:t>
            </a:r>
          </a:p>
        </p:txBody>
      </p:sp>
      <p:pic>
        <p:nvPicPr>
          <p:cNvPr id="21508" name="Picture 4" descr="u=3169328115,3339887049&amp;fm=21&amp;gp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2500" y="3248025"/>
            <a:ext cx="3360738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406400" y="3571875"/>
            <a:ext cx="8128000" cy="2678113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800" b="1" dirty="0">
                <a:solidFill>
                  <a:srgbClr val="33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不少西方人对中国传统文化的理想人格充满了敬仰之情：</a:t>
            </a:r>
            <a:endParaRPr lang="en-US" altLang="zh-CN" sz="2800" b="1" dirty="0">
              <a:solidFill>
                <a:srgbClr val="33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defRPr/>
            </a:pPr>
            <a:r>
              <a:rPr lang="zh-CN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莱布尼兹</a:t>
            </a:r>
            <a:r>
              <a:rPr lang="zh-CN" altLang="en-US" sz="2800" b="1" dirty="0">
                <a:solidFill>
                  <a:srgbClr val="33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艳羡</a:t>
            </a:r>
            <a:r>
              <a:rPr lang="en-US" altLang="zh-CN" sz="2800" b="1" dirty="0">
                <a:solidFill>
                  <a:srgbClr val="33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800" b="1" dirty="0">
                <a:solidFill>
                  <a:srgbClr val="33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易经</a:t>
            </a:r>
            <a:r>
              <a:rPr lang="en-US" altLang="zh-CN" sz="2800" b="1" dirty="0">
                <a:solidFill>
                  <a:srgbClr val="33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2800" b="1" dirty="0">
                <a:solidFill>
                  <a:srgbClr val="33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的“天行健”；</a:t>
            </a:r>
            <a:endParaRPr lang="en-US" altLang="zh-CN" sz="2800" b="1" dirty="0">
              <a:solidFill>
                <a:srgbClr val="33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defRPr/>
            </a:pPr>
            <a:r>
              <a:rPr lang="zh-CN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歌德</a:t>
            </a:r>
            <a:r>
              <a:rPr lang="zh-CN" altLang="en-US" sz="2800" b="1" dirty="0">
                <a:solidFill>
                  <a:srgbClr val="33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推崇中国话本小说中的世俗人格；</a:t>
            </a:r>
            <a:endParaRPr lang="en-US" altLang="zh-CN" sz="2800" b="1" dirty="0">
              <a:solidFill>
                <a:srgbClr val="33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defRPr/>
            </a:pPr>
            <a:r>
              <a:rPr lang="zh-CN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叔本华</a:t>
            </a:r>
            <a:r>
              <a:rPr lang="zh-CN" altLang="en-US" sz="2800" b="1" dirty="0">
                <a:solidFill>
                  <a:srgbClr val="33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看好宋明理学家的人格方式；</a:t>
            </a:r>
            <a:endParaRPr lang="en-US" altLang="zh-CN" sz="2800" b="1" dirty="0">
              <a:solidFill>
                <a:srgbClr val="33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defRPr/>
            </a:pPr>
            <a:r>
              <a:rPr lang="zh-CN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海德格尔</a:t>
            </a:r>
            <a:r>
              <a:rPr lang="zh-CN" altLang="en-US" sz="2800" b="1" dirty="0">
                <a:solidFill>
                  <a:srgbClr val="33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认同道家的生存方式。</a:t>
            </a:r>
          </a:p>
        </p:txBody>
      </p:sp>
      <p:sp>
        <p:nvSpPr>
          <p:cNvPr id="21510" name="矩形 5"/>
          <p:cNvSpPr>
            <a:spLocks noChangeArrowheads="1"/>
          </p:cNvSpPr>
          <p:nvPr/>
        </p:nvSpPr>
        <p:spPr bwMode="auto">
          <a:xfrm>
            <a:off x="8326438" y="201613"/>
            <a:ext cx="36464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一、重精神是中华民族的优秀传统</a:t>
            </a:r>
            <a:endParaRPr lang="zh-CN" altLang="en-US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聚合">
  <a:themeElements>
    <a:clrScheme name="聚合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聚合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聚合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10</TotalTime>
  <Words>7097</Words>
  <Application>Microsoft Office PowerPoint</Application>
  <PresentationFormat>自定义</PresentationFormat>
  <Paragraphs>436</Paragraphs>
  <Slides>88</Slides>
  <Notes>19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88</vt:i4>
      </vt:variant>
    </vt:vector>
  </HeadingPairs>
  <TitlesOfParts>
    <vt:vector size="89" baseType="lpstr">
      <vt:lpstr>聚合</vt:lpstr>
      <vt:lpstr>幻灯片 1</vt:lpstr>
      <vt:lpstr>幻灯片 2</vt:lpstr>
      <vt:lpstr>幻灯片 3</vt:lpstr>
      <vt:lpstr>幻灯片 4</vt:lpstr>
      <vt:lpstr>幻灯片 5</vt:lpstr>
      <vt:lpstr>一、重精神是中华民族的优秀传统</vt:lpstr>
      <vt:lpstr>※重精神，表现在中国古人对理想的不懈追求上。</vt:lpstr>
      <vt:lpstr>幻灯片 8</vt:lpstr>
      <vt:lpstr>※重精神，还表现为对理想人格的推崇。</vt:lpstr>
      <vt:lpstr>※中国共产党始终是中国精神的继承者和弘扬者</vt:lpstr>
      <vt:lpstr>※中国共产党始终是中国精神的继承者和弘扬者</vt:lpstr>
      <vt:lpstr>幻灯片 12</vt:lpstr>
      <vt:lpstr>幻灯片 13</vt:lpstr>
      <vt:lpstr>幻灯片 14</vt:lpstr>
      <vt:lpstr>幻灯片 15</vt:lpstr>
      <vt:lpstr>幻灯片 16</vt:lpstr>
      <vt:lpstr>时代精神的内涵</vt:lpstr>
      <vt:lpstr>改革开放进程中涌现的一系列时代楷模和榜样群体，都生动地展示着当代中国的时代精神。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2、激发创新创造的精神动力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二、新时代的爱国主义</vt:lpstr>
      <vt:lpstr>幻灯片 39</vt:lpstr>
      <vt:lpstr>幻灯片 40</vt:lpstr>
      <vt:lpstr>幻灯片 41</vt:lpstr>
      <vt:lpstr>二、新时代的爱国主义</vt:lpstr>
      <vt:lpstr>二、新时代的爱国主义</vt:lpstr>
      <vt:lpstr>二、新时代的爱国主义</vt:lpstr>
      <vt:lpstr>二、新时代的爱国主义</vt:lpstr>
      <vt:lpstr>三、做忠诚爱国者</vt:lpstr>
      <vt:lpstr>三、做忠诚爱国者</vt:lpstr>
      <vt:lpstr>三、做忠诚爱国者</vt:lpstr>
      <vt:lpstr>三、做忠诚爱国者</vt:lpstr>
      <vt:lpstr>三、做忠诚爱国者</vt:lpstr>
      <vt:lpstr>三、做忠诚爱国者</vt:lpstr>
      <vt:lpstr>三、做忠诚爱国者</vt:lpstr>
      <vt:lpstr>幻灯片 53</vt:lpstr>
      <vt:lpstr>一、创新创造是中华民族最深沉的民族禀赋</vt:lpstr>
      <vt:lpstr>传统中国的创造力</vt:lpstr>
      <vt:lpstr>传统中国的创造力</vt:lpstr>
      <vt:lpstr>传统中国的创造力</vt:lpstr>
      <vt:lpstr>传统中国的创造力</vt:lpstr>
      <vt:lpstr>传统中国的创造力</vt:lpstr>
      <vt:lpstr>传统中国的创造力</vt:lpstr>
      <vt:lpstr>思考：李约瑟难题</vt:lpstr>
      <vt:lpstr>思考：郑和下西洋（经济文化交流）与地理大发现（殖民）</vt:lpstr>
      <vt:lpstr>郑和下西洋：1405年出发、豪华版</vt:lpstr>
      <vt:lpstr>幻灯片 64</vt:lpstr>
      <vt:lpstr>二、改革创新是时代要求</vt:lpstr>
      <vt:lpstr>改革创新蕴含着中华民族的古老智慧</vt:lpstr>
      <vt:lpstr>中国制造：荣耀还是苦涩？</vt:lpstr>
      <vt:lpstr>创新=生命力</vt:lpstr>
      <vt:lpstr>中兴事件：核心竞争力的反思</vt:lpstr>
      <vt:lpstr>华为：不仅仅是世界五百强</vt:lpstr>
      <vt:lpstr>幻灯片 71</vt:lpstr>
      <vt:lpstr>中美贸易战：国运之战</vt:lpstr>
      <vt:lpstr>拿错剧本的贸易战？？</vt:lpstr>
      <vt:lpstr>贸易战背后的玄机</vt:lpstr>
      <vt:lpstr>三、做改革创新生力军</vt:lpstr>
      <vt:lpstr>名人名言</vt:lpstr>
      <vt:lpstr>马化腾与1998年的腾讯</vt:lpstr>
      <vt:lpstr>马云/1964与1999年的阿里巴巴</vt:lpstr>
      <vt:lpstr>创新力从何而来：想象力</vt:lpstr>
      <vt:lpstr>创新力从何而来：想象力</vt:lpstr>
      <vt:lpstr>创新力从何而来：想象力</vt:lpstr>
      <vt:lpstr>创新力从何而来：专注、积累</vt:lpstr>
      <vt:lpstr>创新力从何而来：拓展</vt:lpstr>
      <vt:lpstr>创新力从何而来：研讨</vt:lpstr>
      <vt:lpstr>幻灯片 85</vt:lpstr>
      <vt:lpstr>幻灯片 86</vt:lpstr>
      <vt:lpstr> 拓展阅读 </vt:lpstr>
      <vt:lpstr>      谢 谢！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161</cp:revision>
  <dcterms:created xsi:type="dcterms:W3CDTF">2018-08-10T07:02:00Z</dcterms:created>
  <dcterms:modified xsi:type="dcterms:W3CDTF">2020-06-30T02:07:37Z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2052-11.1.0.9739</vt:lpwstr>
  </property>
</Properties>
</file>