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3"/>
  </p:notesMasterIdLst>
  <p:sldIdLst>
    <p:sldId id="486" r:id="rId2"/>
    <p:sldId id="395"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460" r:id="rId68"/>
    <p:sldId id="461" r:id="rId69"/>
    <p:sldId id="462" r:id="rId70"/>
    <p:sldId id="463" r:id="rId71"/>
    <p:sldId id="464" r:id="rId72"/>
    <p:sldId id="465" r:id="rId73"/>
    <p:sldId id="466" r:id="rId74"/>
    <p:sldId id="467" r:id="rId75"/>
    <p:sldId id="468" r:id="rId76"/>
    <p:sldId id="469" r:id="rId77"/>
    <p:sldId id="470" r:id="rId78"/>
    <p:sldId id="471" r:id="rId79"/>
    <p:sldId id="472" r:id="rId80"/>
    <p:sldId id="473" r:id="rId81"/>
    <p:sldId id="474" r:id="rId82"/>
    <p:sldId id="475" r:id="rId83"/>
    <p:sldId id="476" r:id="rId84"/>
    <p:sldId id="477" r:id="rId85"/>
    <p:sldId id="478" r:id="rId86"/>
    <p:sldId id="479" r:id="rId87"/>
    <p:sldId id="480" r:id="rId88"/>
    <p:sldId id="481" r:id="rId89"/>
    <p:sldId id="482" r:id="rId90"/>
    <p:sldId id="483" r:id="rId91"/>
    <p:sldId id="485" r:id="rId92"/>
  </p:sldIdLst>
  <p:sldSz cx="12192000" cy="6858000"/>
  <p:notesSz cx="7104063" cy="10234613"/>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ec851335"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3308"/>
    <a:srgbClr val="F9680D"/>
    <a:srgbClr val="EC44CE"/>
    <a:srgbClr val="CC4E3F"/>
    <a:srgbClr val="13742F"/>
    <a:srgbClr val="1D4B1C"/>
    <a:srgbClr val="DF3621"/>
    <a:srgbClr val="D94C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90" d="100"/>
          <a:sy n="90" d="100"/>
        </p:scale>
        <p:origin x="-1338" y="-546"/>
      </p:cViewPr>
      <p:guideLst>
        <p:guide orient="horz" pos="2160"/>
        <p:guide pos="2869"/>
      </p:guideLst>
    </p:cSldViewPr>
  </p:slideViewPr>
  <p:notesTextViewPr>
    <p:cViewPr>
      <p:scale>
        <a:sx n="1" d="1"/>
        <a:sy n="1" d="1"/>
      </p:scale>
      <p:origin x="0" y="0"/>
    </p:cViewPr>
  </p:notesTextViewPr>
  <p:sorterViewPr>
    <p:cViewPr>
      <p:scale>
        <a:sx n="100" d="100"/>
        <a:sy n="100" d="100"/>
      </p:scale>
      <p:origin x="0" y="0"/>
    </p:cViewPr>
  </p:sorterViewPr>
  <p:gridSpacing cx="73733025" cy="7373302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pPr/>
              <a:t>2020/6/30</a:t>
            </a:fld>
            <a:endParaRPr lang="zh-CN" altLang="en-US">
              <a:latin typeface="Arial" panose="020B0604020202020204" pitchFamily="34" charset="0"/>
              <a:ea typeface="微软雅黑" panose="020B0503020204020204" pitchFamily="34" charset="-122"/>
            </a:endParaRPr>
          </a:p>
        </p:txBody>
      </p:sp>
      <p:sp>
        <p:nvSpPr>
          <p:cNvPr id="9220" name="幻灯片图像占位符 3"/>
          <p:cNvSpPr>
            <a:spLocks noGrp="1" noRot="1" noChangeAspect="1" noChangeArrowheads="1"/>
          </p:cNvSpPr>
          <p:nvPr>
            <p:ph type="sldImg" idx="4294967295"/>
          </p:nvPr>
        </p:nvSpPr>
        <p:spPr bwMode="auto">
          <a:xfrm>
            <a:off x="481013" y="1279525"/>
            <a:ext cx="6140450" cy="3454400"/>
          </a:xfrm>
          <a:prstGeom prst="rect">
            <a:avLst/>
          </a:prstGeom>
          <a:noFill/>
          <a:ln w="12700">
            <a:solidFill>
              <a:srgbClr val="000000"/>
            </a:solidFill>
            <a:round/>
          </a:ln>
          <a:extLst>
            <a:ext uri="{909E8E84-426E-40DD-AFC4-6F175D3DCCD1}">
              <a14:hiddenFill xmlns:a14="http://schemas.microsoft.com/office/drawing/2010/main" xmlns="">
                <a:solidFill>
                  <a:srgbClr val="FFFFFF"/>
                </a:solidFill>
              </a14:hiddenFill>
            </a:ext>
          </a:extLst>
        </p:spPr>
      </p:sp>
      <p:sp>
        <p:nvSpPr>
          <p:cNvPr id="9221" name="备注占位符 4"/>
          <p:cNvSpPr>
            <a:spLocks noGrp="1" noChangeArrowheads="1"/>
          </p:cNvSpPr>
          <p:nvPr>
            <p:ph type="body" sz="quarter" idx="9"/>
          </p:nvPr>
        </p:nvSpPr>
        <p:spPr bwMode="auto">
          <a:xfrm>
            <a:off x="709613" y="4926013"/>
            <a:ext cx="5683250"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defRPr sz="1200" noProof="1" smtClean="0">
                <a:latin typeface="+mn-lt"/>
                <a:ea typeface="+mn-ea"/>
              </a:defRPr>
            </a:lvl1pPr>
          </a:lstStyle>
          <a:p>
            <a:fld id="{7933399D-AC4F-4AFB-AC2A-3274E9D4A1D2}" type="slidenum">
              <a:rPr lang="zh-CN" altLang="en-US"/>
              <a:pPr/>
              <a:t>‹#›</a:t>
            </a:fld>
            <a:endParaRPr lang="zh-CN" altLang="en-US">
              <a:latin typeface="Arial" panose="020B06040202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baike.baidu.com/view/67610.htm" TargetMode="External"/><Relationship Id="rId3" Type="http://schemas.openxmlformats.org/officeDocument/2006/relationships/hyperlink" Target="http://baike.baidu.com/view/3616851.htm" TargetMode="External"/><Relationship Id="rId7" Type="http://schemas.openxmlformats.org/officeDocument/2006/relationships/hyperlink" Target="http://baike.baidu.com/view/50384.htm"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baike.baidu.com/view/5246.htm" TargetMode="External"/><Relationship Id="rId5" Type="http://schemas.openxmlformats.org/officeDocument/2006/relationships/hyperlink" Target="http://baike.baidu.com/view/1758.htm" TargetMode="External"/><Relationship Id="rId4" Type="http://schemas.openxmlformats.org/officeDocument/2006/relationships/hyperlink" Target="http://baike.baidu.com/view/455021.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a:xfrm>
            <a:off x="394670" y="767596"/>
            <a:ext cx="6314723" cy="3837980"/>
          </a:xfrm>
        </p:spPr>
      </p:sp>
      <p:sp>
        <p:nvSpPr>
          <p:cNvPr id="14336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mtClean="0"/>
              <a:t>1.</a:t>
            </a:r>
            <a:r>
              <a:rPr lang="zh-CN" altLang="zh-CN" smtClean="0"/>
              <a:t>钟扬：复旦大学党委委员、研究生院院长、生命科学学院教授、博士生导师，中央组织部第六、七、八批援藏干部，教育部长江学者特聘教授，国家杰出青年科学基金获得者，长期从事植物学、生物信息学研究和教学工作，取得一系列重要研究成果。</a:t>
            </a:r>
          </a:p>
          <a:p>
            <a:r>
              <a:rPr lang="en-US" altLang="zh-CN" smtClean="0"/>
              <a:t>2017</a:t>
            </a:r>
            <a:r>
              <a:rPr lang="zh-CN" altLang="zh-CN" smtClean="0"/>
              <a:t>年</a:t>
            </a:r>
            <a:r>
              <a:rPr lang="en-US" altLang="zh-CN" smtClean="0"/>
              <a:t>9</a:t>
            </a:r>
            <a:r>
              <a:rPr lang="zh-CN" altLang="zh-CN" smtClean="0"/>
              <a:t>月</a:t>
            </a:r>
            <a:r>
              <a:rPr lang="en-US" altLang="zh-CN" smtClean="0"/>
              <a:t>25</a:t>
            </a:r>
            <a:r>
              <a:rPr lang="zh-CN" altLang="zh-CN" smtClean="0"/>
              <a:t>日，钟扬同志在去内蒙古城川民族干部学院为民族地区干部讲课的出差途中遭遇车祸，不幸逝世，年仅</a:t>
            </a:r>
            <a:r>
              <a:rPr lang="en-US" altLang="zh-CN" smtClean="0"/>
              <a:t>53</a:t>
            </a:r>
            <a:r>
              <a:rPr lang="zh-CN" altLang="zh-CN" smtClean="0"/>
              <a:t>岁。</a:t>
            </a:r>
            <a:r>
              <a:rPr lang="en-US" altLang="zh-CN" smtClean="0"/>
              <a:t>2018</a:t>
            </a:r>
            <a:r>
              <a:rPr lang="zh-CN" altLang="zh-CN" smtClean="0"/>
              <a:t>年</a:t>
            </a:r>
            <a:r>
              <a:rPr lang="en-US" altLang="zh-CN" smtClean="0"/>
              <a:t>3</a:t>
            </a:r>
            <a:r>
              <a:rPr lang="zh-CN" altLang="zh-CN" smtClean="0"/>
              <a:t>月</a:t>
            </a:r>
            <a:r>
              <a:rPr lang="en-US" altLang="zh-CN" smtClean="0"/>
              <a:t>29</a:t>
            </a:r>
            <a:r>
              <a:rPr lang="zh-CN" altLang="zh-CN" smtClean="0"/>
              <a:t>日，中央宣传部追授钟扬</a:t>
            </a:r>
            <a:r>
              <a:rPr lang="en-US" altLang="zh-CN" smtClean="0"/>
              <a:t>"</a:t>
            </a:r>
            <a:r>
              <a:rPr lang="zh-CN" altLang="zh-CN" smtClean="0"/>
              <a:t>时代楷模</a:t>
            </a:r>
            <a:r>
              <a:rPr lang="en-US" altLang="zh-CN" smtClean="0"/>
              <a:t>"</a:t>
            </a:r>
            <a:r>
              <a:rPr lang="zh-CN" altLang="zh-CN" smtClean="0"/>
              <a:t>称号。</a:t>
            </a:r>
            <a:r>
              <a:rPr lang="en-US" altLang="zh-CN" smtClean="0"/>
              <a:t>2018</a:t>
            </a:r>
            <a:r>
              <a:rPr lang="zh-CN" altLang="zh-CN" smtClean="0"/>
              <a:t>年</a:t>
            </a:r>
            <a:r>
              <a:rPr lang="en-US" altLang="zh-CN" smtClean="0"/>
              <a:t>6</a:t>
            </a:r>
            <a:r>
              <a:rPr lang="zh-CN" altLang="zh-CN" smtClean="0"/>
              <a:t>月，获得</a:t>
            </a:r>
            <a:r>
              <a:rPr lang="en-US" altLang="zh-CN" smtClean="0"/>
              <a:t>"</a:t>
            </a:r>
            <a:r>
              <a:rPr lang="zh-CN" altLang="zh-CN" smtClean="0"/>
              <a:t>全国优秀共产党员</a:t>
            </a:r>
            <a:r>
              <a:rPr lang="en-US" altLang="zh-CN" smtClean="0"/>
              <a:t>"</a:t>
            </a:r>
            <a:r>
              <a:rPr lang="zh-CN" altLang="zh-CN" smtClean="0"/>
              <a:t>称号。</a:t>
            </a:r>
          </a:p>
          <a:p>
            <a:r>
              <a:rPr lang="en-US" altLang="zh-CN" smtClean="0"/>
              <a:t>2.</a:t>
            </a:r>
            <a:r>
              <a:rPr lang="zh-CN" altLang="zh-CN" smtClean="0"/>
              <a:t>汪品先：我国著名海洋地质学家、中国科学院院士、同济大学海洋与地球科学学院教授。他是深海的守望者。如今，年逾八旬的他依然奋战在深海研究的第一线，推动着我国走向深海大洋。他无惧年迈，亲自带头出海，</a:t>
            </a:r>
            <a:r>
              <a:rPr lang="en-US" altLang="zh-CN" smtClean="0"/>
              <a:t>9</a:t>
            </a:r>
            <a:r>
              <a:rPr lang="zh-CN" altLang="zh-CN" smtClean="0"/>
              <a:t>天内连续三次下潜到一千多米深的西沙海底，探寻海底的秘密。</a:t>
            </a:r>
          </a:p>
          <a:p>
            <a:r>
              <a:rPr lang="en-US" altLang="zh-CN" smtClean="0"/>
              <a:t>3.</a:t>
            </a:r>
            <a:r>
              <a:rPr lang="zh-CN" altLang="zh-CN" smtClean="0"/>
              <a:t>吴孟超：著名肝胆外科专家，中国科学院院士，中国肝脏外科的开拓者和主要创始人之一，被誉为“中国肝胆外科之父”。今年</a:t>
            </a:r>
            <a:r>
              <a:rPr lang="en-US" altLang="zh-CN" smtClean="0"/>
              <a:t>96</a:t>
            </a:r>
            <a:r>
              <a:rPr lang="zh-CN" altLang="zh-CN" smtClean="0"/>
              <a:t>岁的吴孟超，拯救了超过</a:t>
            </a:r>
            <a:r>
              <a:rPr lang="en-US" altLang="zh-CN" smtClean="0"/>
              <a:t>16000</a:t>
            </a:r>
            <a:r>
              <a:rPr lang="zh-CN" altLang="zh-CN" smtClean="0"/>
              <a:t>位患者的余生。吴孟超创造了中国医学界乃至世界医学肝胆外科领域的无数个第一。因为他和他的学生，我国的肝癌术后</a:t>
            </a:r>
            <a:r>
              <a:rPr lang="en-US" altLang="zh-CN" smtClean="0"/>
              <a:t>5</a:t>
            </a:r>
            <a:r>
              <a:rPr lang="zh-CN" altLang="zh-CN" smtClean="0"/>
              <a:t>年生存率由</a:t>
            </a:r>
            <a:r>
              <a:rPr lang="en-US" altLang="zh-CN" smtClean="0"/>
              <a:t>20</a:t>
            </a:r>
            <a:r>
              <a:rPr lang="zh-CN" altLang="zh-CN" smtClean="0"/>
              <a:t>世纪</a:t>
            </a:r>
            <a:r>
              <a:rPr lang="en-US" altLang="zh-CN" smtClean="0"/>
              <a:t>60~70</a:t>
            </a:r>
            <a:r>
              <a:rPr lang="zh-CN" altLang="zh-CN" smtClean="0"/>
              <a:t>年代的</a:t>
            </a:r>
            <a:r>
              <a:rPr lang="en-US" altLang="zh-CN" smtClean="0"/>
              <a:t>16.0%</a:t>
            </a:r>
            <a:r>
              <a:rPr lang="zh-CN" altLang="zh-CN" smtClean="0"/>
              <a:t>，上升到</a:t>
            </a:r>
            <a:r>
              <a:rPr lang="en-US" altLang="zh-CN" smtClean="0"/>
              <a:t>80</a:t>
            </a:r>
            <a:r>
              <a:rPr lang="zh-CN" altLang="zh-CN" smtClean="0"/>
              <a:t>年代的</a:t>
            </a:r>
            <a:r>
              <a:rPr lang="en-US" altLang="zh-CN" smtClean="0"/>
              <a:t>30.6%</a:t>
            </a:r>
            <a:r>
              <a:rPr lang="zh-CN" altLang="zh-CN" smtClean="0"/>
              <a:t>和</a:t>
            </a:r>
            <a:r>
              <a:rPr lang="en-US" altLang="zh-CN" smtClean="0"/>
              <a:t>90</a:t>
            </a:r>
            <a:r>
              <a:rPr lang="zh-CN" altLang="zh-CN" smtClean="0"/>
              <a:t>年代以来的</a:t>
            </a:r>
            <a:r>
              <a:rPr lang="en-US" altLang="zh-CN" smtClean="0"/>
              <a:t>48.6%</a:t>
            </a:r>
            <a:r>
              <a:rPr lang="zh-CN" altLang="zh-CN" smtClean="0"/>
              <a:t>。到今天，中国肝胆外科的中坚力量，百分之八十是吴孟超的学生、学生的学生和第三代、第四代学生。</a:t>
            </a:r>
          </a:p>
          <a:p>
            <a:r>
              <a:rPr lang="en-US" altLang="zh-CN" smtClean="0"/>
              <a:t>4.</a:t>
            </a:r>
            <a:r>
              <a:rPr lang="zh-CN" altLang="zh-CN" smtClean="0"/>
              <a:t>殷沙漫：</a:t>
            </a:r>
            <a:r>
              <a:rPr lang="en-US" altLang="zh-CN" smtClean="0"/>
              <a:t>1994</a:t>
            </a:r>
            <a:r>
              <a:rPr lang="zh-CN" altLang="zh-CN" smtClean="0"/>
              <a:t>年出生于广东惠州，吉首大学文学院</a:t>
            </a:r>
            <a:r>
              <a:rPr lang="en-US" altLang="zh-CN" smtClean="0"/>
              <a:t>2013</a:t>
            </a:r>
            <a:r>
              <a:rPr lang="zh-CN" altLang="zh-CN" smtClean="0"/>
              <a:t>级汉语言文学师范专业，这个温婉坚毅的姑娘在公益这条路上已经走了十年之久。从</a:t>
            </a:r>
            <a:r>
              <a:rPr lang="en-US" altLang="zh-CN" smtClean="0"/>
              <a:t>2006</a:t>
            </a:r>
            <a:r>
              <a:rPr lang="zh-CN" altLang="zh-CN" smtClean="0"/>
              <a:t>年到</a:t>
            </a:r>
            <a:r>
              <a:rPr lang="en-US" altLang="zh-CN" smtClean="0"/>
              <a:t>2017</a:t>
            </a:r>
            <a:r>
              <a:rPr lang="zh-CN" altLang="zh-CN" smtClean="0"/>
              <a:t>年，从广东到湘西，始终怀抱着对弱势群体无名的爱，为公益行动坚守</a:t>
            </a:r>
            <a:r>
              <a:rPr lang="en-US" altLang="zh-CN" smtClean="0"/>
              <a:t>10</a:t>
            </a:r>
            <a:r>
              <a:rPr lang="zh-CN" altLang="zh-CN" smtClean="0"/>
              <a:t>余年，在吉首大学学习期间志愿服务时间超过</a:t>
            </a:r>
            <a:r>
              <a:rPr lang="en-US" altLang="zh-CN" smtClean="0"/>
              <a:t>1300</a:t>
            </a:r>
            <a:r>
              <a:rPr lang="zh-CN" altLang="zh-CN" smtClean="0"/>
              <a:t>小时，组织公益活动达</a:t>
            </a:r>
            <a:r>
              <a:rPr lang="en-US" altLang="zh-CN" smtClean="0"/>
              <a:t>100</a:t>
            </a:r>
            <a:r>
              <a:rPr lang="zh-CN" altLang="zh-CN" smtClean="0"/>
              <a:t>多次。</a:t>
            </a:r>
          </a:p>
          <a:p>
            <a:r>
              <a:rPr lang="en-US" altLang="zh-CN" smtClean="0"/>
              <a:t>5."</a:t>
            </a:r>
            <a:r>
              <a:rPr lang="zh-CN" altLang="zh-CN" smtClean="0"/>
              <a:t>五假副部</a:t>
            </a:r>
            <a:r>
              <a:rPr lang="en-US" altLang="zh-CN" smtClean="0"/>
              <a:t>"</a:t>
            </a:r>
            <a:r>
              <a:rPr lang="zh-CN" altLang="zh-CN" smtClean="0"/>
              <a:t>卢恩光</a:t>
            </a:r>
            <a:r>
              <a:rPr lang="en-US" altLang="zh-CN" smtClean="0"/>
              <a:t>: </a:t>
            </a:r>
            <a:r>
              <a:rPr lang="zh-CN" altLang="zh-CN" smtClean="0"/>
              <a:t>司法部原党组成员、政治部原主任。</a:t>
            </a:r>
            <a:r>
              <a:rPr lang="en-US" altLang="zh-CN" smtClean="0"/>
              <a:t>2016</a:t>
            </a:r>
            <a:r>
              <a:rPr lang="zh-CN" altLang="zh-CN" smtClean="0"/>
              <a:t>年</a:t>
            </a:r>
            <a:r>
              <a:rPr lang="en-US" altLang="zh-CN" smtClean="0"/>
              <a:t>12</a:t>
            </a:r>
            <a:r>
              <a:rPr lang="zh-CN" altLang="zh-CN" smtClean="0"/>
              <a:t>月涉嫌严重违纪，接受组织调查。</a:t>
            </a:r>
            <a:r>
              <a:rPr lang="en-US" altLang="zh-CN" smtClean="0"/>
              <a:t>2017</a:t>
            </a:r>
            <a:r>
              <a:rPr lang="zh-CN" altLang="zh-CN" smtClean="0"/>
              <a:t>年</a:t>
            </a:r>
            <a:r>
              <a:rPr lang="en-US" altLang="zh-CN" smtClean="0"/>
              <a:t>5</a:t>
            </a:r>
            <a:r>
              <a:rPr lang="zh-CN" altLang="zh-CN" smtClean="0"/>
              <a:t>月被开除党籍和公职。</a:t>
            </a:r>
            <a:r>
              <a:rPr lang="en-US" altLang="zh-CN" smtClean="0"/>
              <a:t>2018</a:t>
            </a:r>
            <a:r>
              <a:rPr lang="zh-CN" altLang="zh-CN" smtClean="0"/>
              <a:t>年</a:t>
            </a:r>
            <a:r>
              <a:rPr lang="en-US" altLang="zh-CN" smtClean="0"/>
              <a:t>2</a:t>
            </a:r>
            <a:r>
              <a:rPr lang="zh-CN" altLang="zh-CN" smtClean="0"/>
              <a:t>月被提起公诉。</a:t>
            </a:r>
            <a:r>
              <a:rPr lang="en-US" altLang="zh-CN" smtClean="0"/>
              <a:t>2018</a:t>
            </a:r>
            <a:r>
              <a:rPr lang="zh-CN" altLang="zh-CN" smtClean="0"/>
              <a:t>年</a:t>
            </a:r>
            <a:r>
              <a:rPr lang="en-US" altLang="zh-CN" smtClean="0"/>
              <a:t>4</a:t>
            </a:r>
            <a:r>
              <a:rPr lang="zh-CN" altLang="zh-CN" smtClean="0"/>
              <a:t>月</a:t>
            </a:r>
            <a:r>
              <a:rPr lang="en-US" altLang="zh-CN" smtClean="0"/>
              <a:t>18</a:t>
            </a:r>
            <a:r>
              <a:rPr lang="zh-CN" altLang="zh-CN" smtClean="0"/>
              <a:t>日，河南省安阳市中级人民法院公开开庭审理了卢恩光行贿、单位行贿一案。此人年龄造假、学历造假、入党材料造假、工作经历造假、家庭情况造假</a:t>
            </a:r>
            <a:r>
              <a:rPr lang="en-US" altLang="zh-CN" smtClean="0"/>
              <a:t>,</a:t>
            </a:r>
            <a:r>
              <a:rPr lang="zh-CN" altLang="zh-CN" smtClean="0"/>
              <a:t>人称</a:t>
            </a:r>
            <a:r>
              <a:rPr lang="en-US" altLang="zh-CN" smtClean="0"/>
              <a:t>“</a:t>
            </a:r>
            <a:r>
              <a:rPr lang="zh-CN" altLang="zh-CN" smtClean="0"/>
              <a:t>五假干部</a:t>
            </a:r>
            <a:r>
              <a:rPr lang="en-US" altLang="zh-CN" smtClean="0"/>
              <a:t>”</a:t>
            </a:r>
            <a:r>
              <a:rPr lang="zh-CN" altLang="zh-CN" smtClean="0"/>
              <a:t>。</a:t>
            </a:r>
          </a:p>
        </p:txBody>
      </p:sp>
      <p:sp>
        <p:nvSpPr>
          <p:cNvPr id="14336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F16BCA3D-D48F-4DC0-8F6A-FAA4B03F140B}"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15</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a:xfrm>
            <a:off x="394670" y="767596"/>
            <a:ext cx="6314723" cy="3837980"/>
          </a:xfrm>
        </p:spPr>
      </p:sp>
      <p:sp>
        <p:nvSpPr>
          <p:cNvPr id="144387" name="备注占位符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zh-CN" altLang="en-US" dirty="0" smtClean="0"/>
              <a:t>娄滔：北京大学历史学系博士。渐冻症患者。</a:t>
            </a:r>
          </a:p>
          <a:p>
            <a:pPr>
              <a:defRPr/>
            </a:pPr>
            <a:endParaRPr lang="en-US" altLang="zh-CN" dirty="0" smtClean="0"/>
          </a:p>
          <a:p>
            <a:pPr>
              <a:buFont typeface="Wingdings" panose="05000000000000000000" pitchFamily="2" charset="2"/>
              <a:buNone/>
              <a:defRPr/>
            </a:pP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案例出处：人民网</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2017</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年</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10</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月</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18</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日</a:t>
            </a:r>
            <a:endParaRPr lang="en-US" altLang="zh-CN" dirty="0" smtClean="0">
              <a:solidFill>
                <a:schemeClr val="bg1">
                  <a:lumMod val="50000"/>
                  <a:lumOff val="50000"/>
                </a:schemeClr>
              </a:solidFill>
              <a:latin typeface="仿宋" panose="02010609060101010101" pitchFamily="49" charset="-122"/>
              <a:ea typeface="仿宋" panose="02010609060101010101" pitchFamily="49" charset="-122"/>
            </a:endParaRPr>
          </a:p>
          <a:p>
            <a:pPr>
              <a:buFont typeface="Wingdings" panose="05000000000000000000" pitchFamily="2" charset="2"/>
              <a:buNone/>
              <a:defRPr/>
            </a:pP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http://lady.people.com.cn/n1/2017/1018/c1014-29593776.html</a:t>
            </a:r>
            <a:endParaRPr lang="zh-CN" altLang="en-US" dirty="0" smtClean="0">
              <a:solidFill>
                <a:schemeClr val="bg1">
                  <a:lumMod val="50000"/>
                  <a:lumOff val="50000"/>
                </a:schemeClr>
              </a:solidFill>
              <a:latin typeface="仿宋" panose="02010609060101010101" pitchFamily="49" charset="-122"/>
              <a:ea typeface="仿宋" panose="02010609060101010101" pitchFamily="49" charset="-122"/>
            </a:endParaRPr>
          </a:p>
        </p:txBody>
      </p:sp>
      <p:sp>
        <p:nvSpPr>
          <p:cNvPr id="145412"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5CFC69CC-321B-48A9-9D34-0B7369774571}"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29</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TextEdit="1"/>
          </p:cNvSpPr>
          <p:nvPr>
            <p:ph type="sldImg"/>
          </p:nvPr>
        </p:nvSpPr>
        <p:spPr>
          <a:xfrm>
            <a:off x="394670" y="767596"/>
            <a:ext cx="6314723" cy="3837980"/>
          </a:xfrm>
        </p:spPr>
      </p:sp>
      <p:sp>
        <p:nvSpPr>
          <p:cNvPr id="145411" name="备注占位符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zh-CN" altLang="zh-CN" dirty="0" smtClean="0"/>
              <a:t>王心仪：毕业于河北枣强中学。</a:t>
            </a:r>
            <a:r>
              <a:rPr lang="en-US" altLang="zh-CN" dirty="0" smtClean="0"/>
              <a:t>2018</a:t>
            </a:r>
            <a:r>
              <a:rPr lang="zh-CN" altLang="zh-CN" dirty="0" smtClean="0"/>
              <a:t>年高考考了</a:t>
            </a:r>
            <a:r>
              <a:rPr lang="en-US" altLang="zh-CN" dirty="0" smtClean="0"/>
              <a:t>707</a:t>
            </a:r>
            <a:r>
              <a:rPr lang="zh-CN" altLang="zh-CN" dirty="0" smtClean="0"/>
              <a:t>分，已被北大中文系录取。因一篇《感谢贫穷》被人熟知。出身寒门确热爱生活，积极乐观感动无数人。</a:t>
            </a:r>
            <a:endParaRPr lang="en-US" altLang="zh-CN" dirty="0" smtClean="0"/>
          </a:p>
          <a:p>
            <a:pPr>
              <a:buFont typeface="Wingdings" panose="05000000000000000000" pitchFamily="2" charset="2"/>
              <a:buNone/>
              <a:defRPr/>
            </a:pP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案例出处：人民日报官微 </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2018</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年</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7</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月</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29</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日 </a:t>
            </a:r>
            <a:endParaRPr lang="en-US" altLang="zh-CN" dirty="0" smtClean="0">
              <a:solidFill>
                <a:schemeClr val="bg1">
                  <a:lumMod val="50000"/>
                  <a:lumOff val="50000"/>
                </a:schemeClr>
              </a:solidFill>
              <a:latin typeface="仿宋" panose="02010609060101010101" pitchFamily="49" charset="-122"/>
              <a:ea typeface="仿宋" panose="02010609060101010101" pitchFamily="49" charset="-122"/>
            </a:endParaRPr>
          </a:p>
          <a:p>
            <a:pPr>
              <a:buFont typeface="Wingdings" panose="05000000000000000000" pitchFamily="2" charset="2"/>
              <a:buNone/>
              <a:defRPr/>
            </a:pP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https://mp.weixin.qq.com/s/ucdV3mUC_l9zg6m4g5spSA</a:t>
            </a:r>
          </a:p>
          <a:p>
            <a:pPr>
              <a:defRPr/>
            </a:pPr>
            <a:endParaRPr lang="zh-CN" altLang="zh-CN" dirty="0" smtClean="0"/>
          </a:p>
        </p:txBody>
      </p:sp>
      <p:sp>
        <p:nvSpPr>
          <p:cNvPr id="146436"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89A9A410-870D-4297-B990-618E662FFEC6}"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34</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xfrm>
            <a:off x="394670" y="767596"/>
            <a:ext cx="6314723" cy="3837980"/>
          </a:xfrm>
        </p:spPr>
      </p:sp>
      <p:sp>
        <p:nvSpPr>
          <p:cNvPr id="14745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zh-CN" smtClean="0"/>
              <a:t>刘伟</a:t>
            </a:r>
            <a:r>
              <a:rPr lang="zh-CN" altLang="en-US" smtClean="0"/>
              <a:t>：</a:t>
            </a:r>
            <a:r>
              <a:rPr lang="zh-CN" altLang="zh-CN" smtClean="0"/>
              <a:t>“断臂钢琴师”、音乐人、第一季《</a:t>
            </a:r>
            <a:r>
              <a:rPr lang="en-US" altLang="zh-CN" smtClean="0">
                <a:hlinkClick r:id="rId3"/>
              </a:rPr>
              <a:t>中国达人秀</a:t>
            </a:r>
            <a:r>
              <a:rPr lang="en-US" altLang="zh-CN" smtClean="0"/>
              <a:t>China</a:t>
            </a:r>
            <a:r>
              <a:rPr lang="zh-CN" altLang="zh-CN" smtClean="0"/>
              <a:t>’</a:t>
            </a:r>
            <a:r>
              <a:rPr lang="en-US" altLang="zh-CN" smtClean="0"/>
              <a:t>s Got Talent</a:t>
            </a:r>
            <a:r>
              <a:rPr lang="zh-CN" altLang="zh-CN" smtClean="0"/>
              <a:t>》总冠军。一句人生感悟“我的人生中只有两条路，要么赶紧死，要么精彩地活着！”被广为传颂，坚韧不拔、积极乐观的精神感动了全世界，外媒争相报道，成为世人心中新一代的“精神偶像”。</a:t>
            </a:r>
            <a:r>
              <a:rPr lang="en-US" altLang="zh-CN" smtClean="0"/>
              <a:t>10</a:t>
            </a:r>
            <a:r>
              <a:rPr lang="zh-CN" altLang="zh-CN" smtClean="0"/>
              <a:t>岁时因触电意外失去双臂，</a:t>
            </a:r>
            <a:r>
              <a:rPr lang="en-US" altLang="zh-CN" smtClean="0"/>
              <a:t>12</a:t>
            </a:r>
            <a:r>
              <a:rPr lang="zh-CN" altLang="zh-CN" smtClean="0"/>
              <a:t>岁学习游泳，</a:t>
            </a:r>
            <a:r>
              <a:rPr lang="en-US" altLang="zh-CN" smtClean="0"/>
              <a:t> 14</a:t>
            </a:r>
            <a:r>
              <a:rPr lang="zh-CN" altLang="zh-CN" smtClean="0"/>
              <a:t>岁获得全国游泳亚军，</a:t>
            </a:r>
            <a:r>
              <a:rPr lang="en-US" altLang="zh-CN" smtClean="0"/>
              <a:t>16</a:t>
            </a:r>
            <a:r>
              <a:rPr lang="zh-CN" altLang="zh-CN" smtClean="0"/>
              <a:t>岁学习打字，</a:t>
            </a:r>
            <a:r>
              <a:rPr lang="en-US" altLang="zh-CN" smtClean="0"/>
              <a:t> 19</a:t>
            </a:r>
            <a:r>
              <a:rPr lang="zh-CN" altLang="zh-CN" smtClean="0"/>
              <a:t>岁自学钢琴，仅用一年即可弹奏出相当于手弹钢琴</a:t>
            </a:r>
            <a:r>
              <a:rPr lang="en-US" altLang="zh-CN" smtClean="0"/>
              <a:t>7</a:t>
            </a:r>
            <a:r>
              <a:rPr lang="zh-CN" altLang="zh-CN" smtClean="0"/>
              <a:t>级水平的钢琴曲《</a:t>
            </a:r>
            <a:r>
              <a:rPr lang="en-US" altLang="zh-CN" smtClean="0">
                <a:hlinkClick r:id="rId4"/>
              </a:rPr>
              <a:t>梦中的婚礼</a:t>
            </a:r>
            <a:r>
              <a:rPr lang="zh-CN" altLang="zh-CN" smtClean="0"/>
              <a:t>》。</a:t>
            </a:r>
            <a:r>
              <a:rPr lang="en-US" altLang="zh-CN" smtClean="0"/>
              <a:t>2008</a:t>
            </a:r>
            <a:r>
              <a:rPr lang="zh-CN" altLang="zh-CN" smtClean="0"/>
              <a:t>年，与</a:t>
            </a:r>
            <a:r>
              <a:rPr lang="en-US" altLang="zh-CN" smtClean="0">
                <a:hlinkClick r:id="rId5"/>
              </a:rPr>
              <a:t>刘德华</a:t>
            </a:r>
            <a:r>
              <a:rPr lang="zh-CN" altLang="zh-CN" smtClean="0"/>
              <a:t>共同为</a:t>
            </a:r>
            <a:r>
              <a:rPr lang="en-US" altLang="zh-CN" smtClean="0">
                <a:hlinkClick r:id="rId6"/>
              </a:rPr>
              <a:t>奥运</a:t>
            </a:r>
            <a:r>
              <a:rPr lang="zh-CN" altLang="zh-CN" smtClean="0"/>
              <a:t>加油，合作歌曲《</a:t>
            </a:r>
            <a:r>
              <a:rPr lang="en-US" altLang="zh-CN" smtClean="0">
                <a:hlinkClick r:id="rId7"/>
              </a:rPr>
              <a:t>天意</a:t>
            </a:r>
            <a:r>
              <a:rPr lang="zh-CN" altLang="zh-CN" smtClean="0"/>
              <a:t>》。</a:t>
            </a:r>
            <a:r>
              <a:rPr lang="en-US" altLang="zh-CN" smtClean="0"/>
              <a:t>2010</a:t>
            </a:r>
            <a:r>
              <a:rPr lang="zh-CN" altLang="zh-CN" smtClean="0"/>
              <a:t>年，摘得</a:t>
            </a:r>
            <a:r>
              <a:rPr lang="en-US" altLang="zh-CN" smtClean="0">
                <a:hlinkClick r:id="rId8"/>
              </a:rPr>
              <a:t>东方卫视</a:t>
            </a:r>
            <a:r>
              <a:rPr lang="zh-CN" altLang="zh-CN" smtClean="0"/>
              <a:t>第一季《中国达人秀</a:t>
            </a:r>
            <a:r>
              <a:rPr lang="en-US" altLang="zh-CN" smtClean="0"/>
              <a:t>China</a:t>
            </a:r>
            <a:r>
              <a:rPr lang="zh-CN" altLang="zh-CN" smtClean="0"/>
              <a:t>’</a:t>
            </a:r>
            <a:r>
              <a:rPr lang="en-US" altLang="zh-CN" smtClean="0"/>
              <a:t>s Got Talent</a:t>
            </a:r>
            <a:r>
              <a:rPr lang="zh-CN" altLang="zh-CN" smtClean="0"/>
              <a:t>》总冠军。</a:t>
            </a:r>
            <a:r>
              <a:rPr lang="en-US" altLang="zh-CN" smtClean="0"/>
              <a:t>2011</a:t>
            </a:r>
            <a:r>
              <a:rPr lang="zh-CN" altLang="zh-CN" smtClean="0"/>
              <a:t>年，登上维也纳金色大厅演奏中国名曲《梁祝》</a:t>
            </a:r>
            <a:r>
              <a:rPr lang="en-US" altLang="zh-CN" smtClean="0"/>
              <a:t>,</a:t>
            </a:r>
            <a:r>
              <a:rPr lang="zh-CN" altLang="zh-CN" smtClean="0"/>
              <a:t>受邀前往英国伦敦与前首相夫人切丽布莱尔会面。</a:t>
            </a:r>
            <a:endParaRPr lang="zh-CN" altLang="en-US" smtClean="0"/>
          </a:p>
        </p:txBody>
      </p:sp>
      <p:sp>
        <p:nvSpPr>
          <p:cNvPr id="14746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0A37DEC0-480E-419E-B225-1BC58C645E42}"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36</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a:xfrm>
            <a:off x="394670" y="767596"/>
            <a:ext cx="6314723" cy="3837980"/>
          </a:xfrm>
        </p:spPr>
      </p:sp>
      <p:sp>
        <p:nvSpPr>
          <p:cNvPr id="3" name="备注占位符 2"/>
          <p:cNvSpPr>
            <a:spLocks noGrp="1"/>
          </p:cNvSpPr>
          <p:nvPr>
            <p:ph type="body" idx="1"/>
          </p:nvPr>
        </p:nvSpPr>
        <p:spPr/>
        <p:txBody>
          <a:bodyPr/>
          <a:lstStyle/>
          <a:p>
            <a:pPr>
              <a:buFont typeface="Wingdings" panose="05000000000000000000" pitchFamily="2" charset="2"/>
              <a:buNone/>
              <a:defRPr/>
            </a:pP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案例出处：人民网</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2017</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年</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09</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月</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26</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日 </a:t>
            </a:r>
            <a:endParaRPr lang="en-US" altLang="zh-CN" dirty="0" smtClean="0">
              <a:solidFill>
                <a:schemeClr val="bg1">
                  <a:lumMod val="50000"/>
                  <a:lumOff val="50000"/>
                </a:schemeClr>
              </a:solidFill>
              <a:latin typeface="仿宋" panose="02010609060101010101" pitchFamily="49" charset="-122"/>
              <a:ea typeface="仿宋" panose="02010609060101010101" pitchFamily="49" charset="-122"/>
            </a:endParaRPr>
          </a:p>
          <a:p>
            <a:pPr>
              <a:buFont typeface="Wingdings" panose="05000000000000000000" pitchFamily="2" charset="2"/>
              <a:buNone/>
              <a:defRPr/>
            </a:pP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http://society.people.com.cn/n1/2017/0926/c1008-29560089.html</a:t>
            </a:r>
          </a:p>
          <a:p>
            <a:pPr>
              <a:defRPr/>
            </a:pPr>
            <a:endParaRPr lang="zh-CN" altLang="en-US" dirty="0"/>
          </a:p>
        </p:txBody>
      </p:sp>
      <p:sp>
        <p:nvSpPr>
          <p:cNvPr id="14848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452DA341-D57A-4E27-ABE1-F8EA537F0257}"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42</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a:xfrm>
            <a:off x="394670" y="767596"/>
            <a:ext cx="6314723" cy="3837980"/>
          </a:xfrm>
        </p:spPr>
      </p:sp>
      <p:sp>
        <p:nvSpPr>
          <p:cNvPr id="3" name="备注占位符 2"/>
          <p:cNvSpPr>
            <a:spLocks noGrp="1"/>
          </p:cNvSpPr>
          <p:nvPr>
            <p:ph type="body" idx="1"/>
          </p:nvPr>
        </p:nvSpPr>
        <p:spPr/>
        <p:txBody>
          <a:bodyPr/>
          <a:lstStyle/>
          <a:p>
            <a:pPr>
              <a:defRPr/>
            </a:pP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案例出处：央视新闻 官方微博 </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2018</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年</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7</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月</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日</a:t>
            </a:r>
            <a:endParaRPr lang="en-US" altLang="zh-CN" dirty="0" smtClean="0">
              <a:solidFill>
                <a:schemeClr val="bg1">
                  <a:lumMod val="50000"/>
                  <a:lumOff val="50000"/>
                </a:schemeClr>
              </a:solidFill>
              <a:latin typeface="仿宋" panose="02010609060101010101" pitchFamily="49" charset="-122"/>
              <a:ea typeface="仿宋" panose="02010609060101010101" pitchFamily="49" charset="-122"/>
            </a:endParaRPr>
          </a:p>
        </p:txBody>
      </p:sp>
      <p:sp>
        <p:nvSpPr>
          <p:cNvPr id="149508"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609137C6-FE94-48D4-8891-9D249F4FDB63}"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44</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a:xfrm>
            <a:off x="394670" y="767596"/>
            <a:ext cx="6314723" cy="3837980"/>
          </a:xfrm>
        </p:spPr>
      </p:sp>
      <p:sp>
        <p:nvSpPr>
          <p:cNvPr id="147459" name="备注占位符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zh-CN" altLang="zh-CN" dirty="0" smtClean="0"/>
              <a:t>胡一捷：浙江大学竺可桢学院学生，浙江大学校拍栏目的创始人，国内校园潮牌</a:t>
            </a:r>
            <a:r>
              <a:rPr lang="en-US" altLang="zh-CN" dirty="0" smtClean="0"/>
              <a:t>OMC</a:t>
            </a:r>
            <a:r>
              <a:rPr lang="zh-CN" altLang="zh-CN" dirty="0" smtClean="0"/>
              <a:t>浙江大学负责人，</a:t>
            </a:r>
            <a:r>
              <a:rPr lang="en-US" altLang="zh-CN" dirty="0" smtClean="0"/>
              <a:t>2013</a:t>
            </a:r>
            <a:r>
              <a:rPr lang="zh-CN" altLang="zh-CN" dirty="0" smtClean="0"/>
              <a:t>年</a:t>
            </a:r>
            <a:r>
              <a:rPr lang="en-US" altLang="zh-CN" dirty="0" smtClean="0"/>
              <a:t>AIESEC</a:t>
            </a:r>
            <a:r>
              <a:rPr lang="zh-CN" altLang="zh-CN" dirty="0" smtClean="0"/>
              <a:t>组织树兰中学国际夏令营总负责人。因一份密密麻麻的作息表震惊了很多人。作息表的安排，从每天早上</a:t>
            </a:r>
            <a:r>
              <a:rPr lang="en-US" altLang="zh-CN" dirty="0" smtClean="0"/>
              <a:t>6</a:t>
            </a:r>
            <a:r>
              <a:rPr lang="zh-CN" altLang="zh-CN" dirty="0" smtClean="0"/>
              <a:t>点开始，一直到晚上</a:t>
            </a:r>
            <a:r>
              <a:rPr lang="en-US" altLang="zh-CN" dirty="0" smtClean="0"/>
              <a:t>12</a:t>
            </a:r>
            <a:r>
              <a:rPr lang="zh-CN" altLang="zh-CN" dirty="0" smtClean="0"/>
              <a:t>点半，一周每个时段的学习内容都精确到几点几分，学习状态可以说是争分夺秒。</a:t>
            </a:r>
            <a:endParaRPr lang="en-US" altLang="zh-CN" dirty="0" smtClean="0"/>
          </a:p>
          <a:p>
            <a:pPr>
              <a:defRPr/>
            </a:pP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案例出处：搜狐新闻 </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2017</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年</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01</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月</a:t>
            </a:r>
            <a:r>
              <a:rPr lang="en-US" altLang="zh-CN" dirty="0" smtClean="0">
                <a:solidFill>
                  <a:schemeClr val="bg1">
                    <a:lumMod val="50000"/>
                    <a:lumOff val="50000"/>
                  </a:schemeClr>
                </a:solidFill>
                <a:latin typeface="仿宋" panose="02010609060101010101" pitchFamily="49" charset="-122"/>
                <a:ea typeface="仿宋" panose="02010609060101010101" pitchFamily="49" charset="-122"/>
              </a:rPr>
              <a:t>06</a:t>
            </a:r>
            <a:r>
              <a:rPr lang="zh-CN" altLang="en-US" dirty="0" smtClean="0">
                <a:solidFill>
                  <a:schemeClr val="bg1">
                    <a:lumMod val="50000"/>
                    <a:lumOff val="50000"/>
                  </a:schemeClr>
                </a:solidFill>
                <a:latin typeface="仿宋" panose="02010609060101010101" pitchFamily="49" charset="-122"/>
                <a:ea typeface="仿宋" panose="02010609060101010101" pitchFamily="49" charset="-122"/>
              </a:rPr>
              <a:t>日</a:t>
            </a:r>
          </a:p>
        </p:txBody>
      </p:sp>
      <p:sp>
        <p:nvSpPr>
          <p:cNvPr id="150532"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8A708DF1-63E8-4C07-B34B-F5311ED23E28}"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55</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a:xfrm>
            <a:off x="394670" y="767596"/>
            <a:ext cx="6314723" cy="3837980"/>
          </a:xfrm>
        </p:spPr>
      </p:sp>
      <p:sp>
        <p:nvSpPr>
          <p:cNvPr id="15257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15258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037EBBF2-74D5-425F-B7A1-9579E7F0E31E}" type="slidenum">
              <a:rPr lang="zh-CN" altLang="en-US" sz="1300" b="0">
                <a:solidFill>
                  <a:srgbClr val="000000"/>
                </a:solidFill>
                <a:latin typeface="Times New Roman" panose="02020603050405020304" pitchFamily="18" charset="0"/>
                <a:ea typeface="宋体" panose="02010600030101010101" pitchFamily="2" charset="-122"/>
              </a:rPr>
              <a:pPr>
                <a:buClr>
                  <a:srgbClr val="C0504D"/>
                </a:buClr>
              </a:pPr>
              <a:t>59</a:t>
            </a:fld>
            <a:endParaRPr lang="en-US" altLang="zh-CN" sz="1300" b="0">
              <a:solidFill>
                <a:srgbClr val="000000"/>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a:xfrm>
            <a:off x="394670" y="767596"/>
            <a:ext cx="6314723" cy="3837980"/>
          </a:xfrm>
        </p:spPr>
      </p:sp>
      <p:sp>
        <p:nvSpPr>
          <p:cNvPr id="15462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154628"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760">
              <a:defRPr sz="3900" b="1">
                <a:solidFill>
                  <a:srgbClr val="0000FF"/>
                </a:solidFill>
                <a:latin typeface="Arial" panose="020B0604020202020204" pitchFamily="34" charset="0"/>
                <a:ea typeface="黑体" panose="02010609060101010101" pitchFamily="49" charset="-122"/>
              </a:defRPr>
            </a:lvl1pPr>
            <a:lvl2pPr marL="805180" indent="-309880" defTabSz="1000760">
              <a:defRPr sz="3900" b="1">
                <a:solidFill>
                  <a:srgbClr val="0000FF"/>
                </a:solidFill>
                <a:latin typeface="Arial" panose="020B0604020202020204" pitchFamily="34" charset="0"/>
                <a:ea typeface="黑体" panose="02010609060101010101" pitchFamily="49" charset="-122"/>
              </a:defRPr>
            </a:lvl2pPr>
            <a:lvl3pPr marL="1238250" indent="-247650" defTabSz="1000760">
              <a:defRPr sz="3900" b="1">
                <a:solidFill>
                  <a:srgbClr val="0000FF"/>
                </a:solidFill>
                <a:latin typeface="Arial" panose="020B0604020202020204" pitchFamily="34" charset="0"/>
                <a:ea typeface="黑体" panose="02010609060101010101" pitchFamily="49" charset="-122"/>
              </a:defRPr>
            </a:lvl3pPr>
            <a:lvl4pPr marL="1733550" indent="-247650" defTabSz="1000760">
              <a:defRPr sz="3900" b="1">
                <a:solidFill>
                  <a:srgbClr val="0000FF"/>
                </a:solidFill>
                <a:latin typeface="Arial" panose="020B0604020202020204" pitchFamily="34" charset="0"/>
                <a:ea typeface="黑体" panose="02010609060101010101" pitchFamily="49" charset="-122"/>
              </a:defRPr>
            </a:lvl4pPr>
            <a:lvl5pPr marL="2229485" indent="-247650" defTabSz="1000760">
              <a:defRPr sz="3900" b="1">
                <a:solidFill>
                  <a:srgbClr val="0000FF"/>
                </a:solidFill>
                <a:latin typeface="Arial" panose="020B0604020202020204" pitchFamily="34" charset="0"/>
                <a:ea typeface="黑体" panose="02010609060101010101" pitchFamily="49" charset="-122"/>
              </a:defRPr>
            </a:lvl5pPr>
            <a:lvl6pPr marL="27247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6pPr>
            <a:lvl7pPr marL="32200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7pPr>
            <a:lvl8pPr marL="37153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8pPr>
            <a:lvl9pPr marL="4210685" indent="-247650" defTabSz="1000760" eaLnBrk="0" fontAlgn="base" hangingPunct="0">
              <a:lnSpc>
                <a:spcPct val="150000"/>
              </a:lnSpc>
              <a:spcBef>
                <a:spcPct val="0"/>
              </a:spcBef>
              <a:spcAft>
                <a:spcPct val="0"/>
              </a:spcAft>
              <a:buClr>
                <a:schemeClr val="accent2"/>
              </a:buClr>
              <a:buFont typeface="Wingdings" panose="05000000000000000000" pitchFamily="2" charset="2"/>
              <a:buChar char="§"/>
              <a:defRPr sz="3900" b="1">
                <a:solidFill>
                  <a:srgbClr val="0000FF"/>
                </a:solidFill>
                <a:latin typeface="Arial" panose="020B0604020202020204" pitchFamily="34" charset="0"/>
                <a:ea typeface="黑体" panose="02010609060101010101" pitchFamily="49" charset="-122"/>
              </a:defRPr>
            </a:lvl9pPr>
          </a:lstStyle>
          <a:p>
            <a:pPr>
              <a:buClr>
                <a:srgbClr val="C0504D"/>
              </a:buClr>
            </a:pPr>
            <a:fld id="{9A5BFFBB-EFD6-4A7B-837B-347E9D1E1893}" type="slidenum">
              <a:rPr lang="zh-CN" altLang="en-US" sz="1300" b="0">
                <a:solidFill>
                  <a:prstClr val="black"/>
                </a:solidFill>
                <a:latin typeface="Times New Roman" panose="02020603050405020304" pitchFamily="18" charset="0"/>
                <a:ea typeface="宋体" panose="02010600030101010101" pitchFamily="2" charset="-122"/>
              </a:rPr>
              <a:pPr>
                <a:buClr>
                  <a:srgbClr val="C0504D"/>
                </a:buClr>
              </a:pPr>
              <a:t>89</a:t>
            </a:fld>
            <a:endParaRPr lang="en-US" altLang="zh-CN" sz="1300" b="0">
              <a:solidFill>
                <a:prstClr val="black"/>
              </a:solidFill>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A62F3E7C-82AF-4FEC-B6B8-10268C38FE3B}" type="slidenum">
              <a:rPr lang="zh-CN" altLang="en-US" smtClean="0"/>
              <a:pPr/>
              <a:t>‹#›</a:t>
            </a:fld>
            <a:endParaRPr lang="zh-CN" altLang="en-US"/>
          </a:p>
        </p:txBody>
      </p:sp>
      <p:pic>
        <p:nvPicPr>
          <p:cNvPr id="7" name="图片 18" descr="01239c55ae10c432f875495ec2e4d4.jpg@1280w_1l_2o_100sh"/>
          <p:cNvPicPr>
            <a:picLocks noChangeAspect="1" noChangeArrowheads="1"/>
          </p:cNvPicPr>
          <p:nvPr userDrawn="1"/>
        </p:nvPicPr>
        <p:blipFill>
          <a:blip r:embed="rId2" cstate="print">
            <a:lum bright="6000" contrast="30000"/>
            <a:extLst>
              <a:ext uri="{28A0092B-C50C-407E-A947-70E740481C1C}">
                <a14:useLocalDpi xmlns:a14="http://schemas.microsoft.com/office/drawing/2010/main" xmlns="" val="0"/>
              </a:ext>
            </a:extLst>
          </a:blip>
          <a:srcRect l="121" t="18698" r="-121" b="-2589"/>
          <a:stretch>
            <a:fillRect/>
          </a:stretch>
        </p:blipFill>
        <p:spPr bwMode="auto">
          <a:xfrm>
            <a:off x="0" y="-3175"/>
            <a:ext cx="12192000" cy="597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6" name="文本占位符 2"/>
          <p:cNvSpPr>
            <a:spLocks noGrp="1"/>
          </p:cNvSpPr>
          <p:nvPr>
            <p:ph idx="1"/>
          </p:nvPr>
        </p:nvSpPr>
        <p:spPr bwMode="auto">
          <a:xfrm>
            <a:off x="624417" y="1350645"/>
            <a:ext cx="10972800"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zh-CN" altLang="en-US" noProof="0" dirty="0"/>
          </a:p>
        </p:txBody>
      </p:sp>
      <p:sp>
        <p:nvSpPr>
          <p:cNvPr id="4" name="日期占位符 3"/>
          <p:cNvSpPr>
            <a:spLocks noGrp="1"/>
          </p:cNvSpPr>
          <p:nvPr>
            <p:ph type="dt" sz="half" idx="10"/>
          </p:nvPr>
        </p:nvSpPr>
        <p:spPr/>
        <p:txBody>
          <a:bodyPr/>
          <a:lstStyle>
            <a:lvl1pPr>
              <a:defRPr/>
            </a:lvl1pPr>
          </a:lstStyle>
          <a:p>
            <a:pPr>
              <a:defRPr/>
            </a:pPr>
            <a:fld id="{620C55A4-EBEC-40B6-BAF1-5D12296DFE27}" type="datetimeFigureOut">
              <a:rPr lang="zh-CN" altLang="en-US"/>
              <a:pPr>
                <a:defRPr/>
              </a:pPr>
              <a:t>2020/6/30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028FFD1-7CA4-4272-BB00-7CB4673750CC}"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18" descr="01239c55ae10c432f875495ec2e4d4.jpg@1280w_1l_2o_100sh"/>
          <p:cNvPicPr>
            <a:picLocks noChangeAspect="1" noChangeArrowheads="1"/>
          </p:cNvPicPr>
          <p:nvPr userDrawn="1"/>
        </p:nvPicPr>
        <p:blipFill>
          <a:blip r:embed="rId2" cstate="print">
            <a:lum bright="6000" contrast="30000"/>
            <a:extLst>
              <a:ext uri="{28A0092B-C50C-407E-A947-70E740481C1C}">
                <a14:useLocalDpi xmlns:a14="http://schemas.microsoft.com/office/drawing/2010/main" xmlns="" val="0"/>
              </a:ext>
            </a:extLst>
          </a:blip>
          <a:srcRect l="121" t="18698" r="-121" b="-2589"/>
          <a:stretch>
            <a:fillRect/>
          </a:stretch>
        </p:blipFill>
        <p:spPr bwMode="auto">
          <a:xfrm>
            <a:off x="0" y="-3175"/>
            <a:ext cx="12192000" cy="597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0" y="5637219"/>
            <a:ext cx="12192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6" name="等腰三角形 5"/>
          <p:cNvSpPr/>
          <p:nvPr/>
        </p:nvSpPr>
        <p:spPr>
          <a:xfrm rot="5400000" flipV="1">
            <a:off x="4187036" y="-1146968"/>
            <a:ext cx="3817937" cy="12192000"/>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7" name="直角三角形 6"/>
          <p:cNvSpPr/>
          <p:nvPr/>
        </p:nvSpPr>
        <p:spPr>
          <a:xfrm>
            <a:off x="0" y="3621088"/>
            <a:ext cx="12192000" cy="3236912"/>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8" name="直角三角形 7"/>
          <p:cNvSpPr/>
          <p:nvPr/>
        </p:nvSpPr>
        <p:spPr>
          <a:xfrm flipH="1">
            <a:off x="0" y="3044831"/>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2" name="标题 1"/>
          <p:cNvSpPr>
            <a:spLocks noGrp="1"/>
          </p:cNvSpPr>
          <p:nvPr>
            <p:ph type="ctrTitle" hasCustomPrompt="1"/>
          </p:nvPr>
        </p:nvSpPr>
        <p:spPr>
          <a:xfrm>
            <a:off x="5562600" y="5038730"/>
            <a:ext cx="6553200" cy="1053581"/>
          </a:xfrm>
          <a:noFill/>
        </p:spPr>
        <p:txBody>
          <a:bodyPr anchor="b">
            <a:normAutofit/>
          </a:bodyPr>
          <a:lstStyle>
            <a:lvl1pPr algn="r">
              <a:defRPr sz="4800" b="1">
                <a:solidFill>
                  <a:schemeClr val="tx1"/>
                </a:solidFill>
              </a:defRPr>
            </a:lvl1pPr>
          </a:lstStyle>
          <a:p>
            <a:r>
              <a:rPr lang="zh-CN" altLang="en-US" noProof="1"/>
              <a:t>单击此处编辑标题</a:t>
            </a:r>
          </a:p>
        </p:txBody>
      </p:sp>
      <p:sp>
        <p:nvSpPr>
          <p:cNvPr id="3" name="副标题 2"/>
          <p:cNvSpPr>
            <a:spLocks noGrp="1"/>
          </p:cNvSpPr>
          <p:nvPr>
            <p:ph type="subTitle" idx="1" hasCustomPrompt="1"/>
          </p:nvPr>
        </p:nvSpPr>
        <p:spPr>
          <a:xfrm>
            <a:off x="5562600" y="6164370"/>
            <a:ext cx="6553200" cy="504000"/>
          </a:xfrm>
          <a:noFill/>
        </p:spPr>
        <p:txBody>
          <a:bodyPr>
            <a:normAutofit/>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单击此处编辑副标题</a:t>
            </a:r>
          </a:p>
        </p:txBody>
      </p:sp>
      <p:sp>
        <p:nvSpPr>
          <p:cNvPr id="9" name="日期占位符 3"/>
          <p:cNvSpPr>
            <a:spLocks noGrp="1"/>
          </p:cNvSpPr>
          <p:nvPr>
            <p:ph type="dt" sz="half" idx="10"/>
          </p:nvPr>
        </p:nvSpPr>
        <p:spPr>
          <a:xfrm>
            <a:off x="992188" y="127006"/>
            <a:ext cx="2743200" cy="365125"/>
          </a:xfrm>
        </p:spPr>
        <p:txBody>
          <a:bodyPr/>
          <a:lstStyle>
            <a:lvl1pPr>
              <a:defRPr/>
            </a:lvl1pPr>
          </a:lstStyle>
          <a:p>
            <a:fld id="{760FBDFE-C587-4B4C-A407-44438C67B59E}" type="datetimeFigureOut">
              <a:rPr lang="zh-CN" altLang="en-US"/>
              <a:pPr/>
              <a:t>2020/6/30</a:t>
            </a:fld>
            <a:endParaRPr lang="zh-CN" altLang="en-US"/>
          </a:p>
        </p:txBody>
      </p:sp>
      <p:sp>
        <p:nvSpPr>
          <p:cNvPr id="10" name="页脚占位符 4"/>
          <p:cNvSpPr>
            <a:spLocks noGrp="1"/>
          </p:cNvSpPr>
          <p:nvPr>
            <p:ph type="ftr" sz="quarter" idx="11"/>
          </p:nvPr>
        </p:nvSpPr>
        <p:spPr>
          <a:xfrm>
            <a:off x="4192588" y="127006"/>
            <a:ext cx="4114800" cy="365125"/>
          </a:xfrm>
        </p:spPr>
        <p:txBody>
          <a:bodyPr/>
          <a:lstStyle>
            <a:lvl1pPr>
              <a:defRPr/>
            </a:lvl1pPr>
          </a:lstStyle>
          <a:p>
            <a:endParaRPr lang="zh-CN" altLang="en-US"/>
          </a:p>
        </p:txBody>
      </p:sp>
      <p:sp>
        <p:nvSpPr>
          <p:cNvPr id="11" name="灯片编号占位符 5"/>
          <p:cNvSpPr>
            <a:spLocks noGrp="1"/>
          </p:cNvSpPr>
          <p:nvPr>
            <p:ph type="sldNum" sz="quarter" idx="12"/>
          </p:nvPr>
        </p:nvSpPr>
        <p:spPr>
          <a:xfrm>
            <a:off x="8764588" y="127006"/>
            <a:ext cx="2743200" cy="365125"/>
          </a:xfrm>
        </p:spPr>
        <p:txBody>
          <a:bodyPr/>
          <a:lstStyle>
            <a:lvl1pPr>
              <a:defRPr/>
            </a:lvl1pPr>
          </a:lstStyle>
          <a:p>
            <a:fld id="{A62F3E7C-82AF-4FEC-B6B8-10268C38FE3B}"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4" name="图片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44"/>
            <a:ext cx="12192000" cy="682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6"/>
          <p:cNvSpPr/>
          <p:nvPr/>
        </p:nvSpPr>
        <p:spPr>
          <a:xfrm>
            <a:off x="0" y="5637219"/>
            <a:ext cx="12192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6" name="等腰三角形 5"/>
          <p:cNvSpPr/>
          <p:nvPr/>
        </p:nvSpPr>
        <p:spPr>
          <a:xfrm rot="5400000" flipV="1">
            <a:off x="4187036" y="-1146968"/>
            <a:ext cx="3817937" cy="12192000"/>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7" name="直角三角形 6"/>
          <p:cNvSpPr/>
          <p:nvPr/>
        </p:nvSpPr>
        <p:spPr>
          <a:xfrm>
            <a:off x="0" y="3621088"/>
            <a:ext cx="12192000" cy="3236912"/>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8" name="直角三角形 7"/>
          <p:cNvSpPr/>
          <p:nvPr/>
        </p:nvSpPr>
        <p:spPr>
          <a:xfrm flipH="1">
            <a:off x="0" y="3044831"/>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2" name="标题 1"/>
          <p:cNvSpPr>
            <a:spLocks noGrp="1"/>
          </p:cNvSpPr>
          <p:nvPr>
            <p:ph type="title" hasCustomPrompt="1"/>
          </p:nvPr>
        </p:nvSpPr>
        <p:spPr>
          <a:xfrm>
            <a:off x="6524628" y="4707473"/>
            <a:ext cx="5153025" cy="1251543"/>
          </a:xfrm>
        </p:spPr>
        <p:txBody>
          <a:bodyPr anchor="b">
            <a:normAutofit/>
          </a:bodyPr>
          <a:lstStyle>
            <a:lvl1pPr algn="r">
              <a:defRPr sz="6600" b="1">
                <a:solidFill>
                  <a:schemeClr val="tx1"/>
                </a:solidFill>
              </a:defRPr>
            </a:lvl1pPr>
          </a:lstStyle>
          <a:p>
            <a:r>
              <a:rPr lang="zh-CN" altLang="en-US" noProof="1"/>
              <a:t>编辑标题</a:t>
            </a:r>
          </a:p>
        </p:txBody>
      </p:sp>
      <p:sp>
        <p:nvSpPr>
          <p:cNvPr id="14" name="文本占位符 13"/>
          <p:cNvSpPr>
            <a:spLocks noGrp="1"/>
          </p:cNvSpPr>
          <p:nvPr>
            <p:ph type="body" sz="quarter" idx="13" hasCustomPrompt="1"/>
          </p:nvPr>
        </p:nvSpPr>
        <p:spPr>
          <a:xfrm>
            <a:off x="6524628" y="6049963"/>
            <a:ext cx="5153025" cy="792820"/>
          </a:xfrm>
        </p:spPr>
        <p:txBody>
          <a:bodyPr>
            <a:normAutofit/>
          </a:bodyPr>
          <a:lstStyle>
            <a:lvl1pPr marL="0" indent="0" algn="r">
              <a:buNone/>
              <a:defRPr sz="3200">
                <a:solidFill>
                  <a:schemeClr val="tx1"/>
                </a:solidFill>
              </a:defRPr>
            </a:lvl1pPr>
          </a:lstStyle>
          <a:p>
            <a:pPr lvl="0"/>
            <a:r>
              <a:rPr lang="zh-CN" altLang="en-US" noProof="1"/>
              <a:t>单击此处编辑文本</a:t>
            </a:r>
          </a:p>
        </p:txBody>
      </p:sp>
      <p:sp>
        <p:nvSpPr>
          <p:cNvPr id="9" name="日期占位符 2"/>
          <p:cNvSpPr>
            <a:spLocks noGrp="1"/>
          </p:cNvSpPr>
          <p:nvPr>
            <p:ph type="dt" sz="half" idx="14"/>
          </p:nvPr>
        </p:nvSpPr>
        <p:spPr/>
        <p:txBody>
          <a:bodyPr/>
          <a:lstStyle>
            <a:lvl1pPr>
              <a:defRPr/>
            </a:lvl1pPr>
          </a:lstStyle>
          <a:p>
            <a:fld id="{760FBDFE-C587-4B4C-A407-44438C67B59E}" type="datetimeFigureOut">
              <a:rPr lang="zh-CN" altLang="en-US"/>
              <a:pPr/>
              <a:t>2020/6/30</a:t>
            </a:fld>
            <a:endParaRPr lang="zh-CN" altLang="en-US"/>
          </a:p>
        </p:txBody>
      </p:sp>
      <p:sp>
        <p:nvSpPr>
          <p:cNvPr id="10" name="页脚占位符 3"/>
          <p:cNvSpPr>
            <a:spLocks noGrp="1"/>
          </p:cNvSpPr>
          <p:nvPr>
            <p:ph type="ftr" sz="quarter" idx="15"/>
          </p:nvPr>
        </p:nvSpPr>
        <p:spPr/>
        <p:txBody>
          <a:bodyPr/>
          <a:lstStyle>
            <a:lvl1pPr>
              <a:defRPr dirty="0">
                <a:solidFill>
                  <a:schemeClr val="bg1">
                    <a:lumMod val="50000"/>
                  </a:schemeClr>
                </a:solidFill>
              </a:defRPr>
            </a:lvl1pPr>
          </a:lstStyle>
          <a:p>
            <a:endParaRPr lang="zh-CN" altLang="en-US"/>
          </a:p>
        </p:txBody>
      </p:sp>
      <p:sp>
        <p:nvSpPr>
          <p:cNvPr id="11" name="灯片编号占位符 4"/>
          <p:cNvSpPr>
            <a:spLocks noGrp="1"/>
          </p:cNvSpPr>
          <p:nvPr>
            <p:ph type="sldNum" sz="quarter" idx="16"/>
          </p:nvPr>
        </p:nvSpPr>
        <p:spPr/>
        <p:txBody>
          <a:bodyPr/>
          <a:lstStyle>
            <a:lvl1pPr>
              <a:defRPr/>
            </a:lvl1pPr>
          </a:lstStyle>
          <a:p>
            <a:fld id="{EB38683F-974E-4D04-ACFF-7611EFCD2DA4}"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9"/>
            <a:ext cx="10515600" cy="555897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nvPr>
        </p:nvSpPr>
        <p:spPr/>
        <p:txBody>
          <a:bodyPr/>
          <a:lstStyle>
            <a:lvl1pPr>
              <a:defRPr/>
            </a:lvl1pPr>
          </a:lstStyle>
          <a:p>
            <a:fld id="{760FBDFE-C587-4B4C-A407-44438C67B59E}" type="datetimeFigureOut">
              <a:rPr lang="zh-CN" altLang="en-US"/>
              <a:pPr/>
              <a:t>2020/6/30</a:t>
            </a:fld>
            <a:endParaRPr lang="zh-CN" altLang="en-US"/>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B8B2DAB7-AC12-47A0-8A54-765DD2FD9843}"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C50E969-EC05-47C1-9933-C6E7E3C78FD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28A817-27EC-4861-BA2A-52756C61E4C6}"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5569336-6CE2-48AE-B9F4-4CFA55D8168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BEB229A-E2A3-4C45-A4E0-17EFFDB52D6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97678FB-332F-4F4D-AB21-02965FA4959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pPr/>
              <a:t>2020/6/30</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69600" y="6356351"/>
            <a:ext cx="812800" cy="365125"/>
          </a:xfrm>
        </p:spPr>
        <p:txBody>
          <a:bodyPr/>
          <a:lstStyle/>
          <a:p>
            <a:fld id="{04BA63A8-0357-41DC-A8CE-D171F4D1EB42}" type="slidenum">
              <a:rPr lang="zh-CN" altLang="en-US" smtClean="0"/>
              <a:pPr/>
              <a:t>‹#›</a:t>
            </a:fld>
            <a:endParaRPr lang="zh-CN"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0FBDFE-C587-4B4C-A407-44438C67B59E}" type="datetimeFigureOut">
              <a:rPr lang="zh-CN" altLang="en-US" smtClean="0"/>
              <a:pPr/>
              <a:t>2020/6/30</a:t>
            </a:fld>
            <a:endParaRPr lang="zh-CN"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0AF350-A356-434B-9221-E26FCA8FF551}" type="slidenum">
              <a:rPr lang="zh-CN" altLang="en-US" smtClean="0"/>
              <a:pPr/>
              <a:t>‹#›</a:t>
            </a:fld>
            <a:endParaRPr lang="zh-CN" altLang="en-US"/>
          </a:p>
        </p:txBody>
      </p:sp>
      <p:grpSp>
        <p:nvGrpSpPr>
          <p:cNvPr id="2" name="Group 1"/>
          <p:cNvGrpSpPr/>
          <p:nvPr/>
        </p:nvGrpSpPr>
        <p:grpSpPr>
          <a:xfrm>
            <a:off x="-25356" y="202408"/>
            <a:ext cx="12240731"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lz13.cn/jingdianyulu/4257.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33310;&#36424;&#12298;&#29301;&#25163;&#12299;&#65288;&#39532;&#20029;&#12289;&#32735;&#23389;&#20255;&#65289;.wmv"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hudong.com/htm2pdf/&#37815;&#28352;&#40481;" TargetMode="External"/><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image.baidu.com/i?ct=503316480&amp;z=0&amp;tn=baiduimagedetail&amp;word=%BD%F0%C7%AE&amp;in=3612&amp;cl=2&amp;cm=1&amp;sc=0&amp;lm=-1&amp;pn=13&amp;rn=1&amp;di=1594548761&amp;ln=2000"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angyou.pcgames.com.cn/xwkx/gnww/0808/1162224.html"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61.jpe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900699"/>
            <a:ext cx="12192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ctr" fontAlgn="auto">
              <a:lnSpc>
                <a:spcPct val="120000"/>
              </a:lnSpc>
              <a:spcBef>
                <a:spcPct val="20000"/>
              </a:spcBef>
              <a:spcAft>
                <a:spcPts val="0"/>
              </a:spcAft>
              <a:buSzPct val="90000"/>
              <a:defRPr/>
            </a:pPr>
            <a:r>
              <a:rPr kumimoji="0" lang="zh-CN" altLang="en-US" sz="40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rPr>
              <a:t>第一</a:t>
            </a:r>
            <a:r>
              <a:rPr lang="zh-CN" altLang="en-US" sz="4000" b="0" kern="0" dirty="0" smtClean="0">
                <a:solidFill>
                  <a:srgbClr val="000000"/>
                </a:solidFill>
                <a:latin typeface="黑体" panose="02010609060101010101" pitchFamily="49" charset="-122"/>
              </a:rPr>
              <a:t>章  人</a:t>
            </a:r>
            <a:r>
              <a:rPr lang="zh-CN" altLang="en-US" sz="4000" b="0" kern="0" dirty="0" smtClean="0">
                <a:solidFill>
                  <a:srgbClr val="000000"/>
                </a:solidFill>
                <a:latin typeface="黑体" panose="02010609060101010101" pitchFamily="49" charset="-122"/>
              </a:rPr>
              <a:t>生的青春之</a:t>
            </a:r>
            <a:r>
              <a:rPr lang="zh-CN" altLang="en-US" sz="4000" b="0" kern="0" dirty="0" smtClean="0">
                <a:solidFill>
                  <a:srgbClr val="000000"/>
                </a:solidFill>
                <a:latin typeface="黑体" panose="02010609060101010101" pitchFamily="49" charset="-122"/>
              </a:rPr>
              <a:t>问</a:t>
            </a:r>
            <a:endParaRPr kumimoji="0" lang="zh-CN" altLang="en-US" sz="40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03819" y="1617780"/>
            <a:ext cx="10668000" cy="451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不会直立行走，只能用四肢爬行；</a:t>
            </a:r>
          </a:p>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白天睡觉，晚上活动，怕光怕火；</a:t>
            </a:r>
          </a:p>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不吃素食熟食，只吃生肉；不是用手拿着吃，而是放在地上用牙齿撕咬；</a:t>
            </a:r>
          </a:p>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不遮挡身体，不会说话，只会象狼一样引颈长嚎。</a:t>
            </a:r>
          </a:p>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卡玛拉在孤儿院用了</a:t>
            </a:r>
            <a:r>
              <a:rPr lang="en-US" altLang="zh-CN" sz="2800" b="0" dirty="0">
                <a:solidFill>
                  <a:srgbClr val="000000"/>
                </a:solidFill>
                <a:latin typeface="宋体" panose="02010600030101010101" pitchFamily="2" charset="-122"/>
                <a:ea typeface="宋体" panose="02010600030101010101" pitchFamily="2" charset="-122"/>
              </a:rPr>
              <a:t>2</a:t>
            </a:r>
            <a:r>
              <a:rPr lang="zh-CN" altLang="en-US" sz="2800" b="0" dirty="0">
                <a:solidFill>
                  <a:srgbClr val="000000"/>
                </a:solidFill>
                <a:latin typeface="宋体" panose="02010600030101010101" pitchFamily="2" charset="-122"/>
                <a:ea typeface="宋体" panose="02010600030101010101" pitchFamily="2" charset="-122"/>
              </a:rPr>
              <a:t>年才学会站立，用了</a:t>
            </a:r>
            <a:r>
              <a:rPr lang="en-US" altLang="zh-CN" sz="2800" b="0" dirty="0">
                <a:solidFill>
                  <a:srgbClr val="000000"/>
                </a:solidFill>
                <a:latin typeface="宋体" panose="02010600030101010101" pitchFamily="2" charset="-122"/>
                <a:ea typeface="宋体" panose="02010600030101010101" pitchFamily="2" charset="-122"/>
              </a:rPr>
              <a:t>9</a:t>
            </a:r>
            <a:r>
              <a:rPr lang="zh-CN" altLang="en-US" sz="2800" b="0" dirty="0">
                <a:solidFill>
                  <a:srgbClr val="000000"/>
                </a:solidFill>
                <a:latin typeface="宋体" panose="02010600030101010101" pitchFamily="2" charset="-122"/>
                <a:ea typeface="宋体" panose="02010600030101010101" pitchFamily="2" charset="-122"/>
              </a:rPr>
              <a:t>年才学会</a:t>
            </a:r>
            <a:r>
              <a:rPr lang="en-US" altLang="zh-CN" sz="2800" b="0" dirty="0">
                <a:solidFill>
                  <a:srgbClr val="000000"/>
                </a:solidFill>
                <a:latin typeface="宋体" panose="02010600030101010101" pitchFamily="2" charset="-122"/>
                <a:ea typeface="宋体" panose="02010600030101010101" pitchFamily="2" charset="-122"/>
              </a:rPr>
              <a:t>45</a:t>
            </a:r>
            <a:r>
              <a:rPr lang="zh-CN" altLang="en-US" sz="2800" b="0" dirty="0">
                <a:solidFill>
                  <a:srgbClr val="000000"/>
                </a:solidFill>
                <a:latin typeface="宋体" panose="02010600030101010101" pitchFamily="2" charset="-122"/>
                <a:ea typeface="宋体" panose="02010600030101010101" pitchFamily="2" charset="-122"/>
              </a:rPr>
              <a:t>个词和几句简单的话，</a:t>
            </a:r>
            <a:r>
              <a:rPr lang="en-US" altLang="zh-CN" sz="2800" b="0" dirty="0">
                <a:solidFill>
                  <a:srgbClr val="000000"/>
                </a:solidFill>
                <a:latin typeface="宋体" panose="02010600030101010101" pitchFamily="2" charset="-122"/>
                <a:ea typeface="宋体" panose="02010600030101010101" pitchFamily="2" charset="-122"/>
              </a:rPr>
              <a:t>1929</a:t>
            </a:r>
            <a:r>
              <a:rPr lang="zh-CN" altLang="en-US" sz="2800" b="0" dirty="0">
                <a:solidFill>
                  <a:srgbClr val="000000"/>
                </a:solidFill>
                <a:latin typeface="宋体" panose="02010600030101010101" pitchFamily="2" charset="-122"/>
                <a:ea typeface="宋体" panose="02010600030101010101" pitchFamily="2" charset="-122"/>
              </a:rPr>
              <a:t>年她</a:t>
            </a:r>
            <a:r>
              <a:rPr lang="en-US" altLang="zh-CN" sz="2800" b="0" dirty="0">
                <a:solidFill>
                  <a:srgbClr val="000000"/>
                </a:solidFill>
                <a:latin typeface="宋体" panose="02010600030101010101" pitchFamily="2" charset="-122"/>
                <a:ea typeface="宋体" panose="02010600030101010101" pitchFamily="2" charset="-122"/>
              </a:rPr>
              <a:t>17</a:t>
            </a:r>
            <a:r>
              <a:rPr lang="zh-CN" altLang="en-US" sz="2800" b="0" dirty="0">
                <a:solidFill>
                  <a:srgbClr val="000000"/>
                </a:solidFill>
                <a:latin typeface="宋体" panose="02010600030101010101" pitchFamily="2" charset="-122"/>
                <a:ea typeface="宋体" panose="02010600030101010101" pitchFamily="2" charset="-122"/>
              </a:rPr>
              <a:t>岁时去世，智力相当于</a:t>
            </a:r>
            <a:r>
              <a:rPr lang="en-US" altLang="zh-CN" sz="2800" b="0" dirty="0">
                <a:solidFill>
                  <a:srgbClr val="000000"/>
                </a:solidFill>
                <a:latin typeface="宋体" panose="02010600030101010101" pitchFamily="2" charset="-122"/>
                <a:ea typeface="宋体" panose="02010600030101010101" pitchFamily="2" charset="-122"/>
              </a:rPr>
              <a:t>4</a:t>
            </a:r>
            <a:r>
              <a:rPr lang="zh-CN" altLang="en-US" sz="2800" b="0" dirty="0">
                <a:solidFill>
                  <a:srgbClr val="000000"/>
                </a:solidFill>
                <a:latin typeface="宋体" panose="02010600030101010101" pitchFamily="2" charset="-122"/>
                <a:ea typeface="宋体" panose="02010600030101010101" pitchFamily="2" charset="-122"/>
              </a:rPr>
              <a:t>岁儿童。</a:t>
            </a:r>
          </a:p>
        </p:txBody>
      </p:sp>
      <p:sp>
        <p:nvSpPr>
          <p:cNvPr id="5" name="L 形 4"/>
          <p:cNvSpPr/>
          <p:nvPr/>
        </p:nvSpPr>
        <p:spPr>
          <a:xfrm flipV="1">
            <a:off x="649819" y="1447803"/>
            <a:ext cx="478367" cy="360363"/>
          </a:xfrm>
          <a:prstGeom prst="corner">
            <a:avLst>
              <a:gd name="adj1" fmla="val 12625"/>
              <a:gd name="adj2" fmla="val 12633"/>
            </a:avLst>
          </a:prstGeom>
          <a:solidFill>
            <a:srgbClr val="D5495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sp>
        <p:nvSpPr>
          <p:cNvPr id="6" name="L 形 5"/>
          <p:cNvSpPr/>
          <p:nvPr/>
        </p:nvSpPr>
        <p:spPr>
          <a:xfrm rot="10800000" flipV="1">
            <a:off x="11091335" y="5973763"/>
            <a:ext cx="480484" cy="360362"/>
          </a:xfrm>
          <a:prstGeom prst="corner">
            <a:avLst>
              <a:gd name="adj1" fmla="val 12625"/>
              <a:gd name="adj2" fmla="val 12633"/>
            </a:avLst>
          </a:prstGeom>
          <a:solidFill>
            <a:srgbClr val="D5495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sp>
        <p:nvSpPr>
          <p:cNvPr id="7"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9" name="组合 8"/>
          <p:cNvGrpSpPr/>
          <p:nvPr/>
        </p:nvGrpSpPr>
        <p:grpSpPr bwMode="auto">
          <a:xfrm>
            <a:off x="2868086" y="203200"/>
            <a:ext cx="5564716" cy="615950"/>
            <a:chOff x="3071801" y="1285866"/>
            <a:chExt cx="4173469" cy="615553"/>
          </a:xfrm>
        </p:grpSpPr>
        <p:sp>
          <p:nvSpPr>
            <p:cNvPr id="10"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1" name="矩形 10"/>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50" fill="hold"/>
                                        <p:tgtEl>
                                          <p:spTgt spid="6"/>
                                        </p:tgtEl>
                                        <p:attrNameLst>
                                          <p:attrName>ppt_w</p:attrName>
                                        </p:attrNameLst>
                                      </p:cBhvr>
                                      <p:tavLst>
                                        <p:tav tm="0">
                                          <p:val>
                                            <p:fltVal val="0"/>
                                          </p:val>
                                        </p:tav>
                                        <p:tav tm="100000">
                                          <p:val>
                                            <p:strVal val="#ppt_w"/>
                                          </p:val>
                                        </p:tav>
                                      </p:tavLst>
                                    </p:anim>
                                    <p:anim calcmode="lin" valueType="num">
                                      <p:cBhvr>
                                        <p:cTn id="17" dur="250" fill="hold"/>
                                        <p:tgtEl>
                                          <p:spTgt spid="6"/>
                                        </p:tgtEl>
                                        <p:attrNameLst>
                                          <p:attrName>ppt_h</p:attrName>
                                        </p:attrNameLst>
                                      </p:cBhvr>
                                      <p:tavLst>
                                        <p:tav tm="0">
                                          <p:val>
                                            <p:fltVal val="0"/>
                                          </p:val>
                                        </p:tav>
                                        <p:tav tm="100000">
                                          <p:val>
                                            <p:strVal val="#ppt_h"/>
                                          </p:val>
                                        </p:tav>
                                      </p:tavLst>
                                    </p:anim>
                                    <p:animEffect transition="in" filter="fade">
                                      <p:cBhvr>
                                        <p:cTn id="18" dur="250"/>
                                        <p:tgtEl>
                                          <p:spTgt spid="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1280584" y="1516063"/>
            <a:ext cx="84328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a:t>
            </a:r>
            <a:r>
              <a:rPr lang="zh-CN" altLang="en-US" sz="2800" dirty="0">
                <a:solidFill>
                  <a:srgbClr val="C00000"/>
                </a:solidFill>
                <a:latin typeface="宋体" panose="02010600030101010101" pitchFamily="2" charset="-122"/>
                <a:ea typeface="宋体" panose="02010600030101010101" pitchFamily="2" charset="-122"/>
              </a:rPr>
              <a:t>讨论</a:t>
            </a:r>
            <a:r>
              <a:rPr lang="en-US" altLang="zh-CN" sz="2800" dirty="0">
                <a:solidFill>
                  <a:srgbClr val="C00000"/>
                </a:solidFill>
                <a:latin typeface="宋体" panose="02010600030101010101" pitchFamily="2" charset="-122"/>
                <a:ea typeface="宋体" panose="02010600030101010101" pitchFamily="2" charset="-122"/>
              </a:rPr>
              <a:t>】</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“狼孩”是人吗？</a:t>
            </a:r>
            <a:endParaRPr lang="en-US" altLang="zh-CN" sz="2800" dirty="0">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人的本质到底是什么？</a:t>
            </a:r>
          </a:p>
        </p:txBody>
      </p:sp>
      <p:pic>
        <p:nvPicPr>
          <p:cNvPr id="55299"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99153" y="3396346"/>
            <a:ext cx="5278967" cy="3276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6" name="组合 5"/>
          <p:cNvGrpSpPr/>
          <p:nvPr/>
        </p:nvGrpSpPr>
        <p:grpSpPr bwMode="auto">
          <a:xfrm>
            <a:off x="2868086" y="203200"/>
            <a:ext cx="5564716" cy="615950"/>
            <a:chOff x="3071801" y="1285866"/>
            <a:chExt cx="4173469" cy="615553"/>
          </a:xfrm>
        </p:grpSpPr>
        <p:sp>
          <p:nvSpPr>
            <p:cNvPr id="7"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NO_19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100" y="2557463"/>
            <a:ext cx="3979333" cy="382905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 Box 4"/>
          <p:cNvSpPr txBox="1">
            <a:spLocks noChangeArrowheads="1"/>
          </p:cNvSpPr>
          <p:nvPr/>
        </p:nvSpPr>
        <p:spPr bwMode="auto">
          <a:xfrm>
            <a:off x="4946652" y="2971802"/>
            <a:ext cx="6722533"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马克思：</a:t>
            </a:r>
            <a:endParaRPr lang="en-US" altLang="zh-CN" sz="2800" dirty="0">
              <a:solidFill>
                <a:srgbClr val="000000"/>
              </a:solidFill>
              <a:latin typeface="宋体" panose="02010600030101010101" pitchFamily="2" charset="-122"/>
              <a:ea typeface="宋体" panose="02010600030101010101" pitchFamily="2" charset="-122"/>
            </a:endParaRPr>
          </a:p>
          <a:p>
            <a:pPr eaLnBrk="1" hangingPunct="1">
              <a:buFont typeface="Wingdings" panose="05000000000000000000" pitchFamily="2" charset="2"/>
              <a:buNone/>
            </a:pPr>
            <a:r>
              <a:rPr lang="zh-CN" altLang="en-US" sz="2800" b="0" dirty="0">
                <a:solidFill>
                  <a:srgbClr val="000000"/>
                </a:solidFill>
                <a:latin typeface="宋体" panose="02010600030101010101" pitchFamily="2" charset="-122"/>
                <a:ea typeface="宋体" panose="02010600030101010101" pitchFamily="2" charset="-122"/>
              </a:rPr>
              <a:t>“费尔巴哈把宗教的本质归结于人的本质，但是，人的本质并不是单个人所固有的抽象物。在其现实性上，</a:t>
            </a:r>
            <a:r>
              <a:rPr lang="zh-CN" altLang="en-US" sz="2800" dirty="0">
                <a:solidFill>
                  <a:srgbClr val="C00000"/>
                </a:solidFill>
                <a:latin typeface="宋体" panose="02010600030101010101" pitchFamily="2" charset="-122"/>
                <a:ea typeface="宋体" panose="02010600030101010101" pitchFamily="2" charset="-122"/>
              </a:rPr>
              <a:t>它是一切社会关系的总和。</a:t>
            </a:r>
            <a:endParaRPr lang="en-US" altLang="zh-CN" sz="2800" dirty="0">
              <a:solidFill>
                <a:srgbClr val="C00000"/>
              </a:solidFill>
              <a:latin typeface="宋体" panose="02010600030101010101" pitchFamily="2" charset="-122"/>
              <a:ea typeface="宋体" panose="02010600030101010101" pitchFamily="2" charset="-122"/>
            </a:endParaRPr>
          </a:p>
          <a:p>
            <a:pPr eaLnBrk="1" hangingPunct="1">
              <a:buFont typeface="Wingdings" panose="05000000000000000000" pitchFamily="2" charset="2"/>
              <a:buNone/>
            </a:pPr>
            <a:r>
              <a:rPr lang="en-US" altLang="zh-CN" sz="2800" b="0" dirty="0">
                <a:solidFill>
                  <a:srgbClr val="000000"/>
                </a:solidFill>
                <a:latin typeface="宋体" panose="02010600030101010101" pitchFamily="2" charset="-122"/>
                <a:ea typeface="宋体" panose="02010600030101010101" pitchFamily="2" charset="-122"/>
              </a:rPr>
              <a:t>----</a:t>
            </a:r>
            <a:r>
              <a:rPr lang="zh-CN"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关于费尔巴哈的提纲</a:t>
            </a:r>
            <a:r>
              <a:rPr lang="zh-CN" altLang="zh-CN" sz="2800" b="0" dirty="0">
                <a:solidFill>
                  <a:srgbClr val="000000"/>
                </a:solidFill>
                <a:latin typeface="宋体" panose="02010600030101010101" pitchFamily="2" charset="-122"/>
                <a:ea typeface="宋体" panose="02010600030101010101" pitchFamily="2" charset="-122"/>
              </a:rPr>
              <a:t>》</a:t>
            </a:r>
            <a:endParaRPr lang="zh-CN" altLang="en-US" sz="2800" b="0" dirty="0">
              <a:solidFill>
                <a:srgbClr val="000000"/>
              </a:solidFill>
              <a:latin typeface="宋体" panose="02010600030101010101" pitchFamily="2" charset="-122"/>
              <a:ea typeface="宋体" panose="02010600030101010101" pitchFamily="2" charset="-122"/>
            </a:endParaRPr>
          </a:p>
        </p:txBody>
      </p:sp>
      <p:grpSp>
        <p:nvGrpSpPr>
          <p:cNvPr id="7" name="组合 6"/>
          <p:cNvGrpSpPr/>
          <p:nvPr/>
        </p:nvGrpSpPr>
        <p:grpSpPr bwMode="auto">
          <a:xfrm>
            <a:off x="673103" y="1444626"/>
            <a:ext cx="8111066" cy="615553"/>
            <a:chOff x="2483831" y="978089"/>
            <a:chExt cx="5947841" cy="751215"/>
          </a:xfrm>
        </p:grpSpPr>
        <p:sp>
          <p:nvSpPr>
            <p:cNvPr id="8" name="TextBox 7"/>
            <p:cNvSpPr>
              <a:spLocks noChangeArrowheads="1"/>
            </p:cNvSpPr>
            <p:nvPr/>
          </p:nvSpPr>
          <p:spPr bwMode="auto">
            <a:xfrm>
              <a:off x="2483831" y="978089"/>
              <a:ext cx="4559331" cy="751215"/>
            </a:xfrm>
            <a:prstGeom prst="rect">
              <a:avLst/>
            </a:prstGeom>
            <a:solidFill>
              <a:schemeClr val="bg2">
                <a:lumMod val="90000"/>
              </a:schemeClr>
            </a:solidFill>
            <a:ln>
              <a:noFill/>
            </a:ln>
            <a:effectLst/>
          </p:spPr>
          <p:txBody>
            <a:bodyPr wrap="square"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2701131" y="1071083"/>
              <a:ext cx="5730541" cy="639332"/>
            </a:xfrm>
            <a:prstGeom prst="rect">
              <a:avLst/>
            </a:prstGeom>
          </p:spPr>
          <p:txBody>
            <a:bodyPr>
              <a:spAutoFit/>
            </a:bodyPr>
            <a:lstStyle/>
            <a:p>
              <a:pPr eaLnBrk="1" fontAlgn="auto" hangingPunct="1">
                <a:spcBef>
                  <a:spcPts val="0"/>
                </a:spcBef>
                <a:spcAft>
                  <a:spcPts val="0"/>
                </a:spcAft>
                <a:defRPr/>
              </a:pPr>
              <a:r>
                <a:rPr lang="zh-CN" altLang="en-US" sz="2800" b="1" kern="0" dirty="0">
                  <a:latin typeface="宋体" panose="02010600030101010101" pitchFamily="2" charset="-122"/>
                  <a:ea typeface="宋体" panose="02010600030101010101" pitchFamily="2" charset="-122"/>
                  <a:cs typeface="Arial" panose="020B0604020202020204" pitchFamily="34" charset="0"/>
                  <a:sym typeface="微软雅黑" panose="020B0503020204020204" pitchFamily="34" charset="-122"/>
                </a:rPr>
                <a:t>马克思主义对人的本质的科学回答 </a:t>
              </a:r>
            </a:p>
          </p:txBody>
        </p:sp>
      </p:grpSp>
      <p:sp>
        <p:nvSpPr>
          <p:cNvPr id="10"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12" name="组合 11"/>
          <p:cNvGrpSpPr/>
          <p:nvPr/>
        </p:nvGrpSpPr>
        <p:grpSpPr bwMode="auto">
          <a:xfrm>
            <a:off x="2868086" y="203200"/>
            <a:ext cx="5564716" cy="615950"/>
            <a:chOff x="3071801" y="1285866"/>
            <a:chExt cx="4173469" cy="615553"/>
          </a:xfrm>
        </p:grpSpPr>
        <p:sp>
          <p:nvSpPr>
            <p:cNvPr id="13"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4" name="矩形 13"/>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3458635" y="2667003"/>
            <a:ext cx="6697133" cy="119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0564" tIns="35282" rIns="70564" bIns="35282">
            <a:spAutoFit/>
          </a:bodyPr>
          <a:lstStyle>
            <a:lvl1pPr marL="171450" indent="-17145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30000"/>
              </a:lnSpc>
              <a:buFont typeface="Arial" panose="020B0604020202020204" pitchFamily="34" charset="0"/>
              <a:buChar char="•"/>
            </a:pPr>
            <a:r>
              <a:rPr lang="zh-CN" altLang="en-US" sz="2800" b="0" dirty="0">
                <a:solidFill>
                  <a:srgbClr val="404040"/>
                </a:solidFill>
                <a:latin typeface="宋体" panose="02010600030101010101" pitchFamily="2" charset="-122"/>
                <a:ea typeface="宋体" panose="02010600030101010101" pitchFamily="2" charset="-122"/>
              </a:rPr>
              <a:t>自然属性</a:t>
            </a:r>
            <a:r>
              <a:rPr lang="en-US" altLang="zh-CN" sz="2800" b="0" dirty="0">
                <a:solidFill>
                  <a:srgbClr val="404040"/>
                </a:solidFill>
                <a:latin typeface="宋体" panose="02010600030101010101" pitchFamily="2" charset="-122"/>
                <a:ea typeface="宋体" panose="02010600030101010101" pitchFamily="2" charset="-122"/>
              </a:rPr>
              <a:t>(</a:t>
            </a:r>
            <a:r>
              <a:rPr lang="zh-CN" altLang="en-US" sz="2800" b="0" dirty="0">
                <a:solidFill>
                  <a:srgbClr val="404040"/>
                </a:solidFill>
                <a:latin typeface="宋体" panose="02010600030101010101" pitchFamily="2" charset="-122"/>
                <a:ea typeface="宋体" panose="02010600030101010101" pitchFamily="2" charset="-122"/>
              </a:rPr>
              <a:t>人化了的自然属性</a:t>
            </a:r>
            <a:r>
              <a:rPr lang="en-US" altLang="zh-CN" sz="2800" b="0" dirty="0">
                <a:solidFill>
                  <a:srgbClr val="404040"/>
                </a:solidFill>
                <a:latin typeface="宋体" panose="02010600030101010101" pitchFamily="2" charset="-122"/>
                <a:ea typeface="宋体" panose="02010600030101010101" pitchFamily="2" charset="-122"/>
              </a:rPr>
              <a:t>)</a:t>
            </a:r>
          </a:p>
          <a:p>
            <a:pPr eaLnBrk="1" hangingPunct="1">
              <a:lnSpc>
                <a:spcPct val="130000"/>
              </a:lnSpc>
              <a:buFont typeface="Arial" panose="020B0604020202020204" pitchFamily="34" charset="0"/>
              <a:buChar char="•"/>
            </a:pPr>
            <a:r>
              <a:rPr lang="zh-CN" altLang="en-US" sz="2800" b="0" dirty="0">
                <a:solidFill>
                  <a:srgbClr val="404040"/>
                </a:solidFill>
                <a:latin typeface="宋体" panose="02010600030101010101" pitchFamily="2" charset="-122"/>
                <a:ea typeface="宋体" panose="02010600030101010101" pitchFamily="2" charset="-122"/>
              </a:rPr>
              <a:t>社会属性</a:t>
            </a:r>
          </a:p>
        </p:txBody>
      </p:sp>
      <p:sp>
        <p:nvSpPr>
          <p:cNvPr id="20" name="TextBox 19"/>
          <p:cNvSpPr txBox="1">
            <a:spLocks noChangeArrowheads="1"/>
          </p:cNvSpPr>
          <p:nvPr/>
        </p:nvSpPr>
        <p:spPr bwMode="auto">
          <a:xfrm>
            <a:off x="3251200" y="2057400"/>
            <a:ext cx="4470614" cy="502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0564" tIns="35282" rIns="70564" bIns="35282">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dirty="0">
                <a:solidFill>
                  <a:srgbClr val="404040"/>
                </a:solidFill>
                <a:latin typeface="宋体" panose="02010600030101010101" pitchFamily="2" charset="-122"/>
                <a:ea typeface="宋体" panose="02010600030101010101" pitchFamily="2" charset="-122"/>
              </a:rPr>
              <a:t>人的本质在于他的社会属性</a:t>
            </a:r>
          </a:p>
        </p:txBody>
      </p:sp>
      <p:sp>
        <p:nvSpPr>
          <p:cNvPr id="21" name="TextBox 20"/>
          <p:cNvSpPr txBox="1">
            <a:spLocks noChangeArrowheads="1"/>
          </p:cNvSpPr>
          <p:nvPr/>
        </p:nvSpPr>
        <p:spPr bwMode="auto">
          <a:xfrm>
            <a:off x="3556002" y="5867403"/>
            <a:ext cx="7437967"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0564" tIns="35282" rIns="70564" bIns="35282">
            <a:spAutoFit/>
          </a:bodyPr>
          <a:lstStyle>
            <a:lvl1pPr marL="171450" indent="-17145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30000"/>
              </a:lnSpc>
              <a:buFont typeface="Arial" panose="020B0604020202020204" pitchFamily="34" charset="0"/>
              <a:buChar char="•"/>
            </a:pPr>
            <a:r>
              <a:rPr lang="zh-CN" altLang="en-US" sz="2800" b="0">
                <a:solidFill>
                  <a:srgbClr val="404040"/>
                </a:solidFill>
                <a:latin typeface="宋体" panose="02010600030101010101" pitchFamily="2" charset="-122"/>
                <a:ea typeface="宋体" panose="02010600030101010101" pitchFamily="2" charset="-122"/>
              </a:rPr>
              <a:t>特定的历史背景和社会关系</a:t>
            </a:r>
          </a:p>
        </p:txBody>
      </p:sp>
      <p:sp>
        <p:nvSpPr>
          <p:cNvPr id="22" name="TextBox 21"/>
          <p:cNvSpPr txBox="1">
            <a:spLocks noChangeArrowheads="1"/>
          </p:cNvSpPr>
          <p:nvPr/>
        </p:nvSpPr>
        <p:spPr bwMode="auto">
          <a:xfrm>
            <a:off x="3454402" y="5170488"/>
            <a:ext cx="3749263" cy="502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0564" tIns="35282" rIns="70564" bIns="35282">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zh-CN" sz="2800" dirty="0">
                <a:solidFill>
                  <a:srgbClr val="404040"/>
                </a:solidFill>
                <a:latin typeface="宋体" panose="02010600030101010101" pitchFamily="2" charset="-122"/>
                <a:ea typeface="宋体" panose="02010600030101010101" pitchFamily="2" charset="-122"/>
              </a:rPr>
              <a:t>人的本质</a:t>
            </a:r>
            <a:r>
              <a:rPr lang="zh-CN" altLang="en-US" sz="2800" dirty="0">
                <a:solidFill>
                  <a:srgbClr val="404040"/>
                </a:solidFill>
                <a:latin typeface="宋体" panose="02010600030101010101" pitchFamily="2" charset="-122"/>
                <a:ea typeface="宋体" panose="02010600030101010101" pitchFamily="2" charset="-122"/>
              </a:rPr>
              <a:t>是</a:t>
            </a:r>
            <a:r>
              <a:rPr lang="zh-CN" altLang="zh-CN" sz="2800" dirty="0">
                <a:solidFill>
                  <a:srgbClr val="404040"/>
                </a:solidFill>
                <a:latin typeface="宋体" panose="02010600030101010101" pitchFamily="2" charset="-122"/>
                <a:ea typeface="宋体" panose="02010600030101010101" pitchFamily="2" charset="-122"/>
              </a:rPr>
              <a:t>现实</a:t>
            </a:r>
            <a:r>
              <a:rPr lang="zh-CN" altLang="en-US" sz="2800" dirty="0">
                <a:solidFill>
                  <a:srgbClr val="404040"/>
                </a:solidFill>
                <a:latin typeface="宋体" panose="02010600030101010101" pitchFamily="2" charset="-122"/>
                <a:ea typeface="宋体" panose="02010600030101010101" pitchFamily="2" charset="-122"/>
              </a:rPr>
              <a:t>、</a:t>
            </a:r>
            <a:r>
              <a:rPr lang="zh-CN" altLang="zh-CN" sz="2800" dirty="0">
                <a:solidFill>
                  <a:srgbClr val="404040"/>
                </a:solidFill>
                <a:latin typeface="宋体" panose="02010600030101010101" pitchFamily="2" charset="-122"/>
                <a:ea typeface="宋体" panose="02010600030101010101" pitchFamily="2" charset="-122"/>
              </a:rPr>
              <a:t>具体</a:t>
            </a:r>
            <a:endParaRPr lang="zh-CN" altLang="en-US" sz="2800" dirty="0">
              <a:solidFill>
                <a:srgbClr val="404040"/>
              </a:solidFill>
              <a:latin typeface="宋体" panose="02010600030101010101" pitchFamily="2" charset="-122"/>
              <a:ea typeface="宋体" panose="02010600030101010101" pitchFamily="2" charset="-122"/>
            </a:endParaRPr>
          </a:p>
        </p:txBody>
      </p:sp>
      <p:sp>
        <p:nvSpPr>
          <p:cNvPr id="24" name="TextBox 23"/>
          <p:cNvSpPr txBox="1">
            <a:spLocks noChangeArrowheads="1"/>
          </p:cNvSpPr>
          <p:nvPr/>
        </p:nvSpPr>
        <p:spPr bwMode="auto">
          <a:xfrm>
            <a:off x="3454402" y="3733800"/>
            <a:ext cx="3388588" cy="502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0564" tIns="35282" rIns="70564" bIns="35282">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dirty="0">
                <a:solidFill>
                  <a:srgbClr val="404040"/>
                </a:solidFill>
                <a:latin typeface="宋体" panose="02010600030101010101" pitchFamily="2" charset="-122"/>
                <a:ea typeface="宋体" panose="02010600030101010101" pitchFamily="2" charset="-122"/>
              </a:rPr>
              <a:t>一切社会关系的总和</a:t>
            </a:r>
          </a:p>
        </p:txBody>
      </p:sp>
      <p:sp>
        <p:nvSpPr>
          <p:cNvPr id="31" name="Freeform 18"/>
          <p:cNvSpPr>
            <a:spLocks noEditPoints="1"/>
          </p:cNvSpPr>
          <p:nvPr/>
        </p:nvSpPr>
        <p:spPr bwMode="auto">
          <a:xfrm>
            <a:off x="2520951" y="2192341"/>
            <a:ext cx="662516"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rgbClr val="C7000C"/>
          </a:solid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黑体" panose="02010609060101010101" pitchFamily="49" charset="-122"/>
              <a:cs typeface="Arial" panose="020B0604020202020204" pitchFamily="34" charset="0"/>
            </a:endParaRPr>
          </a:p>
        </p:txBody>
      </p:sp>
      <p:grpSp>
        <p:nvGrpSpPr>
          <p:cNvPr id="32" name="Group 32"/>
          <p:cNvGrpSpPr/>
          <p:nvPr/>
        </p:nvGrpSpPr>
        <p:grpSpPr bwMode="auto">
          <a:xfrm>
            <a:off x="2458961" y="3863000"/>
            <a:ext cx="652137" cy="480786"/>
            <a:chOff x="7141104" y="1923522"/>
            <a:chExt cx="488950" cy="481013"/>
          </a:xfrm>
          <a:solidFill>
            <a:srgbClr val="FA9C00"/>
          </a:solidFill>
        </p:grpSpPr>
        <p:sp>
          <p:nvSpPr>
            <p:cNvPr id="33"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solidFill>
              <a:srgbClr val="C0000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黑体" panose="02010609060101010101" pitchFamily="49" charset="-122"/>
                <a:cs typeface="Arial" panose="020B0604020202020204" pitchFamily="34" charset="0"/>
              </a:endParaRPr>
            </a:p>
          </p:txBody>
        </p:sp>
        <p:sp>
          <p:nvSpPr>
            <p:cNvPr id="34"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solidFill>
              <a:srgbClr val="C0000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黑体" panose="02010609060101010101" pitchFamily="49" charset="-122"/>
                <a:cs typeface="Arial" panose="020B0604020202020204" pitchFamily="34" charset="0"/>
              </a:endParaRPr>
            </a:p>
          </p:txBody>
        </p:sp>
        <p:sp>
          <p:nvSpPr>
            <p:cNvPr id="35"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solidFill>
              <a:srgbClr val="C00000"/>
            </a:solidFill>
            <a:ln>
              <a:noFill/>
            </a:ln>
          </p:spPr>
          <p:txBody>
            <a:bodyPr/>
            <a:lstStyle/>
            <a:p>
              <a:pPr eaLnBrk="1" fontAlgn="auto" hangingPunct="1">
                <a:spcBef>
                  <a:spcPts val="0"/>
                </a:spcBef>
                <a:spcAft>
                  <a:spcPts val="0"/>
                </a:spcAft>
                <a:defRPr/>
              </a:pPr>
              <a:endParaRPr lang="id-ID" kern="0">
                <a:solidFill>
                  <a:prstClr val="black"/>
                </a:solidFill>
                <a:latin typeface="Arial" panose="020B0604020202020204" pitchFamily="34" charset="0"/>
                <a:ea typeface="黑体" panose="02010609060101010101" pitchFamily="49" charset="-122"/>
                <a:cs typeface="Arial" panose="020B0604020202020204" pitchFamily="34" charset="0"/>
              </a:endParaRPr>
            </a:p>
          </p:txBody>
        </p:sp>
      </p:grpSp>
      <p:cxnSp>
        <p:nvCxnSpPr>
          <p:cNvPr id="36" name="直接连接符 35"/>
          <p:cNvCxnSpPr>
            <a:cxnSpLocks noChangeShapeType="1"/>
          </p:cNvCxnSpPr>
          <p:nvPr/>
        </p:nvCxnSpPr>
        <p:spPr bwMode="auto">
          <a:xfrm flipV="1">
            <a:off x="3350685" y="2659063"/>
            <a:ext cx="5738283" cy="31750"/>
          </a:xfrm>
          <a:prstGeom prst="line">
            <a:avLst/>
          </a:prstGeom>
          <a:noFill/>
          <a:ln w="6350" algn="ctr">
            <a:solidFill>
              <a:srgbClr val="7F7F7F"/>
            </a:solidFill>
            <a:prstDash val="dash"/>
            <a:round/>
            <a:tailEnd type="oval" w="med" len="med"/>
          </a:ln>
          <a:extLst>
            <a:ext uri="{909E8E84-426E-40DD-AFC4-6F175D3DCCD1}">
              <a14:hiddenFill xmlns:a14="http://schemas.microsoft.com/office/drawing/2010/main" xmlns="">
                <a:noFill/>
              </a14:hiddenFill>
            </a:ext>
          </a:extLst>
        </p:spPr>
      </p:cxnSp>
      <p:cxnSp>
        <p:nvCxnSpPr>
          <p:cNvPr id="37" name="直接连接符 36"/>
          <p:cNvCxnSpPr>
            <a:cxnSpLocks noChangeShapeType="1"/>
          </p:cNvCxnSpPr>
          <p:nvPr/>
        </p:nvCxnSpPr>
        <p:spPr bwMode="auto">
          <a:xfrm flipV="1">
            <a:off x="3274486" y="4230688"/>
            <a:ext cx="5736167" cy="31750"/>
          </a:xfrm>
          <a:prstGeom prst="line">
            <a:avLst/>
          </a:prstGeom>
          <a:noFill/>
          <a:ln w="6350" algn="ctr">
            <a:solidFill>
              <a:srgbClr val="7F7F7F"/>
            </a:solidFill>
            <a:prstDash val="dash"/>
            <a:round/>
            <a:tailEnd type="oval" w="med" len="med"/>
          </a:ln>
          <a:extLst>
            <a:ext uri="{909E8E84-426E-40DD-AFC4-6F175D3DCCD1}">
              <a14:hiddenFill xmlns:a14="http://schemas.microsoft.com/office/drawing/2010/main" xmlns="">
                <a:noFill/>
              </a14:hiddenFill>
            </a:ext>
          </a:extLst>
        </p:spPr>
      </p:cxnSp>
      <p:sp>
        <p:nvSpPr>
          <p:cNvPr id="39" name="TextBox 38"/>
          <p:cNvSpPr txBox="1">
            <a:spLocks noChangeArrowheads="1"/>
          </p:cNvSpPr>
          <p:nvPr/>
        </p:nvSpPr>
        <p:spPr bwMode="auto">
          <a:xfrm>
            <a:off x="3454400" y="4419603"/>
            <a:ext cx="6239933"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0564" tIns="35282" rIns="70564" bIns="35282">
            <a:spAutoFit/>
          </a:bodyPr>
          <a:lstStyle>
            <a:lvl1pPr marL="342900" indent="-3429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71450" indent="-17145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lvl="2" eaLnBrk="1" hangingPunct="1">
              <a:lnSpc>
                <a:spcPct val="130000"/>
              </a:lnSpc>
              <a:buFont typeface="Arial" panose="020B0604020202020204" pitchFamily="34" charset="0"/>
              <a:buChar char="•"/>
            </a:pPr>
            <a:r>
              <a:rPr lang="zh-CN" altLang="en-US" sz="2800" b="0" dirty="0">
                <a:solidFill>
                  <a:srgbClr val="404040"/>
                </a:solidFill>
                <a:latin typeface="宋体" panose="02010600030101010101" pitchFamily="2" charset="-122"/>
                <a:ea typeface="宋体" panose="02010600030101010101" pitchFamily="2" charset="-122"/>
              </a:rPr>
              <a:t>复杂性和多样性的人的本质</a:t>
            </a:r>
          </a:p>
        </p:txBody>
      </p:sp>
      <p:cxnSp>
        <p:nvCxnSpPr>
          <p:cNvPr id="40" name="直接连接符 39"/>
          <p:cNvCxnSpPr>
            <a:cxnSpLocks noChangeShapeType="1"/>
          </p:cNvCxnSpPr>
          <p:nvPr/>
        </p:nvCxnSpPr>
        <p:spPr bwMode="auto">
          <a:xfrm flipV="1">
            <a:off x="3350685" y="5668963"/>
            <a:ext cx="5738283" cy="31750"/>
          </a:xfrm>
          <a:prstGeom prst="line">
            <a:avLst/>
          </a:prstGeom>
          <a:noFill/>
          <a:ln w="6350" algn="ctr">
            <a:solidFill>
              <a:srgbClr val="7F7F7F"/>
            </a:solidFill>
            <a:prstDash val="dash"/>
            <a:round/>
            <a:tailEnd type="oval" w="med" len="med"/>
          </a:ln>
          <a:extLst>
            <a:ext uri="{909E8E84-426E-40DD-AFC4-6F175D3DCCD1}">
              <a14:hiddenFill xmlns:a14="http://schemas.microsoft.com/office/drawing/2010/main" xmlns="">
                <a:noFill/>
              </a14:hiddenFill>
            </a:ext>
          </a:extLst>
        </p:spPr>
      </p:cxnSp>
      <p:sp>
        <p:nvSpPr>
          <p:cNvPr id="42" name="Freeform 13"/>
          <p:cNvSpPr>
            <a:spLocks noEditPoints="1"/>
          </p:cNvSpPr>
          <p:nvPr/>
        </p:nvSpPr>
        <p:spPr bwMode="auto">
          <a:xfrm>
            <a:off x="2520953" y="5480053"/>
            <a:ext cx="783167" cy="633413"/>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C7000C"/>
          </a:solidFill>
          <a:ln w="1905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软雅黑" panose="020B0503020204020204" pitchFamily="34" charset="-122"/>
            </a:endParaRPr>
          </a:p>
        </p:txBody>
      </p:sp>
      <p:sp>
        <p:nvSpPr>
          <p:cNvPr id="23"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38" name="组合 37"/>
          <p:cNvGrpSpPr/>
          <p:nvPr/>
        </p:nvGrpSpPr>
        <p:grpSpPr bwMode="auto">
          <a:xfrm>
            <a:off x="2868086" y="203200"/>
            <a:ext cx="5564716" cy="615950"/>
            <a:chOff x="3071801" y="1285866"/>
            <a:chExt cx="4173469" cy="615553"/>
          </a:xfrm>
        </p:grpSpPr>
        <p:sp>
          <p:nvSpPr>
            <p:cNvPr id="41"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43" name="矩形 42"/>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grpSp>
        <p:nvGrpSpPr>
          <p:cNvPr id="29" name="组合 28"/>
          <p:cNvGrpSpPr/>
          <p:nvPr/>
        </p:nvGrpSpPr>
        <p:grpSpPr bwMode="auto">
          <a:xfrm>
            <a:off x="2544401" y="1064538"/>
            <a:ext cx="8111067" cy="615553"/>
            <a:chOff x="2483830" y="978089"/>
            <a:chExt cx="5947842" cy="751215"/>
          </a:xfrm>
        </p:grpSpPr>
        <p:sp>
          <p:nvSpPr>
            <p:cNvPr id="44" name="TextBox 7"/>
            <p:cNvSpPr>
              <a:spLocks noChangeArrowheads="1"/>
            </p:cNvSpPr>
            <p:nvPr/>
          </p:nvSpPr>
          <p:spPr bwMode="auto">
            <a:xfrm>
              <a:off x="2483830" y="978089"/>
              <a:ext cx="4629287" cy="751215"/>
            </a:xfrm>
            <a:prstGeom prst="rect">
              <a:avLst/>
            </a:prstGeom>
            <a:solidFill>
              <a:schemeClr val="bg2">
                <a:lumMod val="90000"/>
              </a:schemeClr>
            </a:solidFill>
            <a:ln>
              <a:noFill/>
            </a:ln>
            <a:effectLst/>
          </p:spPr>
          <p:txBody>
            <a:bodyPr wrap="square"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45" name="矩形 44"/>
            <p:cNvSpPr/>
            <p:nvPr/>
          </p:nvSpPr>
          <p:spPr>
            <a:xfrm>
              <a:off x="2701131" y="1071083"/>
              <a:ext cx="5730541" cy="639332"/>
            </a:xfrm>
            <a:prstGeom prst="rect">
              <a:avLst/>
            </a:prstGeom>
          </p:spPr>
          <p:txBody>
            <a:bodyPr>
              <a:spAutoFit/>
            </a:bodyPr>
            <a:lstStyle/>
            <a:p>
              <a:pPr eaLnBrk="1" fontAlgn="auto" hangingPunct="1">
                <a:spcBef>
                  <a:spcPts val="0"/>
                </a:spcBef>
                <a:spcAft>
                  <a:spcPts val="0"/>
                </a:spcAft>
                <a:defRPr/>
              </a:pPr>
              <a:r>
                <a:rPr lang="zh-CN" altLang="en-US" sz="2800" b="1" kern="0" dirty="0">
                  <a:latin typeface="宋体" panose="02010600030101010101" pitchFamily="2" charset="-122"/>
                  <a:ea typeface="宋体" panose="02010600030101010101" pitchFamily="2" charset="-122"/>
                  <a:cs typeface="Arial" panose="020B0604020202020204" pitchFamily="34" charset="0"/>
                  <a:sym typeface="微软雅黑" panose="020B0503020204020204" pitchFamily="34" charset="-122"/>
                </a:rPr>
                <a:t>马克思主义对人的本质的科学回答 </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100000">
                                          <p:val>
                                            <p:strVal val="#ppt_x"/>
                                          </p:val>
                                        </p:tav>
                                      </p:tavLst>
                                    </p:anim>
                                    <p:anim calcmode="lin" valueType="num">
                                      <p:cBhvr>
                                        <p:cTn id="8" dur="250" fill="hold"/>
                                        <p:tgtEl>
                                          <p:spTgt spid="20"/>
                                        </p:tgtEl>
                                        <p:attrNameLst>
                                          <p:attrName>ppt_y</p:attrName>
                                        </p:attrNameLst>
                                      </p:cBhvr>
                                      <p:tavLst>
                                        <p:tav tm="0">
                                          <p:val>
                                            <p:strVal val="#ppt_y-#ppt_h/2"/>
                                          </p:val>
                                        </p:tav>
                                        <p:tav tm="100000">
                                          <p:val>
                                            <p:strVal val="#ppt_y"/>
                                          </p:val>
                                        </p:tav>
                                      </p:tavLst>
                                    </p:anim>
                                    <p:anim calcmode="lin" valueType="num">
                                      <p:cBhvr>
                                        <p:cTn id="9" dur="250" fill="hold"/>
                                        <p:tgtEl>
                                          <p:spTgt spid="20"/>
                                        </p:tgtEl>
                                        <p:attrNameLst>
                                          <p:attrName>ppt_w</p:attrName>
                                        </p:attrNameLst>
                                      </p:cBhvr>
                                      <p:tavLst>
                                        <p:tav tm="0">
                                          <p:val>
                                            <p:strVal val="#ppt_w"/>
                                          </p:val>
                                        </p:tav>
                                        <p:tav tm="100000">
                                          <p:val>
                                            <p:strVal val="#ppt_w"/>
                                          </p:val>
                                        </p:tav>
                                      </p:tavLst>
                                    </p:anim>
                                    <p:anim calcmode="lin" valueType="num">
                                      <p:cBhvr>
                                        <p:cTn id="10" dur="250" fill="hold"/>
                                        <p:tgtEl>
                                          <p:spTgt spid="20"/>
                                        </p:tgtEl>
                                        <p:attrNameLst>
                                          <p:attrName>ppt_h</p:attrName>
                                        </p:attrNameLst>
                                      </p:cBhvr>
                                      <p:tavLst>
                                        <p:tav tm="0">
                                          <p:val>
                                            <p:fltVal val="0"/>
                                          </p:val>
                                        </p:tav>
                                        <p:tav tm="100000">
                                          <p:val>
                                            <p:strVal val="#ppt_h"/>
                                          </p:val>
                                        </p:tav>
                                      </p:tavLst>
                                    </p:anim>
                                  </p:childTnLst>
                                </p:cTn>
                              </p:par>
                            </p:childTnLst>
                          </p:cTn>
                        </p:par>
                        <p:par>
                          <p:cTn id="11" fill="hold">
                            <p:stCondLst>
                              <p:cond delay="135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850"/>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250" fill="hold"/>
                                        <p:tgtEl>
                                          <p:spTgt spid="22"/>
                                        </p:tgtEl>
                                        <p:attrNameLst>
                                          <p:attrName>ppt_x</p:attrName>
                                        </p:attrNameLst>
                                      </p:cBhvr>
                                      <p:tavLst>
                                        <p:tav tm="0">
                                          <p:val>
                                            <p:strVal val="#ppt_x"/>
                                          </p:val>
                                        </p:tav>
                                        <p:tav tm="100000">
                                          <p:val>
                                            <p:strVal val="#ppt_x"/>
                                          </p:val>
                                        </p:tav>
                                      </p:tavLst>
                                    </p:anim>
                                    <p:anim calcmode="lin" valueType="num">
                                      <p:cBhvr>
                                        <p:cTn id="19" dur="250" fill="hold"/>
                                        <p:tgtEl>
                                          <p:spTgt spid="22"/>
                                        </p:tgtEl>
                                        <p:attrNameLst>
                                          <p:attrName>ppt_y</p:attrName>
                                        </p:attrNameLst>
                                      </p:cBhvr>
                                      <p:tavLst>
                                        <p:tav tm="0">
                                          <p:val>
                                            <p:strVal val="#ppt_y-#ppt_h/2"/>
                                          </p:val>
                                        </p:tav>
                                        <p:tav tm="100000">
                                          <p:val>
                                            <p:strVal val="#ppt_y"/>
                                          </p:val>
                                        </p:tav>
                                      </p:tavLst>
                                    </p:anim>
                                    <p:anim calcmode="lin" valueType="num">
                                      <p:cBhvr>
                                        <p:cTn id="20" dur="250" fill="hold"/>
                                        <p:tgtEl>
                                          <p:spTgt spid="22"/>
                                        </p:tgtEl>
                                        <p:attrNameLst>
                                          <p:attrName>ppt_w</p:attrName>
                                        </p:attrNameLst>
                                      </p:cBhvr>
                                      <p:tavLst>
                                        <p:tav tm="0">
                                          <p:val>
                                            <p:strVal val="#ppt_w"/>
                                          </p:val>
                                        </p:tav>
                                        <p:tav tm="100000">
                                          <p:val>
                                            <p:strVal val="#ppt_w"/>
                                          </p:val>
                                        </p:tav>
                                      </p:tavLst>
                                    </p:anim>
                                    <p:anim calcmode="lin" valueType="num">
                                      <p:cBhvr>
                                        <p:cTn id="21" dur="250" fill="hold"/>
                                        <p:tgtEl>
                                          <p:spTgt spid="22"/>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35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24"/>
                                        </p:tgtEl>
                                        <p:attrNameLst>
                                          <p:attrName>style.visibility</p:attrName>
                                        </p:attrNameLst>
                                      </p:cBhvr>
                                      <p:to>
                                        <p:strVal val="visible"/>
                                      </p:to>
                                    </p:set>
                                    <p:anim calcmode="lin" valueType="num">
                                      <p:cBhvr>
                                        <p:cTn id="29" dur="250" fill="hold"/>
                                        <p:tgtEl>
                                          <p:spTgt spid="24"/>
                                        </p:tgtEl>
                                        <p:attrNameLst>
                                          <p:attrName>ppt_x</p:attrName>
                                        </p:attrNameLst>
                                      </p:cBhvr>
                                      <p:tavLst>
                                        <p:tav tm="0">
                                          <p:val>
                                            <p:strVal val="#ppt_x"/>
                                          </p:val>
                                        </p:tav>
                                        <p:tav tm="100000">
                                          <p:val>
                                            <p:strVal val="#ppt_x"/>
                                          </p:val>
                                        </p:tav>
                                      </p:tavLst>
                                    </p:anim>
                                    <p:anim calcmode="lin" valueType="num">
                                      <p:cBhvr>
                                        <p:cTn id="30" dur="250" fill="hold"/>
                                        <p:tgtEl>
                                          <p:spTgt spid="24"/>
                                        </p:tgtEl>
                                        <p:attrNameLst>
                                          <p:attrName>ppt_y</p:attrName>
                                        </p:attrNameLst>
                                      </p:cBhvr>
                                      <p:tavLst>
                                        <p:tav tm="0">
                                          <p:val>
                                            <p:strVal val="#ppt_y-#ppt_h/2"/>
                                          </p:val>
                                        </p:tav>
                                        <p:tav tm="100000">
                                          <p:val>
                                            <p:strVal val="#ppt_y"/>
                                          </p:val>
                                        </p:tav>
                                      </p:tavLst>
                                    </p:anim>
                                    <p:anim calcmode="lin" valueType="num">
                                      <p:cBhvr>
                                        <p:cTn id="31" dur="250" fill="hold"/>
                                        <p:tgtEl>
                                          <p:spTgt spid="24"/>
                                        </p:tgtEl>
                                        <p:attrNameLst>
                                          <p:attrName>ppt_w</p:attrName>
                                        </p:attrNameLst>
                                      </p:cBhvr>
                                      <p:tavLst>
                                        <p:tav tm="0">
                                          <p:val>
                                            <p:strVal val="#ppt_w"/>
                                          </p:val>
                                        </p:tav>
                                        <p:tav tm="100000">
                                          <p:val>
                                            <p:strVal val="#ppt_w"/>
                                          </p:val>
                                        </p:tav>
                                      </p:tavLst>
                                    </p:anim>
                                    <p:anim calcmode="lin" valueType="num">
                                      <p:cBhvr>
                                        <p:cTn id="32" dur="250" fill="hold"/>
                                        <p:tgtEl>
                                          <p:spTgt spid="24"/>
                                        </p:tgtEl>
                                        <p:attrNameLst>
                                          <p:attrName>ppt_h</p:attrName>
                                        </p:attrNameLst>
                                      </p:cBhvr>
                                      <p:tavLst>
                                        <p:tav tm="0">
                                          <p:val>
                                            <p:fltVal val="0"/>
                                          </p:val>
                                        </p:tav>
                                        <p:tav tm="100000">
                                          <p:val>
                                            <p:strVal val="#ppt_h"/>
                                          </p:val>
                                        </p:tav>
                                      </p:tavLst>
                                    </p:anim>
                                  </p:childTnLst>
                                </p:cTn>
                              </p:par>
                            </p:childTnLst>
                          </p:cTn>
                        </p:par>
                        <p:par>
                          <p:cTn id="33" fill="hold">
                            <p:stCondLst>
                              <p:cond delay="4549"/>
                            </p:stCondLst>
                            <p:childTnLst>
                              <p:par>
                                <p:cTn id="34" presetID="16" presetClass="entr" presetSubtype="21"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par>
                          <p:cTn id="37" fill="hold">
                            <p:stCondLst>
                              <p:cond delay="5049"/>
                            </p:stCondLst>
                            <p:childTnLst>
                              <p:par>
                                <p:cTn id="38" presetID="16" presetClass="entr" presetSubtype="21"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22" presetClass="entr" presetSubtype="8"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22" presetClass="entr" presetSubtype="8"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5549"/>
                            </p:stCondLst>
                            <p:childTnLst>
                              <p:par>
                                <p:cTn id="48" presetID="2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par>
                                <p:cTn id="51" presetID="22" presetClass="entr" presetSubtype="8"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par>
                          <p:cTn id="54" fill="hold">
                            <p:stCondLst>
                              <p:cond delay="6049"/>
                            </p:stCondLst>
                            <p:childTnLst>
                              <p:par>
                                <p:cTn id="55" presetID="16" presetClass="entr" presetSubtype="21"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childTnLst>
                          </p:cTn>
                        </p:par>
                        <p:par>
                          <p:cTn id="58" fill="hold">
                            <p:stCondLst>
                              <p:cond delay="6549"/>
                            </p:stCondLst>
                            <p:childTnLst>
                              <p:par>
                                <p:cTn id="59" presetID="22" presetClass="entr" presetSubtype="4"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childTnLst>
                          </p:cTn>
                        </p:par>
                        <p:par>
                          <p:cTn id="62" fill="hold">
                            <p:stCondLst>
                              <p:cond delay="7049"/>
                            </p:stCondLst>
                            <p:childTnLst>
                              <p:par>
                                <p:cTn id="63" presetID="22" presetClass="entr" presetSubtype="4"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13"/>
          <p:cNvSpPr/>
          <p:nvPr/>
        </p:nvSpPr>
        <p:spPr>
          <a:xfrm>
            <a:off x="8028517" y="1046163"/>
            <a:ext cx="2667000" cy="3733800"/>
          </a:xfrm>
          <a:custGeom>
            <a:avLst/>
            <a:gdLst>
              <a:gd name="connsiteX0" fmla="*/ 0 w 2667000"/>
              <a:gd name="connsiteY0" fmla="*/ 0 h 4724400"/>
              <a:gd name="connsiteX1" fmla="*/ 2667000 w 2667000"/>
              <a:gd name="connsiteY1" fmla="*/ 0 h 4724400"/>
              <a:gd name="connsiteX2" fmla="*/ 2667000 w 2667000"/>
              <a:gd name="connsiteY2" fmla="*/ 1473200 h 4724400"/>
              <a:gd name="connsiteX3" fmla="*/ 2311400 w 2667000"/>
              <a:gd name="connsiteY3" fmla="*/ 1473200 h 4724400"/>
              <a:gd name="connsiteX4" fmla="*/ 2311400 w 2667000"/>
              <a:gd name="connsiteY4" fmla="*/ 3251200 h 4724400"/>
              <a:gd name="connsiteX5" fmla="*/ 2667000 w 2667000"/>
              <a:gd name="connsiteY5" fmla="*/ 3251200 h 4724400"/>
              <a:gd name="connsiteX6" fmla="*/ 2667000 w 2667000"/>
              <a:gd name="connsiteY6" fmla="*/ 4724400 h 4724400"/>
              <a:gd name="connsiteX7" fmla="*/ 0 w 2667000"/>
              <a:gd name="connsiteY7" fmla="*/ 4724400 h 4724400"/>
              <a:gd name="connsiteX0-1" fmla="*/ 2311400 w 2667000"/>
              <a:gd name="connsiteY0-2" fmla="*/ 3251200 h 4724400"/>
              <a:gd name="connsiteX1-3" fmla="*/ 2667000 w 2667000"/>
              <a:gd name="connsiteY1-4" fmla="*/ 3251200 h 4724400"/>
              <a:gd name="connsiteX2-5" fmla="*/ 2667000 w 2667000"/>
              <a:gd name="connsiteY2-6" fmla="*/ 4724400 h 4724400"/>
              <a:gd name="connsiteX3-7" fmla="*/ 0 w 2667000"/>
              <a:gd name="connsiteY3-8" fmla="*/ 4724400 h 4724400"/>
              <a:gd name="connsiteX4-9" fmla="*/ 0 w 2667000"/>
              <a:gd name="connsiteY4-10" fmla="*/ 0 h 4724400"/>
              <a:gd name="connsiteX5-11" fmla="*/ 2667000 w 2667000"/>
              <a:gd name="connsiteY5-12" fmla="*/ 0 h 4724400"/>
              <a:gd name="connsiteX6-13" fmla="*/ 2667000 w 2667000"/>
              <a:gd name="connsiteY6-14" fmla="*/ 1473200 h 4724400"/>
              <a:gd name="connsiteX7-15" fmla="*/ 2311400 w 2667000"/>
              <a:gd name="connsiteY7-16" fmla="*/ 1473200 h 4724400"/>
              <a:gd name="connsiteX8" fmla="*/ 2402840 w 2667000"/>
              <a:gd name="connsiteY8" fmla="*/ 3342640 h 4724400"/>
              <a:gd name="connsiteX0-17" fmla="*/ 2667000 w 2667000"/>
              <a:gd name="connsiteY0-18" fmla="*/ 3251200 h 4724400"/>
              <a:gd name="connsiteX1-19" fmla="*/ 2667000 w 2667000"/>
              <a:gd name="connsiteY1-20" fmla="*/ 4724400 h 4724400"/>
              <a:gd name="connsiteX2-21" fmla="*/ 0 w 2667000"/>
              <a:gd name="connsiteY2-22" fmla="*/ 4724400 h 4724400"/>
              <a:gd name="connsiteX3-23" fmla="*/ 0 w 2667000"/>
              <a:gd name="connsiteY3-24" fmla="*/ 0 h 4724400"/>
              <a:gd name="connsiteX4-25" fmla="*/ 2667000 w 2667000"/>
              <a:gd name="connsiteY4-26" fmla="*/ 0 h 4724400"/>
              <a:gd name="connsiteX5-27" fmla="*/ 2667000 w 2667000"/>
              <a:gd name="connsiteY5-28" fmla="*/ 1473200 h 4724400"/>
              <a:gd name="connsiteX6-29" fmla="*/ 2311400 w 2667000"/>
              <a:gd name="connsiteY6-30" fmla="*/ 1473200 h 4724400"/>
              <a:gd name="connsiteX7-31" fmla="*/ 2402840 w 2667000"/>
              <a:gd name="connsiteY7-32" fmla="*/ 3342640 h 4724400"/>
              <a:gd name="connsiteX0-33" fmla="*/ 2667000 w 2667000"/>
              <a:gd name="connsiteY0-34" fmla="*/ 3251200 h 4724400"/>
              <a:gd name="connsiteX1-35" fmla="*/ 2667000 w 2667000"/>
              <a:gd name="connsiteY1-36" fmla="*/ 4724400 h 4724400"/>
              <a:gd name="connsiteX2-37" fmla="*/ 0 w 2667000"/>
              <a:gd name="connsiteY2-38" fmla="*/ 4724400 h 4724400"/>
              <a:gd name="connsiteX3-39" fmla="*/ 0 w 2667000"/>
              <a:gd name="connsiteY3-40" fmla="*/ 0 h 4724400"/>
              <a:gd name="connsiteX4-41" fmla="*/ 2667000 w 2667000"/>
              <a:gd name="connsiteY4-42" fmla="*/ 0 h 4724400"/>
              <a:gd name="connsiteX5-43" fmla="*/ 2667000 w 2667000"/>
              <a:gd name="connsiteY5-44" fmla="*/ 1473200 h 4724400"/>
              <a:gd name="connsiteX6-45" fmla="*/ 2311400 w 2667000"/>
              <a:gd name="connsiteY6-46" fmla="*/ 1473200 h 4724400"/>
              <a:gd name="connsiteX0-47" fmla="*/ 2667000 w 2667000"/>
              <a:gd name="connsiteY0-48" fmla="*/ 3251200 h 4724400"/>
              <a:gd name="connsiteX1-49" fmla="*/ 2667000 w 2667000"/>
              <a:gd name="connsiteY1-50" fmla="*/ 4724400 h 4724400"/>
              <a:gd name="connsiteX2-51" fmla="*/ 0 w 2667000"/>
              <a:gd name="connsiteY2-52" fmla="*/ 4724400 h 4724400"/>
              <a:gd name="connsiteX3-53" fmla="*/ 0 w 2667000"/>
              <a:gd name="connsiteY3-54" fmla="*/ 0 h 4724400"/>
              <a:gd name="connsiteX4-55" fmla="*/ 2667000 w 2667000"/>
              <a:gd name="connsiteY4-56" fmla="*/ 0 h 4724400"/>
              <a:gd name="connsiteX5-57" fmla="*/ 2667000 w 2667000"/>
              <a:gd name="connsiteY5-58" fmla="*/ 1473200 h 472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67000" h="4724400">
                <a:moveTo>
                  <a:pt x="2667000" y="3251200"/>
                </a:moveTo>
                <a:lnTo>
                  <a:pt x="2667000" y="4724400"/>
                </a:lnTo>
                <a:lnTo>
                  <a:pt x="0" y="4724400"/>
                </a:lnTo>
                <a:lnTo>
                  <a:pt x="0" y="0"/>
                </a:lnTo>
                <a:lnTo>
                  <a:pt x="2667000" y="0"/>
                </a:lnTo>
                <a:lnTo>
                  <a:pt x="2667000" y="1473200"/>
                </a:lnTo>
              </a:path>
            </a:pathLst>
          </a:custGeom>
          <a:noFill/>
          <a:ln w="28575" cap="flat" cmpd="sng" algn="ctr">
            <a:solidFill>
              <a:srgbClr val="C7000C"/>
            </a:solidFill>
            <a:prstDash val="solid"/>
          </a:ln>
          <a:effectLst/>
        </p:spPr>
        <p:txBody>
          <a:bodyPr lIns="68580" tIns="34290" rIns="68580" bIns="34290" anchor="ctr"/>
          <a:lstStyle/>
          <a:p>
            <a:pPr algn="ctr" eaLnBrk="1" fontAlgn="auto" hangingPunct="1">
              <a:spcBef>
                <a:spcPts val="0"/>
              </a:spcBef>
              <a:spcAft>
                <a:spcPts val="0"/>
              </a:spcAft>
              <a:defRPr/>
            </a:pPr>
            <a:endParaRPr lang="zh-CN" altLang="en-US" kern="0">
              <a:solidFill>
                <a:srgbClr val="C7000C"/>
              </a:solidFill>
              <a:latin typeface="Calibri" panose="020F0502020204030204"/>
              <a:ea typeface="宋体" panose="02010600030101010101" pitchFamily="2" charset="-122"/>
            </a:endParaRPr>
          </a:p>
        </p:txBody>
      </p:sp>
      <p:sp>
        <p:nvSpPr>
          <p:cNvPr id="4" name="淘宝网chenying0907出品 4"/>
          <p:cNvSpPr/>
          <p:nvPr/>
        </p:nvSpPr>
        <p:spPr>
          <a:xfrm>
            <a:off x="914402" y="1482728"/>
            <a:ext cx="9141884" cy="2708275"/>
          </a:xfrm>
          <a:prstGeom prst="rect">
            <a:avLst/>
          </a:prstGeom>
          <a:solidFill>
            <a:schemeClr val="bg2">
              <a:lumMod val="90000"/>
            </a:schemeClr>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58372" name="Text Box 4"/>
          <p:cNvSpPr txBox="1">
            <a:spLocks noChangeArrowheads="1"/>
          </p:cNvSpPr>
          <p:nvPr/>
        </p:nvSpPr>
        <p:spPr bwMode="auto">
          <a:xfrm>
            <a:off x="1195917" y="1548531"/>
            <a:ext cx="8578849"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50000"/>
              </a:lnSpc>
              <a:spcBef>
                <a:spcPct val="50000"/>
              </a:spcBef>
            </a:pPr>
            <a:r>
              <a:rPr lang="zh-CN" altLang="en-US" sz="2400" dirty="0">
                <a:solidFill>
                  <a:srgbClr val="000000"/>
                </a:solidFill>
                <a:latin typeface="华文楷体" panose="02010600040101010101" pitchFamily="2" charset="-122"/>
                <a:ea typeface="华文楷体" panose="0201060004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狼孩之所以不能成为真正意义上的“人”，是因为它脱离了人类的社会环境，脱离了人类的集体生活，形成不了人所固有的特点</a:t>
            </a:r>
            <a:r>
              <a:rPr lang="zh-CN" altLang="en-US" sz="2800" dirty="0" smtClean="0">
                <a:solidFill>
                  <a:srgbClr val="000000"/>
                </a:solidFill>
                <a:latin typeface="宋体" panose="02010600030101010101" pitchFamily="2" charset="-122"/>
                <a:ea typeface="宋体" panose="02010600030101010101" pitchFamily="2" charset="-122"/>
              </a:rPr>
              <a:t>，既使</a:t>
            </a:r>
            <a:r>
              <a:rPr lang="zh-CN" altLang="en-US" sz="2800" dirty="0">
                <a:solidFill>
                  <a:srgbClr val="000000"/>
                </a:solidFill>
                <a:latin typeface="宋体" panose="02010600030101010101" pitchFamily="2" charset="-122"/>
                <a:ea typeface="宋体" panose="02010600030101010101" pitchFamily="2" charset="-122"/>
              </a:rPr>
              <a:t>具有人的自然属性也不能发展成为真正的人类。</a:t>
            </a:r>
          </a:p>
        </p:txBody>
      </p:sp>
      <p:sp>
        <p:nvSpPr>
          <p:cNvPr id="5" name="Freeform 13"/>
          <p:cNvSpPr>
            <a:spLocks noEditPoints="1"/>
          </p:cNvSpPr>
          <p:nvPr/>
        </p:nvSpPr>
        <p:spPr bwMode="auto">
          <a:xfrm>
            <a:off x="10219267" y="2613025"/>
            <a:ext cx="952500" cy="64293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B51B25"/>
          </a:solidFill>
          <a:ln>
            <a:noFill/>
          </a:ln>
        </p:spPr>
        <p:txBody>
          <a:bodyPr/>
          <a:lstStyle/>
          <a:p>
            <a:pPr eaLnBrk="1" fontAlgn="auto" hangingPunct="1">
              <a:spcBef>
                <a:spcPts val="0"/>
              </a:spcBef>
              <a:spcAft>
                <a:spcPts val="0"/>
              </a:spcAft>
              <a:defRPr/>
            </a:pPr>
            <a:endParaRPr lang="zh-CN" altLang="en-US" kern="0">
              <a:solidFill>
                <a:srgbClr val="294A5A"/>
              </a:solidFill>
              <a:latin typeface="Arial" panose="020B0604020202020204" pitchFamily="34" charset="0"/>
              <a:ea typeface="黑体" panose="02010609060101010101" pitchFamily="49" charset="-122"/>
              <a:cs typeface="Arial" panose="020B0604020202020204" pitchFamily="34" charset="0"/>
            </a:endParaRPr>
          </a:p>
        </p:txBody>
      </p:sp>
      <p:pic>
        <p:nvPicPr>
          <p:cNvPr id="58374" name="图片 27653" descr="mp7861703_1427266625859_2_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5917" y="4191000"/>
            <a:ext cx="3680883" cy="245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9" name="组合 8"/>
          <p:cNvGrpSpPr/>
          <p:nvPr/>
        </p:nvGrpSpPr>
        <p:grpSpPr bwMode="auto">
          <a:xfrm>
            <a:off x="2868086" y="203200"/>
            <a:ext cx="5564716" cy="615950"/>
            <a:chOff x="3071801" y="1285866"/>
            <a:chExt cx="4173469" cy="615553"/>
          </a:xfrm>
        </p:grpSpPr>
        <p:sp>
          <p:nvSpPr>
            <p:cNvPr id="10"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1" name="矩形 10"/>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500"/>
                                        <p:tgtEl>
                                          <p:spTgt spid="3"/>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817035" y="6107116"/>
            <a:ext cx="11374967"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zh-CN" altLang="en-US" sz="2800" dirty="0">
                <a:solidFill>
                  <a:srgbClr val="FF0000"/>
                </a:solidFill>
                <a:latin typeface="Calibri" panose="020F0502020204030204" pitchFamily="34" charset="0"/>
                <a:ea typeface="宋体" panose="02010600030101010101" pitchFamily="2" charset="-122"/>
              </a:rPr>
              <a:t>不同的人有不同的人生，根本区别在于人生观不同</a:t>
            </a:r>
          </a:p>
        </p:txBody>
      </p:sp>
      <p:pic>
        <p:nvPicPr>
          <p:cNvPr id="59395" name="图片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65185" y="3265488"/>
            <a:ext cx="4478867"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6" name="图片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8017" y="3336928"/>
            <a:ext cx="39370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7" name="图片 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3202" y="222250"/>
            <a:ext cx="3577167" cy="249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8" name="图片 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06336" y="228600"/>
            <a:ext cx="3824817" cy="248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9" name="图片 6"/>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99969" y="214316"/>
            <a:ext cx="3865033" cy="249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00" name="TextBox 1"/>
          <p:cNvSpPr txBox="1">
            <a:spLocks noChangeArrowheads="1"/>
          </p:cNvSpPr>
          <p:nvPr/>
        </p:nvSpPr>
        <p:spPr bwMode="auto">
          <a:xfrm>
            <a:off x="1270000" y="2697163"/>
            <a:ext cx="134831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钟扬</a:t>
            </a:r>
          </a:p>
        </p:txBody>
      </p:sp>
      <p:sp>
        <p:nvSpPr>
          <p:cNvPr id="59401" name="矩形 2"/>
          <p:cNvSpPr>
            <a:spLocks noChangeArrowheads="1"/>
          </p:cNvSpPr>
          <p:nvPr/>
        </p:nvSpPr>
        <p:spPr bwMode="auto">
          <a:xfrm>
            <a:off x="5173133" y="2608264"/>
            <a:ext cx="144783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汪品先 </a:t>
            </a:r>
          </a:p>
        </p:txBody>
      </p:sp>
      <p:sp>
        <p:nvSpPr>
          <p:cNvPr id="59402" name="矩形 3"/>
          <p:cNvSpPr>
            <a:spLocks noChangeArrowheads="1"/>
          </p:cNvSpPr>
          <p:nvPr/>
        </p:nvSpPr>
        <p:spPr bwMode="auto">
          <a:xfrm>
            <a:off x="9544053" y="2608264"/>
            <a:ext cx="126669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a:solidFill>
                  <a:srgbClr val="000000"/>
                </a:solidFill>
                <a:latin typeface="宋体" panose="02010600030101010101" pitchFamily="2" charset="-122"/>
                <a:ea typeface="宋体" panose="02010600030101010101" pitchFamily="2" charset="-122"/>
              </a:rPr>
              <a:t>吴孟超</a:t>
            </a:r>
          </a:p>
        </p:txBody>
      </p:sp>
      <p:sp>
        <p:nvSpPr>
          <p:cNvPr id="59403" name="矩形 4"/>
          <p:cNvSpPr>
            <a:spLocks noChangeArrowheads="1"/>
          </p:cNvSpPr>
          <p:nvPr/>
        </p:nvSpPr>
        <p:spPr bwMode="auto">
          <a:xfrm>
            <a:off x="1155702" y="5457826"/>
            <a:ext cx="126669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a:solidFill>
                  <a:srgbClr val="000000"/>
                </a:solidFill>
                <a:latin typeface="宋体" panose="02010600030101010101" pitchFamily="2" charset="-122"/>
                <a:ea typeface="宋体" panose="02010600030101010101" pitchFamily="2" charset="-122"/>
              </a:rPr>
              <a:t>殷沙漫</a:t>
            </a:r>
          </a:p>
        </p:txBody>
      </p:sp>
      <p:sp>
        <p:nvSpPr>
          <p:cNvPr id="59404" name="TextBox 6"/>
          <p:cNvSpPr txBox="1">
            <a:spLocks noChangeArrowheads="1"/>
          </p:cNvSpPr>
          <p:nvPr/>
        </p:nvSpPr>
        <p:spPr bwMode="auto">
          <a:xfrm>
            <a:off x="9999241" y="3657600"/>
            <a:ext cx="1477328"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五假副部</a:t>
            </a:r>
            <a:endParaRPr lang="en-US" altLang="zh-CN" sz="2800">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卢恩光</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1454152" y="3176588"/>
            <a:ext cx="404283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人生观是什么？</a:t>
            </a:r>
          </a:p>
        </p:txBody>
      </p:sp>
      <p:pic>
        <p:nvPicPr>
          <p:cNvPr id="60419"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3317" y="2144489"/>
            <a:ext cx="5278967" cy="4049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11" name="组合 10"/>
          <p:cNvGrpSpPr/>
          <p:nvPr/>
        </p:nvGrpSpPr>
        <p:grpSpPr bwMode="auto">
          <a:xfrm>
            <a:off x="2868086" y="203200"/>
            <a:ext cx="5564716" cy="615950"/>
            <a:chOff x="3071801" y="1285866"/>
            <a:chExt cx="4173469" cy="615553"/>
          </a:xfrm>
        </p:grpSpPr>
        <p:sp>
          <p:nvSpPr>
            <p:cNvPr id="12"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3" name="矩形 12"/>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
        <p:nvSpPr>
          <p:cNvPr id="60424" name="矩形 14"/>
          <p:cNvSpPr>
            <a:spLocks noChangeArrowheads="1"/>
          </p:cNvSpPr>
          <p:nvPr/>
        </p:nvSpPr>
        <p:spPr bwMode="auto">
          <a:xfrm>
            <a:off x="1062569" y="1176339"/>
            <a:ext cx="560916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（二）人生观的主要内容</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512484" y="3243266"/>
            <a:ext cx="8940800" cy="185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人为什么活着？</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人生目的</a:t>
            </a:r>
            <a:endParaRPr lang="en-US" altLang="zh-CN" sz="2800" b="1" dirty="0">
              <a:solidFill>
                <a:srgbClr val="000000"/>
              </a:solidFill>
              <a:latin typeface="宋体" panose="02010600030101010101" pitchFamily="2" charset="-122"/>
              <a:ea typeface="宋体" panose="02010600030101010101" pitchFamily="2" charset="-122"/>
            </a:endParaRPr>
          </a:p>
          <a:p>
            <a:pPr marL="228600" indent="-228600">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人应当怎样活着？</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人生态度</a:t>
            </a:r>
            <a:endParaRPr lang="en-US" altLang="zh-CN" sz="2800" b="1" dirty="0">
              <a:solidFill>
                <a:srgbClr val="000000"/>
              </a:solidFill>
              <a:latin typeface="宋体" panose="02010600030101010101" pitchFamily="2" charset="-122"/>
              <a:ea typeface="宋体" panose="02010600030101010101" pitchFamily="2" charset="-122"/>
            </a:endParaRPr>
          </a:p>
          <a:p>
            <a:pPr marL="228600" indent="-228600">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什么样的人生才有价值？</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人生价值</a:t>
            </a:r>
            <a:endParaRPr lang="zh-CN" altLang="en-US" sz="2000" b="1" dirty="0">
              <a:solidFill>
                <a:srgbClr val="000000"/>
              </a:solidFill>
              <a:latin typeface="Arial" panose="020B0604020202020204" pitchFamily="34" charset="0"/>
              <a:ea typeface="楷体_GB2312" panose="02010609030101010101" pitchFamily="49" charset="-122"/>
            </a:endParaRPr>
          </a:p>
        </p:txBody>
      </p:sp>
      <p:sp>
        <p:nvSpPr>
          <p:cNvPr id="61443" name="TextBox 3"/>
          <p:cNvSpPr txBox="1">
            <a:spLocks noChangeArrowheads="1"/>
          </p:cNvSpPr>
          <p:nvPr/>
        </p:nvSpPr>
        <p:spPr bwMode="auto">
          <a:xfrm>
            <a:off x="3149602" y="2209801"/>
            <a:ext cx="571076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人生观需要回答三个问题</a:t>
            </a:r>
          </a:p>
        </p:txBody>
      </p:sp>
      <p:sp>
        <p:nvSpPr>
          <p:cNvPr id="9"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11" name="组合 10"/>
          <p:cNvGrpSpPr/>
          <p:nvPr/>
        </p:nvGrpSpPr>
        <p:grpSpPr bwMode="auto">
          <a:xfrm>
            <a:off x="2868086" y="203200"/>
            <a:ext cx="5564716" cy="615950"/>
            <a:chOff x="3071801" y="1285866"/>
            <a:chExt cx="4173469" cy="615553"/>
          </a:xfrm>
        </p:grpSpPr>
        <p:sp>
          <p:nvSpPr>
            <p:cNvPr id="12"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3" name="矩形 12"/>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
        <p:nvSpPr>
          <p:cNvPr id="61448" name="矩形 14"/>
          <p:cNvSpPr>
            <a:spLocks noChangeArrowheads="1"/>
          </p:cNvSpPr>
          <p:nvPr/>
        </p:nvSpPr>
        <p:spPr bwMode="auto">
          <a:xfrm>
            <a:off x="1062569" y="1176339"/>
            <a:ext cx="560916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（二）人生观的主要内容</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6"/>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4FB32FF3-204C-4C20-8041-8428A504C56C}"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18</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62467" name="Text Box 3"/>
          <p:cNvSpPr txBox="1">
            <a:spLocks noChangeArrowheads="1"/>
          </p:cNvSpPr>
          <p:nvPr/>
        </p:nvSpPr>
        <p:spPr bwMode="auto">
          <a:xfrm>
            <a:off x="1219200" y="2351312"/>
            <a:ext cx="9956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50000"/>
              </a:lnSpc>
              <a:buClr>
                <a:srgbClr val="2DB6B3"/>
              </a:buClr>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a:t>
            </a:r>
            <a:r>
              <a:rPr lang="zh-CN" altLang="en-US" sz="2800" dirty="0">
                <a:solidFill>
                  <a:srgbClr val="C00000"/>
                </a:solidFill>
                <a:latin typeface="宋体" panose="02010600030101010101" pitchFamily="2" charset="-122"/>
                <a:ea typeface="宋体" panose="02010600030101010101" pitchFamily="2" charset="-122"/>
              </a:rPr>
              <a:t>世界观</a:t>
            </a:r>
            <a:r>
              <a:rPr lang="en-US" altLang="zh-CN" sz="2800" dirty="0">
                <a:solidFill>
                  <a:srgbClr val="C00000"/>
                </a:solidFill>
                <a:latin typeface="宋体" panose="02010600030101010101" pitchFamily="2" charset="-122"/>
                <a:ea typeface="宋体" panose="02010600030101010101" pitchFamily="2" charset="-122"/>
              </a:rPr>
              <a:t>】</a:t>
            </a:r>
          </a:p>
          <a:p>
            <a:pPr eaLnBrk="1" hangingPunct="1">
              <a:lnSpc>
                <a:spcPct val="150000"/>
              </a:lnSpc>
              <a:buClr>
                <a:srgbClr val="2DB6B3"/>
              </a:buClr>
              <a:buFont typeface="Wingdings" panose="05000000000000000000" pitchFamily="2" charset="2"/>
              <a:buNone/>
            </a:pPr>
            <a:r>
              <a:rPr lang="zh-CN" altLang="en-US" sz="2800" b="0" dirty="0">
                <a:solidFill>
                  <a:srgbClr val="000000"/>
                </a:solidFill>
                <a:latin typeface="宋体" panose="02010600030101010101" pitchFamily="2" charset="-122"/>
                <a:ea typeface="宋体" panose="02010600030101010101" pitchFamily="2" charset="-122"/>
              </a:rPr>
              <a:t>就是人们对生活在其中的世界以及人与世界的关系的总体看法和根本观点</a:t>
            </a:r>
            <a:r>
              <a:rPr lang="zh-CN" altLang="en-US" sz="2800" b="0" dirty="0" smtClean="0">
                <a:solidFill>
                  <a:srgbClr val="000000"/>
                </a:solidFill>
                <a:latin typeface="宋体" panose="02010600030101010101" pitchFamily="2" charset="-122"/>
                <a:ea typeface="宋体" panose="02010600030101010101" pitchFamily="2" charset="-122"/>
              </a:rPr>
              <a:t>。</a:t>
            </a:r>
            <a:endParaRPr lang="en-US" altLang="zh-CN" sz="2800" b="0" dirty="0">
              <a:solidFill>
                <a:srgbClr val="000000"/>
              </a:solidFill>
              <a:latin typeface="宋体" panose="02010600030101010101" pitchFamily="2" charset="-122"/>
              <a:ea typeface="宋体" panose="02010600030101010101" pitchFamily="2" charset="-122"/>
            </a:endParaRPr>
          </a:p>
          <a:p>
            <a:pPr eaLnBrk="1" hangingPunct="1">
              <a:lnSpc>
                <a:spcPct val="150000"/>
              </a:lnSpc>
              <a:buClr>
                <a:srgbClr val="2DB6B3"/>
              </a:buClr>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a:t>
            </a:r>
            <a:r>
              <a:rPr lang="zh-CN" altLang="en-US" sz="2800" dirty="0">
                <a:solidFill>
                  <a:srgbClr val="C00000"/>
                </a:solidFill>
                <a:latin typeface="宋体" panose="02010600030101010101" pitchFamily="2" charset="-122"/>
                <a:ea typeface="宋体" panose="02010600030101010101" pitchFamily="2" charset="-122"/>
              </a:rPr>
              <a:t>人生观</a:t>
            </a:r>
            <a:r>
              <a:rPr lang="en-US" altLang="zh-CN" sz="2800" dirty="0">
                <a:solidFill>
                  <a:srgbClr val="C00000"/>
                </a:solidFill>
                <a:latin typeface="宋体" panose="02010600030101010101" pitchFamily="2" charset="-122"/>
                <a:ea typeface="宋体" panose="02010600030101010101" pitchFamily="2" charset="-122"/>
              </a:rPr>
              <a:t>】</a:t>
            </a:r>
          </a:p>
          <a:p>
            <a:pPr eaLnBrk="1" hangingPunct="1">
              <a:lnSpc>
                <a:spcPct val="150000"/>
              </a:lnSpc>
              <a:buClr>
                <a:srgbClr val="2DB6B3"/>
              </a:buClr>
              <a:buFont typeface="Wingdings" panose="05000000000000000000" pitchFamily="2" charset="2"/>
              <a:buNone/>
            </a:pPr>
            <a:r>
              <a:rPr lang="zh-CN" altLang="en-US" sz="2800" b="0" dirty="0">
                <a:solidFill>
                  <a:srgbClr val="000000"/>
                </a:solidFill>
                <a:latin typeface="宋体" panose="02010600030101010101" pitchFamily="2" charset="-122"/>
                <a:ea typeface="宋体" panose="02010600030101010101" pitchFamily="2" charset="-122"/>
              </a:rPr>
              <a:t>是人们在实践中形成的对于人生目的和意义的根本看法。</a:t>
            </a:r>
          </a:p>
        </p:txBody>
      </p:sp>
      <p:sp>
        <p:nvSpPr>
          <p:cNvPr id="62468" name="矩形 7"/>
          <p:cNvSpPr>
            <a:spLocks noChangeArrowheads="1"/>
          </p:cNvSpPr>
          <p:nvPr/>
        </p:nvSpPr>
        <p:spPr bwMode="auto">
          <a:xfrm>
            <a:off x="1107019" y="1295400"/>
            <a:ext cx="560916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（三）人生观与世界观</a:t>
            </a:r>
          </a:p>
        </p:txBody>
      </p:sp>
      <p:cxnSp>
        <p:nvCxnSpPr>
          <p:cNvPr id="10" name="直接连接符 9"/>
          <p:cNvCxnSpPr>
            <a:cxnSpLocks noChangeShapeType="1"/>
          </p:cNvCxnSpPr>
          <p:nvPr/>
        </p:nvCxnSpPr>
        <p:spPr bwMode="auto">
          <a:xfrm>
            <a:off x="1117600" y="4294639"/>
            <a:ext cx="9753600" cy="0"/>
          </a:xfrm>
          <a:prstGeom prst="line">
            <a:avLst/>
          </a:prstGeom>
          <a:noFill/>
          <a:ln w="12700" algn="ctr">
            <a:solidFill>
              <a:srgbClr val="595959"/>
            </a:solidFill>
            <a:prstDash val="sysDash"/>
            <a:miter lim="800000"/>
            <a:headEnd type="oval" w="med" len="med"/>
            <a:tailEnd type="oval" w="med" len="med"/>
          </a:ln>
          <a:extLst>
            <a:ext uri="{909E8E84-426E-40DD-AFC4-6F175D3DCCD1}">
              <a14:hiddenFill xmlns:a14="http://schemas.microsoft.com/office/drawing/2010/main" xmlns="">
                <a:noFill/>
              </a14:hiddenFill>
            </a:ext>
          </a:extLst>
        </p:spPr>
      </p:cxnSp>
      <p:sp>
        <p:nvSpPr>
          <p:cNvPr id="11"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13" name="组合 12"/>
          <p:cNvGrpSpPr/>
          <p:nvPr/>
        </p:nvGrpSpPr>
        <p:grpSpPr bwMode="auto">
          <a:xfrm>
            <a:off x="2868086" y="203200"/>
            <a:ext cx="5564716" cy="615950"/>
            <a:chOff x="3071801" y="1285866"/>
            <a:chExt cx="4173469" cy="615553"/>
          </a:xfrm>
        </p:grpSpPr>
        <p:sp>
          <p:nvSpPr>
            <p:cNvPr id="14"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5" name="矩形 14"/>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组合 1"/>
          <p:cNvGrpSpPr/>
          <p:nvPr/>
        </p:nvGrpSpPr>
        <p:grpSpPr bwMode="auto">
          <a:xfrm>
            <a:off x="2743202" y="1725613"/>
            <a:ext cx="6076951" cy="2925762"/>
            <a:chOff x="2057400" y="1409610"/>
            <a:chExt cx="4557713" cy="2925763"/>
          </a:xfrm>
        </p:grpSpPr>
        <p:sp>
          <p:nvSpPr>
            <p:cNvPr id="7" name="Oval 2"/>
            <p:cNvSpPr txBox="1">
              <a:spLocks noRot="1" noChangeArrowheads="1"/>
            </p:cNvSpPr>
            <p:nvPr/>
          </p:nvSpPr>
          <p:spPr bwMode="auto">
            <a:xfrm>
              <a:off x="2057400" y="1409610"/>
              <a:ext cx="4557713" cy="2925763"/>
            </a:xfrm>
            <a:prstGeom prst="ellipse">
              <a:avLst/>
            </a:prstGeom>
            <a:solidFill>
              <a:srgbClr val="FFCCCC"/>
            </a:solidFill>
            <a:ln w="28575">
              <a:noFill/>
              <a:round/>
            </a:ln>
            <a:effectLst/>
          </p:spPr>
          <p:txBody>
            <a:bodyPr/>
            <a:lstStyle>
              <a:lvl1pPr marL="342900" indent="-342900" algn="l" rtl="0" fontAlgn="base">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75000"/>
                <a:buFont typeface="Wingdings" panose="05000000000000000000"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75000"/>
                <a:buFont typeface="Wingdings" panose="05000000000000000000"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hlink"/>
                </a:buClr>
                <a:buSzPct val="75000"/>
                <a:buFont typeface="Wingdings" panose="05000000000000000000"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9pPr>
            </a:lstStyle>
            <a:p>
              <a:pPr eaLnBrk="1" hangingPunct="1">
                <a:buClr>
                  <a:srgbClr val="DC5900"/>
                </a:buClr>
                <a:buFont typeface="Wingdings" panose="05000000000000000000" pitchFamily="2" charset="2"/>
                <a:buNone/>
                <a:defRPr/>
              </a:pPr>
              <a:r>
                <a:rPr lang="zh-CN" altLang="zh-CN" kern="0" dirty="0" smtClean="0">
                  <a:solidFill>
                    <a:srgbClr val="FFFFFF"/>
                  </a:solidFill>
                  <a:ea typeface="宋体" panose="02010600030101010101" pitchFamily="2" charset="-122"/>
                </a:rPr>
                <a:t>  </a:t>
              </a:r>
              <a:endParaRPr lang="en-US" altLang="zh-CN" kern="0" dirty="0" smtClean="0">
                <a:solidFill>
                  <a:srgbClr val="FFFFFF"/>
                </a:solidFill>
                <a:ea typeface="宋体" panose="02010600030101010101" pitchFamily="2" charset="-122"/>
              </a:endParaRPr>
            </a:p>
          </p:txBody>
        </p:sp>
        <p:sp>
          <p:nvSpPr>
            <p:cNvPr id="9" name="Oval 4"/>
            <p:cNvSpPr>
              <a:spLocks noChangeArrowheads="1"/>
            </p:cNvSpPr>
            <p:nvPr/>
          </p:nvSpPr>
          <p:spPr bwMode="auto">
            <a:xfrm>
              <a:off x="3278188" y="1782672"/>
              <a:ext cx="3295650" cy="2179639"/>
            </a:xfrm>
            <a:prstGeom prst="ellipse">
              <a:avLst/>
            </a:prstGeom>
            <a:solidFill>
              <a:srgbClr val="FF9966"/>
            </a:solidFill>
            <a:ln w="28575" cmpd="sng">
              <a:no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panose="020B0604020202020204" pitchFamily="34" charset="0"/>
                <a:ea typeface="黑体" panose="02010609060101010101" pitchFamily="49" charset="-122"/>
                <a:cs typeface="Arial" panose="020B0604020202020204" pitchFamily="34" charset="0"/>
              </a:endParaRPr>
            </a:p>
          </p:txBody>
        </p:sp>
        <p:sp>
          <p:nvSpPr>
            <p:cNvPr id="12" name="Oval 7"/>
            <p:cNvSpPr>
              <a:spLocks noChangeArrowheads="1"/>
            </p:cNvSpPr>
            <p:nvPr/>
          </p:nvSpPr>
          <p:spPr bwMode="auto">
            <a:xfrm>
              <a:off x="4560888" y="2271622"/>
              <a:ext cx="1981200" cy="1203325"/>
            </a:xfrm>
            <a:prstGeom prst="ellipse">
              <a:avLst/>
            </a:prstGeom>
            <a:solidFill>
              <a:srgbClr val="F8D69E"/>
            </a:solidFill>
            <a:ln w="38100" cmpd="sng">
              <a:noFill/>
              <a:rou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panose="020B0604020202020204" pitchFamily="34" charset="0"/>
                <a:ea typeface="黑体" panose="02010609060101010101" pitchFamily="49" charset="-122"/>
                <a:cs typeface="Arial" panose="020B0604020202020204" pitchFamily="34" charset="0"/>
              </a:endParaRPr>
            </a:p>
          </p:txBody>
        </p:sp>
        <p:sp>
          <p:nvSpPr>
            <p:cNvPr id="63507" name="TextBox 2"/>
            <p:cNvSpPr txBox="1">
              <a:spLocks noChangeArrowheads="1"/>
            </p:cNvSpPr>
            <p:nvPr/>
          </p:nvSpPr>
          <p:spPr bwMode="auto">
            <a:xfrm>
              <a:off x="2523177" y="2298294"/>
              <a:ext cx="623248"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世界观</a:t>
              </a:r>
            </a:p>
          </p:txBody>
        </p:sp>
        <p:sp>
          <p:nvSpPr>
            <p:cNvPr id="63508" name="TextBox 3"/>
            <p:cNvSpPr txBox="1">
              <a:spLocks noChangeArrowheads="1"/>
            </p:cNvSpPr>
            <p:nvPr/>
          </p:nvSpPr>
          <p:spPr bwMode="auto">
            <a:xfrm>
              <a:off x="3796352" y="2271622"/>
              <a:ext cx="623248" cy="140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人生观</a:t>
              </a:r>
            </a:p>
          </p:txBody>
        </p:sp>
        <p:sp>
          <p:nvSpPr>
            <p:cNvPr id="63509" name="TextBox 5"/>
            <p:cNvSpPr txBox="1">
              <a:spLocks noChangeArrowheads="1"/>
            </p:cNvSpPr>
            <p:nvPr/>
          </p:nvSpPr>
          <p:spPr bwMode="auto">
            <a:xfrm>
              <a:off x="4813381" y="2320835"/>
              <a:ext cx="1107996"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价值观</a:t>
              </a:r>
            </a:p>
          </p:txBody>
        </p:sp>
      </p:grpSp>
      <p:sp>
        <p:nvSpPr>
          <p:cNvPr id="63491" name="Text Box 8"/>
          <p:cNvSpPr txBox="1">
            <a:spLocks noChangeArrowheads="1"/>
          </p:cNvSpPr>
          <p:nvPr/>
        </p:nvSpPr>
        <p:spPr bwMode="auto">
          <a:xfrm>
            <a:off x="5486400" y="5943600"/>
            <a:ext cx="1828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反作用</a:t>
            </a:r>
          </a:p>
        </p:txBody>
      </p:sp>
      <p:sp>
        <p:nvSpPr>
          <p:cNvPr id="63492" name="右箭头 13"/>
          <p:cNvSpPr>
            <a:spLocks noChangeArrowheads="1"/>
          </p:cNvSpPr>
          <p:nvPr/>
        </p:nvSpPr>
        <p:spPr bwMode="auto">
          <a:xfrm>
            <a:off x="4993219" y="4938713"/>
            <a:ext cx="2815167" cy="741362"/>
          </a:xfrm>
          <a:prstGeom prst="rightArrow">
            <a:avLst>
              <a:gd name="adj1" fmla="val 50000"/>
              <a:gd name="adj2" fmla="val 50011"/>
            </a:avLst>
          </a:prstGeom>
          <a:solidFill>
            <a:srgbClr val="F8D69E"/>
          </a:solidFill>
          <a:ln w="9525" algn="ctr">
            <a:solidFill>
              <a:schemeClr val="tx1"/>
            </a:solidFill>
            <a:round/>
          </a:ln>
        </p:spPr>
        <p:txBody>
          <a:bodyPr/>
          <a:lstStyle/>
          <a:p>
            <a:pPr>
              <a:lnSpc>
                <a:spcPct val="150000"/>
              </a:lnSpc>
              <a:buClr>
                <a:srgbClr val="2DB6B3"/>
              </a:buClr>
              <a:buFont typeface="Wingdings" panose="05000000000000000000" pitchFamily="2" charset="2"/>
              <a:buChar char="§"/>
            </a:pPr>
            <a:endParaRPr lang="zh-CN" altLang="en-US" sz="3600" b="1">
              <a:solidFill>
                <a:srgbClr val="0000FF"/>
              </a:solidFill>
              <a:latin typeface="Arial" panose="020B0604020202020204" pitchFamily="34" charset="0"/>
              <a:ea typeface="黑体" panose="02010609060101010101" pitchFamily="49" charset="-122"/>
            </a:endParaRPr>
          </a:p>
        </p:txBody>
      </p:sp>
      <p:sp>
        <p:nvSpPr>
          <p:cNvPr id="63493" name="右箭头 24"/>
          <p:cNvSpPr>
            <a:spLocks noChangeArrowheads="1"/>
          </p:cNvSpPr>
          <p:nvPr/>
        </p:nvSpPr>
        <p:spPr bwMode="auto">
          <a:xfrm rot="10800000">
            <a:off x="4891619" y="5410203"/>
            <a:ext cx="2815167" cy="741363"/>
          </a:xfrm>
          <a:prstGeom prst="rightArrow">
            <a:avLst>
              <a:gd name="adj1" fmla="val 50000"/>
              <a:gd name="adj2" fmla="val 50011"/>
            </a:avLst>
          </a:prstGeom>
          <a:solidFill>
            <a:srgbClr val="F8D69E"/>
          </a:solidFill>
          <a:ln w="9525" algn="ctr">
            <a:solidFill>
              <a:schemeClr val="tx1"/>
            </a:solidFill>
            <a:round/>
          </a:ln>
        </p:spPr>
        <p:txBody>
          <a:bodyPr/>
          <a:lstStyle/>
          <a:p>
            <a:pPr>
              <a:lnSpc>
                <a:spcPct val="150000"/>
              </a:lnSpc>
              <a:buClr>
                <a:srgbClr val="2DB6B3"/>
              </a:buClr>
              <a:buFont typeface="Wingdings" panose="05000000000000000000" pitchFamily="2" charset="2"/>
              <a:buChar char="§"/>
            </a:pPr>
            <a:endParaRPr lang="zh-CN" altLang="en-US" sz="3600" b="1">
              <a:solidFill>
                <a:srgbClr val="0000FF"/>
              </a:solidFill>
              <a:latin typeface="Arial" panose="020B0604020202020204" pitchFamily="34" charset="0"/>
              <a:ea typeface="黑体" panose="02010609060101010101" pitchFamily="49" charset="-122"/>
            </a:endParaRPr>
          </a:p>
        </p:txBody>
      </p:sp>
      <p:sp>
        <p:nvSpPr>
          <p:cNvPr id="63494" name="Text Box 7"/>
          <p:cNvSpPr txBox="1">
            <a:spLocks noChangeArrowheads="1"/>
          </p:cNvSpPr>
          <p:nvPr/>
        </p:nvSpPr>
        <p:spPr bwMode="auto">
          <a:xfrm>
            <a:off x="5674784" y="4495800"/>
            <a:ext cx="1236133"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决定</a:t>
            </a:r>
          </a:p>
        </p:txBody>
      </p:sp>
      <p:sp>
        <p:nvSpPr>
          <p:cNvPr id="63495" name="矩形 2"/>
          <p:cNvSpPr>
            <a:spLocks noChangeArrowheads="1"/>
          </p:cNvSpPr>
          <p:nvPr/>
        </p:nvSpPr>
        <p:spPr bwMode="auto">
          <a:xfrm>
            <a:off x="2258486" y="5089526"/>
            <a:ext cx="126669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世界观</a:t>
            </a:r>
          </a:p>
        </p:txBody>
      </p:sp>
      <p:sp>
        <p:nvSpPr>
          <p:cNvPr id="63496" name="矩形 4"/>
          <p:cNvSpPr>
            <a:spLocks noChangeArrowheads="1"/>
          </p:cNvSpPr>
          <p:nvPr/>
        </p:nvSpPr>
        <p:spPr bwMode="auto">
          <a:xfrm>
            <a:off x="8470902" y="5219701"/>
            <a:ext cx="126669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人生观</a:t>
            </a:r>
          </a:p>
        </p:txBody>
      </p:sp>
      <p:sp>
        <p:nvSpPr>
          <p:cNvPr id="63497" name="矩形 19"/>
          <p:cNvSpPr>
            <a:spLocks noChangeArrowheads="1"/>
          </p:cNvSpPr>
          <p:nvPr/>
        </p:nvSpPr>
        <p:spPr bwMode="auto">
          <a:xfrm>
            <a:off x="309035" y="954091"/>
            <a:ext cx="9328151"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（三）世界观和人生观的关系</a:t>
            </a:r>
          </a:p>
        </p:txBody>
      </p:sp>
      <p:sp>
        <p:nvSpPr>
          <p:cNvPr id="21"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23" name="组合 22"/>
          <p:cNvGrpSpPr/>
          <p:nvPr/>
        </p:nvGrpSpPr>
        <p:grpSpPr bwMode="auto">
          <a:xfrm>
            <a:off x="2868086" y="203200"/>
            <a:ext cx="5564716" cy="615950"/>
            <a:chOff x="3071801" y="1285866"/>
            <a:chExt cx="4173469" cy="615553"/>
          </a:xfrm>
        </p:grpSpPr>
        <p:sp>
          <p:nvSpPr>
            <p:cNvPr id="24"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25" name="矩形 24"/>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057401" y="1959428"/>
            <a:ext cx="7239000" cy="609600"/>
          </a:xfrm>
        </p:spPr>
        <p:txBody>
          <a:bodyPr>
            <a:normAutofit/>
          </a:bodyPr>
          <a:lstStyle/>
          <a:p>
            <a:pPr eaLnBrk="1" hangingPunct="1"/>
            <a:r>
              <a:rPr lang="zh-CN" altLang="en-US" sz="3600" dirty="0" smtClean="0">
                <a:latin typeface="华文中宋" panose="02010600040101010101" pitchFamily="2" charset="-122"/>
                <a:ea typeface="华文中宋" panose="02010600040101010101" pitchFamily="2" charset="-122"/>
                <a:cs typeface="Arial" panose="020B0604020202020204" pitchFamily="34" charset="0"/>
              </a:rPr>
              <a:t>第一节  人生观是对人生的总看法</a:t>
            </a:r>
          </a:p>
        </p:txBody>
      </p:sp>
      <p:sp>
        <p:nvSpPr>
          <p:cNvPr id="7" name="矩形 1"/>
          <p:cNvSpPr>
            <a:spLocks noChangeArrowheads="1"/>
          </p:cNvSpPr>
          <p:nvPr/>
        </p:nvSpPr>
        <p:spPr bwMode="auto">
          <a:xfrm>
            <a:off x="2195286" y="3026229"/>
            <a:ext cx="8432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一、人生与人生观</a:t>
            </a:r>
          </a:p>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二、个人与社会的辩证关系</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69C12194-8C85-49E0-A7C7-A2B447C7071B}"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20</a:t>
            </a:fld>
            <a:endParaRPr lang="en-US" altLang="zh-CN" sz="1400">
              <a:solidFill>
                <a:srgbClr val="FFFFFF"/>
              </a:solidFill>
              <a:latin typeface="Times New Roman" panose="02020603050405020304" pitchFamily="18" charset="0"/>
              <a:ea typeface="宋体" panose="02010600030101010101" pitchFamily="2" charset="-122"/>
            </a:endParaRPr>
          </a:p>
        </p:txBody>
      </p:sp>
      <p:grpSp>
        <p:nvGrpSpPr>
          <p:cNvPr id="5" name="组合 4"/>
          <p:cNvGrpSpPr/>
          <p:nvPr/>
        </p:nvGrpSpPr>
        <p:grpSpPr bwMode="auto">
          <a:xfrm>
            <a:off x="2868086" y="477838"/>
            <a:ext cx="6885516" cy="615950"/>
            <a:chOff x="3071801" y="1285866"/>
            <a:chExt cx="5163981" cy="615553"/>
          </a:xfrm>
        </p:grpSpPr>
        <p:sp>
          <p:nvSpPr>
            <p:cNvPr id="6"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7" name="矩形 6"/>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二、个人与社会的辩证关系</a:t>
              </a:r>
            </a:p>
          </p:txBody>
        </p:sp>
      </p:grpSp>
      <p:sp>
        <p:nvSpPr>
          <p:cNvPr id="8" name="矩形 2"/>
          <p:cNvSpPr>
            <a:spLocks noChangeArrowheads="1"/>
          </p:cNvSpPr>
          <p:nvPr/>
        </p:nvSpPr>
        <p:spPr bwMode="auto">
          <a:xfrm>
            <a:off x="2443845" y="2166260"/>
            <a:ext cx="853228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（一）个人与社会对立统一</a:t>
            </a:r>
            <a:endParaRPr lang="en-US" altLang="zh-CN" sz="2800" b="1" dirty="0">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（二）个人利益与社会利益的统一</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69C12194-8C85-49E0-A7C7-A2B447C7071B}"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21</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65539" name="Rectangle 2"/>
          <p:cNvSpPr>
            <a:spLocks noGrp="1" noChangeArrowheads="1"/>
          </p:cNvSpPr>
          <p:nvPr>
            <p:ph type="title" idx="4294967295"/>
          </p:nvPr>
        </p:nvSpPr>
        <p:spPr>
          <a:xfrm>
            <a:off x="2761343" y="1143000"/>
            <a:ext cx="5747657" cy="914400"/>
          </a:xfrm>
        </p:spPr>
        <p:txBody>
          <a:bodyPr/>
          <a:lstStyle/>
          <a:p>
            <a:pPr eaLnBrk="1" hangingPunct="1"/>
            <a:r>
              <a:rPr lang="zh-CN" altLang="en-US" sz="3600" dirty="0" smtClean="0">
                <a:latin typeface="华文中宋" panose="02010600040101010101" pitchFamily="2" charset="-122"/>
                <a:ea typeface="华文中宋" panose="02010600040101010101" pitchFamily="2" charset="-122"/>
                <a:cs typeface="Arial" panose="020B0604020202020204" pitchFamily="34" charset="0"/>
              </a:rPr>
              <a:t>第二节  正确的人生观</a:t>
            </a:r>
          </a:p>
        </p:txBody>
      </p:sp>
      <p:sp>
        <p:nvSpPr>
          <p:cNvPr id="65540" name="矩形 1"/>
          <p:cNvSpPr>
            <a:spLocks noChangeArrowheads="1"/>
          </p:cNvSpPr>
          <p:nvPr/>
        </p:nvSpPr>
        <p:spPr bwMode="auto">
          <a:xfrm>
            <a:off x="2848429" y="2471059"/>
            <a:ext cx="8128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一、科学高尚的人生追求</a:t>
            </a:r>
          </a:p>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二、积极进取的人生态度</a:t>
            </a:r>
          </a:p>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三、人生价值的评价与实现</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p:cNvSpPr txBox="1">
            <a:spLocks noChangeArrowheads="1"/>
          </p:cNvSpPr>
          <p:nvPr/>
        </p:nvSpPr>
        <p:spPr bwMode="auto">
          <a:xfrm>
            <a:off x="2336802" y="1465266"/>
            <a:ext cx="3105151"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zh-CN" altLang="en-US" sz="2800" dirty="0">
                <a:solidFill>
                  <a:srgbClr val="C00000"/>
                </a:solidFill>
                <a:latin typeface="宋体" panose="02010600030101010101" pitchFamily="2" charset="-122"/>
                <a:ea typeface="宋体" panose="02010600030101010101" pitchFamily="2" charset="-122"/>
              </a:rPr>
              <a:t>人生需要目的</a:t>
            </a:r>
          </a:p>
        </p:txBody>
      </p:sp>
      <p:sp>
        <p:nvSpPr>
          <p:cNvPr id="94212" name="TextBox 3"/>
          <p:cNvSpPr txBox="1">
            <a:spLocks noChangeArrowheads="1"/>
          </p:cNvSpPr>
          <p:nvPr/>
        </p:nvSpPr>
        <p:spPr bwMode="auto">
          <a:xfrm>
            <a:off x="1062569" y="2438403"/>
            <a:ext cx="10113433"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457200" indent="-457200" eaLnBrk="1" hangingPunct="1">
              <a:buFont typeface="Arial" panose="020B0604020202020204" pitchFamily="34" charset="0"/>
              <a:buChar char="•"/>
              <a:defRPr/>
            </a:pPr>
            <a:r>
              <a:rPr lang="zh-CN" altLang="en-US" sz="2800" dirty="0">
                <a:solidFill>
                  <a:srgbClr val="000000"/>
                </a:solidFill>
                <a:latin typeface="宋体" panose="02010600030101010101" pitchFamily="2" charset="-122"/>
                <a:ea typeface="宋体" panose="02010600030101010101" pitchFamily="2" charset="-122"/>
              </a:rPr>
              <a:t>潘晓讨论：</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人生的路啊，怎么越走越窄</a:t>
            </a:r>
            <a:r>
              <a:rPr lang="en-US" altLang="zh-CN" sz="2800" dirty="0">
                <a:solidFill>
                  <a:srgbClr val="000000"/>
                </a:solidFill>
                <a:latin typeface="宋体" panose="02010600030101010101" pitchFamily="2" charset="-122"/>
                <a:ea typeface="宋体" panose="02010600030101010101" pitchFamily="2" charset="-122"/>
              </a:rPr>
              <a:t>》</a:t>
            </a:r>
          </a:p>
          <a:p>
            <a:pPr eaLnBrk="1" hangingPunct="1">
              <a:defRPr/>
            </a:pPr>
            <a:r>
              <a:rPr lang="en-US" altLang="zh-CN" sz="2800" dirty="0">
                <a:solidFill>
                  <a:srgbClr val="000000"/>
                </a:solidFill>
                <a:latin typeface="宋体" panose="02010600030101010101" pitchFamily="2" charset="-122"/>
                <a:ea typeface="宋体" panose="02010600030101010101" pitchFamily="2" charset="-122"/>
              </a:rPr>
              <a:t> </a:t>
            </a:r>
          </a:p>
          <a:p>
            <a:pPr eaLnBrk="1" hangingPunct="1">
              <a:defRPr/>
            </a:pPr>
            <a:r>
              <a:rPr lang="en-US" altLang="zh-CN" sz="2800" b="0" dirty="0">
                <a:solidFill>
                  <a:srgbClr val="000000"/>
                </a:solidFill>
                <a:latin typeface="宋体" panose="02010600030101010101" pitchFamily="2" charset="-122"/>
                <a:ea typeface="宋体" panose="02010600030101010101" pitchFamily="2" charset="-122"/>
              </a:rPr>
              <a:t>1980</a:t>
            </a:r>
            <a:r>
              <a:rPr lang="zh-CN" altLang="en-US" sz="2800" b="0" dirty="0">
                <a:solidFill>
                  <a:srgbClr val="000000"/>
                </a:solidFill>
                <a:latin typeface="宋体" panose="02010600030101010101" pitchFamily="2" charset="-122"/>
                <a:ea typeface="宋体" panose="02010600030101010101" pitchFamily="2" charset="-122"/>
              </a:rPr>
              <a:t>年</a:t>
            </a:r>
            <a:r>
              <a:rPr lang="en-US" altLang="zh-CN" sz="2800" b="0" dirty="0">
                <a:solidFill>
                  <a:srgbClr val="000000"/>
                </a:solidFill>
                <a:latin typeface="宋体" panose="02010600030101010101" pitchFamily="2" charset="-122"/>
                <a:ea typeface="宋体" panose="02010600030101010101" pitchFamily="2" charset="-122"/>
              </a:rPr>
              <a:t>5</a:t>
            </a:r>
            <a:r>
              <a:rPr lang="zh-CN" altLang="en-US" sz="2800" b="0" dirty="0">
                <a:solidFill>
                  <a:srgbClr val="000000"/>
                </a:solidFill>
                <a:latin typeface="宋体" panose="02010600030101010101" pitchFamily="2" charset="-122"/>
                <a:ea typeface="宋体" panose="02010600030101010101" pitchFamily="2" charset="-122"/>
              </a:rPr>
              <a:t>月一封署名“潘晓” 读者来信发表在</a:t>
            </a: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中国青年</a:t>
            </a: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杂志上引起了全国范围关于人生观的大讨论，表达了一代青年人生困惑、迷茫。</a:t>
            </a:r>
          </a:p>
        </p:txBody>
      </p:sp>
      <p:grpSp>
        <p:nvGrpSpPr>
          <p:cNvPr id="10" name="组合 9"/>
          <p:cNvGrpSpPr/>
          <p:nvPr/>
        </p:nvGrpSpPr>
        <p:grpSpPr bwMode="auto">
          <a:xfrm>
            <a:off x="2868086" y="203200"/>
            <a:ext cx="6885516" cy="615950"/>
            <a:chOff x="3071801" y="1285866"/>
            <a:chExt cx="5163981" cy="615553"/>
          </a:xfrm>
        </p:grpSpPr>
        <p:sp>
          <p:nvSpPr>
            <p:cNvPr id="11"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2" name="矩形 11"/>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sp>
        <p:nvSpPr>
          <p:cNvPr id="15" name="Freeform 13"/>
          <p:cNvSpPr>
            <a:spLocks noEditPoints="1"/>
          </p:cNvSpPr>
          <p:nvPr/>
        </p:nvSpPr>
        <p:spPr bwMode="auto">
          <a:xfrm>
            <a:off x="1062567" y="1404939"/>
            <a:ext cx="952500" cy="642937"/>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B51B25"/>
          </a:solidFill>
          <a:ln>
            <a:noFill/>
          </a:ln>
        </p:spPr>
        <p:txBody>
          <a:bodyPr/>
          <a:lstStyle/>
          <a:p>
            <a:pPr eaLnBrk="1" fontAlgn="auto" hangingPunct="1">
              <a:spcBef>
                <a:spcPts val="0"/>
              </a:spcBef>
              <a:spcAft>
                <a:spcPts val="0"/>
              </a:spcAft>
              <a:defRPr/>
            </a:pPr>
            <a:endParaRPr lang="zh-CN" altLang="en-US" kern="0">
              <a:solidFill>
                <a:srgbClr val="294A5A"/>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4"/>
          <p:cNvSpPr>
            <a:spLocks noChangeArrowheads="1"/>
          </p:cNvSpPr>
          <p:nvPr/>
        </p:nvSpPr>
        <p:spPr bwMode="auto">
          <a:xfrm>
            <a:off x="677335" y="2025650"/>
            <a:ext cx="69977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zh-CN" altLang="en-US" sz="2800" b="1" dirty="0">
                <a:solidFill>
                  <a:srgbClr val="000000"/>
                </a:solidFill>
                <a:latin typeface="宋体" panose="02010600030101010101" pitchFamily="2" charset="-122"/>
                <a:ea typeface="宋体" panose="02010600030101010101" pitchFamily="2" charset="-122"/>
              </a:rPr>
              <a:t>编辑同志：</a:t>
            </a:r>
            <a:endParaRPr lang="en-US" altLang="zh-CN" sz="2800" b="1" dirty="0">
              <a:solidFill>
                <a:srgbClr val="000000"/>
              </a:solidFill>
              <a:latin typeface="宋体" panose="02010600030101010101" pitchFamily="2" charset="-122"/>
              <a:ea typeface="宋体" panose="02010600030101010101" pitchFamily="2" charset="-122"/>
            </a:endParaRPr>
          </a:p>
          <a:p>
            <a:pPr eaLnBrk="1" hangingPunct="1"/>
            <a:endParaRPr lang="zh-CN" altLang="en-US" sz="2800" dirty="0">
              <a:solidFill>
                <a:srgbClr val="000000"/>
              </a:solidFill>
              <a:latin typeface="宋体" panose="02010600030101010101" pitchFamily="2" charset="-122"/>
              <a:ea typeface="宋体" panose="02010600030101010101" pitchFamily="2" charset="-122"/>
            </a:endParaRPr>
          </a:p>
          <a:p>
            <a:pPr eaLnBrk="1" hangingPunct="1"/>
            <a:r>
              <a:rPr lang="zh-CN" altLang="en-US" sz="2800" dirty="0">
                <a:solidFill>
                  <a:srgbClr val="000000"/>
                </a:solidFill>
                <a:latin typeface="宋体" panose="02010600030101010101" pitchFamily="2" charset="-122"/>
                <a:ea typeface="宋体" panose="02010600030101010101" pitchFamily="2" charset="-122"/>
              </a:rPr>
              <a:t>    我今年二十三岁，应该说才刚刚走向生活，可人生的一切奥秘和吸引力对我已不复存在，我似乎已走到了它的尽头。</a:t>
            </a:r>
            <a:endParaRPr lang="en-US" altLang="zh-CN" sz="2800" dirty="0">
              <a:solidFill>
                <a:srgbClr val="000000"/>
              </a:solidFill>
              <a:latin typeface="宋体" panose="02010600030101010101" pitchFamily="2" charset="-122"/>
              <a:ea typeface="宋体" panose="02010600030101010101" pitchFamily="2" charset="-122"/>
            </a:endParaRPr>
          </a:p>
          <a:p>
            <a:pPr eaLnBrk="1" hangingPunct="1"/>
            <a:r>
              <a:rPr lang="zh-CN" altLang="en-US" sz="2800" dirty="0">
                <a:solidFill>
                  <a:srgbClr val="000000"/>
                </a:solidFill>
                <a:latin typeface="宋体" panose="02010600030101010101" pitchFamily="2" charset="-122"/>
                <a:ea typeface="宋体" panose="02010600030101010101" pitchFamily="2" charset="-122"/>
              </a:rPr>
              <a:t>如说为革命，显得太空</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如说为名，离一般人太远</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如说为人类吧，却又和现实联系不起来。</a:t>
            </a:r>
          </a:p>
        </p:txBody>
      </p:sp>
      <p:pic>
        <p:nvPicPr>
          <p:cNvPr id="67587" name="图片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23201" y="2139953"/>
            <a:ext cx="4097867" cy="384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TextBox 2"/>
          <p:cNvSpPr txBox="1">
            <a:spLocks noChangeArrowheads="1"/>
          </p:cNvSpPr>
          <p:nvPr/>
        </p:nvSpPr>
        <p:spPr bwMode="auto">
          <a:xfrm>
            <a:off x="404284" y="1293816"/>
            <a:ext cx="7270749"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en-US" altLang="zh-CN" sz="2800" dirty="0">
                <a:solidFill>
                  <a:srgbClr val="C00000"/>
                </a:solidFill>
                <a:latin typeface="宋体" panose="02010600030101010101" pitchFamily="2" charset="-122"/>
                <a:ea typeface="宋体" panose="02010600030101010101" pitchFamily="2" charset="-122"/>
              </a:rPr>
              <a:t>《</a:t>
            </a:r>
            <a:r>
              <a:rPr lang="zh-CN" altLang="en-US" sz="2800" dirty="0">
                <a:solidFill>
                  <a:srgbClr val="C00000"/>
                </a:solidFill>
                <a:latin typeface="宋体" panose="02010600030101010101" pitchFamily="2" charset="-122"/>
                <a:ea typeface="宋体" panose="02010600030101010101" pitchFamily="2" charset="-122"/>
              </a:rPr>
              <a:t>人生的路啊，怎么越走越窄</a:t>
            </a:r>
            <a:r>
              <a:rPr lang="en-US" altLang="zh-CN" sz="2800" dirty="0">
                <a:solidFill>
                  <a:srgbClr val="C00000"/>
                </a:solidFill>
                <a:latin typeface="宋体" panose="02010600030101010101" pitchFamily="2" charset="-122"/>
                <a:ea typeface="宋体" panose="02010600030101010101" pitchFamily="2" charset="-122"/>
              </a:rPr>
              <a:t>》</a:t>
            </a:r>
          </a:p>
        </p:txBody>
      </p:sp>
      <p:grpSp>
        <p:nvGrpSpPr>
          <p:cNvPr id="7" name="组合 6"/>
          <p:cNvGrpSpPr/>
          <p:nvPr/>
        </p:nvGrpSpPr>
        <p:grpSpPr bwMode="auto">
          <a:xfrm>
            <a:off x="2868086" y="203200"/>
            <a:ext cx="6885516" cy="615950"/>
            <a:chOff x="3071801" y="1285866"/>
            <a:chExt cx="5163981" cy="615553"/>
          </a:xfrm>
        </p:grpSpPr>
        <p:sp>
          <p:nvSpPr>
            <p:cNvPr id="8"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28000" y="1276355"/>
            <a:ext cx="4064000" cy="345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4"/>
          <p:cNvSpPr>
            <a:spLocks noChangeArrowheads="1"/>
          </p:cNvSpPr>
          <p:nvPr/>
        </p:nvSpPr>
        <p:spPr bwMode="auto">
          <a:xfrm>
            <a:off x="514955" y="2177143"/>
            <a:ext cx="711593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50000"/>
              </a:lnSpc>
              <a:defRPr/>
            </a:pPr>
            <a:r>
              <a:rPr lang="en-US" altLang="zh-CN" sz="2800" b="1" kern="0" dirty="0">
                <a:solidFill>
                  <a:prstClr val="black"/>
                </a:solidFill>
                <a:latin typeface="宋体" panose="02010600030101010101" pitchFamily="2" charset="-122"/>
                <a:ea typeface="宋体" panose="02010600030101010101" pitchFamily="2" charset="-122"/>
              </a:rPr>
              <a:t>《</a:t>
            </a:r>
            <a:r>
              <a:rPr lang="zh-CN" altLang="zh-CN" sz="2800" b="1" kern="0" dirty="0">
                <a:solidFill>
                  <a:prstClr val="black"/>
                </a:solidFill>
                <a:latin typeface="宋体" panose="02010600030101010101" pitchFamily="2" charset="-122"/>
                <a:ea typeface="宋体" panose="02010600030101010101" pitchFamily="2" charset="-122"/>
              </a:rPr>
              <a:t>人生的路啊</a:t>
            </a:r>
            <a:r>
              <a:rPr lang="zh-CN" altLang="en-US" sz="2800" b="1" kern="0" dirty="0">
                <a:solidFill>
                  <a:prstClr val="black"/>
                </a:solidFill>
                <a:latin typeface="宋体" panose="02010600030101010101" pitchFamily="2" charset="-122"/>
                <a:ea typeface="宋体" panose="02010600030101010101" pitchFamily="2" charset="-122"/>
              </a:rPr>
              <a:t>，</a:t>
            </a:r>
            <a:r>
              <a:rPr lang="zh-CN" altLang="zh-CN" sz="2800" b="1" kern="0" dirty="0">
                <a:solidFill>
                  <a:prstClr val="black"/>
                </a:solidFill>
                <a:latin typeface="宋体" panose="02010600030101010101" pitchFamily="2" charset="-122"/>
                <a:ea typeface="宋体" panose="02010600030101010101" pitchFamily="2" charset="-122"/>
              </a:rPr>
              <a:t>为什么越走越宽</a:t>
            </a:r>
            <a:r>
              <a:rPr lang="en-US" altLang="zh-CN" sz="2800" b="1" kern="0" dirty="0">
                <a:solidFill>
                  <a:prstClr val="black"/>
                </a:solidFill>
                <a:latin typeface="宋体" panose="02010600030101010101" pitchFamily="2" charset="-122"/>
                <a:ea typeface="宋体" panose="02010600030101010101" pitchFamily="2" charset="-122"/>
              </a:rPr>
              <a:t>》</a:t>
            </a:r>
          </a:p>
          <a:p>
            <a:pPr eaLnBrk="1" hangingPunct="1">
              <a:lnSpc>
                <a:spcPct val="150000"/>
              </a:lnSpc>
              <a:defRPr/>
            </a:pPr>
            <a:r>
              <a:rPr lang="zh-CN" altLang="zh-CN" sz="2800" kern="0" dirty="0">
                <a:solidFill>
                  <a:prstClr val="black"/>
                </a:solidFill>
                <a:latin typeface="宋体" panose="02010600030101010101" pitchFamily="2" charset="-122"/>
                <a:ea typeface="宋体" panose="02010600030101010101" pitchFamily="2" charset="-122"/>
              </a:rPr>
              <a:t>多元化的社会，人生道路过于宽广，不知如何选择。</a:t>
            </a:r>
          </a:p>
        </p:txBody>
      </p:sp>
      <p:sp>
        <p:nvSpPr>
          <p:cNvPr id="12" name="TextBox 17"/>
          <p:cNvSpPr txBox="1">
            <a:spLocks noChangeArrowheads="1"/>
          </p:cNvSpPr>
          <p:nvPr/>
        </p:nvSpPr>
        <p:spPr bwMode="auto">
          <a:xfrm>
            <a:off x="1320800" y="5091575"/>
            <a:ext cx="762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zh-CN" altLang="en-US" sz="2800">
                <a:solidFill>
                  <a:srgbClr val="C00000"/>
                </a:solidFill>
                <a:latin typeface="宋体" panose="02010600030101010101" pitchFamily="2" charset="-122"/>
                <a:ea typeface="宋体" panose="02010600030101010101" pitchFamily="2" charset="-122"/>
              </a:rPr>
              <a:t>迷失人生目的，人生会失去方向！</a:t>
            </a:r>
          </a:p>
        </p:txBody>
      </p:sp>
      <p:sp>
        <p:nvSpPr>
          <p:cNvPr id="13" name="TextBox 2"/>
          <p:cNvSpPr txBox="1">
            <a:spLocks noChangeArrowheads="1"/>
          </p:cNvSpPr>
          <p:nvPr/>
        </p:nvSpPr>
        <p:spPr bwMode="auto">
          <a:xfrm>
            <a:off x="687919" y="1276355"/>
            <a:ext cx="6402916"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en-US" altLang="zh-CN" sz="2800">
                <a:solidFill>
                  <a:srgbClr val="C00000"/>
                </a:solidFill>
                <a:latin typeface="宋体" panose="02010600030101010101" pitchFamily="2" charset="-122"/>
                <a:ea typeface="宋体" panose="02010600030101010101" pitchFamily="2" charset="-122"/>
              </a:rPr>
              <a:t>20</a:t>
            </a:r>
            <a:r>
              <a:rPr lang="zh-CN" altLang="en-US" sz="2800">
                <a:solidFill>
                  <a:srgbClr val="C00000"/>
                </a:solidFill>
                <a:latin typeface="宋体" panose="02010600030101010101" pitchFamily="2" charset="-122"/>
                <a:ea typeface="宋体" panose="02010600030101010101" pitchFamily="2" charset="-122"/>
              </a:rPr>
              <a:t>年后</a:t>
            </a:r>
            <a:r>
              <a:rPr lang="en-US" altLang="zh-CN" sz="2800">
                <a:solidFill>
                  <a:srgbClr val="C00000"/>
                </a:solidFill>
                <a:latin typeface="宋体" panose="02010600030101010101" pitchFamily="2" charset="-122"/>
                <a:ea typeface="宋体" panose="02010600030101010101" pitchFamily="2" charset="-122"/>
              </a:rPr>
              <a:t>《</a:t>
            </a:r>
            <a:r>
              <a:rPr lang="zh-CN" altLang="en-US" sz="2800">
                <a:solidFill>
                  <a:srgbClr val="C00000"/>
                </a:solidFill>
                <a:latin typeface="宋体" panose="02010600030101010101" pitchFamily="2" charset="-122"/>
                <a:ea typeface="宋体" panose="02010600030101010101" pitchFamily="2" charset="-122"/>
              </a:rPr>
              <a:t>北京青年</a:t>
            </a:r>
            <a:r>
              <a:rPr lang="en-US" altLang="zh-CN" sz="2800">
                <a:solidFill>
                  <a:srgbClr val="C00000"/>
                </a:solidFill>
                <a:latin typeface="宋体" panose="02010600030101010101" pitchFamily="2" charset="-122"/>
                <a:ea typeface="宋体" panose="02010600030101010101" pitchFamily="2" charset="-122"/>
              </a:rPr>
              <a:t>》</a:t>
            </a:r>
            <a:r>
              <a:rPr lang="zh-CN" altLang="en-US" sz="2800">
                <a:solidFill>
                  <a:srgbClr val="C00000"/>
                </a:solidFill>
                <a:latin typeface="宋体" panose="02010600030101010101" pitchFamily="2" charset="-122"/>
                <a:ea typeface="宋体" panose="02010600030101010101" pitchFamily="2" charset="-122"/>
              </a:rPr>
              <a:t>刊登了：</a:t>
            </a:r>
          </a:p>
        </p:txBody>
      </p:sp>
      <p:sp>
        <p:nvSpPr>
          <p:cNvPr id="14" name="圆角矩形 13"/>
          <p:cNvSpPr/>
          <p:nvPr/>
        </p:nvSpPr>
        <p:spPr bwMode="auto">
          <a:xfrm>
            <a:off x="726021" y="4950282"/>
            <a:ext cx="8504767" cy="806450"/>
          </a:xfrm>
          <a:prstGeom prst="roundRect">
            <a:avLst/>
          </a:prstGeom>
          <a:noFill/>
          <a:ln w="19050" cap="flat" cmpd="sng" algn="ctr">
            <a:solidFill>
              <a:srgbClr val="C7000C"/>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5" name="组合 14"/>
          <p:cNvGrpSpPr/>
          <p:nvPr/>
        </p:nvGrpSpPr>
        <p:grpSpPr bwMode="auto">
          <a:xfrm>
            <a:off x="2868087" y="203200"/>
            <a:ext cx="6885516" cy="615950"/>
            <a:chOff x="3071801" y="1285866"/>
            <a:chExt cx="5163981" cy="615553"/>
          </a:xfrm>
        </p:grpSpPr>
        <p:sp>
          <p:nvSpPr>
            <p:cNvPr id="16"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7" name="矩形 16"/>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83"/>
          <p:cNvSpPr/>
          <p:nvPr/>
        </p:nvSpPr>
        <p:spPr>
          <a:xfrm>
            <a:off x="1071037" y="1692279"/>
            <a:ext cx="9336617" cy="638175"/>
          </a:xfrm>
          <a:prstGeom prst="roundRect">
            <a:avLst>
              <a:gd name="adj" fmla="val 50000"/>
            </a:avLst>
          </a:prstGeom>
          <a:noFill/>
          <a:ln w="12700" cap="flat">
            <a:solidFill>
              <a:srgbClr val="1F497D"/>
            </a:solidFill>
            <a:miter lim="400000"/>
          </a:ln>
          <a:effectLst/>
        </p:spPr>
        <p:txBody>
          <a:bodyPr lIns="14288" tIns="14288" rIns="14288" bIns="14288" anchor="ctr"/>
          <a:lstStyle/>
          <a:p>
            <a:pPr eaLnBrk="1" fontAlgn="auto" hangingPunct="1">
              <a:spcBef>
                <a:spcPts val="0"/>
              </a:spcBef>
              <a:spcAft>
                <a:spcPts val="0"/>
              </a:spcAft>
              <a:defRPr/>
            </a:pPr>
            <a:endParaRPr sz="1300" kern="0">
              <a:solidFill>
                <a:prstClr val="black"/>
              </a:solidFill>
              <a:latin typeface="Calibri" panose="020F0502020204030204"/>
              <a:ea typeface="黑体" panose="02010609060101010101" pitchFamily="49" charset="-122"/>
            </a:endParaRPr>
          </a:p>
        </p:txBody>
      </p:sp>
      <p:sp>
        <p:nvSpPr>
          <p:cNvPr id="69635" name="TextBox 10"/>
          <p:cNvSpPr txBox="1">
            <a:spLocks noChangeArrowheads="1"/>
          </p:cNvSpPr>
          <p:nvPr/>
        </p:nvSpPr>
        <p:spPr bwMode="auto">
          <a:xfrm>
            <a:off x="1534585" y="1765300"/>
            <a:ext cx="595206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b="0">
                <a:solidFill>
                  <a:srgbClr val="000000"/>
                </a:solidFill>
                <a:latin typeface="宋体" panose="02010600030101010101" pitchFamily="2" charset="-122"/>
                <a:ea typeface="宋体" panose="02010600030101010101" pitchFamily="2" charset="-122"/>
              </a:rPr>
              <a:t>人生目的决定人生道路</a:t>
            </a:r>
          </a:p>
        </p:txBody>
      </p:sp>
      <p:grpSp>
        <p:nvGrpSpPr>
          <p:cNvPr id="69636" name="组合 11"/>
          <p:cNvGrpSpPr/>
          <p:nvPr/>
        </p:nvGrpSpPr>
        <p:grpSpPr bwMode="auto">
          <a:xfrm>
            <a:off x="1079504" y="2792418"/>
            <a:ext cx="9336617" cy="636587"/>
            <a:chOff x="808955" y="2720045"/>
            <a:chExt cx="7003405" cy="636947"/>
          </a:xfrm>
        </p:grpSpPr>
        <p:sp>
          <p:nvSpPr>
            <p:cNvPr id="13" name="Shape 3883"/>
            <p:cNvSpPr/>
            <p:nvPr/>
          </p:nvSpPr>
          <p:spPr>
            <a:xfrm>
              <a:off x="808955" y="2720045"/>
              <a:ext cx="7003405" cy="636947"/>
            </a:xfrm>
            <a:prstGeom prst="roundRect">
              <a:avLst>
                <a:gd name="adj" fmla="val 50000"/>
              </a:avLst>
            </a:prstGeom>
            <a:noFill/>
            <a:ln w="12700" cap="flat">
              <a:solidFill>
                <a:srgbClr val="1F497D"/>
              </a:solidFill>
              <a:miter lim="400000"/>
            </a:ln>
            <a:effectLst/>
          </p:spPr>
          <p:txBody>
            <a:bodyPr lIns="14288" tIns="14288" rIns="14288" bIns="14288" anchor="ctr"/>
            <a:lstStyle/>
            <a:p>
              <a:pPr eaLnBrk="1" fontAlgn="auto" hangingPunct="1">
                <a:spcBef>
                  <a:spcPts val="0"/>
                </a:spcBef>
                <a:spcAft>
                  <a:spcPts val="0"/>
                </a:spcAft>
                <a:defRPr/>
              </a:pPr>
              <a:endParaRPr sz="1300" kern="0">
                <a:solidFill>
                  <a:prstClr val="black"/>
                </a:solidFill>
                <a:latin typeface="Calibri" panose="020F0502020204030204"/>
                <a:ea typeface="黑体" panose="02010609060101010101" pitchFamily="49" charset="-122"/>
              </a:endParaRPr>
            </a:p>
          </p:txBody>
        </p:sp>
        <p:sp>
          <p:nvSpPr>
            <p:cNvPr id="69646" name="TextBox 13"/>
            <p:cNvSpPr txBox="1">
              <a:spLocks noChangeArrowheads="1"/>
            </p:cNvSpPr>
            <p:nvPr/>
          </p:nvSpPr>
          <p:spPr bwMode="auto">
            <a:xfrm>
              <a:off x="1218585" y="2780404"/>
              <a:ext cx="4464651" cy="524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b="0">
                  <a:solidFill>
                    <a:srgbClr val="000000"/>
                  </a:solidFill>
                  <a:latin typeface="宋体" panose="02010600030101010101" pitchFamily="2" charset="-122"/>
                  <a:ea typeface="宋体" panose="02010600030101010101" pitchFamily="2" charset="-122"/>
                </a:rPr>
                <a:t>人生目的决定人生态度 </a:t>
              </a:r>
            </a:p>
          </p:txBody>
        </p:sp>
      </p:grpSp>
      <p:grpSp>
        <p:nvGrpSpPr>
          <p:cNvPr id="69637" name="组合 14"/>
          <p:cNvGrpSpPr/>
          <p:nvPr/>
        </p:nvGrpSpPr>
        <p:grpSpPr bwMode="auto">
          <a:xfrm>
            <a:off x="1079504" y="3871918"/>
            <a:ext cx="9336617" cy="688975"/>
            <a:chOff x="561658" y="1855949"/>
            <a:chExt cx="7003405" cy="688747"/>
          </a:xfrm>
        </p:grpSpPr>
        <p:sp>
          <p:nvSpPr>
            <p:cNvPr id="16" name="Shape 3883"/>
            <p:cNvSpPr/>
            <p:nvPr/>
          </p:nvSpPr>
          <p:spPr>
            <a:xfrm>
              <a:off x="561658" y="1855949"/>
              <a:ext cx="7003405" cy="688747"/>
            </a:xfrm>
            <a:prstGeom prst="roundRect">
              <a:avLst>
                <a:gd name="adj" fmla="val 50000"/>
              </a:avLst>
            </a:prstGeom>
            <a:noFill/>
            <a:ln w="12700" cap="flat">
              <a:solidFill>
                <a:srgbClr val="1F497D"/>
              </a:solidFill>
              <a:miter lim="400000"/>
            </a:ln>
            <a:effectLst/>
          </p:spPr>
          <p:txBody>
            <a:bodyPr lIns="14288" tIns="14288" rIns="14288" bIns="14288" anchor="ctr"/>
            <a:lstStyle/>
            <a:p>
              <a:pPr eaLnBrk="1" fontAlgn="auto" hangingPunct="1">
                <a:spcBef>
                  <a:spcPts val="0"/>
                </a:spcBef>
                <a:spcAft>
                  <a:spcPts val="0"/>
                </a:spcAft>
                <a:defRPr/>
              </a:pPr>
              <a:endParaRPr sz="1300" kern="0">
                <a:solidFill>
                  <a:prstClr val="black"/>
                </a:solidFill>
                <a:latin typeface="Calibri" panose="020F0502020204030204"/>
                <a:ea typeface="黑体" panose="02010609060101010101" pitchFamily="49" charset="-122"/>
              </a:endParaRPr>
            </a:p>
          </p:txBody>
        </p:sp>
        <p:sp>
          <p:nvSpPr>
            <p:cNvPr id="69644" name="TextBox 16"/>
            <p:cNvSpPr txBox="1">
              <a:spLocks noChangeArrowheads="1"/>
            </p:cNvSpPr>
            <p:nvPr/>
          </p:nvSpPr>
          <p:spPr bwMode="auto">
            <a:xfrm>
              <a:off x="971288" y="1916254"/>
              <a:ext cx="6193671" cy="52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b="0">
                  <a:solidFill>
                    <a:srgbClr val="000000"/>
                  </a:solidFill>
                  <a:latin typeface="宋体" panose="02010600030101010101" pitchFamily="2" charset="-122"/>
                  <a:ea typeface="宋体" panose="02010600030101010101" pitchFamily="2" charset="-122"/>
                </a:rPr>
                <a:t>人生目的决定人生价值标准 </a:t>
              </a:r>
            </a:p>
          </p:txBody>
        </p:sp>
      </p:grpSp>
      <p:grpSp>
        <p:nvGrpSpPr>
          <p:cNvPr id="12" name="组合 11"/>
          <p:cNvGrpSpPr/>
          <p:nvPr/>
        </p:nvGrpSpPr>
        <p:grpSpPr bwMode="auto">
          <a:xfrm>
            <a:off x="2868087" y="203200"/>
            <a:ext cx="6885516" cy="615950"/>
            <a:chOff x="3071801" y="1285866"/>
            <a:chExt cx="5163981" cy="615553"/>
          </a:xfrm>
        </p:grpSpPr>
        <p:sp>
          <p:nvSpPr>
            <p:cNvPr id="15"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8" name="矩形 17"/>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内容占位符 2"/>
          <p:cNvSpPr>
            <a:spLocks noGrp="1"/>
          </p:cNvSpPr>
          <p:nvPr>
            <p:ph idx="1"/>
          </p:nvPr>
        </p:nvSpPr>
        <p:spPr>
          <a:xfrm>
            <a:off x="3467103" y="1371600"/>
            <a:ext cx="5484284" cy="596900"/>
          </a:xfrm>
        </p:spPr>
        <p:txBody>
          <a:bodyPr/>
          <a:lstStyle/>
          <a:p>
            <a:pPr marL="0" indent="0" algn="ctr">
              <a:buFont typeface="Wingdings" panose="05000000000000000000" pitchFamily="2" charset="2"/>
              <a:buNone/>
              <a:defRPr/>
            </a:pPr>
            <a:r>
              <a:rPr lang="zh-CN" altLang="en-US" sz="2800" b="1" kern="1200" dirty="0">
                <a:solidFill>
                  <a:srgbClr val="C00000"/>
                </a:solidFill>
                <a:latin typeface="宋体" panose="02010600030101010101" pitchFamily="2" charset="-122"/>
                <a:ea typeface="宋体" panose="02010600030101010101" pitchFamily="2" charset="-122"/>
              </a:rPr>
              <a:t>服务人民，奉献社会</a:t>
            </a:r>
            <a:endParaRPr lang="en-US" altLang="zh-CN" sz="2800" b="1" kern="1200" dirty="0">
              <a:solidFill>
                <a:srgbClr val="C00000"/>
              </a:solidFill>
              <a:latin typeface="宋体" panose="02010600030101010101" pitchFamily="2" charset="-122"/>
              <a:ea typeface="宋体" panose="02010600030101010101" pitchFamily="2" charset="-122"/>
            </a:endParaRPr>
          </a:p>
          <a:p>
            <a:pPr>
              <a:defRPr/>
            </a:pPr>
            <a:endParaRPr lang="en-US" altLang="zh-CN" sz="1800" b="0" dirty="0" smtClean="0"/>
          </a:p>
        </p:txBody>
      </p:sp>
      <p:grpSp>
        <p:nvGrpSpPr>
          <p:cNvPr id="6" name="组合 5"/>
          <p:cNvGrpSpPr/>
          <p:nvPr/>
        </p:nvGrpSpPr>
        <p:grpSpPr bwMode="auto">
          <a:xfrm>
            <a:off x="2868087" y="203200"/>
            <a:ext cx="6885516" cy="615950"/>
            <a:chOff x="3071801" y="1285866"/>
            <a:chExt cx="5163981" cy="615553"/>
          </a:xfrm>
        </p:grpSpPr>
        <p:sp>
          <p:nvSpPr>
            <p:cNvPr id="7"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pic>
        <p:nvPicPr>
          <p:cNvPr id="7680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3970" y="2319343"/>
            <a:ext cx="3977217" cy="344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485297"/>
                  </a:outerShdw>
                </a:effectLst>
              </a14:hiddenEffects>
            </a:ext>
          </a:extLst>
        </p:spPr>
      </p:pic>
      <p:pic>
        <p:nvPicPr>
          <p:cNvPr id="76807" name="图片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3" y="2286002"/>
            <a:ext cx="3543300" cy="344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图片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4816" y="1113064"/>
            <a:ext cx="291676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bwMode="auto">
          <a:xfrm>
            <a:off x="2868087" y="203200"/>
            <a:ext cx="6885516" cy="615950"/>
            <a:chOff x="3071801" y="1285866"/>
            <a:chExt cx="5163981" cy="615553"/>
          </a:xfrm>
        </p:grpSpPr>
        <p:sp>
          <p:nvSpPr>
            <p:cNvPr id="7"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sp>
        <p:nvSpPr>
          <p:cNvPr id="77831" name="矩形 2"/>
          <p:cNvSpPr>
            <a:spLocks noChangeArrowheads="1"/>
          </p:cNvSpPr>
          <p:nvPr/>
        </p:nvSpPr>
        <p:spPr bwMode="auto">
          <a:xfrm>
            <a:off x="728767" y="3399064"/>
            <a:ext cx="1076536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如果我们选择了最能为人类而工作的职业，那么，重担就不能把我们压倒，因为这是为大家作出的牺牲；那时我们所享受的就不是可怜的、有限的、自私的乐趣，我们的幸福将属于千百万人，我们的事业将悄然无声地存在下去，但是它会永远发挥作用，而面对我们的骨灰，高尚的人们将洒下热泪。”</a:t>
            </a:r>
            <a:endParaRPr lang="en-US" altLang="zh-CN" sz="2800" dirty="0">
              <a:solidFill>
                <a:srgbClr val="000000"/>
              </a:solidFill>
              <a:latin typeface="宋体" panose="02010600030101010101" pitchFamily="2" charset="-122"/>
              <a:ea typeface="宋体" panose="02010600030101010101" pitchFamily="2" charset="-122"/>
            </a:endParaRPr>
          </a:p>
          <a:p>
            <a:pPr algn="r">
              <a:buClr>
                <a:srgbClr val="2DB6B3"/>
              </a:buClr>
              <a:buFont typeface="Wingdings" panose="05000000000000000000" pitchFamily="2" charset="2"/>
              <a:buNone/>
            </a:pP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马克思</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青年在选择职业时的考虑</a:t>
            </a:r>
            <a:r>
              <a:rPr lang="en-US" altLang="zh-CN" sz="2800" b="1" dirty="0">
                <a:solidFill>
                  <a:srgbClr val="000000"/>
                </a:solidFill>
                <a:latin typeface="宋体" panose="02010600030101010101" pitchFamily="2" charset="-122"/>
                <a:ea typeface="宋体" panose="02010600030101010101" pitchFamily="2" charset="-122"/>
              </a:rPr>
              <a:t>》</a:t>
            </a:r>
            <a:endParaRPr lang="zh-CN" altLang="en-US" sz="2800" b="1" dirty="0">
              <a:solidFill>
                <a:srgbClr val="000000"/>
              </a:solidFill>
              <a:latin typeface="宋体" panose="02010600030101010101" pitchFamily="2" charset="-122"/>
              <a:ea typeface="宋体" panose="02010600030101010101" pitchFamily="2" charset="-122"/>
            </a:endParaRPr>
          </a:p>
        </p:txBody>
      </p:sp>
      <p:grpSp>
        <p:nvGrpSpPr>
          <p:cNvPr id="12" name="组合 11"/>
          <p:cNvGrpSpPr/>
          <p:nvPr/>
        </p:nvGrpSpPr>
        <p:grpSpPr bwMode="auto">
          <a:xfrm>
            <a:off x="687918" y="3080657"/>
            <a:ext cx="10948912" cy="3233058"/>
            <a:chOff x="2478491" y="1899579"/>
            <a:chExt cx="7294778" cy="3689351"/>
          </a:xfrm>
        </p:grpSpPr>
        <p:sp>
          <p:nvSpPr>
            <p:cNvPr id="13" name="Freeform 42"/>
            <p:cNvSpPr>
              <a:spLocks noChangeArrowheads="1"/>
            </p:cNvSpPr>
            <p:nvPr/>
          </p:nvSpPr>
          <p:spPr bwMode="auto">
            <a:xfrm>
              <a:off x="2478491" y="1899579"/>
              <a:ext cx="2964249" cy="100083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14" name="Freeform 42"/>
            <p:cNvSpPr>
              <a:spLocks noChangeArrowheads="1"/>
            </p:cNvSpPr>
            <p:nvPr/>
          </p:nvSpPr>
          <p:spPr bwMode="auto">
            <a:xfrm flipH="1">
              <a:off x="6835699" y="1899579"/>
              <a:ext cx="2937570" cy="100083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15" name="Freeform 42"/>
            <p:cNvSpPr>
              <a:spLocks noChangeArrowheads="1"/>
            </p:cNvSpPr>
            <p:nvPr/>
          </p:nvSpPr>
          <p:spPr bwMode="auto">
            <a:xfrm flipV="1">
              <a:off x="2505170" y="4475257"/>
              <a:ext cx="2937570" cy="1113673"/>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16" name="Freeform 42"/>
            <p:cNvSpPr>
              <a:spLocks noChangeArrowheads="1"/>
            </p:cNvSpPr>
            <p:nvPr/>
          </p:nvSpPr>
          <p:spPr bwMode="auto">
            <a:xfrm flipH="1" flipV="1">
              <a:off x="6835699" y="4475257"/>
              <a:ext cx="2937570" cy="1113673"/>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bwMode="auto">
          <a:xfrm>
            <a:off x="2868087" y="203200"/>
            <a:ext cx="6885516" cy="615950"/>
            <a:chOff x="3071801" y="1285866"/>
            <a:chExt cx="5163981" cy="615553"/>
          </a:xfrm>
        </p:grpSpPr>
        <p:sp>
          <p:nvSpPr>
            <p:cNvPr id="8"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sp>
        <p:nvSpPr>
          <p:cNvPr id="78853" name="矩形 1"/>
          <p:cNvSpPr>
            <a:spLocks noChangeArrowheads="1"/>
          </p:cNvSpPr>
          <p:nvPr/>
        </p:nvSpPr>
        <p:spPr bwMode="auto">
          <a:xfrm>
            <a:off x="4108454" y="2636165"/>
            <a:ext cx="7395633"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“我当年到了正定，看到老百姓生活比较贫困、经济社会发展水平比较落后的情形，心里很着急，的确有一股激情、一种志向，想尽快改变这种面貌。”</a:t>
            </a:r>
          </a:p>
        </p:txBody>
      </p:sp>
      <p:sp>
        <p:nvSpPr>
          <p:cNvPr id="78854" name="矩形 2"/>
          <p:cNvSpPr>
            <a:spLocks noChangeArrowheads="1"/>
          </p:cNvSpPr>
          <p:nvPr/>
        </p:nvSpPr>
        <p:spPr bwMode="auto">
          <a:xfrm>
            <a:off x="4250267" y="1251862"/>
            <a:ext cx="75184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C00000"/>
                </a:solidFill>
                <a:latin typeface="宋体" panose="02010600030101010101" pitchFamily="2" charset="-122"/>
                <a:ea typeface="宋体" panose="02010600030101010101" pitchFamily="2" charset="-122"/>
              </a:rPr>
              <a:t>青年习近平扎根人民，</a:t>
            </a:r>
            <a:endParaRPr lang="en-US" altLang="zh-CN" sz="2800" b="1"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b="1" dirty="0">
                <a:solidFill>
                  <a:srgbClr val="C00000"/>
                </a:solidFill>
                <a:latin typeface="宋体" panose="02010600030101010101" pitchFamily="2" charset="-122"/>
                <a:ea typeface="宋体" panose="02010600030101010101" pitchFamily="2" charset="-122"/>
              </a:rPr>
              <a:t>同人民群众同甘共苦、血肉相连</a:t>
            </a:r>
          </a:p>
        </p:txBody>
      </p:sp>
      <p:pic>
        <p:nvPicPr>
          <p:cNvPr id="78855"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086" y="1512105"/>
            <a:ext cx="3799417" cy="344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608391" y="2406426"/>
            <a:ext cx="617341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zh-CN" altLang="en-US" sz="2800" b="0" dirty="0">
                <a:solidFill>
                  <a:srgbClr val="000000"/>
                </a:solidFill>
                <a:latin typeface="华文楷体" panose="02010600040101010101" pitchFamily="2" charset="-122"/>
                <a:ea typeface="华文楷体" panose="02010600040101010101" pitchFamily="2" charset="-122"/>
              </a:rPr>
              <a:t>      “</a:t>
            </a:r>
            <a:r>
              <a:rPr lang="zh-CN" altLang="en-US" sz="2800" b="0" dirty="0">
                <a:solidFill>
                  <a:srgbClr val="000000"/>
                </a:solidFill>
                <a:latin typeface="宋体" panose="02010600030101010101" pitchFamily="2" charset="-122"/>
                <a:ea typeface="宋体" panose="02010600030101010101" pitchFamily="2" charset="-122"/>
              </a:rPr>
              <a:t>一个人活着的意义，不能以生命长短作为标准，而应该以生命的质量和厚度来衡量。我走之后，头部可留给医学做研究。希望医学能早日攻克这个难题，让那些因为‘渐冻症’而饱受折的人，早日摆脱痛苦</a:t>
            </a:r>
            <a:r>
              <a:rPr lang="en-US" altLang="zh-CN" sz="2800" b="0" dirty="0">
                <a:solidFill>
                  <a:srgbClr val="000000"/>
                </a:solidFill>
                <a:latin typeface="宋体" panose="02010600030101010101" pitchFamily="2" charset="-122"/>
                <a:ea typeface="宋体" panose="02010600030101010101" pitchFamily="2" charset="-122"/>
              </a:rPr>
              <a:t>……”</a:t>
            </a:r>
            <a:endParaRPr lang="zh-CN" altLang="en-US" sz="2800" b="0" dirty="0">
              <a:solidFill>
                <a:srgbClr val="000000"/>
              </a:solidFill>
              <a:latin typeface="宋体" panose="02010600030101010101" pitchFamily="2" charset="-122"/>
              <a:ea typeface="宋体" panose="02010600030101010101" pitchFamily="2" charset="-122"/>
            </a:endParaRPr>
          </a:p>
        </p:txBody>
      </p:sp>
      <p:pic>
        <p:nvPicPr>
          <p:cNvPr id="79875" name="图片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05184" y="1230313"/>
            <a:ext cx="3966331" cy="4299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6" name="TextBox 3"/>
          <p:cNvSpPr txBox="1">
            <a:spLocks noChangeArrowheads="1"/>
          </p:cNvSpPr>
          <p:nvPr/>
        </p:nvSpPr>
        <p:spPr bwMode="auto">
          <a:xfrm>
            <a:off x="8320319" y="5700716"/>
            <a:ext cx="3251196"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zh-CN" altLang="en-US" sz="2800" b="0" dirty="0">
                <a:solidFill>
                  <a:srgbClr val="000000"/>
                </a:solidFill>
                <a:latin typeface="华文楷体" panose="02010600040101010101" pitchFamily="2" charset="-122"/>
                <a:ea typeface="华文楷体" panose="02010600040101010101" pitchFamily="2" charset="-122"/>
              </a:rPr>
              <a:t>北大女博士娄滔</a:t>
            </a:r>
          </a:p>
        </p:txBody>
      </p:sp>
      <p:grpSp>
        <p:nvGrpSpPr>
          <p:cNvPr id="8" name="组合 7"/>
          <p:cNvGrpSpPr/>
          <p:nvPr/>
        </p:nvGrpSpPr>
        <p:grpSpPr bwMode="auto">
          <a:xfrm>
            <a:off x="2868087" y="203200"/>
            <a:ext cx="6885516" cy="615950"/>
            <a:chOff x="3071801" y="1285866"/>
            <a:chExt cx="5163981" cy="615553"/>
          </a:xfrm>
        </p:grpSpPr>
        <p:sp>
          <p:nvSpPr>
            <p:cNvPr id="9" name="TextBox 7"/>
            <p:cNvSpPr>
              <a:spLocks noChangeArrowheads="1"/>
            </p:cNvSpPr>
            <p:nvPr/>
          </p:nvSpPr>
          <p:spPr bwMode="auto">
            <a:xfrm>
              <a:off x="3071801" y="1285866"/>
              <a:ext cx="5011586"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0" name="矩形 9"/>
            <p:cNvSpPr/>
            <p:nvPr/>
          </p:nvSpPr>
          <p:spPr>
            <a:xfrm>
              <a:off x="3316269"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一、科学高尚的人生追求</a:t>
              </a:r>
            </a:p>
          </p:txBody>
        </p:sp>
      </p:grpSp>
      <p:pic>
        <p:nvPicPr>
          <p:cNvPr id="79880" name="图片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9533" y="892180"/>
            <a:ext cx="6917267" cy="113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1184" y="3681414"/>
            <a:ext cx="10160000" cy="1815882"/>
          </a:xfrm>
          <a:prstGeom prst="rect">
            <a:avLst/>
          </a:prstGeom>
        </p:spPr>
        <p:txBody>
          <a:bodyPr>
            <a:spAutoFit/>
          </a:bodyPr>
          <a:lstStyle/>
          <a:p>
            <a:pPr eaLnBrk="1" fontAlgn="auto" hangingPunct="1">
              <a:spcBef>
                <a:spcPts val="0"/>
              </a:spcBef>
              <a:spcAft>
                <a:spcPts val="0"/>
              </a:spcAft>
              <a:buFont typeface="Wingdings" panose="05000000000000000000" pitchFamily="2" charset="2"/>
              <a:buNone/>
              <a:defRPr/>
            </a:pPr>
            <a:r>
              <a:rPr lang="en-US" altLang="zh-CN" sz="2000" kern="0" dirty="0">
                <a:solidFill>
                  <a:srgbClr val="C7000C">
                    <a:lumMod val="75000"/>
                  </a:srgbClr>
                </a:solidFill>
                <a:latin typeface="微软雅黑" panose="020B0503020204020204" pitchFamily="34" charset="-122"/>
                <a:ea typeface="黑体" panose="02010609060101010101" pitchFamily="49" charset="-122"/>
                <a:cs typeface="+mn-ea"/>
              </a:rPr>
              <a:t>     </a:t>
            </a:r>
            <a:r>
              <a:rPr lang="zh-CN" altLang="en-US" sz="2800" kern="0" dirty="0">
                <a:solidFill>
                  <a:srgbClr val="000000"/>
                </a:solidFill>
                <a:latin typeface="宋体" panose="02010600030101010101" pitchFamily="2" charset="-122"/>
                <a:ea typeface="宋体" panose="02010600030101010101" pitchFamily="2" charset="-122"/>
                <a:cs typeface="+mn-ea"/>
              </a:rPr>
              <a:t>“要树立正确的世界观、人生观、价值观，掌握了这把总钥匙，再来看看社会万象、人生历程，一切是非、正误、主次，一切真假、善恶、美丑，自然就洞若观火、清澈明了，自然就能作出正确判断、作出正确选择。”</a:t>
            </a:r>
          </a:p>
        </p:txBody>
      </p:sp>
      <p:sp>
        <p:nvSpPr>
          <p:cNvPr id="4" name="直角三角形 3"/>
          <p:cNvSpPr/>
          <p:nvPr/>
        </p:nvSpPr>
        <p:spPr>
          <a:xfrm rot="5400000">
            <a:off x="886090" y="3257288"/>
            <a:ext cx="350838" cy="497417"/>
          </a:xfrm>
          <a:prstGeom prst="rtTriangle">
            <a:avLst/>
          </a:prstGeom>
          <a:solidFill>
            <a:srgbClr val="DF8F8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sp>
        <p:nvSpPr>
          <p:cNvPr id="5" name="直角三角形 4"/>
          <p:cNvSpPr/>
          <p:nvPr/>
        </p:nvSpPr>
        <p:spPr>
          <a:xfrm rot="16200000">
            <a:off x="10803204" y="5718443"/>
            <a:ext cx="436563" cy="512233"/>
          </a:xfrm>
          <a:prstGeom prst="rtTriangle">
            <a:avLst/>
          </a:prstGeom>
          <a:solidFill>
            <a:srgbClr val="D6675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sp>
        <p:nvSpPr>
          <p:cNvPr id="6" name="矩形 7"/>
          <p:cNvSpPr/>
          <p:nvPr/>
        </p:nvSpPr>
        <p:spPr>
          <a:xfrm>
            <a:off x="10765369" y="3413125"/>
            <a:ext cx="395817" cy="361950"/>
          </a:xfrm>
          <a:custGeom>
            <a:avLst/>
            <a:gdLst>
              <a:gd name="connsiteX0" fmla="*/ 0 w 653989"/>
              <a:gd name="connsiteY0" fmla="*/ 0 h 653989"/>
              <a:gd name="connsiteX1" fmla="*/ 653989 w 653989"/>
              <a:gd name="connsiteY1" fmla="*/ 0 h 653989"/>
              <a:gd name="connsiteX2" fmla="*/ 653989 w 653989"/>
              <a:gd name="connsiteY2" fmla="*/ 653989 h 653989"/>
              <a:gd name="connsiteX3" fmla="*/ 0 w 653989"/>
              <a:gd name="connsiteY3" fmla="*/ 653989 h 653989"/>
              <a:gd name="connsiteX4" fmla="*/ 0 w 653989"/>
              <a:gd name="connsiteY4" fmla="*/ 0 h 653989"/>
              <a:gd name="connsiteX0-1" fmla="*/ 0 w 653989"/>
              <a:gd name="connsiteY0-2" fmla="*/ 653989 h 745429"/>
              <a:gd name="connsiteX1-3" fmla="*/ 0 w 653989"/>
              <a:gd name="connsiteY1-4" fmla="*/ 0 h 745429"/>
              <a:gd name="connsiteX2-5" fmla="*/ 653989 w 653989"/>
              <a:gd name="connsiteY2-6" fmla="*/ 0 h 745429"/>
              <a:gd name="connsiteX3-7" fmla="*/ 653989 w 653989"/>
              <a:gd name="connsiteY3-8" fmla="*/ 653989 h 745429"/>
              <a:gd name="connsiteX4-9" fmla="*/ 91440 w 653989"/>
              <a:gd name="connsiteY4-10" fmla="*/ 745429 h 745429"/>
              <a:gd name="connsiteX0-11" fmla="*/ 0 w 653989"/>
              <a:gd name="connsiteY0-12" fmla="*/ 653989 h 653989"/>
              <a:gd name="connsiteX1-13" fmla="*/ 0 w 653989"/>
              <a:gd name="connsiteY1-14" fmla="*/ 0 h 653989"/>
              <a:gd name="connsiteX2-15" fmla="*/ 653989 w 653989"/>
              <a:gd name="connsiteY2-16" fmla="*/ 0 h 653989"/>
              <a:gd name="connsiteX3-17" fmla="*/ 653989 w 653989"/>
              <a:gd name="connsiteY3-18" fmla="*/ 653989 h 653989"/>
              <a:gd name="connsiteX0-19" fmla="*/ 0 w 653989"/>
              <a:gd name="connsiteY0-20" fmla="*/ 0 h 653989"/>
              <a:gd name="connsiteX1-21" fmla="*/ 653989 w 653989"/>
              <a:gd name="connsiteY1-22" fmla="*/ 0 h 653989"/>
              <a:gd name="connsiteX2-23" fmla="*/ 653989 w 653989"/>
              <a:gd name="connsiteY2-24" fmla="*/ 653989 h 653989"/>
            </a:gdLst>
            <a:ahLst/>
            <a:cxnLst>
              <a:cxn ang="0">
                <a:pos x="connsiteX0-1" y="connsiteY0-2"/>
              </a:cxn>
              <a:cxn ang="0">
                <a:pos x="connsiteX1-3" y="connsiteY1-4"/>
              </a:cxn>
              <a:cxn ang="0">
                <a:pos x="connsiteX2-5" y="connsiteY2-6"/>
              </a:cxn>
            </a:cxnLst>
            <a:rect l="l" t="t" r="r" b="b"/>
            <a:pathLst>
              <a:path w="653989" h="653989">
                <a:moveTo>
                  <a:pt x="0" y="0"/>
                </a:moveTo>
                <a:lnTo>
                  <a:pt x="653989" y="0"/>
                </a:lnTo>
                <a:lnTo>
                  <a:pt x="653989" y="653989"/>
                </a:lnTo>
              </a:path>
            </a:pathLst>
          </a:custGeom>
          <a:noFill/>
          <a:ln w="57150" cap="flat" cmpd="sng" algn="ctr">
            <a:solidFill>
              <a:srgbClr val="FCFCFC">
                <a:lumMod val="25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sp>
        <p:nvSpPr>
          <p:cNvPr id="7" name="矩形 7"/>
          <p:cNvSpPr/>
          <p:nvPr/>
        </p:nvSpPr>
        <p:spPr>
          <a:xfrm rot="16200000" flipH="1">
            <a:off x="977373" y="5900739"/>
            <a:ext cx="225425" cy="469900"/>
          </a:xfrm>
          <a:custGeom>
            <a:avLst/>
            <a:gdLst>
              <a:gd name="connsiteX0" fmla="*/ 0 w 653989"/>
              <a:gd name="connsiteY0" fmla="*/ 0 h 653989"/>
              <a:gd name="connsiteX1" fmla="*/ 653989 w 653989"/>
              <a:gd name="connsiteY1" fmla="*/ 0 h 653989"/>
              <a:gd name="connsiteX2" fmla="*/ 653989 w 653989"/>
              <a:gd name="connsiteY2" fmla="*/ 653989 h 653989"/>
              <a:gd name="connsiteX3" fmla="*/ 0 w 653989"/>
              <a:gd name="connsiteY3" fmla="*/ 653989 h 653989"/>
              <a:gd name="connsiteX4" fmla="*/ 0 w 653989"/>
              <a:gd name="connsiteY4" fmla="*/ 0 h 653989"/>
              <a:gd name="connsiteX0-1" fmla="*/ 0 w 653989"/>
              <a:gd name="connsiteY0-2" fmla="*/ 653989 h 745429"/>
              <a:gd name="connsiteX1-3" fmla="*/ 0 w 653989"/>
              <a:gd name="connsiteY1-4" fmla="*/ 0 h 745429"/>
              <a:gd name="connsiteX2-5" fmla="*/ 653989 w 653989"/>
              <a:gd name="connsiteY2-6" fmla="*/ 0 h 745429"/>
              <a:gd name="connsiteX3-7" fmla="*/ 653989 w 653989"/>
              <a:gd name="connsiteY3-8" fmla="*/ 653989 h 745429"/>
              <a:gd name="connsiteX4-9" fmla="*/ 91440 w 653989"/>
              <a:gd name="connsiteY4-10" fmla="*/ 745429 h 745429"/>
              <a:gd name="connsiteX0-11" fmla="*/ 0 w 653989"/>
              <a:gd name="connsiteY0-12" fmla="*/ 653989 h 653989"/>
              <a:gd name="connsiteX1-13" fmla="*/ 0 w 653989"/>
              <a:gd name="connsiteY1-14" fmla="*/ 0 h 653989"/>
              <a:gd name="connsiteX2-15" fmla="*/ 653989 w 653989"/>
              <a:gd name="connsiteY2-16" fmla="*/ 0 h 653989"/>
              <a:gd name="connsiteX3-17" fmla="*/ 653989 w 653989"/>
              <a:gd name="connsiteY3-18" fmla="*/ 653989 h 653989"/>
              <a:gd name="connsiteX0-19" fmla="*/ 0 w 653989"/>
              <a:gd name="connsiteY0-20" fmla="*/ 0 h 653989"/>
              <a:gd name="connsiteX1-21" fmla="*/ 653989 w 653989"/>
              <a:gd name="connsiteY1-22" fmla="*/ 0 h 653989"/>
              <a:gd name="connsiteX2-23" fmla="*/ 653989 w 653989"/>
              <a:gd name="connsiteY2-24" fmla="*/ 653989 h 653989"/>
            </a:gdLst>
            <a:ahLst/>
            <a:cxnLst>
              <a:cxn ang="0">
                <a:pos x="connsiteX0-1" y="connsiteY0-2"/>
              </a:cxn>
              <a:cxn ang="0">
                <a:pos x="connsiteX1-3" y="connsiteY1-4"/>
              </a:cxn>
              <a:cxn ang="0">
                <a:pos x="connsiteX2-5" y="connsiteY2-6"/>
              </a:cxn>
            </a:cxnLst>
            <a:rect l="l" t="t" r="r" b="b"/>
            <a:pathLst>
              <a:path w="653989" h="653989">
                <a:moveTo>
                  <a:pt x="0" y="0"/>
                </a:moveTo>
                <a:lnTo>
                  <a:pt x="653989" y="0"/>
                </a:lnTo>
                <a:lnTo>
                  <a:pt x="653989" y="653989"/>
                </a:lnTo>
              </a:path>
            </a:pathLst>
          </a:custGeom>
          <a:noFill/>
          <a:ln w="57150" cap="flat" cmpd="sng" algn="ctr">
            <a:solidFill>
              <a:srgbClr val="FCFCFC">
                <a:lumMod val="25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sp>
        <p:nvSpPr>
          <p:cNvPr id="11" name="矩形 10"/>
          <p:cNvSpPr/>
          <p:nvPr/>
        </p:nvSpPr>
        <p:spPr>
          <a:xfrm flipH="1">
            <a:off x="7245352" y="288925"/>
            <a:ext cx="143933" cy="584200"/>
          </a:xfrm>
          <a:prstGeom prst="rect">
            <a:avLst/>
          </a:prstGeom>
        </p:spPr>
        <p:txBody>
          <a:bodyPr>
            <a:spAutoFit/>
          </a:bodyPr>
          <a:lstStyle/>
          <a:p>
            <a:pPr eaLnBrk="1" fontAlgn="auto" hangingPunct="1">
              <a:spcBef>
                <a:spcPts val="0"/>
              </a:spcBef>
              <a:spcAft>
                <a:spcPts val="0"/>
              </a:spcAft>
              <a:defRPr/>
            </a:pPr>
            <a:endParaRPr lang="zh-CN" altLang="en-US" sz="32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pic>
        <p:nvPicPr>
          <p:cNvPr id="47113"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3997" y="288925"/>
            <a:ext cx="3944257" cy="286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4" name="TextBox 2"/>
          <p:cNvSpPr txBox="1">
            <a:spLocks noChangeArrowheads="1"/>
          </p:cNvSpPr>
          <p:nvPr/>
        </p:nvSpPr>
        <p:spPr bwMode="auto">
          <a:xfrm>
            <a:off x="1991481" y="1889919"/>
            <a:ext cx="370174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掌握好人生的总钥匙</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82115" y="1300166"/>
            <a:ext cx="41656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1"/>
          <p:cNvSpPr>
            <a:spLocks noChangeArrowheads="1"/>
          </p:cNvSpPr>
          <p:nvPr/>
        </p:nvSpPr>
        <p:spPr bwMode="auto">
          <a:xfrm>
            <a:off x="1415144" y="981755"/>
            <a:ext cx="5856514" cy="538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latinLnBrk="1" hangingPunct="1"/>
            <a:r>
              <a:rPr lang="zh-CN" altLang="en-US" sz="3200" b="1" dirty="0">
                <a:solidFill>
                  <a:srgbClr val="000000"/>
                </a:solidFill>
                <a:ea typeface="宋体" panose="02010600030101010101" pitchFamily="2" charset="-122"/>
              </a:rPr>
              <a:t>假如生活欺骗了你</a:t>
            </a:r>
            <a:endParaRPr lang="zh-CN" altLang="en-US" sz="3200" dirty="0">
              <a:solidFill>
                <a:srgbClr val="000000"/>
              </a:solidFill>
              <a:ea typeface="宋体" panose="02010600030101010101" pitchFamily="2" charset="-122"/>
            </a:endParaRPr>
          </a:p>
          <a:p>
            <a:pPr eaLnBrk="1" latinLnBrk="1" hangingPunct="1"/>
            <a:r>
              <a:rPr lang="zh-CN" altLang="en-US" sz="3200" dirty="0">
                <a:solidFill>
                  <a:srgbClr val="000000"/>
                </a:solidFill>
                <a:ea typeface="宋体" panose="02010600030101010101" pitchFamily="2" charset="-122"/>
              </a:rPr>
              <a:t>　　</a:t>
            </a:r>
            <a:r>
              <a:rPr lang="zh-CN" altLang="en-US" sz="2800" b="1" dirty="0">
                <a:solidFill>
                  <a:srgbClr val="000000"/>
                </a:solidFill>
                <a:ea typeface="宋体" panose="02010600030101010101" pitchFamily="2" charset="-122"/>
              </a:rPr>
              <a:t>（俄）普希金</a:t>
            </a:r>
          </a:p>
          <a:p>
            <a:pPr eaLnBrk="1" latinLnBrk="1" hangingPunct="1"/>
            <a:r>
              <a:rPr lang="zh-CN" altLang="en-US" sz="2800" dirty="0">
                <a:solidFill>
                  <a:srgbClr val="000000"/>
                </a:solidFill>
                <a:ea typeface="宋体" panose="02010600030101010101" pitchFamily="2" charset="-122"/>
              </a:rPr>
              <a:t>　　假如生活欺骗了你</a:t>
            </a:r>
          </a:p>
          <a:p>
            <a:pPr eaLnBrk="1" latinLnBrk="1" hangingPunct="1"/>
            <a:r>
              <a:rPr lang="zh-CN" altLang="en-US" sz="2800" dirty="0">
                <a:solidFill>
                  <a:srgbClr val="000000"/>
                </a:solidFill>
                <a:ea typeface="宋体" panose="02010600030101010101" pitchFamily="2" charset="-122"/>
              </a:rPr>
              <a:t>　　不要</a:t>
            </a:r>
            <a:r>
              <a:rPr lang="zh-CN" altLang="en-US" sz="2800" dirty="0">
                <a:solidFill>
                  <a:srgbClr val="000000"/>
                </a:solidFill>
                <a:ea typeface="宋体" panose="02010600030101010101" pitchFamily="2" charset="-122"/>
                <a:hlinkClick r:id="rId3"/>
              </a:rPr>
              <a:t>悲伤</a:t>
            </a:r>
            <a:r>
              <a:rPr lang="zh-CN" altLang="en-US" sz="2800" dirty="0">
                <a:solidFill>
                  <a:srgbClr val="000000"/>
                </a:solidFill>
                <a:ea typeface="宋体" panose="02010600030101010101" pitchFamily="2" charset="-122"/>
              </a:rPr>
              <a:t>，不要心急</a:t>
            </a:r>
          </a:p>
          <a:p>
            <a:pPr eaLnBrk="1" latinLnBrk="1" hangingPunct="1"/>
            <a:r>
              <a:rPr lang="zh-CN" altLang="en-US" sz="2800" dirty="0">
                <a:solidFill>
                  <a:srgbClr val="000000"/>
                </a:solidFill>
                <a:ea typeface="宋体" panose="02010600030101010101" pitchFamily="2" charset="-122"/>
              </a:rPr>
              <a:t>　　忧郁的日子里需要镇静</a:t>
            </a:r>
          </a:p>
          <a:p>
            <a:pPr eaLnBrk="1" latinLnBrk="1" hangingPunct="1"/>
            <a:r>
              <a:rPr lang="zh-CN" altLang="en-US" sz="2800" dirty="0">
                <a:solidFill>
                  <a:srgbClr val="000000"/>
                </a:solidFill>
                <a:ea typeface="宋体" panose="02010600030101010101" pitchFamily="2" charset="-122"/>
              </a:rPr>
              <a:t>　　相信吧，快乐的日子将会来临</a:t>
            </a:r>
          </a:p>
          <a:p>
            <a:pPr eaLnBrk="1" latinLnBrk="1" hangingPunct="1"/>
            <a:r>
              <a:rPr lang="zh-CN" altLang="en-US" sz="2800" dirty="0">
                <a:solidFill>
                  <a:srgbClr val="000000"/>
                </a:solidFill>
                <a:ea typeface="宋体" panose="02010600030101010101" pitchFamily="2" charset="-122"/>
              </a:rPr>
              <a:t>　　心儿永远向往着未来</a:t>
            </a:r>
          </a:p>
          <a:p>
            <a:pPr eaLnBrk="1" latinLnBrk="1" hangingPunct="1"/>
            <a:r>
              <a:rPr lang="zh-CN" altLang="en-US" sz="2800" dirty="0">
                <a:solidFill>
                  <a:srgbClr val="000000"/>
                </a:solidFill>
                <a:ea typeface="宋体" panose="02010600030101010101" pitchFamily="2" charset="-122"/>
              </a:rPr>
              <a:t>　　现在却常是忧郁</a:t>
            </a:r>
          </a:p>
          <a:p>
            <a:pPr eaLnBrk="1" latinLnBrk="1" hangingPunct="1"/>
            <a:r>
              <a:rPr lang="zh-CN" altLang="en-US" sz="2800" dirty="0">
                <a:solidFill>
                  <a:srgbClr val="000000"/>
                </a:solidFill>
                <a:ea typeface="宋体" panose="02010600030101010101" pitchFamily="2" charset="-122"/>
              </a:rPr>
              <a:t>　　一切都是瞬息</a:t>
            </a:r>
          </a:p>
          <a:p>
            <a:pPr eaLnBrk="1" latinLnBrk="1" hangingPunct="1"/>
            <a:r>
              <a:rPr lang="zh-CN" altLang="en-US" sz="2800" dirty="0">
                <a:solidFill>
                  <a:srgbClr val="000000"/>
                </a:solidFill>
                <a:ea typeface="宋体" panose="02010600030101010101" pitchFamily="2" charset="-122"/>
              </a:rPr>
              <a:t>　　一切都将会过去</a:t>
            </a:r>
          </a:p>
          <a:p>
            <a:pPr eaLnBrk="1" latinLnBrk="1" hangingPunct="1"/>
            <a:r>
              <a:rPr lang="zh-CN" altLang="en-US" sz="2800" dirty="0">
                <a:solidFill>
                  <a:srgbClr val="000000"/>
                </a:solidFill>
                <a:ea typeface="宋体" panose="02010600030101010101" pitchFamily="2" charset="-122"/>
              </a:rPr>
              <a:t>　　而那过去了的</a:t>
            </a:r>
          </a:p>
          <a:p>
            <a:pPr eaLnBrk="1" latinLnBrk="1" hangingPunct="1"/>
            <a:r>
              <a:rPr lang="zh-CN" altLang="en-US" sz="2800" dirty="0">
                <a:solidFill>
                  <a:srgbClr val="000000"/>
                </a:solidFill>
                <a:ea typeface="宋体" panose="02010600030101010101" pitchFamily="2" charset="-122"/>
              </a:rPr>
              <a:t>　　就会成为亲切的怀恋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22" name="直接连接符 11"/>
          <p:cNvCxnSpPr>
            <a:cxnSpLocks noChangeShapeType="1"/>
          </p:cNvCxnSpPr>
          <p:nvPr/>
        </p:nvCxnSpPr>
        <p:spPr bwMode="auto">
          <a:xfrm>
            <a:off x="6164645" y="3253242"/>
            <a:ext cx="5556249" cy="0"/>
          </a:xfrm>
          <a:prstGeom prst="line">
            <a:avLst/>
          </a:prstGeom>
          <a:noFill/>
          <a:ln w="9525" algn="ctr">
            <a:solidFill>
              <a:srgbClr val="4A7EBB"/>
            </a:solidFill>
            <a:round/>
          </a:ln>
          <a:extLst>
            <a:ext uri="{909E8E84-426E-40DD-AFC4-6F175D3DCCD1}">
              <a14:hiddenFill xmlns:a14="http://schemas.microsoft.com/office/drawing/2010/main" xmlns="">
                <a:noFill/>
              </a14:hiddenFill>
            </a:ext>
          </a:extLst>
        </p:spPr>
      </p:cxnSp>
      <p:cxnSp>
        <p:nvCxnSpPr>
          <p:cNvPr id="81923" name="直接连接符 12"/>
          <p:cNvCxnSpPr>
            <a:cxnSpLocks noChangeShapeType="1"/>
          </p:cNvCxnSpPr>
          <p:nvPr/>
        </p:nvCxnSpPr>
        <p:spPr bwMode="auto">
          <a:xfrm>
            <a:off x="6164645" y="2492829"/>
            <a:ext cx="5556249" cy="0"/>
          </a:xfrm>
          <a:prstGeom prst="line">
            <a:avLst/>
          </a:prstGeom>
          <a:noFill/>
          <a:ln w="9525" algn="ctr">
            <a:solidFill>
              <a:srgbClr val="4A7EBB"/>
            </a:solidFill>
            <a:round/>
          </a:ln>
          <a:extLst>
            <a:ext uri="{909E8E84-426E-40DD-AFC4-6F175D3DCCD1}">
              <a14:hiddenFill xmlns:a14="http://schemas.microsoft.com/office/drawing/2010/main" xmlns="">
                <a:noFill/>
              </a14:hiddenFill>
            </a:ext>
          </a:extLst>
        </p:spPr>
      </p:cxnSp>
      <p:cxnSp>
        <p:nvCxnSpPr>
          <p:cNvPr id="81924" name="直接连接符 13"/>
          <p:cNvCxnSpPr>
            <a:cxnSpLocks noChangeShapeType="1"/>
          </p:cNvCxnSpPr>
          <p:nvPr/>
        </p:nvCxnSpPr>
        <p:spPr bwMode="auto">
          <a:xfrm flipV="1">
            <a:off x="6164645" y="3993017"/>
            <a:ext cx="5556249" cy="23812"/>
          </a:xfrm>
          <a:prstGeom prst="line">
            <a:avLst/>
          </a:prstGeom>
          <a:noFill/>
          <a:ln w="9525" algn="ctr">
            <a:solidFill>
              <a:srgbClr val="4A7EBB"/>
            </a:solidFill>
            <a:round/>
          </a:ln>
          <a:extLst>
            <a:ext uri="{909E8E84-426E-40DD-AFC4-6F175D3DCCD1}">
              <a14:hiddenFill xmlns:a14="http://schemas.microsoft.com/office/drawing/2010/main" xmlns="">
                <a:noFill/>
              </a14:hiddenFill>
            </a:ext>
          </a:extLst>
        </p:spPr>
      </p:cxnSp>
      <p:sp>
        <p:nvSpPr>
          <p:cNvPr id="15" name="TextBox 14"/>
          <p:cNvSpPr txBox="1"/>
          <p:nvPr/>
        </p:nvSpPr>
        <p:spPr>
          <a:xfrm>
            <a:off x="6164644" y="1875297"/>
            <a:ext cx="5651500" cy="522287"/>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n"/>
              <a:defRPr/>
            </a:pPr>
            <a:r>
              <a:rPr lang="zh-CN" altLang="en-US" sz="2800" kern="0"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“当一天和尚撞一天钟”</a:t>
            </a:r>
          </a:p>
        </p:txBody>
      </p:sp>
      <p:sp>
        <p:nvSpPr>
          <p:cNvPr id="16" name="TextBox 15"/>
          <p:cNvSpPr txBox="1"/>
          <p:nvPr/>
        </p:nvSpPr>
        <p:spPr>
          <a:xfrm>
            <a:off x="6164642" y="2729371"/>
            <a:ext cx="4631267" cy="523875"/>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n"/>
              <a:defRPr/>
            </a:pPr>
            <a:r>
              <a:rPr lang="zh-CN" altLang="en-US" sz="2800" kern="0"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“今朝有酒今朝醉”</a:t>
            </a:r>
          </a:p>
        </p:txBody>
      </p:sp>
      <p:sp>
        <p:nvSpPr>
          <p:cNvPr id="17" name="TextBox 16"/>
          <p:cNvSpPr txBox="1"/>
          <p:nvPr/>
        </p:nvSpPr>
        <p:spPr>
          <a:xfrm>
            <a:off x="6154057" y="3483434"/>
            <a:ext cx="5384800" cy="523875"/>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n"/>
              <a:defRPr/>
            </a:pPr>
            <a:r>
              <a:rPr lang="zh-CN" altLang="en-US" sz="2800" kern="0"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看破红尘，无欲无求</a:t>
            </a:r>
          </a:p>
        </p:txBody>
      </p:sp>
      <p:grpSp>
        <p:nvGrpSpPr>
          <p:cNvPr id="12" name="组合 11"/>
          <p:cNvGrpSpPr/>
          <p:nvPr/>
        </p:nvGrpSpPr>
        <p:grpSpPr bwMode="auto">
          <a:xfrm>
            <a:off x="2868087" y="203200"/>
            <a:ext cx="6987116" cy="615950"/>
            <a:chOff x="3071801" y="1285866"/>
            <a:chExt cx="5240178" cy="615553"/>
          </a:xfrm>
        </p:grpSpPr>
        <p:sp>
          <p:nvSpPr>
            <p:cNvPr id="13" name="TextBox 7"/>
            <p:cNvSpPr>
              <a:spLocks noChangeArrowheads="1"/>
            </p:cNvSpPr>
            <p:nvPr/>
          </p:nvSpPr>
          <p:spPr bwMode="auto">
            <a:xfrm>
              <a:off x="3071801" y="1285866"/>
              <a:ext cx="5011585"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4" name="矩形 13"/>
            <p:cNvSpPr/>
            <p:nvPr/>
          </p:nvSpPr>
          <p:spPr>
            <a:xfrm>
              <a:off x="3392466"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二、积极进取的人生态度</a:t>
              </a:r>
            </a:p>
          </p:txBody>
        </p:sp>
      </p:grpSp>
      <p:sp>
        <p:nvSpPr>
          <p:cNvPr id="81931" name="矩形 2"/>
          <p:cNvSpPr>
            <a:spLocks noChangeArrowheads="1"/>
          </p:cNvSpPr>
          <p:nvPr/>
        </p:nvSpPr>
        <p:spPr bwMode="auto">
          <a:xfrm>
            <a:off x="508000" y="1568452"/>
            <a:ext cx="5166784" cy="2769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3200" b="1" dirty="0">
                <a:solidFill>
                  <a:srgbClr val="C00000"/>
                </a:solidFill>
                <a:latin typeface="宋体" panose="02010600030101010101" pitchFamily="2" charset="-122"/>
                <a:ea typeface="宋体" panose="02010600030101010101" pitchFamily="2" charset="-122"/>
              </a:rPr>
              <a:t>人生态度</a:t>
            </a:r>
            <a:endParaRPr lang="en-US" altLang="zh-CN" sz="3200" b="1"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指人们通过生活实践所形成的对人生问题的一种稳定的心理倾向和基本意愿。</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组合 9"/>
          <p:cNvGrpSpPr/>
          <p:nvPr/>
        </p:nvGrpSpPr>
        <p:grpSpPr bwMode="auto">
          <a:xfrm>
            <a:off x="749304" y="1371605"/>
            <a:ext cx="9336617" cy="638175"/>
            <a:chOff x="561658" y="1855949"/>
            <a:chExt cx="7003405" cy="636947"/>
          </a:xfrm>
        </p:grpSpPr>
        <p:sp>
          <p:nvSpPr>
            <p:cNvPr id="18" name="Shape 3883"/>
            <p:cNvSpPr/>
            <p:nvPr/>
          </p:nvSpPr>
          <p:spPr>
            <a:xfrm>
              <a:off x="561658" y="1855949"/>
              <a:ext cx="7003405" cy="636947"/>
            </a:xfrm>
            <a:prstGeom prst="roundRect">
              <a:avLst>
                <a:gd name="adj" fmla="val 50000"/>
              </a:avLst>
            </a:prstGeom>
            <a:noFill/>
            <a:ln w="12700" cap="flat">
              <a:solidFill>
                <a:srgbClr val="C00000"/>
              </a:solidFill>
              <a:miter lim="400000"/>
            </a:ln>
            <a:effectLst/>
          </p:spPr>
          <p:txBody>
            <a:bodyPr lIns="14288" tIns="14288" rIns="14288" bIns="14288" anchor="ctr"/>
            <a:lstStyle/>
            <a:p>
              <a:pPr eaLnBrk="1" fontAlgn="auto" hangingPunct="1">
                <a:spcBef>
                  <a:spcPts val="0"/>
                </a:spcBef>
                <a:spcAft>
                  <a:spcPts val="0"/>
                </a:spcAft>
                <a:defRPr/>
              </a:pPr>
              <a:endParaRPr sz="2800" kern="0">
                <a:solidFill>
                  <a:srgbClr val="C00000"/>
                </a:solidFill>
                <a:latin typeface="宋体" panose="02010600030101010101" pitchFamily="2" charset="-122"/>
                <a:ea typeface="宋体" panose="02010600030101010101" pitchFamily="2" charset="-122"/>
              </a:endParaRPr>
            </a:p>
          </p:txBody>
        </p:sp>
        <p:sp>
          <p:nvSpPr>
            <p:cNvPr id="19" name="TextBox 18"/>
            <p:cNvSpPr txBox="1"/>
            <p:nvPr/>
          </p:nvSpPr>
          <p:spPr>
            <a:xfrm>
              <a:off x="971288" y="1916158"/>
              <a:ext cx="6193671" cy="522867"/>
            </a:xfrm>
            <a:prstGeom prst="rect">
              <a:avLst/>
            </a:prstGeom>
            <a:noFill/>
          </p:spPr>
          <p:txBody>
            <a:bodyPr>
              <a:spAutoFit/>
            </a:bodyPr>
            <a:lstStyle/>
            <a:p>
              <a:pPr eaLnBrk="1" fontAlgn="auto" hangingPunct="1">
                <a:spcBef>
                  <a:spcPts val="0"/>
                </a:spcBef>
                <a:spcAft>
                  <a:spcPts val="0"/>
                </a:spcAft>
                <a:buFont typeface="Wingdings" panose="05000000000000000000" pitchFamily="2" charset="2"/>
                <a:buNone/>
                <a:defRPr/>
              </a:pPr>
              <a:r>
                <a:rPr lang="zh-CN" altLang="en-US" sz="2800" b="1" kern="0" dirty="0">
                  <a:solidFill>
                    <a:srgbClr val="C00000"/>
                  </a:solidFill>
                  <a:latin typeface="宋体" panose="02010600030101010101" pitchFamily="2" charset="-122"/>
                  <a:ea typeface="宋体" panose="02010600030101010101" pitchFamily="2" charset="-122"/>
                </a:rPr>
                <a:t>人生需认真</a:t>
              </a:r>
            </a:p>
          </p:txBody>
        </p:sp>
      </p:grpSp>
      <p:grpSp>
        <p:nvGrpSpPr>
          <p:cNvPr id="82947" name="组合 20"/>
          <p:cNvGrpSpPr/>
          <p:nvPr/>
        </p:nvGrpSpPr>
        <p:grpSpPr bwMode="auto">
          <a:xfrm>
            <a:off x="791637" y="3463925"/>
            <a:ext cx="9336617" cy="636588"/>
            <a:chOff x="561658" y="1855949"/>
            <a:chExt cx="7003405" cy="636947"/>
          </a:xfrm>
        </p:grpSpPr>
        <p:sp>
          <p:nvSpPr>
            <p:cNvPr id="22" name="Shape 3883"/>
            <p:cNvSpPr/>
            <p:nvPr/>
          </p:nvSpPr>
          <p:spPr>
            <a:xfrm>
              <a:off x="561658" y="1855949"/>
              <a:ext cx="7003405" cy="636947"/>
            </a:xfrm>
            <a:prstGeom prst="roundRect">
              <a:avLst>
                <a:gd name="adj" fmla="val 50000"/>
              </a:avLst>
            </a:prstGeom>
            <a:noFill/>
            <a:ln w="12700" cap="flat">
              <a:solidFill>
                <a:srgbClr val="C00000"/>
              </a:solidFill>
              <a:miter lim="400000"/>
            </a:ln>
            <a:effectLst/>
          </p:spPr>
          <p:txBody>
            <a:bodyPr lIns="14288" tIns="14288" rIns="14288" bIns="14288" anchor="ctr"/>
            <a:lstStyle/>
            <a:p>
              <a:pPr eaLnBrk="1" fontAlgn="auto" hangingPunct="1">
                <a:spcBef>
                  <a:spcPts val="0"/>
                </a:spcBef>
                <a:spcAft>
                  <a:spcPts val="0"/>
                </a:spcAft>
                <a:defRPr/>
              </a:pPr>
              <a:endParaRPr sz="2800" kern="0">
                <a:solidFill>
                  <a:prstClr val="black"/>
                </a:solidFill>
                <a:latin typeface="宋体" panose="02010600030101010101" pitchFamily="2" charset="-122"/>
                <a:ea typeface="宋体" panose="02010600030101010101" pitchFamily="2" charset="-122"/>
              </a:endParaRPr>
            </a:p>
          </p:txBody>
        </p:sp>
        <p:sp>
          <p:nvSpPr>
            <p:cNvPr id="23" name="TextBox 22"/>
            <p:cNvSpPr txBox="1"/>
            <p:nvPr/>
          </p:nvSpPr>
          <p:spPr>
            <a:xfrm>
              <a:off x="971288" y="1916308"/>
              <a:ext cx="6193671" cy="524170"/>
            </a:xfrm>
            <a:prstGeom prst="rect">
              <a:avLst/>
            </a:prstGeom>
            <a:noFill/>
          </p:spPr>
          <p:txBody>
            <a:bodyPr>
              <a:spAutoFit/>
            </a:bodyPr>
            <a:lstStyle/>
            <a:p>
              <a:pPr eaLnBrk="1" fontAlgn="auto" hangingPunct="1">
                <a:spcBef>
                  <a:spcPts val="0"/>
                </a:spcBef>
                <a:spcAft>
                  <a:spcPts val="0"/>
                </a:spcAft>
                <a:buFont typeface="Wingdings" panose="05000000000000000000" pitchFamily="2" charset="2"/>
                <a:buNone/>
                <a:defRPr/>
              </a:pPr>
              <a:r>
                <a:rPr lang="zh-CN" altLang="en-US" sz="2800" b="1" kern="0" dirty="0">
                  <a:solidFill>
                    <a:srgbClr val="C00000"/>
                  </a:solidFill>
                  <a:latin typeface="宋体" panose="02010600030101010101" pitchFamily="2" charset="-122"/>
                  <a:ea typeface="宋体" panose="02010600030101010101" pitchFamily="2" charset="-122"/>
                </a:rPr>
                <a:t>人生当务实</a:t>
              </a:r>
            </a:p>
          </p:txBody>
        </p:sp>
      </p:grpSp>
      <p:sp>
        <p:nvSpPr>
          <p:cNvPr id="82948" name="TextBox 23"/>
          <p:cNvSpPr txBox="1">
            <a:spLocks noChangeArrowheads="1"/>
          </p:cNvSpPr>
          <p:nvPr/>
        </p:nvSpPr>
        <p:spPr bwMode="auto">
          <a:xfrm>
            <a:off x="1386417" y="4338643"/>
            <a:ext cx="7795683"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Arial" panose="020B0604020202020204" pitchFamily="34" charset="0"/>
              <a:buChar char="•"/>
            </a:pPr>
            <a:r>
              <a:rPr lang="zh-CN" altLang="en-US" sz="2800" b="0">
                <a:solidFill>
                  <a:srgbClr val="000000"/>
                </a:solidFill>
                <a:latin typeface="宋体" panose="02010600030101010101" pitchFamily="2" charset="-122"/>
                <a:ea typeface="宋体" panose="02010600030101010101" pitchFamily="2" charset="-122"/>
              </a:rPr>
              <a:t>目标具体化，而不是束之高阁</a:t>
            </a:r>
            <a:endParaRPr lang="en-US" altLang="zh-CN" sz="2800" b="0">
              <a:solidFill>
                <a:srgbClr val="000000"/>
              </a:solidFill>
              <a:latin typeface="宋体" panose="02010600030101010101" pitchFamily="2" charset="-122"/>
              <a:ea typeface="宋体" panose="02010600030101010101" pitchFamily="2" charset="-122"/>
            </a:endParaRPr>
          </a:p>
          <a:p>
            <a:pPr eaLnBrk="1" hangingPunct="1">
              <a:buFont typeface="Arial" panose="020B0604020202020204" pitchFamily="34" charset="0"/>
              <a:buChar char="•"/>
            </a:pPr>
            <a:r>
              <a:rPr lang="zh-CN" altLang="en-US" sz="2800" b="0">
                <a:solidFill>
                  <a:srgbClr val="000000"/>
                </a:solidFill>
                <a:latin typeface="宋体" panose="02010600030101010101" pitchFamily="2" charset="-122"/>
                <a:ea typeface="宋体" panose="02010600030101010101" pitchFamily="2" charset="-122"/>
              </a:rPr>
              <a:t>实事求是，脚踏实地</a:t>
            </a:r>
          </a:p>
        </p:txBody>
      </p:sp>
      <p:sp>
        <p:nvSpPr>
          <p:cNvPr id="82949" name="Rectangle 3"/>
          <p:cNvSpPr txBox="1">
            <a:spLocks noRot="1" noChangeArrowheads="1"/>
          </p:cNvSpPr>
          <p:nvPr/>
        </p:nvSpPr>
        <p:spPr bwMode="auto">
          <a:xfrm>
            <a:off x="1295400" y="2438400"/>
            <a:ext cx="7035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90000"/>
              </a:lnSpc>
              <a:spcBef>
                <a:spcPct val="20000"/>
              </a:spcBef>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“世界上怕就怕‘认真’二字</a:t>
            </a: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共产党就最讲‘认真’ 。” </a:t>
            </a:r>
          </a:p>
        </p:txBody>
      </p:sp>
      <p:grpSp>
        <p:nvGrpSpPr>
          <p:cNvPr id="13" name="组合 12"/>
          <p:cNvGrpSpPr/>
          <p:nvPr/>
        </p:nvGrpSpPr>
        <p:grpSpPr bwMode="auto">
          <a:xfrm>
            <a:off x="2868087" y="203200"/>
            <a:ext cx="6987116" cy="615950"/>
            <a:chOff x="3071801" y="1285866"/>
            <a:chExt cx="5240178" cy="615553"/>
          </a:xfrm>
        </p:grpSpPr>
        <p:sp>
          <p:nvSpPr>
            <p:cNvPr id="14" name="TextBox 7"/>
            <p:cNvSpPr>
              <a:spLocks noChangeArrowheads="1"/>
            </p:cNvSpPr>
            <p:nvPr/>
          </p:nvSpPr>
          <p:spPr bwMode="auto">
            <a:xfrm>
              <a:off x="3071801" y="1285866"/>
              <a:ext cx="5011585"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5" name="矩形 14"/>
            <p:cNvSpPr/>
            <p:nvPr/>
          </p:nvSpPr>
          <p:spPr>
            <a:xfrm>
              <a:off x="3392466"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二、积极进取的人生态度</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组合 11"/>
          <p:cNvGrpSpPr/>
          <p:nvPr/>
        </p:nvGrpSpPr>
        <p:grpSpPr bwMode="auto">
          <a:xfrm>
            <a:off x="749303" y="1600200"/>
            <a:ext cx="7073900" cy="636588"/>
            <a:chOff x="561658" y="1855949"/>
            <a:chExt cx="7003405" cy="636947"/>
          </a:xfrm>
        </p:grpSpPr>
        <p:sp>
          <p:nvSpPr>
            <p:cNvPr id="13" name="Shape 3883"/>
            <p:cNvSpPr/>
            <p:nvPr/>
          </p:nvSpPr>
          <p:spPr>
            <a:xfrm>
              <a:off x="561658" y="1855949"/>
              <a:ext cx="7003405" cy="636947"/>
            </a:xfrm>
            <a:prstGeom prst="roundRect">
              <a:avLst>
                <a:gd name="adj" fmla="val 50000"/>
              </a:avLst>
            </a:prstGeom>
            <a:noFill/>
            <a:ln w="12700" cap="flat">
              <a:solidFill>
                <a:srgbClr val="C00000"/>
              </a:solidFill>
              <a:miter lim="400000"/>
            </a:ln>
            <a:effectLst/>
          </p:spPr>
          <p:txBody>
            <a:bodyPr lIns="14288" tIns="14288" rIns="14288" bIns="14288" anchor="ctr"/>
            <a:lstStyle/>
            <a:p>
              <a:pPr eaLnBrk="1" fontAlgn="auto" hangingPunct="1">
                <a:spcBef>
                  <a:spcPts val="0"/>
                </a:spcBef>
                <a:spcAft>
                  <a:spcPts val="0"/>
                </a:spcAft>
                <a:defRPr/>
              </a:pPr>
              <a:endParaRPr sz="2800" kern="0">
                <a:solidFill>
                  <a:prstClr val="black"/>
                </a:solidFill>
                <a:latin typeface="宋体" panose="02010600030101010101" pitchFamily="2" charset="-122"/>
                <a:ea typeface="宋体" panose="02010600030101010101" pitchFamily="2" charset="-122"/>
              </a:endParaRPr>
            </a:p>
          </p:txBody>
        </p:sp>
        <p:sp>
          <p:nvSpPr>
            <p:cNvPr id="14" name="TextBox 13"/>
            <p:cNvSpPr txBox="1"/>
            <p:nvPr/>
          </p:nvSpPr>
          <p:spPr>
            <a:xfrm>
              <a:off x="972390" y="1916308"/>
              <a:ext cx="6192419" cy="524170"/>
            </a:xfrm>
            <a:prstGeom prst="rect">
              <a:avLst/>
            </a:prstGeom>
            <a:noFill/>
          </p:spPr>
          <p:txBody>
            <a:bodyPr>
              <a:spAutoFit/>
            </a:bodyPr>
            <a:lstStyle/>
            <a:p>
              <a:pPr eaLnBrk="1" fontAlgn="auto" hangingPunct="1">
                <a:spcBef>
                  <a:spcPts val="0"/>
                </a:spcBef>
                <a:spcAft>
                  <a:spcPts val="0"/>
                </a:spcAft>
                <a:buFont typeface="Wingdings" panose="05000000000000000000" pitchFamily="2" charset="2"/>
                <a:buNone/>
                <a:defRPr/>
              </a:pPr>
              <a:r>
                <a:rPr lang="zh-CN" altLang="en-US" sz="2800" b="1" kern="0" dirty="0">
                  <a:solidFill>
                    <a:srgbClr val="C00000"/>
                  </a:solidFill>
                  <a:latin typeface="宋体" panose="02010600030101010101" pitchFamily="2" charset="-122"/>
                  <a:ea typeface="宋体" panose="02010600030101010101" pitchFamily="2" charset="-122"/>
                </a:rPr>
                <a:t>人生应乐观</a:t>
              </a:r>
            </a:p>
          </p:txBody>
        </p:sp>
      </p:grpSp>
      <p:sp>
        <p:nvSpPr>
          <p:cNvPr id="83971" name="TextBox 14"/>
          <p:cNvSpPr txBox="1">
            <a:spLocks noChangeArrowheads="1"/>
          </p:cNvSpPr>
          <p:nvPr/>
        </p:nvSpPr>
        <p:spPr bwMode="auto">
          <a:xfrm>
            <a:off x="1202267" y="2438400"/>
            <a:ext cx="7795684"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Arial" panose="020B0604020202020204" pitchFamily="34" charset="0"/>
              <a:buChar char="•"/>
            </a:pPr>
            <a:r>
              <a:rPr lang="zh-CN" altLang="en-US" sz="2800" b="0">
                <a:solidFill>
                  <a:srgbClr val="000000"/>
                </a:solidFill>
                <a:latin typeface="宋体" panose="02010600030101010101" pitchFamily="2" charset="-122"/>
                <a:ea typeface="宋体" panose="02010600030101010101" pitchFamily="2" charset="-122"/>
              </a:rPr>
              <a:t>看问题的角度</a:t>
            </a:r>
            <a:endParaRPr lang="en-US" altLang="zh-CN" sz="2800" b="0">
              <a:solidFill>
                <a:srgbClr val="000000"/>
              </a:solidFill>
              <a:latin typeface="宋体" panose="02010600030101010101" pitchFamily="2" charset="-122"/>
              <a:ea typeface="宋体" panose="02010600030101010101" pitchFamily="2" charset="-122"/>
            </a:endParaRPr>
          </a:p>
          <a:p>
            <a:pPr eaLnBrk="1" hangingPunct="1">
              <a:buFont typeface="Arial" panose="020B0604020202020204" pitchFamily="34" charset="0"/>
              <a:buChar char="•"/>
            </a:pPr>
            <a:r>
              <a:rPr lang="zh-CN" altLang="en-US" sz="2800" b="0">
                <a:solidFill>
                  <a:srgbClr val="000000"/>
                </a:solidFill>
                <a:latin typeface="宋体" panose="02010600030101010101" pitchFamily="2" charset="-122"/>
                <a:ea typeface="宋体" panose="02010600030101010101" pitchFamily="2" charset="-122"/>
              </a:rPr>
              <a:t>热爱生活，乐观向上</a:t>
            </a:r>
          </a:p>
        </p:txBody>
      </p:sp>
      <p:grpSp>
        <p:nvGrpSpPr>
          <p:cNvPr id="83972" name="组合 15"/>
          <p:cNvGrpSpPr/>
          <p:nvPr/>
        </p:nvGrpSpPr>
        <p:grpSpPr bwMode="auto">
          <a:xfrm>
            <a:off x="791637" y="3860801"/>
            <a:ext cx="7031567" cy="638175"/>
            <a:chOff x="561658" y="1855949"/>
            <a:chExt cx="7003405" cy="636947"/>
          </a:xfrm>
        </p:grpSpPr>
        <p:sp>
          <p:nvSpPr>
            <p:cNvPr id="17" name="Shape 3883"/>
            <p:cNvSpPr/>
            <p:nvPr/>
          </p:nvSpPr>
          <p:spPr>
            <a:xfrm>
              <a:off x="561658" y="1855949"/>
              <a:ext cx="7003405" cy="636947"/>
            </a:xfrm>
            <a:prstGeom prst="roundRect">
              <a:avLst>
                <a:gd name="adj" fmla="val 50000"/>
              </a:avLst>
            </a:prstGeom>
            <a:noFill/>
            <a:ln w="12700" cap="flat">
              <a:solidFill>
                <a:srgbClr val="C00000"/>
              </a:solidFill>
              <a:miter lim="400000"/>
            </a:ln>
            <a:effectLst/>
          </p:spPr>
          <p:txBody>
            <a:bodyPr lIns="14288" tIns="14288" rIns="14288" bIns="14288" anchor="ctr"/>
            <a:lstStyle/>
            <a:p>
              <a:pPr eaLnBrk="1" fontAlgn="auto" hangingPunct="1">
                <a:spcBef>
                  <a:spcPts val="0"/>
                </a:spcBef>
                <a:spcAft>
                  <a:spcPts val="0"/>
                </a:spcAft>
                <a:defRPr/>
              </a:pPr>
              <a:endParaRPr sz="2800" kern="0">
                <a:solidFill>
                  <a:prstClr val="black"/>
                </a:solidFill>
                <a:latin typeface="宋体" panose="02010600030101010101" pitchFamily="2" charset="-122"/>
                <a:ea typeface="宋体" panose="02010600030101010101" pitchFamily="2" charset="-122"/>
              </a:endParaRPr>
            </a:p>
          </p:txBody>
        </p:sp>
        <p:sp>
          <p:nvSpPr>
            <p:cNvPr id="26" name="TextBox 25"/>
            <p:cNvSpPr txBox="1"/>
            <p:nvPr/>
          </p:nvSpPr>
          <p:spPr>
            <a:xfrm>
              <a:off x="970647" y="1916158"/>
              <a:ext cx="6193860" cy="522867"/>
            </a:xfrm>
            <a:prstGeom prst="rect">
              <a:avLst/>
            </a:prstGeom>
            <a:noFill/>
          </p:spPr>
          <p:txBody>
            <a:bodyPr>
              <a:spAutoFit/>
            </a:bodyPr>
            <a:lstStyle/>
            <a:p>
              <a:pPr eaLnBrk="1" fontAlgn="auto" hangingPunct="1">
                <a:spcBef>
                  <a:spcPts val="0"/>
                </a:spcBef>
                <a:spcAft>
                  <a:spcPts val="0"/>
                </a:spcAft>
                <a:buFont typeface="Wingdings" panose="05000000000000000000" pitchFamily="2" charset="2"/>
                <a:buNone/>
                <a:defRPr/>
              </a:pPr>
              <a:r>
                <a:rPr lang="zh-CN" altLang="en-US" sz="2800" b="1" kern="0" dirty="0">
                  <a:solidFill>
                    <a:srgbClr val="C00000"/>
                  </a:solidFill>
                  <a:latin typeface="宋体" panose="02010600030101010101" pitchFamily="2" charset="-122"/>
                  <a:ea typeface="宋体" panose="02010600030101010101" pitchFamily="2" charset="-122"/>
                </a:rPr>
                <a:t>人生要进取</a:t>
              </a:r>
            </a:p>
          </p:txBody>
        </p:sp>
      </p:grpSp>
      <p:sp>
        <p:nvSpPr>
          <p:cNvPr id="83973" name="TextBox 26"/>
          <p:cNvSpPr txBox="1">
            <a:spLocks noChangeArrowheads="1"/>
          </p:cNvSpPr>
          <p:nvPr/>
        </p:nvSpPr>
        <p:spPr bwMode="auto">
          <a:xfrm>
            <a:off x="1200153" y="4725993"/>
            <a:ext cx="779568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Arial" panose="020B0604020202020204" pitchFamily="34" charset="0"/>
              <a:buChar char="•"/>
            </a:pPr>
            <a:r>
              <a:rPr lang="zh-CN" altLang="en-US" sz="2800" b="0">
                <a:solidFill>
                  <a:srgbClr val="000000"/>
                </a:solidFill>
                <a:latin typeface="宋体" panose="02010600030101010101" pitchFamily="2" charset="-122"/>
                <a:ea typeface="宋体" panose="02010600030101010101" pitchFamily="2" charset="-122"/>
              </a:rPr>
              <a:t>自强不息，有所作为</a:t>
            </a:r>
          </a:p>
        </p:txBody>
      </p:sp>
      <p:pic>
        <p:nvPicPr>
          <p:cNvPr id="83974" name="Picture 4" descr="20070508155953480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51851" y="889000"/>
            <a:ext cx="34671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5" name="Picture 3" descr="qianshouguanyi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11120" y="4016380"/>
            <a:ext cx="3369733" cy="2695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16" name="组合 15"/>
          <p:cNvGrpSpPr/>
          <p:nvPr/>
        </p:nvGrpSpPr>
        <p:grpSpPr bwMode="auto">
          <a:xfrm>
            <a:off x="2868087" y="203200"/>
            <a:ext cx="6987116" cy="615950"/>
            <a:chOff x="3071801" y="1285866"/>
            <a:chExt cx="5240178" cy="615553"/>
          </a:xfrm>
        </p:grpSpPr>
        <p:sp>
          <p:nvSpPr>
            <p:cNvPr id="18" name="TextBox 7"/>
            <p:cNvSpPr>
              <a:spLocks noChangeArrowheads="1"/>
            </p:cNvSpPr>
            <p:nvPr/>
          </p:nvSpPr>
          <p:spPr bwMode="auto">
            <a:xfrm>
              <a:off x="3071801" y="1285866"/>
              <a:ext cx="5011585"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9" name="矩形 18"/>
            <p:cNvSpPr/>
            <p:nvPr/>
          </p:nvSpPr>
          <p:spPr>
            <a:xfrm>
              <a:off x="3392466"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二、积极进取的人生态度</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图片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370" y="901953"/>
            <a:ext cx="5721351" cy="2942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5" name="图片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2767" y="901953"/>
            <a:ext cx="5181600" cy="2942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6" name="图片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370" y="3962400"/>
            <a:ext cx="5721351" cy="2656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7" name="矩形 6"/>
          <p:cNvSpPr>
            <a:spLocks noChangeArrowheads="1"/>
          </p:cNvSpPr>
          <p:nvPr/>
        </p:nvSpPr>
        <p:spPr bwMode="auto">
          <a:xfrm>
            <a:off x="2653187" y="163288"/>
            <a:ext cx="758412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en-US" altLang="zh-CN" sz="2800" b="1" dirty="0">
                <a:solidFill>
                  <a:srgbClr val="C00000"/>
                </a:solidFill>
                <a:latin typeface="宋体" panose="02010600030101010101" pitchFamily="2" charset="-122"/>
                <a:ea typeface="宋体" panose="02010600030101010101" pitchFamily="2" charset="-122"/>
              </a:rPr>
              <a:t>2018</a:t>
            </a:r>
            <a:r>
              <a:rPr lang="zh-CN" altLang="en-US" sz="2800" b="1" dirty="0">
                <a:solidFill>
                  <a:srgbClr val="C00000"/>
                </a:solidFill>
                <a:latin typeface="宋体" panose="02010600030101010101" pitchFamily="2" charset="-122"/>
                <a:ea typeface="宋体" panose="02010600030101010101" pitchFamily="2" charset="-122"/>
              </a:rPr>
              <a:t>年</a:t>
            </a:r>
            <a:r>
              <a:rPr lang="en-US" altLang="zh-CN" sz="2800" b="1" dirty="0">
                <a:solidFill>
                  <a:srgbClr val="C00000"/>
                </a:solidFill>
                <a:latin typeface="宋体" panose="02010600030101010101" pitchFamily="2" charset="-122"/>
                <a:ea typeface="宋体" panose="02010600030101010101" pitchFamily="2" charset="-122"/>
              </a:rPr>
              <a:t>707</a:t>
            </a:r>
            <a:r>
              <a:rPr lang="zh-CN" altLang="en-US" sz="2800" b="1" dirty="0">
                <a:solidFill>
                  <a:srgbClr val="C00000"/>
                </a:solidFill>
                <a:latin typeface="宋体" panose="02010600030101010101" pitchFamily="2" charset="-122"/>
                <a:ea typeface="宋体" panose="02010600030101010101" pitchFamily="2" charset="-122"/>
              </a:rPr>
              <a:t>分考入北大女孩王心仪：感谢贫穷！</a:t>
            </a:r>
          </a:p>
        </p:txBody>
      </p:sp>
      <p:pic>
        <p:nvPicPr>
          <p:cNvPr id="84998" name="图片 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45251" y="3995738"/>
            <a:ext cx="5209116" cy="2622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矩形 3"/>
          <p:cNvSpPr>
            <a:spLocks noChangeArrowheads="1"/>
          </p:cNvSpPr>
          <p:nvPr/>
        </p:nvSpPr>
        <p:spPr bwMode="auto">
          <a:xfrm>
            <a:off x="711200" y="5203829"/>
            <a:ext cx="11480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C00000"/>
                </a:solidFill>
                <a:latin typeface="宋体" panose="02010600030101010101" pitchFamily="2" charset="-122"/>
                <a:ea typeface="宋体" panose="02010600030101010101" pitchFamily="2" charset="-122"/>
              </a:rPr>
              <a:t>真正该感谢的是</a:t>
            </a:r>
            <a:endParaRPr lang="en-US" altLang="zh-CN" sz="2800" b="1"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b="1" dirty="0">
                <a:solidFill>
                  <a:srgbClr val="C00000"/>
                </a:solidFill>
                <a:latin typeface="宋体" panose="02010600030101010101" pitchFamily="2" charset="-122"/>
                <a:ea typeface="宋体" panose="02010600030101010101" pitchFamily="2" charset="-122"/>
              </a:rPr>
              <a:t>那个面对贫穷永不屈服、积极乐观的自己！</a:t>
            </a:r>
          </a:p>
        </p:txBody>
      </p:sp>
      <p:pic>
        <p:nvPicPr>
          <p:cNvPr id="86019"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052" y="914400"/>
            <a:ext cx="10699749"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0" name="TextBox 5"/>
          <p:cNvSpPr txBox="1">
            <a:spLocks noChangeArrowheads="1"/>
          </p:cNvSpPr>
          <p:nvPr/>
        </p:nvSpPr>
        <p:spPr bwMode="auto">
          <a:xfrm>
            <a:off x="4455886" y="121309"/>
            <a:ext cx="53340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感谢贫穷</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节选</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3"/>
          <p:cNvSpPr>
            <a:spLocks noChangeArrowheads="1"/>
          </p:cNvSpPr>
          <p:nvPr/>
        </p:nvSpPr>
        <p:spPr bwMode="auto">
          <a:xfrm>
            <a:off x="5747657" y="2615293"/>
            <a:ext cx="583474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buClr>
                <a:srgbClr val="2DB6B3"/>
              </a:buClr>
              <a:buFont typeface="Wingdings" panose="05000000000000000000" pitchFamily="2" charset="2"/>
              <a:buNone/>
            </a:pPr>
            <a:r>
              <a:rPr lang="zh-CN" altLang="en-US" sz="2800" b="1" dirty="0">
                <a:solidFill>
                  <a:srgbClr val="C00000"/>
                </a:solidFill>
                <a:latin typeface="宋体" panose="02010600030101010101" pitchFamily="2" charset="-122"/>
                <a:ea typeface="宋体" panose="02010600030101010101" pitchFamily="2" charset="-122"/>
              </a:rPr>
              <a:t>“要么赶紧死，要么精彩的活着”</a:t>
            </a:r>
          </a:p>
        </p:txBody>
      </p:sp>
      <p:pic>
        <p:nvPicPr>
          <p:cNvPr id="87043"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401" y="1230087"/>
            <a:ext cx="4656667" cy="3416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4"/>
          <p:cNvGrpSpPr/>
          <p:nvPr/>
        </p:nvGrpSpPr>
        <p:grpSpPr bwMode="auto">
          <a:xfrm>
            <a:off x="2868087" y="203200"/>
            <a:ext cx="6987116" cy="615950"/>
            <a:chOff x="3071801" y="1285866"/>
            <a:chExt cx="5240178" cy="615553"/>
          </a:xfrm>
        </p:grpSpPr>
        <p:sp>
          <p:nvSpPr>
            <p:cNvPr id="6" name="TextBox 7"/>
            <p:cNvSpPr>
              <a:spLocks noChangeArrowheads="1"/>
            </p:cNvSpPr>
            <p:nvPr/>
          </p:nvSpPr>
          <p:spPr bwMode="auto">
            <a:xfrm>
              <a:off x="3071801" y="1285866"/>
              <a:ext cx="5011585"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7" name="矩形 6"/>
            <p:cNvSpPr/>
            <p:nvPr/>
          </p:nvSpPr>
          <p:spPr>
            <a:xfrm>
              <a:off x="3392466" y="1344566"/>
              <a:ext cx="4919513"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二、积极进取的人生态度</a:t>
              </a:r>
            </a:p>
          </p:txBody>
        </p:sp>
      </p:grpSp>
      <p:sp>
        <p:nvSpPr>
          <p:cNvPr id="87047" name="矩形 1"/>
          <p:cNvSpPr>
            <a:spLocks noChangeArrowheads="1"/>
          </p:cNvSpPr>
          <p:nvPr/>
        </p:nvSpPr>
        <p:spPr bwMode="auto">
          <a:xfrm>
            <a:off x="285753" y="4875213"/>
            <a:ext cx="722206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中国达人秀第一季</a:t>
            </a:r>
            <a:r>
              <a:rPr lang="en-US" altLang="zh-CN" sz="2800" dirty="0">
                <a:solidFill>
                  <a:srgbClr val="000000"/>
                </a:solidFill>
                <a:latin typeface="宋体" panose="02010600030101010101" pitchFamily="2" charset="-122"/>
                <a:ea typeface="宋体" panose="02010600030101010101" pitchFamily="2" charset="-122"/>
              </a:rPr>
              <a:t>》</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全国总冠军 刘伟</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1"/>
          <p:cNvSpPr>
            <a:spLocks noChangeArrowheads="1"/>
          </p:cNvSpPr>
          <p:nvPr/>
        </p:nvSpPr>
        <p:spPr bwMode="auto">
          <a:xfrm>
            <a:off x="643469" y="1709059"/>
            <a:ext cx="800523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 马克思：</a:t>
            </a:r>
            <a:endParaRPr lang="en-US" altLang="zh-CN" sz="2800" b="1" dirty="0">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“价值这个普遍的概念是从人们对待满足他们需要的外界物的关系中产生的”</a:t>
            </a:r>
            <a:endParaRPr lang="en-US" altLang="zh-CN" sz="2800" dirty="0">
              <a:solidFill>
                <a:srgbClr val="000000"/>
              </a:solidFill>
              <a:latin typeface="宋体" panose="02010600030101010101" pitchFamily="2" charset="-122"/>
              <a:ea typeface="宋体" panose="02010600030101010101" pitchFamily="2" charset="-122"/>
            </a:endParaRPr>
          </a:p>
          <a:p>
            <a:pPr algn="r">
              <a:lnSpc>
                <a:spcPct val="150000"/>
              </a:lnSpc>
              <a:buClr>
                <a:srgbClr val="2DB6B3"/>
              </a:buClr>
              <a:buFont typeface="Wingdings" panose="05000000000000000000" pitchFamily="2" charset="2"/>
              <a:buNone/>
            </a:pP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马克思恩格斯全集</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第</a:t>
            </a:r>
            <a:r>
              <a:rPr lang="en-US" altLang="zh-CN" sz="2800" b="1" dirty="0">
                <a:solidFill>
                  <a:srgbClr val="000000"/>
                </a:solidFill>
                <a:latin typeface="宋体" panose="02010600030101010101" pitchFamily="2" charset="-122"/>
                <a:ea typeface="宋体" panose="02010600030101010101" pitchFamily="2" charset="-122"/>
              </a:rPr>
              <a:t>19</a:t>
            </a:r>
            <a:r>
              <a:rPr lang="zh-CN" altLang="en-US" sz="2800" b="1" dirty="0">
                <a:solidFill>
                  <a:srgbClr val="000000"/>
                </a:solidFill>
                <a:latin typeface="宋体" panose="02010600030101010101" pitchFamily="2" charset="-122"/>
                <a:ea typeface="宋体" panose="02010600030101010101" pitchFamily="2" charset="-122"/>
              </a:rPr>
              <a:t>卷</a:t>
            </a:r>
            <a:r>
              <a:rPr lang="en-US" altLang="zh-CN" sz="2800" b="1" dirty="0">
                <a:solidFill>
                  <a:srgbClr val="000000"/>
                </a:solidFill>
                <a:latin typeface="宋体" panose="02010600030101010101" pitchFamily="2" charset="-122"/>
                <a:ea typeface="宋体" panose="02010600030101010101" pitchFamily="2" charset="-122"/>
              </a:rPr>
              <a:t>)》</a:t>
            </a:r>
          </a:p>
          <a:p>
            <a:pPr>
              <a:lnSpc>
                <a:spcPct val="150000"/>
              </a:lnSpc>
              <a:buClr>
                <a:srgbClr val="2DB6B3"/>
              </a:buClr>
              <a:buFont typeface="Wingdings" panose="05000000000000000000" pitchFamily="2" charset="2"/>
              <a:buNone/>
            </a:pPr>
            <a:endParaRPr lang="zh-CN" altLang="en-US" sz="2800" dirty="0">
              <a:solidFill>
                <a:srgbClr val="000000"/>
              </a:solidFill>
              <a:latin typeface="宋体" panose="02010600030101010101" pitchFamily="2" charset="-122"/>
              <a:ea typeface="宋体" panose="02010600030101010101" pitchFamily="2" charset="-122"/>
            </a:endParaRPr>
          </a:p>
        </p:txBody>
      </p:sp>
      <p:grpSp>
        <p:nvGrpSpPr>
          <p:cNvPr id="5" name="组合 4"/>
          <p:cNvGrpSpPr/>
          <p:nvPr/>
        </p:nvGrpSpPr>
        <p:grpSpPr bwMode="auto">
          <a:xfrm>
            <a:off x="2868084" y="203200"/>
            <a:ext cx="6942667" cy="615950"/>
            <a:chOff x="3071801" y="1285866"/>
            <a:chExt cx="5206970" cy="615553"/>
          </a:xfrm>
        </p:grpSpPr>
        <p:sp>
          <p:nvSpPr>
            <p:cNvPr id="6"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7" name="矩形 6"/>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pic>
        <p:nvPicPr>
          <p:cNvPr id="88070" name="图片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48703" y="1524002"/>
            <a:ext cx="3147484" cy="3232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2387147" y="2013857"/>
            <a:ext cx="3349625"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什么是价值？</a:t>
            </a:r>
            <a:endParaRPr lang="en-US" altLang="zh-CN" sz="2800"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什么是价值观？</a:t>
            </a:r>
            <a:endParaRPr lang="en-US" altLang="zh-CN" sz="2800"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什么是人生价值？</a:t>
            </a:r>
            <a:endParaRPr lang="en-US" altLang="zh-CN" sz="2800" dirty="0">
              <a:solidFill>
                <a:srgbClr val="C00000"/>
              </a:solidFill>
              <a:latin typeface="宋体" panose="02010600030101010101" pitchFamily="2" charset="-122"/>
              <a:ea typeface="宋体" panose="02010600030101010101" pitchFamily="2" charset="-122"/>
            </a:endParaRPr>
          </a:p>
        </p:txBody>
      </p:sp>
      <p:pic>
        <p:nvPicPr>
          <p:cNvPr id="89091" name="图片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9551" y="1610860"/>
            <a:ext cx="3498849"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4"/>
          <p:cNvGrpSpPr/>
          <p:nvPr/>
        </p:nvGrpSpPr>
        <p:grpSpPr bwMode="auto">
          <a:xfrm>
            <a:off x="2868084" y="203200"/>
            <a:ext cx="6942667" cy="615950"/>
            <a:chOff x="3071801" y="1285866"/>
            <a:chExt cx="5206970" cy="615553"/>
          </a:xfrm>
        </p:grpSpPr>
        <p:sp>
          <p:nvSpPr>
            <p:cNvPr id="6"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7" name="矩形 6"/>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4"/>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782BC5A8-A5B0-463B-9A7B-D229BE5C0E55}"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39</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11" name="Shape 2021"/>
          <p:cNvSpPr>
            <a:spLocks noChangeArrowheads="1"/>
          </p:cNvSpPr>
          <p:nvPr/>
        </p:nvSpPr>
        <p:spPr bwMode="auto">
          <a:xfrm>
            <a:off x="1318687" y="2193925"/>
            <a:ext cx="3831167"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pPr algn="just">
              <a:lnSpc>
                <a:spcPct val="120000"/>
              </a:lnSpc>
              <a:spcBef>
                <a:spcPts val="2500"/>
              </a:spcBef>
              <a:buClr>
                <a:srgbClr val="2DB6B3"/>
              </a:buClr>
              <a:buFont typeface="Wingdings" panose="05000000000000000000" pitchFamily="2" charset="2"/>
              <a:buNone/>
            </a:pPr>
            <a:endParaRPr lang="en-US" altLang="zh-CN" sz="2800" b="1">
              <a:solidFill>
                <a:srgbClr val="404040"/>
              </a:solidFill>
              <a:latin typeface="宋体" panose="02010600030101010101" pitchFamily="2" charset="-122"/>
              <a:ea typeface="宋体" panose="02010600030101010101" pitchFamily="2" charset="-122"/>
            </a:endParaRPr>
          </a:p>
        </p:txBody>
      </p:sp>
      <p:sp>
        <p:nvSpPr>
          <p:cNvPr id="12" name="Shape 2022"/>
          <p:cNvSpPr>
            <a:spLocks noChangeArrowheads="1"/>
          </p:cNvSpPr>
          <p:nvPr/>
        </p:nvSpPr>
        <p:spPr bwMode="auto">
          <a:xfrm>
            <a:off x="1318684" y="2125663"/>
            <a:ext cx="8128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nSpc>
                <a:spcPct val="120000"/>
              </a:lnSpc>
              <a:buClr>
                <a:srgbClr val="2DB6B3"/>
              </a:buClr>
              <a:buFont typeface="Wingdings" panose="05000000000000000000" pitchFamily="2" charset="2"/>
              <a:buNone/>
            </a:pPr>
            <a:r>
              <a:rPr lang="en-US" altLang="zh-CN" sz="2800" dirty="0">
                <a:solidFill>
                  <a:srgbClr val="404040"/>
                </a:solidFill>
                <a:latin typeface="宋体" panose="02010600030101010101" pitchFamily="2" charset="-122"/>
                <a:ea typeface="宋体" panose="02010600030101010101" pitchFamily="2" charset="-122"/>
              </a:rPr>
              <a:t>【</a:t>
            </a:r>
            <a:r>
              <a:rPr lang="zh-CN" altLang="en-US" sz="2800" dirty="0">
                <a:solidFill>
                  <a:srgbClr val="404040"/>
                </a:solidFill>
                <a:latin typeface="宋体" panose="02010600030101010101" pitchFamily="2" charset="-122"/>
                <a:ea typeface="宋体" panose="02010600030101010101" pitchFamily="2" charset="-122"/>
              </a:rPr>
              <a:t>价值</a:t>
            </a:r>
            <a:r>
              <a:rPr lang="en-US" altLang="zh-CN" sz="2800" dirty="0">
                <a:solidFill>
                  <a:srgbClr val="404040"/>
                </a:solidFill>
                <a:latin typeface="宋体" panose="02010600030101010101" pitchFamily="2" charset="-122"/>
                <a:ea typeface="宋体" panose="02010600030101010101" pitchFamily="2" charset="-122"/>
              </a:rPr>
              <a:t>】</a:t>
            </a:r>
            <a:r>
              <a:rPr lang="zh-CN" altLang="en-US" sz="2800" dirty="0">
                <a:solidFill>
                  <a:srgbClr val="404040"/>
                </a:solidFill>
                <a:latin typeface="宋体" panose="02010600030101010101" pitchFamily="2" charset="-122"/>
                <a:ea typeface="宋体" panose="02010600030101010101" pitchFamily="2" charset="-122"/>
              </a:rPr>
              <a:t>客体对主体需要的满足</a:t>
            </a:r>
            <a:endParaRPr lang="en-US" altLang="zh-CN" sz="2800" dirty="0">
              <a:solidFill>
                <a:srgbClr val="404040"/>
              </a:solidFill>
              <a:latin typeface="宋体" panose="02010600030101010101" pitchFamily="2" charset="-122"/>
              <a:ea typeface="宋体" panose="02010600030101010101" pitchFamily="2" charset="-122"/>
            </a:endParaRPr>
          </a:p>
          <a:p>
            <a:pPr>
              <a:lnSpc>
                <a:spcPct val="120000"/>
              </a:lnSpc>
              <a:buClr>
                <a:srgbClr val="2DB6B3"/>
              </a:buClr>
              <a:buFont typeface="Wingdings" panose="05000000000000000000" pitchFamily="2" charset="2"/>
              <a:buNone/>
            </a:pPr>
            <a:endParaRPr lang="zh-CN" altLang="en-US" sz="2800" dirty="0">
              <a:solidFill>
                <a:srgbClr val="404040"/>
              </a:solidFill>
              <a:latin typeface="宋体" panose="02010600030101010101" pitchFamily="2" charset="-122"/>
              <a:ea typeface="宋体" panose="02010600030101010101" pitchFamily="2" charset="-122"/>
            </a:endParaRPr>
          </a:p>
        </p:txBody>
      </p:sp>
      <p:sp>
        <p:nvSpPr>
          <p:cNvPr id="15" name="Shape 2026"/>
          <p:cNvSpPr>
            <a:spLocks noChangeArrowheads="1"/>
          </p:cNvSpPr>
          <p:nvPr/>
        </p:nvSpPr>
        <p:spPr bwMode="auto">
          <a:xfrm>
            <a:off x="1333500" y="2708280"/>
            <a:ext cx="9146117"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nSpc>
                <a:spcPct val="150000"/>
              </a:lnSpc>
              <a:buClr>
                <a:srgbClr val="2DB6B3"/>
              </a:buClr>
              <a:buFont typeface="Wingdings" panose="05000000000000000000" pitchFamily="2" charset="2"/>
              <a:buNone/>
            </a:pPr>
            <a:r>
              <a:rPr lang="en-US" altLang="zh-CN" sz="2800" dirty="0">
                <a:solidFill>
                  <a:srgbClr val="404040"/>
                </a:solidFill>
                <a:latin typeface="宋体" panose="02010600030101010101" pitchFamily="2" charset="-122"/>
                <a:ea typeface="宋体" panose="02010600030101010101" pitchFamily="2" charset="-122"/>
              </a:rPr>
              <a:t>【</a:t>
            </a:r>
            <a:r>
              <a:rPr lang="zh-CN" altLang="en-US" sz="2800" dirty="0">
                <a:solidFill>
                  <a:srgbClr val="404040"/>
                </a:solidFill>
                <a:latin typeface="宋体" panose="02010600030101010101" pitchFamily="2" charset="-122"/>
                <a:ea typeface="宋体" panose="02010600030101010101" pitchFamily="2" charset="-122"/>
              </a:rPr>
              <a:t>价值观</a:t>
            </a:r>
            <a:r>
              <a:rPr lang="en-US" altLang="zh-CN" sz="2800" dirty="0">
                <a:solidFill>
                  <a:srgbClr val="404040"/>
                </a:solidFill>
                <a:latin typeface="宋体" panose="02010600030101010101" pitchFamily="2" charset="-122"/>
                <a:ea typeface="宋体" panose="02010600030101010101" pitchFamily="2" charset="-122"/>
              </a:rPr>
              <a:t>】</a:t>
            </a:r>
            <a:r>
              <a:rPr lang="zh-CN" altLang="en-US" sz="2800" dirty="0">
                <a:solidFill>
                  <a:srgbClr val="404040"/>
                </a:solidFill>
                <a:latin typeface="宋体" panose="02010600030101010101" pitchFamily="2" charset="-122"/>
                <a:ea typeface="宋体" panose="02010600030101010101" pitchFamily="2" charset="-122"/>
              </a:rPr>
              <a:t>什么是价值、怎样评判价值、如何创造价值等问题的根本观点。</a:t>
            </a:r>
          </a:p>
        </p:txBody>
      </p:sp>
      <p:sp>
        <p:nvSpPr>
          <p:cNvPr id="16" name="Shape 2027"/>
          <p:cNvSpPr>
            <a:spLocks noChangeArrowheads="1"/>
          </p:cNvSpPr>
          <p:nvPr/>
        </p:nvSpPr>
        <p:spPr bwMode="auto">
          <a:xfrm>
            <a:off x="7291919" y="4491038"/>
            <a:ext cx="37211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pPr algn="just">
              <a:lnSpc>
                <a:spcPct val="120000"/>
              </a:lnSpc>
              <a:spcBef>
                <a:spcPts val="4500"/>
              </a:spcBef>
              <a:buClr>
                <a:srgbClr val="2DB6B3"/>
              </a:buClr>
              <a:buFont typeface="Wingdings" panose="05000000000000000000" pitchFamily="2" charset="2"/>
              <a:buNone/>
            </a:pPr>
            <a:endParaRPr lang="en-US" altLang="zh-CN" sz="2800" b="1">
              <a:solidFill>
                <a:srgbClr val="404040"/>
              </a:solidFill>
              <a:latin typeface="宋体" panose="02010600030101010101" pitchFamily="2" charset="-122"/>
              <a:ea typeface="宋体" panose="02010600030101010101" pitchFamily="2" charset="-122"/>
            </a:endParaRPr>
          </a:p>
        </p:txBody>
      </p:sp>
      <p:sp>
        <p:nvSpPr>
          <p:cNvPr id="17" name="Shape 2028"/>
          <p:cNvSpPr>
            <a:spLocks noChangeArrowheads="1"/>
          </p:cNvSpPr>
          <p:nvPr/>
        </p:nvSpPr>
        <p:spPr bwMode="auto">
          <a:xfrm>
            <a:off x="1348317" y="4032250"/>
            <a:ext cx="10397369"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nSpc>
                <a:spcPct val="150000"/>
              </a:lnSpc>
              <a:buClr>
                <a:srgbClr val="2DB6B3"/>
              </a:buClr>
              <a:buFont typeface="Wingdings" panose="05000000000000000000" pitchFamily="2" charset="2"/>
              <a:buNone/>
            </a:pPr>
            <a:r>
              <a:rPr lang="en-US" altLang="zh-CN" sz="2800" dirty="0">
                <a:solidFill>
                  <a:srgbClr val="404040"/>
                </a:solidFill>
                <a:latin typeface="宋体" panose="02010600030101010101" pitchFamily="2" charset="-122"/>
                <a:ea typeface="宋体" panose="02010600030101010101" pitchFamily="2" charset="-122"/>
              </a:rPr>
              <a:t>【</a:t>
            </a:r>
            <a:r>
              <a:rPr lang="zh-CN" altLang="en-US" sz="2800" dirty="0">
                <a:solidFill>
                  <a:srgbClr val="404040"/>
                </a:solidFill>
                <a:latin typeface="宋体" panose="02010600030101010101" pitchFamily="2" charset="-122"/>
                <a:ea typeface="宋体" panose="02010600030101010101" pitchFamily="2" charset="-122"/>
              </a:rPr>
              <a:t>人生价值</a:t>
            </a:r>
            <a:r>
              <a:rPr lang="en-US" altLang="zh-CN" sz="2800" dirty="0">
                <a:solidFill>
                  <a:srgbClr val="404040"/>
                </a:solidFill>
                <a:latin typeface="宋体" panose="02010600030101010101" pitchFamily="2" charset="-122"/>
                <a:ea typeface="宋体" panose="02010600030101010101" pitchFamily="2" charset="-122"/>
              </a:rPr>
              <a:t>】</a:t>
            </a:r>
            <a:r>
              <a:rPr lang="zh-CN" altLang="en-US" sz="2800" dirty="0">
                <a:solidFill>
                  <a:srgbClr val="404040"/>
                </a:solidFill>
                <a:latin typeface="宋体" panose="02010600030101010101" pitchFamily="2" charset="-122"/>
                <a:ea typeface="宋体" panose="02010600030101010101" pitchFamily="2" charset="-122"/>
              </a:rPr>
              <a:t>人的生活实践对于社会和个人所具有的作用和意义</a:t>
            </a:r>
            <a:endParaRPr lang="en-US" altLang="zh-CN" sz="2800" dirty="0">
              <a:solidFill>
                <a:srgbClr val="40404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endParaRPr lang="zh-CN" altLang="en-US" sz="2800" dirty="0">
              <a:solidFill>
                <a:srgbClr val="404040"/>
              </a:solidFill>
              <a:latin typeface="宋体" panose="02010600030101010101" pitchFamily="2" charset="-122"/>
              <a:ea typeface="宋体" panose="02010600030101010101" pitchFamily="2" charset="-122"/>
            </a:endParaRPr>
          </a:p>
        </p:txBody>
      </p:sp>
      <p:grpSp>
        <p:nvGrpSpPr>
          <p:cNvPr id="22" name="组合 21"/>
          <p:cNvGrpSpPr/>
          <p:nvPr/>
        </p:nvGrpSpPr>
        <p:grpSpPr bwMode="auto">
          <a:xfrm>
            <a:off x="2868084" y="203200"/>
            <a:ext cx="6942667" cy="615950"/>
            <a:chOff x="3071801" y="1285866"/>
            <a:chExt cx="5206970" cy="615553"/>
          </a:xfrm>
        </p:grpSpPr>
        <p:sp>
          <p:nvSpPr>
            <p:cNvPr id="23"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30" name="矩形 29"/>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
        <p:nvSpPr>
          <p:cNvPr id="90124" name="TextBox 1"/>
          <p:cNvSpPr txBox="1">
            <a:spLocks noChangeArrowheads="1"/>
          </p:cNvSpPr>
          <p:nvPr/>
        </p:nvSpPr>
        <p:spPr bwMode="auto">
          <a:xfrm>
            <a:off x="1035052" y="1131893"/>
            <a:ext cx="3943349"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a:solidFill>
                  <a:srgbClr val="C00000"/>
                </a:solidFill>
                <a:latin typeface="宋体" panose="02010600030101010101" pitchFamily="2" charset="-122"/>
                <a:ea typeface="宋体" panose="02010600030101010101" pitchFamily="2" charset="-122"/>
              </a:rPr>
              <a:t>厘清几个概念</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sp>
        <p:nvSpPr>
          <p:cNvPr id="13" name="Text Box 8"/>
          <p:cNvSpPr txBox="1">
            <a:spLocks noChangeArrowheads="1"/>
          </p:cNvSpPr>
          <p:nvPr/>
        </p:nvSpPr>
        <p:spPr bwMode="auto">
          <a:xfrm>
            <a:off x="0" y="1355728"/>
            <a:ext cx="11887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（一）正确认识人的本质</a:t>
            </a:r>
          </a:p>
        </p:txBody>
      </p:sp>
      <p:sp>
        <p:nvSpPr>
          <p:cNvPr id="14" name="内容占位符 2"/>
          <p:cNvSpPr txBox="1">
            <a:spLocks noChangeArrowheads="1"/>
          </p:cNvSpPr>
          <p:nvPr/>
        </p:nvSpPr>
        <p:spPr bwMode="auto">
          <a:xfrm>
            <a:off x="1428749" y="3041652"/>
            <a:ext cx="5657851"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spcBef>
                <a:spcPct val="20000"/>
              </a:spcBef>
            </a:pPr>
            <a:r>
              <a:rPr lang="zh-CN" altLang="en-US" sz="2800" b="0" dirty="0">
                <a:solidFill>
                  <a:srgbClr val="000000"/>
                </a:solidFill>
                <a:latin typeface="宋体" panose="02010600030101010101" pitchFamily="2" charset="-122"/>
                <a:ea typeface="宋体" panose="02010600030101010101" pitchFamily="2" charset="-122"/>
              </a:rPr>
              <a:t>人的本质是什么？</a:t>
            </a:r>
          </a:p>
        </p:txBody>
      </p:sp>
      <p:pic>
        <p:nvPicPr>
          <p:cNvPr id="15" name="图片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1718" y="1611086"/>
            <a:ext cx="4032251" cy="4354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 name="组合 16"/>
          <p:cNvGrpSpPr/>
          <p:nvPr/>
        </p:nvGrpSpPr>
        <p:grpSpPr bwMode="auto">
          <a:xfrm>
            <a:off x="2868086" y="203200"/>
            <a:ext cx="5564716" cy="615950"/>
            <a:chOff x="3071801" y="1285866"/>
            <a:chExt cx="4173469" cy="615553"/>
          </a:xfrm>
        </p:grpSpPr>
        <p:sp>
          <p:nvSpPr>
            <p:cNvPr id="18"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9" name="矩形 18"/>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35"/>
          <p:cNvSpPr txBox="1">
            <a:spLocks noChangeArrowheads="1"/>
          </p:cNvSpPr>
          <p:nvPr/>
        </p:nvSpPr>
        <p:spPr bwMode="auto">
          <a:xfrm>
            <a:off x="3674536" y="1219200"/>
            <a:ext cx="7179733"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50000"/>
              </a:lnSpc>
              <a:buFont typeface="Wingdings" panose="05000000000000000000" pitchFamily="2" charset="2"/>
              <a:buNone/>
            </a:pPr>
            <a:r>
              <a:rPr lang="zh-CN" altLang="zh-CN" sz="2800" dirty="0">
                <a:solidFill>
                  <a:srgbClr val="000000"/>
                </a:solidFill>
                <a:latin typeface="宋体" panose="02010600030101010101" pitchFamily="2" charset="-122"/>
                <a:ea typeface="宋体" panose="02010600030101010101" pitchFamily="2" charset="-122"/>
              </a:rPr>
              <a:t>价值客体：</a:t>
            </a:r>
            <a:r>
              <a:rPr lang="zh-CN" altLang="zh-CN" sz="2800" b="0" dirty="0">
                <a:solidFill>
                  <a:srgbClr val="000000"/>
                </a:solidFill>
                <a:latin typeface="宋体" panose="02010600030101010101" pitchFamily="2" charset="-122"/>
                <a:ea typeface="宋体" panose="02010600030101010101" pitchFamily="2" charset="-122"/>
              </a:rPr>
              <a:t>人</a:t>
            </a:r>
            <a:r>
              <a:rPr lang="zh-CN" altLang="en-US" sz="2800" b="0" dirty="0">
                <a:solidFill>
                  <a:srgbClr val="000000"/>
                </a:solidFill>
                <a:latin typeface="宋体" panose="02010600030101010101" pitchFamily="2" charset="-122"/>
                <a:ea typeface="宋体" panose="02010600030101010101" pitchFamily="2" charset="-122"/>
              </a:rPr>
              <a:t>生</a:t>
            </a:r>
            <a:r>
              <a:rPr lang="zh-CN" altLang="zh-CN" sz="2800" b="0" dirty="0">
                <a:solidFill>
                  <a:srgbClr val="000000"/>
                </a:solidFill>
                <a:latin typeface="宋体" panose="02010600030101010101" pitchFamily="2" charset="-122"/>
                <a:ea typeface="宋体" panose="02010600030101010101" pitchFamily="2" charset="-122"/>
              </a:rPr>
              <a:t>实践活动</a:t>
            </a:r>
            <a:endParaRPr lang="en-US" altLang="zh-CN" sz="2800" b="0" dirty="0">
              <a:solidFill>
                <a:srgbClr val="000000"/>
              </a:solidFill>
              <a:latin typeface="宋体" panose="02010600030101010101" pitchFamily="2" charset="-122"/>
              <a:ea typeface="宋体" panose="02010600030101010101" pitchFamily="2" charset="-122"/>
            </a:endParaRPr>
          </a:p>
          <a:p>
            <a:pPr eaLnBrk="1" hangingPunct="1">
              <a:lnSpc>
                <a:spcPct val="150000"/>
              </a:lnSpc>
              <a:buFont typeface="Wingdings" panose="05000000000000000000" pitchFamily="2" charset="2"/>
              <a:buNone/>
            </a:pPr>
            <a:r>
              <a:rPr lang="zh-CN" altLang="zh-CN" sz="2800" dirty="0">
                <a:solidFill>
                  <a:srgbClr val="000000"/>
                </a:solidFill>
                <a:latin typeface="宋体" panose="02010600030101010101" pitchFamily="2" charset="-122"/>
                <a:ea typeface="宋体" panose="02010600030101010101" pitchFamily="2" charset="-122"/>
              </a:rPr>
              <a:t>价值主体：</a:t>
            </a:r>
            <a:r>
              <a:rPr lang="zh-CN" altLang="zh-CN" sz="2800" b="0" dirty="0">
                <a:solidFill>
                  <a:srgbClr val="000000"/>
                </a:solidFill>
                <a:latin typeface="宋体" panose="02010600030101010101" pitchFamily="2" charset="-122"/>
                <a:ea typeface="宋体" panose="02010600030101010101" pitchFamily="2" charset="-122"/>
              </a:rPr>
              <a:t>人</a:t>
            </a:r>
            <a:endParaRPr lang="zh-CN" altLang="en-US" sz="2800" b="0" dirty="0">
              <a:solidFill>
                <a:srgbClr val="000000"/>
              </a:solidFill>
              <a:latin typeface="宋体" panose="02010600030101010101" pitchFamily="2" charset="-122"/>
              <a:ea typeface="宋体" panose="02010600030101010101" pitchFamily="2" charset="-122"/>
            </a:endParaRPr>
          </a:p>
        </p:txBody>
      </p:sp>
      <p:sp>
        <p:nvSpPr>
          <p:cNvPr id="91139" name="矩形 1"/>
          <p:cNvSpPr>
            <a:spLocks noChangeArrowheads="1"/>
          </p:cNvSpPr>
          <p:nvPr/>
        </p:nvSpPr>
        <p:spPr bwMode="auto">
          <a:xfrm>
            <a:off x="1365253" y="1371600"/>
            <a:ext cx="162736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dirty="0">
                <a:solidFill>
                  <a:srgbClr val="C00000"/>
                </a:solidFill>
                <a:latin typeface="宋体" panose="02010600030101010101" pitchFamily="2" charset="-122"/>
                <a:ea typeface="宋体" panose="02010600030101010101" pitchFamily="2" charset="-122"/>
              </a:rPr>
              <a:t>人生价值</a:t>
            </a:r>
          </a:p>
        </p:txBody>
      </p:sp>
      <p:grpSp>
        <p:nvGrpSpPr>
          <p:cNvPr id="11" name="组合 10"/>
          <p:cNvGrpSpPr/>
          <p:nvPr/>
        </p:nvGrpSpPr>
        <p:grpSpPr bwMode="auto">
          <a:xfrm>
            <a:off x="2868084" y="203200"/>
            <a:ext cx="6942667" cy="615950"/>
            <a:chOff x="3071801" y="1285866"/>
            <a:chExt cx="5206970" cy="615553"/>
          </a:xfrm>
        </p:grpSpPr>
        <p:sp>
          <p:nvSpPr>
            <p:cNvPr id="12"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3" name="矩形 12"/>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grpSp>
        <p:nvGrpSpPr>
          <p:cNvPr id="15" name="组合 14"/>
          <p:cNvGrpSpPr/>
          <p:nvPr/>
        </p:nvGrpSpPr>
        <p:grpSpPr bwMode="auto">
          <a:xfrm>
            <a:off x="1507067" y="2779716"/>
            <a:ext cx="4328584" cy="3820200"/>
            <a:chOff x="632782" y="2288959"/>
            <a:chExt cx="3246544" cy="3820398"/>
          </a:xfrm>
        </p:grpSpPr>
        <p:grpSp>
          <p:nvGrpSpPr>
            <p:cNvPr id="91150" name="组合 15"/>
            <p:cNvGrpSpPr/>
            <p:nvPr/>
          </p:nvGrpSpPr>
          <p:grpSpPr bwMode="auto">
            <a:xfrm rot="10800000">
              <a:off x="632782" y="2288959"/>
              <a:ext cx="3246544" cy="3773005"/>
              <a:chOff x="4414960" y="2200431"/>
              <a:chExt cx="3246544" cy="3773005"/>
            </a:xfrm>
          </p:grpSpPr>
          <p:sp>
            <p:nvSpPr>
              <p:cNvPr id="22" name="任意多边形 21"/>
              <p:cNvSpPr/>
              <p:nvPr/>
            </p:nvSpPr>
            <p:spPr>
              <a:xfrm>
                <a:off x="4414960" y="2193404"/>
                <a:ext cx="3246544" cy="2870348"/>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p:spPr>
            <p:txBody>
              <a:bodyPr lIns="50038" tIns="83058" rIns="50038" bIns="16510" spcCol="1270"/>
              <a:lstStyle/>
              <a:p>
                <a:pPr eaLnBrk="1" fontAlgn="auto" hangingPunct="1">
                  <a:lnSpc>
                    <a:spcPct val="120000"/>
                  </a:lnSpc>
                  <a:spcBef>
                    <a:spcPts val="600"/>
                  </a:spcBef>
                  <a:spcAft>
                    <a:spcPts val="0"/>
                  </a:spcAft>
                  <a:defRPr/>
                </a:pPr>
                <a:endParaRPr lang="zh-CN" altLang="en-US" sz="2800" kern="0" dirty="0">
                  <a:solidFill>
                    <a:prstClr val="black"/>
                  </a:solidFill>
                  <a:latin typeface="宋体" panose="02010600030101010101" pitchFamily="2" charset="-122"/>
                  <a:ea typeface="宋体" panose="02010600030101010101" pitchFamily="2" charset="-122"/>
                </a:endParaRPr>
              </a:p>
            </p:txBody>
          </p:sp>
          <p:sp>
            <p:nvSpPr>
              <p:cNvPr id="23" name="任意多边形 22"/>
              <p:cNvSpPr/>
              <p:nvPr/>
            </p:nvSpPr>
            <p:spPr>
              <a:xfrm>
                <a:off x="4414960" y="5082803"/>
                <a:ext cx="3246544" cy="890633"/>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p:spPr>
            <p:txBody>
              <a:bodyPr lIns="60960" tIns="0" rIns="587278" bIns="0" spcCol="1270" anchor="ctr"/>
              <a:lstStyle/>
              <a:p>
                <a:pPr defTabSz="711200" eaLnBrk="1" fontAlgn="auto" hangingPunct="1">
                  <a:lnSpc>
                    <a:spcPct val="90000"/>
                  </a:lnSpc>
                  <a:spcAft>
                    <a:spcPct val="35000"/>
                  </a:spcAft>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endParaRPr>
              </a:p>
            </p:txBody>
          </p:sp>
        </p:grpSp>
        <p:sp>
          <p:nvSpPr>
            <p:cNvPr id="18" name="矩形 17"/>
            <p:cNvSpPr/>
            <p:nvPr/>
          </p:nvSpPr>
          <p:spPr>
            <a:xfrm>
              <a:off x="1239227" y="2441367"/>
              <a:ext cx="1220567" cy="523247"/>
            </a:xfrm>
            <a:prstGeom prst="rect">
              <a:avLst/>
            </a:prstGeom>
          </p:spPr>
          <p:txBody>
            <a:bodyPr wrap="none">
              <a:spAutoFit/>
            </a:bodyPr>
            <a:lstStyle/>
            <a:p>
              <a:pP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rPr>
                <a:t>自我价值</a:t>
              </a:r>
            </a:p>
          </p:txBody>
        </p:sp>
        <p:sp>
          <p:nvSpPr>
            <p:cNvPr id="19" name="TextBox 18"/>
            <p:cNvSpPr txBox="1"/>
            <p:nvPr/>
          </p:nvSpPr>
          <p:spPr>
            <a:xfrm>
              <a:off x="694697" y="3216107"/>
              <a:ext cx="3127477" cy="2893250"/>
            </a:xfrm>
            <a:prstGeom prst="rect">
              <a:avLst/>
            </a:prstGeom>
            <a:noFill/>
          </p:spPr>
          <p:txBody>
            <a:bodyPr>
              <a:spAutoFit/>
            </a:bodyPr>
            <a:lstStyle/>
            <a:p>
              <a:pPr marL="342900" indent="-342900" eaLnBrk="1" fontAlgn="auto" hangingPunct="1">
                <a:spcBef>
                  <a:spcPts val="0"/>
                </a:spcBef>
                <a:spcAft>
                  <a:spcPts val="0"/>
                </a:spcAft>
                <a:buFont typeface="Arial" panose="020B0604020202020204" pitchFamily="34" charset="0"/>
                <a:buChar char="•"/>
                <a:defRPr/>
              </a:pPr>
              <a:r>
                <a:rPr lang="zh-CN" altLang="en-US" sz="2800" b="1" kern="0" dirty="0">
                  <a:solidFill>
                    <a:sysClr val="windowText" lastClr="000000"/>
                  </a:solidFill>
                  <a:latin typeface="宋体" panose="02010600030101010101" pitchFamily="2" charset="-122"/>
                  <a:ea typeface="宋体" panose="02010600030101010101" pitchFamily="2" charset="-122"/>
                </a:rPr>
                <a:t>个体的人生活动对自身的生存和发展所具有价值，表现为个体对自身的物质和精神需要的满足程度。 </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zh-CN" altLang="en-US" sz="2800" b="1" kern="0" dirty="0">
                <a:solidFill>
                  <a:sysClr val="windowText" lastClr="000000"/>
                </a:solidFill>
                <a:latin typeface="宋体" panose="02010600030101010101" pitchFamily="2" charset="-122"/>
                <a:ea typeface="宋体" panose="02010600030101010101" pitchFamily="2" charset="-122"/>
              </a:endParaRPr>
            </a:p>
          </p:txBody>
        </p:sp>
      </p:grpSp>
      <p:grpSp>
        <p:nvGrpSpPr>
          <p:cNvPr id="24" name="组合 23"/>
          <p:cNvGrpSpPr/>
          <p:nvPr/>
        </p:nvGrpSpPr>
        <p:grpSpPr bwMode="auto">
          <a:xfrm>
            <a:off x="6667500" y="2765430"/>
            <a:ext cx="4328584" cy="3787699"/>
            <a:chOff x="4502341" y="2274484"/>
            <a:chExt cx="3246544" cy="3787929"/>
          </a:xfrm>
        </p:grpSpPr>
        <p:grpSp>
          <p:nvGrpSpPr>
            <p:cNvPr id="91145" name="组合 24"/>
            <p:cNvGrpSpPr/>
            <p:nvPr/>
          </p:nvGrpSpPr>
          <p:grpSpPr bwMode="auto">
            <a:xfrm rot="10800000">
              <a:off x="4502341" y="2274484"/>
              <a:ext cx="3246544" cy="3787929"/>
              <a:chOff x="832653" y="2472125"/>
              <a:chExt cx="3246544" cy="3787929"/>
            </a:xfrm>
          </p:grpSpPr>
          <p:sp>
            <p:nvSpPr>
              <p:cNvPr id="33" name="任意多边形 32"/>
              <p:cNvSpPr/>
              <p:nvPr/>
            </p:nvSpPr>
            <p:spPr>
              <a:xfrm>
                <a:off x="832653" y="2472049"/>
                <a:ext cx="3246544" cy="2883075"/>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a:solidFill>
                <a:sysClr val="window" lastClr="FFFFFF">
                  <a:alpha val="90000"/>
                  <a:hueOff val="0"/>
                  <a:satOff val="0"/>
                  <a:lumOff val="0"/>
                  <a:alphaOff val="0"/>
                </a:sysClr>
              </a:solidFill>
              <a:ln w="25400" cap="flat" cmpd="sng" algn="ctr">
                <a:solidFill>
                  <a:srgbClr val="FCFCFC">
                    <a:lumMod val="50000"/>
                  </a:srgbClr>
                </a:solidFill>
                <a:prstDash val="solid"/>
              </a:ln>
              <a:effectLst/>
            </p:spPr>
            <p:txBody>
              <a:bodyPr lIns="50038" tIns="83058" rIns="50038" bIns="16510" spcCol="1270"/>
              <a:lstStyle/>
              <a:p>
                <a:pPr eaLnBrk="1" fontAlgn="auto" hangingPunct="1">
                  <a:lnSpc>
                    <a:spcPct val="120000"/>
                  </a:lnSpc>
                  <a:spcBef>
                    <a:spcPts val="600"/>
                  </a:spcBef>
                  <a:spcAft>
                    <a:spcPts val="0"/>
                  </a:spcAft>
                  <a:defRPr/>
                </a:pPr>
                <a:endParaRPr lang="zh-CN" altLang="en-US" sz="2800" kern="0" dirty="0">
                  <a:solidFill>
                    <a:prstClr val="black"/>
                  </a:solidFill>
                  <a:latin typeface="宋体" panose="02010600030101010101" pitchFamily="2" charset="-122"/>
                  <a:ea typeface="宋体" panose="02010600030101010101" pitchFamily="2" charset="-122"/>
                </a:endParaRPr>
              </a:p>
            </p:txBody>
          </p:sp>
          <p:sp>
            <p:nvSpPr>
              <p:cNvPr id="36" name="任意多边形 35"/>
              <p:cNvSpPr/>
              <p:nvPr/>
            </p:nvSpPr>
            <p:spPr>
              <a:xfrm>
                <a:off x="839003" y="5375762"/>
                <a:ext cx="3246544" cy="890642"/>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a:solidFill>
                <a:srgbClr val="FCFCFC">
                  <a:lumMod val="50000"/>
                </a:srgbClr>
              </a:solidFill>
              <a:ln w="25400" cap="flat" cmpd="sng" algn="ctr">
                <a:solidFill>
                  <a:srgbClr val="FCFCFC">
                    <a:lumMod val="50000"/>
                  </a:srgbClr>
                </a:solidFill>
                <a:prstDash val="solid"/>
              </a:ln>
              <a:effectLst/>
            </p:spPr>
            <p:txBody>
              <a:bodyPr lIns="60960" tIns="0" rIns="587278" bIns="0" spcCol="1270" anchor="ctr"/>
              <a:lstStyle/>
              <a:p>
                <a:pPr defTabSz="711200" eaLnBrk="1" fontAlgn="auto" hangingPunct="1">
                  <a:lnSpc>
                    <a:spcPct val="90000"/>
                  </a:lnSpc>
                  <a:spcAft>
                    <a:spcPct val="35000"/>
                  </a:spcAft>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endParaRPr>
              </a:p>
            </p:txBody>
          </p:sp>
        </p:grpSp>
        <p:sp>
          <p:nvSpPr>
            <p:cNvPr id="26" name="矩形 25"/>
            <p:cNvSpPr/>
            <p:nvPr/>
          </p:nvSpPr>
          <p:spPr>
            <a:xfrm>
              <a:off x="5277066" y="2423718"/>
              <a:ext cx="1220567" cy="523252"/>
            </a:xfrm>
            <a:prstGeom prst="rect">
              <a:avLst/>
            </a:prstGeom>
          </p:spPr>
          <p:txBody>
            <a:bodyPr wrap="none">
              <a:spAutoFit/>
            </a:bodyPr>
            <a:lstStyle/>
            <a:p>
              <a:pP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rPr>
                <a:t>社会价值</a:t>
              </a:r>
            </a:p>
          </p:txBody>
        </p:sp>
        <p:sp>
          <p:nvSpPr>
            <p:cNvPr id="27" name="TextBox 26"/>
            <p:cNvSpPr txBox="1"/>
            <p:nvPr/>
          </p:nvSpPr>
          <p:spPr>
            <a:xfrm>
              <a:off x="4530917" y="3233392"/>
              <a:ext cx="3076675" cy="2246905"/>
            </a:xfrm>
            <a:prstGeom prst="rect">
              <a:avLst/>
            </a:prstGeom>
            <a:noFill/>
          </p:spPr>
          <p:txBody>
            <a:bodyPr>
              <a:spAutoFit/>
            </a:bodyPr>
            <a:lstStyle/>
            <a:p>
              <a:pPr marL="342900" indent="-342900" eaLnBrk="1" fontAlgn="auto" hangingPunct="1">
                <a:spcBef>
                  <a:spcPts val="0"/>
                </a:spcBef>
                <a:spcAft>
                  <a:spcPts val="0"/>
                </a:spcAft>
                <a:buFont typeface="Arial" panose="020B0604020202020204" pitchFamily="34" charset="0"/>
                <a:buChar char="•"/>
                <a:defRPr/>
              </a:pPr>
              <a:r>
                <a:rPr lang="zh-CN" altLang="en-US" sz="2800" b="1" kern="0" dirty="0">
                  <a:solidFill>
                    <a:sysClr val="windowText" lastClr="000000"/>
                  </a:solidFill>
                  <a:latin typeface="宋体" panose="02010600030101010101" pitchFamily="2" charset="-122"/>
                  <a:ea typeface="宋体" panose="02010600030101010101" pitchFamily="2" charset="-122"/>
                </a:rPr>
                <a:t>个体的人生活动对社会、他人所具有的价值，其价值标准是个体对社会和他人的贡献。 </a:t>
              </a:r>
            </a:p>
            <a:p>
              <a:pPr eaLnBrk="1" fontAlgn="auto" hangingPunct="1">
                <a:spcBef>
                  <a:spcPts val="0"/>
                </a:spcBef>
                <a:spcAft>
                  <a:spcPts val="0"/>
                </a:spcAft>
                <a:defRPr/>
              </a:pPr>
              <a:endParaRPr lang="zh-CN" altLang="en-US" sz="2800" b="1" kern="0" dirty="0">
                <a:solidFill>
                  <a:sysClr val="windowText" lastClr="000000"/>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p:cNvSpPr txBox="1">
            <a:spLocks noChangeArrowheads="1"/>
          </p:cNvSpPr>
          <p:nvPr/>
        </p:nvSpPr>
        <p:spPr bwMode="auto">
          <a:xfrm>
            <a:off x="6629400" y="3189293"/>
            <a:ext cx="535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ctr" eaLnBrk="1" hangingPunct="1"/>
            <a:r>
              <a:rPr lang="zh-CN" altLang="en-US" sz="2800">
                <a:solidFill>
                  <a:srgbClr val="C00000"/>
                </a:solidFill>
                <a:latin typeface="宋体" panose="02010600030101010101" pitchFamily="2" charset="-122"/>
                <a:ea typeface="宋体" panose="02010600030101010101" pitchFamily="2" charset="-122"/>
              </a:rPr>
              <a:t>社会价值</a:t>
            </a:r>
            <a:endParaRPr lang="en-US" altLang="zh-CN" sz="2800">
              <a:solidFill>
                <a:srgbClr val="C00000"/>
              </a:solidFill>
              <a:latin typeface="宋体" panose="02010600030101010101" pitchFamily="2" charset="-122"/>
              <a:ea typeface="宋体" panose="02010600030101010101" pitchFamily="2" charset="-122"/>
            </a:endParaRPr>
          </a:p>
        </p:txBody>
      </p:sp>
      <p:sp>
        <p:nvSpPr>
          <p:cNvPr id="3" name="上弧形箭头 2"/>
          <p:cNvSpPr/>
          <p:nvPr/>
        </p:nvSpPr>
        <p:spPr>
          <a:xfrm>
            <a:off x="3869267" y="2133605"/>
            <a:ext cx="4559300" cy="790575"/>
          </a:xfrm>
          <a:prstGeom prst="curvedDownArrow">
            <a:avLst/>
          </a:prstGeom>
          <a:solidFill>
            <a:srgbClr val="C000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800" kern="0">
              <a:solidFill>
                <a:prstClr val="black"/>
              </a:solidFill>
              <a:latin typeface="宋体" panose="02010600030101010101" pitchFamily="2" charset="-122"/>
              <a:ea typeface="宋体" panose="02010600030101010101" pitchFamily="2" charset="-122"/>
            </a:endParaRPr>
          </a:p>
        </p:txBody>
      </p:sp>
      <p:sp>
        <p:nvSpPr>
          <p:cNvPr id="4" name="Rectangle 12"/>
          <p:cNvSpPr>
            <a:spLocks noChangeArrowheads="1"/>
          </p:cNvSpPr>
          <p:nvPr/>
        </p:nvSpPr>
        <p:spPr bwMode="auto">
          <a:xfrm>
            <a:off x="5287437" y="2208214"/>
            <a:ext cx="9060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prstClr val="black"/>
                </a:solidFill>
                <a:effectLst>
                  <a:outerShdw blurRad="38100" dist="38100" dir="2700000" algn="tl">
                    <a:srgbClr val="FFFFFF"/>
                  </a:outerShdw>
                </a:effectLst>
                <a:latin typeface="宋体" panose="02010600030101010101" pitchFamily="2" charset="-122"/>
                <a:ea typeface="宋体" panose="02010600030101010101" pitchFamily="2" charset="-122"/>
                <a:cs typeface="Arial" panose="020B0604020202020204" pitchFamily="34" charset="0"/>
              </a:rPr>
              <a:t>基础</a:t>
            </a:r>
          </a:p>
        </p:txBody>
      </p:sp>
      <p:sp>
        <p:nvSpPr>
          <p:cNvPr id="5" name="上弧形箭头 4"/>
          <p:cNvSpPr/>
          <p:nvPr/>
        </p:nvSpPr>
        <p:spPr>
          <a:xfrm rot="10800000">
            <a:off x="4042836" y="4005268"/>
            <a:ext cx="4116917" cy="936625"/>
          </a:xfrm>
          <a:prstGeom prst="curvedDownArrow">
            <a:avLst/>
          </a:prstGeom>
          <a:solidFill>
            <a:srgbClr val="C000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800" kern="0">
              <a:solidFill>
                <a:prstClr val="black"/>
              </a:solidFill>
              <a:latin typeface="宋体" panose="02010600030101010101" pitchFamily="2" charset="-122"/>
              <a:ea typeface="宋体" panose="02010600030101010101" pitchFamily="2" charset="-122"/>
            </a:endParaRPr>
          </a:p>
        </p:txBody>
      </p:sp>
      <p:sp>
        <p:nvSpPr>
          <p:cNvPr id="6" name="Rectangle 12"/>
          <p:cNvSpPr>
            <a:spLocks noChangeArrowheads="1"/>
          </p:cNvSpPr>
          <p:nvPr/>
        </p:nvSpPr>
        <p:spPr bwMode="auto">
          <a:xfrm>
            <a:off x="5365754" y="4152901"/>
            <a:ext cx="9060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prstClr val="black"/>
                </a:solidFill>
                <a:effectLst>
                  <a:outerShdw blurRad="38100" dist="38100" dir="2700000" algn="tl">
                    <a:srgbClr val="FFFFFF"/>
                  </a:outerShdw>
                </a:effectLst>
                <a:latin typeface="宋体" panose="02010600030101010101" pitchFamily="2" charset="-122"/>
                <a:ea typeface="宋体" panose="02010600030101010101" pitchFamily="2" charset="-122"/>
                <a:cs typeface="Arial" panose="020B0604020202020204" pitchFamily="34" charset="0"/>
              </a:rPr>
              <a:t>保障</a:t>
            </a:r>
          </a:p>
        </p:txBody>
      </p:sp>
      <p:grpSp>
        <p:nvGrpSpPr>
          <p:cNvPr id="92167" name="组合 6"/>
          <p:cNvGrpSpPr/>
          <p:nvPr/>
        </p:nvGrpSpPr>
        <p:grpSpPr bwMode="auto">
          <a:xfrm>
            <a:off x="416985" y="3055938"/>
            <a:ext cx="5698067" cy="792162"/>
            <a:chOff x="-186504" y="2996952"/>
            <a:chExt cx="4273269" cy="792088"/>
          </a:xfrm>
        </p:grpSpPr>
        <p:sp>
          <p:nvSpPr>
            <p:cNvPr id="8" name="TextBox 7"/>
            <p:cNvSpPr txBox="1"/>
            <p:nvPr/>
          </p:nvSpPr>
          <p:spPr>
            <a:xfrm>
              <a:off x="-186504" y="3095368"/>
              <a:ext cx="4273269" cy="523826"/>
            </a:xfrm>
            <a:prstGeom prst="rect">
              <a:avLst/>
            </a:prstGeom>
            <a:noFill/>
          </p:spPr>
          <p:txBody>
            <a:bodyPr>
              <a:spAutoFit/>
            </a:bodyPr>
            <a:lstStyle/>
            <a:p>
              <a:pPr algn="ctr" eaLnBrk="1" fontAlgn="auto" hangingPunct="1">
                <a:spcBef>
                  <a:spcPts val="0"/>
                </a:spcBef>
                <a:spcAft>
                  <a:spcPts val="0"/>
                </a:spcAft>
                <a:defRPr/>
              </a:pPr>
              <a:r>
                <a:rPr lang="zh-CN" altLang="en-US" sz="2800" b="1" kern="0" dirty="0">
                  <a:solidFill>
                    <a:srgbClr val="C00000"/>
                  </a:solidFill>
                  <a:latin typeface="宋体" panose="02010600030101010101" pitchFamily="2" charset="-122"/>
                  <a:ea typeface="宋体" panose="02010600030101010101" pitchFamily="2" charset="-122"/>
                </a:rPr>
                <a:t>自我价值</a:t>
              </a:r>
              <a:endParaRPr lang="en-US" altLang="zh-CN" sz="2800" b="1" kern="0" dirty="0">
                <a:solidFill>
                  <a:srgbClr val="C00000"/>
                </a:solidFill>
                <a:latin typeface="宋体" panose="02010600030101010101" pitchFamily="2" charset="-122"/>
                <a:ea typeface="宋体" panose="02010600030101010101" pitchFamily="2" charset="-122"/>
              </a:endParaRPr>
            </a:p>
          </p:txBody>
        </p:sp>
        <p:sp>
          <p:nvSpPr>
            <p:cNvPr id="9" name="矩形 8"/>
            <p:cNvSpPr/>
            <p:nvPr/>
          </p:nvSpPr>
          <p:spPr>
            <a:xfrm>
              <a:off x="899275" y="2996952"/>
              <a:ext cx="2089013" cy="792088"/>
            </a:xfrm>
            <a:prstGeom prst="rect">
              <a:avLst/>
            </a:prstGeom>
            <a:noFill/>
            <a:ln w="25400" cap="flat" cmpd="sng" algn="ctr">
              <a:solidFill>
                <a:srgbClr val="C00000"/>
              </a:solidFill>
              <a:prstDash val="solid"/>
            </a:ln>
            <a:effectLst/>
          </p:spPr>
          <p:txBody>
            <a:bodyPr anchor="ctr"/>
            <a:lstStyle/>
            <a:p>
              <a:pPr algn="ctr" eaLnBrk="1" fontAlgn="auto" hangingPunct="1">
                <a:spcBef>
                  <a:spcPts val="0"/>
                </a:spcBef>
                <a:spcAft>
                  <a:spcPts val="0"/>
                </a:spcAft>
                <a:defRPr/>
              </a:pPr>
              <a:endParaRPr lang="zh-CN" altLang="en-US" sz="2800" kern="0">
                <a:solidFill>
                  <a:prstClr val="white"/>
                </a:solidFill>
                <a:latin typeface="宋体" panose="02010600030101010101" pitchFamily="2" charset="-122"/>
                <a:ea typeface="宋体" panose="02010600030101010101" pitchFamily="2" charset="-122"/>
              </a:endParaRPr>
            </a:p>
          </p:txBody>
        </p:sp>
      </p:grpSp>
      <p:sp>
        <p:nvSpPr>
          <p:cNvPr id="10" name="矩形 9"/>
          <p:cNvSpPr/>
          <p:nvPr/>
        </p:nvSpPr>
        <p:spPr>
          <a:xfrm>
            <a:off x="7770284" y="3068638"/>
            <a:ext cx="2783416" cy="792162"/>
          </a:xfrm>
          <a:prstGeom prst="rect">
            <a:avLst/>
          </a:prstGeom>
          <a:noFill/>
          <a:ln w="25400" cap="flat" cmpd="sng" algn="ctr">
            <a:solidFill>
              <a:srgbClr val="C00000"/>
            </a:solidFill>
            <a:prstDash val="solid"/>
          </a:ln>
          <a:effectLst/>
        </p:spPr>
        <p:txBody>
          <a:bodyPr anchor="ctr"/>
          <a:lstStyle/>
          <a:p>
            <a:pPr algn="ctr" eaLnBrk="1" fontAlgn="auto" hangingPunct="1">
              <a:spcBef>
                <a:spcPts val="0"/>
              </a:spcBef>
              <a:spcAft>
                <a:spcPts val="0"/>
              </a:spcAft>
              <a:defRPr/>
            </a:pPr>
            <a:endParaRPr lang="zh-CN" altLang="en-US" sz="2800" kern="0">
              <a:solidFill>
                <a:prstClr val="white"/>
              </a:solidFill>
              <a:latin typeface="宋体" panose="02010600030101010101" pitchFamily="2" charset="-122"/>
              <a:ea typeface="宋体" panose="02010600030101010101" pitchFamily="2" charset="-122"/>
            </a:endParaRPr>
          </a:p>
        </p:txBody>
      </p:sp>
      <p:grpSp>
        <p:nvGrpSpPr>
          <p:cNvPr id="12" name="组合 11"/>
          <p:cNvGrpSpPr/>
          <p:nvPr/>
        </p:nvGrpSpPr>
        <p:grpSpPr bwMode="auto">
          <a:xfrm>
            <a:off x="2868084" y="203200"/>
            <a:ext cx="6942667" cy="615950"/>
            <a:chOff x="3071801" y="1285866"/>
            <a:chExt cx="5206970" cy="615553"/>
          </a:xfrm>
        </p:grpSpPr>
        <p:sp>
          <p:nvSpPr>
            <p:cNvPr id="13"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4" name="矩形 13"/>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图片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905" y="794658"/>
            <a:ext cx="4267200" cy="2926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7" name="图片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019" y="3799114"/>
            <a:ext cx="7620000" cy="2955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8" name="矩形 9"/>
          <p:cNvSpPr>
            <a:spLocks noChangeArrowheads="1"/>
          </p:cNvSpPr>
          <p:nvPr/>
        </p:nvSpPr>
        <p:spPr bwMode="auto">
          <a:xfrm>
            <a:off x="4390881" y="1042988"/>
            <a:ext cx="7909983"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钟扬从教</a:t>
            </a:r>
            <a:r>
              <a:rPr lang="en-US" altLang="zh-CN" sz="2800" b="1" dirty="0">
                <a:solidFill>
                  <a:srgbClr val="C00000"/>
                </a:solidFill>
                <a:latin typeface="宋体" panose="02010600030101010101" pitchFamily="2" charset="-122"/>
                <a:ea typeface="宋体" panose="02010600030101010101" pitchFamily="2" charset="-122"/>
              </a:rPr>
              <a:t>30</a:t>
            </a:r>
            <a:r>
              <a:rPr lang="zh-CN" altLang="en-US" sz="2800" b="1" dirty="0">
                <a:solidFill>
                  <a:srgbClr val="C00000"/>
                </a:solidFill>
                <a:latin typeface="宋体" panose="02010600030101010101" pitchFamily="2" charset="-122"/>
                <a:ea typeface="宋体" panose="02010600030101010101" pitchFamily="2" charset="-122"/>
              </a:rPr>
              <a:t>余年，</a:t>
            </a:r>
            <a:endParaRPr lang="en-US" altLang="zh-CN" sz="2800" b="1"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援藏</a:t>
            </a:r>
            <a:r>
              <a:rPr lang="en-US" altLang="zh-CN" sz="2800" b="1" dirty="0">
                <a:solidFill>
                  <a:srgbClr val="C00000"/>
                </a:solidFill>
                <a:latin typeface="宋体" panose="02010600030101010101" pitchFamily="2" charset="-122"/>
                <a:ea typeface="宋体" panose="02010600030101010101" pitchFamily="2" charset="-122"/>
              </a:rPr>
              <a:t>16</a:t>
            </a:r>
            <a:r>
              <a:rPr lang="zh-CN" altLang="en-US" sz="2800" b="1" dirty="0">
                <a:solidFill>
                  <a:srgbClr val="C00000"/>
                </a:solidFill>
                <a:latin typeface="宋体" panose="02010600030101010101" pitchFamily="2" charset="-122"/>
                <a:ea typeface="宋体" panose="02010600030101010101" pitchFamily="2" charset="-122"/>
              </a:rPr>
              <a:t>年，</a:t>
            </a:r>
            <a:endParaRPr lang="en-US" altLang="zh-CN" sz="2800" b="1"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收集了上千种植物的</a:t>
            </a:r>
            <a:r>
              <a:rPr lang="zh-CN" altLang="en-US" sz="2800" b="1" dirty="0">
                <a:solidFill>
                  <a:srgbClr val="C00000"/>
                </a:solidFill>
                <a:latin typeface="宋体" panose="02010600030101010101" pitchFamily="2" charset="-122"/>
                <a:ea typeface="宋体" panose="02010600030101010101" pitchFamily="2" charset="-122"/>
              </a:rPr>
              <a:t>四千万颗种子</a:t>
            </a:r>
            <a:r>
              <a:rPr lang="zh-CN" altLang="en-US" sz="2800" dirty="0">
                <a:solidFill>
                  <a:srgbClr val="C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帮助西藏大学建成植物学研究团队。</a:t>
            </a:r>
          </a:p>
        </p:txBody>
      </p:sp>
      <p:grpSp>
        <p:nvGrpSpPr>
          <p:cNvPr id="7" name="组合 6"/>
          <p:cNvGrpSpPr/>
          <p:nvPr/>
        </p:nvGrpSpPr>
        <p:grpSpPr bwMode="auto">
          <a:xfrm>
            <a:off x="2868084" y="76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矩形 7"/>
          <p:cNvSpPr>
            <a:spLocks noChangeArrowheads="1"/>
          </p:cNvSpPr>
          <p:nvPr/>
        </p:nvSpPr>
        <p:spPr bwMode="auto">
          <a:xfrm>
            <a:off x="838200" y="4524377"/>
            <a:ext cx="105156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“任何生命都有结束的一天，但我毫不畏惧。因为我的学生，会将科学探索之路延续；而我们采集的种子，也许在几百年后的某一天生根发芽，到那时，不知会完成多少人的梦想</a:t>
            </a:r>
            <a:r>
              <a:rPr lang="en-US" altLang="zh-CN" sz="2800" dirty="0">
                <a:solidFill>
                  <a:srgbClr val="000000"/>
                </a:solidFill>
                <a:latin typeface="宋体" panose="02010600030101010101" pitchFamily="2" charset="-122"/>
                <a:ea typeface="宋体" panose="02010600030101010101" pitchFamily="2" charset="-122"/>
              </a:rPr>
              <a:t>……”</a:t>
            </a:r>
            <a:endParaRPr lang="zh-CN" altLang="en-US" sz="2800" dirty="0">
              <a:solidFill>
                <a:srgbClr val="000000"/>
              </a:solidFill>
              <a:latin typeface="宋体" panose="02010600030101010101" pitchFamily="2" charset="-122"/>
              <a:ea typeface="宋体" panose="02010600030101010101" pitchFamily="2" charset="-122"/>
            </a:endParaRPr>
          </a:p>
        </p:txBody>
      </p:sp>
      <p:pic>
        <p:nvPicPr>
          <p:cNvPr id="94211"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00" y="914400"/>
            <a:ext cx="53340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2" name="图片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7600" y="914400"/>
            <a:ext cx="53848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 形 4"/>
          <p:cNvSpPr/>
          <p:nvPr/>
        </p:nvSpPr>
        <p:spPr>
          <a:xfrm flipV="1">
            <a:off x="677335" y="4421188"/>
            <a:ext cx="480484" cy="360362"/>
          </a:xfrm>
          <a:prstGeom prst="corner">
            <a:avLst>
              <a:gd name="adj1" fmla="val 12625"/>
              <a:gd name="adj2" fmla="val 12633"/>
            </a:avLst>
          </a:prstGeom>
          <a:solidFill>
            <a:srgbClr val="D5495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sp>
        <p:nvSpPr>
          <p:cNvPr id="6" name="L 形 5"/>
          <p:cNvSpPr/>
          <p:nvPr/>
        </p:nvSpPr>
        <p:spPr>
          <a:xfrm rot="10800000" flipV="1">
            <a:off x="10795003" y="6159505"/>
            <a:ext cx="480484" cy="360363"/>
          </a:xfrm>
          <a:prstGeom prst="corner">
            <a:avLst>
              <a:gd name="adj1" fmla="val 12625"/>
              <a:gd name="adj2" fmla="val 12633"/>
            </a:avLst>
          </a:prstGeom>
          <a:solidFill>
            <a:srgbClr val="D5495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Arial" panose="020B0604020202020204"/>
              <a:ea typeface="微软雅黑" panose="020B0503020204020204" pitchFamily="34" charset="-122"/>
            </a:endParaRPr>
          </a:p>
        </p:txBody>
      </p:sp>
      <p:grpSp>
        <p:nvGrpSpPr>
          <p:cNvPr id="8" name="组合 7"/>
          <p:cNvGrpSpPr/>
          <p:nvPr/>
        </p:nvGrpSpPr>
        <p:grpSpPr bwMode="auto">
          <a:xfrm>
            <a:off x="2868084" y="76200"/>
            <a:ext cx="6942667" cy="615950"/>
            <a:chOff x="3071801" y="1285866"/>
            <a:chExt cx="5206970" cy="615553"/>
          </a:xfrm>
        </p:grpSpPr>
        <p:sp>
          <p:nvSpPr>
            <p:cNvPr id="9"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0" name="矩形 9"/>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50" fill="hold"/>
                                        <p:tgtEl>
                                          <p:spTgt spid="5"/>
                                        </p:tgtEl>
                                        <p:attrNameLst>
                                          <p:attrName>ppt_w</p:attrName>
                                        </p:attrNameLst>
                                      </p:cBhvr>
                                      <p:tavLst>
                                        <p:tav tm="0">
                                          <p:val>
                                            <p:fltVal val="0"/>
                                          </p:val>
                                        </p:tav>
                                        <p:tav tm="100000">
                                          <p:val>
                                            <p:strVal val="#ppt_w"/>
                                          </p:val>
                                        </p:tav>
                                      </p:tavLst>
                                    </p:anim>
                                    <p:anim calcmode="lin" valueType="num">
                                      <p:cBhvr>
                                        <p:cTn id="14" dur="250" fill="hold"/>
                                        <p:tgtEl>
                                          <p:spTgt spid="5"/>
                                        </p:tgtEl>
                                        <p:attrNameLst>
                                          <p:attrName>ppt_h</p:attrName>
                                        </p:attrNameLst>
                                      </p:cBhvr>
                                      <p:tavLst>
                                        <p:tav tm="0">
                                          <p:val>
                                            <p:fltVal val="0"/>
                                          </p:val>
                                        </p:tav>
                                        <p:tav tm="100000">
                                          <p:val>
                                            <p:strVal val="#ppt_h"/>
                                          </p:val>
                                        </p:tav>
                                      </p:tavLst>
                                    </p:anim>
                                    <p:animEffect transition="in" filter="fade">
                                      <p:cBhvr>
                                        <p:cTn id="15" dur="250"/>
                                        <p:tgtEl>
                                          <p:spTgt spid="5"/>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图片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378" y="1066800"/>
            <a:ext cx="4470400" cy="254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5" name="图片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481" y="3733800"/>
            <a:ext cx="44323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6" name="图片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5578" y="1066800"/>
            <a:ext cx="4826000" cy="266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7" name="矩形 8"/>
          <p:cNvSpPr>
            <a:spLocks noChangeArrowheads="1"/>
          </p:cNvSpPr>
          <p:nvPr/>
        </p:nvSpPr>
        <p:spPr bwMode="auto">
          <a:xfrm>
            <a:off x="4927607" y="4673604"/>
            <a:ext cx="7416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b="1" dirty="0">
                <a:solidFill>
                  <a:srgbClr val="C00000"/>
                </a:solidFill>
                <a:latin typeface="宋体" panose="02010600030101010101" pitchFamily="2" charset="-122"/>
                <a:ea typeface="宋体" panose="02010600030101010101" pitchFamily="2" charset="-122"/>
              </a:rPr>
              <a:t>5</a:t>
            </a:r>
            <a:r>
              <a:rPr lang="zh-CN" altLang="en-US" sz="2800" b="1" dirty="0">
                <a:solidFill>
                  <a:srgbClr val="C00000"/>
                </a:solidFill>
                <a:latin typeface="宋体" panose="02010600030101010101" pitchFamily="2" charset="-122"/>
                <a:ea typeface="宋体" panose="02010600030101010101" pitchFamily="2" charset="-122"/>
              </a:rPr>
              <a:t>年支教</a:t>
            </a:r>
            <a:r>
              <a:rPr lang="en-US" altLang="zh-CN" sz="2800" b="1" dirty="0">
                <a:solidFill>
                  <a:srgbClr val="C00000"/>
                </a:solidFill>
                <a:latin typeface="宋体" panose="02010600030101010101" pitchFamily="2" charset="-122"/>
                <a:ea typeface="宋体" panose="02010600030101010101" pitchFamily="2" charset="-122"/>
              </a:rPr>
              <a:t>20</a:t>
            </a:r>
            <a:r>
              <a:rPr lang="zh-CN" altLang="en-US" sz="2800" b="1" dirty="0">
                <a:solidFill>
                  <a:srgbClr val="C00000"/>
                </a:solidFill>
                <a:latin typeface="宋体" panose="02010600030101010101" pitchFamily="2" charset="-122"/>
                <a:ea typeface="宋体" panose="02010600030101010101" pitchFamily="2" charset="-122"/>
              </a:rPr>
              <a:t>多所小学，</a:t>
            </a:r>
            <a:endParaRPr lang="en-US" altLang="zh-CN" sz="2800" b="1"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这位</a:t>
            </a:r>
            <a:r>
              <a:rPr lang="en-US" altLang="zh-CN" sz="2800" dirty="0">
                <a:solidFill>
                  <a:srgbClr val="000000"/>
                </a:solidFill>
                <a:latin typeface="宋体" panose="02010600030101010101" pitchFamily="2" charset="-122"/>
                <a:ea typeface="宋体" panose="02010600030101010101" pitchFamily="2" charset="-122"/>
              </a:rPr>
              <a:t>90</a:t>
            </a:r>
            <a:r>
              <a:rPr lang="zh-CN" altLang="en-US" sz="2800" dirty="0">
                <a:solidFill>
                  <a:srgbClr val="000000"/>
                </a:solidFill>
                <a:latin typeface="宋体" panose="02010600030101010101" pitchFamily="2" charset="-122"/>
                <a:ea typeface="宋体" panose="02010600030101010101" pitchFamily="2" charset="-122"/>
              </a:rPr>
              <a:t>后小姐姐事迹被各大官微争相点赞</a:t>
            </a:r>
            <a:r>
              <a:rPr lang="en-US" altLang="zh-CN" sz="2800" dirty="0">
                <a:solidFill>
                  <a:srgbClr val="000000"/>
                </a:solidFill>
                <a:latin typeface="宋体" panose="02010600030101010101" pitchFamily="2" charset="-122"/>
                <a:ea typeface="宋体" panose="02010600030101010101" pitchFamily="2" charset="-122"/>
              </a:rPr>
              <a:t>!</a:t>
            </a:r>
            <a:endParaRPr lang="zh-CN" altLang="en-US" sz="2800" dirty="0">
              <a:solidFill>
                <a:srgbClr val="000000"/>
              </a:solidFill>
              <a:latin typeface="宋体" panose="02010600030101010101" pitchFamily="2" charset="-122"/>
              <a:ea typeface="宋体" panose="02010600030101010101" pitchFamily="2" charset="-122"/>
            </a:endParaRPr>
          </a:p>
        </p:txBody>
      </p:sp>
      <p:sp>
        <p:nvSpPr>
          <p:cNvPr id="95238" name="矩形 9"/>
          <p:cNvSpPr>
            <a:spLocks noChangeArrowheads="1"/>
          </p:cNvSpPr>
          <p:nvPr/>
        </p:nvSpPr>
        <p:spPr bwMode="auto">
          <a:xfrm>
            <a:off x="5518158" y="3733800"/>
            <a:ext cx="5384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吉首大学学生 殷沙漫</a:t>
            </a:r>
          </a:p>
        </p:txBody>
      </p:sp>
      <p:grpSp>
        <p:nvGrpSpPr>
          <p:cNvPr id="9" name="组合 8"/>
          <p:cNvGrpSpPr/>
          <p:nvPr/>
        </p:nvGrpSpPr>
        <p:grpSpPr bwMode="auto">
          <a:xfrm>
            <a:off x="2868084" y="76200"/>
            <a:ext cx="6942667" cy="615950"/>
            <a:chOff x="3071801" y="1285866"/>
            <a:chExt cx="5206970" cy="615553"/>
          </a:xfrm>
        </p:grpSpPr>
        <p:sp>
          <p:nvSpPr>
            <p:cNvPr id="10"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1" name="矩形 10"/>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矩形 2"/>
          <p:cNvSpPr>
            <a:spLocks noChangeArrowheads="1"/>
          </p:cNvSpPr>
          <p:nvPr/>
        </p:nvSpPr>
        <p:spPr bwMode="auto">
          <a:xfrm>
            <a:off x="5153491" y="3037121"/>
            <a:ext cx="6096000"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大学四年殷沙漫带领团队</a:t>
            </a:r>
            <a:endParaRPr lang="en-US" altLang="zh-CN" sz="2800">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走过湘西</a:t>
            </a:r>
            <a:r>
              <a:rPr lang="en-US" altLang="zh-CN" sz="2800" b="1">
                <a:solidFill>
                  <a:srgbClr val="C00000"/>
                </a:solidFill>
                <a:latin typeface="宋体" panose="02010600030101010101" pitchFamily="2" charset="-122"/>
                <a:ea typeface="宋体" panose="02010600030101010101" pitchFamily="2" charset="-122"/>
              </a:rPr>
              <a:t>8</a:t>
            </a:r>
            <a:r>
              <a:rPr lang="zh-CN" altLang="en-US" sz="2800" b="1">
                <a:solidFill>
                  <a:srgbClr val="C00000"/>
                </a:solidFill>
                <a:latin typeface="宋体" panose="02010600030101010101" pitchFamily="2" charset="-122"/>
                <a:ea typeface="宋体" panose="02010600030101010101" pitchFamily="2" charset="-122"/>
              </a:rPr>
              <a:t>县市</a:t>
            </a:r>
            <a:endParaRPr lang="en-US" altLang="zh-CN" sz="2800" b="1">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到访了</a:t>
            </a:r>
            <a:r>
              <a:rPr lang="en-US" altLang="zh-CN" sz="2800" b="1">
                <a:solidFill>
                  <a:srgbClr val="C00000"/>
                </a:solidFill>
                <a:latin typeface="宋体" panose="02010600030101010101" pitchFamily="2" charset="-122"/>
                <a:ea typeface="宋体" panose="02010600030101010101" pitchFamily="2" charset="-122"/>
              </a:rPr>
              <a:t>30</a:t>
            </a:r>
            <a:r>
              <a:rPr lang="zh-CN" altLang="en-US" sz="2800" b="1">
                <a:solidFill>
                  <a:srgbClr val="C00000"/>
                </a:solidFill>
                <a:latin typeface="宋体" panose="02010600030101010101" pitchFamily="2" charset="-122"/>
                <a:ea typeface="宋体" panose="02010600030101010101" pitchFamily="2" charset="-122"/>
              </a:rPr>
              <a:t>多个贫困苗寨</a:t>
            </a:r>
          </a:p>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实地调查了</a:t>
            </a:r>
            <a:r>
              <a:rPr lang="en-US" altLang="zh-CN" sz="2800" b="1">
                <a:solidFill>
                  <a:srgbClr val="C00000"/>
                </a:solidFill>
                <a:latin typeface="宋体" panose="02010600030101010101" pitchFamily="2" charset="-122"/>
                <a:ea typeface="宋体" panose="02010600030101010101" pitchFamily="2" charset="-122"/>
              </a:rPr>
              <a:t>170</a:t>
            </a:r>
            <a:r>
              <a:rPr lang="zh-CN" altLang="en-US" sz="2800" b="1">
                <a:solidFill>
                  <a:srgbClr val="C00000"/>
                </a:solidFill>
                <a:latin typeface="宋体" panose="02010600030101010101" pitchFamily="2" charset="-122"/>
                <a:ea typeface="宋体" panose="02010600030101010101" pitchFamily="2" charset="-122"/>
              </a:rPr>
              <a:t>余个家庭</a:t>
            </a:r>
            <a:endParaRPr lang="en-US" altLang="zh-CN" sz="2800" b="1">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去过</a:t>
            </a:r>
            <a:r>
              <a:rPr lang="en-US" altLang="zh-CN" sz="2800" b="1">
                <a:solidFill>
                  <a:srgbClr val="C00000"/>
                </a:solidFill>
                <a:latin typeface="宋体" panose="02010600030101010101" pitchFamily="2" charset="-122"/>
                <a:ea typeface="宋体" panose="02010600030101010101" pitchFamily="2" charset="-122"/>
              </a:rPr>
              <a:t>20</a:t>
            </a:r>
            <a:r>
              <a:rPr lang="zh-CN" altLang="en-US" sz="2800" b="1">
                <a:solidFill>
                  <a:srgbClr val="C00000"/>
                </a:solidFill>
                <a:latin typeface="宋体" panose="02010600030101010101" pitchFamily="2" charset="-122"/>
                <a:ea typeface="宋体" panose="02010600030101010101" pitchFamily="2" charset="-122"/>
              </a:rPr>
              <a:t>余所</a:t>
            </a:r>
            <a:r>
              <a:rPr lang="zh-CN" altLang="en-US" sz="2800">
                <a:solidFill>
                  <a:srgbClr val="000000"/>
                </a:solidFill>
                <a:latin typeface="宋体" panose="02010600030101010101" pitchFamily="2" charset="-122"/>
                <a:ea typeface="宋体" panose="02010600030101010101" pitchFamily="2" charset="-122"/>
              </a:rPr>
              <a:t>山区小学支教</a:t>
            </a:r>
          </a:p>
        </p:txBody>
      </p:sp>
      <p:pic>
        <p:nvPicPr>
          <p:cNvPr id="96259" name="图片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840" y="3865796"/>
            <a:ext cx="4445000"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0"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840" y="876529"/>
            <a:ext cx="4445000" cy="281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矩形 5"/>
          <p:cNvSpPr>
            <a:spLocks noChangeArrowheads="1"/>
          </p:cNvSpPr>
          <p:nvPr/>
        </p:nvSpPr>
        <p:spPr bwMode="auto">
          <a:xfrm>
            <a:off x="5166191" y="1284517"/>
            <a:ext cx="7035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a:solidFill>
                  <a:srgbClr val="000000"/>
                </a:solidFill>
                <a:latin typeface="宋体" panose="02010600030101010101" pitchFamily="2" charset="-122"/>
                <a:ea typeface="宋体" panose="02010600030101010101" pitchFamily="2" charset="-122"/>
              </a:rPr>
              <a:t>从单打独斗到</a:t>
            </a:r>
            <a:endParaRPr lang="en-US" altLang="zh-CN" sz="2800" b="1">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b="1">
                <a:solidFill>
                  <a:srgbClr val="000000"/>
                </a:solidFill>
                <a:latin typeface="宋体" panose="02010600030101010101" pitchFamily="2" charset="-122"/>
                <a:ea typeface="宋体" panose="02010600030101010101" pitchFamily="2" charset="-122"/>
              </a:rPr>
              <a:t>带动全校千人参与公益</a:t>
            </a:r>
          </a:p>
        </p:txBody>
      </p:sp>
      <p:grpSp>
        <p:nvGrpSpPr>
          <p:cNvPr id="8" name="组合 7"/>
          <p:cNvGrpSpPr/>
          <p:nvPr/>
        </p:nvGrpSpPr>
        <p:grpSpPr bwMode="auto">
          <a:xfrm>
            <a:off x="2868084" y="76200"/>
            <a:ext cx="6942667" cy="615950"/>
            <a:chOff x="3071801" y="1285866"/>
            <a:chExt cx="5206970" cy="615553"/>
          </a:xfrm>
        </p:grpSpPr>
        <p:sp>
          <p:nvSpPr>
            <p:cNvPr id="9"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0" name="矩形 9"/>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2868084" y="76200"/>
            <a:ext cx="6942667" cy="615950"/>
            <a:chOff x="3071801" y="1285866"/>
            <a:chExt cx="5206970" cy="615553"/>
          </a:xfrm>
        </p:grpSpPr>
        <p:sp>
          <p:nvSpPr>
            <p:cNvPr id="6"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7" name="矩形 6"/>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
        <p:nvSpPr>
          <p:cNvPr id="97285" name="矩形 6"/>
          <p:cNvSpPr>
            <a:spLocks noChangeArrowheads="1"/>
          </p:cNvSpPr>
          <p:nvPr/>
        </p:nvSpPr>
        <p:spPr bwMode="auto">
          <a:xfrm>
            <a:off x="700465" y="1436914"/>
            <a:ext cx="11017553" cy="128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buClr>
                <a:srgbClr val="2DB6B3"/>
              </a:buClr>
              <a:buFont typeface="Wingdings" panose="05000000000000000000" pitchFamily="2" charset="2"/>
              <a:buNone/>
            </a:pPr>
            <a:r>
              <a:rPr lang="zh-CN" altLang="en-US" sz="2800" b="1" dirty="0">
                <a:solidFill>
                  <a:srgbClr val="C00000"/>
                </a:solidFill>
                <a:latin typeface="宋体" panose="02010600030101010101" pitchFamily="2" charset="-122"/>
                <a:ea typeface="宋体" panose="02010600030101010101" pitchFamily="2" charset="-122"/>
              </a:rPr>
              <a:t>“世界的改变不是少数人做了很多，而是每个人都做了一点点，我们种下一些种子，总有几颗能发芽，这就是我坚持的动力和意义。”</a:t>
            </a:r>
          </a:p>
        </p:txBody>
      </p:sp>
      <p:pic>
        <p:nvPicPr>
          <p:cNvPr id="97286"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3733800"/>
            <a:ext cx="4470400" cy="254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3"/>
          <p:cNvSpPr txBox="1">
            <a:spLocks noChangeArrowheads="1"/>
          </p:cNvSpPr>
          <p:nvPr/>
        </p:nvSpPr>
        <p:spPr bwMode="auto">
          <a:xfrm>
            <a:off x="3425372" y="1317171"/>
            <a:ext cx="4956629"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评价人生价值的标准是什么？</a:t>
            </a:r>
          </a:p>
        </p:txBody>
      </p:sp>
      <p:pic>
        <p:nvPicPr>
          <p:cNvPr id="98307" name="图片 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5372" y="2264233"/>
            <a:ext cx="4580467" cy="3886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4"/>
          <p:cNvGrpSpPr/>
          <p:nvPr/>
        </p:nvGrpSpPr>
        <p:grpSpPr bwMode="auto">
          <a:xfrm>
            <a:off x="2868084" y="203200"/>
            <a:ext cx="6942667" cy="615950"/>
            <a:chOff x="3071801" y="1285866"/>
            <a:chExt cx="5206970" cy="615553"/>
          </a:xfrm>
        </p:grpSpPr>
        <p:sp>
          <p:nvSpPr>
            <p:cNvPr id="6"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7" name="矩形 6"/>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7"/>
          <p:cNvSpPr txBox="1">
            <a:spLocks noChangeArrowheads="1"/>
          </p:cNvSpPr>
          <p:nvPr/>
        </p:nvSpPr>
        <p:spPr bwMode="auto">
          <a:xfrm>
            <a:off x="3962403" y="2514605"/>
            <a:ext cx="79375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8600" indent="-2286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indent="0">
              <a:lnSpc>
                <a:spcPct val="150000"/>
              </a:lnSpc>
              <a:buClr>
                <a:srgbClr val="2DB6B3"/>
              </a:buClr>
              <a:buFont typeface="Wingdings" panose="05000000000000000000" pitchFamily="2" charset="2"/>
              <a:buNone/>
              <a:defRPr/>
            </a:pPr>
            <a:r>
              <a:rPr lang="zh-CN" altLang="en-US" sz="2800" b="0" dirty="0" smtClean="0">
                <a:solidFill>
                  <a:srgbClr val="000000"/>
                </a:solidFill>
                <a:latin typeface="宋体" panose="02010600030101010101" pitchFamily="2" charset="-122"/>
                <a:ea typeface="宋体" panose="02010600030101010101" pitchFamily="2" charset="-122"/>
              </a:rPr>
              <a:t>    一个人的价值，应当看他贡献什么，而不是看他取得什么。  </a:t>
            </a:r>
          </a:p>
          <a:p>
            <a:pPr algn="r">
              <a:lnSpc>
                <a:spcPct val="150000"/>
              </a:lnSpc>
              <a:buClr>
                <a:srgbClr val="2DB6B3"/>
              </a:buClr>
              <a:buFont typeface="Wingdings" panose="05000000000000000000" pitchFamily="2" charset="2"/>
              <a:buNone/>
              <a:defRPr/>
            </a:pPr>
            <a:r>
              <a:rPr lang="en-US" altLang="zh-CN" sz="2800" b="0" dirty="0" smtClean="0">
                <a:solidFill>
                  <a:srgbClr val="000000"/>
                </a:solidFill>
                <a:latin typeface="宋体" panose="02010600030101010101" pitchFamily="2" charset="-122"/>
                <a:ea typeface="宋体" panose="02010600030101010101" pitchFamily="2" charset="-122"/>
              </a:rPr>
              <a:t>                               </a:t>
            </a:r>
            <a:r>
              <a:rPr lang="en-US" altLang="zh-CN" sz="2800" dirty="0" smtClean="0">
                <a:solidFill>
                  <a:srgbClr val="000000"/>
                </a:solidFill>
                <a:latin typeface="宋体" panose="02010600030101010101" pitchFamily="2" charset="-122"/>
                <a:ea typeface="宋体" panose="02010600030101010101" pitchFamily="2" charset="-122"/>
              </a:rPr>
              <a:t>——</a:t>
            </a:r>
            <a:r>
              <a:rPr lang="zh-CN" altLang="en-US" sz="2800" dirty="0" smtClean="0">
                <a:solidFill>
                  <a:srgbClr val="000000"/>
                </a:solidFill>
                <a:latin typeface="宋体" panose="02010600030101010101" pitchFamily="2" charset="-122"/>
                <a:ea typeface="宋体" panose="02010600030101010101" pitchFamily="2" charset="-122"/>
              </a:rPr>
              <a:t>爱因斯坦</a:t>
            </a:r>
          </a:p>
        </p:txBody>
      </p:sp>
      <p:pic>
        <p:nvPicPr>
          <p:cNvPr id="100355" name="图片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584" y="2070100"/>
            <a:ext cx="3587749"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组合 9"/>
          <p:cNvGrpSpPr/>
          <p:nvPr/>
        </p:nvGrpSpPr>
        <p:grpSpPr bwMode="auto">
          <a:xfrm>
            <a:off x="2868084" y="203200"/>
            <a:ext cx="6942667" cy="615950"/>
            <a:chOff x="3071801" y="1285866"/>
            <a:chExt cx="5206970" cy="615553"/>
          </a:xfrm>
        </p:grpSpPr>
        <p:sp>
          <p:nvSpPr>
            <p:cNvPr id="11"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2" name="矩形 11"/>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026889" y="1858286"/>
            <a:ext cx="950383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1.</a:t>
            </a:r>
            <a:r>
              <a:rPr lang="zh-CN" altLang="en-US" sz="2800" dirty="0">
                <a:solidFill>
                  <a:srgbClr val="C00000"/>
                </a:solidFill>
                <a:latin typeface="宋体" panose="02010600030101010101" pitchFamily="2" charset="-122"/>
                <a:ea typeface="宋体" panose="02010600030101010101" pitchFamily="2" charset="-122"/>
              </a:rPr>
              <a:t>人生价值的评价标准</a:t>
            </a:r>
          </a:p>
        </p:txBody>
      </p:sp>
      <p:sp>
        <p:nvSpPr>
          <p:cNvPr id="5" name="TextBox 7"/>
          <p:cNvSpPr txBox="1">
            <a:spLocks noChangeArrowheads="1"/>
          </p:cNvSpPr>
          <p:nvPr/>
        </p:nvSpPr>
        <p:spPr bwMode="auto">
          <a:xfrm>
            <a:off x="881742" y="2764975"/>
            <a:ext cx="10589683"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50000"/>
              </a:lnSpc>
              <a:buFont typeface="Wingdings" panose="05000000000000000000" pitchFamily="2" charset="2"/>
              <a:buNone/>
            </a:pP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根本尺度</a:t>
            </a:r>
            <a:r>
              <a:rPr lang="en-US" altLang="zh-CN" sz="2800" b="0" dirty="0">
                <a:solidFill>
                  <a:srgbClr val="000000"/>
                </a:solidFill>
                <a:latin typeface="宋体" panose="02010600030101010101" pitchFamily="2" charset="-122"/>
                <a:ea typeface="宋体" panose="02010600030101010101" pitchFamily="2" charset="-122"/>
              </a:rPr>
              <a:t>】</a:t>
            </a:r>
          </a:p>
          <a:p>
            <a:pPr eaLnBrk="1" hangingPunct="1">
              <a:buFont typeface="Wingdings" panose="05000000000000000000" pitchFamily="2" charset="2"/>
              <a:buNone/>
            </a:pPr>
            <a:r>
              <a:rPr lang="en-US" altLang="zh-CN" sz="2800" b="0" dirty="0">
                <a:solidFill>
                  <a:srgbClr val="000000"/>
                </a:solidFill>
                <a:latin typeface="宋体" panose="02010600030101010101" pitchFamily="2" charset="-122"/>
                <a:ea typeface="宋体" panose="02010600030101010101" pitchFamily="2" charset="-122"/>
              </a:rPr>
              <a:t>    </a:t>
            </a:r>
            <a:r>
              <a:rPr lang="zh-CN" altLang="en-US" sz="2800" b="0" dirty="0">
                <a:solidFill>
                  <a:srgbClr val="000000"/>
                </a:solidFill>
                <a:latin typeface="宋体" panose="02010600030101010101" pitchFamily="2" charset="-122"/>
                <a:ea typeface="宋体" panose="02010600030101010101" pitchFamily="2" charset="-122"/>
              </a:rPr>
              <a:t>看一个人的人生活动是否符合社会发展的客观规律，是否通过实践促进了历史的进步 。</a:t>
            </a:r>
            <a:endParaRPr lang="en-US" altLang="zh-CN" sz="2800" b="0" dirty="0">
              <a:solidFill>
                <a:srgbClr val="000000"/>
              </a:solidFill>
              <a:latin typeface="宋体" panose="02010600030101010101" pitchFamily="2" charset="-122"/>
              <a:ea typeface="宋体" panose="02010600030101010101" pitchFamily="2" charset="-122"/>
            </a:endParaRPr>
          </a:p>
          <a:p>
            <a:pPr eaLnBrk="1" hangingPunct="1">
              <a:lnSpc>
                <a:spcPct val="150000"/>
              </a:lnSpc>
              <a:buFont typeface="Wingdings" panose="05000000000000000000" pitchFamily="2" charset="2"/>
              <a:buNone/>
            </a:pP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基本尺度</a:t>
            </a: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劳动与贡献</a:t>
            </a:r>
            <a:endParaRPr lang="en-US" altLang="zh-CN" sz="2800" b="0" dirty="0">
              <a:solidFill>
                <a:srgbClr val="000000"/>
              </a:solidFill>
              <a:latin typeface="宋体" panose="02010600030101010101" pitchFamily="2" charset="-122"/>
              <a:ea typeface="宋体" panose="02010600030101010101" pitchFamily="2" charset="-122"/>
            </a:endParaRPr>
          </a:p>
          <a:p>
            <a:pPr eaLnBrk="1" hangingPunct="1">
              <a:buFont typeface="Wingdings" panose="05000000000000000000" pitchFamily="2" charset="2"/>
              <a:buNone/>
            </a:pPr>
            <a:r>
              <a:rPr lang="zh-CN" altLang="en-US" sz="2800" b="0" dirty="0">
                <a:solidFill>
                  <a:srgbClr val="000000"/>
                </a:solidFill>
                <a:latin typeface="宋体" panose="02010600030101010101" pitchFamily="2" charset="-122"/>
                <a:ea typeface="宋体" panose="02010600030101010101" pitchFamily="2" charset="-122"/>
              </a:rPr>
              <a:t>    衡量人生价值的标准就是看一个人是否以自己的劳动和聪明才智为中国特色社会主义真诚奉献，为人民群众尽心尽力服务。</a:t>
            </a:r>
          </a:p>
          <a:p>
            <a:pPr eaLnBrk="1" hangingPunct="1"/>
            <a:r>
              <a:rPr lang="zh-CN" altLang="en-US" sz="2800" b="0" dirty="0">
                <a:solidFill>
                  <a:srgbClr val="000000"/>
                </a:solidFill>
                <a:latin typeface="宋体" panose="02010600030101010101" pitchFamily="2" charset="-122"/>
                <a:ea typeface="宋体" panose="02010600030101010101" pitchFamily="2" charset="-122"/>
              </a:rPr>
              <a:t> </a:t>
            </a:r>
          </a:p>
        </p:txBody>
      </p:sp>
      <p:sp>
        <p:nvSpPr>
          <p:cNvPr id="6" name="矩形 8"/>
          <p:cNvSpPr>
            <a:spLocks noChangeArrowheads="1"/>
          </p:cNvSpPr>
          <p:nvPr/>
        </p:nvSpPr>
        <p:spPr bwMode="auto">
          <a:xfrm>
            <a:off x="699712" y="1022582"/>
            <a:ext cx="655955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a:solidFill>
                  <a:srgbClr val="000000"/>
                </a:solidFill>
                <a:latin typeface="宋体" panose="02010600030101010101" pitchFamily="2" charset="-122"/>
                <a:ea typeface="宋体" panose="02010600030101010101" pitchFamily="2" charset="-122"/>
                <a:sym typeface="微软雅黑" panose="020B0503020204020204" pitchFamily="34" charset="-122"/>
              </a:rPr>
              <a:t>（一）正确评价人生价值</a:t>
            </a:r>
          </a:p>
        </p:txBody>
      </p:sp>
      <p:grpSp>
        <p:nvGrpSpPr>
          <p:cNvPr id="7" name="组合 6"/>
          <p:cNvGrpSpPr/>
          <p:nvPr/>
        </p:nvGrpSpPr>
        <p:grpSpPr bwMode="auto">
          <a:xfrm>
            <a:off x="2835426" y="344718"/>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301067" y="3181352"/>
            <a:ext cx="63373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r>
              <a:rPr lang="zh-CN" altLang="en-US" sz="1000" b="0">
                <a:solidFill>
                  <a:srgbClr val="FFFFFF"/>
                </a:solidFill>
                <a:latin typeface="微软雅黑" panose="020B0503020204020204" pitchFamily="34" charset="-122"/>
                <a:ea typeface="微软雅黑" panose="020B0503020204020204" pitchFamily="34" charset="-122"/>
              </a:rPr>
              <a:t>详写内容</a:t>
            </a:r>
            <a:r>
              <a:rPr lang="en-US" altLang="zh-CN" sz="1000" b="0">
                <a:solidFill>
                  <a:srgbClr val="FFFFFF"/>
                </a:solidFill>
                <a:latin typeface="微软雅黑" panose="020B0503020204020204" pitchFamily="34" charset="-122"/>
                <a:ea typeface="微软雅黑" panose="020B0503020204020204" pitchFamily="34" charset="-122"/>
              </a:rPr>
              <a:t>……</a:t>
            </a:r>
            <a:r>
              <a:rPr lang="zh-CN" altLang="en-US" sz="1000" b="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b="0">
                <a:solidFill>
                  <a:srgbClr val="FFFFFF"/>
                </a:solidFill>
                <a:latin typeface="微软雅黑" panose="020B0503020204020204" pitchFamily="34" charset="-122"/>
                <a:ea typeface="微软雅黑" panose="020B0503020204020204" pitchFamily="34" charset="-122"/>
              </a:rPr>
              <a:t>……</a:t>
            </a:r>
            <a:r>
              <a:rPr lang="zh-CN" altLang="en-US" sz="1000" b="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b="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1000" b="0">
              <a:solidFill>
                <a:srgbClr val="FFFFFF"/>
              </a:solidFill>
              <a:latin typeface="微软雅黑" panose="020B0503020204020204" pitchFamily="34" charset="-122"/>
              <a:ea typeface="微软雅黑" panose="020B0503020204020204" pitchFamily="34" charset="-122"/>
            </a:endParaRPr>
          </a:p>
          <a:p>
            <a:pPr algn="just" eaLnBrk="1" hangingPunct="1"/>
            <a:r>
              <a:rPr lang="zh-CN" altLang="en-US" sz="1000">
                <a:solidFill>
                  <a:srgbClr val="FFFFFF"/>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a:solidFill>
                <a:srgbClr val="FFFFFF"/>
              </a:solidFill>
              <a:latin typeface="微软雅黑" panose="020B0503020204020204" pitchFamily="34" charset="-122"/>
              <a:ea typeface="微软雅黑" panose="020B0503020204020204" pitchFamily="34" charset="-122"/>
            </a:endParaRPr>
          </a:p>
        </p:txBody>
      </p:sp>
      <p:grpSp>
        <p:nvGrpSpPr>
          <p:cNvPr id="49155" name="组合 3"/>
          <p:cNvGrpSpPr/>
          <p:nvPr/>
        </p:nvGrpSpPr>
        <p:grpSpPr bwMode="auto">
          <a:xfrm>
            <a:off x="455086" y="2932116"/>
            <a:ext cx="11330516" cy="2978827"/>
            <a:chOff x="544846" y="908720"/>
            <a:chExt cx="8496944" cy="2978485"/>
          </a:xfrm>
        </p:grpSpPr>
        <p:sp>
          <p:nvSpPr>
            <p:cNvPr id="5" name="矩形 4"/>
            <p:cNvSpPr/>
            <p:nvPr/>
          </p:nvSpPr>
          <p:spPr>
            <a:xfrm>
              <a:off x="544846" y="908720"/>
              <a:ext cx="8496944" cy="2978485"/>
            </a:xfrm>
            <a:prstGeom prst="rect">
              <a:avLst/>
            </a:prstGeom>
            <a:noFill/>
            <a:ln w="25400" cap="flat" cmpd="sng" algn="ctr">
              <a:solidFill>
                <a:srgbClr val="C00000"/>
              </a:solid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49165" name="TextBox 5"/>
            <p:cNvSpPr txBox="1">
              <a:spLocks noChangeArrowheads="1"/>
            </p:cNvSpPr>
            <p:nvPr/>
          </p:nvSpPr>
          <p:spPr bwMode="auto">
            <a:xfrm>
              <a:off x="555809" y="1012579"/>
              <a:ext cx="8290592" cy="2576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50000"/>
                </a:lnSpc>
                <a:buFont typeface="Arial" panose="020B0604020202020204" pitchFamily="34" charset="0"/>
                <a:buChar char="•"/>
              </a:pPr>
              <a:r>
                <a:rPr lang="zh-CN" altLang="zh-CN" sz="2800" b="0" dirty="0">
                  <a:solidFill>
                    <a:srgbClr val="000000"/>
                  </a:solidFill>
                  <a:latin typeface="宋体" panose="02010600030101010101" pitchFamily="2" charset="-122"/>
                  <a:ea typeface="宋体" panose="02010600030101010101" pitchFamily="2" charset="-122"/>
                </a:rPr>
                <a:t>孟子</a:t>
              </a:r>
              <a:r>
                <a:rPr lang="zh-CN" altLang="en-US" sz="2800" b="0" dirty="0">
                  <a:solidFill>
                    <a:srgbClr val="000000"/>
                  </a:solidFill>
                  <a:latin typeface="宋体" panose="02010600030101010101" pitchFamily="2" charset="-122"/>
                  <a:ea typeface="宋体" panose="02010600030101010101" pitchFamily="2" charset="-122"/>
                </a:rPr>
                <a:t>：</a:t>
              </a:r>
              <a:r>
                <a:rPr lang="zh-CN" altLang="zh-CN" sz="2800" b="0" dirty="0">
                  <a:solidFill>
                    <a:srgbClr val="000000"/>
                  </a:solidFill>
                  <a:latin typeface="宋体" panose="02010600030101010101" pitchFamily="2" charset="-122"/>
                  <a:ea typeface="宋体" panose="02010600030101010101" pitchFamily="2" charset="-122"/>
                </a:rPr>
                <a:t>“人性之善也，犹水之就下也。人无有不善，水无有不下。” </a:t>
              </a:r>
              <a:endParaRPr lang="en-US" altLang="zh-CN" sz="2800" b="0" dirty="0">
                <a:solidFill>
                  <a:srgbClr val="000000"/>
                </a:solidFill>
                <a:latin typeface="宋体" panose="02010600030101010101" pitchFamily="2" charset="-122"/>
                <a:ea typeface="宋体" panose="02010600030101010101" pitchFamily="2" charset="-122"/>
              </a:endParaRPr>
            </a:p>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荀子：“人之性恶”</a:t>
              </a:r>
            </a:p>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告子：“人性之无分于善不善，犹水之无分于东西也。”</a:t>
              </a:r>
              <a:endParaRPr lang="en-US" altLang="zh-CN" sz="2800" b="0" dirty="0">
                <a:solidFill>
                  <a:srgbClr val="000000"/>
                </a:solidFill>
                <a:latin typeface="宋体" panose="02010600030101010101" pitchFamily="2" charset="-122"/>
                <a:ea typeface="宋体" panose="02010600030101010101" pitchFamily="2" charset="-122"/>
              </a:endParaRPr>
            </a:p>
            <a:p>
              <a:pPr eaLnBrk="1" hangingPunct="1">
                <a:lnSpc>
                  <a:spcPct val="150000"/>
                </a:lnSpc>
                <a:buFont typeface="Arial" panose="020B0604020202020204" pitchFamily="34" charset="0"/>
                <a:buChar char="•"/>
              </a:pPr>
              <a:r>
                <a:rPr lang="zh-CN" altLang="en-US" sz="2800" b="0" dirty="0">
                  <a:solidFill>
                    <a:srgbClr val="000000"/>
                  </a:solidFill>
                  <a:latin typeface="宋体" panose="02010600030101010101" pitchFamily="2" charset="-122"/>
                  <a:ea typeface="宋体" panose="02010600030101010101" pitchFamily="2" charset="-122"/>
                </a:rPr>
                <a:t>世硕（战国时期）：“人性有善有恶，</a:t>
              </a: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善恶在所养焉”</a:t>
              </a:r>
            </a:p>
          </p:txBody>
        </p:sp>
      </p:grpSp>
      <p:sp>
        <p:nvSpPr>
          <p:cNvPr id="49156" name="矩形 6"/>
          <p:cNvSpPr>
            <a:spLocks noChangeArrowheads="1"/>
          </p:cNvSpPr>
          <p:nvPr/>
        </p:nvSpPr>
        <p:spPr bwMode="auto">
          <a:xfrm>
            <a:off x="4301067" y="2278063"/>
            <a:ext cx="2971800" cy="654050"/>
          </a:xfrm>
          <a:prstGeom prst="rect">
            <a:avLst/>
          </a:prstGeom>
          <a:solidFill>
            <a:srgbClr val="FFCCCC"/>
          </a:solidFill>
          <a:ln w="25400" algn="ctr">
            <a:solidFill>
              <a:srgbClr val="C00000"/>
            </a:solidFill>
            <a:miter lim="800000"/>
          </a:ln>
        </p:spPr>
        <p:txBody>
          <a:bodyPr anchor="ctr"/>
          <a:lstStyle/>
          <a:p>
            <a:pPr algn="ctr" eaLnBrk="1" hangingPunct="1"/>
            <a:r>
              <a:rPr lang="zh-CN" altLang="en-US" sz="2800" b="1">
                <a:solidFill>
                  <a:srgbClr val="000000"/>
                </a:solidFill>
                <a:latin typeface="宋体" panose="02010600030101010101" pitchFamily="2" charset="-122"/>
                <a:ea typeface="宋体" panose="02010600030101010101" pitchFamily="2" charset="-122"/>
              </a:rPr>
              <a:t>中国</a:t>
            </a:r>
          </a:p>
        </p:txBody>
      </p:sp>
      <p:sp>
        <p:nvSpPr>
          <p:cNvPr id="49157" name="矩形 1"/>
          <p:cNvSpPr>
            <a:spLocks noChangeArrowheads="1"/>
          </p:cNvSpPr>
          <p:nvPr/>
        </p:nvSpPr>
        <p:spPr bwMode="auto">
          <a:xfrm>
            <a:off x="264584" y="1219201"/>
            <a:ext cx="88392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（一）正确认识人的本质</a:t>
            </a:r>
          </a:p>
        </p:txBody>
      </p:sp>
      <p:sp>
        <p:nvSpPr>
          <p:cNvPr id="20"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22" name="组合 21"/>
          <p:cNvGrpSpPr/>
          <p:nvPr/>
        </p:nvGrpSpPr>
        <p:grpSpPr bwMode="auto">
          <a:xfrm>
            <a:off x="2868086" y="203200"/>
            <a:ext cx="5564716" cy="615950"/>
            <a:chOff x="3071801" y="1285866"/>
            <a:chExt cx="4173469" cy="615553"/>
          </a:xfrm>
        </p:grpSpPr>
        <p:sp>
          <p:nvSpPr>
            <p:cNvPr id="23"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24" name="矩形 23"/>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0384" y="2883587"/>
            <a:ext cx="10428816" cy="700087"/>
          </a:xfrm>
          <a:prstGeom prst="rect">
            <a:avLst/>
          </a:prstGeom>
          <a:solidFill>
            <a:schemeClr val="bg2">
              <a:lumMod val="90000"/>
            </a:schemeClr>
          </a:solidFill>
          <a:ln w="12700" cap="flat" cmpd="sng" algn="ctr">
            <a:noFill/>
            <a:prstDash val="solid"/>
          </a:ln>
          <a:effectLst/>
        </p:spPr>
        <p:txBody>
          <a:bodyPr lIns="68584" tIns="34291" rIns="68584" bIns="34291" anchor="ctr"/>
          <a:lstStyle/>
          <a:p>
            <a:pPr algn="ctr" eaLnBrk="1" fontAlgn="auto" hangingPunct="1">
              <a:spcBef>
                <a:spcPts val="0"/>
              </a:spcBef>
              <a:spcAft>
                <a:spcPts val="0"/>
              </a:spcAft>
              <a:defRPr/>
            </a:pPr>
            <a:endParaRPr lang="zh-CN" altLang="en-US" sz="2800" kern="0">
              <a:solidFill>
                <a:sysClr val="window" lastClr="FFFFFF"/>
              </a:solidFill>
              <a:latin typeface="宋体" panose="02010600030101010101" pitchFamily="2" charset="-122"/>
              <a:ea typeface="宋体" panose="02010600030101010101" pitchFamily="2" charset="-122"/>
            </a:endParaRPr>
          </a:p>
        </p:txBody>
      </p:sp>
      <p:sp>
        <p:nvSpPr>
          <p:cNvPr id="5" name="TextBox 4"/>
          <p:cNvSpPr txBox="1"/>
          <p:nvPr/>
        </p:nvSpPr>
        <p:spPr>
          <a:xfrm>
            <a:off x="1344087" y="3050274"/>
            <a:ext cx="7698316" cy="549275"/>
          </a:xfrm>
          <a:prstGeom prst="rect">
            <a:avLst/>
          </a:prstGeom>
          <a:noFill/>
        </p:spPr>
        <p:txBody>
          <a:bodyPr lIns="68584" tIns="34291" rIns="68584" bIns="34291">
            <a:spAutoFit/>
          </a:bodyPr>
          <a:lstStyle/>
          <a:p>
            <a:pPr marL="171450" indent="-171450" eaLnBrk="1" fontAlgn="auto" hangingPunct="1">
              <a:lnSpc>
                <a:spcPct val="130000"/>
              </a:lnSpc>
              <a:spcBef>
                <a:spcPts val="0"/>
              </a:spcBef>
              <a:spcAft>
                <a:spcPts val="0"/>
              </a:spcAft>
              <a:buFont typeface="Arial" panose="020B0604020202020204" pitchFamily="34" charset="0"/>
              <a:buChar char="•"/>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cs typeface="Arial" panose="020B0604020202020204" pitchFamily="34" charset="0"/>
              </a:rPr>
              <a:t>能力的大小、贡献的绝对值</a:t>
            </a:r>
            <a:endParaRPr lang="en-US" altLang="zh-CN" sz="2800" b="1" kern="0" dirty="0">
              <a:solidFill>
                <a:sysClr val="windowText" lastClr="000000">
                  <a:lumMod val="75000"/>
                  <a:lumOff val="25000"/>
                </a:sysClr>
              </a:solidFill>
              <a:latin typeface="宋体" panose="02010600030101010101" pitchFamily="2" charset="-122"/>
              <a:ea typeface="宋体" panose="02010600030101010101" pitchFamily="2" charset="-122"/>
              <a:cs typeface="Arial" panose="020B0604020202020204" pitchFamily="34" charset="0"/>
            </a:endParaRPr>
          </a:p>
        </p:txBody>
      </p:sp>
      <p:sp>
        <p:nvSpPr>
          <p:cNvPr id="6" name="矩形 5"/>
          <p:cNvSpPr/>
          <p:nvPr/>
        </p:nvSpPr>
        <p:spPr>
          <a:xfrm>
            <a:off x="950384" y="4135896"/>
            <a:ext cx="10428816" cy="809625"/>
          </a:xfrm>
          <a:prstGeom prst="rect">
            <a:avLst/>
          </a:prstGeom>
          <a:solidFill>
            <a:schemeClr val="bg2">
              <a:lumMod val="90000"/>
            </a:schemeClr>
          </a:solidFill>
          <a:ln w="12700" cap="flat" cmpd="sng" algn="ctr">
            <a:noFill/>
            <a:prstDash val="solid"/>
          </a:ln>
          <a:effectLst/>
        </p:spPr>
        <p:txBody>
          <a:bodyPr lIns="68584" tIns="34291" rIns="68584" bIns="34291" anchor="ctr"/>
          <a:lstStyle/>
          <a:p>
            <a:pPr algn="ctr" eaLnBrk="1" fontAlgn="auto" hangingPunct="1">
              <a:spcBef>
                <a:spcPts val="0"/>
              </a:spcBef>
              <a:spcAft>
                <a:spcPts val="0"/>
              </a:spcAft>
              <a:defRPr/>
            </a:pPr>
            <a:endParaRPr lang="zh-CN" altLang="en-US" sz="2800" kern="0">
              <a:solidFill>
                <a:sysClr val="window" lastClr="FFFFFF"/>
              </a:solidFill>
              <a:latin typeface="宋体" panose="02010600030101010101" pitchFamily="2" charset="-122"/>
              <a:ea typeface="宋体" panose="02010600030101010101" pitchFamily="2" charset="-122"/>
            </a:endParaRPr>
          </a:p>
        </p:txBody>
      </p:sp>
      <p:sp>
        <p:nvSpPr>
          <p:cNvPr id="7" name="矩形 6"/>
          <p:cNvSpPr/>
          <p:nvPr/>
        </p:nvSpPr>
        <p:spPr>
          <a:xfrm>
            <a:off x="2199217" y="3993021"/>
            <a:ext cx="7755467" cy="395287"/>
          </a:xfrm>
          <a:prstGeom prst="rect">
            <a:avLst/>
          </a:prstGeom>
          <a:solidFill>
            <a:srgbClr val="C00000"/>
          </a:solidFill>
          <a:ln w="25400" cap="flat" cmpd="sng" algn="ctr">
            <a:noFill/>
            <a:prstDash val="solid"/>
          </a:ln>
          <a:effectLst/>
        </p:spPr>
        <p:txBody>
          <a:bodyPr lIns="68584" tIns="34291" rIns="68584" bIns="34291" anchor="ctr"/>
          <a:lstStyle/>
          <a:p>
            <a:pPr algn="ct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rPr>
              <a:t>物质贡献与精神贡献相统一</a:t>
            </a:r>
          </a:p>
        </p:txBody>
      </p:sp>
      <p:sp>
        <p:nvSpPr>
          <p:cNvPr id="8" name="TextBox 7"/>
          <p:cNvSpPr txBox="1"/>
          <p:nvPr/>
        </p:nvSpPr>
        <p:spPr>
          <a:xfrm>
            <a:off x="1344087" y="4377195"/>
            <a:ext cx="10035116" cy="549383"/>
          </a:xfrm>
          <a:prstGeom prst="rect">
            <a:avLst/>
          </a:prstGeom>
          <a:noFill/>
        </p:spPr>
        <p:txBody>
          <a:bodyPr lIns="68584" tIns="34291" rIns="68584" bIns="34291">
            <a:spAutoFit/>
          </a:bodyPr>
          <a:lstStyle/>
          <a:p>
            <a:pPr marL="171450" indent="-171450" eaLnBrk="1" fontAlgn="auto" hangingPunct="1">
              <a:lnSpc>
                <a:spcPct val="130000"/>
              </a:lnSpc>
              <a:spcBef>
                <a:spcPts val="0"/>
              </a:spcBef>
              <a:spcAft>
                <a:spcPts val="0"/>
              </a:spcAft>
              <a:buFont typeface="Arial" panose="020B0604020202020204" pitchFamily="34" charset="0"/>
              <a:buChar char="•"/>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cs typeface="Arial" panose="020B0604020202020204" pitchFamily="34" charset="0"/>
              </a:rPr>
              <a:t>物质文明和精神文明都是社会发展进步的推动力量</a:t>
            </a:r>
            <a:endParaRPr lang="en-US" altLang="zh-CN" sz="2800" b="1" kern="0" dirty="0">
              <a:solidFill>
                <a:sysClr val="windowText" lastClr="000000">
                  <a:lumMod val="75000"/>
                  <a:lumOff val="25000"/>
                </a:sysClr>
              </a:solidFill>
              <a:latin typeface="宋体" panose="02010600030101010101" pitchFamily="2" charset="-122"/>
              <a:ea typeface="宋体" panose="02010600030101010101" pitchFamily="2" charset="-122"/>
              <a:cs typeface="Arial" panose="020B0604020202020204" pitchFamily="34" charset="0"/>
            </a:endParaRPr>
          </a:p>
        </p:txBody>
      </p:sp>
      <p:sp>
        <p:nvSpPr>
          <p:cNvPr id="9" name="矩形 8"/>
          <p:cNvSpPr/>
          <p:nvPr/>
        </p:nvSpPr>
        <p:spPr>
          <a:xfrm>
            <a:off x="950384" y="5382767"/>
            <a:ext cx="10428816" cy="790575"/>
          </a:xfrm>
          <a:prstGeom prst="rect">
            <a:avLst/>
          </a:prstGeom>
          <a:solidFill>
            <a:schemeClr val="bg2">
              <a:lumMod val="90000"/>
            </a:schemeClr>
          </a:solidFill>
          <a:ln w="12700" cap="flat" cmpd="sng" algn="ctr">
            <a:noFill/>
            <a:prstDash val="solid"/>
          </a:ln>
          <a:effectLst/>
        </p:spPr>
        <p:txBody>
          <a:bodyPr lIns="68584" tIns="34291" rIns="68584" bIns="34291" anchor="ctr"/>
          <a:lstStyle/>
          <a:p>
            <a:pPr algn="ctr" eaLnBrk="1" fontAlgn="auto" hangingPunct="1">
              <a:spcBef>
                <a:spcPts val="0"/>
              </a:spcBef>
              <a:spcAft>
                <a:spcPts val="0"/>
              </a:spcAft>
              <a:defRPr/>
            </a:pPr>
            <a:endParaRPr lang="zh-CN" altLang="en-US" sz="2800" kern="0">
              <a:solidFill>
                <a:sysClr val="window" lastClr="FFFFFF"/>
              </a:solidFill>
              <a:latin typeface="宋体" panose="02010600030101010101" pitchFamily="2" charset="-122"/>
              <a:ea typeface="宋体" panose="02010600030101010101" pitchFamily="2" charset="-122"/>
            </a:endParaRPr>
          </a:p>
        </p:txBody>
      </p:sp>
      <p:sp>
        <p:nvSpPr>
          <p:cNvPr id="10" name="矩形 9"/>
          <p:cNvSpPr/>
          <p:nvPr/>
        </p:nvSpPr>
        <p:spPr>
          <a:xfrm>
            <a:off x="2199217" y="5193854"/>
            <a:ext cx="7755467" cy="430213"/>
          </a:xfrm>
          <a:prstGeom prst="rect">
            <a:avLst/>
          </a:prstGeom>
          <a:solidFill>
            <a:srgbClr val="C00000"/>
          </a:solidFill>
          <a:ln w="25400" cap="flat" cmpd="sng" algn="ctr">
            <a:noFill/>
            <a:prstDash val="solid"/>
          </a:ln>
          <a:effectLst/>
        </p:spPr>
        <p:txBody>
          <a:bodyPr lIns="68584" tIns="34291" rIns="68584" bIns="34291" anchor="ctr"/>
          <a:lstStyle/>
          <a:p>
            <a:pPr algn="ct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rPr>
              <a:t>坚持完善自身与贡献社会相统一</a:t>
            </a:r>
          </a:p>
        </p:txBody>
      </p:sp>
      <p:sp>
        <p:nvSpPr>
          <p:cNvPr id="11" name="TextBox 10"/>
          <p:cNvSpPr txBox="1"/>
          <p:nvPr/>
        </p:nvSpPr>
        <p:spPr>
          <a:xfrm>
            <a:off x="1352554" y="5624066"/>
            <a:ext cx="6049433" cy="549383"/>
          </a:xfrm>
          <a:prstGeom prst="rect">
            <a:avLst/>
          </a:prstGeom>
          <a:noFill/>
        </p:spPr>
        <p:txBody>
          <a:bodyPr lIns="68584" tIns="34291" rIns="68584" bIns="34291">
            <a:spAutoFit/>
          </a:bodyPr>
          <a:lstStyle/>
          <a:p>
            <a:pPr marL="285750" indent="-285750" eaLnBrk="1" fontAlgn="auto" hangingPunct="1">
              <a:lnSpc>
                <a:spcPct val="130000"/>
              </a:lnSpc>
              <a:spcBef>
                <a:spcPts val="0"/>
              </a:spcBef>
              <a:spcAft>
                <a:spcPts val="0"/>
              </a:spcAft>
              <a:buFont typeface="Arial" panose="020B0604020202020204" pitchFamily="34" charset="0"/>
              <a:buChar char="•"/>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cs typeface="Arial" panose="020B0604020202020204" pitchFamily="34" charset="0"/>
              </a:rPr>
              <a:t>并不否认自我价值</a:t>
            </a:r>
            <a:endParaRPr lang="en-US" altLang="zh-CN" sz="2800" b="1" kern="0" dirty="0">
              <a:solidFill>
                <a:sysClr val="windowText" lastClr="000000">
                  <a:lumMod val="75000"/>
                  <a:lumOff val="25000"/>
                </a:sysClr>
              </a:solidFill>
              <a:latin typeface="宋体" panose="02010600030101010101" pitchFamily="2" charset="-122"/>
              <a:ea typeface="宋体" panose="02010600030101010101" pitchFamily="2" charset="-122"/>
              <a:cs typeface="Arial" panose="020B0604020202020204" pitchFamily="34" charset="0"/>
            </a:endParaRPr>
          </a:p>
        </p:txBody>
      </p:sp>
      <p:sp>
        <p:nvSpPr>
          <p:cNvPr id="12" name="矩形 11"/>
          <p:cNvSpPr/>
          <p:nvPr/>
        </p:nvSpPr>
        <p:spPr>
          <a:xfrm>
            <a:off x="2228853" y="2567674"/>
            <a:ext cx="7755467" cy="481013"/>
          </a:xfrm>
          <a:prstGeom prst="rect">
            <a:avLst/>
          </a:prstGeom>
          <a:solidFill>
            <a:srgbClr val="C00000"/>
          </a:solidFill>
          <a:ln w="25400" cap="flat" cmpd="sng" algn="ctr">
            <a:noFill/>
            <a:prstDash val="solid"/>
          </a:ln>
          <a:effectLst/>
        </p:spPr>
        <p:txBody>
          <a:bodyPr lIns="68584" tIns="34291" rIns="68584" bIns="34291" anchor="ctr"/>
          <a:lstStyle/>
          <a:p>
            <a:pPr algn="ct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rPr>
              <a:t>能力有大小与贡献须尽力相统一</a:t>
            </a:r>
          </a:p>
        </p:txBody>
      </p:sp>
      <p:sp>
        <p:nvSpPr>
          <p:cNvPr id="13" name="TextBox 6"/>
          <p:cNvSpPr txBox="1">
            <a:spLocks noChangeArrowheads="1"/>
          </p:cNvSpPr>
          <p:nvPr/>
        </p:nvSpPr>
        <p:spPr bwMode="auto">
          <a:xfrm>
            <a:off x="950384" y="1672319"/>
            <a:ext cx="557953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2.</a:t>
            </a:r>
            <a:r>
              <a:rPr lang="zh-CN" altLang="en-US" sz="2800" dirty="0">
                <a:solidFill>
                  <a:srgbClr val="C00000"/>
                </a:solidFill>
                <a:latin typeface="宋体" panose="02010600030101010101" pitchFamily="2" charset="-122"/>
                <a:ea typeface="宋体" panose="02010600030101010101" pitchFamily="2" charset="-122"/>
              </a:rPr>
              <a:t>人生价值的评价方法</a:t>
            </a:r>
          </a:p>
        </p:txBody>
      </p:sp>
      <p:sp>
        <p:nvSpPr>
          <p:cNvPr id="14" name="矩形 20"/>
          <p:cNvSpPr>
            <a:spLocks noChangeArrowheads="1"/>
          </p:cNvSpPr>
          <p:nvPr/>
        </p:nvSpPr>
        <p:spPr bwMode="auto">
          <a:xfrm>
            <a:off x="687920" y="935719"/>
            <a:ext cx="6559549"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（一）正确评价人生价值</a:t>
            </a:r>
          </a:p>
        </p:txBody>
      </p:sp>
      <p:grpSp>
        <p:nvGrpSpPr>
          <p:cNvPr id="15" name="组合 14"/>
          <p:cNvGrpSpPr/>
          <p:nvPr/>
        </p:nvGrpSpPr>
        <p:grpSpPr bwMode="auto">
          <a:xfrm>
            <a:off x="2868084" y="246744"/>
            <a:ext cx="6942667" cy="615950"/>
            <a:chOff x="3071801" y="1285866"/>
            <a:chExt cx="5206970" cy="615553"/>
          </a:xfrm>
        </p:grpSpPr>
        <p:sp>
          <p:nvSpPr>
            <p:cNvPr id="16"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7" name="矩形 16"/>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100"/>
                                        <p:tgtEl>
                                          <p:spTgt spid="5"/>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5"/>
                                        </p:tgtEl>
                                      </p:cBhvr>
                                      <p:to x="80000" y="100000"/>
                                    </p:animScale>
                                    <p:anim by="(#ppt_w*0.10)" calcmode="lin" valueType="num">
                                      <p:cBhvr>
                                        <p:cTn id="15" dur="50" autoRev="1" fill="hold">
                                          <p:stCondLst>
                                            <p:cond delay="0"/>
                                          </p:stCondLst>
                                        </p:cTn>
                                        <p:tgtEl>
                                          <p:spTgt spid="5"/>
                                        </p:tgtEl>
                                        <p:attrNameLst>
                                          <p:attrName>ppt_x</p:attrName>
                                        </p:attrNameLst>
                                      </p:cBhvr>
                                    </p:anim>
                                    <p:anim by="(-#ppt_w*0.10)" calcmode="lin" valueType="num">
                                      <p:cBhvr>
                                        <p:cTn id="16" dur="50" autoRev="1" fill="hold">
                                          <p:stCondLst>
                                            <p:cond delay="0"/>
                                          </p:stCondLst>
                                        </p:cTn>
                                        <p:tgtEl>
                                          <p:spTgt spid="5"/>
                                        </p:tgtEl>
                                        <p:attrNameLst>
                                          <p:attrName>ppt_y</p:attrName>
                                        </p:attrNameLst>
                                      </p:cBhvr>
                                    </p:anim>
                                    <p:animRot by="-480000">
                                      <p:cBhvr>
                                        <p:cTn id="17" dur="50" autoRev="1" fill="hold">
                                          <p:stCondLst>
                                            <p:cond delay="0"/>
                                          </p:stCondLst>
                                        </p:cTn>
                                        <p:tgtEl>
                                          <p:spTgt spid="5"/>
                                        </p:tgtEl>
                                        <p:attrNameLst>
                                          <p:attrName>r</p:attrName>
                                        </p:attrNameLst>
                                      </p:cBhvr>
                                    </p:animRot>
                                  </p:childTnLst>
                                </p:cTn>
                              </p:par>
                            </p:childTnLst>
                          </p:cTn>
                        </p:par>
                        <p:par>
                          <p:cTn id="18" fill="hold">
                            <p:stCondLst>
                              <p:cond delay="93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par>
                          <p:cTn id="22" fill="hold">
                            <p:stCondLst>
                              <p:cond delay="1430"/>
                            </p:stCondLst>
                            <p:childTnLst>
                              <p:par>
                                <p:cTn id="23" presetID="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193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266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316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366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3970"/>
                            </p:stCondLst>
                            <p:childTnLst>
                              <p:par>
                                <p:cTn id="55" presetID="16" presetClass="entr" presetSubtype="37"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Vertical)">
                                      <p:cBhvr>
                                        <p:cTn id="57" dur="500"/>
                                        <p:tgtEl>
                                          <p:spTgt spid="12"/>
                                        </p:tgtEl>
                                      </p:cBhvr>
                                    </p:animEffect>
                                  </p:childTnLst>
                                </p:cTn>
                              </p:par>
                            </p:childTnLst>
                          </p:cTn>
                        </p:par>
                        <p:par>
                          <p:cTn id="58" fill="hold">
                            <p:stCondLst>
                              <p:cond delay="4470"/>
                            </p:stCondLst>
                            <p:childTnLst>
                              <p:par>
                                <p:cTn id="59" presetID="22" presetClass="entr" presetSubtype="4"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animBg="1"/>
      <p:bldP spid="7" grpId="0" animBg="1"/>
      <p:bldP spid="8" grpId="0"/>
      <p:bldP spid="8" grpId="1"/>
      <p:bldP spid="9" grpId="0" animBg="1"/>
      <p:bldP spid="10" grpId="0" animBg="1"/>
      <p:bldP spid="11" grpId="0"/>
      <p:bldP spid="11" grpId="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2"/>
          <p:cNvGrpSpPr/>
          <p:nvPr/>
        </p:nvGrpSpPr>
        <p:grpSpPr bwMode="auto">
          <a:xfrm>
            <a:off x="-1" y="3831484"/>
            <a:ext cx="3906252" cy="721307"/>
            <a:chOff x="-926450" y="0"/>
            <a:chExt cx="2861618" cy="506624"/>
          </a:xfrm>
          <a:solidFill>
            <a:srgbClr val="005DA2"/>
          </a:solidFill>
        </p:grpSpPr>
        <p:sp>
          <p:nvSpPr>
            <p:cNvPr id="5" name="圆角矩形 33"/>
            <p:cNvSpPr>
              <a:spLocks noChangeArrowheads="1"/>
            </p:cNvSpPr>
            <p:nvPr/>
          </p:nvSpPr>
          <p:spPr bwMode="auto">
            <a:xfrm>
              <a:off x="-926450" y="73989"/>
              <a:ext cx="2861618" cy="432635"/>
            </a:xfrm>
            <a:prstGeom prst="roundRect">
              <a:avLst>
                <a:gd name="adj" fmla="val 16667"/>
              </a:avLst>
            </a:prstGeom>
            <a:solidFill>
              <a:schemeClr val="accent2">
                <a:lumMod val="50000"/>
              </a:schemeClr>
            </a:solid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219200" y="2569030"/>
            <a:ext cx="2438400" cy="1143000"/>
          </a:xfrm>
          <a:prstGeom prst="ellipse">
            <a:avLst/>
          </a:prstGeom>
          <a:solidFill>
            <a:schemeClr val="accent2">
              <a:lumMod val="50000"/>
            </a:schemeClr>
          </a:solidFill>
          <a:ln>
            <a:solidFill>
              <a:schemeClr val="accent1"/>
            </a:solidFill>
          </a:ln>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8" name="组合 36"/>
          <p:cNvGrpSpPr/>
          <p:nvPr/>
        </p:nvGrpSpPr>
        <p:grpSpPr bwMode="auto">
          <a:xfrm flipV="1">
            <a:off x="3657600" y="3908300"/>
            <a:ext cx="8534400" cy="721309"/>
            <a:chOff x="0" y="0"/>
            <a:chExt cx="1890200" cy="506624"/>
          </a:xfrm>
          <a:solidFill>
            <a:srgbClr val="C4C7CB"/>
          </a:solidFill>
        </p:grpSpPr>
        <p:sp>
          <p:nvSpPr>
            <p:cNvPr id="9" name="圆角矩形 37"/>
            <p:cNvSpPr>
              <a:spLocks noChangeArrowheads="1"/>
            </p:cNvSpPr>
            <p:nvPr/>
          </p:nvSpPr>
          <p:spPr bwMode="auto">
            <a:xfrm>
              <a:off x="0" y="73989"/>
              <a:ext cx="1890200" cy="432635"/>
            </a:xfrm>
            <a:prstGeom prst="roundRect">
              <a:avLst>
                <a:gd name="adj" fmla="val 16667"/>
              </a:avLst>
            </a:prstGeom>
            <a:solidFill>
              <a:srgbClr val="C0504D">
                <a:lumMod val="60000"/>
                <a:lumOff val="40000"/>
              </a:srgbClr>
            </a:solid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solidFill>
              <a:srgbClr val="C0504D">
                <a:lumMod val="60000"/>
                <a:lumOff val="40000"/>
              </a:srgbClr>
            </a:solidFill>
            <a:ln>
              <a:noFill/>
            </a:ln>
            <a:extLst>
              <a:ext uri="{91240B29-F687-4F45-9708-019B960494DF}">
                <a14:hiddenLine xmlns:a14="http://schemas.microsoft.com/office/drawing/2010/main" xmlns="" w="25400">
                  <a:solidFill>
                    <a:srgbClr val="BABABA"/>
                  </a:solidFill>
                  <a:bevel/>
                </a14:hiddenLine>
              </a:ext>
            </a:extLst>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4267203" y="4612148"/>
            <a:ext cx="2182284" cy="1309687"/>
          </a:xfrm>
          <a:prstGeom prst="ellipse">
            <a:avLst/>
          </a:prstGeom>
          <a:solidFill>
            <a:srgbClr val="F79646"/>
          </a:solidFill>
          <a:ln>
            <a:noFill/>
          </a:ln>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椭圆 43"/>
          <p:cNvSpPr>
            <a:spLocks noChangeArrowheads="1"/>
          </p:cNvSpPr>
          <p:nvPr/>
        </p:nvSpPr>
        <p:spPr bwMode="auto">
          <a:xfrm>
            <a:off x="6864354" y="2569035"/>
            <a:ext cx="2279649" cy="1262063"/>
          </a:xfrm>
          <a:prstGeom prst="ellipse">
            <a:avLst/>
          </a:prstGeom>
          <a:solidFill>
            <a:srgbClr val="C0504D">
              <a:lumMod val="75000"/>
            </a:srgbClr>
          </a:solidFill>
          <a:ln>
            <a:noFill/>
          </a:ln>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TextBox 46"/>
          <p:cNvSpPr>
            <a:spLocks noChangeArrowheads="1"/>
          </p:cNvSpPr>
          <p:nvPr/>
        </p:nvSpPr>
        <p:spPr bwMode="auto">
          <a:xfrm>
            <a:off x="699500" y="4910598"/>
            <a:ext cx="3206751"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50000"/>
              </a:lnSpc>
              <a:buClr>
                <a:srgbClr val="2DB6B3"/>
              </a:buClr>
              <a:buFont typeface="Wingdings" panose="05000000000000000000" pitchFamily="2" charset="2"/>
              <a:buNone/>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rPr>
              <a:t>当前社会条件充分</a:t>
            </a:r>
            <a:endParaRPr lang="en-US" altLang="zh-CN"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4" name="TextBox 50"/>
          <p:cNvSpPr>
            <a:spLocks noChangeArrowheads="1"/>
          </p:cNvSpPr>
          <p:nvPr/>
        </p:nvSpPr>
        <p:spPr bwMode="auto">
          <a:xfrm>
            <a:off x="1219200" y="4043818"/>
            <a:ext cx="2118784"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sym typeface="微软雅黑" panose="020B0503020204020204" pitchFamily="34" charset="-122"/>
              </a:rPr>
              <a:t>客观条件</a:t>
            </a:r>
          </a:p>
        </p:txBody>
      </p:sp>
      <p:sp>
        <p:nvSpPr>
          <p:cNvPr id="15" name="TextBox 51"/>
          <p:cNvSpPr>
            <a:spLocks noChangeArrowheads="1"/>
          </p:cNvSpPr>
          <p:nvPr/>
        </p:nvSpPr>
        <p:spPr bwMode="auto">
          <a:xfrm>
            <a:off x="6999821" y="4016831"/>
            <a:ext cx="214418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rPr>
              <a:t>主观条件</a:t>
            </a:r>
          </a:p>
        </p:txBody>
      </p:sp>
      <p:sp>
        <p:nvSpPr>
          <p:cNvPr id="16" name="TextBox 57"/>
          <p:cNvSpPr>
            <a:spLocks noChangeArrowheads="1"/>
          </p:cNvSpPr>
          <p:nvPr/>
        </p:nvSpPr>
        <p:spPr bwMode="auto">
          <a:xfrm>
            <a:off x="4076704" y="2798773"/>
            <a:ext cx="292311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150000"/>
              </a:lnSpc>
              <a:buClr>
                <a:srgbClr val="2DB6B3"/>
              </a:buClr>
              <a:buFont typeface="Wingdings" panose="05000000000000000000" pitchFamily="2" charset="2"/>
              <a:buNone/>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rPr>
              <a:t>客观认识自己</a:t>
            </a:r>
            <a:endParaRPr lang="en-US" altLang="zh-CN"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7" name="TextBox 59"/>
          <p:cNvSpPr>
            <a:spLocks noChangeArrowheads="1"/>
          </p:cNvSpPr>
          <p:nvPr/>
        </p:nvSpPr>
        <p:spPr bwMode="auto">
          <a:xfrm>
            <a:off x="6676270" y="4980420"/>
            <a:ext cx="3041649" cy="54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lnSpc>
                <a:spcPct val="150000"/>
              </a:lnSpc>
              <a:buClr>
                <a:srgbClr val="2DB6B3"/>
              </a:buClr>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rPr>
              <a:t>发挥主观能动性</a:t>
            </a:r>
            <a:endParaRPr lang="en-US" altLang="zh-CN"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8" name="TextBox 63"/>
          <p:cNvSpPr>
            <a:spLocks noChangeArrowheads="1"/>
          </p:cNvSpPr>
          <p:nvPr/>
        </p:nvSpPr>
        <p:spPr bwMode="auto">
          <a:xfrm>
            <a:off x="9550403" y="3238960"/>
            <a:ext cx="1953684"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1" fontAlgn="auto" hangingPunct="1">
              <a:lnSpc>
                <a:spcPts val="1400"/>
              </a:lnSpc>
              <a:spcBef>
                <a:spcPts val="0"/>
              </a:spcBef>
              <a:spcAft>
                <a:spcPts val="0"/>
              </a:spcAft>
              <a:buFont typeface="Wingdings" panose="05000000000000000000" pitchFamily="2" charset="2"/>
              <a:buNone/>
              <a:defRPr/>
            </a:pPr>
            <a:r>
              <a:rPr lang="zh-CN" altLang="en-US"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rPr>
              <a:t>坚持不懈</a:t>
            </a:r>
            <a:endParaRPr lang="en-US" altLang="zh-CN" sz="2800" b="1" kern="0" dirty="0">
              <a:solidFill>
                <a:sysClr val="windowText" lastClr="000000">
                  <a:lumMod val="75000"/>
                  <a:lumOff val="25000"/>
                </a:sysClr>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9" name="TextBox 67"/>
          <p:cNvSpPr>
            <a:spLocks noChangeArrowheads="1"/>
          </p:cNvSpPr>
          <p:nvPr/>
        </p:nvSpPr>
        <p:spPr bwMode="auto">
          <a:xfrm>
            <a:off x="1708154" y="2661110"/>
            <a:ext cx="1543049"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sym typeface="微软雅黑" panose="020B0503020204020204" pitchFamily="34" charset="-122"/>
              </a:rPr>
              <a:t>社会客观条件</a:t>
            </a:r>
          </a:p>
        </p:txBody>
      </p:sp>
      <p:sp>
        <p:nvSpPr>
          <p:cNvPr id="20" name="TextBox 68"/>
          <p:cNvSpPr>
            <a:spLocks noChangeArrowheads="1"/>
          </p:cNvSpPr>
          <p:nvPr/>
        </p:nvSpPr>
        <p:spPr bwMode="auto">
          <a:xfrm>
            <a:off x="6978201" y="2876791"/>
            <a:ext cx="205195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50000"/>
              </a:lnSpc>
              <a:buClr>
                <a:srgbClr val="2DB6B3"/>
              </a:buClr>
              <a:buFont typeface="Wingdings" panose="05000000000000000000" pitchFamily="2" charset="2"/>
              <a:buNone/>
              <a:defRPr/>
            </a:pPr>
            <a:r>
              <a:rPr lang="zh-CN" altLang="en-US" sz="2800" b="1" kern="0" dirty="0">
                <a:solidFill>
                  <a:sysClr val="window" lastClr="FFFFFF"/>
                </a:solidFill>
                <a:latin typeface="宋体" panose="02010600030101010101" pitchFamily="2" charset="-122"/>
                <a:ea typeface="宋体" panose="02010600030101010101" pitchFamily="2" charset="-122"/>
                <a:sym typeface="微软雅黑" panose="020B0503020204020204" pitchFamily="34" charset="-122"/>
              </a:rPr>
              <a:t>能力和本领</a:t>
            </a:r>
          </a:p>
        </p:txBody>
      </p:sp>
      <p:sp>
        <p:nvSpPr>
          <p:cNvPr id="21" name="TextBox 70"/>
          <p:cNvSpPr>
            <a:spLocks noChangeArrowheads="1"/>
          </p:cNvSpPr>
          <p:nvPr/>
        </p:nvSpPr>
        <p:spPr bwMode="auto">
          <a:xfrm>
            <a:off x="4398435" y="4553410"/>
            <a:ext cx="19431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lnSpc>
                <a:spcPct val="150000"/>
              </a:lnSpc>
              <a:buClr>
                <a:srgbClr val="2DB6B3"/>
              </a:buClr>
              <a:buFont typeface="Wingdings" panose="05000000000000000000" pitchFamily="2" charset="2"/>
              <a:buNone/>
              <a:defRPr/>
            </a:pPr>
            <a:r>
              <a:rPr lang="zh-CN" altLang="en-US" sz="2800" b="1" kern="0" dirty="0">
                <a:solidFill>
                  <a:sysClr val="window" lastClr="FFFFFF"/>
                </a:solidFill>
                <a:latin typeface="宋体" panose="02010600030101010101" pitchFamily="2" charset="-122"/>
                <a:ea typeface="宋体" panose="02010600030101010101" pitchFamily="2" charset="-122"/>
                <a:sym typeface="微软雅黑" panose="020B0503020204020204" pitchFamily="34" charset="-122"/>
              </a:rPr>
              <a:t>个体</a:t>
            </a:r>
            <a:endParaRPr lang="en-US" altLang="zh-CN" sz="2800" b="1" kern="0" dirty="0">
              <a:solidFill>
                <a:sysClr val="window" lastClr="FFFFFF"/>
              </a:solidFill>
              <a:latin typeface="宋体" panose="02010600030101010101" pitchFamily="2" charset="-122"/>
              <a:ea typeface="宋体" panose="02010600030101010101" pitchFamily="2" charset="-122"/>
              <a:sym typeface="微软雅黑" panose="020B0503020204020204" pitchFamily="34" charset="-122"/>
            </a:endParaRPr>
          </a:p>
          <a:p>
            <a:pPr algn="ctr">
              <a:lnSpc>
                <a:spcPct val="150000"/>
              </a:lnSpc>
              <a:buClr>
                <a:srgbClr val="2DB6B3"/>
              </a:buClr>
              <a:buFont typeface="Wingdings" panose="05000000000000000000" pitchFamily="2" charset="2"/>
              <a:buNone/>
              <a:defRPr/>
            </a:pPr>
            <a:r>
              <a:rPr lang="zh-CN" altLang="en-US" sz="2800" b="1" kern="0" dirty="0">
                <a:solidFill>
                  <a:sysClr val="window" lastClr="FFFFFF"/>
                </a:solidFill>
                <a:latin typeface="宋体" panose="02010600030101010101" pitchFamily="2" charset="-122"/>
                <a:ea typeface="宋体" panose="02010600030101010101" pitchFamily="2" charset="-122"/>
                <a:sym typeface="微软雅黑" panose="020B0503020204020204" pitchFamily="34" charset="-122"/>
              </a:rPr>
              <a:t>自身条件</a:t>
            </a:r>
          </a:p>
        </p:txBody>
      </p:sp>
      <p:grpSp>
        <p:nvGrpSpPr>
          <p:cNvPr id="22" name="组合 69"/>
          <p:cNvGrpSpPr/>
          <p:nvPr/>
        </p:nvGrpSpPr>
        <p:grpSpPr bwMode="auto">
          <a:xfrm>
            <a:off x="9457268" y="4737560"/>
            <a:ext cx="2328333" cy="1184275"/>
            <a:chOff x="6823073" y="3919381"/>
            <a:chExt cx="1535280" cy="1421284"/>
          </a:xfrm>
        </p:grpSpPr>
        <p:sp>
          <p:nvSpPr>
            <p:cNvPr id="23" name="椭圆 45"/>
            <p:cNvSpPr>
              <a:spLocks noChangeArrowheads="1"/>
            </p:cNvSpPr>
            <p:nvPr/>
          </p:nvSpPr>
          <p:spPr bwMode="auto">
            <a:xfrm>
              <a:off x="6823073" y="3919381"/>
              <a:ext cx="1535280" cy="1421284"/>
            </a:xfrm>
            <a:prstGeom prst="ellipse">
              <a:avLst/>
            </a:prstGeom>
            <a:solidFill>
              <a:srgbClr val="8064A2">
                <a:lumMod val="60000"/>
                <a:lumOff val="40000"/>
              </a:srgbClr>
            </a:solidFill>
            <a:ln>
              <a:noFill/>
            </a:ln>
          </p:spPr>
          <p:txBody>
            <a:bodyPr anchor="ctr"/>
            <a:lstStyle/>
            <a:p>
              <a:pPr algn="ctr" eaLnBrk="1" fontAlgn="auto" hangingPunct="1">
                <a:spcBef>
                  <a:spcPts val="0"/>
                </a:spcBef>
                <a:spcAft>
                  <a:spcPts val="0"/>
                </a:spcAft>
                <a:defRPr/>
              </a:pPr>
              <a:endParaRPr lang="zh-CN" altLang="zh-CN" sz="2800" kern="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 name="TextBox 72"/>
            <p:cNvSpPr>
              <a:spLocks noChangeArrowheads="1"/>
            </p:cNvSpPr>
            <p:nvPr/>
          </p:nvSpPr>
          <p:spPr bwMode="auto">
            <a:xfrm>
              <a:off x="6937521" y="4256603"/>
              <a:ext cx="1286844" cy="51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zh-CN" altLang="en-US" sz="2800" b="1" kern="0" dirty="0">
                  <a:solidFill>
                    <a:sysClr val="window" lastClr="FFFFFF"/>
                  </a:solidFill>
                  <a:latin typeface="宋体" panose="02010600030101010101" pitchFamily="2" charset="-122"/>
                  <a:ea typeface="宋体" panose="02010600030101010101" pitchFamily="2" charset="-122"/>
                  <a:sym typeface="微软雅黑" panose="020B0503020204020204" pitchFamily="34" charset="-122"/>
                </a:rPr>
                <a:t>持之以恒</a:t>
              </a:r>
            </a:p>
          </p:txBody>
        </p:sp>
      </p:grpSp>
      <p:sp>
        <p:nvSpPr>
          <p:cNvPr id="25" name="矩形 26"/>
          <p:cNvSpPr>
            <a:spLocks noChangeArrowheads="1"/>
          </p:cNvSpPr>
          <p:nvPr/>
        </p:nvSpPr>
        <p:spPr bwMode="auto">
          <a:xfrm>
            <a:off x="914403" y="1197430"/>
            <a:ext cx="6559551"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（二）人生价值的实现条件</a:t>
            </a:r>
          </a:p>
        </p:txBody>
      </p:sp>
      <p:grpSp>
        <p:nvGrpSpPr>
          <p:cNvPr id="27" name="组合 26"/>
          <p:cNvGrpSpPr/>
          <p:nvPr/>
        </p:nvGrpSpPr>
        <p:grpSpPr bwMode="auto">
          <a:xfrm>
            <a:off x="2868084" y="257630"/>
            <a:ext cx="6942667" cy="615950"/>
            <a:chOff x="3071801" y="1285866"/>
            <a:chExt cx="5206970" cy="615553"/>
          </a:xfrm>
        </p:grpSpPr>
        <p:sp>
          <p:nvSpPr>
            <p:cNvPr id="2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29" name="矩形 2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Effect>
                                      <p:cBhvr>
                                        <p:cTn id="9" dur="3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p:cBhvr>
                                        <p:cTn id="14" dur="3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p:cBhvr>
                                        <p:cTn id="17" dur="600"/>
                                        <p:tgtEl>
                                          <p:spTgt spid="13"/>
                                        </p:tgtEl>
                                      </p:cBhvr>
                                    </p:animEffect>
                                    <p:anim calcmode="lin" valueType="num">
                                      <p:cBhvr>
                                        <p:cTn id="18" dur="600" fill="hold"/>
                                        <p:tgtEl>
                                          <p:spTgt spid="13"/>
                                        </p:tgtEl>
                                        <p:attrNameLst>
                                          <p:attrName>ppt_x</p:attrName>
                                        </p:attrNameLst>
                                      </p:cBhvr>
                                      <p:tavLst>
                                        <p:tav tm="0">
                                          <p:val>
                                            <p:strVal val="#ppt_x"/>
                                          </p:val>
                                        </p:tav>
                                        <p:tav tm="100000">
                                          <p:val>
                                            <p:strVal val="#ppt_x"/>
                                          </p:val>
                                        </p:tav>
                                      </p:tavLst>
                                    </p:anim>
                                    <p:anim calcmode="lin" valueType="num">
                                      <p:cBhvr>
                                        <p:cTn id="19" dur="6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p:cBhvr>
                                        <p:cTn id="22" dur="600"/>
                                        <p:tgtEl>
                                          <p:spTgt spid="7"/>
                                        </p:tgtEl>
                                      </p:cBhvr>
                                    </p:animEffect>
                                    <p:anim calcmode="lin" valueType="num">
                                      <p:cBhvr>
                                        <p:cTn id="23" dur="600" fill="hold"/>
                                        <p:tgtEl>
                                          <p:spTgt spid="7"/>
                                        </p:tgtEl>
                                        <p:attrNameLst>
                                          <p:attrName>ppt_x</p:attrName>
                                        </p:attrNameLst>
                                      </p:cBhvr>
                                      <p:tavLst>
                                        <p:tav tm="0">
                                          <p:val>
                                            <p:strVal val="#ppt_x"/>
                                          </p:val>
                                        </p:tav>
                                        <p:tav tm="100000">
                                          <p:val>
                                            <p:strVal val="#ppt_x"/>
                                          </p:val>
                                        </p:tav>
                                      </p:tavLst>
                                    </p:anim>
                                    <p:anim calcmode="lin" valueType="num">
                                      <p:cBhvr>
                                        <p:cTn id="24" dur="6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p:cBhvr>
                                        <p:cTn id="27" dur="600"/>
                                        <p:tgtEl>
                                          <p:spTgt spid="19"/>
                                        </p:tgtEl>
                                      </p:cBhvr>
                                    </p:animEffect>
                                    <p:anim calcmode="lin" valueType="num">
                                      <p:cBhvr>
                                        <p:cTn id="28" dur="600" fill="hold"/>
                                        <p:tgtEl>
                                          <p:spTgt spid="19"/>
                                        </p:tgtEl>
                                        <p:attrNameLst>
                                          <p:attrName>ppt_x</p:attrName>
                                        </p:attrNameLst>
                                      </p:cBhvr>
                                      <p:tavLst>
                                        <p:tav tm="0">
                                          <p:val>
                                            <p:strVal val="#ppt_x"/>
                                          </p:val>
                                        </p:tav>
                                        <p:tav tm="100000">
                                          <p:val>
                                            <p:strVal val="#ppt_x"/>
                                          </p:val>
                                        </p:tav>
                                      </p:tavLst>
                                    </p:anim>
                                    <p:anim calcmode="lin" valueType="num">
                                      <p:cBhvr>
                                        <p:cTn id="29" dur="6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300" fill="hold"/>
                                        <p:tgtEl>
                                          <p:spTgt spid="15"/>
                                        </p:tgtEl>
                                        <p:attrNameLst>
                                          <p:attrName>ppt_w</p:attrName>
                                        </p:attrNameLst>
                                      </p:cBhvr>
                                      <p:tavLst>
                                        <p:tav tm="0">
                                          <p:val>
                                            <p:fltVal val="0"/>
                                          </p:val>
                                        </p:tav>
                                        <p:tav tm="100000">
                                          <p:val>
                                            <p:strVal val="#ppt_w"/>
                                          </p:val>
                                        </p:tav>
                                      </p:tavLst>
                                    </p:anim>
                                    <p:anim calcmode="lin" valueType="num">
                                      <p:cBhvr>
                                        <p:cTn id="34" dur="300" fill="hold"/>
                                        <p:tgtEl>
                                          <p:spTgt spid="15"/>
                                        </p:tgtEl>
                                        <p:attrNameLst>
                                          <p:attrName>ppt_h</p:attrName>
                                        </p:attrNameLst>
                                      </p:cBhvr>
                                      <p:tavLst>
                                        <p:tav tm="0">
                                          <p:val>
                                            <p:fltVal val="0"/>
                                          </p:val>
                                        </p:tav>
                                        <p:tav tm="100000">
                                          <p:val>
                                            <p:strVal val="#ppt_h"/>
                                          </p:val>
                                        </p:tav>
                                      </p:tavLst>
                                    </p:anim>
                                    <p:animEffect>
                                      <p:cBhvr>
                                        <p:cTn id="35" dur="3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300" fill="hold"/>
                                        <p:tgtEl>
                                          <p:spTgt spid="8"/>
                                        </p:tgtEl>
                                        <p:attrNameLst>
                                          <p:attrName>ppt_w</p:attrName>
                                        </p:attrNameLst>
                                      </p:cBhvr>
                                      <p:tavLst>
                                        <p:tav tm="0">
                                          <p:val>
                                            <p:fltVal val="0"/>
                                          </p:val>
                                        </p:tav>
                                        <p:tav tm="100000">
                                          <p:val>
                                            <p:strVal val="#ppt_w"/>
                                          </p:val>
                                        </p:tav>
                                      </p:tavLst>
                                    </p:anim>
                                    <p:anim calcmode="lin" valueType="num">
                                      <p:cBhvr>
                                        <p:cTn id="39" dur="300" fill="hold"/>
                                        <p:tgtEl>
                                          <p:spTgt spid="8"/>
                                        </p:tgtEl>
                                        <p:attrNameLst>
                                          <p:attrName>ppt_h</p:attrName>
                                        </p:attrNameLst>
                                      </p:cBhvr>
                                      <p:tavLst>
                                        <p:tav tm="0">
                                          <p:val>
                                            <p:fltVal val="0"/>
                                          </p:val>
                                        </p:tav>
                                        <p:tav tm="100000">
                                          <p:val>
                                            <p:strVal val="#ppt_h"/>
                                          </p:val>
                                        </p:tav>
                                      </p:tavLst>
                                    </p:anim>
                                    <p:animEffect>
                                      <p:cBhvr>
                                        <p:cTn id="40" dur="300"/>
                                        <p:tgtEl>
                                          <p:spTgt spid="8"/>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p:cBhvr>
                                        <p:cTn id="43" dur="600"/>
                                        <p:tgtEl>
                                          <p:spTgt spid="16"/>
                                        </p:tgtEl>
                                      </p:cBhvr>
                                    </p:animEffect>
                                    <p:anim calcmode="lin" valueType="num">
                                      <p:cBhvr>
                                        <p:cTn id="44" dur="600" fill="hold"/>
                                        <p:tgtEl>
                                          <p:spTgt spid="16"/>
                                        </p:tgtEl>
                                        <p:attrNameLst>
                                          <p:attrName>ppt_x</p:attrName>
                                        </p:attrNameLst>
                                      </p:cBhvr>
                                      <p:tavLst>
                                        <p:tav tm="0">
                                          <p:val>
                                            <p:strVal val="#ppt_x"/>
                                          </p:val>
                                        </p:tav>
                                        <p:tav tm="100000">
                                          <p:val>
                                            <p:strVal val="#ppt_x"/>
                                          </p:val>
                                        </p:tav>
                                      </p:tavLst>
                                    </p:anim>
                                    <p:anim calcmode="lin" valueType="num">
                                      <p:cBhvr>
                                        <p:cTn id="45" dur="6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p:cBhvr>
                                        <p:cTn id="48" dur="600"/>
                                        <p:tgtEl>
                                          <p:spTgt spid="11"/>
                                        </p:tgtEl>
                                      </p:cBhvr>
                                    </p:animEffect>
                                    <p:anim calcmode="lin" valueType="num">
                                      <p:cBhvr>
                                        <p:cTn id="49" dur="600" fill="hold"/>
                                        <p:tgtEl>
                                          <p:spTgt spid="11"/>
                                        </p:tgtEl>
                                        <p:attrNameLst>
                                          <p:attrName>ppt_x</p:attrName>
                                        </p:attrNameLst>
                                      </p:cBhvr>
                                      <p:tavLst>
                                        <p:tav tm="0">
                                          <p:val>
                                            <p:strVal val="#ppt_x"/>
                                          </p:val>
                                        </p:tav>
                                        <p:tav tm="100000">
                                          <p:val>
                                            <p:strVal val="#ppt_x"/>
                                          </p:val>
                                        </p:tav>
                                      </p:tavLst>
                                    </p:anim>
                                    <p:anim calcmode="lin" valueType="num">
                                      <p:cBhvr>
                                        <p:cTn id="50" dur="6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p:cBhvr>
                                        <p:cTn id="53" dur="600"/>
                                        <p:tgtEl>
                                          <p:spTgt spid="21"/>
                                        </p:tgtEl>
                                      </p:cBhvr>
                                    </p:animEffect>
                                    <p:anim calcmode="lin" valueType="num">
                                      <p:cBhvr>
                                        <p:cTn id="54" dur="600" fill="hold"/>
                                        <p:tgtEl>
                                          <p:spTgt spid="21"/>
                                        </p:tgtEl>
                                        <p:attrNameLst>
                                          <p:attrName>ppt_x</p:attrName>
                                        </p:attrNameLst>
                                      </p:cBhvr>
                                      <p:tavLst>
                                        <p:tav tm="0">
                                          <p:val>
                                            <p:strVal val="#ppt_x"/>
                                          </p:val>
                                        </p:tav>
                                        <p:tav tm="100000">
                                          <p:val>
                                            <p:strVal val="#ppt_x"/>
                                          </p:val>
                                        </p:tav>
                                      </p:tavLst>
                                    </p:anim>
                                    <p:anim calcmode="lin" valueType="num">
                                      <p:cBhvr>
                                        <p:cTn id="55" dur="6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p:cBhvr>
                                        <p:cTn id="58" dur="600"/>
                                        <p:tgtEl>
                                          <p:spTgt spid="17"/>
                                        </p:tgtEl>
                                      </p:cBhvr>
                                    </p:animEffect>
                                    <p:anim calcmode="lin" valueType="num">
                                      <p:cBhvr>
                                        <p:cTn id="59" dur="600" fill="hold"/>
                                        <p:tgtEl>
                                          <p:spTgt spid="17"/>
                                        </p:tgtEl>
                                        <p:attrNameLst>
                                          <p:attrName>ppt_x</p:attrName>
                                        </p:attrNameLst>
                                      </p:cBhvr>
                                      <p:tavLst>
                                        <p:tav tm="0">
                                          <p:val>
                                            <p:strVal val="#ppt_x"/>
                                          </p:val>
                                        </p:tav>
                                        <p:tav tm="100000">
                                          <p:val>
                                            <p:strVal val="#ppt_x"/>
                                          </p:val>
                                        </p:tav>
                                      </p:tavLst>
                                    </p:anim>
                                    <p:anim calcmode="lin" valueType="num">
                                      <p:cBhvr>
                                        <p:cTn id="60" dur="600" fill="hold"/>
                                        <p:tgtEl>
                                          <p:spTgt spid="1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p:cBhvr>
                                        <p:cTn id="63" dur="600"/>
                                        <p:tgtEl>
                                          <p:spTgt spid="12"/>
                                        </p:tgtEl>
                                      </p:cBhvr>
                                    </p:animEffect>
                                    <p:anim calcmode="lin" valueType="num">
                                      <p:cBhvr>
                                        <p:cTn id="64" dur="600" fill="hold"/>
                                        <p:tgtEl>
                                          <p:spTgt spid="12"/>
                                        </p:tgtEl>
                                        <p:attrNameLst>
                                          <p:attrName>ppt_x</p:attrName>
                                        </p:attrNameLst>
                                      </p:cBhvr>
                                      <p:tavLst>
                                        <p:tav tm="0">
                                          <p:val>
                                            <p:strVal val="#ppt_x"/>
                                          </p:val>
                                        </p:tav>
                                        <p:tav tm="100000">
                                          <p:val>
                                            <p:strVal val="#ppt_x"/>
                                          </p:val>
                                        </p:tav>
                                      </p:tavLst>
                                    </p:anim>
                                    <p:anim calcmode="lin" valueType="num">
                                      <p:cBhvr>
                                        <p:cTn id="65" dur="600" fill="hold"/>
                                        <p:tgtEl>
                                          <p:spTgt spid="1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p:cBhvr>
                                        <p:cTn id="68" dur="600"/>
                                        <p:tgtEl>
                                          <p:spTgt spid="20"/>
                                        </p:tgtEl>
                                      </p:cBhvr>
                                    </p:animEffect>
                                    <p:anim calcmode="lin" valueType="num">
                                      <p:cBhvr>
                                        <p:cTn id="69" dur="600" fill="hold"/>
                                        <p:tgtEl>
                                          <p:spTgt spid="20"/>
                                        </p:tgtEl>
                                        <p:attrNameLst>
                                          <p:attrName>ppt_x</p:attrName>
                                        </p:attrNameLst>
                                      </p:cBhvr>
                                      <p:tavLst>
                                        <p:tav tm="0">
                                          <p:val>
                                            <p:strVal val="#ppt_x"/>
                                          </p:val>
                                        </p:tav>
                                        <p:tav tm="100000">
                                          <p:val>
                                            <p:strVal val="#ppt_x"/>
                                          </p:val>
                                        </p:tav>
                                      </p:tavLst>
                                    </p:anim>
                                    <p:anim calcmode="lin" valueType="num">
                                      <p:cBhvr>
                                        <p:cTn id="70" dur="600" fill="hold"/>
                                        <p:tgtEl>
                                          <p:spTgt spid="2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p:cBhvr>
                                        <p:cTn id="73" dur="600"/>
                                        <p:tgtEl>
                                          <p:spTgt spid="18"/>
                                        </p:tgtEl>
                                      </p:cBhvr>
                                    </p:animEffect>
                                    <p:anim calcmode="lin" valueType="num">
                                      <p:cBhvr>
                                        <p:cTn id="74" dur="600" fill="hold"/>
                                        <p:tgtEl>
                                          <p:spTgt spid="18"/>
                                        </p:tgtEl>
                                        <p:attrNameLst>
                                          <p:attrName>ppt_x</p:attrName>
                                        </p:attrNameLst>
                                      </p:cBhvr>
                                      <p:tavLst>
                                        <p:tav tm="0">
                                          <p:val>
                                            <p:strVal val="#ppt_x"/>
                                          </p:val>
                                        </p:tav>
                                        <p:tav tm="100000">
                                          <p:val>
                                            <p:strVal val="#ppt_x"/>
                                          </p:val>
                                        </p:tav>
                                      </p:tavLst>
                                    </p:anim>
                                    <p:anim calcmode="lin" valueType="num">
                                      <p:cBhvr>
                                        <p:cTn id="75" dur="6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4"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2" grpId="0"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6"/>
          <p:cNvSpPr txBox="1">
            <a:spLocks noChangeArrowheads="1"/>
          </p:cNvSpPr>
          <p:nvPr/>
        </p:nvSpPr>
        <p:spPr bwMode="auto">
          <a:xfrm>
            <a:off x="7330021" y="4470404"/>
            <a:ext cx="162736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28600" indent="-2286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鲁迅先生</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弃医从文</a:t>
            </a:r>
          </a:p>
        </p:txBody>
      </p:sp>
      <p:pic>
        <p:nvPicPr>
          <p:cNvPr id="103427" name="图片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5054" y="3810000"/>
            <a:ext cx="5516033" cy="266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8" name="矩形 2"/>
          <p:cNvSpPr>
            <a:spLocks noChangeArrowheads="1"/>
          </p:cNvSpPr>
          <p:nvPr/>
        </p:nvSpPr>
        <p:spPr bwMode="auto">
          <a:xfrm>
            <a:off x="632884" y="1251857"/>
            <a:ext cx="108712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b="1" dirty="0">
                <a:solidFill>
                  <a:srgbClr val="C00000"/>
                </a:solidFill>
                <a:latin typeface="宋体" panose="02010600030101010101" pitchFamily="2" charset="-122"/>
                <a:ea typeface="宋体" panose="02010600030101010101" pitchFamily="2" charset="-122"/>
              </a:rPr>
              <a:t>1.</a:t>
            </a:r>
            <a:r>
              <a:rPr lang="zh-CN" altLang="en-US" sz="2800" b="1" dirty="0">
                <a:solidFill>
                  <a:srgbClr val="C00000"/>
                </a:solidFill>
                <a:latin typeface="宋体" panose="02010600030101010101" pitchFamily="2" charset="-122"/>
                <a:ea typeface="宋体" panose="02010600030101010101" pitchFamily="2" charset="-122"/>
              </a:rPr>
              <a:t>实现人生价值要从社会客观条件出发</a:t>
            </a:r>
          </a:p>
        </p:txBody>
      </p:sp>
      <p:sp>
        <p:nvSpPr>
          <p:cNvPr id="103429" name="TextBox 1"/>
          <p:cNvSpPr txBox="1">
            <a:spLocks noChangeArrowheads="1"/>
          </p:cNvSpPr>
          <p:nvPr/>
        </p:nvSpPr>
        <p:spPr bwMode="auto">
          <a:xfrm>
            <a:off x="945092" y="2306413"/>
            <a:ext cx="10246783"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25000"/>
              </a:lnSpc>
              <a:spcBef>
                <a:spcPct val="50000"/>
              </a:spcBef>
              <a:buClr>
                <a:srgbClr val="D1821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人生价值是在社会实践中实现的，人的创造力的形成、发展和发挥都要依赖于一定的社会客观条件。</a:t>
            </a:r>
          </a:p>
        </p:txBody>
      </p:sp>
      <p:grpSp>
        <p:nvGrpSpPr>
          <p:cNvPr id="14" name="组合 13"/>
          <p:cNvGrpSpPr/>
          <p:nvPr/>
        </p:nvGrpSpPr>
        <p:grpSpPr bwMode="auto">
          <a:xfrm>
            <a:off x="2868084" y="203200"/>
            <a:ext cx="6942667" cy="615950"/>
            <a:chOff x="3071801" y="1285866"/>
            <a:chExt cx="5206970" cy="615553"/>
          </a:xfrm>
        </p:grpSpPr>
        <p:sp>
          <p:nvSpPr>
            <p:cNvPr id="15"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6" name="矩形 15"/>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702733" y="1001486"/>
            <a:ext cx="103632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a:lnSpc>
                <a:spcPct val="150000"/>
              </a:lnSpc>
              <a:buClr>
                <a:srgbClr val="2DB6B3"/>
              </a:buClr>
              <a:buFont typeface="Wingdings" panose="05000000000000000000" pitchFamily="2" charset="2"/>
              <a:buNone/>
            </a:pPr>
            <a:r>
              <a:rPr lang="en-US" altLang="zh-CN" sz="2800" b="1" dirty="0">
                <a:solidFill>
                  <a:srgbClr val="C00000"/>
                </a:solidFill>
                <a:latin typeface="宋体" panose="02010600030101010101" pitchFamily="2" charset="-122"/>
                <a:ea typeface="宋体" panose="02010600030101010101" pitchFamily="2" charset="-122"/>
              </a:rPr>
              <a:t>2.</a:t>
            </a:r>
            <a:r>
              <a:rPr lang="zh-CN" altLang="zh-CN" sz="2800" b="1" dirty="0">
                <a:solidFill>
                  <a:srgbClr val="C00000"/>
                </a:solidFill>
                <a:latin typeface="宋体" panose="02010600030101010101" pitchFamily="2" charset="-122"/>
                <a:ea typeface="宋体" panose="02010600030101010101" pitchFamily="2" charset="-122"/>
              </a:rPr>
              <a:t>实现人生价值要从个体自身条件出发</a:t>
            </a:r>
            <a:endParaRPr lang="zh-CN" altLang="en-US" sz="2800" b="1" dirty="0">
              <a:solidFill>
                <a:srgbClr val="C00000"/>
              </a:solidFill>
              <a:latin typeface="宋体" panose="02010600030101010101" pitchFamily="2" charset="-122"/>
              <a:ea typeface="宋体" panose="02010600030101010101" pitchFamily="2" charset="-122"/>
            </a:endParaRPr>
          </a:p>
        </p:txBody>
      </p:sp>
      <p:sp>
        <p:nvSpPr>
          <p:cNvPr id="104451" name="TextBox 5"/>
          <p:cNvSpPr txBox="1">
            <a:spLocks noChangeArrowheads="1"/>
          </p:cNvSpPr>
          <p:nvPr/>
        </p:nvSpPr>
        <p:spPr bwMode="auto">
          <a:xfrm>
            <a:off x="264587" y="5029204"/>
            <a:ext cx="5558367"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ct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苏格拉底：</a:t>
            </a:r>
            <a:endParaRPr lang="en-US" altLang="zh-CN" sz="2800" dirty="0">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“认识你自己”</a:t>
            </a:r>
          </a:p>
        </p:txBody>
      </p:sp>
      <p:pic>
        <p:nvPicPr>
          <p:cNvPr id="104452" name="图片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9217" y="2062163"/>
            <a:ext cx="3875616"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3" name="图片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4800" y="2062163"/>
            <a:ext cx="4114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4" name="矩形 8"/>
          <p:cNvSpPr>
            <a:spLocks noChangeArrowheads="1"/>
          </p:cNvSpPr>
          <p:nvPr/>
        </p:nvSpPr>
        <p:spPr bwMode="auto">
          <a:xfrm>
            <a:off x="5731937" y="4922842"/>
            <a:ext cx="643043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buClr>
                <a:srgbClr val="2DB6B3"/>
              </a:buClr>
              <a:buFont typeface="Wingdings" panose="05000000000000000000" pitchFamily="2" charset="2"/>
              <a:buNone/>
            </a:pPr>
            <a:r>
              <a:rPr lang="zh-CN" altLang="en-US" sz="2800" b="1">
                <a:solidFill>
                  <a:srgbClr val="000000"/>
                </a:solidFill>
                <a:latin typeface="宋体" panose="02010600030101010101" pitchFamily="2" charset="-122"/>
                <a:ea typeface="宋体" panose="02010600030101010101" pitchFamily="2" charset="-122"/>
              </a:rPr>
              <a:t>老子：</a:t>
            </a:r>
            <a:endParaRPr lang="en-US" altLang="zh-CN" sz="28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en-US" altLang="zh-CN" sz="2800" b="1">
                <a:solidFill>
                  <a:srgbClr val="000000"/>
                </a:solidFill>
                <a:latin typeface="宋体" panose="02010600030101010101" pitchFamily="2" charset="-122"/>
                <a:ea typeface="宋体" panose="02010600030101010101" pitchFamily="2" charset="-122"/>
              </a:rPr>
              <a:t>“</a:t>
            </a:r>
            <a:r>
              <a:rPr lang="zh-CN" altLang="en-US" sz="2800" b="1">
                <a:solidFill>
                  <a:srgbClr val="000000"/>
                </a:solidFill>
                <a:latin typeface="宋体" panose="02010600030101010101" pitchFamily="2" charset="-122"/>
                <a:ea typeface="宋体" panose="02010600030101010101" pitchFamily="2" charset="-122"/>
              </a:rPr>
              <a:t>知人者智，知己者明。</a:t>
            </a:r>
            <a:r>
              <a:rPr lang="en-US" altLang="zh-CN" sz="2800" b="1">
                <a:solidFill>
                  <a:srgbClr val="000000"/>
                </a:solidFill>
                <a:latin typeface="宋体" panose="02010600030101010101" pitchFamily="2" charset="-122"/>
                <a:ea typeface="宋体" panose="02010600030101010101" pitchFamily="2" charset="-122"/>
              </a:rPr>
              <a:t>”</a:t>
            </a:r>
            <a:endParaRPr lang="zh-CN" altLang="en-US" sz="2800" b="1">
              <a:solidFill>
                <a:srgbClr val="000000"/>
              </a:solidFill>
              <a:latin typeface="宋体" panose="02010600030101010101" pitchFamily="2" charset="-122"/>
              <a:ea typeface="宋体" panose="02010600030101010101" pitchFamily="2" charset="-122"/>
            </a:endParaRPr>
          </a:p>
        </p:txBody>
      </p:sp>
      <p:grpSp>
        <p:nvGrpSpPr>
          <p:cNvPr id="14" name="组合 13"/>
          <p:cNvGrpSpPr/>
          <p:nvPr/>
        </p:nvGrpSpPr>
        <p:grpSpPr bwMode="auto">
          <a:xfrm>
            <a:off x="2868084" y="203200"/>
            <a:ext cx="6942667" cy="615950"/>
            <a:chOff x="3071801" y="1285866"/>
            <a:chExt cx="5206970" cy="615553"/>
          </a:xfrm>
        </p:grpSpPr>
        <p:sp>
          <p:nvSpPr>
            <p:cNvPr id="15"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6" name="矩形 15"/>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1117600" y="3578225"/>
            <a:ext cx="7112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认识自我两种途径：</a:t>
            </a:r>
            <a:endParaRPr lang="en-US" altLang="zh-CN" sz="2800"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b="0" dirty="0">
                <a:solidFill>
                  <a:srgbClr val="000000"/>
                </a:solidFill>
                <a:latin typeface="宋体" panose="02010600030101010101" pitchFamily="2" charset="-122"/>
                <a:ea typeface="宋体" panose="02010600030101010101" pitchFamily="2" charset="-122"/>
              </a:rPr>
              <a:t>自我观察与评价</a:t>
            </a:r>
            <a:endParaRPr lang="en-US" altLang="zh-CN" sz="2800" b="0" dirty="0">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b="0" dirty="0">
                <a:solidFill>
                  <a:srgbClr val="000000"/>
                </a:solidFill>
                <a:latin typeface="宋体" panose="02010600030101010101" pitchFamily="2" charset="-122"/>
                <a:ea typeface="宋体" panose="02010600030101010101" pitchFamily="2" charset="-122"/>
              </a:rPr>
              <a:t>他人的评价</a:t>
            </a:r>
            <a:endParaRPr lang="en-US" altLang="zh-CN" sz="2800" b="0" dirty="0">
              <a:solidFill>
                <a:srgbClr val="000000"/>
              </a:solidFill>
              <a:latin typeface="宋体" panose="02010600030101010101" pitchFamily="2" charset="-122"/>
              <a:ea typeface="宋体" panose="02010600030101010101" pitchFamily="2" charset="-122"/>
            </a:endParaRPr>
          </a:p>
        </p:txBody>
      </p:sp>
      <p:sp>
        <p:nvSpPr>
          <p:cNvPr id="105475" name="矩形 3"/>
          <p:cNvSpPr>
            <a:spLocks noChangeArrowheads="1"/>
          </p:cNvSpPr>
          <p:nvPr/>
        </p:nvSpPr>
        <p:spPr bwMode="auto">
          <a:xfrm>
            <a:off x="3759200" y="1673225"/>
            <a:ext cx="8748184"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5000"/>
              </a:lnSpc>
              <a:buClr>
                <a:srgbClr val="D18213"/>
              </a:buClr>
              <a:buFont typeface="Wingdings" panose="05000000000000000000" pitchFamily="2" charset="2"/>
              <a:buNone/>
            </a:pPr>
            <a:r>
              <a:rPr kumimoji="1" lang="zh-CN" altLang="en-US" sz="2800" b="1" dirty="0">
                <a:solidFill>
                  <a:srgbClr val="000000"/>
                </a:solidFill>
                <a:latin typeface="宋体" panose="02010600030101010101" pitchFamily="2" charset="-122"/>
                <a:ea typeface="宋体" panose="02010600030101010101" pitchFamily="2" charset="-122"/>
              </a:rPr>
              <a:t>我是谁？我要做什么</a:t>
            </a:r>
            <a:endParaRPr kumimoji="1" lang="en-US" altLang="zh-CN" sz="2800" b="1" dirty="0">
              <a:solidFill>
                <a:srgbClr val="000000"/>
              </a:solidFill>
              <a:latin typeface="宋体" panose="02010600030101010101" pitchFamily="2" charset="-122"/>
              <a:ea typeface="宋体" panose="02010600030101010101" pitchFamily="2" charset="-122"/>
            </a:endParaRPr>
          </a:p>
          <a:p>
            <a:pPr>
              <a:lnSpc>
                <a:spcPct val="125000"/>
              </a:lnSpc>
              <a:buClr>
                <a:srgbClr val="D18213"/>
              </a:buClr>
              <a:buFont typeface="Wingdings" panose="05000000000000000000" pitchFamily="2" charset="2"/>
              <a:buNone/>
            </a:pPr>
            <a:r>
              <a:rPr kumimoji="1" lang="zh-CN" altLang="en-US" sz="2800" b="1" dirty="0">
                <a:solidFill>
                  <a:srgbClr val="000000"/>
                </a:solidFill>
                <a:latin typeface="宋体" panose="02010600030101010101" pitchFamily="2" charset="-122"/>
                <a:ea typeface="宋体" panose="02010600030101010101" pitchFamily="2" charset="-122"/>
              </a:rPr>
              <a:t>我能做什么？我有什么？我没有什么？</a:t>
            </a:r>
          </a:p>
        </p:txBody>
      </p:sp>
      <p:pic>
        <p:nvPicPr>
          <p:cNvPr id="105476"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6300" y="3324225"/>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reeform 13"/>
          <p:cNvSpPr>
            <a:spLocks noEditPoints="1"/>
          </p:cNvSpPr>
          <p:nvPr/>
        </p:nvSpPr>
        <p:spPr bwMode="auto">
          <a:xfrm>
            <a:off x="459319" y="2051050"/>
            <a:ext cx="952500" cy="64293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B51B25"/>
          </a:solidFill>
          <a:ln>
            <a:noFill/>
          </a:ln>
        </p:spPr>
        <p:txBody>
          <a:bodyPr/>
          <a:lstStyle/>
          <a:p>
            <a:pPr eaLnBrk="1" fontAlgn="auto" hangingPunct="1">
              <a:spcBef>
                <a:spcPts val="0"/>
              </a:spcBef>
              <a:spcAft>
                <a:spcPts val="0"/>
              </a:spcAft>
              <a:defRPr/>
            </a:pPr>
            <a:endParaRPr lang="zh-CN" altLang="en-US" sz="2800" kern="0">
              <a:solidFill>
                <a:srgbClr val="294A5A"/>
              </a:solidFill>
              <a:latin typeface="宋体" panose="02010600030101010101" pitchFamily="2" charset="-122"/>
              <a:ea typeface="宋体" panose="02010600030101010101" pitchFamily="2" charset="-122"/>
            </a:endParaRPr>
          </a:p>
        </p:txBody>
      </p:sp>
      <p:cxnSp>
        <p:nvCxnSpPr>
          <p:cNvPr id="8" name="直接连接符 7"/>
          <p:cNvCxnSpPr>
            <a:cxnSpLocks noChangeShapeType="1"/>
          </p:cNvCxnSpPr>
          <p:nvPr/>
        </p:nvCxnSpPr>
        <p:spPr bwMode="auto">
          <a:xfrm>
            <a:off x="821268" y="3001963"/>
            <a:ext cx="11167533" cy="0"/>
          </a:xfrm>
          <a:prstGeom prst="line">
            <a:avLst/>
          </a:prstGeom>
          <a:noFill/>
          <a:ln w="12700" algn="ctr">
            <a:solidFill>
              <a:srgbClr val="595959"/>
            </a:solidFill>
            <a:prstDash val="sysDash"/>
            <a:miter lim="800000"/>
            <a:headEnd type="oval" w="med" len="med"/>
            <a:tailEnd type="oval" w="med" len="med"/>
          </a:ln>
          <a:extLst>
            <a:ext uri="{909E8E84-426E-40DD-AFC4-6F175D3DCCD1}">
              <a14:hiddenFill xmlns:a14="http://schemas.microsoft.com/office/drawing/2010/main" xmlns="">
                <a:noFill/>
              </a14:hiddenFill>
            </a:ext>
          </a:extLst>
        </p:spPr>
      </p:cxnSp>
      <p:sp>
        <p:nvSpPr>
          <p:cNvPr id="105479" name="矩形 5"/>
          <p:cNvSpPr>
            <a:spLocks noChangeArrowheads="1"/>
          </p:cNvSpPr>
          <p:nvPr/>
        </p:nvSpPr>
        <p:spPr bwMode="auto">
          <a:xfrm>
            <a:off x="1426636" y="1958975"/>
            <a:ext cx="162736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a:solidFill>
                  <a:srgbClr val="C00000"/>
                </a:solidFill>
                <a:latin typeface="宋体" panose="02010600030101010101" pitchFamily="2" charset="-122"/>
                <a:ea typeface="宋体" panose="02010600030101010101" pitchFamily="2" charset="-122"/>
              </a:rPr>
              <a:t>定位准确</a:t>
            </a:r>
          </a:p>
        </p:txBody>
      </p:sp>
      <p:grpSp>
        <p:nvGrpSpPr>
          <p:cNvPr id="11" name="组合 10"/>
          <p:cNvGrpSpPr/>
          <p:nvPr/>
        </p:nvGrpSpPr>
        <p:grpSpPr bwMode="auto">
          <a:xfrm>
            <a:off x="2868084" y="203200"/>
            <a:ext cx="6942667" cy="615950"/>
            <a:chOff x="3071801" y="1285866"/>
            <a:chExt cx="5206970" cy="615553"/>
          </a:xfrm>
        </p:grpSpPr>
        <p:sp>
          <p:nvSpPr>
            <p:cNvPr id="12"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3" name="矩形 12"/>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矩形 1"/>
          <p:cNvSpPr>
            <a:spLocks noChangeArrowheads="1"/>
          </p:cNvSpPr>
          <p:nvPr/>
        </p:nvSpPr>
        <p:spPr bwMode="auto">
          <a:xfrm>
            <a:off x="783167" y="1033468"/>
            <a:ext cx="9027584"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b="1" dirty="0">
                <a:solidFill>
                  <a:srgbClr val="C00000"/>
                </a:solidFill>
                <a:latin typeface="宋体" panose="02010600030101010101" pitchFamily="2" charset="-122"/>
                <a:ea typeface="宋体" panose="02010600030101010101" pitchFamily="2" charset="-122"/>
              </a:rPr>
              <a:t>3.</a:t>
            </a:r>
            <a:r>
              <a:rPr lang="zh-CN" altLang="en-US" sz="2800" b="1" dirty="0">
                <a:solidFill>
                  <a:srgbClr val="C00000"/>
                </a:solidFill>
                <a:latin typeface="宋体" panose="02010600030101010101" pitchFamily="2" charset="-122"/>
                <a:ea typeface="宋体" panose="02010600030101010101" pitchFamily="2" charset="-122"/>
              </a:rPr>
              <a:t>不断增强实现人生价值的能力和本领</a:t>
            </a:r>
            <a:endParaRPr lang="en-US" altLang="zh-CN" sz="2800" b="1" dirty="0">
              <a:solidFill>
                <a:srgbClr val="C00000"/>
              </a:solidFill>
              <a:latin typeface="宋体" panose="02010600030101010101" pitchFamily="2" charset="-122"/>
              <a:ea typeface="宋体" panose="02010600030101010101" pitchFamily="2" charset="-122"/>
            </a:endParaRPr>
          </a:p>
        </p:txBody>
      </p:sp>
      <p:sp>
        <p:nvSpPr>
          <p:cNvPr id="9" name="矩形 8"/>
          <p:cNvSpPr/>
          <p:nvPr/>
        </p:nvSpPr>
        <p:spPr>
          <a:xfrm>
            <a:off x="457200" y="5410200"/>
            <a:ext cx="8748184" cy="1384300"/>
          </a:xfrm>
          <a:prstGeom prst="rect">
            <a:avLst/>
          </a:prstGeom>
        </p:spPr>
        <p:txBody>
          <a:bodyPr>
            <a:spAutoFit/>
          </a:bodyPr>
          <a:lstStyle/>
          <a:p>
            <a:pPr eaLnBrk="1" fontAlgn="auto" hangingPunct="1">
              <a:spcBef>
                <a:spcPts val="0"/>
              </a:spcBef>
              <a:spcAft>
                <a:spcPts val="0"/>
              </a:spcAft>
              <a:defRPr/>
            </a:pPr>
            <a:r>
              <a:rPr lang="zh-CN" altLang="en-US" sz="2800" b="1" kern="0" dirty="0">
                <a:solidFill>
                  <a:srgbClr val="C00000"/>
                </a:solidFill>
                <a:latin typeface="宋体" panose="02010600030101010101" pitchFamily="2" charset="-122"/>
                <a:ea typeface="宋体" panose="02010600030101010101" pitchFamily="2" charset="-122"/>
              </a:rPr>
              <a:t>浙江大学学霸胡一捷作息表走红：</a:t>
            </a:r>
            <a:endParaRPr lang="en-US" altLang="zh-CN" sz="2800" b="1" kern="0" dirty="0">
              <a:solidFill>
                <a:srgbClr val="C00000"/>
              </a:solidFill>
              <a:latin typeface="宋体" panose="02010600030101010101" pitchFamily="2" charset="-122"/>
              <a:ea typeface="宋体" panose="02010600030101010101" pitchFamily="2" charset="-122"/>
            </a:endParaRPr>
          </a:p>
          <a:p>
            <a:pPr eaLnBrk="1" fontAlgn="auto" hangingPunct="1">
              <a:spcBef>
                <a:spcPts val="0"/>
              </a:spcBef>
              <a:spcAft>
                <a:spcPts val="0"/>
              </a:spcAft>
              <a:defRPr/>
            </a:pPr>
            <a:r>
              <a:rPr lang="zh-CN" altLang="en-US" sz="2800" b="1" kern="0" dirty="0">
                <a:solidFill>
                  <a:srgbClr val="C00000"/>
                </a:solidFill>
                <a:latin typeface="宋体" panose="02010600030101010101" pitchFamily="2" charset="-122"/>
                <a:ea typeface="宋体" panose="02010600030101010101" pitchFamily="2" charset="-122"/>
              </a:rPr>
              <a:t>精确到分钟！最怕优秀的人比你还努力</a:t>
            </a:r>
          </a:p>
          <a:p>
            <a:pPr eaLnBrk="1" fontAlgn="auto" hangingPunct="1">
              <a:spcBef>
                <a:spcPts val="0"/>
              </a:spcBef>
              <a:spcAft>
                <a:spcPts val="0"/>
              </a:spcAft>
              <a:defRPr/>
            </a:pPr>
            <a:endParaRPr lang="zh-CN" altLang="en-US" sz="2800" b="1" kern="0" dirty="0">
              <a:solidFill>
                <a:srgbClr val="C00000"/>
              </a:solidFill>
              <a:latin typeface="宋体" panose="02010600030101010101" pitchFamily="2" charset="-122"/>
              <a:ea typeface="宋体" panose="02010600030101010101" pitchFamily="2" charset="-122"/>
            </a:endParaRPr>
          </a:p>
        </p:txBody>
      </p:sp>
      <p:pic>
        <p:nvPicPr>
          <p:cNvPr id="106500" name="图片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003" y="2055813"/>
            <a:ext cx="6728884" cy="317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1" name="图片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0217" y="1922463"/>
            <a:ext cx="4097867" cy="344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2" name="矩形 1"/>
          <p:cNvSpPr>
            <a:spLocks noChangeArrowheads="1"/>
          </p:cNvSpPr>
          <p:nvPr/>
        </p:nvSpPr>
        <p:spPr bwMode="auto">
          <a:xfrm>
            <a:off x="9220201" y="5638800"/>
            <a:ext cx="142539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Char char="§"/>
            </a:pPr>
            <a:r>
              <a:rPr lang="zh-CN" altLang="en-US" sz="2800" dirty="0">
                <a:solidFill>
                  <a:srgbClr val="000000"/>
                </a:solidFill>
                <a:latin typeface="宋体" panose="02010600030101010101" pitchFamily="2" charset="-122"/>
                <a:ea typeface="宋体" panose="02010600030101010101" pitchFamily="2" charset="-122"/>
              </a:rPr>
              <a:t>胡一捷</a:t>
            </a:r>
          </a:p>
        </p:txBody>
      </p:sp>
      <p:grpSp>
        <p:nvGrpSpPr>
          <p:cNvPr id="15" name="组合 14"/>
          <p:cNvGrpSpPr/>
          <p:nvPr/>
        </p:nvGrpSpPr>
        <p:grpSpPr bwMode="auto">
          <a:xfrm>
            <a:off x="2868084" y="203200"/>
            <a:ext cx="6942667" cy="615950"/>
            <a:chOff x="3071801" y="1285866"/>
            <a:chExt cx="5206970" cy="615553"/>
          </a:xfrm>
        </p:grpSpPr>
        <p:sp>
          <p:nvSpPr>
            <p:cNvPr id="16"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7" name="矩形 16"/>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矩形 1"/>
          <p:cNvSpPr>
            <a:spLocks noChangeArrowheads="1"/>
          </p:cNvSpPr>
          <p:nvPr/>
        </p:nvSpPr>
        <p:spPr bwMode="auto">
          <a:xfrm>
            <a:off x="309037" y="1047069"/>
            <a:ext cx="9027584"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b="1" dirty="0">
                <a:solidFill>
                  <a:srgbClr val="C00000"/>
                </a:solidFill>
                <a:latin typeface="宋体" panose="02010600030101010101" pitchFamily="2" charset="-122"/>
                <a:ea typeface="宋体" panose="02010600030101010101" pitchFamily="2" charset="-122"/>
              </a:rPr>
              <a:t>4.</a:t>
            </a:r>
            <a:r>
              <a:rPr lang="zh-CN" altLang="en-US" sz="2800" b="1" dirty="0">
                <a:solidFill>
                  <a:srgbClr val="C00000"/>
                </a:solidFill>
                <a:latin typeface="宋体" panose="02010600030101010101" pitchFamily="2" charset="-122"/>
                <a:ea typeface="宋体" panose="02010600030101010101" pitchFamily="2" charset="-122"/>
              </a:rPr>
              <a:t>持之以恒的坚持（意志力）</a:t>
            </a:r>
          </a:p>
        </p:txBody>
      </p:sp>
      <p:grpSp>
        <p:nvGrpSpPr>
          <p:cNvPr id="8" name="组合 7"/>
          <p:cNvGrpSpPr/>
          <p:nvPr/>
        </p:nvGrpSpPr>
        <p:grpSpPr bwMode="auto">
          <a:xfrm>
            <a:off x="203201" y="2286000"/>
            <a:ext cx="11803742" cy="4103914"/>
            <a:chOff x="2478492" y="1899579"/>
            <a:chExt cx="7294777" cy="3689351"/>
          </a:xfrm>
        </p:grpSpPr>
        <p:sp>
          <p:nvSpPr>
            <p:cNvPr id="9" name="Freeform 42"/>
            <p:cNvSpPr>
              <a:spLocks noChangeArrowheads="1"/>
            </p:cNvSpPr>
            <p:nvPr/>
          </p:nvSpPr>
          <p:spPr bwMode="auto">
            <a:xfrm>
              <a:off x="2478492" y="1899579"/>
              <a:ext cx="2213798" cy="1002753"/>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10" name="Freeform 42"/>
            <p:cNvSpPr>
              <a:spLocks noChangeArrowheads="1"/>
            </p:cNvSpPr>
            <p:nvPr/>
          </p:nvSpPr>
          <p:spPr bwMode="auto">
            <a:xfrm flipH="1">
              <a:off x="7736097" y="1899579"/>
              <a:ext cx="2037172" cy="1002753"/>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11" name="Freeform 42"/>
            <p:cNvSpPr>
              <a:spLocks noChangeArrowheads="1"/>
            </p:cNvSpPr>
            <p:nvPr/>
          </p:nvSpPr>
          <p:spPr bwMode="auto">
            <a:xfrm flipV="1">
              <a:off x="2505052" y="4476287"/>
              <a:ext cx="1373166" cy="1112643"/>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12" name="Freeform 42"/>
            <p:cNvSpPr>
              <a:spLocks noChangeArrowheads="1"/>
            </p:cNvSpPr>
            <p:nvPr/>
          </p:nvSpPr>
          <p:spPr bwMode="auto">
            <a:xfrm flipH="1" flipV="1">
              <a:off x="8754682" y="4476287"/>
              <a:ext cx="1018587" cy="1112643"/>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grpSp>
      <p:sp>
        <p:nvSpPr>
          <p:cNvPr id="107524" name="矩形 2"/>
          <p:cNvSpPr>
            <a:spLocks noChangeArrowheads="1"/>
          </p:cNvSpPr>
          <p:nvPr/>
        </p:nvSpPr>
        <p:spPr bwMode="auto">
          <a:xfrm>
            <a:off x="319923" y="2612572"/>
            <a:ext cx="11521017"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2DB6B3"/>
              </a:buClr>
              <a:buFont typeface="Wingdings" panose="05000000000000000000" pitchFamily="2" charset="2"/>
              <a:buNone/>
            </a:pPr>
            <a:r>
              <a:rPr lang="zh-CN" altLang="en-US" sz="2000" dirty="0">
                <a:solidFill>
                  <a:srgbClr val="000000"/>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有学生问哲学家苏格拉底，怎样才能学到他那博大精深的学问。苏格拉底听了并未直接作答，只是说：“今天我们只学一件最简单也是最容易的事，每个人尽量把胳膊往前甩，然后再尽量往后甩。”苏格拉底示范了一遍说“从今天起，每天做</a:t>
            </a:r>
            <a:r>
              <a:rPr lang="en-US" altLang="zh-CN" sz="2800" dirty="0">
                <a:solidFill>
                  <a:srgbClr val="000000"/>
                </a:solidFill>
                <a:latin typeface="宋体" panose="02010600030101010101" pitchFamily="2" charset="-122"/>
                <a:ea typeface="宋体" panose="02010600030101010101" pitchFamily="2" charset="-122"/>
              </a:rPr>
              <a:t>300</a:t>
            </a:r>
            <a:r>
              <a:rPr lang="zh-CN" altLang="en-US" sz="2800" dirty="0">
                <a:solidFill>
                  <a:srgbClr val="000000"/>
                </a:solidFill>
                <a:latin typeface="宋体" panose="02010600030101010101" pitchFamily="2" charset="-122"/>
                <a:ea typeface="宋体" panose="02010600030101010101" pitchFamily="2" charset="-122"/>
              </a:rPr>
              <a:t>下，大家能做到吗</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学生们都笑了，这么简单的事有什么做不到的</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过了一个月，苏格拉底问学生们：“哪些人坚持了</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有九成的学生骄傲地举起了手。一年后，苏格拉底再一次问大家：“请告诉我最简单的甩手动作还有谁坚持了</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这时，只有一人举起了手。他就是后来的古希腊另一位大哲学家柏拉图</a:t>
            </a:r>
            <a:r>
              <a:rPr lang="en-US" altLang="zh-CN" sz="2800" dirty="0">
                <a:solidFill>
                  <a:srgbClr val="000000"/>
                </a:solidFill>
                <a:latin typeface="宋体" panose="02010600030101010101" pitchFamily="2" charset="-122"/>
                <a:ea typeface="宋体" panose="02010600030101010101" pitchFamily="2" charset="-122"/>
              </a:rPr>
              <a:t>!</a:t>
            </a:r>
            <a:endParaRPr lang="zh-CN" altLang="en-US" sz="2800" dirty="0">
              <a:solidFill>
                <a:srgbClr val="000000"/>
              </a:solidFill>
              <a:latin typeface="宋体" panose="02010600030101010101" pitchFamily="2" charset="-122"/>
              <a:ea typeface="宋体" panose="02010600030101010101" pitchFamily="2" charset="-122"/>
            </a:endParaRPr>
          </a:p>
        </p:txBody>
      </p:sp>
      <p:sp>
        <p:nvSpPr>
          <p:cNvPr id="107525" name="矩形 9"/>
          <p:cNvSpPr>
            <a:spLocks noChangeArrowheads="1"/>
          </p:cNvSpPr>
          <p:nvPr/>
        </p:nvSpPr>
        <p:spPr bwMode="auto">
          <a:xfrm>
            <a:off x="4234547" y="1873908"/>
            <a:ext cx="343074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苏格拉底甩手的故事</a:t>
            </a:r>
          </a:p>
        </p:txBody>
      </p:sp>
      <p:grpSp>
        <p:nvGrpSpPr>
          <p:cNvPr id="14" name="组合 13"/>
          <p:cNvGrpSpPr/>
          <p:nvPr/>
        </p:nvGrpSpPr>
        <p:grpSpPr bwMode="auto">
          <a:xfrm>
            <a:off x="2868084" y="203200"/>
            <a:ext cx="6942667" cy="615950"/>
            <a:chOff x="3071801" y="1285866"/>
            <a:chExt cx="5206970" cy="615553"/>
          </a:xfrm>
        </p:grpSpPr>
        <p:sp>
          <p:nvSpPr>
            <p:cNvPr id="15"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6" name="矩形 15"/>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三、人生价值的评价与实现</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灯片编号占位符 5"/>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6D8237D2-010A-4112-B1F8-021D137CBBC2}"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57</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109571" name="Rectangle 2"/>
          <p:cNvSpPr>
            <a:spLocks noGrp="1" noChangeArrowheads="1"/>
          </p:cNvSpPr>
          <p:nvPr>
            <p:ph type="title" idx="4294967295"/>
          </p:nvPr>
        </p:nvSpPr>
        <p:spPr>
          <a:xfrm>
            <a:off x="2732315" y="1066800"/>
            <a:ext cx="6096000" cy="914400"/>
          </a:xfrm>
        </p:spPr>
        <p:txBody>
          <a:bodyPr/>
          <a:lstStyle/>
          <a:p>
            <a:pPr eaLnBrk="1" hangingPunct="1"/>
            <a:r>
              <a:rPr lang="zh-CN" altLang="en-US" sz="3600" dirty="0" smtClean="0">
                <a:latin typeface="华文中宋" panose="02010600040101010101" pitchFamily="2" charset="-122"/>
                <a:ea typeface="华文中宋" panose="02010600040101010101" pitchFamily="2" charset="-122"/>
                <a:cs typeface="Arial" panose="020B0604020202020204" pitchFamily="34" charset="0"/>
              </a:rPr>
              <a:t>第三节  创造有意义的人生</a:t>
            </a:r>
          </a:p>
        </p:txBody>
      </p:sp>
      <p:sp>
        <p:nvSpPr>
          <p:cNvPr id="109572" name="矩形 1"/>
          <p:cNvSpPr>
            <a:spLocks noChangeArrowheads="1"/>
          </p:cNvSpPr>
          <p:nvPr/>
        </p:nvSpPr>
        <p:spPr bwMode="auto">
          <a:xfrm>
            <a:off x="2928257" y="2416405"/>
            <a:ext cx="6096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一、辩证对待人生矛盾</a:t>
            </a:r>
            <a:endParaRPr lang="en-US" altLang="zh-CN" sz="3200" b="1" dirty="0">
              <a:solidFill>
                <a:srgbClr val="000000"/>
              </a:solidFill>
              <a:latin typeface="华文中宋" panose="02010600040101010101" pitchFamily="2" charset="-122"/>
              <a:ea typeface="华文中宋" panose="02010600040101010101" pitchFamily="2" charset="-122"/>
            </a:endParaRPr>
          </a:p>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二、反对错误人生观</a:t>
            </a:r>
            <a:endParaRPr lang="en-US" altLang="zh-CN" sz="3200" b="1" dirty="0">
              <a:solidFill>
                <a:srgbClr val="000000"/>
              </a:solidFill>
              <a:latin typeface="华文中宋" panose="02010600040101010101" pitchFamily="2" charset="-122"/>
              <a:ea typeface="华文中宋" panose="02010600040101010101" pitchFamily="2" charset="-122"/>
            </a:endParaRPr>
          </a:p>
          <a:p>
            <a:pPr>
              <a:lnSpc>
                <a:spcPct val="150000"/>
              </a:lnSpc>
              <a:buClr>
                <a:srgbClr val="2DB6B3"/>
              </a:buClr>
              <a:buFont typeface="Wingdings" panose="05000000000000000000" pitchFamily="2" charset="2"/>
              <a:buNone/>
            </a:pPr>
            <a:r>
              <a:rPr lang="zh-CN" altLang="en-US" sz="3200" b="1" dirty="0">
                <a:solidFill>
                  <a:srgbClr val="000000"/>
                </a:solidFill>
                <a:latin typeface="华文中宋" panose="02010600040101010101" pitchFamily="2" charset="-122"/>
                <a:ea typeface="华文中宋" panose="02010600040101010101" pitchFamily="2" charset="-122"/>
              </a:rPr>
              <a:t>三、成就出彩人生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灯片编号占位符 5"/>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F35D15C6-DE52-4212-A3F5-2E5FCEB793DD}"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58</a:t>
            </a:fld>
            <a:endParaRPr lang="en-US" altLang="zh-CN" sz="1400">
              <a:solidFill>
                <a:srgbClr val="FFFFFF"/>
              </a:solidFill>
              <a:latin typeface="Times New Roman" panose="02020603050405020304" pitchFamily="18" charset="0"/>
              <a:ea typeface="宋体" panose="02010600030101010101" pitchFamily="2" charset="-122"/>
            </a:endParaRPr>
          </a:p>
        </p:txBody>
      </p:sp>
      <p:grpSp>
        <p:nvGrpSpPr>
          <p:cNvPr id="6" name="组合 5"/>
          <p:cNvGrpSpPr/>
          <p:nvPr/>
        </p:nvGrpSpPr>
        <p:grpSpPr bwMode="auto">
          <a:xfrm>
            <a:off x="2868084" y="203200"/>
            <a:ext cx="6942667" cy="615950"/>
            <a:chOff x="3071801" y="1285866"/>
            <a:chExt cx="5206970" cy="615553"/>
          </a:xfrm>
        </p:grpSpPr>
        <p:sp>
          <p:nvSpPr>
            <p:cNvPr id="7"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一、辩证对待人生矛盾</a:t>
              </a:r>
            </a:p>
          </p:txBody>
        </p:sp>
      </p:grpSp>
      <p:sp>
        <p:nvSpPr>
          <p:cNvPr id="3" name="矩形 2"/>
          <p:cNvSpPr/>
          <p:nvPr/>
        </p:nvSpPr>
        <p:spPr>
          <a:xfrm>
            <a:off x="1698697" y="2306321"/>
            <a:ext cx="9208261" cy="1815882"/>
          </a:xfrm>
          <a:prstGeom prst="rect">
            <a:avLst/>
          </a:prstGeom>
        </p:spPr>
        <p:txBody>
          <a:bodyPr wrap="square">
            <a:spAutoFit/>
          </a:bodyPr>
          <a:lstStyle/>
          <a:p>
            <a:r>
              <a:rPr lang="zh-CN" altLang="en-US" sz="2800" dirty="0" smtClean="0">
                <a:latin typeface="宋体" panose="02010600030101010101" pitchFamily="2" charset="-122"/>
                <a:ea typeface="宋体" panose="02010600030101010101" pitchFamily="2" charset="-122"/>
              </a:rPr>
              <a:t>    丰富而复杂的人生，是一个</a:t>
            </a:r>
            <a:r>
              <a:rPr lang="zh-CN" altLang="en-US" sz="2800" b="1" dirty="0" smtClean="0">
                <a:solidFill>
                  <a:srgbClr val="C00000"/>
                </a:solidFill>
                <a:latin typeface="宋体" panose="02010600030101010101" pitchFamily="2" charset="-122"/>
                <a:ea typeface="宋体" panose="02010600030101010101" pitchFamily="2" charset="-122"/>
              </a:rPr>
              <a:t>充满矛盾</a:t>
            </a:r>
            <a:r>
              <a:rPr lang="zh-CN" altLang="en-US" sz="2800" dirty="0" smtClean="0">
                <a:latin typeface="宋体" panose="02010600030101010101" pitchFamily="2" charset="-122"/>
                <a:ea typeface="宋体" panose="02010600030101010101" pitchFamily="2" charset="-122"/>
              </a:rPr>
              <a:t>的过程。在实现人生价值的过程中，如何面对各种矛盾和问题呢？</a:t>
            </a:r>
          </a:p>
          <a:p>
            <a:r>
              <a:rPr lang="zh-CN" altLang="en-US" sz="2800" dirty="0" smtClean="0">
                <a:latin typeface="宋体" panose="02010600030101010101" pitchFamily="2" charset="-122"/>
                <a:ea typeface="宋体" panose="02010600030101010101" pitchFamily="2" charset="-122"/>
              </a:rPr>
              <a:t>    人生生死相依，总有得与失，如何才能得到一个幸福的人生？</a:t>
            </a:r>
            <a:endParaRPr lang="zh-CN" altLang="en-US" sz="2800" dirty="0">
              <a:latin typeface="宋体" panose="02010600030101010101" pitchFamily="2" charset="-122"/>
              <a:ea typeface="宋体" panose="02010600030101010101" pitchFamily="2" charset="-122"/>
            </a:endParaRPr>
          </a:p>
        </p:txBody>
      </p:sp>
      <p:sp>
        <p:nvSpPr>
          <p:cNvPr id="4" name="矩形 3"/>
          <p:cNvSpPr/>
          <p:nvPr/>
        </p:nvSpPr>
        <p:spPr>
          <a:xfrm>
            <a:off x="1208314" y="1796143"/>
            <a:ext cx="10189029" cy="2852057"/>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AutoShape 2"/>
          <p:cNvSpPr>
            <a:spLocks noChangeArrowheads="1"/>
          </p:cNvSpPr>
          <p:nvPr/>
        </p:nvSpPr>
        <p:spPr bwMode="auto">
          <a:xfrm>
            <a:off x="381000" y="805554"/>
            <a:ext cx="3845984" cy="1397000"/>
          </a:xfrm>
          <a:prstGeom prst="roundRect">
            <a:avLst>
              <a:gd name="adj" fmla="val 50000"/>
            </a:avLst>
          </a:prstGeom>
          <a:solidFill>
            <a:schemeClr val="bg2">
              <a:lumMod val="90000"/>
            </a:schemeClr>
          </a:solidFill>
          <a:ln w="38100">
            <a:noFill/>
            <a:round/>
          </a:ln>
          <a:effectLst>
            <a:outerShdw dist="107763" dir="2700000" algn="ctr" rotWithShape="0">
              <a:schemeClr val="bg2">
                <a:alpha val="50000"/>
              </a:schemeClr>
            </a:outerShdw>
          </a:effectLst>
        </p:spPr>
        <p:txBody>
          <a:bodyPr wrap="none" anchor="ctr"/>
          <a:lstStyle/>
          <a:p>
            <a:pPr lvl="1" algn="ctr">
              <a:lnSpc>
                <a:spcPct val="150000"/>
              </a:lnSpc>
              <a:buClr>
                <a:srgbClr val="2DB6B3"/>
              </a:buClr>
              <a:buFont typeface="Wingdings" panose="05000000000000000000" pitchFamily="2" charset="2"/>
              <a:buChar char="§"/>
              <a:defRPr/>
            </a:pPr>
            <a:r>
              <a:rPr lang="zh-CN" altLang="en-US" sz="2800" b="1" dirty="0">
                <a:solidFill>
                  <a:srgbClr val="000000"/>
                </a:solidFill>
                <a:latin typeface="宋体" panose="02010600030101010101" pitchFamily="2" charset="-122"/>
                <a:ea typeface="宋体" panose="02010600030101010101" pitchFamily="2" charset="-122"/>
              </a:rPr>
              <a:t>树立正确的</a:t>
            </a:r>
            <a:endParaRPr lang="en-US" altLang="zh-CN" sz="2800" b="1" dirty="0">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defRPr/>
            </a:pPr>
            <a:r>
              <a:rPr lang="zh-CN" altLang="en-US" sz="2800" b="1" dirty="0">
                <a:solidFill>
                  <a:srgbClr val="000000"/>
                </a:solidFill>
                <a:latin typeface="宋体" panose="02010600030101010101" pitchFamily="2" charset="-122"/>
                <a:ea typeface="宋体" panose="02010600030101010101" pitchFamily="2" charset="-122"/>
              </a:rPr>
              <a:t>幸福观</a:t>
            </a:r>
          </a:p>
        </p:txBody>
      </p:sp>
      <p:sp>
        <p:nvSpPr>
          <p:cNvPr id="376835" name="AutoShape 3"/>
          <p:cNvSpPr>
            <a:spLocks noChangeArrowheads="1"/>
          </p:cNvSpPr>
          <p:nvPr/>
        </p:nvSpPr>
        <p:spPr bwMode="auto">
          <a:xfrm>
            <a:off x="8320620" y="1186554"/>
            <a:ext cx="3699933" cy="1403350"/>
          </a:xfrm>
          <a:prstGeom prst="roundRect">
            <a:avLst>
              <a:gd name="adj" fmla="val 50000"/>
            </a:avLst>
          </a:prstGeom>
          <a:solidFill>
            <a:schemeClr val="bg2">
              <a:lumMod val="90000"/>
            </a:schemeClr>
          </a:solidFill>
          <a:ln w="38100">
            <a:noFill/>
            <a:round/>
          </a:ln>
          <a:effectLst>
            <a:outerShdw dist="107763" dir="2700000" algn="ctr" rotWithShape="0">
              <a:schemeClr val="bg2">
                <a:alpha val="50000"/>
              </a:schemeClr>
            </a:outerShdw>
          </a:effectLst>
        </p:spPr>
        <p:txBody>
          <a:bodyPr wrap="none" anchor="ctr"/>
          <a:lstStyle/>
          <a:p>
            <a:pPr algn="ctr">
              <a:lnSpc>
                <a:spcPct val="150000"/>
              </a:lnSpc>
              <a:buClr>
                <a:srgbClr val="2DB6B3"/>
              </a:buClr>
              <a:buFont typeface="Wingdings" panose="05000000000000000000" pitchFamily="2" charset="2"/>
              <a:buChar char="§"/>
              <a:defRPr/>
            </a:pPr>
            <a:r>
              <a:rPr lang="zh-CN" altLang="en-US" sz="2800" b="1">
                <a:solidFill>
                  <a:srgbClr val="000000"/>
                </a:solidFill>
                <a:latin typeface="宋体" panose="02010600030101010101" pitchFamily="2" charset="-122"/>
                <a:ea typeface="宋体" panose="02010600030101010101" pitchFamily="2" charset="-122"/>
              </a:rPr>
              <a:t>树立正确的</a:t>
            </a:r>
            <a:endParaRPr lang="en-US" altLang="zh-CN" sz="28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defRPr/>
            </a:pPr>
            <a:r>
              <a:rPr lang="zh-CN" altLang="en-US" sz="2800" b="1">
                <a:solidFill>
                  <a:srgbClr val="000000"/>
                </a:solidFill>
                <a:latin typeface="宋体" panose="02010600030101010101" pitchFamily="2" charset="-122"/>
                <a:ea typeface="宋体" panose="02010600030101010101" pitchFamily="2" charset="-122"/>
              </a:rPr>
              <a:t>苦乐观</a:t>
            </a:r>
          </a:p>
        </p:txBody>
      </p:sp>
      <p:sp>
        <p:nvSpPr>
          <p:cNvPr id="376836" name="AutoShape 4"/>
          <p:cNvSpPr>
            <a:spLocks noChangeArrowheads="1"/>
          </p:cNvSpPr>
          <p:nvPr/>
        </p:nvSpPr>
        <p:spPr bwMode="auto">
          <a:xfrm>
            <a:off x="4339170" y="1262754"/>
            <a:ext cx="3714751" cy="1397000"/>
          </a:xfrm>
          <a:prstGeom prst="roundRect">
            <a:avLst>
              <a:gd name="adj" fmla="val 50000"/>
            </a:avLst>
          </a:prstGeom>
          <a:solidFill>
            <a:schemeClr val="bg2">
              <a:lumMod val="90000"/>
            </a:schemeClr>
          </a:solidFill>
          <a:ln w="38100">
            <a:noFill/>
            <a:round/>
          </a:ln>
          <a:effectLst>
            <a:outerShdw dist="107763" dir="2700000" algn="ctr" rotWithShape="0">
              <a:schemeClr val="bg2">
                <a:alpha val="50000"/>
              </a:schemeClr>
            </a:outerShdw>
          </a:effectLst>
        </p:spPr>
        <p:txBody>
          <a:bodyPr wrap="none" anchor="ctr"/>
          <a:lstStyle/>
          <a:p>
            <a:pPr algn="ctr">
              <a:lnSpc>
                <a:spcPct val="150000"/>
              </a:lnSpc>
              <a:buClr>
                <a:srgbClr val="2DB6B3"/>
              </a:buClr>
              <a:buFont typeface="Wingdings" panose="05000000000000000000" pitchFamily="2" charset="2"/>
              <a:buChar char="§"/>
              <a:defRPr/>
            </a:pPr>
            <a:r>
              <a:rPr lang="zh-CN" altLang="en-US" sz="2800" b="1">
                <a:solidFill>
                  <a:srgbClr val="000000"/>
                </a:solidFill>
                <a:latin typeface="宋体" panose="02010600030101010101" pitchFamily="2" charset="-122"/>
                <a:ea typeface="宋体" panose="02010600030101010101" pitchFamily="2" charset="-122"/>
              </a:rPr>
              <a:t>树立正确的</a:t>
            </a:r>
            <a:endParaRPr lang="en-US" altLang="zh-CN" sz="28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defRPr/>
            </a:pPr>
            <a:r>
              <a:rPr lang="zh-CN" altLang="en-US" sz="2800" b="1">
                <a:solidFill>
                  <a:srgbClr val="000000"/>
                </a:solidFill>
                <a:latin typeface="宋体" panose="02010600030101010101" pitchFamily="2" charset="-122"/>
                <a:ea typeface="宋体" panose="02010600030101010101" pitchFamily="2" charset="-122"/>
              </a:rPr>
              <a:t>得失观</a:t>
            </a:r>
          </a:p>
        </p:txBody>
      </p:sp>
      <p:sp>
        <p:nvSpPr>
          <p:cNvPr id="376838" name="AutoShape 6"/>
          <p:cNvSpPr>
            <a:spLocks noChangeArrowheads="1"/>
          </p:cNvSpPr>
          <p:nvPr/>
        </p:nvSpPr>
        <p:spPr bwMode="auto">
          <a:xfrm>
            <a:off x="4008970" y="2645238"/>
            <a:ext cx="5135033" cy="4114800"/>
          </a:xfrm>
          <a:prstGeom prst="chevron">
            <a:avLst>
              <a:gd name="adj" fmla="val 30347"/>
            </a:avLst>
          </a:prstGeom>
          <a:solidFill>
            <a:schemeClr val="accent1">
              <a:lumMod val="20000"/>
              <a:lumOff val="80000"/>
            </a:schemeClr>
          </a:solidFill>
          <a:ln w="38100" cmpd="dbl">
            <a:noFill/>
            <a:miter lim="800000"/>
          </a:ln>
        </p:spPr>
        <p:txBody>
          <a:bodyPr wrap="none" anchor="ctr"/>
          <a:lstStyle/>
          <a:p>
            <a:pPr algn="ctr">
              <a:lnSpc>
                <a:spcPct val="150000"/>
              </a:lnSpc>
              <a:buClr>
                <a:srgbClr val="2DB6B3"/>
              </a:buClr>
              <a:buFont typeface="Wingdings" panose="05000000000000000000" pitchFamily="2" charset="2"/>
              <a:buChar char="§"/>
              <a:defRPr/>
            </a:pPr>
            <a:r>
              <a:rPr lang="zh-CN" altLang="en-US" b="1" dirty="0">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不要拘泥于个人利益</a:t>
            </a:r>
            <a:endParaRPr lang="en-US" altLang="zh-CN" sz="2000" b="1" dirty="0">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defRPr/>
            </a:pPr>
            <a:r>
              <a:rPr lang="zh-CN" altLang="en-US" sz="2000" b="1" dirty="0">
                <a:solidFill>
                  <a:srgbClr val="000000"/>
                </a:solidFill>
                <a:latin typeface="宋体" panose="02010600030101010101" pitchFamily="2" charset="-122"/>
                <a:ea typeface="宋体" panose="02010600030101010101" pitchFamily="2" charset="-122"/>
              </a:rPr>
              <a:t>的得失；</a:t>
            </a:r>
            <a:endParaRPr lang="en-US" altLang="zh-CN" sz="2000" b="1" dirty="0">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Char char="§"/>
              <a:defRPr/>
            </a:pPr>
            <a:r>
              <a:rPr lang="zh-CN" altLang="en-US" sz="2000" b="1" dirty="0">
                <a:solidFill>
                  <a:srgbClr val="000000"/>
                </a:solidFill>
                <a:latin typeface="宋体" panose="02010600030101010101" pitchFamily="2" charset="-122"/>
                <a:ea typeface="宋体" panose="02010600030101010101" pitchFamily="2" charset="-122"/>
              </a:rPr>
              <a:t>       不要满足于一时的得；</a:t>
            </a:r>
            <a:endParaRPr lang="en-US" altLang="zh-CN" sz="2000" b="1" dirty="0">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defRPr/>
            </a:pPr>
            <a:r>
              <a:rPr lang="zh-CN" altLang="en-US" sz="2000" b="1" dirty="0">
                <a:solidFill>
                  <a:srgbClr val="000000"/>
                </a:solidFill>
                <a:latin typeface="宋体" panose="02010600030101010101" pitchFamily="2" charset="-122"/>
                <a:ea typeface="宋体" panose="02010600030101010101" pitchFamily="2" charset="-122"/>
              </a:rPr>
              <a:t>   不要惧怕一时的失。</a:t>
            </a:r>
          </a:p>
        </p:txBody>
      </p:sp>
      <p:sp>
        <p:nvSpPr>
          <p:cNvPr id="376841" name="AutoShape 9"/>
          <p:cNvSpPr>
            <a:spLocks noChangeArrowheads="1"/>
          </p:cNvSpPr>
          <p:nvPr/>
        </p:nvSpPr>
        <p:spPr bwMode="auto">
          <a:xfrm>
            <a:off x="0" y="2416638"/>
            <a:ext cx="5283200" cy="4419600"/>
          </a:xfrm>
          <a:prstGeom prst="chevron">
            <a:avLst>
              <a:gd name="adj" fmla="val 27778"/>
            </a:avLst>
          </a:prstGeom>
          <a:solidFill>
            <a:srgbClr val="FFCCCC"/>
          </a:solidFill>
          <a:ln>
            <a:noFill/>
          </a:ln>
          <a:extLst>
            <a:ext uri="{91240B29-F687-4F45-9708-019B960494DF}">
              <a14:hiddenLine xmlns:a14="http://schemas.microsoft.com/office/drawing/2010/main" xmlns="" w="44450">
                <a:solidFill>
                  <a:srgbClr val="000000"/>
                </a:solidFill>
                <a:miter lim="800000"/>
                <a:headEnd/>
                <a:tailEnd/>
              </a14:hiddenLine>
            </a:ext>
          </a:extLst>
        </p:spPr>
        <p:txBody>
          <a:bodyPr wrap="none" anchor="ctr"/>
          <a:lstStyle/>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幸福都是奋斗出来的。</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   “奋斗本身就是一种幸福。</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         只有奋斗的人生才称得</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       上幸福的人生。”</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      奋斗者是</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精神最为富足的人，</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也是最懂得幸福、</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最享受幸福的人。</a:t>
            </a:r>
            <a:endParaRPr lang="en-US" altLang="zh-CN" sz="2000" b="1">
              <a:solidFill>
                <a:srgbClr val="000000"/>
              </a:solidFill>
              <a:latin typeface="宋体" panose="02010600030101010101" pitchFamily="2" charset="-122"/>
              <a:ea typeface="宋体" panose="02010600030101010101" pitchFamily="2" charset="-122"/>
            </a:endParaRPr>
          </a:p>
        </p:txBody>
      </p:sp>
      <p:sp>
        <p:nvSpPr>
          <p:cNvPr id="10" name="AutoShape 9"/>
          <p:cNvSpPr>
            <a:spLocks noChangeArrowheads="1"/>
          </p:cNvSpPr>
          <p:nvPr/>
        </p:nvSpPr>
        <p:spPr bwMode="auto">
          <a:xfrm>
            <a:off x="7924800" y="2873838"/>
            <a:ext cx="4267200" cy="3733800"/>
          </a:xfrm>
          <a:prstGeom prst="chevron">
            <a:avLst>
              <a:gd name="adj" fmla="val 27782"/>
            </a:avLst>
          </a:prstGeom>
          <a:solidFill>
            <a:srgbClr val="F8D69E"/>
          </a:solidFill>
          <a:ln>
            <a:noFill/>
          </a:ln>
          <a:extLst>
            <a:ext uri="{91240B29-F687-4F45-9708-019B960494DF}">
              <a14:hiddenLine xmlns:a14="http://schemas.microsoft.com/office/drawing/2010/main" xmlns="" w="44450">
                <a:solidFill>
                  <a:srgbClr val="000000"/>
                </a:solidFill>
                <a:miter lim="800000"/>
                <a:headEnd/>
                <a:tailEnd/>
              </a14:hiddenLine>
            </a:ext>
          </a:extLst>
        </p:spPr>
        <p:txBody>
          <a:bodyPr wrap="none" anchor="ctr"/>
          <a:lstStyle/>
          <a:p>
            <a:pPr algn="ctr">
              <a:lnSpc>
                <a:spcPct val="150000"/>
              </a:lnSpc>
              <a:buClr>
                <a:srgbClr val="2DB6B3"/>
              </a:buClr>
              <a:buFont typeface="Wingdings" panose="05000000000000000000" pitchFamily="2" charset="2"/>
              <a:buNone/>
            </a:pPr>
            <a:r>
              <a:rPr lang="zh-CN" altLang="en-US" sz="1600" b="1">
                <a:solidFill>
                  <a:srgbClr val="000000"/>
                </a:solidFill>
                <a:latin typeface="宋体" panose="02010600030101010101" pitchFamily="2" charset="-122"/>
                <a:ea typeface="宋体" panose="02010600030101010101" pitchFamily="2" charset="-122"/>
              </a:rPr>
              <a:t>         </a:t>
            </a:r>
            <a:r>
              <a:rPr lang="zh-CN" altLang="en-US" sz="2000" b="1">
                <a:solidFill>
                  <a:srgbClr val="000000"/>
                </a:solidFill>
                <a:latin typeface="宋体" panose="02010600030101010101" pitchFamily="2" charset="-122"/>
                <a:ea typeface="宋体" panose="02010600030101010101" pitchFamily="2" charset="-122"/>
              </a:rPr>
              <a:t>苦与乐既对立又统一，</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     又在一定条件下</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可以相互转化。</a:t>
            </a:r>
            <a:endParaRPr lang="en-US" altLang="zh-CN" sz="2000" b="1">
              <a:solidFill>
                <a:srgbClr val="000000"/>
              </a:solidFill>
              <a:latin typeface="宋体" panose="02010600030101010101" pitchFamily="2" charset="-122"/>
              <a:ea typeface="宋体" panose="02010600030101010101" pitchFamily="2" charset="-122"/>
            </a:endParaRPr>
          </a:p>
        </p:txBody>
      </p:sp>
      <p:grpSp>
        <p:nvGrpSpPr>
          <p:cNvPr id="8" name="组合 7"/>
          <p:cNvGrpSpPr/>
          <p:nvPr/>
        </p:nvGrpSpPr>
        <p:grpSpPr bwMode="auto">
          <a:xfrm>
            <a:off x="2868084" y="72573"/>
            <a:ext cx="6942667" cy="615950"/>
            <a:chOff x="3071801" y="1285866"/>
            <a:chExt cx="5206970" cy="615553"/>
          </a:xfrm>
        </p:grpSpPr>
        <p:sp>
          <p:nvSpPr>
            <p:cNvPr id="9"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1" name="矩形 10"/>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一、辩证对待人生矛盾</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6834"/>
                                        </p:tgtEl>
                                        <p:attrNameLst>
                                          <p:attrName>style.visibility</p:attrName>
                                        </p:attrNameLst>
                                      </p:cBhvr>
                                      <p:to>
                                        <p:strVal val="visible"/>
                                      </p:to>
                                    </p:set>
                                    <p:anim calcmode="lin" valueType="num">
                                      <p:cBhvr additive="base">
                                        <p:cTn id="7" dur="500" fill="hold"/>
                                        <p:tgtEl>
                                          <p:spTgt spid="376834"/>
                                        </p:tgtEl>
                                        <p:attrNameLst>
                                          <p:attrName>ppt_x</p:attrName>
                                        </p:attrNameLst>
                                      </p:cBhvr>
                                      <p:tavLst>
                                        <p:tav tm="0">
                                          <p:val>
                                            <p:strVal val="0-#ppt_w/2"/>
                                          </p:val>
                                        </p:tav>
                                        <p:tav tm="100000">
                                          <p:val>
                                            <p:strVal val="#ppt_x"/>
                                          </p:val>
                                        </p:tav>
                                      </p:tavLst>
                                    </p:anim>
                                    <p:anim calcmode="lin" valueType="num">
                                      <p:cBhvr additive="base">
                                        <p:cTn id="8" dur="500" fill="hold"/>
                                        <p:tgtEl>
                                          <p:spTgt spid="3768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6836"/>
                                        </p:tgtEl>
                                        <p:attrNameLst>
                                          <p:attrName>style.visibility</p:attrName>
                                        </p:attrNameLst>
                                      </p:cBhvr>
                                      <p:to>
                                        <p:strVal val="visible"/>
                                      </p:to>
                                    </p:set>
                                    <p:anim calcmode="lin" valueType="num">
                                      <p:cBhvr additive="base">
                                        <p:cTn id="12" dur="500" fill="hold"/>
                                        <p:tgtEl>
                                          <p:spTgt spid="376836"/>
                                        </p:tgtEl>
                                        <p:attrNameLst>
                                          <p:attrName>ppt_x</p:attrName>
                                        </p:attrNameLst>
                                      </p:cBhvr>
                                      <p:tavLst>
                                        <p:tav tm="0">
                                          <p:val>
                                            <p:strVal val="0-#ppt_w/2"/>
                                          </p:val>
                                        </p:tav>
                                        <p:tav tm="100000">
                                          <p:val>
                                            <p:strVal val="#ppt_x"/>
                                          </p:val>
                                        </p:tav>
                                      </p:tavLst>
                                    </p:anim>
                                    <p:anim calcmode="lin" valueType="num">
                                      <p:cBhvr additive="base">
                                        <p:cTn id="13" dur="500" fill="hold"/>
                                        <p:tgtEl>
                                          <p:spTgt spid="3768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76835"/>
                                        </p:tgtEl>
                                        <p:attrNameLst>
                                          <p:attrName>style.visibility</p:attrName>
                                        </p:attrNameLst>
                                      </p:cBhvr>
                                      <p:to>
                                        <p:strVal val="visible"/>
                                      </p:to>
                                    </p:set>
                                    <p:anim calcmode="lin" valueType="num">
                                      <p:cBhvr additive="base">
                                        <p:cTn id="17" dur="500" fill="hold"/>
                                        <p:tgtEl>
                                          <p:spTgt spid="376835"/>
                                        </p:tgtEl>
                                        <p:attrNameLst>
                                          <p:attrName>ppt_x</p:attrName>
                                        </p:attrNameLst>
                                      </p:cBhvr>
                                      <p:tavLst>
                                        <p:tav tm="0">
                                          <p:val>
                                            <p:strVal val="0-#ppt_w/2"/>
                                          </p:val>
                                        </p:tav>
                                        <p:tav tm="100000">
                                          <p:val>
                                            <p:strVal val="#ppt_x"/>
                                          </p:val>
                                        </p:tav>
                                      </p:tavLst>
                                    </p:anim>
                                    <p:anim calcmode="lin" valueType="num">
                                      <p:cBhvr additive="base">
                                        <p:cTn id="18" dur="500" fill="hold"/>
                                        <p:tgtEl>
                                          <p:spTgt spid="3768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76841"/>
                                        </p:tgtEl>
                                        <p:attrNameLst>
                                          <p:attrName>style.visibility</p:attrName>
                                        </p:attrNameLst>
                                      </p:cBhvr>
                                      <p:to>
                                        <p:strVal val="visible"/>
                                      </p:to>
                                    </p:set>
                                    <p:anim calcmode="lin" valueType="num">
                                      <p:cBhvr additive="base">
                                        <p:cTn id="22" dur="500" fill="hold"/>
                                        <p:tgtEl>
                                          <p:spTgt spid="376841"/>
                                        </p:tgtEl>
                                        <p:attrNameLst>
                                          <p:attrName>ppt_x</p:attrName>
                                        </p:attrNameLst>
                                      </p:cBhvr>
                                      <p:tavLst>
                                        <p:tav tm="0">
                                          <p:val>
                                            <p:strVal val="0-#ppt_w/2"/>
                                          </p:val>
                                        </p:tav>
                                        <p:tav tm="100000">
                                          <p:val>
                                            <p:strVal val="#ppt_x"/>
                                          </p:val>
                                        </p:tav>
                                      </p:tavLst>
                                    </p:anim>
                                    <p:anim calcmode="lin" valueType="num">
                                      <p:cBhvr additive="base">
                                        <p:cTn id="23" dur="500" fill="hold"/>
                                        <p:tgtEl>
                                          <p:spTgt spid="3768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push.wav"/>
                                        </p:tgtEl>
                                      </p:cMediaNode>
                                    </p:audio>
                                  </p:sub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76838"/>
                                        </p:tgtEl>
                                        <p:attrNameLst>
                                          <p:attrName>style.visibility</p:attrName>
                                        </p:attrNameLst>
                                      </p:cBhvr>
                                      <p:to>
                                        <p:strVal val="visible"/>
                                      </p:to>
                                    </p:set>
                                    <p:anim calcmode="lin" valueType="num">
                                      <p:cBhvr additive="base">
                                        <p:cTn id="27" dur="500" fill="hold"/>
                                        <p:tgtEl>
                                          <p:spTgt spid="376838"/>
                                        </p:tgtEl>
                                        <p:attrNameLst>
                                          <p:attrName>ppt_x</p:attrName>
                                        </p:attrNameLst>
                                      </p:cBhvr>
                                      <p:tavLst>
                                        <p:tav tm="0">
                                          <p:val>
                                            <p:strVal val="0-#ppt_w/2"/>
                                          </p:val>
                                        </p:tav>
                                        <p:tav tm="100000">
                                          <p:val>
                                            <p:strVal val="#ppt_x"/>
                                          </p:val>
                                        </p:tav>
                                      </p:tavLst>
                                    </p:anim>
                                    <p:anim calcmode="lin" valueType="num">
                                      <p:cBhvr additive="base">
                                        <p:cTn id="28" dur="500" fill="hold"/>
                                        <p:tgtEl>
                                          <p:spTgt spid="3768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push.wav"/>
                                        </p:tgtEl>
                                      </p:cMediaNode>
                                    </p:audio>
                                  </p:sub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animBg="1"/>
      <p:bldP spid="376835" grpId="0" animBg="1"/>
      <p:bldP spid="376836" grpId="0" animBg="1"/>
      <p:bldP spid="376838" grpId="0" animBg="1"/>
      <p:bldP spid="376841"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7"/>
          <p:cNvGrpSpPr/>
          <p:nvPr/>
        </p:nvGrpSpPr>
        <p:grpSpPr bwMode="auto">
          <a:xfrm>
            <a:off x="584200" y="3028950"/>
            <a:ext cx="10998200" cy="3362128"/>
            <a:chOff x="511959" y="4365105"/>
            <a:chExt cx="8248215" cy="3582921"/>
          </a:xfrm>
        </p:grpSpPr>
        <p:sp>
          <p:nvSpPr>
            <p:cNvPr id="9" name="矩形 8"/>
            <p:cNvSpPr/>
            <p:nvPr/>
          </p:nvSpPr>
          <p:spPr>
            <a:xfrm>
              <a:off x="511959" y="4365105"/>
              <a:ext cx="8248215" cy="3268465"/>
            </a:xfrm>
            <a:prstGeom prst="rect">
              <a:avLst/>
            </a:prstGeom>
            <a:noFill/>
            <a:ln w="25400" cap="flat" cmpd="sng" algn="ctr">
              <a:solidFill>
                <a:srgbClr val="C0504D"/>
              </a:solid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1" name="TextBox 10"/>
            <p:cNvSpPr txBox="1"/>
            <p:nvPr/>
          </p:nvSpPr>
          <p:spPr>
            <a:xfrm>
              <a:off x="734197" y="4560382"/>
              <a:ext cx="7306878" cy="3387644"/>
            </a:xfrm>
            <a:prstGeom prst="rect">
              <a:avLst/>
            </a:prstGeom>
            <a:noFill/>
          </p:spPr>
          <p:txBody>
            <a:bodyPr>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zh-CN" altLang="en-US" sz="2800" dirty="0">
                  <a:solidFill>
                    <a:srgbClr val="000000"/>
                  </a:solidFill>
                  <a:latin typeface="宋体" panose="02010600030101010101" pitchFamily="2" charset="-122"/>
                  <a:ea typeface="宋体" panose="02010600030101010101" pitchFamily="2" charset="-122"/>
                </a:rPr>
                <a:t>柏拉图 ：人是长着两条腿没有羽毛的动物</a:t>
              </a:r>
            </a:p>
            <a:p>
              <a:pPr marL="342900" indent="-342900" eaLnBrk="1" fontAlgn="auto" hangingPunct="1">
                <a:lnSpc>
                  <a:spcPct val="150000"/>
                </a:lnSpc>
                <a:spcBef>
                  <a:spcPts val="0"/>
                </a:spcBef>
                <a:spcAft>
                  <a:spcPts val="0"/>
                </a:spcAft>
                <a:buFont typeface="Arial" panose="020B0604020202020204" pitchFamily="34" charset="0"/>
                <a:buChar char="•"/>
                <a:defRPr/>
              </a:pPr>
              <a:r>
                <a:rPr lang="zh-CN" altLang="en-US" sz="2800" dirty="0">
                  <a:solidFill>
                    <a:srgbClr val="000000"/>
                  </a:solidFill>
                  <a:latin typeface="宋体" panose="02010600030101010101" pitchFamily="2" charset="-122"/>
                  <a:ea typeface="宋体" panose="02010600030101010101" pitchFamily="2" charset="-122"/>
                </a:rPr>
                <a:t>苏格拉底：人是理性动物</a:t>
              </a:r>
            </a:p>
            <a:p>
              <a:pPr marL="342900" indent="-342900" eaLnBrk="1" fontAlgn="auto" hangingPunct="1">
                <a:lnSpc>
                  <a:spcPct val="150000"/>
                </a:lnSpc>
                <a:spcBef>
                  <a:spcPts val="0"/>
                </a:spcBef>
                <a:spcAft>
                  <a:spcPts val="0"/>
                </a:spcAft>
                <a:buFont typeface="Arial" panose="020B0604020202020204" pitchFamily="34" charset="0"/>
                <a:buChar char="•"/>
                <a:defRPr/>
              </a:pPr>
              <a:r>
                <a:rPr lang="zh-CN" altLang="en-US" sz="2800" dirty="0">
                  <a:solidFill>
                    <a:srgbClr val="000000"/>
                  </a:solidFill>
                  <a:latin typeface="宋体" panose="02010600030101010101" pitchFamily="2" charset="-122"/>
                  <a:ea typeface="宋体" panose="02010600030101010101" pitchFamily="2" charset="-122"/>
                </a:rPr>
                <a:t>亚里士多德：人是政治的动物</a:t>
              </a:r>
            </a:p>
            <a:p>
              <a:pPr marL="342900" indent="-342900" eaLnBrk="1" fontAlgn="auto" hangingPunct="1">
                <a:lnSpc>
                  <a:spcPct val="150000"/>
                </a:lnSpc>
                <a:spcBef>
                  <a:spcPts val="0"/>
                </a:spcBef>
                <a:spcAft>
                  <a:spcPts val="0"/>
                </a:spcAft>
                <a:buFont typeface="Arial" panose="020B0604020202020204" pitchFamily="34" charset="0"/>
                <a:buChar char="•"/>
                <a:defRPr/>
              </a:pPr>
              <a:r>
                <a:rPr lang="zh-CN" altLang="en-US" sz="2800" dirty="0">
                  <a:solidFill>
                    <a:srgbClr val="000000"/>
                  </a:solidFill>
                  <a:latin typeface="宋体" panose="02010600030101010101" pitchFamily="2" charset="-122"/>
                  <a:ea typeface="宋体" panose="02010600030101010101" pitchFamily="2" charset="-122"/>
                </a:rPr>
                <a:t>拉美特利：人是一架复杂的机器</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zh-CN" altLang="en-US" sz="2400" kern="0" dirty="0">
                <a:solidFill>
                  <a:prstClr val="black"/>
                </a:solidFill>
                <a:latin typeface="华文楷体" panose="02010600040101010101" pitchFamily="2" charset="-122"/>
                <a:ea typeface="华文楷体" panose="02010600040101010101" pitchFamily="2" charset="-122"/>
              </a:endParaRPr>
            </a:p>
          </p:txBody>
        </p:sp>
      </p:grpSp>
      <p:sp>
        <p:nvSpPr>
          <p:cNvPr id="50179" name="矩形 11"/>
          <p:cNvSpPr>
            <a:spLocks noChangeArrowheads="1"/>
          </p:cNvSpPr>
          <p:nvPr/>
        </p:nvSpPr>
        <p:spPr bwMode="auto">
          <a:xfrm>
            <a:off x="4428067" y="2314578"/>
            <a:ext cx="2969684" cy="728663"/>
          </a:xfrm>
          <a:prstGeom prst="rect">
            <a:avLst/>
          </a:prstGeom>
          <a:solidFill>
            <a:srgbClr val="D99694"/>
          </a:solidFill>
          <a:ln w="25400" algn="ctr">
            <a:solidFill>
              <a:srgbClr val="953735"/>
            </a:solidFill>
            <a:miter lim="800000"/>
          </a:ln>
        </p:spPr>
        <p:txBody>
          <a:bodyPr anchor="ctr"/>
          <a:lstStyle/>
          <a:p>
            <a:pPr eaLnBrk="1" hangingPunct="1">
              <a:buFont typeface="Wingdings" panose="05000000000000000000" pitchFamily="2" charset="2"/>
              <a:buNone/>
            </a:pPr>
            <a:r>
              <a:rPr lang="zh-CN" altLang="en-US" sz="2800">
                <a:solidFill>
                  <a:srgbClr val="000000"/>
                </a:solidFill>
                <a:latin typeface="宋体" panose="02010600030101010101" pitchFamily="2" charset="-122"/>
                <a:ea typeface="宋体" panose="02010600030101010101" pitchFamily="2" charset="-122"/>
              </a:rPr>
              <a:t>    </a:t>
            </a:r>
            <a:r>
              <a:rPr lang="zh-CN" altLang="en-US" sz="2800" b="1">
                <a:solidFill>
                  <a:srgbClr val="000000"/>
                </a:solidFill>
                <a:latin typeface="宋体" panose="02010600030101010101" pitchFamily="2" charset="-122"/>
                <a:ea typeface="宋体" panose="02010600030101010101" pitchFamily="2" charset="-122"/>
              </a:rPr>
              <a:t>西方</a:t>
            </a:r>
          </a:p>
        </p:txBody>
      </p:sp>
      <p:sp>
        <p:nvSpPr>
          <p:cNvPr id="50180" name="矩形 14"/>
          <p:cNvSpPr>
            <a:spLocks noChangeArrowheads="1"/>
          </p:cNvSpPr>
          <p:nvPr/>
        </p:nvSpPr>
        <p:spPr bwMode="auto">
          <a:xfrm>
            <a:off x="264584" y="1219201"/>
            <a:ext cx="88392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（一）正确认识人的本质</a:t>
            </a:r>
          </a:p>
        </p:txBody>
      </p:sp>
      <p:sp>
        <p:nvSpPr>
          <p:cNvPr id="16"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18" name="组合 17"/>
          <p:cNvGrpSpPr/>
          <p:nvPr/>
        </p:nvGrpSpPr>
        <p:grpSpPr bwMode="auto">
          <a:xfrm>
            <a:off x="2868086" y="203200"/>
            <a:ext cx="5564716" cy="615950"/>
            <a:chOff x="3071801" y="1285866"/>
            <a:chExt cx="4173469" cy="615553"/>
          </a:xfrm>
        </p:grpSpPr>
        <p:sp>
          <p:nvSpPr>
            <p:cNvPr id="19"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20" name="矩形 19"/>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AutoShape 3"/>
          <p:cNvSpPr>
            <a:spLocks noChangeArrowheads="1"/>
          </p:cNvSpPr>
          <p:nvPr/>
        </p:nvSpPr>
        <p:spPr bwMode="auto">
          <a:xfrm>
            <a:off x="6908800" y="903526"/>
            <a:ext cx="3699933" cy="1403350"/>
          </a:xfrm>
          <a:prstGeom prst="roundRect">
            <a:avLst>
              <a:gd name="adj" fmla="val 50000"/>
            </a:avLst>
          </a:prstGeom>
          <a:solidFill>
            <a:schemeClr val="bg2">
              <a:lumMod val="90000"/>
            </a:schemeClr>
          </a:solidFill>
          <a:ln w="38100">
            <a:noFill/>
            <a:round/>
          </a:ln>
          <a:effectLst>
            <a:outerShdw dist="107763" dir="2700000" algn="ctr" rotWithShape="0">
              <a:schemeClr val="bg2">
                <a:alpha val="50000"/>
              </a:schemeClr>
            </a:outerShdw>
          </a:effectLst>
        </p:spPr>
        <p:txBody>
          <a:bodyPr wrap="none" anchor="ctr"/>
          <a:lstStyle/>
          <a:p>
            <a:pPr algn="ctr">
              <a:lnSpc>
                <a:spcPct val="150000"/>
              </a:lnSpc>
              <a:buClr>
                <a:srgbClr val="2DB6B3"/>
              </a:buClr>
              <a:buFont typeface="Wingdings" panose="05000000000000000000" pitchFamily="2" charset="2"/>
              <a:buChar char="§"/>
              <a:defRPr/>
            </a:pPr>
            <a:r>
              <a:rPr lang="zh-CN" altLang="en-US" sz="2800" b="1" dirty="0">
                <a:solidFill>
                  <a:srgbClr val="000000"/>
                </a:solidFill>
                <a:latin typeface="宋体" panose="02010600030101010101" pitchFamily="2" charset="-122"/>
                <a:ea typeface="宋体" panose="02010600030101010101" pitchFamily="2" charset="-122"/>
              </a:rPr>
              <a:t>树立正确的</a:t>
            </a:r>
            <a:endParaRPr lang="en-US" altLang="zh-CN" sz="2800" b="1" dirty="0">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defRPr/>
            </a:pPr>
            <a:r>
              <a:rPr lang="zh-CN" altLang="en-US" sz="2800" b="1" dirty="0">
                <a:solidFill>
                  <a:srgbClr val="000000"/>
                </a:solidFill>
                <a:latin typeface="宋体" panose="02010600030101010101" pitchFamily="2" charset="-122"/>
                <a:ea typeface="宋体" panose="02010600030101010101" pitchFamily="2" charset="-122"/>
              </a:rPr>
              <a:t>生死观</a:t>
            </a:r>
          </a:p>
        </p:txBody>
      </p:sp>
      <p:sp>
        <p:nvSpPr>
          <p:cNvPr id="376836" name="AutoShape 4"/>
          <p:cNvSpPr>
            <a:spLocks noChangeArrowheads="1"/>
          </p:cNvSpPr>
          <p:nvPr/>
        </p:nvSpPr>
        <p:spPr bwMode="auto">
          <a:xfrm>
            <a:off x="2438403" y="1578436"/>
            <a:ext cx="3714751" cy="1397000"/>
          </a:xfrm>
          <a:prstGeom prst="roundRect">
            <a:avLst>
              <a:gd name="adj" fmla="val 50000"/>
            </a:avLst>
          </a:prstGeom>
          <a:solidFill>
            <a:schemeClr val="bg2">
              <a:lumMod val="90000"/>
            </a:schemeClr>
          </a:solidFill>
          <a:ln w="38100">
            <a:noFill/>
            <a:round/>
          </a:ln>
          <a:effectLst>
            <a:outerShdw dist="107763" dir="2700000" algn="ctr" rotWithShape="0">
              <a:schemeClr val="bg2">
                <a:alpha val="50000"/>
              </a:schemeClr>
            </a:outerShdw>
          </a:effectLst>
        </p:spPr>
        <p:txBody>
          <a:bodyPr wrap="none" anchor="ctr"/>
          <a:lstStyle/>
          <a:p>
            <a:pPr lvl="1" algn="ctr">
              <a:lnSpc>
                <a:spcPct val="150000"/>
              </a:lnSpc>
              <a:buClr>
                <a:srgbClr val="2DB6B3"/>
              </a:buClr>
              <a:buFont typeface="Wingdings" panose="05000000000000000000" pitchFamily="2" charset="2"/>
              <a:buChar char="§"/>
              <a:defRPr/>
            </a:pPr>
            <a:r>
              <a:rPr lang="zh-CN" altLang="en-US" sz="2800" b="1" dirty="0">
                <a:solidFill>
                  <a:srgbClr val="000000"/>
                </a:solidFill>
                <a:latin typeface="宋体" panose="02010600030101010101" pitchFamily="2" charset="-122"/>
                <a:ea typeface="宋体" panose="02010600030101010101" pitchFamily="2" charset="-122"/>
              </a:rPr>
              <a:t>树立正确的</a:t>
            </a:r>
            <a:endParaRPr lang="en-US" altLang="zh-CN" sz="2800" b="1" dirty="0">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defRPr/>
            </a:pPr>
            <a:r>
              <a:rPr lang="zh-CN" altLang="en-US" sz="2800" b="1" dirty="0">
                <a:solidFill>
                  <a:srgbClr val="000000"/>
                </a:solidFill>
                <a:latin typeface="宋体" panose="02010600030101010101" pitchFamily="2" charset="-122"/>
                <a:ea typeface="宋体" panose="02010600030101010101" pitchFamily="2" charset="-122"/>
              </a:rPr>
              <a:t>顺逆观</a:t>
            </a:r>
          </a:p>
        </p:txBody>
      </p:sp>
      <p:sp>
        <p:nvSpPr>
          <p:cNvPr id="376838" name="AutoShape 6"/>
          <p:cNvSpPr>
            <a:spLocks noChangeArrowheads="1"/>
          </p:cNvSpPr>
          <p:nvPr/>
        </p:nvSpPr>
        <p:spPr bwMode="auto">
          <a:xfrm>
            <a:off x="2133600" y="3178636"/>
            <a:ext cx="5384800" cy="3168650"/>
          </a:xfrm>
          <a:prstGeom prst="chevron">
            <a:avLst>
              <a:gd name="adj" fmla="val 30347"/>
            </a:avLst>
          </a:prstGeom>
          <a:solidFill>
            <a:srgbClr val="F8D69E"/>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pPr lvl="1" algn="ctr">
              <a:lnSpc>
                <a:spcPct val="150000"/>
              </a:lnSpc>
              <a:buClr>
                <a:srgbClr val="2DB6B3"/>
              </a:buClr>
              <a:buFont typeface="Wingdings" panose="05000000000000000000" pitchFamily="2" charset="2"/>
              <a:buChar char="§"/>
            </a:pPr>
            <a:r>
              <a:rPr lang="zh-CN" altLang="en-US" sz="2400" b="1" dirty="0">
                <a:solidFill>
                  <a:srgbClr val="000000"/>
                </a:solidFill>
                <a:latin typeface="宋体" panose="02010600030101010101" pitchFamily="2" charset="-122"/>
                <a:ea typeface="宋体" panose="02010600030101010101" pitchFamily="2" charset="-122"/>
              </a:rPr>
              <a:t>顺势而快上，</a:t>
            </a:r>
            <a:endParaRPr lang="en-US" altLang="zh-CN" sz="2400" b="1" dirty="0">
              <a:solidFill>
                <a:srgbClr val="000000"/>
              </a:solidFill>
              <a:latin typeface="宋体" panose="02010600030101010101" pitchFamily="2" charset="-122"/>
              <a:ea typeface="宋体" panose="02010600030101010101" pitchFamily="2" charset="-122"/>
            </a:endParaRPr>
          </a:p>
          <a:p>
            <a:pPr lvl="1" algn="ctr">
              <a:lnSpc>
                <a:spcPct val="150000"/>
              </a:lnSpc>
              <a:buClr>
                <a:srgbClr val="2DB6B3"/>
              </a:buClr>
              <a:buFont typeface="Wingdings" panose="05000000000000000000" pitchFamily="2" charset="2"/>
              <a:buChar char="§"/>
            </a:pPr>
            <a:r>
              <a:rPr lang="zh-CN" altLang="en-US" sz="2400" b="1" dirty="0">
                <a:solidFill>
                  <a:srgbClr val="000000"/>
                </a:solidFill>
                <a:latin typeface="宋体" panose="02010600030101010101" pitchFamily="2" charset="-122"/>
                <a:ea typeface="宋体" panose="02010600030101010101" pitchFamily="2" charset="-122"/>
              </a:rPr>
              <a:t>乘风而勇进；</a:t>
            </a:r>
            <a:endParaRPr lang="en-US" altLang="zh-CN" sz="2400" b="1" dirty="0">
              <a:solidFill>
                <a:srgbClr val="000000"/>
              </a:solidFill>
              <a:latin typeface="宋体" panose="02010600030101010101" pitchFamily="2" charset="-122"/>
              <a:ea typeface="宋体" panose="02010600030101010101" pitchFamily="2" charset="-122"/>
            </a:endParaRPr>
          </a:p>
          <a:p>
            <a:pPr lvl="1" algn="ctr">
              <a:lnSpc>
                <a:spcPct val="150000"/>
              </a:lnSpc>
              <a:buClr>
                <a:srgbClr val="2DB6B3"/>
              </a:buClr>
              <a:buFont typeface="Wingdings" panose="05000000000000000000" pitchFamily="2" charset="2"/>
              <a:buChar char="§"/>
            </a:pPr>
            <a:r>
              <a:rPr lang="zh-CN" altLang="en-US" sz="2400" b="1" dirty="0">
                <a:solidFill>
                  <a:srgbClr val="000000"/>
                </a:solidFill>
                <a:latin typeface="宋体" panose="02010600030101010101" pitchFamily="2" charset="-122"/>
                <a:ea typeface="宋体" panose="02010600030101010101" pitchFamily="2" charset="-122"/>
              </a:rPr>
              <a:t>处低谷而力争，</a:t>
            </a:r>
            <a:endParaRPr lang="en-US" altLang="zh-CN" sz="2400" b="1" dirty="0">
              <a:solidFill>
                <a:srgbClr val="000000"/>
              </a:solidFill>
              <a:latin typeface="宋体" panose="02010600030101010101" pitchFamily="2" charset="-122"/>
              <a:ea typeface="宋体" panose="02010600030101010101" pitchFamily="2" charset="-122"/>
            </a:endParaRPr>
          </a:p>
          <a:p>
            <a:pPr lvl="1" algn="ctr">
              <a:lnSpc>
                <a:spcPct val="150000"/>
              </a:lnSpc>
              <a:buClr>
                <a:srgbClr val="2DB6B3"/>
              </a:buClr>
              <a:buFont typeface="Wingdings" panose="05000000000000000000" pitchFamily="2" charset="2"/>
              <a:buChar char="§"/>
            </a:pPr>
            <a:r>
              <a:rPr lang="zh-CN" altLang="en-US" sz="2400" b="1" dirty="0">
                <a:solidFill>
                  <a:srgbClr val="000000"/>
                </a:solidFill>
                <a:latin typeface="宋体" panose="02010600030101010101" pitchFamily="2" charset="-122"/>
                <a:ea typeface="宋体" panose="02010600030101010101" pitchFamily="2" charset="-122"/>
              </a:rPr>
              <a:t>受磨难而奋进</a:t>
            </a:r>
          </a:p>
        </p:txBody>
      </p:sp>
      <p:sp>
        <p:nvSpPr>
          <p:cNvPr id="10" name="AutoShape 9"/>
          <p:cNvSpPr>
            <a:spLocks noChangeArrowheads="1"/>
          </p:cNvSpPr>
          <p:nvPr/>
        </p:nvSpPr>
        <p:spPr bwMode="auto">
          <a:xfrm>
            <a:off x="6604000" y="2492836"/>
            <a:ext cx="5181600" cy="4191000"/>
          </a:xfrm>
          <a:prstGeom prst="chevron">
            <a:avLst>
              <a:gd name="adj" fmla="val 27782"/>
            </a:avLst>
          </a:prstGeom>
          <a:solidFill>
            <a:srgbClr val="FFCCCC"/>
          </a:solidFill>
          <a:ln>
            <a:noFill/>
          </a:ln>
          <a:extLst>
            <a:ext uri="{91240B29-F687-4F45-9708-019B960494DF}">
              <a14:hiddenLine xmlns:a14="http://schemas.microsoft.com/office/drawing/2010/main" xmlns="" w="44450">
                <a:solidFill>
                  <a:srgbClr val="000000"/>
                </a:solidFill>
                <a:miter lim="800000"/>
                <a:headEnd/>
                <a:tailEnd/>
              </a14:hiddenLine>
            </a:ext>
          </a:extLst>
        </p:spPr>
        <p:txBody>
          <a:bodyPr wrap="none" anchor="ctr"/>
          <a:lstStyle/>
          <a:p>
            <a:pPr algn="ctr">
              <a:lnSpc>
                <a:spcPct val="150000"/>
              </a:lnSpc>
              <a:buClr>
                <a:srgbClr val="2DB6B3"/>
              </a:buClr>
              <a:buFont typeface="Wingdings" panose="05000000000000000000" pitchFamily="2" charset="2"/>
              <a:buNone/>
            </a:pPr>
            <a:endParaRPr lang="en-US" altLang="zh-CN"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正确认识、对待生</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与死，体现人生境</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界的高低；生命宝</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5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 贵，不让时间无谓</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1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流逝，只有</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1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            “杀身成仁”</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1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“舍生取义”</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1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，才能“死</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1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得重于泰山</a:t>
            </a:r>
            <a:r>
              <a:rPr lang="en-US" altLang="zh-CN" sz="2000" b="1">
                <a:solidFill>
                  <a:srgbClr val="000000"/>
                </a:solidFill>
                <a:latin typeface="宋体" panose="02010600030101010101" pitchFamily="2" charset="-122"/>
                <a:ea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rPr>
              <a:t>，</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1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创造自己</a:t>
            </a:r>
            <a:endParaRPr lang="en-US" altLang="zh-CN" sz="2000" b="1">
              <a:solidFill>
                <a:srgbClr val="000000"/>
              </a:solidFill>
              <a:latin typeface="宋体" panose="02010600030101010101" pitchFamily="2" charset="-122"/>
              <a:ea typeface="宋体" panose="02010600030101010101" pitchFamily="2" charset="-122"/>
            </a:endParaRPr>
          </a:p>
          <a:p>
            <a:pPr algn="ctr">
              <a:lnSpc>
                <a:spcPct val="110000"/>
              </a:lnSpc>
              <a:buClr>
                <a:srgbClr val="2DB6B3"/>
              </a:buClr>
              <a:buFont typeface="Wingdings" panose="05000000000000000000" pitchFamily="2" charset="2"/>
              <a:buNone/>
            </a:pPr>
            <a:r>
              <a:rPr lang="zh-CN" altLang="en-US" sz="2000" b="1">
                <a:solidFill>
                  <a:srgbClr val="000000"/>
                </a:solidFill>
                <a:latin typeface="宋体" panose="02010600030101010101" pitchFamily="2" charset="-122"/>
                <a:ea typeface="宋体" panose="02010600030101010101" pitchFamily="2" charset="-122"/>
              </a:rPr>
              <a:t>的精彩人生。 </a:t>
            </a:r>
          </a:p>
          <a:p>
            <a:pPr algn="ctr">
              <a:lnSpc>
                <a:spcPct val="150000"/>
              </a:lnSpc>
              <a:buClr>
                <a:srgbClr val="2DB6B3"/>
              </a:buClr>
              <a:buFont typeface="Wingdings" panose="05000000000000000000" pitchFamily="2" charset="2"/>
              <a:buChar char="§"/>
            </a:pPr>
            <a:endParaRPr lang="en-US" altLang="zh-CN" sz="2800" b="1">
              <a:solidFill>
                <a:srgbClr val="000000"/>
              </a:solidFill>
              <a:latin typeface="宋体" panose="02010600030101010101" pitchFamily="2" charset="-122"/>
              <a:ea typeface="宋体" panose="02010600030101010101" pitchFamily="2" charset="-122"/>
            </a:endParaRPr>
          </a:p>
        </p:txBody>
      </p:sp>
      <p:grpSp>
        <p:nvGrpSpPr>
          <p:cNvPr id="6" name="组合 5"/>
          <p:cNvGrpSpPr/>
          <p:nvPr/>
        </p:nvGrpSpPr>
        <p:grpSpPr bwMode="auto">
          <a:xfrm>
            <a:off x="2681820" y="135172"/>
            <a:ext cx="6942667" cy="615950"/>
            <a:chOff x="3071801" y="1285866"/>
            <a:chExt cx="5206970" cy="615553"/>
          </a:xfrm>
        </p:grpSpPr>
        <p:sp>
          <p:nvSpPr>
            <p:cNvPr id="7"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一、辩证对待人生矛盾</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6836"/>
                                        </p:tgtEl>
                                        <p:attrNameLst>
                                          <p:attrName>style.visibility</p:attrName>
                                        </p:attrNameLst>
                                      </p:cBhvr>
                                      <p:to>
                                        <p:strVal val="visible"/>
                                      </p:to>
                                    </p:set>
                                    <p:anim calcmode="lin" valueType="num">
                                      <p:cBhvr additive="base">
                                        <p:cTn id="7" dur="500" fill="hold"/>
                                        <p:tgtEl>
                                          <p:spTgt spid="376836"/>
                                        </p:tgtEl>
                                        <p:attrNameLst>
                                          <p:attrName>ppt_x</p:attrName>
                                        </p:attrNameLst>
                                      </p:cBhvr>
                                      <p:tavLst>
                                        <p:tav tm="0">
                                          <p:val>
                                            <p:strVal val="0-#ppt_w/2"/>
                                          </p:val>
                                        </p:tav>
                                        <p:tav tm="100000">
                                          <p:val>
                                            <p:strVal val="#ppt_x"/>
                                          </p:val>
                                        </p:tav>
                                      </p:tavLst>
                                    </p:anim>
                                    <p:anim calcmode="lin" valueType="num">
                                      <p:cBhvr additive="base">
                                        <p:cTn id="8" dur="500" fill="hold"/>
                                        <p:tgtEl>
                                          <p:spTgt spid="3768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6835"/>
                                        </p:tgtEl>
                                        <p:attrNameLst>
                                          <p:attrName>style.visibility</p:attrName>
                                        </p:attrNameLst>
                                      </p:cBhvr>
                                      <p:to>
                                        <p:strVal val="visible"/>
                                      </p:to>
                                    </p:set>
                                    <p:anim calcmode="lin" valueType="num">
                                      <p:cBhvr additive="base">
                                        <p:cTn id="12" dur="500" fill="hold"/>
                                        <p:tgtEl>
                                          <p:spTgt spid="376835"/>
                                        </p:tgtEl>
                                        <p:attrNameLst>
                                          <p:attrName>ppt_x</p:attrName>
                                        </p:attrNameLst>
                                      </p:cBhvr>
                                      <p:tavLst>
                                        <p:tav tm="0">
                                          <p:val>
                                            <p:strVal val="0-#ppt_w/2"/>
                                          </p:val>
                                        </p:tav>
                                        <p:tav tm="100000">
                                          <p:val>
                                            <p:strVal val="#ppt_x"/>
                                          </p:val>
                                        </p:tav>
                                      </p:tavLst>
                                    </p:anim>
                                    <p:anim calcmode="lin" valueType="num">
                                      <p:cBhvr additive="base">
                                        <p:cTn id="13" dur="500" fill="hold"/>
                                        <p:tgtEl>
                                          <p:spTgt spid="3768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76838"/>
                                        </p:tgtEl>
                                        <p:attrNameLst>
                                          <p:attrName>style.visibility</p:attrName>
                                        </p:attrNameLst>
                                      </p:cBhvr>
                                      <p:to>
                                        <p:strVal val="visible"/>
                                      </p:to>
                                    </p:set>
                                    <p:anim calcmode="lin" valueType="num">
                                      <p:cBhvr additive="base">
                                        <p:cTn id="17" dur="500" fill="hold"/>
                                        <p:tgtEl>
                                          <p:spTgt spid="376838"/>
                                        </p:tgtEl>
                                        <p:attrNameLst>
                                          <p:attrName>ppt_x</p:attrName>
                                        </p:attrNameLst>
                                      </p:cBhvr>
                                      <p:tavLst>
                                        <p:tav tm="0">
                                          <p:val>
                                            <p:strVal val="0-#ppt_w/2"/>
                                          </p:val>
                                        </p:tav>
                                        <p:tav tm="100000">
                                          <p:val>
                                            <p:strVal val="#ppt_x"/>
                                          </p:val>
                                        </p:tav>
                                      </p:tavLst>
                                    </p:anim>
                                    <p:anim calcmode="lin" valueType="num">
                                      <p:cBhvr additive="base">
                                        <p:cTn id="18" dur="500" fill="hold"/>
                                        <p:tgtEl>
                                          <p:spTgt spid="3768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push.wav"/>
                                        </p:tgtEl>
                                      </p:cMediaNode>
                                    </p:audio>
                                  </p:sub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animBg="1"/>
      <p:bldP spid="376836" grpId="0" animBg="1"/>
      <p:bldP spid="376838"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a:xfrm>
            <a:off x="1284821" y="1197428"/>
            <a:ext cx="6400800" cy="533400"/>
          </a:xfrm>
        </p:spPr>
        <p:txBody>
          <a:bodyPr/>
          <a:lstStyle/>
          <a:p>
            <a:pPr eaLnBrk="1" hangingPunct="1">
              <a:lnSpc>
                <a:spcPct val="90000"/>
              </a:lnSpc>
              <a:buClr>
                <a:schemeClr val="folHlink"/>
              </a:buClr>
              <a:buFont typeface="Wingdings" panose="05000000000000000000" pitchFamily="2" charset="2"/>
              <a:buNone/>
              <a:defRPr/>
            </a:pPr>
            <a:r>
              <a:rPr lang="en-US" altLang="zh-CN" sz="2800" dirty="0" smtClean="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1</a:t>
            </a:r>
            <a:r>
              <a:rPr lang="zh-CN" altLang="en-US" sz="2800" dirty="0" smtClean="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、反对拜金主义人生观</a:t>
            </a:r>
          </a:p>
        </p:txBody>
      </p:sp>
      <p:pic>
        <p:nvPicPr>
          <p:cNvPr id="113667" name="Picture 4" descr="4-3-3-1"/>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00" t="5994" r="8333" b="31070"/>
          <a:stretch>
            <a:fillRect/>
          </a:stretch>
        </p:blipFill>
        <p:spPr bwMode="auto">
          <a:xfrm>
            <a:off x="3962404" y="2319342"/>
            <a:ext cx="3723217" cy="246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5" name="Rectangle 5"/>
          <p:cNvSpPr>
            <a:spLocks noChangeArrowheads="1"/>
          </p:cNvSpPr>
          <p:nvPr/>
        </p:nvSpPr>
        <p:spPr bwMode="auto">
          <a:xfrm>
            <a:off x="927103" y="5214943"/>
            <a:ext cx="10284884" cy="1169987"/>
          </a:xfrm>
          <a:prstGeom prst="rect">
            <a:avLst/>
          </a:prstGeom>
          <a:solidFill>
            <a:schemeClr val="bg2">
              <a:lumMod val="90000"/>
            </a:schemeClr>
          </a:solidFill>
          <a:ln w="19050" cmpd="sng">
            <a:solidFill>
              <a:srgbClr val="C00000"/>
            </a:solidFill>
            <a:prstDash val="dashDot"/>
            <a:miter lim="800000"/>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25000"/>
              </a:lnSpc>
              <a:spcBef>
                <a:spcPct val="20000"/>
              </a:spcBef>
              <a:buClr>
                <a:srgbClr val="D18213"/>
              </a:buClr>
              <a:buSzPct val="60000"/>
              <a:buFont typeface="Wingdings" panose="05000000000000000000" pitchFamily="2" charset="2"/>
              <a:buNone/>
              <a:defRPr/>
            </a:pPr>
            <a:r>
              <a:rPr lang="zh-CN" altLang="en-US" sz="2800" b="0" dirty="0" smtClean="0">
                <a:solidFill>
                  <a:srgbClr val="000000"/>
                </a:solidFill>
                <a:latin typeface="宋体" panose="02010600030101010101" pitchFamily="2" charset="-122"/>
                <a:ea typeface="宋体" panose="02010600030101010101" pitchFamily="2" charset="-122"/>
              </a:rPr>
              <a:t>拜金主义是一种认为金钱可以主宰一切，把追求金钱作为人生至高目的的思想观念。</a:t>
            </a:r>
            <a:endParaRPr lang="zh-CN" altLang="en-US" sz="2800" b="0" dirty="0" smtClean="0">
              <a:solidFill>
                <a:srgbClr val="000000"/>
              </a:solidFill>
              <a:effectLst>
                <a:outerShdw blurRad="38100" dist="38100" dir="2700000" algn="tl">
                  <a:srgbClr val="000000"/>
                </a:outerShdw>
              </a:effectLst>
              <a:latin typeface="宋体" panose="02010600030101010101" pitchFamily="2" charset="-122"/>
              <a:ea typeface="宋体" panose="02010600030101010101" pitchFamily="2" charset="-122"/>
            </a:endParaRPr>
          </a:p>
        </p:txBody>
      </p:sp>
      <p:pic>
        <p:nvPicPr>
          <p:cNvPr id="113669" name="Picture 9" descr="01300000161613121178621092061">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21600" y="2319338"/>
            <a:ext cx="3490384" cy="243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70" name="图片 7" descr="3792055355.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8000" y="2319338"/>
            <a:ext cx="3657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组合 9"/>
          <p:cNvGrpSpPr/>
          <p:nvPr/>
        </p:nvGrpSpPr>
        <p:grpSpPr bwMode="auto">
          <a:xfrm>
            <a:off x="2868084" y="203200"/>
            <a:ext cx="6942667" cy="615950"/>
            <a:chOff x="3071801" y="1285866"/>
            <a:chExt cx="5206970" cy="615553"/>
          </a:xfrm>
        </p:grpSpPr>
        <p:sp>
          <p:nvSpPr>
            <p:cNvPr id="11"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2" name="矩形 11"/>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wheel(4)">
                                      <p:cBhvr>
                                        <p:cTn id="7" dur="500"/>
                                        <p:tgtEl>
                                          <p:spTgt spid="819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文本框 178179"/>
          <p:cNvSpPr txBox="1">
            <a:spLocks noChangeArrowheads="1"/>
          </p:cNvSpPr>
          <p:nvPr/>
        </p:nvSpPr>
        <p:spPr bwMode="auto">
          <a:xfrm>
            <a:off x="406401" y="5562600"/>
            <a:ext cx="624205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spcBef>
                <a:spcPct val="50000"/>
              </a:spcBef>
              <a:buClr>
                <a:srgbClr val="2DB6B3"/>
              </a:buClr>
              <a:buFont typeface="Wingdings" panose="05000000000000000000" pitchFamily="2" charset="2"/>
              <a:buChar char="•"/>
            </a:pPr>
            <a:endParaRPr lang="zh-CN" altLang="en-US">
              <a:solidFill>
                <a:srgbClr val="FF0000"/>
              </a:solidFill>
              <a:latin typeface="宋体" panose="02010600030101010101" pitchFamily="2" charset="-122"/>
              <a:ea typeface="宋体" panose="02010600030101010101" pitchFamily="2" charset="-122"/>
            </a:endParaRPr>
          </a:p>
        </p:txBody>
      </p:sp>
      <p:pic>
        <p:nvPicPr>
          <p:cNvPr id="114691" name="图片 17818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6370" y="1524005"/>
            <a:ext cx="5008033" cy="380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2" name="文本框 178181"/>
          <p:cNvSpPr txBox="1">
            <a:spLocks noChangeArrowheads="1"/>
          </p:cNvSpPr>
          <p:nvPr/>
        </p:nvSpPr>
        <p:spPr bwMode="auto">
          <a:xfrm>
            <a:off x="2641600" y="5529268"/>
            <a:ext cx="6309784"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ctr">
              <a:lnSpc>
                <a:spcPct val="150000"/>
              </a:lnSpc>
              <a:spcBef>
                <a:spcPct val="50000"/>
              </a:spcBef>
              <a:buClr>
                <a:srgbClr val="2DB6B3"/>
              </a:buClr>
              <a:buFont typeface="Wingdings" panose="05000000000000000000" pitchFamily="2" charset="2"/>
              <a:buNone/>
            </a:pP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守财奴</a:t>
            </a: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中的葛郎台</a:t>
            </a:r>
          </a:p>
        </p:txBody>
      </p:sp>
      <p:grpSp>
        <p:nvGrpSpPr>
          <p:cNvPr id="9" name="组合 8"/>
          <p:cNvGrpSpPr/>
          <p:nvPr/>
        </p:nvGrpSpPr>
        <p:grpSpPr bwMode="auto">
          <a:xfrm>
            <a:off x="2868084" y="203200"/>
            <a:ext cx="6942667" cy="615950"/>
            <a:chOff x="3071801" y="1285866"/>
            <a:chExt cx="5206970" cy="615553"/>
          </a:xfrm>
        </p:grpSpPr>
        <p:sp>
          <p:nvSpPr>
            <p:cNvPr id="10"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1" name="矩形 10"/>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Text Box 5"/>
          <p:cNvSpPr txBox="1">
            <a:spLocks noChangeArrowheads="1"/>
          </p:cNvSpPr>
          <p:nvPr/>
        </p:nvSpPr>
        <p:spPr bwMode="auto">
          <a:xfrm>
            <a:off x="2957287" y="1302647"/>
            <a:ext cx="5955476"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28600" indent="-228600">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indent="0">
              <a:lnSpc>
                <a:spcPct val="150000"/>
              </a:lnSpc>
              <a:buClr>
                <a:srgbClr val="2DB6B3"/>
              </a:buClr>
              <a:buFont typeface="Wingdings" panose="05000000000000000000" pitchFamily="2" charset="2"/>
              <a:buNone/>
              <a:defRPr/>
            </a:pPr>
            <a:r>
              <a:rPr lang="en-US" altLang="zh-CN" sz="2800" dirty="0" smtClean="0">
                <a:solidFill>
                  <a:srgbClr val="C00000"/>
                </a:solidFill>
                <a:latin typeface="宋体" panose="02010600030101010101" pitchFamily="2" charset="-122"/>
                <a:ea typeface="宋体" panose="02010600030101010101" pitchFamily="2" charset="-122"/>
              </a:rPr>
              <a:t>【</a:t>
            </a:r>
            <a:r>
              <a:rPr lang="zh-CN" altLang="en-US" sz="2800" dirty="0" smtClean="0">
                <a:solidFill>
                  <a:srgbClr val="C00000"/>
                </a:solidFill>
                <a:latin typeface="宋体" panose="02010600030101010101" pitchFamily="2" charset="-122"/>
                <a:ea typeface="宋体" panose="02010600030101010101" pitchFamily="2" charset="-122"/>
              </a:rPr>
              <a:t>讨论</a:t>
            </a:r>
            <a:r>
              <a:rPr lang="en-US" altLang="zh-CN" sz="2800" dirty="0" smtClean="0">
                <a:solidFill>
                  <a:srgbClr val="C00000"/>
                </a:solidFill>
                <a:latin typeface="宋体" panose="02010600030101010101" pitchFamily="2" charset="-122"/>
                <a:ea typeface="宋体" panose="02010600030101010101" pitchFamily="2" charset="-122"/>
              </a:rPr>
              <a:t>】</a:t>
            </a:r>
            <a:r>
              <a:rPr lang="zh-CN" altLang="en-US" sz="2800" dirty="0" smtClean="0">
                <a:solidFill>
                  <a:srgbClr val="C00000"/>
                </a:solidFill>
                <a:latin typeface="宋体" panose="02010600030101010101" pitchFamily="2" charset="-122"/>
                <a:ea typeface="宋体" panose="02010600030101010101" pitchFamily="2" charset="-122"/>
              </a:rPr>
              <a:t>如何正确看待金钱的作用？</a:t>
            </a:r>
          </a:p>
          <a:p>
            <a:pPr>
              <a:lnSpc>
                <a:spcPct val="150000"/>
              </a:lnSpc>
              <a:buClr>
                <a:srgbClr val="2DB6B3"/>
              </a:buClr>
              <a:buFont typeface="Wingdings" panose="05000000000000000000" pitchFamily="2" charset="2"/>
              <a:buNone/>
              <a:defRPr/>
            </a:pPr>
            <a:endParaRPr lang="zh-CN" altLang="en-US" sz="2800" dirty="0" smtClean="0">
              <a:solidFill>
                <a:srgbClr val="C00000"/>
              </a:solidFill>
              <a:latin typeface="宋体" panose="02010600030101010101" pitchFamily="2" charset="-122"/>
              <a:ea typeface="宋体" panose="02010600030101010101" pitchFamily="2" charset="-122"/>
            </a:endParaRPr>
          </a:p>
        </p:txBody>
      </p:sp>
      <p:grpSp>
        <p:nvGrpSpPr>
          <p:cNvPr id="9" name="组合 8"/>
          <p:cNvGrpSpPr/>
          <p:nvPr/>
        </p:nvGrpSpPr>
        <p:grpSpPr bwMode="auto">
          <a:xfrm>
            <a:off x="2868084" y="203200"/>
            <a:ext cx="6942667" cy="615950"/>
            <a:chOff x="3071801" y="1285866"/>
            <a:chExt cx="5206970" cy="615553"/>
          </a:xfrm>
        </p:grpSpPr>
        <p:sp>
          <p:nvSpPr>
            <p:cNvPr id="10"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1" name="矩形 10"/>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pic>
        <p:nvPicPr>
          <p:cNvPr id="115718" name="图片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72114" y="2687636"/>
            <a:ext cx="4114800" cy="3604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灯片编号占位符 5"/>
          <p:cNvSpPr txBox="1">
            <a:spLocks noGrp="1" noChangeArrowheads="1"/>
          </p:cNvSpPr>
          <p:nvPr/>
        </p:nvSpPr>
        <p:spPr bwMode="auto">
          <a:xfrm>
            <a:off x="8707967" y="67786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99CB2482-0A18-444C-B5C1-B6BC03E1BA1C}"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64</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116739" name="Rectangle 2"/>
          <p:cNvSpPr>
            <a:spLocks noGrp="1" noChangeArrowheads="1"/>
          </p:cNvSpPr>
          <p:nvPr>
            <p:ph type="title" idx="4294967295"/>
          </p:nvPr>
        </p:nvSpPr>
        <p:spPr>
          <a:xfrm>
            <a:off x="579967" y="1023257"/>
            <a:ext cx="8148638" cy="609600"/>
          </a:xfrm>
        </p:spPr>
        <p:txBody>
          <a:bodyPr/>
          <a:lstStyle/>
          <a:p>
            <a:pPr algn="l" eaLnBrk="1" hangingPunct="1"/>
            <a:r>
              <a:rPr lang="zh-CN" altLang="en-US" sz="2800" smtClean="0">
                <a:latin typeface="宋体" panose="02010600030101010101" pitchFamily="2" charset="-122"/>
                <a:ea typeface="宋体" panose="02010600030101010101" pitchFamily="2" charset="-122"/>
              </a:rPr>
              <a:t>正确的金钱观</a:t>
            </a:r>
          </a:p>
        </p:txBody>
      </p:sp>
      <p:pic>
        <p:nvPicPr>
          <p:cNvPr id="116740" name="Picture 5" descr="u=477380984,1739287483&amp;fm=3&amp;gp=1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12770" y="2286000"/>
            <a:ext cx="3077633"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3" name="AutoShape 4"/>
          <p:cNvSpPr>
            <a:spLocks noChangeArrowheads="1"/>
          </p:cNvSpPr>
          <p:nvPr/>
        </p:nvSpPr>
        <p:spPr bwMode="auto">
          <a:xfrm>
            <a:off x="579967" y="2111829"/>
            <a:ext cx="8331200" cy="4016828"/>
          </a:xfrm>
          <a:prstGeom prst="foldedCorner">
            <a:avLst>
              <a:gd name="adj" fmla="val 12500"/>
            </a:avLst>
          </a:prstGeom>
          <a:noFill/>
          <a:ln w="19050" cap="rnd" cmpd="sng">
            <a:solidFill>
              <a:srgbClr val="C00000"/>
            </a:solidFill>
            <a:prstDash val="sysDot"/>
            <a:round/>
          </a:ln>
        </p:spPr>
        <p:txBody>
          <a:bodyPr wrap="none" anchor="ct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endParaRPr lang="zh-CN" altLang="en-US" sz="2800" smtClean="0">
              <a:solidFill>
                <a:srgbClr val="000000"/>
              </a:solidFill>
              <a:effectLst>
                <a:outerShdw blurRad="38100" dist="38100" dir="2700000" algn="tl">
                  <a:srgbClr val="FFFFFF"/>
                </a:outerShdw>
              </a:effectLst>
              <a:latin typeface="宋体" panose="02010600030101010101" pitchFamily="2" charset="-122"/>
              <a:ea typeface="宋体" panose="02010600030101010101" pitchFamily="2" charset="-122"/>
            </a:endParaRPr>
          </a:p>
        </p:txBody>
      </p:sp>
      <p:sp>
        <p:nvSpPr>
          <p:cNvPr id="116742" name="Rectangle 6"/>
          <p:cNvSpPr>
            <a:spLocks noChangeArrowheads="1"/>
          </p:cNvSpPr>
          <p:nvPr/>
        </p:nvSpPr>
        <p:spPr bwMode="auto">
          <a:xfrm>
            <a:off x="681567" y="2457570"/>
            <a:ext cx="8026400"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nSpc>
                <a:spcPct val="150000"/>
              </a:lnSpc>
              <a:buClr>
                <a:srgbClr val="2DB6B3"/>
              </a:buClr>
              <a:buFont typeface="Wingdings" panose="05000000000000000000" pitchFamily="2" charset="2"/>
              <a:buNone/>
            </a:pPr>
            <a:r>
              <a:rPr lang="zh-CN" altLang="en-US" sz="2800" b="1" dirty="0">
                <a:solidFill>
                  <a:srgbClr val="FF0066"/>
                </a:solidFill>
                <a:latin typeface="宋体" panose="02010600030101010101" pitchFamily="2" charset="-122"/>
                <a:ea typeface="宋体" panose="02010600030101010101" pitchFamily="2" charset="-122"/>
              </a:rPr>
              <a:t>正确的金钱观</a:t>
            </a:r>
            <a:r>
              <a:rPr lang="zh-CN" altLang="en-US" sz="2800" b="1" dirty="0">
                <a:solidFill>
                  <a:srgbClr val="000000"/>
                </a:solidFill>
                <a:latin typeface="宋体" panose="02010600030101010101" pitchFamily="2" charset="-122"/>
                <a:ea typeface="宋体" panose="02010600030101010101" pitchFamily="2" charset="-122"/>
              </a:rPr>
              <a:t>：应该承认金钱与人生有着密切关系， 合法取得金钱是人生幸福的重要条件，是实现人生价值的重要物质保证；要看到获得金钱的手段应该是正当的，合法的；更应该看到金钱不是人生的全部内容，不是人生价值的决定因素。</a:t>
            </a:r>
            <a:r>
              <a:rPr lang="zh-CN" altLang="en-US" sz="2800" b="1" dirty="0">
                <a:solidFill>
                  <a:srgbClr val="0000FF"/>
                </a:solidFill>
                <a:latin typeface="宋体" panose="02010600030101010101" pitchFamily="2" charset="-122"/>
                <a:ea typeface="宋体" panose="02010600030101010101" pitchFamily="2" charset="-122"/>
              </a:rPr>
              <a:t> </a:t>
            </a:r>
          </a:p>
        </p:txBody>
      </p:sp>
      <p:grpSp>
        <p:nvGrpSpPr>
          <p:cNvPr id="8" name="组合 7"/>
          <p:cNvGrpSpPr/>
          <p:nvPr/>
        </p:nvGrpSpPr>
        <p:grpSpPr bwMode="auto">
          <a:xfrm>
            <a:off x="2868084" y="203200"/>
            <a:ext cx="6942667" cy="615950"/>
            <a:chOff x="3071801" y="1285866"/>
            <a:chExt cx="5206970" cy="615553"/>
          </a:xfrm>
        </p:grpSpPr>
        <p:sp>
          <p:nvSpPr>
            <p:cNvPr id="9"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0" name="矩形 9"/>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灯片编号占位符 5"/>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D21B4159-32AB-47D4-8AEE-227C95C4243F}"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65</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84996" name="Rectangle 4"/>
          <p:cNvSpPr>
            <a:spLocks noChangeArrowheads="1"/>
          </p:cNvSpPr>
          <p:nvPr/>
        </p:nvSpPr>
        <p:spPr bwMode="auto">
          <a:xfrm>
            <a:off x="515938" y="1458916"/>
            <a:ext cx="7518400" cy="479425"/>
          </a:xfrm>
          <a:prstGeom prst="rect">
            <a:avLst/>
          </a:prstGeom>
          <a:noFill/>
          <a:ln>
            <a:noFill/>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228600" indent="-228600" eaLnBrk="1" hangingPunct="1">
              <a:lnSpc>
                <a:spcPct val="90000"/>
              </a:lnSpc>
              <a:buClr>
                <a:srgbClr val="D18213"/>
              </a:buClr>
              <a:buSzPct val="60000"/>
              <a:buFont typeface="Wingdings" panose="05000000000000000000" pitchFamily="2" charset="2"/>
              <a:buNone/>
              <a:defRPr/>
            </a:pPr>
            <a:r>
              <a:rPr lang="en-US" altLang="zh-CN" sz="2800" dirty="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2</a:t>
            </a:r>
            <a:r>
              <a:rPr lang="zh-CN" altLang="en-US" sz="2800" dirty="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、反对享乐主义人生观</a:t>
            </a:r>
          </a:p>
        </p:txBody>
      </p:sp>
      <p:pic>
        <p:nvPicPr>
          <p:cNvPr id="117765" name="Picture 6" descr="1162224_7_thumb">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49990">
            <a:off x="8275563" y="1836073"/>
            <a:ext cx="2870200" cy="324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bwMode="auto">
          <a:xfrm>
            <a:off x="2868084" y="203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
        <p:nvSpPr>
          <p:cNvPr id="11" name="Rectangle 3"/>
          <p:cNvSpPr txBox="1">
            <a:spLocks noChangeArrowheads="1"/>
          </p:cNvSpPr>
          <p:nvPr/>
        </p:nvSpPr>
        <p:spPr bwMode="auto">
          <a:xfrm>
            <a:off x="515938" y="2667000"/>
            <a:ext cx="6331176" cy="2275114"/>
          </a:xfrm>
          <a:prstGeom prst="rect">
            <a:avLst/>
          </a:prstGeom>
          <a:solidFill>
            <a:srgbClr val="FFFFFF"/>
          </a:solidFill>
          <a:ln w="19050" cap="rnd">
            <a:solidFill>
              <a:srgbClr val="C00000"/>
            </a:solidFill>
            <a:prstDash val="sysDot"/>
            <a:miter lim="800000"/>
          </a:ln>
        </p:spPr>
        <p:txBody>
          <a:bodyPr vert="horz" wrap="square" lIns="91440" tIns="45720" rIns="91440" bIns="45720" numCol="1" anchor="t" anchorCtr="0" compatLnSpc="1"/>
          <a:lstStyle>
            <a:lvl1pPr marL="228600" indent="-228600" algn="l" rtl="0" eaLnBrk="0" fontAlgn="base" hangingPunct="0">
              <a:spcBef>
                <a:spcPct val="0"/>
              </a:spcBef>
              <a:spcAft>
                <a:spcPct val="0"/>
              </a:spcAft>
              <a:buClr>
                <a:schemeClr val="accent2"/>
              </a:buClr>
              <a:buFont typeface="Wingdings" panose="05000000000000000000" pitchFamily="2" charset="2"/>
              <a:buChar char="§"/>
              <a:defRPr sz="2800" b="1">
                <a:solidFill>
                  <a:schemeClr val="bg1"/>
                </a:solidFill>
                <a:latin typeface="+mn-lt"/>
                <a:ea typeface="+mn-ea"/>
                <a:cs typeface="+mn-cs"/>
              </a:defRPr>
            </a:lvl1pPr>
            <a:lvl2pPr marL="751205" indent="-285750" algn="l" rtl="0" eaLnBrk="0" fontAlgn="base" hangingPunct="0">
              <a:spcBef>
                <a:spcPct val="25000"/>
              </a:spcBef>
              <a:spcAft>
                <a:spcPct val="15000"/>
              </a:spcAft>
              <a:buClr>
                <a:schemeClr val="accent2"/>
              </a:buClr>
              <a:buFont typeface="Wingdings" panose="05000000000000000000" pitchFamily="2" charset="2"/>
              <a:buChar char="–"/>
              <a:defRPr sz="2400" b="1">
                <a:solidFill>
                  <a:schemeClr val="bg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5pPr>
            <a:lvl6pPr marL="25146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6pPr>
            <a:lvl7pPr marL="29718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7pPr>
            <a:lvl8pPr marL="34290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8pPr>
            <a:lvl9pPr marL="38862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9pPr>
          </a:lstStyle>
          <a:p>
            <a:pPr marL="228600" marR="0" lvl="0" indent="-228600" algn="l" defTabSz="914400" rtl="0" eaLnBrk="1" fontAlgn="base" latinLnBrk="0" hangingPunct="1">
              <a:lnSpc>
                <a:spcPct val="105000"/>
              </a:lnSpc>
              <a:spcBef>
                <a:spcPct val="0"/>
              </a:spcBef>
              <a:spcAft>
                <a:spcPct val="0"/>
              </a:spcAft>
              <a:buClr>
                <a:srgbClr val="D18213"/>
              </a:buClr>
              <a:buSzTx/>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a:t>
            </a:r>
            <a:endParaRPr kumimoji="0" lang="en-US" altLang="zh-CN"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228600" marR="0" lvl="0" indent="-228600" algn="l" defTabSz="914400" rtl="0" eaLnBrk="1" fontAlgn="base" latinLnBrk="0" hangingPunct="1">
              <a:lnSpc>
                <a:spcPct val="105000"/>
              </a:lnSpc>
              <a:spcBef>
                <a:spcPct val="0"/>
              </a:spcBef>
              <a:spcAft>
                <a:spcPct val="0"/>
              </a:spcAft>
              <a:buClr>
                <a:srgbClr val="D18213"/>
              </a:buClr>
              <a:buSzTx/>
              <a:buFont typeface="Wingdings" panose="05000000000000000000" pitchFamily="2" charset="2"/>
              <a:buNone/>
              <a:defRPr/>
            </a:pPr>
            <a:r>
              <a:rPr lang="en-US" altLang="zh-CN" kern="0" dirty="0">
                <a:solidFill>
                  <a:srgbClr val="000000"/>
                </a:solidFill>
                <a:latin typeface="宋体" panose="02010600030101010101" pitchFamily="2" charset="-122"/>
                <a:ea typeface="宋体" panose="02010600030101010101" pitchFamily="2" charset="-122"/>
              </a:rPr>
              <a:t> </a:t>
            </a:r>
            <a:r>
              <a:rPr lang="en-US" altLang="zh-CN" kern="0" dirty="0" smtClean="0">
                <a:solidFill>
                  <a:srgbClr val="000000"/>
                </a:solidFill>
                <a:latin typeface="宋体" panose="02010600030101010101" pitchFamily="2" charset="-122"/>
                <a:ea typeface="宋体" panose="02010600030101010101" pitchFamily="2" charset="-122"/>
              </a:rPr>
              <a:t>    </a:t>
            </a:r>
            <a:r>
              <a:rPr kumimoji="0" lang="zh-CN" altLang="en-US"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享乐主义</a:t>
            </a: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是一种把享乐作为人生目的，主张人生就在于满足感官的需求与快乐的思想观念。</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图片 183300" descr="违法乱纪-公款旅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2800" y="1371600"/>
            <a:ext cx="5181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302" name="图片 183301" descr="违法乱纪"/>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94403" y="1371600"/>
            <a:ext cx="4897967"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88" name="图片 183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4" y="3810000"/>
            <a:ext cx="4663017"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bwMode="auto">
          <a:xfrm>
            <a:off x="2868084" y="203200"/>
            <a:ext cx="6942667" cy="615950"/>
            <a:chOff x="3071801" y="1285866"/>
            <a:chExt cx="5206970" cy="615553"/>
          </a:xfrm>
        </p:grpSpPr>
        <p:sp>
          <p:nvSpPr>
            <p:cNvPr id="7"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animEffect transition="in" filter="barn(inHorizontal)">
                                      <p:cBhvr>
                                        <p:cTn id="7" dur="500"/>
                                        <p:tgtEl>
                                          <p:spTgt spid="183301"/>
                                        </p:tgtEl>
                                      </p:cBhvr>
                                    </p:animEffect>
                                  </p:childTnLst>
                                  <p:subTnLst>
                                    <p:cmd type="evt" cmd="onstopaudio">
                                      <p:cBhvr>
                                        <p:cTn display="0" masterRel="sameClick">
                                          <p:stCondLst>
                                            <p:cond evt="begin" delay="0">
                                              <p:tn val="5"/>
                                            </p:cond>
                                          </p:stCondLst>
                                        </p:cTn>
                                        <p:tgtEl>
                                          <p:sldTgt/>
                                        </p:tgtEl>
                                      </p:cBhvr>
                                    </p:cmd>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83302"/>
                                        </p:tgtEl>
                                        <p:attrNameLst>
                                          <p:attrName>style.visibility</p:attrName>
                                        </p:attrNameLst>
                                      </p:cBhvr>
                                      <p:to>
                                        <p:strVal val="visible"/>
                                      </p:to>
                                    </p:set>
                                    <p:animEffect transition="in" filter="barn(inHorizontal)">
                                      <p:cBhvr>
                                        <p:cTn id="12" dur="500"/>
                                        <p:tgtEl>
                                          <p:spTgt spid="183302"/>
                                        </p:tgtEl>
                                      </p:cBhvr>
                                    </p:animEffect>
                                  </p:childTnLst>
                                  <p:subTnLst>
                                    <p:cmd type="evt" cmd="onstopaudio">
                                      <p:cBhvr>
                                        <p:cTn display="0" masterRel="sameClick">
                                          <p:stCondLst>
                                            <p:cond evt="begin" delay="0">
                                              <p:tn val="10"/>
                                            </p:cond>
                                          </p:stCondLst>
                                        </p:cTn>
                                        <p:tgtEl>
                                          <p:sldTgt/>
                                        </p:tgtEl>
                                      </p:cBhvr>
                                    </p:cmd>
                                  </p:sub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灯片编号占位符 5"/>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B77A396D-3ED1-4D8D-A299-7F3A4A491BA0}"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67</a:t>
            </a:fld>
            <a:endParaRPr lang="en-US" altLang="zh-CN" sz="1400">
              <a:solidFill>
                <a:srgbClr val="FFFFFF"/>
              </a:solidFill>
              <a:latin typeface="Times New Roman" panose="02020603050405020304" pitchFamily="18" charset="0"/>
              <a:ea typeface="宋体" panose="02010600030101010101" pitchFamily="2" charset="-122"/>
            </a:endParaRPr>
          </a:p>
        </p:txBody>
      </p:sp>
      <p:grpSp>
        <p:nvGrpSpPr>
          <p:cNvPr id="6" name="组合 5"/>
          <p:cNvGrpSpPr/>
          <p:nvPr/>
        </p:nvGrpSpPr>
        <p:grpSpPr bwMode="auto">
          <a:xfrm>
            <a:off x="2868084" y="203200"/>
            <a:ext cx="6942667" cy="615950"/>
            <a:chOff x="3071801" y="1285866"/>
            <a:chExt cx="5206970" cy="615553"/>
          </a:xfrm>
        </p:grpSpPr>
        <p:sp>
          <p:nvSpPr>
            <p:cNvPr id="7"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
        <p:nvSpPr>
          <p:cNvPr id="10" name="Rectangle 3"/>
          <p:cNvSpPr txBox="1">
            <a:spLocks noChangeArrowheads="1"/>
          </p:cNvSpPr>
          <p:nvPr/>
        </p:nvSpPr>
        <p:spPr bwMode="auto">
          <a:xfrm>
            <a:off x="457199" y="2065111"/>
            <a:ext cx="10036629" cy="4191000"/>
          </a:xfrm>
          <a:prstGeom prst="rect">
            <a:avLst/>
          </a:prstGeom>
          <a:solidFill>
            <a:srgbClr val="FFFFFF"/>
          </a:solidFill>
          <a:ln w="19050" cap="flat">
            <a:solidFill>
              <a:srgbClr val="C00000"/>
            </a:solidFill>
            <a:prstDash val="dashDot"/>
            <a:miter lim="800000"/>
          </a:ln>
        </p:spPr>
        <p:txBody>
          <a:bodyPr vert="horz" wrap="square" lIns="91440" tIns="45720" rIns="91440" bIns="45720" numCol="1" anchor="t" anchorCtr="0" compatLnSpc="1"/>
          <a:lstStyle>
            <a:lvl1pPr marL="228600" indent="-228600" algn="l" rtl="0" eaLnBrk="0" fontAlgn="base" hangingPunct="0">
              <a:spcBef>
                <a:spcPct val="0"/>
              </a:spcBef>
              <a:spcAft>
                <a:spcPct val="0"/>
              </a:spcAft>
              <a:buClr>
                <a:schemeClr val="accent2"/>
              </a:buClr>
              <a:buFont typeface="Wingdings" panose="05000000000000000000" pitchFamily="2" charset="2"/>
              <a:buChar char="§"/>
              <a:defRPr sz="2800" b="1">
                <a:solidFill>
                  <a:schemeClr val="bg1"/>
                </a:solidFill>
                <a:latin typeface="+mn-lt"/>
                <a:ea typeface="+mn-ea"/>
                <a:cs typeface="+mn-cs"/>
              </a:defRPr>
            </a:lvl1pPr>
            <a:lvl2pPr marL="751205" indent="-285750" algn="l" rtl="0" eaLnBrk="0" fontAlgn="base" hangingPunct="0">
              <a:spcBef>
                <a:spcPct val="25000"/>
              </a:spcBef>
              <a:spcAft>
                <a:spcPct val="15000"/>
              </a:spcAft>
              <a:buClr>
                <a:schemeClr val="accent2"/>
              </a:buClr>
              <a:buFont typeface="Wingdings" panose="05000000000000000000" pitchFamily="2" charset="2"/>
              <a:buChar char="–"/>
              <a:defRPr sz="2400" b="1">
                <a:solidFill>
                  <a:schemeClr val="bg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5pPr>
            <a:lvl6pPr marL="25146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6pPr>
            <a:lvl7pPr marL="29718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7pPr>
            <a:lvl8pPr marL="34290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8pPr>
            <a:lvl9pPr marL="38862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9pPr>
          </a:lstStyle>
          <a:p>
            <a:pPr marL="228600" marR="0" lvl="0" indent="-228600" algn="l" defTabSz="914400" rtl="0" eaLnBrk="1" fontAlgn="base" latinLnBrk="0" hangingPunct="1">
              <a:lnSpc>
                <a:spcPct val="100000"/>
              </a:lnSpc>
              <a:spcBef>
                <a:spcPct val="0"/>
              </a:spcBef>
              <a:spcAft>
                <a:spcPct val="0"/>
              </a:spcAft>
              <a:buClr>
                <a:srgbClr val="D18213"/>
              </a:buClr>
              <a:buSzTx/>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a:t>
            </a:r>
            <a:endParaRPr kumimoji="0" lang="en-US" altLang="zh-CN"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228600" marR="0" lvl="0" indent="-228600" algn="l" defTabSz="914400" rtl="0" eaLnBrk="1" fontAlgn="base" latinLnBrk="0" hangingPunct="1">
              <a:lnSpc>
                <a:spcPct val="100000"/>
              </a:lnSpc>
              <a:spcBef>
                <a:spcPct val="0"/>
              </a:spcBef>
              <a:spcAft>
                <a:spcPct val="0"/>
              </a:spcAft>
              <a:buClr>
                <a:srgbClr val="D18213"/>
              </a:buClr>
              <a:buSzTx/>
              <a:buFont typeface="Wingdings" panose="05000000000000000000" pitchFamily="2" charset="2"/>
              <a:buNone/>
              <a:defRPr/>
            </a:pPr>
            <a:r>
              <a:rPr lang="en-US" altLang="zh-CN" kern="0" dirty="0">
                <a:solidFill>
                  <a:srgbClr val="000000"/>
                </a:solidFill>
                <a:latin typeface="宋体" panose="02010600030101010101" pitchFamily="2" charset="-122"/>
                <a:ea typeface="宋体" panose="02010600030101010101" pitchFamily="2" charset="-122"/>
              </a:rPr>
              <a:t> </a:t>
            </a:r>
            <a:r>
              <a:rPr lang="en-US" altLang="zh-CN" kern="0" dirty="0" smtClean="0">
                <a:solidFill>
                  <a:srgbClr val="000000"/>
                </a:solidFill>
                <a:latin typeface="宋体" panose="02010600030101010101" pitchFamily="2" charset="-122"/>
                <a:ea typeface="宋体" panose="02010600030101010101" pitchFamily="2" charset="-122"/>
              </a:rPr>
              <a:t>    </a:t>
            </a:r>
            <a:r>
              <a:rPr kumimoji="0" lang="zh-CN" altLang="en-US"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个人主义</a:t>
            </a: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是以个人利益为出发点和归宿的一种思想体系和道德原则，它主张个人本身就是目的，具有最高价值，社会和他人只是达到个人目的的手段。个人主义是生产资料私有制的产物，是资产阶级人生观的核心。</a:t>
            </a:r>
          </a:p>
          <a:p>
            <a:pPr marL="228600" marR="0" lvl="0" indent="-228600" algn="l" defTabSz="914400" rtl="0" eaLnBrk="1" fontAlgn="base" latinLnBrk="0" hangingPunct="1">
              <a:lnSpc>
                <a:spcPct val="100000"/>
              </a:lnSpc>
              <a:spcBef>
                <a:spcPct val="0"/>
              </a:spcBef>
              <a:spcAft>
                <a:spcPct val="0"/>
              </a:spcAft>
              <a:buClr>
                <a:srgbClr val="D18213"/>
              </a:buClr>
              <a:buSzTx/>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a:t>
            </a:r>
            <a:r>
              <a:rPr kumimoji="0" lang="zh-CN" altLang="en-US"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极端个人主义</a:t>
            </a: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是个人主义的一种表现形式，它突出强调以个人为中心，在个人与他人、个人与社会的关系上表现为极端利己主义和狭隘功利主义。同学们</a:t>
            </a:r>
            <a:r>
              <a:rPr kumimoji="0" lang="zh-CN" altLang="en-US" sz="2800" b="1"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应旗帜鲜明地予以反对。</a:t>
            </a:r>
          </a:p>
          <a:p>
            <a:pPr marL="228600" marR="0" lvl="0" indent="-228600" algn="l" defTabSz="914400" rtl="0" eaLnBrk="1" fontAlgn="base" latinLnBrk="0" hangingPunct="1">
              <a:lnSpc>
                <a:spcPct val="100000"/>
              </a:lnSpc>
              <a:spcBef>
                <a:spcPct val="0"/>
              </a:spcBef>
              <a:spcAft>
                <a:spcPct val="0"/>
              </a:spcAft>
              <a:buClr>
                <a:srgbClr val="D18213"/>
              </a:buClr>
              <a:buSzTx/>
              <a:buFont typeface="Wingdings" panose="05000000000000000000" pitchFamily="2" charset="2"/>
              <a:buNone/>
              <a:defRPr/>
            </a:pPr>
            <a:endParaRPr kumimoji="0" lang="zh-CN" altLang="en-US" sz="24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1" name="Rectangle 5"/>
          <p:cNvSpPr>
            <a:spLocks noChangeArrowheads="1"/>
          </p:cNvSpPr>
          <p:nvPr/>
        </p:nvSpPr>
        <p:spPr bwMode="auto">
          <a:xfrm>
            <a:off x="515938" y="1226911"/>
            <a:ext cx="4694237" cy="479425"/>
          </a:xfrm>
          <a:prstGeom prst="rect">
            <a:avLst/>
          </a:prstGeom>
          <a:noFill/>
          <a:ln>
            <a:noFill/>
          </a:ln>
        </p:spPr>
        <p:txBody>
          <a:bodyPr wrap="non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228600" indent="-228600" eaLnBrk="1" hangingPunct="1">
              <a:lnSpc>
                <a:spcPct val="90000"/>
              </a:lnSpc>
              <a:buClr>
                <a:schemeClr val="folHlink"/>
              </a:buClr>
              <a:buSzPct val="60000"/>
              <a:buFont typeface="Wingdings" panose="05000000000000000000" pitchFamily="2" charset="2"/>
              <a:buNone/>
              <a:defRPr/>
            </a:pPr>
            <a:r>
              <a:rPr lang="en-US" altLang="zh-CN" sz="2800" dirty="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3</a:t>
            </a:r>
            <a:r>
              <a:rPr lang="zh-CN" altLang="en-US" sz="2800" dirty="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、反对极端个人主义人生观</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背离人民-携款外逃"/>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1203" y="4005263"/>
            <a:ext cx="5408084" cy="240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4" descr="见利忘义-辛苦的办事员"/>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96052" y="4081468"/>
            <a:ext cx="4883149" cy="233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5" descr="违法乱纪-交换"/>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1201" y="1263650"/>
            <a:ext cx="5175251"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6" descr="损人利己-上头太阳 下头“雨”"/>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64304" y="1187450"/>
            <a:ext cx="4891617"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bwMode="auto">
          <a:xfrm>
            <a:off x="2868084" y="203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 calcmode="lin" valueType="num">
                                      <p:cBhvr>
                                        <p:cTn id="9" dur="1000" fill="hold"/>
                                        <p:tgtEl>
                                          <p:spTgt spid="337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strips(downLeft)">
                                      <p:cBhvr>
                                        <p:cTn id="15" dur="500"/>
                                        <p:tgtEl>
                                          <p:spTgt spid="33797"/>
                                        </p:tgtEl>
                                      </p:cBhvr>
                                    </p:animEffect>
                                  </p:childTnLst>
                                  <p:subTnLst>
                                    <p:cmd type="evt" cmd="onstopaudio">
                                      <p:cBhvr>
                                        <p:cTn display="0" masterRel="sameClick">
                                          <p:stCondLst>
                                            <p:cond evt="begin" delay="0">
                                              <p:tn val="13"/>
                                            </p:cond>
                                          </p:stCondLst>
                                        </p:cTn>
                                        <p:tgtEl>
                                          <p:sldTgt/>
                                        </p:tgtEl>
                                      </p:cBhvr>
                                    </p:cmd>
                                  </p:sub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3796"/>
                                        </p:tgtEl>
                                        <p:attrNameLst>
                                          <p:attrName>style.visibility</p:attrName>
                                        </p:attrNameLst>
                                      </p:cBhvr>
                                      <p:to>
                                        <p:strVal val="visible"/>
                                      </p:to>
                                    </p:set>
                                    <p:anim calcmode="lin" valueType="num">
                                      <p:cBhvr>
                                        <p:cTn id="20" dur="1000" fill="hold"/>
                                        <p:tgtEl>
                                          <p:spTgt spid="33796"/>
                                        </p:tgtEl>
                                        <p:attrNameLst>
                                          <p:attrName>ppt_w</p:attrName>
                                        </p:attrNameLst>
                                      </p:cBhvr>
                                      <p:tavLst>
                                        <p:tav tm="0">
                                          <p:val>
                                            <p:fltVal val="0"/>
                                          </p:val>
                                        </p:tav>
                                        <p:tav tm="100000">
                                          <p:val>
                                            <p:strVal val="#ppt_w"/>
                                          </p:val>
                                        </p:tav>
                                      </p:tavLst>
                                    </p:anim>
                                    <p:anim calcmode="lin" valueType="num">
                                      <p:cBhvr>
                                        <p:cTn id="21" dur="1000" fill="hold"/>
                                        <p:tgtEl>
                                          <p:spTgt spid="33796"/>
                                        </p:tgtEl>
                                        <p:attrNameLst>
                                          <p:attrName>ppt_h</p:attrName>
                                        </p:attrNameLst>
                                      </p:cBhvr>
                                      <p:tavLst>
                                        <p:tav tm="0">
                                          <p:val>
                                            <p:fltVal val="0"/>
                                          </p:val>
                                        </p:tav>
                                        <p:tav tm="100000">
                                          <p:val>
                                            <p:strVal val="#ppt_h"/>
                                          </p:val>
                                        </p:tav>
                                      </p:tavLst>
                                    </p:anim>
                                    <p:anim calcmode="lin" valueType="num">
                                      <p:cBhvr>
                                        <p:cTn id="22" dur="1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3796"/>
                                        </p:tgtEl>
                                        <p:attrNameLst>
                                          <p:attrName>ppt_y</p:attrName>
                                        </p:attrNameLst>
                                      </p:cBhvr>
                                      <p:tavLst>
                                        <p:tav tm="0" fmla="#ppt_y+(sin(-2*pi*(1-$))*-#ppt_x+cos(-2*pi*(1-$))*(1-#ppt_y))*(1-$)">
                                          <p:val>
                                            <p:fltVal val="0"/>
                                          </p:val>
                                        </p:tav>
                                        <p:tav tm="100000">
                                          <p:val>
                                            <p:fltVal val="1"/>
                                          </p:val>
                                        </p:tav>
                                      </p:tavLst>
                                    </p:anim>
                                  </p:childTnLst>
                                  <p:subTnLst>
                                    <p:cmd type="evt" cmd="onstopaudio">
                                      <p:cBhvr>
                                        <p:cTn display="0" masterRel="sameClick">
                                          <p:stCondLst>
                                            <p:cond evt="begin" delay="0">
                                              <p:tn val="18"/>
                                            </p:cond>
                                          </p:stCondLst>
                                        </p:cTn>
                                        <p:tgtEl>
                                          <p:sldTgt/>
                                        </p:tgtEl>
                                      </p:cBhvr>
                                    </p:cmd>
                                  </p:sub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3798"/>
                                        </p:tgtEl>
                                        <p:attrNameLst>
                                          <p:attrName>style.visibility</p:attrName>
                                        </p:attrNameLst>
                                      </p:cBhvr>
                                      <p:to>
                                        <p:strVal val="visible"/>
                                      </p:to>
                                    </p:set>
                                    <p:animEffect transition="in" filter="strips(downLeft)">
                                      <p:cBhvr>
                                        <p:cTn id="28" dur="500"/>
                                        <p:tgtEl>
                                          <p:spTgt spid="33798"/>
                                        </p:tgtEl>
                                      </p:cBhvr>
                                    </p:animEffec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5"/>
          <p:cNvSpPr txBox="1">
            <a:spLocks noChangeArrowheads="1"/>
          </p:cNvSpPr>
          <p:nvPr/>
        </p:nvSpPr>
        <p:spPr bwMode="auto">
          <a:xfrm>
            <a:off x="2336800" y="1027114"/>
            <a:ext cx="96520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defRPr/>
            </a:pPr>
            <a:r>
              <a:rPr lang="en-US" altLang="zh-CN" sz="2800" dirty="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2018</a:t>
            </a:r>
            <a:r>
              <a:rPr lang="zh-CN" altLang="en-US" sz="2800" dirty="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年长春长生生物狂犬疫苗</a:t>
            </a:r>
          </a:p>
        </p:txBody>
      </p:sp>
      <p:pic>
        <p:nvPicPr>
          <p:cNvPr id="121859" name="Picture 2" descr="https://timgsa.baidu.com/timg?image&amp;quality=80&amp;size=b9999_10000&amp;sec=1534061582431&amp;di=bbeaf565a71e1a386d6ca325e6ac05fe&amp;imgtype=0&amp;src=http%3A%2F%2Fstatic.chayuqing.com%2Fd17c7812aa116b2aa36296688096695d.jpg%3Fwatermark%2F1%2Fimage%2FaHR0cDovL3d3dy5pamlhbmRhby5jb20vd3AtY29udGVudC91cGxvYWRzLzIwMTUvMDMv6Zq8MS5wbmc%3D%2Fdissolve%2F100%2Fgravity%2FCenter%2Fdx%2F1%2Fd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8003" y="1951038"/>
            <a:ext cx="6218767" cy="470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5586" name="Picture 2"/>
          <p:cNvPicPr>
            <a:picLocks noChangeAspect="1" noChangeArrowheads="1"/>
          </p:cNvPicPr>
          <p:nvPr/>
        </p:nvPicPr>
        <p:blipFill>
          <a:blip r:embed="rId3" cstate="print"/>
          <a:srcRect/>
          <a:stretch>
            <a:fillRect/>
          </a:stretch>
        </p:blipFill>
        <p:spPr bwMode="auto">
          <a:xfrm>
            <a:off x="304800" y="2133605"/>
            <a:ext cx="5054600" cy="4340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组合 5"/>
          <p:cNvGrpSpPr/>
          <p:nvPr/>
        </p:nvGrpSpPr>
        <p:grpSpPr bwMode="auto">
          <a:xfrm>
            <a:off x="2868084" y="203200"/>
            <a:ext cx="6942667" cy="615950"/>
            <a:chOff x="3071801" y="1285866"/>
            <a:chExt cx="5206970" cy="615553"/>
          </a:xfrm>
        </p:grpSpPr>
        <p:sp>
          <p:nvSpPr>
            <p:cNvPr id="7"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1559986" y="1590675"/>
            <a:ext cx="941916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a:t>
            </a:r>
            <a:r>
              <a:rPr lang="zh-CN" altLang="en-US" sz="2800" dirty="0">
                <a:solidFill>
                  <a:srgbClr val="C00000"/>
                </a:solidFill>
                <a:latin typeface="宋体" panose="02010600030101010101" pitchFamily="2" charset="-122"/>
                <a:ea typeface="宋体" panose="02010600030101010101" pitchFamily="2" charset="-122"/>
              </a:rPr>
              <a:t>讨论</a:t>
            </a:r>
            <a:r>
              <a:rPr lang="en-US" altLang="zh-CN" sz="2800" dirty="0">
                <a:solidFill>
                  <a:srgbClr val="C00000"/>
                </a:solidFill>
                <a:latin typeface="宋体" panose="02010600030101010101" pitchFamily="2" charset="-122"/>
                <a:ea typeface="宋体" panose="02010600030101010101" pitchFamily="2" charset="-122"/>
              </a:rPr>
              <a:t>】</a:t>
            </a:r>
            <a:r>
              <a:rPr lang="zh-CN" altLang="en-US" sz="2800" dirty="0">
                <a:solidFill>
                  <a:srgbClr val="C00000"/>
                </a:solidFill>
                <a:latin typeface="宋体" panose="02010600030101010101" pitchFamily="2" charset="-122"/>
                <a:ea typeface="宋体" panose="02010600030101010101" pitchFamily="2" charset="-122"/>
              </a:rPr>
              <a:t>人是动物吗？人和动物有区别吗？</a:t>
            </a:r>
          </a:p>
        </p:txBody>
      </p:sp>
      <p:pic>
        <p:nvPicPr>
          <p:cNvPr id="51203"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8565" y="2656113"/>
            <a:ext cx="4095749" cy="3755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6" name="组合 5"/>
          <p:cNvGrpSpPr/>
          <p:nvPr/>
        </p:nvGrpSpPr>
        <p:grpSpPr bwMode="auto">
          <a:xfrm>
            <a:off x="2868086" y="203200"/>
            <a:ext cx="5564716" cy="615950"/>
            <a:chOff x="3071801" y="1285866"/>
            <a:chExt cx="4173469" cy="615553"/>
          </a:xfrm>
        </p:grpSpPr>
        <p:sp>
          <p:nvSpPr>
            <p:cNvPr id="7"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descr="5efb658bcfcf[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600200"/>
            <a:ext cx="1729317"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3" name="AutoShape 6"/>
          <p:cNvSpPr>
            <a:spLocks noChangeArrowheads="1"/>
          </p:cNvSpPr>
          <p:nvPr/>
        </p:nvSpPr>
        <p:spPr bwMode="auto">
          <a:xfrm>
            <a:off x="1422400" y="3505200"/>
            <a:ext cx="9865784" cy="2171700"/>
          </a:xfrm>
          <a:prstGeom prst="cloudCallout">
            <a:avLst>
              <a:gd name="adj1" fmla="val -41009"/>
              <a:gd name="adj2" fmla="val -79898"/>
            </a:avLst>
          </a:prstGeom>
          <a:noFill/>
          <a:ln w="9525">
            <a:solidFill>
              <a:srgbClr val="C00000"/>
            </a:solidFill>
            <a:round/>
          </a:ln>
          <a:extLst>
            <a:ext uri="{909E8E84-426E-40DD-AFC4-6F175D3DCCD1}">
              <a14:hiddenFill xmlns:a14="http://schemas.microsoft.com/office/drawing/2010/main" xmlns="">
                <a:solidFill>
                  <a:srgbClr val="FFFFFF"/>
                </a:solidFill>
              </a14:hiddenFill>
            </a:ext>
          </a:extLst>
        </p:spPr>
        <p:txBody>
          <a:bodyPr/>
          <a:lstStyle/>
          <a:p>
            <a:pPr algn="ctr" eaLnBrk="1" hangingPunct="1">
              <a:buFont typeface="Wingdings" panose="05000000000000000000" pitchFamily="2" charset="2"/>
              <a:buNone/>
            </a:pPr>
            <a:endParaRPr lang="zh-CN" altLang="en-US" b="1">
              <a:solidFill>
                <a:srgbClr val="FFFFFF"/>
              </a:solidFill>
              <a:latin typeface="Arial" panose="020B0604020202020204" pitchFamily="34" charset="0"/>
              <a:ea typeface="宋体" panose="02010600030101010101" pitchFamily="2" charset="-122"/>
            </a:endParaRPr>
          </a:p>
        </p:txBody>
      </p:sp>
      <p:pic>
        <p:nvPicPr>
          <p:cNvPr id="87047" name="Picture 7" descr="untitle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128000" y="2209800"/>
            <a:ext cx="147531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8" name="Picture 8" descr="untitle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96000" y="1981200"/>
            <a:ext cx="2296584"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9" name="Text Box 9"/>
          <p:cNvSpPr txBox="1">
            <a:spLocks noChangeArrowheads="1"/>
          </p:cNvSpPr>
          <p:nvPr/>
        </p:nvSpPr>
        <p:spPr bwMode="auto">
          <a:xfrm>
            <a:off x="3454400" y="4191005"/>
            <a:ext cx="6436784" cy="523875"/>
          </a:xfrm>
          <a:prstGeom prst="rect">
            <a:avLst/>
          </a:prstGeom>
          <a:noFill/>
          <a:ln>
            <a:noFill/>
          </a:ln>
          <a:effectLst/>
        </p:spPr>
        <p:txBody>
          <a:bodyPr>
            <a:spAutoFit/>
          </a:bodyPr>
          <a:lstStyle/>
          <a:p>
            <a:pPr eaLnBrk="1" hangingPunct="1">
              <a:buFont typeface="Wingdings" panose="05000000000000000000" pitchFamily="2" charset="2"/>
              <a:buNone/>
              <a:defRPr/>
            </a:pPr>
            <a:r>
              <a:rPr lang="en-US" altLang="zh-CN" sz="2800" b="1" dirty="0">
                <a:solidFill>
                  <a:srgbClr val="C00000"/>
                </a:solidFill>
                <a:latin typeface="宋体" panose="02010600030101010101" pitchFamily="2" charset="-122"/>
                <a:ea typeface="宋体" panose="02010600030101010101" pitchFamily="2" charset="-122"/>
              </a:rPr>
              <a:t>【</a:t>
            </a:r>
            <a:r>
              <a:rPr lang="zh-CN" altLang="en-US" sz="2800" b="1" dirty="0">
                <a:solidFill>
                  <a:srgbClr val="C00000"/>
                </a:solidFill>
                <a:latin typeface="宋体" panose="02010600030101010101" pitchFamily="2" charset="-122"/>
                <a:ea typeface="宋体" panose="02010600030101010101" pitchFamily="2" charset="-122"/>
              </a:rPr>
              <a:t>讨论</a:t>
            </a:r>
            <a:r>
              <a:rPr lang="en-US" altLang="zh-CN" sz="2800" b="1" dirty="0">
                <a:solidFill>
                  <a:srgbClr val="C00000"/>
                </a:solidFill>
                <a:latin typeface="宋体" panose="02010600030101010101" pitchFamily="2" charset="-122"/>
                <a:ea typeface="宋体" panose="02010600030101010101" pitchFamily="2" charset="-122"/>
              </a:rPr>
              <a:t>】</a:t>
            </a:r>
            <a:r>
              <a:rPr lang="zh-CN" altLang="en-US" sz="2800" b="1" dirty="0">
                <a:solidFill>
                  <a:srgbClr val="C00000"/>
                </a:solidFill>
                <a:effectLst>
                  <a:outerShdw blurRad="38100" dist="38100" dir="2700000" algn="tl">
                    <a:srgbClr val="FFFFFF"/>
                  </a:outerShdw>
                </a:effectLst>
                <a:latin typeface="宋体" panose="02010600030101010101" pitchFamily="2" charset="-122"/>
                <a:ea typeface="宋体" panose="02010600030101010101" pitchFamily="2" charset="-122"/>
              </a:rPr>
              <a:t>个人主义的危害</a:t>
            </a:r>
            <a:r>
              <a:rPr lang="zh-CN" altLang="en-US" sz="2800" b="1" dirty="0">
                <a:solidFill>
                  <a:srgbClr val="C00000"/>
                </a:solidFill>
                <a:latin typeface="宋体" panose="02010600030101010101" pitchFamily="2" charset="-122"/>
                <a:ea typeface="宋体" panose="02010600030101010101" pitchFamily="2" charset="-122"/>
              </a:rPr>
              <a:t>？</a:t>
            </a:r>
          </a:p>
        </p:txBody>
      </p:sp>
      <p:pic>
        <p:nvPicPr>
          <p:cNvPr id="87050" name="Picture 10" descr="untitled"/>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54400" y="1752600"/>
            <a:ext cx="3922184" cy="202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组合 11"/>
          <p:cNvGrpSpPr/>
          <p:nvPr/>
        </p:nvGrpSpPr>
        <p:grpSpPr bwMode="auto">
          <a:xfrm>
            <a:off x="2868084" y="203200"/>
            <a:ext cx="6942667" cy="615950"/>
            <a:chOff x="3071801" y="1285866"/>
            <a:chExt cx="5206970" cy="615553"/>
          </a:xfrm>
        </p:grpSpPr>
        <p:sp>
          <p:nvSpPr>
            <p:cNvPr id="13"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4" name="矩形 13"/>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wipe(down)">
                                      <p:cBhvr>
                                        <p:cTn id="7" dur="290">
                                          <p:stCondLst>
                                            <p:cond delay="0"/>
                                          </p:stCondLst>
                                        </p:cTn>
                                        <p:tgtEl>
                                          <p:spTgt spid="87048"/>
                                        </p:tgtEl>
                                      </p:cBhvr>
                                    </p:animEffect>
                                    <p:anim calcmode="lin" valueType="num">
                                      <p:cBhvr>
                                        <p:cTn id="8" dur="911" tmFilter="0,0; 0.14,0.36; 0.43,0.73; 0.71,0.91; 1.0,1.0">
                                          <p:stCondLst>
                                            <p:cond delay="0"/>
                                          </p:stCondLst>
                                        </p:cTn>
                                        <p:tgtEl>
                                          <p:spTgt spid="8704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704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704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704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7048"/>
                                        </p:tgtEl>
                                        <p:attrNameLst>
                                          <p:attrName>ppt_y</p:attrName>
                                        </p:attrNameLst>
                                      </p:cBhvr>
                                      <p:tavLst>
                                        <p:tav tm="0" fmla="#ppt_y-sin(pi*$)/81">
                                          <p:val>
                                            <p:fltVal val="0"/>
                                          </p:val>
                                        </p:tav>
                                        <p:tav tm="100000">
                                          <p:val>
                                            <p:fltVal val="1"/>
                                          </p:val>
                                        </p:tav>
                                      </p:tavLst>
                                    </p:anim>
                                    <p:animScale>
                                      <p:cBhvr>
                                        <p:cTn id="13" dur="13">
                                          <p:stCondLst>
                                            <p:cond delay="325"/>
                                          </p:stCondLst>
                                        </p:cTn>
                                        <p:tgtEl>
                                          <p:spTgt spid="87048"/>
                                        </p:tgtEl>
                                      </p:cBhvr>
                                      <p:to x="100000" y="60000"/>
                                    </p:animScale>
                                    <p:animScale>
                                      <p:cBhvr>
                                        <p:cTn id="14" dur="83" decel="50000">
                                          <p:stCondLst>
                                            <p:cond delay="338"/>
                                          </p:stCondLst>
                                        </p:cTn>
                                        <p:tgtEl>
                                          <p:spTgt spid="87048"/>
                                        </p:tgtEl>
                                      </p:cBhvr>
                                      <p:to x="100000" y="100000"/>
                                    </p:animScale>
                                    <p:animScale>
                                      <p:cBhvr>
                                        <p:cTn id="15" dur="13">
                                          <p:stCondLst>
                                            <p:cond delay="656"/>
                                          </p:stCondLst>
                                        </p:cTn>
                                        <p:tgtEl>
                                          <p:spTgt spid="87048"/>
                                        </p:tgtEl>
                                      </p:cBhvr>
                                      <p:to x="100000" y="80000"/>
                                    </p:animScale>
                                    <p:animScale>
                                      <p:cBhvr>
                                        <p:cTn id="16" dur="83" decel="50000">
                                          <p:stCondLst>
                                            <p:cond delay="669"/>
                                          </p:stCondLst>
                                        </p:cTn>
                                        <p:tgtEl>
                                          <p:spTgt spid="87048"/>
                                        </p:tgtEl>
                                      </p:cBhvr>
                                      <p:to x="100000" y="100000"/>
                                    </p:animScale>
                                    <p:animScale>
                                      <p:cBhvr>
                                        <p:cTn id="17" dur="13">
                                          <p:stCondLst>
                                            <p:cond delay="821"/>
                                          </p:stCondLst>
                                        </p:cTn>
                                        <p:tgtEl>
                                          <p:spTgt spid="87048"/>
                                        </p:tgtEl>
                                      </p:cBhvr>
                                      <p:to x="100000" y="90000"/>
                                    </p:animScale>
                                    <p:animScale>
                                      <p:cBhvr>
                                        <p:cTn id="18" dur="83" decel="50000">
                                          <p:stCondLst>
                                            <p:cond delay="834"/>
                                          </p:stCondLst>
                                        </p:cTn>
                                        <p:tgtEl>
                                          <p:spTgt spid="87048"/>
                                        </p:tgtEl>
                                      </p:cBhvr>
                                      <p:to x="100000" y="100000"/>
                                    </p:animScale>
                                    <p:animScale>
                                      <p:cBhvr>
                                        <p:cTn id="19" dur="13">
                                          <p:stCondLst>
                                            <p:cond delay="904"/>
                                          </p:stCondLst>
                                        </p:cTn>
                                        <p:tgtEl>
                                          <p:spTgt spid="87048"/>
                                        </p:tgtEl>
                                      </p:cBhvr>
                                      <p:to x="100000" y="95000"/>
                                    </p:animScale>
                                    <p:animScale>
                                      <p:cBhvr>
                                        <p:cTn id="20" dur="83" decel="50000">
                                          <p:stCondLst>
                                            <p:cond delay="917"/>
                                          </p:stCondLst>
                                        </p:cTn>
                                        <p:tgtEl>
                                          <p:spTgt spid="87048"/>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87047"/>
                                        </p:tgtEl>
                                        <p:attrNameLst>
                                          <p:attrName>style.visibility</p:attrName>
                                        </p:attrNameLst>
                                      </p:cBhvr>
                                      <p:to>
                                        <p:strVal val="visible"/>
                                      </p:to>
                                    </p:set>
                                    <p:animEffect transition="in" filter="wipe(down)">
                                      <p:cBhvr>
                                        <p:cTn id="24" dur="290">
                                          <p:stCondLst>
                                            <p:cond delay="0"/>
                                          </p:stCondLst>
                                        </p:cTn>
                                        <p:tgtEl>
                                          <p:spTgt spid="87047"/>
                                        </p:tgtEl>
                                      </p:cBhvr>
                                    </p:animEffect>
                                    <p:anim calcmode="lin" valueType="num">
                                      <p:cBhvr>
                                        <p:cTn id="25" dur="911" tmFilter="0,0; 0.14,0.36; 0.43,0.73; 0.71,0.91; 1.0,1.0">
                                          <p:stCondLst>
                                            <p:cond delay="0"/>
                                          </p:stCondLst>
                                        </p:cTn>
                                        <p:tgtEl>
                                          <p:spTgt spid="87047"/>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87047"/>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87047"/>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87047"/>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87047"/>
                                        </p:tgtEl>
                                        <p:attrNameLst>
                                          <p:attrName>ppt_y</p:attrName>
                                        </p:attrNameLst>
                                      </p:cBhvr>
                                      <p:tavLst>
                                        <p:tav tm="0" fmla="#ppt_y-sin(pi*$)/81">
                                          <p:val>
                                            <p:fltVal val="0"/>
                                          </p:val>
                                        </p:tav>
                                        <p:tav tm="100000">
                                          <p:val>
                                            <p:fltVal val="1"/>
                                          </p:val>
                                        </p:tav>
                                      </p:tavLst>
                                    </p:anim>
                                    <p:animScale>
                                      <p:cBhvr>
                                        <p:cTn id="30" dur="13">
                                          <p:stCondLst>
                                            <p:cond delay="325"/>
                                          </p:stCondLst>
                                        </p:cTn>
                                        <p:tgtEl>
                                          <p:spTgt spid="87047"/>
                                        </p:tgtEl>
                                      </p:cBhvr>
                                      <p:to x="100000" y="60000"/>
                                    </p:animScale>
                                    <p:animScale>
                                      <p:cBhvr>
                                        <p:cTn id="31" dur="83" decel="50000">
                                          <p:stCondLst>
                                            <p:cond delay="338"/>
                                          </p:stCondLst>
                                        </p:cTn>
                                        <p:tgtEl>
                                          <p:spTgt spid="87047"/>
                                        </p:tgtEl>
                                      </p:cBhvr>
                                      <p:to x="100000" y="100000"/>
                                    </p:animScale>
                                    <p:animScale>
                                      <p:cBhvr>
                                        <p:cTn id="32" dur="13">
                                          <p:stCondLst>
                                            <p:cond delay="656"/>
                                          </p:stCondLst>
                                        </p:cTn>
                                        <p:tgtEl>
                                          <p:spTgt spid="87047"/>
                                        </p:tgtEl>
                                      </p:cBhvr>
                                      <p:to x="100000" y="80000"/>
                                    </p:animScale>
                                    <p:animScale>
                                      <p:cBhvr>
                                        <p:cTn id="33" dur="83" decel="50000">
                                          <p:stCondLst>
                                            <p:cond delay="669"/>
                                          </p:stCondLst>
                                        </p:cTn>
                                        <p:tgtEl>
                                          <p:spTgt spid="87047"/>
                                        </p:tgtEl>
                                      </p:cBhvr>
                                      <p:to x="100000" y="100000"/>
                                    </p:animScale>
                                    <p:animScale>
                                      <p:cBhvr>
                                        <p:cTn id="34" dur="13">
                                          <p:stCondLst>
                                            <p:cond delay="821"/>
                                          </p:stCondLst>
                                        </p:cTn>
                                        <p:tgtEl>
                                          <p:spTgt spid="87047"/>
                                        </p:tgtEl>
                                      </p:cBhvr>
                                      <p:to x="100000" y="90000"/>
                                    </p:animScale>
                                    <p:animScale>
                                      <p:cBhvr>
                                        <p:cTn id="35" dur="83" decel="50000">
                                          <p:stCondLst>
                                            <p:cond delay="834"/>
                                          </p:stCondLst>
                                        </p:cTn>
                                        <p:tgtEl>
                                          <p:spTgt spid="87047"/>
                                        </p:tgtEl>
                                      </p:cBhvr>
                                      <p:to x="100000" y="100000"/>
                                    </p:animScale>
                                    <p:animScale>
                                      <p:cBhvr>
                                        <p:cTn id="36" dur="13">
                                          <p:stCondLst>
                                            <p:cond delay="904"/>
                                          </p:stCondLst>
                                        </p:cTn>
                                        <p:tgtEl>
                                          <p:spTgt spid="87047"/>
                                        </p:tgtEl>
                                      </p:cBhvr>
                                      <p:to x="100000" y="95000"/>
                                    </p:animScale>
                                    <p:animScale>
                                      <p:cBhvr>
                                        <p:cTn id="37" dur="83" decel="50000">
                                          <p:stCondLst>
                                            <p:cond delay="917"/>
                                          </p:stCondLst>
                                        </p:cTn>
                                        <p:tgtEl>
                                          <p:spTgt spid="87047"/>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87050"/>
                                        </p:tgtEl>
                                        <p:attrNameLst>
                                          <p:attrName>style.visibility</p:attrName>
                                        </p:attrNameLst>
                                      </p:cBhvr>
                                      <p:to>
                                        <p:strVal val="visible"/>
                                      </p:to>
                                    </p:set>
                                    <p:animEffect transition="in" filter="wipe(down)">
                                      <p:cBhvr>
                                        <p:cTn id="41" dur="290">
                                          <p:stCondLst>
                                            <p:cond delay="0"/>
                                          </p:stCondLst>
                                        </p:cTn>
                                        <p:tgtEl>
                                          <p:spTgt spid="87050"/>
                                        </p:tgtEl>
                                      </p:cBhvr>
                                    </p:animEffect>
                                    <p:anim calcmode="lin" valueType="num">
                                      <p:cBhvr>
                                        <p:cTn id="42" dur="911" tmFilter="0,0; 0.14,0.36; 0.43,0.73; 0.71,0.91; 1.0,1.0">
                                          <p:stCondLst>
                                            <p:cond delay="0"/>
                                          </p:stCondLst>
                                        </p:cTn>
                                        <p:tgtEl>
                                          <p:spTgt spid="87050"/>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87050"/>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87050"/>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87050"/>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87050"/>
                                        </p:tgtEl>
                                        <p:attrNameLst>
                                          <p:attrName>ppt_y</p:attrName>
                                        </p:attrNameLst>
                                      </p:cBhvr>
                                      <p:tavLst>
                                        <p:tav tm="0" fmla="#ppt_y-sin(pi*$)/81">
                                          <p:val>
                                            <p:fltVal val="0"/>
                                          </p:val>
                                        </p:tav>
                                        <p:tav tm="100000">
                                          <p:val>
                                            <p:fltVal val="1"/>
                                          </p:val>
                                        </p:tav>
                                      </p:tavLst>
                                    </p:anim>
                                    <p:animScale>
                                      <p:cBhvr>
                                        <p:cTn id="47" dur="13">
                                          <p:stCondLst>
                                            <p:cond delay="325"/>
                                          </p:stCondLst>
                                        </p:cTn>
                                        <p:tgtEl>
                                          <p:spTgt spid="87050"/>
                                        </p:tgtEl>
                                      </p:cBhvr>
                                      <p:to x="100000" y="60000"/>
                                    </p:animScale>
                                    <p:animScale>
                                      <p:cBhvr>
                                        <p:cTn id="48" dur="83" decel="50000">
                                          <p:stCondLst>
                                            <p:cond delay="338"/>
                                          </p:stCondLst>
                                        </p:cTn>
                                        <p:tgtEl>
                                          <p:spTgt spid="87050"/>
                                        </p:tgtEl>
                                      </p:cBhvr>
                                      <p:to x="100000" y="100000"/>
                                    </p:animScale>
                                    <p:animScale>
                                      <p:cBhvr>
                                        <p:cTn id="49" dur="13">
                                          <p:stCondLst>
                                            <p:cond delay="656"/>
                                          </p:stCondLst>
                                        </p:cTn>
                                        <p:tgtEl>
                                          <p:spTgt spid="87050"/>
                                        </p:tgtEl>
                                      </p:cBhvr>
                                      <p:to x="100000" y="80000"/>
                                    </p:animScale>
                                    <p:animScale>
                                      <p:cBhvr>
                                        <p:cTn id="50" dur="83" decel="50000">
                                          <p:stCondLst>
                                            <p:cond delay="669"/>
                                          </p:stCondLst>
                                        </p:cTn>
                                        <p:tgtEl>
                                          <p:spTgt spid="87050"/>
                                        </p:tgtEl>
                                      </p:cBhvr>
                                      <p:to x="100000" y="100000"/>
                                    </p:animScale>
                                    <p:animScale>
                                      <p:cBhvr>
                                        <p:cTn id="51" dur="13">
                                          <p:stCondLst>
                                            <p:cond delay="821"/>
                                          </p:stCondLst>
                                        </p:cTn>
                                        <p:tgtEl>
                                          <p:spTgt spid="87050"/>
                                        </p:tgtEl>
                                      </p:cBhvr>
                                      <p:to x="100000" y="90000"/>
                                    </p:animScale>
                                    <p:animScale>
                                      <p:cBhvr>
                                        <p:cTn id="52" dur="83" decel="50000">
                                          <p:stCondLst>
                                            <p:cond delay="834"/>
                                          </p:stCondLst>
                                        </p:cTn>
                                        <p:tgtEl>
                                          <p:spTgt spid="87050"/>
                                        </p:tgtEl>
                                      </p:cBhvr>
                                      <p:to x="100000" y="100000"/>
                                    </p:animScale>
                                    <p:animScale>
                                      <p:cBhvr>
                                        <p:cTn id="53" dur="13">
                                          <p:stCondLst>
                                            <p:cond delay="904"/>
                                          </p:stCondLst>
                                        </p:cTn>
                                        <p:tgtEl>
                                          <p:spTgt spid="87050"/>
                                        </p:tgtEl>
                                      </p:cBhvr>
                                      <p:to x="100000" y="95000"/>
                                    </p:animScale>
                                    <p:animScale>
                                      <p:cBhvr>
                                        <p:cTn id="54" dur="83" decel="50000">
                                          <p:stCondLst>
                                            <p:cond delay="917"/>
                                          </p:stCondLst>
                                        </p:cTn>
                                        <p:tgtEl>
                                          <p:spTgt spid="87050"/>
                                        </p:tgtEl>
                                      </p:cBhvr>
                                      <p:to x="100000" y="100000"/>
                                    </p:animScale>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914400" y="1096968"/>
            <a:ext cx="6807200" cy="523875"/>
          </a:xfrm>
          <a:prstGeom prst="rect">
            <a:avLst/>
          </a:prstGeom>
          <a:noFill/>
          <a:ln>
            <a:noFill/>
          </a:ln>
          <a:effectLst/>
        </p:spPr>
        <p:txBody>
          <a:bodyPr>
            <a:spAutoFit/>
          </a:bodyPr>
          <a:lstStyle/>
          <a:p>
            <a:pPr eaLnBrk="1" hangingPunct="1">
              <a:buFont typeface="Wingdings" panose="05000000000000000000" pitchFamily="2" charset="2"/>
              <a:buNone/>
              <a:defRPr/>
            </a:pPr>
            <a:r>
              <a:rPr lang="zh-CN" altLang="en-US" sz="2800" b="1" dirty="0">
                <a:solidFill>
                  <a:srgbClr val="FF3300"/>
                </a:solidFill>
                <a:effectLst>
                  <a:outerShdw blurRad="38100" dist="38100" dir="2700000" algn="tl">
                    <a:srgbClr val="FFFFFF"/>
                  </a:outerShdw>
                </a:effectLst>
                <a:latin typeface="宋体" panose="02010600030101010101" pitchFamily="2" charset="-122"/>
                <a:ea typeface="宋体" panose="02010600030101010101" pitchFamily="2" charset="-122"/>
              </a:rPr>
              <a:t>个人主义的危害：</a:t>
            </a:r>
          </a:p>
        </p:txBody>
      </p:sp>
      <p:sp>
        <p:nvSpPr>
          <p:cNvPr id="88067" name="Text Box 3"/>
          <p:cNvSpPr txBox="1">
            <a:spLocks noChangeArrowheads="1"/>
          </p:cNvSpPr>
          <p:nvPr/>
        </p:nvSpPr>
        <p:spPr bwMode="auto">
          <a:xfrm>
            <a:off x="508000" y="1676400"/>
            <a:ext cx="11277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第一，从出发点看，个人主义以自我为中心，片面强调个人、家庭的利益，而不顾他人、集体和社会的利益。</a:t>
            </a:r>
            <a:r>
              <a:rPr lang="zh-CN" altLang="en-US" sz="2800" dirty="0">
                <a:solidFill>
                  <a:srgbClr val="FF3300"/>
                </a:solidFill>
                <a:latin typeface="宋体" panose="02010600030101010101" pitchFamily="2" charset="-122"/>
                <a:ea typeface="宋体" panose="02010600030101010101" pitchFamily="2" charset="-122"/>
              </a:rPr>
              <a:t>它对人们的思想产生极大的腐蚀作用。</a:t>
            </a:r>
          </a:p>
        </p:txBody>
      </p:sp>
      <p:sp>
        <p:nvSpPr>
          <p:cNvPr id="88068" name="Text Box 4"/>
          <p:cNvSpPr txBox="1">
            <a:spLocks noChangeArrowheads="1"/>
          </p:cNvSpPr>
          <p:nvPr/>
        </p:nvSpPr>
        <p:spPr bwMode="auto">
          <a:xfrm>
            <a:off x="431803" y="3276600"/>
            <a:ext cx="1079076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第二，从结果看，个人主义把个性解放、个性自由作为人生追求的惟一价值目标。</a:t>
            </a:r>
            <a:r>
              <a:rPr lang="zh-CN" altLang="en-US" sz="2800" dirty="0">
                <a:solidFill>
                  <a:srgbClr val="FF3300"/>
                </a:solidFill>
                <a:latin typeface="宋体" panose="02010600030101010101" pitchFamily="2" charset="-122"/>
                <a:ea typeface="宋体" panose="02010600030101010101" pitchFamily="2" charset="-122"/>
              </a:rPr>
              <a:t>它必然导致人与人之间的残酷斗争，危害社会稳定。</a:t>
            </a:r>
          </a:p>
        </p:txBody>
      </p:sp>
      <p:sp>
        <p:nvSpPr>
          <p:cNvPr id="88069" name="Text Box 5"/>
          <p:cNvSpPr txBox="1">
            <a:spLocks noChangeArrowheads="1"/>
          </p:cNvSpPr>
          <p:nvPr/>
        </p:nvSpPr>
        <p:spPr bwMode="auto">
          <a:xfrm>
            <a:off x="609603" y="4876800"/>
            <a:ext cx="1109556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第三，个人主义片面强调个人兴趣、爱好的至上性，</a:t>
            </a:r>
            <a:r>
              <a:rPr lang="zh-CN" altLang="en-US" sz="2800" dirty="0">
                <a:solidFill>
                  <a:srgbClr val="FF3300"/>
                </a:solidFill>
                <a:latin typeface="宋体" panose="02010600030101010101" pitchFamily="2" charset="-122"/>
                <a:ea typeface="宋体" panose="02010600030101010101" pitchFamily="2" charset="-122"/>
              </a:rPr>
              <a:t>导致人们对社会主义的集体主义的信仰危机，我行我素，乃至违法犯罪而不能自拔。</a:t>
            </a:r>
          </a:p>
        </p:txBody>
      </p:sp>
      <p:grpSp>
        <p:nvGrpSpPr>
          <p:cNvPr id="7" name="组合 6"/>
          <p:cNvGrpSpPr/>
          <p:nvPr/>
        </p:nvGrpSpPr>
        <p:grpSpPr bwMode="auto">
          <a:xfrm>
            <a:off x="2868084" y="203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88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5" fill="hold" grpId="0" nodeType="clickEffect">
                                  <p:stCondLst>
                                    <p:cond delay="0"/>
                                  </p:stCondLst>
                                  <p:childTnLst>
                                    <p:set>
                                      <p:cBhvr>
                                        <p:cTn id="10" dur="1" fill="hold">
                                          <p:stCondLst>
                                            <p:cond delay="0"/>
                                          </p:stCondLst>
                                        </p:cTn>
                                        <p:tgtEl>
                                          <p:spTgt spid="88067"/>
                                        </p:tgtEl>
                                        <p:attrNameLst>
                                          <p:attrName>style.visibility</p:attrName>
                                        </p:attrNameLst>
                                      </p:cBhvr>
                                      <p:to>
                                        <p:strVal val="visible"/>
                                      </p:to>
                                    </p:set>
                                    <p:animEffect transition="in" filter="randombar(vertical)">
                                      <p:cBhvr>
                                        <p:cTn id="11" dur="500"/>
                                        <p:tgtEl>
                                          <p:spTgt spid="88067"/>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88068"/>
                                        </p:tgtEl>
                                        <p:attrNameLst>
                                          <p:attrName>style.visibility</p:attrName>
                                        </p:attrNameLst>
                                      </p:cBhvr>
                                      <p:to>
                                        <p:strVal val="visible"/>
                                      </p:to>
                                    </p:set>
                                    <p:animEffect transition="in" filter="randombar(vertical)">
                                      <p:cBhvr>
                                        <p:cTn id="16" dur="500"/>
                                        <p:tgtEl>
                                          <p:spTgt spid="88068"/>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88069"/>
                                        </p:tgtEl>
                                        <p:attrNameLst>
                                          <p:attrName>style.visibility</p:attrName>
                                        </p:attrNameLst>
                                      </p:cBhvr>
                                      <p:to>
                                        <p:strVal val="visible"/>
                                      </p:to>
                                    </p:set>
                                    <p:animEffect transition="in" filter="randombar(vertical)">
                                      <p:cBhvr>
                                        <p:cTn id="21" dur="500"/>
                                        <p:tgtEl>
                                          <p:spTgt spid="8806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7" grpId="0" autoUpdateAnimBg="0"/>
      <p:bldP spid="88068" grpId="0" autoUpdateAnimBg="0"/>
      <p:bldP spid="8806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灯片编号占位符 5"/>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ABAD5A6B-EE5A-4033-856B-6512DC592AC2}"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72</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89091" name="Rectangle 2"/>
          <p:cNvSpPr>
            <a:spLocks noGrp="1" noChangeArrowheads="1"/>
          </p:cNvSpPr>
          <p:nvPr>
            <p:ph type="title" idx="4294967295"/>
          </p:nvPr>
        </p:nvSpPr>
        <p:spPr>
          <a:xfrm>
            <a:off x="2878138" y="1187455"/>
            <a:ext cx="9313862" cy="685800"/>
          </a:xfrm>
        </p:spPr>
        <p:txBody>
          <a:bodyPr/>
          <a:lstStyle/>
          <a:p>
            <a:pPr eaLnBrk="1" hangingPunct="1">
              <a:defRPr/>
            </a:pPr>
            <a:r>
              <a:rPr lang="zh-CN" altLang="en-US" sz="2800" dirty="0" smtClean="0">
                <a:solidFill>
                  <a:srgbClr val="FF0000"/>
                </a:solidFill>
                <a:effectLst>
                  <a:outerShdw blurRad="38100" dist="38100" dir="2700000" algn="tl">
                    <a:srgbClr val="FFFFFF"/>
                  </a:outerShdw>
                </a:effectLst>
                <a:latin typeface="宋体" panose="02010600030101010101" pitchFamily="2" charset="-122"/>
                <a:ea typeface="宋体" panose="02010600030101010101" pitchFamily="2" charset="-122"/>
              </a:rPr>
              <a:t>错误人生观的共同的特征</a:t>
            </a:r>
          </a:p>
        </p:txBody>
      </p:sp>
      <p:cxnSp>
        <p:nvCxnSpPr>
          <p:cNvPr id="6" name="直接连接符 5"/>
          <p:cNvCxnSpPr>
            <a:cxnSpLocks noChangeShapeType="1"/>
          </p:cNvCxnSpPr>
          <p:nvPr/>
        </p:nvCxnSpPr>
        <p:spPr bwMode="auto">
          <a:xfrm>
            <a:off x="687921" y="477838"/>
            <a:ext cx="10816167" cy="0"/>
          </a:xfrm>
          <a:prstGeom prst="line">
            <a:avLst/>
          </a:prstGeom>
          <a:noFill/>
          <a:ln w="12700" algn="ctr">
            <a:solidFill>
              <a:srgbClr val="7F7F7F"/>
            </a:solidFill>
            <a:prstDash val="dash"/>
            <a:miter lim="800000"/>
          </a:ln>
          <a:extLst>
            <a:ext uri="{909E8E84-426E-40DD-AFC4-6F175D3DCCD1}">
              <a14:hiddenFill xmlns:a14="http://schemas.microsoft.com/office/drawing/2010/main" xmlns="">
                <a:noFill/>
              </a14:hiddenFill>
            </a:ext>
          </a:extLst>
        </p:spPr>
      </p:cxnSp>
      <p:grpSp>
        <p:nvGrpSpPr>
          <p:cNvPr id="7" name="组合 6"/>
          <p:cNvGrpSpPr/>
          <p:nvPr/>
        </p:nvGrpSpPr>
        <p:grpSpPr bwMode="auto">
          <a:xfrm>
            <a:off x="2868084" y="203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二、反对错误人生观</a:t>
              </a:r>
            </a:p>
          </p:txBody>
        </p:sp>
      </p:grpSp>
      <p:sp>
        <p:nvSpPr>
          <p:cNvPr id="11" name="Rectangle 3"/>
          <p:cNvSpPr txBox="1">
            <a:spLocks noChangeArrowheads="1"/>
          </p:cNvSpPr>
          <p:nvPr/>
        </p:nvSpPr>
        <p:spPr bwMode="auto">
          <a:xfrm>
            <a:off x="1063021" y="2209800"/>
            <a:ext cx="9586686" cy="2862944"/>
          </a:xfrm>
          <a:prstGeom prst="rect">
            <a:avLst/>
          </a:prstGeom>
          <a:solidFill>
            <a:srgbClr val="FFFFFF"/>
          </a:solidFill>
          <a:ln w="19050" cap="rnd">
            <a:solidFill>
              <a:srgbClr val="0033CC"/>
            </a:solidFill>
            <a:prstDash val="sysDot"/>
            <a:miter lim="800000"/>
          </a:ln>
        </p:spPr>
        <p:txBody>
          <a:bodyPr vert="horz" wrap="square" lIns="91440" tIns="45720" rIns="91440" bIns="45720" numCol="1" anchor="t" anchorCtr="0" compatLnSpc="1"/>
          <a:lstStyle>
            <a:lvl1pPr marL="228600" indent="-228600" algn="l" rtl="0" eaLnBrk="0" fontAlgn="base" hangingPunct="0">
              <a:spcBef>
                <a:spcPct val="0"/>
              </a:spcBef>
              <a:spcAft>
                <a:spcPct val="0"/>
              </a:spcAft>
              <a:buClr>
                <a:schemeClr val="accent2"/>
              </a:buClr>
              <a:buFont typeface="Wingdings" panose="05000000000000000000" pitchFamily="2" charset="2"/>
              <a:buChar char="§"/>
              <a:defRPr sz="2800" b="1">
                <a:solidFill>
                  <a:schemeClr val="bg1"/>
                </a:solidFill>
                <a:latin typeface="+mn-lt"/>
                <a:ea typeface="+mn-ea"/>
                <a:cs typeface="+mn-cs"/>
              </a:defRPr>
            </a:lvl1pPr>
            <a:lvl2pPr marL="751205" indent="-285750" algn="l" rtl="0" eaLnBrk="0" fontAlgn="base" hangingPunct="0">
              <a:spcBef>
                <a:spcPct val="25000"/>
              </a:spcBef>
              <a:spcAft>
                <a:spcPct val="15000"/>
              </a:spcAft>
              <a:buClr>
                <a:schemeClr val="accent2"/>
              </a:buClr>
              <a:buFont typeface="Wingdings" panose="05000000000000000000" pitchFamily="2" charset="2"/>
              <a:buChar char="–"/>
              <a:defRPr sz="2400" b="1">
                <a:solidFill>
                  <a:schemeClr val="bg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5pPr>
            <a:lvl6pPr marL="25146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6pPr>
            <a:lvl7pPr marL="29718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7pPr>
            <a:lvl8pPr marL="34290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8pPr>
            <a:lvl9pPr marL="3886200" indent="-228600" algn="l" rtl="0" eaLnBrk="0" fontAlgn="base" hangingPunct="0">
              <a:spcBef>
                <a:spcPct val="20000"/>
              </a:spcBef>
              <a:spcAft>
                <a:spcPct val="0"/>
              </a:spcAft>
              <a:buClr>
                <a:schemeClr val="accent2"/>
              </a:buClr>
              <a:buFont typeface="Wingdings" panose="05000000000000000000" pitchFamily="2" charset="2"/>
              <a:buChar char="»"/>
              <a:defRPr sz="1600">
                <a:solidFill>
                  <a:schemeClr val="bg1"/>
                </a:solidFill>
                <a:latin typeface="+mn-lt"/>
                <a:ea typeface="华文行楷" panose="02010800040101010101" pitchFamily="2" charset="-122"/>
              </a:defRPr>
            </a:lvl9pPr>
          </a:lstStyle>
          <a:p>
            <a:pPr marL="228600" marR="0" lvl="0" indent="-228600" algn="l" defTabSz="914400" rtl="0" eaLnBrk="1" fontAlgn="base" latinLnBrk="0" hangingPunct="1">
              <a:lnSpc>
                <a:spcPct val="155000"/>
              </a:lnSpc>
              <a:spcBef>
                <a:spcPct val="0"/>
              </a:spcBef>
              <a:spcAft>
                <a:spcPct val="0"/>
              </a:spcAft>
              <a:buClr>
                <a:srgbClr val="D18213"/>
              </a:buClr>
              <a:buSzTx/>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第一，没有正确把握个人与社会的辩证关系；  </a:t>
            </a:r>
          </a:p>
          <a:p>
            <a:pPr marL="228600" marR="0" lvl="0" indent="-228600" algn="l" defTabSz="914400" rtl="0" eaLnBrk="1" fontAlgn="base" latinLnBrk="0" hangingPunct="1">
              <a:lnSpc>
                <a:spcPct val="155000"/>
              </a:lnSpc>
              <a:spcBef>
                <a:spcPct val="0"/>
              </a:spcBef>
              <a:spcAft>
                <a:spcPct val="0"/>
              </a:spcAft>
              <a:buClr>
                <a:srgbClr val="D18213"/>
              </a:buClr>
              <a:buSzTx/>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第二，忽视或否认社会性是人的存在和活动的本质属性；</a:t>
            </a:r>
          </a:p>
          <a:p>
            <a:pPr marL="228600" marR="0" lvl="0" indent="-228600" algn="l" defTabSz="914400" rtl="0" eaLnBrk="1" fontAlgn="base" latinLnBrk="0" hangingPunct="1">
              <a:lnSpc>
                <a:spcPct val="155000"/>
              </a:lnSpc>
              <a:spcBef>
                <a:spcPct val="0"/>
              </a:spcBef>
              <a:spcAft>
                <a:spcPct val="0"/>
              </a:spcAft>
              <a:buClr>
                <a:srgbClr val="D18213"/>
              </a:buClr>
              <a:buSzTx/>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第三，对人的需要的理解极端、狭隘和片面，其出发点和落脚点都是一己之私利。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灯片编号占位符 4"/>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7ABD7D85-BD3E-4921-90C1-B2D3719D5EE6}"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73</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109572" name="Rectangle 3"/>
          <p:cNvSpPr>
            <a:spLocks noChangeArrowheads="1"/>
          </p:cNvSpPr>
          <p:nvPr/>
        </p:nvSpPr>
        <p:spPr bwMode="auto">
          <a:xfrm>
            <a:off x="1039284" y="1114430"/>
            <a:ext cx="6807200" cy="519113"/>
          </a:xfrm>
          <a:prstGeom prst="rect">
            <a:avLst/>
          </a:prstGeom>
          <a:noFill/>
          <a:ln>
            <a:noFill/>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srgbClr val="C00000"/>
                </a:solidFill>
                <a:latin typeface="宋体" panose="02010600030101010101" pitchFamily="2" charset="-122"/>
                <a:ea typeface="宋体" panose="02010600030101010101" pitchFamily="2" charset="-122"/>
              </a:rPr>
              <a:t>（一）与历史同向</a:t>
            </a:r>
          </a:p>
        </p:txBody>
      </p:sp>
      <p:pic>
        <p:nvPicPr>
          <p:cNvPr id="125956" name="图片 8" descr="dd7fba3d9e3440808b0c5f9dd2c0e4b6_th.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387" y="2057400"/>
            <a:ext cx="5050367" cy="261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57" name="图片 9" descr="timg (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8184" y="2057400"/>
            <a:ext cx="5181600" cy="261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8" name="TextBox 6"/>
          <p:cNvSpPr txBox="1">
            <a:spLocks noChangeArrowheads="1"/>
          </p:cNvSpPr>
          <p:nvPr/>
        </p:nvSpPr>
        <p:spPr bwMode="auto">
          <a:xfrm>
            <a:off x="1033992" y="4983391"/>
            <a:ext cx="100584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Char char="§"/>
            </a:pPr>
            <a:r>
              <a:rPr lang="zh-CN" altLang="en-US" sz="2800" dirty="0">
                <a:solidFill>
                  <a:srgbClr val="000000"/>
                </a:solidFill>
                <a:latin typeface="宋体" panose="02010600030101010101" pitchFamily="2" charset="-122"/>
                <a:ea typeface="宋体" panose="02010600030101010101" pitchFamily="2" charset="-122"/>
              </a:rPr>
              <a:t>历史只会眷顾坚定者、奋进者、搏击者，</a:t>
            </a:r>
            <a:endParaRPr lang="en-US" altLang="zh-CN" sz="2800" dirty="0">
              <a:solidFill>
                <a:srgbClr val="0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en-US" altLang="zh-CN" sz="2800" dirty="0">
                <a:solidFill>
                  <a:srgbClr val="000000"/>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而不会等待犹豫者、懈怠者、畏难者。</a:t>
            </a:r>
          </a:p>
        </p:txBody>
      </p:sp>
      <p:cxnSp>
        <p:nvCxnSpPr>
          <p:cNvPr id="8" name="直接连接符 7"/>
          <p:cNvCxnSpPr>
            <a:cxnSpLocks noChangeShapeType="1"/>
          </p:cNvCxnSpPr>
          <p:nvPr/>
        </p:nvCxnSpPr>
        <p:spPr bwMode="auto">
          <a:xfrm>
            <a:off x="687921" y="477838"/>
            <a:ext cx="10816167" cy="0"/>
          </a:xfrm>
          <a:prstGeom prst="line">
            <a:avLst/>
          </a:prstGeom>
          <a:noFill/>
          <a:ln w="12700" algn="ctr">
            <a:solidFill>
              <a:srgbClr val="7F7F7F"/>
            </a:solidFill>
            <a:prstDash val="dash"/>
            <a:miter lim="800000"/>
          </a:ln>
          <a:extLst>
            <a:ext uri="{909E8E84-426E-40DD-AFC4-6F175D3DCCD1}">
              <a14:hiddenFill xmlns:a14="http://schemas.microsoft.com/office/drawing/2010/main" xmlns="">
                <a:noFill/>
              </a14:hiddenFill>
            </a:ext>
          </a:extLst>
        </p:spPr>
      </p:cxnSp>
      <p:grpSp>
        <p:nvGrpSpPr>
          <p:cNvPr id="9" name="组合 8"/>
          <p:cNvGrpSpPr/>
          <p:nvPr/>
        </p:nvGrpSpPr>
        <p:grpSpPr bwMode="auto">
          <a:xfrm>
            <a:off x="2868084" y="203200"/>
            <a:ext cx="6942667" cy="615950"/>
            <a:chOff x="3071801" y="1285866"/>
            <a:chExt cx="5206970" cy="615553"/>
          </a:xfrm>
        </p:grpSpPr>
        <p:sp>
          <p:nvSpPr>
            <p:cNvPr id="10"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1" name="矩形 10"/>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pic>
        <p:nvPicPr>
          <p:cNvPr id="125961" name="图片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584" y="228605"/>
            <a:ext cx="1538816"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999067" y="1123955"/>
            <a:ext cx="5181600" cy="519113"/>
          </a:xfrm>
          <a:prstGeom prst="rect">
            <a:avLst/>
          </a:prstGeom>
          <a:noFill/>
          <a:ln>
            <a:noFill/>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srgbClr val="000000"/>
                </a:solidFill>
                <a:latin typeface="宋体" panose="02010600030101010101" pitchFamily="2" charset="-122"/>
                <a:ea typeface="宋体" panose="02010600030101010101" pitchFamily="2" charset="-122"/>
              </a:rPr>
              <a:t>（二）与祖国同行</a:t>
            </a:r>
          </a:p>
        </p:txBody>
      </p:sp>
      <p:sp>
        <p:nvSpPr>
          <p:cNvPr id="126979" name="矩形 7"/>
          <p:cNvSpPr>
            <a:spLocks noChangeArrowheads="1"/>
          </p:cNvSpPr>
          <p:nvPr/>
        </p:nvSpPr>
        <p:spPr bwMode="auto">
          <a:xfrm>
            <a:off x="261257" y="2082700"/>
            <a:ext cx="8567057" cy="330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spcAft>
                <a:spcPts val="300"/>
              </a:spcAft>
            </a:pPr>
            <a:r>
              <a:rPr lang="zh-CN" altLang="en-US" sz="3600" dirty="0">
                <a:solidFill>
                  <a:srgbClr val="953735"/>
                </a:solidFill>
                <a:latin typeface="宋体" panose="02010600030101010101" pitchFamily="2" charset="-122"/>
                <a:ea typeface="宋体" panose="02010600030101010101" pitchFamily="2" charset="-122"/>
              </a:rPr>
              <a:t>   </a:t>
            </a:r>
            <a:r>
              <a:rPr lang="zh-CN" altLang="en-US" sz="2800" dirty="0" smtClean="0">
                <a:solidFill>
                  <a:srgbClr val="000000"/>
                </a:solidFill>
                <a:latin typeface="宋体" panose="02010600030101010101" pitchFamily="2" charset="-122"/>
                <a:ea typeface="宋体" panose="02010600030101010101" pitchFamily="2" charset="-122"/>
              </a:rPr>
              <a:t>青年</a:t>
            </a:r>
            <a:r>
              <a:rPr lang="zh-CN" altLang="en-US" sz="2800" dirty="0">
                <a:solidFill>
                  <a:srgbClr val="000000"/>
                </a:solidFill>
                <a:latin typeface="宋体" panose="02010600030101010101" pitchFamily="2" charset="-122"/>
                <a:ea typeface="宋体" panose="02010600030101010101" pitchFamily="2" charset="-122"/>
              </a:rPr>
              <a:t>一代有理想、有本领、有担当，国家就有前途、民族就有希望。代表广大青年、赢得广大青年、依靠广大青年是我们党不断从胜利走向胜利的重要保证。中华民族伟大复兴的中国梦终将在一代代青年的接力奋斗中变为现实。</a:t>
            </a:r>
            <a:endParaRPr lang="en-US" altLang="zh-CN" sz="2800" dirty="0">
              <a:solidFill>
                <a:srgbClr val="000000"/>
              </a:solidFill>
              <a:latin typeface="宋体" panose="02010600030101010101" pitchFamily="2" charset="-122"/>
              <a:ea typeface="宋体" panose="02010600030101010101" pitchFamily="2" charset="-122"/>
            </a:endParaRPr>
          </a:p>
          <a:p>
            <a:pPr algn="r" eaLnBrk="1" hangingPunct="1">
              <a:spcAft>
                <a:spcPts val="300"/>
              </a:spcAft>
            </a:pPr>
            <a:r>
              <a:rPr lang="en-US" altLang="zh-CN" sz="2800" b="1" dirty="0">
                <a:solidFill>
                  <a:srgbClr val="FF0000"/>
                </a:solidFill>
                <a:latin typeface="宋体" panose="02010600030101010101" pitchFamily="2" charset="-122"/>
                <a:ea typeface="宋体" panose="02010600030101010101" pitchFamily="2" charset="-122"/>
              </a:rPr>
              <a:t>                       ——</a:t>
            </a:r>
            <a:r>
              <a:rPr lang="zh-CN" altLang="en-US" sz="2800" b="1" dirty="0">
                <a:solidFill>
                  <a:srgbClr val="FF0000"/>
                </a:solidFill>
                <a:latin typeface="宋体" panose="02010600030101010101" pitchFamily="2" charset="-122"/>
                <a:ea typeface="宋体" panose="02010600030101010101" pitchFamily="2" charset="-122"/>
              </a:rPr>
              <a:t>习近平</a:t>
            </a:r>
            <a:endParaRPr lang="en-US" altLang="zh-CN" sz="2800" b="1" dirty="0">
              <a:solidFill>
                <a:srgbClr val="FF0000"/>
              </a:solidFill>
              <a:latin typeface="宋体" panose="02010600030101010101" pitchFamily="2" charset="-122"/>
              <a:ea typeface="宋体" panose="02010600030101010101" pitchFamily="2" charset="-122"/>
            </a:endParaRPr>
          </a:p>
          <a:p>
            <a:pPr eaLnBrk="1" hangingPunct="1">
              <a:spcAft>
                <a:spcPts val="300"/>
              </a:spcAft>
            </a:pPr>
            <a:r>
              <a:rPr lang="zh-CN" altLang="en-US" sz="2800" b="1" dirty="0">
                <a:solidFill>
                  <a:srgbClr val="FF0000"/>
                </a:solidFill>
                <a:latin typeface="宋体" panose="02010600030101010101" pitchFamily="2" charset="-122"/>
                <a:ea typeface="宋体" panose="02010600030101010101" pitchFamily="2" charset="-122"/>
              </a:rPr>
              <a:t>（</a:t>
            </a:r>
            <a:r>
              <a:rPr lang="en-US" altLang="zh-CN" sz="2800" b="1" dirty="0">
                <a:solidFill>
                  <a:srgbClr val="FF0000"/>
                </a:solidFill>
                <a:latin typeface="宋体" panose="02010600030101010101" pitchFamily="2" charset="-122"/>
                <a:ea typeface="宋体" panose="02010600030101010101" pitchFamily="2" charset="-122"/>
              </a:rPr>
              <a:t>2018</a:t>
            </a:r>
            <a:r>
              <a:rPr lang="zh-CN" altLang="en-US" sz="2800" b="1" dirty="0">
                <a:solidFill>
                  <a:srgbClr val="FF0000"/>
                </a:solidFill>
                <a:latin typeface="宋体" panose="02010600030101010101" pitchFamily="2" charset="-122"/>
                <a:ea typeface="宋体" panose="02010600030101010101" pitchFamily="2" charset="-122"/>
              </a:rPr>
              <a:t>年在同团中央新一届领导班子成员集体</a:t>
            </a:r>
            <a:r>
              <a:rPr lang="zh-CN" altLang="en-US" sz="2800" b="1" dirty="0" smtClean="0">
                <a:solidFill>
                  <a:srgbClr val="FF0000"/>
                </a:solidFill>
                <a:latin typeface="宋体" panose="02010600030101010101" pitchFamily="2" charset="-122"/>
                <a:ea typeface="宋体" panose="02010600030101010101" pitchFamily="2" charset="-122"/>
              </a:rPr>
              <a:t>谈话）</a:t>
            </a:r>
            <a:endParaRPr lang="zh-CN" altLang="en-US" sz="2800" b="1" dirty="0">
              <a:solidFill>
                <a:srgbClr val="FF0000"/>
              </a:solidFill>
              <a:latin typeface="宋体" panose="02010600030101010101" pitchFamily="2" charset="-122"/>
              <a:ea typeface="宋体" panose="02010600030101010101" pitchFamily="2" charset="-122"/>
            </a:endParaRPr>
          </a:p>
        </p:txBody>
      </p:sp>
      <p:grpSp>
        <p:nvGrpSpPr>
          <p:cNvPr id="20" name="组合 19"/>
          <p:cNvGrpSpPr/>
          <p:nvPr/>
        </p:nvGrpSpPr>
        <p:grpSpPr bwMode="auto">
          <a:xfrm>
            <a:off x="2868084" y="203200"/>
            <a:ext cx="6942667" cy="615950"/>
            <a:chOff x="3071801" y="1285866"/>
            <a:chExt cx="5206970" cy="615553"/>
          </a:xfrm>
        </p:grpSpPr>
        <p:sp>
          <p:nvSpPr>
            <p:cNvPr id="27"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28" name="矩形 27"/>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28314" y="2037392"/>
            <a:ext cx="3178009" cy="320952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5"/>
          <p:cNvSpPr>
            <a:spLocks noChangeArrowheads="1"/>
          </p:cNvSpPr>
          <p:nvPr/>
        </p:nvSpPr>
        <p:spPr bwMode="auto">
          <a:xfrm>
            <a:off x="5378448" y="3485481"/>
            <a:ext cx="5496382" cy="1074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14000"/>
              </a:lnSpc>
            </a:pPr>
            <a:r>
              <a:rPr lang="en-US" altLang="zh-CN" sz="2800" b="1" dirty="0">
                <a:solidFill>
                  <a:srgbClr val="C00000"/>
                </a:solidFill>
                <a:latin typeface="宋体" panose="02010600030101010101" pitchFamily="2" charset="-122"/>
                <a:ea typeface="宋体" panose="02010600030101010101" pitchFamily="2" charset="-122"/>
              </a:rPr>
              <a:t>1919</a:t>
            </a:r>
            <a:r>
              <a:rPr lang="zh-CN" altLang="en-US" sz="2800" b="1" dirty="0">
                <a:solidFill>
                  <a:srgbClr val="C00000"/>
                </a:solidFill>
                <a:latin typeface="宋体" panose="02010600030101010101" pitchFamily="2" charset="-122"/>
                <a:ea typeface="宋体" panose="02010600030101010101" pitchFamily="2" charset="-122"/>
              </a:rPr>
              <a:t>年</a:t>
            </a:r>
            <a:r>
              <a:rPr lang="en-US" altLang="zh-CN" sz="2800" b="1" dirty="0">
                <a:solidFill>
                  <a:srgbClr val="C00000"/>
                </a:solidFill>
                <a:latin typeface="宋体" panose="02010600030101010101" pitchFamily="2" charset="-122"/>
                <a:ea typeface="宋体" panose="02010600030101010101" pitchFamily="2" charset="-122"/>
              </a:rPr>
              <a:t>·</a:t>
            </a:r>
            <a:r>
              <a:rPr lang="zh-CN" altLang="en-US" sz="2800" b="1" dirty="0">
                <a:solidFill>
                  <a:srgbClr val="C00000"/>
                </a:solidFill>
                <a:latin typeface="宋体" panose="02010600030101010101" pitchFamily="2" charset="-122"/>
                <a:ea typeface="宋体" panose="02010600030101010101" pitchFamily="2" charset="-122"/>
              </a:rPr>
              <a:t>五四运动</a:t>
            </a:r>
            <a:endParaRPr lang="en-US" altLang="zh-CN" sz="2800" b="1" dirty="0">
              <a:solidFill>
                <a:srgbClr val="C00000"/>
              </a:solidFill>
              <a:latin typeface="宋体" panose="02010600030101010101" pitchFamily="2" charset="-122"/>
              <a:ea typeface="宋体" panose="02010600030101010101" pitchFamily="2" charset="-122"/>
            </a:endParaRPr>
          </a:p>
          <a:p>
            <a:pPr eaLnBrk="1" hangingPunct="1">
              <a:lnSpc>
                <a:spcPct val="114000"/>
              </a:lnSpc>
            </a:pPr>
            <a:r>
              <a:rPr lang="zh-CN" altLang="en-US" sz="2800" dirty="0" smtClean="0">
                <a:solidFill>
                  <a:srgbClr val="000000"/>
                </a:solidFill>
                <a:latin typeface="宋体" panose="02010600030101010101" pitchFamily="2" charset="-122"/>
                <a:ea typeface="宋体" panose="02010600030101010101" pitchFamily="2" charset="-122"/>
              </a:rPr>
              <a:t>五四</a:t>
            </a:r>
            <a:r>
              <a:rPr lang="zh-CN" altLang="en-US" sz="2800" dirty="0">
                <a:solidFill>
                  <a:srgbClr val="000000"/>
                </a:solidFill>
                <a:latin typeface="宋体" panose="02010600030101010101" pitchFamily="2" charset="-122"/>
                <a:ea typeface="宋体" panose="02010600030101010101" pitchFamily="2" charset="-122"/>
              </a:rPr>
              <a:t>精神是民族精神的集中体现</a:t>
            </a:r>
          </a:p>
        </p:txBody>
      </p:sp>
      <p:sp>
        <p:nvSpPr>
          <p:cNvPr id="12" name="Rectangle 3"/>
          <p:cNvSpPr>
            <a:spLocks noChangeArrowheads="1"/>
          </p:cNvSpPr>
          <p:nvPr/>
        </p:nvSpPr>
        <p:spPr bwMode="auto">
          <a:xfrm>
            <a:off x="589341" y="1408009"/>
            <a:ext cx="5181600" cy="519113"/>
          </a:xfrm>
          <a:prstGeom prst="rect">
            <a:avLst/>
          </a:prstGeom>
          <a:noFill/>
          <a:ln>
            <a:noFill/>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srgbClr val="000000"/>
                </a:solidFill>
                <a:latin typeface="宋体" panose="02010600030101010101" pitchFamily="2" charset="-122"/>
                <a:ea typeface="宋体" panose="02010600030101010101" pitchFamily="2" charset="-122"/>
              </a:rPr>
              <a:t>（二）与祖国同行</a:t>
            </a:r>
          </a:p>
        </p:txBody>
      </p:sp>
      <p:grpSp>
        <p:nvGrpSpPr>
          <p:cNvPr id="13" name="组合 12"/>
          <p:cNvGrpSpPr/>
          <p:nvPr/>
        </p:nvGrpSpPr>
        <p:grpSpPr bwMode="auto">
          <a:xfrm>
            <a:off x="2868084" y="203200"/>
            <a:ext cx="6942667" cy="615950"/>
            <a:chOff x="3071801" y="1285866"/>
            <a:chExt cx="5206970" cy="615553"/>
          </a:xfrm>
        </p:grpSpPr>
        <p:sp>
          <p:nvSpPr>
            <p:cNvPr id="14"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5" name="矩形 14"/>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1375" y="2328894"/>
            <a:ext cx="4193418" cy="3767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bwMode="auto">
          <a:xfrm>
            <a:off x="6263673" y="3183407"/>
            <a:ext cx="6613686" cy="1873705"/>
            <a:chOff x="7797594" y="-187067"/>
            <a:chExt cx="3348255" cy="1873783"/>
          </a:xfrm>
        </p:grpSpPr>
        <p:cxnSp>
          <p:nvCxnSpPr>
            <p:cNvPr id="4" name="直接连接符 3"/>
            <p:cNvCxnSpPr/>
            <p:nvPr/>
          </p:nvCxnSpPr>
          <p:spPr bwMode="auto">
            <a:xfrm>
              <a:off x="7797594" y="-187067"/>
              <a:ext cx="2807281" cy="0"/>
            </a:xfrm>
            <a:prstGeom prst="line">
              <a:avLst/>
            </a:prstGeom>
            <a:ln w="19050">
              <a:solidFill>
                <a:schemeClr val="accent6">
                  <a:lumMod val="50000"/>
                </a:schemeClr>
              </a:solidFill>
              <a:prstDash val="solid"/>
            </a:ln>
          </p:spPr>
          <p:style>
            <a:lnRef idx="1">
              <a:schemeClr val="accent6"/>
            </a:lnRef>
            <a:fillRef idx="0">
              <a:schemeClr val="accent6"/>
            </a:fillRef>
            <a:effectRef idx="0">
              <a:schemeClr val="accent6"/>
            </a:effectRef>
            <a:fontRef idx="minor">
              <a:schemeClr val="tx1"/>
            </a:fontRef>
          </p:style>
        </p:cxnSp>
        <p:sp>
          <p:nvSpPr>
            <p:cNvPr id="3" name="矩形 23"/>
            <p:cNvSpPr>
              <a:spLocks noChangeArrowheads="1"/>
            </p:cNvSpPr>
            <p:nvPr/>
          </p:nvSpPr>
          <p:spPr bwMode="auto">
            <a:xfrm>
              <a:off x="7832338" y="182843"/>
              <a:ext cx="3313511" cy="1503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14000"/>
                </a:lnSpc>
              </a:pPr>
              <a:r>
                <a:rPr lang="zh-CN" altLang="en-US" sz="2800" dirty="0" smtClean="0">
                  <a:solidFill>
                    <a:srgbClr val="000000"/>
                  </a:solidFill>
                  <a:latin typeface="宋体" panose="02010600030101010101" pitchFamily="2" charset="-122"/>
                  <a:ea typeface="宋体" panose="02010600030101010101" pitchFamily="2" charset="-122"/>
                </a:rPr>
                <a:t>响应</a:t>
              </a:r>
              <a:r>
                <a:rPr lang="zh-CN" altLang="en-US" sz="2800" dirty="0">
                  <a:solidFill>
                    <a:srgbClr val="000000"/>
                  </a:solidFill>
                  <a:latin typeface="宋体" panose="02010600030101010101" pitchFamily="2" charset="-122"/>
                  <a:ea typeface="宋体" panose="02010600030101010101" pitchFamily="2" charset="-122"/>
                </a:rPr>
                <a:t>新中国的号召</a:t>
              </a:r>
              <a:r>
                <a:rPr lang="zh-CN" altLang="en-US" sz="2800" dirty="0" smtClean="0">
                  <a:solidFill>
                    <a:srgbClr val="000000"/>
                  </a:solidFill>
                  <a:latin typeface="宋体" panose="02010600030101010101" pitchFamily="2" charset="-122"/>
                  <a:ea typeface="宋体" panose="02010600030101010101" pitchFamily="2" charset="-122"/>
                </a:rPr>
                <a:t>，</a:t>
              </a:r>
              <a:endParaRPr lang="en-US" altLang="zh-CN" sz="2800" dirty="0" smtClean="0">
                <a:solidFill>
                  <a:srgbClr val="000000"/>
                </a:solidFill>
                <a:latin typeface="宋体" panose="02010600030101010101" pitchFamily="2" charset="-122"/>
                <a:ea typeface="宋体" panose="02010600030101010101" pitchFamily="2" charset="-122"/>
              </a:endParaRPr>
            </a:p>
            <a:p>
              <a:pPr eaLnBrk="1" hangingPunct="1">
                <a:lnSpc>
                  <a:spcPct val="114000"/>
                </a:lnSpc>
              </a:pPr>
              <a:r>
                <a:rPr lang="zh-CN" altLang="en-US" sz="2800" dirty="0" smtClean="0">
                  <a:solidFill>
                    <a:srgbClr val="000000"/>
                  </a:solidFill>
                  <a:latin typeface="宋体" panose="02010600030101010101" pitchFamily="2" charset="-122"/>
                  <a:ea typeface="宋体" panose="02010600030101010101" pitchFamily="2" charset="-122"/>
                </a:rPr>
                <a:t>冲破</a:t>
              </a:r>
              <a:r>
                <a:rPr lang="zh-CN" altLang="en-US" sz="2800" dirty="0">
                  <a:solidFill>
                    <a:srgbClr val="000000"/>
                  </a:solidFill>
                  <a:latin typeface="宋体" panose="02010600030101010101" pitchFamily="2" charset="-122"/>
                  <a:ea typeface="宋体" panose="02010600030101010101" pitchFamily="2" charset="-122"/>
                </a:rPr>
                <a:t>重重阻挠</a:t>
              </a:r>
              <a:r>
                <a:rPr lang="zh-CN" altLang="en-US" sz="2800" dirty="0" smtClean="0">
                  <a:solidFill>
                    <a:srgbClr val="000000"/>
                  </a:solidFill>
                  <a:latin typeface="宋体" panose="02010600030101010101" pitchFamily="2" charset="-122"/>
                  <a:ea typeface="宋体" panose="02010600030101010101" pitchFamily="2" charset="-122"/>
                </a:rPr>
                <a:t>，</a:t>
              </a:r>
              <a:endParaRPr lang="en-US" altLang="zh-CN" sz="2800" dirty="0" smtClean="0">
                <a:solidFill>
                  <a:srgbClr val="000000"/>
                </a:solidFill>
                <a:latin typeface="宋体" panose="02010600030101010101" pitchFamily="2" charset="-122"/>
                <a:ea typeface="宋体" panose="02010600030101010101" pitchFamily="2" charset="-122"/>
              </a:endParaRPr>
            </a:p>
            <a:p>
              <a:pPr eaLnBrk="1" hangingPunct="1">
                <a:lnSpc>
                  <a:spcPct val="114000"/>
                </a:lnSpc>
              </a:pPr>
              <a:r>
                <a:rPr lang="zh-CN" altLang="en-US" sz="2800" dirty="0" smtClean="0">
                  <a:solidFill>
                    <a:srgbClr val="000000"/>
                  </a:solidFill>
                  <a:latin typeface="宋体" panose="02010600030101010101" pitchFamily="2" charset="-122"/>
                  <a:ea typeface="宋体" panose="02010600030101010101" pitchFamily="2" charset="-122"/>
                </a:rPr>
                <a:t>毅然</a:t>
              </a:r>
              <a:r>
                <a:rPr lang="zh-CN" altLang="en-US" sz="2800" dirty="0">
                  <a:solidFill>
                    <a:srgbClr val="000000"/>
                  </a:solidFill>
                  <a:latin typeface="宋体" panose="02010600030101010101" pitchFamily="2" charset="-122"/>
                  <a:ea typeface="宋体" panose="02010600030101010101" pitchFamily="2" charset="-122"/>
                </a:rPr>
                <a:t>回国</a:t>
              </a:r>
            </a:p>
          </p:txBody>
        </p:sp>
      </p:grpSp>
      <p:pic>
        <p:nvPicPr>
          <p:cNvPr id="6" name="图片 5"/>
          <p:cNvPicPr>
            <a:picLocks noChangeAspect="1"/>
          </p:cNvPicPr>
          <p:nvPr/>
        </p:nvPicPr>
        <p:blipFill rotWithShape="1">
          <a:blip r:embed="rId2" cstate="print"/>
          <a:srcRect t="6428"/>
          <a:stretch>
            <a:fillRect/>
          </a:stretch>
        </p:blipFill>
        <p:spPr>
          <a:xfrm>
            <a:off x="182972" y="2146311"/>
            <a:ext cx="3438980" cy="3721089"/>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rotWithShape="1">
          <a:blip r:embed="rId3" cstate="print"/>
          <a:srcRect t="5648"/>
          <a:stretch>
            <a:fillRect/>
          </a:stretch>
        </p:blipFill>
        <p:spPr>
          <a:xfrm>
            <a:off x="3928482" y="4268024"/>
            <a:ext cx="2134809" cy="1948084"/>
          </a:xfrm>
          <a:prstGeom prst="rect">
            <a:avLst/>
          </a:prstGeom>
          <a:ln>
            <a:noFill/>
          </a:ln>
          <a:effectLst>
            <a:outerShdw blurRad="190500" algn="tl" rotWithShape="0">
              <a:srgbClr val="000000">
                <a:alpha val="70000"/>
              </a:srgbClr>
            </a:outerShdw>
          </a:effectLst>
        </p:spPr>
      </p:pic>
      <p:pic>
        <p:nvPicPr>
          <p:cNvPr id="8" name="图片 7"/>
          <p:cNvPicPr>
            <a:picLocks noChangeAspect="1"/>
          </p:cNvPicPr>
          <p:nvPr/>
        </p:nvPicPr>
        <p:blipFill>
          <a:blip r:embed="rId4" cstate="print"/>
          <a:stretch>
            <a:fillRect/>
          </a:stretch>
        </p:blipFill>
        <p:spPr>
          <a:xfrm>
            <a:off x="3904865" y="1830852"/>
            <a:ext cx="2182044" cy="2060688"/>
          </a:xfrm>
          <a:prstGeom prst="rect">
            <a:avLst/>
          </a:prstGeom>
          <a:ln>
            <a:noFill/>
          </a:ln>
          <a:effectLst>
            <a:outerShdw blurRad="190500" algn="tl" rotWithShape="0">
              <a:srgbClr val="000000">
                <a:alpha val="70000"/>
              </a:srgbClr>
            </a:outerShdw>
          </a:effectLst>
        </p:spPr>
      </p:pic>
      <p:sp>
        <p:nvSpPr>
          <p:cNvPr id="9" name="Rectangle 3"/>
          <p:cNvSpPr>
            <a:spLocks noChangeArrowheads="1"/>
          </p:cNvSpPr>
          <p:nvPr/>
        </p:nvSpPr>
        <p:spPr bwMode="auto">
          <a:xfrm>
            <a:off x="182972" y="1153906"/>
            <a:ext cx="5181600" cy="519113"/>
          </a:xfrm>
          <a:prstGeom prst="rect">
            <a:avLst/>
          </a:prstGeom>
          <a:noFill/>
          <a:ln>
            <a:noFill/>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srgbClr val="000000"/>
                </a:solidFill>
                <a:latin typeface="宋体" panose="02010600030101010101" pitchFamily="2" charset="-122"/>
                <a:ea typeface="宋体" panose="02010600030101010101" pitchFamily="2" charset="-122"/>
              </a:rPr>
              <a:t>（二）与祖国同行</a:t>
            </a:r>
          </a:p>
        </p:txBody>
      </p:sp>
      <p:grpSp>
        <p:nvGrpSpPr>
          <p:cNvPr id="10" name="组合 9"/>
          <p:cNvGrpSpPr/>
          <p:nvPr/>
        </p:nvGrpSpPr>
        <p:grpSpPr bwMode="auto">
          <a:xfrm>
            <a:off x="2868084" y="203200"/>
            <a:ext cx="6942667" cy="615950"/>
            <a:chOff x="3071801" y="1285866"/>
            <a:chExt cx="5206970" cy="615553"/>
          </a:xfrm>
        </p:grpSpPr>
        <p:sp>
          <p:nvSpPr>
            <p:cNvPr id="11"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2" name="矩形 11"/>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
        <p:nvSpPr>
          <p:cNvPr id="13" name="矩形 12"/>
          <p:cNvSpPr/>
          <p:nvPr/>
        </p:nvSpPr>
        <p:spPr>
          <a:xfrm>
            <a:off x="6263672" y="2410187"/>
            <a:ext cx="5211683" cy="523220"/>
          </a:xfrm>
          <a:prstGeom prst="rect">
            <a:avLst/>
          </a:prstGeom>
        </p:spPr>
        <p:txBody>
          <a:bodyPr wrap="none">
            <a:spAutoFit/>
          </a:bodyPr>
          <a:lstStyle/>
          <a:p>
            <a:r>
              <a:rPr lang="zh-CN" altLang="en-US" sz="2800" b="1" dirty="0">
                <a:solidFill>
                  <a:srgbClr val="C00000"/>
                </a:solidFill>
                <a:latin typeface="宋体" panose="02010600030101010101" pitchFamily="2" charset="-122"/>
                <a:ea typeface="宋体" panose="02010600030101010101" pitchFamily="2" charset="-122"/>
              </a:rPr>
              <a:t>青年科学家</a:t>
            </a:r>
            <a:r>
              <a:rPr lang="en-US" altLang="zh-CN" sz="2800" b="1" dirty="0">
                <a:solidFill>
                  <a:srgbClr val="C00000"/>
                </a:solidFill>
                <a:latin typeface="宋体" panose="02010600030101010101" pitchFamily="2" charset="-122"/>
                <a:ea typeface="宋体" panose="02010600030101010101" pitchFamily="2" charset="-122"/>
              </a:rPr>
              <a:t>·</a:t>
            </a:r>
            <a:r>
              <a:rPr lang="zh-CN" altLang="en-US" sz="2800" b="1" dirty="0">
                <a:solidFill>
                  <a:srgbClr val="C00000"/>
                </a:solidFill>
                <a:latin typeface="宋体" panose="02010600030101010101" pitchFamily="2" charset="-122"/>
                <a:ea typeface="宋体" panose="02010600030101010101" pitchFamily="2" charset="-122"/>
              </a:rPr>
              <a:t>邓稼先、朱光亚等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500"/>
                                        <p:tgtEl>
                                          <p:spTgt spid="6"/>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750"/>
                                        <p:tgtEl>
                                          <p:spTgt spid="8"/>
                                        </p:tgtEl>
                                      </p:cBhvr>
                                    </p:animEffect>
                                  </p:childTnLst>
                                </p:cTn>
                              </p:par>
                              <p:par>
                                <p:cTn id="16" presetID="6" presetClass="entr" presetSubtype="3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750"/>
                                        <p:tgtEl>
                                          <p:spTgt spid="7"/>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bwMode="auto">
          <a:xfrm>
            <a:off x="5981096" y="3167122"/>
            <a:ext cx="5471584" cy="763090"/>
            <a:chOff x="5948898" y="3050545"/>
            <a:chExt cx="4103997" cy="763357"/>
          </a:xfrm>
        </p:grpSpPr>
        <p:sp>
          <p:nvSpPr>
            <p:cNvPr id="3" name="矩形 19"/>
            <p:cNvSpPr>
              <a:spLocks noChangeArrowheads="1"/>
            </p:cNvSpPr>
            <p:nvPr/>
          </p:nvSpPr>
          <p:spPr bwMode="auto">
            <a:xfrm>
              <a:off x="5948898" y="3423659"/>
              <a:ext cx="4103997" cy="390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114000"/>
                </a:lnSpc>
              </a:pPr>
              <a:r>
                <a:rPr lang="zh-CN" altLang="en-US" dirty="0">
                  <a:solidFill>
                    <a:srgbClr val="000000"/>
                  </a:solidFill>
                  <a:ea typeface="宋体" panose="02010600030101010101" pitchFamily="2" charset="-122"/>
                </a:rPr>
                <a:t> </a:t>
              </a:r>
            </a:p>
          </p:txBody>
        </p:sp>
        <p:sp>
          <p:nvSpPr>
            <p:cNvPr id="4" name="矩形 3"/>
            <p:cNvSpPr/>
            <p:nvPr/>
          </p:nvSpPr>
          <p:spPr>
            <a:xfrm>
              <a:off x="6012160" y="3050545"/>
              <a:ext cx="138559" cy="40025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endParaRPr lang="zh-CN" alt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panose="020F0502020204030204"/>
                <a:ea typeface="宋体" panose="02010600030101010101" pitchFamily="2" charset="-122"/>
              </a:endParaRPr>
            </a:p>
          </p:txBody>
        </p:sp>
      </p:grpSp>
      <p:pic>
        <p:nvPicPr>
          <p:cNvPr id="5" name="图片 4" descr="12495087.jpg"/>
          <p:cNvPicPr>
            <a:picLocks noChangeAspect="1"/>
          </p:cNvPicPr>
          <p:nvPr/>
        </p:nvPicPr>
        <p:blipFill rotWithShape="1">
          <a:blip r:embed="rId2" cstate="print"/>
          <a:srcRect t="6011"/>
          <a:stretch>
            <a:fillRect/>
          </a:stretch>
        </p:blipFill>
        <p:spPr>
          <a:xfrm>
            <a:off x="660400" y="2274892"/>
            <a:ext cx="4705349" cy="3777565"/>
          </a:xfrm>
          <a:prstGeom prst="rect">
            <a:avLst/>
          </a:prstGeom>
          <a:ln>
            <a:noFill/>
          </a:ln>
          <a:effectLst>
            <a:outerShdw blurRad="190500" algn="tl" rotWithShape="0">
              <a:srgbClr val="000000">
                <a:alpha val="70000"/>
              </a:srgbClr>
            </a:outerShdw>
          </a:effectLst>
        </p:spPr>
      </p:pic>
      <p:sp>
        <p:nvSpPr>
          <p:cNvPr id="6" name="Rectangle 3"/>
          <p:cNvSpPr>
            <a:spLocks noChangeArrowheads="1"/>
          </p:cNvSpPr>
          <p:nvPr/>
        </p:nvSpPr>
        <p:spPr bwMode="auto">
          <a:xfrm>
            <a:off x="422274" y="1148453"/>
            <a:ext cx="5181600" cy="519113"/>
          </a:xfrm>
          <a:prstGeom prst="rect">
            <a:avLst/>
          </a:prstGeom>
          <a:noFill/>
          <a:ln>
            <a:noFill/>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srgbClr val="000000"/>
                </a:solidFill>
                <a:latin typeface="宋体" panose="02010600030101010101" pitchFamily="2" charset="-122"/>
                <a:ea typeface="宋体" panose="02010600030101010101" pitchFamily="2" charset="-122"/>
              </a:rPr>
              <a:t>（二）与祖国同行</a:t>
            </a:r>
          </a:p>
        </p:txBody>
      </p:sp>
      <p:grpSp>
        <p:nvGrpSpPr>
          <p:cNvPr id="7" name="组合 6"/>
          <p:cNvGrpSpPr/>
          <p:nvPr/>
        </p:nvGrpSpPr>
        <p:grpSpPr bwMode="auto">
          <a:xfrm>
            <a:off x="2868084" y="203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
        <p:nvSpPr>
          <p:cNvPr id="10" name="矩形 9"/>
          <p:cNvSpPr/>
          <p:nvPr/>
        </p:nvSpPr>
        <p:spPr>
          <a:xfrm>
            <a:off x="5598983" y="3305622"/>
            <a:ext cx="4852610" cy="523220"/>
          </a:xfrm>
          <a:prstGeom prst="rect">
            <a:avLst/>
          </a:prstGeom>
        </p:spPr>
        <p:txBody>
          <a:bodyPr wrap="none">
            <a:spAutoFit/>
          </a:bodyPr>
          <a:lstStyle/>
          <a:p>
            <a:r>
              <a:rPr lang="en-US" altLang="zh-CN" sz="2800" b="1" dirty="0">
                <a:solidFill>
                  <a:srgbClr val="C00000"/>
                </a:solidFill>
                <a:latin typeface="宋体" panose="02010600030101010101" pitchFamily="2" charset="-122"/>
                <a:ea typeface="宋体" panose="02010600030101010101" pitchFamily="2" charset="-122"/>
              </a:rPr>
              <a:t>2008</a:t>
            </a:r>
            <a:r>
              <a:rPr lang="zh-CN" altLang="en-US" sz="2800" b="1" dirty="0">
                <a:solidFill>
                  <a:srgbClr val="C00000"/>
                </a:solidFill>
                <a:latin typeface="宋体" panose="02010600030101010101" pitchFamily="2" charset="-122"/>
                <a:ea typeface="宋体" panose="02010600030101010101" pitchFamily="2" charset="-122"/>
              </a:rPr>
              <a:t>年</a:t>
            </a:r>
            <a:r>
              <a:rPr lang="en-US" altLang="zh-CN" sz="2800" b="1" dirty="0">
                <a:solidFill>
                  <a:srgbClr val="C00000"/>
                </a:solidFill>
                <a:latin typeface="宋体" panose="02010600030101010101" pitchFamily="2" charset="-122"/>
                <a:ea typeface="宋体" panose="02010600030101010101" pitchFamily="2" charset="-122"/>
              </a:rPr>
              <a:t>·</a:t>
            </a:r>
            <a:r>
              <a:rPr lang="zh-CN" altLang="en-US" sz="2800" b="1" dirty="0">
                <a:solidFill>
                  <a:srgbClr val="C00000"/>
                </a:solidFill>
                <a:latin typeface="宋体" panose="02010600030101010101" pitchFamily="2" charset="-122"/>
                <a:ea typeface="宋体" panose="02010600030101010101" pitchFamily="2" charset="-122"/>
              </a:rPr>
              <a:t>北京奥运青年志愿者</a:t>
            </a:r>
          </a:p>
        </p:txBody>
      </p:sp>
      <p:sp>
        <p:nvSpPr>
          <p:cNvPr id="11" name="矩形 10"/>
          <p:cNvSpPr/>
          <p:nvPr/>
        </p:nvSpPr>
        <p:spPr>
          <a:xfrm>
            <a:off x="5522783" y="4346039"/>
            <a:ext cx="4852610" cy="523220"/>
          </a:xfrm>
          <a:prstGeom prst="rect">
            <a:avLst/>
          </a:prstGeom>
        </p:spPr>
        <p:txBody>
          <a:bodyPr wrap="none">
            <a:spAutoFit/>
          </a:bodyPr>
          <a:lstStyle/>
          <a:p>
            <a:r>
              <a:rPr lang="zh-CN" altLang="en-US" sz="2800" dirty="0">
                <a:latin typeface="宋体" panose="02010600030101010101" pitchFamily="2" charset="-122"/>
                <a:ea typeface="宋体" panose="02010600030101010101" pitchFamily="2" charset="-122"/>
              </a:rPr>
              <a:t>彰显青春精神，志愿服务奥运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图片 1" descr="timg0V7AASVF.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1198" y="785813"/>
            <a:ext cx="5782733"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003" name="图片 2" descr="timgIK30CEQ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35770" y="3788234"/>
            <a:ext cx="7118351" cy="284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5"/>
          <p:cNvSpPr/>
          <p:nvPr/>
        </p:nvSpPr>
        <p:spPr>
          <a:xfrm flipH="1">
            <a:off x="508144" y="2057402"/>
            <a:ext cx="2539936" cy="1384995"/>
          </a:xfrm>
          <a:prstGeom prst="rect">
            <a:avLst/>
          </a:prstGeom>
        </p:spPr>
        <p:txBody>
          <a:bodyPr>
            <a:spAutoFit/>
          </a:bodyPr>
          <a:lstStyle/>
          <a:p>
            <a:pPr eaLnBrk="1" fontAlgn="auto" hangingPunct="1">
              <a:spcBef>
                <a:spcPts val="0"/>
              </a:spcBef>
              <a:spcAft>
                <a:spcPts val="0"/>
              </a:spcAft>
              <a:defRPr/>
            </a:pPr>
            <a:r>
              <a:rPr lang="en-US" altLang="zh-CN"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宋体" panose="02010600030101010101" pitchFamily="2" charset="-122"/>
                <a:ea typeface="宋体" panose="02010600030101010101" pitchFamily="2" charset="-122"/>
              </a:rPr>
              <a:t>2010</a:t>
            </a: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宋体" panose="02010600030101010101" pitchFamily="2" charset="-122"/>
                <a:ea typeface="宋体" panose="02010600030101010101" pitchFamily="2" charset="-122"/>
              </a:rPr>
              <a:t>年</a:t>
            </a:r>
            <a:r>
              <a:rPr lang="en-US" altLang="zh-CN"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宋体" panose="02010600030101010101" pitchFamily="2" charset="-122"/>
                <a:ea typeface="宋体" panose="02010600030101010101" pitchFamily="2" charset="-122"/>
              </a:rPr>
              <a:t>·</a:t>
            </a:r>
          </a:p>
          <a:p>
            <a:pPr eaLnBrk="1" fontAlgn="auto" hangingPunct="1">
              <a:spcBef>
                <a:spcPts val="0"/>
              </a:spcBef>
              <a:spcAft>
                <a:spcPts val="0"/>
              </a:spcAft>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宋体" panose="02010600030101010101" pitchFamily="2" charset="-122"/>
                <a:ea typeface="宋体" panose="02010600030101010101" pitchFamily="2" charset="-122"/>
              </a:rPr>
              <a:t>上海世博青年志愿者</a:t>
            </a:r>
          </a:p>
        </p:txBody>
      </p:sp>
      <p:sp>
        <p:nvSpPr>
          <p:cNvPr id="128005" name="矩形 6"/>
          <p:cNvSpPr>
            <a:spLocks noChangeArrowheads="1"/>
          </p:cNvSpPr>
          <p:nvPr/>
        </p:nvSpPr>
        <p:spPr bwMode="auto">
          <a:xfrm>
            <a:off x="9753600" y="1447803"/>
            <a:ext cx="19304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b="1" dirty="0">
                <a:solidFill>
                  <a:srgbClr val="000000"/>
                </a:solidFill>
                <a:latin typeface="宋体" panose="02010600030101010101" pitchFamily="2" charset="-122"/>
                <a:ea typeface="宋体" panose="02010600030101010101" pitchFamily="2" charset="-122"/>
              </a:rPr>
              <a:t>世界在你眼前</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我们在你身边</a:t>
            </a:r>
          </a:p>
        </p:txBody>
      </p:sp>
      <p:grpSp>
        <p:nvGrpSpPr>
          <p:cNvPr id="8" name="组合 7"/>
          <p:cNvGrpSpPr/>
          <p:nvPr/>
        </p:nvGrpSpPr>
        <p:grpSpPr bwMode="auto">
          <a:xfrm>
            <a:off x="2868084" y="203200"/>
            <a:ext cx="6942667" cy="615950"/>
            <a:chOff x="3071801" y="1285866"/>
            <a:chExt cx="5206970" cy="615553"/>
          </a:xfrm>
        </p:grpSpPr>
        <p:sp>
          <p:nvSpPr>
            <p:cNvPr id="9"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0" name="矩形 9"/>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1"/>
          <p:cNvSpPr txBox="1">
            <a:spLocks noChangeArrowheads="1"/>
          </p:cNvSpPr>
          <p:nvPr/>
        </p:nvSpPr>
        <p:spPr bwMode="auto">
          <a:xfrm>
            <a:off x="1475469" y="905102"/>
            <a:ext cx="6299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ctr">
              <a:lnSpc>
                <a:spcPct val="150000"/>
              </a:lnSpc>
              <a:buClr>
                <a:srgbClr val="2DB6B3"/>
              </a:buClr>
              <a:buFont typeface="Wingdings" panose="05000000000000000000" pitchFamily="2" charset="2"/>
              <a:buNone/>
            </a:pPr>
            <a:r>
              <a:rPr lang="zh-CN" altLang="en-US" sz="2800" dirty="0">
                <a:solidFill>
                  <a:srgbClr val="C00000"/>
                </a:solidFill>
                <a:latin typeface="宋体" panose="02010600030101010101" pitchFamily="2" charset="-122"/>
                <a:ea typeface="宋体" panose="02010600030101010101" pitchFamily="2" charset="-122"/>
              </a:rPr>
              <a:t>从放羊娃到登顶世界足坛</a:t>
            </a:r>
          </a:p>
        </p:txBody>
      </p:sp>
      <p:sp>
        <p:nvSpPr>
          <p:cNvPr id="129027" name="TextBox 2"/>
          <p:cNvSpPr txBox="1">
            <a:spLocks noChangeArrowheads="1"/>
          </p:cNvSpPr>
          <p:nvPr/>
        </p:nvSpPr>
        <p:spPr bwMode="auto">
          <a:xfrm>
            <a:off x="217714" y="1669609"/>
            <a:ext cx="873578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buClr>
                <a:srgbClr val="2DB6B3"/>
              </a:buClr>
              <a:buFont typeface="Wingdings" panose="05000000000000000000" pitchFamily="2" charset="2"/>
              <a:buChar char="§"/>
            </a:pPr>
            <a:r>
              <a:rPr lang="en-US" altLang="zh-CN" sz="2800" b="0" dirty="0">
                <a:solidFill>
                  <a:srgbClr val="000000"/>
                </a:solidFill>
                <a:latin typeface="宋体" panose="02010600030101010101" pitchFamily="2" charset="-122"/>
                <a:ea typeface="宋体" panose="02010600030101010101" pitchFamily="2" charset="-122"/>
              </a:rPr>
              <a:t>1985</a:t>
            </a:r>
            <a:r>
              <a:rPr lang="zh-CN" altLang="en-US" sz="2800" b="0" dirty="0">
                <a:solidFill>
                  <a:srgbClr val="000000"/>
                </a:solidFill>
                <a:latin typeface="宋体" panose="02010600030101010101" pitchFamily="2" charset="-122"/>
                <a:ea typeface="宋体" panose="02010600030101010101" pitchFamily="2" charset="-122"/>
              </a:rPr>
              <a:t>年，卢卡</a:t>
            </a: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莫德里奇出生在克罗地亚一个叫“莫德里奇”的村落。</a:t>
            </a:r>
            <a:endParaRPr lang="en-US" altLang="zh-CN" sz="2800" b="0" dirty="0">
              <a:solidFill>
                <a:srgbClr val="000000"/>
              </a:solidFill>
              <a:latin typeface="宋体" panose="02010600030101010101" pitchFamily="2" charset="-122"/>
              <a:ea typeface="宋体" panose="02010600030101010101" pitchFamily="2" charset="-122"/>
            </a:endParaRPr>
          </a:p>
          <a:p>
            <a:pPr>
              <a:buClr>
                <a:srgbClr val="2DB6B3"/>
              </a:buClr>
              <a:buFont typeface="Wingdings" panose="05000000000000000000" pitchFamily="2" charset="2"/>
              <a:buChar char="§"/>
            </a:pPr>
            <a:r>
              <a:rPr lang="en-US" altLang="zh-CN" sz="2800" b="0" dirty="0">
                <a:solidFill>
                  <a:srgbClr val="000000"/>
                </a:solidFill>
                <a:latin typeface="宋体" panose="02010600030101010101" pitchFamily="2" charset="-122"/>
                <a:ea typeface="宋体" panose="02010600030101010101" pitchFamily="2" charset="-122"/>
              </a:rPr>
              <a:t>1990</a:t>
            </a:r>
            <a:r>
              <a:rPr lang="zh-CN" altLang="en-US" sz="2800" b="0" dirty="0">
                <a:solidFill>
                  <a:srgbClr val="000000"/>
                </a:solidFill>
                <a:latin typeface="宋体" panose="02010600030101010101" pitchFamily="2" charset="-122"/>
                <a:ea typeface="宋体" panose="02010600030101010101" pitchFamily="2" charset="-122"/>
              </a:rPr>
              <a:t>年，一名拍摄者去韦莱比特山腹地拍摄狼群的纪录片，却无意中拍摄到一个</a:t>
            </a:r>
            <a:r>
              <a:rPr lang="en-US" altLang="zh-CN" sz="2800" b="0" dirty="0">
                <a:solidFill>
                  <a:srgbClr val="000000"/>
                </a:solidFill>
                <a:latin typeface="宋体" panose="02010600030101010101" pitchFamily="2" charset="-122"/>
                <a:ea typeface="宋体" panose="02010600030101010101" pitchFamily="2" charset="-122"/>
              </a:rPr>
              <a:t>5</a:t>
            </a:r>
            <a:r>
              <a:rPr lang="zh-CN" altLang="en-US" sz="2800" b="0" dirty="0">
                <a:solidFill>
                  <a:srgbClr val="000000"/>
                </a:solidFill>
                <a:latin typeface="宋体" panose="02010600030101010101" pitchFamily="2" charset="-122"/>
                <a:ea typeface="宋体" panose="02010600030101010101" pitchFamily="2" charset="-122"/>
              </a:rPr>
              <a:t>岁的小莫德里奇。</a:t>
            </a:r>
          </a:p>
          <a:p>
            <a:pPr>
              <a:buClr>
                <a:srgbClr val="2DB6B3"/>
              </a:buClr>
              <a:buFont typeface="Wingdings" panose="05000000000000000000" pitchFamily="2" charset="2"/>
              <a:buChar char="§"/>
            </a:pPr>
            <a:r>
              <a:rPr lang="en-US" altLang="zh-CN" sz="2800" b="0" dirty="0">
                <a:solidFill>
                  <a:srgbClr val="000000"/>
                </a:solidFill>
                <a:latin typeface="宋体" panose="02010600030101010101" pitchFamily="2" charset="-122"/>
                <a:ea typeface="宋体" panose="02010600030101010101" pitchFamily="2" charset="-122"/>
              </a:rPr>
              <a:t>1991</a:t>
            </a:r>
            <a:r>
              <a:rPr lang="zh-CN" altLang="en-US" sz="2800" b="0" dirty="0">
                <a:solidFill>
                  <a:srgbClr val="000000"/>
                </a:solidFill>
                <a:latin typeface="宋体" panose="02010600030101010101" pitchFamily="2" charset="-122"/>
                <a:ea typeface="宋体" panose="02010600030101010101" pitchFamily="2" charset="-122"/>
              </a:rPr>
              <a:t>年</a:t>
            </a:r>
            <a:r>
              <a:rPr lang="en-US" altLang="zh-CN" sz="2800" b="0" dirty="0">
                <a:solidFill>
                  <a:srgbClr val="000000"/>
                </a:solidFill>
                <a:latin typeface="宋体" panose="02010600030101010101" pitchFamily="2" charset="-122"/>
                <a:ea typeface="宋体" panose="02010600030101010101" pitchFamily="2" charset="-122"/>
              </a:rPr>
              <a:t>12</a:t>
            </a:r>
            <a:r>
              <a:rPr lang="zh-CN" altLang="en-US" sz="2800" b="0" dirty="0">
                <a:solidFill>
                  <a:srgbClr val="000000"/>
                </a:solidFill>
                <a:latin typeface="宋体" panose="02010600030101010101" pitchFamily="2" charset="-122"/>
                <a:ea typeface="宋体" panose="02010600030101010101" pitchFamily="2" charset="-122"/>
              </a:rPr>
              <a:t>月，克罗地亚战争爆发，塞尔维亚武装分子袭击了这个村落。</a:t>
            </a:r>
            <a:endParaRPr lang="en-US" altLang="zh-CN" sz="2800" b="0" dirty="0">
              <a:solidFill>
                <a:srgbClr val="000000"/>
              </a:solidFill>
              <a:latin typeface="宋体" panose="02010600030101010101" pitchFamily="2" charset="-122"/>
              <a:ea typeface="宋体" panose="02010600030101010101" pitchFamily="2" charset="-122"/>
            </a:endParaRPr>
          </a:p>
          <a:p>
            <a:pPr>
              <a:buClr>
                <a:srgbClr val="2DB6B3"/>
              </a:buClr>
              <a:buFont typeface="Wingdings" panose="05000000000000000000" pitchFamily="2" charset="2"/>
              <a:buChar char="§"/>
            </a:pPr>
            <a:r>
              <a:rPr lang="en-US" altLang="zh-CN" sz="2800" b="0" dirty="0">
                <a:solidFill>
                  <a:srgbClr val="000000"/>
                </a:solidFill>
                <a:latin typeface="宋体" panose="02010600030101010101" pitchFamily="2" charset="-122"/>
                <a:ea typeface="宋体" panose="02010600030101010101" pitchFamily="2" charset="-122"/>
              </a:rPr>
              <a:t>7</a:t>
            </a:r>
            <a:r>
              <a:rPr lang="zh-CN" altLang="en-US" sz="2800" b="0" dirty="0">
                <a:solidFill>
                  <a:srgbClr val="000000"/>
                </a:solidFill>
                <a:latin typeface="宋体" panose="02010600030101010101" pitchFamily="2" charset="-122"/>
                <a:ea typeface="宋体" panose="02010600030101010101" pitchFamily="2" charset="-122"/>
              </a:rPr>
              <a:t>岁的他，就显示出足球天赋，被推荐进职业俱乐部。整整奋斗了</a:t>
            </a:r>
            <a:r>
              <a:rPr lang="en-US" altLang="zh-CN" sz="2800" b="0" dirty="0">
                <a:solidFill>
                  <a:srgbClr val="000000"/>
                </a:solidFill>
                <a:latin typeface="宋体" panose="02010600030101010101" pitchFamily="2" charset="-122"/>
                <a:ea typeface="宋体" panose="02010600030101010101" pitchFamily="2" charset="-122"/>
              </a:rPr>
              <a:t>13</a:t>
            </a:r>
            <a:r>
              <a:rPr lang="zh-CN" altLang="en-US" sz="2800" b="0" dirty="0">
                <a:solidFill>
                  <a:srgbClr val="000000"/>
                </a:solidFill>
                <a:latin typeface="宋体" panose="02010600030101010101" pitchFamily="2" charset="-122"/>
                <a:ea typeface="宋体" panose="02010600030101010101" pitchFamily="2" charset="-122"/>
              </a:rPr>
              <a:t>年，总算有了自己家，不再是难民了。</a:t>
            </a:r>
          </a:p>
          <a:p>
            <a:pPr>
              <a:buClr>
                <a:srgbClr val="2DB6B3"/>
              </a:buClr>
              <a:buFont typeface="Wingdings" panose="05000000000000000000" pitchFamily="2" charset="2"/>
              <a:buChar char="§"/>
            </a:pPr>
            <a:r>
              <a:rPr lang="en-US" altLang="zh-CN" sz="2800" b="0" dirty="0">
                <a:solidFill>
                  <a:srgbClr val="000000"/>
                </a:solidFill>
                <a:latin typeface="宋体" panose="02010600030101010101" pitchFamily="2" charset="-122"/>
                <a:ea typeface="宋体" panose="02010600030101010101" pitchFamily="2" charset="-122"/>
              </a:rPr>
              <a:t>2008</a:t>
            </a:r>
            <a:r>
              <a:rPr lang="zh-CN" altLang="en-US" sz="2800" b="0" dirty="0">
                <a:solidFill>
                  <a:srgbClr val="000000"/>
                </a:solidFill>
                <a:latin typeface="宋体" panose="02010600030101010101" pitchFamily="2" charset="-122"/>
                <a:ea typeface="宋体" panose="02010600030101010101" pitchFamily="2" charset="-122"/>
              </a:rPr>
              <a:t>年，他转会英超俱乐部热刺，来到世界足坛最高的联赛。</a:t>
            </a:r>
          </a:p>
        </p:txBody>
      </p:sp>
      <p:pic>
        <p:nvPicPr>
          <p:cNvPr id="129028" name="图片 3" descr="莫德里奇（克罗地亚足球明星）.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53500" y="1993221"/>
            <a:ext cx="3048000" cy="375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bwMode="auto">
          <a:xfrm>
            <a:off x="2868084" y="203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6009" y="2209800"/>
            <a:ext cx="5478535" cy="4484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TextBox 5"/>
          <p:cNvSpPr txBox="1">
            <a:spLocks noChangeArrowheads="1"/>
          </p:cNvSpPr>
          <p:nvPr/>
        </p:nvSpPr>
        <p:spPr bwMode="auto">
          <a:xfrm>
            <a:off x="2897720" y="1219200"/>
            <a:ext cx="653203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你知道印度“狼孩” 吗？</a:t>
            </a:r>
          </a:p>
        </p:txBody>
      </p:sp>
      <p:sp>
        <p:nvSpPr>
          <p:cNvPr id="4"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6" name="组合 5"/>
          <p:cNvGrpSpPr/>
          <p:nvPr/>
        </p:nvGrpSpPr>
        <p:grpSpPr bwMode="auto">
          <a:xfrm>
            <a:off x="2868086" y="203200"/>
            <a:ext cx="5564716" cy="615950"/>
            <a:chOff x="3071801" y="1285866"/>
            <a:chExt cx="4173469" cy="615553"/>
          </a:xfrm>
        </p:grpSpPr>
        <p:sp>
          <p:nvSpPr>
            <p:cNvPr id="7"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4"/>
          <p:cNvSpPr txBox="1">
            <a:spLocks noChangeArrowheads="1"/>
          </p:cNvSpPr>
          <p:nvPr/>
        </p:nvSpPr>
        <p:spPr bwMode="auto">
          <a:xfrm>
            <a:off x="609600" y="816431"/>
            <a:ext cx="105664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buClr>
                <a:srgbClr val="2DB6B3"/>
              </a:buClr>
              <a:buFont typeface="Wingdings" panose="05000000000000000000" pitchFamily="2" charset="2"/>
              <a:buChar char="§"/>
            </a:pPr>
            <a:r>
              <a:rPr lang="en-US" altLang="zh-CN" sz="2800" b="0" dirty="0">
                <a:solidFill>
                  <a:srgbClr val="000000"/>
                </a:solidFill>
                <a:latin typeface="宋体" panose="02010600030101010101" pitchFamily="2" charset="-122"/>
                <a:ea typeface="宋体" panose="02010600030101010101" pitchFamily="2" charset="-122"/>
              </a:rPr>
              <a:t>2012</a:t>
            </a:r>
            <a:r>
              <a:rPr lang="zh-CN" altLang="en-US" sz="2800" b="0" dirty="0">
                <a:solidFill>
                  <a:srgbClr val="000000"/>
                </a:solidFill>
                <a:latin typeface="宋体" panose="02010600030101010101" pitchFamily="2" charset="-122"/>
                <a:ea typeface="宋体" panose="02010600030101010101" pitchFamily="2" charset="-122"/>
              </a:rPr>
              <a:t>年</a:t>
            </a:r>
            <a:r>
              <a:rPr lang="en-US" altLang="zh-CN" sz="2800" b="0" dirty="0">
                <a:solidFill>
                  <a:srgbClr val="000000"/>
                </a:solidFill>
                <a:latin typeface="宋体" panose="02010600030101010101" pitchFamily="2" charset="-122"/>
                <a:ea typeface="宋体" panose="02010600030101010101" pitchFamily="2" charset="-122"/>
              </a:rPr>
              <a:t>8</a:t>
            </a:r>
            <a:r>
              <a:rPr lang="zh-CN" altLang="en-US" sz="2800" b="0" dirty="0">
                <a:solidFill>
                  <a:srgbClr val="000000"/>
                </a:solidFill>
                <a:latin typeface="宋体" panose="02010600030101010101" pitchFamily="2" charset="-122"/>
                <a:ea typeface="宋体" panose="02010600030101010101" pitchFamily="2" charset="-122"/>
              </a:rPr>
              <a:t>月，又转会到西班牙的皇家马德里俱乐部，登上了国际足坛的巅峰。</a:t>
            </a:r>
          </a:p>
          <a:p>
            <a:pPr>
              <a:buClr>
                <a:srgbClr val="2DB6B3"/>
              </a:buClr>
              <a:buFont typeface="Wingdings" panose="05000000000000000000" pitchFamily="2" charset="2"/>
              <a:buChar char="§"/>
            </a:pPr>
            <a:r>
              <a:rPr lang="zh-CN" altLang="en-US" sz="2800" b="0" dirty="0">
                <a:solidFill>
                  <a:srgbClr val="000000"/>
                </a:solidFill>
                <a:latin typeface="宋体" panose="02010600030101010101" pitchFamily="2" charset="-122"/>
                <a:ea typeface="宋体" panose="02010600030101010101" pitchFamily="2" charset="-122"/>
              </a:rPr>
              <a:t>他来了之后，皇家马德里收获了</a:t>
            </a:r>
            <a:r>
              <a:rPr lang="en-US" altLang="zh-CN" sz="2800" b="0" dirty="0">
                <a:solidFill>
                  <a:srgbClr val="000000"/>
                </a:solidFill>
                <a:latin typeface="宋体" panose="02010600030101010101" pitchFamily="2" charset="-122"/>
                <a:ea typeface="宋体" panose="02010600030101010101" pitchFamily="2" charset="-122"/>
              </a:rPr>
              <a:t>12</a:t>
            </a:r>
            <a:r>
              <a:rPr lang="zh-CN" altLang="en-US" sz="2800" b="0" dirty="0">
                <a:solidFill>
                  <a:srgbClr val="000000"/>
                </a:solidFill>
                <a:latin typeface="宋体" panose="02010600030101010101" pitchFamily="2" charset="-122"/>
                <a:ea typeface="宋体" panose="02010600030101010101" pitchFamily="2" charset="-122"/>
              </a:rPr>
              <a:t>个冠军奖杯。</a:t>
            </a:r>
          </a:p>
          <a:p>
            <a:pPr>
              <a:buClr>
                <a:srgbClr val="2DB6B3"/>
              </a:buClr>
              <a:buFont typeface="Wingdings" panose="05000000000000000000" pitchFamily="2" charset="2"/>
              <a:buChar char="§"/>
            </a:pPr>
            <a:r>
              <a:rPr lang="en-US" altLang="zh-CN" sz="2800" b="0" dirty="0">
                <a:solidFill>
                  <a:srgbClr val="000000"/>
                </a:solidFill>
                <a:latin typeface="宋体" panose="02010600030101010101" pitchFamily="2" charset="-122"/>
                <a:ea typeface="宋体" panose="02010600030101010101" pitchFamily="2" charset="-122"/>
              </a:rPr>
              <a:t>2018</a:t>
            </a:r>
            <a:r>
              <a:rPr lang="zh-CN" altLang="en-US" sz="2800" b="0" dirty="0">
                <a:solidFill>
                  <a:srgbClr val="000000"/>
                </a:solidFill>
                <a:latin typeface="宋体" panose="02010600030101010101" pitchFamily="2" charset="-122"/>
                <a:ea typeface="宋体" panose="02010600030101010101" pitchFamily="2" charset="-122"/>
              </a:rPr>
              <a:t>年世界杯，他在颁奖典礼上说：“荣获金球奖让我骄傲，但是，我更想捧起的奖杯是大力神杯，我想为克罗地亚这个国家赢得世界杯。今晚很不幸，这件事没能发生。”结尾处，莫德里奇加了一个词：</a:t>
            </a:r>
            <a:r>
              <a:rPr lang="zh-CN" altLang="en-US" sz="2800" dirty="0">
                <a:solidFill>
                  <a:srgbClr val="000000"/>
                </a:solidFill>
                <a:latin typeface="宋体" panose="02010600030101010101" pitchFamily="2" charset="-122"/>
                <a:ea typeface="宋体" panose="02010600030101010101" pitchFamily="2" charset="-122"/>
              </a:rPr>
              <a:t>“至今没有。”　</a:t>
            </a:r>
            <a:endParaRPr lang="zh-CN" altLang="en-US" sz="2800" b="0" dirty="0">
              <a:solidFill>
                <a:srgbClr val="000000"/>
              </a:solidFill>
              <a:latin typeface="宋体" panose="02010600030101010101" pitchFamily="2" charset="-122"/>
              <a:ea typeface="宋体" panose="02010600030101010101" pitchFamily="2" charset="-122"/>
            </a:endParaRPr>
          </a:p>
        </p:txBody>
      </p:sp>
      <p:pic>
        <p:nvPicPr>
          <p:cNvPr id="130051" name="图片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0400" y="4149725"/>
            <a:ext cx="6400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灯片编号占位符 4"/>
          <p:cNvSpPr txBox="1">
            <a:spLocks noGrp="1"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gn="r">
              <a:buFont typeface="Wingdings" panose="05000000000000000000" pitchFamily="2" charset="2"/>
              <a:buNone/>
            </a:pPr>
            <a:fld id="{F49D4F6C-7821-4115-A78F-79D9EC7C5DDC}" type="slidenum">
              <a:rPr lang="zh-CN" altLang="en-US" sz="1400">
                <a:solidFill>
                  <a:srgbClr val="FFFFFF"/>
                </a:solidFill>
                <a:latin typeface="Times New Roman" panose="02020603050405020304" pitchFamily="18" charset="0"/>
                <a:ea typeface="宋体" panose="02010600030101010101" pitchFamily="2" charset="-122"/>
              </a:rPr>
              <a:pPr algn="r">
                <a:buFont typeface="Wingdings" panose="05000000000000000000" pitchFamily="2" charset="2"/>
                <a:buNone/>
              </a:pPr>
              <a:t>81</a:t>
            </a:fld>
            <a:endParaRPr lang="en-US" altLang="zh-CN" sz="1400">
              <a:solidFill>
                <a:srgbClr val="FFFFFF"/>
              </a:solidFill>
              <a:latin typeface="Times New Roman" panose="02020603050405020304" pitchFamily="18" charset="0"/>
              <a:ea typeface="宋体" panose="02010600030101010101" pitchFamily="2" charset="-122"/>
            </a:endParaRPr>
          </a:p>
        </p:txBody>
      </p:sp>
      <p:sp>
        <p:nvSpPr>
          <p:cNvPr id="109572" name="Rectangle 3"/>
          <p:cNvSpPr>
            <a:spLocks noChangeArrowheads="1"/>
          </p:cNvSpPr>
          <p:nvPr/>
        </p:nvSpPr>
        <p:spPr bwMode="auto">
          <a:xfrm>
            <a:off x="333829" y="1564486"/>
            <a:ext cx="6807200" cy="519113"/>
          </a:xfrm>
          <a:prstGeom prst="rect">
            <a:avLst/>
          </a:prstGeom>
          <a:noFill/>
          <a:ln>
            <a:noFill/>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buFont typeface="Wingdings" panose="05000000000000000000" pitchFamily="2" charset="2"/>
              <a:buNone/>
              <a:defRPr/>
            </a:pPr>
            <a:r>
              <a:rPr lang="zh-CN" altLang="en-US" sz="2800" dirty="0" smtClean="0">
                <a:solidFill>
                  <a:srgbClr val="C00000"/>
                </a:solidFill>
                <a:latin typeface="宋体" panose="02010600030101010101" pitchFamily="2" charset="-122"/>
                <a:ea typeface="宋体" panose="02010600030101010101" pitchFamily="2" charset="-122"/>
              </a:rPr>
              <a:t>（三）与人民同在</a:t>
            </a:r>
          </a:p>
        </p:txBody>
      </p:sp>
      <p:pic>
        <p:nvPicPr>
          <p:cNvPr id="131076" name="图片 9" descr="习近平.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32703" y="1989138"/>
            <a:ext cx="4356100" cy="349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组合 7"/>
          <p:cNvGrpSpPr/>
          <p:nvPr/>
        </p:nvGrpSpPr>
        <p:grpSpPr bwMode="auto">
          <a:xfrm>
            <a:off x="2868084" y="203200"/>
            <a:ext cx="6942667" cy="615950"/>
            <a:chOff x="3071801" y="1285866"/>
            <a:chExt cx="5206970" cy="615553"/>
          </a:xfrm>
        </p:grpSpPr>
        <p:sp>
          <p:nvSpPr>
            <p:cNvPr id="9"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0" name="矩形 9"/>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
        <p:nvSpPr>
          <p:cNvPr id="131080" name="矩形 1"/>
          <p:cNvSpPr>
            <a:spLocks noChangeArrowheads="1"/>
          </p:cNvSpPr>
          <p:nvPr/>
        </p:nvSpPr>
        <p:spPr bwMode="auto">
          <a:xfrm>
            <a:off x="446313" y="2884265"/>
            <a:ext cx="718638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buClr>
                <a:srgbClr val="2DB6B3"/>
              </a:buClr>
              <a:buFont typeface="Wingdings" panose="05000000000000000000" pitchFamily="2" charset="2"/>
              <a:buChar char="§"/>
            </a:pPr>
            <a:r>
              <a:rPr lang="zh-CN" altLang="en-US" sz="2800" b="1" dirty="0">
                <a:solidFill>
                  <a:srgbClr val="000000"/>
                </a:solidFill>
                <a:latin typeface="宋体" panose="02010600030101010101" pitchFamily="2" charset="-122"/>
                <a:ea typeface="宋体" panose="02010600030101010101" pitchFamily="2" charset="-122"/>
              </a:rPr>
              <a:t>人民群众是历史的创造者，是国家的主人。</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矩形 1"/>
          <p:cNvSpPr>
            <a:spLocks noChangeArrowheads="1"/>
          </p:cNvSpPr>
          <p:nvPr/>
        </p:nvSpPr>
        <p:spPr bwMode="auto">
          <a:xfrm>
            <a:off x="884769" y="4659089"/>
            <a:ext cx="10494433"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2DB6B3"/>
              </a:buClr>
              <a:buFont typeface="Wingdings" panose="05000000000000000000" pitchFamily="2" charset="2"/>
              <a:buNone/>
            </a:pPr>
            <a:r>
              <a:rPr lang="en-US" altLang="zh-CN" sz="2800" dirty="0">
                <a:solidFill>
                  <a:srgbClr val="000000"/>
                </a:solidFill>
                <a:latin typeface="宋体" panose="02010600030101010101" pitchFamily="2" charset="-122"/>
                <a:ea typeface="宋体" panose="02010600030101010101" pitchFamily="2" charset="-122"/>
              </a:rPr>
              <a:t>    2016</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7</a:t>
            </a:r>
            <a:r>
              <a:rPr lang="zh-CN" altLang="en-US" sz="2800" dirty="0">
                <a:solidFill>
                  <a:srgbClr val="000000"/>
                </a:solidFill>
                <a:latin typeface="宋体" panose="02010600030101010101" pitchFamily="2" charset="-122"/>
                <a:ea typeface="宋体" panose="02010600030101010101" pitchFamily="2" charset="-122"/>
              </a:rPr>
              <a:t>月</a:t>
            </a:r>
            <a:r>
              <a:rPr lang="en-US" altLang="zh-CN" sz="2800" dirty="0">
                <a:solidFill>
                  <a:srgbClr val="000000"/>
                </a:solidFill>
                <a:latin typeface="宋体" panose="02010600030101010101" pitchFamily="2" charset="-122"/>
                <a:ea typeface="宋体" panose="02010600030101010101" pitchFamily="2" charset="-122"/>
              </a:rPr>
              <a:t>1</a:t>
            </a:r>
            <a:r>
              <a:rPr lang="zh-CN" altLang="en-US" sz="2800" dirty="0">
                <a:solidFill>
                  <a:srgbClr val="000000"/>
                </a:solidFill>
                <a:latin typeface="宋体" panose="02010600030101010101" pitchFamily="2" charset="-122"/>
                <a:ea typeface="宋体" panose="02010600030101010101" pitchFamily="2" charset="-122"/>
              </a:rPr>
              <a:t>日，庆祝中国共产党成立</a:t>
            </a:r>
            <a:r>
              <a:rPr lang="en-US" altLang="zh-CN" sz="2800" dirty="0">
                <a:solidFill>
                  <a:srgbClr val="000000"/>
                </a:solidFill>
                <a:latin typeface="宋体" panose="02010600030101010101" pitchFamily="2" charset="-122"/>
                <a:ea typeface="宋体" panose="02010600030101010101" pitchFamily="2" charset="-122"/>
              </a:rPr>
              <a:t>95</a:t>
            </a:r>
            <a:r>
              <a:rPr lang="zh-CN" altLang="en-US" sz="2800" dirty="0">
                <a:solidFill>
                  <a:srgbClr val="000000"/>
                </a:solidFill>
                <a:latin typeface="宋体" panose="02010600030101010101" pitchFamily="2" charset="-122"/>
                <a:ea typeface="宋体" panose="02010600030101010101" pitchFamily="2" charset="-122"/>
              </a:rPr>
              <a:t>周年大会在北京人民大会堂隆重举行。习近平强调，我们党已经走过了</a:t>
            </a:r>
            <a:r>
              <a:rPr lang="en-US" altLang="zh-CN" sz="2800" dirty="0">
                <a:solidFill>
                  <a:srgbClr val="000000"/>
                </a:solidFill>
                <a:latin typeface="宋体" panose="02010600030101010101" pitchFamily="2" charset="-122"/>
                <a:ea typeface="宋体" panose="02010600030101010101" pitchFamily="2" charset="-122"/>
              </a:rPr>
              <a:t>95</a:t>
            </a:r>
            <a:r>
              <a:rPr lang="zh-CN" altLang="en-US" sz="2800" dirty="0">
                <a:solidFill>
                  <a:srgbClr val="000000"/>
                </a:solidFill>
                <a:latin typeface="宋体" panose="02010600030101010101" pitchFamily="2" charset="-122"/>
                <a:ea typeface="宋体" panose="02010600030101010101" pitchFamily="2" charset="-122"/>
              </a:rPr>
              <a:t>年的历程，但我们要永远保持建党时中国共产党人的奋斗精神，永远保持对人民的赤子之心。</a:t>
            </a:r>
          </a:p>
        </p:txBody>
      </p:sp>
      <p:pic>
        <p:nvPicPr>
          <p:cNvPr id="132099" name="图片 2" descr="373742205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7967" y="1219658"/>
            <a:ext cx="9347200" cy="3341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组合 4"/>
          <p:cNvGrpSpPr/>
          <p:nvPr/>
        </p:nvGrpSpPr>
        <p:grpSpPr bwMode="auto">
          <a:xfrm>
            <a:off x="2868084" y="203200"/>
            <a:ext cx="6942667" cy="615950"/>
            <a:chOff x="3071801" y="1285866"/>
            <a:chExt cx="5206970" cy="615553"/>
          </a:xfrm>
        </p:grpSpPr>
        <p:sp>
          <p:nvSpPr>
            <p:cNvPr id="6"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7" name="矩形 6"/>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26" name="Text Box 35"/>
          <p:cNvSpPr txBox="1">
            <a:spLocks noChangeArrowheads="1"/>
          </p:cNvSpPr>
          <p:nvPr/>
        </p:nvSpPr>
        <p:spPr bwMode="auto">
          <a:xfrm>
            <a:off x="1016000" y="1370014"/>
            <a:ext cx="10261600" cy="1126462"/>
          </a:xfrm>
          <a:prstGeom prst="rect">
            <a:avLst/>
          </a:prstGeom>
          <a:noFill/>
          <a:ln w="9525" cmpd="sng">
            <a:solidFill>
              <a:srgbClr val="0033CC"/>
            </a:solidFill>
            <a:miter lim="800000"/>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20000"/>
              </a:lnSpc>
              <a:buFont typeface="Wingdings" panose="05000000000000000000" pitchFamily="2" charset="2"/>
              <a:buNone/>
              <a:defRPr/>
            </a:pPr>
            <a:r>
              <a:rPr lang="zh-CN" altLang="en-US" sz="2800" dirty="0" smtClean="0">
                <a:solidFill>
                  <a:srgbClr val="000000"/>
                </a:solidFill>
                <a:latin typeface="宋体" panose="02010600030101010101" pitchFamily="2" charset="-122"/>
                <a:ea typeface="宋体" panose="02010600030101010101" pitchFamily="2" charset="-122"/>
              </a:rPr>
              <a:t>社会实践是科学理论、创新思维的源泉，是检验真理的试金石，也是青年锻炼成长的有效途径。</a:t>
            </a:r>
            <a:endParaRPr lang="zh-CN" altLang="en-US" sz="3200" dirty="0" smtClean="0">
              <a:solidFill>
                <a:srgbClr val="000000"/>
              </a:solidFill>
              <a:effectLst>
                <a:outerShdw blurRad="38100" dist="38100" dir="2700000" algn="tl">
                  <a:srgbClr val="FFFFFF"/>
                </a:outerShdw>
              </a:effectLst>
              <a:latin typeface="宋体" panose="02010600030101010101" pitchFamily="2" charset="-122"/>
              <a:ea typeface="宋体" panose="02010600030101010101" pitchFamily="2" charset="-122"/>
            </a:endParaRPr>
          </a:p>
        </p:txBody>
      </p:sp>
      <p:grpSp>
        <p:nvGrpSpPr>
          <p:cNvPr id="29" name="组合 28"/>
          <p:cNvGrpSpPr/>
          <p:nvPr/>
        </p:nvGrpSpPr>
        <p:grpSpPr bwMode="auto">
          <a:xfrm>
            <a:off x="2868084" y="203200"/>
            <a:ext cx="6942667" cy="615950"/>
            <a:chOff x="3071801" y="1285866"/>
            <a:chExt cx="5206970" cy="615553"/>
          </a:xfrm>
        </p:grpSpPr>
        <p:sp>
          <p:nvSpPr>
            <p:cNvPr id="30"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31" name="矩形 30"/>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
        <p:nvSpPr>
          <p:cNvPr id="37" name="Line 13"/>
          <p:cNvSpPr>
            <a:spLocks noChangeShapeType="1"/>
          </p:cNvSpPr>
          <p:nvPr/>
        </p:nvSpPr>
        <p:spPr bwMode="auto">
          <a:xfrm>
            <a:off x="5618163" y="3762376"/>
            <a:ext cx="304800" cy="0"/>
          </a:xfrm>
          <a:prstGeom prst="line">
            <a:avLst/>
          </a:prstGeom>
          <a:noFill/>
          <a:ln w="25400">
            <a:solidFill>
              <a:srgbClr val="FFFFFF"/>
            </a:solidFill>
            <a:round/>
          </a:ln>
          <a:extLst>
            <a:ext uri="{909E8E84-426E-40DD-AFC4-6F175D3DCCD1}">
              <a14:hiddenFill xmlns:a14="http://schemas.microsoft.com/office/drawing/2010/main" xmlns="">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Line 14"/>
          <p:cNvSpPr>
            <a:spLocks noChangeShapeType="1"/>
          </p:cNvSpPr>
          <p:nvPr/>
        </p:nvSpPr>
        <p:spPr bwMode="auto">
          <a:xfrm>
            <a:off x="5638800" y="4892676"/>
            <a:ext cx="304800" cy="0"/>
          </a:xfrm>
          <a:prstGeom prst="line">
            <a:avLst/>
          </a:prstGeom>
          <a:noFill/>
          <a:ln w="25400">
            <a:solidFill>
              <a:srgbClr val="FFFFFF"/>
            </a:solidFill>
            <a:round/>
          </a:ln>
          <a:extLst>
            <a:ext uri="{909E8E84-426E-40DD-AFC4-6F175D3DCCD1}">
              <a14:hiddenFill xmlns:a14="http://schemas.microsoft.com/office/drawing/2010/main" xmlns="">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Line 15"/>
          <p:cNvSpPr>
            <a:spLocks noChangeShapeType="1"/>
          </p:cNvSpPr>
          <p:nvPr/>
        </p:nvSpPr>
        <p:spPr bwMode="auto">
          <a:xfrm>
            <a:off x="5618163" y="6200776"/>
            <a:ext cx="304800" cy="0"/>
          </a:xfrm>
          <a:prstGeom prst="line">
            <a:avLst/>
          </a:prstGeom>
          <a:noFill/>
          <a:ln w="25400">
            <a:solidFill>
              <a:srgbClr val="FFFFFF"/>
            </a:solidFill>
            <a:round/>
          </a:ln>
          <a:extLst>
            <a:ext uri="{909E8E84-426E-40DD-AFC4-6F175D3DCCD1}">
              <a14:hiddenFill xmlns:a14="http://schemas.microsoft.com/office/drawing/2010/main" xmlns="">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2" name="Line 22"/>
          <p:cNvSpPr>
            <a:spLocks noChangeShapeType="1"/>
          </p:cNvSpPr>
          <p:nvPr/>
        </p:nvSpPr>
        <p:spPr bwMode="auto">
          <a:xfrm>
            <a:off x="8074025" y="5035551"/>
            <a:ext cx="228600" cy="0"/>
          </a:xfrm>
          <a:prstGeom prst="line">
            <a:avLst/>
          </a:prstGeom>
          <a:noFill/>
          <a:ln w="25400">
            <a:solidFill>
              <a:srgbClr val="FFFFFF"/>
            </a:solidFill>
            <a:round/>
            <a:tailEnd type="triangle" w="med" len="med"/>
          </a:ln>
          <a:extLst>
            <a:ext uri="{909E8E84-426E-40DD-AFC4-6F175D3DCCD1}">
              <a14:hiddenFill xmlns:a14="http://schemas.microsoft.com/office/drawing/2010/main" xmlns="">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3" name="Line 23"/>
          <p:cNvSpPr>
            <a:spLocks noChangeShapeType="1"/>
          </p:cNvSpPr>
          <p:nvPr/>
        </p:nvSpPr>
        <p:spPr bwMode="auto">
          <a:xfrm>
            <a:off x="9043988" y="5051426"/>
            <a:ext cx="457200" cy="0"/>
          </a:xfrm>
          <a:prstGeom prst="line">
            <a:avLst/>
          </a:prstGeom>
          <a:noFill/>
          <a:ln w="28575">
            <a:solidFill>
              <a:srgbClr val="FFFFFF"/>
            </a:solidFill>
            <a:round/>
            <a:tailEnd type="triangle" w="med" len="med"/>
          </a:ln>
          <a:extLst>
            <a:ext uri="{909E8E84-426E-40DD-AFC4-6F175D3DCCD1}">
              <a14:hiddenFill xmlns:a14="http://schemas.microsoft.com/office/drawing/2010/main" xmlns="">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4" name="Group 36"/>
          <p:cNvGrpSpPr/>
          <p:nvPr/>
        </p:nvGrpSpPr>
        <p:grpSpPr bwMode="auto">
          <a:xfrm>
            <a:off x="2432050" y="3198814"/>
            <a:ext cx="7143750" cy="2971800"/>
            <a:chOff x="-184" y="0"/>
            <a:chExt cx="4500" cy="1872"/>
          </a:xfrm>
        </p:grpSpPr>
        <p:sp>
          <p:nvSpPr>
            <p:cNvPr id="45" name="Text Box 2"/>
            <p:cNvSpPr txBox="1">
              <a:spLocks noChangeArrowheads="1"/>
            </p:cNvSpPr>
            <p:nvPr/>
          </p:nvSpPr>
          <p:spPr bwMode="auto">
            <a:xfrm>
              <a:off x="-184" y="192"/>
              <a:ext cx="336" cy="1415"/>
            </a:xfrm>
            <a:prstGeom prst="rect">
              <a:avLst/>
            </a:prstGeom>
            <a:noFill/>
            <a:ln w="38100" cmpd="sng">
              <a:solidFill>
                <a:srgbClr val="FF0000"/>
              </a:solidFill>
              <a:prstDash val="sysDot"/>
              <a:miter lim="800000"/>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20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宋体" panose="02010600030101010101" pitchFamily="2" charset="-122"/>
                  <a:ea typeface="宋体" panose="02010600030101010101" pitchFamily="2" charset="-122"/>
                </a:rPr>
                <a:t>人生的潜 在 价 值</a:t>
              </a:r>
            </a:p>
          </p:txBody>
        </p:sp>
        <p:sp>
          <p:nvSpPr>
            <p:cNvPr id="46" name="Text Box 10"/>
            <p:cNvSpPr txBox="1">
              <a:spLocks noChangeArrowheads="1"/>
            </p:cNvSpPr>
            <p:nvPr/>
          </p:nvSpPr>
          <p:spPr bwMode="auto">
            <a:xfrm>
              <a:off x="1400" y="0"/>
              <a:ext cx="834" cy="291"/>
            </a:xfrm>
            <a:prstGeom prst="rect">
              <a:avLst/>
            </a:prstGeom>
            <a:noFill/>
            <a:ln w="38100" cmpd="sng">
              <a:solidFill>
                <a:srgbClr val="FF0000"/>
              </a:solidFill>
              <a:prstDash val="sysDot"/>
              <a:miter lim="800000"/>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20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rPr>
                <a:t>主观世界</a:t>
              </a:r>
              <a:r>
                <a:rPr kumimoji="0" lang="zh-CN" altLang="en-US" sz="2400" b="1" i="0" u="none" strike="noStrike" kern="0" cap="none" spc="0" normalizeH="0" baseline="0" noProof="0" dirty="0" smtClean="0">
                  <a:ln>
                    <a:noFill/>
                  </a:ln>
                  <a:solidFill>
                    <a:srgbClr val="FFFFFF"/>
                  </a:solidFill>
                  <a:effectLst/>
                  <a:uLnTx/>
                  <a:uFillTx/>
                  <a:latin typeface="Times New Roman" panose="02020603050405020304" pitchFamily="18" charset="0"/>
                  <a:ea typeface="华文彩云" panose="02010800040101010101" pitchFamily="2" charset="-122"/>
                </a:rPr>
                <a:t> </a:t>
              </a:r>
            </a:p>
          </p:txBody>
        </p:sp>
        <p:sp>
          <p:nvSpPr>
            <p:cNvPr id="47" name="Text Box 11"/>
            <p:cNvSpPr txBox="1">
              <a:spLocks noChangeArrowheads="1"/>
            </p:cNvSpPr>
            <p:nvPr/>
          </p:nvSpPr>
          <p:spPr bwMode="auto">
            <a:xfrm>
              <a:off x="1392" y="1581"/>
              <a:ext cx="864" cy="291"/>
            </a:xfrm>
            <a:prstGeom prst="rect">
              <a:avLst/>
            </a:prstGeom>
            <a:noFill/>
            <a:ln w="38100" cmpd="sng">
              <a:solidFill>
                <a:srgbClr val="FF0000"/>
              </a:solidFill>
              <a:prstDash val="sysDot"/>
              <a:miter lim="800000"/>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20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rPr>
                <a:t>客观世界</a:t>
              </a:r>
              <a:r>
                <a:rPr kumimoji="0" lang="zh-CN" altLang="en-US" sz="2400" b="1" i="0" u="none" strike="noStrike" kern="0" cap="none" spc="0" normalizeH="0" baseline="0" noProof="0" dirty="0" smtClean="0">
                  <a:ln>
                    <a:noFill/>
                  </a:ln>
                  <a:solidFill>
                    <a:srgbClr val="000000"/>
                  </a:solidFill>
                  <a:effectLst/>
                  <a:uLnTx/>
                  <a:uFillTx/>
                  <a:latin typeface="Times New Roman" panose="02020603050405020304" pitchFamily="18" charset="0"/>
                  <a:ea typeface="华文彩云" panose="02010800040101010101" pitchFamily="2" charset="-122"/>
                </a:rPr>
                <a:t> </a:t>
              </a:r>
            </a:p>
          </p:txBody>
        </p:sp>
        <p:sp>
          <p:nvSpPr>
            <p:cNvPr id="48" name="Text Box 18"/>
            <p:cNvSpPr txBox="1">
              <a:spLocks noChangeArrowheads="1"/>
            </p:cNvSpPr>
            <p:nvPr/>
          </p:nvSpPr>
          <p:spPr bwMode="auto">
            <a:xfrm>
              <a:off x="4006" y="320"/>
              <a:ext cx="310" cy="1168"/>
            </a:xfrm>
            <a:prstGeom prst="rect">
              <a:avLst/>
            </a:prstGeom>
            <a:noFill/>
            <a:ln w="38100" cmpd="sng">
              <a:solidFill>
                <a:srgbClr val="FF0000"/>
              </a:solidFill>
              <a:prstDash val="sysDot"/>
              <a:miter lim="800000"/>
            </a:ln>
          </p:spPr>
          <p:txBody>
            <a:bodyPr vert="eaVert">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20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宋体" panose="02010600030101010101" pitchFamily="2" charset="-122"/>
                  <a:ea typeface="宋体" panose="02010600030101010101" pitchFamily="2" charset="-122"/>
                </a:rPr>
                <a:t>美好的人生目标</a:t>
              </a:r>
            </a:p>
          </p:txBody>
        </p:sp>
        <p:sp>
          <p:nvSpPr>
            <p:cNvPr id="49" name="Text Box 19"/>
            <p:cNvSpPr txBox="1">
              <a:spLocks noChangeArrowheads="1"/>
            </p:cNvSpPr>
            <p:nvPr/>
          </p:nvSpPr>
          <p:spPr bwMode="auto">
            <a:xfrm>
              <a:off x="2855" y="480"/>
              <a:ext cx="310" cy="816"/>
            </a:xfrm>
            <a:prstGeom prst="rect">
              <a:avLst/>
            </a:prstGeom>
            <a:noFill/>
            <a:ln w="38100" cmpd="sng">
              <a:solidFill>
                <a:srgbClr val="FF0000"/>
              </a:solidFill>
              <a:prstDash val="sysDot"/>
              <a:miter lim="800000"/>
            </a:ln>
          </p:spPr>
          <p:txBody>
            <a:bodyPr vert="eaVert">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20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宋体" panose="02010600030101010101" pitchFamily="2" charset="-122"/>
                  <a:ea typeface="宋体" panose="02010600030101010101" pitchFamily="2" charset="-122"/>
                </a:rPr>
                <a:t>物质财富</a:t>
              </a:r>
            </a:p>
          </p:txBody>
        </p:sp>
        <p:sp>
          <p:nvSpPr>
            <p:cNvPr id="50" name="Line 20"/>
            <p:cNvSpPr>
              <a:spLocks noChangeShapeType="1"/>
            </p:cNvSpPr>
            <p:nvPr/>
          </p:nvSpPr>
          <p:spPr bwMode="auto">
            <a:xfrm>
              <a:off x="3168" y="896"/>
              <a:ext cx="240" cy="0"/>
            </a:xfrm>
            <a:prstGeom prst="line">
              <a:avLst/>
            </a:prstGeom>
            <a:noFill/>
            <a:ln w="57150">
              <a:solidFill>
                <a:srgbClr val="0033CC"/>
              </a:solidFill>
              <a:round/>
              <a:tailEnd type="triangle" w="med" len="med"/>
            </a:ln>
            <a:extLst>
              <a:ext uri="{909E8E84-426E-40DD-AFC4-6F175D3DCCD1}">
                <a14:hiddenFill xmlns:a14="http://schemas.microsoft.com/office/drawing/2010/main" xmlns="">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Text Box 21"/>
            <p:cNvSpPr txBox="1">
              <a:spLocks noChangeArrowheads="1"/>
            </p:cNvSpPr>
            <p:nvPr/>
          </p:nvSpPr>
          <p:spPr bwMode="auto">
            <a:xfrm>
              <a:off x="3408" y="462"/>
              <a:ext cx="336" cy="834"/>
            </a:xfrm>
            <a:prstGeom prst="rect">
              <a:avLst/>
            </a:prstGeom>
            <a:noFill/>
            <a:ln w="38100" cmpd="sng">
              <a:solidFill>
                <a:srgbClr val="FF0000"/>
              </a:solidFill>
              <a:prstDash val="sysDot"/>
              <a:miter lim="800000"/>
            </a:ln>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20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宋体" panose="02010600030101010101" pitchFamily="2" charset="-122"/>
                  <a:ea typeface="宋体" panose="02010600030101010101" pitchFamily="2" charset="-122"/>
                </a:rPr>
                <a:t>精神财富</a:t>
              </a:r>
            </a:p>
          </p:txBody>
        </p:sp>
        <p:sp>
          <p:nvSpPr>
            <p:cNvPr id="52" name="Line 26"/>
            <p:cNvSpPr>
              <a:spLocks noChangeShapeType="1"/>
            </p:cNvSpPr>
            <p:nvPr/>
          </p:nvSpPr>
          <p:spPr bwMode="auto">
            <a:xfrm>
              <a:off x="824" y="912"/>
              <a:ext cx="288" cy="0"/>
            </a:xfrm>
            <a:prstGeom prst="line">
              <a:avLst/>
            </a:prstGeom>
            <a:noFill/>
            <a:ln w="57150">
              <a:solidFill>
                <a:srgbClr val="0033CC"/>
              </a:solidFill>
              <a:rou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Line 30"/>
            <p:cNvSpPr>
              <a:spLocks noChangeShapeType="1"/>
            </p:cNvSpPr>
            <p:nvPr/>
          </p:nvSpPr>
          <p:spPr bwMode="auto">
            <a:xfrm>
              <a:off x="2544" y="896"/>
              <a:ext cx="288" cy="0"/>
            </a:xfrm>
            <a:prstGeom prst="line">
              <a:avLst/>
            </a:prstGeom>
            <a:noFill/>
            <a:ln w="57150">
              <a:solidFill>
                <a:srgbClr val="0033CC"/>
              </a:solidFill>
              <a:rou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4" name="AutoShape 31"/>
            <p:cNvSpPr/>
            <p:nvPr/>
          </p:nvSpPr>
          <p:spPr bwMode="auto">
            <a:xfrm>
              <a:off x="1152" y="80"/>
              <a:ext cx="240" cy="1680"/>
            </a:xfrm>
            <a:prstGeom prst="leftBrace">
              <a:avLst>
                <a:gd name="adj1" fmla="val 58333"/>
                <a:gd name="adj2" fmla="val 50000"/>
              </a:avLst>
            </a:prstGeom>
            <a:noFill/>
            <a:ln w="38100" cmpd="sng">
              <a:solidFill>
                <a:srgbClr val="0033CC"/>
              </a:solidFill>
              <a:round/>
            </a:ln>
          </p:spPr>
          <p:txBody>
            <a:bodyPr wrap="none" anchor="ct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defRPr/>
              </a:pPr>
              <a:endParaRPr kumimoji="0" lang="zh-CN" altLang="en-US" sz="2800" b="1" i="0" u="none" strike="noStrike" kern="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宋体" panose="02010600030101010101" pitchFamily="2" charset="-122"/>
              </a:endParaRPr>
            </a:p>
          </p:txBody>
        </p:sp>
        <p:sp>
          <p:nvSpPr>
            <p:cNvPr id="55" name="AutoShape 32"/>
            <p:cNvSpPr/>
            <p:nvPr/>
          </p:nvSpPr>
          <p:spPr bwMode="auto">
            <a:xfrm>
              <a:off x="2256" y="128"/>
              <a:ext cx="240" cy="1584"/>
            </a:xfrm>
            <a:prstGeom prst="rightBrace">
              <a:avLst>
                <a:gd name="adj1" fmla="val 55000"/>
                <a:gd name="adj2" fmla="val 50000"/>
              </a:avLst>
            </a:prstGeom>
            <a:noFill/>
            <a:ln w="38100" cmpd="sng">
              <a:solidFill>
                <a:srgbClr val="0033CC"/>
              </a:solidFill>
              <a:round/>
            </a:ln>
          </p:spPr>
          <p:txBody>
            <a:bodyPr wrap="none" anchor="ct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defRPr/>
              </a:pPr>
              <a:endParaRPr kumimoji="0" lang="zh-CN" altLang="en-US" sz="2800" b="1" i="0" u="none" strike="noStrike" kern="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宋体" panose="02010600030101010101" pitchFamily="2" charset="-122"/>
              </a:endParaRPr>
            </a:p>
          </p:txBody>
        </p:sp>
        <p:sp>
          <p:nvSpPr>
            <p:cNvPr id="56" name="Line 33"/>
            <p:cNvSpPr>
              <a:spLocks noChangeShapeType="1"/>
            </p:cNvSpPr>
            <p:nvPr/>
          </p:nvSpPr>
          <p:spPr bwMode="auto">
            <a:xfrm>
              <a:off x="3744" y="896"/>
              <a:ext cx="240" cy="0"/>
            </a:xfrm>
            <a:prstGeom prst="line">
              <a:avLst/>
            </a:prstGeom>
            <a:noFill/>
            <a:ln w="57150">
              <a:solidFill>
                <a:srgbClr val="0033CC"/>
              </a:solidFill>
              <a:rou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57" name="Line 26"/>
          <p:cNvSpPr>
            <a:spLocks noChangeShapeType="1"/>
          </p:cNvSpPr>
          <p:nvPr/>
        </p:nvSpPr>
        <p:spPr bwMode="auto">
          <a:xfrm>
            <a:off x="3022600" y="4646614"/>
            <a:ext cx="457200" cy="0"/>
          </a:xfrm>
          <a:prstGeom prst="line">
            <a:avLst/>
          </a:prstGeom>
          <a:noFill/>
          <a:ln w="57150">
            <a:solidFill>
              <a:srgbClr val="0033CC"/>
            </a:solidFill>
            <a:rou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Text Box 19"/>
          <p:cNvSpPr txBox="1">
            <a:spLocks noChangeArrowheads="1"/>
          </p:cNvSpPr>
          <p:nvPr/>
        </p:nvSpPr>
        <p:spPr bwMode="auto">
          <a:xfrm>
            <a:off x="3521075" y="4037014"/>
            <a:ext cx="492125" cy="1295400"/>
          </a:xfrm>
          <a:prstGeom prst="rect">
            <a:avLst/>
          </a:prstGeom>
          <a:noFill/>
          <a:ln w="38100" cmpd="sng">
            <a:solidFill>
              <a:srgbClr val="FF0000"/>
            </a:solidFill>
            <a:prstDash val="sysDot"/>
            <a:miter lim="800000"/>
          </a:ln>
        </p:spPr>
        <p:txBody>
          <a:bodyPr vert="eaVert">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marL="0" marR="0" lvl="0" indent="0" algn="ctr" defTabSz="914400" eaLnBrk="1" fontAlgn="auto" latinLnBrk="0" hangingPunct="1">
              <a:lnSpc>
                <a:spcPct val="100000"/>
              </a:lnSpc>
              <a:spcBef>
                <a:spcPct val="50000"/>
              </a:spcBef>
              <a:spcAft>
                <a:spcPts val="0"/>
              </a:spcAft>
              <a:buClrTx/>
              <a:buSzTx/>
              <a:buFont typeface="Wingdings" panose="05000000000000000000" pitchFamily="2" charset="2"/>
              <a:buNone/>
              <a:defRPr/>
            </a:pPr>
            <a:r>
              <a:rPr kumimoji="0" lang="zh-CN" altLang="en-US" sz="20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宋体" panose="02010600030101010101" pitchFamily="2" charset="-122"/>
                <a:ea typeface="宋体" panose="02010600030101010101" pitchFamily="2" charset="-122"/>
              </a:rPr>
              <a:t>社会实践</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标题 1"/>
          <p:cNvSpPr>
            <a:spLocks noGrp="1"/>
          </p:cNvSpPr>
          <p:nvPr>
            <p:ph type="title"/>
          </p:nvPr>
        </p:nvSpPr>
        <p:spPr>
          <a:xfrm>
            <a:off x="497416" y="1220333"/>
            <a:ext cx="10993967" cy="498475"/>
          </a:xfrm>
        </p:spPr>
        <p:txBody>
          <a:bodyPr>
            <a:normAutofit fontScale="90000"/>
          </a:bodyPr>
          <a:lstStyle/>
          <a:p>
            <a:r>
              <a:rPr lang="zh-CN" altLang="en-US" sz="2800" dirty="0" smtClean="0">
                <a:solidFill>
                  <a:srgbClr val="C00000"/>
                </a:solidFill>
                <a:latin typeface="宋体" panose="02010600030101010101" pitchFamily="2" charset="-122"/>
                <a:ea typeface="宋体" panose="02010600030101010101" pitchFamily="2" charset="-122"/>
              </a:rPr>
              <a:t>英国毕马威历史上首位华人合伙人</a:t>
            </a:r>
            <a:br>
              <a:rPr lang="zh-CN" altLang="en-US" sz="2800" dirty="0" smtClean="0">
                <a:solidFill>
                  <a:srgbClr val="C00000"/>
                </a:solidFill>
                <a:latin typeface="宋体" panose="02010600030101010101" pitchFamily="2" charset="-122"/>
                <a:ea typeface="宋体" panose="02010600030101010101" pitchFamily="2" charset="-122"/>
              </a:rPr>
            </a:br>
            <a:endParaRPr lang="zh-CN" altLang="en-US" sz="2800" dirty="0" smtClean="0">
              <a:solidFill>
                <a:srgbClr val="C00000"/>
              </a:solidFill>
              <a:latin typeface="宋体" panose="02010600030101010101" pitchFamily="2" charset="-122"/>
              <a:ea typeface="宋体" panose="02010600030101010101" pitchFamily="2" charset="-122"/>
            </a:endParaRPr>
          </a:p>
        </p:txBody>
      </p:sp>
      <p:sp>
        <p:nvSpPr>
          <p:cNvPr id="135171" name="内容占位符 2"/>
          <p:cNvSpPr>
            <a:spLocks noGrp="1"/>
          </p:cNvSpPr>
          <p:nvPr>
            <p:ph idx="1"/>
          </p:nvPr>
        </p:nvSpPr>
        <p:spPr>
          <a:xfrm>
            <a:off x="264584" y="3352805"/>
            <a:ext cx="8538027" cy="2011363"/>
          </a:xfrm>
        </p:spPr>
        <p:txBody>
          <a:bodyPr/>
          <a:lstStyle/>
          <a:p>
            <a:pPr marL="0" indent="0">
              <a:buFont typeface="Wingdings" panose="05000000000000000000" pitchFamily="2" charset="2"/>
              <a:buNone/>
            </a:pPr>
            <a:r>
              <a:rPr lang="en-US" altLang="zh-CN" sz="2800" b="0" dirty="0" smtClean="0">
                <a:latin typeface="宋体" panose="02010600030101010101" pitchFamily="2" charset="-122"/>
                <a:ea typeface="宋体" panose="02010600030101010101" pitchFamily="2" charset="-122"/>
              </a:rPr>
              <a:t>2001</a:t>
            </a:r>
            <a:r>
              <a:rPr lang="zh-CN" altLang="en-US" sz="2800" b="0" dirty="0" smtClean="0">
                <a:latin typeface="宋体" panose="02010600030101010101" pitchFamily="2" charset="-122"/>
                <a:ea typeface="宋体" panose="02010600030101010101" pitchFamily="2" charset="-122"/>
              </a:rPr>
              <a:t>年</a:t>
            </a:r>
            <a:r>
              <a:rPr lang="zh-CN" altLang="en-US" sz="2800" b="0" dirty="0" smtClean="0">
                <a:solidFill>
                  <a:srgbClr val="FF0000"/>
                </a:solidFill>
                <a:latin typeface="宋体" panose="02010600030101010101" pitchFamily="2" charset="-122"/>
                <a:ea typeface="宋体" panose="02010600030101010101" pitchFamily="2" charset="-122"/>
              </a:rPr>
              <a:t>王浩宇</a:t>
            </a:r>
            <a:r>
              <a:rPr lang="zh-CN" altLang="en-US" sz="2800" b="0" dirty="0" smtClean="0">
                <a:latin typeface="宋体" panose="02010600030101010101" pitchFamily="2" charset="-122"/>
                <a:ea typeface="宋体" panose="02010600030101010101" pitchFamily="2" charset="-122"/>
              </a:rPr>
              <a:t>毕业于我校外语学院英语专业。</a:t>
            </a:r>
            <a:endParaRPr lang="en-US" altLang="zh-CN" sz="2800" b="0" dirty="0" smtClean="0">
              <a:latin typeface="宋体" panose="02010600030101010101" pitchFamily="2" charset="-122"/>
              <a:ea typeface="宋体" panose="02010600030101010101" pitchFamily="2" charset="-122"/>
            </a:endParaRPr>
          </a:p>
          <a:p>
            <a:pPr marL="0" indent="0">
              <a:buFont typeface="Wingdings" panose="05000000000000000000" pitchFamily="2" charset="2"/>
              <a:buNone/>
            </a:pPr>
            <a:r>
              <a:rPr lang="en-US" altLang="zh-CN" sz="2800" b="0" dirty="0" smtClean="0">
                <a:latin typeface="宋体" panose="02010600030101010101" pitchFamily="2" charset="-122"/>
                <a:ea typeface="宋体" panose="02010600030101010101" pitchFamily="2" charset="-122"/>
              </a:rPr>
              <a:t>2007</a:t>
            </a:r>
            <a:r>
              <a:rPr lang="zh-CN" altLang="en-US" sz="2800" b="0" dirty="0" smtClean="0">
                <a:latin typeface="宋体" panose="02010600030101010101" pitchFamily="2" charset="-122"/>
                <a:ea typeface="宋体" panose="02010600030101010101" pitchFamily="2" charset="-122"/>
              </a:rPr>
              <a:t>年加入澳大利亚毕马威公司担任管理顾问。</a:t>
            </a:r>
            <a:endParaRPr lang="en-US" altLang="zh-CN" sz="2800" b="0" dirty="0" smtClean="0">
              <a:latin typeface="宋体" panose="02010600030101010101" pitchFamily="2" charset="-122"/>
              <a:ea typeface="宋体" panose="02010600030101010101" pitchFamily="2" charset="-122"/>
            </a:endParaRPr>
          </a:p>
          <a:p>
            <a:pPr marL="0" indent="0">
              <a:buFont typeface="Wingdings" panose="05000000000000000000" pitchFamily="2" charset="2"/>
              <a:buNone/>
            </a:pPr>
            <a:r>
              <a:rPr lang="en-US" altLang="zh-CN" sz="2800" b="0" dirty="0" smtClean="0">
                <a:latin typeface="宋体" panose="02010600030101010101" pitchFamily="2" charset="-122"/>
                <a:ea typeface="宋体" panose="02010600030101010101" pitchFamily="2" charset="-122"/>
              </a:rPr>
              <a:t>2010</a:t>
            </a:r>
            <a:r>
              <a:rPr lang="zh-CN" altLang="en-US" sz="2800" b="0" dirty="0" smtClean="0">
                <a:latin typeface="宋体" panose="02010600030101010101" pitchFamily="2" charset="-122"/>
                <a:ea typeface="宋体" panose="02010600030101010101" pitchFamily="2" charset="-122"/>
              </a:rPr>
              <a:t>年因内部交换项目到毕马威伦敦所工作至今，并于</a:t>
            </a:r>
            <a:r>
              <a:rPr lang="en-US" altLang="zh-CN" sz="2800" b="0" dirty="0" smtClean="0">
                <a:latin typeface="宋体" panose="02010600030101010101" pitchFamily="2" charset="-122"/>
                <a:ea typeface="宋体" panose="02010600030101010101" pitchFamily="2" charset="-122"/>
              </a:rPr>
              <a:t>2015</a:t>
            </a:r>
            <a:r>
              <a:rPr lang="zh-CN" altLang="en-US" sz="2800" b="0" dirty="0" smtClean="0">
                <a:latin typeface="宋体" panose="02010600030101010101" pitchFamily="2" charset="-122"/>
                <a:ea typeface="宋体" panose="02010600030101010101" pitchFamily="2" charset="-122"/>
              </a:rPr>
              <a:t>年升为英国毕马威历史上第一位华人合伙人。</a:t>
            </a:r>
            <a:endParaRPr lang="zh-CN" altLang="en-US" sz="2800" dirty="0" smtClean="0">
              <a:latin typeface="宋体" panose="02010600030101010101" pitchFamily="2" charset="-122"/>
              <a:ea typeface="宋体" panose="02010600030101010101" pitchFamily="2" charset="-122"/>
            </a:endParaRPr>
          </a:p>
        </p:txBody>
      </p:sp>
      <p:pic>
        <p:nvPicPr>
          <p:cNvPr id="135172" name="图片 3" descr="王浩宇：英国毕马威历史上首位华人合伙人（对外经贸学院）.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06543" y="1469571"/>
            <a:ext cx="2982685"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173" name="TextBox 4"/>
          <p:cNvSpPr txBox="1">
            <a:spLocks noChangeArrowheads="1"/>
          </p:cNvSpPr>
          <p:nvPr/>
        </p:nvSpPr>
        <p:spPr bwMode="auto">
          <a:xfrm>
            <a:off x="508000" y="1752604"/>
            <a:ext cx="5486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在模糊的大方向下始终保持短期的明确目标。</a:t>
            </a:r>
          </a:p>
        </p:txBody>
      </p:sp>
      <p:grpSp>
        <p:nvGrpSpPr>
          <p:cNvPr id="7" name="组合 6"/>
          <p:cNvGrpSpPr/>
          <p:nvPr/>
        </p:nvGrpSpPr>
        <p:grpSpPr bwMode="auto">
          <a:xfrm>
            <a:off x="2868084" y="203200"/>
            <a:ext cx="6942667" cy="615950"/>
            <a:chOff x="3071801" y="1285866"/>
            <a:chExt cx="5206970" cy="615553"/>
          </a:xfrm>
        </p:grpSpPr>
        <p:sp>
          <p:nvSpPr>
            <p:cNvPr id="8" name="TextBox 7"/>
            <p:cNvSpPr>
              <a:spLocks noChangeArrowheads="1"/>
            </p:cNvSpPr>
            <p:nvPr/>
          </p:nvSpPr>
          <p:spPr bwMode="auto">
            <a:xfrm>
              <a:off x="3071801" y="1285866"/>
              <a:ext cx="5011708"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9" name="矩形 8"/>
            <p:cNvSpPr/>
            <p:nvPr/>
          </p:nvSpPr>
          <p:spPr>
            <a:xfrm>
              <a:off x="3359136" y="1344566"/>
              <a:ext cx="4919635"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三、成就出彩人生</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
          <p:cNvSpPr>
            <a:spLocks noGrp="1"/>
          </p:cNvSpPr>
          <p:nvPr>
            <p:ph type="title"/>
          </p:nvPr>
        </p:nvSpPr>
        <p:spPr>
          <a:xfrm>
            <a:off x="711203" y="1480457"/>
            <a:ext cx="10993967" cy="1066800"/>
          </a:xfrm>
        </p:spPr>
        <p:txBody>
          <a:bodyPr/>
          <a:lstStyle/>
          <a:p>
            <a:r>
              <a:rPr lang="zh-CN" altLang="en-US" sz="2800" dirty="0" smtClean="0">
                <a:solidFill>
                  <a:srgbClr val="FF0000"/>
                </a:solidFill>
                <a:latin typeface="宋体" panose="02010600030101010101" pitchFamily="2" charset="-122"/>
                <a:ea typeface="宋体" panose="02010600030101010101" pitchFamily="2" charset="-122"/>
              </a:rPr>
              <a:t>青年是标志时代的最灵敏的晴雨表，时代的责任赋予青年，时代的光荣属于青年。</a:t>
            </a:r>
          </a:p>
        </p:txBody>
      </p:sp>
      <p:sp>
        <p:nvSpPr>
          <p:cNvPr id="136195" name="内容占位符 2"/>
          <p:cNvSpPr>
            <a:spLocks noGrp="1"/>
          </p:cNvSpPr>
          <p:nvPr>
            <p:ph idx="1"/>
          </p:nvPr>
        </p:nvSpPr>
        <p:spPr>
          <a:xfrm>
            <a:off x="286657" y="3276601"/>
            <a:ext cx="10972800" cy="1752600"/>
          </a:xfrm>
        </p:spPr>
        <p:txBody>
          <a:bodyPr/>
          <a:lstStyle/>
          <a:p>
            <a:pPr>
              <a:buFont typeface="Wingdings" panose="05000000000000000000" pitchFamily="2" charset="2"/>
              <a:buNone/>
            </a:pPr>
            <a:r>
              <a:rPr lang="zh-CN" altLang="en-US"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在当今中国，</a:t>
            </a:r>
            <a:r>
              <a:rPr lang="zh-CN" altLang="en-US" sz="2800" dirty="0" smtClean="0">
                <a:solidFill>
                  <a:srgbClr val="FF0000"/>
                </a:solidFill>
                <a:latin typeface="宋体" panose="02010600030101010101" pitchFamily="2" charset="-122"/>
                <a:ea typeface="宋体" panose="02010600030101010101" pitchFamily="2" charset="-122"/>
              </a:rPr>
              <a:t>最重要的社会实践</a:t>
            </a:r>
            <a:r>
              <a:rPr lang="zh-CN" altLang="en-US" sz="2800" dirty="0" smtClean="0">
                <a:latin typeface="宋体" panose="02010600030101010101" pitchFamily="2" charset="-122"/>
                <a:ea typeface="宋体" panose="02010600030101010101" pitchFamily="2" charset="-122"/>
              </a:rPr>
              <a:t>就是：</a:t>
            </a:r>
            <a:endParaRPr lang="en-US" altLang="zh-CN" sz="2800" dirty="0" smtClean="0">
              <a:latin typeface="宋体" panose="02010600030101010101" pitchFamily="2" charset="-122"/>
              <a:ea typeface="宋体" panose="02010600030101010101" pitchFamily="2" charset="-122"/>
            </a:endParaRPr>
          </a:p>
          <a:p>
            <a:pPr>
              <a:buFont typeface="Wingdings" panose="05000000000000000000" pitchFamily="2" charset="2"/>
              <a:buNone/>
            </a:pP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全面建成小康社会、加快推进社会主义现代化强国、实现中华民族伟大复兴的实践。</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图片 3" descr="timgPHMAQ0CY.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536" y="1328056"/>
            <a:ext cx="5094817" cy="5007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20" name="矩形 1"/>
          <p:cNvSpPr>
            <a:spLocks noChangeArrowheads="1"/>
          </p:cNvSpPr>
          <p:nvPr/>
        </p:nvSpPr>
        <p:spPr bwMode="auto">
          <a:xfrm>
            <a:off x="3962400" y="185058"/>
            <a:ext cx="3860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b="1" dirty="0">
                <a:solidFill>
                  <a:srgbClr val="C00000"/>
                </a:solidFill>
                <a:latin typeface="宋体" panose="02010600030101010101" pitchFamily="2" charset="-122"/>
                <a:ea typeface="宋体" panose="02010600030101010101" pitchFamily="2" charset="-122"/>
              </a:rPr>
              <a:t>【</a:t>
            </a:r>
            <a:r>
              <a:rPr lang="zh-CN" altLang="en-US" sz="2800" b="1" dirty="0">
                <a:solidFill>
                  <a:srgbClr val="C00000"/>
                </a:solidFill>
                <a:latin typeface="宋体" panose="02010600030101010101" pitchFamily="2" charset="-122"/>
                <a:ea typeface="宋体" panose="02010600030101010101" pitchFamily="2" charset="-122"/>
              </a:rPr>
              <a:t>拓展阅读</a:t>
            </a:r>
            <a:r>
              <a:rPr lang="en-US" altLang="zh-CN" sz="2800" b="1" dirty="0">
                <a:solidFill>
                  <a:srgbClr val="C00000"/>
                </a:solidFill>
                <a:latin typeface="宋体" panose="02010600030101010101" pitchFamily="2" charset="-122"/>
                <a:ea typeface="宋体" panose="02010600030101010101" pitchFamily="2" charset="-122"/>
              </a:rPr>
              <a:t>】</a:t>
            </a:r>
            <a:endParaRPr lang="zh-CN" altLang="en-US" sz="2800" b="1" dirty="0">
              <a:solidFill>
                <a:srgbClr val="C00000"/>
              </a:solidFill>
              <a:latin typeface="宋体" panose="02010600030101010101" pitchFamily="2" charset="-122"/>
              <a:ea typeface="宋体" panose="02010600030101010101" pitchFamily="2" charset="-122"/>
            </a:endParaRPr>
          </a:p>
        </p:txBody>
      </p:sp>
      <p:sp>
        <p:nvSpPr>
          <p:cNvPr id="3" name="矩形 2"/>
          <p:cNvSpPr/>
          <p:nvPr/>
        </p:nvSpPr>
        <p:spPr>
          <a:xfrm>
            <a:off x="5976258" y="2648634"/>
            <a:ext cx="6019800" cy="2031325"/>
          </a:xfrm>
          <a:prstGeom prst="rect">
            <a:avLst/>
          </a:prstGeom>
        </p:spPr>
        <p:txBody>
          <a:bodyPr wrap="square">
            <a:spAutoFit/>
          </a:bodyPr>
          <a:lstStyle/>
          <a:p>
            <a:pPr>
              <a:lnSpc>
                <a:spcPct val="150000"/>
              </a:lnSpc>
            </a:pP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2016</a:t>
            </a:r>
            <a:r>
              <a:rPr lang="zh-CN" altLang="en-US" sz="2800" dirty="0" smtClean="0">
                <a:latin typeface="宋体" panose="02010600030101010101" pitchFamily="2" charset="-122"/>
                <a:ea typeface="宋体" panose="02010600030101010101" pitchFamily="2" charset="-122"/>
              </a:rPr>
              <a:t>年中国</a:t>
            </a:r>
            <a:r>
              <a:rPr lang="en-US" altLang="zh-CN" sz="2800" dirty="0" smtClean="0">
                <a:latin typeface="宋体" panose="02010600030101010101" pitchFamily="2" charset="-122"/>
                <a:ea typeface="宋体" panose="02010600030101010101" pitchFamily="2" charset="-122"/>
              </a:rPr>
              <a:t>90</a:t>
            </a:r>
            <a:r>
              <a:rPr lang="zh-CN" altLang="en-US" sz="2800" dirty="0" smtClean="0">
                <a:latin typeface="宋体" panose="02010600030101010101" pitchFamily="2" charset="-122"/>
                <a:ea typeface="宋体" panose="02010600030101010101" pitchFamily="2" charset="-122"/>
              </a:rPr>
              <a:t>后十大富豪榜”公布，</a:t>
            </a:r>
            <a:r>
              <a:rPr lang="en-US" altLang="zh-CN" sz="2800" dirty="0" smtClean="0">
                <a:latin typeface="宋体" panose="02010600030101010101" pitchFamily="2" charset="-122"/>
                <a:ea typeface="宋体" panose="02010600030101010101" pitchFamily="2" charset="-122"/>
              </a:rPr>
              <a:t>17</a:t>
            </a:r>
            <a:r>
              <a:rPr lang="zh-CN" altLang="en-US" sz="2800" dirty="0" smtClean="0">
                <a:latin typeface="宋体" panose="02010600030101010101" pitchFamily="2" charset="-122"/>
                <a:ea typeface="宋体" panose="02010600030101010101" pitchFamily="2" charset="-122"/>
              </a:rPr>
              <a:t>岁的王俊凯名列第六，年仅</a:t>
            </a:r>
            <a:r>
              <a:rPr lang="en-US" altLang="zh-CN" sz="2800" dirty="0" smtClean="0">
                <a:latin typeface="宋体" panose="02010600030101010101" pitchFamily="2" charset="-122"/>
                <a:ea typeface="宋体" panose="02010600030101010101" pitchFamily="2" charset="-122"/>
              </a:rPr>
              <a:t>17</a:t>
            </a:r>
            <a:r>
              <a:rPr lang="zh-CN" altLang="en-US" sz="2800" dirty="0" smtClean="0">
                <a:latin typeface="宋体" panose="02010600030101010101" pitchFamily="2" charset="-122"/>
                <a:ea typeface="宋体" panose="02010600030101010101" pitchFamily="2" charset="-122"/>
              </a:rPr>
              <a:t>岁身价已达人民币</a:t>
            </a:r>
            <a:r>
              <a:rPr lang="en-US" altLang="zh-CN" sz="2800" dirty="0" smtClean="0">
                <a:latin typeface="宋体" panose="02010600030101010101" pitchFamily="2" charset="-122"/>
                <a:ea typeface="宋体" panose="02010600030101010101" pitchFamily="2" charset="-122"/>
              </a:rPr>
              <a:t>2.48</a:t>
            </a:r>
            <a:r>
              <a:rPr lang="zh-CN" altLang="en-US" sz="2800" dirty="0" smtClean="0">
                <a:latin typeface="宋体" panose="02010600030101010101" pitchFamily="2" charset="-122"/>
                <a:ea typeface="宋体" panose="02010600030101010101" pitchFamily="2" charset="-122"/>
              </a:rPr>
              <a:t>亿元。</a:t>
            </a:r>
            <a:endParaRPr lang="zh-CN" altLang="en-US" sz="28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内容占位符 2"/>
          <p:cNvSpPr>
            <a:spLocks noGrp="1"/>
          </p:cNvSpPr>
          <p:nvPr>
            <p:ph idx="1"/>
          </p:nvPr>
        </p:nvSpPr>
        <p:spPr>
          <a:xfrm>
            <a:off x="421217" y="1676400"/>
            <a:ext cx="10972800" cy="990600"/>
          </a:xfrm>
        </p:spPr>
        <p:txBody>
          <a:bodyPr>
            <a:normAutofit/>
          </a:bodyPr>
          <a:lstStyle/>
          <a:p>
            <a:endParaRPr lang="en-US" altLang="zh-CN" b="0" smtClean="0">
              <a:latin typeface="宋体" panose="02010600030101010101" pitchFamily="2" charset="-122"/>
              <a:ea typeface="宋体" panose="02010600030101010101" pitchFamily="2" charset="-122"/>
            </a:endParaRPr>
          </a:p>
          <a:p>
            <a:pPr>
              <a:buFont typeface="Wingdings" panose="05000000000000000000" pitchFamily="2" charset="2"/>
              <a:buNone/>
            </a:pPr>
            <a:r>
              <a:rPr lang="zh-CN" altLang="en-US" b="0" smtClean="0">
                <a:latin typeface="宋体" panose="02010600030101010101" pitchFamily="2" charset="-122"/>
                <a:ea typeface="宋体" panose="02010600030101010101" pitchFamily="2" charset="-122"/>
              </a:rPr>
              <a:t>    </a:t>
            </a:r>
            <a:endParaRPr lang="zh-CN" altLang="en-US" smtClean="0">
              <a:latin typeface="宋体" panose="02010600030101010101" pitchFamily="2" charset="-122"/>
              <a:ea typeface="宋体" panose="02010600030101010101" pitchFamily="2" charset="-122"/>
            </a:endParaRPr>
          </a:p>
        </p:txBody>
      </p:sp>
      <p:sp>
        <p:nvSpPr>
          <p:cNvPr id="138243" name="矩形 4"/>
          <p:cNvSpPr>
            <a:spLocks noChangeArrowheads="1"/>
          </p:cNvSpPr>
          <p:nvPr/>
        </p:nvSpPr>
        <p:spPr bwMode="auto">
          <a:xfrm>
            <a:off x="438459" y="1415143"/>
            <a:ext cx="11150292"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Clr>
                <a:srgbClr val="2DB6B3"/>
              </a:buClr>
              <a:buFont typeface="Wingdings" panose="05000000000000000000" pitchFamily="2" charset="2"/>
              <a:buChar char="§"/>
            </a:pPr>
            <a:r>
              <a:rPr lang="zh-CN" altLang="en-US" sz="2800" dirty="0">
                <a:solidFill>
                  <a:srgbClr val="000000"/>
                </a:solidFill>
                <a:latin typeface="宋体" panose="02010600030101010101" pitchFamily="2" charset="-122"/>
                <a:ea typeface="宋体" panose="02010600030101010101" pitchFamily="2" charset="-122"/>
              </a:rPr>
              <a:t>王俊凯，</a:t>
            </a:r>
            <a:r>
              <a:rPr lang="en-US" altLang="zh-CN" sz="2800" dirty="0">
                <a:solidFill>
                  <a:srgbClr val="000000"/>
                </a:solidFill>
                <a:latin typeface="宋体" panose="02010600030101010101" pitchFamily="2" charset="-122"/>
                <a:ea typeface="宋体" panose="02010600030101010101" pitchFamily="2" charset="-122"/>
              </a:rPr>
              <a:t>1999</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9</a:t>
            </a:r>
            <a:r>
              <a:rPr lang="zh-CN" altLang="en-US" sz="2800" dirty="0">
                <a:solidFill>
                  <a:srgbClr val="000000"/>
                </a:solidFill>
                <a:latin typeface="宋体" panose="02010600030101010101" pitchFamily="2" charset="-122"/>
                <a:ea typeface="宋体" panose="02010600030101010101" pitchFamily="2" charset="-122"/>
              </a:rPr>
              <a:t>月</a:t>
            </a:r>
            <a:r>
              <a:rPr lang="en-US" altLang="zh-CN" sz="2800" dirty="0">
                <a:solidFill>
                  <a:srgbClr val="000000"/>
                </a:solidFill>
                <a:latin typeface="宋体" panose="02010600030101010101" pitchFamily="2" charset="-122"/>
                <a:ea typeface="宋体" panose="02010600030101010101" pitchFamily="2" charset="-122"/>
              </a:rPr>
              <a:t>21</a:t>
            </a:r>
            <a:r>
              <a:rPr lang="zh-CN" altLang="en-US" sz="2800" dirty="0">
                <a:solidFill>
                  <a:srgbClr val="000000"/>
                </a:solidFill>
                <a:latin typeface="宋体" panose="02010600030101010101" pitchFamily="2" charset="-122"/>
                <a:ea typeface="宋体" panose="02010600030101010101" pitchFamily="2" charset="-122"/>
              </a:rPr>
              <a:t>日生于中国重庆，中国内地流行乐男歌手、影视演员、</a:t>
            </a:r>
            <a:r>
              <a:rPr lang="en-US" altLang="zh-CN" sz="2800" dirty="0">
                <a:solidFill>
                  <a:srgbClr val="000000"/>
                </a:solidFill>
                <a:latin typeface="宋体" panose="02010600030101010101" pitchFamily="2" charset="-122"/>
                <a:ea typeface="宋体" panose="02010600030101010101" pitchFamily="2" charset="-122"/>
              </a:rPr>
              <a:t>TFBOYS</a:t>
            </a:r>
            <a:r>
              <a:rPr lang="zh-CN" altLang="en-US" sz="2800" dirty="0">
                <a:solidFill>
                  <a:srgbClr val="000000"/>
                </a:solidFill>
                <a:latin typeface="宋体" panose="02010600030101010101" pitchFamily="2" charset="-122"/>
                <a:ea typeface="宋体" panose="02010600030101010101" pitchFamily="2" charset="-122"/>
              </a:rPr>
              <a:t>队长。</a:t>
            </a:r>
          </a:p>
          <a:p>
            <a:pPr>
              <a:buClr>
                <a:srgbClr val="2DB6B3"/>
              </a:buClr>
              <a:buFont typeface="Wingdings" panose="05000000000000000000" pitchFamily="2" charset="2"/>
              <a:buChar char="§"/>
            </a:pPr>
            <a:r>
              <a:rPr lang="en-US" altLang="zh-CN" sz="2800" dirty="0">
                <a:solidFill>
                  <a:srgbClr val="000000"/>
                </a:solidFill>
                <a:latin typeface="宋体" panose="02010600030101010101" pitchFamily="2" charset="-122"/>
                <a:ea typeface="宋体" panose="02010600030101010101" pitchFamily="2" charset="-122"/>
              </a:rPr>
              <a:t>2010</a:t>
            </a:r>
            <a:r>
              <a:rPr lang="zh-CN" altLang="en-US" sz="2800" dirty="0">
                <a:solidFill>
                  <a:srgbClr val="000000"/>
                </a:solidFill>
                <a:latin typeface="宋体" panose="02010600030101010101" pitchFamily="2" charset="-122"/>
                <a:ea typeface="宋体" panose="02010600030101010101" pitchFamily="2" charset="-122"/>
              </a:rPr>
              <a:t>年底成为</a:t>
            </a:r>
            <a:r>
              <a:rPr lang="en-US" altLang="zh-CN" sz="2800" dirty="0">
                <a:solidFill>
                  <a:srgbClr val="000000"/>
                </a:solidFill>
                <a:latin typeface="宋体" panose="02010600030101010101" pitchFamily="2" charset="-122"/>
                <a:ea typeface="宋体" panose="02010600030101010101" pitchFamily="2" charset="-122"/>
              </a:rPr>
              <a:t>TF</a:t>
            </a:r>
            <a:r>
              <a:rPr lang="zh-CN" altLang="en-US" sz="2800" dirty="0">
                <a:solidFill>
                  <a:srgbClr val="000000"/>
                </a:solidFill>
                <a:latin typeface="宋体" panose="02010600030101010101" pitchFamily="2" charset="-122"/>
                <a:ea typeface="宋体" panose="02010600030101010101" pitchFamily="2" charset="-122"/>
              </a:rPr>
              <a:t>家族练习生 ，一年后其他学员陆续退出，只有王俊凯坚持下来，</a:t>
            </a:r>
            <a:r>
              <a:rPr lang="en-US" altLang="zh-CN" sz="2800" dirty="0">
                <a:solidFill>
                  <a:srgbClr val="000000"/>
                </a:solidFill>
                <a:latin typeface="宋体" panose="02010600030101010101" pitchFamily="2" charset="-122"/>
                <a:ea typeface="宋体" panose="02010600030101010101" pitchFamily="2" charset="-122"/>
              </a:rPr>
              <a:t>TF</a:t>
            </a:r>
            <a:r>
              <a:rPr lang="zh-CN" altLang="en-US" sz="2800" dirty="0">
                <a:solidFill>
                  <a:srgbClr val="000000"/>
                </a:solidFill>
                <a:latin typeface="宋体" panose="02010600030101010101" pitchFamily="2" charset="-122"/>
                <a:ea typeface="宋体" panose="02010600030101010101" pitchFamily="2" charset="-122"/>
              </a:rPr>
              <a:t>家族因此得以存续。</a:t>
            </a:r>
            <a:r>
              <a:rPr lang="en-US" altLang="zh-CN" sz="2800" dirty="0">
                <a:solidFill>
                  <a:srgbClr val="000000"/>
                </a:solidFill>
                <a:latin typeface="宋体" panose="02010600030101010101" pitchFamily="2" charset="-122"/>
                <a:ea typeface="宋体" panose="02010600030101010101" pitchFamily="2" charset="-122"/>
              </a:rPr>
              <a:t>2012</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2</a:t>
            </a:r>
            <a:r>
              <a:rPr lang="zh-CN" altLang="en-US" sz="2800" dirty="0">
                <a:solidFill>
                  <a:srgbClr val="000000"/>
                </a:solidFill>
                <a:latin typeface="宋体" panose="02010600030101010101" pitchFamily="2" charset="-122"/>
                <a:ea typeface="宋体" panose="02010600030101010101" pitchFamily="2" charset="-122"/>
              </a:rPr>
              <a:t>月，翻唱</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囚鸟</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被优酷等网站推荐走进大众视野。</a:t>
            </a:r>
            <a:r>
              <a:rPr lang="en-US" altLang="zh-CN" sz="2800" dirty="0">
                <a:solidFill>
                  <a:srgbClr val="000000"/>
                </a:solidFill>
                <a:latin typeface="宋体" panose="02010600030101010101" pitchFamily="2" charset="-122"/>
                <a:ea typeface="宋体" panose="02010600030101010101" pitchFamily="2" charset="-122"/>
              </a:rPr>
              <a:t>2013</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8</a:t>
            </a:r>
            <a:r>
              <a:rPr lang="zh-CN" altLang="en-US" sz="2800" dirty="0">
                <a:solidFill>
                  <a:srgbClr val="000000"/>
                </a:solidFill>
                <a:latin typeface="宋体" panose="02010600030101010101" pitchFamily="2" charset="-122"/>
                <a:ea typeface="宋体" panose="02010600030101010101" pitchFamily="2" charset="-122"/>
              </a:rPr>
              <a:t>月</a:t>
            </a:r>
            <a:r>
              <a:rPr lang="en-US" altLang="zh-CN" sz="2800" dirty="0">
                <a:solidFill>
                  <a:srgbClr val="000000"/>
                </a:solidFill>
                <a:latin typeface="宋体" panose="02010600030101010101" pitchFamily="2" charset="-122"/>
                <a:ea typeface="宋体" panose="02010600030101010101" pitchFamily="2" charset="-122"/>
              </a:rPr>
              <a:t>6</a:t>
            </a:r>
            <a:r>
              <a:rPr lang="zh-CN" altLang="en-US" sz="2800" dirty="0">
                <a:solidFill>
                  <a:srgbClr val="000000"/>
                </a:solidFill>
                <a:latin typeface="宋体" panose="02010600030101010101" pitchFamily="2" charset="-122"/>
                <a:ea typeface="宋体" panose="02010600030101010101" pitchFamily="2" charset="-122"/>
              </a:rPr>
              <a:t>日，与王源、易烊千玺组成组合</a:t>
            </a:r>
            <a:r>
              <a:rPr lang="en-US" altLang="zh-CN" sz="2800" dirty="0">
                <a:solidFill>
                  <a:srgbClr val="000000"/>
                </a:solidFill>
                <a:latin typeface="宋体" panose="02010600030101010101" pitchFamily="2" charset="-122"/>
                <a:ea typeface="宋体" panose="02010600030101010101" pitchFamily="2" charset="-122"/>
              </a:rPr>
              <a:t>TFBOYS</a:t>
            </a:r>
            <a:r>
              <a:rPr lang="zh-CN" altLang="en-US" sz="2800" dirty="0">
                <a:solidFill>
                  <a:srgbClr val="000000"/>
                </a:solidFill>
                <a:latin typeface="宋体" panose="02010600030101010101" pitchFamily="2" charset="-122"/>
                <a:ea typeface="宋体" panose="02010600030101010101" pitchFamily="2" charset="-122"/>
              </a:rPr>
              <a:t>正式出道，王俊凯担任组合队长  。</a:t>
            </a:r>
            <a:r>
              <a:rPr lang="en-US" altLang="zh-CN" sz="2800" dirty="0">
                <a:solidFill>
                  <a:srgbClr val="000000"/>
                </a:solidFill>
                <a:latin typeface="宋体" panose="02010600030101010101" pitchFamily="2" charset="-122"/>
                <a:ea typeface="宋体" panose="02010600030101010101" pitchFamily="2" charset="-122"/>
              </a:rPr>
              <a:t>2015</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5</a:t>
            </a:r>
            <a:r>
              <a:rPr lang="zh-CN" altLang="en-US" sz="2800" dirty="0">
                <a:solidFill>
                  <a:srgbClr val="000000"/>
                </a:solidFill>
                <a:latin typeface="宋体" panose="02010600030101010101" pitchFamily="2" charset="-122"/>
                <a:ea typeface="宋体" panose="02010600030101010101" pitchFamily="2" charset="-122"/>
              </a:rPr>
              <a:t>月，王俊凯参加在人民大会堂举办的共青团中央优秀青年座谈会  ；</a:t>
            </a:r>
            <a:r>
              <a:rPr lang="en-US" altLang="zh-CN" sz="2800" dirty="0">
                <a:solidFill>
                  <a:srgbClr val="000000"/>
                </a:solidFill>
                <a:latin typeface="宋体" panose="02010600030101010101" pitchFamily="2" charset="-122"/>
                <a:ea typeface="宋体" panose="02010600030101010101" pitchFamily="2" charset="-122"/>
              </a:rPr>
              <a:t>7</a:t>
            </a:r>
            <a:r>
              <a:rPr lang="zh-CN" altLang="en-US" sz="2800" dirty="0">
                <a:solidFill>
                  <a:srgbClr val="000000"/>
                </a:solidFill>
                <a:latin typeface="宋体" panose="02010600030101010101" pitchFamily="2" charset="-122"/>
                <a:ea typeface="宋体" panose="02010600030101010101" pitchFamily="2" charset="-122"/>
              </a:rPr>
              <a:t>月参加“中华全国学生联合会第</a:t>
            </a:r>
            <a:r>
              <a:rPr lang="en-US" altLang="zh-CN" sz="2800" dirty="0">
                <a:solidFill>
                  <a:srgbClr val="000000"/>
                </a:solidFill>
                <a:latin typeface="宋体" panose="02010600030101010101" pitchFamily="2" charset="-122"/>
                <a:ea typeface="宋体" panose="02010600030101010101" pitchFamily="2" charset="-122"/>
              </a:rPr>
              <a:t>26</a:t>
            </a:r>
            <a:r>
              <a:rPr lang="zh-CN" altLang="en-US" sz="2800" dirty="0">
                <a:solidFill>
                  <a:srgbClr val="000000"/>
                </a:solidFill>
                <a:latin typeface="宋体" panose="02010600030101010101" pitchFamily="2" charset="-122"/>
                <a:ea typeface="宋体" panose="02010600030101010101" pitchFamily="2" charset="-122"/>
              </a:rPr>
              <a:t>次代表大会”，同时兼任学生会副会长和五四优秀青年并登上当日新闻联播报道  。</a:t>
            </a:r>
          </a:p>
        </p:txBody>
      </p:sp>
      <p:sp>
        <p:nvSpPr>
          <p:cNvPr id="138244" name="矩形 6"/>
          <p:cNvSpPr>
            <a:spLocks noChangeArrowheads="1"/>
          </p:cNvSpPr>
          <p:nvPr/>
        </p:nvSpPr>
        <p:spPr bwMode="auto">
          <a:xfrm>
            <a:off x="4375151" y="273050"/>
            <a:ext cx="3860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b="1">
                <a:solidFill>
                  <a:srgbClr val="C00000"/>
                </a:solidFill>
                <a:latin typeface="宋体" panose="02010600030101010101" pitchFamily="2" charset="-122"/>
                <a:ea typeface="宋体" panose="02010600030101010101" pitchFamily="2" charset="-122"/>
              </a:rPr>
              <a:t>【</a:t>
            </a:r>
            <a:r>
              <a:rPr lang="zh-CN" altLang="en-US" sz="2800" b="1">
                <a:solidFill>
                  <a:srgbClr val="C00000"/>
                </a:solidFill>
                <a:latin typeface="宋体" panose="02010600030101010101" pitchFamily="2" charset="-122"/>
                <a:ea typeface="宋体" panose="02010600030101010101" pitchFamily="2" charset="-122"/>
              </a:rPr>
              <a:t>拓展阅读</a:t>
            </a:r>
            <a:r>
              <a:rPr lang="en-US" altLang="zh-CN" sz="2800" b="1">
                <a:solidFill>
                  <a:srgbClr val="C00000"/>
                </a:solidFill>
                <a:latin typeface="宋体" panose="02010600030101010101" pitchFamily="2" charset="-122"/>
                <a:ea typeface="宋体" panose="02010600030101010101" pitchFamily="2" charset="-122"/>
              </a:rPr>
              <a:t>】</a:t>
            </a:r>
            <a:endParaRPr lang="zh-CN" altLang="en-US" sz="2800" b="1">
              <a:solidFill>
                <a:srgbClr val="C0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矩形 1"/>
          <p:cNvSpPr>
            <a:spLocks noChangeArrowheads="1"/>
          </p:cNvSpPr>
          <p:nvPr/>
        </p:nvSpPr>
        <p:spPr bwMode="auto">
          <a:xfrm>
            <a:off x="508000" y="1219200"/>
            <a:ext cx="113792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2DB6B3"/>
              </a:buClr>
              <a:buFont typeface="Wingdings" panose="05000000000000000000" pitchFamily="2" charset="2"/>
              <a:buChar char="§"/>
            </a:pPr>
            <a:r>
              <a:rPr lang="en-US" altLang="zh-CN" sz="2800" dirty="0">
                <a:solidFill>
                  <a:srgbClr val="000000"/>
                </a:solidFill>
                <a:latin typeface="宋体" panose="02010600030101010101" pitchFamily="2" charset="-122"/>
                <a:ea typeface="宋体" panose="02010600030101010101" pitchFamily="2" charset="-122"/>
              </a:rPr>
              <a:t>2016</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2</a:t>
            </a:r>
            <a:r>
              <a:rPr lang="zh-CN" altLang="en-US" sz="2800" dirty="0">
                <a:solidFill>
                  <a:srgbClr val="000000"/>
                </a:solidFill>
                <a:latin typeface="宋体" panose="02010600030101010101" pitchFamily="2" charset="-122"/>
                <a:ea typeface="宋体" panose="02010600030101010101" pitchFamily="2" charset="-122"/>
              </a:rPr>
              <a:t>月首次登上央视春晚   ；</a:t>
            </a:r>
            <a:r>
              <a:rPr lang="en-US" altLang="zh-CN" sz="2800" dirty="0">
                <a:solidFill>
                  <a:srgbClr val="000000"/>
                </a:solidFill>
                <a:latin typeface="宋体" panose="02010600030101010101" pitchFamily="2" charset="-122"/>
                <a:ea typeface="宋体" panose="02010600030101010101" pitchFamily="2" charset="-122"/>
              </a:rPr>
              <a:t>2016</a:t>
            </a:r>
            <a:r>
              <a:rPr lang="zh-CN" altLang="en-US" sz="2800" dirty="0">
                <a:solidFill>
                  <a:srgbClr val="000000"/>
                </a:solidFill>
                <a:latin typeface="宋体" panose="02010600030101010101" pitchFamily="2" charset="-122"/>
                <a:ea typeface="宋体" panose="02010600030101010101" pitchFamily="2" charset="-122"/>
              </a:rPr>
              <a:t>年度</a:t>
            </a:r>
            <a:r>
              <a:rPr lang="en-US" altLang="zh-CN" sz="2800" dirty="0">
                <a:solidFill>
                  <a:srgbClr val="000000"/>
                </a:solidFill>
                <a:latin typeface="宋体" panose="02010600030101010101" pitchFamily="2" charset="-122"/>
                <a:ea typeface="宋体" panose="02010600030101010101" pitchFamily="2" charset="-122"/>
              </a:rPr>
              <a:t>90</a:t>
            </a:r>
            <a:r>
              <a:rPr lang="zh-CN" altLang="en-US" sz="2800" dirty="0">
                <a:solidFill>
                  <a:srgbClr val="000000"/>
                </a:solidFill>
                <a:latin typeface="宋体" panose="02010600030101010101" pitchFamily="2" charset="-122"/>
                <a:ea typeface="宋体" panose="02010600030101010101" pitchFamily="2" charset="-122"/>
              </a:rPr>
              <a:t>后十大影响力人物  。</a:t>
            </a:r>
            <a:r>
              <a:rPr lang="en-US" altLang="zh-CN" sz="2800" dirty="0">
                <a:solidFill>
                  <a:srgbClr val="000000"/>
                </a:solidFill>
                <a:latin typeface="宋体" panose="02010600030101010101" pitchFamily="2" charset="-122"/>
                <a:ea typeface="宋体" panose="02010600030101010101" pitchFamily="2" charset="-122"/>
              </a:rPr>
              <a:t>2017</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1</a:t>
            </a:r>
            <a:r>
              <a:rPr lang="zh-CN" altLang="en-US" sz="2800" dirty="0">
                <a:solidFill>
                  <a:srgbClr val="000000"/>
                </a:solidFill>
                <a:latin typeface="宋体" panose="02010600030101010101" pitchFamily="2" charset="-122"/>
                <a:ea typeface="宋体" panose="02010600030101010101" pitchFamily="2" charset="-122"/>
              </a:rPr>
              <a:t>月登央视鸡年春晚  ；</a:t>
            </a:r>
            <a:r>
              <a:rPr lang="en-US" altLang="zh-CN" sz="2800" dirty="0">
                <a:solidFill>
                  <a:srgbClr val="000000"/>
                </a:solidFill>
                <a:latin typeface="宋体" panose="02010600030101010101" pitchFamily="2" charset="-122"/>
                <a:ea typeface="宋体" panose="02010600030101010101" pitchFamily="2" charset="-122"/>
              </a:rPr>
              <a:t>3</a:t>
            </a:r>
            <a:r>
              <a:rPr lang="zh-CN" altLang="en-US" sz="2800" dirty="0">
                <a:solidFill>
                  <a:srgbClr val="000000"/>
                </a:solidFill>
                <a:latin typeface="宋体" panose="02010600030101010101" pitchFamily="2" charset="-122"/>
                <a:ea typeface="宋体" panose="02010600030101010101" pitchFamily="2" charset="-122"/>
              </a:rPr>
              <a:t>月被联合国环境规划署、大自然保护协会、国际爱护动物基金会联合授予“青年行动先锋”；</a:t>
            </a:r>
            <a:r>
              <a:rPr lang="en-US" altLang="zh-CN" sz="2800" dirty="0">
                <a:solidFill>
                  <a:srgbClr val="000000"/>
                </a:solidFill>
                <a:latin typeface="宋体" panose="02010600030101010101" pitchFamily="2" charset="-122"/>
                <a:ea typeface="宋体" panose="02010600030101010101" pitchFamily="2" charset="-122"/>
              </a:rPr>
              <a:t>8</a:t>
            </a:r>
            <a:r>
              <a:rPr lang="zh-CN" altLang="en-US" sz="2800" dirty="0">
                <a:solidFill>
                  <a:srgbClr val="000000"/>
                </a:solidFill>
                <a:latin typeface="宋体" panose="02010600030101010101" pitchFamily="2" charset="-122"/>
                <a:ea typeface="宋体" panose="02010600030101010101" pitchFamily="2" charset="-122"/>
              </a:rPr>
              <a:t>月登</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时尚芭莎</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九月刊下慈善双封，成为其史上年龄最小单人封面人物  ；</a:t>
            </a:r>
            <a:r>
              <a:rPr lang="en-US" altLang="zh-CN" sz="2800" dirty="0">
                <a:solidFill>
                  <a:srgbClr val="000000"/>
                </a:solidFill>
                <a:latin typeface="宋体" panose="02010600030101010101" pitchFamily="2" charset="-122"/>
                <a:ea typeface="宋体" panose="02010600030101010101" pitchFamily="2" charset="-122"/>
              </a:rPr>
              <a:t>9</a:t>
            </a:r>
            <a:r>
              <a:rPr lang="zh-CN" altLang="en-US" sz="2800" dirty="0">
                <a:solidFill>
                  <a:srgbClr val="000000"/>
                </a:solidFill>
                <a:latin typeface="宋体" panose="02010600030101010101" pitchFamily="2" charset="-122"/>
                <a:ea typeface="宋体" panose="02010600030101010101" pitchFamily="2" charset="-122"/>
              </a:rPr>
              <a:t>月考入北京电影学院表演系本科班。</a:t>
            </a:r>
            <a:r>
              <a:rPr lang="en-US" altLang="zh-CN" sz="2800" dirty="0">
                <a:solidFill>
                  <a:srgbClr val="000000"/>
                </a:solidFill>
                <a:latin typeface="宋体" panose="02010600030101010101" pitchFamily="2" charset="-122"/>
                <a:ea typeface="宋体" panose="02010600030101010101" pitchFamily="2" charset="-122"/>
              </a:rPr>
              <a:t>12</a:t>
            </a:r>
            <a:r>
              <a:rPr lang="zh-CN" altLang="en-US" sz="2800" dirty="0">
                <a:solidFill>
                  <a:srgbClr val="000000"/>
                </a:solidFill>
                <a:latin typeface="宋体" panose="02010600030101010101" pitchFamily="2" charset="-122"/>
                <a:ea typeface="宋体" panose="02010600030101010101" pitchFamily="2" charset="-122"/>
              </a:rPr>
              <a:t>月荣获</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中国新闻周刊</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影响中国”</a:t>
            </a:r>
            <a:r>
              <a:rPr lang="en-US" altLang="zh-CN" sz="2800" dirty="0">
                <a:solidFill>
                  <a:srgbClr val="000000"/>
                </a:solidFill>
                <a:latin typeface="宋体" panose="02010600030101010101" pitchFamily="2" charset="-122"/>
                <a:ea typeface="宋体" panose="02010600030101010101" pitchFamily="2" charset="-122"/>
              </a:rPr>
              <a:t>2017</a:t>
            </a:r>
            <a:r>
              <a:rPr lang="zh-CN" altLang="en-US" sz="2800" dirty="0">
                <a:solidFill>
                  <a:srgbClr val="000000"/>
                </a:solidFill>
                <a:latin typeface="宋体" panose="02010600030101010101" pitchFamily="2" charset="-122"/>
                <a:ea typeface="宋体" panose="02010600030101010101" pitchFamily="2" charset="-122"/>
              </a:rPr>
              <a:t>年度演艺人物 。</a:t>
            </a:r>
          </a:p>
          <a:p>
            <a:pPr>
              <a:buClr>
                <a:srgbClr val="2DB6B3"/>
              </a:buClr>
              <a:buFont typeface="Wingdings" panose="05000000000000000000" pitchFamily="2" charset="2"/>
              <a:buChar char="§"/>
            </a:pPr>
            <a:r>
              <a:rPr lang="en-US" altLang="zh-CN" sz="2800" dirty="0">
                <a:solidFill>
                  <a:srgbClr val="000000"/>
                </a:solidFill>
                <a:latin typeface="宋体" panose="02010600030101010101" pitchFamily="2" charset="-122"/>
                <a:ea typeface="宋体" panose="02010600030101010101" pitchFamily="2" charset="-122"/>
              </a:rPr>
              <a:t>2018</a:t>
            </a:r>
            <a:r>
              <a:rPr lang="zh-CN" altLang="en-US" sz="2800" dirty="0">
                <a:solidFill>
                  <a:srgbClr val="000000"/>
                </a:solidFill>
                <a:latin typeface="宋体" panose="02010600030101010101" pitchFamily="2" charset="-122"/>
                <a:ea typeface="宋体" panose="02010600030101010101" pitchFamily="2" charset="-122"/>
              </a:rPr>
              <a:t>年</a:t>
            </a:r>
            <a:r>
              <a:rPr lang="en-US" altLang="zh-CN" sz="2800" dirty="0">
                <a:solidFill>
                  <a:srgbClr val="000000"/>
                </a:solidFill>
                <a:latin typeface="宋体" panose="02010600030101010101" pitchFamily="2" charset="-122"/>
                <a:ea typeface="宋体" panose="02010600030101010101" pitchFamily="2" charset="-122"/>
              </a:rPr>
              <a:t>2</a:t>
            </a:r>
            <a:r>
              <a:rPr lang="zh-CN" altLang="en-US" sz="2800" dirty="0">
                <a:solidFill>
                  <a:srgbClr val="000000"/>
                </a:solidFill>
                <a:latin typeface="宋体" panose="02010600030101010101" pitchFamily="2" charset="-122"/>
                <a:ea typeface="宋体" panose="02010600030101010101" pitchFamily="2" charset="-122"/>
              </a:rPr>
              <a:t>月</a:t>
            </a:r>
            <a:r>
              <a:rPr lang="en-US" altLang="zh-CN" sz="2800" dirty="0">
                <a:solidFill>
                  <a:srgbClr val="000000"/>
                </a:solidFill>
                <a:latin typeface="宋体" panose="02010600030101010101" pitchFamily="2" charset="-122"/>
                <a:ea typeface="宋体" panose="02010600030101010101" pitchFamily="2" charset="-122"/>
              </a:rPr>
              <a:t>15</a:t>
            </a:r>
            <a:r>
              <a:rPr lang="zh-CN" altLang="en-US" sz="2800" dirty="0">
                <a:solidFill>
                  <a:srgbClr val="000000"/>
                </a:solidFill>
                <a:latin typeface="宋体" panose="02010600030101010101" pitchFamily="2" charset="-122"/>
                <a:ea typeface="宋体" panose="02010600030101010101" pitchFamily="2" charset="-122"/>
              </a:rPr>
              <a:t>日登上央视狗年春晚；</a:t>
            </a:r>
            <a:r>
              <a:rPr lang="en-US" altLang="zh-CN" sz="2800" dirty="0">
                <a:solidFill>
                  <a:srgbClr val="000000"/>
                </a:solidFill>
                <a:latin typeface="宋体" panose="02010600030101010101" pitchFamily="2" charset="-122"/>
                <a:ea typeface="宋体" panose="02010600030101010101" pitchFamily="2" charset="-122"/>
              </a:rPr>
              <a:t>4</a:t>
            </a:r>
            <a:r>
              <a:rPr lang="zh-CN" altLang="en-US" sz="2800" dirty="0">
                <a:solidFill>
                  <a:srgbClr val="000000"/>
                </a:solidFill>
                <a:latin typeface="宋体" panose="02010600030101010101" pitchFamily="2" charset="-122"/>
                <a:ea typeface="宋体" panose="02010600030101010101" pitchFamily="2" charset="-122"/>
              </a:rPr>
              <a:t>月被联合国环境规划署任命为“联合国环境署亲善大使”；</a:t>
            </a:r>
            <a:r>
              <a:rPr lang="en-US" altLang="zh-CN" sz="2800" dirty="0">
                <a:solidFill>
                  <a:srgbClr val="000000"/>
                </a:solidFill>
                <a:latin typeface="宋体" panose="02010600030101010101" pitchFamily="2" charset="-122"/>
                <a:ea typeface="宋体" panose="02010600030101010101" pitchFamily="2" charset="-122"/>
              </a:rPr>
              <a:t>7</a:t>
            </a:r>
            <a:r>
              <a:rPr lang="zh-CN" altLang="en-US" sz="2800" dirty="0">
                <a:solidFill>
                  <a:srgbClr val="000000"/>
                </a:solidFill>
                <a:latin typeface="宋体" panose="02010600030101010101" pitchFamily="2" charset="-122"/>
                <a:ea typeface="宋体" panose="02010600030101010101" pitchFamily="2" charset="-122"/>
              </a:rPr>
              <a:t>月</a:t>
            </a:r>
            <a:r>
              <a:rPr lang="en-US" altLang="zh-CN" sz="2800" dirty="0">
                <a:solidFill>
                  <a:srgbClr val="000000"/>
                </a:solidFill>
                <a:latin typeface="宋体" panose="02010600030101010101" pitchFamily="2" charset="-122"/>
                <a:ea typeface="宋体" panose="02010600030101010101" pitchFamily="2" charset="-122"/>
              </a:rPr>
              <a:t>6</a:t>
            </a:r>
            <a:r>
              <a:rPr lang="zh-CN" altLang="en-US" sz="2800" dirty="0">
                <a:solidFill>
                  <a:srgbClr val="000000"/>
                </a:solidFill>
                <a:latin typeface="宋体" panose="02010600030101010101" pitchFamily="2" charset="-122"/>
                <a:ea typeface="宋体" panose="02010600030101010101" pitchFamily="2" charset="-122"/>
              </a:rPr>
              <a:t>日，受邀出席生态文明贵阳国际论坛。</a:t>
            </a:r>
          </a:p>
        </p:txBody>
      </p:sp>
      <p:sp>
        <p:nvSpPr>
          <p:cNvPr id="139267" name="矩形 5"/>
          <p:cNvSpPr>
            <a:spLocks noChangeArrowheads="1"/>
          </p:cNvSpPr>
          <p:nvPr/>
        </p:nvSpPr>
        <p:spPr bwMode="auto">
          <a:xfrm>
            <a:off x="4267200" y="304801"/>
            <a:ext cx="3860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en-US" altLang="zh-CN" sz="2800" b="1">
                <a:solidFill>
                  <a:srgbClr val="C00000"/>
                </a:solidFill>
                <a:latin typeface="宋体" panose="02010600030101010101" pitchFamily="2" charset="-122"/>
                <a:ea typeface="宋体" panose="02010600030101010101" pitchFamily="2" charset="-122"/>
              </a:rPr>
              <a:t>【</a:t>
            </a:r>
            <a:r>
              <a:rPr lang="zh-CN" altLang="en-US" sz="2800" b="1">
                <a:solidFill>
                  <a:srgbClr val="C00000"/>
                </a:solidFill>
                <a:latin typeface="宋体" panose="02010600030101010101" pitchFamily="2" charset="-122"/>
                <a:ea typeface="宋体" panose="02010600030101010101" pitchFamily="2" charset="-122"/>
              </a:rPr>
              <a:t>拓展阅读</a:t>
            </a:r>
            <a:r>
              <a:rPr lang="en-US" altLang="zh-CN" sz="2800" b="1">
                <a:solidFill>
                  <a:srgbClr val="C00000"/>
                </a:solidFill>
                <a:latin typeface="宋体" panose="02010600030101010101" pitchFamily="2" charset="-122"/>
                <a:ea typeface="宋体" panose="02010600030101010101" pitchFamily="2" charset="-122"/>
              </a:rPr>
              <a:t>】</a:t>
            </a:r>
            <a:endParaRPr lang="zh-CN" altLang="en-US" sz="2800" b="1">
              <a:solidFill>
                <a:srgbClr val="C0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矩形 1"/>
          <p:cNvSpPr>
            <a:spLocks noChangeArrowheads="1"/>
          </p:cNvSpPr>
          <p:nvPr/>
        </p:nvSpPr>
        <p:spPr bwMode="auto">
          <a:xfrm>
            <a:off x="753537" y="914402"/>
            <a:ext cx="1090083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buClr>
                <a:srgbClr val="2DB6B3"/>
              </a:buClr>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a:t>
            </a:r>
            <a:r>
              <a:rPr lang="zh-CN" altLang="en-US" sz="2800" b="1" dirty="0">
                <a:solidFill>
                  <a:srgbClr val="C00000"/>
                </a:solidFill>
                <a:latin typeface="宋体" panose="02010600030101010101" pitchFamily="2" charset="-122"/>
                <a:ea typeface="宋体" panose="02010600030101010101" pitchFamily="2" charset="-122"/>
              </a:rPr>
              <a:t>作业与思考</a:t>
            </a:r>
            <a:r>
              <a:rPr lang="en-US" altLang="zh-CN" sz="2800" dirty="0">
                <a:solidFill>
                  <a:srgbClr val="C00000"/>
                </a:solidFill>
                <a:latin typeface="宋体" panose="02010600030101010101" pitchFamily="2" charset="-122"/>
                <a:ea typeface="宋体" panose="02010600030101010101" pitchFamily="2" charset="-122"/>
              </a:rPr>
              <a:t>】</a:t>
            </a:r>
          </a:p>
          <a:p>
            <a:pPr algn="ctr">
              <a:lnSpc>
                <a:spcPct val="150000"/>
              </a:lnSpc>
              <a:buClr>
                <a:srgbClr val="2DB6B3"/>
              </a:buClr>
              <a:buFont typeface="Wingdings" panose="05000000000000000000" pitchFamily="2" charset="2"/>
              <a:buNone/>
            </a:pPr>
            <a:endParaRPr lang="en-US" altLang="zh-CN" sz="2800" dirty="0">
              <a:solidFill>
                <a:srgbClr val="C00000"/>
              </a:solidFill>
              <a:latin typeface="宋体" panose="02010600030101010101" pitchFamily="2" charset="-122"/>
              <a:ea typeface="宋体" panose="02010600030101010101" pitchFamily="2" charset="-122"/>
            </a:endParaRP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改革开放以来，我国经济社会发展取得的巨大成就，中国特色社会主义制度的自我完善和发展，为人们实现人生价值提供了有利条件和机遇。广大青年如何利用这有利的社会条件成就出彩人生？</a:t>
            </a:r>
            <a:endParaRPr lang="en-US" altLang="zh-CN" sz="2800" dirty="0">
              <a:solidFill>
                <a:srgbClr val="00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2"/>
          <p:cNvSpPr>
            <a:spLocks noChangeArrowheads="1"/>
          </p:cNvSpPr>
          <p:nvPr/>
        </p:nvSpPr>
        <p:spPr bwMode="auto">
          <a:xfrm>
            <a:off x="406402" y="1804991"/>
            <a:ext cx="1894417" cy="126682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525">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5" name="Freeform 42"/>
          <p:cNvSpPr>
            <a:spLocks noChangeArrowheads="1"/>
          </p:cNvSpPr>
          <p:nvPr/>
        </p:nvSpPr>
        <p:spPr bwMode="auto">
          <a:xfrm flipV="1">
            <a:off x="463551" y="4168778"/>
            <a:ext cx="1856316" cy="131762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525">
            <a:solidFill>
              <a:srgbClr val="D4272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82779" tIns="41389" rIns="82779" bIns="41389"/>
          <a:lstStyle/>
          <a:p>
            <a:pPr eaLnBrk="1" fontAlgn="auto" hangingPunct="1">
              <a:spcBef>
                <a:spcPts val="0"/>
              </a:spcBef>
              <a:spcAft>
                <a:spcPts val="0"/>
              </a:spcAft>
              <a:defRPr/>
            </a:pPr>
            <a:endParaRPr lang="zh-CN" altLang="en-US" sz="2400" kern="0">
              <a:solidFill>
                <a:sysClr val="windowText" lastClr="000000"/>
              </a:solidFill>
              <a:latin typeface="微软雅黑" panose="020B0503020204020204" pitchFamily="34" charset="-122"/>
              <a:cs typeface="+mn-ea"/>
              <a:sym typeface="+mn-lt"/>
            </a:endParaRPr>
          </a:p>
        </p:txBody>
      </p:sp>
      <p:sp>
        <p:nvSpPr>
          <p:cNvPr id="12" name="Freeform 34"/>
          <p:cNvSpPr>
            <a:spLocks noEditPoints="1"/>
          </p:cNvSpPr>
          <p:nvPr/>
        </p:nvSpPr>
        <p:spPr bwMode="auto">
          <a:xfrm>
            <a:off x="2091268" y="2044700"/>
            <a:ext cx="770467" cy="787400"/>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sz="2400" kern="0" noProof="1">
              <a:solidFill>
                <a:sysClr val="windowText" lastClr="000000"/>
              </a:solidFill>
              <a:latin typeface="微软雅黑" panose="020B0503020204020204" pitchFamily="34" charset="-122"/>
              <a:cs typeface="+mn-ea"/>
              <a:sym typeface="+mn-lt"/>
            </a:endParaRPr>
          </a:p>
        </p:txBody>
      </p:sp>
      <p:sp>
        <p:nvSpPr>
          <p:cNvPr id="53253" name="Docer搜索：半想象现实   http://chn.docer.com/works/?userid=199927538"/>
          <p:cNvSpPr txBox="1">
            <a:spLocks noChangeArrowheads="1"/>
          </p:cNvSpPr>
          <p:nvPr/>
        </p:nvSpPr>
        <p:spPr bwMode="auto">
          <a:xfrm>
            <a:off x="1610785" y="2268541"/>
            <a:ext cx="10676467" cy="242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682" tIns="60841" rIns="121682" bIns="60841"/>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eaLnBrk="1" hangingPunct="1">
              <a:lnSpc>
                <a:spcPct val="150000"/>
              </a:lnSpc>
              <a:spcBef>
                <a:spcPct val="20000"/>
              </a:spcBef>
              <a:buClr>
                <a:srgbClr val="2DB6B3"/>
              </a:buClr>
              <a:buFont typeface="Arial" panose="020B0604020202020204" pitchFamily="34" charset="0"/>
              <a:buNone/>
            </a:pPr>
            <a:r>
              <a:rPr lang="zh-CN" altLang="en-US" sz="1800">
                <a:solidFill>
                  <a:srgbClr val="000000"/>
                </a:solidFill>
                <a:latin typeface="华文黑体"/>
                <a:ea typeface="华文黑体"/>
                <a:cs typeface="华文黑体"/>
              </a:rPr>
              <a:t>     </a:t>
            </a:r>
            <a:endParaRPr lang="zh-CN" altLang="en-US" sz="2800">
              <a:solidFill>
                <a:srgbClr val="C7000C"/>
              </a:solidFill>
              <a:latin typeface="楷体" panose="02010609060101010101" pitchFamily="49" charset="-122"/>
              <a:ea typeface="楷体" panose="02010609060101010101" pitchFamily="49" charset="-122"/>
              <a:cs typeface="华文黑体"/>
            </a:endParaRPr>
          </a:p>
        </p:txBody>
      </p:sp>
      <p:sp>
        <p:nvSpPr>
          <p:cNvPr id="20" name="矩形 19"/>
          <p:cNvSpPr>
            <a:spLocks noChangeArrowheads="1"/>
          </p:cNvSpPr>
          <p:nvPr/>
        </p:nvSpPr>
        <p:spPr bwMode="auto">
          <a:xfrm>
            <a:off x="508000" y="2051052"/>
            <a:ext cx="7620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2DB6B3"/>
              </a:buClr>
              <a:buFont typeface="Wingdings" panose="05000000000000000000" pitchFamily="2" charset="2"/>
              <a:buNone/>
            </a:pPr>
            <a:r>
              <a:rPr lang="en-US" altLang="zh-CN" sz="2400" dirty="0">
                <a:solidFill>
                  <a:srgbClr val="000000"/>
                </a:solidFill>
                <a:latin typeface="华文楷体" panose="02010600040101010101" pitchFamily="2" charset="-122"/>
                <a:ea typeface="华文楷体" panose="02010600040101010101" pitchFamily="2" charset="-122"/>
              </a:rPr>
              <a:t>        </a:t>
            </a:r>
            <a:r>
              <a:rPr lang="en-US" altLang="zh-CN" sz="2800" dirty="0">
                <a:solidFill>
                  <a:srgbClr val="000000"/>
                </a:solidFill>
                <a:latin typeface="宋体" panose="02010600030101010101" pitchFamily="2" charset="-122"/>
                <a:ea typeface="宋体" panose="02010600030101010101" pitchFamily="2" charset="-122"/>
              </a:rPr>
              <a:t>1920</a:t>
            </a:r>
            <a:r>
              <a:rPr lang="zh-CN" altLang="en-US" sz="2800" dirty="0">
                <a:solidFill>
                  <a:srgbClr val="000000"/>
                </a:solidFill>
                <a:latin typeface="宋体" panose="02010600030101010101" pitchFamily="2" charset="-122"/>
                <a:ea typeface="宋体" panose="02010600030101010101" pitchFamily="2" charset="-122"/>
              </a:rPr>
              <a:t>年，印度一个山村，人们在打死一只狼后，在狼窝里发现了两个由狼抚养大的女孩，大的</a:t>
            </a:r>
            <a:r>
              <a:rPr lang="en-US" altLang="zh-CN" sz="2800" dirty="0">
                <a:solidFill>
                  <a:srgbClr val="000000"/>
                </a:solidFill>
                <a:latin typeface="宋体" panose="02010600030101010101" pitchFamily="2" charset="-122"/>
                <a:ea typeface="宋体" panose="02010600030101010101" pitchFamily="2" charset="-122"/>
              </a:rPr>
              <a:t>8</a:t>
            </a:r>
            <a:r>
              <a:rPr lang="zh-CN" altLang="en-US" sz="2800" dirty="0">
                <a:solidFill>
                  <a:srgbClr val="000000"/>
                </a:solidFill>
                <a:latin typeface="宋体" panose="02010600030101010101" pitchFamily="2" charset="-122"/>
                <a:ea typeface="宋体" panose="02010600030101010101" pitchFamily="2" charset="-122"/>
              </a:rPr>
              <a:t>岁（名卡玛拉），小的</a:t>
            </a:r>
            <a:r>
              <a:rPr lang="en-US" altLang="zh-CN" sz="2800" dirty="0">
                <a:solidFill>
                  <a:srgbClr val="000000"/>
                </a:solidFill>
                <a:latin typeface="宋体" panose="02010600030101010101" pitchFamily="2" charset="-122"/>
                <a:ea typeface="宋体" panose="02010600030101010101" pitchFamily="2" charset="-122"/>
              </a:rPr>
              <a:t>2</a:t>
            </a:r>
            <a:r>
              <a:rPr lang="zh-CN" altLang="en-US" sz="2800" dirty="0">
                <a:solidFill>
                  <a:srgbClr val="000000"/>
                </a:solidFill>
                <a:latin typeface="宋体" panose="02010600030101010101" pitchFamily="2" charset="-122"/>
                <a:ea typeface="宋体" panose="02010600030101010101" pitchFamily="2" charset="-122"/>
              </a:rPr>
              <a:t>岁（名阿玛拉，因体弱死去）。</a:t>
            </a:r>
          </a:p>
          <a:p>
            <a:pPr>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   狼孩自幼远离人类社会，在狼窝里长大，生活习性与狼别无而二致</a:t>
            </a:r>
          </a:p>
        </p:txBody>
      </p:sp>
      <p:pic>
        <p:nvPicPr>
          <p:cNvPr id="53255" name="图片 27653" descr="mp7861703_1427266625859_2_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2051050"/>
            <a:ext cx="3433233" cy="301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标题 1"/>
          <p:cNvSpPr>
            <a:spLocks noChangeArrowheads="1"/>
          </p:cNvSpPr>
          <p:nvPr/>
        </p:nvSpPr>
        <p:spPr bwMode="auto">
          <a:xfrm>
            <a:off x="2" y="457203"/>
            <a:ext cx="10993967" cy="498475"/>
          </a:xfrm>
          <a:prstGeom prst="rect">
            <a:avLst/>
          </a:prstGeom>
          <a:noFill/>
          <a:ln>
            <a:noFill/>
          </a:ln>
        </p:spPr>
        <p:txBody>
          <a:bodyPr/>
          <a:lstStyle>
            <a:lvl1pPr algn="ctr">
              <a:lnSpc>
                <a:spcPct val="90000"/>
              </a:lnSpc>
              <a:defRPr sz="3200" b="1">
                <a:solidFill>
                  <a:schemeClr val="bg1"/>
                </a:solidFill>
                <a:latin typeface="黑体" panose="02010609060101010101" pitchFamily="49" charset="-122"/>
                <a:ea typeface="黑体" panose="02010609060101010101" pitchFamily="49" charset="-122"/>
              </a:defRPr>
            </a:lvl1pPr>
            <a:lvl2pPr algn="ctr">
              <a:lnSpc>
                <a:spcPct val="90000"/>
              </a:lnSpc>
              <a:defRPr sz="3200" b="1">
                <a:solidFill>
                  <a:schemeClr val="bg1"/>
                </a:solidFill>
                <a:latin typeface="黑体" panose="02010609060101010101" pitchFamily="49" charset="-122"/>
                <a:ea typeface="黑体" panose="02010609060101010101" pitchFamily="49" charset="-122"/>
              </a:defRPr>
            </a:lvl2pPr>
            <a:lvl3pPr algn="ctr">
              <a:lnSpc>
                <a:spcPct val="90000"/>
              </a:lnSpc>
              <a:defRPr sz="3200" b="1">
                <a:solidFill>
                  <a:schemeClr val="bg1"/>
                </a:solidFill>
                <a:latin typeface="黑体" panose="02010609060101010101" pitchFamily="49" charset="-122"/>
                <a:ea typeface="黑体" panose="02010609060101010101" pitchFamily="49" charset="-122"/>
              </a:defRPr>
            </a:lvl3pPr>
            <a:lvl4pPr algn="ctr">
              <a:lnSpc>
                <a:spcPct val="90000"/>
              </a:lnSpc>
              <a:defRPr sz="3200" b="1">
                <a:solidFill>
                  <a:schemeClr val="bg1"/>
                </a:solidFill>
                <a:latin typeface="黑体" panose="02010609060101010101" pitchFamily="49" charset="-122"/>
                <a:ea typeface="黑体" panose="02010609060101010101" pitchFamily="49" charset="-122"/>
              </a:defRPr>
            </a:lvl4pPr>
            <a:lvl5pPr algn="ctr">
              <a:lnSpc>
                <a:spcPct val="90000"/>
              </a:lnSpc>
              <a:defRPr sz="3200" b="1">
                <a:solidFill>
                  <a:schemeClr val="bg1"/>
                </a:solidFill>
                <a:latin typeface="黑体" panose="02010609060101010101" pitchFamily="49" charset="-122"/>
                <a:ea typeface="黑体" panose="02010609060101010101" pitchFamily="49" charset="-122"/>
              </a:defRPr>
            </a:lvl5pPr>
            <a:lvl6pPr marL="4572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ctr" eaLnBrk="0" fontAlgn="base" hangingPunct="0">
              <a:lnSpc>
                <a:spcPct val="90000"/>
              </a:lnSpc>
              <a:spcBef>
                <a:spcPct val="0"/>
              </a:spcBef>
              <a:spcAft>
                <a:spcPct val="0"/>
              </a:spcAft>
              <a:defRPr sz="3200" b="1">
                <a:solidFill>
                  <a:schemeClr val="bg1"/>
                </a:solidFill>
                <a:latin typeface="黑体" panose="02010609060101010101" pitchFamily="49" charset="-122"/>
                <a:ea typeface="黑体" panose="02010609060101010101" pitchFamily="49" charset="-122"/>
              </a:defRPr>
            </a:lvl9pPr>
          </a:lstStyle>
          <a:p>
            <a:pPr algn="l">
              <a:defRPr/>
            </a:pPr>
            <a:r>
              <a:rPr lang="zh-CN" altLang="en-US" sz="3600" smtClean="0">
                <a:solidFill>
                  <a:srgbClr val="000000"/>
                </a:solidFill>
                <a:effectLst>
                  <a:outerShdw blurRad="38100" dist="38100" dir="2700000" algn="tl">
                    <a:srgbClr val="FFFFFF"/>
                  </a:outerShdw>
                </a:effectLst>
                <a:cs typeface="Arial" panose="020B0604020202020204" pitchFamily="34" charset="0"/>
              </a:rPr>
              <a:t>   </a:t>
            </a:r>
          </a:p>
        </p:txBody>
      </p:sp>
      <p:grpSp>
        <p:nvGrpSpPr>
          <p:cNvPr id="11" name="组合 10"/>
          <p:cNvGrpSpPr/>
          <p:nvPr/>
        </p:nvGrpSpPr>
        <p:grpSpPr bwMode="auto">
          <a:xfrm>
            <a:off x="2868086" y="203200"/>
            <a:ext cx="5564716" cy="615950"/>
            <a:chOff x="3071801" y="1285866"/>
            <a:chExt cx="4173469" cy="615553"/>
          </a:xfrm>
        </p:grpSpPr>
        <p:sp>
          <p:nvSpPr>
            <p:cNvPr id="13" name="TextBox 7"/>
            <p:cNvSpPr>
              <a:spLocks noChangeArrowheads="1"/>
            </p:cNvSpPr>
            <p:nvPr/>
          </p:nvSpPr>
          <p:spPr bwMode="auto">
            <a:xfrm>
              <a:off x="3071801" y="1285866"/>
              <a:ext cx="4173469" cy="615553"/>
            </a:xfrm>
            <a:prstGeom prst="rect">
              <a:avLst/>
            </a:prstGeom>
            <a:solidFill>
              <a:srgbClr val="C7000C"/>
            </a:solidFill>
            <a:ln>
              <a:solidFill>
                <a:srgbClr val="C7000C"/>
              </a:solidFill>
            </a:ln>
            <a:effectLst/>
          </p:spPr>
          <p:txBody>
            <a:bodyPr lIns="0" tIns="0" rIns="0" bIns="0">
              <a:spAutoFit/>
            </a:bodyPr>
            <a:lstStyle/>
            <a:p>
              <a:pPr eaLnBrk="1" fontAlgn="auto" hangingPunct="1">
                <a:spcBef>
                  <a:spcPts val="0"/>
                </a:spcBef>
                <a:spcAft>
                  <a:spcPts val="0"/>
                </a:spcAft>
                <a:defRPr/>
              </a:pPr>
              <a:endParaRPr lang="zh-CN" altLang="en-US" sz="40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14" name="矩形 13"/>
            <p:cNvSpPr/>
            <p:nvPr/>
          </p:nvSpPr>
          <p:spPr>
            <a:xfrm>
              <a:off x="3724252" y="1344566"/>
              <a:ext cx="3427357" cy="523537"/>
            </a:xfrm>
            <a:prstGeom prst="rect">
              <a:avLst/>
            </a:prstGeom>
          </p:spPr>
          <p:txBody>
            <a:bodyPr>
              <a:spAutoFit/>
            </a:bodyPr>
            <a:lstStyle/>
            <a:p>
              <a:pPr eaLnBrk="1" fontAlgn="auto" hangingPunct="1">
                <a:spcBef>
                  <a:spcPts val="0"/>
                </a:spcBef>
                <a:spcAft>
                  <a:spcPts val="0"/>
                </a:spcAft>
                <a:defRPr/>
              </a:pPr>
              <a:r>
                <a:rPr lang="zh-CN" altLang="en-US" sz="2800" b="1" kern="0" dirty="0">
                  <a:solidFill>
                    <a:sysClr val="window" lastClr="FFFFFF"/>
                  </a:solidFill>
                  <a:latin typeface="微软雅黑" panose="020B0503020204020204" pitchFamily="34" charset="-122"/>
                  <a:cs typeface="Arial" panose="020B0604020202020204" pitchFamily="34" charset="0"/>
                  <a:sym typeface="微软雅黑" panose="020B0503020204020204" pitchFamily="34" charset="-122"/>
                </a:rPr>
                <a:t>一、人生与人生观</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W_03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0" y="369888"/>
            <a:ext cx="2144184"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3759200" y="469900"/>
            <a:ext cx="26416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rgbClr val="0000FF"/>
                </a:solidFill>
                <a:latin typeface="Arial" panose="020B0604020202020204" pitchFamily="34" charset="0"/>
                <a:ea typeface="黑体" panose="02010609060101010101" pitchFamily="49" charset="-122"/>
              </a:defRPr>
            </a:lvl1pPr>
            <a:lvl2pPr marL="742950" indent="-285750">
              <a:defRPr sz="3600" b="1">
                <a:solidFill>
                  <a:srgbClr val="0000FF"/>
                </a:solidFill>
                <a:latin typeface="Arial" panose="020B0604020202020204" pitchFamily="34" charset="0"/>
                <a:ea typeface="黑体" panose="02010609060101010101" pitchFamily="49" charset="-122"/>
              </a:defRPr>
            </a:lvl2pPr>
            <a:lvl3pPr marL="1143000" indent="-228600">
              <a:defRPr sz="3600" b="1">
                <a:solidFill>
                  <a:srgbClr val="0000FF"/>
                </a:solidFill>
                <a:latin typeface="Arial" panose="020B0604020202020204" pitchFamily="34" charset="0"/>
                <a:ea typeface="黑体" panose="02010609060101010101" pitchFamily="49" charset="-122"/>
              </a:defRPr>
            </a:lvl3pPr>
            <a:lvl4pPr marL="1600200" indent="-228600">
              <a:defRPr sz="3600" b="1">
                <a:solidFill>
                  <a:srgbClr val="0000FF"/>
                </a:solidFill>
                <a:latin typeface="Arial" panose="020B0604020202020204" pitchFamily="34" charset="0"/>
                <a:ea typeface="黑体" panose="02010609060101010101" pitchFamily="49" charset="-122"/>
              </a:defRPr>
            </a:lvl4pPr>
            <a:lvl5pPr marL="2057400" indent="-228600">
              <a:defRPr sz="3600" b="1">
                <a:solidFill>
                  <a:srgbClr val="0000FF"/>
                </a:solidFill>
                <a:latin typeface="Arial" panose="020B0604020202020204" pitchFamily="34" charset="0"/>
                <a:ea typeface="黑体" panose="02010609060101010101" pitchFamily="49" charset="-122"/>
              </a:defRPr>
            </a:lvl5pPr>
            <a:lvl6pPr marL="25146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6pPr>
            <a:lvl7pPr marL="29718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7pPr>
            <a:lvl8pPr marL="34290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8pPr>
            <a:lvl9pPr marL="3886200" indent="-228600" eaLnBrk="0" fontAlgn="base" hangingPunct="0">
              <a:lnSpc>
                <a:spcPct val="150000"/>
              </a:lnSpc>
              <a:spcBef>
                <a:spcPct val="0"/>
              </a:spcBef>
              <a:spcAft>
                <a:spcPct val="0"/>
              </a:spcAft>
              <a:buClr>
                <a:schemeClr val="accent2"/>
              </a:buClr>
              <a:buFont typeface="Wingdings" panose="05000000000000000000" pitchFamily="2" charset="2"/>
              <a:buChar char="§"/>
              <a:defRPr sz="3600" b="1">
                <a:solidFill>
                  <a:srgbClr val="0000FF"/>
                </a:solidFill>
                <a:latin typeface="Arial" panose="020B0604020202020204" pitchFamily="34" charset="0"/>
                <a:ea typeface="黑体" panose="02010609060101010101" pitchFamily="49" charset="-122"/>
              </a:defRPr>
            </a:lvl9pPr>
          </a:lstStyle>
          <a:p>
            <a:pPr>
              <a:lnSpc>
                <a:spcPct val="150000"/>
              </a:lnSpc>
              <a:buClr>
                <a:srgbClr val="2DB6B3"/>
              </a:buClr>
              <a:buFont typeface="Wingdings" panose="05000000000000000000" pitchFamily="2" charset="2"/>
              <a:buNone/>
            </a:pPr>
            <a:r>
              <a:rPr lang="en-US" altLang="zh-CN" sz="2800" dirty="0">
                <a:solidFill>
                  <a:srgbClr val="C00000"/>
                </a:solidFill>
                <a:latin typeface="宋体" panose="02010600030101010101" pitchFamily="2" charset="-122"/>
                <a:ea typeface="宋体" panose="02010600030101010101" pitchFamily="2" charset="-122"/>
              </a:rPr>
              <a:t>【</a:t>
            </a:r>
            <a:r>
              <a:rPr lang="zh-CN" altLang="en-US" sz="2800" dirty="0">
                <a:solidFill>
                  <a:srgbClr val="C00000"/>
                </a:solidFill>
                <a:latin typeface="宋体" panose="02010600030101010101" pitchFamily="2" charset="-122"/>
                <a:ea typeface="宋体" panose="02010600030101010101" pitchFamily="2" charset="-122"/>
              </a:rPr>
              <a:t>结束语</a:t>
            </a:r>
            <a:r>
              <a:rPr lang="en-US" altLang="zh-CN" sz="2800" dirty="0">
                <a:solidFill>
                  <a:srgbClr val="C00000"/>
                </a:solidFill>
                <a:latin typeface="宋体" panose="02010600030101010101" pitchFamily="2" charset="-122"/>
                <a:ea typeface="宋体" panose="02010600030101010101" pitchFamily="2" charset="-122"/>
              </a:rPr>
              <a:t>】</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4" name="矩形 4"/>
          <p:cNvSpPr>
            <a:spLocks noChangeArrowheads="1"/>
          </p:cNvSpPr>
          <p:nvPr/>
        </p:nvSpPr>
        <p:spPr bwMode="auto">
          <a:xfrm>
            <a:off x="1422400" y="1426029"/>
            <a:ext cx="8240184" cy="461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人生，从自己的哭声开始，</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在别人的眼泪里结束。</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这中间的时光，就叫做幸福。</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人活着，当哭则哭，声音不悲不苦，</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为国为民啼出血路。</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人死了，让别人洒下诚实的泪，</a:t>
            </a:r>
          </a:p>
          <a:p>
            <a:pPr>
              <a:lnSpc>
                <a:spcPct val="150000"/>
              </a:lnSpc>
              <a:buClr>
                <a:srgbClr val="2DB6B3"/>
              </a:buClr>
              <a:buFont typeface="Wingdings" panose="05000000000000000000" pitchFamily="2" charset="2"/>
              <a:buNone/>
            </a:pPr>
            <a:r>
              <a:rPr lang="zh-CN" altLang="en-US" sz="2800" dirty="0">
                <a:solidFill>
                  <a:srgbClr val="000000"/>
                </a:solidFill>
                <a:latin typeface="宋体" panose="02010600030101010101" pitchFamily="2" charset="-122"/>
                <a:ea typeface="宋体" panose="02010600030101010101" pitchFamily="2" charset="-122"/>
              </a:rPr>
              <a:t>数一数，那是人生价值的珍珠。</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21" descr="timg (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12192000" cy="683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Rectangle 2"/>
          <p:cNvSpPr>
            <a:spLocks noGrp="1"/>
          </p:cNvSpPr>
          <p:nvPr>
            <p:ph type="title"/>
          </p:nvPr>
        </p:nvSpPr>
        <p:spPr>
          <a:xfrm>
            <a:off x="658813" y="2546350"/>
            <a:ext cx="10363200" cy="1143000"/>
          </a:xfrm>
        </p:spPr>
        <p:txBody>
          <a:bodyPr rtlCol="0">
            <a:normAutofit fontScale="90000"/>
          </a:bodyPr>
          <a:lstStyle/>
          <a:p>
            <a:pPr fontAlgn="auto">
              <a:spcAft>
                <a:spcPts val="0"/>
              </a:spcAft>
              <a:defRPr/>
            </a:pPr>
            <a:r>
              <a:rPr lang="zh-CN" altLang="en-US" sz="8800" smtClean="0">
                <a:solidFill>
                  <a:srgbClr val="FF0000"/>
                </a:solidFill>
                <a:latin typeface="隶书" panose="02010509060101010101" charset="-122"/>
                <a:ea typeface="隶书" panose="02010509060101010101" charset="-122"/>
              </a:rPr>
              <a:t>      谢 谢！</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12</TotalTime>
  <Words>8486</Words>
  <Application>Microsoft Office PowerPoint</Application>
  <PresentationFormat>自定义</PresentationFormat>
  <Paragraphs>500</Paragraphs>
  <Slides>91</Slides>
  <Notes>9</Notes>
  <HiddenSlides>0</HiddenSlides>
  <MMClips>0</MMClips>
  <ScaleCrop>false</ScaleCrop>
  <HeadingPairs>
    <vt:vector size="4" baseType="variant">
      <vt:variant>
        <vt:lpstr>主题</vt:lpstr>
      </vt:variant>
      <vt:variant>
        <vt:i4>1</vt:i4>
      </vt:variant>
      <vt:variant>
        <vt:lpstr>幻灯片标题</vt:lpstr>
      </vt:variant>
      <vt:variant>
        <vt:i4>91</vt:i4>
      </vt:variant>
    </vt:vector>
  </HeadingPairs>
  <TitlesOfParts>
    <vt:vector size="92" baseType="lpstr">
      <vt:lpstr>流畅</vt:lpstr>
      <vt:lpstr>幻灯片 1</vt:lpstr>
      <vt:lpstr>第一节  人生观是对人生的总看法</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第二节  正确的人生观</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第三节  创造有意义的人生</vt:lpstr>
      <vt:lpstr>幻灯片 58</vt:lpstr>
      <vt:lpstr>幻灯片 59</vt:lpstr>
      <vt:lpstr>幻灯片 60</vt:lpstr>
      <vt:lpstr>幻灯片 61</vt:lpstr>
      <vt:lpstr>幻灯片 62</vt:lpstr>
      <vt:lpstr>幻灯片 63</vt:lpstr>
      <vt:lpstr>正确的金钱观</vt:lpstr>
      <vt:lpstr>幻灯片 65</vt:lpstr>
      <vt:lpstr>幻灯片 66</vt:lpstr>
      <vt:lpstr>幻灯片 67</vt:lpstr>
      <vt:lpstr>幻灯片 68</vt:lpstr>
      <vt:lpstr>幻灯片 69</vt:lpstr>
      <vt:lpstr>幻灯片 70</vt:lpstr>
      <vt:lpstr>幻灯片 71</vt:lpstr>
      <vt:lpstr>错误人生观的共同的特征</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英国毕马威历史上首位华人合伙人 </vt:lpstr>
      <vt:lpstr>青年是标志时代的最灵敏的晴雨表，时代的责任赋予青年，时代的光荣属于青年。</vt:lpstr>
      <vt:lpstr>幻灯片 86</vt:lpstr>
      <vt:lpstr>幻灯片 87</vt:lpstr>
      <vt:lpstr>幻灯片 88</vt:lpstr>
      <vt:lpstr>幻灯片 89</vt:lpstr>
      <vt:lpstr>幻灯片 90</vt:lpstr>
      <vt:lpstr>      谢 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156</cp:revision>
  <dcterms:created xsi:type="dcterms:W3CDTF">2018-08-10T07:02:00Z</dcterms:created>
  <dcterms:modified xsi:type="dcterms:W3CDTF">2020-06-30T02:07:01Z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