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4"/>
  </p:notesMasterIdLst>
  <p:sldIdLst>
    <p:sldId id="477" r:id="rId2"/>
    <p:sldId id="395" r:id="rId3"/>
    <p:sldId id="396" r:id="rId4"/>
    <p:sldId id="397" r:id="rId5"/>
    <p:sldId id="398" r:id="rId6"/>
    <p:sldId id="399" r:id="rId7"/>
    <p:sldId id="400" r:id="rId8"/>
    <p:sldId id="401"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38" r:id="rId46"/>
    <p:sldId id="439"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7" r:id="rId65"/>
    <p:sldId id="458" r:id="rId66"/>
    <p:sldId id="459" r:id="rId67"/>
    <p:sldId id="460" r:id="rId68"/>
    <p:sldId id="461" r:id="rId69"/>
    <p:sldId id="462" r:id="rId70"/>
    <p:sldId id="463" r:id="rId71"/>
    <p:sldId id="464" r:id="rId72"/>
    <p:sldId id="465" r:id="rId73"/>
    <p:sldId id="466" r:id="rId74"/>
    <p:sldId id="467" r:id="rId75"/>
    <p:sldId id="468" r:id="rId76"/>
    <p:sldId id="469" r:id="rId77"/>
    <p:sldId id="470" r:id="rId78"/>
    <p:sldId id="471" r:id="rId79"/>
    <p:sldId id="472" r:id="rId80"/>
    <p:sldId id="473" r:id="rId81"/>
    <p:sldId id="474" r:id="rId82"/>
    <p:sldId id="476" r:id="rId83"/>
  </p:sldIdLst>
  <p:sldSz cx="12192000" cy="6858000"/>
  <p:notesSz cx="7104063" cy="10234613"/>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ec851335"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3308"/>
    <a:srgbClr val="F9680D"/>
    <a:srgbClr val="EC44CE"/>
    <a:srgbClr val="CC4E3F"/>
    <a:srgbClr val="13742F"/>
    <a:srgbClr val="1D4B1C"/>
    <a:srgbClr val="DF3621"/>
    <a:srgbClr val="D94C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74" autoAdjust="0"/>
    <p:restoredTop sz="94660" autoAdjust="0"/>
  </p:normalViewPr>
  <p:slideViewPr>
    <p:cSldViewPr snapToGrid="0">
      <p:cViewPr varScale="1">
        <p:scale>
          <a:sx n="110" d="100"/>
          <a:sy n="110" d="100"/>
        </p:scale>
        <p:origin x="-468" y="-144"/>
      </p:cViewPr>
      <p:guideLst>
        <p:guide orient="horz" pos="2160"/>
        <p:guide pos="2869"/>
      </p:guideLst>
    </p:cSldViewPr>
  </p:slideViewPr>
  <p:notesTextViewPr>
    <p:cViewPr>
      <p:scale>
        <a:sx n="1" d="1"/>
        <a:sy n="1" d="1"/>
      </p:scale>
      <p:origin x="0" y="0"/>
    </p:cViewPr>
  </p:notesTextViewPr>
  <p:sorterViewPr>
    <p:cViewPr>
      <p:scale>
        <a:sx n="100" d="100"/>
        <a:sy n="100" d="100"/>
      </p:scale>
      <p:origin x="0" y="0"/>
    </p:cViewPr>
  </p:sorterViewPr>
  <p:gridSpacing cx="73733025" cy="737330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pPr/>
              <a:t>2020/6/30</a:t>
            </a:fld>
            <a:endParaRPr lang="zh-CN" altLang="en-US">
              <a:latin typeface="Arial" panose="020B0604020202020204" pitchFamily="34" charset="0"/>
              <a:ea typeface="微软雅黑" panose="020B0503020204020204" pitchFamily="34" charset="-122"/>
            </a:endParaRPr>
          </a:p>
        </p:txBody>
      </p:sp>
      <p:sp>
        <p:nvSpPr>
          <p:cNvPr id="9220" name="幻灯片图像占位符 3"/>
          <p:cNvSpPr>
            <a:spLocks noGrp="1" noRot="1" noChangeAspect="1" noChangeArrowheads="1"/>
          </p:cNvSpPr>
          <p:nvPr>
            <p:ph type="sldImg" idx="4294967295"/>
          </p:nvPr>
        </p:nvSpPr>
        <p:spPr bwMode="auto">
          <a:xfrm>
            <a:off x="481013" y="1279525"/>
            <a:ext cx="6140450" cy="3454400"/>
          </a:xfrm>
          <a:prstGeom prst="rect">
            <a:avLst/>
          </a:prstGeom>
          <a:noFill/>
          <a:ln w="12700">
            <a:solidFill>
              <a:srgbClr val="000000"/>
            </a:solidFill>
            <a:round/>
          </a:ln>
          <a:extLst>
            <a:ext uri="{909E8E84-426E-40DD-AFC4-6F175D3DCCD1}">
              <a14:hiddenFill xmlns:a14="http://schemas.microsoft.com/office/drawing/2010/main" xmlns="">
                <a:solidFill>
                  <a:srgbClr val="FFFFFF"/>
                </a:solidFill>
              </a14:hiddenFill>
            </a:ext>
          </a:extLst>
        </p:spPr>
      </p:sp>
      <p:sp>
        <p:nvSpPr>
          <p:cNvPr id="9221" name="备注占位符 4"/>
          <p:cNvSpPr>
            <a:spLocks noGrp="1" noChangeArrowheads="1"/>
          </p:cNvSpPr>
          <p:nvPr>
            <p:ph type="body" sz="quarter" idx="9"/>
          </p:nvPr>
        </p:nvSpPr>
        <p:spPr bwMode="auto">
          <a:xfrm>
            <a:off x="709613" y="4926013"/>
            <a:ext cx="5683250" cy="402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fontAlgn="auto">
              <a:defRPr sz="1200" noProof="1" smtClean="0">
                <a:latin typeface="+mn-lt"/>
                <a:ea typeface="+mn-ea"/>
              </a:defRPr>
            </a:lvl1pPr>
          </a:lstStyle>
          <a:p>
            <a:fld id="{7933399D-AC4F-4AFB-AC2A-3274E9D4A1D2}" type="slidenum">
              <a:rPr lang="zh-CN" altLang="en-US"/>
              <a:pPr/>
              <a:t>‹#›</a:t>
            </a:fld>
            <a:endParaRPr lang="zh-CN" altLang="en-US">
              <a:latin typeface="Arial" panose="020B06040202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TextEdit="1"/>
          </p:cNvSpPr>
          <p:nvPr>
            <p:ph type="sldImg"/>
          </p:nvPr>
        </p:nvSpPr>
        <p:spPr>
          <a:ln>
            <a:solidFill>
              <a:srgbClr val="000000"/>
            </a:solidFill>
            <a:miter/>
          </a:ln>
        </p:spPr>
      </p:sp>
      <p:sp>
        <p:nvSpPr>
          <p:cNvPr id="8194" name="备注占位符 2"/>
          <p:cNvSpPr>
            <a:spLocks noGrp="1"/>
          </p:cNvSpPr>
          <p:nvPr>
            <p:ph type="body"/>
          </p:nvPr>
        </p:nvSpPr>
        <p:spPr>
          <a:noFill/>
          <a:ln>
            <a:noFill/>
          </a:ln>
        </p:spPr>
        <p:txBody>
          <a:bodyPr wrap="square" lIns="99075" tIns="49538" rIns="99075" bIns="49538" anchor="t"/>
          <a:lstStyle/>
          <a:p>
            <a:pPr lvl="0"/>
            <a:endParaRPr lang="zh-CN" altLang="en-US" dirty="0"/>
          </a:p>
        </p:txBody>
      </p:sp>
      <p:sp>
        <p:nvSpPr>
          <p:cNvPr id="8195" name="灯片编号占位符 3"/>
          <p:cNvSpPr txBox="1">
            <a:spLocks noGrp="1"/>
          </p:cNvSpPr>
          <p:nvPr>
            <p:ph type="sldNum" sz="quarter"/>
          </p:nvPr>
        </p:nvSpPr>
        <p:spPr>
          <a:xfrm>
            <a:off x="4023992" y="9721107"/>
            <a:ext cx="3078427" cy="513507"/>
          </a:xfrm>
          <a:prstGeom prst="rect">
            <a:avLst/>
          </a:prstGeom>
          <a:noFill/>
          <a:ln w="9525">
            <a:noFill/>
          </a:ln>
        </p:spPr>
        <p:txBody>
          <a:bodyPr vert="horz" wrap="square" lIns="99075" tIns="49538" rIns="99075" bIns="49538" anchor="b"/>
          <a:lstStyle/>
          <a:p>
            <a:fld id="{9A0DB2DC-4C9A-4742-B13C-FB6460FD3503}" type="slidenum">
              <a:rPr lang="zh-CN" altLang="en-US" sz="1300" dirty="0"/>
              <a:pPr/>
              <a:t>2</a:t>
            </a:fld>
            <a:endParaRPr lang="zh-CN" altLang="en-U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TextEdit="1"/>
          </p:cNvSpPr>
          <p:nvPr>
            <p:ph type="sldImg"/>
          </p:nvPr>
        </p:nvSpPr>
        <p:spPr>
          <a:ln>
            <a:solidFill>
              <a:srgbClr val="000000"/>
            </a:solidFill>
            <a:miter/>
          </a:ln>
        </p:spPr>
      </p:sp>
      <p:sp>
        <p:nvSpPr>
          <p:cNvPr id="10242" name="备注占位符 2"/>
          <p:cNvSpPr>
            <a:spLocks noGrp="1"/>
          </p:cNvSpPr>
          <p:nvPr>
            <p:ph type="body"/>
          </p:nvPr>
        </p:nvSpPr>
        <p:spPr>
          <a:noFill/>
          <a:ln>
            <a:noFill/>
          </a:ln>
        </p:spPr>
        <p:txBody>
          <a:bodyPr wrap="square" lIns="99075" tIns="49538" rIns="99075" bIns="49538" anchor="t"/>
          <a:lstStyle/>
          <a:p>
            <a:pPr lvl="0"/>
            <a:endParaRPr lang="zh-CN" altLang="en-US" dirty="0"/>
          </a:p>
        </p:txBody>
      </p:sp>
      <p:sp>
        <p:nvSpPr>
          <p:cNvPr id="10243" name="灯片编号占位符 3"/>
          <p:cNvSpPr txBox="1">
            <a:spLocks noGrp="1"/>
          </p:cNvSpPr>
          <p:nvPr>
            <p:ph type="sldNum" sz="quarter"/>
          </p:nvPr>
        </p:nvSpPr>
        <p:spPr>
          <a:xfrm>
            <a:off x="4023992" y="9721107"/>
            <a:ext cx="3078427" cy="513507"/>
          </a:xfrm>
          <a:prstGeom prst="rect">
            <a:avLst/>
          </a:prstGeom>
          <a:noFill/>
          <a:ln w="9525">
            <a:noFill/>
          </a:ln>
        </p:spPr>
        <p:txBody>
          <a:bodyPr vert="horz" wrap="square" lIns="99075" tIns="49538" rIns="99075" bIns="49538" anchor="b"/>
          <a:lstStyle/>
          <a:p>
            <a:fld id="{9A0DB2DC-4C9A-4742-B13C-FB6460FD3503}" type="slidenum">
              <a:rPr lang="zh-CN" altLang="en-US" sz="1300" dirty="0"/>
              <a:pPr/>
              <a:t>3</a:t>
            </a:fld>
            <a:endParaRPr lang="zh-CN" altLang="en-US"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ln>
            <a:solidFill>
              <a:srgbClr val="000000"/>
            </a:solidFill>
            <a:miter/>
          </a:ln>
        </p:spPr>
      </p:sp>
      <p:sp>
        <p:nvSpPr>
          <p:cNvPr id="12290" name="备注占位符 2"/>
          <p:cNvSpPr>
            <a:spLocks noGrp="1"/>
          </p:cNvSpPr>
          <p:nvPr>
            <p:ph type="body"/>
          </p:nvPr>
        </p:nvSpPr>
        <p:spPr>
          <a:noFill/>
          <a:ln>
            <a:noFill/>
          </a:ln>
        </p:spPr>
        <p:txBody>
          <a:bodyPr wrap="square" lIns="99075" tIns="49538" rIns="99075" bIns="49538" anchor="t"/>
          <a:lstStyle/>
          <a:p>
            <a:pPr lvl="0"/>
            <a:endParaRPr lang="zh-CN" altLang="en-US" dirty="0"/>
          </a:p>
        </p:txBody>
      </p:sp>
      <p:sp>
        <p:nvSpPr>
          <p:cNvPr id="12291" name="灯片编号占位符 3"/>
          <p:cNvSpPr txBox="1">
            <a:spLocks noGrp="1"/>
          </p:cNvSpPr>
          <p:nvPr>
            <p:ph type="sldNum" sz="quarter"/>
          </p:nvPr>
        </p:nvSpPr>
        <p:spPr>
          <a:xfrm>
            <a:off x="4023992" y="9721107"/>
            <a:ext cx="3078427" cy="513507"/>
          </a:xfrm>
          <a:prstGeom prst="rect">
            <a:avLst/>
          </a:prstGeom>
          <a:noFill/>
          <a:ln w="9525">
            <a:noFill/>
          </a:ln>
        </p:spPr>
        <p:txBody>
          <a:bodyPr vert="horz" wrap="square" lIns="99075" tIns="49538" rIns="99075" bIns="49538" anchor="b"/>
          <a:lstStyle/>
          <a:p>
            <a:fld id="{9A0DB2DC-4C9A-4742-B13C-FB6460FD3503}" type="slidenum">
              <a:rPr lang="zh-CN" altLang="en-US" sz="1300" dirty="0">
                <a:latin typeface="Calibri" panose="020F0502020204030204" pitchFamily="34" charset="0"/>
                <a:ea typeface="微软雅黑" panose="020B0503020204020204" pitchFamily="34" charset="-122"/>
              </a:rPr>
              <a:pPr/>
              <a:t>4</a:t>
            </a:fld>
            <a:endParaRPr lang="zh-CN" altLang="en-US" sz="1300" dirty="0">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a:ln>
            <a:solidFill>
              <a:srgbClr val="000000"/>
            </a:solidFill>
            <a:miter/>
          </a:ln>
        </p:spPr>
      </p:sp>
      <p:sp>
        <p:nvSpPr>
          <p:cNvPr id="27650" name="备注占位符 2"/>
          <p:cNvSpPr>
            <a:spLocks noGrp="1"/>
          </p:cNvSpPr>
          <p:nvPr>
            <p:ph type="body"/>
          </p:nvPr>
        </p:nvSpPr>
        <p:spPr>
          <a:noFill/>
          <a:ln>
            <a:noFill/>
          </a:ln>
        </p:spPr>
        <p:txBody>
          <a:bodyPr wrap="square" lIns="99075" tIns="49538" rIns="99075" bIns="49538" anchor="t"/>
          <a:lstStyle/>
          <a:p>
            <a:pPr lvl="0"/>
            <a:endParaRPr lang="zh-CN" altLang="en-US" dirty="0"/>
          </a:p>
        </p:txBody>
      </p:sp>
      <p:sp>
        <p:nvSpPr>
          <p:cNvPr id="27651" name="灯片编号占位符 3"/>
          <p:cNvSpPr txBox="1">
            <a:spLocks noGrp="1"/>
          </p:cNvSpPr>
          <p:nvPr>
            <p:ph type="sldNum" sz="quarter"/>
          </p:nvPr>
        </p:nvSpPr>
        <p:spPr>
          <a:xfrm>
            <a:off x="4023992" y="9721107"/>
            <a:ext cx="3078427" cy="513507"/>
          </a:xfrm>
          <a:prstGeom prst="rect">
            <a:avLst/>
          </a:prstGeom>
          <a:noFill/>
          <a:ln w="9525">
            <a:noFill/>
          </a:ln>
        </p:spPr>
        <p:txBody>
          <a:bodyPr vert="horz" wrap="square" lIns="99075" tIns="49538" rIns="99075" bIns="49538" anchor="b"/>
          <a:lstStyle/>
          <a:p>
            <a:fld id="{9A0DB2DC-4C9A-4742-B13C-FB6460FD3503}" type="slidenum">
              <a:rPr lang="zh-CN" altLang="en-US" sz="1300" dirty="0"/>
              <a:pPr/>
              <a:t>19</a:t>
            </a:fld>
            <a:endParaRPr lang="zh-CN" alt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noFill/>
          <a:ln>
            <a:noFill/>
          </a:ln>
        </p:spPr>
        <p:txBody>
          <a:bodyPr wrap="square" lIns="99075" tIns="49538" rIns="99075" bIns="49538" anchor="t"/>
          <a:lstStyle/>
          <a:p>
            <a:pPr lvl="0"/>
            <a:endParaRPr lang="zh-CN" altLang="en-US" dirty="0"/>
          </a:p>
        </p:txBody>
      </p:sp>
      <p:sp>
        <p:nvSpPr>
          <p:cNvPr id="34819" name="灯片编号占位符 3"/>
          <p:cNvSpPr txBox="1">
            <a:spLocks noGrp="1"/>
          </p:cNvSpPr>
          <p:nvPr>
            <p:ph type="sldNum" sz="quarter"/>
          </p:nvPr>
        </p:nvSpPr>
        <p:spPr>
          <a:xfrm>
            <a:off x="4023992" y="9721107"/>
            <a:ext cx="3078427" cy="513507"/>
          </a:xfrm>
          <a:prstGeom prst="rect">
            <a:avLst/>
          </a:prstGeom>
          <a:noFill/>
          <a:ln w="9525">
            <a:noFill/>
          </a:ln>
        </p:spPr>
        <p:txBody>
          <a:bodyPr vert="horz" wrap="square" lIns="99075" tIns="49538" rIns="99075" bIns="49538" anchor="b"/>
          <a:lstStyle/>
          <a:p>
            <a:fld id="{9A0DB2DC-4C9A-4742-B13C-FB6460FD3503}" type="slidenum">
              <a:rPr lang="zh-CN" altLang="en-US" sz="1300" dirty="0">
                <a:latin typeface="Calibri" panose="020F0502020204030204" pitchFamily="34" charset="0"/>
                <a:ea typeface="微软雅黑" panose="020B0503020204020204" pitchFamily="34" charset="-122"/>
              </a:rPr>
              <a:pPr/>
              <a:t>25</a:t>
            </a:fld>
            <a:endParaRPr lang="zh-CN" altLang="en-US" sz="1300" dirty="0">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TextEdit="1"/>
          </p:cNvSpPr>
          <p:nvPr>
            <p:ph type="sldImg"/>
          </p:nvPr>
        </p:nvSpPr>
        <p:spPr>
          <a:ln>
            <a:solidFill>
              <a:srgbClr val="000000"/>
            </a:solidFill>
            <a:miter/>
          </a:ln>
        </p:spPr>
      </p:sp>
      <p:sp>
        <p:nvSpPr>
          <p:cNvPr id="62466" name="备注占位符 2"/>
          <p:cNvSpPr>
            <a:spLocks noGrp="1"/>
          </p:cNvSpPr>
          <p:nvPr>
            <p:ph type="body"/>
          </p:nvPr>
        </p:nvSpPr>
        <p:spPr>
          <a:noFill/>
          <a:ln>
            <a:noFill/>
          </a:ln>
        </p:spPr>
        <p:txBody>
          <a:bodyPr wrap="square" lIns="99075" tIns="49538" rIns="99075" bIns="49538" anchor="t"/>
          <a:lstStyle/>
          <a:p>
            <a:pPr lvl="0"/>
            <a:endParaRPr lang="zh-CN" altLang="en-US" dirty="0"/>
          </a:p>
        </p:txBody>
      </p:sp>
      <p:sp>
        <p:nvSpPr>
          <p:cNvPr id="62467" name="灯片编号占位符 3"/>
          <p:cNvSpPr txBox="1">
            <a:spLocks noGrp="1"/>
          </p:cNvSpPr>
          <p:nvPr>
            <p:ph type="sldNum" sz="quarter"/>
          </p:nvPr>
        </p:nvSpPr>
        <p:spPr>
          <a:xfrm>
            <a:off x="4023992" y="9721107"/>
            <a:ext cx="3078427" cy="513507"/>
          </a:xfrm>
          <a:prstGeom prst="rect">
            <a:avLst/>
          </a:prstGeom>
          <a:noFill/>
          <a:ln w="9525">
            <a:noFill/>
          </a:ln>
        </p:spPr>
        <p:txBody>
          <a:bodyPr vert="horz" wrap="square" lIns="99075" tIns="49538" rIns="99075" bIns="49538" anchor="b"/>
          <a:lstStyle/>
          <a:p>
            <a:fld id="{9A0DB2DC-4C9A-4742-B13C-FB6460FD3503}" type="slidenum">
              <a:rPr lang="zh-CN" altLang="en-US" sz="1300" dirty="0">
                <a:latin typeface="Calibri" panose="020F0502020204030204" pitchFamily="34" charset="0"/>
                <a:ea typeface="微软雅黑" panose="020B0503020204020204" pitchFamily="34" charset="-122"/>
              </a:rPr>
              <a:pPr/>
              <a:t>50</a:t>
            </a:fld>
            <a:endParaRPr lang="zh-CN" altLang="en-US" sz="1300" dirty="0">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a:ln>
            <a:solidFill>
              <a:srgbClr val="000000"/>
            </a:solidFill>
          </a:ln>
        </p:spPr>
      </p:sp>
      <p:sp>
        <p:nvSpPr>
          <p:cNvPr id="74754" name="文本占位符 2"/>
          <p:cNvSpPr>
            <a:spLocks noGrp="1"/>
          </p:cNvSpPr>
          <p:nvPr>
            <p:ph type="body"/>
          </p:nvPr>
        </p:nvSpPr>
        <p:spPr>
          <a:noFill/>
          <a:ln>
            <a:noFill/>
          </a:ln>
        </p:spPr>
        <p:txBody>
          <a:bodyPr wrap="square" lIns="99075" tIns="49538" rIns="99075" bIns="49538" anchor="t"/>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A62F3E7C-82AF-4FEC-B6B8-10268C38FE3B}" type="slidenum">
              <a:rPr lang="zh-CN" altLang="en-US" smtClean="0"/>
              <a:pPr/>
              <a:t>‹#›</a:t>
            </a:fld>
            <a:endParaRPr lang="zh-CN" altLang="en-US"/>
          </a:p>
        </p:txBody>
      </p:sp>
      <p:pic>
        <p:nvPicPr>
          <p:cNvPr id="7" name="图片 18" descr="01239c55ae10c432f875495ec2e4d4.jpg@1280w_1l_2o_100sh"/>
          <p:cNvPicPr>
            <a:picLocks noChangeAspect="1" noChangeArrowheads="1"/>
          </p:cNvPicPr>
          <p:nvPr userDrawn="1"/>
        </p:nvPicPr>
        <p:blipFill>
          <a:blip r:embed="rId2" cstate="print">
            <a:lum bright="6000" contrast="30000"/>
            <a:extLst>
              <a:ext uri="{28A0092B-C50C-407E-A947-70E740481C1C}">
                <a14:useLocalDpi xmlns:a14="http://schemas.microsoft.com/office/drawing/2010/main" xmlns="" val="0"/>
              </a:ext>
            </a:extLst>
          </a:blip>
          <a:srcRect l="121" t="18698" r="-121" b="-2589"/>
          <a:stretch>
            <a:fillRect/>
          </a:stretch>
        </p:blipFill>
        <p:spPr bwMode="auto">
          <a:xfrm>
            <a:off x="0" y="-3175"/>
            <a:ext cx="12192000" cy="597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0AF350-A356-434B-9221-E26FCA8FF55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80AF350-A356-434B-9221-E26FCA8FF551}"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6" name="文本占位符 2"/>
          <p:cNvSpPr>
            <a:spLocks noGrp="1"/>
          </p:cNvSpPr>
          <p:nvPr>
            <p:ph idx="1"/>
          </p:nvPr>
        </p:nvSpPr>
        <p:spPr bwMode="auto">
          <a:xfrm>
            <a:off x="624417" y="1350645"/>
            <a:ext cx="10972800" cy="4526280"/>
          </a:xfrm>
          <a:prstGeom prst="rect">
            <a:avLst/>
          </a:prstGeom>
          <a:noFill/>
          <a:ln>
            <a:noFill/>
          </a:ln>
        </p:spPr>
        <p:txBody>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zh-CN" altLang="en-US" noProof="0" dirty="0"/>
          </a:p>
        </p:txBody>
      </p:sp>
      <p:sp>
        <p:nvSpPr>
          <p:cNvPr id="4" name="日期占位符 3"/>
          <p:cNvSpPr>
            <a:spLocks noGrp="1"/>
          </p:cNvSpPr>
          <p:nvPr>
            <p:ph type="dt" sz="half" idx="10"/>
          </p:nvPr>
        </p:nvSpPr>
        <p:spPr/>
        <p:txBody>
          <a:bodyPr/>
          <a:lstStyle>
            <a:lvl1pPr>
              <a:defRPr/>
            </a:lvl1pPr>
          </a:lstStyle>
          <a:p>
            <a:pPr>
              <a:defRPr/>
            </a:pPr>
            <a:fld id="{620C55A4-EBEC-40B6-BAF1-5D12296DFE27}" type="datetimeFigureOut">
              <a:rPr lang="zh-CN" altLang="en-US"/>
              <a:pPr>
                <a:defRPr/>
              </a:pPr>
              <a:t>2020/6/30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7028FFD1-7CA4-4272-BB00-7CB4673750CC}" type="slidenum">
              <a:rPr lang="zh-CN" altLang="en-US"/>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18" descr="01239c55ae10c432f875495ec2e4d4.jpg@1280w_1l_2o_100sh"/>
          <p:cNvPicPr>
            <a:picLocks noChangeAspect="1" noChangeArrowheads="1"/>
          </p:cNvPicPr>
          <p:nvPr userDrawn="1"/>
        </p:nvPicPr>
        <p:blipFill>
          <a:blip r:embed="rId2" cstate="print">
            <a:lum bright="6000" contrast="30000"/>
            <a:extLst>
              <a:ext uri="{28A0092B-C50C-407E-A947-70E740481C1C}">
                <a14:useLocalDpi xmlns:a14="http://schemas.microsoft.com/office/drawing/2010/main" xmlns="" val="0"/>
              </a:ext>
            </a:extLst>
          </a:blip>
          <a:srcRect l="121" t="18698" r="-121" b="-2589"/>
          <a:stretch>
            <a:fillRect/>
          </a:stretch>
        </p:blipFill>
        <p:spPr bwMode="auto">
          <a:xfrm>
            <a:off x="0" y="-3175"/>
            <a:ext cx="12192000" cy="597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4"/>
          <p:cNvSpPr/>
          <p:nvPr/>
        </p:nvSpPr>
        <p:spPr>
          <a:xfrm>
            <a:off x="0" y="5637219"/>
            <a:ext cx="12192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6" name="等腰三角形 5"/>
          <p:cNvSpPr/>
          <p:nvPr/>
        </p:nvSpPr>
        <p:spPr>
          <a:xfrm rot="5400000" flipV="1">
            <a:off x="4187036" y="-1146968"/>
            <a:ext cx="3817937" cy="12192000"/>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7" name="直角三角形 6"/>
          <p:cNvSpPr/>
          <p:nvPr/>
        </p:nvSpPr>
        <p:spPr>
          <a:xfrm>
            <a:off x="0" y="3621088"/>
            <a:ext cx="12192000" cy="3236912"/>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8" name="直角三角形 7"/>
          <p:cNvSpPr/>
          <p:nvPr/>
        </p:nvSpPr>
        <p:spPr>
          <a:xfrm flipH="1">
            <a:off x="0" y="3044831"/>
            <a:ext cx="12192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2" name="标题 1"/>
          <p:cNvSpPr>
            <a:spLocks noGrp="1"/>
          </p:cNvSpPr>
          <p:nvPr>
            <p:ph type="ctrTitle" hasCustomPrompt="1"/>
          </p:nvPr>
        </p:nvSpPr>
        <p:spPr>
          <a:xfrm>
            <a:off x="5562600" y="5038730"/>
            <a:ext cx="6553200" cy="1053581"/>
          </a:xfrm>
          <a:noFill/>
        </p:spPr>
        <p:txBody>
          <a:bodyPr anchor="b">
            <a:normAutofit/>
          </a:bodyPr>
          <a:lstStyle>
            <a:lvl1pPr algn="r">
              <a:defRPr sz="4800" b="1">
                <a:solidFill>
                  <a:schemeClr val="tx1"/>
                </a:solidFill>
              </a:defRPr>
            </a:lvl1pPr>
          </a:lstStyle>
          <a:p>
            <a:r>
              <a:rPr lang="zh-CN" altLang="en-US" noProof="1"/>
              <a:t>单击此处编辑标题</a:t>
            </a:r>
          </a:p>
        </p:txBody>
      </p:sp>
      <p:sp>
        <p:nvSpPr>
          <p:cNvPr id="3" name="副标题 2"/>
          <p:cNvSpPr>
            <a:spLocks noGrp="1"/>
          </p:cNvSpPr>
          <p:nvPr>
            <p:ph type="subTitle" idx="1" hasCustomPrompt="1"/>
          </p:nvPr>
        </p:nvSpPr>
        <p:spPr>
          <a:xfrm>
            <a:off x="5562600" y="6164370"/>
            <a:ext cx="6553200" cy="504000"/>
          </a:xfrm>
          <a:noFill/>
        </p:spPr>
        <p:txBody>
          <a:bodyPr>
            <a:normAutofit/>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单击此处编辑副标题</a:t>
            </a:r>
          </a:p>
        </p:txBody>
      </p:sp>
      <p:sp>
        <p:nvSpPr>
          <p:cNvPr id="9" name="日期占位符 3"/>
          <p:cNvSpPr>
            <a:spLocks noGrp="1"/>
          </p:cNvSpPr>
          <p:nvPr>
            <p:ph type="dt" sz="half" idx="10"/>
          </p:nvPr>
        </p:nvSpPr>
        <p:spPr>
          <a:xfrm>
            <a:off x="992188" y="127006"/>
            <a:ext cx="2743200" cy="365125"/>
          </a:xfrm>
        </p:spPr>
        <p:txBody>
          <a:bodyPr/>
          <a:lstStyle>
            <a:lvl1pPr>
              <a:defRPr/>
            </a:lvl1pPr>
          </a:lstStyle>
          <a:p>
            <a:fld id="{760FBDFE-C587-4B4C-A407-44438C67B59E}" type="datetimeFigureOut">
              <a:rPr lang="zh-CN" altLang="en-US"/>
              <a:pPr/>
              <a:t>2020/6/30</a:t>
            </a:fld>
            <a:endParaRPr lang="zh-CN" altLang="en-US"/>
          </a:p>
        </p:txBody>
      </p:sp>
      <p:sp>
        <p:nvSpPr>
          <p:cNvPr id="10" name="页脚占位符 4"/>
          <p:cNvSpPr>
            <a:spLocks noGrp="1"/>
          </p:cNvSpPr>
          <p:nvPr>
            <p:ph type="ftr" sz="quarter" idx="11"/>
          </p:nvPr>
        </p:nvSpPr>
        <p:spPr>
          <a:xfrm>
            <a:off x="4192588" y="127006"/>
            <a:ext cx="4114800" cy="365125"/>
          </a:xfrm>
        </p:spPr>
        <p:txBody>
          <a:bodyPr/>
          <a:lstStyle>
            <a:lvl1pPr>
              <a:defRPr/>
            </a:lvl1pPr>
          </a:lstStyle>
          <a:p>
            <a:endParaRPr lang="zh-CN" altLang="en-US"/>
          </a:p>
        </p:txBody>
      </p:sp>
      <p:sp>
        <p:nvSpPr>
          <p:cNvPr id="11" name="灯片编号占位符 5"/>
          <p:cNvSpPr>
            <a:spLocks noGrp="1"/>
          </p:cNvSpPr>
          <p:nvPr>
            <p:ph type="sldNum" sz="quarter" idx="12"/>
          </p:nvPr>
        </p:nvSpPr>
        <p:spPr>
          <a:xfrm>
            <a:off x="8764588" y="127006"/>
            <a:ext cx="2743200" cy="365125"/>
          </a:xfrm>
        </p:spPr>
        <p:txBody>
          <a:bodyPr/>
          <a:lstStyle>
            <a:lvl1pPr>
              <a:defRPr/>
            </a:lvl1pPr>
          </a:lstStyle>
          <a:p>
            <a:fld id="{A62F3E7C-82AF-4FEC-B6B8-10268C38FE3B}"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4" name="图片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44"/>
            <a:ext cx="12192000" cy="682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6"/>
          <p:cNvSpPr/>
          <p:nvPr/>
        </p:nvSpPr>
        <p:spPr>
          <a:xfrm>
            <a:off x="0" y="5637219"/>
            <a:ext cx="12192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6" name="等腰三角形 5"/>
          <p:cNvSpPr/>
          <p:nvPr/>
        </p:nvSpPr>
        <p:spPr>
          <a:xfrm rot="5400000" flipV="1">
            <a:off x="4187036" y="-1146968"/>
            <a:ext cx="3817937" cy="12192000"/>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7" name="直角三角形 6"/>
          <p:cNvSpPr/>
          <p:nvPr/>
        </p:nvSpPr>
        <p:spPr>
          <a:xfrm>
            <a:off x="0" y="3621088"/>
            <a:ext cx="12192000" cy="3236912"/>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8" name="直角三角形 7"/>
          <p:cNvSpPr/>
          <p:nvPr/>
        </p:nvSpPr>
        <p:spPr>
          <a:xfrm flipH="1">
            <a:off x="0" y="3044831"/>
            <a:ext cx="12192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400" noProof="1">
              <a:cs typeface="+mn-ea"/>
            </a:endParaRPr>
          </a:p>
        </p:txBody>
      </p:sp>
      <p:sp>
        <p:nvSpPr>
          <p:cNvPr id="2" name="标题 1"/>
          <p:cNvSpPr>
            <a:spLocks noGrp="1"/>
          </p:cNvSpPr>
          <p:nvPr>
            <p:ph type="title" hasCustomPrompt="1"/>
          </p:nvPr>
        </p:nvSpPr>
        <p:spPr>
          <a:xfrm>
            <a:off x="6524628" y="4707473"/>
            <a:ext cx="5153025" cy="1251543"/>
          </a:xfrm>
        </p:spPr>
        <p:txBody>
          <a:bodyPr anchor="b">
            <a:normAutofit/>
          </a:bodyPr>
          <a:lstStyle>
            <a:lvl1pPr algn="r">
              <a:defRPr sz="6600" b="1">
                <a:solidFill>
                  <a:schemeClr val="tx1"/>
                </a:solidFill>
              </a:defRPr>
            </a:lvl1pPr>
          </a:lstStyle>
          <a:p>
            <a:r>
              <a:rPr lang="zh-CN" altLang="en-US" noProof="1"/>
              <a:t>编辑标题</a:t>
            </a:r>
          </a:p>
        </p:txBody>
      </p:sp>
      <p:sp>
        <p:nvSpPr>
          <p:cNvPr id="14" name="文本占位符 13"/>
          <p:cNvSpPr>
            <a:spLocks noGrp="1"/>
          </p:cNvSpPr>
          <p:nvPr>
            <p:ph type="body" sz="quarter" idx="13" hasCustomPrompt="1"/>
          </p:nvPr>
        </p:nvSpPr>
        <p:spPr>
          <a:xfrm>
            <a:off x="6524628" y="6049963"/>
            <a:ext cx="5153025" cy="792820"/>
          </a:xfrm>
        </p:spPr>
        <p:txBody>
          <a:bodyPr>
            <a:normAutofit/>
          </a:bodyPr>
          <a:lstStyle>
            <a:lvl1pPr marL="0" indent="0" algn="r">
              <a:buNone/>
              <a:defRPr sz="3200">
                <a:solidFill>
                  <a:schemeClr val="tx1"/>
                </a:solidFill>
              </a:defRPr>
            </a:lvl1pPr>
          </a:lstStyle>
          <a:p>
            <a:pPr lvl="0"/>
            <a:r>
              <a:rPr lang="zh-CN" altLang="en-US" noProof="1"/>
              <a:t>单击此处编辑文本</a:t>
            </a:r>
          </a:p>
        </p:txBody>
      </p:sp>
      <p:sp>
        <p:nvSpPr>
          <p:cNvPr id="9" name="日期占位符 2"/>
          <p:cNvSpPr>
            <a:spLocks noGrp="1"/>
          </p:cNvSpPr>
          <p:nvPr>
            <p:ph type="dt" sz="half" idx="14"/>
          </p:nvPr>
        </p:nvSpPr>
        <p:spPr/>
        <p:txBody>
          <a:bodyPr/>
          <a:lstStyle>
            <a:lvl1pPr>
              <a:defRPr/>
            </a:lvl1pPr>
          </a:lstStyle>
          <a:p>
            <a:fld id="{760FBDFE-C587-4B4C-A407-44438C67B59E}" type="datetimeFigureOut">
              <a:rPr lang="zh-CN" altLang="en-US"/>
              <a:pPr/>
              <a:t>2020/6/30</a:t>
            </a:fld>
            <a:endParaRPr lang="zh-CN" altLang="en-US"/>
          </a:p>
        </p:txBody>
      </p:sp>
      <p:sp>
        <p:nvSpPr>
          <p:cNvPr id="10" name="页脚占位符 3"/>
          <p:cNvSpPr>
            <a:spLocks noGrp="1"/>
          </p:cNvSpPr>
          <p:nvPr>
            <p:ph type="ftr" sz="quarter" idx="15"/>
          </p:nvPr>
        </p:nvSpPr>
        <p:spPr/>
        <p:txBody>
          <a:bodyPr/>
          <a:lstStyle>
            <a:lvl1pPr>
              <a:defRPr dirty="0">
                <a:solidFill>
                  <a:schemeClr val="bg1">
                    <a:lumMod val="50000"/>
                  </a:schemeClr>
                </a:solidFill>
              </a:defRPr>
            </a:lvl1pPr>
          </a:lstStyle>
          <a:p>
            <a:endParaRPr lang="zh-CN" altLang="en-US"/>
          </a:p>
        </p:txBody>
      </p:sp>
      <p:sp>
        <p:nvSpPr>
          <p:cNvPr id="11" name="灯片编号占位符 4"/>
          <p:cNvSpPr>
            <a:spLocks noGrp="1"/>
          </p:cNvSpPr>
          <p:nvPr>
            <p:ph type="sldNum" sz="quarter" idx="16"/>
          </p:nvPr>
        </p:nvSpPr>
        <p:spPr/>
        <p:txBody>
          <a:bodyPr/>
          <a:lstStyle>
            <a:lvl1pPr>
              <a:defRPr/>
            </a:lvl1pPr>
          </a:lstStyle>
          <a:p>
            <a:fld id="{EB38683F-974E-4D04-ACFF-7611EFCD2DA4}"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9"/>
            <a:ext cx="10515600" cy="555897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nvPr>
        </p:nvSpPr>
        <p:spPr/>
        <p:txBody>
          <a:bodyPr/>
          <a:lstStyle>
            <a:lvl1pPr>
              <a:defRPr/>
            </a:lvl1pPr>
          </a:lstStyle>
          <a:p>
            <a:fld id="{760FBDFE-C587-4B4C-A407-44438C67B59E}" type="datetimeFigureOut">
              <a:rPr lang="zh-CN" altLang="en-US"/>
              <a:pPr/>
              <a:t>2020/6/30</a:t>
            </a:fld>
            <a:endParaRPr lang="zh-CN" altLang="en-US"/>
          </a:p>
        </p:txBody>
      </p:sp>
      <p:sp>
        <p:nvSpPr>
          <p:cNvPr id="4" name="页脚占位符 4"/>
          <p:cNvSpPr>
            <a:spLocks noGrp="1"/>
          </p:cNvSpPr>
          <p:nvPr>
            <p:ph type="ftr" sz="quarter" idx="15"/>
          </p:nvPr>
        </p:nvSpPr>
        <p:spPr/>
        <p:txBody>
          <a:bodyPr/>
          <a:lstStyle>
            <a:lvl1pPr>
              <a:defRPr/>
            </a:lvl1pPr>
          </a:lstStyle>
          <a:p>
            <a:endParaRPr lang="zh-CN" altLang="en-US"/>
          </a:p>
        </p:txBody>
      </p:sp>
      <p:sp>
        <p:nvSpPr>
          <p:cNvPr id="5" name="灯片编号占位符 5"/>
          <p:cNvSpPr>
            <a:spLocks noGrp="1"/>
          </p:cNvSpPr>
          <p:nvPr>
            <p:ph type="sldNum" sz="quarter" idx="16"/>
          </p:nvPr>
        </p:nvSpPr>
        <p:spPr/>
        <p:txBody>
          <a:bodyPr/>
          <a:lstStyle>
            <a:lvl1pPr>
              <a:defRPr/>
            </a:lvl1pPr>
          </a:lstStyle>
          <a:p>
            <a:fld id="{B8B2DAB7-AC12-47A0-8A54-765DD2FD9843}" type="slidenum">
              <a:rPr lang="zh-CN" altLang="en-US"/>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内容与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3638"/>
            <a:ext cx="2844800" cy="476250"/>
          </a:xfrm>
          <a:prstGeom prst="rect">
            <a:avLst/>
          </a:prstGeo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smtClean="0">
              <a:ln>
                <a:noFill/>
              </a:ln>
              <a:solidFill>
                <a:srgbClr val="898989"/>
              </a:solidFill>
              <a:effectLst/>
              <a:uLnTx/>
              <a:uFillTx/>
              <a:latin typeface="Calibri" panose="020F050202020403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a:xfrm>
            <a:off x="4165600" y="6243638"/>
            <a:ext cx="3860800" cy="47625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8737600" y="6243638"/>
            <a:ext cx="2844800" cy="476250"/>
          </a:xfrm>
          <a:prstGeom prst="rect">
            <a:avLst/>
          </a:prstGeom>
        </p:spPr>
        <p:txBody>
          <a:bodyPr vert="horz" wrap="square" lIns="91440" tIns="45720" rIns="91440" bIns="45720" numCol="1" anchor="ctr" anchorCtr="0" compatLnSpc="1"/>
          <a:lstStyle/>
          <a:p>
            <a:pPr lvl="0" eaLnBrk="1" fontAlgn="base" hangingPunct="1"/>
            <a:fld id="{9A0DB2DC-4C9A-4742-B13C-FB6460FD3503}" type="slidenum">
              <a:rPr lang="zh-CN" altLang="en-US" strike="noStrike" noProof="1" dirty="0">
                <a:latin typeface="Calibri" panose="020F0502020204030204" pitchFamily="34" charset="0"/>
                <a:ea typeface="黑体" panose="02010609060101010101" pitchFamily="49" charset="-122"/>
                <a:cs typeface="+mn-cs"/>
              </a:rPr>
              <a:pPr lvl="0" eaLnBrk="1" fontAlgn="base" hangingPunct="1"/>
              <a:t>‹#›</a:t>
            </a:fld>
            <a:endParaRPr lang="zh-CN" altLang="en-US" strike="noStrike" noProof="1">
              <a:latin typeface="Calibri" panose="020F0502020204030204" pitchFamily="34" charset="0"/>
            </a:endParaRPr>
          </a:p>
        </p:txBody>
      </p:sp>
    </p:spTree>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C50E969-EC05-47C1-9933-C6E7E3C78FDC}"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28A817-27EC-4861-BA2A-52756C61E4C6}"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5569336-6CE2-48AE-B9F4-4CFA55D8168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BEB229A-E2A3-4C45-A4E0-17EFFDB52D6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80AF350-A356-434B-9221-E26FCA8FF55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97678FB-332F-4F4D-AB21-02965FA4959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pPr/>
              <a:t>2020/6/30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80AF350-A356-434B-9221-E26FCA8FF55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pPr/>
              <a:t>2020/6/30</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769600" y="6356351"/>
            <a:ext cx="812800" cy="365125"/>
          </a:xfrm>
        </p:spPr>
        <p:txBody>
          <a:bodyPr/>
          <a:lstStyle/>
          <a:p>
            <a:fld id="{04BA63A8-0357-41DC-A8CE-D171F4D1EB42}" type="slidenum">
              <a:rPr lang="zh-CN" altLang="en-US" smtClean="0"/>
              <a:pPr/>
              <a:t>‹#›</a:t>
            </a:fld>
            <a:endParaRPr lang="zh-CN"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0FBDFE-C587-4B4C-A407-44438C67B59E}" type="datetimeFigureOut">
              <a:rPr lang="zh-CN" altLang="en-US" smtClean="0"/>
              <a:pPr/>
              <a:t>2020/6/30</a:t>
            </a:fld>
            <a:endParaRPr lang="zh-CN" alt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80AF350-A356-434B-9221-E26FCA8FF551}" type="slidenum">
              <a:rPr lang="zh-CN" altLang="en-US" smtClean="0"/>
              <a:pPr/>
              <a:t>‹#›</a:t>
            </a:fld>
            <a:endParaRPr lang="zh-CN" altLang="en-US"/>
          </a:p>
        </p:txBody>
      </p:sp>
      <p:grpSp>
        <p:nvGrpSpPr>
          <p:cNvPr id="2" name="Group 1"/>
          <p:cNvGrpSpPr/>
          <p:nvPr/>
        </p:nvGrpSpPr>
        <p:grpSpPr>
          <a:xfrm>
            <a:off x="-25356" y="202408"/>
            <a:ext cx="12240731"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Workbook1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hyperlink" Target="http://www.sohu.com/a/231326533_49771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29702;&#24819;&#29031;&#32768;&#20013;&#22269;.mp4"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21315;&#24180;&#20255;&#20154;.mp4"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35270;&#39057;/&#29702;&#24819;&#29031;&#32768;&#20013;&#22269;.mp4"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39046;&#20891;&#32773;&#23385;&#26472;&#65306;&#24819;&#35201;&#25104;&#23601;&#27891;&#27744;&#29579;&#32773;.mp4" TargetMode="Externa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24198;&#31069;&#20013;&#22269;&#20849;&#20135;&#20826;&#25104;&#31435;95&#21608;&#24180;&#20809;&#36745;&#21382;&#31243;&#33258;&#21147;&#26356;&#29983;%20&#33392;&#33510;&#22859;&#26007;%20&#24314;&#35774;&#26032;&#20013;&#22269;%5b&#39640;&#28165;&#29256;%5d.mp4" TargetMode="External"/><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12.xml"/><Relationship Id="rId5" Type="http://schemas.openxmlformats.org/officeDocument/2006/relationships/image" Target="../media/image73.jpeg"/><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6613"/>
            <a:ext cx="12192000" cy="4464050"/>
          </a:xfrm>
          <a:prstGeom prst="rect">
            <a:avLst/>
          </a:prstGeom>
        </p:spPr>
        <p:txBody>
          <a:bodyPr vert="horz" wrap="square" lIns="91440" tIns="45720" rIns="91440" bIns="45720" numCol="1" anchor="ctr" anchorCtr="0" compatLnSpc="1">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eaLnBrk="0" fontAlgn="base" hangingPunct="0">
              <a:lnSpc>
                <a:spcPct val="150000"/>
              </a:lnSpc>
              <a:spcAft>
                <a:spcPts val="600"/>
              </a:spcAft>
              <a:defRPr/>
            </a:pPr>
            <a:r>
              <a:rPr lang="en-US" altLang="zh-CN" sz="4000" b="1" dirty="0" smtClean="0">
                <a:solidFill>
                  <a:schemeClr val="tx1"/>
                </a:solidFill>
                <a:latin typeface="黑体" panose="02010609060101010101" pitchFamily="49" charset="-122"/>
                <a:ea typeface="黑体" panose="02010609060101010101" pitchFamily="49" charset="-122"/>
                <a:cs typeface="微软雅黑" panose="020B0503020204020204" pitchFamily="34" charset="-122"/>
              </a:rPr>
              <a:t/>
            </a:r>
            <a:br>
              <a:rPr lang="en-US" altLang="zh-CN" sz="4000" b="1" dirty="0" smtClean="0">
                <a:solidFill>
                  <a:schemeClr val="tx1"/>
                </a:solidFill>
                <a:latin typeface="黑体" panose="02010609060101010101" pitchFamily="49" charset="-122"/>
                <a:ea typeface="黑体" panose="02010609060101010101" pitchFamily="49" charset="-122"/>
                <a:cs typeface="微软雅黑" panose="020B0503020204020204" pitchFamily="34" charset="-122"/>
              </a:rPr>
            </a:br>
            <a:r>
              <a:rPr lang="zh-CN" altLang="en-US" sz="4100" kern="0" dirty="0" smtClean="0">
                <a:solidFill>
                  <a:srgbClr val="000000"/>
                </a:solidFill>
                <a:latin typeface="黑体" panose="02010609060101010101" pitchFamily="49" charset="-122"/>
                <a:ea typeface="黑体" panose="02010609060101010101" pitchFamily="49" charset="-122"/>
                <a:cs typeface="+mn-cs"/>
                <a:sym typeface="+mn-ea"/>
              </a:rPr>
              <a:t>第二章  </a:t>
            </a:r>
            <a:r>
              <a:rPr lang="zh-CN" altLang="en-US" sz="4100" kern="0" dirty="0" smtClean="0">
                <a:solidFill>
                  <a:srgbClr val="000000"/>
                </a:solidFill>
                <a:latin typeface="黑体" panose="02010609060101010101" pitchFamily="49" charset="-122"/>
                <a:ea typeface="黑体" panose="02010609060101010101" pitchFamily="49" charset="-122"/>
                <a:cs typeface="+mn-cs"/>
              </a:rPr>
              <a:t>坚定理想信念</a:t>
            </a:r>
            <a:r>
              <a:rPr lang="zh-CN" altLang="en-US" sz="40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
            </a:r>
            <a:br>
              <a:rPr lang="zh-CN" altLang="en-US" sz="40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br>
            <a:r>
              <a:rPr lang="zh-CN" altLang="en-US" sz="40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
            </a:r>
            <a:br>
              <a:rPr lang="zh-CN" altLang="en-US" sz="40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br>
            <a:r>
              <a:rPr lang="zh-CN" altLang="en-US" sz="40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  </a:t>
            </a:r>
            <a:br>
              <a:rPr lang="zh-CN" altLang="en-US" sz="40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br>
            <a:endParaRPr lang="zh-CN" altLang="en-US" sz="4000" dirty="0" smtClean="0">
              <a:solidFill>
                <a:schemeClr val="tx1"/>
              </a:solidFill>
              <a:effectLst>
                <a:outerShdw blurRad="38100" dist="38100" dir="2700000" algn="tl">
                  <a:srgbClr val="C0C0C0"/>
                </a:outerShdw>
              </a:effectLst>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a:xfrm>
            <a:off x="609600" y="360892"/>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（一）理想的内涵与特征</a:t>
            </a:r>
          </a:p>
        </p:txBody>
      </p:sp>
      <p:sp>
        <p:nvSpPr>
          <p:cNvPr id="18434"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grpSp>
        <p:nvGrpSpPr>
          <p:cNvPr id="18435" name="组合 11"/>
          <p:cNvGrpSpPr/>
          <p:nvPr/>
        </p:nvGrpSpPr>
        <p:grpSpPr>
          <a:xfrm>
            <a:off x="1239203" y="1193800"/>
            <a:ext cx="10085705" cy="4239260"/>
            <a:chOff x="-197254" y="1333500"/>
            <a:chExt cx="9819637" cy="3928180"/>
          </a:xfrm>
        </p:grpSpPr>
        <p:sp>
          <p:nvSpPr>
            <p:cNvPr id="18436" name="AutoShape 4"/>
            <p:cNvSpPr/>
            <p:nvPr/>
          </p:nvSpPr>
          <p:spPr>
            <a:xfrm>
              <a:off x="-197254" y="1547090"/>
              <a:ext cx="9819637" cy="3714590"/>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37" name="圆角矩形 60"/>
            <p:cNvSpPr/>
            <p:nvPr/>
          </p:nvSpPr>
          <p:spPr>
            <a:xfrm>
              <a:off x="974725" y="1333500"/>
              <a:ext cx="3092450" cy="574675"/>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理想具有时代性</a:t>
              </a:r>
            </a:p>
          </p:txBody>
        </p:sp>
      </p:grpSp>
      <p:sp>
        <p:nvSpPr>
          <p:cNvPr id="18438" name="TextBox 3"/>
          <p:cNvSpPr txBox="1"/>
          <p:nvPr/>
        </p:nvSpPr>
        <p:spPr>
          <a:xfrm>
            <a:off x="1970088" y="1970088"/>
            <a:ext cx="4125912" cy="3261360"/>
          </a:xfrm>
          <a:prstGeom prst="rect">
            <a:avLst/>
          </a:prstGeom>
          <a:noFill/>
          <a:ln w="9525">
            <a:noFill/>
          </a:ln>
        </p:spPr>
        <p:txBody>
          <a:bodyPr anchor="t">
            <a:spAutoFit/>
          </a:bodyPr>
          <a:lstStyle/>
          <a:p>
            <a:pPr eaLnBrk="0" hangingPunct="0">
              <a:spcAft>
                <a:spcPts val="1200"/>
              </a:spcAft>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理想是一定时代的产物，带有特定历史时代的烙印。不同的时代，人们受物质文化因素的制约，形成的理想也不同。</a:t>
            </a:r>
            <a:endParaRPr lang="en-US" altLang="zh-CN" sz="2800" dirty="0">
              <a:latin typeface="宋体" panose="02010600030101010101" pitchFamily="2" charset="-122"/>
              <a:ea typeface="宋体" panose="02010600030101010101" pitchFamily="2" charset="-122"/>
            </a:endParaRPr>
          </a:p>
          <a:p>
            <a:pPr eaLnBrk="0" hangingPunct="0">
              <a:spcAft>
                <a:spcPts val="1200"/>
              </a:spcAft>
            </a:pPr>
            <a:r>
              <a:rPr lang="zh-CN" altLang="en-US" sz="2800" dirty="0">
                <a:latin typeface="宋体" panose="02010600030101010101" pitchFamily="2" charset="-122"/>
                <a:ea typeface="宋体" panose="02010600030101010101" pitchFamily="2" charset="-122"/>
              </a:rPr>
              <a:t>   理想会随着时代的发展而发展。</a:t>
            </a:r>
            <a:endParaRPr lang="zh-CN" altLang="en-US" dirty="0">
              <a:latin typeface="Calibri" panose="020F0502020204030204" pitchFamily="34" charset="0"/>
              <a:ea typeface="微软雅黑" panose="020B0503020204020204" pitchFamily="34" charset="-122"/>
            </a:endParaRPr>
          </a:p>
        </p:txBody>
      </p:sp>
      <p:sp>
        <p:nvSpPr>
          <p:cNvPr id="6" name="内容占位符 5"/>
          <p:cNvSpPr>
            <a:spLocks noGrp="1"/>
          </p:cNvSpPr>
          <p:nvPr>
            <p:ph idx="1"/>
          </p:nvPr>
        </p:nvSpPr>
        <p:spPr>
          <a:xfrm>
            <a:off x="624205" y="1337945"/>
            <a:ext cx="9958070" cy="4526280"/>
          </a:xfrm>
        </p:spPr>
        <p:txBody>
          <a:bodyPr/>
          <a:lstStyle/>
          <a:p>
            <a:pPr marL="3657600" lvl="8" indent="0" algn="r" eaLnBrk="1" fontAlgn="auto" hangingPunct="1">
              <a:buFont typeface="Arial" panose="020B0604020202020204" pitchFamily="34" charset="0"/>
              <a:buChar char="•"/>
            </a:pPr>
            <a:endParaRPr lang="zh-CN" altLang="en-US" sz="2600" b="1" strike="noStrike" noProof="1">
              <a:latin typeface="Times New Roman" panose="02020603050405020304" pitchFamily="18" charset="0"/>
              <a:sym typeface="+mn-ea"/>
            </a:endParaRPr>
          </a:p>
          <a:p>
            <a:pPr marL="3657600" lvl="8" indent="0" algn="r" eaLnBrk="1" fontAlgn="auto" hangingPunct="1">
              <a:buFont typeface="Arial" panose="020B0604020202020204" pitchFamily="34" charset="0"/>
              <a:buChar char="•"/>
            </a:pPr>
            <a:endParaRPr lang="zh-CN" altLang="en-US" sz="2600" b="1" strike="noStrike" noProof="1">
              <a:latin typeface="Times New Roman" panose="02020603050405020304" pitchFamily="18" charset="0"/>
              <a:sym typeface="+mn-ea"/>
            </a:endParaRPr>
          </a:p>
          <a:p>
            <a:pPr marL="3657600" lvl="8" indent="0" algn="r" eaLnBrk="1" fontAlgn="auto" hangingPunct="1">
              <a:buFont typeface="Arial" panose="020B0604020202020204" pitchFamily="34" charset="0"/>
              <a:buNone/>
            </a:pPr>
            <a:r>
              <a:rPr lang="zh-CN" altLang="en-US" sz="2400" strike="noStrike" noProof="1">
                <a:solidFill>
                  <a:schemeClr val="accent4"/>
                </a:solidFill>
                <a:uFillTx/>
                <a:latin typeface="Times New Roman" panose="02020603050405020304" pitchFamily="18" charset="0"/>
                <a:ea typeface="微软雅黑" panose="020B0503020204020204" pitchFamily="34" charset="-122"/>
                <a:sym typeface="+mn-ea"/>
              </a:rPr>
              <a:t>饥饿的年代，理想是温饱；</a:t>
            </a:r>
          </a:p>
          <a:p>
            <a:pPr marL="3657600" lvl="8" indent="0" algn="r" eaLnBrk="1" fontAlgn="auto" hangingPunct="1">
              <a:buFont typeface="Arial" panose="020B0604020202020204" pitchFamily="34" charset="0"/>
              <a:buNone/>
            </a:pPr>
            <a:r>
              <a:rPr lang="zh-CN" altLang="en-US" sz="2400" strike="noStrike" noProof="1">
                <a:solidFill>
                  <a:schemeClr val="accent4"/>
                </a:solidFill>
                <a:uFillTx/>
                <a:latin typeface="Times New Roman" panose="02020603050405020304" pitchFamily="18" charset="0"/>
                <a:ea typeface="微软雅黑" panose="020B0503020204020204" pitchFamily="34" charset="-122"/>
                <a:sym typeface="+mn-ea"/>
              </a:rPr>
              <a:t>温饱的年代，理想是文明；</a:t>
            </a:r>
            <a:endParaRPr lang="zh-CN" altLang="en-US" sz="2400" strike="noStrike" noProof="1">
              <a:solidFill>
                <a:schemeClr val="accent4"/>
              </a:solidFill>
              <a:uFillTx/>
              <a:latin typeface="Times New Roman" panose="02020603050405020304" pitchFamily="18" charset="0"/>
              <a:ea typeface="微软雅黑" panose="020B0503020204020204" pitchFamily="34" charset="-122"/>
            </a:endParaRPr>
          </a:p>
          <a:p>
            <a:pPr marL="0" indent="0" algn="r" eaLnBrk="1" fontAlgn="base" hangingPunct="1">
              <a:buFont typeface="Arial" panose="020B0604020202020204" pitchFamily="34" charset="0"/>
              <a:buNone/>
            </a:pPr>
            <a:r>
              <a:rPr lang="zh-CN" altLang="en-US" sz="2400" strike="noStrike" noProof="1">
                <a:solidFill>
                  <a:schemeClr val="accent4"/>
                </a:solidFill>
                <a:uFillTx/>
                <a:latin typeface="Times New Roman" panose="02020603050405020304" pitchFamily="18" charset="0"/>
                <a:ea typeface="微软雅黑" panose="020B0503020204020204" pitchFamily="34" charset="-122"/>
                <a:sym typeface="+mn-ea"/>
              </a:rPr>
              <a:t>离乱的年代，理想是安定；</a:t>
            </a:r>
            <a:endParaRPr lang="zh-CN" altLang="en-US" sz="2400" strike="noStrike" noProof="1">
              <a:solidFill>
                <a:schemeClr val="accent4"/>
              </a:solidFill>
              <a:uFillTx/>
              <a:latin typeface="Times New Roman" panose="02020603050405020304" pitchFamily="18" charset="0"/>
              <a:ea typeface="微软雅黑" panose="020B0503020204020204" pitchFamily="34" charset="-122"/>
            </a:endParaRPr>
          </a:p>
          <a:p>
            <a:pPr marL="0" indent="0" algn="r" eaLnBrk="1" fontAlgn="base" hangingPunct="1">
              <a:buFont typeface="Arial" panose="020B0604020202020204" pitchFamily="34" charset="0"/>
              <a:buNone/>
            </a:pPr>
            <a:r>
              <a:rPr lang="zh-CN" altLang="en-US" sz="2400" strike="noStrike" noProof="1">
                <a:solidFill>
                  <a:schemeClr val="accent4"/>
                </a:solidFill>
                <a:uFillTx/>
                <a:latin typeface="Times New Roman" panose="02020603050405020304" pitchFamily="18" charset="0"/>
                <a:ea typeface="微软雅黑" panose="020B0503020204020204" pitchFamily="34" charset="-122"/>
                <a:sym typeface="+mn-ea"/>
              </a:rPr>
              <a:t>安定的年代，理想是繁荣。</a:t>
            </a:r>
            <a:endParaRPr lang="zh-CN" altLang="en-US" sz="2400" strike="noStrike" noProof="1">
              <a:solidFill>
                <a:schemeClr val="accent4"/>
              </a:solidFill>
              <a:uFillTx/>
              <a:latin typeface="Times New Roman" panose="02020603050405020304" pitchFamily="18" charset="0"/>
              <a:ea typeface="微软雅黑" panose="020B0503020204020204" pitchFamily="34" charset="-122"/>
            </a:endParaRPr>
          </a:p>
          <a:p>
            <a:pPr marL="0" indent="0" algn="r" eaLnBrk="1" fontAlgn="base" hangingPunct="1">
              <a:buNone/>
            </a:pPr>
            <a:r>
              <a:rPr lang="en-US" altLang="zh-CN" sz="2400" strike="noStrike" noProof="1">
                <a:solidFill>
                  <a:schemeClr val="accent4"/>
                </a:solidFill>
                <a:uFillTx/>
                <a:latin typeface="Times New Roman" panose="02020603050405020304" pitchFamily="18" charset="0"/>
                <a:ea typeface="微软雅黑" panose="020B0503020204020204" pitchFamily="34" charset="-122"/>
                <a:sym typeface="+mn-ea"/>
              </a:rPr>
              <a:t>——</a:t>
            </a:r>
            <a:r>
              <a:rPr lang="zh-CN" altLang="en-US" sz="2400" strike="noStrike" noProof="1">
                <a:solidFill>
                  <a:schemeClr val="accent4"/>
                </a:solidFill>
                <a:uFillTx/>
                <a:latin typeface="Times New Roman" panose="02020603050405020304" pitchFamily="18" charset="0"/>
                <a:ea typeface="微软雅黑" panose="020B0503020204020204" pitchFamily="34" charset="-122"/>
                <a:sym typeface="+mn-ea"/>
              </a:rPr>
              <a:t>流沙河</a:t>
            </a:r>
          </a:p>
        </p:txBody>
      </p:sp>
      <p:sp>
        <p:nvSpPr>
          <p:cNvPr id="18440" name="文本框 1"/>
          <p:cNvSpPr txBox="1"/>
          <p:nvPr/>
        </p:nvSpPr>
        <p:spPr>
          <a:xfrm>
            <a:off x="6923088" y="2530475"/>
            <a:ext cx="3522662" cy="368300"/>
          </a:xfrm>
          <a:prstGeom prst="rect">
            <a:avLst/>
          </a:prstGeom>
          <a:noFill/>
          <a:ln w="9525">
            <a:noFill/>
          </a:ln>
        </p:spPr>
        <p:txBody>
          <a:bodyPr wrap="square" anchor="t">
            <a:spAutoFit/>
          </a:bodyPr>
          <a:lstStyle/>
          <a:p>
            <a:endParaRPr lang="zh-CN" altLang="en-US">
              <a:latin typeface="Calibri" panose="020F0502020204030204" pitchFamily="34" charset="0"/>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587829" y="333974"/>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（二）信念的内涵与特征</a:t>
            </a:r>
          </a:p>
        </p:txBody>
      </p:sp>
      <p:sp>
        <p:nvSpPr>
          <p:cNvPr id="19458" name="内容占位符 2"/>
          <p:cNvSpPr>
            <a:spLocks noGrp="1"/>
          </p:cNvSpPr>
          <p:nvPr>
            <p:ph idx="1"/>
          </p:nvPr>
        </p:nvSpPr>
        <p:spPr>
          <a:xfrm>
            <a:off x="1231900" y="1954530"/>
            <a:ext cx="4953635" cy="3587750"/>
          </a:xfrm>
        </p:spPr>
        <p:txBody>
          <a:bodyPr vert="horz" wrap="square" lIns="91440" tIns="45720" rIns="91440" bIns="45720" anchor="t"/>
          <a:lstStyle/>
          <a:p>
            <a:pPr marL="0" indent="0">
              <a:lnSpc>
                <a:spcPct val="150000"/>
              </a:lnSpc>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信念是人们在一定的认识基础上确立的对某种思想或事物坚信不疑并身体力行的精神状态。信念是认知、情感和意志的有机统一体。</a:t>
            </a:r>
          </a:p>
        </p:txBody>
      </p:sp>
      <p:sp>
        <p:nvSpPr>
          <p:cNvPr id="19459"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sp>
        <p:nvSpPr>
          <p:cNvPr id="19460" name="AutoShape 4"/>
          <p:cNvSpPr/>
          <p:nvPr/>
        </p:nvSpPr>
        <p:spPr>
          <a:xfrm>
            <a:off x="969010" y="1588770"/>
            <a:ext cx="9309100" cy="4008755"/>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1" name="圆角矩形 60"/>
          <p:cNvSpPr/>
          <p:nvPr/>
        </p:nvSpPr>
        <p:spPr>
          <a:xfrm>
            <a:off x="1442085" y="1333500"/>
            <a:ext cx="4120515" cy="621030"/>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信念的内涵</a:t>
            </a:r>
          </a:p>
        </p:txBody>
      </p:sp>
      <p:pic>
        <p:nvPicPr>
          <p:cNvPr id="19462" name="Picture 9" descr="e7cd7b899e510fb3123585f1db33c895d1430ca3"/>
          <p:cNvPicPr>
            <a:picLocks noChangeAspect="1"/>
          </p:cNvPicPr>
          <p:nvPr/>
        </p:nvPicPr>
        <p:blipFill>
          <a:blip r:embed="rId2" cstate="print"/>
          <a:stretch>
            <a:fillRect/>
          </a:stretch>
        </p:blipFill>
        <p:spPr>
          <a:xfrm>
            <a:off x="6365875" y="2382838"/>
            <a:ext cx="3778250" cy="2193925"/>
          </a:xfrm>
          <a:prstGeom prst="rect">
            <a:avLst/>
          </a:prstGeom>
          <a:solidFill>
            <a:srgbClr val="EDEDED"/>
          </a:solid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608806" y="250599"/>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（二）信念的内涵与特征</a:t>
            </a:r>
          </a:p>
        </p:txBody>
      </p:sp>
      <p:sp>
        <p:nvSpPr>
          <p:cNvPr id="20482" name="内容占位符 2"/>
          <p:cNvSpPr>
            <a:spLocks noGrp="1"/>
          </p:cNvSpPr>
          <p:nvPr>
            <p:ph idx="1"/>
          </p:nvPr>
        </p:nvSpPr>
        <p:spPr>
          <a:xfrm>
            <a:off x="2008188" y="2009775"/>
            <a:ext cx="4192587" cy="3587750"/>
          </a:xfrm>
        </p:spPr>
        <p:txBody>
          <a:bodyPr vert="horz" wrap="square" lIns="91440" tIns="45720" rIns="91440" bIns="45720" anchor="t"/>
          <a:lstStyle/>
          <a:p>
            <a:pPr marL="0" indent="0">
              <a:lnSpc>
                <a:spcPct val="150000"/>
              </a:lnSpc>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信念一旦形成，就不会轻易改变。</a:t>
            </a:r>
            <a:endParaRPr lang="en-US" altLang="zh-CN" sz="2800" dirty="0">
              <a:latin typeface="宋体" panose="02010600030101010101" pitchFamily="2" charset="-122"/>
              <a:ea typeface="宋体" panose="02010600030101010101" pitchFamily="2" charset="-122"/>
            </a:endParaRPr>
          </a:p>
          <a:p>
            <a:pPr marL="0" indent="0">
              <a:lnSpc>
                <a:spcPct val="150000"/>
              </a:lnSpc>
              <a:buNone/>
            </a:pPr>
            <a:r>
              <a:rPr lang="zh-CN" altLang="en-US" sz="2800" dirty="0">
                <a:latin typeface="宋体" panose="02010600030101010101" pitchFamily="2" charset="-122"/>
                <a:ea typeface="宋体" panose="02010600030101010101" pitchFamily="2" charset="-122"/>
              </a:rPr>
              <a:t>   坚定的信念使得人们具有强大的精神定力。</a:t>
            </a:r>
          </a:p>
        </p:txBody>
      </p:sp>
      <p:sp>
        <p:nvSpPr>
          <p:cNvPr id="20483"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sp>
        <p:nvSpPr>
          <p:cNvPr id="20484"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5"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信念具有执着性</a:t>
            </a:r>
          </a:p>
        </p:txBody>
      </p:sp>
      <p:pic>
        <p:nvPicPr>
          <p:cNvPr id="20486" name="Picture 8" descr="Nipic_3876404_20100430133809065291 拷贝"/>
          <p:cNvPicPr>
            <a:picLocks noChangeAspect="1"/>
          </p:cNvPicPr>
          <p:nvPr/>
        </p:nvPicPr>
        <p:blipFill>
          <a:blip r:embed="rId2" cstate="print"/>
          <a:stretch>
            <a:fillRect/>
          </a:stretch>
        </p:blipFill>
        <p:spPr>
          <a:xfrm>
            <a:off x="6594475" y="2092325"/>
            <a:ext cx="2965450" cy="2955925"/>
          </a:xfrm>
          <a:prstGeom prst="rect">
            <a:avLst/>
          </a:prstGeom>
          <a:solidFill>
            <a:srgbClr val="EDEDED"/>
          </a:solid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608806" y="422275"/>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（二）信念的内涵与特征</a:t>
            </a:r>
          </a:p>
        </p:txBody>
      </p:sp>
      <p:sp>
        <p:nvSpPr>
          <p:cNvPr id="21506" name="内容占位符 2"/>
          <p:cNvSpPr>
            <a:spLocks noGrp="1"/>
          </p:cNvSpPr>
          <p:nvPr>
            <p:ph idx="1"/>
          </p:nvPr>
        </p:nvSpPr>
        <p:spPr>
          <a:xfrm>
            <a:off x="2008188" y="2009775"/>
            <a:ext cx="4192587" cy="3587750"/>
          </a:xfrm>
        </p:spPr>
        <p:txBody>
          <a:bodyPr vert="horz" wrap="square" lIns="91440" tIns="45720" rIns="91440" bIns="45720" anchor="t"/>
          <a:lstStyle/>
          <a:p>
            <a:pPr marL="0" indent="0">
              <a:lnSpc>
                <a:spcPct val="150000"/>
              </a:lnSpc>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一方面，不同的人会形成不同的信念；</a:t>
            </a:r>
            <a:endParaRPr lang="en-US" altLang="zh-CN" sz="2800" dirty="0">
              <a:latin typeface="宋体" panose="02010600030101010101" pitchFamily="2" charset="-122"/>
              <a:ea typeface="宋体" panose="02010600030101010101" pitchFamily="2" charset="-122"/>
            </a:endParaRPr>
          </a:p>
          <a:p>
            <a:pPr marL="0" indent="0">
              <a:lnSpc>
                <a:spcPct val="150000"/>
              </a:lnSpc>
              <a:buNone/>
            </a:pPr>
            <a:r>
              <a:rPr lang="zh-CN" altLang="en-US" sz="2800" dirty="0">
                <a:latin typeface="宋体" panose="02010600030101010101" pitchFamily="2" charset="-122"/>
                <a:ea typeface="宋体" panose="02010600030101010101" pitchFamily="2" charset="-122"/>
              </a:rPr>
              <a:t>    另一方面，同一个人也会形成不同类型和层次的信念。</a:t>
            </a:r>
          </a:p>
        </p:txBody>
      </p:sp>
      <p:sp>
        <p:nvSpPr>
          <p:cNvPr id="21507"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sp>
        <p:nvSpPr>
          <p:cNvPr id="21508"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9"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信念具有多样性</a:t>
            </a:r>
          </a:p>
        </p:txBody>
      </p:sp>
      <p:pic>
        <p:nvPicPr>
          <p:cNvPr id="21510" name="Picture 8" descr="未标题-1 拷贝"/>
          <p:cNvPicPr>
            <a:picLocks noChangeAspect="1"/>
          </p:cNvPicPr>
          <p:nvPr/>
        </p:nvPicPr>
        <p:blipFill>
          <a:blip r:embed="rId2" cstate="print"/>
          <a:stretch>
            <a:fillRect/>
          </a:stretch>
        </p:blipFill>
        <p:spPr>
          <a:xfrm>
            <a:off x="6564313" y="2182813"/>
            <a:ext cx="3048000" cy="2971800"/>
          </a:xfrm>
          <a:prstGeom prst="rect">
            <a:avLst/>
          </a:prstGeom>
          <a:solidFill>
            <a:srgbClr val="EDEDED"/>
          </a:solid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608806" y="333974"/>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（二）信念的内涵与特征</a:t>
            </a:r>
          </a:p>
        </p:txBody>
      </p:sp>
      <p:sp>
        <p:nvSpPr>
          <p:cNvPr id="22530" name="内容占位符 2"/>
          <p:cNvSpPr>
            <a:spLocks noGrp="1"/>
          </p:cNvSpPr>
          <p:nvPr>
            <p:ph idx="1"/>
          </p:nvPr>
        </p:nvSpPr>
        <p:spPr>
          <a:xfrm>
            <a:off x="2008188" y="1931988"/>
            <a:ext cx="4603750" cy="3586162"/>
          </a:xfrm>
        </p:spPr>
        <p:txBody>
          <a:bodyPr vert="horz" wrap="square" lIns="91440" tIns="45720" rIns="91440" bIns="45720" anchor="t">
            <a:normAutofit lnSpcReduction="10000"/>
          </a:bodyPr>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理想的侧重点在于标志人与奋斗目标之间的关系，主要是指向未来的，为人们的行动指明方向；</a:t>
            </a:r>
            <a:endParaRPr lang="en-US" altLang="zh-CN" sz="2800" dirty="0">
              <a:latin typeface="宋体" panose="02010600030101010101" pitchFamily="2" charset="-122"/>
              <a:ea typeface="宋体" panose="02010600030101010101" pitchFamily="2" charset="-122"/>
            </a:endParaRPr>
          </a:p>
          <a:p>
            <a:pPr marL="0" indent="0">
              <a:buNone/>
            </a:pPr>
            <a:r>
              <a:rPr lang="zh-CN" altLang="en-US" sz="2800" dirty="0">
                <a:latin typeface="宋体" panose="02010600030101010101" pitchFamily="2" charset="-122"/>
                <a:ea typeface="宋体" panose="02010600030101010101" pitchFamily="2" charset="-122"/>
              </a:rPr>
              <a:t>   信念的侧重点在于标志人对事物、观念的看法和态度，主要是面对现实的，为人们的行动提供精神支持。</a:t>
            </a:r>
            <a:endParaRPr lang="en-US" altLang="zh-CN" sz="2800" dirty="0">
              <a:latin typeface="宋体" panose="02010600030101010101" pitchFamily="2" charset="-122"/>
              <a:ea typeface="宋体" panose="02010600030101010101" pitchFamily="2" charset="-122"/>
            </a:endParaRPr>
          </a:p>
        </p:txBody>
      </p:sp>
      <p:sp>
        <p:nvSpPr>
          <p:cNvPr id="22531"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sp>
        <p:nvSpPr>
          <p:cNvPr id="22532"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3"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理想与信念的区别</a:t>
            </a:r>
          </a:p>
        </p:txBody>
      </p:sp>
      <p:pic>
        <p:nvPicPr>
          <p:cNvPr id="22534" name="图片 3"/>
          <p:cNvPicPr>
            <a:picLocks noChangeAspect="1"/>
          </p:cNvPicPr>
          <p:nvPr/>
        </p:nvPicPr>
        <p:blipFill>
          <a:blip r:embed="rId2" cstate="print"/>
          <a:stretch>
            <a:fillRect/>
          </a:stretch>
        </p:blipFill>
        <p:spPr>
          <a:xfrm>
            <a:off x="6378575" y="2335213"/>
            <a:ext cx="3702050" cy="2470150"/>
          </a:xfrm>
          <a:prstGeom prst="rect">
            <a:avLst/>
          </a:prstGeom>
          <a:solidFill>
            <a:srgbClr val="EDEDED"/>
          </a:solid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a:xfrm>
            <a:off x="608806" y="422275"/>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（二）信念的内涵与特征</a:t>
            </a:r>
          </a:p>
        </p:txBody>
      </p:sp>
      <p:sp>
        <p:nvSpPr>
          <p:cNvPr id="23554" name="内容占位符 2"/>
          <p:cNvSpPr>
            <a:spLocks noGrp="1"/>
          </p:cNvSpPr>
          <p:nvPr>
            <p:ph idx="1"/>
          </p:nvPr>
        </p:nvSpPr>
        <p:spPr>
          <a:xfrm>
            <a:off x="2008188" y="2009775"/>
            <a:ext cx="4192587" cy="3587750"/>
          </a:xfrm>
        </p:spPr>
        <p:txBody>
          <a:bodyPr vert="horz" wrap="square" lIns="91440" tIns="45720" rIns="91440" bIns="45720" anchor="t"/>
          <a:lstStyle/>
          <a:p>
            <a:pPr marL="0" indent="0">
              <a:lnSpc>
                <a:spcPct val="150000"/>
              </a:lnSpc>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理想和信念是相互依存的：理想是信念所指的对象，信念则是理想实现的保障。</a:t>
            </a:r>
            <a:endParaRPr lang="en-US" altLang="zh-CN" sz="2800" dirty="0">
              <a:latin typeface="宋体" panose="02010600030101010101" pitchFamily="2" charset="-122"/>
              <a:ea typeface="宋体" panose="02010600030101010101" pitchFamily="2" charset="-122"/>
            </a:endParaRPr>
          </a:p>
        </p:txBody>
      </p:sp>
      <p:sp>
        <p:nvSpPr>
          <p:cNvPr id="23555" name="Freeform 8"/>
          <p:cNvSpPr/>
          <p:nvPr/>
        </p:nvSpPr>
        <p:spPr>
          <a:xfrm>
            <a:off x="6840538" y="6134100"/>
            <a:ext cx="5351462" cy="723900"/>
          </a:xfrm>
          <a:custGeom>
            <a:avLst/>
            <a:gdLst>
              <a:gd name="txL" fmla="*/ 0 w 10000"/>
              <a:gd name="txT" fmla="*/ 0 h 10000"/>
              <a:gd name="txR" fmla="*/ 10000 w 10000"/>
              <a:gd name="txB" fmla="*/ 10000 h 10000"/>
            </a:gdLst>
            <a:ahLst/>
            <a:cxnLst>
              <a:cxn ang="0">
                <a:pos x="0" y="0"/>
              </a:cxn>
              <a:cxn ang="0">
                <a:pos x="5351584" y="0"/>
              </a:cxn>
              <a:cxn ang="0">
                <a:pos x="5351584" y="724243"/>
              </a:cxn>
              <a:cxn ang="0">
                <a:pos x="156801"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sp>
        <p:nvSpPr>
          <p:cNvPr id="23556"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57"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理想与信念的关系</a:t>
            </a:r>
          </a:p>
        </p:txBody>
      </p:sp>
      <p:pic>
        <p:nvPicPr>
          <p:cNvPr id="23558" name="图片 2"/>
          <p:cNvPicPr>
            <a:picLocks noChangeAspect="1"/>
          </p:cNvPicPr>
          <p:nvPr/>
        </p:nvPicPr>
        <p:blipFill>
          <a:blip r:embed="rId2" cstate="print"/>
          <a:srcRect l="8" r="-101" b="7915"/>
          <a:stretch>
            <a:fillRect/>
          </a:stretch>
        </p:blipFill>
        <p:spPr>
          <a:xfrm>
            <a:off x="6256338" y="2327275"/>
            <a:ext cx="3600450" cy="2484438"/>
          </a:xfrm>
          <a:prstGeom prst="rect">
            <a:avLst/>
          </a:prstGeom>
          <a:solidFill>
            <a:srgbClr val="EDEDED"/>
          </a:solid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xfrm>
            <a:off x="555172" y="136677"/>
            <a:ext cx="10972800" cy="1143000"/>
          </a:xfrm>
        </p:spPr>
        <p:txBody>
          <a:bodyPr vert="horz" wrap="square" lIns="91440" tIns="45720" rIns="91440" bIns="45720" anchor="ctr"/>
          <a:lstStyle/>
          <a:p>
            <a:r>
              <a:rPr lang="zh-CN" altLang="en-US" sz="3200" dirty="0">
                <a:latin typeface="华文中宋" panose="02010600040101010101" pitchFamily="2" charset="-122"/>
                <a:ea typeface="华文中宋" panose="02010600040101010101" pitchFamily="2" charset="-122"/>
              </a:rPr>
              <a:t>二、理想信念是精神之“钙”</a:t>
            </a:r>
          </a:p>
        </p:txBody>
      </p:sp>
      <p:sp>
        <p:nvSpPr>
          <p:cNvPr id="24578" name="Freeform 8"/>
          <p:cNvSpPr/>
          <p:nvPr/>
        </p:nvSpPr>
        <p:spPr>
          <a:xfrm>
            <a:off x="6611938" y="6134100"/>
            <a:ext cx="5580062" cy="723900"/>
          </a:xfrm>
          <a:custGeom>
            <a:avLst/>
            <a:gdLst/>
            <a:ahLst/>
            <a:cxnLst>
              <a:cxn ang="0">
                <a:pos x="0" y="0"/>
              </a:cxn>
              <a:cxn ang="0">
                <a:pos x="5580185" y="0"/>
              </a:cxn>
              <a:cxn ang="0">
                <a:pos x="5580185" y="724243"/>
              </a:cxn>
              <a:cxn ang="0">
                <a:pos x="163499" y="718666"/>
              </a:cxn>
              <a:cxn ang="0">
                <a:pos x="0" y="0"/>
              </a:cxn>
            </a:cxnLst>
            <a:rect l="0" t="0" r="0" b="0"/>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lstStyle/>
          <a:p>
            <a:endParaRPr lang="zh-CN" altLang="en-US"/>
          </a:p>
        </p:txBody>
      </p:sp>
      <p:grpSp>
        <p:nvGrpSpPr>
          <p:cNvPr id="24580" name="组 53"/>
          <p:cNvGrpSpPr/>
          <p:nvPr/>
        </p:nvGrpSpPr>
        <p:grpSpPr>
          <a:xfrm>
            <a:off x="1684338" y="995363"/>
            <a:ext cx="8569325" cy="4165600"/>
            <a:chOff x="179512" y="504726"/>
            <a:chExt cx="8568952" cy="4165600"/>
          </a:xfrm>
        </p:grpSpPr>
        <p:graphicFrame>
          <p:nvGraphicFramePr>
            <p:cNvPr id="24581" name="图表 9"/>
            <p:cNvGraphicFramePr>
              <a:graphicFrameLocks/>
            </p:cNvGraphicFramePr>
            <p:nvPr/>
          </p:nvGraphicFramePr>
          <p:xfrm>
            <a:off x="1424856" y="504726"/>
            <a:ext cx="7110040" cy="4165600"/>
          </p:xfrm>
          <a:graphic>
            <a:graphicData uri="http://schemas.openxmlformats.org/presentationml/2006/ole">
              <p:oleObj spid="_x0000_s1029" r:id="rId3" imgW="7108552" imgH="4163929" progId="">
                <p:embed/>
              </p:oleObj>
            </a:graphicData>
          </a:graphic>
        </p:graphicFrame>
        <p:grpSp>
          <p:nvGrpSpPr>
            <p:cNvPr id="24582" name="组 6"/>
            <p:cNvGrpSpPr/>
            <p:nvPr/>
          </p:nvGrpSpPr>
          <p:grpSpPr>
            <a:xfrm>
              <a:off x="251520" y="3147814"/>
              <a:ext cx="2232248" cy="923330"/>
              <a:chOff x="251520" y="915566"/>
              <a:chExt cx="2232248" cy="923330"/>
            </a:xfrm>
          </p:grpSpPr>
          <p:sp>
            <p:nvSpPr>
              <p:cNvPr id="24583" name="文本框 4"/>
              <p:cNvSpPr txBox="1"/>
              <p:nvPr/>
            </p:nvSpPr>
            <p:spPr>
              <a:xfrm>
                <a:off x="251520" y="915566"/>
                <a:ext cx="2232248" cy="923330"/>
              </a:xfrm>
              <a:prstGeom prst="rect">
                <a:avLst/>
              </a:prstGeom>
              <a:noFill/>
              <a:ln w="9525">
                <a:noFill/>
              </a:ln>
            </p:spPr>
            <p:txBody>
              <a:bodyPr anchor="t">
                <a:spAutoFit/>
              </a:bodyPr>
              <a:lstStyle/>
              <a:p>
                <a:pPr eaLnBrk="0" hangingPunct="0"/>
                <a:r>
                  <a:rPr lang="en-US" altLang="zh-CN" dirty="0">
                    <a:latin typeface="Calibri" panose="020F0502020204030204" pitchFamily="34" charset="0"/>
                    <a:ea typeface="微软雅黑" panose="020B0503020204020204" pitchFamily="34" charset="-122"/>
                  </a:rPr>
                  <a:t>    </a:t>
                </a:r>
                <a:r>
                  <a:rPr lang="zh-CN" altLang="en-US" dirty="0">
                    <a:latin typeface="Calibri" panose="020F0502020204030204" pitchFamily="34" charset="0"/>
                    <a:ea typeface="微软雅黑" panose="020B0503020204020204" pitchFamily="34" charset="-122"/>
                  </a:rPr>
                  <a:t>生活在社会中下层，胸无大志，事业平平</a:t>
                </a:r>
              </a:p>
            </p:txBody>
          </p:sp>
          <p:sp>
            <p:nvSpPr>
              <p:cNvPr id="31" name="矩形 30"/>
              <p:cNvSpPr/>
              <p:nvPr/>
            </p:nvSpPr>
            <p:spPr bwMode="auto">
              <a:xfrm>
                <a:off x="323528" y="987574"/>
                <a:ext cx="216024" cy="216024"/>
              </a:xfrm>
              <a:prstGeom prst="rect">
                <a:avLst/>
              </a:prstGeom>
              <a:solidFill>
                <a:srgbClr val="FFFF00"/>
              </a:solid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p:txBody>
          </p:sp>
        </p:grpSp>
        <p:grpSp>
          <p:nvGrpSpPr>
            <p:cNvPr id="24585" name="组 28"/>
            <p:cNvGrpSpPr/>
            <p:nvPr/>
          </p:nvGrpSpPr>
          <p:grpSpPr>
            <a:xfrm>
              <a:off x="179512" y="771550"/>
              <a:ext cx="4251140" cy="718339"/>
              <a:chOff x="179512" y="987574"/>
              <a:chExt cx="4251140" cy="718339"/>
            </a:xfrm>
          </p:grpSpPr>
          <p:cxnSp>
            <p:nvCxnSpPr>
              <p:cNvPr id="24586" name="直线连接符 8"/>
              <p:cNvCxnSpPr/>
              <p:nvPr/>
            </p:nvCxnSpPr>
            <p:spPr>
              <a:xfrm>
                <a:off x="179512" y="987574"/>
                <a:ext cx="3240360" cy="0"/>
              </a:xfrm>
              <a:prstGeom prst="line">
                <a:avLst/>
              </a:prstGeom>
              <a:ln w="9525" cap="flat" cmpd="sng">
                <a:solidFill>
                  <a:srgbClr val="008000"/>
                </a:solidFill>
                <a:prstDash val="solid"/>
                <a:round/>
                <a:headEnd type="none" w="med" len="med"/>
                <a:tailEnd type="none" w="med" len="med"/>
              </a:ln>
            </p:spPr>
          </p:cxnSp>
          <p:grpSp>
            <p:nvGrpSpPr>
              <p:cNvPr id="24587" name="组 18"/>
              <p:cNvGrpSpPr/>
              <p:nvPr/>
            </p:nvGrpSpPr>
            <p:grpSpPr>
              <a:xfrm>
                <a:off x="251520" y="1059582"/>
                <a:ext cx="2232248" cy="646331"/>
                <a:chOff x="251520" y="915566"/>
                <a:chExt cx="2232248" cy="646331"/>
              </a:xfrm>
            </p:grpSpPr>
            <p:sp>
              <p:nvSpPr>
                <p:cNvPr id="24588" name="文本框 19"/>
                <p:cNvSpPr txBox="1"/>
                <p:nvPr/>
              </p:nvSpPr>
              <p:spPr>
                <a:xfrm>
                  <a:off x="251520" y="915566"/>
                  <a:ext cx="2232248" cy="646331"/>
                </a:xfrm>
                <a:prstGeom prst="rect">
                  <a:avLst/>
                </a:prstGeom>
                <a:noFill/>
                <a:ln w="9525">
                  <a:noFill/>
                </a:ln>
              </p:spPr>
              <p:txBody>
                <a:bodyPr anchor="t">
                  <a:spAutoFit/>
                </a:bodyPr>
                <a:lstStyle/>
                <a:p>
                  <a:pPr eaLnBrk="0" hangingPunct="0"/>
                  <a:r>
                    <a:rPr lang="en-US" altLang="zh-CN" dirty="0">
                      <a:latin typeface="Calibri" panose="020F0502020204030204" pitchFamily="34" charset="0"/>
                      <a:ea typeface="微软雅黑" panose="020B0503020204020204" pitchFamily="34" charset="-122"/>
                    </a:rPr>
                    <a:t>    </a:t>
                  </a:r>
                  <a:r>
                    <a:rPr lang="zh-CN" altLang="en-US" dirty="0">
                      <a:latin typeface="Calibri" panose="020F0502020204030204" pitchFamily="34" charset="0"/>
                      <a:ea typeface="微软雅黑" panose="020B0503020204020204" pitchFamily="34" charset="-122"/>
                    </a:rPr>
                    <a:t>社会各界的精英、行业领袖</a:t>
                  </a:r>
                </a:p>
              </p:txBody>
            </p:sp>
            <p:sp>
              <p:nvSpPr>
                <p:cNvPr id="24589" name="矩形 28"/>
                <p:cNvSpPr/>
                <p:nvPr/>
              </p:nvSpPr>
              <p:spPr>
                <a:xfrm>
                  <a:off x="323528" y="987574"/>
                  <a:ext cx="216024" cy="216024"/>
                </a:xfrm>
                <a:prstGeom prst="rect">
                  <a:avLst/>
                </a:prstGeom>
                <a:solidFill>
                  <a:srgbClr val="008000"/>
                </a:solidFill>
                <a:ln w="9525" cap="flat" cmpd="sng">
                  <a:solidFill>
                    <a:srgbClr val="008000"/>
                  </a:solidFill>
                  <a:prstDash val="solid"/>
                  <a:round/>
                  <a:headEnd type="none" w="med" len="med"/>
                  <a:tailEnd type="none" w="med" len="med"/>
                </a:ln>
              </p:spPr>
              <p:txBody>
                <a:bodyPr anchor="t"/>
                <a:lstStyle/>
                <a:p>
                  <a:endParaRPr lang="zh-CN" altLang="en-US" b="1" dirty="0">
                    <a:latin typeface="Arial" panose="020B0604020202020204" pitchFamily="34" charset="0"/>
                    <a:ea typeface="华文细黑" panose="02010600040101010101" pitchFamily="2" charset="-122"/>
                  </a:endParaRPr>
                </a:p>
              </p:txBody>
            </p:sp>
          </p:grpSp>
          <p:cxnSp>
            <p:nvCxnSpPr>
              <p:cNvPr id="24590" name="直线连接符 16"/>
              <p:cNvCxnSpPr/>
              <p:nvPr/>
            </p:nvCxnSpPr>
            <p:spPr>
              <a:xfrm>
                <a:off x="3419776" y="987767"/>
                <a:ext cx="1010876" cy="624205"/>
              </a:xfrm>
              <a:prstGeom prst="line">
                <a:avLst/>
              </a:prstGeom>
              <a:ln w="9525" cap="flat" cmpd="sng">
                <a:solidFill>
                  <a:srgbClr val="008000"/>
                </a:solidFill>
                <a:prstDash val="solid"/>
                <a:round/>
                <a:headEnd type="none" w="med" len="med"/>
                <a:tailEnd type="none" w="med" len="med"/>
              </a:ln>
            </p:spPr>
          </p:cxnSp>
        </p:grpSp>
        <p:cxnSp>
          <p:nvCxnSpPr>
            <p:cNvPr id="24591" name="直线连接符 24"/>
            <p:cNvCxnSpPr/>
            <p:nvPr/>
          </p:nvCxnSpPr>
          <p:spPr>
            <a:xfrm>
              <a:off x="251520" y="4083918"/>
              <a:ext cx="2952328" cy="0"/>
            </a:xfrm>
            <a:prstGeom prst="line">
              <a:avLst/>
            </a:prstGeom>
            <a:ln w="9525" cap="flat" cmpd="sng">
              <a:solidFill>
                <a:srgbClr val="FFFF00"/>
              </a:solidFill>
              <a:prstDash val="solid"/>
              <a:round/>
              <a:headEnd type="none" w="med" len="med"/>
              <a:tailEnd type="none" w="med" len="med"/>
            </a:ln>
          </p:spPr>
        </p:cxnSp>
        <p:cxnSp>
          <p:nvCxnSpPr>
            <p:cNvPr id="24592" name="直线连接符 27"/>
            <p:cNvCxnSpPr/>
            <p:nvPr/>
          </p:nvCxnSpPr>
          <p:spPr>
            <a:xfrm flipV="1">
              <a:off x="3203848" y="3507854"/>
              <a:ext cx="504056" cy="576064"/>
            </a:xfrm>
            <a:prstGeom prst="line">
              <a:avLst/>
            </a:prstGeom>
            <a:ln w="9525" cap="flat" cmpd="sng">
              <a:solidFill>
                <a:srgbClr val="FFFF00"/>
              </a:solidFill>
              <a:prstDash val="solid"/>
              <a:round/>
              <a:headEnd type="none" w="med" len="med"/>
              <a:tailEnd type="none" w="med" len="med"/>
            </a:ln>
          </p:spPr>
        </p:cxnSp>
        <p:grpSp>
          <p:nvGrpSpPr>
            <p:cNvPr id="24593" name="组 30"/>
            <p:cNvGrpSpPr/>
            <p:nvPr/>
          </p:nvGrpSpPr>
          <p:grpSpPr>
            <a:xfrm>
              <a:off x="5508104" y="915566"/>
              <a:ext cx="2952328" cy="923330"/>
              <a:chOff x="251520" y="915566"/>
              <a:chExt cx="2232248" cy="923330"/>
            </a:xfrm>
          </p:grpSpPr>
          <p:sp>
            <p:nvSpPr>
              <p:cNvPr id="24594" name="文本框 31"/>
              <p:cNvSpPr txBox="1"/>
              <p:nvPr/>
            </p:nvSpPr>
            <p:spPr>
              <a:xfrm>
                <a:off x="251520" y="915566"/>
                <a:ext cx="2232248" cy="923330"/>
              </a:xfrm>
              <a:prstGeom prst="rect">
                <a:avLst/>
              </a:prstGeom>
              <a:noFill/>
              <a:ln w="9525">
                <a:noFill/>
              </a:ln>
            </p:spPr>
            <p:txBody>
              <a:bodyPr anchor="t">
                <a:spAutoFit/>
              </a:bodyPr>
              <a:lstStyle/>
              <a:p>
                <a:pPr eaLnBrk="0" hangingPunct="0"/>
                <a:r>
                  <a:rPr lang="en-US" altLang="zh-CN" dirty="0">
                    <a:latin typeface="Calibri" panose="020F0502020204030204" pitchFamily="34" charset="0"/>
                    <a:ea typeface="微软雅黑" panose="020B0503020204020204" pitchFamily="34" charset="-122"/>
                  </a:rPr>
                  <a:t>    </a:t>
                </a:r>
                <a:r>
                  <a:rPr lang="zh-CN" altLang="en-US" dirty="0">
                    <a:latin typeface="Calibri" panose="020F0502020204030204" pitchFamily="34" charset="0"/>
                    <a:ea typeface="微软雅黑" panose="020B0503020204020204" pitchFamily="34" charset="-122"/>
                  </a:rPr>
                  <a:t>各领域的成功人士，生活在社会上层，事业有成</a:t>
                </a:r>
              </a:p>
            </p:txBody>
          </p:sp>
          <p:sp>
            <p:nvSpPr>
              <p:cNvPr id="24595" name="矩形 23"/>
              <p:cNvSpPr/>
              <p:nvPr/>
            </p:nvSpPr>
            <p:spPr>
              <a:xfrm>
                <a:off x="323528" y="987574"/>
                <a:ext cx="200218" cy="216024"/>
              </a:xfrm>
              <a:prstGeom prst="rect">
                <a:avLst/>
              </a:prstGeom>
              <a:solidFill>
                <a:schemeClr val="accent2"/>
              </a:solidFill>
              <a:ln w="9525" cap="flat" cmpd="sng">
                <a:solidFill>
                  <a:schemeClr val="accent2"/>
                </a:solidFill>
                <a:prstDash val="solid"/>
                <a:round/>
                <a:headEnd type="none" w="med" len="med"/>
                <a:tailEnd type="none" w="med" len="med"/>
              </a:ln>
            </p:spPr>
            <p:txBody>
              <a:bodyPr anchor="t"/>
              <a:lstStyle/>
              <a:p>
                <a:endParaRPr lang="zh-CN" altLang="en-US" b="1" dirty="0">
                  <a:latin typeface="Arial" panose="020B0604020202020204" pitchFamily="34" charset="0"/>
                  <a:ea typeface="华文细黑" panose="02010600040101010101" pitchFamily="2" charset="-122"/>
                </a:endParaRPr>
              </a:p>
            </p:txBody>
          </p:sp>
        </p:grpSp>
        <p:grpSp>
          <p:nvGrpSpPr>
            <p:cNvPr id="24596" name="组 35"/>
            <p:cNvGrpSpPr/>
            <p:nvPr/>
          </p:nvGrpSpPr>
          <p:grpSpPr>
            <a:xfrm>
              <a:off x="5652120" y="3219822"/>
              <a:ext cx="3096344" cy="792088"/>
              <a:chOff x="-1044624" y="1144364"/>
              <a:chExt cx="3744416" cy="923330"/>
            </a:xfrm>
          </p:grpSpPr>
          <p:sp>
            <p:nvSpPr>
              <p:cNvPr id="24597" name="文本框 36"/>
              <p:cNvSpPr txBox="1"/>
              <p:nvPr/>
            </p:nvSpPr>
            <p:spPr>
              <a:xfrm>
                <a:off x="-1044624" y="1144364"/>
                <a:ext cx="3744416" cy="923330"/>
              </a:xfrm>
              <a:prstGeom prst="rect">
                <a:avLst/>
              </a:prstGeom>
              <a:noFill/>
              <a:ln w="9525">
                <a:noFill/>
              </a:ln>
            </p:spPr>
            <p:txBody>
              <a:bodyPr anchor="t">
                <a:spAutoFit/>
              </a:bodyPr>
              <a:lstStyle/>
              <a:p>
                <a:pPr eaLnBrk="0" hangingPunct="0"/>
                <a:r>
                  <a:rPr lang="en-US" altLang="zh-CN" dirty="0">
                    <a:latin typeface="Calibri" panose="020F0502020204030204" pitchFamily="34" charset="0"/>
                    <a:ea typeface="微软雅黑" panose="020B0503020204020204" pitchFamily="34" charset="-122"/>
                  </a:rPr>
                  <a:t>    </a:t>
                </a:r>
                <a:r>
                  <a:rPr lang="zh-CN" altLang="en-US" dirty="0">
                    <a:latin typeface="Calibri" panose="020F0502020204030204" pitchFamily="34" charset="0"/>
                    <a:ea typeface="微软雅黑" panose="020B0503020204020204" pitchFamily="34" charset="-122"/>
                  </a:rPr>
                  <a:t>生活在社会的底层，过得很不如意，工作不稳定，常常抱怨社会，抱怨政府，怨天尤人</a:t>
                </a:r>
              </a:p>
            </p:txBody>
          </p:sp>
          <p:sp>
            <p:nvSpPr>
              <p:cNvPr id="22" name="矩形 21"/>
              <p:cNvSpPr/>
              <p:nvPr/>
            </p:nvSpPr>
            <p:spPr bwMode="auto">
              <a:xfrm>
                <a:off x="-972616" y="1203598"/>
                <a:ext cx="216024" cy="216024"/>
              </a:xfrm>
              <a:prstGeom prst="rect">
                <a:avLst/>
              </a:prstGeom>
              <a:solidFill>
                <a:schemeClr val="accent4">
                  <a:lumMod val="75000"/>
                </a:schemeClr>
              </a:solidFill>
              <a:ln w="9525"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p:txBody>
          </p:sp>
        </p:grpSp>
        <p:cxnSp>
          <p:nvCxnSpPr>
            <p:cNvPr id="24599" name="直线连接符 42"/>
            <p:cNvCxnSpPr/>
            <p:nvPr/>
          </p:nvCxnSpPr>
          <p:spPr>
            <a:xfrm flipH="1">
              <a:off x="5076056" y="843558"/>
              <a:ext cx="3600400" cy="0"/>
            </a:xfrm>
            <a:prstGeom prst="line">
              <a:avLst/>
            </a:prstGeom>
            <a:ln w="9525" cap="flat" cmpd="sng">
              <a:solidFill>
                <a:schemeClr val="accent2"/>
              </a:solidFill>
              <a:prstDash val="solid"/>
              <a:round/>
              <a:headEnd type="none" w="med" len="med"/>
              <a:tailEnd type="none" w="med" len="med"/>
            </a:ln>
          </p:spPr>
        </p:cxnSp>
        <p:cxnSp>
          <p:nvCxnSpPr>
            <p:cNvPr id="24600" name="直线连接符 44"/>
            <p:cNvCxnSpPr/>
            <p:nvPr/>
          </p:nvCxnSpPr>
          <p:spPr>
            <a:xfrm flipH="1">
              <a:off x="4788024" y="843558"/>
              <a:ext cx="288032" cy="648072"/>
            </a:xfrm>
            <a:prstGeom prst="line">
              <a:avLst/>
            </a:prstGeom>
            <a:ln w="9525" cap="flat" cmpd="sng">
              <a:solidFill>
                <a:schemeClr val="accent2"/>
              </a:solidFill>
              <a:prstDash val="solid"/>
              <a:round/>
              <a:headEnd type="none" w="med" len="med"/>
              <a:tailEnd type="none" w="med" len="med"/>
            </a:ln>
          </p:spPr>
        </p:cxnSp>
        <p:cxnSp>
          <p:nvCxnSpPr>
            <p:cNvPr id="19" name="直线连接符 48"/>
            <p:cNvCxnSpPr/>
            <p:nvPr/>
          </p:nvCxnSpPr>
          <p:spPr bwMode="auto">
            <a:xfrm>
              <a:off x="5652120" y="4443958"/>
              <a:ext cx="3096344" cy="0"/>
            </a:xfrm>
            <a:prstGeom prst="line">
              <a:avLst/>
            </a:prstGeom>
            <a:solidFill>
              <a:schemeClr val="accent1"/>
            </a:solidFill>
            <a:ln w="9525"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直线连接符 51"/>
            <p:cNvCxnSpPr/>
            <p:nvPr/>
          </p:nvCxnSpPr>
          <p:spPr bwMode="auto">
            <a:xfrm flipH="1" flipV="1">
              <a:off x="5292080" y="3219822"/>
              <a:ext cx="360040" cy="1224136"/>
            </a:xfrm>
            <a:prstGeom prst="line">
              <a:avLst/>
            </a:prstGeom>
            <a:solidFill>
              <a:schemeClr val="accent1"/>
            </a:solidFill>
            <a:ln w="9525" cap="flat" cmpd="sng" algn="ctr">
              <a:solidFill>
                <a:schemeClr val="accent4">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32" name="文本框 52"/>
          <p:cNvSpPr txBox="1"/>
          <p:nvPr/>
        </p:nvSpPr>
        <p:spPr>
          <a:xfrm>
            <a:off x="2792413" y="5186363"/>
            <a:ext cx="4464050" cy="584200"/>
          </a:xfrm>
          <a:prstGeom prst="rect">
            <a:avLst/>
          </a:prstGeom>
          <a:noFill/>
        </p:spPr>
        <p:txBody>
          <a:bodyPr wrap="square" rtlCol="0">
            <a:spAutoFit/>
          </a:bodyPr>
          <a:lstStyle/>
          <a:p>
            <a:pPr marR="0" algn="ctr" defTabSz="914400" eaLnBrk="0" hangingPunct="0">
              <a:buNone/>
            </a:pPr>
            <a:r>
              <a:rPr kumimoji="0" lang="zh-CN" altLang="en-US" sz="1600" kern="1200" cap="none" spc="0" normalizeH="0" baseline="0" noProof="1">
                <a:effectLst>
                  <a:outerShdw blurRad="38100" dist="38100" dir="2700000">
                    <a:srgbClr val="FFFFFF"/>
                  </a:outerShdw>
                </a:effectLst>
                <a:latin typeface="Calibri" panose="020F0502020204030204" pitchFamily="34" charset="0"/>
                <a:ea typeface="微软雅黑" panose="020B0503020204020204" pitchFamily="34" charset="-122"/>
                <a:cs typeface="+mn-cs"/>
                <a:sym typeface="+mn-ea"/>
              </a:rPr>
              <a:t>哈佛大学关于人生目标的调查</a:t>
            </a:r>
            <a:r>
              <a:rPr kumimoji="0" lang="pl-PL" altLang="zh-CN" sz="1600" kern="1200" cap="none" spc="0" normalizeH="0" baseline="0" noProof="1">
                <a:effectLst>
                  <a:outerShdw blurRad="38100" dist="38100" dir="2700000">
                    <a:srgbClr val="FFFFFF"/>
                  </a:outerShdw>
                </a:effectLst>
                <a:latin typeface="Calibri" panose="020F0502020204030204" pitchFamily="34" charset="0"/>
                <a:ea typeface="微软雅黑" panose="020B0503020204020204" pitchFamily="34" charset="-122"/>
                <a:cs typeface="+mn-cs"/>
                <a:sym typeface="+mn-ea"/>
                <a:hlinkClick r:id="rId4"/>
              </a:rPr>
              <a:t>http://www.sohu.com/a/231326533_497714</a:t>
            </a:r>
            <a:endParaRPr kumimoji="0" lang="zh-CN" altLang="en-US" sz="1600" kern="1200" cap="none" spc="0" normalizeH="0" baseline="0" noProof="1">
              <a:effectLst>
                <a:outerShdw blurRad="38100" dist="38100" dir="2700000">
                  <a:srgbClr val="FFFFFF"/>
                </a:outerShdw>
              </a:effectLst>
              <a:latin typeface="Calibri" panose="020F0502020204030204" pitchFamily="34" charset="0"/>
              <a:ea typeface="微软雅黑" panose="020B0503020204020204" pitchFamily="34" charset="-122"/>
              <a:cs typeface="+mn-cs"/>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608806" y="239713"/>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理想信念昭示奋斗目标</a:t>
            </a:r>
          </a:p>
        </p:txBody>
      </p:sp>
      <p:sp>
        <p:nvSpPr>
          <p:cNvPr id="25602" name="Freeform 8"/>
          <p:cNvSpPr/>
          <p:nvPr/>
        </p:nvSpPr>
        <p:spPr>
          <a:xfrm>
            <a:off x="6611938" y="6134100"/>
            <a:ext cx="5580062" cy="723900"/>
          </a:xfrm>
          <a:custGeom>
            <a:avLst/>
            <a:gdLst>
              <a:gd name="txL" fmla="*/ 0 w 10000"/>
              <a:gd name="txT" fmla="*/ 0 h 10000"/>
              <a:gd name="txR" fmla="*/ 10000 w 10000"/>
              <a:gd name="txB" fmla="*/ 10000 h 10000"/>
            </a:gdLst>
            <a:ahLst/>
            <a:cxnLst>
              <a:cxn ang="0">
                <a:pos x="0" y="0"/>
              </a:cxn>
              <a:cxn ang="0">
                <a:pos x="5580185" y="0"/>
              </a:cxn>
              <a:cxn ang="0">
                <a:pos x="5580185" y="724243"/>
              </a:cxn>
              <a:cxn ang="0">
                <a:pos x="16349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二、理想信念是精神之“钙”</a:t>
            </a:r>
          </a:p>
        </p:txBody>
      </p:sp>
      <p:sp>
        <p:nvSpPr>
          <p:cNvPr id="25604"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5" name="内容占位符 2"/>
          <p:cNvSpPr>
            <a:spLocks noGrp="1"/>
          </p:cNvSpPr>
          <p:nvPr>
            <p:ph idx="1"/>
          </p:nvPr>
        </p:nvSpPr>
        <p:spPr>
          <a:xfrm>
            <a:off x="2041525" y="2162175"/>
            <a:ext cx="7847965" cy="4181475"/>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人生是一个在实践中奋斗的过程。要使生命富有意义，就必须在科学的理想信念指引下，沿着正确的人生道路前进。</a:t>
            </a:r>
          </a:p>
          <a:p>
            <a:pPr marL="0" indent="0">
              <a:buNone/>
            </a:pPr>
            <a:r>
              <a:rPr lang="en-US" altLang="zh-CN" sz="2800" dirty="0">
                <a:latin typeface="宋体" panose="02010600030101010101" pitchFamily="2" charset="-122"/>
                <a:ea typeface="宋体" panose="02010600030101010101" pitchFamily="2" charset="-122"/>
              </a:rPr>
              <a:t>    理想信念是人的思想和行为的，一旦确立就可以使人方向明确、精神振奋，即使前进的道路曲折、人生的境遇复杂，也能使人看到未来的希望和曙光，永不迷失前进的方向。 </a:t>
            </a:r>
            <a:endParaRPr lang="zh-CN" altLang="en-US" sz="2800" dirty="0">
              <a:latin typeface="宋体" panose="02010600030101010101" pitchFamily="2" charset="-122"/>
              <a:ea typeface="宋体" panose="02010600030101010101" pitchFamily="2" charset="-122"/>
            </a:endParaRPr>
          </a:p>
        </p:txBody>
      </p:sp>
      <p:sp>
        <p:nvSpPr>
          <p:cNvPr id="25606"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人生的“定向器”</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608806" y="422275"/>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理想信念昭示奋斗目标</a:t>
            </a:r>
          </a:p>
        </p:txBody>
      </p:sp>
      <p:sp>
        <p:nvSpPr>
          <p:cNvPr id="25602" name="Freeform 8"/>
          <p:cNvSpPr/>
          <p:nvPr/>
        </p:nvSpPr>
        <p:spPr>
          <a:xfrm>
            <a:off x="6611938" y="6134100"/>
            <a:ext cx="5580062" cy="723900"/>
          </a:xfrm>
          <a:custGeom>
            <a:avLst/>
            <a:gdLst>
              <a:gd name="txL" fmla="*/ 0 w 10000"/>
              <a:gd name="txT" fmla="*/ 0 h 10000"/>
              <a:gd name="txR" fmla="*/ 10000 w 10000"/>
              <a:gd name="txB" fmla="*/ 10000 h 10000"/>
            </a:gdLst>
            <a:ahLst/>
            <a:cxnLst>
              <a:cxn ang="0">
                <a:pos x="0" y="0"/>
              </a:cxn>
              <a:cxn ang="0">
                <a:pos x="5580185" y="0"/>
              </a:cxn>
              <a:cxn ang="0">
                <a:pos x="5580185" y="724243"/>
              </a:cxn>
              <a:cxn ang="0">
                <a:pos x="16349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二、理想信念是精神之“钙”</a:t>
            </a:r>
          </a:p>
        </p:txBody>
      </p:sp>
      <p:pic>
        <p:nvPicPr>
          <p:cNvPr id="25603" name="Picture 35" descr="快照7"/>
          <p:cNvPicPr>
            <a:picLocks noChangeAspect="1"/>
          </p:cNvPicPr>
          <p:nvPr/>
        </p:nvPicPr>
        <p:blipFill>
          <a:blip r:embed="rId2" cstate="print"/>
          <a:stretch>
            <a:fillRect/>
          </a:stretch>
        </p:blipFill>
        <p:spPr>
          <a:xfrm>
            <a:off x="6462713" y="2505075"/>
            <a:ext cx="3490912" cy="2130425"/>
          </a:xfrm>
          <a:prstGeom prst="rect">
            <a:avLst/>
          </a:prstGeom>
          <a:solidFill>
            <a:srgbClr val="EDEDED"/>
          </a:solidFill>
          <a:ln w="9525">
            <a:noFill/>
          </a:ln>
        </p:spPr>
      </p:pic>
      <p:sp>
        <p:nvSpPr>
          <p:cNvPr id="25604"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05" name="内容占位符 2"/>
          <p:cNvSpPr>
            <a:spLocks noGrp="1"/>
          </p:cNvSpPr>
          <p:nvPr>
            <p:ph idx="1"/>
          </p:nvPr>
        </p:nvSpPr>
        <p:spPr>
          <a:xfrm>
            <a:off x="2041525" y="2162175"/>
            <a:ext cx="4175125" cy="4181475"/>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司马迁以其“究天人之际，通古今之变，成一家之言”的史识创作了中国第一部纪传体通史</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史记</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。鲁迅誉为“史家之绝唱，无韵之离骚。”</a:t>
            </a:r>
          </a:p>
        </p:txBody>
      </p:sp>
      <p:sp>
        <p:nvSpPr>
          <p:cNvPr id="25606" name="圆角矩形 60"/>
          <p:cNvSpPr/>
          <p:nvPr/>
        </p:nvSpPr>
        <p:spPr>
          <a:xfrm>
            <a:off x="2372043" y="131953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sym typeface="微软雅黑" panose="020B0503020204020204" pitchFamily="34" charset="-122"/>
              </a:rPr>
              <a:t>人生的“定向器”</a:t>
            </a: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xfrm>
            <a:off x="653143" y="390525"/>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理想信念昭示奋斗目标</a:t>
            </a:r>
          </a:p>
        </p:txBody>
      </p:sp>
      <p:sp>
        <p:nvSpPr>
          <p:cNvPr id="26626" name="Freeform 8"/>
          <p:cNvSpPr/>
          <p:nvPr/>
        </p:nvSpPr>
        <p:spPr>
          <a:xfrm>
            <a:off x="6611938" y="6134100"/>
            <a:ext cx="5580062" cy="723900"/>
          </a:xfrm>
          <a:custGeom>
            <a:avLst/>
            <a:gdLst>
              <a:gd name="txL" fmla="*/ 0 w 10000"/>
              <a:gd name="txT" fmla="*/ 0 h 10000"/>
              <a:gd name="txR" fmla="*/ 10000 w 10000"/>
              <a:gd name="txB" fmla="*/ 10000 h 10000"/>
            </a:gdLst>
            <a:ahLst/>
            <a:cxnLst>
              <a:cxn ang="0">
                <a:pos x="0" y="0"/>
              </a:cxn>
              <a:cxn ang="0">
                <a:pos x="5580185" y="0"/>
              </a:cxn>
              <a:cxn ang="0">
                <a:pos x="5580185" y="724243"/>
              </a:cxn>
              <a:cxn ang="0">
                <a:pos x="16349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二、理想信念是精神之“钙”</a:t>
            </a:r>
          </a:p>
        </p:txBody>
      </p:sp>
      <p:sp>
        <p:nvSpPr>
          <p:cNvPr id="26627" name="AutoShape 4"/>
          <p:cNvSpPr/>
          <p:nvPr/>
        </p:nvSpPr>
        <p:spPr>
          <a:xfrm>
            <a:off x="1029335" y="1533525"/>
            <a:ext cx="10705465" cy="4600575"/>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28" name="内容占位符 2"/>
          <p:cNvSpPr>
            <a:spLocks noGrp="1"/>
          </p:cNvSpPr>
          <p:nvPr>
            <p:ph idx="1"/>
          </p:nvPr>
        </p:nvSpPr>
        <p:spPr>
          <a:xfrm>
            <a:off x="1028700" y="1533525"/>
            <a:ext cx="6708775" cy="3346450"/>
          </a:xfrm>
        </p:spPr>
        <p:txBody>
          <a:bodyPr vert="horz" wrap="square" lIns="91440" tIns="45720" rIns="91440" bIns="45720" anchor="t">
            <a:normAutofit lnSpcReduction="10000"/>
          </a:bodyPr>
          <a:lstStyle/>
          <a:p>
            <a:pPr indent="0">
              <a:spcAft>
                <a:spcPts val="600"/>
              </a:spcAft>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一个国家一个民族、一个政党。任何时候任何情况下都必须树立和坚持明确的理想信念。如果没有或丧失理想信念，就会迷失奋斗目标和前进方向，就会像一盘散沙而形不成凝聚力，就会失去精神支柱而自我瓦解。</a:t>
            </a:r>
            <a:endParaRPr lang="en-US" altLang="zh-CN" sz="2800" dirty="0">
              <a:latin typeface="宋体" panose="02010600030101010101" pitchFamily="2" charset="-122"/>
              <a:ea typeface="宋体" panose="02010600030101010101" pitchFamily="2" charset="-122"/>
            </a:endParaRPr>
          </a:p>
          <a:p>
            <a:pPr indent="0">
              <a:spcAft>
                <a:spcPts val="600"/>
              </a:spcAft>
              <a:buNone/>
            </a:pPr>
            <a:r>
              <a:rPr lang="zh-CN"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习近平：在中共中央党校秋季学期开学典礼上的讲话</a:t>
            </a:r>
          </a:p>
        </p:txBody>
      </p:sp>
      <p:pic>
        <p:nvPicPr>
          <p:cNvPr id="26629" name="Picture 5" descr="u=1653634387,1229263489&amp;fm=23&amp;gp=0[1]"/>
          <p:cNvPicPr>
            <a:picLocks noChangeAspect="1"/>
          </p:cNvPicPr>
          <p:nvPr/>
        </p:nvPicPr>
        <p:blipFill>
          <a:blip r:embed="rId3" cstate="print"/>
          <a:stretch>
            <a:fillRect/>
          </a:stretch>
        </p:blipFill>
        <p:spPr>
          <a:xfrm>
            <a:off x="7642225" y="2371725"/>
            <a:ext cx="4092575" cy="290671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 5"/>
          <p:cNvGrpSpPr/>
          <p:nvPr/>
        </p:nvGrpSpPr>
        <p:grpSpPr>
          <a:xfrm>
            <a:off x="2451100" y="304800"/>
            <a:ext cx="7826375" cy="5929313"/>
            <a:chOff x="2517952" y="565002"/>
            <a:chExt cx="5868943" cy="4446254"/>
          </a:xfrm>
        </p:grpSpPr>
        <p:sp>
          <p:nvSpPr>
            <p:cNvPr id="2" name="TextBox 1"/>
            <p:cNvSpPr txBox="1"/>
            <p:nvPr/>
          </p:nvSpPr>
          <p:spPr>
            <a:xfrm>
              <a:off x="2517952" y="565002"/>
              <a:ext cx="1415526" cy="830741"/>
            </a:xfrm>
            <a:prstGeom prst="rect">
              <a:avLst/>
            </a:prstGeom>
            <a:noFill/>
          </p:spPr>
          <p:txBody>
            <a:bodyPr wrap="none" lIns="91404" tIns="45701" rIns="91404" bIns="45701">
              <a:spAutoFit/>
            </a:bodyPr>
            <a:lstStyle/>
            <a:p>
              <a:pPr marR="0" algn="ctr" defTabSz="1218565" eaLnBrk="0" hangingPunct="0">
                <a:buClrTx/>
                <a:buSzTx/>
                <a:buFontTx/>
                <a:buNone/>
                <a:defRPr/>
              </a:pPr>
              <a:r>
                <a:rPr kumimoji="0" lang="zh-CN" altLang="en-US" sz="6400" b="1" kern="1200" cap="none" spc="0" normalizeH="0" baseline="0" noProof="0" dirty="0">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cs typeface="+mn-cs"/>
                  <a:sym typeface="+mn-ea"/>
                </a:rPr>
                <a:t>前言</a:t>
              </a:r>
            </a:p>
          </p:txBody>
        </p:sp>
        <p:sp>
          <p:nvSpPr>
            <p:cNvPr id="7172" name="TextBox 2"/>
            <p:cNvSpPr txBox="1"/>
            <p:nvPr/>
          </p:nvSpPr>
          <p:spPr>
            <a:xfrm>
              <a:off x="3919041" y="980773"/>
              <a:ext cx="1342428" cy="346220"/>
            </a:xfrm>
            <a:prstGeom prst="rect">
              <a:avLst/>
            </a:prstGeom>
            <a:noFill/>
            <a:ln w="9525">
              <a:noFill/>
            </a:ln>
          </p:spPr>
          <p:txBody>
            <a:bodyPr wrap="none" lIns="91404" tIns="45701" rIns="91404" bIns="45701" anchor="t">
              <a:spAutoFit/>
            </a:bodyPr>
            <a:lstStyle/>
            <a:p>
              <a:pPr algn="ctr" defTabSz="1217930"/>
              <a:r>
                <a:rPr lang="en-US" altLang="zh-CN" sz="2400" b="1" dirty="0">
                  <a:solidFill>
                    <a:srgbClr val="C00000"/>
                  </a:solidFill>
                  <a:latin typeface="微软雅黑" panose="020B0503020204020204" pitchFamily="34" charset="-122"/>
                  <a:ea typeface="微软雅黑" panose="020B0503020204020204" pitchFamily="34" charset="-122"/>
                </a:rPr>
                <a:t>QIAN YAN</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7173" name="TextBox 3"/>
            <p:cNvSpPr txBox="1"/>
            <p:nvPr/>
          </p:nvSpPr>
          <p:spPr>
            <a:xfrm>
              <a:off x="2627784" y="1550510"/>
              <a:ext cx="5759111" cy="3460746"/>
            </a:xfrm>
            <a:prstGeom prst="rect">
              <a:avLst/>
            </a:prstGeom>
            <a:noFill/>
            <a:ln w="9525">
              <a:noFill/>
            </a:ln>
          </p:spPr>
          <p:txBody>
            <a:bodyPr lIns="91404" tIns="45701" rIns="91404" bIns="45701" anchor="t">
              <a:spAutoFit/>
            </a:bodyPr>
            <a:lstStyle/>
            <a:p>
              <a:pPr indent="608330" defTabSz="1217930" eaLnBrk="0" hangingPunct="0">
                <a:lnSpc>
                  <a:spcPct val="150000"/>
                </a:lnSpc>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正确的理想、坚定的信念，必须从青年抓起。青年时代，是激情满怀、富有朝气的时代，是放飞理想、人生出彩的时代。一个人在青年时代确立的正确的理想、坚定的信念对自己成长和人生奋斗具有重要意义。</a:t>
              </a:r>
              <a:endParaRPr lang="en-US" altLang="zh-CN" sz="2800" dirty="0">
                <a:latin typeface="宋体" panose="02010600030101010101" pitchFamily="2" charset="-122"/>
                <a:ea typeface="宋体" panose="02010600030101010101" pitchFamily="2" charset="-122"/>
              </a:endParaRPr>
            </a:p>
            <a:p>
              <a:pPr indent="608330" defTabSz="1217930" eaLnBrk="0" hangingPunct="0">
                <a:lnSpc>
                  <a:spcPct val="150000"/>
                </a:lnSpc>
              </a:pPr>
              <a:r>
                <a:rPr lang="zh-CN" altLang="zh-CN" sz="2800" b="1"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习近平：在同团中央新一届领导班子集体谈话时的讲话（</a:t>
              </a:r>
              <a:r>
                <a:rPr lang="en-US" altLang="zh-CN" sz="2800" b="1" dirty="0">
                  <a:latin typeface="宋体" panose="02010600030101010101" pitchFamily="2" charset="-122"/>
                  <a:ea typeface="宋体" panose="02010600030101010101" pitchFamily="2" charset="-122"/>
                </a:rPr>
                <a:t>2013</a:t>
              </a:r>
              <a:r>
                <a:rPr lang="zh-CN" altLang="en-US"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6</a:t>
              </a:r>
              <a:r>
                <a:rPr lang="zh-CN" altLang="en-US" sz="2800" b="1" dirty="0">
                  <a:latin typeface="宋体" panose="02010600030101010101" pitchFamily="2" charset="-122"/>
                  <a:ea typeface="宋体" panose="02010600030101010101" pitchFamily="2" charset="-122"/>
                </a:rPr>
                <a:t>月</a:t>
              </a:r>
              <a:r>
                <a:rPr lang="en-US" altLang="zh-CN" sz="2800" b="1" dirty="0">
                  <a:latin typeface="宋体" panose="02010600030101010101" pitchFamily="2" charset="-122"/>
                  <a:ea typeface="宋体" panose="02010600030101010101" pitchFamily="2" charset="-122"/>
                </a:rPr>
                <a:t>20</a:t>
              </a:r>
              <a:r>
                <a:rPr lang="zh-CN" altLang="en-US" sz="2800" b="1" dirty="0">
                  <a:latin typeface="宋体" panose="02010600030101010101" pitchFamily="2" charset="-122"/>
                  <a:ea typeface="宋体" panose="02010600030101010101" pitchFamily="2" charset="-122"/>
                </a:rPr>
                <a:t>日）</a:t>
              </a:r>
            </a:p>
          </p:txBody>
        </p:sp>
        <p:sp>
          <p:nvSpPr>
            <p:cNvPr id="7" name="Line 65"/>
            <p:cNvSpPr>
              <a:spLocks noChangeShapeType="1"/>
            </p:cNvSpPr>
            <p:nvPr/>
          </p:nvSpPr>
          <p:spPr bwMode="auto">
            <a:xfrm>
              <a:off x="2627784" y="1491789"/>
              <a:ext cx="5687685" cy="0"/>
            </a:xfrm>
            <a:prstGeom prst="line">
              <a:avLst/>
            </a:prstGeom>
            <a:noFill/>
            <a:ln w="12700">
              <a:solidFill>
                <a:schemeClr val="bg2">
                  <a:lumMod val="90000"/>
                </a:schemeClr>
              </a:solidFill>
              <a:round/>
              <a:head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rgbClr val="CC0000">
                        <a:gamma/>
                        <a:shade val="60000"/>
                        <a:invGamma/>
                        <a:alpha val="50000"/>
                      </a:srgbClr>
                    </a:outerShdw>
                  </a:effectLst>
                </a14:hiddenEffects>
              </a:ext>
            </a:extLst>
          </p:spPr>
          <p:txBody>
            <a:bodyPr lIns="91404" tIns="45701" rIns="91404" bIns="45701"/>
            <a:lstStyle/>
            <a:p>
              <a:pPr marL="0" marR="0" lvl="0" indent="0" algn="ctr" defTabSz="1218565"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黑体" panose="02010609060101010101" pitchFamily="49" charset="-122"/>
                <a:cs typeface="+mn-cs"/>
              </a:endParaRPr>
            </a:p>
          </p:txBody>
        </p: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608806" y="422275"/>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理想信念提供前进动力</a:t>
            </a:r>
          </a:p>
        </p:txBody>
      </p:sp>
      <p:sp>
        <p:nvSpPr>
          <p:cNvPr id="28674" name="Freeform 8"/>
          <p:cNvSpPr/>
          <p:nvPr/>
        </p:nvSpPr>
        <p:spPr>
          <a:xfrm>
            <a:off x="6611938" y="6134100"/>
            <a:ext cx="5580062" cy="723900"/>
          </a:xfrm>
          <a:custGeom>
            <a:avLst/>
            <a:gdLst>
              <a:gd name="txL" fmla="*/ 0 w 10000"/>
              <a:gd name="txT" fmla="*/ 0 h 10000"/>
              <a:gd name="txR" fmla="*/ 10000 w 10000"/>
              <a:gd name="txB" fmla="*/ 10000 h 10000"/>
            </a:gdLst>
            <a:ahLst/>
            <a:cxnLst>
              <a:cxn ang="0">
                <a:pos x="0" y="0"/>
              </a:cxn>
              <a:cxn ang="0">
                <a:pos x="5580185" y="0"/>
              </a:cxn>
              <a:cxn ang="0">
                <a:pos x="5580185" y="724243"/>
              </a:cxn>
              <a:cxn ang="0">
                <a:pos x="16349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二、理想信念是精神之“钙”</a:t>
            </a:r>
          </a:p>
        </p:txBody>
      </p:sp>
      <p:sp>
        <p:nvSpPr>
          <p:cNvPr id="28675"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6" name="内容占位符 2"/>
          <p:cNvSpPr>
            <a:spLocks noGrp="1"/>
          </p:cNvSpPr>
          <p:nvPr>
            <p:ph idx="1"/>
          </p:nvPr>
        </p:nvSpPr>
        <p:spPr>
          <a:xfrm>
            <a:off x="1957388" y="1943100"/>
            <a:ext cx="4810125" cy="4097338"/>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人们一直认为</a:t>
            </a:r>
            <a:r>
              <a:rPr lang="en-US" altLang="zh-CN" sz="2800" dirty="0">
                <a:latin typeface="宋体" panose="02010600030101010101" pitchFamily="2" charset="-122"/>
                <a:ea typeface="宋体" panose="02010600030101010101" pitchFamily="2" charset="-122"/>
              </a:rPr>
              <a:t>4</a:t>
            </a:r>
            <a:r>
              <a:rPr lang="zh-CN" altLang="en-US" sz="2800" dirty="0">
                <a:latin typeface="宋体" panose="02010600030101010101" pitchFamily="2" charset="-122"/>
                <a:ea typeface="宋体" panose="02010600030101010101" pitchFamily="2" charset="-122"/>
              </a:rPr>
              <a:t>分钟跑</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英里是不可能的。但</a:t>
            </a:r>
            <a:r>
              <a:rPr lang="en-US" altLang="zh-CN" sz="2800" dirty="0">
                <a:latin typeface="宋体" panose="02010600030101010101" pitchFamily="2" charset="-122"/>
                <a:ea typeface="宋体" panose="02010600030101010101" pitchFamily="2" charset="-122"/>
              </a:rPr>
              <a:t>1954</a:t>
            </a:r>
            <a:r>
              <a:rPr lang="zh-CN" altLang="en-US" sz="2800" dirty="0">
                <a:latin typeface="宋体" panose="02010600030101010101" pitchFamily="2" charset="-122"/>
                <a:ea typeface="宋体" panose="02010600030101010101" pitchFamily="2" charset="-122"/>
              </a:rPr>
              <a:t>年，著名短跑名将罗杰</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班纳斯特却做到了。他的成功得益于体能上的苦练和精神上的突破。他曾在脑海里多次模拟，长久下来便成为一种强烈的信念，有了无比的创造力。</a:t>
            </a:r>
          </a:p>
        </p:txBody>
      </p:sp>
      <p:sp>
        <p:nvSpPr>
          <p:cNvPr id="28677"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人生的“动力源”</a:t>
            </a:r>
          </a:p>
        </p:txBody>
      </p:sp>
      <p:pic>
        <p:nvPicPr>
          <p:cNvPr id="28678" name="Picture 25" descr="u=1322099711,1920259247&amp;fm=21&amp;gp=0"/>
          <p:cNvPicPr>
            <a:picLocks noChangeAspect="1"/>
          </p:cNvPicPr>
          <p:nvPr/>
        </p:nvPicPr>
        <p:blipFill>
          <a:blip r:embed="rId2" cstate="print"/>
          <a:stretch>
            <a:fillRect/>
          </a:stretch>
        </p:blipFill>
        <p:spPr>
          <a:xfrm>
            <a:off x="6770688" y="2416175"/>
            <a:ext cx="3309937" cy="2679700"/>
          </a:xfrm>
          <a:prstGeom prst="rect">
            <a:avLst/>
          </a:prstGeom>
          <a:solidFill>
            <a:srgbClr val="EDEDED"/>
          </a:solid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620486" y="321943"/>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理想信念提供前进动力</a:t>
            </a:r>
          </a:p>
        </p:txBody>
      </p:sp>
      <p:sp>
        <p:nvSpPr>
          <p:cNvPr id="28674" name="Freeform 8"/>
          <p:cNvSpPr/>
          <p:nvPr/>
        </p:nvSpPr>
        <p:spPr>
          <a:xfrm>
            <a:off x="6611938" y="6134100"/>
            <a:ext cx="5580062" cy="723900"/>
          </a:xfrm>
          <a:custGeom>
            <a:avLst/>
            <a:gdLst>
              <a:gd name="txL" fmla="*/ 0 w 10000"/>
              <a:gd name="txT" fmla="*/ 0 h 10000"/>
              <a:gd name="txR" fmla="*/ 10000 w 10000"/>
              <a:gd name="txB" fmla="*/ 10000 h 10000"/>
            </a:gdLst>
            <a:ahLst/>
            <a:cxnLst>
              <a:cxn ang="0">
                <a:pos x="0" y="0"/>
              </a:cxn>
              <a:cxn ang="0">
                <a:pos x="5580185" y="0"/>
              </a:cxn>
              <a:cxn ang="0">
                <a:pos x="5580185" y="724243"/>
              </a:cxn>
              <a:cxn ang="0">
                <a:pos x="16349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二、理想信念是精神之“钙”</a:t>
            </a:r>
          </a:p>
        </p:txBody>
      </p:sp>
      <p:sp>
        <p:nvSpPr>
          <p:cNvPr id="28675" name="AutoShape 4"/>
          <p:cNvSpPr/>
          <p:nvPr/>
        </p:nvSpPr>
        <p:spPr>
          <a:xfrm>
            <a:off x="1212215" y="1550670"/>
            <a:ext cx="10634980" cy="4008755"/>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6" name="内容占位符 2"/>
          <p:cNvSpPr>
            <a:spLocks noGrp="1"/>
          </p:cNvSpPr>
          <p:nvPr>
            <p:ph idx="1"/>
          </p:nvPr>
        </p:nvSpPr>
        <p:spPr>
          <a:xfrm>
            <a:off x="1393825" y="1943100"/>
            <a:ext cx="5374005" cy="4097655"/>
          </a:xfrm>
        </p:spPr>
        <p:txBody>
          <a:bodyPr vert="horz" wrap="square" lIns="91440" tIns="45720" rIns="91440" bIns="45720" anchor="t"/>
          <a:lstStyle/>
          <a:p>
            <a:pPr indent="0">
              <a:spcAft>
                <a:spcPts val="600"/>
              </a:spcAft>
              <a:buNone/>
            </a:pPr>
            <a:r>
              <a:rPr lang="en-US" altLang="zh-CN" sz="2800" dirty="0">
                <a:latin typeface="宋体" panose="02010600030101010101" pitchFamily="2" charset="-122"/>
                <a:ea typeface="宋体" panose="02010600030101010101" pitchFamily="2" charset="-122"/>
                <a:sym typeface="+mn-ea"/>
              </a:rPr>
              <a:t>   </a:t>
            </a:r>
            <a:r>
              <a:rPr lang="zh-CN" altLang="en-US" sz="2800" dirty="0">
                <a:latin typeface="宋体" panose="02010600030101010101" pitchFamily="2" charset="-122"/>
                <a:ea typeface="宋体" panose="02010600030101010101" pitchFamily="2" charset="-122"/>
                <a:sym typeface="+mn-ea"/>
              </a:rPr>
              <a:t>长征胜利启示我们：心中有信仰，脚下有力量；没有牢不可破的理想信念，没有崇高理想信念的有力支撑，要取得长征胜利是不可想象的。</a:t>
            </a:r>
            <a:endParaRPr lang="en-US" altLang="zh-CN" sz="2800" dirty="0">
              <a:latin typeface="宋体" panose="02010600030101010101" pitchFamily="2" charset="-122"/>
              <a:ea typeface="宋体" panose="02010600030101010101" pitchFamily="2" charset="-122"/>
            </a:endParaRPr>
          </a:p>
          <a:p>
            <a:pPr indent="0">
              <a:spcAft>
                <a:spcPts val="600"/>
              </a:spcAft>
              <a:buNone/>
            </a:pPr>
            <a:r>
              <a:rPr lang="zh-CN" altLang="zh-CN" sz="2800" dirty="0">
                <a:latin typeface="宋体" panose="02010600030101010101" pitchFamily="2" charset="-122"/>
                <a:ea typeface="宋体" panose="02010600030101010101" pitchFamily="2" charset="-122"/>
                <a:sym typeface="+mn-ea"/>
              </a:rPr>
              <a:t>——</a:t>
            </a:r>
            <a:r>
              <a:rPr lang="zh-CN" altLang="en-US" sz="2800" dirty="0">
                <a:latin typeface="宋体" panose="02010600030101010101" pitchFamily="2" charset="-122"/>
                <a:ea typeface="宋体" panose="02010600030101010101" pitchFamily="2" charset="-122"/>
                <a:sym typeface="+mn-ea"/>
              </a:rPr>
              <a:t>习近平：在纪念红军长征胜利</a:t>
            </a:r>
            <a:r>
              <a:rPr lang="en-US" altLang="zh-CN" sz="2800" dirty="0">
                <a:latin typeface="宋体" panose="02010600030101010101" pitchFamily="2" charset="-122"/>
                <a:ea typeface="宋体" panose="02010600030101010101" pitchFamily="2" charset="-122"/>
                <a:sym typeface="+mn-ea"/>
              </a:rPr>
              <a:t>80</a:t>
            </a:r>
            <a:r>
              <a:rPr lang="zh-CN" altLang="en-US" sz="2800" dirty="0">
                <a:latin typeface="宋体" panose="02010600030101010101" pitchFamily="2" charset="-122"/>
                <a:ea typeface="宋体" panose="02010600030101010101" pitchFamily="2" charset="-122"/>
                <a:sym typeface="+mn-ea"/>
              </a:rPr>
              <a:t>周年大会上的讲话</a:t>
            </a:r>
            <a:endParaRPr lang="zh-CN" altLang="en-US" sz="2800" dirty="0">
              <a:latin typeface="宋体" panose="02010600030101010101" pitchFamily="2" charset="-122"/>
              <a:ea typeface="宋体" panose="02010600030101010101" pitchFamily="2" charset="-122"/>
            </a:endParaRPr>
          </a:p>
        </p:txBody>
      </p:sp>
      <p:sp>
        <p:nvSpPr>
          <p:cNvPr id="28677" name="圆角矩形 60"/>
          <p:cNvSpPr/>
          <p:nvPr/>
        </p:nvSpPr>
        <p:spPr>
          <a:xfrm>
            <a:off x="1649730" y="1139190"/>
            <a:ext cx="4120515" cy="803910"/>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sym typeface="+mn-ea"/>
              </a:rPr>
              <a:t>志向高远，便力量无穷</a:t>
            </a:r>
            <a:endParaRPr lang="zh-CN" altLang="en-US" sz="2400"/>
          </a:p>
          <a:p>
            <a:pPr algn="ctr" eaLnBrk="0" fontAlgn="ctr" hangingPunct="0">
              <a:buClr>
                <a:srgbClr val="FF0000"/>
              </a:buClr>
              <a:buSzPct val="70000"/>
            </a:pP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8678" name="Picture 25" descr="u=1322099711,1920259247&amp;fm=21&amp;gp=0"/>
          <p:cNvPicPr>
            <a:picLocks noChangeAspect="1"/>
          </p:cNvPicPr>
          <p:nvPr/>
        </p:nvPicPr>
        <p:blipFill>
          <a:blip r:embed="rId2" cstate="print"/>
          <a:stretch>
            <a:fillRect/>
          </a:stretch>
        </p:blipFill>
        <p:spPr>
          <a:xfrm>
            <a:off x="7898448" y="2089150"/>
            <a:ext cx="3309937" cy="2679700"/>
          </a:xfrm>
          <a:prstGeom prst="rect">
            <a:avLst/>
          </a:prstGeom>
          <a:solidFill>
            <a:srgbClr val="EDEDED"/>
          </a:solidFill>
          <a:ln w="9525">
            <a:noFill/>
          </a:ln>
        </p:spPr>
      </p:pic>
      <p:pic>
        <p:nvPicPr>
          <p:cNvPr id="29701" name="图片 2"/>
          <p:cNvPicPr>
            <a:picLocks noChangeAspect="1"/>
          </p:cNvPicPr>
          <p:nvPr/>
        </p:nvPicPr>
        <p:blipFill>
          <a:blip r:embed="rId3" cstate="print"/>
          <a:stretch>
            <a:fillRect/>
          </a:stretch>
        </p:blipFill>
        <p:spPr>
          <a:xfrm>
            <a:off x="6894513" y="1704975"/>
            <a:ext cx="4964112" cy="35639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xfrm>
            <a:off x="609600" y="333964"/>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理想信念提高精神境界</a:t>
            </a:r>
          </a:p>
        </p:txBody>
      </p:sp>
      <p:sp>
        <p:nvSpPr>
          <p:cNvPr id="30722" name="Freeform 8"/>
          <p:cNvSpPr/>
          <p:nvPr/>
        </p:nvSpPr>
        <p:spPr>
          <a:xfrm>
            <a:off x="6611938" y="6134100"/>
            <a:ext cx="5580062" cy="723900"/>
          </a:xfrm>
          <a:custGeom>
            <a:avLst/>
            <a:gdLst>
              <a:gd name="txL" fmla="*/ 0 w 10000"/>
              <a:gd name="txT" fmla="*/ 0 h 10000"/>
              <a:gd name="txR" fmla="*/ 10000 w 10000"/>
              <a:gd name="txB" fmla="*/ 10000 h 10000"/>
            </a:gdLst>
            <a:ahLst/>
            <a:cxnLst>
              <a:cxn ang="0">
                <a:pos x="0" y="0"/>
              </a:cxn>
              <a:cxn ang="0">
                <a:pos x="5580185" y="0"/>
              </a:cxn>
              <a:cxn ang="0">
                <a:pos x="5580185" y="724243"/>
              </a:cxn>
              <a:cxn ang="0">
                <a:pos x="16349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二、理想信念是精神之“钙”</a:t>
            </a:r>
          </a:p>
        </p:txBody>
      </p:sp>
      <p:sp>
        <p:nvSpPr>
          <p:cNvPr id="30723" name="AutoShape 4"/>
          <p:cNvSpPr/>
          <p:nvPr/>
        </p:nvSpPr>
        <p:spPr>
          <a:xfrm>
            <a:off x="1029970" y="1665605"/>
            <a:ext cx="9989820" cy="4230370"/>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4" name="内容占位符 2"/>
          <p:cNvSpPr>
            <a:spLocks noGrp="1"/>
          </p:cNvSpPr>
          <p:nvPr>
            <p:ph idx="1"/>
          </p:nvPr>
        </p:nvSpPr>
        <p:spPr>
          <a:xfrm>
            <a:off x="1271270" y="2126933"/>
            <a:ext cx="5813425" cy="3681412"/>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人生是物质生活与精神生活相辅相成的统一过程。崇高的理想信念作为人的精神生活的核心内容，一方面能使人的精神生活的各方面统一起来，使人的内心世界成为一个健康有序的系统，另一方面又能引导人们不断追求更高的人生目标，提升精神境界，塑造高尚人格。</a:t>
            </a:r>
          </a:p>
        </p:txBody>
      </p:sp>
      <p:sp>
        <p:nvSpPr>
          <p:cNvPr id="30725" name="圆角矩形 60"/>
          <p:cNvSpPr/>
          <p:nvPr/>
        </p:nvSpPr>
        <p:spPr>
          <a:xfrm>
            <a:off x="160877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人生的“涅槃石”</a:t>
            </a:r>
          </a:p>
        </p:txBody>
      </p:sp>
      <p:pic>
        <p:nvPicPr>
          <p:cNvPr id="30726" name="Picture 25" descr="33333333333333333"/>
          <p:cNvPicPr>
            <a:picLocks noChangeAspect="1"/>
          </p:cNvPicPr>
          <p:nvPr/>
        </p:nvPicPr>
        <p:blipFill>
          <a:blip r:embed="rId2" cstate="print"/>
          <a:srcRect b="7077"/>
          <a:stretch>
            <a:fillRect/>
          </a:stretch>
        </p:blipFill>
        <p:spPr>
          <a:xfrm>
            <a:off x="7429500" y="2127250"/>
            <a:ext cx="2635250" cy="3086100"/>
          </a:xfrm>
          <a:prstGeom prst="rect">
            <a:avLst/>
          </a:prstGeom>
          <a:solidFill>
            <a:srgbClr val="EDEDED"/>
          </a:solid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609600" y="399280"/>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理想信念提高精神境界</a:t>
            </a:r>
          </a:p>
        </p:txBody>
      </p:sp>
      <p:sp>
        <p:nvSpPr>
          <p:cNvPr id="31746" name="Freeform 8"/>
          <p:cNvSpPr/>
          <p:nvPr/>
        </p:nvSpPr>
        <p:spPr>
          <a:xfrm>
            <a:off x="6611938" y="6134100"/>
            <a:ext cx="5580062" cy="723900"/>
          </a:xfrm>
          <a:custGeom>
            <a:avLst/>
            <a:gdLst>
              <a:gd name="txL" fmla="*/ 0 w 10000"/>
              <a:gd name="txT" fmla="*/ 0 h 10000"/>
              <a:gd name="txR" fmla="*/ 10000 w 10000"/>
              <a:gd name="txB" fmla="*/ 10000 h 10000"/>
            </a:gdLst>
            <a:ahLst/>
            <a:cxnLst>
              <a:cxn ang="0">
                <a:pos x="0" y="0"/>
              </a:cxn>
              <a:cxn ang="0">
                <a:pos x="5580185" y="0"/>
              </a:cxn>
              <a:cxn ang="0">
                <a:pos x="5580185" y="724243"/>
              </a:cxn>
              <a:cxn ang="0">
                <a:pos x="16349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二、理想信念是精神之“钙”</a:t>
            </a:r>
          </a:p>
        </p:txBody>
      </p:sp>
      <p:sp>
        <p:nvSpPr>
          <p:cNvPr id="31747" name="AutoShape 4"/>
          <p:cNvSpPr/>
          <p:nvPr/>
        </p:nvSpPr>
        <p:spPr>
          <a:xfrm>
            <a:off x="1196975" y="1546225"/>
            <a:ext cx="10650220" cy="4008755"/>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48" name="内容占位符 2"/>
          <p:cNvSpPr>
            <a:spLocks noGrp="1"/>
          </p:cNvSpPr>
          <p:nvPr>
            <p:ph idx="1"/>
          </p:nvPr>
        </p:nvSpPr>
        <p:spPr>
          <a:xfrm>
            <a:off x="1570038" y="1752600"/>
            <a:ext cx="5183187" cy="3595688"/>
          </a:xfrm>
        </p:spPr>
        <p:txBody>
          <a:bodyPr vert="horz" wrap="square" lIns="91440" tIns="45720" rIns="91440" bIns="45720" anchor="t">
            <a:normAutofit lnSpcReduction="10000"/>
          </a:bodyPr>
          <a:lstStyle/>
          <a:p>
            <a:pPr indent="0" algn="just">
              <a:spcAft>
                <a:spcPts val="600"/>
              </a:spcAft>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理想信念动摇是最危险的动摇，理想信念滑坡是最危险的滑坡。一个政党的衰落，往往从理想信念的丧失或缺失开始。</a:t>
            </a:r>
            <a:endParaRPr lang="en-US" altLang="zh-CN" sz="2800" dirty="0">
              <a:latin typeface="宋体" panose="02010600030101010101" pitchFamily="2" charset="-122"/>
              <a:ea typeface="宋体" panose="02010600030101010101" pitchFamily="2" charset="-122"/>
            </a:endParaRPr>
          </a:p>
          <a:p>
            <a:pPr indent="0" algn="just">
              <a:spcAft>
                <a:spcPts val="600"/>
              </a:spcAft>
              <a:buNone/>
            </a:pPr>
            <a:r>
              <a:rPr lang="zh-CN"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习近平：在庆祝中国共产党成立</a:t>
            </a:r>
            <a:r>
              <a:rPr lang="en-US" altLang="zh-CN" sz="2800" dirty="0">
                <a:latin typeface="宋体" panose="02010600030101010101" pitchFamily="2" charset="-122"/>
                <a:ea typeface="宋体" panose="02010600030101010101" pitchFamily="2" charset="-122"/>
              </a:rPr>
              <a:t>95</a:t>
            </a:r>
            <a:r>
              <a:rPr lang="zh-CN" altLang="en-US" sz="2800" dirty="0">
                <a:latin typeface="宋体" panose="02010600030101010101" pitchFamily="2" charset="-122"/>
                <a:ea typeface="宋体" panose="02010600030101010101" pitchFamily="2" charset="-122"/>
              </a:rPr>
              <a:t>周年大会上的讲话</a:t>
            </a:r>
          </a:p>
        </p:txBody>
      </p:sp>
      <p:pic>
        <p:nvPicPr>
          <p:cNvPr id="31749" name="图片 4"/>
          <p:cNvPicPr>
            <a:picLocks noChangeAspect="1"/>
          </p:cNvPicPr>
          <p:nvPr/>
        </p:nvPicPr>
        <p:blipFill>
          <a:blip r:embed="rId2" cstate="print"/>
          <a:stretch>
            <a:fillRect/>
          </a:stretch>
        </p:blipFill>
        <p:spPr>
          <a:xfrm>
            <a:off x="7569200" y="1968500"/>
            <a:ext cx="4173538" cy="337978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reeform 8"/>
          <p:cNvSpPr/>
          <p:nvPr/>
        </p:nvSpPr>
        <p:spPr>
          <a:xfrm>
            <a:off x="6611938" y="6134100"/>
            <a:ext cx="5580062" cy="723900"/>
          </a:xfrm>
          <a:custGeom>
            <a:avLst/>
            <a:gdLst/>
            <a:ahLst/>
            <a:cxnLst>
              <a:cxn ang="0">
                <a:pos x="0" y="0"/>
              </a:cxn>
              <a:cxn ang="0">
                <a:pos x="5580185" y="0"/>
              </a:cxn>
              <a:cxn ang="0">
                <a:pos x="5580185" y="724243"/>
              </a:cxn>
              <a:cxn ang="0">
                <a:pos x="163499" y="718666"/>
              </a:cxn>
              <a:cxn ang="0">
                <a:pos x="0" y="0"/>
              </a:cxn>
            </a:cxnLst>
            <a:rect l="0" t="0" r="0" b="0"/>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lstStyle/>
          <a:p>
            <a:endParaRPr lang="zh-CN" altLang="en-US"/>
          </a:p>
        </p:txBody>
      </p:sp>
      <p:sp>
        <p:nvSpPr>
          <p:cNvPr id="32770"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71" name="标题 1"/>
          <p:cNvSpPr>
            <a:spLocks noGrp="1"/>
          </p:cNvSpPr>
          <p:nvPr>
            <p:ph type="title"/>
          </p:nvPr>
        </p:nvSpPr>
        <p:spPr>
          <a:xfrm>
            <a:off x="609600" y="388394"/>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hlinkClick r:id="rId2" action="ppaction://hlinkfile"/>
              </a:rPr>
              <a:t>思考与讨论</a:t>
            </a:r>
            <a:endParaRPr lang="zh-CN" altLang="en-US" sz="2800" dirty="0">
              <a:latin typeface="宋体" panose="02010600030101010101" pitchFamily="2" charset="-122"/>
              <a:ea typeface="宋体" panose="02010600030101010101" pitchFamily="2" charset="-122"/>
            </a:endParaRPr>
          </a:p>
        </p:txBody>
      </p:sp>
      <p:sp>
        <p:nvSpPr>
          <p:cNvPr id="32772"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请思考并回答：</a:t>
            </a:r>
          </a:p>
        </p:txBody>
      </p:sp>
      <p:sp>
        <p:nvSpPr>
          <p:cNvPr id="32773" name="TextBox 2"/>
          <p:cNvSpPr txBox="1"/>
          <p:nvPr/>
        </p:nvSpPr>
        <p:spPr>
          <a:xfrm>
            <a:off x="2430463" y="2276475"/>
            <a:ext cx="4440237" cy="2755900"/>
          </a:xfrm>
          <a:prstGeom prst="rect">
            <a:avLst/>
          </a:prstGeom>
          <a:noFill/>
          <a:ln w="9525">
            <a:noFill/>
          </a:ln>
        </p:spPr>
        <p:txBody>
          <a:bodyPr anchor="t">
            <a:spAutoFit/>
          </a:bodyPr>
          <a:lstStyle/>
          <a:p>
            <a:pPr eaLnBrk="0" hangingPunct="0">
              <a:spcAft>
                <a:spcPts val="600"/>
              </a:spcAft>
            </a:pP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作为一个刚进入大学的大一新生，你的理想是什么？</a:t>
            </a:r>
            <a:endParaRPr lang="en-US" altLang="zh-CN" sz="2800" dirty="0">
              <a:latin typeface="宋体" panose="02010600030101010101" pitchFamily="2" charset="-122"/>
              <a:ea typeface="宋体" panose="02010600030101010101" pitchFamily="2" charset="-122"/>
            </a:endParaRPr>
          </a:p>
          <a:p>
            <a:pPr eaLnBrk="0" hangingPunct="0">
              <a:spcAft>
                <a:spcPts val="600"/>
              </a:spcAft>
            </a:pP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为了实现这个理想，在大学期间你觉得应该做哪些准备？</a:t>
            </a:r>
          </a:p>
        </p:txBody>
      </p:sp>
      <p:pic>
        <p:nvPicPr>
          <p:cNvPr id="32774" name="图片 3"/>
          <p:cNvPicPr>
            <a:picLocks noChangeAspect="1"/>
          </p:cNvPicPr>
          <p:nvPr/>
        </p:nvPicPr>
        <p:blipFill>
          <a:blip r:embed="rId3" cstate="print"/>
          <a:stretch>
            <a:fillRect/>
          </a:stretch>
        </p:blipFill>
        <p:spPr>
          <a:xfrm>
            <a:off x="6826250" y="2103438"/>
            <a:ext cx="3170238" cy="3173412"/>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p:cNvPicPr>
          <p:nvPr/>
        </p:nvPicPr>
        <p:blipFill>
          <a:blip r:embed="rId3" cstate="print"/>
          <a:stretch>
            <a:fillRect/>
          </a:stretch>
        </p:blipFill>
        <p:spPr>
          <a:xfrm>
            <a:off x="0" y="57468"/>
            <a:ext cx="12192000" cy="6858000"/>
          </a:xfrm>
          <a:prstGeom prst="rect">
            <a:avLst/>
          </a:prstGeom>
          <a:noFill/>
          <a:ln w="9525">
            <a:noFill/>
          </a:ln>
        </p:spPr>
      </p:pic>
      <p:grpSp>
        <p:nvGrpSpPr>
          <p:cNvPr id="3" name="组合 2"/>
          <p:cNvGrpSpPr/>
          <p:nvPr/>
        </p:nvGrpSpPr>
        <p:grpSpPr>
          <a:xfrm>
            <a:off x="1552575" y="1354455"/>
            <a:ext cx="9429750" cy="4643438"/>
            <a:chOff x="1358950" y="1173758"/>
            <a:chExt cx="7072312" cy="3482975"/>
          </a:xfrm>
        </p:grpSpPr>
        <p:sp>
          <p:nvSpPr>
            <p:cNvPr id="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3796" name="Freeform 8"/>
            <p:cNvSpPr/>
            <p:nvPr/>
          </p:nvSpPr>
          <p:spPr>
            <a:xfrm>
              <a:off x="7851825" y="4077295"/>
              <a:ext cx="579437" cy="579438"/>
            </a:xfrm>
            <a:custGeom>
              <a:avLst/>
              <a:gdLst/>
              <a:ahLst/>
              <a:cxnLst>
                <a:cxn ang="0">
                  <a:pos x="579437" y="0"/>
                </a:cxn>
                <a:cxn ang="0">
                  <a:pos x="579437" y="507564"/>
                </a:cxn>
                <a:cxn ang="0">
                  <a:pos x="507563" y="579438"/>
                </a:cxn>
                <a:cxn ang="0">
                  <a:pos x="0" y="579438"/>
                </a:cxn>
                <a:cxn ang="0">
                  <a:pos x="579437" y="0"/>
                </a:cxn>
              </a:cxnLst>
              <a:rect l="0" t="0" r="0" b="0"/>
              <a:pathLst>
                <a:path w="782" h="782">
                  <a:moveTo>
                    <a:pt x="782" y="0"/>
                  </a:moveTo>
                  <a:lnTo>
                    <a:pt x="782" y="685"/>
                  </a:lnTo>
                  <a:cubicBezTo>
                    <a:pt x="782" y="738"/>
                    <a:pt x="738" y="782"/>
                    <a:pt x="685" y="782"/>
                  </a:cubicBezTo>
                  <a:lnTo>
                    <a:pt x="0" y="782"/>
                  </a:lnTo>
                  <a:lnTo>
                    <a:pt x="782" y="0"/>
                  </a:lnTo>
                  <a:close/>
                </a:path>
              </a:pathLst>
            </a:custGeom>
            <a:solidFill>
              <a:srgbClr val="66CCFF"/>
            </a:solidFill>
            <a:ln w="9525">
              <a:noFill/>
            </a:ln>
          </p:spPr>
          <p:txBody>
            <a:bodyPr/>
            <a:lstStyle/>
            <a:p>
              <a:endParaRPr lang="zh-CN" altLang="en-US"/>
            </a:p>
          </p:txBody>
        </p:sp>
      </p:grpSp>
      <p:sp>
        <p:nvSpPr>
          <p:cNvPr id="11" name="Rectangle 13"/>
          <p:cNvSpPr/>
          <p:nvPr/>
        </p:nvSpPr>
        <p:spPr>
          <a:xfrm>
            <a:off x="1552575" y="2282825"/>
            <a:ext cx="762000" cy="476250"/>
          </a:xfrm>
          <a:prstGeom prst="rect">
            <a:avLst/>
          </a:prstGeom>
          <a:noFill/>
          <a:ln w="9525">
            <a:noFill/>
          </a:ln>
        </p:spPr>
        <p:txBody>
          <a:bodyPr wrap="none" lIns="0" tIns="0" rIns="0" bIns="0" anchor="t">
            <a:spAutoFit/>
          </a:bodyPr>
          <a:lstStyle/>
          <a:p>
            <a:pPr eaLnBrk="0" hangingPunct="0"/>
            <a:r>
              <a:rPr lang="zh-CN" altLang="zh-CN" sz="31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33798" name="AutoShape 102"/>
          <p:cNvSpPr/>
          <p:nvPr/>
        </p:nvSpPr>
        <p:spPr>
          <a:xfrm>
            <a:off x="3041650" y="2189163"/>
            <a:ext cx="5961063" cy="950912"/>
          </a:xfrm>
          <a:prstGeom prst="roundRect">
            <a:avLst>
              <a:gd name="adj" fmla="val 16667"/>
            </a:avLst>
          </a:prstGeom>
          <a:solidFill>
            <a:srgbClr val="A9C9FF"/>
          </a:solidFill>
          <a:ln w="28575" cap="flat" cmpd="sng">
            <a:solidFill>
              <a:schemeClr val="bg1"/>
            </a:solidFill>
            <a:prstDash val="solid"/>
            <a:miter/>
            <a:headEnd type="none" w="med" len="med"/>
            <a:tailEnd type="none" w="med" len="med"/>
          </a:ln>
        </p:spPr>
        <p:txBody>
          <a:bodyPr wrap="none" anchor="ctr"/>
          <a:lstStyle/>
          <a:p>
            <a:pPr marL="455930" indent="-455930" eaLnBrk="0" hangingPunct="0">
              <a:spcBef>
                <a:spcPct val="20000"/>
              </a:spcBef>
              <a:buFont typeface="Wingdings" panose="05000000000000000000" pitchFamily="2" charset="2"/>
              <a:buChar char="l"/>
            </a:pPr>
            <a:r>
              <a:rPr lang="zh-CN" altLang="en-US" sz="3200" b="1" dirty="0">
                <a:latin typeface="华文中宋" panose="02010600040101010101" pitchFamily="2" charset="-122"/>
                <a:ea typeface="华文中宋" panose="02010600040101010101" pitchFamily="2" charset="-122"/>
              </a:rPr>
              <a:t>为什么要信仰马克思主义</a:t>
            </a:r>
          </a:p>
        </p:txBody>
      </p:sp>
      <p:sp>
        <p:nvSpPr>
          <p:cNvPr id="33799" name="AutoShape 102"/>
          <p:cNvSpPr/>
          <p:nvPr/>
        </p:nvSpPr>
        <p:spPr>
          <a:xfrm>
            <a:off x="3051175" y="3227705"/>
            <a:ext cx="7523480" cy="869950"/>
          </a:xfrm>
          <a:prstGeom prst="roundRect">
            <a:avLst>
              <a:gd name="adj" fmla="val 16667"/>
            </a:avLst>
          </a:prstGeom>
          <a:solidFill>
            <a:srgbClr val="A9C9FF"/>
          </a:solidFill>
          <a:ln w="28575" cap="flat" cmpd="sng">
            <a:solidFill>
              <a:schemeClr val="bg1"/>
            </a:solidFill>
            <a:prstDash val="solid"/>
            <a:miter/>
            <a:headEnd type="none" w="med" len="med"/>
            <a:tailEnd type="none" w="med" len="med"/>
          </a:ln>
        </p:spPr>
        <p:txBody>
          <a:bodyPr wrap="none" anchor="ctr"/>
          <a:lstStyle/>
          <a:p>
            <a:pPr marL="455930" indent="-455930" eaLnBrk="0" hangingPunct="0">
              <a:spcBef>
                <a:spcPct val="20000"/>
              </a:spcBef>
              <a:buFont typeface="Wingdings" panose="05000000000000000000" pitchFamily="2" charset="2"/>
              <a:buChar char="l"/>
            </a:pPr>
            <a:r>
              <a:rPr lang="zh-CN" altLang="en-US" sz="3200" b="1" dirty="0">
                <a:latin typeface="华文中宋" panose="02010600040101010101" pitchFamily="2" charset="-122"/>
                <a:ea typeface="华文中宋" panose="02010600040101010101" pitchFamily="2" charset="-122"/>
              </a:rPr>
              <a:t>中国特色社会主义是我们的共同理想</a:t>
            </a:r>
          </a:p>
        </p:txBody>
      </p:sp>
      <p:sp>
        <p:nvSpPr>
          <p:cNvPr id="33800" name="标题 1"/>
          <p:cNvSpPr txBox="1"/>
          <p:nvPr/>
        </p:nvSpPr>
        <p:spPr>
          <a:xfrm>
            <a:off x="1447800" y="325438"/>
            <a:ext cx="8763000" cy="650875"/>
          </a:xfrm>
          <a:prstGeom prst="rect">
            <a:avLst/>
          </a:prstGeom>
          <a:noFill/>
          <a:ln w="9525">
            <a:noFill/>
          </a:ln>
        </p:spPr>
        <p:txBody>
          <a:bodyPr anchor="t"/>
          <a:lstStyle/>
          <a:p>
            <a:pPr algn="ctr"/>
            <a:r>
              <a:rPr lang="zh-CN" altLang="en-US" sz="4800" b="1" dirty="0">
                <a:latin typeface="微软雅黑" panose="020B0503020204020204" pitchFamily="34" charset="-122"/>
                <a:ea typeface="微软雅黑" panose="020B0503020204020204" pitchFamily="34" charset="-122"/>
              </a:rPr>
              <a:t> </a:t>
            </a:r>
            <a:r>
              <a:rPr lang="zh-CN" altLang="en-US" sz="3600" b="1" dirty="0">
                <a:latin typeface="华文中宋" panose="02010600040101010101" pitchFamily="2" charset="-122"/>
                <a:ea typeface="华文中宋" panose="02010600040101010101" pitchFamily="2" charset="-122"/>
              </a:rPr>
              <a:t>第二节 崇高的理想信念</a:t>
            </a:r>
          </a:p>
        </p:txBody>
      </p:sp>
      <p:sp>
        <p:nvSpPr>
          <p:cNvPr id="33801" name="AutoShape 102"/>
          <p:cNvSpPr/>
          <p:nvPr/>
        </p:nvSpPr>
        <p:spPr>
          <a:xfrm>
            <a:off x="3062288" y="4187825"/>
            <a:ext cx="5940425" cy="790575"/>
          </a:xfrm>
          <a:prstGeom prst="roundRect">
            <a:avLst>
              <a:gd name="adj" fmla="val 16667"/>
            </a:avLst>
          </a:prstGeom>
          <a:solidFill>
            <a:srgbClr val="A9C9FF"/>
          </a:solidFill>
          <a:ln w="28575" cap="flat" cmpd="sng">
            <a:solidFill>
              <a:schemeClr val="bg1"/>
            </a:solidFill>
            <a:prstDash val="solid"/>
            <a:miter/>
            <a:headEnd type="none" w="med" len="med"/>
            <a:tailEnd type="none" w="med" len="med"/>
          </a:ln>
        </p:spPr>
        <p:txBody>
          <a:bodyPr wrap="none" anchor="ctr"/>
          <a:lstStyle/>
          <a:p>
            <a:pPr marL="455930" indent="-455930" eaLnBrk="0" hangingPunct="0">
              <a:spcBef>
                <a:spcPct val="20000"/>
              </a:spcBef>
              <a:buFont typeface="Wingdings" panose="05000000000000000000" pitchFamily="2" charset="2"/>
              <a:buChar char="l"/>
            </a:pPr>
            <a:r>
              <a:rPr lang="zh-CN" altLang="en-US" sz="3200" b="1" dirty="0">
                <a:latin typeface="华文中宋" panose="02010600040101010101" pitchFamily="2" charset="-122"/>
                <a:ea typeface="华文中宋" panose="02010600040101010101" pitchFamily="2" charset="-122"/>
              </a:rPr>
              <a:t>胸怀共产主义远大理想</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90"/>
                                          </p:val>
                                        </p:tav>
                                        <p:tav tm="100000">
                                          <p:val>
                                            <p:fltVal val="0"/>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8"/>
          <p:cNvSpPr/>
          <p:nvPr/>
        </p:nvSpPr>
        <p:spPr>
          <a:xfrm>
            <a:off x="6207125" y="6134100"/>
            <a:ext cx="5984875" cy="723900"/>
          </a:xfrm>
          <a:custGeom>
            <a:avLst/>
            <a:gdLst>
              <a:gd name="txL" fmla="*/ 0 w 10000"/>
              <a:gd name="txT" fmla="*/ 0 h 10000"/>
              <a:gd name="txR" fmla="*/ 10000 w 10000"/>
              <a:gd name="txB" fmla="*/ 10000 h 10000"/>
            </a:gdLst>
            <a:ahLst/>
            <a:cxnLst>
              <a:cxn ang="0">
                <a:pos x="0" y="0"/>
              </a:cxn>
              <a:cxn ang="0">
                <a:pos x="5984632" y="0"/>
              </a:cxn>
              <a:cxn ang="0">
                <a:pos x="5984632" y="724243"/>
              </a:cxn>
              <a:cxn ang="0">
                <a:pos x="175350"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马克思为什么能成为千年伟人？</a:t>
            </a:r>
          </a:p>
        </p:txBody>
      </p:sp>
      <p:sp>
        <p:nvSpPr>
          <p:cNvPr id="35842"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3" name="标题 1"/>
          <p:cNvSpPr>
            <a:spLocks noGrp="1"/>
          </p:cNvSpPr>
          <p:nvPr>
            <p:ph type="title"/>
          </p:nvPr>
        </p:nvSpPr>
        <p:spPr>
          <a:xfrm>
            <a:off x="609600" y="268648"/>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思考与讨论</a:t>
            </a:r>
          </a:p>
        </p:txBody>
      </p:sp>
      <p:sp>
        <p:nvSpPr>
          <p:cNvPr id="35844" name="圆角矩形 60"/>
          <p:cNvSpPr/>
          <p:nvPr/>
        </p:nvSpPr>
        <p:spPr>
          <a:xfrm>
            <a:off x="2386013" y="134747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请思考并回答：</a:t>
            </a:r>
          </a:p>
        </p:txBody>
      </p:sp>
      <p:sp>
        <p:nvSpPr>
          <p:cNvPr id="35845" name="TextBox 2"/>
          <p:cNvSpPr txBox="1"/>
          <p:nvPr/>
        </p:nvSpPr>
        <p:spPr>
          <a:xfrm>
            <a:off x="5562600" y="1643063"/>
            <a:ext cx="4440238" cy="3970337"/>
          </a:xfrm>
          <a:prstGeom prst="rect">
            <a:avLst/>
          </a:prstGeom>
          <a:noFill/>
          <a:ln w="9525">
            <a:noFill/>
          </a:ln>
        </p:spPr>
        <p:txBody>
          <a:bodyPr anchor="t">
            <a:spAutoFit/>
          </a:bodyPr>
          <a:lstStyle/>
          <a:p>
            <a:pPr eaLnBrk="0" hangingPunct="0">
              <a:spcAft>
                <a:spcPts val="600"/>
              </a:spcAft>
            </a:pPr>
            <a:r>
              <a:rPr lang="en-US" altLang="zh-CN" sz="2800" dirty="0">
                <a:latin typeface="宋体" panose="02010600030101010101" pitchFamily="2" charset="-122"/>
                <a:ea typeface="宋体" panose="02010600030101010101" pitchFamily="2" charset="-122"/>
              </a:rPr>
              <a:t>1999</a:t>
            </a:r>
            <a:r>
              <a:rPr lang="zh-CN" altLang="en-US" sz="2800" dirty="0">
                <a:latin typeface="宋体" panose="02010600030101010101" pitchFamily="2" charset="-122"/>
                <a:ea typeface="宋体" panose="02010600030101010101" pitchFamily="2" charset="-122"/>
              </a:rPr>
              <a:t>年，英国剑桥大学文理学院教授们在千禧之年来临之际，组织评选了一个“千年第一思想家”，结果马克思位居第一，成为</a:t>
            </a:r>
            <a:r>
              <a:rPr lang="zh-CN" altLang="en-US" sz="2800" dirty="0">
                <a:solidFill>
                  <a:srgbClr val="FF0000"/>
                </a:solidFill>
                <a:latin typeface="宋体" panose="02010600030101010101" pitchFamily="2" charset="-122"/>
                <a:ea typeface="宋体" panose="02010600030101010101" pitchFamily="2" charset="-122"/>
                <a:hlinkClick r:id="rId2" action="ppaction://hlinkfile"/>
              </a:rPr>
              <a:t>千年伟人</a:t>
            </a:r>
            <a:r>
              <a:rPr lang="zh-CN" altLang="en-US" sz="2800" dirty="0">
                <a:latin typeface="宋体" panose="02010600030101010101" pitchFamily="2" charset="-122"/>
                <a:ea typeface="宋体" panose="02010600030101010101" pitchFamily="2" charset="-122"/>
              </a:rPr>
              <a:t>，大家习惯公认第一的爱因斯坦却屈居第二。这个现象说明了什么？</a:t>
            </a:r>
          </a:p>
        </p:txBody>
      </p:sp>
      <p:pic>
        <p:nvPicPr>
          <p:cNvPr id="35846" name="图片 5"/>
          <p:cNvPicPr>
            <a:picLocks noChangeAspect="1"/>
          </p:cNvPicPr>
          <p:nvPr/>
        </p:nvPicPr>
        <p:blipFill>
          <a:blip r:embed="rId3" cstate="print"/>
          <a:stretch>
            <a:fillRect/>
          </a:stretch>
        </p:blipFill>
        <p:spPr>
          <a:xfrm>
            <a:off x="2655888" y="2127250"/>
            <a:ext cx="2636837" cy="325437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2144713" y="334963"/>
            <a:ext cx="8132763" cy="790575"/>
          </a:xfrm>
          <a:solidFill>
            <a:schemeClr val="bg2">
              <a:lumMod val="90000"/>
            </a:schemeClr>
          </a:solidFill>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马克思为什么是对的</a:t>
            </a:r>
          </a:p>
        </p:txBody>
      </p:sp>
      <p:sp>
        <p:nvSpPr>
          <p:cNvPr id="36866"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6867" name="内容占位符 3"/>
          <p:cNvPicPr>
            <a:picLocks noGrp="1" noChangeAspect="1"/>
          </p:cNvPicPr>
          <p:nvPr>
            <p:ph idx="1"/>
          </p:nvPr>
        </p:nvPicPr>
        <p:blipFill>
          <a:blip r:embed="rId2" cstate="print"/>
          <a:stretch>
            <a:fillRect/>
          </a:stretch>
        </p:blipFill>
        <p:spPr>
          <a:xfrm>
            <a:off x="2654300" y="1901825"/>
            <a:ext cx="3019425" cy="3335338"/>
          </a:xfrm>
        </p:spPr>
      </p:pic>
      <p:pic>
        <p:nvPicPr>
          <p:cNvPr id="36868" name="图片 5"/>
          <p:cNvPicPr>
            <a:picLocks noChangeAspect="1"/>
          </p:cNvPicPr>
          <p:nvPr/>
        </p:nvPicPr>
        <p:blipFill>
          <a:blip r:embed="rId3" cstate="print"/>
          <a:srcRect l="24968" r="25128"/>
          <a:stretch>
            <a:fillRect/>
          </a:stretch>
        </p:blipFill>
        <p:spPr>
          <a:xfrm>
            <a:off x="6515100" y="1751013"/>
            <a:ext cx="2420938" cy="3636962"/>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马克思主义体现了科学性和革命性的统一</a:t>
            </a:r>
          </a:p>
        </p:txBody>
      </p:sp>
      <p:sp>
        <p:nvSpPr>
          <p:cNvPr id="37890" name="内容占位符 2"/>
          <p:cNvSpPr>
            <a:spLocks noGrp="1"/>
          </p:cNvSpPr>
          <p:nvPr>
            <p:ph idx="1"/>
          </p:nvPr>
        </p:nvSpPr>
        <p:spPr>
          <a:xfrm>
            <a:off x="1966913" y="2309813"/>
            <a:ext cx="4192587" cy="3586162"/>
          </a:xfrm>
        </p:spPr>
        <p:txBody>
          <a:bodyPr vert="horz" wrap="square" lIns="91440" tIns="45720" rIns="91440" bIns="45720" anchor="t"/>
          <a:lstStyle/>
          <a:p>
            <a:pPr marL="0" indent="0">
              <a:lnSpc>
                <a:spcPts val="3365"/>
              </a:lnSpc>
              <a:spcAft>
                <a:spcPts val="600"/>
              </a:spcAft>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马克思主义深刻揭示了自然界、人类社会、人类思维发展的普遍规律，为人类社会发展进步指明了方向。</a:t>
            </a:r>
            <a:endParaRPr lang="zh-CN" altLang="en-US" sz="2800" dirty="0"/>
          </a:p>
        </p:txBody>
      </p:sp>
      <p:sp>
        <p:nvSpPr>
          <p:cNvPr id="37891"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37892"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7893" name="图片 1"/>
          <p:cNvPicPr>
            <a:picLocks noChangeAspect="1"/>
          </p:cNvPicPr>
          <p:nvPr/>
        </p:nvPicPr>
        <p:blipFill>
          <a:blip r:embed="rId2" cstate="print"/>
          <a:stretch>
            <a:fillRect/>
          </a:stretch>
        </p:blipFill>
        <p:spPr>
          <a:xfrm>
            <a:off x="6159500" y="2298700"/>
            <a:ext cx="3879850" cy="2541588"/>
          </a:xfrm>
          <a:prstGeom prst="rect">
            <a:avLst/>
          </a:prstGeom>
          <a:noFill/>
          <a:ln w="9525">
            <a:noFill/>
          </a:ln>
        </p:spPr>
      </p:pic>
      <p:sp>
        <p:nvSpPr>
          <p:cNvPr id="37894"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）人类发展的方向</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609600" y="704088"/>
            <a:ext cx="10972800" cy="754598"/>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马克思主义体现了科学性和革命性的统一</a:t>
            </a:r>
          </a:p>
        </p:txBody>
      </p:sp>
      <p:sp>
        <p:nvSpPr>
          <p:cNvPr id="38914" name="内容占位符 2"/>
          <p:cNvSpPr>
            <a:spLocks noGrp="1"/>
          </p:cNvSpPr>
          <p:nvPr>
            <p:ph idx="1"/>
          </p:nvPr>
        </p:nvSpPr>
        <p:spPr>
          <a:xfrm>
            <a:off x="1943100" y="2092325"/>
            <a:ext cx="4298950" cy="3913188"/>
          </a:xfrm>
        </p:spPr>
        <p:txBody>
          <a:bodyPr vert="horz" wrap="square" lIns="91440" tIns="45720" rIns="91440" bIns="45720" anchor="t"/>
          <a:lstStyle/>
          <a:p>
            <a:pPr marL="0" indent="0">
              <a:lnSpc>
                <a:spcPts val="3365"/>
              </a:lnSpc>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马克思主义坚持实现人民解放、维护人民利益的立场，以实现人的自由而全面的发展和全人类解放为己任，反映了人类对于理想社会的美好憧憬。</a:t>
            </a:r>
            <a:endParaRPr lang="en-US" altLang="zh-CN" sz="2800" dirty="0">
              <a:latin typeface="宋体" panose="02010600030101010101" pitchFamily="2" charset="-122"/>
              <a:ea typeface="宋体" panose="02010600030101010101" pitchFamily="2" charset="-122"/>
            </a:endParaRPr>
          </a:p>
        </p:txBody>
      </p:sp>
      <p:sp>
        <p:nvSpPr>
          <p:cNvPr id="38915"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38916"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8917" name="图片 2"/>
          <p:cNvPicPr>
            <a:picLocks noChangeAspect="1"/>
          </p:cNvPicPr>
          <p:nvPr/>
        </p:nvPicPr>
        <p:blipFill>
          <a:blip r:embed="rId2" cstate="print"/>
          <a:srcRect l="4610" r="10703"/>
          <a:stretch>
            <a:fillRect/>
          </a:stretch>
        </p:blipFill>
        <p:spPr>
          <a:xfrm>
            <a:off x="6296025" y="2268538"/>
            <a:ext cx="3630613" cy="2338387"/>
          </a:xfrm>
          <a:prstGeom prst="rect">
            <a:avLst/>
          </a:prstGeom>
          <a:noFill/>
          <a:ln w="9525">
            <a:noFill/>
          </a:ln>
        </p:spPr>
      </p:pic>
      <p:sp>
        <p:nvSpPr>
          <p:cNvPr id="38918"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）人的全面发展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062494" y="760202"/>
            <a:ext cx="1722385" cy="2759730"/>
            <a:chOff x="471900" y="1342594"/>
            <a:chExt cx="1291789" cy="2069797"/>
          </a:xfrm>
          <a:effectLst>
            <a:outerShdw blurRad="50800" dist="38100" dir="2700000" algn="tl" rotWithShape="0">
              <a:prstClr val="black">
                <a:alpha val="40000"/>
              </a:prstClr>
            </a:outerShdw>
          </a:effectLst>
        </p:grpSpPr>
        <p:sp>
          <p:nvSpPr>
            <p:cNvPr id="26" name="TextBox 25"/>
            <p:cNvSpPr txBox="1"/>
            <p:nvPr/>
          </p:nvSpPr>
          <p:spPr>
            <a:xfrm>
              <a:off x="471900" y="1342594"/>
              <a:ext cx="1246495" cy="2069797"/>
            </a:xfrm>
            <a:prstGeom prst="rect">
              <a:avLst/>
            </a:prstGeom>
            <a:noFill/>
          </p:spPr>
          <p:txBody>
            <a:bodyPr vert="eaVert"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9600" b="1" i="0" u="none" strike="noStrike" kern="1200" cap="none" spc="800" normalizeH="0" baseline="0" noProof="0" dirty="0" smtClean="0">
                  <a:ln>
                    <a:noFill/>
                  </a:ln>
                  <a:solidFill>
                    <a:srgbClr val="66CCFF"/>
                  </a:solidFill>
                  <a:effectLst/>
                  <a:uLnTx/>
                  <a:uFillTx/>
                  <a:latin typeface="微软雅黑" panose="020B0503020204020204" pitchFamily="34" charset="-122"/>
                  <a:ea typeface="微软雅黑" panose="020B0503020204020204" pitchFamily="34" charset="-122"/>
                  <a:cs typeface="+mn-cs"/>
                </a:rPr>
                <a:t>目录</a:t>
              </a:r>
              <a:endParaRPr kumimoji="0" lang="zh-CN" altLang="en-US" sz="9600" b="1" i="0" u="none" strike="noStrike" kern="1200" cap="none" spc="800" normalizeH="0" baseline="0" noProof="0" dirty="0">
                <a:ln>
                  <a:noFill/>
                </a:ln>
                <a:solidFill>
                  <a:srgbClr val="66CCFF"/>
                </a:solidFill>
                <a:effectLst/>
                <a:uLnTx/>
                <a:uFillTx/>
                <a:latin typeface="微软雅黑" panose="020B0503020204020204" pitchFamily="34" charset="-122"/>
                <a:ea typeface="微软雅黑" panose="020B0503020204020204" pitchFamily="34" charset="-122"/>
                <a:cs typeface="+mn-cs"/>
              </a:endParaRPr>
            </a:p>
          </p:txBody>
        </p:sp>
        <p:sp>
          <p:nvSpPr>
            <p:cNvPr id="27" name="TextBox 26"/>
            <p:cNvSpPr txBox="1"/>
            <p:nvPr/>
          </p:nvSpPr>
          <p:spPr>
            <a:xfrm>
              <a:off x="1417440" y="2092662"/>
              <a:ext cx="346249" cy="867545"/>
            </a:xfrm>
            <a:prstGeom prst="rect">
              <a:avLst/>
            </a:prstGeom>
            <a:noFill/>
          </p:spPr>
          <p:txBody>
            <a:bodyPr vert="eaVert"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200" normalizeH="0" baseline="0" noProof="0" dirty="0" smtClean="0">
                  <a:ln>
                    <a:noFill/>
                  </a:ln>
                  <a:solidFill>
                    <a:srgbClr val="66CCFF"/>
                  </a:solidFill>
                  <a:effectLst/>
                  <a:uLnTx/>
                  <a:uFillTx/>
                  <a:latin typeface="Arial" panose="020B0604020202020204" pitchFamily="34" charset="0"/>
                  <a:ea typeface="微软雅黑" panose="020B0503020204020204" pitchFamily="34" charset="-122"/>
                  <a:cs typeface="Arial" panose="020B0604020202020204" pitchFamily="34" charset="0"/>
                </a:rPr>
                <a:t>CONTENTS</a:t>
              </a:r>
              <a:endParaRPr kumimoji="0" lang="zh-CN" altLang="en-US" sz="1800" b="1" i="0" u="none" strike="noStrike" kern="1200" cap="none" spc="-200" normalizeH="0" baseline="0" noProof="0" dirty="0">
                <a:ln>
                  <a:noFill/>
                </a:ln>
                <a:solidFill>
                  <a:srgbClr val="66CC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9219" name="组合 1"/>
          <p:cNvGrpSpPr/>
          <p:nvPr/>
        </p:nvGrpSpPr>
        <p:grpSpPr>
          <a:xfrm>
            <a:off x="4230688" y="1539875"/>
            <a:ext cx="7011987" cy="3233738"/>
            <a:chOff x="5039883" y="1540085"/>
            <a:chExt cx="7011682" cy="3233065"/>
          </a:xfrm>
        </p:grpSpPr>
        <p:grpSp>
          <p:nvGrpSpPr>
            <p:cNvPr id="9220" name="组合 15"/>
            <p:cNvGrpSpPr/>
            <p:nvPr/>
          </p:nvGrpSpPr>
          <p:grpSpPr>
            <a:xfrm>
              <a:off x="5039883" y="1540085"/>
              <a:ext cx="4837926" cy="640777"/>
              <a:chOff x="4247965" y="2226784"/>
              <a:chExt cx="4184791" cy="554578"/>
            </a:xfrm>
          </p:grpSpPr>
          <p:sp>
            <p:nvSpPr>
              <p:cNvPr id="9221" name="TextBox 46"/>
              <p:cNvSpPr txBox="1"/>
              <p:nvPr/>
            </p:nvSpPr>
            <p:spPr>
              <a:xfrm>
                <a:off x="4856457" y="2273215"/>
                <a:ext cx="3576299" cy="452835"/>
              </a:xfrm>
              <a:prstGeom prst="rect">
                <a:avLst/>
              </a:prstGeom>
              <a:noFill/>
              <a:ln w="9525">
                <a:noFill/>
              </a:ln>
            </p:spPr>
            <p:txBody>
              <a:bodyPr wrap="none" anchor="t">
                <a:spAutoFit/>
              </a:bodyPr>
              <a:lstStyle/>
              <a:p>
                <a:pPr eaLnBrk="0" hangingPunct="0"/>
                <a:r>
                  <a:rPr lang="zh-CN" altLang="en-US" sz="2800" b="1" dirty="0">
                    <a:latin typeface="宋体" panose="02010600030101010101" pitchFamily="2" charset="-122"/>
                    <a:ea typeface="宋体" panose="02010600030101010101" pitchFamily="2" charset="-122"/>
                  </a:rPr>
                  <a:t>理想信念的内涵及重要性</a:t>
                </a:r>
              </a:p>
            </p:txBody>
          </p:sp>
          <p:sp>
            <p:nvSpPr>
              <p:cNvPr id="48" name="圆角矩形​​ 10"/>
              <p:cNvSpPr>
                <a:spLocks noChangeArrowheads="1"/>
              </p:cNvSpPr>
              <p:nvPr/>
            </p:nvSpPr>
            <p:spPr bwMode="auto">
              <a:xfrm>
                <a:off x="4247965" y="2226784"/>
                <a:ext cx="554833" cy="554578"/>
              </a:xfrm>
              <a:prstGeom prst="roundRect">
                <a:avLst>
                  <a:gd name="adj" fmla="val 16667"/>
                </a:avLst>
              </a:prstGeom>
              <a:solidFill>
                <a:schemeClr val="accent2">
                  <a:lumMod val="60000"/>
                  <a:lumOff val="40000"/>
                </a:schemeClr>
              </a:solidFill>
              <a:ln w="25400" algn="ctr">
                <a:solidFill>
                  <a:schemeClr val="accent2"/>
                </a:solidFill>
                <a:rou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Arial" panose="020B0604020202020204" pitchFamily="34" charset="0"/>
                    <a:sym typeface="+mn-ea"/>
                  </a:rPr>
                  <a:t>1</a:t>
                </a:r>
                <a:endParaRPr kumimoji="0" lang="zh-CN" altLang="en-US" sz="3200" b="0" i="0" u="none" strike="noStrike" kern="1200" cap="none" spc="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Arial" panose="020B0604020202020204" pitchFamily="34" charset="0"/>
                  <a:sym typeface="+mn-ea"/>
                </a:endParaRPr>
              </a:p>
            </p:txBody>
          </p:sp>
        </p:grpSp>
        <p:grpSp>
          <p:nvGrpSpPr>
            <p:cNvPr id="9223" name="组合 15"/>
            <p:cNvGrpSpPr/>
            <p:nvPr/>
          </p:nvGrpSpPr>
          <p:grpSpPr>
            <a:xfrm>
              <a:off x="5231905" y="2404181"/>
              <a:ext cx="3401635" cy="640777"/>
              <a:chOff x="4247965" y="2226784"/>
              <a:chExt cx="2942407" cy="554578"/>
            </a:xfrm>
          </p:grpSpPr>
          <p:sp>
            <p:nvSpPr>
              <p:cNvPr id="9224" name="TextBox 49"/>
              <p:cNvSpPr txBox="1"/>
              <p:nvPr/>
            </p:nvSpPr>
            <p:spPr>
              <a:xfrm>
                <a:off x="4856457" y="2273215"/>
                <a:ext cx="2333915" cy="452835"/>
              </a:xfrm>
              <a:prstGeom prst="rect">
                <a:avLst/>
              </a:prstGeom>
              <a:noFill/>
              <a:ln w="9525">
                <a:noFill/>
              </a:ln>
            </p:spPr>
            <p:txBody>
              <a:bodyPr wrap="none" anchor="t">
                <a:spAutoFit/>
              </a:bodyPr>
              <a:lstStyle/>
              <a:p>
                <a:pPr eaLnBrk="0" hangingPunct="0"/>
                <a:r>
                  <a:rPr lang="zh-CN" altLang="en-US" sz="2800" b="1" dirty="0">
                    <a:latin typeface="宋体" panose="02010600030101010101" pitchFamily="2" charset="-122"/>
                    <a:ea typeface="宋体" panose="02010600030101010101" pitchFamily="2" charset="-122"/>
                  </a:rPr>
                  <a:t>崇高的理想信念</a:t>
                </a:r>
              </a:p>
            </p:txBody>
          </p:sp>
          <p:sp>
            <p:nvSpPr>
              <p:cNvPr id="9225" name="圆角矩形​​ 10"/>
              <p:cNvSpPr/>
              <p:nvPr/>
            </p:nvSpPr>
            <p:spPr>
              <a:xfrm>
                <a:off x="4247965" y="2226784"/>
                <a:ext cx="554833" cy="554578"/>
              </a:xfrm>
              <a:prstGeom prst="roundRect">
                <a:avLst>
                  <a:gd name="adj" fmla="val 16667"/>
                </a:avLst>
              </a:prstGeom>
              <a:solidFill>
                <a:srgbClr val="66CCFF"/>
              </a:solidFill>
              <a:ln w="25400" cap="flat" cmpd="sng">
                <a:solidFill>
                  <a:schemeClr val="accent2"/>
                </a:solidFill>
                <a:prstDash val="solid"/>
                <a:round/>
                <a:headEnd type="none" w="med" len="med"/>
                <a:tailEnd type="none" w="med" len="med"/>
              </a:ln>
            </p:spPr>
            <p:txBody>
              <a:bodyPr anchor="ctr"/>
              <a:lstStyle/>
              <a:p>
                <a:pPr algn="ctr" eaLnBrk="0" hangingPunct="0"/>
                <a:r>
                  <a:rPr lang="en-US" altLang="zh-CN" sz="3200" dirty="0">
                    <a:solidFill>
                      <a:srgbClr val="FFFFFF"/>
                    </a:solidFill>
                    <a:latin typeface="Arial" panose="020B0604020202020204" pitchFamily="34" charset="0"/>
                    <a:ea typeface="微软雅黑" panose="020B0503020204020204" pitchFamily="34" charset="-122"/>
                  </a:rPr>
                  <a:t>2</a:t>
                </a:r>
                <a:endParaRPr lang="zh-CN" altLang="en-US" sz="3200" dirty="0">
                  <a:solidFill>
                    <a:srgbClr val="FFFFFF"/>
                  </a:solidFill>
                  <a:latin typeface="Arial" panose="020B0604020202020204" pitchFamily="34" charset="0"/>
                  <a:ea typeface="Arial" panose="020B0604020202020204" pitchFamily="34" charset="0"/>
                </a:endParaRPr>
              </a:p>
            </p:txBody>
          </p:sp>
        </p:grpSp>
        <p:grpSp>
          <p:nvGrpSpPr>
            <p:cNvPr id="9226" name="组合 15"/>
            <p:cNvGrpSpPr/>
            <p:nvPr/>
          </p:nvGrpSpPr>
          <p:grpSpPr>
            <a:xfrm>
              <a:off x="5418277" y="3268277"/>
              <a:ext cx="6633288" cy="640777"/>
              <a:chOff x="4247965" y="2226784"/>
              <a:chExt cx="5737775" cy="554578"/>
            </a:xfrm>
          </p:grpSpPr>
          <p:sp>
            <p:nvSpPr>
              <p:cNvPr id="9227" name="TextBox 52"/>
              <p:cNvSpPr txBox="1"/>
              <p:nvPr/>
            </p:nvSpPr>
            <p:spPr>
              <a:xfrm>
                <a:off x="4856456" y="2273215"/>
                <a:ext cx="5129284" cy="452835"/>
              </a:xfrm>
              <a:prstGeom prst="rect">
                <a:avLst/>
              </a:prstGeom>
              <a:noFill/>
              <a:ln w="9525">
                <a:noFill/>
              </a:ln>
            </p:spPr>
            <p:txBody>
              <a:bodyPr wrap="none" anchor="t">
                <a:spAutoFit/>
              </a:bodyPr>
              <a:lstStyle/>
              <a:p>
                <a:pPr eaLnBrk="0" hangingPunct="0"/>
                <a:r>
                  <a:rPr lang="zh-CN" altLang="en-US" sz="2800" b="1" dirty="0">
                    <a:latin typeface="宋体" panose="02010600030101010101" pitchFamily="2" charset="-122"/>
                    <a:ea typeface="宋体" panose="02010600030101010101" pitchFamily="2" charset="-122"/>
                  </a:rPr>
                  <a:t>在实现中国梦的实践中放飞青春梦想</a:t>
                </a:r>
              </a:p>
            </p:txBody>
          </p:sp>
          <p:sp>
            <p:nvSpPr>
              <p:cNvPr id="9228" name="圆角矩形​​ 10"/>
              <p:cNvSpPr/>
              <p:nvPr/>
            </p:nvSpPr>
            <p:spPr>
              <a:xfrm>
                <a:off x="4247965" y="2226784"/>
                <a:ext cx="554833" cy="554578"/>
              </a:xfrm>
              <a:prstGeom prst="roundRect">
                <a:avLst>
                  <a:gd name="adj" fmla="val 16667"/>
                </a:avLst>
              </a:prstGeom>
              <a:solidFill>
                <a:srgbClr val="66CCFF"/>
              </a:solidFill>
              <a:ln w="25400" cap="flat" cmpd="sng">
                <a:solidFill>
                  <a:schemeClr val="accent2"/>
                </a:solidFill>
                <a:prstDash val="solid"/>
                <a:round/>
                <a:headEnd type="none" w="med" len="med"/>
                <a:tailEnd type="none" w="med" len="med"/>
              </a:ln>
            </p:spPr>
            <p:txBody>
              <a:bodyPr anchor="ctr"/>
              <a:lstStyle/>
              <a:p>
                <a:pPr algn="ctr" eaLnBrk="0" hangingPunct="0"/>
                <a:r>
                  <a:rPr lang="en-US" altLang="zh-CN" sz="3200" dirty="0">
                    <a:solidFill>
                      <a:srgbClr val="FFFFFF"/>
                    </a:solidFill>
                    <a:latin typeface="Arial" panose="020B0604020202020204" pitchFamily="34" charset="0"/>
                    <a:ea typeface="微软雅黑" panose="020B0503020204020204" pitchFamily="34" charset="-122"/>
                  </a:rPr>
                  <a:t>3</a:t>
                </a:r>
                <a:endParaRPr lang="zh-CN" altLang="en-US" sz="3200" dirty="0">
                  <a:solidFill>
                    <a:srgbClr val="FFFFFF"/>
                  </a:solidFill>
                  <a:latin typeface="Arial" panose="020B0604020202020204" pitchFamily="34" charset="0"/>
                  <a:ea typeface="Arial" panose="020B0604020202020204" pitchFamily="34" charset="0"/>
                </a:endParaRPr>
              </a:p>
            </p:txBody>
          </p:sp>
        </p:grpSp>
        <p:grpSp>
          <p:nvGrpSpPr>
            <p:cNvPr id="9229" name="组合 15"/>
            <p:cNvGrpSpPr/>
            <p:nvPr/>
          </p:nvGrpSpPr>
          <p:grpSpPr>
            <a:xfrm>
              <a:off x="5627603" y="4132373"/>
              <a:ext cx="1876312" cy="640777"/>
              <a:chOff x="4247965" y="2226784"/>
              <a:chExt cx="1623006" cy="554578"/>
            </a:xfrm>
          </p:grpSpPr>
          <p:sp>
            <p:nvSpPr>
              <p:cNvPr id="9230" name="TextBox 55"/>
              <p:cNvSpPr txBox="1"/>
              <p:nvPr/>
            </p:nvSpPr>
            <p:spPr>
              <a:xfrm>
                <a:off x="4856457" y="2273215"/>
                <a:ext cx="1014514" cy="451659"/>
              </a:xfrm>
              <a:prstGeom prst="rect">
                <a:avLst/>
              </a:prstGeom>
              <a:noFill/>
              <a:ln w="9525">
                <a:noFill/>
              </a:ln>
            </p:spPr>
            <p:txBody>
              <a:bodyPr wrap="none" anchor="t">
                <a:spAutoFit/>
              </a:bodyPr>
              <a:lstStyle/>
              <a:p>
                <a:pPr eaLnBrk="0" hangingPunct="0"/>
                <a:r>
                  <a:rPr lang="zh-CN" altLang="en-US" sz="2800" b="1" dirty="0">
                    <a:latin typeface="宋体" panose="02010600030101010101" pitchFamily="2" charset="-122"/>
                    <a:ea typeface="宋体" panose="02010600030101010101" pitchFamily="2" charset="-122"/>
                  </a:rPr>
                  <a:t>阅读与思考</a:t>
                </a:r>
              </a:p>
            </p:txBody>
          </p:sp>
          <p:sp>
            <p:nvSpPr>
              <p:cNvPr id="9231" name="圆角矩形​​ 10"/>
              <p:cNvSpPr/>
              <p:nvPr/>
            </p:nvSpPr>
            <p:spPr>
              <a:xfrm>
                <a:off x="4247965" y="2226784"/>
                <a:ext cx="554833" cy="554578"/>
              </a:xfrm>
              <a:prstGeom prst="roundRect">
                <a:avLst>
                  <a:gd name="adj" fmla="val 16667"/>
                </a:avLst>
              </a:prstGeom>
              <a:solidFill>
                <a:srgbClr val="66CCFF"/>
              </a:solidFill>
              <a:ln w="25400" cap="flat" cmpd="sng">
                <a:solidFill>
                  <a:schemeClr val="accent2"/>
                </a:solidFill>
                <a:prstDash val="solid"/>
                <a:round/>
                <a:headEnd type="none" w="med" len="med"/>
                <a:tailEnd type="none" w="med" len="med"/>
              </a:ln>
            </p:spPr>
            <p:txBody>
              <a:bodyPr anchor="ctr"/>
              <a:lstStyle/>
              <a:p>
                <a:pPr algn="ctr" eaLnBrk="0" hangingPunct="0"/>
                <a:r>
                  <a:rPr lang="en-US" altLang="zh-CN" sz="3200" dirty="0">
                    <a:solidFill>
                      <a:srgbClr val="FFFFFF"/>
                    </a:solidFill>
                    <a:latin typeface="Arial" panose="020B0604020202020204" pitchFamily="34" charset="0"/>
                    <a:ea typeface="微软雅黑" panose="020B0503020204020204" pitchFamily="34" charset="-122"/>
                  </a:rPr>
                  <a:t>4</a:t>
                </a:r>
                <a:endParaRPr lang="zh-CN" altLang="en-US" sz="3200" dirty="0">
                  <a:solidFill>
                    <a:srgbClr val="FFFFFF"/>
                  </a:solidFill>
                  <a:latin typeface="Arial" panose="020B0604020202020204" pitchFamily="34" charset="0"/>
                  <a:ea typeface="Arial" panose="020B0604020202020204" pitchFamily="34" charset="0"/>
                </a:endParaRPr>
              </a:p>
            </p:txBody>
          </p:sp>
        </p:grpSp>
      </p:gr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a:xfrm>
            <a:off x="609600" y="704088"/>
            <a:ext cx="7475034"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马克思主义体现了科学性和革命性的统一</a:t>
            </a:r>
          </a:p>
        </p:txBody>
      </p:sp>
      <p:sp>
        <p:nvSpPr>
          <p:cNvPr id="39938" name="内容占位符 2"/>
          <p:cNvSpPr>
            <a:spLocks noGrp="1"/>
          </p:cNvSpPr>
          <p:nvPr>
            <p:ph idx="1"/>
          </p:nvPr>
        </p:nvSpPr>
        <p:spPr>
          <a:xfrm>
            <a:off x="1966913" y="2309813"/>
            <a:ext cx="4192587" cy="3586162"/>
          </a:xfrm>
        </p:spPr>
        <p:txBody>
          <a:bodyPr vert="horz" wrap="square" lIns="91440" tIns="45720" rIns="91440" bIns="45720" anchor="t"/>
          <a:lstStyle/>
          <a:p>
            <a:pPr marL="0" indent="0">
              <a:lnSpc>
                <a:spcPts val="3365"/>
              </a:lnSpc>
              <a:spcAft>
                <a:spcPts val="600"/>
              </a:spcAft>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马克思主义揭示了事物的本质、内在联系及发展规律，是“伟大的认识工具”，是人们观察世界、分析问题的有力思想武器。</a:t>
            </a:r>
            <a:endParaRPr lang="zh-CN" altLang="en-US" sz="2800" dirty="0"/>
          </a:p>
        </p:txBody>
      </p:sp>
      <p:sp>
        <p:nvSpPr>
          <p:cNvPr id="39939"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39940"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41"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）伟大认识工具</a:t>
            </a:r>
          </a:p>
        </p:txBody>
      </p:sp>
      <p:pic>
        <p:nvPicPr>
          <p:cNvPr id="39942" name="图片 2"/>
          <p:cNvPicPr>
            <a:picLocks noChangeAspect="1"/>
          </p:cNvPicPr>
          <p:nvPr/>
        </p:nvPicPr>
        <p:blipFill>
          <a:blip r:embed="rId2" cstate="print"/>
          <a:srcRect l="17365"/>
          <a:stretch>
            <a:fillRect/>
          </a:stretch>
        </p:blipFill>
        <p:spPr>
          <a:xfrm>
            <a:off x="6448425" y="2382838"/>
            <a:ext cx="3516313" cy="212725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a:xfrm>
            <a:off x="609600" y="704088"/>
            <a:ext cx="10972800" cy="861187"/>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马克思主义具有鲜明的实践品格</a:t>
            </a:r>
          </a:p>
        </p:txBody>
      </p:sp>
      <p:sp>
        <p:nvSpPr>
          <p:cNvPr id="40962" name="内容占位符 2"/>
          <p:cNvSpPr>
            <a:spLocks noGrp="1"/>
          </p:cNvSpPr>
          <p:nvPr>
            <p:ph idx="1"/>
          </p:nvPr>
        </p:nvSpPr>
        <p:spPr>
          <a:xfrm>
            <a:off x="1966913" y="2309813"/>
            <a:ext cx="4481512" cy="3586162"/>
          </a:xfrm>
        </p:spPr>
        <p:txBody>
          <a:bodyPr vert="horz" wrap="square" lIns="91440" tIns="45720" rIns="91440" bIns="45720" anchor="t"/>
          <a:lstStyle/>
          <a:p>
            <a:pPr marL="0" indent="0">
              <a:lnSpc>
                <a:spcPts val="3365"/>
              </a:lnSpc>
              <a:spcAft>
                <a:spcPts val="600"/>
              </a:spcAft>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哲学家们只是用不同的方式解释世界，而问题在于改变世界。</a:t>
            </a:r>
            <a:endParaRPr lang="en-US" altLang="zh-CN" sz="2800" dirty="0">
              <a:latin typeface="宋体" panose="02010600030101010101" pitchFamily="2" charset="-122"/>
              <a:ea typeface="宋体" panose="02010600030101010101" pitchFamily="2" charset="-122"/>
            </a:endParaRPr>
          </a:p>
          <a:p>
            <a:pPr marL="0" indent="0">
              <a:lnSpc>
                <a:spcPts val="3365"/>
              </a:lnSpc>
              <a:spcAft>
                <a:spcPts val="600"/>
              </a:spcAft>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卡尔</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马克思</a:t>
            </a:r>
          </a:p>
        </p:txBody>
      </p:sp>
      <p:sp>
        <p:nvSpPr>
          <p:cNvPr id="40963"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40964"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0965" name="图片 1"/>
          <p:cNvPicPr>
            <a:picLocks noChangeAspect="1"/>
          </p:cNvPicPr>
          <p:nvPr/>
        </p:nvPicPr>
        <p:blipFill>
          <a:blip r:embed="rId2" cstate="print"/>
          <a:stretch>
            <a:fillRect/>
          </a:stretch>
        </p:blipFill>
        <p:spPr>
          <a:xfrm>
            <a:off x="6713538" y="1758950"/>
            <a:ext cx="3143250" cy="3621088"/>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a:spLocks noGrp="1"/>
          </p:cNvSpPr>
          <p:nvPr>
            <p:ph type="title"/>
          </p:nvPr>
        </p:nvSpPr>
        <p:spPr>
          <a:xfrm>
            <a:off x="609600" y="704088"/>
            <a:ext cx="10972800" cy="861187"/>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马克思主义具有鲜明的实践品格</a:t>
            </a:r>
          </a:p>
        </p:txBody>
      </p:sp>
      <p:sp>
        <p:nvSpPr>
          <p:cNvPr id="41986"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41987" name="AutoShape 4"/>
          <p:cNvSpPr/>
          <p:nvPr/>
        </p:nvSpPr>
        <p:spPr>
          <a:xfrm>
            <a:off x="1895475" y="1565275"/>
            <a:ext cx="8461375"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8" name="内容占位符 10"/>
          <p:cNvSpPr>
            <a:spLocks noGrp="1"/>
          </p:cNvSpPr>
          <p:nvPr>
            <p:ph idx="1"/>
          </p:nvPr>
        </p:nvSpPr>
        <p:spPr>
          <a:xfrm>
            <a:off x="1635125" y="1652588"/>
            <a:ext cx="8793163" cy="4525962"/>
          </a:xfrm>
        </p:spPr>
        <p:txBody>
          <a:bodyPr vert="horz" wrap="square" lIns="91440" tIns="45720" rIns="91440" bIns="45720" anchor="t"/>
          <a:lstStyle/>
          <a:p>
            <a:pPr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马克思主义是实践的理论，指引着人民改造世界的行动</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马克思主义不是书斋里的学问，而是为了改变人民历史命运而创立的，是在人民求解放的实践中形成的，也是在人民求解放的实践中丰富和发展的，为人民认识世界、改造世界提供了强大精神力量。</a:t>
            </a:r>
            <a:endParaRPr lang="en-US" altLang="zh-CN" sz="2800" dirty="0">
              <a:latin typeface="宋体" panose="02010600030101010101" pitchFamily="2" charset="-122"/>
              <a:ea typeface="宋体" panose="02010600030101010101" pitchFamily="2" charset="-122"/>
            </a:endParaRPr>
          </a:p>
          <a:p>
            <a:pPr indent="0">
              <a:buNone/>
            </a:pPr>
            <a:r>
              <a:rPr lang="zh-CN"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习近平：在纪念马克思诞辰</a:t>
            </a:r>
            <a:r>
              <a:rPr lang="en-US" altLang="zh-CN" sz="2800" dirty="0">
                <a:latin typeface="宋体" panose="02010600030101010101" pitchFamily="2" charset="-122"/>
                <a:ea typeface="宋体" panose="02010600030101010101" pitchFamily="2" charset="-122"/>
              </a:rPr>
              <a:t>200</a:t>
            </a:r>
            <a:r>
              <a:rPr lang="zh-CN" altLang="en-US" sz="2800" dirty="0">
                <a:latin typeface="宋体" panose="02010600030101010101" pitchFamily="2" charset="-122"/>
                <a:ea typeface="宋体" panose="02010600030101010101" pitchFamily="2" charset="-122"/>
              </a:rPr>
              <a:t>周年大会上的讲话</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马克思主义具有持久生命力</a:t>
            </a:r>
          </a:p>
        </p:txBody>
      </p:sp>
      <p:sp>
        <p:nvSpPr>
          <p:cNvPr id="43010" name="内容占位符 2"/>
          <p:cNvSpPr>
            <a:spLocks noGrp="1"/>
          </p:cNvSpPr>
          <p:nvPr>
            <p:ph idx="1"/>
          </p:nvPr>
        </p:nvSpPr>
        <p:spPr>
          <a:xfrm>
            <a:off x="2241550" y="2295525"/>
            <a:ext cx="3719513" cy="3714750"/>
          </a:xfrm>
        </p:spPr>
        <p:txBody>
          <a:bodyPr vert="horz" wrap="square" lIns="91440" tIns="45720" rIns="91440" bIns="45720" anchor="t"/>
          <a:lstStyle/>
          <a:p>
            <a:pPr marL="0" indent="0">
              <a:lnSpc>
                <a:spcPts val="3365"/>
              </a:lnSpc>
              <a:spcAft>
                <a:spcPts val="600"/>
              </a:spcAft>
              <a:buNone/>
            </a:pP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）马克思主义诞生于</a:t>
            </a:r>
            <a:r>
              <a:rPr lang="en-US" altLang="zh-CN" sz="2800" dirty="0">
                <a:latin typeface="宋体" panose="02010600030101010101" pitchFamily="2" charset="-122"/>
                <a:ea typeface="宋体" panose="02010600030101010101" pitchFamily="2" charset="-122"/>
              </a:rPr>
              <a:t>19</a:t>
            </a:r>
            <a:r>
              <a:rPr lang="zh-CN" altLang="en-US" sz="2800" dirty="0">
                <a:latin typeface="宋体" panose="02010600030101010101" pitchFamily="2" charset="-122"/>
                <a:ea typeface="宋体" panose="02010600030101010101" pitchFamily="2" charset="-122"/>
              </a:rPr>
              <a:t>世纪中叶，但并没有停留在</a:t>
            </a:r>
            <a:r>
              <a:rPr lang="en-US" altLang="zh-CN" sz="2800" dirty="0">
                <a:latin typeface="宋体" panose="02010600030101010101" pitchFamily="2" charset="-122"/>
                <a:ea typeface="宋体" panose="02010600030101010101" pitchFamily="2" charset="-122"/>
              </a:rPr>
              <a:t>19</a:t>
            </a:r>
            <a:r>
              <a:rPr lang="zh-CN" altLang="en-US" sz="2800" dirty="0">
                <a:latin typeface="宋体" panose="02010600030101010101" pitchFamily="2" charset="-122"/>
                <a:ea typeface="宋体" panose="02010600030101010101" pitchFamily="2" charset="-122"/>
              </a:rPr>
              <a:t>世纪。</a:t>
            </a:r>
          </a:p>
        </p:txBody>
      </p:sp>
      <p:sp>
        <p:nvSpPr>
          <p:cNvPr id="43011"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43012"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3013" name="图片 3"/>
          <p:cNvPicPr>
            <a:picLocks noChangeAspect="1"/>
          </p:cNvPicPr>
          <p:nvPr/>
        </p:nvPicPr>
        <p:blipFill>
          <a:blip r:embed="rId2" cstate="print"/>
          <a:stretch>
            <a:fillRect/>
          </a:stretch>
        </p:blipFill>
        <p:spPr>
          <a:xfrm>
            <a:off x="6448425" y="2286000"/>
            <a:ext cx="3492500" cy="228600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马克思主义具有持久生命力</a:t>
            </a:r>
          </a:p>
        </p:txBody>
      </p:sp>
      <p:sp>
        <p:nvSpPr>
          <p:cNvPr id="44034" name="内容占位符 2"/>
          <p:cNvSpPr>
            <a:spLocks noGrp="1"/>
          </p:cNvSpPr>
          <p:nvPr>
            <p:ph idx="1"/>
          </p:nvPr>
        </p:nvSpPr>
        <p:spPr>
          <a:xfrm>
            <a:off x="1966913" y="1984375"/>
            <a:ext cx="4481512" cy="3586163"/>
          </a:xfrm>
        </p:spPr>
        <p:txBody>
          <a:bodyPr vert="horz" wrap="square" lIns="91440" tIns="45720" rIns="91440" bIns="45720" anchor="t"/>
          <a:lstStyle/>
          <a:p>
            <a:pPr marL="0" indent="0">
              <a:lnSpc>
                <a:spcPts val="3365"/>
              </a:lnSpc>
              <a:spcAft>
                <a:spcPts val="600"/>
              </a:spcAft>
              <a:buNone/>
            </a:pP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）马克思主义作为一个开放的理论体系，不仅不排斥而且最能吸收、提炼人类创造的一切科学知识和文明成果，并将其运用于推动社会历史的进步。</a:t>
            </a:r>
            <a:endParaRPr lang="en-US" altLang="zh-CN" sz="2800" dirty="0">
              <a:latin typeface="宋体" panose="02010600030101010101" pitchFamily="2" charset="-122"/>
              <a:ea typeface="宋体" panose="02010600030101010101" pitchFamily="2" charset="-122"/>
            </a:endParaRPr>
          </a:p>
          <a:p>
            <a:pPr marL="0" indent="0">
              <a:lnSpc>
                <a:spcPts val="3365"/>
              </a:lnSpc>
              <a:spcAft>
                <a:spcPts val="600"/>
              </a:spcAft>
              <a:buNone/>
            </a:pPr>
            <a:endParaRPr lang="zh-CN" altLang="en-US" sz="2800" dirty="0">
              <a:latin typeface="宋体" panose="02010600030101010101" pitchFamily="2" charset="-122"/>
              <a:ea typeface="宋体" panose="02010600030101010101" pitchFamily="2" charset="-122"/>
            </a:endParaRPr>
          </a:p>
        </p:txBody>
      </p:sp>
      <p:sp>
        <p:nvSpPr>
          <p:cNvPr id="44035"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44036"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4037" name="图片 2"/>
          <p:cNvPicPr>
            <a:picLocks noChangeAspect="1"/>
          </p:cNvPicPr>
          <p:nvPr/>
        </p:nvPicPr>
        <p:blipFill>
          <a:blip r:embed="rId2" cstate="print"/>
          <a:stretch>
            <a:fillRect/>
          </a:stretch>
        </p:blipFill>
        <p:spPr>
          <a:xfrm>
            <a:off x="6351588" y="1998663"/>
            <a:ext cx="3827462" cy="2697162"/>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a:xfrm>
            <a:off x="609600" y="704088"/>
            <a:ext cx="10972800" cy="861187"/>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马克思主义具有持久生命力</a:t>
            </a:r>
          </a:p>
        </p:txBody>
      </p:sp>
      <p:sp>
        <p:nvSpPr>
          <p:cNvPr id="45058" name="内容占位符 2"/>
          <p:cNvSpPr>
            <a:spLocks noGrp="1"/>
          </p:cNvSpPr>
          <p:nvPr>
            <p:ph idx="1"/>
          </p:nvPr>
        </p:nvSpPr>
        <p:spPr>
          <a:xfrm>
            <a:off x="1966913" y="1984375"/>
            <a:ext cx="4481512" cy="3586163"/>
          </a:xfrm>
        </p:spPr>
        <p:txBody>
          <a:bodyPr vert="horz" wrap="square" lIns="91440" tIns="45720" rIns="91440" bIns="45720" anchor="t"/>
          <a:lstStyle/>
          <a:p>
            <a:pPr marL="0" indent="0">
              <a:buNone/>
            </a:pP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）马克思主义进入中国，既引发了中国文明的深刻变革，也走过了一个逐步中国化的过程，中国特色社会主义理论和实践正是马克思主义中国化的有力证明。</a:t>
            </a:r>
            <a:endParaRPr lang="en-US" altLang="zh-CN" sz="2800" dirty="0">
              <a:latin typeface="宋体" panose="02010600030101010101" pitchFamily="2" charset="-122"/>
              <a:ea typeface="宋体" panose="02010600030101010101" pitchFamily="2" charset="-122"/>
            </a:endParaRPr>
          </a:p>
          <a:p>
            <a:pPr marL="0" indent="0">
              <a:lnSpc>
                <a:spcPts val="3365"/>
              </a:lnSpc>
              <a:spcAft>
                <a:spcPts val="600"/>
              </a:spcAft>
              <a:buNone/>
            </a:pPr>
            <a:endParaRPr lang="zh-CN" altLang="en-US" sz="2800" dirty="0">
              <a:latin typeface="宋体" panose="02010600030101010101" pitchFamily="2" charset="-122"/>
              <a:ea typeface="宋体" panose="02010600030101010101" pitchFamily="2" charset="-122"/>
            </a:endParaRPr>
          </a:p>
        </p:txBody>
      </p:sp>
      <p:sp>
        <p:nvSpPr>
          <p:cNvPr id="45059"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45060"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5061" name="图片 1"/>
          <p:cNvPicPr>
            <a:picLocks noChangeAspect="1"/>
          </p:cNvPicPr>
          <p:nvPr/>
        </p:nvPicPr>
        <p:blipFill>
          <a:blip r:embed="rId2" cstate="print"/>
          <a:stretch>
            <a:fillRect/>
          </a:stretch>
        </p:blipFill>
        <p:spPr>
          <a:xfrm>
            <a:off x="6448425" y="2168525"/>
            <a:ext cx="3657600" cy="235902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a:xfrm>
            <a:off x="609600" y="704088"/>
            <a:ext cx="10972800" cy="861187"/>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马克思主义具有持久生命力</a:t>
            </a:r>
          </a:p>
        </p:txBody>
      </p:sp>
      <p:sp>
        <p:nvSpPr>
          <p:cNvPr id="46082" name="内容占位符 2"/>
          <p:cNvSpPr>
            <a:spLocks noGrp="1"/>
          </p:cNvSpPr>
          <p:nvPr>
            <p:ph idx="1"/>
          </p:nvPr>
        </p:nvSpPr>
        <p:spPr>
          <a:xfrm>
            <a:off x="3082925" y="4419600"/>
            <a:ext cx="6237288" cy="619125"/>
          </a:xfrm>
        </p:spPr>
        <p:txBody>
          <a:bodyPr vert="horz" wrap="square" lIns="91440" tIns="45720" rIns="91440" bIns="45720" anchor="t"/>
          <a:lstStyle/>
          <a:p>
            <a:pPr marL="0" indent="0">
              <a:lnSpc>
                <a:spcPts val="3365"/>
              </a:lnSpc>
              <a:spcAft>
                <a:spcPts val="600"/>
              </a:spcAft>
              <a:buNone/>
            </a:pPr>
            <a:r>
              <a:rPr lang="en-US" altLang="zh-CN" sz="2800" dirty="0">
                <a:latin typeface="宋体" panose="02010600030101010101" pitchFamily="2" charset="-122"/>
                <a:ea typeface="宋体" panose="02010600030101010101" pitchFamily="2" charset="-122"/>
              </a:rPr>
              <a:t>97</a:t>
            </a:r>
            <a:r>
              <a:rPr lang="zh-CN" altLang="en-US" sz="2800" dirty="0">
                <a:latin typeface="宋体" panose="02010600030101010101" pitchFamily="2" charset="-122"/>
                <a:ea typeface="宋体" panose="02010600030101010101" pitchFamily="2" charset="-122"/>
              </a:rPr>
              <a:t>年来中国共产党的马克思主义路径</a:t>
            </a:r>
          </a:p>
        </p:txBody>
      </p:sp>
      <p:sp>
        <p:nvSpPr>
          <p:cNvPr id="46083"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46084" name="AutoShape 4"/>
          <p:cNvSpPr/>
          <p:nvPr/>
        </p:nvSpPr>
        <p:spPr>
          <a:xfrm>
            <a:off x="2012950" y="1565275"/>
            <a:ext cx="8256588"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085" name="组合 9"/>
          <p:cNvGrpSpPr/>
          <p:nvPr/>
        </p:nvGrpSpPr>
        <p:grpSpPr>
          <a:xfrm>
            <a:off x="2047875" y="1960563"/>
            <a:ext cx="8186738" cy="2181225"/>
            <a:chOff x="2018834" y="1793744"/>
            <a:chExt cx="8461590" cy="2268302"/>
          </a:xfrm>
        </p:grpSpPr>
        <p:pic>
          <p:nvPicPr>
            <p:cNvPr id="46086" name="图片 2"/>
            <p:cNvPicPr>
              <a:picLocks noChangeAspect="1"/>
            </p:cNvPicPr>
            <p:nvPr/>
          </p:nvPicPr>
          <p:blipFill>
            <a:blip r:embed="rId2" cstate="print"/>
            <a:stretch>
              <a:fillRect/>
            </a:stretch>
          </p:blipFill>
          <p:spPr>
            <a:xfrm>
              <a:off x="2018834" y="1793748"/>
              <a:ext cx="1697901" cy="2268298"/>
            </a:xfrm>
            <a:prstGeom prst="rect">
              <a:avLst/>
            </a:prstGeom>
            <a:noFill/>
            <a:ln w="9525">
              <a:noFill/>
            </a:ln>
          </p:spPr>
        </p:pic>
        <p:pic>
          <p:nvPicPr>
            <p:cNvPr id="46087" name="图片 3"/>
            <p:cNvPicPr>
              <a:picLocks noChangeAspect="1"/>
            </p:cNvPicPr>
            <p:nvPr/>
          </p:nvPicPr>
          <p:blipFill>
            <a:blip r:embed="rId3" cstate="print"/>
            <a:stretch>
              <a:fillRect/>
            </a:stretch>
          </p:blipFill>
          <p:spPr>
            <a:xfrm>
              <a:off x="3714759" y="1793744"/>
              <a:ext cx="1590321" cy="2268299"/>
            </a:xfrm>
            <a:prstGeom prst="rect">
              <a:avLst/>
            </a:prstGeom>
            <a:noFill/>
            <a:ln w="9525">
              <a:noFill/>
            </a:ln>
          </p:spPr>
        </p:pic>
        <p:pic>
          <p:nvPicPr>
            <p:cNvPr id="46088" name="图片 6"/>
            <p:cNvPicPr>
              <a:picLocks noChangeAspect="1"/>
            </p:cNvPicPr>
            <p:nvPr/>
          </p:nvPicPr>
          <p:blipFill>
            <a:blip r:embed="rId4" cstate="print"/>
            <a:stretch>
              <a:fillRect/>
            </a:stretch>
          </p:blipFill>
          <p:spPr>
            <a:xfrm>
              <a:off x="5303171" y="1793746"/>
              <a:ext cx="1629540" cy="2268297"/>
            </a:xfrm>
            <a:prstGeom prst="rect">
              <a:avLst/>
            </a:prstGeom>
            <a:noFill/>
            <a:ln w="9525">
              <a:noFill/>
            </a:ln>
          </p:spPr>
        </p:pic>
        <p:pic>
          <p:nvPicPr>
            <p:cNvPr id="46089" name="图片 7"/>
            <p:cNvPicPr>
              <a:picLocks noChangeAspect="1"/>
            </p:cNvPicPr>
            <p:nvPr/>
          </p:nvPicPr>
          <p:blipFill>
            <a:blip r:embed="rId5" cstate="print"/>
            <a:stretch>
              <a:fillRect/>
            </a:stretch>
          </p:blipFill>
          <p:spPr>
            <a:xfrm>
              <a:off x="6919811" y="1793748"/>
              <a:ext cx="1837322" cy="2268298"/>
            </a:xfrm>
            <a:prstGeom prst="rect">
              <a:avLst/>
            </a:prstGeom>
            <a:noFill/>
            <a:ln w="9525">
              <a:noFill/>
            </a:ln>
          </p:spPr>
        </p:pic>
        <p:pic>
          <p:nvPicPr>
            <p:cNvPr id="46090" name="图片 8"/>
            <p:cNvPicPr>
              <a:picLocks noChangeAspect="1"/>
            </p:cNvPicPr>
            <p:nvPr/>
          </p:nvPicPr>
          <p:blipFill>
            <a:blip r:embed="rId6" cstate="print"/>
            <a:stretch>
              <a:fillRect/>
            </a:stretch>
          </p:blipFill>
          <p:spPr>
            <a:xfrm>
              <a:off x="8665788" y="1793748"/>
              <a:ext cx="1814636" cy="2268295"/>
            </a:xfrm>
            <a:prstGeom prst="rect">
              <a:avLst/>
            </a:prstGeom>
            <a:noFill/>
            <a:ln w="9525">
              <a:noFill/>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a:xfrm>
            <a:off x="609600" y="704088"/>
            <a:ext cx="10972800" cy="667512"/>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共产党人信仰马克思主义的重要性</a:t>
            </a:r>
          </a:p>
        </p:txBody>
      </p:sp>
      <p:sp>
        <p:nvSpPr>
          <p:cNvPr id="47106" name="内容占位符 2"/>
          <p:cNvSpPr>
            <a:spLocks noGrp="1"/>
          </p:cNvSpPr>
          <p:nvPr>
            <p:ph idx="1"/>
          </p:nvPr>
        </p:nvSpPr>
        <p:spPr>
          <a:xfrm>
            <a:off x="1966913" y="1738313"/>
            <a:ext cx="4481512" cy="3586162"/>
          </a:xfrm>
        </p:spPr>
        <p:txBody>
          <a:bodyPr vert="horz" wrap="square" lIns="91440" tIns="45720" rIns="91440" bIns="45720" anchor="t"/>
          <a:lstStyle/>
          <a:p>
            <a:pPr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对马克思主义的信仰，对社会主义和共产主义的信念，是共产党人的政治灵魂，是共产党人经受住任何考验的精神支柱。</a:t>
            </a:r>
            <a:endParaRPr lang="en-US" altLang="zh-CN" sz="2800" dirty="0">
              <a:latin typeface="宋体" panose="02010600030101010101" pitchFamily="2" charset="-122"/>
              <a:ea typeface="宋体" panose="02010600030101010101" pitchFamily="2" charset="-122"/>
            </a:endParaRPr>
          </a:p>
          <a:p>
            <a:pPr indent="0">
              <a:buNone/>
            </a:pPr>
            <a:r>
              <a:rPr lang="zh-CN"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习近平：</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习近平谈治国理政</a:t>
            </a:r>
            <a:r>
              <a:rPr lang="en-US" altLang="zh-CN"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sp>
        <p:nvSpPr>
          <p:cNvPr id="47107"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一、为什么要信仰马克思主义</a:t>
            </a:r>
          </a:p>
        </p:txBody>
      </p:sp>
      <p:sp>
        <p:nvSpPr>
          <p:cNvPr id="47108" name="AutoShape 4"/>
          <p:cNvSpPr/>
          <p:nvPr/>
        </p:nvSpPr>
        <p:spPr>
          <a:xfrm>
            <a:off x="1913890" y="1273175"/>
            <a:ext cx="8711565" cy="4300855"/>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7109" name="图片 2"/>
          <p:cNvPicPr>
            <a:picLocks noChangeAspect="1"/>
          </p:cNvPicPr>
          <p:nvPr/>
        </p:nvPicPr>
        <p:blipFill>
          <a:blip r:embed="rId2" cstate="print"/>
          <a:stretch>
            <a:fillRect/>
          </a:stretch>
        </p:blipFill>
        <p:spPr>
          <a:xfrm>
            <a:off x="6175375" y="2382838"/>
            <a:ext cx="3989388" cy="2373312"/>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中国特色社会主义是我们的的共同理想</a:t>
            </a:r>
          </a:p>
        </p:txBody>
      </p:sp>
      <p:sp>
        <p:nvSpPr>
          <p:cNvPr id="48130" name="Freeform 8"/>
          <p:cNvSpPr/>
          <p:nvPr/>
        </p:nvSpPr>
        <p:spPr>
          <a:xfrm>
            <a:off x="4162425" y="6144895"/>
            <a:ext cx="8001635" cy="723900"/>
          </a:xfrm>
          <a:custGeom>
            <a:avLst/>
            <a:gdLst>
              <a:gd name="txL" fmla="*/ 0 w 10000"/>
              <a:gd name="txT" fmla="*/ 0 h 10000"/>
              <a:gd name="txR" fmla="*/ 10000 w 10000"/>
              <a:gd name="txB" fmla="*/ 10000 h 10000"/>
            </a:gdLst>
            <a:ahLst/>
            <a:cxnLst>
              <a:cxn ang="0">
                <a:pos x="0" y="0"/>
              </a:cxn>
              <a:cxn ang="0">
                <a:pos x="7514492" y="0"/>
              </a:cxn>
              <a:cxn ang="0">
                <a:pos x="7514492" y="724243"/>
              </a:cxn>
              <a:cxn ang="0">
                <a:pos x="220175"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二、中国特色社会主义是我们的共同理想</a:t>
            </a:r>
          </a:p>
        </p:txBody>
      </p:sp>
      <p:sp>
        <p:nvSpPr>
          <p:cNvPr id="48131"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32"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共同理想的内涵</a:t>
            </a:r>
          </a:p>
        </p:txBody>
      </p:sp>
      <p:sp>
        <p:nvSpPr>
          <p:cNvPr id="48133" name="TextBox 3"/>
          <p:cNvSpPr txBox="1"/>
          <p:nvPr/>
        </p:nvSpPr>
        <p:spPr>
          <a:xfrm>
            <a:off x="2005013" y="2452688"/>
            <a:ext cx="3876675" cy="1814830"/>
          </a:xfrm>
          <a:prstGeom prst="rect">
            <a:avLst/>
          </a:prstGeom>
          <a:noFill/>
          <a:ln w="9525">
            <a:noFill/>
          </a:ln>
        </p:spPr>
        <p:txBody>
          <a:bodyPr wrap="square" anchor="t">
            <a:spAutoFit/>
          </a:bodyPr>
          <a:lstStyle/>
          <a:p>
            <a:pPr eaLnBrk="0" hangingPunct="0"/>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在中国共产党领导下走中国特色社会主义道路，为实现中华民族伟大复兴而奋斗。</a:t>
            </a:r>
          </a:p>
        </p:txBody>
      </p:sp>
      <p:pic>
        <p:nvPicPr>
          <p:cNvPr id="48134" name="图片 2"/>
          <p:cNvPicPr>
            <a:picLocks noChangeAspect="1"/>
          </p:cNvPicPr>
          <p:nvPr/>
        </p:nvPicPr>
        <p:blipFill>
          <a:blip r:embed="rId2" cstate="print"/>
          <a:stretch>
            <a:fillRect/>
          </a:stretch>
        </p:blipFill>
        <p:spPr>
          <a:xfrm>
            <a:off x="5656263" y="2474913"/>
            <a:ext cx="4341812" cy="2189162"/>
          </a:xfrm>
          <a:prstGeom prst="rect">
            <a:avLst/>
          </a:prstGeom>
          <a:solidFill>
            <a:srgbClr val="EDEDED"/>
          </a:solid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a:xfrm>
            <a:off x="620486" y="315686"/>
            <a:ext cx="10972800" cy="1017814"/>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中国特色社会主义共同理想的特征</a:t>
            </a:r>
          </a:p>
        </p:txBody>
      </p:sp>
      <p:sp>
        <p:nvSpPr>
          <p:cNvPr id="49154" name="Freeform 8"/>
          <p:cNvSpPr/>
          <p:nvPr/>
        </p:nvSpPr>
        <p:spPr>
          <a:xfrm>
            <a:off x="4676775" y="6130925"/>
            <a:ext cx="7515225" cy="723900"/>
          </a:xfrm>
          <a:custGeom>
            <a:avLst/>
            <a:gdLst>
              <a:gd name="txL" fmla="*/ 0 w 10000"/>
              <a:gd name="txT" fmla="*/ 0 h 10000"/>
              <a:gd name="txR" fmla="*/ 10000 w 10000"/>
              <a:gd name="txB" fmla="*/ 10000 h 10000"/>
            </a:gdLst>
            <a:ahLst/>
            <a:cxnLst>
              <a:cxn ang="0">
                <a:pos x="0" y="0"/>
              </a:cxn>
              <a:cxn ang="0">
                <a:pos x="7514492" y="0"/>
              </a:cxn>
              <a:cxn ang="0">
                <a:pos x="7514492" y="724243"/>
              </a:cxn>
              <a:cxn ang="0">
                <a:pos x="220175"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二、中国特色社会主义是我们的共同理想</a:t>
            </a:r>
          </a:p>
        </p:txBody>
      </p:sp>
      <p:sp>
        <p:nvSpPr>
          <p:cNvPr id="49155" name="AutoShape 4"/>
          <p:cNvSpPr/>
          <p:nvPr/>
        </p:nvSpPr>
        <p:spPr>
          <a:xfrm>
            <a:off x="1732598" y="1549400"/>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56"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）科学社会主义</a:t>
            </a:r>
          </a:p>
        </p:txBody>
      </p:sp>
      <p:sp>
        <p:nvSpPr>
          <p:cNvPr id="49157" name="TextBox 3"/>
          <p:cNvSpPr txBox="1"/>
          <p:nvPr/>
        </p:nvSpPr>
        <p:spPr>
          <a:xfrm>
            <a:off x="1823085" y="2230755"/>
            <a:ext cx="4612640" cy="2676525"/>
          </a:xfrm>
          <a:prstGeom prst="rect">
            <a:avLst/>
          </a:prstGeom>
          <a:noFill/>
          <a:ln w="9525">
            <a:noFill/>
          </a:ln>
        </p:spPr>
        <p:txBody>
          <a:bodyPr wrap="square" anchor="t">
            <a:spAutoFit/>
          </a:bodyPr>
          <a:lstStyle/>
          <a:p>
            <a:pPr eaLnBrk="0" hangingPunct="0"/>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中国特色社会主义是科学社会主义，不是别的什么主义。历史和现实都告诉我们，只有社会主义才能救中国，只有中国特色社会主义才能发展中国。</a:t>
            </a:r>
          </a:p>
        </p:txBody>
      </p:sp>
      <p:pic>
        <p:nvPicPr>
          <p:cNvPr id="49158" name="图片 1"/>
          <p:cNvPicPr>
            <a:picLocks noChangeAspect="1"/>
          </p:cNvPicPr>
          <p:nvPr/>
        </p:nvPicPr>
        <p:blipFill>
          <a:blip r:embed="rId2" cstate="print"/>
          <a:stretch>
            <a:fillRect/>
          </a:stretch>
        </p:blipFill>
        <p:spPr>
          <a:xfrm>
            <a:off x="6435725" y="2371725"/>
            <a:ext cx="3429000" cy="267017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62100" y="1377950"/>
            <a:ext cx="9429750" cy="4643438"/>
            <a:chOff x="1358950" y="1173758"/>
            <a:chExt cx="7072312" cy="3482975"/>
          </a:xfrm>
        </p:grpSpPr>
        <p:sp>
          <p:nvSpPr>
            <p:cNvPr id="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1268" name="Freeform 8"/>
            <p:cNvSpPr/>
            <p:nvPr/>
          </p:nvSpPr>
          <p:spPr>
            <a:xfrm>
              <a:off x="7851825" y="4077295"/>
              <a:ext cx="579437" cy="579438"/>
            </a:xfrm>
            <a:custGeom>
              <a:avLst/>
              <a:gdLst/>
              <a:ahLst/>
              <a:cxnLst>
                <a:cxn ang="0">
                  <a:pos x="579437" y="0"/>
                </a:cxn>
                <a:cxn ang="0">
                  <a:pos x="579437" y="507564"/>
                </a:cxn>
                <a:cxn ang="0">
                  <a:pos x="507563" y="579438"/>
                </a:cxn>
                <a:cxn ang="0">
                  <a:pos x="0" y="579438"/>
                </a:cxn>
                <a:cxn ang="0">
                  <a:pos x="579437" y="0"/>
                </a:cxn>
              </a:cxnLst>
              <a:rect l="0" t="0" r="0" b="0"/>
              <a:pathLst>
                <a:path w="782" h="782">
                  <a:moveTo>
                    <a:pt x="782" y="0"/>
                  </a:moveTo>
                  <a:lnTo>
                    <a:pt x="782" y="685"/>
                  </a:lnTo>
                  <a:cubicBezTo>
                    <a:pt x="782" y="738"/>
                    <a:pt x="738" y="782"/>
                    <a:pt x="685" y="782"/>
                  </a:cubicBezTo>
                  <a:lnTo>
                    <a:pt x="0" y="782"/>
                  </a:lnTo>
                  <a:lnTo>
                    <a:pt x="782" y="0"/>
                  </a:lnTo>
                  <a:close/>
                </a:path>
              </a:pathLst>
            </a:custGeom>
            <a:solidFill>
              <a:srgbClr val="66CCFF"/>
            </a:solidFill>
            <a:ln w="9525">
              <a:noFill/>
            </a:ln>
          </p:spPr>
          <p:txBody>
            <a:bodyPr/>
            <a:lstStyle/>
            <a:p>
              <a:endParaRPr lang="zh-CN" altLang="en-US"/>
            </a:p>
          </p:txBody>
        </p:sp>
      </p:grpSp>
      <p:sp>
        <p:nvSpPr>
          <p:cNvPr id="11" name="Rectangle 13"/>
          <p:cNvSpPr/>
          <p:nvPr/>
        </p:nvSpPr>
        <p:spPr>
          <a:xfrm>
            <a:off x="1552575" y="2282825"/>
            <a:ext cx="762000" cy="476250"/>
          </a:xfrm>
          <a:prstGeom prst="rect">
            <a:avLst/>
          </a:prstGeom>
          <a:noFill/>
          <a:ln w="9525">
            <a:noFill/>
          </a:ln>
        </p:spPr>
        <p:txBody>
          <a:bodyPr wrap="none" lIns="0" tIns="0" rIns="0" bIns="0" anchor="t">
            <a:spAutoFit/>
          </a:bodyPr>
          <a:lstStyle/>
          <a:p>
            <a:pPr eaLnBrk="0" hangingPunct="0"/>
            <a:r>
              <a:rPr lang="zh-CN" altLang="zh-CN" sz="31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11270" name="AutoShape 102"/>
          <p:cNvSpPr/>
          <p:nvPr/>
        </p:nvSpPr>
        <p:spPr>
          <a:xfrm>
            <a:off x="3041650" y="2276475"/>
            <a:ext cx="5046663" cy="792163"/>
          </a:xfrm>
          <a:prstGeom prst="roundRect">
            <a:avLst>
              <a:gd name="adj" fmla="val 16667"/>
            </a:avLst>
          </a:prstGeom>
          <a:solidFill>
            <a:srgbClr val="A9C9FF"/>
          </a:solidFill>
          <a:ln w="28575" cap="flat" cmpd="sng">
            <a:solidFill>
              <a:schemeClr val="bg1"/>
            </a:solidFill>
            <a:prstDash val="solid"/>
            <a:miter/>
            <a:headEnd type="none" w="med" len="med"/>
            <a:tailEnd type="none" w="med" len="med"/>
          </a:ln>
        </p:spPr>
        <p:txBody>
          <a:bodyPr wrap="none" anchor="ctr"/>
          <a:lstStyle/>
          <a:p>
            <a:pPr marL="455930" indent="-455930" eaLnBrk="0" hangingPunct="0">
              <a:spcBef>
                <a:spcPct val="20000"/>
              </a:spcBef>
              <a:buFont typeface="Wingdings" panose="05000000000000000000" pitchFamily="2" charset="2"/>
              <a:buChar char="l"/>
            </a:pPr>
            <a:r>
              <a:rPr lang="zh-CN" altLang="en-US" sz="3200" b="1" dirty="0">
                <a:latin typeface="华文中宋" panose="02010600040101010101" pitchFamily="2" charset="-122"/>
                <a:ea typeface="华文中宋" panose="02010600040101010101" pitchFamily="2" charset="-122"/>
              </a:rPr>
              <a:t>什么是理想信念</a:t>
            </a:r>
          </a:p>
        </p:txBody>
      </p:sp>
      <p:sp>
        <p:nvSpPr>
          <p:cNvPr id="11271" name="AutoShape 102"/>
          <p:cNvSpPr/>
          <p:nvPr/>
        </p:nvSpPr>
        <p:spPr>
          <a:xfrm>
            <a:off x="3089275" y="3457575"/>
            <a:ext cx="5046663" cy="792163"/>
          </a:xfrm>
          <a:prstGeom prst="roundRect">
            <a:avLst>
              <a:gd name="adj" fmla="val 16667"/>
            </a:avLst>
          </a:prstGeom>
          <a:solidFill>
            <a:srgbClr val="A9C9FF"/>
          </a:solidFill>
          <a:ln w="28575" cap="flat" cmpd="sng">
            <a:solidFill>
              <a:schemeClr val="bg1"/>
            </a:solidFill>
            <a:prstDash val="solid"/>
            <a:miter/>
            <a:headEnd type="none" w="med" len="med"/>
            <a:tailEnd type="none" w="med" len="med"/>
          </a:ln>
        </p:spPr>
        <p:txBody>
          <a:bodyPr wrap="none" anchor="ctr"/>
          <a:lstStyle/>
          <a:p>
            <a:pPr marL="455930" indent="-455930" eaLnBrk="0" hangingPunct="0">
              <a:spcBef>
                <a:spcPct val="20000"/>
              </a:spcBef>
              <a:buFont typeface="Wingdings" panose="05000000000000000000" pitchFamily="2" charset="2"/>
              <a:buChar char="l"/>
            </a:pPr>
            <a:r>
              <a:rPr lang="zh-CN" altLang="en-US" sz="3200" b="1" dirty="0">
                <a:latin typeface="华文中宋" panose="02010600040101010101" pitchFamily="2" charset="-122"/>
                <a:ea typeface="华文中宋" panose="02010600040101010101" pitchFamily="2" charset="-122"/>
              </a:rPr>
              <a:t>理想信念是精神之“钙”</a:t>
            </a:r>
          </a:p>
        </p:txBody>
      </p:sp>
      <p:sp>
        <p:nvSpPr>
          <p:cNvPr id="11272" name="标题 1"/>
          <p:cNvSpPr txBox="1"/>
          <p:nvPr/>
        </p:nvSpPr>
        <p:spPr>
          <a:xfrm>
            <a:off x="2255838" y="325438"/>
            <a:ext cx="8763000" cy="650875"/>
          </a:xfrm>
          <a:prstGeom prst="rect">
            <a:avLst/>
          </a:prstGeom>
          <a:noFill/>
          <a:ln w="9525">
            <a:noFill/>
          </a:ln>
        </p:spPr>
        <p:txBody>
          <a:bodyPr anchor="t"/>
          <a:lstStyle/>
          <a:p>
            <a:r>
              <a:rPr lang="zh-CN" altLang="en-US" sz="4800" b="1" dirty="0">
                <a:latin typeface="微软雅黑" panose="020B0503020204020204" pitchFamily="34" charset="-122"/>
                <a:ea typeface="微软雅黑" panose="020B0503020204020204" pitchFamily="34" charset="-122"/>
              </a:rPr>
              <a:t> </a:t>
            </a:r>
            <a:r>
              <a:rPr lang="zh-CN" altLang="en-US" sz="3600" b="1" dirty="0">
                <a:latin typeface="华文中宋" panose="02010600040101010101" pitchFamily="2" charset="-122"/>
                <a:ea typeface="华文中宋" panose="02010600040101010101" pitchFamily="2" charset="-122"/>
              </a:rPr>
              <a:t>第一节 理想信念的内涵及重要性</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90"/>
                                          </p:val>
                                        </p:tav>
                                        <p:tav tm="100000">
                                          <p:val>
                                            <p:fltVal val="0"/>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1"/>
          <p:cNvSpPr>
            <a:spLocks noGrp="1"/>
          </p:cNvSpPr>
          <p:nvPr>
            <p:ph type="title"/>
          </p:nvPr>
        </p:nvSpPr>
        <p:spPr>
          <a:xfrm>
            <a:off x="685800" y="272142"/>
            <a:ext cx="10972800" cy="1061357"/>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中国特色社会主义共同理想的特征</a:t>
            </a:r>
          </a:p>
        </p:txBody>
      </p:sp>
      <p:sp>
        <p:nvSpPr>
          <p:cNvPr id="50178" name="Freeform 8"/>
          <p:cNvSpPr/>
          <p:nvPr/>
        </p:nvSpPr>
        <p:spPr>
          <a:xfrm>
            <a:off x="3773488" y="6130925"/>
            <a:ext cx="8418512" cy="723900"/>
          </a:xfrm>
          <a:custGeom>
            <a:avLst/>
            <a:gdLst>
              <a:gd name="txL" fmla="*/ 0 w 10000"/>
              <a:gd name="txT" fmla="*/ 0 h 10000"/>
              <a:gd name="txR" fmla="*/ 10000 w 10000"/>
              <a:gd name="txB" fmla="*/ 10000 h 10000"/>
            </a:gdLst>
            <a:ahLst/>
            <a:cxnLst>
              <a:cxn ang="0">
                <a:pos x="0" y="0"/>
              </a:cxn>
              <a:cxn ang="0">
                <a:pos x="7514492" y="0"/>
              </a:cxn>
              <a:cxn ang="0">
                <a:pos x="7514492" y="724243"/>
              </a:cxn>
              <a:cxn ang="0">
                <a:pos x="220175"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二、中国特色社会主义是我们的共同理想</a:t>
            </a:r>
          </a:p>
        </p:txBody>
      </p:sp>
      <p:sp>
        <p:nvSpPr>
          <p:cNvPr id="50179"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80"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）正确道路</a:t>
            </a:r>
          </a:p>
        </p:txBody>
      </p:sp>
      <p:sp>
        <p:nvSpPr>
          <p:cNvPr id="50181" name="TextBox 3"/>
          <p:cNvSpPr txBox="1"/>
          <p:nvPr/>
        </p:nvSpPr>
        <p:spPr>
          <a:xfrm>
            <a:off x="2136775" y="2366963"/>
            <a:ext cx="4167188" cy="2244725"/>
          </a:xfrm>
          <a:prstGeom prst="rect">
            <a:avLst/>
          </a:prstGeom>
          <a:noFill/>
          <a:ln w="9525">
            <a:noFill/>
          </a:ln>
        </p:spPr>
        <p:txBody>
          <a:bodyPr anchor="t">
            <a:spAutoFit/>
          </a:bodyPr>
          <a:lstStyle/>
          <a:p>
            <a:pPr eaLnBrk="0" hangingPunct="0"/>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中国特色社会主义不是天上掉下来的，而是中国共产党带领人民历经千辛万苦找到的实现中国梦的正确道路。</a:t>
            </a:r>
          </a:p>
        </p:txBody>
      </p:sp>
      <p:pic>
        <p:nvPicPr>
          <p:cNvPr id="50182" name="图片 2"/>
          <p:cNvPicPr>
            <a:picLocks noChangeAspect="1"/>
          </p:cNvPicPr>
          <p:nvPr/>
        </p:nvPicPr>
        <p:blipFill>
          <a:blip r:embed="rId2" cstate="print"/>
          <a:stretch>
            <a:fillRect/>
          </a:stretch>
        </p:blipFill>
        <p:spPr>
          <a:xfrm>
            <a:off x="6421438" y="2117725"/>
            <a:ext cx="3395662" cy="2744788"/>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609600" y="704088"/>
            <a:ext cx="10972800" cy="547769"/>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中国特色社会主义共同理想的特征</a:t>
            </a:r>
          </a:p>
        </p:txBody>
      </p:sp>
      <p:sp>
        <p:nvSpPr>
          <p:cNvPr id="51202" name="Freeform 8"/>
          <p:cNvSpPr/>
          <p:nvPr/>
        </p:nvSpPr>
        <p:spPr>
          <a:xfrm>
            <a:off x="3773488" y="6130925"/>
            <a:ext cx="8418512" cy="723900"/>
          </a:xfrm>
          <a:custGeom>
            <a:avLst/>
            <a:gdLst>
              <a:gd name="txL" fmla="*/ 0 w 10000"/>
              <a:gd name="txT" fmla="*/ 0 h 10000"/>
              <a:gd name="txR" fmla="*/ 10000 w 10000"/>
              <a:gd name="txB" fmla="*/ 10000 h 10000"/>
            </a:gdLst>
            <a:ahLst/>
            <a:cxnLst>
              <a:cxn ang="0">
                <a:pos x="0" y="0"/>
              </a:cxn>
              <a:cxn ang="0">
                <a:pos x="7514492" y="0"/>
              </a:cxn>
              <a:cxn ang="0">
                <a:pos x="7514492" y="724243"/>
              </a:cxn>
              <a:cxn ang="0">
                <a:pos x="220175"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二、中国特色社会主义是我们的共同理想</a:t>
            </a:r>
          </a:p>
        </p:txBody>
      </p:sp>
      <p:sp>
        <p:nvSpPr>
          <p:cNvPr id="51203"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04"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）本质特征</a:t>
            </a:r>
          </a:p>
        </p:txBody>
      </p:sp>
      <p:sp>
        <p:nvSpPr>
          <p:cNvPr id="51205" name="TextBox 3"/>
          <p:cNvSpPr txBox="1"/>
          <p:nvPr/>
        </p:nvSpPr>
        <p:spPr>
          <a:xfrm>
            <a:off x="2136775" y="2654300"/>
            <a:ext cx="3578225" cy="1384300"/>
          </a:xfrm>
          <a:prstGeom prst="rect">
            <a:avLst/>
          </a:prstGeom>
          <a:noFill/>
          <a:ln w="9525">
            <a:noFill/>
          </a:ln>
        </p:spPr>
        <p:txBody>
          <a:bodyPr anchor="t">
            <a:spAutoFit/>
          </a:bodyPr>
          <a:lstStyle/>
          <a:p>
            <a:pPr eaLnBrk="0" hangingPunct="0"/>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中国共产党的领导是中国特色社会主义最本质的特征。</a:t>
            </a:r>
          </a:p>
        </p:txBody>
      </p:sp>
      <p:pic>
        <p:nvPicPr>
          <p:cNvPr id="51206" name="图片 1"/>
          <p:cNvPicPr>
            <a:picLocks noChangeAspect="1"/>
          </p:cNvPicPr>
          <p:nvPr/>
        </p:nvPicPr>
        <p:blipFill>
          <a:blip r:embed="rId2" cstate="print"/>
          <a:srcRect b="10812"/>
          <a:stretch>
            <a:fillRect/>
          </a:stretch>
        </p:blipFill>
        <p:spPr>
          <a:xfrm>
            <a:off x="5764213" y="2120900"/>
            <a:ext cx="4119562" cy="2451100"/>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a:xfrm>
            <a:off x="609600" y="421059"/>
            <a:ext cx="10972800" cy="8199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建设中国特色社会主义共同理想的总任务</a:t>
            </a:r>
          </a:p>
        </p:txBody>
      </p:sp>
      <p:sp>
        <p:nvSpPr>
          <p:cNvPr id="52226" name="Freeform 8"/>
          <p:cNvSpPr/>
          <p:nvPr/>
        </p:nvSpPr>
        <p:spPr>
          <a:xfrm>
            <a:off x="4244975" y="6130925"/>
            <a:ext cx="7891463" cy="723900"/>
          </a:xfrm>
          <a:custGeom>
            <a:avLst/>
            <a:gdLst>
              <a:gd name="txL" fmla="*/ 0 w 10000"/>
              <a:gd name="txT" fmla="*/ 0 h 10000"/>
              <a:gd name="txR" fmla="*/ 10000 w 10000"/>
              <a:gd name="txB" fmla="*/ 10000 h 10000"/>
            </a:gdLst>
            <a:ahLst/>
            <a:cxnLst>
              <a:cxn ang="0">
                <a:pos x="0" y="0"/>
              </a:cxn>
              <a:cxn ang="0">
                <a:pos x="7514492" y="0"/>
              </a:cxn>
              <a:cxn ang="0">
                <a:pos x="7514492" y="724243"/>
              </a:cxn>
              <a:cxn ang="0">
                <a:pos x="220175"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二、中国特色社会主义是我们的共同理想</a:t>
            </a:r>
          </a:p>
        </p:txBody>
      </p:sp>
      <p:sp>
        <p:nvSpPr>
          <p:cNvPr id="52227" name="AutoShape 4"/>
          <p:cNvSpPr/>
          <p:nvPr/>
        </p:nvSpPr>
        <p:spPr>
          <a:xfrm>
            <a:off x="1537970" y="1565275"/>
            <a:ext cx="8614410" cy="4008755"/>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28"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总任务</a:t>
            </a:r>
          </a:p>
        </p:txBody>
      </p:sp>
      <p:sp>
        <p:nvSpPr>
          <p:cNvPr id="52229" name="TextBox 3"/>
          <p:cNvSpPr txBox="1"/>
          <p:nvPr/>
        </p:nvSpPr>
        <p:spPr>
          <a:xfrm>
            <a:off x="1665605" y="1954530"/>
            <a:ext cx="4516120" cy="3538220"/>
          </a:xfrm>
          <a:prstGeom prst="rect">
            <a:avLst/>
          </a:prstGeom>
          <a:noFill/>
          <a:ln w="9525">
            <a:noFill/>
          </a:ln>
        </p:spPr>
        <p:txBody>
          <a:bodyPr wrap="square" anchor="t">
            <a:spAutoFit/>
          </a:bodyPr>
          <a:lstStyle/>
          <a:p>
            <a:pPr eaLnBrk="0" hangingPunct="0"/>
            <a:r>
              <a:rPr lang="en-US" sz="2800" dirty="0">
                <a:latin typeface="宋体" panose="02010600030101010101" pitchFamily="2" charset="-122"/>
                <a:ea typeface="宋体" panose="02010600030101010101" pitchFamily="2" charset="-122"/>
              </a:rPr>
              <a:t>   </a:t>
            </a:r>
            <a:r>
              <a:rPr sz="2800" dirty="0">
                <a:latin typeface="宋体" panose="02010600030101010101" pitchFamily="2" charset="-122"/>
                <a:ea typeface="宋体" panose="02010600030101010101" pitchFamily="2" charset="-122"/>
              </a:rPr>
              <a:t>新时代坚持和发展中国特色社会主义，总任务是实现社会主义现代化和中华民族伟大复兴，在全面建成小康社会的基础上，分两步走在本世纪中叶建成富强民主文明和谐美丽的社会主义现代化强国。</a:t>
            </a:r>
          </a:p>
        </p:txBody>
      </p:sp>
      <p:pic>
        <p:nvPicPr>
          <p:cNvPr id="52230" name="图片 2"/>
          <p:cNvPicPr>
            <a:picLocks noChangeAspect="1"/>
          </p:cNvPicPr>
          <p:nvPr/>
        </p:nvPicPr>
        <p:blipFill>
          <a:blip r:embed="rId2" cstate="print"/>
          <a:stretch>
            <a:fillRect/>
          </a:stretch>
        </p:blipFill>
        <p:spPr>
          <a:xfrm>
            <a:off x="6096000" y="2428875"/>
            <a:ext cx="4056063" cy="2281238"/>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中国共产党的远大理想：实现共产主义</a:t>
            </a:r>
          </a:p>
        </p:txBody>
      </p:sp>
      <p:sp>
        <p:nvSpPr>
          <p:cNvPr id="53250" name="Freeform 8"/>
          <p:cNvSpPr/>
          <p:nvPr/>
        </p:nvSpPr>
        <p:spPr>
          <a:xfrm>
            <a:off x="6761163" y="6130925"/>
            <a:ext cx="5430837" cy="723900"/>
          </a:xfrm>
          <a:custGeom>
            <a:avLst/>
            <a:gdLst>
              <a:gd name="txL" fmla="*/ 0 w 10000"/>
              <a:gd name="txT" fmla="*/ 0 h 10000"/>
              <a:gd name="txR" fmla="*/ 10000 w 10000"/>
              <a:gd name="txB" fmla="*/ 10000 h 10000"/>
            </a:gdLst>
            <a:ahLst/>
            <a:cxnLst>
              <a:cxn ang="0">
                <a:pos x="0" y="0"/>
              </a:cxn>
              <a:cxn ang="0">
                <a:pos x="5430715" y="0"/>
              </a:cxn>
              <a:cxn ang="0">
                <a:pos x="5430715" y="724243"/>
              </a:cxn>
              <a:cxn ang="0">
                <a:pos x="159120"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三、胸怀共产主义远大理想</a:t>
            </a:r>
          </a:p>
        </p:txBody>
      </p:sp>
      <p:sp>
        <p:nvSpPr>
          <p:cNvPr id="53251"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3"/>
          <p:cNvSpPr txBox="1"/>
          <p:nvPr/>
        </p:nvSpPr>
        <p:spPr>
          <a:xfrm>
            <a:off x="1922463" y="1576388"/>
            <a:ext cx="5551488" cy="3968750"/>
          </a:xfrm>
          <a:prstGeom prst="rect">
            <a:avLst/>
          </a:prstGeom>
          <a:noFill/>
        </p:spPr>
        <p:txBody>
          <a:bodyPr wrap="square" rtlCol="0">
            <a:spAutoFit/>
          </a:bodyPr>
          <a:lstStyle/>
          <a:p>
            <a:pPr marR="0" defTabSz="914400" eaLnBrk="0" hangingPunct="0">
              <a:buClrTx/>
              <a:buSzTx/>
              <a:buFontTx/>
              <a:buNone/>
              <a:defRPr/>
            </a:pPr>
            <a:r>
              <a:rPr kumimoji="1" lang="en-US" altLang="zh-CN" sz="2800" kern="1200" cap="none" spc="0" normalizeH="0" baseline="0" noProof="0" dirty="0" smtClean="0">
                <a:latin typeface="宋体" panose="02010600030101010101" pitchFamily="2" charset="-122"/>
                <a:ea typeface="宋体" panose="02010600030101010101" pitchFamily="2" charset="-122"/>
                <a:cs typeface="+mn-cs"/>
                <a:sym typeface="+mn-ea"/>
              </a:rPr>
              <a:t>    </a:t>
            </a:r>
            <a:r>
              <a:rPr kumimoji="1" lang="zh-CN" altLang="en-US" sz="2800" kern="1200" cap="none" spc="0" normalizeH="0" baseline="0" noProof="0" dirty="0" smtClean="0">
                <a:latin typeface="宋体" panose="02010600030101010101" pitchFamily="2" charset="-122"/>
                <a:ea typeface="宋体" panose="02010600030101010101" pitchFamily="2" charset="-122"/>
                <a:cs typeface="+mn-cs"/>
                <a:sym typeface="+mn-ea"/>
              </a:rPr>
              <a:t>革命理想高于天。中国共产党之所以叫共产党，就是因为从成立之日起我们党就把共产主义确立为远大理想。我们党之所以能够经受一次次挫折而又一次次奋起，归根到底是因为我们党有远大理想和崇高追求。</a:t>
            </a:r>
            <a:endParaRPr kumimoji="1" lang="en-US" altLang="zh-CN" sz="2800" kern="1200" cap="none" spc="0" normalizeH="0" baseline="0" noProof="0" dirty="0" smtClean="0">
              <a:latin typeface="宋体" panose="02010600030101010101" pitchFamily="2" charset="-122"/>
              <a:ea typeface="宋体" panose="02010600030101010101" pitchFamily="2" charset="-122"/>
              <a:cs typeface="+mn-cs"/>
              <a:sym typeface="+mn-ea"/>
            </a:endParaRPr>
          </a:p>
          <a:p>
            <a:pPr marR="0" indent="457200" defTabSz="914400" eaLnBrk="0" hangingPunct="0">
              <a:buClrTx/>
              <a:buSzTx/>
              <a:buFontTx/>
              <a:buNone/>
              <a:defRPr/>
            </a:pPr>
            <a:r>
              <a:rPr kumimoji="1" lang="en-US" altLang="zh-CN" sz="2800" kern="1200" cap="none" spc="0" normalizeH="0" baseline="0" noProof="0" dirty="0" smtClean="0">
                <a:latin typeface="宋体" panose="02010600030101010101" pitchFamily="2" charset="-122"/>
                <a:ea typeface="宋体" panose="02010600030101010101" pitchFamily="2" charset="-122"/>
                <a:cs typeface="+mn-cs"/>
                <a:sym typeface="+mn-ea"/>
              </a:rPr>
              <a:t>  ——</a:t>
            </a:r>
            <a:r>
              <a:rPr kumimoji="1" lang="zh-CN" altLang="en-US" sz="2800" kern="1200" cap="none" spc="0" normalizeH="0" baseline="0" noProof="0" dirty="0" smtClean="0">
                <a:latin typeface="宋体" panose="02010600030101010101" pitchFamily="2" charset="-122"/>
                <a:ea typeface="宋体" panose="02010600030101010101" pitchFamily="2" charset="-122"/>
                <a:cs typeface="+mn-cs"/>
                <a:sym typeface="+mn-ea"/>
              </a:rPr>
              <a:t>习近平：在庆祝中国共产党成立</a:t>
            </a:r>
            <a:r>
              <a:rPr kumimoji="1" lang="en-US" altLang="zh-CN" sz="2800" kern="1200" cap="none" spc="0" normalizeH="0" baseline="0" noProof="0" dirty="0" smtClean="0">
                <a:latin typeface="宋体" panose="02010600030101010101" pitchFamily="2" charset="-122"/>
                <a:ea typeface="宋体" panose="02010600030101010101" pitchFamily="2" charset="-122"/>
                <a:cs typeface="+mn-cs"/>
                <a:sym typeface="+mn-ea"/>
              </a:rPr>
              <a:t>95</a:t>
            </a:r>
            <a:r>
              <a:rPr kumimoji="1" lang="zh-CN" altLang="en-US" sz="2800" kern="1200" cap="none" spc="0" normalizeH="0" baseline="0" noProof="0" dirty="0" smtClean="0">
                <a:latin typeface="宋体" panose="02010600030101010101" pitchFamily="2" charset="-122"/>
                <a:ea typeface="宋体" panose="02010600030101010101" pitchFamily="2" charset="-122"/>
                <a:cs typeface="+mn-cs"/>
                <a:sym typeface="+mn-ea"/>
              </a:rPr>
              <a:t>周年大会上的讲话</a:t>
            </a:r>
            <a:endParaRPr kumimoji="0" lang="zh-CN" altLang="en-US" sz="2800" kern="1200" cap="none" spc="0" normalizeH="0" baseline="0" noProof="0" dirty="0">
              <a:latin typeface="宋体" panose="02010600030101010101" pitchFamily="2" charset="-122"/>
              <a:ea typeface="宋体" panose="02010600030101010101" pitchFamily="2" charset="-122"/>
              <a:cs typeface="+mn-cs"/>
              <a:sym typeface="+mn-ea"/>
            </a:endParaRPr>
          </a:p>
        </p:txBody>
      </p:sp>
      <p:pic>
        <p:nvPicPr>
          <p:cNvPr id="53253" name="图片 1"/>
          <p:cNvPicPr>
            <a:picLocks noChangeAspect="1"/>
          </p:cNvPicPr>
          <p:nvPr/>
        </p:nvPicPr>
        <p:blipFill>
          <a:blip r:embed="rId2" cstate="print"/>
          <a:stretch>
            <a:fillRect/>
          </a:stretch>
        </p:blipFill>
        <p:spPr>
          <a:xfrm>
            <a:off x="7623175" y="1954213"/>
            <a:ext cx="2433638" cy="3094037"/>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a:xfrm>
            <a:off x="609600" y="704088"/>
            <a:ext cx="10972800" cy="629412"/>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远大理想与共同理想的关系</a:t>
            </a:r>
          </a:p>
        </p:txBody>
      </p:sp>
      <p:sp>
        <p:nvSpPr>
          <p:cNvPr id="54274" name="Freeform 8"/>
          <p:cNvSpPr/>
          <p:nvPr/>
        </p:nvSpPr>
        <p:spPr>
          <a:xfrm>
            <a:off x="6761163" y="6130925"/>
            <a:ext cx="5430837" cy="723900"/>
          </a:xfrm>
          <a:custGeom>
            <a:avLst/>
            <a:gdLst>
              <a:gd name="txL" fmla="*/ 0 w 10000"/>
              <a:gd name="txT" fmla="*/ 0 h 10000"/>
              <a:gd name="txR" fmla="*/ 10000 w 10000"/>
              <a:gd name="txB" fmla="*/ 10000 h 10000"/>
            </a:gdLst>
            <a:ahLst/>
            <a:cxnLst>
              <a:cxn ang="0">
                <a:pos x="0" y="0"/>
              </a:cxn>
              <a:cxn ang="0">
                <a:pos x="5430715" y="0"/>
              </a:cxn>
              <a:cxn ang="0">
                <a:pos x="5430715" y="724243"/>
              </a:cxn>
              <a:cxn ang="0">
                <a:pos x="159120"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三、胸怀共产主义远大理想</a:t>
            </a:r>
          </a:p>
        </p:txBody>
      </p:sp>
      <p:sp>
        <p:nvSpPr>
          <p:cNvPr id="54275" name="AutoShape 4"/>
          <p:cNvSpPr/>
          <p:nvPr/>
        </p:nvSpPr>
        <p:spPr>
          <a:xfrm>
            <a:off x="2001838" y="1954530"/>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276"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远大理想</a:t>
            </a:r>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&amp;</a:t>
            </a: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共同理想</a:t>
            </a:r>
          </a:p>
        </p:txBody>
      </p:sp>
      <p:pic>
        <p:nvPicPr>
          <p:cNvPr id="54277" name="图片 2"/>
          <p:cNvPicPr>
            <a:picLocks noChangeAspect="1"/>
          </p:cNvPicPr>
          <p:nvPr/>
        </p:nvPicPr>
        <p:blipFill>
          <a:blip r:embed="rId2" cstate="print"/>
          <a:stretch>
            <a:fillRect/>
          </a:stretch>
        </p:blipFill>
        <p:spPr>
          <a:xfrm>
            <a:off x="6761163" y="2189163"/>
            <a:ext cx="3113087" cy="3113087"/>
          </a:xfrm>
          <a:prstGeom prst="rect">
            <a:avLst/>
          </a:prstGeom>
          <a:noFill/>
          <a:ln w="9525">
            <a:noFill/>
          </a:ln>
        </p:spPr>
      </p:pic>
      <p:sp>
        <p:nvSpPr>
          <p:cNvPr id="54278" name="TextBox 3"/>
          <p:cNvSpPr txBox="1"/>
          <p:nvPr/>
        </p:nvSpPr>
        <p:spPr>
          <a:xfrm>
            <a:off x="2001838" y="2230438"/>
            <a:ext cx="5014912" cy="3538220"/>
          </a:xfrm>
          <a:prstGeom prst="rect">
            <a:avLst/>
          </a:prstGeom>
          <a:noFill/>
          <a:ln w="9525">
            <a:noFill/>
          </a:ln>
        </p:spPr>
        <p:txBody>
          <a:bodyPr anchor="t">
            <a:spAutoFit/>
          </a:bodyPr>
          <a:lstStyle/>
          <a:p>
            <a:pPr marL="457200" indent="-457200" eaLnBrk="0" hangingPunct="0">
              <a:buFont typeface="Wingdings" panose="05000000000000000000" pitchFamily="2" charset="2"/>
              <a:buChar char="l"/>
            </a:pPr>
            <a:r>
              <a:rPr lang="zh-CN" altLang="en-US" sz="2800" dirty="0">
                <a:latin typeface="宋体" panose="02010600030101010101" pitchFamily="2" charset="-122"/>
                <a:ea typeface="宋体" panose="02010600030101010101" pitchFamily="2" charset="-122"/>
              </a:rPr>
              <a:t>远大理想：实现共产主义。</a:t>
            </a:r>
            <a:endParaRPr lang="en-US" altLang="zh-CN" sz="2800" dirty="0">
              <a:latin typeface="宋体" panose="02010600030101010101" pitchFamily="2" charset="-122"/>
              <a:ea typeface="宋体" panose="02010600030101010101" pitchFamily="2" charset="-122"/>
            </a:endParaRPr>
          </a:p>
          <a:p>
            <a:pPr marL="457200" indent="-457200" eaLnBrk="0" hangingPunct="0">
              <a:buFont typeface="Wingdings" panose="05000000000000000000" pitchFamily="2" charset="2"/>
              <a:buChar char="l"/>
            </a:pPr>
            <a:r>
              <a:rPr lang="zh-CN" altLang="en-US" sz="2800" dirty="0">
                <a:latin typeface="宋体" panose="02010600030101010101" pitchFamily="2" charset="-122"/>
                <a:ea typeface="宋体" panose="02010600030101010101" pitchFamily="2" charset="-122"/>
              </a:rPr>
              <a:t>共同理想：在中国共产党领导下走中国特色社会主义道路，为实现中华民族伟大复兴而奋斗。</a:t>
            </a:r>
          </a:p>
          <a:p>
            <a:pPr marL="457200" indent="-457200" eaLnBrk="0" hangingPunct="0">
              <a:buFont typeface="Wingdings" panose="05000000000000000000" pitchFamily="2" charset="2"/>
              <a:buChar char="l"/>
            </a:pPr>
            <a:r>
              <a:rPr lang="zh-CN" altLang="en-US" sz="2800" dirty="0">
                <a:latin typeface="宋体" panose="02010600030101010101" pitchFamily="2" charset="-122"/>
                <a:ea typeface="宋体" panose="02010600030101010101" pitchFamily="2" charset="-122"/>
              </a:rPr>
              <a:t>共同理想是向着远大理想所进行的实实在在的努力；远大理想是共同理想的目标。</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a:xfrm>
            <a:off x="608806" y="190500"/>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共产主义是现实运动和长远目标相统一的过程</a:t>
            </a:r>
          </a:p>
        </p:txBody>
      </p:sp>
      <p:sp>
        <p:nvSpPr>
          <p:cNvPr id="55298" name="Freeform 8"/>
          <p:cNvSpPr/>
          <p:nvPr/>
        </p:nvSpPr>
        <p:spPr>
          <a:xfrm>
            <a:off x="6761163" y="6130925"/>
            <a:ext cx="5430837" cy="723900"/>
          </a:xfrm>
          <a:custGeom>
            <a:avLst/>
            <a:gdLst>
              <a:gd name="txL" fmla="*/ 0 w 10000"/>
              <a:gd name="txT" fmla="*/ 0 h 10000"/>
              <a:gd name="txR" fmla="*/ 10000 w 10000"/>
              <a:gd name="txB" fmla="*/ 10000 h 10000"/>
            </a:gdLst>
            <a:ahLst/>
            <a:cxnLst>
              <a:cxn ang="0">
                <a:pos x="0" y="0"/>
              </a:cxn>
              <a:cxn ang="0">
                <a:pos x="5430715" y="0"/>
              </a:cxn>
              <a:cxn ang="0">
                <a:pos x="5430715" y="724243"/>
              </a:cxn>
              <a:cxn ang="0">
                <a:pos x="159120"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三、胸怀共产主义远大理想</a:t>
            </a:r>
          </a:p>
        </p:txBody>
      </p:sp>
      <p:sp>
        <p:nvSpPr>
          <p:cNvPr id="55299"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300"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现实运动</a:t>
            </a:r>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&amp;</a:t>
            </a: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长远目标</a:t>
            </a:r>
          </a:p>
        </p:txBody>
      </p:sp>
      <p:sp>
        <p:nvSpPr>
          <p:cNvPr id="55301" name="TextBox 3"/>
          <p:cNvSpPr txBox="1"/>
          <p:nvPr/>
        </p:nvSpPr>
        <p:spPr>
          <a:xfrm>
            <a:off x="1963738" y="1919288"/>
            <a:ext cx="4489450" cy="3538537"/>
          </a:xfrm>
          <a:prstGeom prst="rect">
            <a:avLst/>
          </a:prstGeom>
          <a:noFill/>
          <a:ln w="9525">
            <a:noFill/>
          </a:ln>
        </p:spPr>
        <p:txBody>
          <a:bodyPr anchor="t">
            <a:spAutoFit/>
          </a:bodyPr>
          <a:lstStyle/>
          <a:p>
            <a:pPr eaLnBrk="0" hangingPunct="0"/>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共产主义远大理想既是面向未来的，又是指向现实的，不仅反映了人们对未来社会的美好向往，更是一个从现实的人出发，不断满足人的现实需求、推动人的全面发展、推动社会发展进步的历史过程与现实运动。</a:t>
            </a:r>
          </a:p>
        </p:txBody>
      </p:sp>
      <p:pic>
        <p:nvPicPr>
          <p:cNvPr id="55302" name="图片 1"/>
          <p:cNvPicPr>
            <a:picLocks noChangeAspect="1"/>
          </p:cNvPicPr>
          <p:nvPr/>
        </p:nvPicPr>
        <p:blipFill>
          <a:blip r:embed="rId2" cstate="print"/>
          <a:stretch>
            <a:fillRect/>
          </a:stretch>
        </p:blipFill>
        <p:spPr>
          <a:xfrm>
            <a:off x="6453188" y="2459038"/>
            <a:ext cx="3416300" cy="2220912"/>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a:xfrm>
            <a:off x="608806" y="512955"/>
            <a:ext cx="10972800" cy="931361"/>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实现共产主义是中国共产党的远大理想</a:t>
            </a:r>
          </a:p>
        </p:txBody>
      </p:sp>
      <p:sp>
        <p:nvSpPr>
          <p:cNvPr id="56322" name="Freeform 8"/>
          <p:cNvSpPr/>
          <p:nvPr/>
        </p:nvSpPr>
        <p:spPr>
          <a:xfrm>
            <a:off x="6761163" y="6130925"/>
            <a:ext cx="5430837" cy="723900"/>
          </a:xfrm>
          <a:custGeom>
            <a:avLst/>
            <a:gdLst>
              <a:gd name="txL" fmla="*/ 0 w 10000"/>
              <a:gd name="txT" fmla="*/ 0 h 10000"/>
              <a:gd name="txR" fmla="*/ 10000 w 10000"/>
              <a:gd name="txB" fmla="*/ 10000 h 10000"/>
            </a:gdLst>
            <a:ahLst/>
            <a:cxnLst>
              <a:cxn ang="0">
                <a:pos x="0" y="0"/>
              </a:cxn>
              <a:cxn ang="0">
                <a:pos x="5430715" y="0"/>
              </a:cxn>
              <a:cxn ang="0">
                <a:pos x="5430715" y="724243"/>
              </a:cxn>
              <a:cxn ang="0">
                <a:pos x="159120"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三、胸怀共产主义远大理想</a:t>
            </a:r>
          </a:p>
        </p:txBody>
      </p:sp>
      <p:sp>
        <p:nvSpPr>
          <p:cNvPr id="56323"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24" name="圆角矩形 60"/>
          <p:cNvSpPr/>
          <p:nvPr/>
        </p:nvSpPr>
        <p:spPr>
          <a:xfrm>
            <a:off x="2386013" y="1333500"/>
            <a:ext cx="333533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中国共产党的远大理想</a:t>
            </a:r>
          </a:p>
        </p:txBody>
      </p:sp>
      <p:sp>
        <p:nvSpPr>
          <p:cNvPr id="56325" name="TextBox 3"/>
          <p:cNvSpPr txBox="1"/>
          <p:nvPr/>
        </p:nvSpPr>
        <p:spPr>
          <a:xfrm>
            <a:off x="1912937" y="2578100"/>
            <a:ext cx="4733189" cy="2244725"/>
          </a:xfrm>
          <a:prstGeom prst="rect">
            <a:avLst/>
          </a:prstGeom>
          <a:noFill/>
          <a:ln w="9525">
            <a:noFill/>
          </a:ln>
        </p:spPr>
        <p:txBody>
          <a:bodyPr wrap="square" anchor="t">
            <a:spAutoFit/>
          </a:bodyPr>
          <a:lstStyle/>
          <a:p>
            <a:pPr eaLnBrk="0" hangingPunct="0"/>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中国共产党从成立之日起，就确立了共产主义的远大理想，始终团结带领中国人民朝着这个远大理想前行。</a:t>
            </a:r>
          </a:p>
        </p:txBody>
      </p:sp>
      <p:pic>
        <p:nvPicPr>
          <p:cNvPr id="56326" name="图片 2"/>
          <p:cNvPicPr>
            <a:picLocks noChangeAspect="1"/>
          </p:cNvPicPr>
          <p:nvPr/>
        </p:nvPicPr>
        <p:blipFill>
          <a:blip r:embed="rId2" cstate="print"/>
          <a:stretch>
            <a:fillRect/>
          </a:stretch>
        </p:blipFill>
        <p:spPr>
          <a:xfrm>
            <a:off x="6761163" y="2263775"/>
            <a:ext cx="3240087" cy="2559050"/>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p:nvPr>
        </p:nvSpPr>
        <p:spPr>
          <a:xfrm>
            <a:off x="608806" y="323088"/>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共产主义需要一代又一代人的艰苦努力</a:t>
            </a:r>
          </a:p>
        </p:txBody>
      </p:sp>
      <p:sp>
        <p:nvSpPr>
          <p:cNvPr id="57346" name="Freeform 8"/>
          <p:cNvSpPr/>
          <p:nvPr/>
        </p:nvSpPr>
        <p:spPr>
          <a:xfrm>
            <a:off x="6761163" y="6130925"/>
            <a:ext cx="5430837" cy="723900"/>
          </a:xfrm>
          <a:custGeom>
            <a:avLst/>
            <a:gdLst>
              <a:gd name="txL" fmla="*/ 0 w 10000"/>
              <a:gd name="txT" fmla="*/ 0 h 10000"/>
              <a:gd name="txR" fmla="*/ 10000 w 10000"/>
              <a:gd name="txB" fmla="*/ 10000 h 10000"/>
            </a:gdLst>
            <a:ahLst/>
            <a:cxnLst>
              <a:cxn ang="0">
                <a:pos x="0" y="0"/>
              </a:cxn>
              <a:cxn ang="0">
                <a:pos x="5430715" y="0"/>
              </a:cxn>
              <a:cxn ang="0">
                <a:pos x="5430715" y="724243"/>
              </a:cxn>
              <a:cxn ang="0">
                <a:pos x="159120"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三、胸怀共产主义远大理想</a:t>
            </a:r>
          </a:p>
        </p:txBody>
      </p:sp>
      <p:sp>
        <p:nvSpPr>
          <p:cNvPr id="57347"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48" name="圆角矩形 60"/>
          <p:cNvSpPr/>
          <p:nvPr/>
        </p:nvSpPr>
        <p:spPr>
          <a:xfrm>
            <a:off x="2386013" y="1333500"/>
            <a:ext cx="333533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漫长的历史过程</a:t>
            </a:r>
          </a:p>
        </p:txBody>
      </p:sp>
      <p:sp>
        <p:nvSpPr>
          <p:cNvPr id="57349" name="TextBox 3"/>
          <p:cNvSpPr txBox="1"/>
          <p:nvPr/>
        </p:nvSpPr>
        <p:spPr>
          <a:xfrm>
            <a:off x="2093913" y="2446338"/>
            <a:ext cx="4113212" cy="2244725"/>
          </a:xfrm>
          <a:prstGeom prst="rect">
            <a:avLst/>
          </a:prstGeom>
          <a:noFill/>
          <a:ln w="9525">
            <a:noFill/>
          </a:ln>
        </p:spPr>
        <p:txBody>
          <a:bodyPr anchor="t">
            <a:spAutoFit/>
          </a:bodyPr>
          <a:lstStyle/>
          <a:p>
            <a:pPr eaLnBrk="0" hangingPunct="0"/>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共产主义远大理想的最终实现是一个漫长、艰辛的历史过程，需要一代又一代人的不懈奋斗和持续努力。</a:t>
            </a:r>
          </a:p>
        </p:txBody>
      </p:sp>
      <p:pic>
        <p:nvPicPr>
          <p:cNvPr id="57350" name="图片 1"/>
          <p:cNvPicPr>
            <a:picLocks noChangeAspect="1"/>
          </p:cNvPicPr>
          <p:nvPr/>
        </p:nvPicPr>
        <p:blipFill>
          <a:blip r:embed="rId2" cstate="print"/>
          <a:stretch>
            <a:fillRect/>
          </a:stretch>
        </p:blipFill>
        <p:spPr>
          <a:xfrm>
            <a:off x="6346825" y="2344738"/>
            <a:ext cx="3689350" cy="2449512"/>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a:xfrm>
            <a:off x="608806" y="268659"/>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共产主义需要一代又一代人的艰苦努力</a:t>
            </a:r>
          </a:p>
        </p:txBody>
      </p:sp>
      <p:sp>
        <p:nvSpPr>
          <p:cNvPr id="58370" name="Freeform 8"/>
          <p:cNvSpPr/>
          <p:nvPr/>
        </p:nvSpPr>
        <p:spPr>
          <a:xfrm>
            <a:off x="6761163" y="6130925"/>
            <a:ext cx="5430837" cy="723900"/>
          </a:xfrm>
          <a:custGeom>
            <a:avLst/>
            <a:gdLst>
              <a:gd name="txL" fmla="*/ 0 w 10000"/>
              <a:gd name="txT" fmla="*/ 0 h 10000"/>
              <a:gd name="txR" fmla="*/ 10000 w 10000"/>
              <a:gd name="txB" fmla="*/ 10000 h 10000"/>
            </a:gdLst>
            <a:ahLst/>
            <a:cxnLst>
              <a:cxn ang="0">
                <a:pos x="0" y="0"/>
              </a:cxn>
              <a:cxn ang="0">
                <a:pos x="5430715" y="0"/>
              </a:cxn>
              <a:cxn ang="0">
                <a:pos x="5430715" y="724243"/>
              </a:cxn>
              <a:cxn ang="0">
                <a:pos x="159120"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三、胸怀共产主义远大理想</a:t>
            </a:r>
          </a:p>
        </p:txBody>
      </p:sp>
      <p:sp>
        <p:nvSpPr>
          <p:cNvPr id="58371"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372" name="圆角矩形 60"/>
          <p:cNvSpPr/>
          <p:nvPr/>
        </p:nvSpPr>
        <p:spPr>
          <a:xfrm>
            <a:off x="2386013" y="1333500"/>
            <a:ext cx="333533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大学生应努力奋斗</a:t>
            </a:r>
          </a:p>
        </p:txBody>
      </p:sp>
      <p:sp>
        <p:nvSpPr>
          <p:cNvPr id="58373" name="TextBox 3"/>
          <p:cNvSpPr txBox="1"/>
          <p:nvPr/>
        </p:nvSpPr>
        <p:spPr>
          <a:xfrm>
            <a:off x="2093913" y="2225675"/>
            <a:ext cx="4113212" cy="3108325"/>
          </a:xfrm>
          <a:prstGeom prst="rect">
            <a:avLst/>
          </a:prstGeom>
          <a:noFill/>
          <a:ln w="9525">
            <a:noFill/>
          </a:ln>
        </p:spPr>
        <p:txBody>
          <a:bodyPr anchor="t">
            <a:spAutoFit/>
          </a:bodyPr>
          <a:lstStyle/>
          <a:p>
            <a:pPr eaLnBrk="0" hangingPunct="0"/>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大学生要不断增强中国特色社会主义道路自信、理论自信、制度自信、文化自信，自觉做共产主义远大理想和中国特色社会主义共同理想的坚定信仰者和忠实实践者。</a:t>
            </a:r>
          </a:p>
        </p:txBody>
      </p:sp>
      <p:pic>
        <p:nvPicPr>
          <p:cNvPr id="58374" name="图片 2"/>
          <p:cNvPicPr>
            <a:picLocks noChangeAspect="1"/>
          </p:cNvPicPr>
          <p:nvPr/>
        </p:nvPicPr>
        <p:blipFill>
          <a:blip r:embed="rId2" cstate="print"/>
          <a:stretch>
            <a:fillRect/>
          </a:stretch>
        </p:blipFill>
        <p:spPr>
          <a:xfrm>
            <a:off x="6434138" y="2601913"/>
            <a:ext cx="3535362" cy="2357437"/>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reeform 8"/>
          <p:cNvSpPr/>
          <p:nvPr/>
        </p:nvSpPr>
        <p:spPr>
          <a:xfrm>
            <a:off x="6611938" y="6134100"/>
            <a:ext cx="5580062" cy="723900"/>
          </a:xfrm>
          <a:custGeom>
            <a:avLst/>
            <a:gdLst/>
            <a:ahLst/>
            <a:cxnLst>
              <a:cxn ang="0">
                <a:pos x="0" y="0"/>
              </a:cxn>
              <a:cxn ang="0">
                <a:pos x="5580185" y="0"/>
              </a:cxn>
              <a:cxn ang="0">
                <a:pos x="5580185" y="724243"/>
              </a:cxn>
              <a:cxn ang="0">
                <a:pos x="163499" y="718666"/>
              </a:cxn>
              <a:cxn ang="0">
                <a:pos x="0" y="0"/>
              </a:cxn>
            </a:cxnLst>
            <a:rect l="0" t="0" r="0" b="0"/>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lstStyle/>
          <a:p>
            <a:endParaRPr lang="zh-CN" altLang="en-US"/>
          </a:p>
        </p:txBody>
      </p:sp>
      <p:sp>
        <p:nvSpPr>
          <p:cNvPr id="60418"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419" name="标题 1"/>
          <p:cNvSpPr>
            <a:spLocks noGrp="1"/>
          </p:cNvSpPr>
          <p:nvPr>
            <p:ph type="title"/>
          </p:nvPr>
        </p:nvSpPr>
        <p:spPr>
          <a:xfrm>
            <a:off x="609600" y="704088"/>
            <a:ext cx="10972800" cy="629412"/>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思考与讨论</a:t>
            </a:r>
          </a:p>
        </p:txBody>
      </p:sp>
      <p:sp>
        <p:nvSpPr>
          <p:cNvPr id="60420"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请思考并回答：</a:t>
            </a:r>
          </a:p>
        </p:txBody>
      </p:sp>
      <p:sp>
        <p:nvSpPr>
          <p:cNvPr id="60421" name="TextBox 2"/>
          <p:cNvSpPr txBox="1"/>
          <p:nvPr/>
        </p:nvSpPr>
        <p:spPr>
          <a:xfrm>
            <a:off x="2373313" y="2409825"/>
            <a:ext cx="4699000" cy="954088"/>
          </a:xfrm>
          <a:prstGeom prst="rect">
            <a:avLst/>
          </a:prstGeom>
          <a:noFill/>
          <a:ln w="9525">
            <a:noFill/>
          </a:ln>
        </p:spPr>
        <p:txBody>
          <a:bodyPr anchor="t">
            <a:spAutoFit/>
          </a:bodyPr>
          <a:lstStyle/>
          <a:p>
            <a:pPr eaLnBrk="0" hangingPunct="0">
              <a:spcAft>
                <a:spcPts val="600"/>
              </a:spcAft>
            </a:pPr>
            <a:r>
              <a:rPr lang="zh-CN" altLang="en-US" sz="2800" dirty="0">
                <a:latin typeface="宋体" panose="02010600030101010101" pitchFamily="2" charset="-122"/>
                <a:ea typeface="宋体" panose="02010600030101010101" pitchFamily="2" charset="-122"/>
              </a:rPr>
              <a:t>谈谈你对共同理想和远大理想的认识。</a:t>
            </a:r>
          </a:p>
        </p:txBody>
      </p:sp>
      <p:pic>
        <p:nvPicPr>
          <p:cNvPr id="60422" name="图片 3"/>
          <p:cNvPicPr>
            <a:picLocks noChangeAspect="1"/>
          </p:cNvPicPr>
          <p:nvPr/>
        </p:nvPicPr>
        <p:blipFill>
          <a:blip r:embed="rId2" cstate="print"/>
          <a:stretch>
            <a:fillRect/>
          </a:stretch>
        </p:blipFill>
        <p:spPr>
          <a:xfrm>
            <a:off x="6826250" y="2103438"/>
            <a:ext cx="3170238" cy="3173412"/>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p:nvPr>
        </p:nvSpPr>
        <p:spPr>
          <a:xfrm>
            <a:off x="585788" y="325438"/>
            <a:ext cx="8763000" cy="650875"/>
          </a:xfrm>
        </p:spPr>
        <p:txBody>
          <a:bodyPr vert="horz" wrap="square" lIns="91440" tIns="45720" rIns="91440" bIns="45720" anchor="ctr">
            <a:normAutofit fontScale="90000"/>
          </a:bodyPr>
          <a:lstStyle/>
          <a:p>
            <a:pPr eaLnBrk="1" hangingPunct="1"/>
            <a:r>
              <a:rPr lang="zh-CN" altLang="en-US" dirty="0"/>
              <a:t>          </a:t>
            </a:r>
            <a:r>
              <a:rPr lang="zh-CN" altLang="en-US" sz="2800" dirty="0">
                <a:latin typeface="宋体" panose="02010600030101010101" pitchFamily="2" charset="-122"/>
                <a:ea typeface="宋体" panose="02010600030101010101" pitchFamily="2" charset="-122"/>
              </a:rPr>
              <a:t>理想之价值</a:t>
            </a:r>
          </a:p>
        </p:txBody>
      </p:sp>
      <p:sp>
        <p:nvSpPr>
          <p:cNvPr id="16386" name="内容占位符 2"/>
          <p:cNvSpPr>
            <a:spLocks noGrp="1"/>
          </p:cNvSpPr>
          <p:nvPr>
            <p:ph idx="1"/>
          </p:nvPr>
        </p:nvSpPr>
        <p:spPr>
          <a:xfrm>
            <a:off x="471170" y="1581150"/>
            <a:ext cx="5868035" cy="4345305"/>
          </a:xfrm>
        </p:spPr>
        <p:txBody>
          <a:bodyPr vert="horz" wrap="square" lIns="91440" tIns="45720" rIns="91440" bIns="45720" numCol="1" anchor="t" anchorCtr="0" compatLnSpc="1"/>
          <a:lstStyle/>
          <a:p>
            <a:pPr marL="455930" marR="0" lvl="0" indent="0" algn="l" defTabSz="914400" rtl="0" eaLnBrk="0" fontAlgn="base" latinLnBrk="0" hangingPunct="0">
              <a:lnSpc>
                <a:spcPct val="100000"/>
              </a:lnSpc>
              <a:spcBef>
                <a:spcPct val="20000"/>
              </a:spcBef>
              <a:spcAft>
                <a:spcPts val="600"/>
              </a:spcAft>
              <a:buClrTx/>
              <a:buSzTx/>
              <a:buFont typeface="Wingdings" panose="05000000000000000000" pitchFamily="2" charset="2"/>
              <a:buNone/>
              <a:defRPr/>
            </a:pPr>
            <a:r>
              <a:rPr kumimoji="1" lang="en-US"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    </a:t>
            </a:r>
            <a:r>
              <a:rPr kumimoji="1" lang="zh-CN" altLang="en-US"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广大青年一定要坚定理想信念。“功垂惟志，业广惟勤。”理想引导人生方向，信念决定事业成败。没有理想信念，就会导致精神上“缺钙”。</a:t>
            </a:r>
            <a:endParaRPr kumimoji="1" lang="en-US"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endParaRPr>
          </a:p>
          <a:p>
            <a:pPr marL="45593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      ——</a:t>
            </a:r>
            <a:r>
              <a:rPr kumimoji="1" lang="zh-CN" altLang="en-US"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习近平同各界优秀青年代表座谈时强调（</a:t>
            </a:r>
            <a:r>
              <a:rPr kumimoji="1" lang="en-US"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2013</a:t>
            </a:r>
            <a:r>
              <a:rPr kumimoji="1" lang="zh-CN" altLang="en-US"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年</a:t>
            </a:r>
            <a:r>
              <a:rPr kumimoji="1" lang="en-US"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5</a:t>
            </a:r>
            <a:r>
              <a:rPr kumimoji="1" lang="zh-CN" altLang="en-US"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月</a:t>
            </a:r>
            <a:r>
              <a:rPr kumimoji="1" lang="en-US"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4</a:t>
            </a:r>
            <a:r>
              <a:rPr kumimoji="1" lang="zh-CN" altLang="en-US"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日</a:t>
            </a:r>
            <a:r>
              <a:rPr kumimoji="1" lang="zh-CN"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a:t>
            </a:r>
            <a:endParaRPr kumimoji="1" lang="zh-CN" altLang="en-US"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endParaRPr>
          </a:p>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zh-CN" altLang="en-US" sz="28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endParaRPr>
          </a:p>
        </p:txBody>
      </p:sp>
      <p:pic>
        <p:nvPicPr>
          <p:cNvPr id="7" name="图片 6" descr="20180701182207713809541.jpg"/>
          <p:cNvPicPr>
            <a:picLocks noChangeAspect="1"/>
          </p:cNvPicPr>
          <p:nvPr/>
        </p:nvPicPr>
        <p:blipFill rotWithShape="1">
          <a:blip r:embed="rId2" cstate="print">
            <a:extLst>
              <a:ext uri="{28A0092B-C50C-407E-A947-70E740481C1C}">
                <a14:useLocalDpi xmlns:a14="http://schemas.microsoft.com/office/drawing/2010/main" xmlns="" val="0"/>
              </a:ext>
            </a:extLst>
          </a:blip>
          <a:srcRect l="9857" t="4198" r="17345"/>
          <a:stretch>
            <a:fillRect/>
          </a:stretch>
        </p:blipFill>
        <p:spPr>
          <a:xfrm>
            <a:off x="6441701" y="1310054"/>
            <a:ext cx="4407516" cy="44534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3316"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p:cNvPicPr>
          <p:nvPr/>
        </p:nvPicPr>
        <p:blipFill>
          <a:blip r:embed="rId3" cstate="print"/>
          <a:stretch>
            <a:fillRect/>
          </a:stretch>
        </p:blipFill>
        <p:spPr>
          <a:xfrm>
            <a:off x="0" y="17463"/>
            <a:ext cx="12192000" cy="6858000"/>
          </a:xfrm>
          <a:prstGeom prst="rect">
            <a:avLst/>
          </a:prstGeom>
          <a:noFill/>
          <a:ln w="9525">
            <a:noFill/>
          </a:ln>
        </p:spPr>
      </p:pic>
      <p:grpSp>
        <p:nvGrpSpPr>
          <p:cNvPr id="3" name="组合 2"/>
          <p:cNvGrpSpPr/>
          <p:nvPr/>
        </p:nvGrpSpPr>
        <p:grpSpPr>
          <a:xfrm>
            <a:off x="1562100" y="1377950"/>
            <a:ext cx="9429750" cy="4643438"/>
            <a:chOff x="1358950" y="1173758"/>
            <a:chExt cx="7072312" cy="3482975"/>
          </a:xfrm>
        </p:grpSpPr>
        <p:sp>
          <p:nvSpPr>
            <p:cNvPr id="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61444" name="Freeform 8"/>
            <p:cNvSpPr/>
            <p:nvPr/>
          </p:nvSpPr>
          <p:spPr>
            <a:xfrm>
              <a:off x="7851825" y="4077295"/>
              <a:ext cx="579437" cy="579438"/>
            </a:xfrm>
            <a:custGeom>
              <a:avLst/>
              <a:gdLst/>
              <a:ahLst/>
              <a:cxnLst>
                <a:cxn ang="0">
                  <a:pos x="579437" y="0"/>
                </a:cxn>
                <a:cxn ang="0">
                  <a:pos x="579437" y="507564"/>
                </a:cxn>
                <a:cxn ang="0">
                  <a:pos x="507563" y="579438"/>
                </a:cxn>
                <a:cxn ang="0">
                  <a:pos x="0" y="579438"/>
                </a:cxn>
                <a:cxn ang="0">
                  <a:pos x="579437" y="0"/>
                </a:cxn>
              </a:cxnLst>
              <a:rect l="0" t="0" r="0" b="0"/>
              <a:pathLst>
                <a:path w="782" h="782">
                  <a:moveTo>
                    <a:pt x="782" y="0"/>
                  </a:moveTo>
                  <a:lnTo>
                    <a:pt x="782" y="685"/>
                  </a:lnTo>
                  <a:cubicBezTo>
                    <a:pt x="782" y="738"/>
                    <a:pt x="738" y="782"/>
                    <a:pt x="685" y="782"/>
                  </a:cubicBezTo>
                  <a:lnTo>
                    <a:pt x="0" y="782"/>
                  </a:lnTo>
                  <a:lnTo>
                    <a:pt x="782" y="0"/>
                  </a:lnTo>
                  <a:close/>
                </a:path>
              </a:pathLst>
            </a:custGeom>
            <a:solidFill>
              <a:srgbClr val="66CCFF"/>
            </a:solidFill>
            <a:ln w="9525">
              <a:noFill/>
            </a:ln>
          </p:spPr>
          <p:txBody>
            <a:bodyPr/>
            <a:lstStyle/>
            <a:p>
              <a:endParaRPr lang="zh-CN" altLang="en-US"/>
            </a:p>
          </p:txBody>
        </p:sp>
      </p:grpSp>
      <p:sp>
        <p:nvSpPr>
          <p:cNvPr id="11" name="Rectangle 13"/>
          <p:cNvSpPr/>
          <p:nvPr/>
        </p:nvSpPr>
        <p:spPr>
          <a:xfrm>
            <a:off x="1552575" y="2282825"/>
            <a:ext cx="762000" cy="476250"/>
          </a:xfrm>
          <a:prstGeom prst="rect">
            <a:avLst/>
          </a:prstGeom>
          <a:noFill/>
          <a:ln w="9525">
            <a:noFill/>
          </a:ln>
        </p:spPr>
        <p:txBody>
          <a:bodyPr wrap="none" lIns="0" tIns="0" rIns="0" bIns="0" anchor="t">
            <a:spAutoFit/>
          </a:bodyPr>
          <a:lstStyle/>
          <a:p>
            <a:pPr eaLnBrk="0" hangingPunct="0"/>
            <a:r>
              <a:rPr lang="zh-CN" altLang="zh-CN" sz="31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61446" name="AutoShape 102"/>
          <p:cNvSpPr/>
          <p:nvPr/>
        </p:nvSpPr>
        <p:spPr>
          <a:xfrm>
            <a:off x="3041650" y="2189163"/>
            <a:ext cx="5961063" cy="950912"/>
          </a:xfrm>
          <a:prstGeom prst="roundRect">
            <a:avLst>
              <a:gd name="adj" fmla="val 16667"/>
            </a:avLst>
          </a:prstGeom>
          <a:solidFill>
            <a:srgbClr val="A9C9FF"/>
          </a:solidFill>
          <a:ln w="28575" cap="flat" cmpd="sng">
            <a:solidFill>
              <a:schemeClr val="bg1"/>
            </a:solidFill>
            <a:prstDash val="solid"/>
            <a:miter/>
            <a:headEnd type="none" w="med" len="med"/>
            <a:tailEnd type="none" w="med" len="med"/>
          </a:ln>
        </p:spPr>
        <p:txBody>
          <a:bodyPr wrap="none" anchor="ctr"/>
          <a:lstStyle/>
          <a:p>
            <a:pPr marL="455930" indent="-455930" eaLnBrk="0" hangingPunct="0">
              <a:spcBef>
                <a:spcPct val="20000"/>
              </a:spcBef>
              <a:buFont typeface="Wingdings" panose="05000000000000000000" pitchFamily="2" charset="2"/>
              <a:buChar char="l"/>
            </a:pPr>
            <a:r>
              <a:rPr lang="zh-CN" altLang="en-US" sz="3200" b="1" dirty="0">
                <a:latin typeface="华文中宋" panose="02010600040101010101" pitchFamily="2" charset="-122"/>
                <a:ea typeface="华文中宋" panose="02010600040101010101" pitchFamily="2" charset="-122"/>
              </a:rPr>
              <a:t>理想与现实的关系</a:t>
            </a:r>
          </a:p>
        </p:txBody>
      </p:sp>
      <p:sp>
        <p:nvSpPr>
          <p:cNvPr id="61447" name="AutoShape 102"/>
          <p:cNvSpPr/>
          <p:nvPr/>
        </p:nvSpPr>
        <p:spPr>
          <a:xfrm>
            <a:off x="3051175" y="3227388"/>
            <a:ext cx="5951538" cy="869950"/>
          </a:xfrm>
          <a:prstGeom prst="roundRect">
            <a:avLst>
              <a:gd name="adj" fmla="val 16667"/>
            </a:avLst>
          </a:prstGeom>
          <a:solidFill>
            <a:srgbClr val="A9C9FF"/>
          </a:solidFill>
          <a:ln w="28575" cap="flat" cmpd="sng">
            <a:solidFill>
              <a:schemeClr val="bg1"/>
            </a:solidFill>
            <a:prstDash val="solid"/>
            <a:miter/>
            <a:headEnd type="none" w="med" len="med"/>
            <a:tailEnd type="none" w="med" len="med"/>
          </a:ln>
        </p:spPr>
        <p:txBody>
          <a:bodyPr wrap="none" anchor="ctr"/>
          <a:lstStyle/>
          <a:p>
            <a:pPr marL="455930" indent="-455930" eaLnBrk="0" hangingPunct="0">
              <a:spcBef>
                <a:spcPct val="20000"/>
              </a:spcBef>
              <a:buFont typeface="Wingdings" panose="05000000000000000000" pitchFamily="2" charset="2"/>
              <a:buChar char="l"/>
            </a:pPr>
            <a:r>
              <a:rPr lang="zh-CN" altLang="en-US" sz="3200" b="1" dirty="0">
                <a:latin typeface="华文中宋" panose="02010600040101010101" pitchFamily="2" charset="-122"/>
                <a:ea typeface="华文中宋" panose="02010600040101010101" pitchFamily="2" charset="-122"/>
              </a:rPr>
              <a:t>个人理想与社会理想的统一</a:t>
            </a:r>
          </a:p>
        </p:txBody>
      </p:sp>
      <p:sp>
        <p:nvSpPr>
          <p:cNvPr id="61448" name="标题 1"/>
          <p:cNvSpPr txBox="1"/>
          <p:nvPr/>
        </p:nvSpPr>
        <p:spPr>
          <a:xfrm>
            <a:off x="1114425" y="312738"/>
            <a:ext cx="9731375" cy="650875"/>
          </a:xfrm>
          <a:prstGeom prst="rect">
            <a:avLst/>
          </a:prstGeom>
          <a:noFill/>
          <a:ln w="9525">
            <a:noFill/>
          </a:ln>
        </p:spPr>
        <p:txBody>
          <a:bodyPr anchor="t"/>
          <a:lstStyle/>
          <a:p>
            <a:pPr algn="ctr"/>
            <a:r>
              <a:rPr lang="zh-CN" altLang="en-US" sz="4800" b="1" dirty="0">
                <a:latin typeface="微软雅黑" panose="020B0503020204020204" pitchFamily="34" charset="-122"/>
                <a:ea typeface="微软雅黑" panose="020B0503020204020204" pitchFamily="34" charset="-122"/>
              </a:rPr>
              <a:t> </a:t>
            </a:r>
            <a:r>
              <a:rPr lang="zh-CN" altLang="en-US" sz="3600" b="1" dirty="0">
                <a:latin typeface="华文中宋" panose="02010600040101010101" pitchFamily="2" charset="-122"/>
                <a:ea typeface="华文中宋" panose="02010600040101010101" pitchFamily="2" charset="-122"/>
              </a:rPr>
              <a:t>第三节 在实现中国梦的实践中放飞青春梦想</a:t>
            </a:r>
          </a:p>
        </p:txBody>
      </p:sp>
      <p:sp>
        <p:nvSpPr>
          <p:cNvPr id="61449" name="AutoShape 102"/>
          <p:cNvSpPr/>
          <p:nvPr/>
        </p:nvSpPr>
        <p:spPr>
          <a:xfrm>
            <a:off x="3062288" y="4187825"/>
            <a:ext cx="5940425" cy="790575"/>
          </a:xfrm>
          <a:prstGeom prst="roundRect">
            <a:avLst>
              <a:gd name="adj" fmla="val 16667"/>
            </a:avLst>
          </a:prstGeom>
          <a:solidFill>
            <a:srgbClr val="A9C9FF"/>
          </a:solidFill>
          <a:ln w="28575" cap="flat" cmpd="sng">
            <a:solidFill>
              <a:schemeClr val="bg1"/>
            </a:solidFill>
            <a:prstDash val="solid"/>
            <a:miter/>
            <a:headEnd type="none" w="med" len="med"/>
            <a:tailEnd type="none" w="med" len="med"/>
          </a:ln>
        </p:spPr>
        <p:txBody>
          <a:bodyPr wrap="none" anchor="ctr"/>
          <a:lstStyle/>
          <a:p>
            <a:pPr marL="455930" indent="-455930" eaLnBrk="0" hangingPunct="0">
              <a:spcBef>
                <a:spcPct val="20000"/>
              </a:spcBef>
              <a:buFont typeface="Wingdings" panose="05000000000000000000" pitchFamily="2" charset="2"/>
              <a:buChar char="l"/>
            </a:pPr>
            <a:r>
              <a:rPr lang="zh-CN" altLang="en-US" sz="3200" b="1" dirty="0">
                <a:latin typeface="华文中宋" panose="02010600040101010101" pitchFamily="2" charset="-122"/>
                <a:ea typeface="华文中宋" panose="02010600040101010101" pitchFamily="2" charset="-122"/>
              </a:rPr>
              <a:t>为实现中国梦注入青春能量</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 calcmode="lin" valueType="num">
                                      <p:cBhvr>
                                        <p:cTn id="12" dur="500" fill="hold"/>
                                        <p:tgtEl>
                                          <p:spTgt spid="11"/>
                                        </p:tgtEl>
                                        <p:attrNameLst>
                                          <p:attrName>style.rotation</p:attrName>
                                        </p:attrNameLst>
                                      </p:cBhvr>
                                      <p:tavLst>
                                        <p:tav tm="0">
                                          <p:val>
                                            <p:fltVal val="90"/>
                                          </p:val>
                                        </p:tav>
                                        <p:tav tm="100000">
                                          <p:val>
                                            <p:fltVal val="0"/>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在实现中国梦的实践中放飞青春梦想</a:t>
            </a:r>
          </a:p>
        </p:txBody>
      </p:sp>
      <p:sp>
        <p:nvSpPr>
          <p:cNvPr id="63490"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hlinkClick r:id="rId2" action="ppaction://hlinkfile"/>
              </a:rPr>
              <a:t>理想照耀中国</a:t>
            </a:r>
            <a:endParaRPr lang="zh-CN" altLang="en-US" sz="3200" b="1" dirty="0">
              <a:latin typeface="华文中宋" panose="02010600040101010101" pitchFamily="2" charset="-122"/>
              <a:ea typeface="华文中宋" panose="02010600040101010101" pitchFamily="2" charset="-122"/>
            </a:endParaRPr>
          </a:p>
        </p:txBody>
      </p:sp>
      <p:sp>
        <p:nvSpPr>
          <p:cNvPr id="63491" name="AutoShape 4"/>
          <p:cNvSpPr/>
          <p:nvPr/>
        </p:nvSpPr>
        <p:spPr>
          <a:xfrm>
            <a:off x="1895475" y="1565275"/>
            <a:ext cx="8461375"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492" name="内容占位符 10"/>
          <p:cNvSpPr>
            <a:spLocks noGrp="1"/>
          </p:cNvSpPr>
          <p:nvPr>
            <p:ph idx="1"/>
          </p:nvPr>
        </p:nvSpPr>
        <p:spPr>
          <a:xfrm>
            <a:off x="1573213" y="1881188"/>
            <a:ext cx="4813300" cy="3500437"/>
          </a:xfrm>
        </p:spPr>
        <p:txBody>
          <a:bodyPr vert="horz" wrap="square" lIns="91440" tIns="45720" rIns="91440" bIns="45720" anchor="t"/>
          <a:lstStyle/>
          <a:p>
            <a:pPr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为实现中华民族伟大复兴的中国梦而奋斗，是我们人生难得的际遇。每个青年都应该珍惜这个伟大时代，做新时代的奋斗者。</a:t>
            </a:r>
            <a:endParaRPr lang="en-US" altLang="zh-CN" sz="2800" dirty="0">
              <a:latin typeface="宋体" panose="02010600030101010101" pitchFamily="2" charset="-122"/>
              <a:ea typeface="宋体" panose="02010600030101010101" pitchFamily="2" charset="-122"/>
            </a:endParaRPr>
          </a:p>
          <a:p>
            <a:pPr indent="0">
              <a:buNone/>
            </a:pPr>
            <a:r>
              <a:rPr lang="zh-CN"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习近平：在北京大学师生座谈会上的讲话</a:t>
            </a:r>
          </a:p>
        </p:txBody>
      </p:sp>
      <p:pic>
        <p:nvPicPr>
          <p:cNvPr id="7" name="图片 6" descr="习近平北大座谈会.jpg"/>
          <p:cNvPicPr>
            <a:picLocks noChangeAspect="1"/>
          </p:cNvPicPr>
          <p:nvPr/>
        </p:nvPicPr>
        <p:blipFill rotWithShape="1">
          <a:blip r:embed="rId3" cstate="print"/>
          <a:srcRect b="12839"/>
          <a:stretch>
            <a:fillRect/>
          </a:stretch>
        </p:blipFill>
        <p:spPr>
          <a:xfrm>
            <a:off x="6126163" y="2292350"/>
            <a:ext cx="4027488" cy="25542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辩证看待理想与现实的矛盾</a:t>
            </a:r>
          </a:p>
        </p:txBody>
      </p:sp>
      <p:sp>
        <p:nvSpPr>
          <p:cNvPr id="64514" name="内容占位符 2"/>
          <p:cNvSpPr>
            <a:spLocks noGrp="1"/>
          </p:cNvSpPr>
          <p:nvPr>
            <p:ph idx="1"/>
          </p:nvPr>
        </p:nvSpPr>
        <p:spPr>
          <a:xfrm>
            <a:off x="1974850" y="2151063"/>
            <a:ext cx="4192588" cy="3586162"/>
          </a:xfrm>
        </p:spPr>
        <p:txBody>
          <a:bodyPr vert="horz" wrap="square" lIns="91440" tIns="45720" rIns="91440" bIns="45720" anchor="t"/>
          <a:lstStyle/>
          <a:p>
            <a:pPr marL="0" indent="0">
              <a:lnSpc>
                <a:spcPct val="150000"/>
              </a:lnSpc>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理想与现实是一对矛盾：理想源于现实，是对现实的反映，但不等于现实，而是现实的升华。</a:t>
            </a:r>
            <a:endParaRPr lang="en-US" altLang="zh-CN" sz="2800" dirty="0">
              <a:latin typeface="宋体" panose="02010600030101010101" pitchFamily="2" charset="-122"/>
              <a:ea typeface="宋体" panose="02010600030101010101" pitchFamily="2" charset="-122"/>
            </a:endParaRPr>
          </a:p>
        </p:txBody>
      </p:sp>
      <p:sp>
        <p:nvSpPr>
          <p:cNvPr id="64515"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64516"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517"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对立</a:t>
            </a:r>
          </a:p>
        </p:txBody>
      </p:sp>
      <p:pic>
        <p:nvPicPr>
          <p:cNvPr id="64518" name="图片 7" descr="timg1.jpg"/>
          <p:cNvPicPr>
            <a:picLocks noChangeAspect="1"/>
          </p:cNvPicPr>
          <p:nvPr/>
        </p:nvPicPr>
        <p:blipFill>
          <a:blip r:embed="rId2" cstate="print"/>
          <a:srcRect b="13580"/>
          <a:stretch>
            <a:fillRect/>
          </a:stretch>
        </p:blipFill>
        <p:spPr>
          <a:xfrm>
            <a:off x="6122988" y="2305050"/>
            <a:ext cx="3902075" cy="2528888"/>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辩证看待理想与现实的矛盾</a:t>
            </a:r>
          </a:p>
        </p:txBody>
      </p:sp>
      <p:sp>
        <p:nvSpPr>
          <p:cNvPr id="65538" name="内容占位符 2"/>
          <p:cNvSpPr>
            <a:spLocks noGrp="1"/>
          </p:cNvSpPr>
          <p:nvPr>
            <p:ph idx="1"/>
          </p:nvPr>
        </p:nvSpPr>
        <p:spPr>
          <a:xfrm>
            <a:off x="1958975" y="2154238"/>
            <a:ext cx="4192588" cy="3586162"/>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理想与现实又是统一的：现实中孕育着理想的发展，包含着理想实现的条件；理想中包含着现实的因素，并在一定条件下可以转化为未来的现实。</a:t>
            </a:r>
            <a:endParaRPr lang="en-US" altLang="zh-CN" sz="2800" dirty="0">
              <a:latin typeface="宋体" panose="02010600030101010101" pitchFamily="2" charset="-122"/>
              <a:ea typeface="宋体" panose="02010600030101010101" pitchFamily="2" charset="-122"/>
            </a:endParaRPr>
          </a:p>
        </p:txBody>
      </p:sp>
      <p:sp>
        <p:nvSpPr>
          <p:cNvPr id="65539"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65540"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41"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统一</a:t>
            </a:r>
          </a:p>
        </p:txBody>
      </p:sp>
      <p:pic>
        <p:nvPicPr>
          <p:cNvPr id="65542" name="图片 2"/>
          <p:cNvPicPr>
            <a:picLocks noChangeAspect="1"/>
          </p:cNvPicPr>
          <p:nvPr/>
        </p:nvPicPr>
        <p:blipFill>
          <a:blip r:embed="rId2" cstate="print"/>
          <a:stretch>
            <a:fillRect/>
          </a:stretch>
        </p:blipFill>
        <p:spPr>
          <a:xfrm>
            <a:off x="6242050" y="2281238"/>
            <a:ext cx="3738563" cy="2576512"/>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辩证看待理想与现实的矛盾</a:t>
            </a:r>
          </a:p>
        </p:txBody>
      </p:sp>
      <p:sp>
        <p:nvSpPr>
          <p:cNvPr id="66562" name="内容占位符 2"/>
          <p:cNvSpPr>
            <a:spLocks noGrp="1"/>
          </p:cNvSpPr>
          <p:nvPr>
            <p:ph idx="1"/>
          </p:nvPr>
        </p:nvSpPr>
        <p:spPr>
          <a:xfrm>
            <a:off x="2051050" y="2136775"/>
            <a:ext cx="8089900" cy="3586163"/>
          </a:xfrm>
        </p:spPr>
        <p:txBody>
          <a:bodyPr vert="horz" wrap="square" lIns="91440" tIns="45720" rIns="91440" bIns="45720" anchor="t"/>
          <a:lstStyle/>
          <a:p>
            <a:pPr marL="0" indent="0">
              <a:buNone/>
            </a:pP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）以理想来否定现实：当现实不符合理想预期时，对现实大失所望，甚至对现实采取全盘否定的态度。</a:t>
            </a:r>
          </a:p>
          <a:p>
            <a:pPr marL="0" indent="0">
              <a:buNone/>
            </a:pP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）以现实来否定理想：在追求理想的过程中遭遇现实困难时，觉得理想遥不可及而丧失信心和勇气，甚至放弃理想而随波逐流</a:t>
            </a:r>
            <a:r>
              <a:rPr lang="zh-CN" altLang="en-US" sz="2800" dirty="0"/>
              <a:t>。</a:t>
            </a:r>
            <a:endParaRPr lang="en-US" altLang="zh-CN" sz="2800" dirty="0"/>
          </a:p>
        </p:txBody>
      </p:sp>
      <p:sp>
        <p:nvSpPr>
          <p:cNvPr id="66563"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66564"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565"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避免两种误区</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实现理想的长期性、艰巨性和曲折性</a:t>
            </a:r>
          </a:p>
        </p:txBody>
      </p:sp>
      <p:sp>
        <p:nvSpPr>
          <p:cNvPr id="67586" name="内容占位符 2"/>
          <p:cNvSpPr>
            <a:spLocks noGrp="1"/>
          </p:cNvSpPr>
          <p:nvPr>
            <p:ph idx="1"/>
          </p:nvPr>
        </p:nvSpPr>
        <p:spPr>
          <a:xfrm>
            <a:off x="1912938" y="2247900"/>
            <a:ext cx="4194175" cy="3587750"/>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理想的实现是一个从过程，理想越是远大，它的实现过程就越复杂，需要的时间也就越长。</a:t>
            </a:r>
            <a:endParaRPr lang="en-US" altLang="zh-CN" sz="2800" dirty="0">
              <a:latin typeface="宋体" panose="02010600030101010101" pitchFamily="2" charset="-122"/>
              <a:ea typeface="宋体" panose="02010600030101010101" pitchFamily="2" charset="-122"/>
            </a:endParaRPr>
          </a:p>
        </p:txBody>
      </p:sp>
      <p:sp>
        <p:nvSpPr>
          <p:cNvPr id="67587"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67588"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589"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实现理想的长期性</a:t>
            </a:r>
          </a:p>
        </p:txBody>
      </p:sp>
      <p:pic>
        <p:nvPicPr>
          <p:cNvPr id="67590" name="图片 1"/>
          <p:cNvPicPr>
            <a:picLocks noChangeAspect="1"/>
          </p:cNvPicPr>
          <p:nvPr/>
        </p:nvPicPr>
        <p:blipFill>
          <a:blip r:embed="rId2" cstate="print"/>
          <a:stretch>
            <a:fillRect/>
          </a:stretch>
        </p:blipFill>
        <p:spPr>
          <a:xfrm>
            <a:off x="6096000" y="2247900"/>
            <a:ext cx="3995738" cy="2643188"/>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p:cNvSpPr>
            <a:spLocks noGrp="1"/>
          </p:cNvSpPr>
          <p:nvPr>
            <p:ph type="title"/>
          </p:nvPr>
        </p:nvSpPr>
        <p:spPr>
          <a:xfrm>
            <a:off x="608806" y="279546"/>
            <a:ext cx="10972800" cy="1143000"/>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实现理想的长期性、艰巨性和曲折性</a:t>
            </a:r>
          </a:p>
        </p:txBody>
      </p:sp>
      <p:sp>
        <p:nvSpPr>
          <p:cNvPr id="68610" name="内容占位符 2"/>
          <p:cNvSpPr>
            <a:spLocks noGrp="1"/>
          </p:cNvSpPr>
          <p:nvPr>
            <p:ph idx="1"/>
          </p:nvPr>
        </p:nvSpPr>
        <p:spPr>
          <a:xfrm>
            <a:off x="1974850" y="2247900"/>
            <a:ext cx="4192588" cy="3587750"/>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理想的实现不是轻轻松松、敲锣打鼓就可以完成的，必须准备付出更为艰巨、更为艰苦的努力。</a:t>
            </a:r>
            <a:endParaRPr lang="en-US" altLang="zh-CN" sz="2800" dirty="0">
              <a:latin typeface="宋体" panose="02010600030101010101" pitchFamily="2" charset="-122"/>
              <a:ea typeface="宋体" panose="02010600030101010101" pitchFamily="2" charset="-122"/>
            </a:endParaRPr>
          </a:p>
        </p:txBody>
      </p:sp>
      <p:sp>
        <p:nvSpPr>
          <p:cNvPr id="68611"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68612"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613"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实现理想的艰巨性</a:t>
            </a:r>
          </a:p>
        </p:txBody>
      </p:sp>
      <p:pic>
        <p:nvPicPr>
          <p:cNvPr id="68614" name="图片 2"/>
          <p:cNvPicPr>
            <a:picLocks noChangeAspect="1"/>
          </p:cNvPicPr>
          <p:nvPr/>
        </p:nvPicPr>
        <p:blipFill>
          <a:blip r:embed="rId2" cstate="print"/>
          <a:stretch>
            <a:fillRect/>
          </a:stretch>
        </p:blipFill>
        <p:spPr>
          <a:xfrm>
            <a:off x="6289675" y="2470150"/>
            <a:ext cx="3516313" cy="2198688"/>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实现理想的长期性、艰巨性和曲折性</a:t>
            </a:r>
          </a:p>
        </p:txBody>
      </p:sp>
      <p:sp>
        <p:nvSpPr>
          <p:cNvPr id="69634" name="内容占位符 2"/>
          <p:cNvSpPr>
            <a:spLocks noGrp="1"/>
          </p:cNvSpPr>
          <p:nvPr>
            <p:ph idx="1"/>
          </p:nvPr>
        </p:nvSpPr>
        <p:spPr>
          <a:xfrm>
            <a:off x="1974850" y="2247900"/>
            <a:ext cx="4192588" cy="3587750"/>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理想的实现不是一帆风顺的，往往会遭遇波澜和坎坷。</a:t>
            </a:r>
            <a:endParaRPr lang="en-US" altLang="zh-CN" sz="2800" dirty="0">
              <a:latin typeface="宋体" panose="02010600030101010101" pitchFamily="2" charset="-122"/>
              <a:ea typeface="宋体" panose="02010600030101010101" pitchFamily="2" charset="-122"/>
            </a:endParaRPr>
          </a:p>
        </p:txBody>
      </p:sp>
      <p:sp>
        <p:nvSpPr>
          <p:cNvPr id="69635"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69636"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637"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实现理想的曲折性</a:t>
            </a:r>
          </a:p>
        </p:txBody>
      </p:sp>
      <p:pic>
        <p:nvPicPr>
          <p:cNvPr id="69638" name="图片 1"/>
          <p:cNvPicPr>
            <a:picLocks noChangeAspect="1"/>
          </p:cNvPicPr>
          <p:nvPr/>
        </p:nvPicPr>
        <p:blipFill>
          <a:blip r:embed="rId2" cstate="print"/>
          <a:stretch>
            <a:fillRect/>
          </a:stretch>
        </p:blipFill>
        <p:spPr>
          <a:xfrm>
            <a:off x="6242050" y="2205038"/>
            <a:ext cx="3640138" cy="2728912"/>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实现理想的长期性、艰巨性和曲折性</a:t>
            </a:r>
          </a:p>
        </p:txBody>
      </p:sp>
      <p:sp>
        <p:nvSpPr>
          <p:cNvPr id="70658"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70659"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660" name="圆角矩形 60"/>
          <p:cNvSpPr/>
          <p:nvPr/>
        </p:nvSpPr>
        <p:spPr>
          <a:xfrm>
            <a:off x="2386013" y="1333500"/>
            <a:ext cx="37099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孙杨：</a:t>
            </a: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hlinkClick r:id="rId2" action="ppaction://hlinkfile"/>
              </a:rPr>
              <a:t>想要成就泳池王者</a:t>
            </a: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0661" name="内容占位符 6"/>
          <p:cNvPicPr>
            <a:picLocks noGrp="1" noChangeAspect="1"/>
          </p:cNvPicPr>
          <p:nvPr>
            <p:ph idx="1"/>
          </p:nvPr>
        </p:nvPicPr>
        <p:blipFill>
          <a:blip r:embed="rId3" cstate="print"/>
          <a:stretch>
            <a:fillRect/>
          </a:stretch>
        </p:blipFill>
        <p:spPr>
          <a:xfrm>
            <a:off x="3498850" y="1947863"/>
            <a:ext cx="5362575" cy="3538537"/>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a:xfrm>
            <a:off x="609600" y="497259"/>
            <a:ext cx="10972800" cy="479371"/>
          </a:xfrm>
        </p:spPr>
        <p:txBody>
          <a:bodyPr vert="horz" wrap="square" lIns="91440" tIns="45720" rIns="91440" bIns="45720" anchor="ctr">
            <a:normAutofit fontScale="90000"/>
          </a:bodyP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艰苦奋斗是实现理想的重要条件</a:t>
            </a:r>
          </a:p>
        </p:txBody>
      </p:sp>
      <p:sp>
        <p:nvSpPr>
          <p:cNvPr id="71682" name="内容占位符 2"/>
          <p:cNvSpPr>
            <a:spLocks noGrp="1"/>
          </p:cNvSpPr>
          <p:nvPr>
            <p:ph idx="1"/>
          </p:nvPr>
        </p:nvSpPr>
        <p:spPr>
          <a:xfrm>
            <a:off x="1356995" y="1911350"/>
            <a:ext cx="8448675" cy="3927475"/>
          </a:xfrm>
        </p:spPr>
        <p:txBody>
          <a:bodyPr vert="horz" wrap="square" lIns="91440" tIns="45720" rIns="91440" bIns="45720" anchor="t"/>
          <a:lstStyle/>
          <a:p>
            <a:pPr marL="0" indent="0">
              <a:spcBef>
                <a:spcPct val="0"/>
              </a:spcBef>
              <a:buNone/>
            </a:pPr>
            <a:r>
              <a:rPr lang="en-US" altLang="zh-CN" sz="2800" dirty="0">
                <a:latin typeface="宋体" panose="02010600030101010101" pitchFamily="2" charset="-122"/>
                <a:ea typeface="宋体" panose="02010600030101010101" pitchFamily="2" charset="-122"/>
                <a:sym typeface="+mn-ea"/>
              </a:rPr>
              <a:t>  </a:t>
            </a:r>
            <a:r>
              <a:rPr lang="zh-CN" altLang="en-US" sz="2800" dirty="0">
                <a:latin typeface="宋体" panose="02010600030101010101" pitchFamily="2" charset="-122"/>
                <a:ea typeface="宋体" panose="02010600030101010101" pitchFamily="2" charset="-122"/>
                <a:sym typeface="+mn-ea"/>
              </a:rPr>
              <a:t>“人类的美好理想，都不可能唾手可得，都离不开筚路蓝缕、手胼足胝的艰苦奋斗。”—个没有艰苦奋斗精神作支撑的民族，是难以自立自强的；一个没有艰苦奋斗精神作支撑的国家，是难以发展进步的；一个没有艰苦奋斗精神作支撑的政党，它的事业是难以兴旺发达的。</a:t>
            </a:r>
          </a:p>
          <a:p>
            <a:pPr marL="0" indent="0">
              <a:spcBef>
                <a:spcPct val="0"/>
              </a:spcBef>
              <a:buNone/>
            </a:pPr>
            <a:r>
              <a:rPr lang="en-US" altLang="zh-CN" sz="2800" dirty="0">
                <a:latin typeface="宋体" panose="02010600030101010101" pitchFamily="2" charset="-122"/>
                <a:ea typeface="宋体" panose="02010600030101010101" pitchFamily="2" charset="-122"/>
              </a:rPr>
              <a:t>    </a:t>
            </a:r>
          </a:p>
        </p:txBody>
      </p:sp>
      <p:sp>
        <p:nvSpPr>
          <p:cNvPr id="71683"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71684" name="AutoShape 4"/>
          <p:cNvSpPr/>
          <p:nvPr/>
        </p:nvSpPr>
        <p:spPr>
          <a:xfrm>
            <a:off x="1079500" y="1424305"/>
            <a:ext cx="9364980" cy="3847465"/>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indent="0">
              <a:spcBef>
                <a:spcPct val="0"/>
              </a:spcBef>
              <a:buNone/>
            </a:pPr>
            <a:endParaRPr lang="zh-CN" altLang="en-US" sz="2800" dirty="0">
              <a:latin typeface="宋体" panose="02010600030101010101" pitchFamily="2" charset="-122"/>
              <a:ea typeface="宋体" panose="02010600030101010101" pitchFamily="2" charset="-122"/>
              <a:sym typeface="+mn-ea"/>
            </a:endParaRPr>
          </a:p>
        </p:txBody>
      </p:sp>
      <p:sp>
        <p:nvSpPr>
          <p:cNvPr id="71685" name="圆角矩形 60"/>
          <p:cNvSpPr/>
          <p:nvPr/>
        </p:nvSpPr>
        <p:spPr>
          <a:xfrm>
            <a:off x="1746885" y="976630"/>
            <a:ext cx="4523105" cy="827405"/>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理想的实现需要艰苦奋斗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608806" y="190500"/>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（一）理想的内涵与特征</a:t>
            </a:r>
          </a:p>
        </p:txBody>
      </p:sp>
      <p:sp>
        <p:nvSpPr>
          <p:cNvPr id="14338" name="内容占位符 2"/>
          <p:cNvSpPr>
            <a:spLocks noGrp="1"/>
          </p:cNvSpPr>
          <p:nvPr>
            <p:ph idx="1"/>
          </p:nvPr>
        </p:nvSpPr>
        <p:spPr>
          <a:xfrm>
            <a:off x="2008188" y="1966913"/>
            <a:ext cx="4192587" cy="3586162"/>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理想是人们在实践中形成的、有实现可能性的、对未来社会和自身发展目标的向往与追求，是人们的世界观、人生观和价值观在奋斗目标上的集中体现。</a:t>
            </a:r>
          </a:p>
          <a:p>
            <a:pPr marL="0" indent="0">
              <a:lnSpc>
                <a:spcPct val="150000"/>
              </a:lnSpc>
            </a:pPr>
            <a:endParaRPr lang="zh-CN" altLang="en-US" sz="2800" dirty="0"/>
          </a:p>
        </p:txBody>
      </p:sp>
      <p:pic>
        <p:nvPicPr>
          <p:cNvPr id="14339" name="图片 4"/>
          <p:cNvPicPr>
            <a:picLocks noChangeAspect="1"/>
          </p:cNvPicPr>
          <p:nvPr/>
        </p:nvPicPr>
        <p:blipFill>
          <a:blip r:embed="rId2" cstate="print"/>
          <a:stretch>
            <a:fillRect/>
          </a:stretch>
        </p:blipFill>
        <p:spPr>
          <a:xfrm>
            <a:off x="6448425" y="2008188"/>
            <a:ext cx="3435350" cy="3122612"/>
          </a:xfrm>
          <a:prstGeom prst="rect">
            <a:avLst/>
          </a:prstGeom>
          <a:noFill/>
          <a:ln w="9525">
            <a:noFill/>
          </a:ln>
        </p:spPr>
      </p:pic>
      <p:sp>
        <p:nvSpPr>
          <p:cNvPr id="14340"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sp>
        <p:nvSpPr>
          <p:cNvPr id="14341"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2"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理想的内涵</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a:xfrm>
            <a:off x="555171" y="293914"/>
            <a:ext cx="10972800" cy="996406"/>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艰苦奋斗是实现理想的重要条件</a:t>
            </a:r>
          </a:p>
        </p:txBody>
      </p:sp>
      <p:sp>
        <p:nvSpPr>
          <p:cNvPr id="71682" name="内容占位符 2"/>
          <p:cNvSpPr>
            <a:spLocks noGrp="1"/>
          </p:cNvSpPr>
          <p:nvPr>
            <p:ph idx="1"/>
          </p:nvPr>
        </p:nvSpPr>
        <p:spPr>
          <a:xfrm>
            <a:off x="1912938" y="1911350"/>
            <a:ext cx="4972050" cy="3565525"/>
          </a:xfrm>
        </p:spPr>
        <p:txBody>
          <a:bodyPr vert="horz" wrap="square" lIns="91440" tIns="45720" rIns="91440" bIns="45720" anchor="t"/>
          <a:lstStyle/>
          <a:p>
            <a:pPr marL="0" indent="0">
              <a:spcBef>
                <a:spcPct val="0"/>
              </a:spcBef>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我们的国家，我们的民族，从积贫积弱一步一步走到今天的发展繁荣,靠的就是一代又一代人的顽强拼搏，靠的就是中华民族自强不息的奋斗精神。</a:t>
            </a:r>
          </a:p>
          <a:p>
            <a:pPr marL="0" indent="0">
              <a:spcBef>
                <a:spcPct val="0"/>
              </a:spcBef>
              <a:buNone/>
            </a:pPr>
            <a:r>
              <a:rPr lang="zh-CN" altLang="en-US" sz="2800" dirty="0">
                <a:latin typeface="宋体" panose="02010600030101010101" pitchFamily="2" charset="-122"/>
                <a:ea typeface="宋体" panose="02010600030101010101" pitchFamily="2" charset="-122"/>
              </a:rPr>
              <a:t>    </a:t>
            </a:r>
            <a:endParaRPr lang="en-US" altLang="zh-CN" sz="2800" dirty="0">
              <a:latin typeface="宋体" panose="02010600030101010101" pitchFamily="2" charset="-122"/>
              <a:ea typeface="宋体" panose="02010600030101010101" pitchFamily="2" charset="-122"/>
            </a:endParaRPr>
          </a:p>
        </p:txBody>
      </p:sp>
      <p:sp>
        <p:nvSpPr>
          <p:cNvPr id="71683"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71684" name="AutoShape 4"/>
          <p:cNvSpPr/>
          <p:nvPr/>
        </p:nvSpPr>
        <p:spPr>
          <a:xfrm>
            <a:off x="1565910" y="1501775"/>
            <a:ext cx="8780780" cy="4008755"/>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685" name="圆角矩形 60"/>
          <p:cNvSpPr/>
          <p:nvPr/>
        </p:nvSpPr>
        <p:spPr>
          <a:xfrm>
            <a:off x="2358708" y="1290320"/>
            <a:ext cx="385603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艰苦奋斗是我们的传家宝</a:t>
            </a:r>
          </a:p>
        </p:txBody>
      </p:sp>
      <p:pic>
        <p:nvPicPr>
          <p:cNvPr id="71686" name="图片 2"/>
          <p:cNvPicPr>
            <a:picLocks noChangeAspect="1"/>
          </p:cNvPicPr>
          <p:nvPr/>
        </p:nvPicPr>
        <p:blipFill>
          <a:blip r:embed="rId2" cstate="print"/>
          <a:srcRect l="4155" t="12614" b="9682"/>
          <a:stretch>
            <a:fillRect/>
          </a:stretch>
        </p:blipFill>
        <p:spPr>
          <a:xfrm>
            <a:off x="6884670" y="1911350"/>
            <a:ext cx="3286760" cy="2961005"/>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艰苦奋斗是实现理想的重要条件</a:t>
            </a:r>
          </a:p>
        </p:txBody>
      </p:sp>
      <p:sp>
        <p:nvSpPr>
          <p:cNvPr id="72706"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72707"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708" name="圆角矩形 60"/>
          <p:cNvSpPr/>
          <p:nvPr/>
        </p:nvSpPr>
        <p:spPr>
          <a:xfrm>
            <a:off x="2386013" y="1333500"/>
            <a:ext cx="385603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中国共产党艰苦奋斗历程</a:t>
            </a:r>
          </a:p>
        </p:txBody>
      </p:sp>
      <p:pic>
        <p:nvPicPr>
          <p:cNvPr id="72709" name="图片 3"/>
          <p:cNvPicPr>
            <a:picLocks noChangeAspect="1"/>
          </p:cNvPicPr>
          <p:nvPr/>
        </p:nvPicPr>
        <p:blipFill>
          <a:blip r:embed="rId2" cstate="print"/>
          <a:stretch>
            <a:fillRect/>
          </a:stretch>
        </p:blipFill>
        <p:spPr>
          <a:xfrm>
            <a:off x="3776663" y="1979613"/>
            <a:ext cx="4532312" cy="3079750"/>
          </a:xfrm>
          <a:prstGeom prst="rect">
            <a:avLst/>
          </a:prstGeom>
          <a:noFill/>
          <a:ln w="9525">
            <a:noFill/>
          </a:ln>
        </p:spPr>
      </p:pic>
      <p:sp>
        <p:nvSpPr>
          <p:cNvPr id="72710" name="TextBox 6"/>
          <p:cNvSpPr txBox="1"/>
          <p:nvPr/>
        </p:nvSpPr>
        <p:spPr>
          <a:xfrm>
            <a:off x="2505075" y="5116513"/>
            <a:ext cx="7219950" cy="400050"/>
          </a:xfrm>
          <a:prstGeom prst="rect">
            <a:avLst/>
          </a:prstGeom>
          <a:noFill/>
          <a:ln w="9525">
            <a:noFill/>
          </a:ln>
        </p:spPr>
        <p:txBody>
          <a:bodyPr anchor="t">
            <a:spAutoFit/>
          </a:bodyPr>
          <a:lstStyle/>
          <a:p>
            <a:pPr algn="ctr" eaLnBrk="0" hangingPunct="0"/>
            <a:r>
              <a:rPr lang="zh-CN" altLang="en-US" sz="2000" dirty="0">
                <a:latin typeface="宋体" panose="02010600030101010101" pitchFamily="2" charset="-122"/>
                <a:ea typeface="宋体" panose="02010600030101010101" pitchFamily="2" charset="-122"/>
              </a:rPr>
              <a:t>中国共产党</a:t>
            </a:r>
            <a:r>
              <a:rPr lang="en-US" altLang="zh-CN" sz="2000" dirty="0">
                <a:latin typeface="宋体" panose="02010600030101010101" pitchFamily="2" charset="-122"/>
                <a:ea typeface="宋体" panose="02010600030101010101" pitchFamily="2" charset="-122"/>
              </a:rPr>
              <a:t>95</a:t>
            </a:r>
            <a:r>
              <a:rPr lang="zh-CN" altLang="en-US" sz="2000" dirty="0">
                <a:latin typeface="宋体" panose="02010600030101010101" pitchFamily="2" charset="-122"/>
                <a:ea typeface="宋体" panose="02010600030101010101" pitchFamily="2" charset="-122"/>
              </a:rPr>
              <a:t>年光辉历程：自力更生、艰苦奋斗，</a:t>
            </a:r>
            <a:r>
              <a:rPr lang="zh-CN" altLang="en-US" sz="2000" dirty="0">
                <a:latin typeface="宋体" panose="02010600030101010101" pitchFamily="2" charset="-122"/>
                <a:ea typeface="宋体" panose="02010600030101010101" pitchFamily="2" charset="-122"/>
                <a:hlinkClick r:id="rId3" action="ppaction://hlinkfile"/>
              </a:rPr>
              <a:t>建设新中国</a:t>
            </a:r>
            <a:endParaRPr lang="zh-CN" altLang="en-US" sz="2000" dirty="0">
              <a:latin typeface="宋体" panose="02010600030101010101" pitchFamily="2" charset="-122"/>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a:xfrm>
            <a:off x="609600" y="704088"/>
            <a:ext cx="10972800" cy="58623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艰苦奋斗是实现理想的重要条件</a:t>
            </a:r>
          </a:p>
        </p:txBody>
      </p:sp>
      <p:sp>
        <p:nvSpPr>
          <p:cNvPr id="71682" name="内容占位符 2"/>
          <p:cNvSpPr>
            <a:spLocks noGrp="1"/>
          </p:cNvSpPr>
          <p:nvPr>
            <p:ph idx="1"/>
          </p:nvPr>
        </p:nvSpPr>
        <p:spPr>
          <a:xfrm>
            <a:off x="1913255" y="1911350"/>
            <a:ext cx="7948295" cy="3885565"/>
          </a:xfrm>
        </p:spPr>
        <p:txBody>
          <a:bodyPr vert="horz" wrap="square" lIns="91440" tIns="45720" rIns="91440" bIns="45720" anchor="t">
            <a:normAutofit lnSpcReduction="10000"/>
          </a:bodyPr>
          <a:lstStyle/>
          <a:p>
            <a:pPr marL="0" indent="0">
              <a:spcBef>
                <a:spcPct val="0"/>
              </a:spcBef>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 那种认为“艰苦奋斗是老一辈的事，当代青年不需要艰苦奋斗”的观点，在理论上是错误的，在实践中是有害的。 </a:t>
            </a:r>
          </a:p>
          <a:p>
            <a:pPr marL="0" indent="0">
              <a:spcBef>
                <a:spcPct val="0"/>
              </a:spcBef>
              <a:buNone/>
            </a:pPr>
            <a:r>
              <a:rPr lang="zh-CN" altLang="en-US" sz="2800" dirty="0">
                <a:latin typeface="宋体" panose="02010600030101010101" pitchFamily="2" charset="-122"/>
                <a:ea typeface="宋体" panose="02010600030101010101" pitchFamily="2" charset="-122"/>
              </a:rPr>
              <a:t>    物质生活条件的改善，社会观念的变化，只是赋予艰苦奋斗以新的时代内涵和实践要求，但艰苦奋斗的精神是永远不会过时的。</a:t>
            </a:r>
          </a:p>
          <a:p>
            <a:pPr marL="0" indent="0">
              <a:spcBef>
                <a:spcPct val="0"/>
              </a:spcBef>
              <a:buNone/>
            </a:pPr>
            <a:r>
              <a:rPr lang="zh-CN" altLang="en-US" sz="2800" dirty="0">
                <a:latin typeface="宋体" panose="02010600030101010101" pitchFamily="2" charset="-122"/>
                <a:ea typeface="宋体" panose="02010600030101010101" pitchFamily="2" charset="-122"/>
              </a:rPr>
              <a:t>    讲艰苦奋斗，也并不是不讲物质利益，而是为了实现既定的理想，不怕吃大苦、耐大劳，不惜献出自己的一切。   </a:t>
            </a:r>
            <a:endParaRPr lang="en-US" altLang="zh-CN" sz="2800" dirty="0">
              <a:latin typeface="宋体" panose="02010600030101010101" pitchFamily="2" charset="-122"/>
              <a:ea typeface="宋体" panose="02010600030101010101" pitchFamily="2" charset="-122"/>
            </a:endParaRPr>
          </a:p>
        </p:txBody>
      </p:sp>
      <p:sp>
        <p:nvSpPr>
          <p:cNvPr id="71683"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71684" name="AutoShape 4"/>
          <p:cNvSpPr/>
          <p:nvPr/>
        </p:nvSpPr>
        <p:spPr>
          <a:xfrm>
            <a:off x="1913890" y="1606550"/>
            <a:ext cx="8364220" cy="4300855"/>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685" name="圆角矩形 60"/>
          <p:cNvSpPr/>
          <p:nvPr/>
        </p:nvSpPr>
        <p:spPr>
          <a:xfrm>
            <a:off x="2358708" y="1290320"/>
            <a:ext cx="385603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艰苦奋斗不是权宜之计</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a:xfrm>
            <a:off x="609600" y="704088"/>
            <a:ext cx="10972800" cy="58623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艰苦奋斗是实现理想的重要条件</a:t>
            </a:r>
          </a:p>
        </p:txBody>
      </p:sp>
      <p:sp>
        <p:nvSpPr>
          <p:cNvPr id="71682" name="内容占位符 2"/>
          <p:cNvSpPr>
            <a:spLocks noGrp="1"/>
          </p:cNvSpPr>
          <p:nvPr>
            <p:ph idx="1"/>
          </p:nvPr>
        </p:nvSpPr>
        <p:spPr>
          <a:xfrm>
            <a:off x="1913255" y="1911350"/>
            <a:ext cx="7406005" cy="3565525"/>
          </a:xfrm>
        </p:spPr>
        <p:txBody>
          <a:bodyPr vert="horz" wrap="square" lIns="91440" tIns="45720" rIns="91440" bIns="45720" anchor="t"/>
          <a:lstStyle/>
          <a:p>
            <a:pPr marL="0" indent="0">
              <a:spcBef>
                <a:spcPct val="0"/>
              </a:spcBef>
              <a:buNone/>
            </a:pPr>
            <a:r>
              <a:rPr lang="en-US" altLang="zh-CN" sz="2800" dirty="0">
                <a:latin typeface="宋体" panose="02010600030101010101" pitchFamily="2" charset="-122"/>
                <a:ea typeface="宋体" panose="02010600030101010101" pitchFamily="2" charset="-122"/>
              </a:rPr>
              <a:t>    大学生要把敢于吃苦、勇于奋斗的精神落实到日常的学习、生活和工作中。</a:t>
            </a:r>
          </a:p>
          <a:p>
            <a:pPr marL="0" indent="0">
              <a:spcBef>
                <a:spcPct val="0"/>
              </a:spcBef>
              <a:buNone/>
            </a:pPr>
            <a:r>
              <a:rPr lang="en-US" altLang="zh-CN" sz="2800" dirty="0">
                <a:latin typeface="宋体" panose="02010600030101010101" pitchFamily="2" charset="-122"/>
                <a:ea typeface="宋体" panose="02010600030101010101" pitchFamily="2" charset="-122"/>
              </a:rPr>
              <a:t>    在学习上，刻苦钻研、不畏艰难，孜孜不倦地学习理论和专业知识，不断提高思想道德和专业知识水平；在生活上，艰苦朴素、勤俭节约，抵制和反对铺张奢华的思想和生活作风；在工作上，奋发图强、不怕困难、不避艰险，努力完成各项任务。</a:t>
            </a:r>
            <a:r>
              <a:rPr lang="zh-CN" altLang="en-US" sz="2800" dirty="0">
                <a:latin typeface="宋体" panose="02010600030101010101" pitchFamily="2" charset="-122"/>
                <a:ea typeface="宋体" panose="02010600030101010101" pitchFamily="2" charset="-122"/>
              </a:rPr>
              <a:t> </a:t>
            </a:r>
            <a:endParaRPr lang="en-US" altLang="zh-CN" sz="2800" dirty="0">
              <a:latin typeface="宋体" panose="02010600030101010101" pitchFamily="2" charset="-122"/>
              <a:ea typeface="宋体" panose="02010600030101010101" pitchFamily="2" charset="-122"/>
            </a:endParaRPr>
          </a:p>
        </p:txBody>
      </p:sp>
      <p:sp>
        <p:nvSpPr>
          <p:cNvPr id="71683"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sp>
        <p:nvSpPr>
          <p:cNvPr id="71684"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685" name="圆角矩形 60"/>
          <p:cNvSpPr/>
          <p:nvPr/>
        </p:nvSpPr>
        <p:spPr>
          <a:xfrm>
            <a:off x="2358708" y="1290320"/>
            <a:ext cx="385603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sym typeface="+mn-ea"/>
              </a:rPr>
              <a:t>奋斗中书写青春篇章</a:t>
            </a: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1"/>
          <p:cNvSpPr>
            <a:spLocks noGrp="1"/>
          </p:cNvSpPr>
          <p:nvPr>
            <p:ph type="title"/>
          </p:nvPr>
        </p:nvSpPr>
        <p:spPr>
          <a:xfrm>
            <a:off x="609600" y="704088"/>
            <a:ext cx="10972800" cy="477012"/>
          </a:xfrm>
        </p:spPr>
        <p:txBody>
          <a:bodyPr vert="horz" wrap="square" lIns="91440" tIns="45720" rIns="91440" bIns="45720" anchor="ctr">
            <a:normAutofit fontScale="90000"/>
          </a:bodyPr>
          <a:lstStyle/>
          <a:p>
            <a:r>
              <a:rPr lang="zh-CN" altLang="en-US" sz="2800" dirty="0">
                <a:latin typeface="宋体" panose="02010600030101010101" pitchFamily="2" charset="-122"/>
                <a:ea typeface="宋体" panose="02010600030101010101" pitchFamily="2" charset="-122"/>
              </a:rPr>
              <a:t>艰苦奋斗过时了吗？</a:t>
            </a:r>
          </a:p>
        </p:txBody>
      </p:sp>
      <p:sp>
        <p:nvSpPr>
          <p:cNvPr id="73730" name="内容占位符 2"/>
          <p:cNvSpPr>
            <a:spLocks noGrp="1"/>
          </p:cNvSpPr>
          <p:nvPr>
            <p:ph idx="1"/>
          </p:nvPr>
        </p:nvSpPr>
        <p:spPr>
          <a:xfrm>
            <a:off x="1177925" y="4730750"/>
            <a:ext cx="9750425" cy="3724275"/>
          </a:xfrm>
        </p:spPr>
        <p:txBody>
          <a:bodyPr vert="horz" wrap="square" lIns="91440" tIns="45720" rIns="91440" bIns="45720" anchor="t"/>
          <a:lstStyle/>
          <a:p>
            <a:pPr marL="0" indent="0" algn="ctr">
              <a:buNone/>
            </a:pPr>
            <a:r>
              <a:rPr lang="zh-CN" altLang="en-US" sz="2400" dirty="0">
                <a:latin typeface="宋体" panose="02010600030101010101" pitchFamily="2" charset="-122"/>
                <a:ea typeface="宋体" panose="02010600030101010101" pitchFamily="2" charset="-122"/>
              </a:rPr>
              <a:t>大学生“双十一”网购调查：近三成大学生成“剁手”族</a:t>
            </a:r>
            <a:endParaRPr lang="en-US" altLang="zh-CN" sz="2400" dirty="0">
              <a:latin typeface="宋体" panose="02010600030101010101" pitchFamily="2" charset="-122"/>
              <a:ea typeface="宋体" panose="02010600030101010101" pitchFamily="2" charset="-122"/>
            </a:endParaRPr>
          </a:p>
          <a:p>
            <a:pPr marL="0" indent="0" algn="ctr">
              <a:buNone/>
            </a:pPr>
            <a:r>
              <a:rPr lang="en-US" altLang="zh-CN" sz="2400" u="sng" dirty="0">
                <a:solidFill>
                  <a:srgbClr val="00B0F0"/>
                </a:solidFill>
                <a:latin typeface="宋体" panose="02010600030101010101" pitchFamily="2" charset="-122"/>
                <a:ea typeface="宋体" panose="02010600030101010101" pitchFamily="2" charset="-122"/>
              </a:rPr>
              <a:t>http://news.youth.cn/gn/201611/t20161116_8850384.htm</a:t>
            </a:r>
          </a:p>
        </p:txBody>
      </p:sp>
      <p:sp>
        <p:nvSpPr>
          <p:cNvPr id="73731"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pic>
        <p:nvPicPr>
          <p:cNvPr id="73732" name="图片 2"/>
          <p:cNvPicPr>
            <a:picLocks noChangeAspect="1"/>
          </p:cNvPicPr>
          <p:nvPr/>
        </p:nvPicPr>
        <p:blipFill>
          <a:blip r:embed="rId3" cstate="print"/>
          <a:stretch>
            <a:fillRect/>
          </a:stretch>
        </p:blipFill>
        <p:spPr>
          <a:xfrm>
            <a:off x="917575" y="1181100"/>
            <a:ext cx="5272088" cy="3286125"/>
          </a:xfrm>
          <a:prstGeom prst="rect">
            <a:avLst/>
          </a:prstGeom>
          <a:noFill/>
          <a:ln w="9525">
            <a:noFill/>
          </a:ln>
        </p:spPr>
      </p:pic>
      <p:pic>
        <p:nvPicPr>
          <p:cNvPr id="73733" name="图片 3"/>
          <p:cNvPicPr>
            <a:picLocks noChangeAspect="1"/>
          </p:cNvPicPr>
          <p:nvPr/>
        </p:nvPicPr>
        <p:blipFill>
          <a:blip r:embed="rId4" cstate="print"/>
          <a:stretch>
            <a:fillRect/>
          </a:stretch>
        </p:blipFill>
        <p:spPr>
          <a:xfrm>
            <a:off x="6470650" y="1181100"/>
            <a:ext cx="4457700" cy="3302000"/>
          </a:xfrm>
          <a:prstGeom prst="rect">
            <a:avLst/>
          </a:prstGeom>
          <a:noFill/>
          <a:ln w="9525">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p:nvPr>
        </p:nvSpPr>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艰苦奋斗过时了吗？</a:t>
            </a:r>
          </a:p>
        </p:txBody>
      </p:sp>
      <p:sp>
        <p:nvSpPr>
          <p:cNvPr id="75778" name="内容占位符 2"/>
          <p:cNvSpPr>
            <a:spLocks noGrp="1"/>
          </p:cNvSpPr>
          <p:nvPr>
            <p:ph idx="1"/>
          </p:nvPr>
        </p:nvSpPr>
        <p:spPr>
          <a:xfrm>
            <a:off x="1177925" y="4730750"/>
            <a:ext cx="9750425" cy="3724275"/>
          </a:xfrm>
        </p:spPr>
        <p:txBody>
          <a:bodyPr vert="horz" wrap="square" lIns="91440" tIns="45720" rIns="91440" bIns="45720" anchor="t"/>
          <a:lstStyle/>
          <a:p>
            <a:pPr marL="0" indent="0" algn="ctr">
              <a:buNone/>
            </a:pPr>
            <a:r>
              <a:rPr lang="zh-CN" altLang="en-US" sz="2400" dirty="0">
                <a:latin typeface="宋体" panose="02010600030101010101" pitchFamily="2" charset="-122"/>
                <a:ea typeface="宋体" panose="02010600030101010101" pitchFamily="2" charset="-122"/>
              </a:rPr>
              <a:t>大学生“双十一”网购调查：近三成大学生成“剁手”族</a:t>
            </a:r>
            <a:endParaRPr lang="en-US" altLang="zh-CN" sz="2400" dirty="0">
              <a:latin typeface="宋体" panose="02010600030101010101" pitchFamily="2" charset="-122"/>
              <a:ea typeface="宋体" panose="02010600030101010101" pitchFamily="2" charset="-122"/>
            </a:endParaRPr>
          </a:p>
          <a:p>
            <a:pPr marL="0" indent="0" algn="ctr">
              <a:buNone/>
            </a:pPr>
            <a:r>
              <a:rPr lang="en-US" altLang="zh-CN" sz="2400" u="sng" dirty="0">
                <a:solidFill>
                  <a:srgbClr val="00B0F0"/>
                </a:solidFill>
                <a:latin typeface="宋体" panose="02010600030101010101" pitchFamily="2" charset="-122"/>
                <a:ea typeface="宋体" panose="02010600030101010101" pitchFamily="2" charset="-122"/>
              </a:rPr>
              <a:t>http://news.youth.cn/gn/201611/t20161116_8850384.htm</a:t>
            </a:r>
          </a:p>
        </p:txBody>
      </p:sp>
      <p:sp>
        <p:nvSpPr>
          <p:cNvPr id="75779"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pic>
        <p:nvPicPr>
          <p:cNvPr id="75780" name="图片 1"/>
          <p:cNvPicPr>
            <a:picLocks noChangeAspect="1"/>
          </p:cNvPicPr>
          <p:nvPr/>
        </p:nvPicPr>
        <p:blipFill>
          <a:blip r:embed="rId2" cstate="print"/>
          <a:stretch>
            <a:fillRect/>
          </a:stretch>
        </p:blipFill>
        <p:spPr>
          <a:xfrm>
            <a:off x="730250" y="1092200"/>
            <a:ext cx="5534025" cy="3540125"/>
          </a:xfrm>
          <a:prstGeom prst="rect">
            <a:avLst/>
          </a:prstGeom>
          <a:noFill/>
          <a:ln w="9525">
            <a:noFill/>
          </a:ln>
        </p:spPr>
      </p:pic>
      <p:pic>
        <p:nvPicPr>
          <p:cNvPr id="75781" name="图片 5"/>
          <p:cNvPicPr>
            <a:picLocks noChangeAspect="1"/>
          </p:cNvPicPr>
          <p:nvPr/>
        </p:nvPicPr>
        <p:blipFill>
          <a:blip r:embed="rId3" cstate="print"/>
          <a:stretch>
            <a:fillRect/>
          </a:stretch>
        </p:blipFill>
        <p:spPr>
          <a:xfrm>
            <a:off x="6451600" y="1092200"/>
            <a:ext cx="4926013" cy="347980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艰苦奋斗过时了吗？</a:t>
            </a:r>
          </a:p>
        </p:txBody>
      </p:sp>
      <p:sp>
        <p:nvSpPr>
          <p:cNvPr id="76802" name="内容占位符 2"/>
          <p:cNvSpPr>
            <a:spLocks noGrp="1"/>
          </p:cNvSpPr>
          <p:nvPr>
            <p:ph idx="1"/>
          </p:nvPr>
        </p:nvSpPr>
        <p:spPr>
          <a:xfrm>
            <a:off x="1177925" y="4730750"/>
            <a:ext cx="9750425" cy="3724275"/>
          </a:xfrm>
        </p:spPr>
        <p:txBody>
          <a:bodyPr vert="horz" wrap="square" lIns="91440" tIns="45720" rIns="91440" bIns="45720" anchor="t"/>
          <a:lstStyle/>
          <a:p>
            <a:pPr marL="0" indent="0" algn="ctr">
              <a:buNone/>
            </a:pPr>
            <a:r>
              <a:rPr lang="zh-CN" altLang="en-US" sz="2400" dirty="0">
                <a:latin typeface="宋体" panose="02010600030101010101" pitchFamily="2" charset="-122"/>
                <a:ea typeface="宋体" panose="02010600030101010101" pitchFamily="2" charset="-122"/>
              </a:rPr>
              <a:t>大学生“双十一”网购调查：近三成大学生成“剁手”族</a:t>
            </a:r>
            <a:endParaRPr lang="en-US" altLang="zh-CN" sz="2400" dirty="0">
              <a:latin typeface="宋体" panose="02010600030101010101" pitchFamily="2" charset="-122"/>
              <a:ea typeface="宋体" panose="02010600030101010101" pitchFamily="2" charset="-122"/>
            </a:endParaRPr>
          </a:p>
          <a:p>
            <a:pPr marL="0" indent="0" algn="ctr">
              <a:buNone/>
            </a:pPr>
            <a:r>
              <a:rPr lang="en-US" altLang="zh-CN" sz="2400" u="sng" dirty="0">
                <a:solidFill>
                  <a:srgbClr val="00B0F0"/>
                </a:solidFill>
                <a:latin typeface="宋体" panose="02010600030101010101" pitchFamily="2" charset="-122"/>
                <a:ea typeface="宋体" panose="02010600030101010101" pitchFamily="2" charset="-122"/>
              </a:rPr>
              <a:t>http://news.youth.cn/gn/201611/t20161116_8850384.htm</a:t>
            </a:r>
          </a:p>
        </p:txBody>
      </p:sp>
      <p:sp>
        <p:nvSpPr>
          <p:cNvPr id="76803" name="Freeform 8"/>
          <p:cNvSpPr/>
          <p:nvPr/>
        </p:nvSpPr>
        <p:spPr>
          <a:xfrm>
            <a:off x="6448425" y="6134100"/>
            <a:ext cx="5743575" cy="723900"/>
          </a:xfrm>
          <a:custGeom>
            <a:avLst/>
            <a:gdLst>
              <a:gd name="txL" fmla="*/ 0 w 10000"/>
              <a:gd name="txT" fmla="*/ 0 h 10000"/>
              <a:gd name="txR" fmla="*/ 10000 w 10000"/>
              <a:gd name="txB" fmla="*/ 10000 h 10000"/>
            </a:gdLst>
            <a:ahLst/>
            <a:cxnLst>
              <a:cxn ang="0">
                <a:pos x="0" y="0"/>
              </a:cxn>
              <a:cxn ang="0">
                <a:pos x="5744350" y="0"/>
              </a:cxn>
              <a:cxn ang="0">
                <a:pos x="5744350" y="724243"/>
              </a:cxn>
              <a:cxn ang="0">
                <a:pos x="168309"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一、理想与现实的关系</a:t>
            </a:r>
          </a:p>
        </p:txBody>
      </p:sp>
      <p:pic>
        <p:nvPicPr>
          <p:cNvPr id="76804" name="图片 1"/>
          <p:cNvPicPr>
            <a:picLocks noChangeAspect="1"/>
          </p:cNvPicPr>
          <p:nvPr/>
        </p:nvPicPr>
        <p:blipFill>
          <a:blip r:embed="rId2" cstate="print"/>
          <a:stretch>
            <a:fillRect/>
          </a:stretch>
        </p:blipFill>
        <p:spPr>
          <a:xfrm>
            <a:off x="1295400" y="1565275"/>
            <a:ext cx="4789488" cy="3211513"/>
          </a:xfrm>
          <a:prstGeom prst="rect">
            <a:avLst/>
          </a:prstGeom>
          <a:noFill/>
          <a:ln w="9525">
            <a:noFill/>
          </a:ln>
        </p:spPr>
      </p:pic>
      <p:pic>
        <p:nvPicPr>
          <p:cNvPr id="76805" name="图片 5"/>
          <p:cNvPicPr>
            <a:picLocks noChangeAspect="1"/>
          </p:cNvPicPr>
          <p:nvPr/>
        </p:nvPicPr>
        <p:blipFill>
          <a:blip r:embed="rId3" cstate="print"/>
          <a:stretch>
            <a:fillRect/>
          </a:stretch>
        </p:blipFill>
        <p:spPr>
          <a:xfrm>
            <a:off x="6272213" y="1412875"/>
            <a:ext cx="4845050" cy="3211513"/>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1"/>
          <p:cNvSpPr>
            <a:spLocks noGrp="1"/>
          </p:cNvSpPr>
          <p:nvPr>
            <p:ph type="title"/>
          </p:nvPr>
        </p:nvSpPr>
        <p:spPr>
          <a:xfrm>
            <a:off x="609600" y="704088"/>
            <a:ext cx="10972800" cy="721941"/>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个人理想与社会理想的内涵</a:t>
            </a:r>
          </a:p>
        </p:txBody>
      </p:sp>
      <p:sp>
        <p:nvSpPr>
          <p:cNvPr id="77826" name="内容占位符 2"/>
          <p:cNvSpPr>
            <a:spLocks noGrp="1"/>
          </p:cNvSpPr>
          <p:nvPr>
            <p:ph idx="1"/>
          </p:nvPr>
        </p:nvSpPr>
        <p:spPr>
          <a:xfrm>
            <a:off x="2009775" y="2151063"/>
            <a:ext cx="4192588" cy="3586162"/>
          </a:xfrm>
        </p:spPr>
        <p:txBody>
          <a:bodyPr vert="horz" wrap="square" lIns="91440" tIns="45720" rIns="91440" bIns="45720" anchor="t"/>
          <a:lstStyle/>
          <a:p>
            <a:pPr marL="0" indent="0">
              <a:lnSpc>
                <a:spcPct val="150000"/>
              </a:lnSpc>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个人理想是指处于一定历史条件和社会关系中的个体对自己未来的物质生活、精神生活所产生的种种向往和追求。</a:t>
            </a:r>
            <a:endParaRPr lang="en-US" altLang="zh-CN" sz="2800" dirty="0">
              <a:latin typeface="宋体" panose="02010600030101010101" pitchFamily="2" charset="-122"/>
              <a:ea typeface="宋体" panose="02010600030101010101" pitchFamily="2" charset="-122"/>
            </a:endParaRPr>
          </a:p>
        </p:txBody>
      </p:sp>
      <p:sp>
        <p:nvSpPr>
          <p:cNvPr id="77827"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二、个人理想与社会理想的统一</a:t>
            </a:r>
          </a:p>
        </p:txBody>
      </p:sp>
      <p:sp>
        <p:nvSpPr>
          <p:cNvPr id="77828"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829"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个人理想</a:t>
            </a:r>
          </a:p>
        </p:txBody>
      </p:sp>
      <p:pic>
        <p:nvPicPr>
          <p:cNvPr id="77830" name="图片 1"/>
          <p:cNvPicPr>
            <a:picLocks noChangeAspect="1"/>
          </p:cNvPicPr>
          <p:nvPr/>
        </p:nvPicPr>
        <p:blipFill>
          <a:blip r:embed="rId2" cstate="print"/>
          <a:stretch>
            <a:fillRect/>
          </a:stretch>
        </p:blipFill>
        <p:spPr>
          <a:xfrm>
            <a:off x="6199188" y="2200275"/>
            <a:ext cx="3789362" cy="3030538"/>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个人理想与社会理想的内涵</a:t>
            </a:r>
          </a:p>
        </p:txBody>
      </p:sp>
      <p:sp>
        <p:nvSpPr>
          <p:cNvPr id="78850" name="内容占位符 2"/>
          <p:cNvSpPr>
            <a:spLocks noGrp="1"/>
          </p:cNvSpPr>
          <p:nvPr>
            <p:ph idx="1"/>
          </p:nvPr>
        </p:nvSpPr>
        <p:spPr>
          <a:xfrm>
            <a:off x="2019300" y="2151063"/>
            <a:ext cx="4192588" cy="3586162"/>
          </a:xfrm>
        </p:spPr>
        <p:txBody>
          <a:bodyPr vert="horz" wrap="square" lIns="91440" tIns="45720" rIns="91440" bIns="45720" anchor="t"/>
          <a:lstStyle/>
          <a:p>
            <a:pPr marL="0" indent="0">
              <a:lnSpc>
                <a:spcPct val="150000"/>
              </a:lnSpc>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社会理想是指社会集体乃至全体成员的共同理想，即在全社会占主导地位的共同奋斗目标。</a:t>
            </a:r>
            <a:endParaRPr lang="en-US" altLang="zh-CN" sz="2800" dirty="0">
              <a:latin typeface="宋体" panose="02010600030101010101" pitchFamily="2" charset="-122"/>
              <a:ea typeface="宋体" panose="02010600030101010101" pitchFamily="2" charset="-122"/>
            </a:endParaRPr>
          </a:p>
        </p:txBody>
      </p:sp>
      <p:sp>
        <p:nvSpPr>
          <p:cNvPr id="78851"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二、个人理想与社会理想的统一</a:t>
            </a:r>
          </a:p>
        </p:txBody>
      </p:sp>
      <p:sp>
        <p:nvSpPr>
          <p:cNvPr id="78852"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853"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社会理想</a:t>
            </a:r>
          </a:p>
        </p:txBody>
      </p:sp>
      <p:pic>
        <p:nvPicPr>
          <p:cNvPr id="78854" name="图片 2"/>
          <p:cNvPicPr>
            <a:picLocks noChangeAspect="1"/>
          </p:cNvPicPr>
          <p:nvPr/>
        </p:nvPicPr>
        <p:blipFill>
          <a:blip r:embed="rId2" cstate="print"/>
          <a:srcRect b="5508"/>
          <a:stretch>
            <a:fillRect/>
          </a:stretch>
        </p:blipFill>
        <p:spPr>
          <a:xfrm>
            <a:off x="6288088" y="2413000"/>
            <a:ext cx="3594100" cy="2185988"/>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a:xfrm>
            <a:off x="608806" y="704089"/>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个人理想与社会理想的关系</a:t>
            </a:r>
          </a:p>
        </p:txBody>
      </p:sp>
      <p:sp>
        <p:nvSpPr>
          <p:cNvPr id="25602" name="内容占位符 2"/>
          <p:cNvSpPr>
            <a:spLocks noGrp="1"/>
          </p:cNvSpPr>
          <p:nvPr>
            <p:ph idx="1"/>
          </p:nvPr>
        </p:nvSpPr>
        <p:spPr>
          <a:xfrm>
            <a:off x="2019300" y="2151063"/>
            <a:ext cx="4192588" cy="3586163"/>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en-US"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   </a:t>
            </a:r>
            <a:r>
              <a:rPr kumimoji="1" lang="zh-CN" altLang="en-US"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个人理想与社会理想之间相互联系、相互影响、相互制约：</a:t>
            </a:r>
            <a:endParaRPr kumimoji="1" lang="en-US"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endParaRPr>
          </a:p>
          <a:p>
            <a:pPr marL="455930" marR="0" lvl="0" indent="-455930" algn="l" defTabSz="914400" rtl="0" eaLnBrk="0" fontAlgn="base" latinLnBrk="0" hangingPunct="0">
              <a:lnSpc>
                <a:spcPct val="100000"/>
              </a:lnSpc>
              <a:spcBef>
                <a:spcPct val="20000"/>
              </a:spcBef>
              <a:spcAft>
                <a:spcPct val="0"/>
              </a:spcAft>
              <a:buClrTx/>
              <a:buSzTx/>
              <a:buFont typeface="Wingdings" panose="05000000000000000000" pitchFamily="2" charset="2"/>
              <a:buChar char="l"/>
              <a:defRPr/>
            </a:pPr>
            <a:r>
              <a:rPr kumimoji="1" lang="zh-CN" altLang="en-US"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个人理想以社会理想为指引。</a:t>
            </a:r>
          </a:p>
          <a:p>
            <a:pPr marL="455930" marR="0" lvl="0" indent="-455930" algn="l" defTabSz="914400" rtl="0" eaLnBrk="0" fontAlgn="base" latinLnBrk="0" hangingPunct="0">
              <a:lnSpc>
                <a:spcPct val="100000"/>
              </a:lnSpc>
              <a:spcBef>
                <a:spcPct val="20000"/>
              </a:spcBef>
              <a:spcAft>
                <a:spcPct val="0"/>
              </a:spcAft>
              <a:buClrTx/>
              <a:buSzTx/>
              <a:buFont typeface="Wingdings" panose="05000000000000000000" pitchFamily="2" charset="2"/>
              <a:buChar char="l"/>
              <a:defRPr/>
            </a:pPr>
            <a:r>
              <a:rPr kumimoji="1" lang="zh-CN" altLang="en-US"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rPr>
              <a:t>社会理想是对个人理想的凝练和升华。</a:t>
            </a:r>
            <a:endParaRPr kumimoji="1" lang="en-US" altLang="zh-CN" sz="2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微软雅黑" panose="020B0503020204020204" pitchFamily="34" charset="-122"/>
            </a:endParaRPr>
          </a:p>
        </p:txBody>
      </p:sp>
      <p:sp>
        <p:nvSpPr>
          <p:cNvPr id="79875"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二、个人理想与社会理想的统一</a:t>
            </a:r>
          </a:p>
        </p:txBody>
      </p:sp>
      <p:sp>
        <p:nvSpPr>
          <p:cNvPr id="79876"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877"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二者的关系</a:t>
            </a:r>
          </a:p>
        </p:txBody>
      </p:sp>
      <p:pic>
        <p:nvPicPr>
          <p:cNvPr id="79878" name="图片 1"/>
          <p:cNvPicPr>
            <a:picLocks noChangeAspect="1"/>
          </p:cNvPicPr>
          <p:nvPr/>
        </p:nvPicPr>
        <p:blipFill>
          <a:blip r:embed="rId2" cstate="print"/>
          <a:stretch>
            <a:fillRect/>
          </a:stretch>
        </p:blipFill>
        <p:spPr>
          <a:xfrm>
            <a:off x="6189663" y="2303463"/>
            <a:ext cx="3810000" cy="25336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608806" y="422275"/>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（一）理想的内涵与特征</a:t>
            </a:r>
          </a:p>
        </p:txBody>
      </p:sp>
      <p:sp>
        <p:nvSpPr>
          <p:cNvPr id="15362"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grpSp>
        <p:nvGrpSpPr>
          <p:cNvPr id="15364" name="组合 6"/>
          <p:cNvGrpSpPr/>
          <p:nvPr/>
        </p:nvGrpSpPr>
        <p:grpSpPr>
          <a:xfrm>
            <a:off x="2251075" y="1884363"/>
            <a:ext cx="6162675" cy="3511550"/>
            <a:chOff x="1667746" y="1352926"/>
            <a:chExt cx="6575192" cy="2742354"/>
          </a:xfrm>
        </p:grpSpPr>
        <p:grpSp>
          <p:nvGrpSpPr>
            <p:cNvPr id="15365" name="组合 7"/>
            <p:cNvGrpSpPr/>
            <p:nvPr/>
          </p:nvGrpSpPr>
          <p:grpSpPr>
            <a:xfrm>
              <a:off x="1667746" y="1352926"/>
              <a:ext cx="6575192" cy="2742354"/>
              <a:chOff x="1667746" y="1352926"/>
              <a:chExt cx="6575192" cy="2742354"/>
            </a:xfrm>
          </p:grpSpPr>
          <p:cxnSp>
            <p:nvCxnSpPr>
              <p:cNvPr id="10" name="直接连接符 9"/>
              <p:cNvCxnSpPr/>
              <p:nvPr/>
            </p:nvCxnSpPr>
            <p:spPr bwMode="auto">
              <a:xfrm flipV="1">
                <a:off x="4615867" y="1703730"/>
                <a:ext cx="1223758" cy="693273"/>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flipV="1">
                <a:off x="4680215" y="2351602"/>
                <a:ext cx="1210839" cy="215959"/>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auto">
              <a:xfrm>
                <a:off x="4615867" y="2877821"/>
                <a:ext cx="1284313" cy="205467"/>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auto">
              <a:xfrm>
                <a:off x="4532424" y="2993098"/>
                <a:ext cx="1307201" cy="76281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auto">
              <a:xfrm>
                <a:off x="5839625" y="1352926"/>
                <a:ext cx="2403313" cy="575886"/>
              </a:xfrm>
              <a:prstGeom prst="rect">
                <a:avLst/>
              </a:prstGeom>
              <a:solidFill>
                <a:schemeClr val="accent1">
                  <a:lumMod val="60000"/>
                  <a:lumOff val="40000"/>
                </a:schemeClr>
              </a:solidFill>
              <a:ln w="952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en-US" altLang="zh-CN"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a:p>
                <a:pPr marL="0" marR="0" lvl="0" indent="0" algn="l" defTabSz="913765"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个人理想</a:t>
                </a:r>
                <a:r>
                  <a:rPr kumimoji="0" lang="en-US" altLang="zh-CN"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&amp;</a:t>
                </a: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社会理想</a:t>
                </a:r>
                <a:endPar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p:txBody>
          </p:sp>
          <p:sp>
            <p:nvSpPr>
              <p:cNvPr id="15" name="矩形 14"/>
              <p:cNvSpPr/>
              <p:nvPr/>
            </p:nvSpPr>
            <p:spPr bwMode="auto">
              <a:xfrm>
                <a:off x="5839625" y="2063659"/>
                <a:ext cx="2403313" cy="575886"/>
              </a:xfrm>
              <a:prstGeom prst="rect">
                <a:avLst/>
              </a:prstGeom>
              <a:ln w="9525">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2" tIns="45706" rIns="91412" bIns="45706" numCol="1" rtlCol="0"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en-US" altLang="zh-CN"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a:p>
                <a:pPr marL="0" marR="0" lvl="0" indent="0" algn="l" defTabSz="913765"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近期理想</a:t>
                </a:r>
                <a:r>
                  <a:rPr kumimoji="0" lang="en-US" altLang="zh-CN"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&amp;</a:t>
                </a: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远期理想</a:t>
                </a:r>
                <a:endPar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p:txBody>
          </p:sp>
          <p:sp>
            <p:nvSpPr>
              <p:cNvPr id="16" name="矩形 15"/>
              <p:cNvSpPr/>
              <p:nvPr/>
            </p:nvSpPr>
            <p:spPr bwMode="auto">
              <a:xfrm>
                <a:off x="5848750" y="2795345"/>
                <a:ext cx="2394188" cy="575886"/>
              </a:xfrm>
              <a:prstGeom prst="rect">
                <a:avLst/>
              </a:prstGeom>
              <a:solidFill>
                <a:schemeClr val="bg2">
                  <a:lumMod val="90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12" tIns="45706" rIns="91412" bIns="45706" numCol="1" rtlCol="0"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en-US" altLang="zh-CN"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a:p>
                <a:pPr marL="0" marR="0" lvl="0" indent="0" algn="l" defTabSz="913765"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生活理想</a:t>
                </a:r>
                <a:r>
                  <a:rPr kumimoji="0" lang="en-US" altLang="zh-CN"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&amp;</a:t>
                </a: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职业理想</a:t>
                </a:r>
                <a:endPar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p:txBody>
          </p:sp>
          <p:sp>
            <p:nvSpPr>
              <p:cNvPr id="17" name="矩形 16"/>
              <p:cNvSpPr/>
              <p:nvPr/>
            </p:nvSpPr>
            <p:spPr bwMode="auto">
              <a:xfrm>
                <a:off x="5839623" y="3519394"/>
                <a:ext cx="2403313" cy="575886"/>
              </a:xfrm>
              <a:prstGeom prst="rect">
                <a:avLst/>
              </a:prstGeom>
              <a:solidFill>
                <a:schemeClr val="accent2">
                  <a:lumMod val="20000"/>
                  <a:lumOff val="80000"/>
                </a:schemeClr>
              </a:solidFill>
              <a:ln w="9525">
                <a:solidFill>
                  <a:schemeClr val="tx1"/>
                </a:solid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12" tIns="45706" rIns="91412" bIns="45706" numCol="1" rtlCol="0" anchor="t" anchorCtr="0" compatLnSpc="1"/>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en-US" altLang="zh-CN"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a:p>
                <a:pPr marL="0" marR="0" lvl="0" indent="0" algn="l" defTabSz="913765"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道德理想</a:t>
                </a:r>
                <a:r>
                  <a:rPr kumimoji="0" lang="en-US" altLang="zh-CN"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&amp;</a:t>
                </a:r>
                <a:r>
                  <a:rPr kumimoji="0" lang="zh-CN"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sym typeface="+mn-ea"/>
                  </a:rPr>
                  <a:t>政治理想</a:t>
                </a:r>
                <a:endPar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p:txBody>
          </p:sp>
          <p:pic>
            <p:nvPicPr>
              <p:cNvPr id="15374" name="图片 17"/>
              <p:cNvPicPr>
                <a:picLocks noChangeAspect="1"/>
              </p:cNvPicPr>
              <p:nvPr/>
            </p:nvPicPr>
            <p:blipFill>
              <a:blip r:embed="rId2" cstate="print"/>
              <a:stretch>
                <a:fillRect/>
              </a:stretch>
            </p:blipFill>
            <p:spPr>
              <a:xfrm>
                <a:off x="1667746" y="1450808"/>
                <a:ext cx="3424695" cy="2379940"/>
              </a:xfrm>
              <a:prstGeom prst="rect">
                <a:avLst/>
              </a:prstGeom>
              <a:noFill/>
              <a:ln w="9525">
                <a:noFill/>
              </a:ln>
            </p:spPr>
          </p:pic>
        </p:grpSp>
        <p:sp>
          <p:nvSpPr>
            <p:cNvPr id="15375" name="TextBox 8"/>
            <p:cNvSpPr txBox="1"/>
            <p:nvPr/>
          </p:nvSpPr>
          <p:spPr>
            <a:xfrm>
              <a:off x="3364514" y="2252148"/>
              <a:ext cx="896528" cy="588826"/>
            </a:xfrm>
            <a:prstGeom prst="rect">
              <a:avLst/>
            </a:prstGeom>
            <a:noFill/>
            <a:ln w="9525">
              <a:noFill/>
            </a:ln>
          </p:spPr>
          <p:txBody>
            <a:bodyPr anchor="t">
              <a:spAutoFit/>
            </a:bodyPr>
            <a:lstStyle/>
            <a:p>
              <a:pPr eaLnBrk="0" hangingPunct="0"/>
              <a:r>
                <a:rPr lang="zh-CN" altLang="en-US" sz="2800" b="1" dirty="0">
                  <a:latin typeface="Calibri" panose="020F0502020204030204" pitchFamily="34" charset="0"/>
                  <a:ea typeface="微软雅黑" panose="020B0503020204020204" pitchFamily="34" charset="-122"/>
                </a:rPr>
                <a:t>理  想</a:t>
              </a:r>
            </a:p>
          </p:txBody>
        </p:sp>
      </p:grpSp>
      <p:sp>
        <p:nvSpPr>
          <p:cNvPr id="15376"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7"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理想的类型</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将个人理想融入社会理想中</a:t>
            </a:r>
          </a:p>
        </p:txBody>
      </p:sp>
      <p:sp>
        <p:nvSpPr>
          <p:cNvPr id="80898" name="内容占位符 2"/>
          <p:cNvSpPr>
            <a:spLocks noGrp="1"/>
          </p:cNvSpPr>
          <p:nvPr>
            <p:ph idx="1"/>
          </p:nvPr>
        </p:nvSpPr>
        <p:spPr>
          <a:xfrm>
            <a:off x="2019300" y="2220913"/>
            <a:ext cx="4302125" cy="2562225"/>
          </a:xfrm>
        </p:spPr>
        <p:txBody>
          <a:bodyPr vert="horz" wrap="square" lIns="91440" tIns="45720" rIns="91440" bIns="45720" anchor="t"/>
          <a:lstStyle/>
          <a:p>
            <a:pPr marL="0" indent="0">
              <a:buNone/>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“得其大者兼其小”。大学生要在社会理想的指引下，勇于追求个人理想，在实现社会理想的过程中努力实现个人理想。</a:t>
            </a:r>
            <a:endParaRPr lang="en-US" altLang="zh-CN" sz="2800" dirty="0">
              <a:latin typeface="宋体" panose="02010600030101010101" pitchFamily="2" charset="-122"/>
              <a:ea typeface="宋体" panose="02010600030101010101" pitchFamily="2" charset="-122"/>
            </a:endParaRPr>
          </a:p>
        </p:txBody>
      </p:sp>
      <p:sp>
        <p:nvSpPr>
          <p:cNvPr id="80899"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二、个人理想与社会理想的统一</a:t>
            </a:r>
          </a:p>
        </p:txBody>
      </p:sp>
      <p:sp>
        <p:nvSpPr>
          <p:cNvPr id="80900"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901"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大学生该怎么做</a:t>
            </a:r>
          </a:p>
        </p:txBody>
      </p:sp>
      <p:pic>
        <p:nvPicPr>
          <p:cNvPr id="80902" name="图片 2"/>
          <p:cNvPicPr>
            <a:picLocks noChangeAspect="1"/>
          </p:cNvPicPr>
          <p:nvPr/>
        </p:nvPicPr>
        <p:blipFill>
          <a:blip r:embed="rId2" cstate="print"/>
          <a:stretch>
            <a:fillRect/>
          </a:stretch>
        </p:blipFill>
        <p:spPr>
          <a:xfrm>
            <a:off x="6234113" y="2424113"/>
            <a:ext cx="3435350" cy="2290762"/>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立志当高远</a:t>
            </a:r>
          </a:p>
        </p:txBody>
      </p:sp>
      <p:sp>
        <p:nvSpPr>
          <p:cNvPr id="81922"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三、为实现中国梦注入青春能量</a:t>
            </a:r>
          </a:p>
        </p:txBody>
      </p:sp>
      <p:sp>
        <p:nvSpPr>
          <p:cNvPr id="81923"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924"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要树立远大志向</a:t>
            </a:r>
          </a:p>
        </p:txBody>
      </p:sp>
      <p:pic>
        <p:nvPicPr>
          <p:cNvPr id="81925" name="图片 3"/>
          <p:cNvPicPr>
            <a:picLocks noChangeAspect="1"/>
          </p:cNvPicPr>
          <p:nvPr/>
        </p:nvPicPr>
        <p:blipFill>
          <a:blip r:embed="rId2" cstate="print"/>
          <a:stretch>
            <a:fillRect/>
          </a:stretch>
        </p:blipFill>
        <p:spPr>
          <a:xfrm>
            <a:off x="2001838" y="2084388"/>
            <a:ext cx="2141537" cy="2813050"/>
          </a:xfrm>
          <a:prstGeom prst="rect">
            <a:avLst/>
          </a:prstGeom>
          <a:noFill/>
          <a:ln w="9525">
            <a:noFill/>
          </a:ln>
        </p:spPr>
      </p:pic>
      <p:pic>
        <p:nvPicPr>
          <p:cNvPr id="81926" name="图片 6"/>
          <p:cNvPicPr>
            <a:picLocks noChangeAspect="1"/>
          </p:cNvPicPr>
          <p:nvPr/>
        </p:nvPicPr>
        <p:blipFill>
          <a:blip r:embed="rId3" cstate="print"/>
          <a:stretch>
            <a:fillRect/>
          </a:stretch>
        </p:blipFill>
        <p:spPr>
          <a:xfrm>
            <a:off x="4173538" y="2084388"/>
            <a:ext cx="1901825" cy="2814637"/>
          </a:xfrm>
          <a:prstGeom prst="rect">
            <a:avLst/>
          </a:prstGeom>
          <a:noFill/>
          <a:ln w="9525">
            <a:noFill/>
          </a:ln>
        </p:spPr>
      </p:pic>
      <p:pic>
        <p:nvPicPr>
          <p:cNvPr id="81927" name="图片 7"/>
          <p:cNvPicPr>
            <a:picLocks noChangeAspect="1"/>
          </p:cNvPicPr>
          <p:nvPr/>
        </p:nvPicPr>
        <p:blipFill>
          <a:blip r:embed="rId4" cstate="print"/>
          <a:stretch>
            <a:fillRect/>
          </a:stretch>
        </p:blipFill>
        <p:spPr>
          <a:xfrm>
            <a:off x="6119813" y="2084388"/>
            <a:ext cx="2025650" cy="2813050"/>
          </a:xfrm>
          <a:prstGeom prst="rect">
            <a:avLst/>
          </a:prstGeom>
          <a:noFill/>
          <a:ln w="9525">
            <a:noFill/>
          </a:ln>
        </p:spPr>
      </p:pic>
      <p:pic>
        <p:nvPicPr>
          <p:cNvPr id="81928" name="图片 9"/>
          <p:cNvPicPr>
            <a:picLocks noChangeAspect="1"/>
          </p:cNvPicPr>
          <p:nvPr/>
        </p:nvPicPr>
        <p:blipFill>
          <a:blip r:embed="rId5" cstate="print"/>
          <a:stretch>
            <a:fillRect/>
          </a:stretch>
        </p:blipFill>
        <p:spPr>
          <a:xfrm>
            <a:off x="8158163" y="2084388"/>
            <a:ext cx="2054225" cy="2813050"/>
          </a:xfrm>
          <a:prstGeom prst="rect">
            <a:avLst/>
          </a:prstGeom>
          <a:noFill/>
          <a:ln w="9525">
            <a:noFill/>
          </a:ln>
        </p:spPr>
      </p:pic>
      <p:sp>
        <p:nvSpPr>
          <p:cNvPr id="81929" name="TextBox 10"/>
          <p:cNvSpPr txBox="1"/>
          <p:nvPr/>
        </p:nvSpPr>
        <p:spPr>
          <a:xfrm>
            <a:off x="2343150" y="5076825"/>
            <a:ext cx="1458913" cy="368300"/>
          </a:xfrm>
          <a:prstGeom prst="rect">
            <a:avLst/>
          </a:prstGeom>
          <a:noFill/>
          <a:ln w="9525">
            <a:noFill/>
          </a:ln>
        </p:spPr>
        <p:txBody>
          <a:bodyPr anchor="t">
            <a:spAutoFit/>
          </a:bodyPr>
          <a:lstStyle/>
          <a:p>
            <a:pPr algn="ctr" eaLnBrk="0" hangingPunct="0"/>
            <a:r>
              <a:rPr lang="zh-CN" altLang="en-US" dirty="0">
                <a:latin typeface="Calibri" panose="020F0502020204030204" pitchFamily="34" charset="0"/>
                <a:ea typeface="微软雅黑" panose="020B0503020204020204" pitchFamily="34" charset="-122"/>
              </a:rPr>
              <a:t>周恩来</a:t>
            </a:r>
          </a:p>
        </p:txBody>
      </p:sp>
      <p:sp>
        <p:nvSpPr>
          <p:cNvPr id="81930" name="TextBox 13"/>
          <p:cNvSpPr txBox="1"/>
          <p:nvPr/>
        </p:nvSpPr>
        <p:spPr>
          <a:xfrm>
            <a:off x="4394200" y="5076825"/>
            <a:ext cx="1460500" cy="368300"/>
          </a:xfrm>
          <a:prstGeom prst="rect">
            <a:avLst/>
          </a:prstGeom>
          <a:noFill/>
          <a:ln w="9525">
            <a:noFill/>
          </a:ln>
        </p:spPr>
        <p:txBody>
          <a:bodyPr anchor="t">
            <a:spAutoFit/>
          </a:bodyPr>
          <a:lstStyle/>
          <a:p>
            <a:pPr algn="ctr" eaLnBrk="0" hangingPunct="0"/>
            <a:r>
              <a:rPr lang="zh-CN" altLang="en-US" dirty="0">
                <a:latin typeface="Calibri" panose="020F0502020204030204" pitchFamily="34" charset="0"/>
                <a:ea typeface="微软雅黑" panose="020B0503020204020204" pitchFamily="34" charset="-122"/>
              </a:rPr>
              <a:t>李四光</a:t>
            </a:r>
          </a:p>
        </p:txBody>
      </p:sp>
      <p:sp>
        <p:nvSpPr>
          <p:cNvPr id="81931" name="TextBox 14"/>
          <p:cNvSpPr txBox="1"/>
          <p:nvPr/>
        </p:nvSpPr>
        <p:spPr>
          <a:xfrm>
            <a:off x="6402388" y="5076825"/>
            <a:ext cx="1460500" cy="368300"/>
          </a:xfrm>
          <a:prstGeom prst="rect">
            <a:avLst/>
          </a:prstGeom>
          <a:noFill/>
          <a:ln w="9525">
            <a:noFill/>
          </a:ln>
        </p:spPr>
        <p:txBody>
          <a:bodyPr anchor="t">
            <a:spAutoFit/>
          </a:bodyPr>
          <a:lstStyle/>
          <a:p>
            <a:pPr algn="ctr" eaLnBrk="0" hangingPunct="0"/>
            <a:r>
              <a:rPr lang="zh-CN" altLang="en-US" dirty="0">
                <a:latin typeface="Calibri" panose="020F0502020204030204" pitchFamily="34" charset="0"/>
                <a:ea typeface="微软雅黑" panose="020B0503020204020204" pitchFamily="34" charset="-122"/>
              </a:rPr>
              <a:t>钱学森</a:t>
            </a:r>
          </a:p>
        </p:txBody>
      </p:sp>
      <p:sp>
        <p:nvSpPr>
          <p:cNvPr id="81932" name="TextBox 15"/>
          <p:cNvSpPr txBox="1"/>
          <p:nvPr/>
        </p:nvSpPr>
        <p:spPr>
          <a:xfrm>
            <a:off x="8466138" y="5076825"/>
            <a:ext cx="1458912" cy="368300"/>
          </a:xfrm>
          <a:prstGeom prst="rect">
            <a:avLst/>
          </a:prstGeom>
          <a:noFill/>
          <a:ln w="9525">
            <a:noFill/>
          </a:ln>
        </p:spPr>
        <p:txBody>
          <a:bodyPr anchor="t">
            <a:spAutoFit/>
          </a:bodyPr>
          <a:lstStyle/>
          <a:p>
            <a:pPr algn="ctr" eaLnBrk="0" hangingPunct="0"/>
            <a:r>
              <a:rPr lang="zh-CN" altLang="en-US" dirty="0">
                <a:latin typeface="Calibri" panose="020F0502020204030204" pitchFamily="34" charset="0"/>
                <a:ea typeface="微软雅黑" panose="020B0503020204020204" pitchFamily="34" charset="-122"/>
              </a:rPr>
              <a:t>邓稼先</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p:nvPr>
        </p:nvSpPr>
        <p:spPr>
          <a:xfrm>
            <a:off x="609600" y="704088"/>
            <a:ext cx="10972800" cy="754598"/>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立志当高远</a:t>
            </a:r>
          </a:p>
        </p:txBody>
      </p:sp>
      <p:sp>
        <p:nvSpPr>
          <p:cNvPr id="82946"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三、为实现中国梦注入青春能量</a:t>
            </a:r>
          </a:p>
        </p:txBody>
      </p:sp>
      <p:sp>
        <p:nvSpPr>
          <p:cNvPr id="82947"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948"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要树立远大志向</a:t>
            </a:r>
          </a:p>
        </p:txBody>
      </p:sp>
      <p:sp>
        <p:nvSpPr>
          <p:cNvPr id="2" name="TextBox 1"/>
          <p:cNvSpPr txBox="1"/>
          <p:nvPr/>
        </p:nvSpPr>
        <p:spPr>
          <a:xfrm>
            <a:off x="2068513" y="2119313"/>
            <a:ext cx="4868863" cy="3384550"/>
          </a:xfrm>
          <a:prstGeom prst="rect">
            <a:avLst/>
          </a:prstGeom>
          <a:noFill/>
        </p:spPr>
        <p:txBody>
          <a:bodyPr wrap="square" rtlCol="0">
            <a:spAutoFit/>
          </a:bodyPr>
          <a:lstStyle/>
          <a:p>
            <a:pPr marL="228600" marR="0" indent="-228600" defTabSz="914400" eaLnBrk="0" hangingPunct="0">
              <a:spcBef>
                <a:spcPts val="600"/>
              </a:spcBef>
              <a:buClrTx/>
              <a:buSzTx/>
              <a:buFont typeface="Wingdings" panose="05000000000000000000" pitchFamily="2" charset="2"/>
              <a:buAutoNum type="circleNumWdBlackPlain"/>
              <a:defRPr/>
            </a:pPr>
            <a:r>
              <a:rPr kumimoji="0" lang="en-US" altLang="zh-CN" sz="2800" kern="1200" cap="none" spc="0" normalizeH="0" baseline="0" noProof="0" dirty="0" smtClean="0">
                <a:latin typeface="宋体" panose="02010600030101010101" pitchFamily="2" charset="-122"/>
                <a:ea typeface="宋体" panose="02010600030101010101" pitchFamily="2" charset="-122"/>
                <a:cs typeface="+mn-cs"/>
                <a:sym typeface="+mn-ea"/>
              </a:rPr>
              <a:t>   </a:t>
            </a:r>
            <a:r>
              <a:rPr kumimoji="0" lang="zh-CN" altLang="en-US" sz="2800" kern="1200" cap="none" spc="0" normalizeH="0" baseline="0" noProof="0" dirty="0" smtClean="0">
                <a:latin typeface="宋体" panose="02010600030101010101" pitchFamily="2" charset="-122"/>
                <a:ea typeface="宋体" panose="02010600030101010101" pitchFamily="2" charset="-122"/>
                <a:cs typeface="+mn-cs"/>
                <a:sym typeface="+mn-ea"/>
              </a:rPr>
              <a:t>“志不强者智不达”，“志当存高远”。这里的“志”具有双重含义：一是对未来目标的向往，二是实现奋斗目标的顽强意志。志向，就是理想信念；立志，就是确立理想信念。</a:t>
            </a:r>
          </a:p>
          <a:p>
            <a:pPr marR="0" defTabSz="914400" eaLnBrk="0" hangingPunct="0">
              <a:buClrTx/>
              <a:buSzTx/>
              <a:buFontTx/>
              <a:buNone/>
              <a:defRPr/>
            </a:pPr>
            <a:endParaRPr kumimoji="0" lang="zh-CN" altLang="en-US" kern="1200" cap="none" spc="0" normalizeH="0" baseline="0" noProof="0" dirty="0" smtClean="0">
              <a:latin typeface="Calibri" panose="020F0502020204030204" pitchFamily="34" charset="0"/>
              <a:ea typeface="微软雅黑" panose="020B0503020204020204" pitchFamily="34" charset="-122"/>
              <a:cs typeface="+mn-cs"/>
              <a:sym typeface="+mn-ea"/>
            </a:endParaRPr>
          </a:p>
        </p:txBody>
      </p:sp>
      <p:pic>
        <p:nvPicPr>
          <p:cNvPr id="3" name="图片 2" descr="下载"/>
          <p:cNvPicPr>
            <a:picLocks noChangeAspect="1"/>
          </p:cNvPicPr>
          <p:nvPr/>
        </p:nvPicPr>
        <p:blipFill>
          <a:blip r:embed="rId2" cstate="print"/>
          <a:stretch>
            <a:fillRect/>
          </a:stretch>
        </p:blipFill>
        <p:spPr>
          <a:xfrm>
            <a:off x="6845935" y="1766570"/>
            <a:ext cx="3286125" cy="357759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p:nvPr>
        </p:nvSpPr>
        <p:spPr>
          <a:xfrm>
            <a:off x="609600" y="704088"/>
            <a:ext cx="10972800" cy="732826"/>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立志当高远</a:t>
            </a:r>
          </a:p>
        </p:txBody>
      </p:sp>
      <p:sp>
        <p:nvSpPr>
          <p:cNvPr id="82946"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三、为实现中国梦注入青春能量</a:t>
            </a:r>
          </a:p>
        </p:txBody>
      </p:sp>
      <p:sp>
        <p:nvSpPr>
          <p:cNvPr id="82947"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948"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要树立远大志向</a:t>
            </a:r>
          </a:p>
        </p:txBody>
      </p:sp>
      <p:sp>
        <p:nvSpPr>
          <p:cNvPr id="2" name="TextBox 1"/>
          <p:cNvSpPr txBox="1"/>
          <p:nvPr/>
        </p:nvSpPr>
        <p:spPr>
          <a:xfrm>
            <a:off x="2024698" y="2072323"/>
            <a:ext cx="4868863" cy="3384550"/>
          </a:xfrm>
          <a:prstGeom prst="rect">
            <a:avLst/>
          </a:prstGeom>
          <a:noFill/>
        </p:spPr>
        <p:txBody>
          <a:bodyPr wrap="square" rtlCol="0">
            <a:spAutoFit/>
          </a:bodyPr>
          <a:lstStyle/>
          <a:p>
            <a:pPr marL="228600" marR="0" indent="-228600" defTabSz="914400" eaLnBrk="0" hangingPunct="0">
              <a:spcBef>
                <a:spcPts val="600"/>
              </a:spcBef>
              <a:buClrTx/>
              <a:buSzTx/>
              <a:buFont typeface="Wingdings" panose="05000000000000000000" pitchFamily="2" charset="2"/>
              <a:buAutoNum type="circleNumWdBlackPlain"/>
              <a:defRPr/>
            </a:pPr>
            <a:r>
              <a:rPr kumimoji="0" lang="en-US" altLang="zh-CN" sz="2800" kern="1200" cap="none" spc="0" normalizeH="0" baseline="0" noProof="0" dirty="0" smtClean="0">
                <a:latin typeface="宋体" panose="02010600030101010101" pitchFamily="2" charset="-122"/>
                <a:ea typeface="宋体" panose="02010600030101010101" pitchFamily="2" charset="-122"/>
                <a:cs typeface="+mn-cs"/>
                <a:sym typeface="+mn-ea"/>
              </a:rPr>
              <a:t>   </a:t>
            </a:r>
            <a:r>
              <a:rPr kumimoji="0" sz="2800" kern="1200" cap="none" spc="0" normalizeH="0" baseline="0" noProof="0" dirty="0" smtClean="0">
                <a:latin typeface="宋体" panose="02010600030101010101" pitchFamily="2" charset="-122"/>
                <a:ea typeface="宋体" panose="02010600030101010101" pitchFamily="2" charset="-122"/>
                <a:cs typeface="+mn-cs"/>
                <a:sym typeface="+mn-ea"/>
              </a:rPr>
              <a:t>有志者，事竟成；有大志者，人生事业才能辉煌。志向高远，就是要放开眼界，不满足于现状，也不屈服于一时一地的困难与挫折，更不要斤斤计较个人私利的多少与得失。</a:t>
            </a:r>
          </a:p>
          <a:p>
            <a:pPr marR="0" defTabSz="914400" eaLnBrk="0" hangingPunct="0">
              <a:buClrTx/>
              <a:buSzTx/>
              <a:buFontTx/>
              <a:buNone/>
              <a:defRPr/>
            </a:pPr>
            <a:endParaRPr kumimoji="0" lang="zh-CN" altLang="en-US" kern="1200" cap="none" spc="0" normalizeH="0" baseline="0" noProof="0" dirty="0" smtClean="0">
              <a:latin typeface="Calibri" panose="020F0502020204030204" pitchFamily="34" charset="0"/>
              <a:ea typeface="微软雅黑" panose="020B0503020204020204" pitchFamily="34" charset="-122"/>
              <a:cs typeface="+mn-cs"/>
              <a:sym typeface="+mn-ea"/>
            </a:endParaRPr>
          </a:p>
        </p:txBody>
      </p:sp>
      <p:pic>
        <p:nvPicPr>
          <p:cNvPr id="3" name="图片 2" descr="u=2250449445,2031735831&amp;fm=26&amp;gp=0"/>
          <p:cNvPicPr>
            <a:picLocks noChangeAspect="1"/>
          </p:cNvPicPr>
          <p:nvPr/>
        </p:nvPicPr>
        <p:blipFill>
          <a:blip r:embed="rId2" cstate="print"/>
          <a:stretch>
            <a:fillRect/>
          </a:stretch>
        </p:blipFill>
        <p:spPr>
          <a:xfrm>
            <a:off x="6824980" y="2214245"/>
            <a:ext cx="3338830" cy="219456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p:nvPr>
        </p:nvSpPr>
        <p:spPr>
          <a:xfrm>
            <a:off x="609600" y="704088"/>
            <a:ext cx="10972800" cy="6294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立志当高远</a:t>
            </a:r>
          </a:p>
        </p:txBody>
      </p:sp>
      <p:sp>
        <p:nvSpPr>
          <p:cNvPr id="82946"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三、为实现中国梦注入青春能量</a:t>
            </a:r>
          </a:p>
        </p:txBody>
      </p:sp>
      <p:sp>
        <p:nvSpPr>
          <p:cNvPr id="82947"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948"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要树立远大志向</a:t>
            </a:r>
          </a:p>
        </p:txBody>
      </p:sp>
      <p:sp>
        <p:nvSpPr>
          <p:cNvPr id="2" name="TextBox 1"/>
          <p:cNvSpPr txBox="1"/>
          <p:nvPr/>
        </p:nvSpPr>
        <p:spPr>
          <a:xfrm>
            <a:off x="2068513" y="2119313"/>
            <a:ext cx="4868863" cy="3108325"/>
          </a:xfrm>
          <a:prstGeom prst="rect">
            <a:avLst/>
          </a:prstGeom>
          <a:noFill/>
        </p:spPr>
        <p:txBody>
          <a:bodyPr wrap="square" rtlCol="0">
            <a:spAutoFit/>
          </a:bodyPr>
          <a:lstStyle/>
          <a:p>
            <a:pPr marL="228600" marR="0" indent="-228600" defTabSz="914400" eaLnBrk="0" hangingPunct="0">
              <a:spcBef>
                <a:spcPts val="600"/>
              </a:spcBef>
              <a:buClrTx/>
              <a:buSzTx/>
              <a:buFont typeface="Wingdings" panose="05000000000000000000" pitchFamily="2" charset="2"/>
              <a:buAutoNum type="circleNumWdBlackPlain"/>
              <a:defRPr/>
            </a:pPr>
            <a:r>
              <a:rPr kumimoji="0" lang="en-US" altLang="zh-CN" sz="2800" kern="1200" cap="none" spc="0" normalizeH="0" baseline="0" noProof="0" dirty="0" smtClean="0">
                <a:latin typeface="宋体" panose="02010600030101010101" pitchFamily="2" charset="-122"/>
                <a:ea typeface="宋体" panose="02010600030101010101" pitchFamily="2" charset="-122"/>
                <a:cs typeface="+mn-cs"/>
                <a:sym typeface="+mn-ea"/>
              </a:rPr>
              <a:t>   </a:t>
            </a:r>
            <a:r>
              <a:rPr kumimoji="0" lang="zh-CN" altLang="en-US" sz="2800" kern="1200" cap="none" spc="0" normalizeH="0" baseline="0" noProof="0" dirty="0" smtClean="0">
                <a:latin typeface="宋体" panose="02010600030101010101" pitchFamily="2" charset="-122"/>
                <a:ea typeface="宋体" panose="02010600030101010101" pitchFamily="2" charset="-122"/>
                <a:cs typeface="+mn-cs"/>
                <a:sym typeface="+mn-ea"/>
              </a:rPr>
              <a:t>青年时期是确立远大志向的关键阶段。</a:t>
            </a:r>
          </a:p>
          <a:p>
            <a:pPr marL="228600" marR="0" indent="-228600" defTabSz="914400" eaLnBrk="0" hangingPunct="0">
              <a:spcBef>
                <a:spcPts val="600"/>
              </a:spcBef>
              <a:buClrTx/>
              <a:buSzTx/>
              <a:buFont typeface="Wingdings" panose="05000000000000000000" pitchFamily="2" charset="2"/>
              <a:buAutoNum type="circleNumWdBlackPlain"/>
              <a:defRPr/>
            </a:pPr>
            <a:r>
              <a:rPr kumimoji="0" lang="zh-CN" altLang="en-US" sz="2800" kern="1200" cap="none" spc="0" normalizeH="0" baseline="0" noProof="0" dirty="0" smtClean="0">
                <a:latin typeface="宋体" panose="02010600030101010101" pitchFamily="2" charset="-122"/>
                <a:ea typeface="宋体" panose="02010600030101010101" pitchFamily="2" charset="-122"/>
                <a:cs typeface="+mn-cs"/>
                <a:sym typeface="+mn-ea"/>
              </a:rPr>
              <a:t>   立志高远就是要着眼未来，追求卓越。</a:t>
            </a:r>
            <a:endParaRPr kumimoji="0" lang="en-US" altLang="zh-CN" sz="2800" kern="1200" cap="none" spc="0" normalizeH="0" baseline="0" noProof="0" dirty="0" smtClean="0">
              <a:latin typeface="宋体" panose="02010600030101010101" pitchFamily="2" charset="-122"/>
              <a:ea typeface="宋体" panose="02010600030101010101" pitchFamily="2" charset="-122"/>
              <a:cs typeface="+mn-cs"/>
              <a:sym typeface="+mn-ea"/>
            </a:endParaRPr>
          </a:p>
          <a:p>
            <a:pPr marL="228600" marR="0" indent="-228600" defTabSz="914400" eaLnBrk="0" hangingPunct="0">
              <a:spcBef>
                <a:spcPts val="600"/>
              </a:spcBef>
              <a:buClrTx/>
              <a:buSzTx/>
              <a:buFont typeface="Wingdings" panose="05000000000000000000" pitchFamily="2" charset="2"/>
              <a:buAutoNum type="circleNumWdBlackPlain"/>
              <a:defRPr/>
            </a:pPr>
            <a:r>
              <a:rPr kumimoji="0" lang="zh-CN" altLang="en-US" sz="2800" kern="1200" cap="none" spc="0" normalizeH="0" baseline="0" noProof="0" dirty="0" smtClean="0">
                <a:latin typeface="宋体" panose="02010600030101010101" pitchFamily="2" charset="-122"/>
                <a:ea typeface="宋体" panose="02010600030101010101" pitchFamily="2" charset="-122"/>
                <a:cs typeface="+mn-cs"/>
                <a:sym typeface="+mn-ea"/>
              </a:rPr>
              <a:t>   立志高远是关系大学生一生前途命运的重大课题。</a:t>
            </a:r>
            <a:endParaRPr kumimoji="0" lang="en-US" altLang="zh-CN" sz="2800" kern="1200" cap="none" spc="0" normalizeH="0" baseline="0" noProof="0" dirty="0" smtClean="0">
              <a:latin typeface="宋体" panose="02010600030101010101" pitchFamily="2" charset="-122"/>
              <a:ea typeface="宋体" panose="02010600030101010101" pitchFamily="2" charset="-122"/>
              <a:cs typeface="+mn-cs"/>
              <a:sym typeface="+mn-ea"/>
            </a:endParaRPr>
          </a:p>
          <a:p>
            <a:pPr marR="0" defTabSz="914400" eaLnBrk="0" hangingPunct="0">
              <a:buClrTx/>
              <a:buSzTx/>
              <a:buFontTx/>
              <a:buNone/>
              <a:defRPr/>
            </a:pPr>
            <a:endParaRPr kumimoji="0" lang="zh-CN" altLang="en-US" kern="1200" cap="none" spc="0" normalizeH="0" baseline="0" noProof="0" dirty="0" smtClean="0">
              <a:latin typeface="Calibri" panose="020F0502020204030204" pitchFamily="34" charset="0"/>
              <a:ea typeface="微软雅黑" panose="020B0503020204020204" pitchFamily="34" charset="-122"/>
              <a:cs typeface="+mn-cs"/>
              <a:sym typeface="+mn-ea"/>
            </a:endParaRPr>
          </a:p>
        </p:txBody>
      </p:sp>
      <p:pic>
        <p:nvPicPr>
          <p:cNvPr id="82950" name="图片 16"/>
          <p:cNvPicPr>
            <a:picLocks noChangeAspect="1"/>
          </p:cNvPicPr>
          <p:nvPr/>
        </p:nvPicPr>
        <p:blipFill>
          <a:blip r:embed="rId2" cstate="print"/>
          <a:stretch>
            <a:fillRect/>
          </a:stretch>
        </p:blipFill>
        <p:spPr>
          <a:xfrm>
            <a:off x="7042150" y="2181225"/>
            <a:ext cx="2635250" cy="2984500"/>
          </a:xfrm>
          <a:prstGeom prst="rect">
            <a:avLst/>
          </a:prstGeom>
          <a:noFill/>
          <a:ln w="9525">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a:xfrm>
            <a:off x="609600" y="704088"/>
            <a:ext cx="10972800" cy="754598"/>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立志做大事</a:t>
            </a:r>
          </a:p>
        </p:txBody>
      </p:sp>
      <p:sp>
        <p:nvSpPr>
          <p:cNvPr id="83970"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三、为实现中国梦注入青春能量</a:t>
            </a:r>
          </a:p>
        </p:txBody>
      </p:sp>
      <p:sp>
        <p:nvSpPr>
          <p:cNvPr id="83971"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972"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献身祖国、人民</a:t>
            </a:r>
          </a:p>
        </p:txBody>
      </p:sp>
      <p:sp>
        <p:nvSpPr>
          <p:cNvPr id="83973" name="TextBox 1"/>
          <p:cNvSpPr txBox="1"/>
          <p:nvPr/>
        </p:nvSpPr>
        <p:spPr>
          <a:xfrm>
            <a:off x="2068513" y="2119313"/>
            <a:ext cx="4868862" cy="2338387"/>
          </a:xfrm>
          <a:prstGeom prst="rect">
            <a:avLst/>
          </a:prstGeom>
          <a:noFill/>
          <a:ln w="9525">
            <a:noFill/>
          </a:ln>
        </p:spPr>
        <p:txBody>
          <a:bodyPr anchor="t">
            <a:spAutoFit/>
          </a:bodyPr>
          <a:lstStyle/>
          <a:p>
            <a:pPr eaLnBrk="0" hangingPunct="0">
              <a:lnSpc>
                <a:spcPct val="150000"/>
              </a:lnSpc>
              <a:spcBef>
                <a:spcPts val="600"/>
              </a:spcBef>
              <a:spcAft>
                <a:spcPts val="600"/>
              </a:spcAft>
            </a:pPr>
            <a:r>
              <a:rPr lang="zh-CN" altLang="en-US" sz="2800" dirty="0">
                <a:latin typeface="宋体" panose="02010600030101010101" pitchFamily="2" charset="-122"/>
                <a:ea typeface="宋体" panose="02010600030101010101" pitchFamily="2" charset="-122"/>
              </a:rPr>
              <a:t>要立志做大事，</a:t>
            </a:r>
            <a:endParaRPr lang="en-US" altLang="zh-CN" sz="2800" dirty="0">
              <a:latin typeface="宋体" panose="02010600030101010101" pitchFamily="2" charset="-122"/>
              <a:ea typeface="宋体" panose="02010600030101010101" pitchFamily="2" charset="-122"/>
            </a:endParaRPr>
          </a:p>
          <a:p>
            <a:pPr eaLnBrk="0" hangingPunct="0">
              <a:lnSpc>
                <a:spcPct val="150000"/>
              </a:lnSpc>
              <a:spcBef>
                <a:spcPts val="600"/>
              </a:spcBef>
              <a:spcAft>
                <a:spcPts val="600"/>
              </a:spcAft>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不要立志做大官。</a:t>
            </a:r>
            <a:endParaRPr lang="en-US" altLang="zh-CN" sz="2800" dirty="0">
              <a:latin typeface="宋体" panose="02010600030101010101" pitchFamily="2" charset="-122"/>
              <a:ea typeface="宋体" panose="02010600030101010101" pitchFamily="2" charset="-122"/>
            </a:endParaRPr>
          </a:p>
          <a:p>
            <a:pPr eaLnBrk="0" hangingPunct="0">
              <a:lnSpc>
                <a:spcPct val="150000"/>
              </a:lnSpc>
              <a:spcBef>
                <a:spcPts val="600"/>
              </a:spcBef>
              <a:spcAft>
                <a:spcPts val="600"/>
              </a:spcAft>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孙中山</a:t>
            </a:r>
          </a:p>
        </p:txBody>
      </p:sp>
      <p:pic>
        <p:nvPicPr>
          <p:cNvPr id="83974" name="图片 2"/>
          <p:cNvPicPr>
            <a:picLocks noChangeAspect="1"/>
          </p:cNvPicPr>
          <p:nvPr/>
        </p:nvPicPr>
        <p:blipFill>
          <a:blip r:embed="rId2" cstate="print"/>
          <a:stretch>
            <a:fillRect/>
          </a:stretch>
        </p:blipFill>
        <p:spPr>
          <a:xfrm>
            <a:off x="7062788" y="1858963"/>
            <a:ext cx="2849562" cy="3421062"/>
          </a:xfrm>
          <a:prstGeom prst="rect">
            <a:avLst/>
          </a:prstGeom>
          <a:noFill/>
          <a:ln w="9525">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1"/>
          <p:cNvSpPr>
            <a:spLocks noGrp="1"/>
          </p:cNvSpPr>
          <p:nvPr>
            <p:ph type="title"/>
          </p:nvPr>
        </p:nvSpPr>
        <p:spPr>
          <a:xfrm>
            <a:off x="609600" y="704089"/>
            <a:ext cx="10972800" cy="743712"/>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立志做大事</a:t>
            </a:r>
          </a:p>
        </p:txBody>
      </p:sp>
      <p:sp>
        <p:nvSpPr>
          <p:cNvPr id="84994"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三、为实现中国梦注入青春能量</a:t>
            </a:r>
          </a:p>
        </p:txBody>
      </p:sp>
      <p:sp>
        <p:nvSpPr>
          <p:cNvPr id="84995"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996"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献身祖国、人民</a:t>
            </a:r>
          </a:p>
        </p:txBody>
      </p:sp>
      <p:sp>
        <p:nvSpPr>
          <p:cNvPr id="84997" name="TextBox 1"/>
          <p:cNvSpPr txBox="1"/>
          <p:nvPr/>
        </p:nvSpPr>
        <p:spPr>
          <a:xfrm>
            <a:off x="2068513" y="2119313"/>
            <a:ext cx="4868862" cy="3260725"/>
          </a:xfrm>
          <a:prstGeom prst="rect">
            <a:avLst/>
          </a:prstGeom>
          <a:noFill/>
          <a:ln w="9525">
            <a:noFill/>
          </a:ln>
        </p:spPr>
        <p:txBody>
          <a:bodyPr anchor="t">
            <a:spAutoFit/>
          </a:bodyPr>
          <a:lstStyle/>
          <a:p>
            <a:pPr marL="228600" indent="-228600" eaLnBrk="0" hangingPunct="0">
              <a:spcBef>
                <a:spcPts val="600"/>
              </a:spcBef>
              <a:buFont typeface="Wingdings" panose="05000000000000000000" pitchFamily="2" charset="2"/>
              <a:buAutoNum type="circleNumWdBlackPlain"/>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做大事就是要树立与这个时代主题同心同向的理想信念。</a:t>
            </a:r>
            <a:endParaRPr lang="en-US" altLang="zh-CN" sz="2800" dirty="0">
              <a:latin typeface="宋体" panose="02010600030101010101" pitchFamily="2" charset="-122"/>
              <a:ea typeface="宋体" panose="02010600030101010101" pitchFamily="2" charset="-122"/>
            </a:endParaRPr>
          </a:p>
          <a:p>
            <a:pPr marL="228600" indent="-228600" eaLnBrk="0" hangingPunct="0">
              <a:spcBef>
                <a:spcPts val="600"/>
              </a:spcBef>
              <a:buFont typeface="Wingdings" panose="05000000000000000000" pitchFamily="2" charset="2"/>
              <a:buAutoNum type="circleNumWdBlackPlain"/>
            </a:pPr>
            <a:r>
              <a:rPr lang="zh-CN" altLang="en-US" sz="2800" dirty="0">
                <a:latin typeface="宋体" panose="02010600030101010101" pitchFamily="2" charset="-122"/>
                <a:ea typeface="宋体" panose="02010600030101010101" pitchFamily="2" charset="-122"/>
              </a:rPr>
              <a:t>   做大事就是要现身新时代中国特色社会主义伟大事业</a:t>
            </a:r>
            <a:endParaRPr lang="en-US" altLang="zh-CN" sz="2800" dirty="0">
              <a:latin typeface="宋体" panose="02010600030101010101" pitchFamily="2" charset="-122"/>
              <a:ea typeface="宋体" panose="02010600030101010101" pitchFamily="2" charset="-122"/>
            </a:endParaRPr>
          </a:p>
          <a:p>
            <a:pPr marL="228600" indent="-228600" eaLnBrk="0" hangingPunct="0">
              <a:spcBef>
                <a:spcPts val="600"/>
              </a:spcBef>
              <a:buFont typeface="Wingdings" panose="05000000000000000000" pitchFamily="2" charset="2"/>
              <a:buAutoNum type="circleNumWdBlackPlain"/>
            </a:pPr>
            <a:r>
              <a:rPr lang="zh-CN" altLang="en-US" sz="2800" dirty="0">
                <a:latin typeface="宋体" panose="02010600030101010101" pitchFamily="2" charset="-122"/>
                <a:ea typeface="宋体" panose="02010600030101010101" pitchFamily="2" charset="-122"/>
              </a:rPr>
              <a:t>做大事就要让增长本领成为青春搏击的能量。</a:t>
            </a:r>
          </a:p>
        </p:txBody>
      </p:sp>
      <p:pic>
        <p:nvPicPr>
          <p:cNvPr id="2" name="图片 1" descr="timg"/>
          <p:cNvPicPr>
            <a:picLocks noChangeAspect="1"/>
          </p:cNvPicPr>
          <p:nvPr/>
        </p:nvPicPr>
        <p:blipFill>
          <a:blip r:embed="rId2" cstate="print"/>
          <a:stretch>
            <a:fillRect/>
          </a:stretch>
        </p:blipFill>
        <p:spPr>
          <a:xfrm>
            <a:off x="7104380" y="1669415"/>
            <a:ext cx="2956560" cy="380047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1"/>
          <p:cNvSpPr>
            <a:spLocks noGrp="1"/>
          </p:cNvSpPr>
          <p:nvPr>
            <p:ph type="title"/>
          </p:nvPr>
        </p:nvSpPr>
        <p:spPr>
          <a:xfrm>
            <a:off x="609600" y="704088"/>
            <a:ext cx="10972800" cy="711055"/>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立志须躬行</a:t>
            </a:r>
          </a:p>
        </p:txBody>
      </p:sp>
      <p:sp>
        <p:nvSpPr>
          <p:cNvPr id="86018"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三、为实现中国梦注入青春能量</a:t>
            </a:r>
          </a:p>
        </p:txBody>
      </p:sp>
      <p:sp>
        <p:nvSpPr>
          <p:cNvPr id="86019"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020"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脚踏实地、埋头苦干</a:t>
            </a:r>
          </a:p>
        </p:txBody>
      </p:sp>
      <p:sp>
        <p:nvSpPr>
          <p:cNvPr id="86021" name="TextBox 1"/>
          <p:cNvSpPr txBox="1"/>
          <p:nvPr/>
        </p:nvSpPr>
        <p:spPr>
          <a:xfrm>
            <a:off x="1981200" y="2119313"/>
            <a:ext cx="5219700" cy="2830512"/>
          </a:xfrm>
          <a:prstGeom prst="rect">
            <a:avLst/>
          </a:prstGeom>
          <a:noFill/>
          <a:ln w="9525">
            <a:noFill/>
          </a:ln>
        </p:spPr>
        <p:txBody>
          <a:bodyPr anchor="t">
            <a:spAutoFit/>
          </a:bodyPr>
          <a:lstStyle/>
          <a:p>
            <a:pPr eaLnBrk="0" hangingPunct="0">
              <a:lnSpc>
                <a:spcPct val="150000"/>
              </a:lnSpc>
              <a:spcBef>
                <a:spcPts val="600"/>
              </a:spcBef>
              <a:spcAft>
                <a:spcPts val="600"/>
              </a:spcAft>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合抱之木，生于毫末；九层之台，起于累土；千里之行，始于足下。</a:t>
            </a:r>
            <a:endParaRPr lang="en-US" altLang="zh-CN" sz="2800" dirty="0">
              <a:latin typeface="宋体" panose="02010600030101010101" pitchFamily="2" charset="-122"/>
              <a:ea typeface="宋体" panose="02010600030101010101" pitchFamily="2" charset="-122"/>
            </a:endParaRPr>
          </a:p>
          <a:p>
            <a:pPr eaLnBrk="0" hangingPunct="0">
              <a:lnSpc>
                <a:spcPct val="150000"/>
              </a:lnSpc>
              <a:spcBef>
                <a:spcPts val="600"/>
              </a:spcBef>
              <a:spcAft>
                <a:spcPts val="600"/>
              </a:spcAft>
            </a:pP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老子：</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老子</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六十四章</a:t>
            </a:r>
            <a:r>
              <a:rPr lang="en-US" altLang="zh-CN"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pic>
        <p:nvPicPr>
          <p:cNvPr id="86022" name="图片 3"/>
          <p:cNvPicPr>
            <a:picLocks noChangeAspect="1"/>
          </p:cNvPicPr>
          <p:nvPr/>
        </p:nvPicPr>
        <p:blipFill>
          <a:blip r:embed="rId2" cstate="print"/>
          <a:stretch>
            <a:fillRect/>
          </a:stretch>
        </p:blipFill>
        <p:spPr>
          <a:xfrm>
            <a:off x="7059613" y="2119313"/>
            <a:ext cx="2857500" cy="2857500"/>
          </a:xfrm>
          <a:prstGeom prst="rect">
            <a:avLst/>
          </a:prstGeom>
          <a:noFill/>
          <a:ln w="9525">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p:nvPr>
        </p:nvSpPr>
        <p:spPr>
          <a:xfrm>
            <a:off x="609600" y="704088"/>
            <a:ext cx="10972800" cy="711055"/>
          </a:xfrm>
        </p:spPr>
        <p:txBody>
          <a:bodyPr vert="horz" wrap="square" lIns="91440" tIns="45720" rIns="91440" bIns="45720" anchor="ctr"/>
          <a:lstStyle/>
          <a:p>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立志须躬行</a:t>
            </a:r>
          </a:p>
        </p:txBody>
      </p:sp>
      <p:sp>
        <p:nvSpPr>
          <p:cNvPr id="87042" name="Freeform 8"/>
          <p:cNvSpPr/>
          <p:nvPr/>
        </p:nvSpPr>
        <p:spPr>
          <a:xfrm>
            <a:off x="6199188" y="6134100"/>
            <a:ext cx="5992812" cy="723900"/>
          </a:xfrm>
          <a:custGeom>
            <a:avLst/>
            <a:gdLst>
              <a:gd name="txL" fmla="*/ 0 w 10000"/>
              <a:gd name="txT" fmla="*/ 0 h 10000"/>
              <a:gd name="txR" fmla="*/ 10000 w 10000"/>
              <a:gd name="txB" fmla="*/ 10000 h 10000"/>
            </a:gdLst>
            <a:ahLst/>
            <a:cxnLst>
              <a:cxn ang="0">
                <a:pos x="0" y="0"/>
              </a:cxn>
              <a:cxn ang="0">
                <a:pos x="5993423" y="0"/>
              </a:cxn>
              <a:cxn ang="0">
                <a:pos x="5993423" y="724243"/>
              </a:cxn>
              <a:cxn ang="0">
                <a:pos x="175607"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三、为实现中国梦注入青春能量</a:t>
            </a:r>
          </a:p>
        </p:txBody>
      </p:sp>
      <p:sp>
        <p:nvSpPr>
          <p:cNvPr id="87043"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044"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脚踏实地、埋头苦干</a:t>
            </a:r>
          </a:p>
        </p:txBody>
      </p:sp>
      <p:sp>
        <p:nvSpPr>
          <p:cNvPr id="87045" name="TextBox 1"/>
          <p:cNvSpPr txBox="1"/>
          <p:nvPr/>
        </p:nvSpPr>
        <p:spPr>
          <a:xfrm>
            <a:off x="2068513" y="2119313"/>
            <a:ext cx="4868862" cy="2676525"/>
          </a:xfrm>
          <a:prstGeom prst="rect">
            <a:avLst/>
          </a:prstGeom>
          <a:noFill/>
          <a:ln w="9525">
            <a:noFill/>
          </a:ln>
        </p:spPr>
        <p:txBody>
          <a:bodyPr anchor="t">
            <a:spAutoFit/>
          </a:bodyPr>
          <a:lstStyle/>
          <a:p>
            <a:pPr marL="228600" indent="-228600" eaLnBrk="0" hangingPunct="0">
              <a:lnSpc>
                <a:spcPct val="150000"/>
              </a:lnSpc>
              <a:buFont typeface="Wingdings" panose="05000000000000000000" pitchFamily="2" charset="2"/>
              <a:buAutoNum type="circleNumWdBlackPlain"/>
            </a:pPr>
            <a:r>
              <a:rPr lang="zh-CN" altLang="en-US" sz="2800" dirty="0">
                <a:latin typeface="宋体" panose="02010600030101010101" pitchFamily="2" charset="-122"/>
                <a:ea typeface="宋体" panose="02010600030101010101" pitchFamily="2" charset="-122"/>
              </a:rPr>
              <a:t>“梦在前方，路在脚下”</a:t>
            </a:r>
            <a:endParaRPr lang="en-US" altLang="zh-CN" sz="2800" dirty="0">
              <a:latin typeface="宋体" panose="02010600030101010101" pitchFamily="2" charset="-122"/>
              <a:ea typeface="宋体" panose="02010600030101010101" pitchFamily="2" charset="-122"/>
            </a:endParaRPr>
          </a:p>
          <a:p>
            <a:pPr marL="228600" indent="-228600" eaLnBrk="0" hangingPunct="0">
              <a:lnSpc>
                <a:spcPct val="150000"/>
              </a:lnSpc>
              <a:buFont typeface="Wingdings" panose="05000000000000000000" pitchFamily="2" charset="2"/>
              <a:buAutoNum type="circleNumWdBlackPlain"/>
            </a:pPr>
            <a:r>
              <a:rPr lang="zh-CN"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空谈误国、实干兴邦”</a:t>
            </a:r>
            <a:endParaRPr lang="en-US" altLang="zh-CN" sz="2800" dirty="0">
              <a:latin typeface="宋体" panose="02010600030101010101" pitchFamily="2" charset="-122"/>
              <a:ea typeface="宋体" panose="02010600030101010101" pitchFamily="2" charset="-122"/>
            </a:endParaRPr>
          </a:p>
          <a:p>
            <a:pPr marL="228600" indent="-228600" eaLnBrk="0" hangingPunct="0">
              <a:lnSpc>
                <a:spcPct val="150000"/>
              </a:lnSpc>
              <a:buFont typeface="Wingdings" panose="05000000000000000000" pitchFamily="2" charset="2"/>
              <a:buAutoNum type="circleNumWdBlackPlain"/>
            </a:pPr>
            <a:r>
              <a:rPr lang="zh-CN"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自强者胜，自强者强”</a:t>
            </a:r>
            <a:endParaRPr lang="en-US" altLang="zh-CN" sz="2800" dirty="0">
              <a:latin typeface="宋体" panose="02010600030101010101" pitchFamily="2" charset="-122"/>
              <a:ea typeface="宋体" panose="02010600030101010101" pitchFamily="2" charset="-122"/>
            </a:endParaRPr>
          </a:p>
          <a:p>
            <a:pPr marL="228600" indent="-228600" eaLnBrk="0" hangingPunct="0">
              <a:lnSpc>
                <a:spcPct val="150000"/>
              </a:lnSpc>
              <a:buFont typeface="Wingdings" panose="05000000000000000000" pitchFamily="2" charset="2"/>
              <a:buAutoNum type="circleNumWdBlackPlain"/>
            </a:pPr>
            <a:r>
              <a:rPr lang="zh-CN"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扎根人民，奉献国家”</a:t>
            </a:r>
          </a:p>
        </p:txBody>
      </p:sp>
      <p:pic>
        <p:nvPicPr>
          <p:cNvPr id="87046" name="图片 3"/>
          <p:cNvPicPr>
            <a:picLocks noChangeAspect="1"/>
          </p:cNvPicPr>
          <p:nvPr/>
        </p:nvPicPr>
        <p:blipFill>
          <a:blip r:embed="rId2" cstate="print"/>
          <a:stretch>
            <a:fillRect/>
          </a:stretch>
        </p:blipFill>
        <p:spPr>
          <a:xfrm>
            <a:off x="6534150" y="2417763"/>
            <a:ext cx="3328988" cy="2081212"/>
          </a:xfrm>
          <a:prstGeom prst="rect">
            <a:avLst/>
          </a:prstGeom>
          <a:noFill/>
          <a:ln w="9525">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reeform 8"/>
          <p:cNvSpPr/>
          <p:nvPr/>
        </p:nvSpPr>
        <p:spPr>
          <a:xfrm>
            <a:off x="6611938" y="6134100"/>
            <a:ext cx="5580062" cy="723900"/>
          </a:xfrm>
          <a:custGeom>
            <a:avLst/>
            <a:gdLst/>
            <a:ahLst/>
            <a:cxnLst>
              <a:cxn ang="0">
                <a:pos x="0" y="0"/>
              </a:cxn>
              <a:cxn ang="0">
                <a:pos x="5580185" y="0"/>
              </a:cxn>
              <a:cxn ang="0">
                <a:pos x="5580185" y="724243"/>
              </a:cxn>
              <a:cxn ang="0">
                <a:pos x="163499" y="718666"/>
              </a:cxn>
              <a:cxn ang="0">
                <a:pos x="0" y="0"/>
              </a:cxn>
            </a:cxnLst>
            <a:rect l="0" t="0" r="0" b="0"/>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lstStyle/>
          <a:p>
            <a:endParaRPr lang="zh-CN" altLang="en-US"/>
          </a:p>
        </p:txBody>
      </p:sp>
      <p:sp>
        <p:nvSpPr>
          <p:cNvPr id="88066"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067" name="标题 1"/>
          <p:cNvSpPr>
            <a:spLocks noGrp="1"/>
          </p:cNvSpPr>
          <p:nvPr>
            <p:ph type="title"/>
          </p:nvPr>
        </p:nvSpPr>
        <p:spPr>
          <a:xfrm>
            <a:off x="609600" y="704088"/>
            <a:ext cx="10972800" cy="629412"/>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思考与讨论</a:t>
            </a:r>
          </a:p>
        </p:txBody>
      </p:sp>
      <p:sp>
        <p:nvSpPr>
          <p:cNvPr id="88068"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请思考并回答：</a:t>
            </a:r>
          </a:p>
        </p:txBody>
      </p:sp>
      <p:sp>
        <p:nvSpPr>
          <p:cNvPr id="88069" name="TextBox 2"/>
          <p:cNvSpPr txBox="1"/>
          <p:nvPr/>
        </p:nvSpPr>
        <p:spPr>
          <a:xfrm>
            <a:off x="2373313" y="2409825"/>
            <a:ext cx="4699000" cy="1814830"/>
          </a:xfrm>
          <a:prstGeom prst="rect">
            <a:avLst/>
          </a:prstGeom>
          <a:noFill/>
          <a:ln w="9525">
            <a:noFill/>
          </a:ln>
        </p:spPr>
        <p:txBody>
          <a:bodyPr anchor="t">
            <a:spAutoFit/>
          </a:bodyPr>
          <a:lstStyle/>
          <a:p>
            <a:pPr eaLnBrk="0" hangingPunct="0">
              <a:spcAft>
                <a:spcPts val="600"/>
              </a:spcAft>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请结合自身实际谈谈青年学生该如何继承艰苦奋斗的作风？如何为实现中国梦注入青春能量？</a:t>
            </a:r>
          </a:p>
        </p:txBody>
      </p:sp>
      <p:pic>
        <p:nvPicPr>
          <p:cNvPr id="88070" name="图片 3"/>
          <p:cNvPicPr>
            <a:picLocks noChangeAspect="1"/>
          </p:cNvPicPr>
          <p:nvPr/>
        </p:nvPicPr>
        <p:blipFill>
          <a:blip r:embed="rId2" cstate="print"/>
          <a:stretch>
            <a:fillRect/>
          </a:stretch>
        </p:blipFill>
        <p:spPr>
          <a:xfrm>
            <a:off x="6826250" y="2103438"/>
            <a:ext cx="3170238" cy="3173412"/>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608806" y="250371"/>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（一）理想的内涵与特征</a:t>
            </a:r>
          </a:p>
        </p:txBody>
      </p:sp>
      <p:sp>
        <p:nvSpPr>
          <p:cNvPr id="16386"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grpSp>
        <p:nvGrpSpPr>
          <p:cNvPr id="16387" name="组合 11"/>
          <p:cNvGrpSpPr/>
          <p:nvPr/>
        </p:nvGrpSpPr>
        <p:grpSpPr>
          <a:xfrm>
            <a:off x="1912938" y="1333500"/>
            <a:ext cx="8364537" cy="4240213"/>
            <a:chOff x="514350" y="1333500"/>
            <a:chExt cx="8143875" cy="3929063"/>
          </a:xfrm>
        </p:grpSpPr>
        <p:sp>
          <p:nvSpPr>
            <p:cNvPr id="16388" name="AutoShape 4"/>
            <p:cNvSpPr/>
            <p:nvPr/>
          </p:nvSpPr>
          <p:spPr>
            <a:xfrm>
              <a:off x="514350" y="1547813"/>
              <a:ext cx="8143875" cy="3714750"/>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9" name="圆角矩形 60"/>
            <p:cNvSpPr/>
            <p:nvPr/>
          </p:nvSpPr>
          <p:spPr>
            <a:xfrm>
              <a:off x="974725" y="1333500"/>
              <a:ext cx="3092450" cy="574675"/>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理想具有超越性</a:t>
              </a:r>
            </a:p>
          </p:txBody>
        </p:sp>
      </p:grpSp>
      <p:pic>
        <p:nvPicPr>
          <p:cNvPr id="16390" name="Picture 9" descr="放飞梦想 拷贝"/>
          <p:cNvPicPr>
            <a:picLocks noGrp="1" noChangeAspect="1"/>
          </p:cNvPicPr>
          <p:nvPr>
            <p:ph idx="1"/>
          </p:nvPr>
        </p:nvPicPr>
        <p:blipFill>
          <a:blip r:embed="rId2" cstate="print"/>
          <a:stretch>
            <a:fillRect/>
          </a:stretch>
        </p:blipFill>
        <p:spPr>
          <a:xfrm>
            <a:off x="5984875" y="2093913"/>
            <a:ext cx="3935413" cy="2622550"/>
          </a:xfrm>
          <a:solidFill>
            <a:srgbClr val="EDEDED"/>
          </a:solidFill>
        </p:spPr>
      </p:pic>
      <p:sp>
        <p:nvSpPr>
          <p:cNvPr id="16391" name="TextBox 3"/>
          <p:cNvSpPr txBox="1"/>
          <p:nvPr/>
        </p:nvSpPr>
        <p:spPr>
          <a:xfrm>
            <a:off x="1970088" y="1943100"/>
            <a:ext cx="4014787" cy="3692525"/>
          </a:xfrm>
          <a:prstGeom prst="rect">
            <a:avLst/>
          </a:prstGeom>
          <a:noFill/>
          <a:ln w="9525">
            <a:noFill/>
          </a:ln>
        </p:spPr>
        <p:txBody>
          <a:bodyPr anchor="t">
            <a:spAutoFit/>
          </a:bodyPr>
          <a:lstStyle/>
          <a:p>
            <a:pPr eaLnBrk="0" hangingPunct="0">
              <a:spcAft>
                <a:spcPts val="1200"/>
              </a:spcAft>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理想之所以能够成为一种推动人们创造美好生活的巨大力量，就在于它不仅源于现实，而且超越现实。</a:t>
            </a:r>
            <a:endParaRPr lang="en-US" altLang="zh-CN" sz="2800" dirty="0">
              <a:latin typeface="宋体" panose="02010600030101010101" pitchFamily="2" charset="-122"/>
              <a:ea typeface="宋体" panose="02010600030101010101" pitchFamily="2" charset="-122"/>
            </a:endParaRPr>
          </a:p>
          <a:p>
            <a:pPr eaLnBrk="0" hangingPunct="0">
              <a:spcAft>
                <a:spcPts val="1200"/>
              </a:spcAft>
            </a:pPr>
            <a:r>
              <a:rPr lang="zh-CN" altLang="en-US" sz="2800" dirty="0">
                <a:latin typeface="宋体" panose="02010600030101010101" pitchFamily="2" charset="-122"/>
                <a:ea typeface="宋体" panose="02010600030101010101" pitchFamily="2" charset="-122"/>
              </a:rPr>
              <a:t>    理想在现实中产生，但它不是对现状的简单描绘。</a:t>
            </a:r>
            <a:endParaRPr lang="zh-CN" altLang="en-US" dirty="0">
              <a:latin typeface="Calibri" panose="020F0502020204030204" pitchFamily="34" charset="0"/>
              <a:ea typeface="微软雅黑" panose="020B0503020204020204" pitchFamily="34"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reeform 8"/>
          <p:cNvSpPr/>
          <p:nvPr/>
        </p:nvSpPr>
        <p:spPr>
          <a:xfrm>
            <a:off x="6611938" y="6134100"/>
            <a:ext cx="5580062" cy="723900"/>
          </a:xfrm>
          <a:custGeom>
            <a:avLst/>
            <a:gdLst/>
            <a:ahLst/>
            <a:cxnLst>
              <a:cxn ang="0">
                <a:pos x="0" y="0"/>
              </a:cxn>
              <a:cxn ang="0">
                <a:pos x="5580185" y="0"/>
              </a:cxn>
              <a:cxn ang="0">
                <a:pos x="5580185" y="724243"/>
              </a:cxn>
              <a:cxn ang="0">
                <a:pos x="163499" y="718666"/>
              </a:cxn>
              <a:cxn ang="0">
                <a:pos x="0" y="0"/>
              </a:cxn>
            </a:cxnLst>
            <a:rect l="0" t="0" r="0" b="0"/>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lstStyle/>
          <a:p>
            <a:endParaRPr lang="zh-CN" altLang="en-US"/>
          </a:p>
        </p:txBody>
      </p:sp>
      <p:sp>
        <p:nvSpPr>
          <p:cNvPr id="89090"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115" name="标题 1"/>
          <p:cNvSpPr>
            <a:spLocks noGrp="1"/>
          </p:cNvSpPr>
          <p:nvPr>
            <p:ph type="title"/>
          </p:nvPr>
        </p:nvSpPr>
        <p:spPr>
          <a:xfrm>
            <a:off x="2256152" y="325752"/>
            <a:ext cx="8763000" cy="526415"/>
          </a:xfrm>
        </p:spPr>
        <p:txBody>
          <a:bodyPr vert="horz" wrap="square" lIns="91440" tIns="45720" rIns="91440" bIns="45720" anchor="ctr">
            <a:normAutofit fontScale="90000"/>
          </a:bodyPr>
          <a:lstStyle/>
          <a:p>
            <a:pPr fontAlgn="base"/>
            <a:r>
              <a:rPr lang="zh-CN" altLang="en-US" sz="2800" b="1" dirty="0">
                <a:gradFill>
                  <a:gsLst>
                    <a:gs pos="0">
                      <a:srgbClr val="002060"/>
                    </a:gs>
                    <a:gs pos="50000">
                      <a:srgbClr val="00B0F0"/>
                    </a:gs>
                    <a:gs pos="100000">
                      <a:srgbClr val="92D05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
            </a:r>
            <a:br>
              <a:rPr lang="zh-CN" altLang="en-US" sz="2800" b="1" dirty="0">
                <a:gradFill>
                  <a:gsLst>
                    <a:gs pos="0">
                      <a:srgbClr val="002060"/>
                    </a:gs>
                    <a:gs pos="50000">
                      <a:srgbClr val="00B0F0"/>
                    </a:gs>
                    <a:gs pos="100000">
                      <a:srgbClr val="92D05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br>
            <a:r>
              <a:rPr lang="zh-CN" altLang="en-US" sz="3600" strike="noStrike" noProof="1">
                <a:gradFill>
                  <a:gsLst>
                    <a:gs pos="0">
                      <a:srgbClr val="002060"/>
                    </a:gs>
                    <a:gs pos="50000">
                      <a:srgbClr val="00B0F0"/>
                    </a:gs>
                    <a:gs pos="100000">
                      <a:srgbClr val="92D050"/>
                    </a:gs>
                  </a:gsLst>
                  <a:lin ang="5400000"/>
                </a:gradFill>
                <a:effectLst>
                  <a:reflection blurRad="6350" stA="53000" endA="300" endPos="35500" dir="5400000" sy="-90000" algn="bl" rotWithShape="0"/>
                </a:effectLst>
                <a:cs typeface="+mn-cs"/>
                <a:sym typeface="+mn-ea"/>
              </a:rPr>
              <a:t>拓展阅读</a:t>
            </a:r>
            <a:r>
              <a:rPr lang="zh-CN" altLang="en-US" sz="3600" b="1" dirty="0">
                <a:gradFill>
                  <a:gsLst>
                    <a:gs pos="0">
                      <a:srgbClr val="002060"/>
                    </a:gs>
                    <a:gs pos="50000">
                      <a:srgbClr val="00B0F0"/>
                    </a:gs>
                    <a:gs pos="100000">
                      <a:srgbClr val="92D05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
            </a:r>
            <a:br>
              <a:rPr lang="zh-CN" altLang="en-US" sz="3600" b="1" dirty="0">
                <a:gradFill>
                  <a:gsLst>
                    <a:gs pos="0">
                      <a:srgbClr val="002060"/>
                    </a:gs>
                    <a:gs pos="50000">
                      <a:srgbClr val="00B0F0"/>
                    </a:gs>
                    <a:gs pos="100000">
                      <a:srgbClr val="92D05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br>
            <a:endParaRPr lang="zh-CN" altLang="en-US" sz="2800" strike="noStrike" noProof="1">
              <a:gradFill>
                <a:gsLst>
                  <a:gs pos="0">
                    <a:srgbClr val="002060"/>
                  </a:gs>
                  <a:gs pos="50000">
                    <a:srgbClr val="00B0F0"/>
                  </a:gs>
                  <a:gs pos="100000">
                    <a:srgbClr val="92D050"/>
                  </a:gs>
                </a:gsLst>
                <a:lin ang="5400000"/>
              </a:gradFill>
              <a:effectLst>
                <a:reflection blurRad="6350" stA="53000" endA="300" endPos="35500" dir="5400000" sy="-90000" algn="bl" rotWithShape="0"/>
              </a:effectLst>
              <a:latin typeface="宋体" panose="02010600030101010101" pitchFamily="2" charset="-122"/>
              <a:ea typeface="宋体" panose="02010600030101010101" pitchFamily="2" charset="-122"/>
              <a:sym typeface="+mn-ea"/>
            </a:endParaRPr>
          </a:p>
        </p:txBody>
      </p:sp>
      <p:sp>
        <p:nvSpPr>
          <p:cNvPr id="89092"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参考书目</a:t>
            </a:r>
          </a:p>
        </p:txBody>
      </p:sp>
      <p:sp>
        <p:nvSpPr>
          <p:cNvPr id="89093" name="TextBox 2"/>
          <p:cNvSpPr txBox="1"/>
          <p:nvPr/>
        </p:nvSpPr>
        <p:spPr>
          <a:xfrm>
            <a:off x="2119313" y="1916113"/>
            <a:ext cx="8018462" cy="3416300"/>
          </a:xfrm>
          <a:prstGeom prst="rect">
            <a:avLst/>
          </a:prstGeom>
          <a:noFill/>
          <a:ln w="9525">
            <a:noFill/>
          </a:ln>
        </p:spPr>
        <p:txBody>
          <a:bodyPr anchor="t">
            <a:spAutoFit/>
          </a:bodyPr>
          <a:lstStyle/>
          <a:p>
            <a:pPr eaLnBrk="0" hangingPunct="0">
              <a:spcAft>
                <a:spcPts val="600"/>
              </a:spcAft>
            </a:pP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马克思、恩格斯：</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共产党宣言</a:t>
            </a:r>
            <a:r>
              <a:rPr lang="en-US" altLang="zh-CN" sz="2800" dirty="0">
                <a:latin typeface="宋体" panose="02010600030101010101" pitchFamily="2" charset="-122"/>
                <a:ea typeface="宋体" panose="02010600030101010101" pitchFamily="2" charset="-122"/>
              </a:rPr>
              <a:t>》</a:t>
            </a:r>
          </a:p>
          <a:p>
            <a:pPr eaLnBrk="0" hangingPunct="0">
              <a:spcAft>
                <a:spcPts val="600"/>
              </a:spcAft>
            </a:pP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习近平总书记的成长之路</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习近平的七年知青岁月</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梁家河</a:t>
            </a:r>
            <a:r>
              <a:rPr lang="en-US" altLang="zh-CN" sz="2800" dirty="0">
                <a:latin typeface="宋体" panose="02010600030101010101" pitchFamily="2" charset="-122"/>
                <a:ea typeface="宋体" panose="02010600030101010101" pitchFamily="2" charset="-122"/>
              </a:rPr>
              <a:t>》</a:t>
            </a:r>
          </a:p>
          <a:p>
            <a:pPr eaLnBrk="0" hangingPunct="0">
              <a:spcAft>
                <a:spcPts val="600"/>
              </a:spcAft>
            </a:pPr>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习近平：在庆祝中国共产党成立</a:t>
            </a:r>
            <a:r>
              <a:rPr lang="en-US" altLang="zh-CN" sz="2800" dirty="0">
                <a:latin typeface="宋体" panose="02010600030101010101" pitchFamily="2" charset="-122"/>
                <a:ea typeface="宋体" panose="02010600030101010101" pitchFamily="2" charset="-122"/>
              </a:rPr>
              <a:t>95</a:t>
            </a:r>
            <a:r>
              <a:rPr lang="zh-CN" altLang="en-US" sz="2800" dirty="0">
                <a:latin typeface="宋体" panose="02010600030101010101" pitchFamily="2" charset="-122"/>
                <a:ea typeface="宋体" panose="02010600030101010101" pitchFamily="2" charset="-122"/>
              </a:rPr>
              <a:t>周年大会上的讲话</a:t>
            </a:r>
            <a:endParaRPr lang="en-US" altLang="zh-CN" sz="2800" dirty="0">
              <a:latin typeface="宋体" panose="02010600030101010101" pitchFamily="2" charset="-122"/>
              <a:ea typeface="宋体" panose="02010600030101010101" pitchFamily="2" charset="-122"/>
            </a:endParaRPr>
          </a:p>
          <a:p>
            <a:pPr eaLnBrk="0" hangingPunct="0">
              <a:spcAft>
                <a:spcPts val="600"/>
              </a:spcAft>
            </a:pPr>
            <a:r>
              <a:rPr lang="en-US" altLang="zh-CN" sz="2800" dirty="0">
                <a:latin typeface="宋体" panose="02010600030101010101" pitchFamily="2" charset="-122"/>
                <a:ea typeface="宋体" panose="02010600030101010101" pitchFamily="2" charset="-122"/>
              </a:rPr>
              <a:t>4.</a:t>
            </a:r>
            <a:r>
              <a:rPr lang="zh-CN" altLang="en-US" sz="2800" dirty="0">
                <a:latin typeface="宋体" panose="02010600030101010101" pitchFamily="2" charset="-122"/>
                <a:ea typeface="宋体" panose="02010600030101010101" pitchFamily="2" charset="-122"/>
              </a:rPr>
              <a:t>习近平：在北京大学师生座谈会上的讲话</a:t>
            </a:r>
            <a:endParaRPr lang="en-US" altLang="zh-CN" sz="2800" dirty="0">
              <a:latin typeface="宋体" panose="02010600030101010101" pitchFamily="2" charset="-122"/>
              <a:ea typeface="宋体" panose="02010600030101010101" pitchFamily="2" charset="-122"/>
            </a:endParaRPr>
          </a:p>
          <a:p>
            <a:pPr eaLnBrk="0" hangingPunct="0">
              <a:spcAft>
                <a:spcPts val="600"/>
              </a:spcAft>
            </a:pPr>
            <a:r>
              <a:rPr lang="en-US" altLang="zh-CN" sz="2800" dirty="0">
                <a:latin typeface="宋体" panose="02010600030101010101" pitchFamily="2" charset="-122"/>
                <a:ea typeface="宋体" panose="02010600030101010101" pitchFamily="2" charset="-122"/>
              </a:rPr>
              <a:t>5.</a:t>
            </a:r>
            <a:r>
              <a:rPr lang="zh-CN" altLang="en-US" sz="2800" dirty="0">
                <a:latin typeface="宋体" panose="02010600030101010101" pitchFamily="2" charset="-122"/>
                <a:ea typeface="宋体" panose="02010600030101010101" pitchFamily="2" charset="-122"/>
              </a:rPr>
              <a:t>习近平：在纪念长征胜利</a:t>
            </a:r>
            <a:r>
              <a:rPr lang="en-US" altLang="zh-CN" sz="2800" dirty="0">
                <a:latin typeface="宋体" panose="02010600030101010101" pitchFamily="2" charset="-122"/>
                <a:ea typeface="宋体" panose="02010600030101010101" pitchFamily="2" charset="-122"/>
              </a:rPr>
              <a:t>80</a:t>
            </a:r>
            <a:r>
              <a:rPr lang="zh-CN" altLang="en-US" sz="2800" dirty="0">
                <a:latin typeface="宋体" panose="02010600030101010101" pitchFamily="2" charset="-122"/>
                <a:ea typeface="宋体" panose="02010600030101010101" pitchFamily="2" charset="-122"/>
              </a:rPr>
              <a:t>周年大会上的讲话</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reeform 8"/>
          <p:cNvSpPr/>
          <p:nvPr/>
        </p:nvSpPr>
        <p:spPr>
          <a:xfrm>
            <a:off x="6611938" y="6134100"/>
            <a:ext cx="5580062" cy="723900"/>
          </a:xfrm>
          <a:custGeom>
            <a:avLst/>
            <a:gdLst/>
            <a:ahLst/>
            <a:cxnLst>
              <a:cxn ang="0">
                <a:pos x="0" y="0"/>
              </a:cxn>
              <a:cxn ang="0">
                <a:pos x="5580185" y="0"/>
              </a:cxn>
              <a:cxn ang="0">
                <a:pos x="5580185" y="724243"/>
              </a:cxn>
              <a:cxn ang="0">
                <a:pos x="163499" y="718666"/>
              </a:cxn>
              <a:cxn ang="0">
                <a:pos x="0" y="0"/>
              </a:cxn>
            </a:cxnLst>
            <a:rect l="0" t="0" r="0" b="0"/>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lstStyle/>
          <a:p>
            <a:endParaRPr lang="zh-CN" altLang="en-US"/>
          </a:p>
        </p:txBody>
      </p:sp>
      <p:sp>
        <p:nvSpPr>
          <p:cNvPr id="90114" name="AutoShape 4"/>
          <p:cNvSpPr/>
          <p:nvPr/>
        </p:nvSpPr>
        <p:spPr>
          <a:xfrm>
            <a:off x="1912938" y="1565275"/>
            <a:ext cx="8364537" cy="4008438"/>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139" name="标题 1"/>
          <p:cNvSpPr>
            <a:spLocks noGrp="1"/>
          </p:cNvSpPr>
          <p:nvPr>
            <p:ph type="title"/>
          </p:nvPr>
        </p:nvSpPr>
        <p:spPr>
          <a:xfrm>
            <a:off x="1905000" y="602615"/>
            <a:ext cx="8763000" cy="730250"/>
          </a:xfrm>
        </p:spPr>
        <p:txBody>
          <a:bodyPr vert="horz" wrap="square" lIns="91440" tIns="45720" rIns="91440" bIns="45720" anchor="ctr">
            <a:normAutofit fontScale="90000"/>
          </a:bodyPr>
          <a:lstStyle/>
          <a:p>
            <a:pPr fontAlgn="base"/>
            <a:r>
              <a:rPr lang="zh-CN" altLang="en-US" sz="3600" strike="noStrike" noProof="1">
                <a:gradFill>
                  <a:gsLst>
                    <a:gs pos="0">
                      <a:srgbClr val="002060"/>
                    </a:gs>
                    <a:gs pos="50000">
                      <a:srgbClr val="00B0F0"/>
                    </a:gs>
                    <a:gs pos="100000">
                      <a:srgbClr val="92D050"/>
                    </a:gs>
                  </a:gsLst>
                  <a:lin ang="5400000"/>
                </a:gradFill>
                <a:effectLst>
                  <a:reflection blurRad="6350" stA="53000" endA="300" endPos="35500" dir="5400000" sy="-90000" algn="bl" rotWithShape="0"/>
                </a:effectLst>
                <a:sym typeface="+mn-ea"/>
              </a:rPr>
              <a:t>作业与思考</a:t>
            </a:r>
            <a:r>
              <a:rPr lang="zh-CN" altLang="en-US" sz="3200" b="1" dirty="0">
                <a:gradFill>
                  <a:gsLst>
                    <a:gs pos="0">
                      <a:srgbClr val="002060"/>
                    </a:gs>
                    <a:gs pos="50000">
                      <a:srgbClr val="00B0F0"/>
                    </a:gs>
                    <a:gs pos="100000">
                      <a:srgbClr val="92D05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
            </a:r>
            <a:br>
              <a:rPr lang="zh-CN" altLang="en-US" sz="3200" b="1" dirty="0">
                <a:gradFill>
                  <a:gsLst>
                    <a:gs pos="0">
                      <a:srgbClr val="002060"/>
                    </a:gs>
                    <a:gs pos="50000">
                      <a:srgbClr val="00B0F0"/>
                    </a:gs>
                    <a:gs pos="100000">
                      <a:srgbClr val="92D050"/>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br>
            <a:endParaRPr lang="zh-CN" altLang="en-US" sz="3200" strike="noStrike" noProof="1">
              <a:latin typeface="宋体" panose="02010600030101010101" pitchFamily="2" charset="-122"/>
              <a:ea typeface="宋体" panose="02010600030101010101" pitchFamily="2" charset="-122"/>
            </a:endParaRPr>
          </a:p>
        </p:txBody>
      </p:sp>
      <p:sp>
        <p:nvSpPr>
          <p:cNvPr id="90116" name="圆角矩形 60"/>
          <p:cNvSpPr/>
          <p:nvPr/>
        </p:nvSpPr>
        <p:spPr>
          <a:xfrm>
            <a:off x="2386013" y="1333500"/>
            <a:ext cx="3176587" cy="620713"/>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请思考并回答：</a:t>
            </a:r>
          </a:p>
        </p:txBody>
      </p:sp>
      <p:sp>
        <p:nvSpPr>
          <p:cNvPr id="90117" name="TextBox 2"/>
          <p:cNvSpPr txBox="1"/>
          <p:nvPr/>
        </p:nvSpPr>
        <p:spPr>
          <a:xfrm>
            <a:off x="2386013" y="2369820"/>
            <a:ext cx="7826375" cy="2400300"/>
          </a:xfrm>
          <a:prstGeom prst="rect">
            <a:avLst/>
          </a:prstGeom>
          <a:noFill/>
          <a:ln w="9525">
            <a:noFill/>
          </a:ln>
        </p:spPr>
        <p:txBody>
          <a:bodyPr anchor="t">
            <a:spAutoFit/>
          </a:bodyPr>
          <a:lstStyle/>
          <a:p>
            <a:pPr eaLnBrk="0" hangingPunct="0">
              <a:spcAft>
                <a:spcPts val="600"/>
              </a:spcAft>
            </a:pP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谈谈理想信念对大学生成长成才的重要意义。</a:t>
            </a:r>
            <a:endParaRPr lang="en-US" altLang="zh-CN" sz="2800" dirty="0">
              <a:latin typeface="宋体" panose="02010600030101010101" pitchFamily="2" charset="-122"/>
              <a:ea typeface="宋体" panose="02010600030101010101" pitchFamily="2" charset="-122"/>
            </a:endParaRPr>
          </a:p>
          <a:p>
            <a:pPr eaLnBrk="0" hangingPunct="0">
              <a:spcAft>
                <a:spcPts val="600"/>
              </a:spcAft>
            </a:pP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如何认识中国特色社会主义共同理想与共产主义远大理想的关系。</a:t>
            </a:r>
            <a:endParaRPr lang="en-US" altLang="zh-CN" sz="2800" dirty="0">
              <a:latin typeface="宋体" panose="02010600030101010101" pitchFamily="2" charset="-122"/>
              <a:ea typeface="宋体" panose="02010600030101010101" pitchFamily="2" charset="-122"/>
            </a:endParaRPr>
          </a:p>
          <a:p>
            <a:pPr eaLnBrk="0" hangingPunct="0">
              <a:spcAft>
                <a:spcPts val="600"/>
              </a:spcAft>
            </a:pPr>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结合自身实际，谈谈在实现中华民族伟大复兴进程中大学生肩负的责任。</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21" descr="timg (6).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12192000" cy="683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Rectangle 2"/>
          <p:cNvSpPr>
            <a:spLocks noGrp="1"/>
          </p:cNvSpPr>
          <p:nvPr>
            <p:ph type="title"/>
          </p:nvPr>
        </p:nvSpPr>
        <p:spPr>
          <a:xfrm>
            <a:off x="658813" y="2546350"/>
            <a:ext cx="10363200" cy="1143000"/>
          </a:xfrm>
        </p:spPr>
        <p:txBody>
          <a:bodyPr rtlCol="0">
            <a:normAutofit fontScale="90000"/>
          </a:bodyPr>
          <a:lstStyle/>
          <a:p>
            <a:pPr fontAlgn="auto">
              <a:spcAft>
                <a:spcPts val="0"/>
              </a:spcAft>
              <a:defRPr/>
            </a:pPr>
            <a:r>
              <a:rPr lang="zh-CN" altLang="en-US" sz="8800" smtClean="0">
                <a:solidFill>
                  <a:srgbClr val="FF0000"/>
                </a:solidFill>
                <a:latin typeface="隶书" panose="02010509060101010101" charset="-122"/>
                <a:ea typeface="隶书" panose="02010509060101010101" charset="-122"/>
              </a:rPr>
              <a:t>      谢 谢！</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608806" y="268659"/>
            <a:ext cx="10972800" cy="1143000"/>
          </a:xfrm>
        </p:spPr>
        <p:txBody>
          <a:bodyPr vert="horz" wrap="square" lIns="91440" tIns="45720" rIns="91440" bIns="45720" anchor="ctr"/>
          <a:lstStyle/>
          <a:p>
            <a:r>
              <a:rPr lang="zh-CN" altLang="en-US" sz="2800" dirty="0">
                <a:latin typeface="宋体" panose="02010600030101010101" pitchFamily="2" charset="-122"/>
                <a:ea typeface="宋体" panose="02010600030101010101" pitchFamily="2" charset="-122"/>
              </a:rPr>
              <a:t>（一）理想的内涵与特征</a:t>
            </a:r>
          </a:p>
        </p:txBody>
      </p:sp>
      <p:sp>
        <p:nvSpPr>
          <p:cNvPr id="17410" name="Freeform 8"/>
          <p:cNvSpPr/>
          <p:nvPr/>
        </p:nvSpPr>
        <p:spPr>
          <a:xfrm>
            <a:off x="7256463" y="6134100"/>
            <a:ext cx="4935537" cy="723900"/>
          </a:xfrm>
          <a:custGeom>
            <a:avLst/>
            <a:gdLst>
              <a:gd name="txL" fmla="*/ 0 w 10000"/>
              <a:gd name="txT" fmla="*/ 0 h 10000"/>
              <a:gd name="txR" fmla="*/ 10000 w 10000"/>
              <a:gd name="txB" fmla="*/ 10000 h 10000"/>
            </a:gdLst>
            <a:ahLst/>
            <a:cxnLst>
              <a:cxn ang="0">
                <a:pos x="0" y="0"/>
              </a:cxn>
              <a:cxn ang="0">
                <a:pos x="4935901" y="0"/>
              </a:cxn>
              <a:cxn ang="0">
                <a:pos x="4935901" y="724243"/>
              </a:cxn>
              <a:cxn ang="0">
                <a:pos x="144622" y="718666"/>
              </a:cxn>
              <a:cxn ang="0">
                <a:pos x="0" y="0"/>
              </a:cxn>
            </a:cxnLst>
            <a:rect l="txL" t="txT" r="txR" b="txB"/>
            <a:pathLst>
              <a:path w="10000" h="10000">
                <a:moveTo>
                  <a:pt x="0" y="0"/>
                </a:moveTo>
                <a:lnTo>
                  <a:pt x="10000" y="0"/>
                </a:lnTo>
                <a:lnTo>
                  <a:pt x="10000" y="10000"/>
                </a:lnTo>
                <a:lnTo>
                  <a:pt x="293" y="9923"/>
                </a:lnTo>
                <a:cubicBezTo>
                  <a:pt x="207" y="6590"/>
                  <a:pt x="86" y="3333"/>
                  <a:pt x="0" y="0"/>
                </a:cubicBezTo>
              </a:path>
            </a:pathLst>
          </a:custGeom>
          <a:solidFill>
            <a:srgbClr val="20A3DE">
              <a:alpha val="69803"/>
            </a:srgbClr>
          </a:solidFill>
          <a:ln w="0">
            <a:noFill/>
          </a:ln>
        </p:spPr>
        <p:txBody>
          <a:bodyPr anchor="t"/>
          <a:lstStyle/>
          <a:p>
            <a:pPr eaLnBrk="0" hangingPunct="0"/>
            <a:r>
              <a:rPr lang="zh-CN" altLang="en-US" sz="3200" b="1" dirty="0">
                <a:latin typeface="华文中宋" panose="02010600040101010101" pitchFamily="2" charset="-122"/>
                <a:ea typeface="华文中宋" panose="02010600040101010101" pitchFamily="2" charset="-122"/>
              </a:rPr>
              <a:t>一、什么是理想信念</a:t>
            </a:r>
          </a:p>
        </p:txBody>
      </p:sp>
      <p:grpSp>
        <p:nvGrpSpPr>
          <p:cNvPr id="17411" name="组合 11"/>
          <p:cNvGrpSpPr/>
          <p:nvPr/>
        </p:nvGrpSpPr>
        <p:grpSpPr>
          <a:xfrm>
            <a:off x="1912938" y="1333500"/>
            <a:ext cx="8364537" cy="4240213"/>
            <a:chOff x="514350" y="1333500"/>
            <a:chExt cx="8143875" cy="3929063"/>
          </a:xfrm>
        </p:grpSpPr>
        <p:sp>
          <p:nvSpPr>
            <p:cNvPr id="17412" name="AutoShape 4"/>
            <p:cNvSpPr/>
            <p:nvPr/>
          </p:nvSpPr>
          <p:spPr>
            <a:xfrm>
              <a:off x="514350" y="1547813"/>
              <a:ext cx="8143875" cy="3714750"/>
            </a:xfrm>
            <a:prstGeom prst="roundRect">
              <a:avLst>
                <a:gd name="adj" fmla="val 7009"/>
              </a:avLst>
            </a:prstGeom>
            <a:noFill/>
            <a:ln w="38100" cap="flat" cmpd="sng">
              <a:solidFill>
                <a:schemeClr val="accent2"/>
              </a:solidFill>
              <a:prstDash val="solid"/>
              <a:miter/>
              <a:headEnd type="none" w="med" len="med"/>
              <a:tailEnd type="none" w="med" len="med"/>
            </a:ln>
          </p:spPr>
          <p:txBody>
            <a:bodyPr anchor="ctr"/>
            <a:lstStyle/>
            <a:p>
              <a:pPr marL="0" lvl="2" indent="914400" algn="ctr" defTabSz="0" eaLnBrk="0" fontAlgn="ctr" hangingPunct="0">
                <a:buClr>
                  <a:srgbClr val="FF0000"/>
                </a:buClr>
                <a:buSzPct val="70000"/>
                <a:buFont typeface="Wingdings" panose="05000000000000000000" pitchFamily="2" charset="2"/>
                <a:buChar char="n"/>
                <a:tabLst>
                  <a:tab pos="136525" algn="l"/>
                </a:tabLst>
              </a:pPr>
              <a:endParaRPr lang="zh-CN" altLang="en-US"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3" name="圆角矩形 60"/>
            <p:cNvSpPr/>
            <p:nvPr/>
          </p:nvSpPr>
          <p:spPr>
            <a:xfrm>
              <a:off x="974725" y="1333500"/>
              <a:ext cx="3092450" cy="574675"/>
            </a:xfrm>
            <a:prstGeom prst="roundRect">
              <a:avLst>
                <a:gd name="adj" fmla="val 16667"/>
              </a:avLst>
            </a:prstGeom>
            <a:gradFill rotWithShape="1">
              <a:gsLst>
                <a:gs pos="0">
                  <a:srgbClr val="00DFF6">
                    <a:alpha val="100000"/>
                  </a:srgbClr>
                </a:gs>
                <a:gs pos="89999">
                  <a:srgbClr val="002774">
                    <a:alpha val="100000"/>
                  </a:srgbClr>
                </a:gs>
                <a:gs pos="100000">
                  <a:srgbClr val="002774">
                    <a:alpha val="100000"/>
                  </a:srgbClr>
                </a:gs>
              </a:gsLst>
              <a:lin ang="18900000" scaled="1"/>
              <a:tileRect/>
            </a:gradFill>
            <a:ln w="9525">
              <a:noFill/>
            </a:ln>
          </p:spPr>
          <p:txBody>
            <a:bodyPr anchor="ctr"/>
            <a:lstStyle/>
            <a:p>
              <a:pPr algn="ctr" eaLnBrk="0" fontAlgn="ctr" hangingPunct="0">
                <a:buClr>
                  <a:srgbClr val="FF0000"/>
                </a:buClr>
                <a:buSzPct val="70000"/>
              </a:pPr>
              <a:r>
                <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理想具有实践性</a:t>
              </a:r>
            </a:p>
          </p:txBody>
        </p:sp>
      </p:grpSp>
      <p:sp>
        <p:nvSpPr>
          <p:cNvPr id="17414" name="TextBox 3"/>
          <p:cNvSpPr txBox="1"/>
          <p:nvPr/>
        </p:nvSpPr>
        <p:spPr>
          <a:xfrm>
            <a:off x="1970088" y="2241550"/>
            <a:ext cx="3886200" cy="2400300"/>
          </a:xfrm>
          <a:prstGeom prst="rect">
            <a:avLst/>
          </a:prstGeom>
          <a:noFill/>
          <a:ln w="9525">
            <a:noFill/>
          </a:ln>
        </p:spPr>
        <p:txBody>
          <a:bodyPr anchor="t">
            <a:spAutoFit/>
          </a:bodyPr>
          <a:lstStyle/>
          <a:p>
            <a:pPr eaLnBrk="0" hangingPunct="0">
              <a:spcAft>
                <a:spcPts val="1200"/>
              </a:spcAft>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离开了实践，任何理想的产生都是不可思议的。</a:t>
            </a:r>
            <a:endParaRPr lang="en-US" altLang="zh-CN" sz="2800" dirty="0">
              <a:latin typeface="宋体" panose="02010600030101010101" pitchFamily="2" charset="-122"/>
              <a:ea typeface="宋体" panose="02010600030101010101" pitchFamily="2" charset="-122"/>
            </a:endParaRPr>
          </a:p>
          <a:p>
            <a:pPr eaLnBrk="0" hangingPunct="0">
              <a:spcAft>
                <a:spcPts val="1200"/>
              </a:spcAft>
            </a:pPr>
            <a:r>
              <a:rPr lang="zh-CN" altLang="en-US" sz="2800" dirty="0">
                <a:latin typeface="宋体" panose="02010600030101010101" pitchFamily="2" charset="-122"/>
                <a:ea typeface="宋体" panose="02010600030101010101" pitchFamily="2" charset="-122"/>
              </a:rPr>
              <a:t>   理想的实现，同样也离不开实践。</a:t>
            </a:r>
            <a:endParaRPr lang="zh-CN" altLang="en-US" dirty="0">
              <a:latin typeface="Calibri" panose="020F0502020204030204" pitchFamily="34" charset="0"/>
              <a:ea typeface="微软雅黑" panose="020B0503020204020204" pitchFamily="34" charset="-122"/>
            </a:endParaRPr>
          </a:p>
        </p:txBody>
      </p:sp>
      <p:pic>
        <p:nvPicPr>
          <p:cNvPr id="17415" name="Picture 7" descr="2008716128767"/>
          <p:cNvPicPr>
            <a:picLocks noGrp="1" noChangeAspect="1"/>
          </p:cNvPicPr>
          <p:nvPr>
            <p:ph idx="1"/>
          </p:nvPr>
        </p:nvPicPr>
        <p:blipFill>
          <a:blip r:embed="rId2" cstate="print"/>
          <a:stretch>
            <a:fillRect/>
          </a:stretch>
        </p:blipFill>
        <p:spPr>
          <a:xfrm>
            <a:off x="6046788" y="2201863"/>
            <a:ext cx="3852862" cy="2735262"/>
          </a:xfrm>
          <a:solidFill>
            <a:srgbClr val="EDEDED"/>
          </a:solid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12</TotalTime>
  <Words>6993</Words>
  <Application>Microsoft Office PowerPoint</Application>
  <PresentationFormat>自定义</PresentationFormat>
  <Paragraphs>378</Paragraphs>
  <Slides>82</Slides>
  <Notes>7</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82</vt:i4>
      </vt:variant>
    </vt:vector>
  </HeadingPairs>
  <TitlesOfParts>
    <vt:vector size="83" baseType="lpstr">
      <vt:lpstr>流畅</vt:lpstr>
      <vt:lpstr>幻灯片 1</vt:lpstr>
      <vt:lpstr>幻灯片 2</vt:lpstr>
      <vt:lpstr>幻灯片 3</vt:lpstr>
      <vt:lpstr>幻灯片 4</vt:lpstr>
      <vt:lpstr>          理想之价值</vt:lpstr>
      <vt:lpstr>（一）理想的内涵与特征</vt:lpstr>
      <vt:lpstr>（一）理想的内涵与特征</vt:lpstr>
      <vt:lpstr>（一）理想的内涵与特征</vt:lpstr>
      <vt:lpstr>（一）理想的内涵与特征</vt:lpstr>
      <vt:lpstr>（一）理想的内涵与特征</vt:lpstr>
      <vt:lpstr>（二）信念的内涵与特征</vt:lpstr>
      <vt:lpstr>（二）信念的内涵与特征</vt:lpstr>
      <vt:lpstr>（二）信念的内涵与特征</vt:lpstr>
      <vt:lpstr>（二）信念的内涵与特征</vt:lpstr>
      <vt:lpstr>（二）信念的内涵与特征</vt:lpstr>
      <vt:lpstr>二、理想信念是精神之“钙”</vt:lpstr>
      <vt:lpstr>1.理想信念昭示奋斗目标</vt:lpstr>
      <vt:lpstr>1.理想信念昭示奋斗目标</vt:lpstr>
      <vt:lpstr>1.理想信念昭示奋斗目标</vt:lpstr>
      <vt:lpstr>2.理想信念提供前进动力</vt:lpstr>
      <vt:lpstr>2.理想信念提供前进动力</vt:lpstr>
      <vt:lpstr>3.理想信念提高精神境界</vt:lpstr>
      <vt:lpstr>3.理想信念提高精神境界</vt:lpstr>
      <vt:lpstr>思考与讨论</vt:lpstr>
      <vt:lpstr>幻灯片 25</vt:lpstr>
      <vt:lpstr>思考与讨论</vt:lpstr>
      <vt:lpstr>马克思为什么是对的</vt:lpstr>
      <vt:lpstr>1.马克思主义体现了科学性和革命性的统一</vt:lpstr>
      <vt:lpstr>1.马克思主义体现了科学性和革命性的统一</vt:lpstr>
      <vt:lpstr>1.马克思主义体现了科学性和革命性的统一</vt:lpstr>
      <vt:lpstr>2.马克思主义具有鲜明的实践品格</vt:lpstr>
      <vt:lpstr>2.马克思主义具有鲜明的实践品格</vt:lpstr>
      <vt:lpstr>3.马克思主义具有持久生命力</vt:lpstr>
      <vt:lpstr>3.马克思主义具有持久生命力</vt:lpstr>
      <vt:lpstr>3.马克思主义具有持久生命力</vt:lpstr>
      <vt:lpstr>3.马克思主义具有持久生命力</vt:lpstr>
      <vt:lpstr>共产党人信仰马克思主义的重要性</vt:lpstr>
      <vt:lpstr>1.中国特色社会主义是我们的的共同理想</vt:lpstr>
      <vt:lpstr>2.中国特色社会主义共同理想的特征</vt:lpstr>
      <vt:lpstr>2.中国特色社会主义共同理想的特征</vt:lpstr>
      <vt:lpstr>2.中国特色社会主义共同理想的特征</vt:lpstr>
      <vt:lpstr>3.建设中国特色社会主义共同理想的总任务</vt:lpstr>
      <vt:lpstr>中国共产党的远大理想：实现共产主义</vt:lpstr>
      <vt:lpstr>远大理想与共同理想的关系</vt:lpstr>
      <vt:lpstr>1.共产主义是现实运动和长远目标相统一的过程</vt:lpstr>
      <vt:lpstr>2.实现共产主义是中国共产党的远大理想</vt:lpstr>
      <vt:lpstr>3.共产主义需要一代又一代人的艰苦努力</vt:lpstr>
      <vt:lpstr>3.共产主义需要一代又一代人的艰苦努力</vt:lpstr>
      <vt:lpstr>思考与讨论</vt:lpstr>
      <vt:lpstr>幻灯片 50</vt:lpstr>
      <vt:lpstr>在实现中国梦的实践中放飞青春梦想</vt:lpstr>
      <vt:lpstr>1.辩证看待理想与现实的矛盾</vt:lpstr>
      <vt:lpstr>1.辩证看待理想与现实的矛盾</vt:lpstr>
      <vt:lpstr>1.辩证看待理想与现实的矛盾</vt:lpstr>
      <vt:lpstr>2.实现理想的长期性、艰巨性和曲折性</vt:lpstr>
      <vt:lpstr>2.实现理想的长期性、艰巨性和曲折性</vt:lpstr>
      <vt:lpstr>2.实现理想的长期性、艰巨性和曲折性</vt:lpstr>
      <vt:lpstr>2.实现理想的长期性、艰巨性和曲折性</vt:lpstr>
      <vt:lpstr>3.艰苦奋斗是实现理想的重要条件</vt:lpstr>
      <vt:lpstr>3.艰苦奋斗是实现理想的重要条件</vt:lpstr>
      <vt:lpstr>3.艰苦奋斗是实现理想的重要条件</vt:lpstr>
      <vt:lpstr>3.艰苦奋斗是实现理想的重要条件</vt:lpstr>
      <vt:lpstr>3.艰苦奋斗是实现理想的重要条件</vt:lpstr>
      <vt:lpstr>艰苦奋斗过时了吗？</vt:lpstr>
      <vt:lpstr>艰苦奋斗过时了吗？</vt:lpstr>
      <vt:lpstr>艰苦奋斗过时了吗？</vt:lpstr>
      <vt:lpstr>1.个人理想与社会理想的内涵</vt:lpstr>
      <vt:lpstr>1.个人理想与社会理想的内涵</vt:lpstr>
      <vt:lpstr>2.个人理想与社会理想的关系</vt:lpstr>
      <vt:lpstr>3.将个人理想融入社会理想中</vt:lpstr>
      <vt:lpstr>1.立志当高远</vt:lpstr>
      <vt:lpstr>1.立志当高远</vt:lpstr>
      <vt:lpstr>1.立志当高远</vt:lpstr>
      <vt:lpstr>1.立志当高远</vt:lpstr>
      <vt:lpstr>2.立志做大事</vt:lpstr>
      <vt:lpstr>2.立志做大事</vt:lpstr>
      <vt:lpstr>3.立志须躬行</vt:lpstr>
      <vt:lpstr>3.立志须躬行</vt:lpstr>
      <vt:lpstr>思考与讨论</vt:lpstr>
      <vt:lpstr> 拓展阅读 </vt:lpstr>
      <vt:lpstr>作业与思考 </vt:lpstr>
      <vt:lpstr>      谢 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159</cp:revision>
  <dcterms:created xsi:type="dcterms:W3CDTF">2018-08-10T07:02:00Z</dcterms:created>
  <dcterms:modified xsi:type="dcterms:W3CDTF">2020-06-30T02:07:20Z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