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3"/>
    <p:sldId id="280" r:id="rId4"/>
    <p:sldId id="281" r:id="rId5"/>
    <p:sldId id="282" r:id="rId6"/>
    <p:sldId id="283" r:id="rId7"/>
    <p:sldId id="284" r:id="rId8"/>
    <p:sldId id="286" r:id="rId9"/>
    <p:sldId id="287" r:id="rId10"/>
    <p:sldId id="288" r:id="rId11"/>
    <p:sldId id="296" r:id="rId12"/>
    <p:sldId id="291" r:id="rId13"/>
    <p:sldId id="295" r:id="rId14"/>
    <p:sldId id="257" r:id="rId15"/>
    <p:sldId id="263" r:id="rId16"/>
    <p:sldId id="275" r:id="rId17"/>
    <p:sldId id="269" r:id="rId18"/>
    <p:sldId id="306" r:id="rId19"/>
    <p:sldId id="307" r:id="rId20"/>
    <p:sldId id="270" r:id="rId21"/>
  </p:sldIdLst>
  <p:sldSz cx="12192000" cy="6858000"/>
  <p:notesSz cx="6858000" cy="9144000"/>
  <p:embeddedFontLst>
    <p:embeddedFont>
      <p:font typeface="Corbel" panose="020B0503020204020204" pitchFamily="34" charset="0"/>
      <p:regular r:id="rId27"/>
      <p:bold r:id="rId28"/>
      <p:italic r:id="rId29"/>
      <p:boldItalic r:id="rId30"/>
    </p:embeddedFont>
    <p:embeddedFont>
      <p:font typeface="Wingdings 2" panose="05020102010507070707" pitchFamily="18" charset="2"/>
      <p:regular r:id="rId31"/>
    </p:embeddedFont>
    <p:embeddedFont>
      <p:font typeface="华文中宋" panose="02010600040101010101" pitchFamily="2" charset="-122"/>
      <p:regular r:id="rId32"/>
    </p:embeddedFont>
    <p:embeddedFont>
      <p:font typeface="楷体" panose="02010609060101010101" charset="-122"/>
      <p:regular r:id="rId33"/>
    </p:embeddedFont>
    <p:embeddedFont>
      <p:font typeface="DFKai-SB" panose="03000509000000000000" charset="-120"/>
      <p:regular r:id="rId34"/>
    </p:embeddedFont>
    <p:embeddedFont>
      <p:font typeface="幼圆" panose="02010509060101010101" charset="-122"/>
      <p:regular r:id="rId35"/>
    </p:embeddedFont>
    <p:embeddedFont>
      <p:font typeface="Calibri" panose="020F050202020403020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12" y="72"/>
      </p:cViewPr>
      <p:guideLst>
        <p:guide orient="horz" pos="2242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3.xml"/><Relationship Id="rId4" Type="http://schemas.openxmlformats.org/officeDocument/2006/relationships/slide" Target="slides/slide2.xml"/><Relationship Id="rId39" Type="http://schemas.openxmlformats.org/officeDocument/2006/relationships/font" Target="fonts/font13.fntdata"/><Relationship Id="rId38" Type="http://schemas.openxmlformats.org/officeDocument/2006/relationships/font" Target="fonts/font12.fntdata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0021E-E672-4ADC-AA2B-2307D1B489D8}" type="datetimeFigureOut">
              <a:rPr lang="en-US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D8EE-4C55-4601-BCD0-32E6BD78D80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AAEA-5B50-443A-BD47-6C0B977EC88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D04B-8CF3-4C46-8BCB-1E9024A2C98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D42B-286E-47BA-BF2E-3AB28157E0D2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F6FE-5590-45B8-95A1-EC6CEA950E6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53EF8-A38A-4D9B-BDBF-F0FC58B34C86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6FE6-BA71-4077-9374-3F9DDAF083D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B473-E0CA-445D-AC9E-C158604E5B7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4410-D698-4F8F-B3EF-E146AD9DBE2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8556-7BC2-4C7B-9C8A-27CD04A62F4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DBBD-6665-49B9-AA48-E2370756424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D0437-62EC-4573-93DC-1248A246D893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939F-1230-483D-8E4D-B420277DB7C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2388-E91C-41EC-BEC0-FACCAFEBF8C0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CA94-FD5C-472E-9E1F-9EFB0FBA959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2D8B-0966-4AC8-B46F-F221E904A288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EF14-55AA-4385-B143-3DA5DD54893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7565E-162D-4FBC-9C97-D96965D31F74}" type="datetimeFigureOut">
              <a:rPr lang="en-US"/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09B0-918E-4AE8-AFD5-485A013A2C3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89FA-5DD4-4335-AFA3-4E4CFF12D623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7EB3-4E3A-4C45-8844-BE6BAE3284F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C3E4-9608-4DBF-AEF2-93A35A88A2F2}" type="datetimeFigureOut">
              <a:rPr lang="en-US"/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5D84-FC7A-4813-8DCB-18108723E66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6D318B-9186-449C-87E6-65C10BB7082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4B1885-3817-4969-80DF-F3221B79FF2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880" indent="-18288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www.csls.cdb.com.cn/#/login" TargetMode="External"/><Relationship Id="rId3" Type="http://schemas.openxmlformats.org/officeDocument/2006/relationships/tags" Target="../tags/tag10.xml"/><Relationship Id="rId2" Type="http://schemas.openxmlformats.org/officeDocument/2006/relationships/image" Target="../media/image1.png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7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htu.edu.cn/stu/9614/list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3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csls.cdb.com.cn/#/login" TargetMode="Externa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6424" y="1751013"/>
            <a:ext cx="8379313" cy="1231900"/>
          </a:xfrm>
        </p:spPr>
        <p:txBody>
          <a:bodyPr wrap="square" numCol="1" anchorCtr="0" compatLnSpc="1"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5300" b="1" dirty="0">
                <a:ea typeface="宋体" panose="02010600030101010101" pitchFamily="2" charset="-122"/>
              </a:rPr>
              <a:t>如何申请校园地国家助学贷款</a:t>
            </a:r>
            <a:endParaRPr lang="zh-CN" altLang="en-US" sz="5300" b="1" dirty="0">
              <a:ea typeface="宋体" panose="02010600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44663" y="5559425"/>
            <a:ext cx="7315200" cy="914400"/>
          </a:xfrm>
        </p:spPr>
        <p:txBody>
          <a:bodyPr/>
          <a:lstStyle/>
          <a:p>
            <a:pPr algn="r" eaLnBrk="1" hangingPunct="1"/>
            <a:r>
              <a:rPr lang="en-US" altLang="zh-CN" b="1" dirty="0">
                <a:solidFill>
                  <a:srgbClr val="D9F1F6"/>
                </a:solidFill>
                <a:ea typeface="宋体" panose="02010600030101010101" pitchFamily="2" charset="-122"/>
              </a:rPr>
              <a:t>————</a:t>
            </a:r>
            <a:r>
              <a:rPr lang="zh-CN" altLang="en-US" b="1" dirty="0">
                <a:solidFill>
                  <a:srgbClr val="D9F1F6"/>
                </a:solidFill>
                <a:ea typeface="宋体" panose="02010600030101010101" pitchFamily="2" charset="-122"/>
              </a:rPr>
              <a:t>党委学工部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贷款管理科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73724"/>
            <a:ext cx="3446584" cy="53281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8.</a:t>
            </a:r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点击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贷款申请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”—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en-US" altLang="zh-CN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446585" y="745784"/>
            <a:ext cx="8412480" cy="5311028"/>
          </a:xfrm>
          <a:prstGeom prst="rect">
            <a:avLst/>
          </a:prstGeom>
        </p:spPr>
      </p:pic>
      <p:sp>
        <p:nvSpPr>
          <p:cNvPr id="24579" name="矩形标注 4"/>
          <p:cNvSpPr>
            <a:spLocks noChangeArrowheads="1"/>
          </p:cNvSpPr>
          <p:nvPr/>
        </p:nvSpPr>
        <p:spPr bwMode="auto">
          <a:xfrm>
            <a:off x="4946015" y="3567430"/>
            <a:ext cx="1464310" cy="853440"/>
          </a:xfrm>
          <a:prstGeom prst="wedgeRectCallout">
            <a:avLst>
              <a:gd name="adj1" fmla="val -89773"/>
              <a:gd name="adj2" fmla="val -168282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点击“贷款申请”后</a:t>
            </a:r>
            <a:endParaRPr lang="en-US" altLang="zh-CN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出现此页面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4580" name="矩形标注 5"/>
          <p:cNvSpPr>
            <a:spLocks noChangeArrowheads="1"/>
          </p:cNvSpPr>
          <p:nvPr/>
        </p:nvSpPr>
        <p:spPr bwMode="auto">
          <a:xfrm>
            <a:off x="6288722" y="1547813"/>
            <a:ext cx="3309937" cy="830262"/>
          </a:xfrm>
          <a:prstGeom prst="wedgeRectCallout">
            <a:avLst>
              <a:gd name="adj1" fmla="val -49426"/>
              <a:gd name="adj2" fmla="val 99329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点击“</a:t>
            </a:r>
            <a:r>
              <a:rPr lang="en-US" altLang="zh-CN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en-US" altLang="zh-CN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弹出对话框，进入下一步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5869305" y="2558415"/>
            <a:ext cx="490220" cy="440055"/>
          </a:xfrm>
          <a:prstGeom prst="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3606800" y="2115820"/>
            <a:ext cx="768350" cy="295275"/>
          </a:xfrm>
          <a:prstGeom prst="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nimBg="1"/>
      <p:bldP spid="2458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56138"/>
            <a:ext cx="3411414" cy="5328139"/>
          </a:xfrm>
        </p:spPr>
        <p:txBody>
          <a:bodyPr wrap="square" numCol="1" anchorCtr="0" compatLnSpc="1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9.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填写贷款申请信息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411220" y="755845"/>
            <a:ext cx="8444230" cy="5346017"/>
          </a:xfrm>
          <a:prstGeom prst="rect">
            <a:avLst/>
          </a:prstGeom>
        </p:spPr>
      </p:pic>
      <p:sp>
        <p:nvSpPr>
          <p:cNvPr id="25603" name="矩形标注 4"/>
          <p:cNvSpPr>
            <a:spLocks noChangeArrowheads="1"/>
          </p:cNvSpPr>
          <p:nvPr/>
        </p:nvSpPr>
        <p:spPr bwMode="auto">
          <a:xfrm>
            <a:off x="8386762" y="967888"/>
            <a:ext cx="3552825" cy="1095375"/>
          </a:xfrm>
          <a:prstGeom prst="wedgeRectCallout">
            <a:avLst>
              <a:gd name="adj1" fmla="val -61114"/>
              <a:gd name="adj2" fmla="val 111564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选择“贷款原因”：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如果选择“其他”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请在下边空白处填写具体原因</a:t>
            </a:r>
            <a:endParaRPr lang="en-US" altLang="zh-CN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100</a:t>
            </a:r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字以内）</a:t>
            </a:r>
            <a:endParaRPr lang="zh-CN" altLang="en-US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8145780" y="5011420"/>
            <a:ext cx="1485900" cy="1073150"/>
          </a:xfrm>
          <a:prstGeom prst="wedgeRectCallout">
            <a:avLst>
              <a:gd name="adj1" fmla="val -82703"/>
              <a:gd name="adj2" fmla="val -639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填写完毕，点击“完成”进入下一步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任意多边形 9"/>
          <p:cNvSpPr/>
          <p:nvPr>
            <p:custDataLst>
              <p:tags r:id="rId2"/>
            </p:custDataLst>
          </p:nvPr>
        </p:nvSpPr>
        <p:spPr>
          <a:xfrm>
            <a:off x="1605280" y="3378200"/>
            <a:ext cx="3666490" cy="2706370"/>
          </a:xfrm>
          <a:custGeom>
            <a:avLst/>
            <a:gdLst>
              <a:gd name="connsiteX0" fmla="*/ 0 w 5087"/>
              <a:gd name="connsiteY0" fmla="*/ 1011 h 4331"/>
              <a:gd name="connsiteX1" fmla="*/ 2967 w 5087"/>
              <a:gd name="connsiteY1" fmla="*/ 1011 h 4331"/>
              <a:gd name="connsiteX2" fmla="*/ 5049 w 5087"/>
              <a:gd name="connsiteY2" fmla="*/ 0 h 4331"/>
              <a:gd name="connsiteX3" fmla="*/ 4239 w 5087"/>
              <a:gd name="connsiteY3" fmla="*/ 1011 h 4331"/>
              <a:gd name="connsiteX4" fmla="*/ 5087 w 5087"/>
              <a:gd name="connsiteY4" fmla="*/ 1011 h 4331"/>
              <a:gd name="connsiteX5" fmla="*/ 5087 w 5087"/>
              <a:gd name="connsiteY5" fmla="*/ 1564 h 4331"/>
              <a:gd name="connsiteX6" fmla="*/ 5087 w 5087"/>
              <a:gd name="connsiteY6" fmla="*/ 1564 h 4331"/>
              <a:gd name="connsiteX7" fmla="*/ 5087 w 5087"/>
              <a:gd name="connsiteY7" fmla="*/ 2394 h 4331"/>
              <a:gd name="connsiteX8" fmla="*/ 5087 w 5087"/>
              <a:gd name="connsiteY8" fmla="*/ 4331 h 4331"/>
              <a:gd name="connsiteX9" fmla="*/ 4239 w 5087"/>
              <a:gd name="connsiteY9" fmla="*/ 4331 h 4331"/>
              <a:gd name="connsiteX10" fmla="*/ 2967 w 5087"/>
              <a:gd name="connsiteY10" fmla="*/ 4331 h 4331"/>
              <a:gd name="connsiteX11" fmla="*/ 2967 w 5087"/>
              <a:gd name="connsiteY11" fmla="*/ 4331 h 4331"/>
              <a:gd name="connsiteX12" fmla="*/ 0 w 5087"/>
              <a:gd name="connsiteY12" fmla="*/ 4331 h 4331"/>
              <a:gd name="connsiteX13" fmla="*/ 0 w 5087"/>
              <a:gd name="connsiteY13" fmla="*/ 2394 h 4331"/>
              <a:gd name="connsiteX14" fmla="*/ 0 w 5087"/>
              <a:gd name="connsiteY14" fmla="*/ 1564 h 4331"/>
              <a:gd name="connsiteX15" fmla="*/ 0 w 5087"/>
              <a:gd name="connsiteY15" fmla="*/ 1564 h 4331"/>
              <a:gd name="connsiteX16" fmla="*/ 0 w 5087"/>
              <a:gd name="connsiteY16" fmla="*/ 1011 h 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87" h="4331">
                <a:moveTo>
                  <a:pt x="0" y="1011"/>
                </a:moveTo>
                <a:lnTo>
                  <a:pt x="2967" y="1011"/>
                </a:lnTo>
                <a:lnTo>
                  <a:pt x="5049" y="0"/>
                </a:lnTo>
                <a:lnTo>
                  <a:pt x="4239" y="1011"/>
                </a:lnTo>
                <a:lnTo>
                  <a:pt x="5087" y="1011"/>
                </a:lnTo>
                <a:lnTo>
                  <a:pt x="5087" y="1564"/>
                </a:lnTo>
                <a:lnTo>
                  <a:pt x="5087" y="1564"/>
                </a:lnTo>
                <a:lnTo>
                  <a:pt x="5087" y="2394"/>
                </a:lnTo>
                <a:lnTo>
                  <a:pt x="5087" y="4331"/>
                </a:lnTo>
                <a:lnTo>
                  <a:pt x="4239" y="4331"/>
                </a:lnTo>
                <a:lnTo>
                  <a:pt x="2967" y="4331"/>
                </a:lnTo>
                <a:lnTo>
                  <a:pt x="2967" y="4331"/>
                </a:lnTo>
                <a:lnTo>
                  <a:pt x="0" y="4331"/>
                </a:lnTo>
                <a:lnTo>
                  <a:pt x="0" y="2394"/>
                </a:lnTo>
                <a:lnTo>
                  <a:pt x="0" y="1564"/>
                </a:lnTo>
                <a:lnTo>
                  <a:pt x="0" y="1564"/>
                </a:lnTo>
                <a:lnTo>
                  <a:pt x="0" y="1011"/>
                </a:lnTo>
                <a:close/>
              </a:path>
            </a:pathLst>
          </a:custGeom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注意：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“学住费”为本人实际应缴纳的</a:t>
            </a:r>
            <a:r>
              <a:rPr lang="zh-CN" altLang="en-US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学费</a:t>
            </a:r>
            <a:r>
              <a:rPr lang="en-US" altLang="zh-CN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住宿费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，如不清楚请联系辅导员确认。</a:t>
            </a:r>
            <a:endParaRPr lang="en-US" altLang="zh-CN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本科生每人每年学住费与生活费总额不得超过</a:t>
            </a:r>
            <a:r>
              <a:rPr lang="en-US" altLang="zh-CN" sz="1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20</a:t>
            </a:r>
            <a:r>
              <a:rPr lang="en-US" altLang="zh-CN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000</a:t>
            </a:r>
            <a:r>
              <a:rPr lang="zh-CN" altLang="en-US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元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，研究生每人每年不得超过</a:t>
            </a:r>
            <a:r>
              <a:rPr lang="en-US" altLang="zh-CN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25000</a:t>
            </a:r>
            <a:r>
              <a:rPr lang="zh-CN" altLang="en-US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元。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536940" y="4290060"/>
            <a:ext cx="2689860" cy="883285"/>
            <a:chOff x="13090" y="7209"/>
            <a:chExt cx="4218" cy="1450"/>
          </a:xfrm>
        </p:grpSpPr>
        <p:sp>
          <p:nvSpPr>
            <p:cNvPr id="27656" name="AutoShape 8"/>
            <p:cNvSpPr>
              <a:spLocks noChangeArrowheads="1"/>
            </p:cNvSpPr>
            <p:nvPr/>
          </p:nvSpPr>
          <p:spPr bwMode="auto">
            <a:xfrm flipH="1" flipV="1">
              <a:off x="13207" y="7209"/>
              <a:ext cx="3910" cy="1450"/>
            </a:xfrm>
            <a:prstGeom prst="wedgeEllipseCallout">
              <a:avLst>
                <a:gd name="adj1" fmla="val 48346"/>
                <a:gd name="adj2" fmla="val 1316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/>
              <a:endParaRPr lang="zh-CN" altLang="en-US" dirty="0">
                <a:latin typeface="楷体" panose="02010609060101010101" charset="-122"/>
                <a:ea typeface="楷体" panose="02010609060101010101" charset="-122"/>
              </a:endParaRPr>
            </a:p>
            <a:p>
              <a:pPr algn="ctr" defTabSz="914400"/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090" y="7560"/>
              <a:ext cx="4219" cy="9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8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贷款年限统一选择</a:t>
              </a:r>
              <a:endParaRPr lang="zh-CN" altLang="en-US" sz="18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algn="ctr"/>
              <a:r>
                <a:rPr lang="zh-CN" altLang="en-US" sz="1800" b="1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16年</a:t>
              </a:r>
              <a:r>
                <a:rPr lang="zh-CN" altLang="en-US" sz="18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！</a:t>
              </a:r>
              <a:endParaRPr lang="zh-CN" altLang="en-US" sz="18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7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411220" y="753036"/>
            <a:ext cx="8430895" cy="53519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53036"/>
            <a:ext cx="3411414" cy="53519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10.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网上贷款申请成功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9699" name="矩形标注 4"/>
          <p:cNvSpPr>
            <a:spLocks noChangeArrowheads="1"/>
          </p:cNvSpPr>
          <p:nvPr/>
        </p:nvSpPr>
        <p:spPr bwMode="auto">
          <a:xfrm>
            <a:off x="2670175" y="2803525"/>
            <a:ext cx="3102610" cy="2710815"/>
          </a:xfrm>
          <a:custGeom>
            <a:avLst/>
            <a:gdLst>
              <a:gd name="connsiteX0" fmla="*/ 0 w 6617"/>
              <a:gd name="connsiteY0" fmla="*/ 1818 h 5245"/>
              <a:gd name="connsiteX1" fmla="*/ 3316 w 6617"/>
              <a:gd name="connsiteY1" fmla="*/ 1818 h 5245"/>
              <a:gd name="connsiteX2" fmla="*/ 6617 w 6617"/>
              <a:gd name="connsiteY2" fmla="*/ 0 h 5245"/>
              <a:gd name="connsiteX3" fmla="*/ 4737 w 6617"/>
              <a:gd name="connsiteY3" fmla="*/ 1818 h 5245"/>
              <a:gd name="connsiteX4" fmla="*/ 5684 w 6617"/>
              <a:gd name="connsiteY4" fmla="*/ 1818 h 5245"/>
              <a:gd name="connsiteX5" fmla="*/ 5684 w 6617"/>
              <a:gd name="connsiteY5" fmla="*/ 2389 h 5245"/>
              <a:gd name="connsiteX6" fmla="*/ 5684 w 6617"/>
              <a:gd name="connsiteY6" fmla="*/ 2389 h 5245"/>
              <a:gd name="connsiteX7" fmla="*/ 5684 w 6617"/>
              <a:gd name="connsiteY7" fmla="*/ 3246 h 5245"/>
              <a:gd name="connsiteX8" fmla="*/ 5684 w 6617"/>
              <a:gd name="connsiteY8" fmla="*/ 5245 h 5245"/>
              <a:gd name="connsiteX9" fmla="*/ 4737 w 6617"/>
              <a:gd name="connsiteY9" fmla="*/ 5245 h 5245"/>
              <a:gd name="connsiteX10" fmla="*/ 3316 w 6617"/>
              <a:gd name="connsiteY10" fmla="*/ 5245 h 5245"/>
              <a:gd name="connsiteX11" fmla="*/ 3316 w 6617"/>
              <a:gd name="connsiteY11" fmla="*/ 5245 h 5245"/>
              <a:gd name="connsiteX12" fmla="*/ 0 w 6617"/>
              <a:gd name="connsiteY12" fmla="*/ 5245 h 5245"/>
              <a:gd name="connsiteX13" fmla="*/ 0 w 6617"/>
              <a:gd name="connsiteY13" fmla="*/ 3246 h 5245"/>
              <a:gd name="connsiteX14" fmla="*/ 0 w 6617"/>
              <a:gd name="connsiteY14" fmla="*/ 2389 h 5245"/>
              <a:gd name="connsiteX15" fmla="*/ 0 w 6617"/>
              <a:gd name="connsiteY15" fmla="*/ 2389 h 5245"/>
              <a:gd name="connsiteX16" fmla="*/ 0 w 6617"/>
              <a:gd name="connsiteY16" fmla="*/ 1818 h 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17" h="5245">
                <a:moveTo>
                  <a:pt x="0" y="1818"/>
                </a:moveTo>
                <a:lnTo>
                  <a:pt x="3316" y="1818"/>
                </a:lnTo>
                <a:lnTo>
                  <a:pt x="6617" y="0"/>
                </a:lnTo>
                <a:lnTo>
                  <a:pt x="4737" y="1818"/>
                </a:lnTo>
                <a:lnTo>
                  <a:pt x="5684" y="1818"/>
                </a:lnTo>
                <a:lnTo>
                  <a:pt x="5684" y="2389"/>
                </a:lnTo>
                <a:lnTo>
                  <a:pt x="5684" y="2389"/>
                </a:lnTo>
                <a:lnTo>
                  <a:pt x="5684" y="3246"/>
                </a:lnTo>
                <a:lnTo>
                  <a:pt x="5684" y="5245"/>
                </a:lnTo>
                <a:lnTo>
                  <a:pt x="4737" y="5245"/>
                </a:lnTo>
                <a:lnTo>
                  <a:pt x="3316" y="5245"/>
                </a:lnTo>
                <a:lnTo>
                  <a:pt x="3316" y="5245"/>
                </a:lnTo>
                <a:lnTo>
                  <a:pt x="0" y="5245"/>
                </a:lnTo>
                <a:lnTo>
                  <a:pt x="0" y="3246"/>
                </a:lnTo>
                <a:lnTo>
                  <a:pt x="0" y="2389"/>
                </a:lnTo>
                <a:lnTo>
                  <a:pt x="0" y="2389"/>
                </a:lnTo>
                <a:lnTo>
                  <a:pt x="0" y="1818"/>
                </a:lnTo>
                <a:close/>
              </a:path>
            </a:pathLst>
          </a:cu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just"/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/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/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/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完成以上步骤后，显示此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页面，状态为“学生录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入”，表示已经完成网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上助学贷款申请。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云形标注 2"/>
          <p:cNvSpPr/>
          <p:nvPr/>
        </p:nvSpPr>
        <p:spPr>
          <a:xfrm>
            <a:off x="7801276" y="3854253"/>
            <a:ext cx="4041158" cy="225071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注意：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网上申请成功不代表贷款申请成功哦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~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申请贷款还需提交纸质版申请表，详情请点击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填写申请表</a:t>
            </a:r>
            <a:endParaRPr lang="zh-CN" altLang="en-US" sz="2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 l="3945" t="112" r="8081"/>
          <a:stretch>
            <a:fillRect/>
          </a:stretch>
        </p:blipFill>
        <p:spPr>
          <a:xfrm>
            <a:off x="3429000" y="915670"/>
            <a:ext cx="8418830" cy="5026660"/>
          </a:xfrm>
          <a:prstGeom prst="rect">
            <a:avLst/>
          </a:prstGeom>
        </p:spPr>
      </p:pic>
      <p:sp>
        <p:nvSpPr>
          <p:cNvPr id="20" name="矩形标注 19"/>
          <p:cNvSpPr>
            <a:spLocks noChangeArrowheads="1"/>
          </p:cNvSpPr>
          <p:nvPr/>
        </p:nvSpPr>
        <p:spPr bwMode="auto">
          <a:xfrm>
            <a:off x="3872474" y="4753561"/>
            <a:ext cx="3672621" cy="1189037"/>
          </a:xfrm>
          <a:prstGeom prst="wedgeRectCallout">
            <a:avLst>
              <a:gd name="adj1" fmla="val 103831"/>
              <a:gd name="adj2" fmla="val -60018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非首次贷款的同学进入网站，选择贷款类型为“高校助学贷款”，输入身份证号和注册时设置的密码直接登录即可。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标题 3"/>
          <p:cNvSpPr>
            <a:spLocks noGrp="1"/>
          </p:cNvSpPr>
          <p:nvPr>
            <p:ph type="title"/>
          </p:nvPr>
        </p:nvSpPr>
        <p:spPr>
          <a:xfrm>
            <a:off x="0" y="754064"/>
            <a:ext cx="3428999" cy="53214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登录“国家开发银行学生在线服务系统”网站</a:t>
            </a:r>
            <a:b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95255" y="2164080"/>
            <a:ext cx="98806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96958" y="85408"/>
            <a:ext cx="807402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latin typeface="DFKai-SB" panose="03000509000000000000" charset="-120"/>
                <a:ea typeface="DFKai-SB" panose="03000509000000000000" charset="-120"/>
              </a:rPr>
              <a:t>登录“国家开发银行学生在线服务系统”网站</a:t>
            </a:r>
            <a:r>
              <a:rPr lang="en-US" altLang="zh-CN" sz="2400" b="1" dirty="0">
                <a:latin typeface="DFKai-SB" panose="03000509000000000000" charset="-120"/>
                <a:ea typeface="DFKai-SB" panose="03000509000000000000" charset="-120"/>
              </a:rPr>
              <a:t>(</a:t>
            </a:r>
            <a:r>
              <a:rPr lang="en-US" altLang="zh-CN" sz="2000" b="1" dirty="0">
                <a:latin typeface="DFKai-SB" panose="03000509000000000000" charset="-120"/>
                <a:ea typeface="DFKai-SB" panose="03000509000000000000" charset="-120"/>
                <a:hlinkClick r:id="rId4"/>
              </a:rPr>
              <a:t>https://www.csls.cdb.com.cn/#/login</a:t>
            </a:r>
            <a:r>
              <a:rPr lang="en-US" altLang="zh-CN" sz="2400" b="1" dirty="0">
                <a:latin typeface="DFKai-SB" panose="03000509000000000000" charset="-120"/>
                <a:ea typeface="DFKai-SB" panose="03000509000000000000" charset="-120"/>
              </a:rPr>
              <a:t>)</a:t>
            </a:r>
            <a:endParaRPr lang="en-US" altLang="zh-CN" sz="2400" b="1" dirty="0">
              <a:latin typeface="DFKai-SB" panose="03000509000000000000" charset="-120"/>
              <a:ea typeface="DFKai-SB" panose="03000509000000000000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47346"/>
            <a:ext cx="3428999" cy="5319346"/>
          </a:xfrm>
        </p:spPr>
        <p:txBody>
          <a:bodyPr wrap="square" numCol="1" anchorCtr="0" compatLnSpc="1"/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登录后，点击“贷款申请”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3554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-768" r="5100"/>
          <a:stretch>
            <a:fillRect/>
          </a:stretch>
        </p:blipFill>
        <p:spPr>
          <a:xfrm>
            <a:off x="3428999" y="725365"/>
            <a:ext cx="8462890" cy="5363308"/>
          </a:xfrm>
        </p:spPr>
      </p:pic>
      <p:sp>
        <p:nvSpPr>
          <p:cNvPr id="23555" name="矩形标注 4"/>
          <p:cNvSpPr>
            <a:spLocks noChangeArrowheads="1"/>
          </p:cNvSpPr>
          <p:nvPr/>
        </p:nvSpPr>
        <p:spPr bwMode="auto">
          <a:xfrm>
            <a:off x="5182217" y="2809937"/>
            <a:ext cx="2338631" cy="384052"/>
          </a:xfrm>
          <a:prstGeom prst="wedgeRectCallout">
            <a:avLst>
              <a:gd name="adj1" fmla="val -85324"/>
              <a:gd name="adj2" fmla="val -2020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点击“贷款申请”</a:t>
            </a:r>
            <a:endParaRPr lang="en-US" altLang="zh-CN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606800" y="2115820"/>
            <a:ext cx="768350" cy="295275"/>
          </a:xfrm>
          <a:prstGeom prst="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5953760" y="4582160"/>
            <a:ext cx="518160" cy="528320"/>
          </a:xfrm>
          <a:prstGeom prst="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标注 5"/>
          <p:cNvSpPr>
            <a:spLocks noChangeArrowheads="1"/>
          </p:cNvSpPr>
          <p:nvPr/>
        </p:nvSpPr>
        <p:spPr bwMode="auto">
          <a:xfrm>
            <a:off x="6603682" y="3569653"/>
            <a:ext cx="3309937" cy="830262"/>
          </a:xfrm>
          <a:prstGeom prst="wedgeRectCallout">
            <a:avLst>
              <a:gd name="adj1" fmla="val -49426"/>
              <a:gd name="adj2" fmla="val 99329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点击“</a:t>
            </a:r>
            <a:r>
              <a:rPr lang="en-US" altLang="zh-CN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en-US" altLang="zh-CN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弹出对话框，进入下一步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455377" y="738554"/>
            <a:ext cx="8360703" cy="53457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82515"/>
            <a:ext cx="3455376" cy="5301761"/>
          </a:xfrm>
        </p:spPr>
        <p:txBody>
          <a:bodyPr wrap="square" numCol="1" anchorCtr="0" compatLnSpc="1"/>
          <a:lstStyle/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填写续贷声明和申请信息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矩形标注 4"/>
          <p:cNvSpPr>
            <a:spLocks noChangeArrowheads="1"/>
          </p:cNvSpPr>
          <p:nvPr/>
        </p:nvSpPr>
        <p:spPr bwMode="auto">
          <a:xfrm>
            <a:off x="9001760" y="1815489"/>
            <a:ext cx="2560125" cy="801444"/>
          </a:xfrm>
          <a:prstGeom prst="wedgeRectCallout">
            <a:avLst>
              <a:gd name="adj1" fmla="val -104162"/>
              <a:gd name="adj2" fmla="val 402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填写“续贷声明</a:t>
            </a:r>
            <a:endParaRPr lang="en-US" altLang="zh-CN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（必须写满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100-200</a:t>
            </a:r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字）</a:t>
            </a:r>
            <a:endParaRPr lang="zh-CN" altLang="en-US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8124824" y="2778734"/>
            <a:ext cx="3945061" cy="1163761"/>
          </a:xfrm>
          <a:prstGeom prst="wedgeRectCallout">
            <a:avLst>
              <a:gd name="adj1" fmla="val -89319"/>
              <a:gd name="adj2" fmla="val 344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defTabSz="914400"/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注意：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本科生每人每年申请的学住费和生活费总金额不能超过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20000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元，研究生每人每年申请的总金额不能超过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25000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元。</a:t>
            </a:r>
            <a:endParaRPr lang="zh-CN" altLang="en-US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989348" y="2778734"/>
            <a:ext cx="2646380" cy="945853"/>
          </a:xfrm>
          <a:prstGeom prst="wedgeEllipseCallout">
            <a:avLst>
              <a:gd name="adj1" fmla="val 66731"/>
              <a:gd name="adj2" fmla="val 90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14400"/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贷款年限统一规定为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16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年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啦！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矩形标注 4"/>
          <p:cNvSpPr>
            <a:spLocks noChangeArrowheads="1"/>
          </p:cNvSpPr>
          <p:nvPr/>
        </p:nvSpPr>
        <p:spPr bwMode="auto">
          <a:xfrm>
            <a:off x="8124824" y="5313680"/>
            <a:ext cx="3234056" cy="1356098"/>
          </a:xfrm>
          <a:custGeom>
            <a:avLst/>
            <a:gdLst>
              <a:gd name="connsiteX0" fmla="*/ 0 w 2612095"/>
              <a:gd name="connsiteY0" fmla="*/ 0 h 855537"/>
              <a:gd name="connsiteX1" fmla="*/ 435349 w 2612095"/>
              <a:gd name="connsiteY1" fmla="*/ 0 h 855537"/>
              <a:gd name="connsiteX2" fmla="*/ -922696 w 2612095"/>
              <a:gd name="connsiteY2" fmla="*/ -1300989 h 855537"/>
              <a:gd name="connsiteX3" fmla="*/ 1088373 w 2612095"/>
              <a:gd name="connsiteY3" fmla="*/ 0 h 855537"/>
              <a:gd name="connsiteX4" fmla="*/ 2612095 w 2612095"/>
              <a:gd name="connsiteY4" fmla="*/ 0 h 855537"/>
              <a:gd name="connsiteX5" fmla="*/ 2612095 w 2612095"/>
              <a:gd name="connsiteY5" fmla="*/ 142590 h 855537"/>
              <a:gd name="connsiteX6" fmla="*/ 2612095 w 2612095"/>
              <a:gd name="connsiteY6" fmla="*/ 142590 h 855537"/>
              <a:gd name="connsiteX7" fmla="*/ 2612095 w 2612095"/>
              <a:gd name="connsiteY7" fmla="*/ 356474 h 855537"/>
              <a:gd name="connsiteX8" fmla="*/ 2612095 w 2612095"/>
              <a:gd name="connsiteY8" fmla="*/ 855537 h 855537"/>
              <a:gd name="connsiteX9" fmla="*/ 1088373 w 2612095"/>
              <a:gd name="connsiteY9" fmla="*/ 855537 h 855537"/>
              <a:gd name="connsiteX10" fmla="*/ 435349 w 2612095"/>
              <a:gd name="connsiteY10" fmla="*/ 855537 h 855537"/>
              <a:gd name="connsiteX11" fmla="*/ 435349 w 2612095"/>
              <a:gd name="connsiteY11" fmla="*/ 855537 h 855537"/>
              <a:gd name="connsiteX12" fmla="*/ 0 w 2612095"/>
              <a:gd name="connsiteY12" fmla="*/ 855537 h 855537"/>
              <a:gd name="connsiteX13" fmla="*/ 0 w 2612095"/>
              <a:gd name="connsiteY13" fmla="*/ 356474 h 855537"/>
              <a:gd name="connsiteX14" fmla="*/ 0 w 2612095"/>
              <a:gd name="connsiteY14" fmla="*/ 142590 h 855537"/>
              <a:gd name="connsiteX15" fmla="*/ 0 w 2612095"/>
              <a:gd name="connsiteY15" fmla="*/ 142590 h 855537"/>
              <a:gd name="connsiteX16" fmla="*/ 0 w 2612095"/>
              <a:gd name="connsiteY16" fmla="*/ 0 h 855537"/>
              <a:gd name="connsiteX0-1" fmla="*/ 130216 w 2742311"/>
              <a:gd name="connsiteY0-2" fmla="*/ 518669 h 1374206"/>
              <a:gd name="connsiteX1-3" fmla="*/ 565565 w 2742311"/>
              <a:gd name="connsiteY1-4" fmla="*/ 518669 h 1374206"/>
              <a:gd name="connsiteX2-5" fmla="*/ 0 w 2742311"/>
              <a:gd name="connsiteY2-6" fmla="*/ 0 h 1374206"/>
              <a:gd name="connsiteX3-7" fmla="*/ 1218589 w 2742311"/>
              <a:gd name="connsiteY3-8" fmla="*/ 518669 h 1374206"/>
              <a:gd name="connsiteX4-9" fmla="*/ 2742311 w 2742311"/>
              <a:gd name="connsiteY4-10" fmla="*/ 518669 h 1374206"/>
              <a:gd name="connsiteX5-11" fmla="*/ 2742311 w 2742311"/>
              <a:gd name="connsiteY5-12" fmla="*/ 661259 h 1374206"/>
              <a:gd name="connsiteX6-13" fmla="*/ 2742311 w 2742311"/>
              <a:gd name="connsiteY6-14" fmla="*/ 661259 h 1374206"/>
              <a:gd name="connsiteX7-15" fmla="*/ 2742311 w 2742311"/>
              <a:gd name="connsiteY7-16" fmla="*/ 875143 h 1374206"/>
              <a:gd name="connsiteX8-17" fmla="*/ 2742311 w 2742311"/>
              <a:gd name="connsiteY8-18" fmla="*/ 1374206 h 1374206"/>
              <a:gd name="connsiteX9-19" fmla="*/ 1218589 w 2742311"/>
              <a:gd name="connsiteY9-20" fmla="*/ 1374206 h 1374206"/>
              <a:gd name="connsiteX10-21" fmla="*/ 565565 w 2742311"/>
              <a:gd name="connsiteY10-22" fmla="*/ 1374206 h 1374206"/>
              <a:gd name="connsiteX11-23" fmla="*/ 565565 w 2742311"/>
              <a:gd name="connsiteY11-24" fmla="*/ 1374206 h 1374206"/>
              <a:gd name="connsiteX12-25" fmla="*/ 130216 w 2742311"/>
              <a:gd name="connsiteY12-26" fmla="*/ 1374206 h 1374206"/>
              <a:gd name="connsiteX13-27" fmla="*/ 130216 w 2742311"/>
              <a:gd name="connsiteY13-28" fmla="*/ 875143 h 1374206"/>
              <a:gd name="connsiteX14-29" fmla="*/ 130216 w 2742311"/>
              <a:gd name="connsiteY14-30" fmla="*/ 661259 h 1374206"/>
              <a:gd name="connsiteX15-31" fmla="*/ 130216 w 2742311"/>
              <a:gd name="connsiteY15-32" fmla="*/ 661259 h 1374206"/>
              <a:gd name="connsiteX16-33" fmla="*/ 130216 w 2742311"/>
              <a:gd name="connsiteY16-34" fmla="*/ 518669 h 13742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2742311" h="1374206">
                <a:moveTo>
                  <a:pt x="130216" y="518669"/>
                </a:moveTo>
                <a:lnTo>
                  <a:pt x="565565" y="518669"/>
                </a:lnTo>
                <a:lnTo>
                  <a:pt x="0" y="0"/>
                </a:lnTo>
                <a:lnTo>
                  <a:pt x="1218589" y="518669"/>
                </a:lnTo>
                <a:lnTo>
                  <a:pt x="2742311" y="518669"/>
                </a:lnTo>
                <a:lnTo>
                  <a:pt x="2742311" y="661259"/>
                </a:lnTo>
                <a:lnTo>
                  <a:pt x="2742311" y="661259"/>
                </a:lnTo>
                <a:lnTo>
                  <a:pt x="2742311" y="875143"/>
                </a:lnTo>
                <a:lnTo>
                  <a:pt x="2742311" y="1374206"/>
                </a:lnTo>
                <a:lnTo>
                  <a:pt x="1218589" y="1374206"/>
                </a:lnTo>
                <a:lnTo>
                  <a:pt x="565565" y="1374206"/>
                </a:lnTo>
                <a:lnTo>
                  <a:pt x="565565" y="1374206"/>
                </a:lnTo>
                <a:lnTo>
                  <a:pt x="130216" y="1374206"/>
                </a:lnTo>
                <a:lnTo>
                  <a:pt x="130216" y="875143"/>
                </a:lnTo>
                <a:lnTo>
                  <a:pt x="130216" y="661259"/>
                </a:lnTo>
                <a:lnTo>
                  <a:pt x="130216" y="661259"/>
                </a:lnTo>
                <a:lnTo>
                  <a:pt x="130216" y="51866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en-US" altLang="zh-CN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defRPr/>
            </a:pPr>
            <a:endParaRPr lang="en-US" altLang="zh-CN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完善自己的贷款信息后，</a:t>
            </a:r>
            <a:endParaRPr lang="en-US" altLang="zh-CN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点击“完成”完成贷款申请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654" grpId="0" bldLvl="0" animBg="1"/>
      <p:bldP spid="27656" grpId="0" bldLvl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411416" y="753036"/>
            <a:ext cx="8404664" cy="5351928"/>
          </a:xfrm>
          <a:prstGeom prst="rect">
            <a:avLst/>
          </a:prstGeom>
        </p:spPr>
      </p:pic>
      <p:sp>
        <p:nvSpPr>
          <p:cNvPr id="30723" name="矩形标注 4"/>
          <p:cNvSpPr>
            <a:spLocks noChangeArrowheads="1"/>
          </p:cNvSpPr>
          <p:nvPr/>
        </p:nvSpPr>
        <p:spPr bwMode="auto">
          <a:xfrm>
            <a:off x="1794546" y="4110496"/>
            <a:ext cx="3233737" cy="995531"/>
          </a:xfrm>
          <a:prstGeom prst="wedgeRectCallout">
            <a:avLst>
              <a:gd name="adj1" fmla="val 83121"/>
              <a:gd name="adj2" fmla="val -16533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完成以上步骤后，显示此页面，状态为“学生录入”，表示已经完成网上助学贷款申请。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云形标注 2"/>
          <p:cNvSpPr/>
          <p:nvPr/>
        </p:nvSpPr>
        <p:spPr>
          <a:xfrm>
            <a:off x="7398578" y="3955685"/>
            <a:ext cx="4277510" cy="230068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注意：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网上申请成功不代表贷款申请成功哦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~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申请贷款还需根据学院通知提交纸质版申请表（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2" action="ppaction://hlinksldjump"/>
              </a:rPr>
              <a:t>详情请点击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" y="753036"/>
            <a:ext cx="3411414" cy="53519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4.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网上贷款申请成功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6be701bc88efedec21bd870b868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745" y="790575"/>
            <a:ext cx="7903845" cy="50234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90832"/>
            <a:ext cx="3435177" cy="52763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填写纸质申请表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869" y="6067167"/>
            <a:ext cx="742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注：在学生在线服务系统贷款申请页面导出申请表打印进行填写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标注 4"/>
          <p:cNvSpPr>
            <a:spLocks noChangeArrowheads="1"/>
          </p:cNvSpPr>
          <p:nvPr/>
        </p:nvSpPr>
        <p:spPr bwMode="auto">
          <a:xfrm>
            <a:off x="9255761" y="4534559"/>
            <a:ext cx="1723390" cy="861036"/>
          </a:xfrm>
          <a:prstGeom prst="wedgeRectCallout">
            <a:avLst>
              <a:gd name="adj1" fmla="val -104162"/>
              <a:gd name="adj2" fmla="val 402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按照个人实际情况勾选填写</a:t>
            </a:r>
            <a:endParaRPr lang="zh-CN" altLang="en-US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标注 4"/>
          <p:cNvSpPr>
            <a:spLocks noChangeArrowheads="1"/>
          </p:cNvSpPr>
          <p:nvPr/>
        </p:nvSpPr>
        <p:spPr bwMode="auto">
          <a:xfrm>
            <a:off x="7984491" y="2209824"/>
            <a:ext cx="2066290" cy="699111"/>
          </a:xfrm>
          <a:prstGeom prst="wedgeRectCallout">
            <a:avLst>
              <a:gd name="adj1" fmla="val -104162"/>
              <a:gd name="adj2" fmla="val 402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补充完整必要信息</a:t>
            </a:r>
            <a:endParaRPr lang="zh-CN" altLang="en-US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90832"/>
            <a:ext cx="3435177" cy="52763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填写纸质申请表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18234"/>
          <a:stretch>
            <a:fillRect/>
          </a:stretch>
        </p:blipFill>
        <p:spPr>
          <a:xfrm>
            <a:off x="3565864" y="1109662"/>
            <a:ext cx="8102262" cy="4638676"/>
          </a:xfrm>
          <a:prstGeom prst="rect">
            <a:avLst/>
          </a:prstGeom>
        </p:spPr>
      </p:pic>
      <p:sp>
        <p:nvSpPr>
          <p:cNvPr id="4" name="矩形标注 4"/>
          <p:cNvSpPr>
            <a:spLocks noChangeArrowheads="1"/>
          </p:cNvSpPr>
          <p:nvPr/>
        </p:nvSpPr>
        <p:spPr bwMode="auto">
          <a:xfrm>
            <a:off x="9264651" y="1109369"/>
            <a:ext cx="2066290" cy="699111"/>
          </a:xfrm>
          <a:prstGeom prst="wedgeRectCallout">
            <a:avLst>
              <a:gd name="adj1" fmla="val -104162"/>
              <a:gd name="adj2" fmla="val 402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贷款学生本人签字，</a:t>
            </a:r>
            <a:r>
              <a:rPr lang="zh-CN" altLang="en-US" sz="1800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日期后</a:t>
            </a:r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续学院通知统一填写</a:t>
            </a:r>
            <a:endParaRPr lang="zh-CN" altLang="en-US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标注 4"/>
          <p:cNvSpPr>
            <a:spLocks noChangeArrowheads="1"/>
          </p:cNvSpPr>
          <p:nvPr/>
        </p:nvSpPr>
        <p:spPr bwMode="auto">
          <a:xfrm>
            <a:off x="5696586" y="2301264"/>
            <a:ext cx="2494914" cy="1061061"/>
          </a:xfrm>
          <a:prstGeom prst="wedgeRectCallout">
            <a:avLst>
              <a:gd name="adj1" fmla="val -104162"/>
              <a:gd name="adj2" fmla="val 402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高校审核意见上交后由学院和校学生资助服务中心填写</a:t>
            </a:r>
            <a:endParaRPr lang="zh-CN" altLang="en-US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云形标注 2"/>
          <p:cNvSpPr/>
          <p:nvPr/>
        </p:nvSpPr>
        <p:spPr>
          <a:xfrm>
            <a:off x="7772400" y="3830594"/>
            <a:ext cx="4277510" cy="230068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纸质申请表填写完毕等待学院通知统一上交。</a:t>
            </a:r>
            <a:endParaRPr lang="en-US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至此，你已经完成校园地国家助学贷款申请啦！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747346"/>
            <a:ext cx="3455377" cy="5310554"/>
          </a:xfrm>
        </p:spPr>
        <p:txBody>
          <a:bodyPr wrap="square" numCol="1" anchorCtr="0" compatLnSpc="1"/>
          <a:lstStyle/>
          <a:p>
            <a:pPr algn="ctr" eaLnBrk="1" hangingPunct="1"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党委学工部</a:t>
            </a:r>
            <a:b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贷款管理科</a:t>
            </a:r>
            <a:b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(Loan Administration Office)</a:t>
            </a:r>
            <a:b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致远楼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435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室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5670" y="747395"/>
            <a:ext cx="772731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如果在国家助学贷款方面还存有疑问，请通过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官方沟通渠道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咨询：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、办公电话：</a:t>
            </a:r>
            <a:r>
              <a:rPr lang="en-US" altLang="zh-CN" sz="2400" dirty="0"/>
              <a:t>0373-3329375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、官方</a:t>
            </a:r>
            <a:r>
              <a:rPr lang="en-US" altLang="zh-CN" sz="2400" dirty="0"/>
              <a:t>QQ</a:t>
            </a:r>
            <a:r>
              <a:rPr lang="zh-CN" altLang="en-US" sz="2400" dirty="0"/>
              <a:t>群：</a:t>
            </a:r>
            <a:r>
              <a:rPr lang="en-US" altLang="zh-CN" sz="2400"/>
              <a:t>694809198 686329791 597574880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、官方网站：蓝天网 </a:t>
            </a:r>
            <a:r>
              <a:rPr lang="en-US" altLang="zh-CN" sz="2400" dirty="0">
                <a:hlinkClick r:id="rId1"/>
              </a:rPr>
              <a:t>https://www.htu.edu.cn/stu/9614/list.htm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4</a:t>
            </a:r>
            <a:r>
              <a:rPr lang="zh-CN" altLang="en-US" sz="2400" dirty="0"/>
              <a:t>、官网微信号：河南师范大学党委学工部（</a:t>
            </a:r>
            <a:r>
              <a:rPr lang="en-US" altLang="zh-CN" sz="2400" dirty="0" err="1"/>
              <a:t>hnsfdxxsc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23950"/>
            <a:ext cx="3446585" cy="46005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如何申请校园地国家助学贷款</a:t>
            </a:r>
            <a:b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hlinkClick r:id="rId1" action="ppaction://hlinksldjump"/>
              </a:rPr>
              <a:t>我是首次申请校园地国家助学贷款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hlinkClick r:id="rId2" action="ppaction://hlinksldjump"/>
              </a:rPr>
              <a:t>我曾经申请过校园地国家助学贷款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云形标注 2"/>
          <p:cNvSpPr/>
          <p:nvPr/>
        </p:nvSpPr>
        <p:spPr>
          <a:xfrm>
            <a:off x="6833287" y="122513"/>
            <a:ext cx="4810256" cy="225071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申请校园地国家助学贷款只需两个步骤：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系统在线申请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纸质申请表填写</a:t>
            </a:r>
            <a:endParaRPr lang="en-US" altLang="zh-CN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根据个人情况点击链接查看具体步骤</a:t>
            </a:r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~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945" t="112" r="8081"/>
          <a:stretch>
            <a:fillRect/>
          </a:stretch>
        </p:blipFill>
        <p:spPr>
          <a:xfrm>
            <a:off x="3426460" y="1291590"/>
            <a:ext cx="8388350" cy="45370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754064"/>
            <a:ext cx="3428999" cy="53214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登录“国家开发银行学生在线服务系统”网站</a:t>
            </a:r>
            <a:b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362" name="文本框 6"/>
          <p:cNvSpPr txBox="1">
            <a:spLocks noChangeArrowheads="1"/>
          </p:cNvSpPr>
          <p:nvPr/>
        </p:nvSpPr>
        <p:spPr bwMode="auto">
          <a:xfrm>
            <a:off x="3516313" y="461328"/>
            <a:ext cx="807402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latin typeface="DFKai-SB" panose="03000509000000000000" charset="-120"/>
                <a:ea typeface="DFKai-SB" panose="03000509000000000000" charset="-120"/>
              </a:rPr>
              <a:t>登录“国家开发银行学生在线服务系统”网站</a:t>
            </a:r>
            <a:r>
              <a:rPr lang="en-US" altLang="zh-CN" sz="2400" b="1" dirty="0">
                <a:latin typeface="DFKai-SB" panose="03000509000000000000" charset="-120"/>
                <a:ea typeface="DFKai-SB" panose="03000509000000000000" charset="-120"/>
              </a:rPr>
              <a:t>(</a:t>
            </a:r>
            <a:r>
              <a:rPr lang="en-US" altLang="zh-CN" sz="2000" b="1" dirty="0">
                <a:latin typeface="DFKai-SB" panose="03000509000000000000" charset="-120"/>
                <a:ea typeface="DFKai-SB" panose="03000509000000000000" charset="-120"/>
                <a:hlinkClick r:id="rId2" action="ppaction://hlinkfile"/>
              </a:rPr>
              <a:t>https://www.csls.cdb.com.cn/#/login</a:t>
            </a:r>
            <a:r>
              <a:rPr lang="en-US" altLang="zh-CN" sz="2400" b="1" dirty="0">
                <a:latin typeface="DFKai-SB" panose="03000509000000000000" charset="-120"/>
                <a:ea typeface="DFKai-SB" panose="03000509000000000000" charset="-120"/>
              </a:rPr>
              <a:t>)</a:t>
            </a:r>
            <a:endParaRPr lang="en-US" altLang="zh-CN" sz="2400" b="1" dirty="0">
              <a:latin typeface="DFKai-SB" panose="03000509000000000000" charset="-120"/>
              <a:ea typeface="DFKai-SB" panose="03000509000000000000" charset="-120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3649834" y="5229517"/>
            <a:ext cx="2910010" cy="1433147"/>
          </a:xfrm>
          <a:prstGeom prst="wedgeRectCallout">
            <a:avLst>
              <a:gd name="adj1" fmla="val 122491"/>
              <a:gd name="adj2" fmla="val -616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初次申请校园地国家助学贷款的同学选择贷款类型“高校助学贷款”，然后点击“立即注册”，进入下一步。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8735695" y="5108893"/>
            <a:ext cx="40005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65080" y="2381250"/>
            <a:ext cx="1193800" cy="414655"/>
          </a:xfrm>
          <a:prstGeom prst="rect">
            <a:avLst/>
          </a:prstGeom>
          <a:noFill/>
          <a:ln w="476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38554"/>
            <a:ext cx="3429000" cy="5336931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选择“高校办理地区”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29635" y="790835"/>
            <a:ext cx="8361680" cy="5284650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3885809" y="5450009"/>
            <a:ext cx="2561944" cy="821349"/>
          </a:xfrm>
          <a:prstGeom prst="wedgeRectCallout">
            <a:avLst>
              <a:gd name="adj1" fmla="val 83801"/>
              <a:gd name="adj2" fmla="val -1363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弹出对话框，点击“下一步”。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117080" y="1651635"/>
            <a:ext cx="2722880" cy="718820"/>
          </a:xfrm>
          <a:prstGeom prst="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标注 8"/>
          <p:cNvSpPr/>
          <p:nvPr>
            <p:custDataLst>
              <p:tags r:id="rId3"/>
            </p:custDataLst>
          </p:nvPr>
        </p:nvSpPr>
        <p:spPr>
          <a:xfrm>
            <a:off x="4636135" y="2865120"/>
            <a:ext cx="2124710" cy="821055"/>
          </a:xfrm>
          <a:prstGeom prst="wedgeRectCallout">
            <a:avLst>
              <a:gd name="adj1" fmla="val 83801"/>
              <a:gd name="adj2" fmla="val -1363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办理地区选择高校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756138"/>
            <a:ext cx="3455377" cy="533693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阅读注册用户协议条款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3656" t="-431" r="13283"/>
          <a:stretch>
            <a:fillRect/>
          </a:stretch>
        </p:blipFill>
        <p:spPr>
          <a:xfrm>
            <a:off x="3376295" y="756138"/>
            <a:ext cx="8612505" cy="5336932"/>
          </a:xfrm>
          <a:prstGeom prst="rect">
            <a:avLst/>
          </a:prstGeom>
        </p:spPr>
      </p:pic>
      <p:sp>
        <p:nvSpPr>
          <p:cNvPr id="8" name="矩形标注 7"/>
          <p:cNvSpPr/>
          <p:nvPr/>
        </p:nvSpPr>
        <p:spPr>
          <a:xfrm>
            <a:off x="8456929" y="4206875"/>
            <a:ext cx="2140774" cy="830263"/>
          </a:xfrm>
          <a:prstGeom prst="wedgeRectCallout">
            <a:avLst>
              <a:gd name="adj1" fmla="val -74342"/>
              <a:gd name="adj2" fmla="val 1074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点击“同意”，进入下一步。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64932"/>
            <a:ext cx="3446585" cy="5328138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4.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填写详细、正确的信息资料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rcRect l="7480" t="-331" r="7546"/>
          <a:stretch>
            <a:fillRect/>
          </a:stretch>
        </p:blipFill>
        <p:spPr>
          <a:xfrm>
            <a:off x="3446780" y="790835"/>
            <a:ext cx="8341995" cy="5302236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8686215" y="3050795"/>
            <a:ext cx="2846388" cy="548640"/>
          </a:xfrm>
          <a:prstGeom prst="wedgeRectCallout">
            <a:avLst>
              <a:gd name="adj1" fmla="val -84714"/>
              <a:gd name="adj2" fmla="val 77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带*号的必须填！！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9139555" y="5245100"/>
            <a:ext cx="2092325" cy="1210310"/>
          </a:xfrm>
          <a:prstGeom prst="wedgeRectCallout">
            <a:avLst>
              <a:gd name="adj1" fmla="val -88825"/>
              <a:gd name="adj2" fmla="val -341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信息填写完整</a:t>
            </a:r>
            <a:r>
              <a:rPr lang="en-US" altLang="zh-CN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, </a:t>
            </a:r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审查无误后，点击“注册”。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64932"/>
            <a:ext cx="3437791" cy="5345722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5.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注册完成后，</a:t>
            </a:r>
            <a:b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</a:b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登录，在弹出的界面中填写个人就学信息。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411855" y="747346"/>
            <a:ext cx="8409305" cy="53457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7281495" y="5010150"/>
            <a:ext cx="695960" cy="415290"/>
          </a:xfrm>
          <a:prstGeom prst="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标注 9"/>
          <p:cNvSpPr/>
          <p:nvPr>
            <p:custDataLst>
              <p:tags r:id="rId3"/>
            </p:custDataLst>
          </p:nvPr>
        </p:nvSpPr>
        <p:spPr>
          <a:xfrm>
            <a:off x="4036060" y="5844540"/>
            <a:ext cx="2373630" cy="821055"/>
          </a:xfrm>
          <a:prstGeom prst="wedgeRectCallout">
            <a:avLst>
              <a:gd name="adj1" fmla="val 83801"/>
              <a:gd name="adj2" fmla="val -1363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填写完成后点击提交。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矩形标注 2"/>
          <p:cNvSpPr/>
          <p:nvPr>
            <p:custDataLst>
              <p:tags r:id="rId4"/>
            </p:custDataLst>
          </p:nvPr>
        </p:nvSpPr>
        <p:spPr>
          <a:xfrm>
            <a:off x="8759825" y="681355"/>
            <a:ext cx="2265680" cy="1550670"/>
          </a:xfrm>
          <a:prstGeom prst="wedgeRectCallout">
            <a:avLst>
              <a:gd name="adj1" fmla="val -209033"/>
              <a:gd name="adj2" fmla="val 1049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注：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研究生贷款时选择学院须选择专业所在的分学院（例如：研究生数学与统计学院）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437255" y="790576"/>
            <a:ext cx="8456295" cy="52609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90575"/>
            <a:ext cx="3386455" cy="5260975"/>
          </a:xfrm>
        </p:spPr>
        <p:txBody>
          <a:bodyPr wrap="square" numCol="1" anchorCtr="0" compatLnSpc="1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6.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填写个人详细信息（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507" name="矩形标注 4"/>
          <p:cNvSpPr>
            <a:spLocks noChangeArrowheads="1"/>
          </p:cNvSpPr>
          <p:nvPr/>
        </p:nvSpPr>
        <p:spPr bwMode="auto">
          <a:xfrm>
            <a:off x="7946563" y="3114098"/>
            <a:ext cx="3417455" cy="1080787"/>
          </a:xfrm>
          <a:prstGeom prst="wedgeRectCallout">
            <a:avLst>
              <a:gd name="adj1" fmla="val -110286"/>
              <a:gd name="adj2" fmla="val 110014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带*号的必填！！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入学前户籍地址严格按照户口本</a:t>
            </a:r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逐级</a:t>
            </a:r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填写（至少</a:t>
            </a:r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五级</a:t>
            </a:r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508" name="矩形标注 4"/>
          <p:cNvSpPr>
            <a:spLocks noChangeArrowheads="1"/>
          </p:cNvSpPr>
          <p:nvPr/>
        </p:nvSpPr>
        <p:spPr bwMode="auto">
          <a:xfrm>
            <a:off x="7483474" y="5561704"/>
            <a:ext cx="2284413" cy="566534"/>
          </a:xfrm>
          <a:prstGeom prst="wedgeRectCallout">
            <a:avLst>
              <a:gd name="adj1" fmla="val 135763"/>
              <a:gd name="adj2" fmla="val -134625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本页填写完毕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下拉滚动条继续填写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ldLvl="0" animBg="1"/>
      <p:bldP spid="2150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-1" y="756138"/>
            <a:ext cx="3411415" cy="5282160"/>
          </a:xfrm>
        </p:spPr>
        <p:txBody>
          <a:bodyPr wrap="square" numCol="1" anchorCtr="0" compatLnSpc="1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6.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填写个人详细信息（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9790" y="756138"/>
            <a:ext cx="8454390" cy="5345724"/>
          </a:xfrm>
          <a:prstGeom prst="rect">
            <a:avLst/>
          </a:prstGeom>
        </p:spPr>
      </p:pic>
      <p:sp>
        <p:nvSpPr>
          <p:cNvPr id="22531" name="矩形标注 4"/>
          <p:cNvSpPr>
            <a:spLocks noChangeArrowheads="1"/>
          </p:cNvSpPr>
          <p:nvPr/>
        </p:nvSpPr>
        <p:spPr bwMode="auto">
          <a:xfrm>
            <a:off x="8980170" y="4328795"/>
            <a:ext cx="2006600" cy="1474470"/>
          </a:xfrm>
          <a:prstGeom prst="wedgeRectCallout">
            <a:avLst>
              <a:gd name="adj1" fmla="val -93862"/>
              <a:gd name="adj2" fmla="val 3899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信息填写完整后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点击“提交”</a:t>
            </a:r>
            <a:endParaRPr lang="en-US" altLang="zh-CN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务必仔细检查，确保信息无误！</a:t>
            </a:r>
            <a:endParaRPr lang="zh-CN" altLang="en-US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2532" name="矩形标注 4"/>
          <p:cNvSpPr>
            <a:spLocks noChangeArrowheads="1"/>
          </p:cNvSpPr>
          <p:nvPr/>
        </p:nvSpPr>
        <p:spPr bwMode="auto">
          <a:xfrm>
            <a:off x="7250113" y="2880043"/>
            <a:ext cx="2987675" cy="838200"/>
          </a:xfrm>
          <a:prstGeom prst="wedgeRectCallout">
            <a:avLst>
              <a:gd name="adj1" fmla="val -106588"/>
              <a:gd name="adj2" fmla="val 37690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带*号的必填！！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“联系人”和“关系”一定要保持一致</a:t>
            </a:r>
            <a:endParaRPr lang="zh-CN" altLang="en-US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ldLvl="0" animBg="1"/>
      <p:bldP spid="22532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PP_MARK_KEY" val="27ff22a8-ee2a-4094-8c0f-92e568fa3421"/>
  <p:tag name="COMMONDATA" val="eyJoZGlkIjoiOGY4ODM3OGEyZTM4Yzc1Nzk1YTBkOWJiZTZlNmQ1MD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框架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框架</Template>
  <TotalTime>0</TotalTime>
  <Words>1647</Words>
  <Application>WPS 演示</Application>
  <PresentationFormat>宽屏</PresentationFormat>
  <Paragraphs>182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Corbel</vt:lpstr>
      <vt:lpstr>Wingdings 2</vt:lpstr>
      <vt:lpstr>华文中宋</vt:lpstr>
      <vt:lpstr>楷体</vt:lpstr>
      <vt:lpstr>DFKai-SB</vt:lpstr>
      <vt:lpstr>微软雅黑</vt:lpstr>
      <vt:lpstr>Arial Unicode MS</vt:lpstr>
      <vt:lpstr>幼圆</vt:lpstr>
      <vt:lpstr>Calibri</vt:lpstr>
      <vt:lpstr>框架</vt:lpstr>
      <vt:lpstr>如何申请校园地国家助学贷款</vt:lpstr>
      <vt:lpstr>如何申请校园地国家助学贷款 </vt:lpstr>
      <vt:lpstr>  1.登录“国家开发银行学生在线服务系统”网站  </vt:lpstr>
      <vt:lpstr>2.选择“高校办理地区”</vt:lpstr>
      <vt:lpstr>3.阅读注册用户协议条款</vt:lpstr>
      <vt:lpstr>4.填写详细、正确的信息资料</vt:lpstr>
      <vt:lpstr>5.注册完成后， 登录，在弹出的界面中填写个人就学信息。</vt:lpstr>
      <vt:lpstr>6.填写个人详细信息（1）</vt:lpstr>
      <vt:lpstr>6.填写个人详细信息（2）</vt:lpstr>
      <vt:lpstr>8.点击“贷款申请”—“+”</vt:lpstr>
      <vt:lpstr>9.填写贷款申请信息</vt:lpstr>
      <vt:lpstr>10.网上贷款申请成功</vt:lpstr>
      <vt:lpstr>  1.登录“国家开发银行学生在线服务系统”网站  </vt:lpstr>
      <vt:lpstr>2.登录后，点击“贷款申请”</vt:lpstr>
      <vt:lpstr>3.填写续贷声明和申请信息</vt:lpstr>
      <vt:lpstr>4.网上贷款申请成功</vt:lpstr>
      <vt:lpstr>填写纸质申请表</vt:lpstr>
      <vt:lpstr>填写纸质申请表</vt:lpstr>
      <vt:lpstr>党委学工部  贷款管理科 (Loan Administration Office)   致远楼435室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</dc:title>
  <dc:creator>李士成</dc:creator>
  <cp:lastModifiedBy>Snow.</cp:lastModifiedBy>
  <cp:revision>174</cp:revision>
  <dcterms:created xsi:type="dcterms:W3CDTF">2015-06-02T05:07:00Z</dcterms:created>
  <dcterms:modified xsi:type="dcterms:W3CDTF">2026-06-08T06:11:49Z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BAD376253A8649D4AE1A6706EB73AE79_12</vt:lpwstr>
  </property>
</Properties>
</file>