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13.xml" ContentType="application/vnd.openxmlformats-officedocument.presentationml.slideLayout+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544"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18" r:id="rId264"/>
    <p:sldId id="519" r:id="rId265"/>
    <p:sldId id="520" r:id="rId266"/>
    <p:sldId id="521" r:id="rId267"/>
    <p:sldId id="522" r:id="rId268"/>
    <p:sldId id="545" r:id="rId269"/>
    <p:sldId id="524" r:id="rId270"/>
    <p:sldId id="525" r:id="rId271"/>
    <p:sldId id="526" r:id="rId272"/>
    <p:sldId id="527" r:id="rId273"/>
    <p:sldId id="528" r:id="rId274"/>
    <p:sldId id="529" r:id="rId275"/>
    <p:sldId id="530" r:id="rId276"/>
    <p:sldId id="531" r:id="rId277"/>
    <p:sldId id="532" r:id="rId278"/>
    <p:sldId id="533" r:id="rId279"/>
    <p:sldId id="534" r:id="rId280"/>
    <p:sldId id="535" r:id="rId281"/>
    <p:sldId id="536" r:id="rId282"/>
    <p:sldId id="537" r:id="rId283"/>
    <p:sldId id="538" r:id="rId284"/>
    <p:sldId id="539" r:id="rId285"/>
    <p:sldId id="540" r:id="rId286"/>
    <p:sldId id="541" r:id="rId287"/>
    <p:sldId id="542" r:id="rId288"/>
    <p:sldId id="543" r:id="rId289"/>
    <p:sldId id="546" r:id="rId290"/>
    <p:sldId id="547" r:id="rId291"/>
    <p:sldId id="548" r:id="rId292"/>
    <p:sldId id="549" r:id="rId293"/>
    <p:sldId id="550" r:id="rId294"/>
    <p:sldId id="551" r:id="rId295"/>
    <p:sldId id="552" r:id="rId29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680"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slide" Target="slides/slide291.xml"/><Relationship Id="rId297"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tableStyles" Target="tableStyle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2.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3">
        <a:schemeClr val="bg2"/>
      </p:bgRef>
    </p:bg>
    <p:spTree>
      <p:nvGrpSpPr>
        <p:cNvPr id="1" name=""/>
        <p:cNvGrpSpPr/>
        <p:nvPr/>
      </p:nvGrpSpPr>
      <p:grpSpPr>
        <a:xfrm>
          <a:off x="0" y="0"/>
          <a:ext cx="0" cy="0"/>
          <a:chOff x="0" y="0"/>
          <a:chExt cx="0" cy="0"/>
        </a:xfrm>
      </p:grpSpPr>
      <p:pic>
        <p:nvPicPr>
          <p:cNvPr id="9" name="图片 8"/>
          <p:cNvPicPr>
            <a:picLocks noChangeAspect="1"/>
          </p:cNvPicPr>
          <p:nvPr/>
        </p:nvPicPr>
        <p:blipFill>
          <a:blip r:embed="rId2" cstate="print">
            <a:duotone>
              <a:schemeClr val="bg2"/>
              <a:srgbClr val="FFF1C1"/>
            </a:duotone>
            <a:lum bright="-10000" contrast="-40000"/>
          </a:blip>
          <a:stretch>
            <a:fillRect/>
          </a:stretch>
        </p:blipFill>
        <p:spPr>
          <a:xfrm>
            <a:off x="1" y="5214950"/>
            <a:ext cx="1472173" cy="1643050"/>
          </a:xfrm>
          <a:prstGeom prst="rect">
            <a:avLst/>
          </a:prstGeom>
          <a:noFill/>
          <a:ln>
            <a:noFill/>
          </a:ln>
        </p:spPr>
      </p:pic>
      <p:sp>
        <p:nvSpPr>
          <p:cNvPr id="2" name="标题 1"/>
          <p:cNvSpPr>
            <a:spLocks noGrp="1"/>
          </p:cNvSpPr>
          <p:nvPr>
            <p:ph type="ctrTitle"/>
          </p:nvPr>
        </p:nvSpPr>
        <p:spPr>
          <a:xfrm>
            <a:off x="685800" y="1214422"/>
            <a:ext cx="7772400" cy="1470025"/>
          </a:xfrm>
        </p:spPr>
        <p:txBody>
          <a:bodyPr/>
          <a:lstStyle>
            <a:lvl1pPr algn="ctr">
              <a:defRPr sz="4800"/>
            </a:lvl1pPr>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521733" y="2759581"/>
            <a:ext cx="6100534" cy="1740989"/>
          </a:xfrm>
        </p:spPr>
        <p:txBody>
          <a:bodyPr anchor="t"/>
          <a:lstStyle>
            <a:lvl1pPr marL="0" indent="0" algn="ctr">
              <a:buNone/>
              <a:defRPr lang="zh-CN" altLang="en-US" dirty="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r">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500176"/>
            <a:ext cx="8229600" cy="4714907"/>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竖排标题 1"/>
          <p:cNvSpPr>
            <a:spLocks noGrp="1"/>
          </p:cNvSpPr>
          <p:nvPr>
            <p:ph type="title" orient="vert"/>
          </p:nvPr>
        </p:nvSpPr>
        <p:spPr>
          <a:xfrm>
            <a:off x="7286644" y="274638"/>
            <a:ext cx="1400156" cy="5940444"/>
          </a:xfrm>
        </p:spPr>
        <p:txBody>
          <a:bodyPr vert="eaVert"/>
          <a:lstStyle>
            <a:lvl1pPr algn="ctr">
              <a:defRPr>
                <a:effectLst>
                  <a:outerShdw dist="50800" dir="18900000" algn="tl" rotWithShape="0">
                    <a:srgbClr val="000000">
                      <a:alpha val="75000"/>
                    </a:srgbClr>
                  </a:outerShdw>
                </a:effectLst>
              </a:defRPr>
            </a:lvl1p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758006" cy="5940444"/>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304800"/>
            <a:ext cx="7848600" cy="609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71600"/>
            <a:ext cx="4038600"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图表占位符 3"/>
          <p:cNvSpPr>
            <a:spLocks noGrp="1"/>
          </p:cNvSpPr>
          <p:nvPr>
            <p:ph type="chart" sz="half" idx="2"/>
          </p:nvPr>
        </p:nvSpPr>
        <p:spPr>
          <a:xfrm>
            <a:off x="4648200" y="1371600"/>
            <a:ext cx="4038600" cy="4953000"/>
          </a:xfrm>
        </p:spPr>
        <p:txBody>
          <a:bodyPr rtlCol="0">
            <a:normAutofit/>
          </a:bodyPr>
          <a:lstStyle/>
          <a:p>
            <a:pPr lvl="0"/>
            <a:endParaRPr lang="zh-CN" altLang="en-US" noProof="0" smtClean="0"/>
          </a:p>
        </p:txBody>
      </p:sp>
      <p:sp>
        <p:nvSpPr>
          <p:cNvPr id="5" name="Rectangle 25"/>
          <p:cNvSpPr>
            <a:spLocks noGrp="1" noChangeArrowheads="1"/>
          </p:cNvSpPr>
          <p:nvPr>
            <p:ph type="sldNum" sz="quarter" idx="10"/>
          </p:nvPr>
        </p:nvSpPr>
        <p:spPr/>
        <p:txBody>
          <a:bodyPr/>
          <a:lstStyle>
            <a:lvl1pPr>
              <a:defRPr/>
            </a:lvl1pPr>
          </a:lstStyle>
          <a:p>
            <a:pPr>
              <a:defRPr/>
            </a:pPr>
            <a:fld id="{3EFAF3D9-D335-46BF-B1AC-A788E6A23366}" type="slidenum">
              <a:rPr lang="ko-KR" altLang="en-US"/>
              <a:pPr>
                <a:defRPr/>
              </a:pPr>
              <a:t>‹#›</a:t>
            </a:fld>
            <a:endParaRPr lang="en-US" altLang="ko-KR"/>
          </a:p>
        </p:txBody>
      </p:sp>
    </p:spTree>
  </p:cSld>
  <p:clrMapOvr>
    <a:masterClrMapping/>
  </p:clrMapOvr>
  <p:transition>
    <p:split orient="vert"/>
    <p:sndAc>
      <p:stSnd>
        <p:snd r:embed="rId1" name="camera.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457200" y="304800"/>
            <a:ext cx="7848600" cy="609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71600"/>
            <a:ext cx="4038600"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8200" y="1371600"/>
            <a:ext cx="4038600" cy="4953000"/>
          </a:xfrm>
        </p:spPr>
        <p:txBody>
          <a:bodyPr rtlCol="0">
            <a:normAutofit/>
          </a:bodyPr>
          <a:lstStyle/>
          <a:p>
            <a:pPr lvl="0"/>
            <a:endParaRPr lang="zh-CN" altLang="en-US" noProof="0" smtClean="0"/>
          </a:p>
        </p:txBody>
      </p:sp>
      <p:sp>
        <p:nvSpPr>
          <p:cNvPr id="5" name="Rectangle 25"/>
          <p:cNvSpPr>
            <a:spLocks noGrp="1" noChangeArrowheads="1"/>
          </p:cNvSpPr>
          <p:nvPr>
            <p:ph type="sldNum" sz="quarter" idx="10"/>
          </p:nvPr>
        </p:nvSpPr>
        <p:spPr/>
        <p:txBody>
          <a:bodyPr/>
          <a:lstStyle>
            <a:lvl1pPr>
              <a:defRPr/>
            </a:lvl1pPr>
          </a:lstStyle>
          <a:p>
            <a:pPr>
              <a:defRPr/>
            </a:pPr>
            <a:fld id="{63A28BCB-50BB-4E6D-8FED-A20597FAD778}" type="slidenum">
              <a:rPr lang="ko-KR" altLang="en-US"/>
              <a:pPr>
                <a:defRPr/>
              </a:pPr>
              <a:t>‹#›</a:t>
            </a:fld>
            <a:endParaRPr lang="en-US" altLang="ko-KR"/>
          </a:p>
        </p:txBody>
      </p:sp>
    </p:spTree>
  </p:cSld>
  <p:clrMapOvr>
    <a:masterClrMapping/>
  </p:clrMapOvr>
  <p:transition>
    <p:split orient="vert"/>
    <p:sndAc>
      <p:stSnd>
        <p:snd r:embed="rId1" name="camera.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lgn="l">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8" name="图片 7"/>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143369"/>
            <a:ext cx="7772400" cy="1362075"/>
          </a:xfrm>
        </p:spPr>
        <p:txBody>
          <a:bodyPr anchor="t"/>
          <a:lstStyle>
            <a:lvl1pPr algn="l">
              <a:defRPr sz="4000" b="1"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2643182"/>
            <a:ext cx="7772400" cy="1500187"/>
          </a:xfrm>
        </p:spPr>
        <p:txBody>
          <a:bodyPr anchor="b"/>
          <a:lstStyle>
            <a:lvl1pPr marL="0" indent="0">
              <a:buNone/>
              <a:defRPr lang="zh-CN" altLang="en-US" sz="2800" smtClean="0">
                <a:effectLst/>
              </a:defRPr>
            </a:lvl1pPr>
            <a:lvl2pPr marL="457200" indent="0">
              <a:buNone/>
              <a:defRPr lang="zh-CN" altLang="en-US" sz="2400" smtClean="0">
                <a:effectLst/>
              </a:defRPr>
            </a:lvl2pPr>
            <a:lvl3pPr marL="914400" indent="0">
              <a:buNone/>
              <a:defRPr lang="zh-CN" altLang="en-US" sz="2000" smtClean="0">
                <a:effectLst/>
              </a:defRPr>
            </a:lvl3pPr>
            <a:lvl4pPr marL="1371600" indent="0">
              <a:buNone/>
              <a:defRPr lang="zh-CN" altLang="en-US" sz="1600" smtClean="0">
                <a:effectLst/>
              </a:defRPr>
            </a:lvl4pPr>
            <a:lvl5pPr marL="1828800" indent="0">
              <a:buNone/>
              <a:defRPr lang="zh-CN" altLang="en-US" sz="1400" dirty="0" smtClean="0">
                <a:effectLst/>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图片 6"/>
          <p:cNvPicPr>
            <a:picLocks noChangeAspect="1"/>
          </p:cNvPicPr>
          <p:nvPr/>
        </p:nvPicPr>
        <p:blipFill>
          <a:blip r:embed="rId2" cstate="print">
            <a:duotone>
              <a:schemeClr val="bg2"/>
              <a:srgbClr val="FFF1C1"/>
            </a:duotone>
            <a:lum bright="-10000" contrast="-30000"/>
          </a:blip>
          <a:stretch>
            <a:fillRect/>
          </a:stretch>
        </p:blipFill>
        <p:spPr>
          <a:xfrm>
            <a:off x="7480636" y="0"/>
            <a:ext cx="1663364" cy="235743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6552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6408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11" name="图片 10"/>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图片 6"/>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日期占位符 1"/>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6" name="图片 5"/>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0" y="0"/>
            <a:ext cx="6732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461175" y="5357826"/>
            <a:ext cx="8226225" cy="768028"/>
          </a:xfrm>
        </p:spPr>
        <p:txBody>
          <a:bodyPr anchor="ctr"/>
          <a:lstStyle>
            <a:lvl1pPr algn="ctr">
              <a:defRPr lang="zh-CN" altLang="en-US" sz="36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460382" y="428604"/>
            <a:ext cx="5111750" cy="48577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5679086" y="1357298"/>
            <a:ext cx="3008313" cy="392909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矩形 7"/>
          <p:cNvSpPr/>
          <p:nvPr/>
        </p:nvSpPr>
        <p:spPr>
          <a:xfrm>
            <a:off x="0" y="0"/>
            <a:ext cx="669600" cy="6858000"/>
          </a:xfrm>
          <a:prstGeom prst="rect">
            <a:avLst/>
          </a:prstGeom>
          <a:blipFill>
            <a:blip r:embed="rId2" cstate="print">
              <a:alphaModFix amt="40000"/>
            </a:blip>
            <a:tile tx="0" ty="0" sx="50000" sy="50000" flip="x" algn="tl"/>
          </a:blip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695298" y="214290"/>
            <a:ext cx="7448602" cy="781052"/>
          </a:xfrm>
        </p:spPr>
        <p:txBody>
          <a:bodyPr anchor="ctr"/>
          <a:lstStyle>
            <a:lvl1pPr algn="ctr" rtl="0">
              <a:spcBef>
                <a:spcPct val="0"/>
              </a:spcBef>
              <a:buNone/>
              <a:defRPr sz="3600" b="0" kern="1200" spc="5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681015" y="1000108"/>
            <a:ext cx="7452360" cy="5214974"/>
          </a:xfrm>
          <a:prstGeom prst="snip2DiagRect">
            <a:avLst>
              <a:gd name="adj1" fmla="val 0"/>
              <a:gd name="adj2" fmla="val 17946"/>
            </a:avLst>
          </a:prstGeom>
        </p:spPr>
        <p:style>
          <a:lnRef idx="2">
            <a:schemeClr val="accent1"/>
          </a:lnRef>
          <a:fillRef idx="1">
            <a:schemeClr val="lt1"/>
          </a:fillRef>
          <a:effectRef idx="0">
            <a:schemeClr val="accent1"/>
          </a:effectRef>
          <a:fontRef idx="minor">
            <a:schemeClr val="dk1"/>
          </a:fontRef>
        </p:style>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4953000" y="6243633"/>
            <a:ext cx="3180375" cy="614367"/>
          </a:xfrm>
        </p:spPr>
        <p:txBody>
          <a:bodyPr anchor="t"/>
          <a:lstStyle>
            <a:lvl1pPr marL="0" indent="0" algn="r">
              <a:buNone/>
              <a:defRPr sz="1400"/>
            </a:lvl1pPr>
            <a:lvl2pPr marL="457200" indent="0" algn="r">
              <a:buNone/>
              <a:defRPr sz="1200"/>
            </a:lvl2pPr>
            <a:lvl3pPr marL="914400" indent="0" algn="r">
              <a:buNone/>
              <a:defRPr sz="1000"/>
            </a:lvl3pPr>
            <a:lvl4pPr marL="1371600" indent="0" algn="r">
              <a:buNone/>
              <a:defRPr sz="900"/>
            </a:lvl4pPr>
            <a:lvl5pPr marL="1828800" indent="0" algn="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09600" y="6492878"/>
            <a:ext cx="1676384" cy="365125"/>
          </a:xfrm>
        </p:spPr>
        <p:txBody>
          <a:bodyPr/>
          <a:lstStyle/>
          <a:p>
            <a:fld id="{530820CF-B880-4189-942D-D702A7CBA730}" type="datetimeFigureOut">
              <a:rPr lang="zh-CN" altLang="en-US" smtClean="0"/>
              <a:pPr/>
              <a:t>2016/9/9</a:t>
            </a:fld>
            <a:endParaRPr lang="zh-CN" altLang="en-US"/>
          </a:p>
        </p:txBody>
      </p:sp>
      <p:sp>
        <p:nvSpPr>
          <p:cNvPr id="6" name="页脚占位符 5"/>
          <p:cNvSpPr>
            <a:spLocks noGrp="1"/>
          </p:cNvSpPr>
          <p:nvPr>
            <p:ph type="ftr" sz="quarter" idx="11"/>
          </p:nvPr>
        </p:nvSpPr>
        <p:spPr>
          <a:xfrm>
            <a:off x="2285984" y="6492876"/>
            <a:ext cx="2643206" cy="365125"/>
          </a:xfrm>
        </p:spPr>
        <p:txBody>
          <a:bodyPr/>
          <a:lstStyle/>
          <a:p>
            <a:endParaRPr lang="zh-CN" altLang="en-US"/>
          </a:p>
        </p:txBody>
      </p:sp>
      <p:sp>
        <p:nvSpPr>
          <p:cNvPr id="7" name="灯片编号占位符 6"/>
          <p:cNvSpPr>
            <a:spLocks noGrp="1"/>
          </p:cNvSpPr>
          <p:nvPr>
            <p:ph type="sldNum" sz="quarter" idx="12"/>
          </p:nvPr>
        </p:nvSpPr>
        <p:spPr>
          <a:xfrm>
            <a:off x="683073" y="5347005"/>
            <a:ext cx="871200" cy="871200"/>
          </a:xfrm>
          <a:prstGeom prst="rtTriangle">
            <a:avLst/>
          </a:prstGeom>
          <a:noFill/>
        </p:spPr>
        <p:style>
          <a:lnRef idx="2">
            <a:schemeClr val="accent1"/>
          </a:lnRef>
          <a:fillRef idx="1">
            <a:schemeClr val="lt1"/>
          </a:fillRef>
          <a:effectRef idx="0">
            <a:schemeClr val="accent1"/>
          </a:effectRef>
          <a:fontRef idx="minor">
            <a:schemeClr val="dk1"/>
          </a:fontRef>
        </p:style>
        <p:txBody>
          <a:bodyPr/>
          <a:lstStyle/>
          <a:p>
            <a:fld id="{0C913308-F349-4B6D-A68A-DD1791B4A57B}" type="slidenum">
              <a:rPr lang="zh-CN" altLang="en-US" smtClean="0"/>
              <a:pPr/>
              <a:t>‹#›</a:t>
            </a:fld>
            <a:endParaRPr lang="zh-CN" altLang="en-US"/>
          </a:p>
        </p:txBody>
      </p:sp>
      <p:pic>
        <p:nvPicPr>
          <p:cNvPr id="9" name="图片 8"/>
          <p:cNvPicPr>
            <a:picLocks noChangeAspect="1"/>
          </p:cNvPicPr>
          <p:nvPr/>
        </p:nvPicPr>
        <p:blipFill>
          <a:blip r:embed="rId3" cstate="print">
            <a:duotone>
              <a:schemeClr val="bg2"/>
              <a:srgbClr val="FFF1C1"/>
            </a:duotone>
          </a:blip>
          <a:stretch>
            <a:fillRect/>
          </a:stretch>
        </p:blipFill>
        <p:spPr>
          <a:xfrm>
            <a:off x="8135907" y="0"/>
            <a:ext cx="1008093" cy="142873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7776000" cy="1143000"/>
          </a:xfrm>
          <a:prstGeom prst="rect">
            <a:avLst/>
          </a:prstGeom>
        </p:spPr>
        <p:txBody>
          <a:bodyPr vert="horz" rtlCol="0" anchor="ctr">
            <a:normAutofit/>
            <a:scene3d>
              <a:camera prst="orthographicFront"/>
              <a:lightRig rig="soft" dir="t"/>
            </a:scene3d>
            <a:sp3d prstMaterial="matte">
              <a:bevelT w="12700" h="12700"/>
            </a:sp3d>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525963"/>
          </a:xfrm>
          <a:prstGeom prst="rect">
            <a:avLst/>
          </a:prstGeom>
        </p:spPr>
        <p:txBody>
          <a:bodyPr vert="horz" rtlCol="0">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274320" rtlCol="0" anchor="ctr"/>
          <a:lstStyle>
            <a:lvl1pPr algn="l" eaLnBrk="1" latinLnBrk="0" hangingPunct="1">
              <a:defRPr kumimoji="0" sz="1200">
                <a:solidFill>
                  <a:schemeClr val="tx1"/>
                </a:solidFill>
              </a:defRPr>
            </a:lvl1pPr>
          </a:lstStyle>
          <a:p>
            <a:fld id="{530820CF-B880-4189-942D-D702A7CBA730}" type="datetimeFigureOut">
              <a:rPr lang="zh-CN" altLang="en-US" smtClean="0"/>
              <a:pPr/>
              <a:t>2016/9/9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rtlCol="0" anchor="ctr"/>
          <a:lstStyle>
            <a:lvl1pPr algn="ctr" eaLnBrk="1" latinLnBrk="0" hangingPunct="1">
              <a:defRPr kumimoji="0" sz="1200">
                <a:solidFill>
                  <a:schemeClr val="tx1"/>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45720" tIns="45720" rIns="45720" rtlCol="0" anchor="ctr"/>
          <a:lstStyle>
            <a:lvl1pPr algn="r" eaLnBrk="1" latinLnBrk="0" hangingPunct="1">
              <a:defRPr kumimoji="0" sz="1200">
                <a:solidFill>
                  <a:schemeClr val="tx1"/>
                </a:solidFill>
              </a:defRPr>
            </a:lvl1pPr>
          </a:lstStyle>
          <a:p>
            <a:fld id="{0C913308-F349-4B6D-A68A-DD1791B4A57B}" type="slidenum">
              <a:rPr lang="zh-CN" altLang="en-US" smtClean="0"/>
              <a:pPr/>
              <a:t>‹#›</a:t>
            </a:fld>
            <a:endParaRPr lang="zh-CN" alt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lang="zh-CN" altLang="en-US" sz="4400" b="0" kern="1200" spc="50" dirty="0">
          <a:ln w="12700">
            <a:noFill/>
            <a:prstDash val="solid"/>
          </a:ln>
          <a:solidFill>
            <a:schemeClr val="accent4"/>
          </a:solidFill>
          <a:effectLst>
            <a:outerShdw blurRad="38100" dist="20320" dir="2700000" algn="tl" rotWithShape="0">
              <a:srgbClr val="000000">
                <a:alpha val="70000"/>
              </a:srgbClr>
            </a:outerShdw>
          </a:effectLst>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60000"/>
        <a:buFont typeface="Wingdings 2"/>
        <a:buChar char=""/>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60000"/>
        <a:buFont typeface="Wingdings 2"/>
        <a:buChar char=""/>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6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6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04.gif"/><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 Target="slide39.xml"/><Relationship Id="rId1" Type="http://schemas.openxmlformats.org/officeDocument/2006/relationships/slideLayout" Target="../slideLayouts/slideLayout2.xml"/><Relationship Id="rId4" Type="http://schemas.openxmlformats.org/officeDocument/2006/relationships/slide" Target="slide3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hyperlink" Target="http://www.mzdthought.com/tu/zx-18.jpg" TargetMode="Externa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news.163.com/05/1027/12/212ON33F0001rt.html" TargetMode="Externa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6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28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tuku.tech.china.com/history/pic/2005-10-12/2024241_085948050.jpg" TargetMode="Externa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中国近现代史纲要</a:t>
            </a:r>
            <a:endParaRPr lang="zh-CN" altLang="en-US" dirty="0"/>
          </a:p>
        </p:txBody>
      </p:sp>
      <p:sp>
        <p:nvSpPr>
          <p:cNvPr id="3" name="副标题 2"/>
          <p:cNvSpPr>
            <a:spLocks noGrp="1"/>
          </p:cNvSpPr>
          <p:nvPr>
            <p:ph type="subTitle" idx="1"/>
          </p:nvPr>
        </p:nvSpPr>
        <p:spPr>
          <a:xfrm>
            <a:off x="1475656" y="4005064"/>
            <a:ext cx="6100534" cy="1740989"/>
          </a:xfrm>
        </p:spPr>
        <p:txBody>
          <a:bodyPr/>
          <a:lstStyle/>
          <a:p>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dirty="0" smtClean="0"/>
              <a:t>两条主线：</a:t>
            </a:r>
            <a:endParaRPr dirty="0"/>
          </a:p>
        </p:txBody>
      </p:sp>
      <p:sp>
        <p:nvSpPr>
          <p:cNvPr id="14339" name="内容占位符 2"/>
          <p:cNvSpPr>
            <a:spLocks noGrp="1"/>
          </p:cNvSpPr>
          <p:nvPr>
            <p:ph idx="1"/>
          </p:nvPr>
        </p:nvSpPr>
        <p:spPr/>
        <p:txBody>
          <a:bodyPr/>
          <a:lstStyle/>
          <a:p>
            <a:pPr>
              <a:defRPr/>
            </a:pPr>
            <a:r>
              <a:rPr lang="zh-CN" altLang="en-US" dirty="0" smtClean="0">
                <a:latin typeface="+mj-ea"/>
                <a:ea typeface="+mj-ea"/>
              </a:rPr>
              <a:t>主线一：衰落</a:t>
            </a:r>
            <a:endParaRPr lang="en-US" altLang="zh-CN" dirty="0" smtClean="0">
              <a:latin typeface="+mj-ea"/>
              <a:ea typeface="+mj-ea"/>
            </a:endParaRPr>
          </a:p>
          <a:p>
            <a:pPr>
              <a:defRPr/>
            </a:pPr>
            <a:endParaRPr lang="en-US" altLang="zh-CN" dirty="0" smtClean="0"/>
          </a:p>
          <a:p>
            <a:pPr>
              <a:defRPr/>
            </a:pPr>
            <a:r>
              <a:rPr lang="zh-CN" altLang="en-US" dirty="0" smtClean="0">
                <a:latin typeface="+mj-ea"/>
                <a:ea typeface="+mj-ea"/>
              </a:rPr>
              <a:t>主线二：抗争</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洋务运动虽然引进了资本主义生产方式，为中国近代化开启了道路，但是其本质还是地主阶级的自救运动。它不可能担负起在中国发展资本主义的使命，也不可能使中国真正富强起来。</a:t>
            </a:r>
            <a:endParaRPr lang="en-US" altLang="zh-CN" dirty="0" smtClean="0"/>
          </a:p>
          <a:p>
            <a:endParaRPr lang="en-US" altLang="zh-CN" dirty="0" smtClean="0"/>
          </a:p>
          <a:p>
            <a:r>
              <a:rPr lang="zh-CN" altLang="en-US" dirty="0" smtClean="0"/>
              <a:t>总之，官僚地主阶级的救国方案行不通。</a:t>
            </a:r>
            <a:endParaRPr lang="zh-CN"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李鸿章</a:t>
            </a:r>
            <a:r>
              <a:rPr lang="en-US" altLang="zh-CN" dirty="0" smtClean="0"/>
              <a:t>--</a:t>
            </a:r>
            <a:r>
              <a:rPr lang="zh-CN" altLang="en-US" dirty="0" smtClean="0"/>
              <a:t>权倾一时，谤满天下</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1823-1901</a:t>
            </a:r>
            <a:r>
              <a:rPr lang="zh-CN" altLang="en-US" dirty="0" smtClean="0"/>
              <a:t>，晚清军政重臣，淮军创始人，洋务运动的最主要代表人物，安徽合肥人。曾受业曾国藩门下，</a:t>
            </a:r>
            <a:r>
              <a:rPr lang="en-US" altLang="zh-CN" dirty="0" smtClean="0"/>
              <a:t>1853</a:t>
            </a:r>
            <a:r>
              <a:rPr lang="zh-CN" altLang="en-US" dirty="0" smtClean="0"/>
              <a:t>年受命回籍办团练，多次领兵与太平军作战。从</a:t>
            </a:r>
            <a:r>
              <a:rPr lang="en-US" altLang="zh-CN" dirty="0" smtClean="0"/>
              <a:t>1862</a:t>
            </a:r>
            <a:r>
              <a:rPr lang="zh-CN" altLang="en-US" dirty="0" smtClean="0"/>
              <a:t>年当上江苏巡抚起，李鸿章在晚清社会政治舞台上纵横捭阖，整整活跃了</a:t>
            </a:r>
            <a:r>
              <a:rPr lang="en-US" altLang="zh-CN" dirty="0" smtClean="0"/>
              <a:t>40</a:t>
            </a:r>
            <a:r>
              <a:rPr lang="zh-CN" altLang="en-US" dirty="0" smtClean="0"/>
              <a:t>年。其时间之长、涉及的领域之广、所做的事情之多，是同时代的其他政治人物无法比拟的。从</a:t>
            </a:r>
            <a:r>
              <a:rPr lang="en-US" altLang="zh-CN" dirty="0" smtClean="0"/>
              <a:t>1870</a:t>
            </a:r>
            <a:r>
              <a:rPr lang="zh-CN" altLang="en-US" dirty="0" smtClean="0"/>
              <a:t>年起，在长达</a:t>
            </a:r>
            <a:r>
              <a:rPr lang="en-US" altLang="zh-CN" dirty="0" smtClean="0"/>
              <a:t>25</a:t>
            </a:r>
            <a:r>
              <a:rPr lang="zh-CN" altLang="en-US" dirty="0" smtClean="0"/>
              <a:t>年的时间里一直担任直隶总督兼北洋大臣、文华殿大学士，是清政府高层参与决策、执行决策的重要人物。</a:t>
            </a:r>
            <a:endParaRPr lang="zh-CN" alt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1901</a:t>
            </a:r>
            <a:r>
              <a:rPr lang="zh-CN" altLang="en-US" dirty="0" smtClean="0"/>
              <a:t>年，李鸿章在签订</a:t>
            </a:r>
            <a:r>
              <a:rPr lang="en-US" altLang="zh-CN" dirty="0" smtClean="0"/>
              <a:t>《</a:t>
            </a:r>
            <a:r>
              <a:rPr lang="zh-CN" altLang="en-US" dirty="0" smtClean="0"/>
              <a:t>辛丑条约</a:t>
            </a:r>
            <a:r>
              <a:rPr lang="en-US" altLang="zh-CN" dirty="0" smtClean="0"/>
              <a:t>》</a:t>
            </a:r>
            <a:r>
              <a:rPr lang="zh-CN" altLang="en-US" dirty="0" smtClean="0"/>
              <a:t>后不久屈辱辞世，谥文忠。李鸿章去世后，时人用“权倾一时，谤满天下”来形容他。梁启超在</a:t>
            </a:r>
            <a:r>
              <a:rPr lang="en-US" altLang="zh-CN" dirty="0" smtClean="0"/>
              <a:t>《</a:t>
            </a:r>
            <a:r>
              <a:rPr lang="zh-CN" altLang="en-US" dirty="0" smtClean="0"/>
              <a:t>李鸿章传</a:t>
            </a:r>
            <a:r>
              <a:rPr lang="en-US" altLang="zh-CN" dirty="0" smtClean="0"/>
              <a:t>》</a:t>
            </a:r>
            <a:r>
              <a:rPr lang="zh-CN" altLang="en-US" dirty="0" smtClean="0"/>
              <a:t>中对他评价：“敬李之才”、“惜李之识”、“悲李之遇”。他虽然去世一百多年，但仍是百年沉浮，盖棺不定论。</a:t>
            </a:r>
            <a:endParaRPr lang="zh-CN" alt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arlyao\Desktop\timg.jpg"/>
          <p:cNvPicPr>
            <a:picLocks noChangeAspect="1" noChangeArrowheads="1"/>
          </p:cNvPicPr>
          <p:nvPr/>
        </p:nvPicPr>
        <p:blipFill>
          <a:blip r:embed="rId2" cstate="print"/>
          <a:srcRect/>
          <a:stretch>
            <a:fillRect/>
          </a:stretch>
        </p:blipFill>
        <p:spPr bwMode="auto">
          <a:xfrm>
            <a:off x="-43961" y="0"/>
            <a:ext cx="9231923" cy="68580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李鸿章遗折：</a:t>
            </a:r>
            <a:endParaRPr lang="zh-CN" altLang="en-US" dirty="0"/>
          </a:p>
        </p:txBody>
      </p:sp>
      <p:sp>
        <p:nvSpPr>
          <p:cNvPr id="3" name="内容占位符 2"/>
          <p:cNvSpPr>
            <a:spLocks noGrp="1"/>
          </p:cNvSpPr>
          <p:nvPr>
            <p:ph idx="1"/>
          </p:nvPr>
        </p:nvSpPr>
        <p:spPr/>
        <p:txBody>
          <a:bodyPr>
            <a:normAutofit fontScale="92500" lnSpcReduction="20000"/>
          </a:bodyPr>
          <a:lstStyle/>
          <a:p>
            <a:r>
              <a:rPr lang="zh-CN" altLang="en-US" dirty="0" smtClean="0"/>
              <a:t>伏念臣受知最早，蒙恩最深，每念时局艰危，不敢自称衰病，惟冀稍延余息，重睹中兴。赍志以终，殁身难暝。现值京师初复，銮辂未归，和议新成，东事尚棘。根本至计，处处可虞。窃念多难兴邦，殷忧启圣。优读迭次谕旨，举行新政，力图自强。庆亲王等皆臣久经共事之人，此次复同更患难，定能一心协力，翼赞计谟，臣在九原，庶无遗憾。至臣子孙，皆受国厚恩，惟有勖其守身读书，勉图报效。属纩在即，瞻望无时，长辞圣明，无任依恋之至。谨叩谢天恩，伏乞皇太后，皇上圣鉴。谨奏。</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636912"/>
            <a:ext cx="7776000" cy="1143000"/>
          </a:xfrm>
        </p:spPr>
        <p:txBody>
          <a:bodyPr>
            <a:normAutofit/>
          </a:bodyPr>
          <a:lstStyle/>
          <a:p>
            <a:r>
              <a:rPr lang="zh-CN" altLang="en-US" dirty="0" smtClean="0"/>
              <a:t>五、戊戌变法（百日维新）</a:t>
            </a:r>
            <a:endParaRPr lang="zh-CN" altLang="en-US"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23528" y="908720"/>
            <a:ext cx="8363272" cy="5217443"/>
          </a:xfrm>
        </p:spPr>
        <p:txBody>
          <a:bodyPr>
            <a:normAutofit fontScale="92500"/>
          </a:bodyPr>
          <a:lstStyle/>
          <a:p>
            <a:r>
              <a:rPr lang="zh-CN" altLang="en-US" dirty="0" smtClean="0"/>
              <a:t>戊戌变法，又称百日维新，是指</a:t>
            </a:r>
            <a:r>
              <a:rPr lang="en-US" altLang="zh-CN" dirty="0" smtClean="0"/>
              <a:t>1898</a:t>
            </a:r>
            <a:r>
              <a:rPr lang="zh-CN" altLang="en-US" dirty="0" smtClean="0"/>
              <a:t>年</a:t>
            </a:r>
            <a:r>
              <a:rPr lang="en-US" altLang="zh-CN" dirty="0" smtClean="0"/>
              <a:t>6</a:t>
            </a:r>
            <a:r>
              <a:rPr lang="zh-CN" altLang="en-US" dirty="0" smtClean="0"/>
              <a:t>月</a:t>
            </a:r>
            <a:r>
              <a:rPr lang="en-US" altLang="zh-CN" dirty="0" smtClean="0"/>
              <a:t>11</a:t>
            </a:r>
            <a:r>
              <a:rPr lang="zh-CN" altLang="en-US" dirty="0" smtClean="0"/>
              <a:t>日至</a:t>
            </a:r>
            <a:r>
              <a:rPr lang="en-US" altLang="zh-CN" dirty="0" smtClean="0"/>
              <a:t>9</a:t>
            </a:r>
            <a:r>
              <a:rPr lang="zh-CN" altLang="en-US" dirty="0" smtClean="0"/>
              <a:t>月</a:t>
            </a:r>
            <a:r>
              <a:rPr lang="en-US" altLang="zh-CN" dirty="0" smtClean="0"/>
              <a:t>21</a:t>
            </a:r>
            <a:r>
              <a:rPr lang="zh-CN" altLang="en-US" dirty="0" smtClean="0"/>
              <a:t>日以康有为、梁启超为主的维新派人士通过光绪帝进行倡导学习西方，提倡科学文化，改革政治、教育制度，发展农、工、商业等的政治改良运动。但戊戌变法因损害到以慈禧太后为首的守旧派的利益所以遭到强烈抵制与反对，</a:t>
            </a:r>
            <a:r>
              <a:rPr lang="en-US" altLang="zh-CN" dirty="0" smtClean="0"/>
              <a:t>1898</a:t>
            </a:r>
            <a:r>
              <a:rPr lang="zh-CN" altLang="en-US" dirty="0" smtClean="0"/>
              <a:t>年</a:t>
            </a:r>
            <a:r>
              <a:rPr lang="en-US" altLang="zh-CN" dirty="0" smtClean="0"/>
              <a:t>9</a:t>
            </a:r>
            <a:r>
              <a:rPr lang="zh-CN" altLang="en-US" dirty="0" smtClean="0"/>
              <a:t>月</a:t>
            </a:r>
            <a:r>
              <a:rPr lang="en-US" altLang="zh-CN" dirty="0" smtClean="0"/>
              <a:t>21</a:t>
            </a:r>
            <a:r>
              <a:rPr lang="zh-CN" altLang="en-US" dirty="0" smtClean="0"/>
              <a:t>日慈禧太后等发动戊戌政变，光绪帝被囚至中南海瀛台，维新派的康有为、梁启超分别逃往法国、日本，谭嗣同、康广仁、林旭、杨深秀、杨锐、刘光第共</a:t>
            </a:r>
            <a:r>
              <a:rPr lang="en-US" altLang="zh-CN" dirty="0" smtClean="0"/>
              <a:t>6</a:t>
            </a:r>
            <a:r>
              <a:rPr lang="zh-CN" altLang="en-US" dirty="0" smtClean="0"/>
              <a:t>君子被杀，历时</a:t>
            </a:r>
            <a:r>
              <a:rPr lang="en-US" altLang="zh-CN" dirty="0" smtClean="0"/>
              <a:t>103</a:t>
            </a:r>
            <a:r>
              <a:rPr lang="zh-CN" altLang="en-US" dirty="0" smtClean="0"/>
              <a:t>天的变法失败。</a:t>
            </a:r>
            <a:endParaRPr lang="zh-CN" alt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（一）背景：空前民族危机下的救亡改革运动</a:t>
            </a:r>
          </a:p>
        </p:txBody>
      </p:sp>
      <p:sp>
        <p:nvSpPr>
          <p:cNvPr id="3" name="内容占位符 2"/>
          <p:cNvSpPr>
            <a:spLocks noGrp="1"/>
          </p:cNvSpPr>
          <p:nvPr>
            <p:ph idx="1"/>
          </p:nvPr>
        </p:nvSpPr>
        <p:spPr/>
        <p:txBody>
          <a:bodyPr>
            <a:normAutofit/>
          </a:bodyPr>
          <a:lstStyle/>
          <a:p>
            <a:r>
              <a:rPr lang="zh-CN" altLang="en-US" b="1" dirty="0" smtClean="0"/>
              <a:t>甲午战争后空前严重的民族危机（</a:t>
            </a:r>
            <a:r>
              <a:rPr lang="en-US" altLang="zh-CN" b="1" dirty="0" smtClean="0"/>
              <a:t>《</a:t>
            </a:r>
            <a:r>
              <a:rPr lang="zh-CN" altLang="en-US" b="1" dirty="0" smtClean="0"/>
              <a:t>马关条约</a:t>
            </a:r>
            <a:r>
              <a:rPr lang="en-US" altLang="zh-CN" b="1" dirty="0" smtClean="0"/>
              <a:t>》</a:t>
            </a:r>
            <a:r>
              <a:rPr lang="zh-CN" altLang="en-US" b="1" dirty="0" smtClean="0"/>
              <a:t>、租借地、势力范围、瓜分危机）</a:t>
            </a:r>
          </a:p>
          <a:p>
            <a:r>
              <a:rPr lang="zh-CN" altLang="en-US" b="1" dirty="0" smtClean="0"/>
              <a:t>资产阶级维新派知识分子的改革要求，从救亡图存到维新变法。要求改革政治制度。</a:t>
            </a:r>
          </a:p>
          <a:p>
            <a:r>
              <a:rPr lang="zh-CN" altLang="en-US" b="1" dirty="0" smtClean="0"/>
              <a:t>维新派代表人物：康有为、梁启超、谭嗣同、严复。</a:t>
            </a:r>
          </a:p>
          <a:p>
            <a:endParaRPr lang="zh-CN" altLang="en-US" b="1"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0800000" flipV="1">
            <a:off x="6156176" y="1162780"/>
            <a:ext cx="2771800" cy="3539430"/>
          </a:xfrm>
          <a:prstGeom prst="rect">
            <a:avLst/>
          </a:prstGeom>
          <a:noFill/>
        </p:spPr>
        <p:txBody>
          <a:bodyPr wrap="square" rtlCol="0">
            <a:spAutoFit/>
          </a:bodyPr>
          <a:lstStyle/>
          <a:p>
            <a:r>
              <a:rPr lang="zh-CN" altLang="en-US" sz="2800" dirty="0" smtClean="0"/>
              <a:t>此图为清末一位爱国人士所画。图中熊代表俄国；虎代表英国；蛙代表法国；肠代表德国；鹰代表美国；日代表日本。</a:t>
            </a:r>
            <a:endParaRPr lang="zh-CN" altLang="en-US" sz="2800" dirty="0"/>
          </a:p>
        </p:txBody>
      </p:sp>
      <p:pic>
        <p:nvPicPr>
          <p:cNvPr id="18434" name="Picture 2" descr="http://img.ycwb.com/culture/attachement/jpg/site2/20111125/002511e1df691039a35735.jpg"/>
          <p:cNvPicPr>
            <a:picLocks noChangeAspect="1" noChangeArrowheads="1"/>
          </p:cNvPicPr>
          <p:nvPr/>
        </p:nvPicPr>
        <p:blipFill>
          <a:blip r:embed="rId2" cstate="print"/>
          <a:srcRect/>
          <a:stretch>
            <a:fillRect/>
          </a:stretch>
        </p:blipFill>
        <p:spPr bwMode="auto">
          <a:xfrm>
            <a:off x="0" y="0"/>
            <a:ext cx="5868144" cy="6918668"/>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21"/>
          <p:cNvPicPr>
            <a:picLocks noChangeAspect="1" noChangeArrowheads="1"/>
          </p:cNvPicPr>
          <p:nvPr/>
        </p:nvPicPr>
        <p:blipFill>
          <a:blip r:embed="rId2" cstate="print"/>
          <a:srcRect/>
          <a:stretch>
            <a:fillRect/>
          </a:stretch>
        </p:blipFill>
        <p:spPr>
          <a:xfrm>
            <a:off x="179512" y="0"/>
            <a:ext cx="4320480" cy="6880964"/>
          </a:xfrm>
          <a:prstGeom prst="rect">
            <a:avLst/>
          </a:prstGeom>
          <a:noFill/>
          <a:ln/>
        </p:spPr>
      </p:pic>
      <p:pic>
        <p:nvPicPr>
          <p:cNvPr id="3" name="Picture 4" descr="1022"/>
          <p:cNvPicPr>
            <a:picLocks noChangeAspect="1" noChangeArrowheads="1"/>
          </p:cNvPicPr>
          <p:nvPr/>
        </p:nvPicPr>
        <p:blipFill>
          <a:blip r:embed="rId3" cstate="print"/>
          <a:srcRect/>
          <a:stretch>
            <a:fillRect/>
          </a:stretch>
        </p:blipFill>
        <p:spPr>
          <a:xfrm>
            <a:off x="4644008" y="0"/>
            <a:ext cx="4499992"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ou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dirty="0" smtClean="0"/>
              <a:t>主要内容：</a:t>
            </a:r>
            <a:endParaRPr dirty="0"/>
          </a:p>
        </p:txBody>
      </p:sp>
      <p:sp>
        <p:nvSpPr>
          <p:cNvPr id="15363" name="内容占位符 2"/>
          <p:cNvSpPr>
            <a:spLocks noGrp="1"/>
          </p:cNvSpPr>
          <p:nvPr>
            <p:ph idx="1"/>
          </p:nvPr>
        </p:nvSpPr>
        <p:spPr/>
        <p:txBody>
          <a:bodyPr/>
          <a:lstStyle/>
          <a:p>
            <a:pPr>
              <a:defRPr/>
            </a:pPr>
            <a:r>
              <a:rPr lang="zh-CN" altLang="en-US" dirty="0" smtClean="0">
                <a:latin typeface="+mj-ea"/>
                <a:ea typeface="+mj-ea"/>
              </a:rPr>
              <a:t>主线一：衰落</a:t>
            </a:r>
            <a:endParaRPr lang="en-US" altLang="zh-CN" dirty="0" smtClean="0">
              <a:latin typeface="+mj-ea"/>
              <a:ea typeface="+mj-ea"/>
            </a:endParaRPr>
          </a:p>
          <a:p>
            <a:pPr>
              <a:defRPr/>
            </a:pPr>
            <a:r>
              <a:rPr lang="zh-CN" altLang="en-US" dirty="0" smtClean="0">
                <a:latin typeface="楷体" pitchFamily="49" charset="-122"/>
                <a:ea typeface="楷体" pitchFamily="49" charset="-122"/>
              </a:rPr>
              <a:t> 鸦片战争前的中国与世界</a:t>
            </a:r>
            <a:endParaRPr lang="en-US" altLang="zh-CN" dirty="0" smtClean="0">
              <a:latin typeface="楷体" pitchFamily="49" charset="-122"/>
              <a:ea typeface="楷体" pitchFamily="49" charset="-122"/>
            </a:endParaRPr>
          </a:p>
          <a:p>
            <a:pPr>
              <a:defRPr/>
            </a:pPr>
            <a:r>
              <a:rPr lang="zh-CN" altLang="en-US" dirty="0" smtClean="0">
                <a:latin typeface="楷体" pitchFamily="49" charset="-122"/>
                <a:ea typeface="楷体" pitchFamily="49" charset="-122"/>
              </a:rPr>
              <a:t> 外国资本主义入侵与中国社会性质的变化</a:t>
            </a:r>
            <a:endParaRPr lang="en-US" altLang="zh-CN" dirty="0" smtClean="0">
              <a:latin typeface="楷体" pitchFamily="49" charset="-122"/>
              <a:ea typeface="楷体" pitchFamily="49" charset="-122"/>
            </a:endParaRPr>
          </a:p>
          <a:p>
            <a:pPr>
              <a:defRPr/>
            </a:pPr>
            <a:r>
              <a:rPr lang="zh-CN" altLang="en-US" dirty="0" smtClean="0">
                <a:latin typeface="楷体" pitchFamily="49" charset="-122"/>
                <a:ea typeface="楷体" pitchFamily="49" charset="-122"/>
              </a:rPr>
              <a:t> 近代中国的主要矛盾和历史任务</a:t>
            </a:r>
            <a:endParaRPr lang="en-US" altLang="zh-CN" dirty="0" smtClean="0">
              <a:latin typeface="楷体" pitchFamily="49" charset="-122"/>
              <a:ea typeface="楷体" pitchFamily="49" charset="-122"/>
            </a:endParaRPr>
          </a:p>
          <a:p>
            <a:pPr>
              <a:defRPr/>
            </a:pPr>
            <a:r>
              <a:rPr lang="zh-CN" altLang="en-US" dirty="0" smtClean="0">
                <a:latin typeface="+mj-ea"/>
                <a:ea typeface="+mj-ea"/>
              </a:rPr>
              <a:t>主线二：抗争</a:t>
            </a:r>
            <a:endParaRPr lang="en-US" altLang="zh-CN" dirty="0" smtClean="0">
              <a:latin typeface="+mj-ea"/>
              <a:ea typeface="+mj-ea"/>
            </a:endParaRPr>
          </a:p>
          <a:p>
            <a:pPr>
              <a:defRPr/>
            </a:pPr>
            <a:r>
              <a:rPr lang="zh-CN" altLang="en-US" dirty="0" smtClean="0">
                <a:latin typeface="楷体" pitchFamily="49" charset="-122"/>
                <a:ea typeface="楷体" pitchFamily="49" charset="-122"/>
              </a:rPr>
              <a:t> 中国人民的反抗与求索</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SC01125"/>
          <p:cNvPicPr>
            <a:picLocks noChangeAspect="1" noChangeArrowheads="1"/>
          </p:cNvPicPr>
          <p:nvPr/>
        </p:nvPicPr>
        <p:blipFill>
          <a:blip r:embed="rId2" cstate="print"/>
          <a:srcRect/>
          <a:stretch>
            <a:fillRect/>
          </a:stretch>
        </p:blipFill>
        <p:spPr>
          <a:xfrm>
            <a:off x="0" y="0"/>
            <a:ext cx="4408429" cy="5877272"/>
          </a:xfrm>
          <a:prstGeom prst="rect">
            <a:avLst/>
          </a:prstGeom>
          <a:noFill/>
          <a:ln/>
        </p:spPr>
      </p:pic>
      <p:pic>
        <p:nvPicPr>
          <p:cNvPr id="3" name="Picture 4" descr="5"/>
          <p:cNvPicPr>
            <a:picLocks noChangeAspect="1" noChangeArrowheads="1"/>
          </p:cNvPicPr>
          <p:nvPr/>
        </p:nvPicPr>
        <p:blipFill>
          <a:blip r:embed="rId3" cstate="print"/>
          <a:srcRect/>
          <a:stretch>
            <a:fillRect/>
          </a:stretch>
        </p:blipFill>
        <p:spPr>
          <a:xfrm>
            <a:off x="4565248" y="0"/>
            <a:ext cx="4578752" cy="5589240"/>
          </a:xfrm>
          <a:prstGeom prst="rect">
            <a:avLst/>
          </a:prstGeom>
          <a:noFill/>
          <a:ln/>
        </p:spPr>
      </p:pic>
      <p:sp>
        <p:nvSpPr>
          <p:cNvPr id="4" name="TextBox 3"/>
          <p:cNvSpPr txBox="1"/>
          <p:nvPr/>
        </p:nvSpPr>
        <p:spPr>
          <a:xfrm>
            <a:off x="1259632" y="6093296"/>
            <a:ext cx="1261884" cy="523220"/>
          </a:xfrm>
          <a:prstGeom prst="rect">
            <a:avLst/>
          </a:prstGeom>
          <a:noFill/>
        </p:spPr>
        <p:txBody>
          <a:bodyPr wrap="none" rtlCol="0">
            <a:spAutoFit/>
          </a:bodyPr>
          <a:lstStyle/>
          <a:p>
            <a:r>
              <a:rPr lang="zh-CN" altLang="en-US" sz="2800" dirty="0" smtClean="0"/>
              <a:t>光绪帝</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29"/>
          <p:cNvPicPr>
            <a:picLocks noChangeAspect="1" noChangeArrowheads="1"/>
          </p:cNvPicPr>
          <p:nvPr/>
        </p:nvPicPr>
        <p:blipFill>
          <a:blip r:embed="rId2" cstate="print"/>
          <a:srcRect/>
          <a:stretch>
            <a:fillRect/>
          </a:stretch>
        </p:blipFill>
        <p:spPr>
          <a:xfrm>
            <a:off x="0" y="0"/>
            <a:ext cx="9199850"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r>
            <a:br>
              <a:rPr lang="en-US" altLang="zh-CN" dirty="0" smtClean="0"/>
            </a:br>
            <a:r>
              <a:rPr lang="zh-CN" altLang="en-US" dirty="0" smtClean="0"/>
              <a:t>（二）活动方式</a:t>
            </a:r>
            <a:r>
              <a:rPr lang="en-US" altLang="zh-CN" dirty="0" smtClean="0"/>
              <a:t/>
            </a:r>
            <a:br>
              <a:rPr lang="en-US" altLang="zh-CN" dirty="0" smtClean="0"/>
            </a:br>
            <a:endParaRPr lang="zh-CN" altLang="en-US" dirty="0"/>
          </a:p>
        </p:txBody>
      </p:sp>
      <p:sp>
        <p:nvSpPr>
          <p:cNvPr id="3" name="内容占位符 2"/>
          <p:cNvSpPr>
            <a:spLocks noGrp="1"/>
          </p:cNvSpPr>
          <p:nvPr>
            <p:ph idx="1"/>
          </p:nvPr>
        </p:nvSpPr>
        <p:spPr/>
        <p:txBody>
          <a:bodyPr>
            <a:normAutofit lnSpcReduction="10000"/>
          </a:bodyPr>
          <a:lstStyle/>
          <a:p>
            <a:r>
              <a:rPr lang="zh-CN" altLang="en-US" dirty="0" smtClean="0"/>
              <a:t>向皇帝上书 ：康有为先后七次上书 </a:t>
            </a:r>
            <a:endParaRPr lang="en-US" altLang="zh-CN" dirty="0" smtClean="0"/>
          </a:p>
          <a:p>
            <a:r>
              <a:rPr lang="zh-CN" altLang="en-US" dirty="0" smtClean="0"/>
              <a:t>著书立说 ：康有为</a:t>
            </a:r>
            <a:r>
              <a:rPr lang="en-US" altLang="zh-CN" dirty="0" smtClean="0"/>
              <a:t>《</a:t>
            </a:r>
            <a:r>
              <a:rPr lang="zh-CN" altLang="en-US" dirty="0" smtClean="0"/>
              <a:t>新学伪经考</a:t>
            </a:r>
            <a:r>
              <a:rPr lang="en-US" altLang="zh-CN" dirty="0" smtClean="0"/>
              <a:t>》</a:t>
            </a:r>
            <a:r>
              <a:rPr lang="zh-CN" altLang="en-US" dirty="0" smtClean="0"/>
              <a:t>、</a:t>
            </a:r>
            <a:r>
              <a:rPr lang="en-US" altLang="zh-CN" dirty="0" smtClean="0"/>
              <a:t>《</a:t>
            </a:r>
            <a:r>
              <a:rPr lang="zh-CN" altLang="en-US" dirty="0" smtClean="0"/>
              <a:t>孔子改制考</a:t>
            </a:r>
            <a:r>
              <a:rPr lang="en-US" altLang="zh-CN" dirty="0" smtClean="0"/>
              <a:t>》</a:t>
            </a:r>
            <a:r>
              <a:rPr lang="zh-CN" altLang="en-US" dirty="0" smtClean="0"/>
              <a:t>，梁启超</a:t>
            </a:r>
            <a:r>
              <a:rPr lang="en-US" altLang="zh-CN" dirty="0" smtClean="0"/>
              <a:t>《</a:t>
            </a:r>
            <a:r>
              <a:rPr lang="zh-CN" altLang="en-US" dirty="0" smtClean="0"/>
              <a:t>变法通议</a:t>
            </a:r>
            <a:r>
              <a:rPr lang="en-US" altLang="zh-CN" dirty="0" smtClean="0"/>
              <a:t>》</a:t>
            </a:r>
            <a:r>
              <a:rPr lang="zh-CN" altLang="en-US" dirty="0" smtClean="0"/>
              <a:t>，谭嗣同</a:t>
            </a:r>
            <a:r>
              <a:rPr lang="en-US" altLang="zh-CN" dirty="0" smtClean="0"/>
              <a:t>《</a:t>
            </a:r>
            <a:r>
              <a:rPr lang="zh-CN" altLang="en-US" dirty="0" smtClean="0"/>
              <a:t>仁学</a:t>
            </a:r>
            <a:r>
              <a:rPr lang="en-US" altLang="zh-CN" dirty="0" smtClean="0"/>
              <a:t>》</a:t>
            </a:r>
            <a:r>
              <a:rPr lang="zh-CN" altLang="en-US" dirty="0" smtClean="0"/>
              <a:t>，严复翻译赫胥黎的</a:t>
            </a:r>
            <a:r>
              <a:rPr lang="en-US" altLang="zh-CN" dirty="0" smtClean="0"/>
              <a:t>《</a:t>
            </a:r>
            <a:r>
              <a:rPr lang="zh-CN" altLang="en-US" dirty="0" smtClean="0"/>
              <a:t>天演论</a:t>
            </a:r>
            <a:r>
              <a:rPr lang="en-US" altLang="zh-CN" dirty="0" smtClean="0"/>
              <a:t>》</a:t>
            </a:r>
          </a:p>
          <a:p>
            <a:r>
              <a:rPr lang="zh-CN" altLang="en-US" dirty="0" smtClean="0"/>
              <a:t>介绍国外变法经验：康有为</a:t>
            </a:r>
            <a:r>
              <a:rPr lang="en-US" altLang="zh-CN" dirty="0" smtClean="0"/>
              <a:t>《</a:t>
            </a:r>
            <a:r>
              <a:rPr lang="zh-CN" altLang="en-US" dirty="0" smtClean="0"/>
              <a:t>日本变政考</a:t>
            </a:r>
            <a:r>
              <a:rPr lang="en-US" altLang="zh-CN" dirty="0" smtClean="0"/>
              <a:t>》《</a:t>
            </a:r>
            <a:r>
              <a:rPr lang="zh-CN" altLang="en-US" dirty="0" smtClean="0"/>
              <a:t>俄彼得变政记</a:t>
            </a:r>
            <a:r>
              <a:rPr lang="en-US" altLang="zh-CN" dirty="0" smtClean="0"/>
              <a:t>》</a:t>
            </a:r>
            <a:endParaRPr lang="zh-CN" altLang="en-US" dirty="0" smtClean="0"/>
          </a:p>
          <a:p>
            <a:r>
              <a:rPr lang="zh-CN" altLang="en-US" dirty="0" smtClean="0"/>
              <a:t>组织学会：强学会</a:t>
            </a:r>
          </a:p>
          <a:p>
            <a:r>
              <a:rPr lang="zh-CN" altLang="en-US" dirty="0" smtClean="0"/>
              <a:t>创办报刊：</a:t>
            </a:r>
            <a:r>
              <a:rPr lang="en-US" altLang="zh-CN" dirty="0" smtClean="0"/>
              <a:t>《</a:t>
            </a:r>
            <a:r>
              <a:rPr lang="zh-CN" altLang="en-US" dirty="0" smtClean="0"/>
              <a:t>时务报</a:t>
            </a:r>
            <a:r>
              <a:rPr lang="en-US" altLang="zh-CN" dirty="0" smtClean="0"/>
              <a:t>》</a:t>
            </a:r>
            <a:r>
              <a:rPr lang="zh-CN" altLang="en-US" dirty="0" smtClean="0"/>
              <a:t>、</a:t>
            </a:r>
            <a:r>
              <a:rPr lang="en-US" altLang="zh-CN" dirty="0" smtClean="0"/>
              <a:t>《</a:t>
            </a:r>
            <a:r>
              <a:rPr lang="zh-CN" altLang="en-US" dirty="0" smtClean="0"/>
              <a:t>国闻报</a:t>
            </a:r>
            <a:r>
              <a:rPr lang="en-US" altLang="zh-CN" dirty="0" smtClean="0"/>
              <a:t>》</a:t>
            </a:r>
            <a:r>
              <a:rPr lang="zh-CN" altLang="en-US" dirty="0" smtClean="0"/>
              <a:t>、</a:t>
            </a:r>
            <a:r>
              <a:rPr lang="en-US" altLang="zh-CN" dirty="0" smtClean="0"/>
              <a:t>《</a:t>
            </a:r>
            <a:r>
              <a:rPr lang="zh-CN" altLang="en-US" dirty="0" smtClean="0"/>
              <a:t>湘报</a:t>
            </a:r>
            <a:r>
              <a:rPr lang="en-US" altLang="zh-CN" dirty="0" smtClean="0"/>
              <a:t>》</a:t>
            </a:r>
            <a:endParaRPr lang="zh-CN" altLang="en-US" dirty="0" smtClean="0"/>
          </a:p>
          <a:p>
            <a:pPr>
              <a:buNone/>
            </a:pPr>
            <a:endParaRPr lang="zh-CN" alt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33"/>
          <p:cNvPicPr>
            <a:picLocks noChangeAspect="1" noChangeArrowheads="1"/>
          </p:cNvPicPr>
          <p:nvPr/>
        </p:nvPicPr>
        <p:blipFill>
          <a:blip r:embed="rId2" cstate="print"/>
          <a:srcRect/>
          <a:stretch>
            <a:fillRect/>
          </a:stretch>
        </p:blipFill>
        <p:spPr>
          <a:xfrm>
            <a:off x="0" y="0"/>
            <a:ext cx="4572000" cy="6858000"/>
          </a:xfrm>
          <a:prstGeom prst="rect">
            <a:avLst/>
          </a:prstGeom>
          <a:noFill/>
          <a:ln/>
        </p:spPr>
      </p:pic>
      <p:sp>
        <p:nvSpPr>
          <p:cNvPr id="4" name="TextBox 3"/>
          <p:cNvSpPr txBox="1"/>
          <p:nvPr/>
        </p:nvSpPr>
        <p:spPr>
          <a:xfrm>
            <a:off x="5580112" y="2060848"/>
            <a:ext cx="2880320" cy="2246769"/>
          </a:xfrm>
          <a:prstGeom prst="rect">
            <a:avLst/>
          </a:prstGeom>
          <a:noFill/>
        </p:spPr>
        <p:txBody>
          <a:bodyPr wrap="square" rtlCol="0">
            <a:spAutoFit/>
          </a:bodyPr>
          <a:lstStyle/>
          <a:p>
            <a:r>
              <a:rPr lang="zh-CN" altLang="en-US" sz="2800" dirty="0" smtClean="0"/>
              <a:t>康有为撰</a:t>
            </a:r>
            <a:r>
              <a:rPr lang="en-US" altLang="zh-CN" sz="2800" dirty="0" smtClean="0"/>
              <a:t>《</a:t>
            </a:r>
            <a:r>
              <a:rPr lang="zh-CN" altLang="en-US" sz="2800" dirty="0" smtClean="0"/>
              <a:t>日本变政考</a:t>
            </a:r>
            <a:r>
              <a:rPr lang="en-US" altLang="zh-CN" sz="2800" dirty="0" smtClean="0"/>
              <a:t>》</a:t>
            </a:r>
            <a:r>
              <a:rPr lang="zh-CN" altLang="en-US" sz="2800" dirty="0" smtClean="0"/>
              <a:t>，送请光绪帝披览，这是进呈原本的一页。</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32"/>
          <p:cNvPicPr>
            <a:picLocks noChangeAspect="1" noChangeArrowheads="1"/>
          </p:cNvPicPr>
          <p:nvPr/>
        </p:nvPicPr>
        <p:blipFill>
          <a:blip r:embed="rId2" cstate="print"/>
          <a:srcRect/>
          <a:stretch>
            <a:fillRect/>
          </a:stretch>
        </p:blipFill>
        <p:spPr>
          <a:xfrm>
            <a:off x="323528" y="148029"/>
            <a:ext cx="8424936" cy="6399201"/>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030"/>
          <p:cNvPicPr>
            <a:picLocks noChangeAspect="1" noChangeArrowheads="1"/>
          </p:cNvPicPr>
          <p:nvPr/>
        </p:nvPicPr>
        <p:blipFill>
          <a:blip r:embed="rId2" cstate="print"/>
          <a:srcRect/>
          <a:stretch>
            <a:fillRect/>
          </a:stretch>
        </p:blipFill>
        <p:spPr>
          <a:xfrm>
            <a:off x="0" y="0"/>
            <a:ext cx="6300192" cy="6791561"/>
          </a:xfrm>
          <a:prstGeom prst="rect">
            <a:avLst/>
          </a:prstGeom>
          <a:noFill/>
          <a:ln/>
        </p:spPr>
      </p:pic>
      <p:sp>
        <p:nvSpPr>
          <p:cNvPr id="3" name="TextBox 2"/>
          <p:cNvSpPr txBox="1"/>
          <p:nvPr/>
        </p:nvSpPr>
        <p:spPr>
          <a:xfrm>
            <a:off x="7308307" y="476672"/>
            <a:ext cx="1292662" cy="5400600"/>
          </a:xfrm>
          <a:prstGeom prst="rect">
            <a:avLst/>
          </a:prstGeom>
          <a:noFill/>
        </p:spPr>
        <p:txBody>
          <a:bodyPr vert="eaVert" wrap="square" rtlCol="0">
            <a:spAutoFit/>
          </a:bodyPr>
          <a:lstStyle/>
          <a:p>
            <a:r>
              <a:rPr lang="zh-CN" altLang="en-US" sz="2400" dirty="0" smtClean="0"/>
              <a:t>严复翻译的</a:t>
            </a:r>
            <a:r>
              <a:rPr lang="en-US" altLang="zh-CN" sz="2400" dirty="0" smtClean="0"/>
              <a:t>《</a:t>
            </a:r>
            <a:r>
              <a:rPr lang="zh-CN" altLang="en-US" sz="2400" dirty="0" smtClean="0"/>
              <a:t>天演论</a:t>
            </a:r>
            <a:r>
              <a:rPr lang="en-US" altLang="zh-CN" sz="2400" dirty="0" smtClean="0"/>
              <a:t>》</a:t>
            </a:r>
            <a:r>
              <a:rPr lang="zh-CN" altLang="en-US" sz="2400" dirty="0" smtClean="0"/>
              <a:t>手稿。</a:t>
            </a:r>
            <a:endParaRPr lang="en-US" altLang="zh-CN" sz="2400" dirty="0" smtClean="0"/>
          </a:p>
          <a:p>
            <a:r>
              <a:rPr lang="en-US" altLang="zh-CN" sz="2400" dirty="0" smtClean="0"/>
              <a:t>《</a:t>
            </a:r>
            <a:r>
              <a:rPr lang="zh-CN" altLang="en-US" sz="2400" dirty="0" smtClean="0"/>
              <a:t>天演论</a:t>
            </a:r>
            <a:r>
              <a:rPr lang="en-US" altLang="zh-CN" sz="2400" dirty="0" smtClean="0"/>
              <a:t>》</a:t>
            </a:r>
            <a:r>
              <a:rPr lang="zh-CN" altLang="en-US" sz="2400" dirty="0" smtClean="0"/>
              <a:t>是在维新运动中影响最广泛 </a:t>
            </a:r>
            <a:r>
              <a:rPr lang="en-US" altLang="zh-CN" sz="2400" dirty="0" smtClean="0"/>
              <a:t>      </a:t>
            </a:r>
            <a:r>
              <a:rPr lang="zh-CN" altLang="en-US" sz="2400" dirty="0" smtClean="0"/>
              <a:t>的西方译著</a:t>
            </a:r>
            <a:r>
              <a:rPr lang="zh-CN" altLang="en-US" dirty="0" smtClean="0"/>
              <a:t>。</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（三）主要内容</a:t>
            </a:r>
            <a:endParaRPr lang="zh-CN" altLang="en-US" dirty="0"/>
          </a:p>
        </p:txBody>
      </p:sp>
      <p:sp>
        <p:nvSpPr>
          <p:cNvPr id="3" name="内容占位符 2"/>
          <p:cNvSpPr>
            <a:spLocks noGrp="1"/>
          </p:cNvSpPr>
          <p:nvPr>
            <p:ph idx="1"/>
          </p:nvPr>
        </p:nvSpPr>
        <p:spPr/>
        <p:txBody>
          <a:bodyPr/>
          <a:lstStyle/>
          <a:p>
            <a:r>
              <a:rPr lang="en-US" altLang="zh-CN" dirty="0" smtClean="0"/>
              <a:t>1</a:t>
            </a:r>
            <a:r>
              <a:rPr lang="zh-CN" altLang="en-US" dirty="0" smtClean="0"/>
              <a:t>．政治：改革官制等。</a:t>
            </a:r>
          </a:p>
          <a:p>
            <a:r>
              <a:rPr lang="en-US" altLang="zh-CN" dirty="0" smtClean="0"/>
              <a:t>2</a:t>
            </a:r>
            <a:r>
              <a:rPr lang="zh-CN" altLang="en-US" dirty="0" smtClean="0"/>
              <a:t>．军事：训练新军等。</a:t>
            </a:r>
          </a:p>
          <a:p>
            <a:r>
              <a:rPr lang="en-US" altLang="zh-CN" dirty="0" smtClean="0"/>
              <a:t>3</a:t>
            </a:r>
            <a:r>
              <a:rPr lang="zh-CN" altLang="en-US" dirty="0" smtClean="0"/>
              <a:t>．经济：鼓励发展工商业等。</a:t>
            </a:r>
          </a:p>
          <a:p>
            <a:r>
              <a:rPr lang="en-US" altLang="zh-CN" dirty="0" smtClean="0"/>
              <a:t>4</a:t>
            </a:r>
            <a:r>
              <a:rPr lang="zh-CN" altLang="en-US" dirty="0" smtClean="0"/>
              <a:t>．文化教育：改革科举制度，废除八股，设立京师大学堂等。</a:t>
            </a:r>
          </a:p>
          <a:p>
            <a:endParaRPr lang="zh-CN" alt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27"/>
          <p:cNvPicPr>
            <a:picLocks noChangeAspect="1" noChangeArrowheads="1"/>
          </p:cNvPicPr>
          <p:nvPr/>
        </p:nvPicPr>
        <p:blipFill>
          <a:blip r:embed="rId2" cstate="print"/>
          <a:srcRect/>
          <a:stretch>
            <a:fillRect/>
          </a:stretch>
        </p:blipFill>
        <p:spPr>
          <a:xfrm>
            <a:off x="-1" y="0"/>
            <a:ext cx="7358467"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（四）戊戌变法的意义</a:t>
            </a:r>
            <a:endParaRPr lang="zh-CN" altLang="en-US" dirty="0"/>
          </a:p>
        </p:txBody>
      </p:sp>
      <p:sp>
        <p:nvSpPr>
          <p:cNvPr id="3" name="内容占位符 2"/>
          <p:cNvSpPr>
            <a:spLocks noGrp="1"/>
          </p:cNvSpPr>
          <p:nvPr>
            <p:ph idx="1"/>
          </p:nvPr>
        </p:nvSpPr>
        <p:spPr/>
        <p:txBody>
          <a:bodyPr/>
          <a:lstStyle/>
          <a:p>
            <a:r>
              <a:rPr lang="zh-CN" altLang="en-US" dirty="0" smtClean="0"/>
              <a:t>爱国救亡运动</a:t>
            </a:r>
            <a:endParaRPr lang="en-US" altLang="zh-CN" dirty="0" smtClean="0"/>
          </a:p>
          <a:p>
            <a:r>
              <a:rPr lang="zh-CN" altLang="en-US" dirty="0" smtClean="0"/>
              <a:t>资产阶级性质的改良运动</a:t>
            </a:r>
            <a:endParaRPr lang="en-US" altLang="zh-CN" dirty="0" smtClean="0"/>
          </a:p>
          <a:p>
            <a:r>
              <a:rPr lang="zh-CN" altLang="en-US" dirty="0" smtClean="0"/>
              <a:t>思想启蒙运动</a:t>
            </a:r>
            <a:endParaRPr lang="zh-CN" alt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（五）失败的原因</a:t>
            </a:r>
            <a:r>
              <a:rPr lang="en-US" altLang="zh-CN" dirty="0" smtClean="0"/>
              <a:t>——</a:t>
            </a:r>
            <a:r>
              <a:rPr lang="zh-CN" altLang="en-US" dirty="0" smtClean="0"/>
              <a:t>宏观</a:t>
            </a:r>
            <a:endParaRPr lang="zh-CN" altLang="en-US" dirty="0"/>
          </a:p>
        </p:txBody>
      </p:sp>
      <p:sp>
        <p:nvSpPr>
          <p:cNvPr id="3" name="内容占位符 2"/>
          <p:cNvSpPr>
            <a:spLocks noGrp="1"/>
          </p:cNvSpPr>
          <p:nvPr>
            <p:ph idx="1"/>
          </p:nvPr>
        </p:nvSpPr>
        <p:spPr/>
        <p:txBody>
          <a:bodyPr/>
          <a:lstStyle/>
          <a:p>
            <a:r>
              <a:rPr lang="zh-CN" altLang="en-US" dirty="0" smtClean="0"/>
              <a:t>客观原因：新旧力量对比悬殊</a:t>
            </a:r>
            <a:endParaRPr lang="en-US" altLang="zh-CN" dirty="0" smtClean="0"/>
          </a:p>
          <a:p>
            <a:r>
              <a:rPr lang="zh-CN" altLang="en-US" dirty="0" smtClean="0"/>
              <a:t>主观原因：维新派的软弱性、妥协性。</a:t>
            </a:r>
            <a:endParaRPr lang="en-US" altLang="zh-CN" dirty="0" smtClean="0"/>
          </a:p>
          <a:p>
            <a:r>
              <a:rPr lang="zh-CN" altLang="en-US" dirty="0" smtClean="0"/>
              <a:t>新兴中国民族资产阶级刚诞生，很软弱。</a:t>
            </a:r>
          </a:p>
          <a:p>
            <a:r>
              <a:rPr lang="zh-CN" altLang="en-US" dirty="0" smtClean="0"/>
              <a:t>对封建主义、帝国主义势力的妥协性。</a:t>
            </a:r>
          </a:p>
          <a:p>
            <a:r>
              <a:rPr lang="zh-CN" altLang="en-US" dirty="0" smtClean="0"/>
              <a:t>只依靠光绪皇帝，不敢发动广大民众。</a:t>
            </a:r>
          </a:p>
          <a:p>
            <a:r>
              <a:rPr lang="zh-CN" altLang="en-US" dirty="0" smtClean="0"/>
              <a:t>脱离中国国情，全盘照搬日本模式，急于求成。</a:t>
            </a:r>
          </a:p>
          <a:p>
            <a:endParaRPr lang="zh-CN"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564904"/>
            <a:ext cx="7775575" cy="1143000"/>
          </a:xfrm>
        </p:spPr>
        <p:txBody>
          <a:bodyPr/>
          <a:lstStyle/>
          <a:p>
            <a:pPr algn="ctr">
              <a:defRPr/>
            </a:pPr>
            <a:r>
              <a:rPr smtClean="0"/>
              <a:t>主线一：衰落</a:t>
            </a:r>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失败的原因</a:t>
            </a:r>
            <a:r>
              <a:rPr lang="en-US" altLang="zh-CN" dirty="0" smtClean="0"/>
              <a:t>——</a:t>
            </a:r>
            <a:r>
              <a:rPr lang="zh-CN" altLang="en-US" dirty="0" smtClean="0"/>
              <a:t>微观</a:t>
            </a:r>
            <a:endParaRPr lang="zh-CN" altLang="en-US" dirty="0"/>
          </a:p>
        </p:txBody>
      </p:sp>
      <p:sp>
        <p:nvSpPr>
          <p:cNvPr id="3" name="内容占位符 2"/>
          <p:cNvSpPr>
            <a:spLocks noGrp="1"/>
          </p:cNvSpPr>
          <p:nvPr>
            <p:ph idx="1"/>
          </p:nvPr>
        </p:nvSpPr>
        <p:spPr>
          <a:xfrm>
            <a:off x="395536" y="1196752"/>
            <a:ext cx="8424936" cy="5472608"/>
          </a:xfrm>
        </p:spPr>
        <p:txBody>
          <a:bodyPr>
            <a:normAutofit fontScale="92500" lnSpcReduction="10000"/>
          </a:bodyPr>
          <a:lstStyle/>
          <a:p>
            <a:r>
              <a:rPr lang="en-US" altLang="zh-CN" dirty="0" smtClean="0"/>
              <a:t>1. </a:t>
            </a:r>
            <a:r>
              <a:rPr lang="zh-CN" altLang="en-US" dirty="0" smtClean="0"/>
              <a:t>变法准备不足</a:t>
            </a:r>
          </a:p>
          <a:p>
            <a:r>
              <a:rPr lang="zh-CN" altLang="en-US" dirty="0" smtClean="0"/>
              <a:t>（</a:t>
            </a:r>
            <a:r>
              <a:rPr lang="en-US" altLang="zh-CN" dirty="0" smtClean="0"/>
              <a:t>1</a:t>
            </a:r>
            <a:r>
              <a:rPr lang="zh-CN" altLang="en-US" dirty="0" smtClean="0"/>
              <a:t>）变法的思想准备不充分</a:t>
            </a:r>
          </a:p>
          <a:p>
            <a:r>
              <a:rPr lang="zh-CN" altLang="en-US" dirty="0" smtClean="0"/>
              <a:t>（</a:t>
            </a:r>
            <a:r>
              <a:rPr lang="en-US" dirty="0" smtClean="0"/>
              <a:t>2</a:t>
            </a:r>
            <a:r>
              <a:rPr lang="zh-CN" altLang="en-US" dirty="0" smtClean="0"/>
              <a:t>）社会力量的思想动员不充分</a:t>
            </a:r>
          </a:p>
          <a:p>
            <a:r>
              <a:rPr lang="zh-CN" altLang="en-US" dirty="0" smtClean="0"/>
              <a:t>（</a:t>
            </a:r>
            <a:r>
              <a:rPr lang="en-US" dirty="0" smtClean="0"/>
              <a:t>3</a:t>
            </a:r>
            <a:r>
              <a:rPr lang="zh-CN" altLang="en-US" dirty="0" smtClean="0"/>
              <a:t>）对变法的复杂性认识不足</a:t>
            </a:r>
          </a:p>
          <a:p>
            <a:r>
              <a:rPr lang="en-US" dirty="0" smtClean="0"/>
              <a:t>2. </a:t>
            </a:r>
            <a:r>
              <a:rPr lang="zh-CN" altLang="en-US" dirty="0" smtClean="0"/>
              <a:t>变法行动操之过急</a:t>
            </a:r>
          </a:p>
          <a:p>
            <a:r>
              <a:rPr lang="zh-CN" altLang="en-US" dirty="0" smtClean="0"/>
              <a:t>（</a:t>
            </a:r>
            <a:r>
              <a:rPr lang="en-US" altLang="zh-CN" dirty="0" smtClean="0"/>
              <a:t>1</a:t>
            </a:r>
            <a:r>
              <a:rPr lang="zh-CN" altLang="en-US" dirty="0" smtClean="0"/>
              <a:t>）裁冗员、裁绿营、废八股、取消旗人寄生特权，急于求成，打击一大片</a:t>
            </a:r>
          </a:p>
          <a:p>
            <a:r>
              <a:rPr lang="zh-CN" altLang="en-US" dirty="0" smtClean="0"/>
              <a:t>（</a:t>
            </a:r>
            <a:r>
              <a:rPr lang="en-US" altLang="zh-CN" dirty="0" smtClean="0"/>
              <a:t>2</a:t>
            </a:r>
            <a:r>
              <a:rPr lang="zh-CN" altLang="en-US" dirty="0" smtClean="0"/>
              <a:t>）开制度局，乃脱离实际的超前行为</a:t>
            </a:r>
          </a:p>
          <a:p>
            <a:r>
              <a:rPr lang="zh-CN" altLang="en-US" dirty="0" smtClean="0"/>
              <a:t>（</a:t>
            </a:r>
            <a:r>
              <a:rPr lang="en-US" altLang="zh-CN" dirty="0" smtClean="0"/>
              <a:t>3</a:t>
            </a:r>
            <a:r>
              <a:rPr lang="zh-CN" altLang="en-US" dirty="0" smtClean="0"/>
              <a:t>）激进主义的改革方式，超越了社会承受力</a:t>
            </a:r>
          </a:p>
          <a:p>
            <a:r>
              <a:rPr lang="zh-CN" altLang="en-US" dirty="0" smtClean="0"/>
              <a:t>（</a:t>
            </a:r>
            <a:r>
              <a:rPr lang="en-US" altLang="zh-CN" dirty="0" smtClean="0"/>
              <a:t>4</a:t>
            </a:r>
            <a:r>
              <a:rPr lang="zh-CN" altLang="en-US" dirty="0" smtClean="0"/>
              <a:t>）策略上：对统治集团内各派别没能分化瓦解、争取多数，而是四面树敌、孤立自己</a:t>
            </a:r>
          </a:p>
          <a:p>
            <a:endParaRPr lang="zh-CN" altLang="en-US"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dirty="0" smtClean="0"/>
              <a:t>教训：在当时的中国，资产阶级改良主义道路走不通。</a:t>
            </a:r>
            <a:endParaRPr lang="zh-CN" alt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2132856"/>
            <a:ext cx="7772400" cy="1470025"/>
          </a:xfrm>
        </p:spPr>
        <p:txBody>
          <a:bodyPr/>
          <a:lstStyle/>
          <a:p>
            <a:r>
              <a:rPr lang="zh-CN" altLang="en-US" dirty="0" smtClean="0"/>
              <a:t>六、辛亥革命</a:t>
            </a:r>
            <a:endParaRPr lang="zh-CN" altLang="en-US" dirty="0"/>
          </a:p>
        </p:txBody>
      </p:sp>
      <p:sp>
        <p:nvSpPr>
          <p:cNvPr id="3" name="副标题 2"/>
          <p:cNvSpPr>
            <a:spLocks noGrp="1"/>
          </p:cNvSpPr>
          <p:nvPr>
            <p:ph type="subTitle" idx="1"/>
          </p:nvPr>
        </p:nvSpPr>
        <p:spPr/>
        <p:txBody>
          <a:bodyPr/>
          <a:lstStyle/>
          <a:p>
            <a:endParaRPr lang="zh-CN" alt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（一）辛亥革命简介</a:t>
            </a:r>
            <a:endParaRPr lang="zh-CN" altLang="en-US" dirty="0"/>
          </a:p>
        </p:txBody>
      </p:sp>
      <p:sp>
        <p:nvSpPr>
          <p:cNvPr id="3" name="内容占位符 2"/>
          <p:cNvSpPr>
            <a:spLocks noGrp="1"/>
          </p:cNvSpPr>
          <p:nvPr>
            <p:ph idx="1"/>
          </p:nvPr>
        </p:nvSpPr>
        <p:spPr/>
        <p:txBody>
          <a:bodyPr>
            <a:normAutofit lnSpcReduction="10000"/>
          </a:bodyPr>
          <a:lstStyle/>
          <a:p>
            <a:r>
              <a:rPr lang="zh-CN" altLang="en-US" dirty="0" smtClean="0"/>
              <a:t>指发生于中国农历辛亥年（清宣统三年），即公元</a:t>
            </a:r>
            <a:r>
              <a:rPr lang="en-US" dirty="0" smtClean="0"/>
              <a:t>1911</a:t>
            </a:r>
            <a:r>
              <a:rPr lang="zh-CN" altLang="en-US" dirty="0" smtClean="0"/>
              <a:t>年至</a:t>
            </a:r>
            <a:r>
              <a:rPr lang="en-US" dirty="0" smtClean="0"/>
              <a:t>1912</a:t>
            </a:r>
            <a:r>
              <a:rPr lang="zh-CN" altLang="en-US" dirty="0" smtClean="0"/>
              <a:t>年初，旨在推翻清朝专制帝制、建立共和政体的全国性革命。狭义的辛亥革命，指的是自</a:t>
            </a:r>
            <a:r>
              <a:rPr lang="en-US" dirty="0" smtClean="0"/>
              <a:t>1911</a:t>
            </a:r>
            <a:r>
              <a:rPr lang="zh-CN" altLang="en-US" dirty="0" smtClean="0"/>
              <a:t>年</a:t>
            </a:r>
            <a:r>
              <a:rPr lang="en-US" dirty="0" smtClean="0"/>
              <a:t>10</a:t>
            </a:r>
            <a:r>
              <a:rPr lang="zh-CN" altLang="en-US" dirty="0" smtClean="0"/>
              <a:t>月</a:t>
            </a:r>
            <a:r>
              <a:rPr lang="en-US" dirty="0" smtClean="0"/>
              <a:t>10</a:t>
            </a:r>
            <a:r>
              <a:rPr lang="zh-CN" altLang="en-US" dirty="0" smtClean="0"/>
              <a:t>日（农历八月十九）夜武昌起义爆发，至</a:t>
            </a:r>
            <a:r>
              <a:rPr lang="en-US" dirty="0" smtClean="0"/>
              <a:t>1912</a:t>
            </a:r>
            <a:r>
              <a:rPr lang="zh-CN" altLang="en-US" dirty="0" smtClean="0"/>
              <a:t>年元旦孙文就职中华民国临时大总统前后这一段时间中国所发生的革命事件。广义上辛亥革命指自</a:t>
            </a:r>
            <a:r>
              <a:rPr lang="en-US" dirty="0" smtClean="0"/>
              <a:t>19</a:t>
            </a:r>
            <a:r>
              <a:rPr lang="zh-CN" altLang="en-US" dirty="0" smtClean="0"/>
              <a:t>世纪末（一般从</a:t>
            </a:r>
            <a:r>
              <a:rPr lang="en-US" dirty="0" smtClean="0"/>
              <a:t>1894</a:t>
            </a:r>
            <a:r>
              <a:rPr lang="zh-CN" altLang="en-US" dirty="0" smtClean="0"/>
              <a:t>年兴中会成立开始）迄辛亥年成功推翻清朝统治在中国出现的连场革命运动。</a:t>
            </a:r>
          </a:p>
          <a:p>
            <a:endParaRPr lang="zh-CN" alt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80cb39dbb6fd5266e546ada0a818972bd4073610.jpg"/>
          <p:cNvPicPr>
            <a:picLocks noChangeAspect="1"/>
          </p:cNvPicPr>
          <p:nvPr/>
        </p:nvPicPr>
        <p:blipFill>
          <a:blip r:embed="rId2" cstate="print"/>
          <a:stretch>
            <a:fillRect/>
          </a:stretch>
        </p:blipFill>
        <p:spPr>
          <a:xfrm>
            <a:off x="0" y="0"/>
            <a:ext cx="5426393" cy="6858000"/>
          </a:xfrm>
          <a:prstGeom prst="rect">
            <a:avLst/>
          </a:prstGeom>
        </p:spPr>
      </p:pic>
      <p:sp>
        <p:nvSpPr>
          <p:cNvPr id="3" name="TextBox 2"/>
          <p:cNvSpPr txBox="1"/>
          <p:nvPr/>
        </p:nvSpPr>
        <p:spPr>
          <a:xfrm>
            <a:off x="5508104" y="260648"/>
            <a:ext cx="3635896" cy="6247864"/>
          </a:xfrm>
          <a:prstGeom prst="rect">
            <a:avLst/>
          </a:prstGeom>
          <a:noFill/>
        </p:spPr>
        <p:txBody>
          <a:bodyPr wrap="square" rtlCol="0">
            <a:spAutoFit/>
          </a:bodyPr>
          <a:lstStyle/>
          <a:p>
            <a:r>
              <a:rPr lang="zh-CN" altLang="en-US" sz="2000" dirty="0" smtClean="0"/>
              <a:t>孙中山（</a:t>
            </a:r>
            <a:r>
              <a:rPr lang="en-US" altLang="zh-CN" sz="2000" dirty="0" smtClean="0"/>
              <a:t>1866</a:t>
            </a:r>
            <a:r>
              <a:rPr lang="zh-CN" altLang="en-US" sz="2000" dirty="0" smtClean="0"/>
              <a:t>年</a:t>
            </a:r>
            <a:r>
              <a:rPr lang="en-US" altLang="zh-CN" sz="2000" dirty="0" smtClean="0"/>
              <a:t>—1925</a:t>
            </a:r>
            <a:r>
              <a:rPr lang="zh-CN" altLang="en-US" sz="2000" dirty="0" smtClean="0"/>
              <a:t>年），名文，字载之，号日新，又号逸仙，幼名帝象，化名中山樵，常以中山为名。生于广东省香山县（今中山市）翠亨村的农民家庭。是中国近代民族民主主义革命的开拓者，中国民主革命伟大先行者，中华民国和中国国民党缔造者，三民主义的倡导者，创立</a:t>
            </a:r>
            <a:r>
              <a:rPr lang="en-US" altLang="zh-CN" sz="2000" dirty="0" smtClean="0"/>
              <a:t>《</a:t>
            </a:r>
            <a:r>
              <a:rPr lang="zh-CN" altLang="en-US" sz="2000" dirty="0" smtClean="0"/>
              <a:t>五权宪法</a:t>
            </a:r>
            <a:r>
              <a:rPr lang="en-US" altLang="zh-CN" sz="2000" dirty="0" smtClean="0"/>
              <a:t>》</a:t>
            </a:r>
            <a:r>
              <a:rPr lang="zh-CN" altLang="en-US" sz="2000" dirty="0" smtClean="0"/>
              <a:t>。他首举彻底反封建的旗帜，“起共和而终二千年帝制”。辛亥革命后被推举为中华民国临时大总统（任期</a:t>
            </a:r>
            <a:r>
              <a:rPr lang="en-US" altLang="zh-CN" sz="2000" dirty="0" smtClean="0"/>
              <a:t>1912</a:t>
            </a:r>
            <a:r>
              <a:rPr lang="zh-CN" altLang="en-US" sz="2000" dirty="0" smtClean="0"/>
              <a:t>年</a:t>
            </a:r>
            <a:r>
              <a:rPr lang="en-US" altLang="zh-CN" sz="2000" dirty="0" smtClean="0"/>
              <a:t>1</a:t>
            </a:r>
            <a:r>
              <a:rPr lang="zh-CN" altLang="en-US" sz="2000" dirty="0" smtClean="0"/>
              <a:t>月</a:t>
            </a:r>
            <a:r>
              <a:rPr lang="en-US" altLang="zh-CN" sz="2000" dirty="0" smtClean="0"/>
              <a:t>1</a:t>
            </a:r>
            <a:r>
              <a:rPr lang="zh-CN" altLang="en-US" sz="2000" dirty="0" smtClean="0"/>
              <a:t>日</a:t>
            </a:r>
            <a:r>
              <a:rPr lang="en-US" altLang="zh-CN" sz="2000" dirty="0" smtClean="0"/>
              <a:t>-1912</a:t>
            </a:r>
            <a:r>
              <a:rPr lang="zh-CN" altLang="en-US" sz="2000" dirty="0" smtClean="0"/>
              <a:t>年</a:t>
            </a:r>
            <a:r>
              <a:rPr lang="en-US" altLang="zh-CN" sz="2000" dirty="0" smtClean="0"/>
              <a:t>4</a:t>
            </a:r>
            <a:r>
              <a:rPr lang="zh-CN" altLang="en-US" sz="2000" dirty="0" smtClean="0"/>
              <a:t>月</a:t>
            </a:r>
            <a:r>
              <a:rPr lang="en-US" altLang="zh-CN" sz="2000" dirty="0" smtClean="0"/>
              <a:t>1</a:t>
            </a:r>
            <a:r>
              <a:rPr lang="zh-CN" altLang="en-US" sz="2000" dirty="0" smtClean="0"/>
              <a:t>日）。</a:t>
            </a:r>
            <a:r>
              <a:rPr lang="en-US" altLang="zh-CN" sz="2000" dirty="0" smtClean="0"/>
              <a:t>1925</a:t>
            </a:r>
            <a:r>
              <a:rPr lang="zh-CN" altLang="en-US" sz="2000" dirty="0" smtClean="0"/>
              <a:t>年</a:t>
            </a:r>
            <a:r>
              <a:rPr lang="en-US" altLang="zh-CN" sz="2000" dirty="0" smtClean="0"/>
              <a:t>3</a:t>
            </a:r>
            <a:r>
              <a:rPr lang="zh-CN" altLang="en-US" sz="2000" dirty="0" smtClean="0"/>
              <a:t>月</a:t>
            </a:r>
            <a:r>
              <a:rPr lang="en-US" altLang="zh-CN" sz="2000" dirty="0" smtClean="0"/>
              <a:t>12</a:t>
            </a:r>
            <a:r>
              <a:rPr lang="zh-CN" altLang="en-US" sz="2000" dirty="0" smtClean="0"/>
              <a:t>日孙中山在北京逝世，</a:t>
            </a:r>
            <a:r>
              <a:rPr lang="en-US" altLang="zh-CN" sz="2000" dirty="0" smtClean="0"/>
              <a:t>1929</a:t>
            </a:r>
            <a:r>
              <a:rPr lang="zh-CN" altLang="en-US" sz="2000" dirty="0" smtClean="0"/>
              <a:t>年</a:t>
            </a:r>
            <a:r>
              <a:rPr lang="en-US" altLang="zh-CN" sz="2000" dirty="0" smtClean="0"/>
              <a:t>6</a:t>
            </a:r>
            <a:r>
              <a:rPr lang="zh-CN" altLang="en-US" sz="2000" dirty="0" smtClean="0"/>
              <a:t>月</a:t>
            </a:r>
            <a:r>
              <a:rPr lang="en-US" altLang="zh-CN" sz="2000" dirty="0" smtClean="0"/>
              <a:t>1</a:t>
            </a:r>
            <a:r>
              <a:rPr lang="zh-CN" altLang="en-US" sz="2000" dirty="0" smtClean="0"/>
              <a:t>日，根据其生前遗愿，葬于南京紫金山中山陵。</a:t>
            </a:r>
            <a:r>
              <a:rPr lang="en-US" altLang="zh-CN" sz="2000" dirty="0" smtClean="0"/>
              <a:t>1940</a:t>
            </a:r>
            <a:r>
              <a:rPr lang="zh-CN" altLang="en-US" sz="2000" dirty="0" smtClean="0"/>
              <a:t>年，国民政府通令全国，尊称其为“中华民国国父”。</a:t>
            </a:r>
            <a:endParaRPr lang="zh-CN" altLang="en-US" sz="2000"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0130609180930-1549855010.jpg"/>
          <p:cNvPicPr>
            <a:picLocks noChangeAspect="1"/>
          </p:cNvPicPr>
          <p:nvPr/>
        </p:nvPicPr>
        <p:blipFill>
          <a:blip r:embed="rId2" cstate="print"/>
          <a:stretch>
            <a:fillRect/>
          </a:stretch>
        </p:blipFill>
        <p:spPr>
          <a:xfrm>
            <a:off x="4499992" y="-1"/>
            <a:ext cx="4644008" cy="6525345"/>
          </a:xfrm>
          <a:prstGeom prst="rect">
            <a:avLst/>
          </a:prstGeom>
        </p:spPr>
      </p:pic>
      <p:sp>
        <p:nvSpPr>
          <p:cNvPr id="4" name="TextBox 3"/>
          <p:cNvSpPr txBox="1"/>
          <p:nvPr/>
        </p:nvSpPr>
        <p:spPr>
          <a:xfrm>
            <a:off x="467544" y="620688"/>
            <a:ext cx="3528392" cy="369332"/>
          </a:xfrm>
          <a:prstGeom prst="rect">
            <a:avLst/>
          </a:prstGeom>
          <a:noFill/>
        </p:spPr>
        <p:txBody>
          <a:bodyPr wrap="square" rtlCol="0">
            <a:spAutoFit/>
          </a:bodyPr>
          <a:lstStyle/>
          <a:p>
            <a:endParaRPr lang="zh-CN" altLang="en-US" dirty="0"/>
          </a:p>
        </p:txBody>
      </p:sp>
      <p:sp>
        <p:nvSpPr>
          <p:cNvPr id="5" name="TextBox 4"/>
          <p:cNvSpPr txBox="1"/>
          <p:nvPr/>
        </p:nvSpPr>
        <p:spPr>
          <a:xfrm>
            <a:off x="179512" y="0"/>
            <a:ext cx="4211960" cy="7017306"/>
          </a:xfrm>
          <a:prstGeom prst="rect">
            <a:avLst/>
          </a:prstGeom>
          <a:noFill/>
        </p:spPr>
        <p:txBody>
          <a:bodyPr wrap="square" rtlCol="0">
            <a:spAutoFit/>
          </a:bodyPr>
          <a:lstStyle/>
          <a:p>
            <a:endParaRPr lang="en-US" altLang="zh-CN" sz="2400" dirty="0" smtClean="0"/>
          </a:p>
          <a:p>
            <a:r>
              <a:rPr lang="zh-CN" altLang="en-US" sz="2400" dirty="0" smtClean="0"/>
              <a:t>黄兴（</a:t>
            </a:r>
            <a:r>
              <a:rPr lang="en-US" altLang="zh-CN" sz="2400" dirty="0" smtClean="0"/>
              <a:t>1874</a:t>
            </a:r>
            <a:r>
              <a:rPr lang="zh-CN" altLang="en-US" sz="2400" dirty="0" smtClean="0"/>
              <a:t>年</a:t>
            </a:r>
            <a:r>
              <a:rPr lang="en-US" altLang="zh-CN" sz="2400" dirty="0" smtClean="0"/>
              <a:t>10</a:t>
            </a:r>
            <a:r>
              <a:rPr lang="zh-CN" altLang="en-US" sz="2400" dirty="0" smtClean="0"/>
              <a:t>月</a:t>
            </a:r>
            <a:r>
              <a:rPr lang="en-US" altLang="zh-CN" sz="2400" dirty="0" smtClean="0"/>
              <a:t>25</a:t>
            </a:r>
            <a:r>
              <a:rPr lang="zh-CN" altLang="en-US" sz="2400" dirty="0" smtClean="0"/>
              <a:t>日</a:t>
            </a:r>
            <a:r>
              <a:rPr lang="en-US" altLang="zh-CN" sz="2400" dirty="0" smtClean="0"/>
              <a:t>-1916</a:t>
            </a:r>
            <a:r>
              <a:rPr lang="zh-CN" altLang="en-US" sz="2400" dirty="0" smtClean="0"/>
              <a:t>年</a:t>
            </a:r>
            <a:r>
              <a:rPr lang="en-US" altLang="zh-CN" sz="2400" dirty="0" smtClean="0"/>
              <a:t>10</a:t>
            </a:r>
            <a:r>
              <a:rPr lang="zh-CN" altLang="en-US" sz="2400" dirty="0" smtClean="0"/>
              <a:t>月</a:t>
            </a:r>
            <a:r>
              <a:rPr lang="en-US" altLang="zh-CN" sz="2400" dirty="0" smtClean="0"/>
              <a:t>31</a:t>
            </a:r>
            <a:r>
              <a:rPr lang="zh-CN" altLang="en-US" sz="2400" dirty="0" smtClean="0"/>
              <a:t>日），汉族，原名轸，改名兴，字克强，一字廑午，号庆午、竞武，曾用名李有庆、张守正、冈本、今村长藏。近代民主革命家</a:t>
            </a:r>
            <a:r>
              <a:rPr lang="en-US" altLang="zh-CN" sz="2400" dirty="0" smtClean="0"/>
              <a:t> </a:t>
            </a:r>
            <a:r>
              <a:rPr lang="zh-CN" altLang="en-US" sz="2400" dirty="0" smtClean="0"/>
              <a:t>，中华民国的创建者之一，孙中山先生的第一知交。湖南省长沙府善化县高塘乡（今长沙县黄兴镇凉塘）人。</a:t>
            </a:r>
            <a:endParaRPr lang="en-US" altLang="zh-CN" sz="2400" dirty="0" smtClean="0"/>
          </a:p>
          <a:p>
            <a:r>
              <a:rPr lang="zh-CN" altLang="en-US" sz="2400" dirty="0" smtClean="0"/>
              <a:t>黄兴是辛亥革命时期的先驱和领袖，以字克强闻名当时，与孙中山常被时人以“孙黄”并称。</a:t>
            </a:r>
            <a:r>
              <a:rPr lang="en-US" altLang="zh-CN" sz="2400" dirty="0" smtClean="0"/>
              <a:t>1916</a:t>
            </a:r>
            <a:r>
              <a:rPr lang="zh-CN" altLang="en-US" sz="2400" dirty="0" smtClean="0"/>
              <a:t>年</a:t>
            </a:r>
            <a:r>
              <a:rPr lang="en-US" altLang="zh-CN" sz="2400" dirty="0" smtClean="0"/>
              <a:t>10</a:t>
            </a:r>
            <a:r>
              <a:rPr lang="zh-CN" altLang="en-US" sz="2400" dirty="0" smtClean="0"/>
              <a:t>月</a:t>
            </a:r>
            <a:r>
              <a:rPr lang="en-US" altLang="zh-CN" sz="2400" dirty="0" smtClean="0"/>
              <a:t>31</a:t>
            </a:r>
            <a:r>
              <a:rPr lang="zh-CN" altLang="en-US" sz="2400" dirty="0" smtClean="0"/>
              <a:t>日，黄兴病故于上海。</a:t>
            </a:r>
            <a:r>
              <a:rPr lang="en-US" altLang="zh-CN" sz="2400" dirty="0" smtClean="0"/>
              <a:t>1917</a:t>
            </a:r>
            <a:r>
              <a:rPr lang="zh-CN" altLang="en-US" sz="2400" dirty="0" smtClean="0"/>
              <a:t>年移柩长沙，同年</a:t>
            </a:r>
            <a:r>
              <a:rPr lang="en-US" altLang="zh-CN" sz="2400" dirty="0" smtClean="0"/>
              <a:t>4</a:t>
            </a:r>
            <a:r>
              <a:rPr lang="zh-CN" altLang="en-US" sz="2400" dirty="0" smtClean="0"/>
              <a:t>月</a:t>
            </a:r>
            <a:r>
              <a:rPr lang="en-US" altLang="zh-CN" sz="2400" dirty="0" smtClean="0"/>
              <a:t>15</a:t>
            </a:r>
            <a:r>
              <a:rPr lang="zh-CN" altLang="en-US" sz="2400" dirty="0" smtClean="0"/>
              <a:t>日，受民国元老尊以国葬于湖南长沙岳麓山。</a:t>
            </a:r>
          </a:p>
          <a:p>
            <a:endParaRPr lang="zh-CN" alt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（二）爆发原因</a:t>
            </a:r>
            <a:endParaRPr lang="zh-CN" altLang="en-US" dirty="0"/>
          </a:p>
        </p:txBody>
      </p:sp>
      <p:sp>
        <p:nvSpPr>
          <p:cNvPr id="3" name="内容占位符 2"/>
          <p:cNvSpPr>
            <a:spLocks noGrp="1"/>
          </p:cNvSpPr>
          <p:nvPr>
            <p:ph idx="1"/>
          </p:nvPr>
        </p:nvSpPr>
        <p:spPr/>
        <p:txBody>
          <a:bodyPr/>
          <a:lstStyle/>
          <a:p>
            <a:r>
              <a:rPr lang="en-US" dirty="0" smtClean="0"/>
              <a:t>1. </a:t>
            </a:r>
            <a:r>
              <a:rPr lang="zh-CN" altLang="en-US" dirty="0" smtClean="0"/>
              <a:t>帝国主义对中国的全面控制</a:t>
            </a:r>
          </a:p>
          <a:p>
            <a:r>
              <a:rPr lang="en-US" altLang="zh-CN" dirty="0" smtClean="0"/>
              <a:t>《</a:t>
            </a:r>
            <a:r>
              <a:rPr lang="zh-CN" altLang="en-US" dirty="0" smtClean="0"/>
              <a:t>辛丑条约</a:t>
            </a:r>
            <a:r>
              <a:rPr lang="en-US" altLang="zh-CN" dirty="0" smtClean="0"/>
              <a:t>》</a:t>
            </a:r>
            <a:r>
              <a:rPr lang="zh-CN" altLang="en-US" dirty="0" smtClean="0"/>
              <a:t>签订，中国完全沦为半殖民地半封建社会。</a:t>
            </a:r>
            <a:endParaRPr lang="en-US" altLang="zh-CN" dirty="0" smtClean="0"/>
          </a:p>
          <a:p>
            <a:endParaRPr lang="en-US" altLang="zh-CN" dirty="0" smtClean="0"/>
          </a:p>
          <a:p>
            <a:r>
              <a:rPr lang="zh-CN" altLang="en-US" dirty="0" smtClean="0"/>
              <a:t>日俄战争，清政府“局外中立”。</a:t>
            </a:r>
            <a:endParaRPr lang="en-US" altLang="zh-CN" dirty="0" smtClean="0"/>
          </a:p>
          <a:p>
            <a:endParaRPr lang="en-US" altLang="zh-CN" dirty="0" smtClean="0"/>
          </a:p>
          <a:p>
            <a:r>
              <a:rPr lang="zh-CN" altLang="en-US" dirty="0" smtClean="0"/>
              <a:t>晚清政府的腐败加剧，税收增多。</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清政府的新政措施</a:t>
            </a:r>
            <a:endParaRPr lang="zh-CN" altLang="en-US" dirty="0"/>
          </a:p>
        </p:txBody>
      </p:sp>
      <p:sp>
        <p:nvSpPr>
          <p:cNvPr id="3" name="内容占位符 2"/>
          <p:cNvSpPr>
            <a:spLocks noGrp="1"/>
          </p:cNvSpPr>
          <p:nvPr>
            <p:ph idx="1"/>
          </p:nvPr>
        </p:nvSpPr>
        <p:spPr/>
        <p:txBody>
          <a:bodyPr/>
          <a:lstStyle/>
          <a:p>
            <a:r>
              <a:rPr lang="zh-CN" altLang="en-US" dirty="0" smtClean="0"/>
              <a:t>实行新政的原因：慈禧西逃的窘境，日俄战争的警示，五大臣出访。</a:t>
            </a:r>
            <a:endParaRPr lang="en-US" altLang="zh-CN" dirty="0" smtClean="0"/>
          </a:p>
          <a:p>
            <a:endParaRPr lang="en-US" altLang="zh-CN" dirty="0" smtClean="0"/>
          </a:p>
          <a:p>
            <a:r>
              <a:rPr lang="zh-CN" altLang="en-US" dirty="0" smtClean="0"/>
              <a:t>新政的主要内容：编练新军、发展商业、改革教育、皇族内阁等。</a:t>
            </a:r>
            <a:endParaRPr lang="en-US" altLang="zh-CN" dirty="0" smtClean="0"/>
          </a:p>
          <a:p>
            <a:endParaRPr lang="en-US" altLang="zh-CN" dirty="0" smtClean="0"/>
          </a:p>
          <a:p>
            <a:r>
              <a:rPr lang="zh-CN" altLang="en-US" dirty="0" smtClean="0"/>
              <a:t>新政加速了革命的到来。</a:t>
            </a:r>
            <a:endParaRPr lang="zh-CN" alt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玉米杆.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小米粥.jpg"/>
          <p:cNvPicPr>
            <a:picLocks noChangeAspect="1"/>
          </p:cNvPicPr>
          <p:nvPr/>
        </p:nvPicPr>
        <p:blipFill>
          <a:blip r:embed="rId2" cstate="print"/>
          <a:stretch>
            <a:fillRect/>
          </a:stretch>
        </p:blipFill>
        <p:spPr>
          <a:xfrm>
            <a:off x="0" y="332656"/>
            <a:ext cx="9143999" cy="623731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sz="3600" dirty="0" smtClean="0">
                <a:solidFill>
                  <a:schemeClr val="accent4"/>
                </a:solidFill>
              </a:rPr>
              <a:t>一、鸦片战争前的中国与世界</a:t>
            </a:r>
            <a:endParaRPr sz="3600" dirty="0">
              <a:solidFill>
                <a:schemeClr val="accent4"/>
              </a:solidFill>
            </a:endParaRPr>
          </a:p>
        </p:txBody>
      </p:sp>
      <p:sp>
        <p:nvSpPr>
          <p:cNvPr id="17411" name="内容占位符 2"/>
          <p:cNvSpPr>
            <a:spLocks noGrp="1"/>
          </p:cNvSpPr>
          <p:nvPr>
            <p:ph idx="1"/>
          </p:nvPr>
        </p:nvSpPr>
        <p:spPr>
          <a:xfrm>
            <a:off x="457200" y="1600200"/>
            <a:ext cx="8472488" cy="4543425"/>
          </a:xfrm>
        </p:spPr>
        <p:txBody>
          <a:bodyPr/>
          <a:lstStyle/>
          <a:p>
            <a:pPr eaLnBrk="1" hangingPunct="1"/>
            <a:r>
              <a:rPr lang="zh-CN" altLang="en-US" smtClean="0">
                <a:latin typeface="华文楷体" pitchFamily="2" charset="-122"/>
                <a:ea typeface="华文楷体" pitchFamily="2" charset="-122"/>
              </a:rPr>
              <a:t>（一）鸦片战争前的中国：从辉煌走向衰落</a:t>
            </a:r>
            <a:endParaRPr lang="en-US" altLang="zh-CN" smtClean="0">
              <a:latin typeface="华文楷体" pitchFamily="2" charset="-122"/>
              <a:ea typeface="华文楷体" pitchFamily="2" charset="-122"/>
            </a:endParaRPr>
          </a:p>
          <a:p>
            <a:pPr eaLnBrk="1" hangingPunct="1"/>
            <a:endParaRPr lang="en-US" altLang="zh-CN" smtClean="0">
              <a:latin typeface="华文楷体" pitchFamily="2" charset="-122"/>
              <a:ea typeface="华文楷体" pitchFamily="2" charset="-122"/>
            </a:endParaRPr>
          </a:p>
          <a:p>
            <a:pPr eaLnBrk="1" hangingPunct="1"/>
            <a:r>
              <a:rPr lang="en-US" altLang="zh-CN" smtClean="0">
                <a:solidFill>
                  <a:srgbClr val="FFFF00"/>
                </a:solidFill>
                <a:latin typeface="华文楷体" pitchFamily="2" charset="-122"/>
                <a:ea typeface="华文楷体" pitchFamily="2" charset="-122"/>
              </a:rPr>
              <a:t>1. </a:t>
            </a:r>
            <a:r>
              <a:rPr lang="zh-CN" altLang="en-US" smtClean="0">
                <a:solidFill>
                  <a:srgbClr val="FFFF00"/>
                </a:solidFill>
                <a:latin typeface="华文楷体" pitchFamily="2" charset="-122"/>
                <a:ea typeface="华文楷体" pitchFamily="2" charset="-122"/>
              </a:rPr>
              <a:t>广义：古代中国</a:t>
            </a:r>
            <a:r>
              <a:rPr lang="zh-CN" altLang="en-US" smtClean="0">
                <a:latin typeface="华文楷体" pitchFamily="2" charset="-122"/>
                <a:ea typeface="华文楷体" pitchFamily="2" charset="-122"/>
              </a:rPr>
              <a:t>的辉煌。中国是四大文明古国之一，中华文明五千年来连绵不断，曾长时间走在世界各国的前列，灿烂的古代文明对世界科学和文化的发展做出了卓越的贡献。</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绿豆面.jpg"/>
          <p:cNvPicPr>
            <a:picLocks noChangeAspect="1"/>
          </p:cNvPicPr>
          <p:nvPr/>
        </p:nvPicPr>
        <p:blipFill>
          <a:blip r:embed="rId2" cstate="print"/>
          <a:stretch>
            <a:fillRect/>
          </a:stretch>
        </p:blipFill>
        <p:spPr>
          <a:xfrm>
            <a:off x="0" y="281285"/>
            <a:ext cx="9144000" cy="629543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凤趴窝.jpg"/>
          <p:cNvPicPr>
            <a:picLocks noChangeAspect="1"/>
          </p:cNvPicPr>
          <p:nvPr/>
        </p:nvPicPr>
        <p:blipFill>
          <a:blip r:embed="rId2" cstate="print"/>
          <a:stretch>
            <a:fillRect/>
          </a:stretch>
        </p:blipFill>
        <p:spPr>
          <a:xfrm>
            <a:off x="0" y="1"/>
            <a:ext cx="9154182" cy="6237312"/>
          </a:xfrm>
          <a:prstGeom prst="rect">
            <a:avLst/>
          </a:prstGeom>
        </p:spPr>
      </p:pic>
      <p:sp>
        <p:nvSpPr>
          <p:cNvPr id="3" name="TextBox 2"/>
          <p:cNvSpPr txBox="1"/>
          <p:nvPr/>
        </p:nvSpPr>
        <p:spPr>
          <a:xfrm>
            <a:off x="827584" y="6309320"/>
            <a:ext cx="3456384" cy="461665"/>
          </a:xfrm>
          <a:prstGeom prst="rect">
            <a:avLst/>
          </a:prstGeom>
          <a:noFill/>
        </p:spPr>
        <p:txBody>
          <a:bodyPr wrap="square" rtlCol="0">
            <a:spAutoFit/>
          </a:bodyPr>
          <a:lstStyle/>
          <a:p>
            <a:r>
              <a:rPr lang="zh-CN" altLang="en-US" sz="2400" dirty="0" smtClean="0"/>
              <a:t>凤趴窝</a:t>
            </a:r>
            <a:r>
              <a:rPr lang="en-US" altLang="zh-CN" sz="2400" dirty="0" smtClean="0"/>
              <a:t>------</a:t>
            </a:r>
            <a:r>
              <a:rPr lang="zh-CN" altLang="en-US" sz="2400" dirty="0" smtClean="0"/>
              <a:t>“金凤卧雪”</a:t>
            </a:r>
            <a:endParaRPr lang="zh-CN" altLang="en-US" sz="2400"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龙凤瓦酥.jpg"/>
          <p:cNvPicPr>
            <a:picLocks noChangeAspect="1"/>
          </p:cNvPicPr>
          <p:nvPr/>
        </p:nvPicPr>
        <p:blipFill>
          <a:blip r:embed="rId2" cstate="print"/>
          <a:stretch>
            <a:fillRect/>
          </a:stretch>
        </p:blipFill>
        <p:spPr>
          <a:xfrm>
            <a:off x="0" y="188640"/>
            <a:ext cx="8280920" cy="6388139"/>
          </a:xfrm>
          <a:prstGeom prst="rect">
            <a:avLst/>
          </a:prstGeom>
        </p:spPr>
      </p:pic>
      <p:sp>
        <p:nvSpPr>
          <p:cNvPr id="3" name="TextBox 2"/>
          <p:cNvSpPr txBox="1"/>
          <p:nvPr/>
        </p:nvSpPr>
        <p:spPr>
          <a:xfrm>
            <a:off x="8316416" y="1124744"/>
            <a:ext cx="615553" cy="1528624"/>
          </a:xfrm>
          <a:prstGeom prst="rect">
            <a:avLst/>
          </a:prstGeom>
          <a:noFill/>
        </p:spPr>
        <p:txBody>
          <a:bodyPr vert="eaVert" wrap="none" rtlCol="0">
            <a:spAutoFit/>
          </a:bodyPr>
          <a:lstStyle/>
          <a:p>
            <a:r>
              <a:rPr lang="zh-CN" altLang="en-US" sz="2800" dirty="0" smtClean="0"/>
              <a:t>龙凤瓦酥</a:t>
            </a:r>
            <a:endParaRPr lang="zh-CN" altLang="en-US" sz="28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雪莲酥.jpg"/>
          <p:cNvPicPr>
            <a:picLocks noChangeAspect="1"/>
          </p:cNvPicPr>
          <p:nvPr/>
        </p:nvPicPr>
        <p:blipFill>
          <a:blip r:embed="rId2" cstate="print"/>
          <a:stretch>
            <a:fillRect/>
          </a:stretch>
        </p:blipFill>
        <p:spPr>
          <a:xfrm>
            <a:off x="0" y="404664"/>
            <a:ext cx="9058436" cy="5589240"/>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满汉全席.jpg"/>
          <p:cNvPicPr>
            <a:picLocks noChangeAspect="1"/>
          </p:cNvPicPr>
          <p:nvPr/>
        </p:nvPicPr>
        <p:blipFill>
          <a:blip r:embed="rId2" cstate="print"/>
          <a:stretch>
            <a:fillRect/>
          </a:stretch>
        </p:blipFill>
        <p:spPr>
          <a:xfrm>
            <a:off x="0" y="0"/>
            <a:ext cx="9144000" cy="6635866"/>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人民群众的反抗斗争</a:t>
            </a:r>
            <a:endParaRPr lang="zh-CN" altLang="en-US" dirty="0"/>
          </a:p>
        </p:txBody>
      </p:sp>
      <p:sp>
        <p:nvSpPr>
          <p:cNvPr id="3" name="内容占位符 2"/>
          <p:cNvSpPr>
            <a:spLocks noGrp="1"/>
          </p:cNvSpPr>
          <p:nvPr>
            <p:ph idx="1"/>
          </p:nvPr>
        </p:nvSpPr>
        <p:spPr/>
        <p:txBody>
          <a:bodyPr/>
          <a:lstStyle/>
          <a:p>
            <a:r>
              <a:rPr lang="zh-CN" altLang="en-US" dirty="0" smtClean="0"/>
              <a:t>拒俄运动</a:t>
            </a:r>
            <a:endParaRPr lang="en-US" altLang="zh-CN" dirty="0" smtClean="0"/>
          </a:p>
          <a:p>
            <a:r>
              <a:rPr lang="zh-CN" altLang="en-US" dirty="0" smtClean="0"/>
              <a:t>抵制美货运动</a:t>
            </a:r>
            <a:endParaRPr lang="en-US" altLang="zh-CN" dirty="0" smtClean="0"/>
          </a:p>
          <a:p>
            <a:r>
              <a:rPr lang="zh-CN" altLang="en-US" dirty="0" smtClean="0"/>
              <a:t>保路运动</a:t>
            </a:r>
            <a:endParaRPr lang="en-US" altLang="zh-CN" dirty="0" smtClean="0"/>
          </a:p>
          <a:p>
            <a:endParaRPr lang="en-US" altLang="zh-CN" dirty="0" smtClean="0"/>
          </a:p>
          <a:p>
            <a:pPr>
              <a:buNone/>
            </a:pPr>
            <a:r>
              <a:rPr lang="en-US" altLang="zh-CN" sz="4400" spc="50" dirty="0" smtClean="0">
                <a:ln w="12700">
                  <a:noFill/>
                  <a:prstDash val="solid"/>
                </a:ln>
                <a:solidFill>
                  <a:srgbClr val="4BC5B9"/>
                </a:solidFill>
                <a:effectLst>
                  <a:outerShdw blurRad="38100" dist="20320" dir="2700000" algn="tl" rotWithShape="0">
                    <a:srgbClr val="000000">
                      <a:alpha val="70000"/>
                    </a:srgbClr>
                  </a:outerShdw>
                </a:effectLst>
                <a:latin typeface="Footlight MT Light"/>
                <a:ea typeface="华文新魏"/>
                <a:cs typeface="+mj-cs"/>
              </a:rPr>
              <a:t>4. 20</a:t>
            </a:r>
            <a:r>
              <a:rPr lang="zh-CN" altLang="en-US" sz="4400" spc="50" dirty="0" smtClean="0">
                <a:ln w="12700">
                  <a:noFill/>
                  <a:prstDash val="solid"/>
                </a:ln>
                <a:solidFill>
                  <a:srgbClr val="4BC5B9"/>
                </a:solidFill>
                <a:effectLst>
                  <a:outerShdw blurRad="38100" dist="20320" dir="2700000" algn="tl" rotWithShape="0">
                    <a:srgbClr val="000000">
                      <a:alpha val="70000"/>
                    </a:srgbClr>
                  </a:outerShdw>
                </a:effectLst>
                <a:latin typeface="Footlight MT Light"/>
                <a:ea typeface="华文新魏"/>
                <a:cs typeface="+mj-cs"/>
              </a:rPr>
              <a:t>世纪初民族资本主义的快速发展为辛亥革命发展奠定阶级基础</a:t>
            </a:r>
            <a:endParaRPr lang="en-US" altLang="zh-CN" sz="4400" spc="50" dirty="0" smtClean="0">
              <a:ln w="12700">
                <a:noFill/>
                <a:prstDash val="solid"/>
              </a:ln>
              <a:solidFill>
                <a:srgbClr val="4BC5B9"/>
              </a:solidFill>
              <a:effectLst>
                <a:outerShdw blurRad="38100" dist="20320" dir="2700000" algn="tl" rotWithShape="0">
                  <a:srgbClr val="000000">
                    <a:alpha val="70000"/>
                  </a:srgbClr>
                </a:outerShdw>
              </a:effectLst>
              <a:latin typeface="Footlight MT Light"/>
              <a:ea typeface="华文新魏"/>
              <a:cs typeface="+mj-cs"/>
            </a:endParaRPr>
          </a:p>
          <a:p>
            <a:endParaRPr lang="zh-CN" alt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（三）革命准备</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1. </a:t>
            </a:r>
            <a:r>
              <a:rPr lang="zh-CN" altLang="en-US" dirty="0" smtClean="0"/>
              <a:t>组织准备：成立兴中会、华兴会、光复会等。</a:t>
            </a:r>
            <a:endParaRPr lang="en-US" altLang="zh-CN" dirty="0" smtClean="0"/>
          </a:p>
          <a:p>
            <a:r>
              <a:rPr lang="en-US" dirty="0" smtClean="0"/>
              <a:t>1905</a:t>
            </a:r>
            <a:r>
              <a:rPr lang="zh-CN" altLang="en-US" dirty="0" smtClean="0"/>
              <a:t>年</a:t>
            </a:r>
            <a:r>
              <a:rPr lang="en-US" altLang="zh-CN" dirty="0" smtClean="0"/>
              <a:t>7</a:t>
            </a:r>
            <a:r>
              <a:rPr lang="zh-CN" altLang="en-US" dirty="0" smtClean="0"/>
              <a:t>月</a:t>
            </a:r>
            <a:r>
              <a:rPr lang="en-US" dirty="0" smtClean="0"/>
              <a:t>20</a:t>
            </a:r>
            <a:r>
              <a:rPr lang="zh-CN" altLang="en-US" dirty="0" smtClean="0"/>
              <a:t>日，同盟会召开成立大会，孙中山被推为总理，黄兴被推为执行部庶务，会议确定了驱除鞑虏，恢复中华，创立民国，平均地权的</a:t>
            </a:r>
            <a:r>
              <a:rPr lang="en-US" dirty="0" smtClean="0"/>
              <a:t>16</a:t>
            </a:r>
            <a:r>
              <a:rPr lang="zh-CN" altLang="en-US" dirty="0" smtClean="0"/>
              <a:t>字纲领。</a:t>
            </a:r>
            <a:r>
              <a:rPr lang="en-US" dirty="0" smtClean="0"/>
              <a:t>11</a:t>
            </a:r>
            <a:r>
              <a:rPr lang="zh-CN" altLang="en-US" dirty="0" smtClean="0"/>
              <a:t>月，同盟会机关报</a:t>
            </a:r>
            <a:r>
              <a:rPr lang="en-US" altLang="zh-CN" dirty="0" smtClean="0"/>
              <a:t>《</a:t>
            </a:r>
            <a:r>
              <a:rPr lang="zh-CN" altLang="en-US" dirty="0" smtClean="0"/>
              <a:t>民报</a:t>
            </a:r>
            <a:r>
              <a:rPr lang="en-US" altLang="zh-CN" dirty="0" smtClean="0"/>
              <a:t>》</a:t>
            </a:r>
            <a:r>
              <a:rPr lang="zh-CN" altLang="en-US" dirty="0" smtClean="0"/>
              <a:t>出版，孙中山在发刊词中首次提出以民族、民权、民生为核心内容的三民主义。</a:t>
            </a:r>
          </a:p>
          <a:p>
            <a:endParaRPr lang="zh-CN" altLang="en-US" dirty="0" smtClean="0"/>
          </a:p>
          <a:p>
            <a:endParaRPr lang="zh-CN" altLang="en-US"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
            </a:r>
            <a:br>
              <a:rPr lang="zh-CN" altLang="en-US" dirty="0" smtClean="0"/>
            </a:br>
            <a:endParaRPr lang="zh-CN" altLang="en-US" dirty="0"/>
          </a:p>
        </p:txBody>
      </p:sp>
      <p:sp>
        <p:nvSpPr>
          <p:cNvPr id="3" name="内容占位符 2"/>
          <p:cNvSpPr>
            <a:spLocks noGrp="1"/>
          </p:cNvSpPr>
          <p:nvPr>
            <p:ph idx="1"/>
          </p:nvPr>
        </p:nvSpPr>
        <p:spPr/>
        <p:txBody>
          <a:bodyPr/>
          <a:lstStyle/>
          <a:p>
            <a:r>
              <a:rPr lang="en-US" dirty="0" smtClean="0"/>
              <a:t>2. </a:t>
            </a:r>
            <a:r>
              <a:rPr lang="zh-CN" altLang="en-US" dirty="0" smtClean="0"/>
              <a:t>思想准备：随着民主革命思想的广泛传播涌现一批思想者，如章炳麟、邹容、陈天华。</a:t>
            </a:r>
          </a:p>
          <a:p>
            <a:r>
              <a:rPr lang="zh-CN" altLang="en-US" dirty="0" smtClean="0"/>
              <a:t>章炳麟</a:t>
            </a:r>
            <a:r>
              <a:rPr lang="en-US" altLang="zh-CN" dirty="0" smtClean="0"/>
              <a:t>《</a:t>
            </a:r>
            <a:r>
              <a:rPr lang="zh-CN" altLang="en-US" dirty="0" smtClean="0"/>
              <a:t>驳康有为论革命书</a:t>
            </a:r>
            <a:r>
              <a:rPr lang="en-US" altLang="zh-CN" dirty="0" smtClean="0"/>
              <a:t>》</a:t>
            </a:r>
          </a:p>
          <a:p>
            <a:r>
              <a:rPr lang="zh-CN" altLang="en-US" dirty="0" smtClean="0"/>
              <a:t>邹容</a:t>
            </a:r>
            <a:r>
              <a:rPr lang="en-US" altLang="zh-CN" dirty="0" smtClean="0"/>
              <a:t>《</a:t>
            </a:r>
            <a:r>
              <a:rPr lang="zh-CN" altLang="en-US" dirty="0" smtClean="0"/>
              <a:t>革命军</a:t>
            </a:r>
            <a:r>
              <a:rPr lang="en-US" altLang="zh-CN" dirty="0" smtClean="0"/>
              <a:t>》</a:t>
            </a:r>
          </a:p>
          <a:p>
            <a:r>
              <a:rPr lang="zh-CN" altLang="en-US" dirty="0" smtClean="0"/>
              <a:t>陈天华</a:t>
            </a:r>
            <a:r>
              <a:rPr lang="en-US" altLang="zh-CN" dirty="0" smtClean="0"/>
              <a:t>《</a:t>
            </a:r>
            <a:r>
              <a:rPr lang="zh-CN" altLang="en-US" dirty="0" smtClean="0"/>
              <a:t>猛回头</a:t>
            </a:r>
            <a:r>
              <a:rPr lang="en-US" altLang="zh-CN" dirty="0" smtClean="0"/>
              <a:t>》</a:t>
            </a:r>
            <a:r>
              <a:rPr lang="zh-CN" altLang="en-US" dirty="0" smtClean="0"/>
              <a:t>、</a:t>
            </a:r>
            <a:r>
              <a:rPr lang="en-US" altLang="zh-CN" dirty="0" smtClean="0"/>
              <a:t>《</a:t>
            </a:r>
            <a:r>
              <a:rPr lang="zh-CN" altLang="en-US" dirty="0" smtClean="0"/>
              <a:t>警世钟</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34038511.jpg"/>
          <p:cNvPicPr>
            <a:picLocks noChangeAspect="1"/>
          </p:cNvPicPr>
          <p:nvPr/>
        </p:nvPicPr>
        <p:blipFill>
          <a:blip r:embed="rId2" cstate="print"/>
          <a:stretch>
            <a:fillRect/>
          </a:stretch>
        </p:blipFill>
        <p:spPr>
          <a:xfrm>
            <a:off x="0" y="0"/>
            <a:ext cx="5042646" cy="6858000"/>
          </a:xfrm>
          <a:prstGeom prst="rect">
            <a:avLst/>
          </a:prstGeom>
        </p:spPr>
      </p:pic>
      <p:sp>
        <p:nvSpPr>
          <p:cNvPr id="4" name="TextBox 3"/>
          <p:cNvSpPr txBox="1"/>
          <p:nvPr/>
        </p:nvSpPr>
        <p:spPr>
          <a:xfrm>
            <a:off x="5148064" y="0"/>
            <a:ext cx="3995935" cy="6740307"/>
          </a:xfrm>
          <a:prstGeom prst="rect">
            <a:avLst/>
          </a:prstGeom>
          <a:noFill/>
        </p:spPr>
        <p:txBody>
          <a:bodyPr wrap="square" rtlCol="0">
            <a:spAutoFit/>
          </a:bodyPr>
          <a:lstStyle/>
          <a:p>
            <a:r>
              <a:rPr lang="zh-CN" altLang="en-US" sz="2400" dirty="0" smtClean="0"/>
              <a:t>章炳麟即章太炎（</a:t>
            </a:r>
            <a:r>
              <a:rPr lang="en-US" altLang="zh-CN" sz="2400" dirty="0" smtClean="0"/>
              <a:t>1869</a:t>
            </a:r>
            <a:r>
              <a:rPr lang="zh-CN" altLang="en-US" sz="2400" dirty="0" smtClean="0"/>
              <a:t>年</a:t>
            </a:r>
            <a:r>
              <a:rPr lang="en-US" altLang="zh-CN" sz="2400" dirty="0" smtClean="0"/>
              <a:t>1</a:t>
            </a:r>
            <a:r>
              <a:rPr lang="zh-CN" altLang="en-US" sz="2400" dirty="0" smtClean="0"/>
              <a:t>月</a:t>
            </a:r>
            <a:r>
              <a:rPr lang="en-US" altLang="zh-CN" sz="2400" dirty="0" smtClean="0"/>
              <a:t>12</a:t>
            </a:r>
            <a:r>
              <a:rPr lang="zh-CN" altLang="en-US" sz="2400" dirty="0" smtClean="0"/>
              <a:t>日</a:t>
            </a:r>
            <a:r>
              <a:rPr lang="en-US" altLang="zh-CN" sz="2400" dirty="0" smtClean="0"/>
              <a:t>—1936</a:t>
            </a:r>
            <a:r>
              <a:rPr lang="zh-CN" altLang="en-US" sz="2400" dirty="0" smtClean="0"/>
              <a:t>年</a:t>
            </a:r>
            <a:r>
              <a:rPr lang="en-US" altLang="zh-CN" sz="2400" dirty="0" smtClean="0"/>
              <a:t>6</a:t>
            </a:r>
            <a:r>
              <a:rPr lang="zh-CN" altLang="en-US" sz="2400" dirty="0" smtClean="0"/>
              <a:t>月</a:t>
            </a:r>
            <a:r>
              <a:rPr lang="en-US" altLang="zh-CN" sz="2400" dirty="0" smtClean="0"/>
              <a:t>14</a:t>
            </a:r>
            <a:r>
              <a:rPr lang="zh-CN" altLang="en-US" sz="2400" dirty="0" smtClean="0"/>
              <a:t>日），浙江余杭人。原名学乘，字枚叔（以纪念汉代辞赋家枚乘），后易名为炳麟。因反清意识浓厚，慕顾绛（顾炎武）的为人行事而改名为绛，号太炎。世人常称之为“太炎先生”。早年又号“膏兰室主人”、“刘子骏私淑弟子”等，后自认“民国遗民”。</a:t>
            </a:r>
            <a:r>
              <a:rPr lang="en-US" altLang="zh-CN" sz="2400" dirty="0" smtClean="0"/>
              <a:t>1903</a:t>
            </a:r>
            <a:r>
              <a:rPr lang="zh-CN" altLang="en-US" sz="2400" dirty="0" smtClean="0"/>
              <a:t>年因发表</a:t>
            </a:r>
            <a:r>
              <a:rPr lang="en-US" altLang="zh-CN" sz="2400" dirty="0" smtClean="0"/>
              <a:t>《</a:t>
            </a:r>
            <a:r>
              <a:rPr lang="zh-CN" altLang="en-US" sz="2400" dirty="0" smtClean="0"/>
              <a:t>驳康有为论革命书</a:t>
            </a:r>
            <a:r>
              <a:rPr lang="en-US" altLang="zh-CN" sz="2400" dirty="0" smtClean="0"/>
              <a:t>》</a:t>
            </a:r>
            <a:r>
              <a:rPr lang="zh-CN" altLang="en-US" sz="2400" dirty="0" smtClean="0"/>
              <a:t>并为邹容</a:t>
            </a:r>
            <a:r>
              <a:rPr lang="en-US" altLang="zh-CN" sz="2400" dirty="0" smtClean="0"/>
              <a:t>《</a:t>
            </a:r>
            <a:r>
              <a:rPr lang="zh-CN" altLang="en-US" sz="2400" dirty="0" smtClean="0"/>
              <a:t>革命军</a:t>
            </a:r>
            <a:r>
              <a:rPr lang="en-US" altLang="zh-CN" sz="2400" dirty="0" smtClean="0"/>
              <a:t>》</a:t>
            </a:r>
            <a:r>
              <a:rPr lang="zh-CN" altLang="en-US" sz="2400" dirty="0" smtClean="0"/>
              <a:t>作序，触怒清廷，被捕入狱。</a:t>
            </a:r>
            <a:r>
              <a:rPr lang="en-US" altLang="zh-CN" sz="2400" dirty="0" smtClean="0"/>
              <a:t>1904</a:t>
            </a:r>
            <a:r>
              <a:rPr lang="zh-CN" altLang="en-US" sz="2400" dirty="0" smtClean="0"/>
              <a:t>年与蔡元培等合作，发起光复会。民国二十五年（</a:t>
            </a:r>
            <a:r>
              <a:rPr lang="en-US" altLang="zh-CN" sz="2400" dirty="0" smtClean="0"/>
              <a:t>1936</a:t>
            </a:r>
            <a:r>
              <a:rPr lang="zh-CN" altLang="en-US" sz="2400" dirty="0" smtClean="0"/>
              <a:t>年）</a:t>
            </a:r>
            <a:r>
              <a:rPr lang="en-US" altLang="zh-CN" sz="2400" dirty="0" smtClean="0"/>
              <a:t>6</a:t>
            </a:r>
            <a:r>
              <a:rPr lang="zh-CN" altLang="en-US" sz="2400" dirty="0" smtClean="0"/>
              <a:t>月</a:t>
            </a:r>
            <a:r>
              <a:rPr lang="en-US" altLang="zh-CN" sz="2400" dirty="0" smtClean="0"/>
              <a:t>14</a:t>
            </a:r>
            <a:r>
              <a:rPr lang="zh-CN" altLang="en-US" sz="2400" dirty="0" smtClean="0"/>
              <a:t>日病逝。</a:t>
            </a:r>
            <a:endParaRPr lang="zh-CN" altLang="en-US" sz="2400"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305051305443122237.jpg"/>
          <p:cNvPicPr>
            <a:picLocks noChangeAspect="1"/>
          </p:cNvPicPr>
          <p:nvPr/>
        </p:nvPicPr>
        <p:blipFill>
          <a:blip r:embed="rId2" cstate="print"/>
          <a:stretch>
            <a:fillRect/>
          </a:stretch>
        </p:blipFill>
        <p:spPr>
          <a:xfrm>
            <a:off x="0" y="0"/>
            <a:ext cx="4911462" cy="6858000"/>
          </a:xfrm>
          <a:prstGeom prst="rect">
            <a:avLst/>
          </a:prstGeom>
        </p:spPr>
      </p:pic>
      <p:sp>
        <p:nvSpPr>
          <p:cNvPr id="3" name="TextBox 2"/>
          <p:cNvSpPr txBox="1"/>
          <p:nvPr/>
        </p:nvSpPr>
        <p:spPr>
          <a:xfrm>
            <a:off x="4932040" y="260648"/>
            <a:ext cx="4211960" cy="6832640"/>
          </a:xfrm>
          <a:prstGeom prst="rect">
            <a:avLst/>
          </a:prstGeom>
          <a:noFill/>
        </p:spPr>
        <p:txBody>
          <a:bodyPr wrap="square" rtlCol="0">
            <a:spAutoFit/>
          </a:bodyPr>
          <a:lstStyle/>
          <a:p>
            <a:r>
              <a:rPr lang="zh-CN" altLang="en-US" sz="2000" dirty="0" smtClean="0"/>
              <a:t>邹容（</a:t>
            </a:r>
            <a:r>
              <a:rPr lang="en-US" altLang="zh-CN" sz="2000" dirty="0" smtClean="0"/>
              <a:t>1885</a:t>
            </a:r>
            <a:r>
              <a:rPr lang="zh-CN" altLang="en-US" sz="2000" dirty="0" smtClean="0"/>
              <a:t>年</a:t>
            </a:r>
            <a:r>
              <a:rPr lang="en-US" altLang="zh-CN" sz="2000" dirty="0" smtClean="0"/>
              <a:t>—1905</a:t>
            </a:r>
            <a:r>
              <a:rPr lang="zh-CN" altLang="en-US" sz="2000" dirty="0" smtClean="0"/>
              <a:t>年），中国近代著名资产阶级革命宣传家，原名桂文，又名威丹、蔚丹、绍陶，留学日本时改名邹容。四川巴县人（今重庆市）。光绪二十八年（</a:t>
            </a:r>
            <a:r>
              <a:rPr lang="en-US" altLang="zh-CN" sz="2000" dirty="0" smtClean="0"/>
              <a:t>1902</a:t>
            </a:r>
            <a:r>
              <a:rPr lang="zh-CN" altLang="en-US" sz="2000" dirty="0" smtClean="0"/>
              <a:t>年）秋，到达东京，入同文书院。始撰</a:t>
            </a:r>
            <a:r>
              <a:rPr lang="en-US" altLang="zh-CN" sz="2000" dirty="0" smtClean="0"/>
              <a:t>《</a:t>
            </a:r>
            <a:r>
              <a:rPr lang="zh-CN" altLang="en-US" sz="2000" dirty="0" smtClean="0"/>
              <a:t>革命军</a:t>
            </a:r>
            <a:r>
              <a:rPr lang="en-US" altLang="zh-CN" sz="2000" dirty="0" smtClean="0"/>
              <a:t>》</a:t>
            </a:r>
            <a:r>
              <a:rPr lang="zh-CN" altLang="en-US" sz="2000" dirty="0" smtClean="0"/>
              <a:t>初稿。光绪二十九年（</a:t>
            </a:r>
            <a:r>
              <a:rPr lang="en-US" altLang="zh-CN" sz="2000" dirty="0" smtClean="0"/>
              <a:t>1903</a:t>
            </a:r>
            <a:r>
              <a:rPr lang="zh-CN" altLang="en-US" sz="2000" dirty="0" smtClean="0"/>
              <a:t>年）四月返回上海，住入爱国学社，结识章太炎，结为莫逆之交。这时，恰逢拒俄运动发生。他两次在张园拒俄集会上演讲，签名加入拒俄义勇队。</a:t>
            </a:r>
            <a:r>
              <a:rPr lang="en-US" altLang="zh-CN" sz="2000" dirty="0" smtClean="0"/>
              <a:t>5</a:t>
            </a:r>
            <a:r>
              <a:rPr lang="zh-CN" altLang="en-US" sz="2000" dirty="0" smtClean="0"/>
              <a:t>月，发起组织中国学生同盟会。在此期间，</a:t>
            </a:r>
            <a:r>
              <a:rPr lang="en-US" altLang="zh-CN" sz="2000" dirty="0" smtClean="0"/>
              <a:t>《</a:t>
            </a:r>
            <a:r>
              <a:rPr lang="zh-CN" altLang="en-US" sz="2000" dirty="0" smtClean="0"/>
              <a:t>革命军</a:t>
            </a:r>
            <a:r>
              <a:rPr lang="en-US" altLang="zh-CN" sz="2000" dirty="0" smtClean="0"/>
              <a:t>》</a:t>
            </a:r>
            <a:r>
              <a:rPr lang="zh-CN" altLang="en-US" sz="2000" dirty="0" smtClean="0"/>
              <a:t>由上海大同书局印行，署名革命军中马前卒邹容，请章太炎作序。</a:t>
            </a:r>
            <a:r>
              <a:rPr lang="en-US" altLang="zh-CN" sz="2000" dirty="0" smtClean="0"/>
              <a:t>《</a:t>
            </a:r>
            <a:r>
              <a:rPr lang="zh-CN" altLang="en-US" sz="2000" dirty="0" smtClean="0"/>
              <a:t>苏报</a:t>
            </a:r>
            <a:r>
              <a:rPr lang="en-US" altLang="zh-CN" sz="2000" dirty="0" smtClean="0"/>
              <a:t>》</a:t>
            </a:r>
            <a:r>
              <a:rPr lang="zh-CN" altLang="en-US" sz="2000" dirty="0" smtClean="0"/>
              <a:t>案发生后，于</a:t>
            </a:r>
            <a:r>
              <a:rPr lang="en-US" altLang="zh-CN" sz="2000" dirty="0" smtClean="0"/>
              <a:t>7</a:t>
            </a:r>
            <a:r>
              <a:rPr lang="zh-CN" altLang="en-US" sz="2000" dirty="0" smtClean="0"/>
              <a:t>月</a:t>
            </a:r>
            <a:r>
              <a:rPr lang="en-US" altLang="zh-CN" sz="2000" dirty="0" smtClean="0"/>
              <a:t>1</a:t>
            </a:r>
            <a:r>
              <a:rPr lang="zh-CN" altLang="en-US" sz="2000" dirty="0" smtClean="0"/>
              <a:t>日至巡捕房投案，被囚于租界监狱。邹容被租界当局判监禁两年，折磨致病。</a:t>
            </a:r>
            <a:r>
              <a:rPr lang="en-US" altLang="zh-CN" sz="2000" dirty="0" smtClean="0"/>
              <a:t>1905</a:t>
            </a:r>
            <a:r>
              <a:rPr lang="zh-CN" altLang="en-US" sz="2000" dirty="0" smtClean="0"/>
              <a:t>年</a:t>
            </a:r>
            <a:r>
              <a:rPr lang="en-US" altLang="zh-CN" sz="2000" dirty="0" smtClean="0"/>
              <a:t>4</a:t>
            </a:r>
            <a:r>
              <a:rPr lang="zh-CN" altLang="en-US" sz="2000" dirty="0" smtClean="0"/>
              <a:t>月</a:t>
            </a:r>
            <a:r>
              <a:rPr lang="en-US" altLang="zh-CN" sz="2000" dirty="0" smtClean="0"/>
              <a:t>3</a:t>
            </a:r>
            <a:r>
              <a:rPr lang="zh-CN" altLang="en-US" sz="2000" dirty="0" smtClean="0"/>
              <a:t>日死于狱中。</a:t>
            </a:r>
            <a:r>
              <a:rPr lang="en-US" altLang="zh-CN" sz="2000" dirty="0" smtClean="0"/>
              <a:t>1912</a:t>
            </a:r>
            <a:r>
              <a:rPr lang="zh-CN" altLang="en-US" sz="2000" dirty="0" smtClean="0"/>
              <a:t>年</a:t>
            </a:r>
            <a:r>
              <a:rPr lang="en-US" altLang="zh-CN" sz="2000" dirty="0" smtClean="0"/>
              <a:t>3</a:t>
            </a:r>
            <a:r>
              <a:rPr lang="zh-CN" altLang="en-US" sz="2000" dirty="0" smtClean="0"/>
              <a:t>月</a:t>
            </a:r>
            <a:r>
              <a:rPr lang="en-US" altLang="zh-CN" sz="2000" dirty="0" smtClean="0"/>
              <a:t>29</a:t>
            </a:r>
            <a:r>
              <a:rPr lang="zh-CN" altLang="en-US" sz="2000" dirty="0" smtClean="0"/>
              <a:t>日，经孙中山批准，南京临时政府追赠为大将军。</a:t>
            </a:r>
          </a:p>
          <a:p>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algn="ctr" eaLnBrk="1" fontAlgn="auto" hangingPunct="1">
              <a:spcAft>
                <a:spcPts val="0"/>
              </a:spcAft>
              <a:defRPr/>
            </a:pPr>
            <a:r>
              <a:rPr sz="3200" smtClean="0">
                <a:solidFill>
                  <a:schemeClr val="accent4"/>
                </a:solidFill>
              </a:rPr>
              <a:t>工艺精湛的青铜器</a:t>
            </a:r>
            <a:endParaRPr sz="3200">
              <a:solidFill>
                <a:schemeClr val="accent4"/>
              </a:solidFill>
            </a:endParaRPr>
          </a:p>
        </p:txBody>
      </p:sp>
      <p:pic>
        <p:nvPicPr>
          <p:cNvPr id="18435" name="Picture 2" descr="http://pic.baike.soso.com/p/20140221/bki-20140221053537-513462377.jpg"/>
          <p:cNvPicPr>
            <a:picLocks noChangeAspect="1" noChangeArrowheads="1"/>
          </p:cNvPicPr>
          <p:nvPr/>
        </p:nvPicPr>
        <p:blipFill>
          <a:blip r:embed="rId2" cstate="print"/>
          <a:srcRect/>
          <a:stretch>
            <a:fillRect/>
          </a:stretch>
        </p:blipFill>
        <p:spPr bwMode="auto">
          <a:xfrm>
            <a:off x="179388" y="1341438"/>
            <a:ext cx="5643562" cy="5040312"/>
          </a:xfrm>
          <a:prstGeom prst="rect">
            <a:avLst/>
          </a:prstGeom>
          <a:noFill/>
          <a:ln w="9525">
            <a:noFill/>
            <a:miter lim="800000"/>
            <a:headEnd/>
            <a:tailEnd/>
          </a:ln>
        </p:spPr>
      </p:pic>
      <p:pic>
        <p:nvPicPr>
          <p:cNvPr id="18436" name="Picture 7" descr="C:\Users\carlyao\Desktop\后母戊.jpg"/>
          <p:cNvPicPr>
            <a:picLocks noChangeAspect="1" noChangeArrowheads="1"/>
          </p:cNvPicPr>
          <p:nvPr/>
        </p:nvPicPr>
        <p:blipFill>
          <a:blip r:embed="rId3" cstate="print"/>
          <a:srcRect/>
          <a:stretch>
            <a:fillRect/>
          </a:stretch>
        </p:blipFill>
        <p:spPr bwMode="auto">
          <a:xfrm>
            <a:off x="5795963" y="1341438"/>
            <a:ext cx="3176587" cy="4751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01000000000000119080275389741.jpg"/>
          <p:cNvPicPr>
            <a:picLocks noChangeAspect="1"/>
          </p:cNvPicPr>
          <p:nvPr/>
        </p:nvPicPr>
        <p:blipFill>
          <a:blip r:embed="rId2" cstate="print"/>
          <a:stretch>
            <a:fillRect/>
          </a:stretch>
        </p:blipFill>
        <p:spPr>
          <a:xfrm>
            <a:off x="0" y="0"/>
            <a:ext cx="4905214" cy="6858000"/>
          </a:xfrm>
          <a:prstGeom prst="rect">
            <a:avLst/>
          </a:prstGeom>
        </p:spPr>
      </p:pic>
      <p:sp>
        <p:nvSpPr>
          <p:cNvPr id="3" name="TextBox 2"/>
          <p:cNvSpPr txBox="1"/>
          <p:nvPr/>
        </p:nvSpPr>
        <p:spPr>
          <a:xfrm>
            <a:off x="5004048" y="0"/>
            <a:ext cx="4139952" cy="6217087"/>
          </a:xfrm>
          <a:prstGeom prst="rect">
            <a:avLst/>
          </a:prstGeom>
          <a:noFill/>
        </p:spPr>
        <p:txBody>
          <a:bodyPr wrap="square" rtlCol="0">
            <a:spAutoFit/>
          </a:bodyPr>
          <a:lstStyle/>
          <a:p>
            <a:endParaRPr lang="en-US" altLang="zh-CN" sz="2000" dirty="0" smtClean="0"/>
          </a:p>
          <a:p>
            <a:r>
              <a:rPr lang="zh-CN" altLang="en-US" sz="2000" dirty="0" smtClean="0"/>
              <a:t>陈天华（</a:t>
            </a:r>
            <a:r>
              <a:rPr lang="en-US" altLang="zh-CN" sz="2000" dirty="0" smtClean="0"/>
              <a:t>1875</a:t>
            </a:r>
            <a:r>
              <a:rPr lang="zh-CN" altLang="en-US" sz="2000" dirty="0" smtClean="0"/>
              <a:t>年－</a:t>
            </a:r>
            <a:r>
              <a:rPr lang="en-US" altLang="zh-CN" sz="2000" dirty="0" smtClean="0"/>
              <a:t>1905</a:t>
            </a:r>
            <a:r>
              <a:rPr lang="zh-CN" altLang="en-US" sz="2000" dirty="0" smtClean="0"/>
              <a:t>年</a:t>
            </a:r>
            <a:r>
              <a:rPr lang="en-US" altLang="zh-CN" sz="2000" dirty="0" smtClean="0"/>
              <a:t>12</a:t>
            </a:r>
            <a:r>
              <a:rPr lang="zh-CN" altLang="en-US" sz="2000" dirty="0" smtClean="0"/>
              <a:t>月</a:t>
            </a:r>
            <a:r>
              <a:rPr lang="en-US" altLang="zh-CN" sz="2000" dirty="0" smtClean="0"/>
              <a:t>8</a:t>
            </a:r>
            <a:r>
              <a:rPr lang="zh-CN" altLang="en-US" sz="2000" dirty="0" smtClean="0"/>
              <a:t>日），近代革命家，原名显宿，字星台，亦字过庭，别号思黄，湖南省新化县荣华乡栗树凤阳坪人，华兴会创始人之一，同盟会会员，清末的革命烈士。</a:t>
            </a:r>
            <a:r>
              <a:rPr lang="en-US" altLang="zh-CN" sz="2000" dirty="0" smtClean="0"/>
              <a:t>1905</a:t>
            </a:r>
            <a:r>
              <a:rPr lang="zh-CN" altLang="en-US" sz="2000" dirty="0" smtClean="0"/>
              <a:t>年，在东京与宋教仁创办</a:t>
            </a:r>
            <a:r>
              <a:rPr lang="en-US" altLang="zh-CN" sz="2000" dirty="0" smtClean="0"/>
              <a:t>《</a:t>
            </a:r>
            <a:r>
              <a:rPr lang="zh-CN" altLang="en-US" sz="2000" dirty="0" smtClean="0"/>
              <a:t>二十世纪支那</a:t>
            </a:r>
            <a:r>
              <a:rPr lang="en-US" altLang="zh-CN" sz="2000" dirty="0" smtClean="0"/>
              <a:t>》</a:t>
            </a:r>
            <a:r>
              <a:rPr lang="zh-CN" altLang="en-US" sz="2000" dirty="0" smtClean="0"/>
              <a:t>杂志；辅佐孙中山筹组同盟会，起草</a:t>
            </a:r>
            <a:r>
              <a:rPr lang="en-US" altLang="zh-CN" sz="2000" dirty="0" smtClean="0"/>
              <a:t>《</a:t>
            </a:r>
            <a:r>
              <a:rPr lang="zh-CN" altLang="en-US" sz="2000" dirty="0" smtClean="0"/>
              <a:t>革命方略</a:t>
            </a:r>
            <a:r>
              <a:rPr lang="en-US" altLang="zh-CN" sz="2000" dirty="0" smtClean="0"/>
              <a:t>》</a:t>
            </a:r>
            <a:r>
              <a:rPr lang="zh-CN" altLang="en-US" sz="2000" dirty="0" smtClean="0"/>
              <a:t>；</a:t>
            </a:r>
            <a:r>
              <a:rPr lang="en-US" altLang="zh-CN" sz="2000" dirty="0" smtClean="0"/>
              <a:t>《</a:t>
            </a:r>
            <a:r>
              <a:rPr lang="zh-CN" altLang="en-US" sz="2000" dirty="0" smtClean="0"/>
              <a:t>民报</a:t>
            </a:r>
            <a:r>
              <a:rPr lang="en-US" altLang="zh-CN" sz="2000" dirty="0" smtClean="0"/>
              <a:t>》</a:t>
            </a:r>
            <a:r>
              <a:rPr lang="zh-CN" altLang="en-US" sz="2000" dirty="0" smtClean="0"/>
              <a:t>创刊后任编辑，参与对康、梁保皇派的论战。为抗议日本政府颁布的</a:t>
            </a:r>
            <a:r>
              <a:rPr lang="en-US" altLang="zh-CN" sz="2000" dirty="0" smtClean="0"/>
              <a:t>《</a:t>
            </a:r>
            <a:r>
              <a:rPr lang="zh-CN" altLang="en-US" sz="2000" dirty="0" smtClean="0"/>
              <a:t>清国留学生取缔规则</a:t>
            </a:r>
            <a:r>
              <a:rPr lang="en-US" altLang="zh-CN" sz="2000" dirty="0" smtClean="0"/>
              <a:t>》</a:t>
            </a:r>
            <a:r>
              <a:rPr lang="zh-CN" altLang="en-US" sz="2000" dirty="0" smtClean="0"/>
              <a:t>，在日本东京大森海湾愤而投海殉国，时年</a:t>
            </a:r>
            <a:r>
              <a:rPr lang="en-US" altLang="zh-CN" sz="2000" dirty="0" smtClean="0"/>
              <a:t>31</a:t>
            </a:r>
            <a:r>
              <a:rPr lang="zh-CN" altLang="en-US" sz="2000" dirty="0" smtClean="0"/>
              <a:t>岁。</a:t>
            </a:r>
            <a:r>
              <a:rPr lang="en-US" altLang="zh-CN" sz="2000" dirty="0" smtClean="0"/>
              <a:t>1906</a:t>
            </a:r>
            <a:r>
              <a:rPr lang="zh-CN" altLang="en-US" sz="2000" dirty="0" smtClean="0"/>
              <a:t>年春，其灵柩运回长沙，公葬于岳麓山。他一生救亡图存，宣传革命，是辛亥革命时期杰出的鼓动家和宣传家。所著</a:t>
            </a:r>
            <a:r>
              <a:rPr lang="en-US" altLang="zh-CN" sz="2000" dirty="0" smtClean="0"/>
              <a:t>《</a:t>
            </a:r>
            <a:r>
              <a:rPr lang="zh-CN" altLang="en-US" sz="2000" dirty="0" smtClean="0"/>
              <a:t>猛回头</a:t>
            </a:r>
            <a:r>
              <a:rPr lang="en-US" altLang="zh-CN" sz="2000" dirty="0" smtClean="0"/>
              <a:t>》</a:t>
            </a:r>
            <a:r>
              <a:rPr lang="zh-CN" altLang="en-US" sz="2000" dirty="0" smtClean="0"/>
              <a:t>和</a:t>
            </a:r>
            <a:r>
              <a:rPr lang="en-US" altLang="zh-CN" sz="2000" dirty="0" smtClean="0"/>
              <a:t>《</a:t>
            </a:r>
            <a:r>
              <a:rPr lang="zh-CN" altLang="en-US" sz="2000" dirty="0" smtClean="0"/>
              <a:t>警世钟</a:t>
            </a:r>
            <a:r>
              <a:rPr lang="en-US" altLang="zh-CN" sz="2000" dirty="0" smtClean="0"/>
              <a:t>》</a:t>
            </a:r>
            <a:r>
              <a:rPr lang="zh-CN" altLang="en-US" sz="2000" dirty="0" smtClean="0"/>
              <a:t>成为当时宣传革命的号角和警钟。</a:t>
            </a:r>
          </a:p>
          <a:p>
            <a:endParaRPr lang="zh-CN" alt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04664"/>
            <a:ext cx="7776000" cy="1143000"/>
          </a:xfrm>
        </p:spPr>
        <p:txBody>
          <a:bodyPr>
            <a:normAutofit fontScale="90000"/>
          </a:bodyPr>
          <a:lstStyle/>
          <a:p>
            <a:r>
              <a:rPr lang="en-US" altLang="zh-CN" sz="3600" dirty="0" smtClean="0"/>
              <a:t/>
            </a:r>
            <a:br>
              <a:rPr lang="en-US" altLang="zh-CN" sz="3600" dirty="0" smtClean="0"/>
            </a:br>
            <a:r>
              <a:rPr lang="en-US" altLang="zh-CN" sz="3600" dirty="0" smtClean="0"/>
              <a:t>3.</a:t>
            </a:r>
            <a:r>
              <a:rPr lang="zh-CN" altLang="en-US" sz="3600" dirty="0" smtClean="0"/>
              <a:t>舆论准备：</a:t>
            </a:r>
            <a:r>
              <a:rPr lang="en-US" altLang="zh-CN" sz="3600" dirty="0" smtClean="0"/>
              <a:t>1906-1907</a:t>
            </a:r>
            <a:r>
              <a:rPr lang="zh-CN" altLang="en-US" sz="3600" dirty="0" smtClean="0"/>
              <a:t>年革命派与保皇派的论战（</a:t>
            </a:r>
            <a:r>
              <a:rPr lang="en-US" altLang="zh-CN" sz="3600" dirty="0" smtClean="0"/>
              <a:t>《</a:t>
            </a:r>
            <a:r>
              <a:rPr lang="zh-CN" altLang="en-US" sz="3600" dirty="0" smtClean="0"/>
              <a:t>民报</a:t>
            </a:r>
            <a:r>
              <a:rPr lang="en-US" altLang="zh-CN" sz="3600" dirty="0" smtClean="0"/>
              <a:t>》</a:t>
            </a:r>
            <a:r>
              <a:rPr lang="en-US" altLang="zh-CN" sz="3600" dirty="0" err="1" smtClean="0"/>
              <a:t>pk</a:t>
            </a:r>
            <a:r>
              <a:rPr lang="en-US" altLang="zh-CN" sz="3600" dirty="0" smtClean="0"/>
              <a:t>《</a:t>
            </a:r>
            <a:r>
              <a:rPr lang="zh-CN" altLang="en-US" sz="3600" dirty="0" smtClean="0"/>
              <a:t>新民丛报</a:t>
            </a:r>
            <a:r>
              <a:rPr lang="en-US" altLang="zh-CN" sz="3600" dirty="0" smtClean="0"/>
              <a:t>》</a:t>
            </a:r>
            <a:r>
              <a:rPr lang="zh-CN" altLang="en-US" sz="3600" dirty="0" smtClean="0"/>
              <a:t>）</a:t>
            </a:r>
            <a:r>
              <a:rPr lang="zh-CN" altLang="en-US" dirty="0" smtClean="0"/>
              <a:t/>
            </a:r>
            <a:br>
              <a:rPr lang="zh-CN" altLang="en-US" dirty="0" smtClean="0"/>
            </a:br>
            <a:endParaRPr lang="zh-CN" altLang="en-US" dirty="0"/>
          </a:p>
        </p:txBody>
      </p:sp>
      <p:pic>
        <p:nvPicPr>
          <p:cNvPr id="12" name="图片 11" descr="1001740preview4.jpg"/>
          <p:cNvPicPr>
            <a:picLocks noChangeAspect="1"/>
          </p:cNvPicPr>
          <p:nvPr/>
        </p:nvPicPr>
        <p:blipFill>
          <a:blip r:embed="rId2" cstate="print"/>
          <a:stretch>
            <a:fillRect/>
          </a:stretch>
        </p:blipFill>
        <p:spPr>
          <a:xfrm>
            <a:off x="251520" y="1412776"/>
            <a:ext cx="3816424" cy="5372092"/>
          </a:xfrm>
          <a:prstGeom prst="rect">
            <a:avLst/>
          </a:prstGeom>
        </p:spPr>
      </p:pic>
      <p:pic>
        <p:nvPicPr>
          <p:cNvPr id="13" name="图片 12" descr="131997LBEPY0_b.jpg"/>
          <p:cNvPicPr>
            <a:picLocks noChangeAspect="1"/>
          </p:cNvPicPr>
          <p:nvPr/>
        </p:nvPicPr>
        <p:blipFill>
          <a:blip r:embed="rId3" cstate="print"/>
          <a:stretch>
            <a:fillRect/>
          </a:stretch>
        </p:blipFill>
        <p:spPr>
          <a:xfrm>
            <a:off x="4716016" y="1340768"/>
            <a:ext cx="4137924" cy="5517232"/>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军事准备</a:t>
            </a:r>
            <a:endParaRPr lang="zh-CN" altLang="en-US" dirty="0"/>
          </a:p>
        </p:txBody>
      </p:sp>
      <p:sp>
        <p:nvSpPr>
          <p:cNvPr id="3" name="内容占位符 2"/>
          <p:cNvSpPr>
            <a:spLocks noGrp="1"/>
          </p:cNvSpPr>
          <p:nvPr>
            <p:ph idx="1"/>
          </p:nvPr>
        </p:nvSpPr>
        <p:spPr/>
        <p:txBody>
          <a:bodyPr>
            <a:normAutofit lnSpcReduction="10000"/>
          </a:bodyPr>
          <a:lstStyle/>
          <a:p>
            <a:r>
              <a:rPr lang="zh-CN" altLang="en-US" dirty="0" smtClean="0"/>
              <a:t>（</a:t>
            </a:r>
            <a:r>
              <a:rPr lang="en-US" dirty="0" smtClean="0"/>
              <a:t>1</a:t>
            </a:r>
            <a:r>
              <a:rPr lang="zh-CN" altLang="en-US" dirty="0" smtClean="0"/>
              <a:t>）内地起义：萍浏醴起义：</a:t>
            </a:r>
            <a:r>
              <a:rPr lang="en-US" dirty="0" smtClean="0"/>
              <a:t>1906</a:t>
            </a:r>
            <a:r>
              <a:rPr lang="zh-CN" altLang="en-US" dirty="0" smtClean="0"/>
              <a:t>年，同盟会影响下的江西萍乡、湖南浏阳、醴陵地区会党和矿工发动的反清武装起义，是同盟会成立后第一次大规模的武装起义。</a:t>
            </a:r>
          </a:p>
          <a:p>
            <a:r>
              <a:rPr lang="zh-CN" altLang="en-US" dirty="0" smtClean="0"/>
              <a:t>（</a:t>
            </a:r>
            <a:r>
              <a:rPr lang="en-US" dirty="0" smtClean="0"/>
              <a:t>2</a:t>
            </a:r>
            <a:r>
              <a:rPr lang="zh-CN" altLang="en-US" dirty="0" smtClean="0"/>
              <a:t>）西南边境六次武装起义：</a:t>
            </a:r>
            <a:r>
              <a:rPr lang="en-US" dirty="0" smtClean="0"/>
              <a:t>1907</a:t>
            </a:r>
            <a:r>
              <a:rPr lang="zh-CN" altLang="en-US" dirty="0" smtClean="0"/>
              <a:t>年</a:t>
            </a:r>
            <a:r>
              <a:rPr lang="en-US" dirty="0" smtClean="0"/>
              <a:t>5</a:t>
            </a:r>
            <a:r>
              <a:rPr lang="zh-CN" altLang="en-US" dirty="0" smtClean="0"/>
              <a:t>月，广东潮州饶平县黄岗镇起义；</a:t>
            </a:r>
            <a:r>
              <a:rPr lang="en-US" dirty="0" smtClean="0"/>
              <a:t>6</a:t>
            </a:r>
            <a:r>
              <a:rPr lang="zh-CN" altLang="en-US" dirty="0" smtClean="0"/>
              <a:t>月</a:t>
            </a:r>
            <a:r>
              <a:rPr lang="en-US" dirty="0" smtClean="0"/>
              <a:t>2</a:t>
            </a:r>
            <a:r>
              <a:rPr lang="zh-CN" altLang="en-US" dirty="0" smtClean="0"/>
              <a:t>日，惠州七女湖起义；</a:t>
            </a:r>
            <a:r>
              <a:rPr lang="en-US" dirty="0" smtClean="0"/>
              <a:t>9</a:t>
            </a:r>
            <a:r>
              <a:rPr lang="zh-CN" altLang="en-US" dirty="0" smtClean="0"/>
              <a:t>月</a:t>
            </a:r>
            <a:r>
              <a:rPr lang="en-US" dirty="0" smtClean="0"/>
              <a:t>1</a:t>
            </a:r>
            <a:r>
              <a:rPr lang="zh-CN" altLang="en-US" dirty="0" smtClean="0"/>
              <a:t>日，钦廉地区防城起义；</a:t>
            </a:r>
            <a:r>
              <a:rPr lang="en-US" dirty="0" smtClean="0"/>
              <a:t>12</a:t>
            </a:r>
            <a:r>
              <a:rPr lang="zh-CN" altLang="en-US" dirty="0" smtClean="0"/>
              <a:t>月</a:t>
            </a:r>
            <a:r>
              <a:rPr lang="en-US" dirty="0" smtClean="0"/>
              <a:t>2</a:t>
            </a:r>
            <a:r>
              <a:rPr lang="zh-CN" altLang="en-US" dirty="0" smtClean="0"/>
              <a:t>日，镇南关起义；</a:t>
            </a:r>
            <a:r>
              <a:rPr lang="en-US" dirty="0" smtClean="0"/>
              <a:t>1908</a:t>
            </a:r>
            <a:r>
              <a:rPr lang="zh-CN" altLang="en-US" dirty="0" smtClean="0"/>
              <a:t>年</a:t>
            </a:r>
            <a:r>
              <a:rPr lang="en-US" dirty="0" smtClean="0"/>
              <a:t>3</a:t>
            </a:r>
            <a:r>
              <a:rPr lang="zh-CN" altLang="en-US" dirty="0" smtClean="0"/>
              <a:t>月，钦州马笃山起义；</a:t>
            </a:r>
            <a:r>
              <a:rPr lang="en-US" dirty="0" smtClean="0"/>
              <a:t>1908</a:t>
            </a:r>
            <a:r>
              <a:rPr lang="zh-CN" altLang="en-US" dirty="0" smtClean="0"/>
              <a:t>年</a:t>
            </a:r>
            <a:r>
              <a:rPr lang="en-US" dirty="0" smtClean="0"/>
              <a:t>4</a:t>
            </a:r>
            <a:r>
              <a:rPr lang="zh-CN" altLang="en-US" dirty="0" smtClean="0"/>
              <a:t>月，云南河口起义。</a:t>
            </a:r>
          </a:p>
          <a:p>
            <a:endParaRPr lang="zh-CN" altLang="en-US" dirty="0" smtClean="0"/>
          </a:p>
          <a:p>
            <a:endParaRPr lang="zh-CN" alt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7776000" cy="1143000"/>
          </a:xfrm>
        </p:spPr>
        <p:txBody>
          <a:bodyPr>
            <a:normAutofit/>
          </a:bodyPr>
          <a:lstStyle/>
          <a:p>
            <a:r>
              <a:rPr lang="zh-CN" altLang="en-US" sz="3200" dirty="0" smtClean="0">
                <a:latin typeface="+mn-ea"/>
                <a:ea typeface="+mn-ea"/>
              </a:rPr>
              <a:t>（</a:t>
            </a:r>
            <a:r>
              <a:rPr lang="en-US" altLang="zh-CN" sz="3200" dirty="0" smtClean="0">
                <a:latin typeface="+mn-ea"/>
                <a:ea typeface="+mn-ea"/>
              </a:rPr>
              <a:t>3</a:t>
            </a:r>
            <a:r>
              <a:rPr lang="zh-CN" altLang="en-US" sz="3200" dirty="0" smtClean="0">
                <a:latin typeface="+mn-ea"/>
                <a:ea typeface="+mn-ea"/>
              </a:rPr>
              <a:t>）皖浙起义</a:t>
            </a:r>
            <a:endParaRPr lang="zh-CN" altLang="en-US" sz="3200" dirty="0">
              <a:latin typeface="+mn-ea"/>
              <a:ea typeface="+mn-ea"/>
            </a:endParaRPr>
          </a:p>
        </p:txBody>
      </p:sp>
      <p:pic>
        <p:nvPicPr>
          <p:cNvPr id="4" name="内容占位符 3" descr="2243-徐锡麟.jpg"/>
          <p:cNvPicPr>
            <a:picLocks noGrp="1" noChangeAspect="1"/>
          </p:cNvPicPr>
          <p:nvPr>
            <p:ph idx="1"/>
          </p:nvPr>
        </p:nvPicPr>
        <p:blipFill>
          <a:blip r:embed="rId2" cstate="print"/>
          <a:stretch>
            <a:fillRect/>
          </a:stretch>
        </p:blipFill>
        <p:spPr>
          <a:xfrm>
            <a:off x="0" y="1943160"/>
            <a:ext cx="5076056" cy="4914840"/>
          </a:xfrm>
        </p:spPr>
      </p:pic>
      <p:pic>
        <p:nvPicPr>
          <p:cNvPr id="5" name="图片 4" descr="11050408_937903.jpg"/>
          <p:cNvPicPr>
            <a:picLocks noChangeAspect="1"/>
          </p:cNvPicPr>
          <p:nvPr/>
        </p:nvPicPr>
        <p:blipFill>
          <a:blip r:embed="rId3" cstate="print"/>
          <a:stretch>
            <a:fillRect/>
          </a:stretch>
        </p:blipFill>
        <p:spPr>
          <a:xfrm>
            <a:off x="5292080" y="1745432"/>
            <a:ext cx="3583576" cy="5112568"/>
          </a:xfrm>
          <a:prstGeom prst="rect">
            <a:avLst/>
          </a:prstGeo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131220021624-1768895334.png"/>
          <p:cNvPicPr>
            <a:picLocks noChangeAspect="1"/>
          </p:cNvPicPr>
          <p:nvPr/>
        </p:nvPicPr>
        <p:blipFill>
          <a:blip r:embed="rId2" cstate="print"/>
          <a:stretch>
            <a:fillRect/>
          </a:stretch>
        </p:blipFill>
        <p:spPr>
          <a:xfrm>
            <a:off x="0" y="1143000"/>
            <a:ext cx="7620000" cy="5715000"/>
          </a:xfrm>
          <a:prstGeom prst="rect">
            <a:avLst/>
          </a:prstGeom>
        </p:spPr>
      </p:pic>
      <p:sp>
        <p:nvSpPr>
          <p:cNvPr id="3" name="TextBox 2"/>
          <p:cNvSpPr txBox="1"/>
          <p:nvPr/>
        </p:nvSpPr>
        <p:spPr>
          <a:xfrm>
            <a:off x="2699792" y="260648"/>
            <a:ext cx="3262432" cy="584775"/>
          </a:xfrm>
          <a:prstGeom prst="rect">
            <a:avLst/>
          </a:prstGeom>
          <a:noFill/>
        </p:spPr>
        <p:txBody>
          <a:bodyPr wrap="none" rtlCol="0">
            <a:spAutoFit/>
          </a:bodyPr>
          <a:lstStyle/>
          <a:p>
            <a:r>
              <a:rPr lang="zh-CN" altLang="en-US" sz="3200" dirty="0" smtClean="0">
                <a:latin typeface="+mn-ea"/>
              </a:rPr>
              <a:t>（</a:t>
            </a:r>
            <a:r>
              <a:rPr lang="en-US" altLang="zh-CN" sz="3200" dirty="0" smtClean="0">
                <a:latin typeface="+mn-ea"/>
              </a:rPr>
              <a:t>4</a:t>
            </a:r>
            <a:r>
              <a:rPr lang="zh-CN" altLang="en-US" sz="3200" dirty="0" smtClean="0">
                <a:latin typeface="+mn-ea"/>
              </a:rPr>
              <a:t>）黄花岗起义</a:t>
            </a:r>
            <a:endParaRPr lang="zh-CN" altLang="en-US" sz="3200" dirty="0">
              <a:latin typeface="+mn-ea"/>
            </a:endParaRPr>
          </a:p>
        </p:txBody>
      </p:sp>
      <p:sp>
        <p:nvSpPr>
          <p:cNvPr id="4" name="TextBox 3"/>
          <p:cNvSpPr txBox="1"/>
          <p:nvPr/>
        </p:nvSpPr>
        <p:spPr>
          <a:xfrm>
            <a:off x="8028384" y="1916832"/>
            <a:ext cx="615553" cy="3683060"/>
          </a:xfrm>
          <a:prstGeom prst="rect">
            <a:avLst/>
          </a:prstGeom>
          <a:noFill/>
        </p:spPr>
        <p:txBody>
          <a:bodyPr vert="eaVert" wrap="none" rtlCol="0">
            <a:spAutoFit/>
          </a:bodyPr>
          <a:lstStyle/>
          <a:p>
            <a:r>
              <a:rPr lang="zh-CN" altLang="en-US" sz="2800" dirty="0" smtClean="0"/>
              <a:t>黄花岗七十二烈士陵园</a:t>
            </a:r>
            <a:endParaRPr lang="zh-CN" altLang="en-US" sz="28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（四）革命的胜利与失败</a:t>
            </a:r>
            <a:endParaRPr lang="zh-CN" altLang="en-US" dirty="0"/>
          </a:p>
        </p:txBody>
      </p:sp>
      <p:sp>
        <p:nvSpPr>
          <p:cNvPr id="3" name="内容占位符 2"/>
          <p:cNvSpPr>
            <a:spLocks noGrp="1"/>
          </p:cNvSpPr>
          <p:nvPr>
            <p:ph idx="1"/>
          </p:nvPr>
        </p:nvSpPr>
        <p:spPr/>
        <p:txBody>
          <a:bodyPr>
            <a:normAutofit fontScale="85000" lnSpcReduction="20000"/>
          </a:bodyPr>
          <a:lstStyle/>
          <a:p>
            <a:pPr>
              <a:lnSpc>
                <a:spcPct val="120000"/>
              </a:lnSpc>
            </a:pPr>
            <a:r>
              <a:rPr lang="en-US" dirty="0" smtClean="0"/>
              <a:t>1911</a:t>
            </a:r>
            <a:r>
              <a:rPr lang="zh-CN" altLang="en-US" dirty="0" smtClean="0"/>
              <a:t>年</a:t>
            </a:r>
            <a:r>
              <a:rPr lang="en-US" altLang="zh-CN" dirty="0" smtClean="0"/>
              <a:t>10</a:t>
            </a:r>
            <a:r>
              <a:rPr lang="zh-CN" altLang="en-US" dirty="0" smtClean="0"/>
              <a:t>月</a:t>
            </a:r>
            <a:r>
              <a:rPr lang="en-US" dirty="0" smtClean="0"/>
              <a:t>10</a:t>
            </a:r>
            <a:r>
              <a:rPr lang="zh-CN" altLang="en-US" dirty="0" smtClean="0"/>
              <a:t>日晚</a:t>
            </a:r>
            <a:r>
              <a:rPr lang="en-US" dirty="0" smtClean="0"/>
              <a:t>7</a:t>
            </a:r>
            <a:r>
              <a:rPr lang="zh-CN" altLang="en-US" dirty="0" smtClean="0"/>
              <a:t>时，武昌起义爆发并在随后取得胜利。</a:t>
            </a:r>
            <a:endParaRPr lang="en-US" altLang="zh-CN" dirty="0" smtClean="0"/>
          </a:p>
          <a:p>
            <a:pPr>
              <a:lnSpc>
                <a:spcPct val="120000"/>
              </a:lnSpc>
            </a:pPr>
            <a:r>
              <a:rPr lang="en-US" dirty="0" smtClean="0"/>
              <a:t>1912</a:t>
            </a:r>
            <a:r>
              <a:rPr lang="zh-CN" altLang="en-US" dirty="0" smtClean="0"/>
              <a:t>年元旦，孙中山到南京就职，发布</a:t>
            </a:r>
            <a:r>
              <a:rPr lang="en-US" altLang="zh-CN" dirty="0" smtClean="0"/>
              <a:t>《</a:t>
            </a:r>
            <a:r>
              <a:rPr lang="zh-CN" altLang="en-US" dirty="0" smtClean="0"/>
              <a:t>临时大总统宣言书</a:t>
            </a:r>
            <a:r>
              <a:rPr lang="en-US" altLang="zh-CN" dirty="0" smtClean="0"/>
              <a:t>》</a:t>
            </a:r>
            <a:r>
              <a:rPr lang="zh-CN" altLang="en-US" dirty="0" smtClean="0"/>
              <a:t>、</a:t>
            </a:r>
            <a:r>
              <a:rPr lang="en-US" altLang="zh-CN" dirty="0" smtClean="0"/>
              <a:t>《</a:t>
            </a:r>
            <a:r>
              <a:rPr lang="zh-CN" altLang="en-US" dirty="0" smtClean="0"/>
              <a:t>告全国同胞书</a:t>
            </a:r>
            <a:r>
              <a:rPr lang="en-US" altLang="zh-CN" dirty="0" smtClean="0"/>
              <a:t>》</a:t>
            </a:r>
            <a:r>
              <a:rPr lang="zh-CN" altLang="en-US" dirty="0" smtClean="0"/>
              <a:t>等文件，正式宣告中华民国的诞生。</a:t>
            </a:r>
            <a:endParaRPr lang="en-US" altLang="zh-CN" dirty="0" smtClean="0"/>
          </a:p>
          <a:p>
            <a:pPr>
              <a:lnSpc>
                <a:spcPct val="120000"/>
              </a:lnSpc>
            </a:pPr>
            <a:r>
              <a:rPr lang="en-US" altLang="zh-CN" dirty="0" smtClean="0"/>
              <a:t>1912</a:t>
            </a:r>
            <a:r>
              <a:rPr lang="zh-CN" altLang="en-US" dirty="0" smtClean="0"/>
              <a:t>年</a:t>
            </a:r>
            <a:r>
              <a:rPr lang="en-US" altLang="zh-CN" dirty="0" smtClean="0"/>
              <a:t>2</a:t>
            </a:r>
            <a:r>
              <a:rPr lang="zh-CN" altLang="en-US" dirty="0" smtClean="0"/>
              <a:t>月</a:t>
            </a:r>
            <a:r>
              <a:rPr lang="en-US" altLang="zh-CN" dirty="0" smtClean="0"/>
              <a:t>12</a:t>
            </a:r>
            <a:r>
              <a:rPr lang="zh-CN" altLang="en-US" dirty="0" smtClean="0"/>
              <a:t>日，清朝发布</a:t>
            </a:r>
            <a:r>
              <a:rPr lang="en-US" altLang="zh-CN" dirty="0" smtClean="0"/>
              <a:t>《</a:t>
            </a:r>
            <a:r>
              <a:rPr lang="zh-CN" altLang="en-US" dirty="0" smtClean="0"/>
              <a:t>逊位诏书</a:t>
            </a:r>
            <a:r>
              <a:rPr lang="en-US" altLang="zh-CN" dirty="0" smtClean="0"/>
              <a:t>》</a:t>
            </a:r>
            <a:r>
              <a:rPr lang="zh-CN" altLang="en-US" dirty="0" smtClean="0"/>
              <a:t>，宣统皇帝正式退位。</a:t>
            </a:r>
            <a:endParaRPr lang="en-US" altLang="zh-CN" dirty="0" smtClean="0"/>
          </a:p>
          <a:p>
            <a:pPr>
              <a:lnSpc>
                <a:spcPct val="120000"/>
              </a:lnSpc>
            </a:pPr>
            <a:r>
              <a:rPr lang="en-US" altLang="zh-CN" dirty="0" smtClean="0"/>
              <a:t>1912</a:t>
            </a:r>
            <a:r>
              <a:rPr lang="zh-CN" altLang="en-US" dirty="0" smtClean="0"/>
              <a:t>年</a:t>
            </a:r>
            <a:r>
              <a:rPr lang="en-US" dirty="0" smtClean="0"/>
              <a:t>4</a:t>
            </a:r>
            <a:r>
              <a:rPr lang="zh-CN" altLang="en-US" dirty="0" smtClean="0"/>
              <a:t>月</a:t>
            </a:r>
            <a:r>
              <a:rPr lang="en-US" dirty="0" smtClean="0"/>
              <a:t>1</a:t>
            </a:r>
            <a:r>
              <a:rPr lang="zh-CN" altLang="en-US" dirty="0" smtClean="0"/>
              <a:t>日，孙中山正式解除临时大总统职务。</a:t>
            </a:r>
            <a:r>
              <a:rPr lang="en-US" dirty="0" smtClean="0"/>
              <a:t>5</a:t>
            </a:r>
            <a:r>
              <a:rPr lang="zh-CN" altLang="en-US" dirty="0" smtClean="0"/>
              <a:t>日，临时参议院议决临时政府和该院迁往北京。至此，辛亥革命的成果被袁世凯所篡夺。</a:t>
            </a:r>
            <a:endParaRPr lang="zh-CN" alt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（五）辛亥革命的历史意义</a:t>
            </a:r>
            <a:endParaRPr lang="zh-CN" altLang="en-US" dirty="0"/>
          </a:p>
        </p:txBody>
      </p:sp>
      <p:sp>
        <p:nvSpPr>
          <p:cNvPr id="3" name="内容占位符 2"/>
          <p:cNvSpPr>
            <a:spLocks noGrp="1"/>
          </p:cNvSpPr>
          <p:nvPr>
            <p:ph idx="1"/>
          </p:nvPr>
        </p:nvSpPr>
        <p:spPr/>
        <p:txBody>
          <a:bodyPr>
            <a:normAutofit fontScale="85000" lnSpcReduction="20000"/>
          </a:bodyPr>
          <a:lstStyle/>
          <a:p>
            <a:pPr>
              <a:lnSpc>
                <a:spcPct val="110000"/>
              </a:lnSpc>
            </a:pPr>
            <a:r>
              <a:rPr lang="en-US" dirty="0" smtClean="0"/>
              <a:t>1. </a:t>
            </a:r>
            <a:r>
              <a:rPr lang="zh-CN" altLang="en-US" dirty="0" smtClean="0"/>
              <a:t>推翻了封建势力的政治代表、帝国主义在中国的代理人清王朝的统治，沉重打击了中外反动势力，使中国反动统治者在政治上乱了阵脚。</a:t>
            </a:r>
          </a:p>
          <a:p>
            <a:pPr>
              <a:lnSpc>
                <a:spcPct val="110000"/>
              </a:lnSpc>
            </a:pPr>
            <a:r>
              <a:rPr lang="en-US" dirty="0" smtClean="0"/>
              <a:t>2. </a:t>
            </a:r>
            <a:r>
              <a:rPr lang="zh-CN" altLang="en-US" dirty="0" smtClean="0"/>
              <a:t>结束了中国两千多年封建社会的君主专制制度，建立了中国历史上第一个资产阶级共和政府，使民主共和的观念开始深入人心，</a:t>
            </a:r>
          </a:p>
          <a:p>
            <a:pPr>
              <a:lnSpc>
                <a:spcPct val="110000"/>
              </a:lnSpc>
            </a:pPr>
            <a:r>
              <a:rPr lang="en-US" dirty="0" smtClean="0"/>
              <a:t>3. </a:t>
            </a:r>
            <a:r>
              <a:rPr lang="zh-CN" altLang="en-US" dirty="0" smtClean="0"/>
              <a:t>推动了中国人民的思想解放。</a:t>
            </a:r>
          </a:p>
          <a:p>
            <a:pPr>
              <a:lnSpc>
                <a:spcPct val="110000"/>
              </a:lnSpc>
            </a:pPr>
            <a:r>
              <a:rPr lang="en-US" dirty="0" smtClean="0"/>
              <a:t>4. </a:t>
            </a:r>
            <a:r>
              <a:rPr lang="zh-CN" altLang="en-US" dirty="0" smtClean="0"/>
              <a:t>推动了中国的社会变革，促使中国的社会经济、思想习惯和社会风俗等方面发生了新的积极变化。</a:t>
            </a:r>
          </a:p>
          <a:p>
            <a:pPr>
              <a:lnSpc>
                <a:spcPct val="110000"/>
              </a:lnSpc>
            </a:pPr>
            <a:r>
              <a:rPr lang="en-US" dirty="0" smtClean="0"/>
              <a:t>5. </a:t>
            </a:r>
            <a:r>
              <a:rPr lang="zh-CN" altLang="en-US" dirty="0" smtClean="0"/>
              <a:t>不仅在一定程度上打击了帝国主义的侵略势力，而且推动了亚洲各国民族解放运动的高涨。</a:t>
            </a:r>
          </a:p>
          <a:p>
            <a:endParaRPr lang="zh-CN" altLang="en-US"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（六）辛亥革命失败的原因</a:t>
            </a:r>
            <a:endParaRPr lang="zh-CN" altLang="en-US" dirty="0"/>
          </a:p>
        </p:txBody>
      </p:sp>
      <p:sp>
        <p:nvSpPr>
          <p:cNvPr id="3" name="内容占位符 2"/>
          <p:cNvSpPr>
            <a:spLocks noGrp="1"/>
          </p:cNvSpPr>
          <p:nvPr>
            <p:ph idx="1"/>
          </p:nvPr>
        </p:nvSpPr>
        <p:spPr/>
        <p:txBody>
          <a:bodyPr/>
          <a:lstStyle/>
          <a:p>
            <a:r>
              <a:rPr lang="zh-CN" altLang="en-US" dirty="0" smtClean="0"/>
              <a:t>客观上：敌人的力量超过了革命的力量</a:t>
            </a:r>
          </a:p>
          <a:p>
            <a:r>
              <a:rPr lang="zh-CN" altLang="en-US" dirty="0" smtClean="0"/>
              <a:t>主观上：资产阶级的软弱性。</a:t>
            </a:r>
          </a:p>
          <a:p>
            <a:r>
              <a:rPr lang="zh-CN" altLang="en-US" dirty="0" smtClean="0"/>
              <a:t>第一，没有提出彻底的翻地反封建的革命纲领。</a:t>
            </a:r>
          </a:p>
          <a:p>
            <a:r>
              <a:rPr lang="zh-CN" altLang="en-US" dirty="0" smtClean="0"/>
              <a:t>第二，不能充分发动和依靠人民群众。</a:t>
            </a:r>
          </a:p>
          <a:p>
            <a:r>
              <a:rPr lang="zh-CN" altLang="en-US" dirty="0" smtClean="0"/>
              <a:t>第三，不能建立坚强的革命政党，作为团结一切革命力量的强有力的核心。</a:t>
            </a:r>
          </a:p>
          <a:p>
            <a:endParaRPr lang="zh-CN" altLang="en-US" dirty="0"/>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专题二之新道路的开辟</a:t>
            </a:r>
            <a:endParaRPr lang="zh-CN" altLang="en-US" dirty="0"/>
          </a:p>
        </p:txBody>
      </p:sp>
      <p:sp>
        <p:nvSpPr>
          <p:cNvPr id="3" name="副标题 2"/>
          <p:cNvSpPr>
            <a:spLocks noGrp="1"/>
          </p:cNvSpPr>
          <p:nvPr>
            <p:ph type="subTitle" idx="1"/>
          </p:nvPr>
        </p:nvSpPr>
        <p:spPr/>
        <p:txBody>
          <a:bodyPr/>
          <a:lstStyle/>
          <a:p>
            <a:r>
              <a:rPr lang="en-US" altLang="zh-CN" dirty="0" smtClean="0"/>
              <a:t>——</a:t>
            </a:r>
            <a:r>
              <a:rPr lang="zh-CN" altLang="en-US" dirty="0" smtClean="0"/>
              <a:t>在新民主主义革命中</a:t>
            </a:r>
            <a:endParaRPr lang="zh-CN" altLang="en-US" dirty="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一、新文化运动与五四运动</a:t>
            </a:r>
            <a:endParaRPr lang="zh-CN" altLang="en-US" dirty="0"/>
          </a:p>
        </p:txBody>
      </p:sp>
      <p:sp>
        <p:nvSpPr>
          <p:cNvPr id="3" name="副标题 2"/>
          <p:cNvSpPr>
            <a:spLocks noGrp="1"/>
          </p:cNvSpPr>
          <p:nvPr>
            <p:ph type="subTitle" idx="1"/>
          </p:nvPr>
        </p:nvSpPr>
        <p:spPr/>
        <p:txBody>
          <a:bodyPr/>
          <a:lstStyle/>
          <a:p>
            <a:endParaRPr lang="zh-CN"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smtClean="0">
                <a:solidFill>
                  <a:schemeClr val="accent4"/>
                </a:solidFill>
              </a:rPr>
              <a:t>影响人类历史进程的四大发明</a:t>
            </a:r>
            <a:endParaRPr>
              <a:solidFill>
                <a:schemeClr val="accent4"/>
              </a:solidFill>
            </a:endParaRPr>
          </a:p>
        </p:txBody>
      </p:sp>
      <p:pic>
        <p:nvPicPr>
          <p:cNvPr id="19459" name="Picture 4" descr="余秋雨质疑四大发明 主张第一发明应为天文历法[1]"/>
          <p:cNvPicPr>
            <a:picLocks noChangeAspect="1" noChangeArrowheads="1"/>
          </p:cNvPicPr>
          <p:nvPr/>
        </p:nvPicPr>
        <p:blipFill>
          <a:blip r:embed="rId2" cstate="print"/>
          <a:srcRect/>
          <a:stretch>
            <a:fillRect/>
          </a:stretch>
        </p:blipFill>
        <p:spPr bwMode="auto">
          <a:xfrm>
            <a:off x="457200" y="1371600"/>
            <a:ext cx="8229600" cy="436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（一）新文化运动</a:t>
            </a:r>
            <a:endParaRPr lang="zh-CN" altLang="en-US" dirty="0"/>
          </a:p>
        </p:txBody>
      </p:sp>
      <p:pic>
        <p:nvPicPr>
          <p:cNvPr id="3" name="图片 2" descr="陈独秀.jpg"/>
          <p:cNvPicPr>
            <a:picLocks noChangeAspect="1"/>
          </p:cNvPicPr>
          <p:nvPr/>
        </p:nvPicPr>
        <p:blipFill>
          <a:blip r:embed="rId2" cstate="print"/>
          <a:stretch>
            <a:fillRect/>
          </a:stretch>
        </p:blipFill>
        <p:spPr>
          <a:xfrm>
            <a:off x="3203848" y="1340768"/>
            <a:ext cx="3123239" cy="4320480"/>
          </a:xfrm>
          <a:prstGeom prst="rect">
            <a:avLst/>
          </a:prstGeom>
        </p:spPr>
      </p:pic>
      <p:pic>
        <p:nvPicPr>
          <p:cNvPr id="4" name="图片 3" descr="鲁迅.jpg"/>
          <p:cNvPicPr>
            <a:picLocks noChangeAspect="1"/>
          </p:cNvPicPr>
          <p:nvPr/>
        </p:nvPicPr>
        <p:blipFill>
          <a:blip r:embed="rId3" cstate="print"/>
          <a:stretch>
            <a:fillRect/>
          </a:stretch>
        </p:blipFill>
        <p:spPr>
          <a:xfrm>
            <a:off x="1" y="2150096"/>
            <a:ext cx="3187694" cy="4519264"/>
          </a:xfrm>
          <a:prstGeom prst="rect">
            <a:avLst/>
          </a:prstGeom>
        </p:spPr>
      </p:pic>
      <p:pic>
        <p:nvPicPr>
          <p:cNvPr id="5" name="图片 4" descr="胡适.jpg"/>
          <p:cNvPicPr>
            <a:picLocks noChangeAspect="1"/>
          </p:cNvPicPr>
          <p:nvPr/>
        </p:nvPicPr>
        <p:blipFill>
          <a:blip r:embed="rId4" cstate="print"/>
          <a:stretch>
            <a:fillRect/>
          </a:stretch>
        </p:blipFill>
        <p:spPr>
          <a:xfrm>
            <a:off x="6260629" y="2321496"/>
            <a:ext cx="2883371" cy="4536504"/>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 </a:t>
            </a:r>
            <a:r>
              <a:rPr lang="zh-CN" altLang="en-US" dirty="0" smtClean="0"/>
              <a:t>背景</a:t>
            </a:r>
            <a:endParaRPr lang="zh-CN" altLang="en-US" dirty="0"/>
          </a:p>
        </p:txBody>
      </p:sp>
      <p:sp>
        <p:nvSpPr>
          <p:cNvPr id="3" name="内容占位符 2"/>
          <p:cNvSpPr>
            <a:spLocks noGrp="1"/>
          </p:cNvSpPr>
          <p:nvPr>
            <p:ph idx="1"/>
          </p:nvPr>
        </p:nvSpPr>
        <p:spPr/>
        <p:txBody>
          <a:bodyPr/>
          <a:lstStyle/>
          <a:p>
            <a:r>
              <a:rPr lang="zh-CN" altLang="en-US" dirty="0" smtClean="0"/>
              <a:t>辛亥革命失败后，一些知识分子反思了辛亥革命的经验教训，认为辛亥革命失败的原因在于缺乏思想革命，为了建立名副其实的共和国，必须从思想上改造国民性，通过新文化运动塑造新国民。</a:t>
            </a:r>
            <a:endParaRPr lang="zh-CN" altLang="en-US" dirty="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开端</a:t>
            </a:r>
            <a:endParaRPr lang="zh-CN" altLang="en-US" dirty="0"/>
          </a:p>
        </p:txBody>
      </p:sp>
      <p:sp>
        <p:nvSpPr>
          <p:cNvPr id="3" name="内容占位符 2"/>
          <p:cNvSpPr>
            <a:spLocks noGrp="1"/>
          </p:cNvSpPr>
          <p:nvPr>
            <p:ph idx="1"/>
          </p:nvPr>
        </p:nvSpPr>
        <p:spPr/>
        <p:txBody>
          <a:bodyPr/>
          <a:lstStyle/>
          <a:p>
            <a:r>
              <a:rPr lang="en-US" altLang="zh-CN" dirty="0" smtClean="0"/>
              <a:t>1915</a:t>
            </a:r>
            <a:r>
              <a:rPr lang="zh-CN" altLang="en-US" dirty="0" smtClean="0"/>
              <a:t>年</a:t>
            </a:r>
            <a:r>
              <a:rPr lang="en-US" altLang="zh-CN" dirty="0" smtClean="0"/>
              <a:t>9</a:t>
            </a:r>
            <a:r>
              <a:rPr lang="zh-CN" altLang="en-US" dirty="0" smtClean="0"/>
              <a:t>月，陈独秀在上海创办</a:t>
            </a:r>
            <a:r>
              <a:rPr lang="en-US" altLang="zh-CN" dirty="0" smtClean="0"/>
              <a:t>《</a:t>
            </a:r>
            <a:r>
              <a:rPr lang="zh-CN" altLang="en-US" dirty="0" smtClean="0"/>
              <a:t>青年</a:t>
            </a:r>
            <a:r>
              <a:rPr lang="en-US" altLang="zh-CN" dirty="0" smtClean="0"/>
              <a:t>》</a:t>
            </a:r>
            <a:r>
              <a:rPr lang="zh-CN" altLang="en-US" dirty="0" smtClean="0"/>
              <a:t>杂志，标志着新文化运动的开始。</a:t>
            </a:r>
            <a:endParaRPr lang="en-US" altLang="zh-CN" dirty="0" smtClean="0"/>
          </a:p>
          <a:p>
            <a:r>
              <a:rPr lang="zh-CN" altLang="en-US" dirty="0" smtClean="0"/>
              <a:t>新文化运动以北京大学和</a:t>
            </a:r>
            <a:r>
              <a:rPr lang="en-US" altLang="zh-CN" dirty="0" smtClean="0"/>
              <a:t>《</a:t>
            </a:r>
            <a:r>
              <a:rPr lang="zh-CN" altLang="en-US" dirty="0" smtClean="0"/>
              <a:t>新青年</a:t>
            </a:r>
            <a:r>
              <a:rPr lang="en-US" altLang="zh-CN" dirty="0" smtClean="0"/>
              <a:t>》</a:t>
            </a:r>
            <a:r>
              <a:rPr lang="zh-CN" altLang="en-US" dirty="0" smtClean="0"/>
              <a:t>为主要阵地，高举民主和科学的大旗，向封建主义展开了猛烈进攻。</a:t>
            </a:r>
            <a:endParaRPr lang="zh-CN" alt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主要内容</a:t>
            </a:r>
            <a:endParaRPr lang="zh-CN" altLang="en-US" dirty="0"/>
          </a:p>
        </p:txBody>
      </p:sp>
      <p:sp>
        <p:nvSpPr>
          <p:cNvPr id="3" name="内容占位符 2"/>
          <p:cNvSpPr>
            <a:spLocks noGrp="1"/>
          </p:cNvSpPr>
          <p:nvPr>
            <p:ph idx="1"/>
          </p:nvPr>
        </p:nvSpPr>
        <p:spPr/>
        <p:txBody>
          <a:bodyPr>
            <a:normAutofit fontScale="92500" lnSpcReduction="20000"/>
          </a:bodyPr>
          <a:lstStyle/>
          <a:p>
            <a:r>
              <a:rPr lang="zh-CN" altLang="en-US" dirty="0" smtClean="0"/>
              <a:t>（</a:t>
            </a:r>
            <a:r>
              <a:rPr lang="en-US" altLang="zh-CN" dirty="0" smtClean="0"/>
              <a:t>1</a:t>
            </a:r>
            <a:r>
              <a:rPr lang="zh-CN" altLang="en-US" dirty="0" smtClean="0"/>
              <a:t>）提倡民主，反对专制</a:t>
            </a:r>
            <a:endParaRPr lang="en-US" altLang="zh-CN" dirty="0" smtClean="0"/>
          </a:p>
          <a:p>
            <a:r>
              <a:rPr lang="zh-CN" altLang="en-US" dirty="0" smtClean="0"/>
              <a:t>陈独秀：“儒者三纲之说，为一切道德政治之大原。君为臣纲，则民于君为附属品，而无独立自主之人格矣；父为子纲，则子于父为附属品，而无独立自主之人格矣；夫为妻纲，则妻于夫为附属品，而无独立自主之人格矣。率天下之男女，为臣，为子，为妻，而不见有一独立自主之人者，三纲之说为之也。缘此而生金科玉律之道德名词，曰忠，曰孝，曰节，皆非推己及人之主人道德，而为以已属人之奴隶道德也。”</a:t>
            </a:r>
            <a:endParaRPr lang="zh-CN" alt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251520" y="260648"/>
            <a:ext cx="8640960" cy="6597352"/>
          </a:xfrm>
        </p:spPr>
        <p:txBody>
          <a:bodyPr/>
          <a:lstStyle/>
          <a:p>
            <a:r>
              <a:rPr lang="zh-CN" altLang="en-US" dirty="0" smtClean="0"/>
              <a:t>（</a:t>
            </a:r>
            <a:r>
              <a:rPr lang="en-US" altLang="zh-CN" dirty="0" smtClean="0"/>
              <a:t>2</a:t>
            </a:r>
            <a:r>
              <a:rPr lang="zh-CN" altLang="en-US" dirty="0" smtClean="0"/>
              <a:t>）提倡科学，反对愚昧与迷信</a:t>
            </a:r>
            <a:endParaRPr lang="en-US" altLang="zh-CN" dirty="0" smtClean="0"/>
          </a:p>
          <a:p>
            <a:r>
              <a:rPr lang="zh-CN" altLang="en-US" dirty="0" smtClean="0"/>
              <a:t>（</a:t>
            </a:r>
            <a:r>
              <a:rPr lang="en-US" dirty="0" smtClean="0"/>
              <a:t>3</a:t>
            </a:r>
            <a:r>
              <a:rPr lang="zh-CN" altLang="en-US" dirty="0" smtClean="0"/>
              <a:t>）提倡新道德，反对旧道德。</a:t>
            </a:r>
          </a:p>
          <a:p>
            <a:endParaRPr lang="zh-CN" altLang="en-US" dirty="0"/>
          </a:p>
        </p:txBody>
      </p:sp>
      <p:pic>
        <p:nvPicPr>
          <p:cNvPr id="4" name="图片 3" descr="朱安.jpg"/>
          <p:cNvPicPr>
            <a:picLocks noChangeAspect="1"/>
          </p:cNvPicPr>
          <p:nvPr/>
        </p:nvPicPr>
        <p:blipFill>
          <a:blip r:embed="rId2" cstate="print"/>
          <a:stretch>
            <a:fillRect/>
          </a:stretch>
        </p:blipFill>
        <p:spPr>
          <a:xfrm>
            <a:off x="611560" y="1556792"/>
            <a:ext cx="3644747" cy="4680520"/>
          </a:xfrm>
          <a:prstGeom prst="rect">
            <a:avLst/>
          </a:prstGeom>
        </p:spPr>
      </p:pic>
      <p:pic>
        <p:nvPicPr>
          <p:cNvPr id="5" name="图片 4" descr="江冬秀.jpg"/>
          <p:cNvPicPr>
            <a:picLocks noChangeAspect="1"/>
          </p:cNvPicPr>
          <p:nvPr/>
        </p:nvPicPr>
        <p:blipFill>
          <a:blip r:embed="rId3" cstate="print"/>
          <a:stretch>
            <a:fillRect/>
          </a:stretch>
        </p:blipFill>
        <p:spPr>
          <a:xfrm>
            <a:off x="4283968" y="1556792"/>
            <a:ext cx="3709290" cy="4752528"/>
          </a:xfrm>
          <a:prstGeom prst="rect">
            <a:avLst/>
          </a:prstGeom>
        </p:spPr>
      </p:pic>
      <p:sp>
        <p:nvSpPr>
          <p:cNvPr id="6" name="TextBox 5"/>
          <p:cNvSpPr txBox="1"/>
          <p:nvPr/>
        </p:nvSpPr>
        <p:spPr>
          <a:xfrm>
            <a:off x="1403648" y="6309320"/>
            <a:ext cx="1224136" cy="461665"/>
          </a:xfrm>
          <a:prstGeom prst="rect">
            <a:avLst/>
          </a:prstGeom>
          <a:noFill/>
        </p:spPr>
        <p:txBody>
          <a:bodyPr wrap="square" rtlCol="0">
            <a:spAutoFit/>
          </a:bodyPr>
          <a:lstStyle/>
          <a:p>
            <a:r>
              <a:rPr lang="zh-CN" altLang="en-US" sz="2400" dirty="0" smtClean="0"/>
              <a:t>朱安</a:t>
            </a:r>
            <a:endParaRPr lang="zh-CN" altLang="en-US" sz="2400" dirty="0"/>
          </a:p>
        </p:txBody>
      </p:sp>
      <p:sp>
        <p:nvSpPr>
          <p:cNvPr id="7" name="TextBox 6"/>
          <p:cNvSpPr txBox="1"/>
          <p:nvPr/>
        </p:nvSpPr>
        <p:spPr>
          <a:xfrm>
            <a:off x="5796136" y="6396335"/>
            <a:ext cx="1107996" cy="461665"/>
          </a:xfrm>
          <a:prstGeom prst="rect">
            <a:avLst/>
          </a:prstGeom>
          <a:noFill/>
        </p:spPr>
        <p:txBody>
          <a:bodyPr wrap="none" rtlCol="0">
            <a:spAutoFit/>
          </a:bodyPr>
          <a:lstStyle/>
          <a:p>
            <a:r>
              <a:rPr lang="zh-CN" altLang="en-US" sz="2400" dirty="0" smtClean="0"/>
              <a:t>江冬秀</a:t>
            </a:r>
            <a:endParaRPr lang="zh-CN" altLang="en-US" sz="2400"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a:t>
            </a:r>
            <a:r>
              <a:rPr lang="en-US" altLang="zh-CN" dirty="0" smtClean="0"/>
              <a:t>4</a:t>
            </a:r>
            <a:r>
              <a:rPr lang="zh-CN" altLang="en-US" dirty="0" smtClean="0"/>
              <a:t>）提倡新文学，反对旧文学</a:t>
            </a:r>
            <a:endParaRPr lang="zh-CN" altLang="en-US" dirty="0"/>
          </a:p>
        </p:txBody>
      </p:sp>
      <p:sp>
        <p:nvSpPr>
          <p:cNvPr id="3" name="内容占位符 2"/>
          <p:cNvSpPr>
            <a:spLocks noGrp="1"/>
          </p:cNvSpPr>
          <p:nvPr>
            <p:ph idx="1"/>
          </p:nvPr>
        </p:nvSpPr>
        <p:spPr/>
        <p:txBody>
          <a:bodyPr/>
          <a:lstStyle/>
          <a:p>
            <a:r>
              <a:rPr lang="en-US" altLang="zh-CN" dirty="0" smtClean="0"/>
              <a:t>            《</a:t>
            </a:r>
            <a:r>
              <a:rPr lang="zh-CN" altLang="en-US" dirty="0" smtClean="0"/>
              <a:t>两只蝴蝶</a:t>
            </a:r>
            <a:r>
              <a:rPr lang="en-US" altLang="zh-CN" dirty="0" smtClean="0"/>
              <a:t>》</a:t>
            </a:r>
          </a:p>
          <a:p>
            <a:pPr>
              <a:buNone/>
            </a:pPr>
            <a:r>
              <a:rPr lang="zh-CN" altLang="en-US" dirty="0" smtClean="0"/>
              <a:t>     两个黄蝴蝶，双双飞上天；</a:t>
            </a:r>
          </a:p>
          <a:p>
            <a:pPr>
              <a:buNone/>
            </a:pPr>
            <a:r>
              <a:rPr lang="zh-CN" altLang="en-US" dirty="0" smtClean="0"/>
              <a:t>    不知为什麽，一个忽飞还。</a:t>
            </a:r>
          </a:p>
          <a:p>
            <a:pPr>
              <a:buNone/>
            </a:pPr>
            <a:r>
              <a:rPr lang="zh-CN" altLang="en-US" dirty="0" smtClean="0"/>
              <a:t>     剩下那一个，孤单怪可怜；</a:t>
            </a:r>
          </a:p>
          <a:p>
            <a:pPr>
              <a:buNone/>
            </a:pPr>
            <a:r>
              <a:rPr lang="zh-CN" altLang="en-US" dirty="0" smtClean="0"/>
              <a:t>     也无心上天，天上太孤单。</a:t>
            </a:r>
          </a:p>
          <a:p>
            <a:endParaRPr lang="zh-CN" alt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历史意义</a:t>
            </a:r>
            <a:endParaRPr lang="zh-CN" altLang="en-US" dirty="0"/>
          </a:p>
        </p:txBody>
      </p:sp>
      <p:sp>
        <p:nvSpPr>
          <p:cNvPr id="3" name="内容占位符 2"/>
          <p:cNvSpPr>
            <a:spLocks noGrp="1"/>
          </p:cNvSpPr>
          <p:nvPr>
            <p:ph idx="1"/>
          </p:nvPr>
        </p:nvSpPr>
        <p:spPr/>
        <p:txBody>
          <a:bodyPr/>
          <a:lstStyle/>
          <a:p>
            <a:r>
              <a:rPr lang="zh-CN" altLang="en-US" dirty="0" smtClean="0"/>
              <a:t>（</a:t>
            </a:r>
            <a:r>
              <a:rPr lang="en-US" dirty="0" smtClean="0"/>
              <a:t>1</a:t>
            </a:r>
            <a:r>
              <a:rPr lang="zh-CN" altLang="en-US" dirty="0" smtClean="0"/>
              <a:t>）新文化运动表明中国的现代化进程已经从器物层面经制度层面深入到思想文化层面。</a:t>
            </a:r>
          </a:p>
          <a:p>
            <a:r>
              <a:rPr lang="zh-CN" altLang="en-US" dirty="0" smtClean="0"/>
              <a:t>（</a:t>
            </a:r>
            <a:r>
              <a:rPr lang="en-US" dirty="0" smtClean="0"/>
              <a:t>2</a:t>
            </a:r>
            <a:r>
              <a:rPr lang="zh-CN" altLang="en-US" dirty="0" smtClean="0"/>
              <a:t>）新文化运动是一场民主主义的思想启蒙运动，为新思想的传播打开了大门。</a:t>
            </a:r>
          </a:p>
          <a:p>
            <a:endParaRPr lang="zh-CN" alt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（二）五四运动</a:t>
            </a:r>
            <a:endParaRPr lang="zh-CN" altLang="en-US" dirty="0"/>
          </a:p>
        </p:txBody>
      </p:sp>
      <p:pic>
        <p:nvPicPr>
          <p:cNvPr id="4" name="内容占位符 3" descr="五四运动.jpg"/>
          <p:cNvPicPr>
            <a:picLocks noGrp="1" noChangeAspect="1"/>
          </p:cNvPicPr>
          <p:nvPr>
            <p:ph idx="1"/>
          </p:nvPr>
        </p:nvPicPr>
        <p:blipFill>
          <a:blip r:embed="rId2" cstate="print"/>
          <a:stretch>
            <a:fillRect/>
          </a:stretch>
        </p:blipFill>
        <p:spPr>
          <a:xfrm>
            <a:off x="467544" y="1268760"/>
            <a:ext cx="8496944" cy="5184576"/>
          </a:xfr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dirty="0" smtClean="0"/>
              <a:t>1. </a:t>
            </a:r>
            <a:r>
              <a:rPr lang="zh-CN" altLang="en-US" dirty="0" smtClean="0"/>
              <a:t>五四运动发生的背景</a:t>
            </a:r>
            <a:endParaRPr lang="zh-CN" altLang="en-US" dirty="0"/>
          </a:p>
        </p:txBody>
      </p:sp>
      <p:sp>
        <p:nvSpPr>
          <p:cNvPr id="3" name="内容占位符 2"/>
          <p:cNvSpPr>
            <a:spLocks noGrp="1"/>
          </p:cNvSpPr>
          <p:nvPr>
            <p:ph idx="1"/>
          </p:nvPr>
        </p:nvSpPr>
        <p:spPr/>
        <p:txBody>
          <a:bodyPr/>
          <a:lstStyle/>
          <a:p>
            <a:r>
              <a:rPr lang="zh-CN" altLang="en-US" dirty="0" smtClean="0"/>
              <a:t>（</a:t>
            </a:r>
            <a:r>
              <a:rPr lang="en-US" dirty="0" smtClean="0"/>
              <a:t>1</a:t>
            </a:r>
            <a:r>
              <a:rPr lang="zh-CN" altLang="en-US" dirty="0" smtClean="0"/>
              <a:t>）新的社会力量的成长</a:t>
            </a:r>
          </a:p>
          <a:p>
            <a:r>
              <a:rPr lang="zh-CN" altLang="en-US" dirty="0" smtClean="0"/>
              <a:t>（</a:t>
            </a:r>
            <a:r>
              <a:rPr lang="en-US" dirty="0" smtClean="0"/>
              <a:t>2</a:t>
            </a:r>
            <a:r>
              <a:rPr lang="zh-CN" altLang="en-US" dirty="0" smtClean="0"/>
              <a:t>）新文化运动的推动</a:t>
            </a:r>
          </a:p>
          <a:p>
            <a:r>
              <a:rPr lang="zh-CN" altLang="en-US" dirty="0" smtClean="0"/>
              <a:t>（</a:t>
            </a:r>
            <a:r>
              <a:rPr lang="en-US" dirty="0" smtClean="0"/>
              <a:t>3</a:t>
            </a:r>
            <a:r>
              <a:rPr lang="zh-CN" altLang="en-US" dirty="0" smtClean="0"/>
              <a:t>）十月革命的影响</a:t>
            </a:r>
          </a:p>
          <a:p>
            <a:endParaRPr lang="zh-CN" alt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r>
            <a:br>
              <a:rPr lang="en-US" altLang="zh-CN" dirty="0" smtClean="0"/>
            </a:br>
            <a:r>
              <a:rPr lang="en-US" altLang="zh-CN" dirty="0" smtClean="0"/>
              <a:t>2. </a:t>
            </a:r>
            <a:r>
              <a:rPr lang="zh-CN" altLang="en-US" dirty="0" smtClean="0"/>
              <a:t>五四运动的导火线：巴黎和会上中国的外交失败</a:t>
            </a:r>
            <a:br>
              <a:rPr lang="zh-CN" altLang="en-US" dirty="0" smtClean="0"/>
            </a:br>
            <a:endParaRPr lang="zh-CN" altLang="en-US" dirty="0"/>
          </a:p>
        </p:txBody>
      </p:sp>
      <p:sp>
        <p:nvSpPr>
          <p:cNvPr id="3" name="内容占位符 2"/>
          <p:cNvSpPr>
            <a:spLocks noGrp="1"/>
          </p:cNvSpPr>
          <p:nvPr>
            <p:ph idx="1"/>
          </p:nvPr>
        </p:nvSpPr>
        <p:spPr/>
        <p:txBody>
          <a:bodyPr/>
          <a:lstStyle/>
          <a:p>
            <a:r>
              <a:rPr lang="zh-CN" altLang="en-US" dirty="0" smtClean="0"/>
              <a:t>巴黎和会上，作为战胜国的中国，索要德国强占的山东半岛的主权。但英美法等国却要把这些主权送给日本，经过讨论和利弊权衡后中国的北洋军阀政府准备签字承认这个条约。中国人民却对这种行为忍无可忍，爆发了轰轰烈烈的“五</a:t>
            </a:r>
            <a:r>
              <a:rPr lang="en-US" altLang="zh-CN" dirty="0" smtClean="0"/>
              <a:t>·</a:t>
            </a:r>
            <a:r>
              <a:rPr lang="zh-CN" altLang="en-US" dirty="0" smtClean="0"/>
              <a:t>四”运动。</a:t>
            </a:r>
          </a:p>
          <a:p>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algn="ctr" eaLnBrk="1" fontAlgn="auto" hangingPunct="1">
              <a:spcAft>
                <a:spcPts val="0"/>
              </a:spcAft>
              <a:defRPr/>
            </a:pPr>
            <a:r>
              <a:rPr smtClean="0">
                <a:solidFill>
                  <a:schemeClr val="accent4"/>
                </a:solidFill>
              </a:rPr>
              <a:t>结构精巧、设计科学的桥梁</a:t>
            </a:r>
            <a:endParaRPr>
              <a:solidFill>
                <a:schemeClr val="accent4"/>
              </a:solidFill>
            </a:endParaRPr>
          </a:p>
        </p:txBody>
      </p:sp>
      <p:pic>
        <p:nvPicPr>
          <p:cNvPr id="19458" name="Picture 2" descr="http://pic.baike.soso.com/p/20140519/20140519125319-1028504479.jpg"/>
          <p:cNvPicPr>
            <a:picLocks noChangeAspect="1" noChangeArrowheads="1"/>
          </p:cNvPicPr>
          <p:nvPr/>
        </p:nvPicPr>
        <p:blipFill>
          <a:blip r:embed="rId2" cstate="print"/>
          <a:srcRect/>
          <a:stretch>
            <a:fillRect/>
          </a:stretch>
        </p:blipFill>
        <p:spPr bwMode="auto">
          <a:xfrm>
            <a:off x="642938" y="1428750"/>
            <a:ext cx="7620000" cy="5095875"/>
          </a:xfrm>
          <a:prstGeom prst="rect">
            <a:avLst/>
          </a:prstGeom>
          <a:noFill/>
          <a:ln w="9525">
            <a:noFill/>
            <a:miter lim="800000"/>
            <a:headEnd/>
            <a:tailEnd/>
          </a:ln>
        </p:spPr>
      </p:pic>
      <p:sp>
        <p:nvSpPr>
          <p:cNvPr id="4" name="TextBox 3"/>
          <p:cNvSpPr txBox="1"/>
          <p:nvPr/>
        </p:nvSpPr>
        <p:spPr>
          <a:xfrm>
            <a:off x="8466138" y="3143250"/>
            <a:ext cx="677862" cy="1366838"/>
          </a:xfrm>
          <a:prstGeom prst="rect">
            <a:avLst/>
          </a:prstGeom>
          <a:noFill/>
        </p:spPr>
        <p:txBody>
          <a:bodyPr vert="eaVert" wrap="none">
            <a:spAutoFit/>
          </a:bodyPr>
          <a:lstStyle/>
          <a:p>
            <a:pPr fontAlgn="auto">
              <a:spcBef>
                <a:spcPts val="0"/>
              </a:spcBef>
              <a:spcAft>
                <a:spcPts val="0"/>
              </a:spcAft>
              <a:defRPr/>
            </a:pPr>
            <a:r>
              <a:rPr lang="zh-CN" altLang="en-US" sz="3200" dirty="0">
                <a:latin typeface="+mj-ea"/>
                <a:ea typeface="+mj-ea"/>
              </a:rPr>
              <a:t>赵州桥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五四运动的经过与结果</a:t>
            </a:r>
            <a:endParaRPr lang="zh-CN" altLang="en-US" dirty="0"/>
          </a:p>
        </p:txBody>
      </p:sp>
      <p:sp>
        <p:nvSpPr>
          <p:cNvPr id="3" name="内容占位符 2"/>
          <p:cNvSpPr>
            <a:spLocks noGrp="1"/>
          </p:cNvSpPr>
          <p:nvPr>
            <p:ph idx="1"/>
          </p:nvPr>
        </p:nvSpPr>
        <p:spPr/>
        <p:txBody>
          <a:bodyPr>
            <a:normAutofit lnSpcReduction="10000"/>
          </a:bodyPr>
          <a:lstStyle/>
          <a:p>
            <a:pPr>
              <a:lnSpc>
                <a:spcPct val="120000"/>
              </a:lnSpc>
            </a:pPr>
            <a:r>
              <a:rPr lang="en-US" altLang="zh-CN" sz="3100" dirty="0" smtClean="0"/>
              <a:t>1919</a:t>
            </a:r>
            <a:r>
              <a:rPr lang="zh-CN" altLang="en-US" sz="3100" dirty="0" smtClean="0"/>
              <a:t>年</a:t>
            </a:r>
            <a:r>
              <a:rPr lang="en-US" altLang="zh-CN" sz="3100" dirty="0" smtClean="0"/>
              <a:t>5</a:t>
            </a:r>
            <a:r>
              <a:rPr lang="zh-CN" altLang="en-US" sz="3100" dirty="0" smtClean="0"/>
              <a:t>月</a:t>
            </a:r>
            <a:r>
              <a:rPr lang="en-US" altLang="zh-CN" sz="3100" dirty="0" smtClean="0"/>
              <a:t>4</a:t>
            </a:r>
            <a:r>
              <a:rPr lang="zh-CN" altLang="en-US" sz="3100" dirty="0" smtClean="0"/>
              <a:t>日，北京学生云集天安门，打出“誓死力争，还我青岛”、“收回山东权利”、“拒绝在巴黎和约上签字”、“废除二十一条”、“抵制日货”、“宁肯玉碎，勿为瓦全”、“外争主权，内除国贼”等口号，并且要求惩办交通总长曹汝霖、币制局总裁陆宗舆、驻日公使章宗祥，五四运动爆发。</a:t>
            </a:r>
            <a:endParaRPr lang="en-US" altLang="zh-CN" sz="3100" dirty="0" smtClean="0"/>
          </a:p>
          <a:p>
            <a:endParaRPr lang="zh-CN" alt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pPr>
              <a:lnSpc>
                <a:spcPct val="120000"/>
              </a:lnSpc>
            </a:pPr>
            <a:r>
              <a:rPr lang="en-US" dirty="0" smtClean="0"/>
              <a:t>1919</a:t>
            </a:r>
            <a:r>
              <a:rPr lang="zh-CN" altLang="en-US" dirty="0" smtClean="0"/>
              <a:t>年</a:t>
            </a:r>
            <a:r>
              <a:rPr lang="en-US" dirty="0" smtClean="0"/>
              <a:t>6</a:t>
            </a:r>
            <a:r>
              <a:rPr lang="zh-CN" altLang="en-US" dirty="0" smtClean="0"/>
              <a:t>月</a:t>
            </a:r>
            <a:r>
              <a:rPr lang="en-US" dirty="0" smtClean="0"/>
              <a:t>5</a:t>
            </a:r>
            <a:r>
              <a:rPr lang="zh-CN" altLang="en-US" dirty="0" smtClean="0"/>
              <a:t>日，上海工人开始大规模罢工，以响应学生。</a:t>
            </a:r>
            <a:endParaRPr lang="en-US" altLang="zh-CN" dirty="0" smtClean="0"/>
          </a:p>
          <a:p>
            <a:pPr>
              <a:lnSpc>
                <a:spcPct val="120000"/>
              </a:lnSpc>
            </a:pPr>
            <a:r>
              <a:rPr lang="en-US" dirty="0" smtClean="0"/>
              <a:t>1919</a:t>
            </a:r>
            <a:r>
              <a:rPr lang="zh-CN" altLang="en-US" dirty="0" smtClean="0"/>
              <a:t>年</a:t>
            </a:r>
            <a:r>
              <a:rPr lang="en-US" dirty="0" smtClean="0"/>
              <a:t>6</a:t>
            </a:r>
            <a:r>
              <a:rPr lang="zh-CN" altLang="en-US" dirty="0" smtClean="0"/>
              <a:t>月</a:t>
            </a:r>
            <a:r>
              <a:rPr lang="en-US" dirty="0" smtClean="0"/>
              <a:t>6</a:t>
            </a:r>
            <a:r>
              <a:rPr lang="zh-CN" altLang="en-US" dirty="0" smtClean="0"/>
              <a:t>日，上海各界联合会成立，反对开课、开市，并且联合其他地区，告知上海罢工主张。通过上海的三罢运动，全国</a:t>
            </a:r>
            <a:r>
              <a:rPr lang="en-US" dirty="0" smtClean="0"/>
              <a:t>22</a:t>
            </a:r>
            <a:r>
              <a:rPr lang="zh-CN" altLang="en-US" dirty="0" smtClean="0"/>
              <a:t>个省</a:t>
            </a:r>
            <a:r>
              <a:rPr lang="en-US" dirty="0" smtClean="0"/>
              <a:t>150</a:t>
            </a:r>
            <a:r>
              <a:rPr lang="zh-CN" altLang="en-US" dirty="0" smtClean="0"/>
              <a:t>多个城市都有不同程度的反应。</a:t>
            </a:r>
          </a:p>
          <a:p>
            <a:endParaRPr lang="zh-CN" alt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nSpc>
                <a:spcPct val="120000"/>
              </a:lnSpc>
            </a:pPr>
            <a:r>
              <a:rPr lang="en-US" dirty="0" smtClean="0"/>
              <a:t>1919</a:t>
            </a:r>
            <a:r>
              <a:rPr lang="zh-CN" altLang="en-US" dirty="0" smtClean="0"/>
              <a:t>年</a:t>
            </a:r>
            <a:r>
              <a:rPr lang="en-US" dirty="0" smtClean="0"/>
              <a:t>6</a:t>
            </a:r>
            <a:r>
              <a:rPr lang="zh-CN" altLang="en-US" dirty="0" smtClean="0"/>
              <a:t>月</a:t>
            </a:r>
            <a:r>
              <a:rPr lang="en-US" dirty="0" smtClean="0"/>
              <a:t>11</a:t>
            </a:r>
            <a:r>
              <a:rPr lang="zh-CN" altLang="en-US" dirty="0" smtClean="0"/>
              <a:t>日，面对强大社会舆论压力，曹、陆、章相继被免职，总统徐世昌提出辞职。</a:t>
            </a:r>
          </a:p>
          <a:p>
            <a:pPr>
              <a:lnSpc>
                <a:spcPct val="120000"/>
              </a:lnSpc>
            </a:pPr>
            <a:r>
              <a:rPr lang="en-US" dirty="0" smtClean="0"/>
              <a:t>1919</a:t>
            </a:r>
            <a:r>
              <a:rPr lang="zh-CN" altLang="en-US" dirty="0" smtClean="0"/>
              <a:t>年</a:t>
            </a:r>
            <a:r>
              <a:rPr lang="en-US" dirty="0" smtClean="0"/>
              <a:t>6</a:t>
            </a:r>
            <a:r>
              <a:rPr lang="zh-CN" altLang="en-US" dirty="0" smtClean="0"/>
              <a:t>月</a:t>
            </a:r>
            <a:r>
              <a:rPr lang="en-US" dirty="0" smtClean="0"/>
              <a:t>12</a:t>
            </a:r>
            <a:r>
              <a:rPr lang="zh-CN" altLang="en-US" dirty="0" smtClean="0"/>
              <a:t>日以后，工人相继复工，学生停止罢课。</a:t>
            </a:r>
          </a:p>
          <a:p>
            <a:pPr>
              <a:lnSpc>
                <a:spcPct val="120000"/>
              </a:lnSpc>
            </a:pPr>
            <a:r>
              <a:rPr lang="en-US" dirty="0" smtClean="0"/>
              <a:t>1919</a:t>
            </a:r>
            <a:r>
              <a:rPr lang="zh-CN" altLang="en-US" dirty="0" smtClean="0"/>
              <a:t>年</a:t>
            </a:r>
            <a:r>
              <a:rPr lang="en-US" dirty="0" smtClean="0"/>
              <a:t>6</a:t>
            </a:r>
            <a:r>
              <a:rPr lang="zh-CN" altLang="en-US" dirty="0" smtClean="0"/>
              <a:t>月</a:t>
            </a:r>
            <a:r>
              <a:rPr lang="en-US" dirty="0" smtClean="0"/>
              <a:t>28</a:t>
            </a:r>
            <a:r>
              <a:rPr lang="zh-CN" altLang="en-US" dirty="0" smtClean="0"/>
              <a:t>日，中国代表没有在巴黎和约上签字。</a:t>
            </a:r>
          </a:p>
          <a:p>
            <a:endParaRPr lang="zh-CN" alt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五四运动的历史意义</a:t>
            </a:r>
            <a:endParaRPr lang="zh-CN" altLang="en-US" dirty="0"/>
          </a:p>
        </p:txBody>
      </p:sp>
      <p:sp>
        <p:nvSpPr>
          <p:cNvPr id="3" name="内容占位符 2"/>
          <p:cNvSpPr>
            <a:spLocks noGrp="1"/>
          </p:cNvSpPr>
          <p:nvPr>
            <p:ph idx="1"/>
          </p:nvPr>
        </p:nvSpPr>
        <p:spPr/>
        <p:txBody>
          <a:bodyPr/>
          <a:lstStyle/>
          <a:p>
            <a:r>
              <a:rPr lang="zh-CN" altLang="en-US" dirty="0" smtClean="0"/>
              <a:t>（</a:t>
            </a:r>
            <a:r>
              <a:rPr lang="en-US" dirty="0" smtClean="0"/>
              <a:t>1</a:t>
            </a:r>
            <a:r>
              <a:rPr lang="zh-CN" altLang="en-US" dirty="0" smtClean="0"/>
              <a:t>）喊出彻底的反帝反封建口号，结束了辛亥革命后连续几年的革命低潮，揭开了新民主主义革命的序幕。</a:t>
            </a:r>
          </a:p>
          <a:p>
            <a:r>
              <a:rPr lang="zh-CN" altLang="en-US" dirty="0" smtClean="0"/>
              <a:t>（</a:t>
            </a:r>
            <a:r>
              <a:rPr lang="en-US" dirty="0" smtClean="0"/>
              <a:t>2</a:t>
            </a:r>
            <a:r>
              <a:rPr lang="zh-CN" altLang="en-US" dirty="0" smtClean="0"/>
              <a:t>）一场真正意义上的群众革命运动。</a:t>
            </a:r>
          </a:p>
          <a:p>
            <a:r>
              <a:rPr lang="zh-CN" altLang="en-US" dirty="0" smtClean="0"/>
              <a:t>（</a:t>
            </a:r>
            <a:r>
              <a:rPr lang="en-US" dirty="0" smtClean="0"/>
              <a:t>3</a:t>
            </a:r>
            <a:r>
              <a:rPr lang="zh-CN" altLang="en-US" dirty="0" smtClean="0"/>
              <a:t>）促进了马克思主义的广泛传播及与工人运动的结合，为中国共产党的成立作了思想上和干部上的准备。</a:t>
            </a:r>
          </a:p>
          <a:p>
            <a:endParaRPr lang="zh-CN" alt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636912"/>
            <a:ext cx="7992024" cy="1215008"/>
          </a:xfrm>
        </p:spPr>
        <p:txBody>
          <a:bodyPr>
            <a:normAutofit fontScale="90000"/>
          </a:bodyPr>
          <a:lstStyle/>
          <a:p>
            <a:r>
              <a:rPr lang="zh-CN" altLang="en-US" dirty="0" smtClean="0"/>
              <a:t>二、中国共产党的成立与国民革命</a:t>
            </a:r>
            <a:endParaRPr lang="zh-CN" alt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（一）中国共产党的成立</a:t>
            </a:r>
            <a:endParaRPr lang="zh-CN" altLang="en-US" dirty="0"/>
          </a:p>
        </p:txBody>
      </p:sp>
      <p:pic>
        <p:nvPicPr>
          <p:cNvPr id="5" name="图片 4" descr="一大会址.jpg"/>
          <p:cNvPicPr>
            <a:picLocks noChangeAspect="1"/>
          </p:cNvPicPr>
          <p:nvPr/>
        </p:nvPicPr>
        <p:blipFill>
          <a:blip r:embed="rId2" cstate="print"/>
          <a:stretch>
            <a:fillRect/>
          </a:stretch>
        </p:blipFill>
        <p:spPr>
          <a:xfrm>
            <a:off x="0" y="2132856"/>
            <a:ext cx="5489848" cy="3672408"/>
          </a:xfrm>
          <a:prstGeom prst="rect">
            <a:avLst/>
          </a:prstGeom>
        </p:spPr>
      </p:pic>
      <p:pic>
        <p:nvPicPr>
          <p:cNvPr id="6" name="图片 5" descr="南湖游艇.jpg"/>
          <p:cNvPicPr>
            <a:picLocks noChangeAspect="1"/>
          </p:cNvPicPr>
          <p:nvPr/>
        </p:nvPicPr>
        <p:blipFill>
          <a:blip r:embed="rId3" cstate="print"/>
          <a:stretch>
            <a:fillRect/>
          </a:stretch>
        </p:blipFill>
        <p:spPr>
          <a:xfrm>
            <a:off x="4839732" y="2348880"/>
            <a:ext cx="4304268" cy="3240360"/>
          </a:xfrm>
          <a:prstGeom prst="rect">
            <a:avLst/>
          </a:prstGeom>
        </p:spPr>
      </p:pic>
      <p:sp>
        <p:nvSpPr>
          <p:cNvPr id="7" name="TextBox 6"/>
          <p:cNvSpPr txBox="1"/>
          <p:nvPr/>
        </p:nvSpPr>
        <p:spPr>
          <a:xfrm>
            <a:off x="6516216" y="5805264"/>
            <a:ext cx="1569660" cy="369332"/>
          </a:xfrm>
          <a:prstGeom prst="rect">
            <a:avLst/>
          </a:prstGeom>
          <a:noFill/>
        </p:spPr>
        <p:txBody>
          <a:bodyPr wrap="none" rtlCol="0">
            <a:spAutoFit/>
          </a:bodyPr>
          <a:lstStyle/>
          <a:p>
            <a:r>
              <a:rPr lang="zh-CN" altLang="en-US" dirty="0" smtClean="0"/>
              <a:t>嘉兴南湖游船</a:t>
            </a:r>
            <a:endParaRPr lang="zh-CN" alt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准备阶段</a:t>
            </a:r>
            <a:endParaRPr lang="zh-CN" altLang="en-US" dirty="0"/>
          </a:p>
        </p:txBody>
      </p:sp>
      <p:sp>
        <p:nvSpPr>
          <p:cNvPr id="3" name="内容占位符 2"/>
          <p:cNvSpPr>
            <a:spLocks noGrp="1"/>
          </p:cNvSpPr>
          <p:nvPr>
            <p:ph idx="1"/>
          </p:nvPr>
        </p:nvSpPr>
        <p:spPr/>
        <p:txBody>
          <a:bodyPr/>
          <a:lstStyle/>
          <a:p>
            <a:r>
              <a:rPr lang="zh-CN" altLang="en-US" dirty="0" smtClean="0"/>
              <a:t>（</a:t>
            </a:r>
            <a:r>
              <a:rPr lang="en-US" altLang="zh-CN" dirty="0" smtClean="0"/>
              <a:t>1</a:t>
            </a:r>
            <a:r>
              <a:rPr lang="zh-CN" altLang="en-US" dirty="0" smtClean="0"/>
              <a:t>）</a:t>
            </a:r>
            <a:r>
              <a:rPr lang="zh-CN" altLang="zh-CN" dirty="0" smtClean="0"/>
              <a:t>阶级准备：工人阶级的成长和壮大</a:t>
            </a:r>
          </a:p>
          <a:p>
            <a:r>
              <a:rPr lang="zh-CN" altLang="en-US" dirty="0" smtClean="0"/>
              <a:t>随着中国民族资本主义的发展，中国的工人阶级队伍迅速壮大，到辛亥革命前夕已达</a:t>
            </a:r>
            <a:r>
              <a:rPr lang="en-US" altLang="zh-CN" dirty="0" smtClean="0"/>
              <a:t>60</a:t>
            </a:r>
            <a:r>
              <a:rPr lang="zh-CN" altLang="en-US" dirty="0" smtClean="0"/>
              <a:t>多万人，到第二次世界大战期间已达</a:t>
            </a:r>
            <a:r>
              <a:rPr lang="en-US" altLang="zh-CN" dirty="0" smtClean="0"/>
              <a:t>100</a:t>
            </a:r>
            <a:r>
              <a:rPr lang="zh-CN" altLang="en-US" dirty="0" smtClean="0"/>
              <a:t>多万，到五四运动前夕已达</a:t>
            </a:r>
            <a:r>
              <a:rPr lang="en-US" altLang="zh-CN" dirty="0" smtClean="0"/>
              <a:t>200</a:t>
            </a:r>
            <a:r>
              <a:rPr lang="zh-CN" altLang="en-US" dirty="0" smtClean="0"/>
              <a:t>多万，并且在五四运动中登上政治舞台。（由自发到自觉）</a:t>
            </a:r>
          </a:p>
          <a:p>
            <a:endParaRPr lang="zh-CN" altLang="en-US"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中国工人阶级的优点：</a:t>
            </a:r>
            <a:endParaRPr lang="zh-CN" altLang="en-US" dirty="0"/>
          </a:p>
        </p:txBody>
      </p:sp>
      <p:sp>
        <p:nvSpPr>
          <p:cNvPr id="3" name="内容占位符 2"/>
          <p:cNvSpPr>
            <a:spLocks noGrp="1"/>
          </p:cNvSpPr>
          <p:nvPr>
            <p:ph idx="1"/>
          </p:nvPr>
        </p:nvSpPr>
        <p:spPr/>
        <p:txBody>
          <a:bodyPr>
            <a:normAutofit fontScale="92500" lnSpcReduction="10000"/>
          </a:bodyPr>
          <a:lstStyle/>
          <a:p>
            <a:r>
              <a:rPr lang="zh-CN" altLang="zh-CN" dirty="0" smtClean="0"/>
              <a:t>第一，与最先进的生产力相联系——目光远大。</a:t>
            </a:r>
          </a:p>
          <a:p>
            <a:r>
              <a:rPr lang="zh-CN" altLang="zh-CN" dirty="0" smtClean="0"/>
              <a:t>第二，不占有任何生产资料——革命性强。</a:t>
            </a:r>
          </a:p>
          <a:p>
            <a:r>
              <a:rPr lang="zh-CN" altLang="zh-CN" dirty="0" smtClean="0"/>
              <a:t>第三，具有组织性纪律性，容易团结战斗。</a:t>
            </a:r>
          </a:p>
          <a:p>
            <a:r>
              <a:rPr lang="zh-CN" altLang="zh-CN" dirty="0" smtClean="0"/>
              <a:t>第四，压迫最深，受三重压迫：帝国主义、封建主义、资本主义。</a:t>
            </a:r>
          </a:p>
          <a:p>
            <a:r>
              <a:rPr lang="zh-CN" altLang="zh-CN" dirty="0" smtClean="0"/>
              <a:t>第五，非常集中——易于团结。</a:t>
            </a:r>
          </a:p>
          <a:p>
            <a:r>
              <a:rPr lang="zh-CN" altLang="zh-CN" dirty="0" smtClean="0"/>
              <a:t>第六，与农民有天然联系——便于结成工农联盟。</a:t>
            </a:r>
          </a:p>
          <a:p>
            <a:r>
              <a:rPr lang="zh-CN" altLang="zh-CN" dirty="0" smtClean="0"/>
              <a:t>第七，刚刚登上</a:t>
            </a:r>
            <a:r>
              <a:rPr lang="zh-CN" altLang="en-US" dirty="0" smtClean="0"/>
              <a:t>政治</a:t>
            </a:r>
            <a:r>
              <a:rPr lang="zh-CN" altLang="zh-CN" dirty="0" smtClean="0"/>
              <a:t>舞台就在中国共产党领导之下。</a:t>
            </a:r>
          </a:p>
          <a:p>
            <a:endParaRPr lang="zh-CN" altLang="en-US"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a:t>
            </a:r>
            <a:r>
              <a:rPr lang="en-US" altLang="zh-CN" dirty="0" smtClean="0"/>
              <a:t>2</a:t>
            </a:r>
            <a:r>
              <a:rPr lang="zh-CN" altLang="en-US" dirty="0" smtClean="0"/>
              <a:t>）思想准备</a:t>
            </a:r>
            <a:endParaRPr lang="zh-CN" altLang="en-US" dirty="0"/>
          </a:p>
        </p:txBody>
      </p:sp>
      <p:sp>
        <p:nvSpPr>
          <p:cNvPr id="3" name="内容占位符 2"/>
          <p:cNvSpPr>
            <a:spLocks noGrp="1"/>
          </p:cNvSpPr>
          <p:nvPr>
            <p:ph idx="1"/>
          </p:nvPr>
        </p:nvSpPr>
        <p:spPr/>
        <p:txBody>
          <a:bodyPr/>
          <a:lstStyle/>
          <a:p>
            <a:r>
              <a:rPr lang="en-US" altLang="zh-CN" dirty="0" smtClean="0"/>
              <a:t>1915</a:t>
            </a:r>
            <a:r>
              <a:rPr lang="zh-CN" altLang="zh-CN" dirty="0" smtClean="0"/>
              <a:t>年开始的新文化运动为马克思主义在中国的传播创造了条件；</a:t>
            </a:r>
            <a:endParaRPr lang="en-US" altLang="zh-CN" dirty="0" smtClean="0"/>
          </a:p>
          <a:p>
            <a:r>
              <a:rPr lang="en-US" altLang="zh-CN" dirty="0" smtClean="0"/>
              <a:t>1917</a:t>
            </a:r>
            <a:r>
              <a:rPr lang="zh-CN" altLang="zh-CN" dirty="0" smtClean="0"/>
              <a:t>年</a:t>
            </a:r>
            <a:r>
              <a:rPr lang="zh-CN" altLang="en-US" dirty="0" smtClean="0"/>
              <a:t>十月</a:t>
            </a:r>
            <a:r>
              <a:rPr lang="zh-CN" altLang="zh-CN" dirty="0" smtClean="0"/>
              <a:t>革命使马克思主义开始在中国得到传播；</a:t>
            </a:r>
            <a:endParaRPr lang="en-US" altLang="zh-CN" dirty="0" smtClean="0"/>
          </a:p>
          <a:p>
            <a:r>
              <a:rPr lang="en-US" altLang="zh-CN" dirty="0" smtClean="0"/>
              <a:t>1919</a:t>
            </a:r>
            <a:r>
              <a:rPr lang="zh-CN" altLang="zh-CN" dirty="0" smtClean="0"/>
              <a:t>年的五四运动使马克思主义在中国得到广泛传播。</a:t>
            </a:r>
          </a:p>
          <a:p>
            <a:endParaRPr lang="zh-CN" alt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1920-1922</a:t>
            </a:r>
            <a:r>
              <a:rPr lang="zh-CN" altLang="zh-CN" dirty="0" smtClean="0"/>
              <a:t>年的三次论战使马克思主义的地位得到巩固，为中国共产党在中国的成立奠定了思想基础。</a:t>
            </a:r>
            <a:endParaRPr lang="en-US" altLang="zh-CN" dirty="0" smtClean="0"/>
          </a:p>
          <a:p>
            <a:r>
              <a:rPr lang="zh-CN" altLang="zh-CN" dirty="0" smtClean="0"/>
              <a:t>第一，问题与主义之战</a:t>
            </a:r>
          </a:p>
          <a:p>
            <a:r>
              <a:rPr lang="zh-CN" altLang="zh-CN" dirty="0" smtClean="0"/>
              <a:t>第二，关于社会主义的论战。</a:t>
            </a:r>
            <a:endParaRPr lang="en-US" altLang="zh-CN" dirty="0" smtClean="0"/>
          </a:p>
          <a:p>
            <a:r>
              <a:rPr lang="zh-CN" altLang="zh-CN" dirty="0" smtClean="0"/>
              <a:t>第三，与无政府主义的论战。</a:t>
            </a:r>
          </a:p>
          <a:p>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algn="ctr" eaLnBrk="1" fontAlgn="auto" hangingPunct="1">
              <a:spcAft>
                <a:spcPts val="0"/>
              </a:spcAft>
              <a:defRPr/>
            </a:pPr>
            <a:r>
              <a:rPr smtClean="0">
                <a:solidFill>
                  <a:schemeClr val="accent4"/>
                </a:solidFill>
              </a:rPr>
              <a:t>高水平的造船技术和航海技术</a:t>
            </a:r>
            <a:endParaRPr>
              <a:solidFill>
                <a:schemeClr val="accent4"/>
              </a:solidFill>
            </a:endParaRPr>
          </a:p>
        </p:txBody>
      </p:sp>
      <p:sp>
        <p:nvSpPr>
          <p:cNvPr id="21507" name="AutoShape 2" descr="http://img3.imgtn.bdimg.com/it/u=1258486857,1588239336&amp;fm=21&amp;gp=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Goudy Old Style" pitchFamily="18" charset="0"/>
            </a:endParaRPr>
          </a:p>
        </p:txBody>
      </p:sp>
      <p:sp>
        <p:nvSpPr>
          <p:cNvPr id="21508" name="AutoShape 4" descr="http://img3.imgtn.bdimg.com/it/u=1258486857,1588239336&amp;fm=21&amp;gp=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Goudy Old Style" pitchFamily="18" charset="0"/>
            </a:endParaRPr>
          </a:p>
        </p:txBody>
      </p:sp>
      <p:pic>
        <p:nvPicPr>
          <p:cNvPr id="20486" name="Picture 6" descr="http://lishi.ht88.com/softimg/2010-2/ht88201022311531870451.JPG"/>
          <p:cNvPicPr>
            <a:picLocks noChangeAspect="1" noChangeArrowheads="1"/>
          </p:cNvPicPr>
          <p:nvPr/>
        </p:nvPicPr>
        <p:blipFill>
          <a:blip r:embed="rId2" cstate="print"/>
          <a:srcRect/>
          <a:stretch>
            <a:fillRect/>
          </a:stretch>
        </p:blipFill>
        <p:spPr bwMode="auto">
          <a:xfrm>
            <a:off x="0" y="1500188"/>
            <a:ext cx="5416550" cy="4500562"/>
          </a:xfrm>
          <a:prstGeom prst="rect">
            <a:avLst/>
          </a:prstGeom>
          <a:noFill/>
          <a:ln w="9525">
            <a:noFill/>
            <a:miter lim="800000"/>
            <a:headEnd/>
            <a:tailEnd/>
          </a:ln>
        </p:spPr>
      </p:pic>
      <p:pic>
        <p:nvPicPr>
          <p:cNvPr id="20488" name="Picture 8" descr="http://njrb.njnews.cn/res/1/61/2011-02/13/A5/res03_attpic_brief.jpg"/>
          <p:cNvPicPr>
            <a:picLocks noChangeAspect="1" noChangeArrowheads="1"/>
          </p:cNvPicPr>
          <p:nvPr/>
        </p:nvPicPr>
        <p:blipFill>
          <a:blip r:embed="rId3" cstate="print"/>
          <a:srcRect/>
          <a:stretch>
            <a:fillRect/>
          </a:stretch>
        </p:blipFill>
        <p:spPr bwMode="auto">
          <a:xfrm>
            <a:off x="5357813" y="1428750"/>
            <a:ext cx="2857500" cy="457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 calcmode="lin" valueType="num">
                                      <p:cBhvr additive="base">
                                        <p:cTn id="12" dur="500" fill="hold"/>
                                        <p:tgtEl>
                                          <p:spTgt spid="20488"/>
                                        </p:tgtEl>
                                        <p:attrNameLst>
                                          <p:attrName>ppt_x</p:attrName>
                                        </p:attrNameLst>
                                      </p:cBhvr>
                                      <p:tavLst>
                                        <p:tav tm="0">
                                          <p:val>
                                            <p:strVal val="#ppt_x"/>
                                          </p:val>
                                        </p:tav>
                                        <p:tav tm="100000">
                                          <p:val>
                                            <p:strVal val="#ppt_x"/>
                                          </p:val>
                                        </p:tav>
                                      </p:tavLst>
                                    </p:anim>
                                    <p:anim calcmode="lin" valueType="num">
                                      <p:cBhvr additive="base">
                                        <p:cTn id="13"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组织阶段</a:t>
            </a:r>
            <a:endParaRPr lang="zh-CN" altLang="en-US" dirty="0"/>
          </a:p>
        </p:txBody>
      </p:sp>
      <p:pic>
        <p:nvPicPr>
          <p:cNvPr id="6" name="内容占位符 5" descr="1.jpg"/>
          <p:cNvPicPr>
            <a:picLocks noGrp="1" noChangeAspect="1"/>
          </p:cNvPicPr>
          <p:nvPr>
            <p:ph idx="1"/>
          </p:nvPr>
        </p:nvPicPr>
        <p:blipFill>
          <a:blip r:embed="rId2" cstate="print"/>
          <a:stretch>
            <a:fillRect/>
          </a:stretch>
        </p:blipFill>
        <p:spPr>
          <a:xfrm>
            <a:off x="0" y="1345215"/>
            <a:ext cx="3470686" cy="5180129"/>
          </a:xfrm>
        </p:spPr>
      </p:pic>
      <p:pic>
        <p:nvPicPr>
          <p:cNvPr id="7" name="图片 6" descr="2.jpg"/>
          <p:cNvPicPr>
            <a:picLocks noChangeAspect="1"/>
          </p:cNvPicPr>
          <p:nvPr/>
        </p:nvPicPr>
        <p:blipFill>
          <a:blip r:embed="rId3" cstate="print"/>
          <a:stretch>
            <a:fillRect/>
          </a:stretch>
        </p:blipFill>
        <p:spPr>
          <a:xfrm>
            <a:off x="3491880" y="1340768"/>
            <a:ext cx="5481206" cy="3672408"/>
          </a:xfrm>
          <a:prstGeom prst="rect">
            <a:avLst/>
          </a:prstGeom>
        </p:spPr>
      </p:pic>
      <p:sp>
        <p:nvSpPr>
          <p:cNvPr id="8" name="TextBox 7"/>
          <p:cNvSpPr txBox="1"/>
          <p:nvPr/>
        </p:nvSpPr>
        <p:spPr>
          <a:xfrm>
            <a:off x="4499992" y="5733256"/>
            <a:ext cx="2262158" cy="369332"/>
          </a:xfrm>
          <a:prstGeom prst="rect">
            <a:avLst/>
          </a:prstGeom>
          <a:noFill/>
        </p:spPr>
        <p:txBody>
          <a:bodyPr wrap="none" rtlCol="0">
            <a:spAutoFit/>
          </a:bodyPr>
          <a:lstStyle/>
          <a:p>
            <a:r>
              <a:rPr lang="zh-CN" altLang="en-US" dirty="0" smtClean="0"/>
              <a:t>南陈北李，相约建党</a:t>
            </a:r>
            <a:endParaRPr lang="zh-CN" alt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八个共产主义小组</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1920</a:t>
            </a:r>
            <a:r>
              <a:rPr lang="zh-CN" altLang="zh-CN" dirty="0" smtClean="0"/>
              <a:t>年</a:t>
            </a:r>
            <a:r>
              <a:rPr lang="en-US" altLang="zh-CN" dirty="0" smtClean="0"/>
              <a:t>8</a:t>
            </a:r>
            <a:r>
              <a:rPr lang="zh-CN" altLang="zh-CN" dirty="0" smtClean="0"/>
              <a:t>月</a:t>
            </a:r>
            <a:r>
              <a:rPr lang="zh-CN" altLang="en-US" dirty="0" smtClean="0"/>
              <a:t>，上海共产主义小组成立。</a:t>
            </a:r>
            <a:endParaRPr lang="zh-CN" altLang="zh-CN" dirty="0" smtClean="0"/>
          </a:p>
          <a:p>
            <a:r>
              <a:rPr lang="en-US" altLang="zh-CN" dirty="0" smtClean="0"/>
              <a:t>1920</a:t>
            </a:r>
            <a:r>
              <a:rPr lang="zh-CN" altLang="zh-CN" dirty="0" smtClean="0"/>
              <a:t>年</a:t>
            </a:r>
            <a:r>
              <a:rPr lang="en-US" altLang="zh-CN" dirty="0" smtClean="0"/>
              <a:t>10</a:t>
            </a:r>
            <a:r>
              <a:rPr lang="zh-CN" altLang="zh-CN" dirty="0" smtClean="0"/>
              <a:t>月</a:t>
            </a:r>
            <a:r>
              <a:rPr lang="zh-CN" altLang="en-US" dirty="0" smtClean="0"/>
              <a:t>，北京共产主义小组成立。</a:t>
            </a:r>
            <a:endParaRPr lang="zh-CN" altLang="zh-CN" dirty="0" smtClean="0"/>
          </a:p>
          <a:p>
            <a:r>
              <a:rPr lang="en-US" altLang="zh-CN" dirty="0" smtClean="0"/>
              <a:t>1920</a:t>
            </a:r>
            <a:r>
              <a:rPr lang="zh-CN" altLang="zh-CN" dirty="0" smtClean="0"/>
              <a:t>年秋</a:t>
            </a:r>
            <a:r>
              <a:rPr lang="zh-CN" altLang="en-US" dirty="0" smtClean="0"/>
              <a:t>，武汉共产主义小组成立。</a:t>
            </a:r>
            <a:endParaRPr lang="zh-CN" altLang="zh-CN" dirty="0" smtClean="0"/>
          </a:p>
          <a:p>
            <a:r>
              <a:rPr lang="en-US" altLang="zh-CN" dirty="0" smtClean="0"/>
              <a:t>1920</a:t>
            </a:r>
            <a:r>
              <a:rPr lang="zh-CN" altLang="zh-CN" dirty="0" smtClean="0"/>
              <a:t>年秋</a:t>
            </a:r>
            <a:r>
              <a:rPr lang="zh-CN" altLang="en-US" dirty="0" smtClean="0"/>
              <a:t>，旅日共产主义小组成立。</a:t>
            </a:r>
            <a:endParaRPr lang="zh-CN" altLang="zh-CN" dirty="0" smtClean="0"/>
          </a:p>
          <a:p>
            <a:r>
              <a:rPr lang="en-US" altLang="zh-CN" dirty="0" smtClean="0"/>
              <a:t>1920</a:t>
            </a:r>
            <a:r>
              <a:rPr lang="zh-CN" altLang="zh-CN" dirty="0" smtClean="0"/>
              <a:t>年</a:t>
            </a:r>
            <a:r>
              <a:rPr lang="zh-CN" altLang="en-US" dirty="0" smtClean="0"/>
              <a:t>秋冬之际，长沙共产主义小组成立。</a:t>
            </a:r>
            <a:endParaRPr lang="zh-CN" altLang="zh-CN" dirty="0" smtClean="0"/>
          </a:p>
          <a:p>
            <a:r>
              <a:rPr lang="en-US" altLang="zh-CN" dirty="0" smtClean="0"/>
              <a:t>1920</a:t>
            </a:r>
            <a:r>
              <a:rPr lang="zh-CN" altLang="zh-CN" dirty="0" smtClean="0"/>
              <a:t>年底至</a:t>
            </a:r>
            <a:r>
              <a:rPr lang="en-US" altLang="zh-CN" dirty="0" smtClean="0"/>
              <a:t>1921</a:t>
            </a:r>
            <a:r>
              <a:rPr lang="zh-CN" altLang="zh-CN" dirty="0" smtClean="0"/>
              <a:t>年初</a:t>
            </a:r>
            <a:r>
              <a:rPr lang="zh-CN" altLang="en-US" dirty="0" smtClean="0"/>
              <a:t>，济南共产主义小组。</a:t>
            </a:r>
            <a:endParaRPr lang="zh-CN" altLang="zh-CN" dirty="0" smtClean="0"/>
          </a:p>
          <a:p>
            <a:r>
              <a:rPr lang="en-US" altLang="zh-CN" dirty="0" smtClean="0"/>
              <a:t> 1921</a:t>
            </a:r>
            <a:r>
              <a:rPr lang="zh-CN" altLang="zh-CN" dirty="0" smtClean="0"/>
              <a:t>年春</a:t>
            </a:r>
            <a:r>
              <a:rPr lang="zh-CN" altLang="en-US" dirty="0" smtClean="0"/>
              <a:t>，广州共产主义小组。</a:t>
            </a:r>
            <a:endParaRPr lang="zh-CN" altLang="zh-CN" dirty="0" smtClean="0"/>
          </a:p>
          <a:p>
            <a:r>
              <a:rPr lang="en-US" altLang="zh-CN" dirty="0" smtClean="0"/>
              <a:t>1921</a:t>
            </a:r>
            <a:r>
              <a:rPr lang="zh-CN" altLang="zh-CN" dirty="0" smtClean="0"/>
              <a:t>年</a:t>
            </a:r>
            <a:r>
              <a:rPr lang="zh-CN" altLang="en-US" dirty="0" smtClean="0"/>
              <a:t>春，巴黎共产主义小组成立。</a:t>
            </a: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908720"/>
            <a:ext cx="7776000" cy="1143000"/>
          </a:xfrm>
        </p:spPr>
        <p:txBody>
          <a:bodyPr>
            <a:noAutofit/>
          </a:bodyPr>
          <a:lstStyle/>
          <a:p>
            <a:pPr algn="just"/>
            <a:r>
              <a:rPr lang="zh-CN" altLang="en-US" sz="4000" dirty="0" smtClean="0"/>
              <a:t>中共一大：</a:t>
            </a:r>
            <a:r>
              <a:rPr lang="zh-CN" altLang="zh-CN" sz="2400" dirty="0" smtClean="0">
                <a:latin typeface="楷体" pitchFamily="49" charset="-122"/>
                <a:ea typeface="楷体" pitchFamily="49" charset="-122"/>
              </a:rPr>
              <a:t>中国共产党第一次全国代表大会于１９２１年７月２３日至３１日在上海法租界贝勒路树德里３号（后称望志路１０６号，现改兴业路７６号）召开。出席大会的各地代表共１２人</a:t>
            </a:r>
            <a:r>
              <a:rPr lang="zh-CN" altLang="en-US" sz="2400" dirty="0" smtClean="0">
                <a:latin typeface="楷体" pitchFamily="49" charset="-122"/>
                <a:ea typeface="楷体" pitchFamily="49" charset="-122"/>
              </a:rPr>
              <a:t>，</a:t>
            </a:r>
            <a:r>
              <a:rPr lang="zh-CN" altLang="zh-CN" sz="2400" dirty="0" smtClean="0">
                <a:latin typeface="楷体" pitchFamily="49" charset="-122"/>
                <a:ea typeface="楷体" pitchFamily="49" charset="-122"/>
              </a:rPr>
              <a:t>代表全国</a:t>
            </a:r>
            <a:r>
              <a:rPr lang="en-US" altLang="zh-CN" sz="2400" dirty="0" smtClean="0">
                <a:latin typeface="楷体" pitchFamily="49" charset="-122"/>
                <a:ea typeface="楷体" pitchFamily="49" charset="-122"/>
              </a:rPr>
              <a:t>53</a:t>
            </a:r>
            <a:r>
              <a:rPr lang="zh-CN" altLang="zh-CN" sz="2400" dirty="0" smtClean="0">
                <a:latin typeface="楷体" pitchFamily="49" charset="-122"/>
                <a:ea typeface="楷体" pitchFamily="49" charset="-122"/>
              </a:rPr>
              <a:t>名党员</a:t>
            </a:r>
            <a:r>
              <a:rPr lang="zh-CN" altLang="en-US" sz="2400" dirty="0" smtClean="0">
                <a:latin typeface="楷体" pitchFamily="49" charset="-122"/>
                <a:ea typeface="楷体" pitchFamily="49" charset="-122"/>
              </a:rPr>
              <a:t>。</a:t>
            </a:r>
            <a:endParaRPr lang="zh-CN" altLang="en-US" sz="2400" dirty="0">
              <a:latin typeface="楷体" pitchFamily="49" charset="-122"/>
              <a:ea typeface="楷体" pitchFamily="49" charset="-122"/>
            </a:endParaRPr>
          </a:p>
        </p:txBody>
      </p:sp>
      <p:pic>
        <p:nvPicPr>
          <p:cNvPr id="4" name="内容占位符 3" descr="一大代表.jpg"/>
          <p:cNvPicPr>
            <a:picLocks noGrp="1" noChangeAspect="1"/>
          </p:cNvPicPr>
          <p:nvPr>
            <p:ph idx="1"/>
          </p:nvPr>
        </p:nvPicPr>
        <p:blipFill>
          <a:blip r:embed="rId2" cstate="print"/>
          <a:stretch>
            <a:fillRect/>
          </a:stretch>
        </p:blipFill>
        <p:spPr>
          <a:xfrm>
            <a:off x="467544" y="2996952"/>
            <a:ext cx="7848872" cy="3168352"/>
          </a:xfrm>
        </p:spPr>
      </p:pic>
      <p:sp>
        <p:nvSpPr>
          <p:cNvPr id="5" name="TextBox 4"/>
          <p:cNvSpPr txBox="1"/>
          <p:nvPr/>
        </p:nvSpPr>
        <p:spPr>
          <a:xfrm>
            <a:off x="539552" y="2564904"/>
            <a:ext cx="7629012" cy="369332"/>
          </a:xfrm>
          <a:prstGeom prst="rect">
            <a:avLst/>
          </a:prstGeom>
          <a:noFill/>
        </p:spPr>
        <p:txBody>
          <a:bodyPr wrap="none" rtlCol="0">
            <a:spAutoFit/>
          </a:bodyPr>
          <a:lstStyle/>
          <a:p>
            <a:r>
              <a:rPr lang="zh-CN" altLang="en-US" dirty="0" smtClean="0"/>
              <a:t>  李达           李汉俊         张国焘       刘仁静      毛泽东        何叔衡      董必武</a:t>
            </a:r>
            <a:endParaRPr lang="zh-CN" altLang="en-US" dirty="0"/>
          </a:p>
        </p:txBody>
      </p:sp>
      <p:sp>
        <p:nvSpPr>
          <p:cNvPr id="6" name="TextBox 5"/>
          <p:cNvSpPr txBox="1"/>
          <p:nvPr/>
        </p:nvSpPr>
        <p:spPr>
          <a:xfrm>
            <a:off x="539552" y="6237312"/>
            <a:ext cx="6532558" cy="369332"/>
          </a:xfrm>
          <a:prstGeom prst="rect">
            <a:avLst/>
          </a:prstGeom>
          <a:noFill/>
        </p:spPr>
        <p:txBody>
          <a:bodyPr wrap="none" rtlCol="0">
            <a:spAutoFit/>
          </a:bodyPr>
          <a:lstStyle/>
          <a:p>
            <a:r>
              <a:rPr lang="zh-CN" altLang="en-US" dirty="0" smtClean="0"/>
              <a:t>  陈潭秋       王尽美       邓恩铭        陈公博        周佛海       包惠僧</a:t>
            </a:r>
            <a:endParaRPr lang="zh-CN" altLang="en-US"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中国共产党成立的意义：</a:t>
            </a:r>
            <a:endParaRPr lang="zh-CN" altLang="en-US" dirty="0"/>
          </a:p>
        </p:txBody>
      </p:sp>
      <p:sp>
        <p:nvSpPr>
          <p:cNvPr id="3" name="内容占位符 2"/>
          <p:cNvSpPr>
            <a:spLocks noGrp="1"/>
          </p:cNvSpPr>
          <p:nvPr>
            <p:ph idx="1"/>
          </p:nvPr>
        </p:nvSpPr>
        <p:spPr/>
        <p:txBody>
          <a:bodyPr/>
          <a:lstStyle/>
          <a:p>
            <a:r>
              <a:rPr lang="zh-CN" altLang="zh-CN" dirty="0" smtClean="0"/>
              <a:t>新的领导核心</a:t>
            </a:r>
            <a:endParaRPr lang="en-US" altLang="zh-CN" dirty="0" smtClean="0"/>
          </a:p>
          <a:p>
            <a:r>
              <a:rPr lang="zh-CN" altLang="zh-CN" dirty="0" smtClean="0"/>
              <a:t>新的指导思想</a:t>
            </a:r>
            <a:endParaRPr lang="en-US" altLang="zh-CN" dirty="0" smtClean="0"/>
          </a:p>
          <a:p>
            <a:r>
              <a:rPr lang="zh-CN" altLang="zh-CN" dirty="0" smtClean="0"/>
              <a:t>新的革命方法</a:t>
            </a:r>
            <a:endParaRPr lang="en-US" altLang="zh-CN" dirty="0" smtClean="0"/>
          </a:p>
          <a:p>
            <a:r>
              <a:rPr lang="zh-CN" altLang="zh-CN" dirty="0" smtClean="0"/>
              <a:t>新的革命前途。</a:t>
            </a:r>
          </a:p>
          <a:p>
            <a:endParaRPr lang="zh-CN" alt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000" dirty="0" smtClean="0"/>
              <a:t>3.</a:t>
            </a:r>
            <a:r>
              <a:rPr lang="zh-CN" altLang="en-US" sz="3000" dirty="0" smtClean="0"/>
              <a:t>完成阶段：二大民主革命纲领的制定</a:t>
            </a:r>
            <a:endParaRPr lang="zh-CN" altLang="en-US" sz="3000" dirty="0"/>
          </a:p>
        </p:txBody>
      </p:sp>
      <p:sp>
        <p:nvSpPr>
          <p:cNvPr id="3" name="内容占位符 2"/>
          <p:cNvSpPr>
            <a:spLocks noGrp="1"/>
          </p:cNvSpPr>
          <p:nvPr>
            <p:ph idx="1"/>
          </p:nvPr>
        </p:nvSpPr>
        <p:spPr/>
        <p:txBody>
          <a:bodyPr>
            <a:normAutofit/>
          </a:bodyPr>
          <a:lstStyle/>
          <a:p>
            <a:r>
              <a:rPr lang="zh-CN" altLang="en-US" dirty="0" smtClean="0"/>
              <a:t>二大纲领：</a:t>
            </a:r>
            <a:r>
              <a:rPr lang="zh-CN" altLang="zh-CN" sz="2600" dirty="0" smtClean="0"/>
              <a:t>党在民主革命阶段的主要纲领是消除内乱，打倒军阀，建设国内和平；推翻国际帝国主义的压迫，达到中华民族完全独立；统一中国为真正的民主共和国。党的最高纲领是：组织无产阶级，用阶级斗争的手段，建立劳农专政的政治，铲除私有财产制度，渐次达到一个共产主义社会。</a:t>
            </a:r>
            <a:endParaRPr lang="en-US" altLang="zh-CN" sz="2600" dirty="0" smtClean="0"/>
          </a:p>
          <a:p>
            <a:r>
              <a:rPr lang="zh-CN" altLang="en-US" dirty="0" smtClean="0"/>
              <a:t>一大纲领：</a:t>
            </a:r>
            <a:r>
              <a:rPr lang="zh-CN" altLang="zh-CN" sz="2600" dirty="0" smtClean="0"/>
              <a:t>以无产阶级革命军队推翻资产阶级的政权，消灭资本家私有制，由劳动阶级重建国家，承认无产阶级专政，直到阶级斗争结束，即直到消灭社会的阶级区分</a:t>
            </a:r>
            <a:r>
              <a:rPr lang="zh-CN" altLang="en-US" sz="2600" dirty="0" smtClean="0"/>
              <a:t>。</a:t>
            </a:r>
            <a:endParaRPr lang="zh-CN" altLang="en-US" sz="2600"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（二）国民革命</a:t>
            </a:r>
            <a:endParaRPr lang="zh-CN" altLang="en-US" dirty="0"/>
          </a:p>
        </p:txBody>
      </p:sp>
      <p:pic>
        <p:nvPicPr>
          <p:cNvPr id="4" name="内容占位符 3" descr="周恩来.jpg"/>
          <p:cNvPicPr>
            <a:picLocks noGrp="1" noChangeAspect="1"/>
          </p:cNvPicPr>
          <p:nvPr>
            <p:ph idx="1"/>
          </p:nvPr>
        </p:nvPicPr>
        <p:blipFill>
          <a:blip r:embed="rId2" cstate="print"/>
          <a:stretch>
            <a:fillRect/>
          </a:stretch>
        </p:blipFill>
        <p:spPr>
          <a:xfrm>
            <a:off x="395536" y="1484784"/>
            <a:ext cx="4248472" cy="5225621"/>
          </a:xfrm>
        </p:spPr>
      </p:pic>
      <p:pic>
        <p:nvPicPr>
          <p:cNvPr id="5" name="图片 4" descr="蒋介石.jpg"/>
          <p:cNvPicPr>
            <a:picLocks noChangeAspect="1"/>
          </p:cNvPicPr>
          <p:nvPr/>
        </p:nvPicPr>
        <p:blipFill>
          <a:blip r:embed="rId3" cstate="print"/>
          <a:stretch>
            <a:fillRect/>
          </a:stretch>
        </p:blipFill>
        <p:spPr>
          <a:xfrm>
            <a:off x="4644008" y="1484784"/>
            <a:ext cx="3960440" cy="5224855"/>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4" name="内容占位符 3" descr="中共党旗.jpg"/>
          <p:cNvPicPr>
            <a:picLocks noGrp="1" noChangeAspect="1"/>
          </p:cNvPicPr>
          <p:nvPr>
            <p:ph idx="1"/>
          </p:nvPr>
        </p:nvPicPr>
        <p:blipFill>
          <a:blip r:embed="rId2" cstate="print"/>
          <a:stretch>
            <a:fillRect/>
          </a:stretch>
        </p:blipFill>
        <p:spPr>
          <a:xfrm>
            <a:off x="107505" y="1916832"/>
            <a:ext cx="3672407" cy="2859055"/>
          </a:xfrm>
        </p:spPr>
      </p:pic>
      <p:pic>
        <p:nvPicPr>
          <p:cNvPr id="6" name="图片 5" descr="3.jpg"/>
          <p:cNvPicPr>
            <a:picLocks noChangeAspect="1"/>
          </p:cNvPicPr>
          <p:nvPr/>
        </p:nvPicPr>
        <p:blipFill>
          <a:blip r:embed="rId3" cstate="print"/>
          <a:stretch>
            <a:fillRect/>
          </a:stretch>
        </p:blipFill>
        <p:spPr>
          <a:xfrm>
            <a:off x="4067944" y="1916832"/>
            <a:ext cx="4248472" cy="2851323"/>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a:t>
            </a:r>
            <a:r>
              <a:rPr lang="zh-CN" altLang="en-US" dirty="0" smtClean="0"/>
              <a:t>国民革命的准备</a:t>
            </a:r>
            <a:endParaRPr lang="zh-CN" altLang="en-US" dirty="0"/>
          </a:p>
        </p:txBody>
      </p:sp>
      <p:sp>
        <p:nvSpPr>
          <p:cNvPr id="3" name="内容占位符 2"/>
          <p:cNvSpPr>
            <a:spLocks noGrp="1"/>
          </p:cNvSpPr>
          <p:nvPr>
            <p:ph idx="1"/>
          </p:nvPr>
        </p:nvSpPr>
        <p:spPr/>
        <p:txBody>
          <a:bodyPr/>
          <a:lstStyle/>
          <a:p>
            <a:r>
              <a:rPr lang="en-US" altLang="zh-CN" dirty="0" smtClean="0"/>
              <a:t>1922.7</a:t>
            </a:r>
            <a:r>
              <a:rPr lang="zh-CN" altLang="zh-CN" dirty="0" smtClean="0"/>
              <a:t>，中共二大决定建立统一战线。</a:t>
            </a:r>
          </a:p>
          <a:p>
            <a:r>
              <a:rPr lang="en-US" altLang="zh-CN" dirty="0" smtClean="0"/>
              <a:t>1922.8</a:t>
            </a:r>
            <a:r>
              <a:rPr lang="zh-CN" altLang="zh-CN" dirty="0" smtClean="0"/>
              <a:t>，中共中央在杭州西湖召开特别会议，决定与国民党进行党内合作。</a:t>
            </a:r>
          </a:p>
          <a:p>
            <a:r>
              <a:rPr lang="en-US" altLang="zh-CN" dirty="0" smtClean="0"/>
              <a:t>1923.6</a:t>
            </a:r>
            <a:r>
              <a:rPr lang="zh-CN" altLang="zh-CN" dirty="0" smtClean="0"/>
              <a:t>，中共三大召开，决定以党内合作的形式与国民党建立统一战线。</a:t>
            </a:r>
          </a:p>
          <a:p>
            <a:r>
              <a:rPr lang="en-US" altLang="zh-CN" dirty="0" smtClean="0"/>
              <a:t>1924.1.20-30</a:t>
            </a:r>
            <a:r>
              <a:rPr lang="zh-CN" altLang="zh-CN" dirty="0" smtClean="0"/>
              <a:t>，国民党第一次全国代表大会由孙中山主持在广州召开</a:t>
            </a:r>
            <a:r>
              <a:rPr lang="zh-CN" altLang="en-US" dirty="0" smtClean="0"/>
              <a:t>，</a:t>
            </a:r>
            <a:r>
              <a:rPr lang="zh-CN" altLang="zh-CN" dirty="0" smtClean="0"/>
              <a:t>标志着第一次国共合作的正式形成。</a:t>
            </a:r>
            <a:endParaRPr lang="zh-CN" alt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en-US" dirty="0" smtClean="0"/>
              <a:t>国民革命的兴起</a:t>
            </a:r>
            <a:endParaRPr lang="zh-CN" altLang="en-US" dirty="0"/>
          </a:p>
        </p:txBody>
      </p:sp>
      <p:sp>
        <p:nvSpPr>
          <p:cNvPr id="3" name="内容占位符 2"/>
          <p:cNvSpPr>
            <a:spLocks noGrp="1"/>
          </p:cNvSpPr>
          <p:nvPr>
            <p:ph idx="1"/>
          </p:nvPr>
        </p:nvSpPr>
        <p:spPr/>
        <p:txBody>
          <a:bodyPr/>
          <a:lstStyle/>
          <a:p>
            <a:r>
              <a:rPr lang="zh-CN" altLang="en-US" dirty="0" smtClean="0"/>
              <a:t>（</a:t>
            </a:r>
            <a:r>
              <a:rPr lang="en-US" altLang="zh-CN" dirty="0" smtClean="0"/>
              <a:t>1</a:t>
            </a:r>
            <a:r>
              <a:rPr lang="zh-CN" altLang="en-US" dirty="0" smtClean="0"/>
              <a:t>）在南方</a:t>
            </a:r>
            <a:endParaRPr lang="en-US" altLang="zh-CN" dirty="0" smtClean="0"/>
          </a:p>
          <a:p>
            <a:r>
              <a:rPr lang="zh-CN" altLang="en-US" dirty="0" smtClean="0"/>
              <a:t>①</a:t>
            </a:r>
            <a:r>
              <a:rPr lang="zh-CN" altLang="zh-CN" dirty="0" smtClean="0"/>
              <a:t>革命武装的建立：黄埔军校</a:t>
            </a:r>
          </a:p>
          <a:p>
            <a:endParaRPr lang="zh-CN" altLang="en-US" dirty="0"/>
          </a:p>
        </p:txBody>
      </p:sp>
      <p:pic>
        <p:nvPicPr>
          <p:cNvPr id="4" name="图片 3" descr="黄埔军校.jpg"/>
          <p:cNvPicPr>
            <a:picLocks noChangeAspect="1"/>
          </p:cNvPicPr>
          <p:nvPr/>
        </p:nvPicPr>
        <p:blipFill>
          <a:blip r:embed="rId2" cstate="print"/>
          <a:stretch>
            <a:fillRect/>
          </a:stretch>
        </p:blipFill>
        <p:spPr>
          <a:xfrm>
            <a:off x="1331640" y="2852935"/>
            <a:ext cx="5976664" cy="3974482"/>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②</a:t>
            </a:r>
            <a:r>
              <a:rPr lang="zh-CN" altLang="zh-CN" dirty="0" smtClean="0"/>
              <a:t>工农运动的恢复</a:t>
            </a:r>
          </a:p>
          <a:p>
            <a:r>
              <a:rPr lang="zh-CN" altLang="en-US" dirty="0" smtClean="0"/>
              <a:t>③</a:t>
            </a:r>
            <a:r>
              <a:rPr lang="zh-CN" altLang="zh-CN" dirty="0" smtClean="0"/>
              <a:t>商团叛乱的平定</a:t>
            </a:r>
          </a:p>
          <a:p>
            <a:r>
              <a:rPr lang="zh-CN" altLang="en-US" dirty="0" smtClean="0"/>
              <a:t>④</a:t>
            </a:r>
            <a:r>
              <a:rPr lang="zh-CN" altLang="zh-CN" dirty="0" smtClean="0"/>
              <a:t>第一次东征</a:t>
            </a:r>
          </a:p>
          <a:p>
            <a:r>
              <a:rPr lang="zh-CN" altLang="en-US" dirty="0" smtClean="0"/>
              <a:t>⑤</a:t>
            </a:r>
            <a:r>
              <a:rPr lang="zh-CN" altLang="zh-CN" dirty="0" smtClean="0"/>
              <a:t>回师平叛</a:t>
            </a:r>
          </a:p>
          <a:p>
            <a:r>
              <a:rPr lang="zh-CN" altLang="en-US" dirty="0" smtClean="0"/>
              <a:t>⑥</a:t>
            </a:r>
            <a:r>
              <a:rPr lang="zh-CN" altLang="zh-CN" dirty="0" smtClean="0"/>
              <a:t>第二次东征</a:t>
            </a:r>
          </a:p>
          <a:p>
            <a:r>
              <a:rPr lang="zh-CN" altLang="en-US" dirty="0" smtClean="0"/>
              <a:t>⑦</a:t>
            </a:r>
            <a:r>
              <a:rPr lang="zh-CN" altLang="zh-CN" dirty="0" smtClean="0"/>
              <a:t>南讨邓本殷（海南岛）</a:t>
            </a:r>
          </a:p>
          <a:p>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s7.sinaimg.cn/middle/658992dbgacce43b732f9&amp;690"/>
          <p:cNvPicPr>
            <a:picLocks noChangeAspect="1" noChangeArrowheads="1"/>
          </p:cNvPicPr>
          <p:nvPr/>
        </p:nvPicPr>
        <p:blipFill>
          <a:blip r:embed="rId2" cstate="print"/>
          <a:srcRect/>
          <a:stretch>
            <a:fillRect/>
          </a:stretch>
        </p:blipFill>
        <p:spPr bwMode="auto">
          <a:xfrm>
            <a:off x="0" y="0"/>
            <a:ext cx="5289550" cy="6858000"/>
          </a:xfrm>
          <a:prstGeom prst="rect">
            <a:avLst/>
          </a:prstGeom>
          <a:noFill/>
          <a:ln w="9525">
            <a:noFill/>
            <a:miter lim="800000"/>
            <a:headEnd/>
            <a:tailEnd/>
          </a:ln>
        </p:spPr>
      </p:pic>
      <p:sp>
        <p:nvSpPr>
          <p:cNvPr id="4" name="TextBox 3"/>
          <p:cNvSpPr txBox="1">
            <a:spLocks noChangeArrowheads="1"/>
          </p:cNvSpPr>
          <p:nvPr/>
        </p:nvSpPr>
        <p:spPr bwMode="auto">
          <a:xfrm>
            <a:off x="5500688" y="1500188"/>
            <a:ext cx="3143250" cy="3046412"/>
          </a:xfrm>
          <a:prstGeom prst="rect">
            <a:avLst/>
          </a:prstGeom>
          <a:noFill/>
          <a:ln w="9525">
            <a:noFill/>
            <a:miter lim="800000"/>
            <a:headEnd/>
            <a:tailEnd/>
          </a:ln>
        </p:spPr>
        <p:txBody>
          <a:bodyPr>
            <a:spAutoFit/>
          </a:bodyPr>
          <a:lstStyle/>
          <a:p>
            <a:r>
              <a:rPr lang="zh-CN" altLang="en-US" sz="3200">
                <a:latin typeface="华文楷体" pitchFamily="2" charset="-122"/>
                <a:ea typeface="华文楷体" pitchFamily="2" charset="-122"/>
              </a:rPr>
              <a:t>甲骨文，中国已发现的古代文字中时代最早、体系较为完整的文字，距今</a:t>
            </a:r>
            <a:r>
              <a:rPr lang="en-US" altLang="zh-CN" sz="3200">
                <a:latin typeface="华文楷体" pitchFamily="2" charset="-122"/>
                <a:ea typeface="华文楷体" pitchFamily="2" charset="-122"/>
              </a:rPr>
              <a:t>3600</a:t>
            </a:r>
            <a:r>
              <a:rPr lang="zh-CN" altLang="en-US" sz="3200">
                <a:latin typeface="华文楷体" pitchFamily="2" charset="-122"/>
                <a:ea typeface="华文楷体" pitchFamily="2" charset="-122"/>
              </a:rPr>
              <a:t>多年。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a:t>
            </a:r>
            <a:r>
              <a:rPr lang="en-US" altLang="zh-CN" dirty="0" smtClean="0"/>
              <a:t>2</a:t>
            </a:r>
            <a:r>
              <a:rPr lang="zh-CN" altLang="en-US" dirty="0" smtClean="0"/>
              <a:t>）在北方</a:t>
            </a:r>
            <a:endParaRPr lang="zh-CN" altLang="en-US" dirty="0"/>
          </a:p>
        </p:txBody>
      </p:sp>
      <p:sp>
        <p:nvSpPr>
          <p:cNvPr id="3" name="内容占位符 2"/>
          <p:cNvSpPr>
            <a:spLocks noGrp="1"/>
          </p:cNvSpPr>
          <p:nvPr>
            <p:ph idx="1"/>
          </p:nvPr>
        </p:nvSpPr>
        <p:spPr/>
        <p:txBody>
          <a:bodyPr>
            <a:normAutofit fontScale="92500"/>
          </a:bodyPr>
          <a:lstStyle/>
          <a:p>
            <a:r>
              <a:rPr lang="zh-CN" altLang="en-US" dirty="0" smtClean="0"/>
              <a:t>①北京政变的发生</a:t>
            </a:r>
            <a:endParaRPr lang="en-US" altLang="zh-CN" dirty="0" smtClean="0"/>
          </a:p>
          <a:p>
            <a:r>
              <a:rPr lang="zh-CN" altLang="en-US" dirty="0" smtClean="0"/>
              <a:t>②北伐战争的推进</a:t>
            </a:r>
            <a:endParaRPr lang="en-US" altLang="zh-CN" dirty="0" smtClean="0"/>
          </a:p>
          <a:p>
            <a:r>
              <a:rPr lang="zh-CN" altLang="zh-CN" dirty="0" smtClean="0"/>
              <a:t>北伐对象：直系张作霖，奉系吴佩孚，皖系孙传芳。吴佩孚部盘踞两湖、河南京汉路沿线，兵力号称二十万。孙传芳部由闽、浙、苏、皖、赣军阀组成，号称“五省联军”，兵力亦约二十万。奉系军阀张作霖窃据北京政府，盘踞京、津、直隶、热河及东北三省，兵力约四十万。盘踞山东的张宗昌也有十余万兵力。</a:t>
            </a:r>
            <a:endParaRPr lang="zh-CN" altLang="en-US"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en-US" dirty="0" smtClean="0"/>
              <a:t>国民革命的失败</a:t>
            </a:r>
            <a:endParaRPr lang="zh-CN" altLang="en-US" dirty="0"/>
          </a:p>
        </p:txBody>
      </p:sp>
      <p:sp>
        <p:nvSpPr>
          <p:cNvPr id="3" name="内容占位符 2"/>
          <p:cNvSpPr>
            <a:spLocks noGrp="1"/>
          </p:cNvSpPr>
          <p:nvPr>
            <p:ph idx="1"/>
          </p:nvPr>
        </p:nvSpPr>
        <p:spPr/>
        <p:txBody>
          <a:bodyPr/>
          <a:lstStyle/>
          <a:p>
            <a:r>
              <a:rPr lang="zh-CN" altLang="en-US" dirty="0" smtClean="0"/>
              <a:t>（</a:t>
            </a:r>
            <a:r>
              <a:rPr lang="en-US" altLang="zh-CN" dirty="0" smtClean="0"/>
              <a:t>1</a:t>
            </a:r>
            <a:r>
              <a:rPr lang="zh-CN" altLang="en-US" dirty="0" smtClean="0"/>
              <a:t>）</a:t>
            </a:r>
            <a:r>
              <a:rPr lang="zh-CN" altLang="zh-CN" dirty="0" smtClean="0"/>
              <a:t>国民党右派的崛起</a:t>
            </a:r>
          </a:p>
          <a:p>
            <a:r>
              <a:rPr lang="zh-CN" altLang="en-US" dirty="0" smtClean="0"/>
              <a:t>①</a:t>
            </a:r>
            <a:r>
              <a:rPr lang="zh-CN" altLang="zh-CN" dirty="0" smtClean="0"/>
              <a:t>戴季陶主义</a:t>
            </a:r>
          </a:p>
          <a:p>
            <a:r>
              <a:rPr lang="zh-CN" altLang="en-US" dirty="0" smtClean="0"/>
              <a:t>②</a:t>
            </a:r>
            <a:r>
              <a:rPr lang="zh-CN" altLang="zh-CN" dirty="0" smtClean="0"/>
              <a:t>西山会议派</a:t>
            </a:r>
          </a:p>
          <a:p>
            <a:r>
              <a:rPr lang="zh-CN" altLang="en-US" dirty="0" smtClean="0"/>
              <a:t>③</a:t>
            </a:r>
            <a:r>
              <a:rPr lang="zh-CN" altLang="zh-CN" dirty="0" smtClean="0"/>
              <a:t>廖仲恺被刺</a:t>
            </a:r>
          </a:p>
          <a:p>
            <a:r>
              <a:rPr lang="zh-CN" altLang="en-US" dirty="0" smtClean="0"/>
              <a:t>④</a:t>
            </a:r>
            <a:r>
              <a:rPr lang="zh-CN" altLang="zh-CN" dirty="0" smtClean="0"/>
              <a:t>国民党二大</a:t>
            </a:r>
          </a:p>
          <a:p>
            <a:r>
              <a:rPr lang="zh-CN" altLang="en-US" dirty="0" smtClean="0"/>
              <a:t>⑤</a:t>
            </a:r>
            <a:r>
              <a:rPr lang="zh-CN" altLang="zh-CN" dirty="0" smtClean="0"/>
              <a:t>中山舰事件</a:t>
            </a:r>
          </a:p>
          <a:p>
            <a:r>
              <a:rPr lang="zh-CN" altLang="en-US" dirty="0" smtClean="0"/>
              <a:t>⑥</a:t>
            </a:r>
            <a:r>
              <a:rPr lang="zh-CN" altLang="zh-CN" dirty="0" smtClean="0"/>
              <a:t>整理党务案</a:t>
            </a:r>
          </a:p>
          <a:p>
            <a:endParaRPr lang="zh-CN" alt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r>
            <a:br>
              <a:rPr lang="en-US" altLang="zh-CN" dirty="0" smtClean="0"/>
            </a:br>
            <a:r>
              <a:rPr lang="zh-CN" altLang="en-US" dirty="0" smtClean="0"/>
              <a:t>（</a:t>
            </a:r>
            <a:r>
              <a:rPr lang="en-US" altLang="zh-CN" dirty="0" smtClean="0"/>
              <a:t>2</a:t>
            </a:r>
            <a:r>
              <a:rPr lang="zh-CN" altLang="en-US" dirty="0" smtClean="0"/>
              <a:t>）</a:t>
            </a:r>
            <a:r>
              <a:rPr lang="zh-CN" altLang="zh-CN" dirty="0" smtClean="0"/>
              <a:t>国民革命失败的标志</a:t>
            </a:r>
            <a:br>
              <a:rPr lang="zh-CN" altLang="zh-CN" dirty="0" smtClean="0"/>
            </a:br>
            <a:endParaRPr lang="zh-CN" altLang="en-US" dirty="0"/>
          </a:p>
        </p:txBody>
      </p:sp>
      <p:sp>
        <p:nvSpPr>
          <p:cNvPr id="3" name="内容占位符 2"/>
          <p:cNvSpPr>
            <a:spLocks noGrp="1"/>
          </p:cNvSpPr>
          <p:nvPr>
            <p:ph idx="1"/>
          </p:nvPr>
        </p:nvSpPr>
        <p:spPr/>
        <p:txBody>
          <a:bodyPr/>
          <a:lstStyle/>
          <a:p>
            <a:r>
              <a:rPr lang="zh-CN" altLang="en-US" dirty="0" smtClean="0"/>
              <a:t>①</a:t>
            </a:r>
            <a:r>
              <a:rPr lang="zh-CN" altLang="zh-CN" dirty="0" smtClean="0"/>
              <a:t>四</a:t>
            </a:r>
            <a:r>
              <a:rPr lang="en-US" altLang="zh-CN" dirty="0" smtClean="0"/>
              <a:t>·</a:t>
            </a:r>
            <a:r>
              <a:rPr lang="zh-CN" altLang="zh-CN" dirty="0" smtClean="0"/>
              <a:t>一二反革命政变</a:t>
            </a:r>
            <a:endParaRPr lang="en-US" altLang="zh-CN" dirty="0" smtClean="0"/>
          </a:p>
          <a:p>
            <a:r>
              <a:rPr lang="zh-CN" altLang="en-US" dirty="0" smtClean="0"/>
              <a:t>四</a:t>
            </a:r>
            <a:r>
              <a:rPr lang="en-US" altLang="zh-CN" dirty="0" smtClean="0"/>
              <a:t>·</a:t>
            </a:r>
            <a:r>
              <a:rPr lang="zh-CN" altLang="en-US" dirty="0" smtClean="0"/>
              <a:t>一二反革命政变标志着国民革命失败的开始。</a:t>
            </a:r>
            <a:endParaRPr lang="zh-CN" altLang="zh-CN" dirty="0" smtClean="0"/>
          </a:p>
          <a:p>
            <a:r>
              <a:rPr lang="zh-CN" altLang="en-US" dirty="0" smtClean="0"/>
              <a:t>②</a:t>
            </a:r>
            <a:r>
              <a:rPr lang="zh-CN" altLang="zh-CN" dirty="0" smtClean="0"/>
              <a:t>七</a:t>
            </a:r>
            <a:r>
              <a:rPr lang="en-US" altLang="zh-CN" dirty="0" smtClean="0"/>
              <a:t>·</a:t>
            </a:r>
            <a:r>
              <a:rPr lang="zh-CN" altLang="zh-CN" dirty="0" smtClean="0"/>
              <a:t>一五反革命政变</a:t>
            </a:r>
            <a:endParaRPr lang="en-US" altLang="zh-CN" dirty="0" smtClean="0"/>
          </a:p>
          <a:p>
            <a:r>
              <a:rPr lang="en-US" altLang="zh-CN" dirty="0" smtClean="0"/>
              <a:t>1927</a:t>
            </a:r>
            <a:r>
              <a:rPr lang="zh-CN" altLang="en-US" dirty="0" smtClean="0"/>
              <a:t>年</a:t>
            </a:r>
            <a:r>
              <a:rPr lang="en-US" altLang="zh-CN" dirty="0" smtClean="0"/>
              <a:t>7</a:t>
            </a:r>
            <a:r>
              <a:rPr lang="zh-CN" altLang="en-US" dirty="0" smtClean="0"/>
              <a:t>月</a:t>
            </a:r>
            <a:r>
              <a:rPr lang="en-US" altLang="zh-CN" dirty="0" smtClean="0"/>
              <a:t>15</a:t>
            </a:r>
            <a:r>
              <a:rPr lang="zh-CN" altLang="en-US" dirty="0" smtClean="0"/>
              <a:t>日，汪精卫召开国民党中央常务委员会扩大会议，正式同共产党决裂。第一次国共合作终于全面破裂，国民革命失败。</a:t>
            </a: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332656"/>
            <a:ext cx="8136904" cy="1152128"/>
          </a:xfrm>
        </p:spPr>
        <p:txBody>
          <a:bodyPr>
            <a:normAutofit/>
          </a:bodyPr>
          <a:lstStyle/>
          <a:p>
            <a:r>
              <a:rPr lang="en-US" altLang="zh-CN" dirty="0" smtClean="0"/>
              <a:t>4.</a:t>
            </a:r>
            <a:r>
              <a:rPr lang="zh-CN" altLang="en-US" dirty="0" smtClean="0"/>
              <a:t>国民革命失败的原因及意义</a:t>
            </a:r>
            <a:endParaRPr lang="zh-CN" altLang="en-US" dirty="0"/>
          </a:p>
        </p:txBody>
      </p:sp>
      <p:sp>
        <p:nvSpPr>
          <p:cNvPr id="3" name="内容占位符 2"/>
          <p:cNvSpPr>
            <a:spLocks noGrp="1"/>
          </p:cNvSpPr>
          <p:nvPr>
            <p:ph idx="1"/>
          </p:nvPr>
        </p:nvSpPr>
        <p:spPr>
          <a:xfrm>
            <a:off x="395536" y="1412776"/>
            <a:ext cx="8291264" cy="4713387"/>
          </a:xfrm>
        </p:spPr>
        <p:txBody>
          <a:bodyPr>
            <a:noAutofit/>
          </a:bodyPr>
          <a:lstStyle/>
          <a:p>
            <a:pPr>
              <a:lnSpc>
                <a:spcPct val="120000"/>
              </a:lnSpc>
            </a:pPr>
            <a:r>
              <a:rPr lang="zh-CN" altLang="en-US" sz="2000" dirty="0" smtClean="0"/>
              <a:t>（</a:t>
            </a:r>
            <a:r>
              <a:rPr lang="en-US" altLang="zh-CN" sz="2000" dirty="0" smtClean="0"/>
              <a:t>1</a:t>
            </a:r>
            <a:r>
              <a:rPr lang="zh-CN" altLang="en-US" sz="2000" dirty="0" smtClean="0"/>
              <a:t>）</a:t>
            </a:r>
            <a:r>
              <a:rPr lang="zh-CN" altLang="zh-CN" sz="2000" dirty="0" smtClean="0"/>
              <a:t>失败的原因</a:t>
            </a:r>
          </a:p>
          <a:p>
            <a:pPr>
              <a:lnSpc>
                <a:spcPct val="120000"/>
              </a:lnSpc>
            </a:pPr>
            <a:r>
              <a:rPr lang="zh-CN" altLang="zh-CN" sz="2000" dirty="0" smtClean="0"/>
              <a:t>客观原因：反革命力量的强大</a:t>
            </a:r>
          </a:p>
          <a:p>
            <a:pPr>
              <a:lnSpc>
                <a:spcPct val="120000"/>
              </a:lnSpc>
            </a:pPr>
            <a:r>
              <a:rPr lang="zh-CN" altLang="zh-CN" sz="2000" dirty="0" smtClean="0"/>
              <a:t>主观原因：党处于幼年时期，缺乏经验；党的领导出现右倾机会主义；共产国际的错误领导。</a:t>
            </a:r>
            <a:endParaRPr lang="en-US" altLang="zh-CN" sz="2000" dirty="0" smtClean="0"/>
          </a:p>
          <a:p>
            <a:pPr>
              <a:lnSpc>
                <a:spcPct val="120000"/>
              </a:lnSpc>
            </a:pPr>
            <a:r>
              <a:rPr lang="zh-CN" altLang="en-US" sz="2000" dirty="0" smtClean="0"/>
              <a:t>（</a:t>
            </a:r>
            <a:r>
              <a:rPr lang="en-US" altLang="zh-CN" sz="2000" dirty="0" smtClean="0"/>
              <a:t>2</a:t>
            </a:r>
            <a:r>
              <a:rPr lang="zh-CN" altLang="en-US" sz="2000" dirty="0" smtClean="0"/>
              <a:t>）</a:t>
            </a:r>
            <a:r>
              <a:rPr lang="zh-CN" altLang="zh-CN" sz="2000" dirty="0" smtClean="0"/>
              <a:t>意义</a:t>
            </a:r>
          </a:p>
          <a:p>
            <a:pPr>
              <a:lnSpc>
                <a:spcPct val="120000"/>
              </a:lnSpc>
            </a:pPr>
            <a:r>
              <a:rPr lang="zh-CN" altLang="en-US" sz="2000" dirty="0" smtClean="0"/>
              <a:t>掀起了规模空前的以工农群众为主体的革命大风暴，基本上推翻了遭受全国人民痛恨的北洋军阀的统治，给帝国主义和封建势力以沉重的打击，使人们在思想上受到了一次相当普遍的革命洗礼；</a:t>
            </a:r>
            <a:endParaRPr lang="en-US" altLang="zh-CN" sz="2000" dirty="0" smtClean="0"/>
          </a:p>
          <a:p>
            <a:pPr>
              <a:lnSpc>
                <a:spcPct val="120000"/>
              </a:lnSpc>
            </a:pPr>
            <a:r>
              <a:rPr lang="zh-CN" altLang="zh-CN" sz="2000" dirty="0" smtClean="0"/>
              <a:t>党提出的反帝反封建的口号成了广大人民的共同呼声；</a:t>
            </a:r>
          </a:p>
          <a:p>
            <a:pPr>
              <a:lnSpc>
                <a:spcPct val="120000"/>
              </a:lnSpc>
            </a:pPr>
            <a:r>
              <a:rPr lang="zh-CN" altLang="zh-CN" sz="2000" dirty="0" smtClean="0"/>
              <a:t>党在群众中的政治影响迅速扩大，党的组织得到很大发展；</a:t>
            </a:r>
          </a:p>
          <a:p>
            <a:pPr>
              <a:lnSpc>
                <a:spcPct val="120000"/>
              </a:lnSpc>
            </a:pPr>
            <a:r>
              <a:rPr lang="zh-CN" altLang="zh-CN" sz="2000" dirty="0" smtClean="0"/>
              <a:t>党汲取了大革命失败的历史教训，开始懂得进行土地革命和掌握革命武装的重要性，并掌握了一部分革命武装。</a:t>
            </a:r>
          </a:p>
          <a:p>
            <a:pPr>
              <a:lnSpc>
                <a:spcPct val="120000"/>
              </a:lnSpc>
            </a:pPr>
            <a:endParaRPr lang="zh-CN" altLang="en-US" sz="2000"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274638"/>
            <a:ext cx="6192688" cy="1426170"/>
          </a:xfrm>
        </p:spPr>
        <p:txBody>
          <a:bodyPr>
            <a:normAutofit fontScale="90000"/>
          </a:bodyPr>
          <a:lstStyle/>
          <a:p>
            <a:pPr algn="ctr"/>
            <a:r>
              <a:rPr lang="zh-CN" altLang="en-US" dirty="0" smtClean="0"/>
              <a:t>三、中国共产党对革命道路的艰苦探索</a:t>
            </a:r>
            <a:endParaRPr lang="zh-CN" altLang="en-US" dirty="0"/>
          </a:p>
        </p:txBody>
      </p:sp>
      <p:pic>
        <p:nvPicPr>
          <p:cNvPr id="3" name="图片 2" descr="80c79185fd28d21771b6e4ace4c2aa4f.jpg"/>
          <p:cNvPicPr>
            <a:picLocks noChangeAspect="1"/>
          </p:cNvPicPr>
          <p:nvPr/>
        </p:nvPicPr>
        <p:blipFill>
          <a:blip r:embed="rId2" cstate="print"/>
          <a:stretch>
            <a:fillRect/>
          </a:stretch>
        </p:blipFill>
        <p:spPr>
          <a:xfrm>
            <a:off x="0" y="2465512"/>
            <a:ext cx="3203848" cy="4392488"/>
          </a:xfrm>
          <a:prstGeom prst="rect">
            <a:avLst/>
          </a:prstGeom>
        </p:spPr>
      </p:pic>
      <p:pic>
        <p:nvPicPr>
          <p:cNvPr id="4" name="图片 3" descr="u=4217020859,3459081309&amp;fm=21&amp;gp=0.jpg"/>
          <p:cNvPicPr>
            <a:picLocks noChangeAspect="1"/>
          </p:cNvPicPr>
          <p:nvPr/>
        </p:nvPicPr>
        <p:blipFill>
          <a:blip r:embed="rId3" cstate="print"/>
          <a:stretch>
            <a:fillRect/>
          </a:stretch>
        </p:blipFill>
        <p:spPr>
          <a:xfrm>
            <a:off x="3203848" y="2996952"/>
            <a:ext cx="2455800" cy="2952328"/>
          </a:xfrm>
          <a:prstGeom prst="rect">
            <a:avLst/>
          </a:prstGeom>
        </p:spPr>
      </p:pic>
      <p:pic>
        <p:nvPicPr>
          <p:cNvPr id="5" name="图片 4" descr="u=1331577446,972802945&amp;fm=21&amp;gp=0.jpg"/>
          <p:cNvPicPr>
            <a:picLocks noChangeAspect="1"/>
          </p:cNvPicPr>
          <p:nvPr/>
        </p:nvPicPr>
        <p:blipFill>
          <a:blip r:embed="rId4" cstate="print"/>
          <a:stretch>
            <a:fillRect/>
          </a:stretch>
        </p:blipFill>
        <p:spPr>
          <a:xfrm>
            <a:off x="5652120" y="2465512"/>
            <a:ext cx="3491880" cy="4392488"/>
          </a:xfrm>
          <a:prstGeom prst="rect">
            <a:avLst/>
          </a:prstGeo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（一）国民革命失败后何去何从？</a:t>
            </a:r>
            <a:endParaRPr lang="zh-CN" altLang="en-US" dirty="0"/>
          </a:p>
        </p:txBody>
      </p:sp>
      <p:sp>
        <p:nvSpPr>
          <p:cNvPr id="3" name="内容占位符 2"/>
          <p:cNvSpPr>
            <a:spLocks noGrp="1"/>
          </p:cNvSpPr>
          <p:nvPr>
            <p:ph idx="1"/>
          </p:nvPr>
        </p:nvSpPr>
        <p:spPr/>
        <p:txBody>
          <a:bodyPr>
            <a:normAutofit lnSpcReduction="10000"/>
          </a:bodyPr>
          <a:lstStyle/>
          <a:p>
            <a:r>
              <a:rPr lang="en-US" altLang="zh-CN" dirty="0" smtClean="0"/>
              <a:t>1. </a:t>
            </a:r>
            <a:r>
              <a:rPr lang="zh-CN" altLang="en-US" dirty="0" smtClean="0"/>
              <a:t>敢不敢坚持革命？</a:t>
            </a:r>
            <a:endParaRPr lang="en-US" altLang="zh-CN" dirty="0" smtClean="0"/>
          </a:p>
          <a:p>
            <a:r>
              <a:rPr lang="en-US" altLang="zh-CN" dirty="0" smtClean="0"/>
              <a:t>2. </a:t>
            </a:r>
            <a:r>
              <a:rPr lang="zh-CN" altLang="en-US" dirty="0" smtClean="0"/>
              <a:t>如何坚持革命？</a:t>
            </a:r>
            <a:endParaRPr lang="en-US" altLang="zh-CN" dirty="0" smtClean="0"/>
          </a:p>
          <a:p>
            <a:r>
              <a:rPr lang="zh-CN" altLang="en-US" dirty="0" smtClean="0"/>
              <a:t>南昌起义</a:t>
            </a:r>
            <a:r>
              <a:rPr lang="en-US" altLang="zh-CN" dirty="0" smtClean="0"/>
              <a:t>6</a:t>
            </a:r>
            <a:r>
              <a:rPr lang="zh-CN" altLang="en-US" dirty="0" smtClean="0"/>
              <a:t>天后，即</a:t>
            </a:r>
            <a:r>
              <a:rPr lang="en-US" altLang="zh-CN" dirty="0" smtClean="0"/>
              <a:t>1927</a:t>
            </a:r>
            <a:r>
              <a:rPr lang="zh-CN" altLang="en-US" dirty="0" smtClean="0"/>
              <a:t>年</a:t>
            </a:r>
            <a:r>
              <a:rPr lang="en-US" altLang="zh-CN" dirty="0" smtClean="0"/>
              <a:t>8</a:t>
            </a:r>
            <a:r>
              <a:rPr lang="zh-CN" altLang="en-US" dirty="0" smtClean="0"/>
              <a:t>月</a:t>
            </a:r>
            <a:r>
              <a:rPr lang="en-US" altLang="zh-CN" dirty="0" smtClean="0"/>
              <a:t>7</a:t>
            </a:r>
            <a:r>
              <a:rPr lang="zh-CN" altLang="en-US" dirty="0" smtClean="0"/>
              <a:t>日，中共中央在湖北汉口秘密召开紧急会议，即八七会议。</a:t>
            </a:r>
          </a:p>
          <a:p>
            <a:r>
              <a:rPr lang="zh-CN" altLang="en-US" dirty="0" smtClean="0"/>
              <a:t>八七会议确定了土地革命和武装反抗国民党反动派的总方针。毛泽东在这次会议上说：“以后要非常注意军事，须知政权是由枪杆子中取得的。”</a:t>
            </a:r>
          </a:p>
          <a:p>
            <a:endParaRPr lang="zh-CN" altLang="en-US"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（二）农村包围城市，武装夺取政权革命道路的艰苦探索</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革命道路的主要内容：</a:t>
            </a:r>
            <a:r>
              <a:rPr lang="zh-CN" altLang="zh-CN" kern="100" dirty="0" smtClean="0">
                <a:latin typeface="Calibri"/>
                <a:cs typeface="Times New Roman"/>
              </a:rPr>
              <a:t>中国民主革命首先在敌人统治力量比较薄弱的农村，发动农民武装起义，建立人民军队，建立革命根据地，把武装斗争、土地革命、建立政权结合起来，使之建成支持长期革命战争的战略基地。依托根据地积累发展革命力量，随着革命战争、人民武装和根据地的发展，逐步造成农村包围城市的战略态势，最后夺取全国胜利。</a:t>
            </a:r>
            <a:endParaRPr lang="zh-CN" altLang="zh-CN" sz="2400" kern="100" dirty="0" smtClean="0">
              <a:latin typeface="Calibri"/>
              <a:cs typeface="Times New Roman"/>
            </a:endParaRPr>
          </a:p>
          <a:p>
            <a:endParaRPr lang="zh-CN" alt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395536" y="476672"/>
            <a:ext cx="8291264" cy="5649491"/>
          </a:xfrm>
        </p:spPr>
        <p:txBody>
          <a:bodyPr>
            <a:normAutofit lnSpcReduction="10000"/>
          </a:bodyPr>
          <a:lstStyle/>
          <a:p>
            <a:r>
              <a:rPr lang="en-US" altLang="zh-CN" dirty="0" smtClean="0"/>
              <a:t>2. </a:t>
            </a:r>
            <a:r>
              <a:rPr lang="zh-CN" altLang="en-US" dirty="0" smtClean="0"/>
              <a:t>走农村包围城市，武装夺取政权道路的可能性（红色政权为什么存在？）：</a:t>
            </a:r>
            <a:endParaRPr lang="en-US" altLang="zh-CN" dirty="0" smtClean="0"/>
          </a:p>
          <a:p>
            <a:r>
              <a:rPr lang="zh-CN" altLang="zh-CN" dirty="0" smtClean="0"/>
              <a:t>第一，中国是由几个帝国主义大国间接统治的政治、经济、发展不平衡的半殖民地半封建社会的农业大国</a:t>
            </a:r>
            <a:r>
              <a:rPr lang="zh-CN" altLang="en-US" dirty="0" smtClean="0"/>
              <a:t>。</a:t>
            </a:r>
            <a:endParaRPr lang="zh-CN" altLang="zh-CN" dirty="0" smtClean="0"/>
          </a:p>
          <a:p>
            <a:r>
              <a:rPr lang="zh-CN" altLang="zh-CN" dirty="0" smtClean="0"/>
              <a:t>第二， 经过一场大革命的影响有良好的群众基础。</a:t>
            </a:r>
          </a:p>
          <a:p>
            <a:r>
              <a:rPr lang="zh-CN" altLang="zh-CN" dirty="0" smtClean="0"/>
              <a:t>第三，全国革命形势继续向前发展。</a:t>
            </a:r>
          </a:p>
          <a:p>
            <a:r>
              <a:rPr lang="zh-CN" altLang="zh-CN" dirty="0" smtClean="0"/>
              <a:t>第四，有相当力量的正式红军的存在。</a:t>
            </a:r>
          </a:p>
          <a:p>
            <a:r>
              <a:rPr lang="zh-CN" altLang="zh-CN" dirty="0" smtClean="0"/>
              <a:t>第五，共产党组织的有力量和它的政策的不错误。</a:t>
            </a:r>
          </a:p>
          <a:p>
            <a:endParaRPr lang="zh-CN" alt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251520" y="332656"/>
            <a:ext cx="8424936" cy="5976664"/>
          </a:xfrm>
        </p:spPr>
        <p:txBody>
          <a:bodyPr>
            <a:normAutofit fontScale="92500" lnSpcReduction="10000"/>
          </a:bodyPr>
          <a:lstStyle/>
          <a:p>
            <a:r>
              <a:rPr lang="en-US" altLang="zh-CN" dirty="0" smtClean="0"/>
              <a:t>3. </a:t>
            </a:r>
            <a:r>
              <a:rPr lang="zh-CN" altLang="zh-CN" dirty="0" smtClean="0"/>
              <a:t>走农村包围城市，武装夺取政权道路的必要性：</a:t>
            </a:r>
          </a:p>
          <a:p>
            <a:r>
              <a:rPr lang="zh-CN" altLang="zh-CN" dirty="0" smtClean="0"/>
              <a:t>第一，土地革命的必要性。由于农民是中国革命的主力军，因此中国共产党必须到农村去进行土地革命。</a:t>
            </a:r>
          </a:p>
          <a:p>
            <a:r>
              <a:rPr lang="zh-CN" altLang="zh-CN" dirty="0" smtClean="0"/>
              <a:t>第二，根据地建设的必要性。由于强大的敌人长期占领中心城市，而农村则相对薄弱，因此，中国共产党必须到农村去建立根据地，在那里集聚革命力量最后夺取全国胜利。</a:t>
            </a:r>
          </a:p>
          <a:p>
            <a:r>
              <a:rPr lang="zh-CN" altLang="zh-CN" dirty="0" smtClean="0"/>
              <a:t>第三，武装斗争的必要性。由于中国是一个本殖民地半封建的国家，在外部没有民族独立、内部没有民主权利的情况，中国革命只能以武装斗争为主要形式。</a:t>
            </a:r>
          </a:p>
          <a:p>
            <a:endParaRPr lang="zh-CN" altLang="en-US"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95536" y="260648"/>
            <a:ext cx="8280920" cy="6192688"/>
          </a:xfrm>
        </p:spPr>
        <p:txBody>
          <a:bodyPr>
            <a:normAutofit fontScale="85000" lnSpcReduction="10000"/>
          </a:bodyPr>
          <a:lstStyle/>
          <a:p>
            <a:r>
              <a:rPr lang="en-US" altLang="zh-CN" dirty="0" smtClean="0"/>
              <a:t>4. </a:t>
            </a:r>
            <a:r>
              <a:rPr lang="zh-CN" altLang="zh-CN" dirty="0" smtClean="0"/>
              <a:t>怎么走农村包围城市，武装夺取政权的道路呢？</a:t>
            </a:r>
          </a:p>
          <a:p>
            <a:pPr>
              <a:lnSpc>
                <a:spcPct val="130000"/>
              </a:lnSpc>
            </a:pPr>
            <a:r>
              <a:rPr lang="zh-CN" altLang="zh-CN" dirty="0" smtClean="0"/>
              <a:t>工农武装割据：它是指在中国共产党领导下，以武装斗争为主要形式，以土地革命为中心内容，以农村革命根据地为战略阵地的三者密切结合。武装斗争是中国民主革命的主要斗争形式，是进行土地革命，巩固和发展革命根据地的最有力的工具；土地革命是中国民主革命的中心内容，农民是民主革命的主力军，满足了农民的土地要求，才能最广泛的动员和组织农民群众参加武装斗争，巩固和扩大革命根据地；农村革命根据地是中国民主革命的战略阵地，是开展土地革命，进行武装斗争的基础和依托。三者相辅相成，缺一不可，是有机的统一体。</a:t>
            </a:r>
          </a:p>
          <a:p>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algn="ctr" eaLnBrk="1" fontAlgn="auto" hangingPunct="1">
              <a:spcAft>
                <a:spcPts val="0"/>
              </a:spcAft>
              <a:defRPr/>
            </a:pPr>
            <a:r>
              <a:rPr smtClean="0">
                <a:solidFill>
                  <a:schemeClr val="accent4"/>
                </a:solidFill>
              </a:rPr>
              <a:t>博大精深的古代思想文化</a:t>
            </a:r>
            <a:endParaRPr>
              <a:solidFill>
                <a:schemeClr val="accent4"/>
              </a:solidFill>
            </a:endParaRPr>
          </a:p>
        </p:txBody>
      </p:sp>
      <p:pic>
        <p:nvPicPr>
          <p:cNvPr id="23555" name="Picture 2" descr="http://fanfu.people.com.cn/NMediaFile/2013/0513/MAIN201305131357000406310391036.jpg"/>
          <p:cNvPicPr>
            <a:picLocks noChangeAspect="1" noChangeArrowheads="1"/>
          </p:cNvPicPr>
          <p:nvPr/>
        </p:nvPicPr>
        <p:blipFill>
          <a:blip r:embed="rId2" cstate="print"/>
          <a:srcRect/>
          <a:stretch>
            <a:fillRect/>
          </a:stretch>
        </p:blipFill>
        <p:spPr bwMode="auto">
          <a:xfrm>
            <a:off x="0" y="1214438"/>
            <a:ext cx="4471988" cy="5643562"/>
          </a:xfrm>
          <a:prstGeom prst="rect">
            <a:avLst/>
          </a:prstGeom>
          <a:noFill/>
          <a:ln w="9525">
            <a:noFill/>
            <a:miter lim="800000"/>
            <a:headEnd/>
            <a:tailEnd/>
          </a:ln>
        </p:spPr>
      </p:pic>
      <p:sp>
        <p:nvSpPr>
          <p:cNvPr id="23556" name="Rectangle 3"/>
          <p:cNvSpPr>
            <a:spLocks noChangeArrowheads="1"/>
          </p:cNvSpPr>
          <p:nvPr/>
        </p:nvSpPr>
        <p:spPr bwMode="auto">
          <a:xfrm>
            <a:off x="4500563" y="2643188"/>
            <a:ext cx="4214812" cy="1077912"/>
          </a:xfrm>
          <a:prstGeom prst="rect">
            <a:avLst/>
          </a:prstGeom>
          <a:noFill/>
          <a:ln w="9525">
            <a:noFill/>
            <a:miter lim="800000"/>
            <a:headEnd/>
            <a:tailEnd/>
          </a:ln>
        </p:spPr>
        <p:txBody>
          <a:bodyPr anchor="ctr">
            <a:spAutoFit/>
          </a:bodyPr>
          <a:lstStyle/>
          <a:p>
            <a:pPr indent="266700"/>
            <a:r>
              <a:rPr lang="zh-CN" altLang="en-US" sz="3200">
                <a:latin typeface="华文楷体" pitchFamily="2" charset="-122"/>
                <a:ea typeface="华文楷体" pitchFamily="2" charset="-122"/>
                <a:cs typeface="Times New Roman" pitchFamily="18" charset="0"/>
              </a:rPr>
              <a:t>孔子</a:t>
            </a:r>
            <a:r>
              <a:rPr lang="en-US" altLang="zh-CN" sz="3200">
                <a:latin typeface="华文楷体" pitchFamily="2" charset="-122"/>
                <a:ea typeface="华文楷体" pitchFamily="2" charset="-122"/>
                <a:cs typeface="Times New Roman" pitchFamily="18" charset="0"/>
              </a:rPr>
              <a:t> ——</a:t>
            </a:r>
            <a:r>
              <a:rPr lang="zh-CN" sz="3200">
                <a:latin typeface="华文楷体" pitchFamily="2" charset="-122"/>
                <a:ea typeface="华文楷体" pitchFamily="2" charset="-122"/>
                <a:cs typeface="Times New Roman" pitchFamily="18" charset="0"/>
              </a:rPr>
              <a:t>世界十大文化名人之首</a:t>
            </a:r>
            <a:endParaRPr lang="zh-CN" sz="3200">
              <a:latin typeface="华文楷体" pitchFamily="2" charset="-122"/>
              <a:ea typeface="华文楷体" pitchFamily="2" charset="-122"/>
              <a:cs typeface="宋体" charset="-122"/>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467544" y="188640"/>
            <a:ext cx="8280920" cy="6336704"/>
          </a:xfrm>
        </p:spPr>
        <p:txBody>
          <a:bodyPr/>
          <a:lstStyle/>
          <a:p>
            <a:r>
              <a:rPr lang="en-US" altLang="zh-CN" dirty="0" smtClean="0"/>
              <a:t>5. </a:t>
            </a:r>
            <a:r>
              <a:rPr lang="zh-CN" altLang="en-US" dirty="0" smtClean="0"/>
              <a:t>革命道路遭受挑战</a:t>
            </a:r>
            <a:endParaRPr lang="en-US" altLang="zh-CN" dirty="0" smtClean="0"/>
          </a:p>
          <a:p>
            <a:pPr>
              <a:buNone/>
            </a:pPr>
            <a:r>
              <a:rPr lang="zh-CN" altLang="en-US" dirty="0" smtClean="0"/>
              <a:t>（</a:t>
            </a:r>
            <a:r>
              <a:rPr lang="en-US" altLang="zh-CN" dirty="0" smtClean="0"/>
              <a:t>1</a:t>
            </a:r>
            <a:r>
              <a:rPr lang="zh-CN" altLang="en-US" dirty="0" smtClean="0"/>
              <a:t>）国民党五次“围剿”</a:t>
            </a:r>
            <a:endParaRPr lang="zh-CN" altLang="en-US" dirty="0"/>
          </a:p>
        </p:txBody>
      </p:sp>
      <p:pic>
        <p:nvPicPr>
          <p:cNvPr id="4" name="图片 3" descr="第一次反围剿.jpg"/>
          <p:cNvPicPr>
            <a:picLocks noChangeAspect="1"/>
          </p:cNvPicPr>
          <p:nvPr/>
        </p:nvPicPr>
        <p:blipFill>
          <a:blip r:embed="rId2" cstate="print"/>
          <a:stretch>
            <a:fillRect/>
          </a:stretch>
        </p:blipFill>
        <p:spPr>
          <a:xfrm>
            <a:off x="395536" y="1312361"/>
            <a:ext cx="4680520" cy="5545639"/>
          </a:xfrm>
          <a:prstGeom prst="rect">
            <a:avLst/>
          </a:prstGeo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第二次反围剿.jpg"/>
          <p:cNvPicPr>
            <a:picLocks noChangeAspect="1"/>
          </p:cNvPicPr>
          <p:nvPr/>
        </p:nvPicPr>
        <p:blipFill>
          <a:blip r:embed="rId2" cstate="print"/>
          <a:stretch>
            <a:fillRect/>
          </a:stretch>
        </p:blipFill>
        <p:spPr>
          <a:xfrm>
            <a:off x="395536" y="115671"/>
            <a:ext cx="8208912" cy="6512403"/>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第三次反围剿.jpg"/>
          <p:cNvPicPr>
            <a:picLocks noChangeAspect="1"/>
          </p:cNvPicPr>
          <p:nvPr/>
        </p:nvPicPr>
        <p:blipFill>
          <a:blip r:embed="rId2" cstate="print"/>
          <a:stretch>
            <a:fillRect/>
          </a:stretch>
        </p:blipFill>
        <p:spPr>
          <a:xfrm>
            <a:off x="539552" y="0"/>
            <a:ext cx="7374818" cy="6858000"/>
          </a:xfrm>
          <a:prstGeom prst="rect">
            <a:avLst/>
          </a:prstGeom>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第四次反围剿.jpg"/>
          <p:cNvPicPr>
            <a:picLocks noChangeAspect="1"/>
          </p:cNvPicPr>
          <p:nvPr/>
        </p:nvPicPr>
        <p:blipFill>
          <a:blip r:embed="rId2" cstate="print"/>
          <a:stretch>
            <a:fillRect/>
          </a:stretch>
        </p:blipFill>
        <p:spPr>
          <a:xfrm>
            <a:off x="971600" y="125545"/>
            <a:ext cx="6048672" cy="6732455"/>
          </a:xfrm>
          <a:prstGeom prst="rect">
            <a:avLst/>
          </a:prstGeo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第五次反围剿.jpg"/>
          <p:cNvPicPr>
            <a:picLocks noChangeAspect="1"/>
          </p:cNvPicPr>
          <p:nvPr/>
        </p:nvPicPr>
        <p:blipFill>
          <a:blip r:embed="rId2" cstate="print"/>
          <a:stretch>
            <a:fillRect/>
          </a:stretch>
        </p:blipFill>
        <p:spPr>
          <a:xfrm>
            <a:off x="1475656" y="0"/>
            <a:ext cx="6264696" cy="6858000"/>
          </a:xfrm>
          <a:prstGeom prst="rect">
            <a:avLst/>
          </a:prstGeom>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a:t>
            </a:r>
            <a:r>
              <a:rPr lang="en-US" altLang="zh-CN" dirty="0" smtClean="0"/>
              <a:t>2</a:t>
            </a:r>
            <a:r>
              <a:rPr lang="zh-CN" altLang="en-US" dirty="0" smtClean="0"/>
              <a:t>）红军长征</a:t>
            </a:r>
            <a:endParaRPr lang="zh-CN" altLang="en-US" dirty="0"/>
          </a:p>
        </p:txBody>
      </p:sp>
      <p:sp>
        <p:nvSpPr>
          <p:cNvPr id="5" name="内容占位符 4"/>
          <p:cNvSpPr>
            <a:spLocks noGrp="1"/>
          </p:cNvSpPr>
          <p:nvPr>
            <p:ph idx="1"/>
          </p:nvPr>
        </p:nvSpPr>
        <p:spPr>
          <a:xfrm>
            <a:off x="467544" y="1484784"/>
            <a:ext cx="8219256" cy="4641379"/>
          </a:xfrm>
        </p:spPr>
        <p:txBody>
          <a:bodyPr>
            <a:noAutofit/>
          </a:bodyPr>
          <a:lstStyle/>
          <a:p>
            <a:r>
              <a:rPr lang="en-US" altLang="zh-CN" sz="2800" dirty="0" smtClean="0"/>
              <a:t>1934</a:t>
            </a:r>
            <a:r>
              <a:rPr lang="zh-CN" altLang="zh-CN" sz="2800" dirty="0" smtClean="0"/>
              <a:t>年</a:t>
            </a:r>
            <a:r>
              <a:rPr lang="en-US" altLang="zh-CN" sz="2800" dirty="0" smtClean="0"/>
              <a:t>10</a:t>
            </a:r>
            <a:r>
              <a:rPr lang="zh-CN" altLang="zh-CN" sz="2800" dirty="0" smtClean="0"/>
              <a:t>月</a:t>
            </a:r>
            <a:r>
              <a:rPr lang="en-US" altLang="zh-CN" sz="2800" dirty="0" smtClean="0"/>
              <a:t>10</a:t>
            </a:r>
            <a:r>
              <a:rPr lang="zh-CN" altLang="zh-CN" sz="2800" dirty="0" smtClean="0"/>
              <a:t>日晚</a:t>
            </a:r>
            <a:r>
              <a:rPr lang="en-US" altLang="zh-CN" sz="2800" dirty="0" smtClean="0"/>
              <a:t>6</a:t>
            </a:r>
            <a:r>
              <a:rPr lang="zh-CN" altLang="zh-CN" sz="2800" dirty="0" smtClean="0"/>
              <a:t>点</a:t>
            </a:r>
            <a:r>
              <a:rPr lang="en-US" altLang="zh-CN" sz="2800" dirty="0" smtClean="0"/>
              <a:t>12</a:t>
            </a:r>
            <a:r>
              <a:rPr lang="zh-CN" altLang="zh-CN" sz="2800" dirty="0" smtClean="0"/>
              <a:t>分，中共中央、中央军委率红军主力五个军团及中央、军委机关和部队共八万六千人，分别自瑞金地区出发，被迫实行战略转移，从而开始进行红军打败国民党的转折点。转移时经过：瑞金出发——挺进湘西——冲破四道封锁线——改向贵州——渡过乌江——夺取遵义——四渡赤水河（意义：打乱敌人追剿计划）——巧渡金沙江</a:t>
            </a:r>
            <a:r>
              <a:rPr lang="en-US" altLang="zh-CN" sz="2800" dirty="0" smtClean="0"/>
              <a:t>(</a:t>
            </a:r>
            <a:r>
              <a:rPr lang="zh-CN" altLang="zh-CN" sz="2800" dirty="0" smtClean="0"/>
              <a:t>跳出敌人包围圈）——强渡大渡河，飞夺泸定桥——翻雪山——过草地——到达陕北吴起镇——甘肃会宁（长征胜利的标志：红一、二、四方面军三大主力会师）。</a:t>
            </a:r>
            <a:r>
              <a:rPr lang="en-US" altLang="zh-CN" sz="2800" dirty="0" smtClean="0"/>
              <a:t>1936</a:t>
            </a:r>
            <a:r>
              <a:rPr lang="zh-CN" altLang="zh-CN" sz="2800" dirty="0" smtClean="0"/>
              <a:t>年</a:t>
            </a:r>
            <a:r>
              <a:rPr lang="en-US" altLang="zh-CN" sz="2800" dirty="0" smtClean="0"/>
              <a:t>10</a:t>
            </a:r>
            <a:r>
              <a:rPr lang="zh-CN" altLang="zh-CN" sz="2800" dirty="0" smtClean="0"/>
              <a:t>月，红军第一、二、四方面军在甘肃会宁会合，长征结束。</a:t>
            </a:r>
            <a:endParaRPr lang="zh-CN" altLang="en-US" sz="2800"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长征.jpg"/>
          <p:cNvPicPr>
            <a:picLocks noChangeAspect="1"/>
          </p:cNvPicPr>
          <p:nvPr/>
        </p:nvPicPr>
        <p:blipFill>
          <a:blip r:embed="rId2" cstate="print"/>
          <a:stretch>
            <a:fillRect/>
          </a:stretch>
        </p:blipFill>
        <p:spPr>
          <a:xfrm>
            <a:off x="33130" y="16565"/>
            <a:ext cx="9077739" cy="6824870"/>
          </a:xfrm>
          <a:prstGeom prst="rect">
            <a:avLst/>
          </a:prstGeom>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hangzheng.jpg"/>
          <p:cNvPicPr>
            <a:picLocks noChangeAspect="1"/>
          </p:cNvPicPr>
          <p:nvPr/>
        </p:nvPicPr>
        <p:blipFill>
          <a:blip r:embed="rId2" cstate="print"/>
          <a:stretch>
            <a:fillRect/>
          </a:stretch>
        </p:blipFill>
        <p:spPr>
          <a:xfrm>
            <a:off x="-6862" y="116632"/>
            <a:ext cx="9157724" cy="6624736"/>
          </a:xfrm>
          <a:prstGeom prst="rect">
            <a:avLst/>
          </a:prstGeom>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r>
            <a:br>
              <a:rPr lang="en-US" altLang="zh-CN" dirty="0" smtClean="0"/>
            </a:br>
            <a:r>
              <a:rPr lang="zh-CN" altLang="en-US" dirty="0" smtClean="0"/>
              <a:t>（三）</a:t>
            </a:r>
            <a:r>
              <a:rPr lang="zh-CN" altLang="zh-CN" dirty="0" smtClean="0"/>
              <a:t>民族矛盾的上升和第二次国共合作的促成</a:t>
            </a:r>
            <a:br>
              <a:rPr lang="zh-CN" altLang="zh-CN" dirty="0" smtClean="0"/>
            </a:b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民族矛盾的上升</a:t>
            </a:r>
            <a:endParaRPr lang="en-US" altLang="zh-CN" dirty="0" smtClean="0"/>
          </a:p>
          <a:p>
            <a:r>
              <a:rPr lang="zh-CN" altLang="en-US" dirty="0" smtClean="0"/>
              <a:t>九一八事变</a:t>
            </a:r>
            <a:endParaRPr lang="en-US" altLang="zh-CN" dirty="0" smtClean="0"/>
          </a:p>
          <a:p>
            <a:r>
              <a:rPr lang="zh-CN" altLang="en-US" dirty="0" smtClean="0"/>
              <a:t>华北事变</a:t>
            </a:r>
            <a:endParaRPr lang="en-US" altLang="zh-CN" dirty="0" smtClean="0"/>
          </a:p>
          <a:p>
            <a:r>
              <a:rPr lang="zh-CN" altLang="en-US" dirty="0" smtClean="0"/>
              <a:t>七七事变</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第二次国共合作的促成</a:t>
            </a:r>
            <a:endParaRPr lang="zh-CN" altLang="en-US" dirty="0"/>
          </a:p>
        </p:txBody>
      </p:sp>
      <p:sp>
        <p:nvSpPr>
          <p:cNvPr id="3" name="内容占位符 2"/>
          <p:cNvSpPr>
            <a:spLocks noGrp="1"/>
          </p:cNvSpPr>
          <p:nvPr>
            <p:ph idx="1"/>
          </p:nvPr>
        </p:nvSpPr>
        <p:spPr/>
        <p:txBody>
          <a:bodyPr/>
          <a:lstStyle/>
          <a:p>
            <a:r>
              <a:rPr lang="zh-CN" altLang="zh-CN" dirty="0" smtClean="0"/>
              <a:t>中国共产党：停止内战，一致对外，由反蒋抗日到逼蒋抗日再到联蒋抗日。</a:t>
            </a:r>
          </a:p>
          <a:p>
            <a:r>
              <a:rPr lang="zh-CN" altLang="zh-CN" dirty="0" smtClean="0"/>
              <a:t>蒋介石：攘外必先安内，“剿共”。</a:t>
            </a:r>
          </a:p>
          <a:p>
            <a:r>
              <a:rPr lang="zh-CN" altLang="en-US" dirty="0" smtClean="0"/>
              <a:t>张学良：西安事变</a:t>
            </a:r>
            <a:endParaRPr lang="zh-CN"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t>导言</a:t>
            </a:r>
            <a:endParaRPr lang="zh-CN" altLang="en-US" dirty="0"/>
          </a:p>
        </p:txBody>
      </p:sp>
      <p:sp>
        <p:nvSpPr>
          <p:cNvPr id="3" name="内容占位符 2"/>
          <p:cNvSpPr>
            <a:spLocks noGrp="1"/>
          </p:cNvSpPr>
          <p:nvPr>
            <p:ph idx="1"/>
          </p:nvPr>
        </p:nvSpPr>
        <p:spPr/>
        <p:txBody>
          <a:bodyPr/>
          <a:lstStyle/>
          <a:p>
            <a:r>
              <a:rPr lang="zh-CN" altLang="en-US" dirty="0" smtClean="0"/>
              <a:t>一、为什么学习中国近现代史？</a:t>
            </a:r>
            <a:endParaRPr lang="en-US" altLang="zh-CN" dirty="0" smtClean="0"/>
          </a:p>
          <a:p>
            <a:endParaRPr lang="en-US" altLang="zh-CN" dirty="0" smtClean="0"/>
          </a:p>
          <a:p>
            <a:r>
              <a:rPr lang="zh-CN" altLang="en-US" dirty="0" smtClean="0"/>
              <a:t>二、中国近现代史分期</a:t>
            </a:r>
            <a:endParaRPr lang="en-US" altLang="zh-CN" dirty="0" smtClean="0"/>
          </a:p>
          <a:p>
            <a:endParaRPr lang="en-US" altLang="zh-CN" dirty="0" smtClean="0"/>
          </a:p>
          <a:p>
            <a:r>
              <a:rPr lang="zh-CN" altLang="en-US" dirty="0" smtClean="0"/>
              <a:t>三、中国近现代史在中华文明史上的定位</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en-US" altLang="zh-CN" smtClean="0"/>
              <a:t>2. </a:t>
            </a:r>
            <a:r>
              <a:rPr smtClean="0"/>
              <a:t>封建帝国的由盛转衰</a:t>
            </a:r>
            <a:endParaRPr/>
          </a:p>
        </p:txBody>
      </p:sp>
      <p:sp>
        <p:nvSpPr>
          <p:cNvPr id="23555" name="内容占位符 2"/>
          <p:cNvSpPr>
            <a:spLocks noGrp="1"/>
          </p:cNvSpPr>
          <p:nvPr>
            <p:ph sz="half" idx="1"/>
          </p:nvPr>
        </p:nvSpPr>
        <p:spPr/>
        <p:txBody>
          <a:bodyPr/>
          <a:lstStyle/>
          <a:p>
            <a:pPr>
              <a:defRPr/>
            </a:pPr>
            <a:r>
              <a:rPr lang="zh-CN" altLang="en-US" dirty="0" smtClean="0">
                <a:solidFill>
                  <a:srgbClr val="FFFF00"/>
                </a:solidFill>
                <a:latin typeface="+mj-ea"/>
                <a:ea typeface="+mj-ea"/>
              </a:rPr>
              <a:t>（</a:t>
            </a:r>
            <a:r>
              <a:rPr lang="en-US" altLang="zh-CN" dirty="0" smtClean="0">
                <a:solidFill>
                  <a:srgbClr val="FFFF00"/>
                </a:solidFill>
                <a:latin typeface="+mj-ea"/>
                <a:ea typeface="+mj-ea"/>
              </a:rPr>
              <a:t>1</a:t>
            </a:r>
            <a:r>
              <a:rPr lang="zh-CN" altLang="en-US" dirty="0" smtClean="0">
                <a:solidFill>
                  <a:srgbClr val="FFFF00"/>
                </a:solidFill>
                <a:latin typeface="+mj-ea"/>
                <a:ea typeface="+mj-ea"/>
              </a:rPr>
              <a:t>）狭义：清帝国前半期的兴盛</a:t>
            </a:r>
            <a:r>
              <a:rPr lang="en-US" altLang="zh-CN" dirty="0" smtClean="0">
                <a:solidFill>
                  <a:srgbClr val="FFFF00"/>
                </a:solidFill>
                <a:latin typeface="+mj-ea"/>
                <a:ea typeface="+mj-ea"/>
              </a:rPr>
              <a:t>—</a:t>
            </a:r>
            <a:r>
              <a:rPr lang="zh-CN" altLang="en-US" dirty="0" smtClean="0">
                <a:solidFill>
                  <a:srgbClr val="FFFF00"/>
                </a:solidFill>
                <a:latin typeface="+mj-ea"/>
                <a:ea typeface="+mj-ea"/>
              </a:rPr>
              <a:t>康乾盛世</a:t>
            </a:r>
            <a:endParaRPr lang="en-US" altLang="zh-CN" dirty="0" smtClean="0">
              <a:solidFill>
                <a:srgbClr val="FFFF00"/>
              </a:solidFill>
              <a:latin typeface="+mj-ea"/>
              <a:ea typeface="+mj-ea"/>
            </a:endParaRPr>
          </a:p>
          <a:p>
            <a:pPr>
              <a:defRPr/>
            </a:pPr>
            <a:r>
              <a:rPr lang="zh-CN" altLang="en-US" dirty="0" smtClean="0">
                <a:latin typeface="楷体" pitchFamily="49" charset="-122"/>
                <a:ea typeface="楷体" pitchFamily="49" charset="-122"/>
              </a:rPr>
              <a:t>朝气蓬勃的马背民族入主中原</a:t>
            </a:r>
            <a:endParaRPr lang="en-US" altLang="zh-CN" dirty="0" smtClean="0">
              <a:latin typeface="楷体" pitchFamily="49" charset="-122"/>
              <a:ea typeface="楷体" pitchFamily="49" charset="-122"/>
            </a:endParaRPr>
          </a:p>
          <a:p>
            <a:pPr>
              <a:defRPr/>
            </a:pPr>
            <a:r>
              <a:rPr lang="zh-CN" altLang="en-US" dirty="0" smtClean="0">
                <a:latin typeface="楷体" pitchFamily="49" charset="-122"/>
                <a:ea typeface="楷体" pitchFamily="49" charset="-122"/>
              </a:rPr>
              <a:t>对中华传统文化的继承</a:t>
            </a:r>
            <a:endParaRPr lang="en-US" altLang="zh-CN" dirty="0" smtClean="0">
              <a:latin typeface="楷体" pitchFamily="49" charset="-122"/>
              <a:ea typeface="楷体" pitchFamily="49" charset="-122"/>
            </a:endParaRPr>
          </a:p>
          <a:p>
            <a:pPr>
              <a:defRPr/>
            </a:pPr>
            <a:r>
              <a:rPr lang="zh-CN" altLang="en-US" dirty="0" smtClean="0">
                <a:latin typeface="楷体" pitchFamily="49" charset="-122"/>
                <a:ea typeface="楷体" pitchFamily="49" charset="-122"/>
              </a:rPr>
              <a:t>开疆拓土，奠定多民族近代中国的基础</a:t>
            </a:r>
          </a:p>
        </p:txBody>
      </p:sp>
      <p:pic>
        <p:nvPicPr>
          <p:cNvPr id="24580" name="Picture 2" descr="C:\Users\carlyao\Desktop\乾隆.jpg"/>
          <p:cNvPicPr>
            <a:picLocks noGrp="1" noChangeAspect="1" noChangeArrowheads="1"/>
          </p:cNvPicPr>
          <p:nvPr>
            <p:ph sz="half" idx="2"/>
          </p:nvPr>
        </p:nvPicPr>
        <p:blipFill>
          <a:blip r:embed="rId2" cstate="print"/>
          <a:srcRect/>
          <a:stretch>
            <a:fillRect/>
          </a:stretch>
        </p:blipFill>
        <p:spPr>
          <a:xfrm>
            <a:off x="4849813" y="1600200"/>
            <a:ext cx="3635375" cy="4525963"/>
          </a:xfrm>
          <a:noFill/>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476672"/>
            <a:ext cx="8229600" cy="1143000"/>
          </a:xfrm>
        </p:spPr>
        <p:txBody>
          <a:bodyPr/>
          <a:lstStyle/>
          <a:p>
            <a:pPr algn="ctr"/>
            <a:r>
              <a:rPr lang="zh-CN" altLang="en-US" dirty="0" smtClean="0"/>
              <a:t>三、抗日战争</a:t>
            </a:r>
            <a:endParaRPr lang="zh-CN" altLang="en-US" dirty="0"/>
          </a:p>
        </p:txBody>
      </p:sp>
      <p:pic>
        <p:nvPicPr>
          <p:cNvPr id="3" name="图片 2" descr="u=3227656440,2953260795&amp;fm=21&amp;gp=0.jpg"/>
          <p:cNvPicPr>
            <a:picLocks noChangeAspect="1"/>
          </p:cNvPicPr>
          <p:nvPr/>
        </p:nvPicPr>
        <p:blipFill>
          <a:blip r:embed="rId2" cstate="print"/>
          <a:stretch>
            <a:fillRect/>
          </a:stretch>
        </p:blipFill>
        <p:spPr>
          <a:xfrm>
            <a:off x="323528" y="1512622"/>
            <a:ext cx="7920880" cy="5345378"/>
          </a:xfrm>
          <a:prstGeom prst="rect">
            <a:avLst/>
          </a:prstGeom>
        </p:spPr>
      </p:pic>
      <p:sp>
        <p:nvSpPr>
          <p:cNvPr id="4" name="TextBox 3"/>
          <p:cNvSpPr txBox="1"/>
          <p:nvPr/>
        </p:nvSpPr>
        <p:spPr>
          <a:xfrm>
            <a:off x="8128337" y="1628800"/>
            <a:ext cx="1015663" cy="4752528"/>
          </a:xfrm>
          <a:prstGeom prst="rect">
            <a:avLst/>
          </a:prstGeom>
          <a:noFill/>
        </p:spPr>
        <p:txBody>
          <a:bodyPr vert="eaVert" wrap="square" rtlCol="0">
            <a:spAutoFit/>
          </a:bodyPr>
          <a:lstStyle/>
          <a:p>
            <a:r>
              <a:rPr lang="en-US" altLang="zh-CN" dirty="0" smtClean="0"/>
              <a:t>1945</a:t>
            </a:r>
            <a:r>
              <a:rPr lang="zh-CN" altLang="en-US" dirty="0" smtClean="0"/>
              <a:t>年</a:t>
            </a:r>
            <a:r>
              <a:rPr lang="en-US" altLang="zh-CN" dirty="0" smtClean="0"/>
              <a:t>9</a:t>
            </a:r>
            <a:r>
              <a:rPr lang="zh-CN" altLang="en-US" dirty="0" smtClean="0"/>
              <a:t>月</a:t>
            </a:r>
            <a:r>
              <a:rPr lang="en-US" altLang="zh-CN" dirty="0" smtClean="0"/>
              <a:t>9</a:t>
            </a:r>
            <a:r>
              <a:rPr lang="zh-CN" altLang="en-US" dirty="0" smtClean="0"/>
              <a:t>日，中国陆军司令何应钦在南京陆军司令部礼堂接受日本侵略军参谋长小林浅三递交的投降书</a:t>
            </a:r>
            <a:endParaRPr lang="zh-CN" alt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（一）抗日战争中的日本与中国</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力量对比</a:t>
            </a:r>
            <a:endParaRPr lang="en-US" altLang="zh-CN" dirty="0" smtClean="0"/>
          </a:p>
          <a:p>
            <a:r>
              <a:rPr lang="zh-CN" altLang="en-US" dirty="0" smtClean="0"/>
              <a:t>综合国力</a:t>
            </a:r>
            <a:endParaRPr lang="en-US" altLang="zh-CN" dirty="0" smtClean="0"/>
          </a:p>
          <a:p>
            <a:r>
              <a:rPr lang="zh-CN" altLang="zh-CN" dirty="0" smtClean="0"/>
              <a:t>海军军力</a:t>
            </a:r>
          </a:p>
          <a:p>
            <a:r>
              <a:rPr lang="zh-CN" altLang="zh-CN" dirty="0" smtClean="0"/>
              <a:t>空军</a:t>
            </a:r>
            <a:r>
              <a:rPr lang="zh-CN" altLang="en-US" dirty="0" smtClean="0"/>
              <a:t>军力</a:t>
            </a:r>
            <a:endParaRPr lang="zh-CN" altLang="zh-CN" dirty="0" smtClean="0"/>
          </a:p>
          <a:p>
            <a:r>
              <a:rPr lang="zh-CN" altLang="zh-CN" dirty="0" smtClean="0"/>
              <a:t>陆军</a:t>
            </a:r>
            <a:r>
              <a:rPr lang="zh-CN" altLang="en-US" dirty="0" smtClean="0"/>
              <a:t>军力</a:t>
            </a:r>
            <a:endParaRPr lang="en-US" altLang="zh-CN" dirty="0" smtClean="0"/>
          </a:p>
          <a:p>
            <a:r>
              <a:rPr lang="zh-CN" altLang="en-US" dirty="0" smtClean="0"/>
              <a:t>单兵素质</a:t>
            </a: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2. </a:t>
            </a:r>
            <a:r>
              <a:rPr lang="zh-CN" altLang="en-US" dirty="0" smtClean="0"/>
              <a:t>为什么日本侵略中国？</a:t>
            </a:r>
            <a:endParaRPr lang="en-US" altLang="zh-CN" dirty="0" smtClean="0"/>
          </a:p>
          <a:p>
            <a:r>
              <a:rPr lang="zh-CN" altLang="zh-CN" dirty="0" smtClean="0"/>
              <a:t>从日本方面来看</a:t>
            </a:r>
            <a:r>
              <a:rPr lang="zh-CN" altLang="en-US" dirty="0" smtClean="0"/>
              <a:t>，</a:t>
            </a:r>
            <a:r>
              <a:rPr lang="zh-CN" altLang="zh-CN" dirty="0" smtClean="0"/>
              <a:t>为什么想侵略中国</a:t>
            </a:r>
            <a:r>
              <a:rPr lang="en-US" altLang="zh-CN" dirty="0" smtClean="0"/>
              <a:t>?</a:t>
            </a:r>
            <a:r>
              <a:rPr lang="zh-CN" altLang="zh-CN" dirty="0" smtClean="0"/>
              <a:t>也就是日本侵略中国的必然性在哪里</a:t>
            </a:r>
            <a:r>
              <a:rPr lang="en-US" altLang="zh-CN" dirty="0" smtClean="0"/>
              <a:t>?</a:t>
            </a:r>
            <a:endParaRPr lang="zh-CN" altLang="zh-CN" dirty="0" smtClean="0"/>
          </a:p>
          <a:p>
            <a:r>
              <a:rPr lang="zh-CN" altLang="zh-CN" dirty="0" smtClean="0"/>
              <a:t>日本侵略中国的可能性，</a:t>
            </a:r>
            <a:r>
              <a:rPr lang="zh-CN" altLang="en-US" dirty="0" smtClean="0"/>
              <a:t>即</a:t>
            </a:r>
            <a:r>
              <a:rPr lang="zh-CN" altLang="zh-CN" dirty="0" smtClean="0"/>
              <a:t>日本为什么有能力侵略中国？</a:t>
            </a:r>
          </a:p>
          <a:p>
            <a:r>
              <a:rPr lang="zh-CN" altLang="zh-CN" dirty="0" smtClean="0"/>
              <a:t>从中国方面来看，日本为什么侵略中国</a:t>
            </a:r>
            <a:r>
              <a:rPr lang="en-US" altLang="zh-CN" dirty="0" smtClean="0"/>
              <a:t>?</a:t>
            </a:r>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（二）日本人是什么样的人？</a:t>
            </a:r>
            <a:endParaRPr lang="zh-CN" altLang="en-US" dirty="0"/>
          </a:p>
        </p:txBody>
      </p:sp>
      <p:sp>
        <p:nvSpPr>
          <p:cNvPr id="3" name="内容占位符 2"/>
          <p:cNvSpPr>
            <a:spLocks noGrp="1"/>
          </p:cNvSpPr>
          <p:nvPr>
            <p:ph idx="1"/>
          </p:nvPr>
        </p:nvSpPr>
        <p:spPr/>
        <p:txBody>
          <a:bodyPr>
            <a:normAutofit/>
          </a:bodyPr>
          <a:lstStyle/>
          <a:p>
            <a:r>
              <a:rPr lang="zh-CN" altLang="en-US" sz="3200" dirty="0" smtClean="0"/>
              <a:t>日本人生性极其好斗而又非常温和；黩武而又爱美；据傲自尊而又彬彬有礼；顽梗不化而又柔弱善变；驯服而又不愿受人摆布；忠贞而又易于叛变；勇敢而又儒怯；保守而又十分欢迎新的生活方式。他们十分介意别人对自己的行为的观感，但当别人对其劣迹毫无所知时，又会被罪恶所征服。他们的军队受到彻底的训练，却又具有反抗性。</a:t>
            </a:r>
            <a:r>
              <a:rPr lang="en-US" altLang="zh-CN" sz="3200" dirty="0" smtClean="0"/>
              <a:t>——《</a:t>
            </a:r>
            <a:r>
              <a:rPr lang="zh-CN" altLang="en-US" sz="3200" dirty="0" smtClean="0"/>
              <a:t>菊与刀</a:t>
            </a:r>
            <a:r>
              <a:rPr lang="en-US" altLang="zh-CN" sz="3200" dirty="0" smtClean="0"/>
              <a:t>》</a:t>
            </a:r>
            <a:endParaRPr lang="zh-CN" altLang="en-US" sz="3200" dirty="0" smtClean="0"/>
          </a:p>
          <a:p>
            <a:endParaRPr lang="zh-CN" alt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8229600" cy="1143000"/>
          </a:xfrm>
        </p:spPr>
        <p:txBody>
          <a:bodyPr/>
          <a:lstStyle/>
          <a:p>
            <a:endParaRPr lang="zh-CN" altLang="en-US" dirty="0"/>
          </a:p>
        </p:txBody>
      </p:sp>
      <p:sp>
        <p:nvSpPr>
          <p:cNvPr id="3" name="内容占位符 2"/>
          <p:cNvSpPr>
            <a:spLocks noGrp="1"/>
          </p:cNvSpPr>
          <p:nvPr>
            <p:ph idx="1"/>
          </p:nvPr>
        </p:nvSpPr>
        <p:spPr>
          <a:xfrm>
            <a:off x="0" y="1556792"/>
            <a:ext cx="8686800" cy="4752568"/>
          </a:xfrm>
        </p:spPr>
        <p:txBody>
          <a:bodyPr/>
          <a:lstStyle/>
          <a:p>
            <a:pPr>
              <a:buNone/>
            </a:pPr>
            <a:r>
              <a:rPr lang="en-US" altLang="zh-CN" dirty="0" smtClean="0"/>
              <a:t>1. </a:t>
            </a:r>
            <a:r>
              <a:rPr lang="zh-CN" altLang="en-US" dirty="0" smtClean="0"/>
              <a:t>日本的民族凝聚力</a:t>
            </a:r>
            <a:endParaRPr lang="en-US" altLang="zh-CN" dirty="0" smtClean="0"/>
          </a:p>
          <a:p>
            <a:r>
              <a:rPr lang="zh-CN" altLang="zh-CN" dirty="0" smtClean="0"/>
              <a:t>强大的动员能力</a:t>
            </a:r>
          </a:p>
          <a:p>
            <a:r>
              <a:rPr lang="zh-CN" altLang="zh-CN" dirty="0" smtClean="0"/>
              <a:t>整齐划一的机器民族</a:t>
            </a:r>
          </a:p>
          <a:p>
            <a:r>
              <a:rPr lang="zh-CN" altLang="zh-CN" dirty="0" smtClean="0"/>
              <a:t>愚忠与服从</a:t>
            </a:r>
          </a:p>
          <a:p>
            <a:r>
              <a:rPr lang="en-US" altLang="zh-CN" dirty="0" smtClean="0"/>
              <a:t>2. </a:t>
            </a:r>
            <a:r>
              <a:rPr lang="zh-CN" altLang="en-US" dirty="0" smtClean="0"/>
              <a:t>大和民族精神</a:t>
            </a:r>
            <a:endParaRPr lang="en-US" altLang="zh-CN" dirty="0" smtClean="0"/>
          </a:p>
          <a:p>
            <a:r>
              <a:rPr lang="zh-CN" altLang="zh-CN" dirty="0" smtClean="0"/>
              <a:t>神道教</a:t>
            </a:r>
          </a:p>
          <a:p>
            <a:r>
              <a:rPr lang="zh-CN" altLang="zh-CN" dirty="0" smtClean="0"/>
              <a:t>武士之道</a:t>
            </a:r>
          </a:p>
          <a:p>
            <a:endParaRPr lang="zh-CN" altLang="en-US" dirty="0"/>
          </a:p>
        </p:txBody>
      </p:sp>
      <p:pic>
        <p:nvPicPr>
          <p:cNvPr id="4" name="图片 3" descr="01300542519646139884541433074.jpg"/>
          <p:cNvPicPr>
            <a:picLocks noChangeAspect="1"/>
          </p:cNvPicPr>
          <p:nvPr/>
        </p:nvPicPr>
        <p:blipFill>
          <a:blip r:embed="rId2" cstate="print"/>
          <a:stretch>
            <a:fillRect/>
          </a:stretch>
        </p:blipFill>
        <p:spPr>
          <a:xfrm>
            <a:off x="4246290" y="3933056"/>
            <a:ext cx="4897710" cy="3024336"/>
          </a:xfrm>
          <a:prstGeom prst="rect">
            <a:avLst/>
          </a:prstGeom>
        </p:spPr>
      </p:pic>
      <p:pic>
        <p:nvPicPr>
          <p:cNvPr id="5" name="图片 4" descr="20140221001412-1928301045.jpg"/>
          <p:cNvPicPr>
            <a:picLocks noChangeAspect="1"/>
          </p:cNvPicPr>
          <p:nvPr/>
        </p:nvPicPr>
        <p:blipFill>
          <a:blip r:embed="rId3" cstate="print"/>
          <a:stretch>
            <a:fillRect/>
          </a:stretch>
        </p:blipFill>
        <p:spPr>
          <a:xfrm>
            <a:off x="4283968" y="476672"/>
            <a:ext cx="4860032" cy="3402022"/>
          </a:xfrm>
          <a:prstGeom prst="rect">
            <a:avLst/>
          </a:prstGeom>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fontScale="92500" lnSpcReduction="20000"/>
          </a:bodyPr>
          <a:lstStyle/>
          <a:p>
            <a:r>
              <a:rPr lang="en-US" altLang="zh-CN" dirty="0" smtClean="0"/>
              <a:t>3. </a:t>
            </a:r>
            <a:r>
              <a:rPr lang="zh-CN" altLang="en-US" dirty="0" smtClean="0"/>
              <a:t>日本的国民性</a:t>
            </a:r>
            <a:endParaRPr lang="en-US" altLang="zh-CN" dirty="0" smtClean="0"/>
          </a:p>
          <a:p>
            <a:r>
              <a:rPr lang="zh-CN" altLang="zh-CN" dirty="0" smtClean="0"/>
              <a:t>野性横蛮</a:t>
            </a:r>
          </a:p>
          <a:p>
            <a:r>
              <a:rPr lang="zh-CN" altLang="zh-CN" dirty="0" smtClean="0"/>
              <a:t>社会达尔文主义</a:t>
            </a:r>
          </a:p>
          <a:p>
            <a:r>
              <a:rPr lang="zh-CN" altLang="zh-CN" dirty="0" smtClean="0"/>
              <a:t>亚洲丛林——走军国主义之路</a:t>
            </a:r>
          </a:p>
          <a:p>
            <a:r>
              <a:rPr lang="en-US" altLang="zh-CN" dirty="0" smtClean="0"/>
              <a:t>4. </a:t>
            </a:r>
            <a:r>
              <a:rPr lang="zh-CN" altLang="zh-CN" dirty="0" smtClean="0"/>
              <a:t>日本人的民族心理</a:t>
            </a:r>
            <a:endParaRPr lang="en-US" altLang="zh-CN" dirty="0" smtClean="0"/>
          </a:p>
          <a:p>
            <a:r>
              <a:rPr lang="zh-CN" altLang="zh-CN" dirty="0" smtClean="0"/>
              <a:t>没有原则</a:t>
            </a:r>
          </a:p>
          <a:p>
            <a:r>
              <a:rPr lang="zh-CN" altLang="zh-CN" dirty="0" smtClean="0"/>
              <a:t>没有个体</a:t>
            </a:r>
          </a:p>
          <a:p>
            <a:r>
              <a:rPr lang="zh-CN" altLang="zh-CN" dirty="0" smtClean="0"/>
              <a:t>人人争做强者</a:t>
            </a:r>
          </a:p>
          <a:p>
            <a:r>
              <a:rPr lang="zh-CN" altLang="zh-CN" dirty="0" smtClean="0"/>
              <a:t>悲剧情结与幻灭意识</a:t>
            </a:r>
          </a:p>
          <a:p>
            <a:endParaRPr lang="zh-CN" alt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（三）抗日战争中的国民党与共产党</a:t>
            </a:r>
            <a:endParaRPr lang="zh-CN" altLang="en-US" dirty="0"/>
          </a:p>
        </p:txBody>
      </p:sp>
      <p:sp>
        <p:nvSpPr>
          <p:cNvPr id="3" name="内容占位符 2"/>
          <p:cNvSpPr>
            <a:spLocks noGrp="1"/>
          </p:cNvSpPr>
          <p:nvPr>
            <p:ph idx="1"/>
          </p:nvPr>
        </p:nvSpPr>
        <p:spPr/>
        <p:txBody>
          <a:bodyPr>
            <a:normAutofit fontScale="77500" lnSpcReduction="20000"/>
          </a:bodyPr>
          <a:lstStyle/>
          <a:p>
            <a:r>
              <a:rPr lang="en-US" altLang="zh-CN" dirty="0" smtClean="0"/>
              <a:t>1. </a:t>
            </a:r>
            <a:r>
              <a:rPr lang="zh-CN" altLang="en-US" dirty="0" smtClean="0"/>
              <a:t>国民党</a:t>
            </a:r>
            <a:r>
              <a:rPr lang="en-US" altLang="zh-CN" dirty="0" smtClean="0"/>
              <a:t>-</a:t>
            </a:r>
            <a:r>
              <a:rPr lang="zh-CN" altLang="en-US" dirty="0" smtClean="0"/>
              <a:t>日益代表大地主大资产阶级利益</a:t>
            </a:r>
            <a:endParaRPr lang="en-US" altLang="zh-CN" dirty="0" smtClean="0"/>
          </a:p>
          <a:p>
            <a:r>
              <a:rPr lang="zh-CN" altLang="en-US" dirty="0" smtClean="0"/>
              <a:t>片面抗战路线：寄希望于政府和正规军，不敢放手发动和武装民众；进行单纯的阵地防御战，没有采取积极防御的方针。</a:t>
            </a:r>
            <a:endParaRPr lang="en-US" altLang="zh-CN" dirty="0" smtClean="0"/>
          </a:p>
          <a:p>
            <a:r>
              <a:rPr lang="zh-CN" altLang="en-US" dirty="0" smtClean="0"/>
              <a:t>妥协、分裂、倒退的方针：消极抗日，积极反共。</a:t>
            </a:r>
            <a:r>
              <a:rPr lang="en-US" altLang="zh-CN" dirty="0" smtClean="0"/>
              <a:t>1939</a:t>
            </a:r>
            <a:r>
              <a:rPr lang="zh-CN" altLang="en-US" dirty="0" smtClean="0"/>
              <a:t>年冬至</a:t>
            </a:r>
            <a:r>
              <a:rPr lang="en-US" altLang="zh-CN" dirty="0" smtClean="0"/>
              <a:t>1940</a:t>
            </a:r>
            <a:r>
              <a:rPr lang="zh-CN" altLang="en-US" dirty="0" smtClean="0"/>
              <a:t>年春，侵犯陕甘宁边区；</a:t>
            </a:r>
            <a:r>
              <a:rPr lang="en-US" altLang="zh-CN" dirty="0" smtClean="0"/>
              <a:t>1941</a:t>
            </a:r>
            <a:r>
              <a:rPr lang="zh-CN" altLang="en-US" dirty="0" smtClean="0"/>
              <a:t>年</a:t>
            </a:r>
            <a:r>
              <a:rPr lang="en-US" altLang="zh-CN" dirty="0" smtClean="0"/>
              <a:t>1</a:t>
            </a:r>
            <a:r>
              <a:rPr lang="zh-CN" altLang="en-US" dirty="0" smtClean="0"/>
              <a:t>月，制造皖南事变</a:t>
            </a:r>
            <a:endParaRPr lang="en-US" altLang="zh-CN" dirty="0" smtClean="0"/>
          </a:p>
          <a:p>
            <a:r>
              <a:rPr lang="en-US" altLang="zh-CN" dirty="0" smtClean="0"/>
              <a:t>2. </a:t>
            </a:r>
            <a:r>
              <a:rPr lang="zh-CN" altLang="en-US" dirty="0" smtClean="0"/>
              <a:t>共产党</a:t>
            </a:r>
            <a:r>
              <a:rPr lang="en-US" altLang="zh-CN" dirty="0" smtClean="0"/>
              <a:t>-</a:t>
            </a:r>
            <a:r>
              <a:rPr lang="zh-CN" altLang="en-US" dirty="0" smtClean="0"/>
              <a:t>日益成为抗日战争中的中流砥柱</a:t>
            </a:r>
            <a:endParaRPr lang="en-US" altLang="zh-CN" dirty="0" smtClean="0"/>
          </a:p>
          <a:p>
            <a:r>
              <a:rPr lang="zh-CN" altLang="en-US" dirty="0" smtClean="0"/>
              <a:t>全面抗战路线：人民战争</a:t>
            </a:r>
            <a:endParaRPr lang="en-US" altLang="zh-CN" dirty="0" smtClean="0"/>
          </a:p>
          <a:p>
            <a:r>
              <a:rPr lang="zh-CN" altLang="en-US" dirty="0" smtClean="0"/>
              <a:t>抗战、团结、进步：打退国民党的三次反共高潮；发展进步势力，争取中间势力，孤立顽固势力；根据地的三三制民主政权（共产党员、非党的左派进步分子、不左不右的中间派）。</a:t>
            </a:r>
            <a:endParaRPr lang="zh-CN" alt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（四）抗日战争的胜利</a:t>
            </a:r>
            <a:endParaRPr lang="zh-CN" altLang="en-US" dirty="0"/>
          </a:p>
        </p:txBody>
      </p:sp>
      <p:sp>
        <p:nvSpPr>
          <p:cNvPr id="3" name="内容占位符 2"/>
          <p:cNvSpPr>
            <a:spLocks noGrp="1"/>
          </p:cNvSpPr>
          <p:nvPr>
            <p:ph idx="1"/>
          </p:nvPr>
        </p:nvSpPr>
        <p:spPr/>
        <p:txBody>
          <a:bodyPr>
            <a:normAutofit fontScale="62500" lnSpcReduction="20000"/>
          </a:bodyPr>
          <a:lstStyle/>
          <a:p>
            <a:pPr>
              <a:lnSpc>
                <a:spcPct val="160000"/>
              </a:lnSpc>
            </a:pPr>
            <a:r>
              <a:rPr lang="en-US" altLang="zh-CN" sz="4600" dirty="0" smtClean="0"/>
              <a:t>1. </a:t>
            </a:r>
            <a:r>
              <a:rPr lang="zh-CN" altLang="en-US" sz="4600" dirty="0" smtClean="0"/>
              <a:t>共同的胜利</a:t>
            </a:r>
            <a:endParaRPr lang="en-US" altLang="zh-CN" sz="4600" dirty="0" smtClean="0"/>
          </a:p>
          <a:p>
            <a:pPr>
              <a:lnSpc>
                <a:spcPct val="160000"/>
              </a:lnSpc>
            </a:pPr>
            <a:r>
              <a:rPr lang="zh-CN" altLang="en-US" sz="4600" dirty="0" smtClean="0"/>
              <a:t>共工：共产党的中流砥柱</a:t>
            </a:r>
            <a:endParaRPr lang="en-US" altLang="zh-CN" sz="4600" dirty="0" smtClean="0"/>
          </a:p>
          <a:p>
            <a:pPr>
              <a:lnSpc>
                <a:spcPct val="160000"/>
              </a:lnSpc>
            </a:pPr>
            <a:r>
              <a:rPr lang="zh-CN" altLang="en-US" sz="4600" dirty="0" smtClean="0"/>
              <a:t>蒋干：蒋介石的正面抗日</a:t>
            </a:r>
            <a:endParaRPr lang="en-US" altLang="zh-CN" sz="4600" dirty="0" smtClean="0"/>
          </a:p>
          <a:p>
            <a:pPr>
              <a:lnSpc>
                <a:spcPct val="160000"/>
              </a:lnSpc>
            </a:pPr>
            <a:r>
              <a:rPr lang="zh-CN" altLang="en-US" sz="4600" dirty="0" smtClean="0"/>
              <a:t>屈原：屈服于美国原子弹</a:t>
            </a:r>
            <a:br>
              <a:rPr lang="zh-CN" altLang="en-US" sz="4600" dirty="0" smtClean="0"/>
            </a:br>
            <a:r>
              <a:rPr lang="zh-CN" altLang="en-US" sz="4600" dirty="0" smtClean="0"/>
              <a:t>苏武：苏联出兵东北日军</a:t>
            </a:r>
            <a:endParaRPr lang="en-US" altLang="zh-CN" sz="4600" dirty="0" smtClean="0"/>
          </a:p>
          <a:p>
            <a:r>
              <a:rPr lang="zh-CN" altLang="en-US" dirty="0" smtClean="0"/>
              <a:t/>
            </a:r>
            <a:br>
              <a:rPr lang="zh-CN" altLang="en-US" dirty="0" smtClean="0"/>
            </a:br>
            <a:r>
              <a:rPr lang="zh-CN" altLang="en-US" dirty="0" smtClean="0"/>
              <a:t/>
            </a:r>
            <a:br>
              <a:rPr lang="zh-CN" altLang="en-US" dirty="0" smtClean="0"/>
            </a:br>
            <a:r>
              <a:rPr lang="zh-CN" altLang="en-US" dirty="0" smtClean="0"/>
              <a:t/>
            </a:r>
            <a:br>
              <a:rPr lang="zh-CN" altLang="en-US" dirty="0" smtClean="0"/>
            </a:br>
            <a:endParaRPr lang="zh-CN" alt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2. </a:t>
            </a:r>
            <a:r>
              <a:rPr lang="zh-CN" altLang="en-US" dirty="0" smtClean="0"/>
              <a:t>胜利的原因</a:t>
            </a:r>
            <a:endParaRPr lang="en-US" altLang="zh-CN" dirty="0" smtClean="0"/>
          </a:p>
          <a:p>
            <a:r>
              <a:rPr lang="zh-CN" altLang="en-US" dirty="0" smtClean="0"/>
              <a:t>第一，以爱国主义为核心的民族精神是中国人民抗日战争胜利的决定因素。</a:t>
            </a:r>
            <a:endParaRPr lang="en-US" altLang="zh-CN" dirty="0" smtClean="0"/>
          </a:p>
          <a:p>
            <a:r>
              <a:rPr lang="zh-CN" altLang="en-US" dirty="0" smtClean="0"/>
              <a:t>第二，中国共产党的中流砥柱作用是中国人民抗日战争胜利的关键。</a:t>
            </a:r>
            <a:endParaRPr lang="en-US" altLang="zh-CN" dirty="0" smtClean="0"/>
          </a:p>
          <a:p>
            <a:r>
              <a:rPr lang="zh-CN" altLang="en-US" dirty="0" smtClean="0"/>
              <a:t>第三，全民族抗战是中国人民抗日战争胜利的重要法宝。</a:t>
            </a:r>
            <a:endParaRPr lang="en-US" altLang="zh-CN" dirty="0" smtClean="0"/>
          </a:p>
          <a:p>
            <a:r>
              <a:rPr lang="zh-CN" altLang="en-US" dirty="0" smtClean="0"/>
              <a:t>第四，世界爱国和平和正义的国家和人民、国际组织以及各种反法西斯力量的同情和支持。</a:t>
            </a:r>
            <a:endParaRPr lang="zh-CN" alt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3. </a:t>
            </a:r>
            <a:r>
              <a:rPr lang="zh-CN" altLang="en-US" dirty="0" smtClean="0"/>
              <a:t>胜利的意义</a:t>
            </a:r>
            <a:endParaRPr lang="en-US" altLang="zh-CN" dirty="0" smtClean="0"/>
          </a:p>
          <a:p>
            <a:r>
              <a:rPr lang="zh-CN" altLang="en-US" dirty="0" smtClean="0"/>
              <a:t>第一，彻底粉碎了日本军国主义殖民奴役中国的图谋。</a:t>
            </a:r>
            <a:endParaRPr lang="en-US" altLang="zh-CN" dirty="0" smtClean="0"/>
          </a:p>
          <a:p>
            <a:r>
              <a:rPr lang="zh-CN" altLang="en-US" dirty="0" smtClean="0"/>
              <a:t>第二，促进了中华民族的大团结，形成了伟大的抗战精神。</a:t>
            </a:r>
            <a:endParaRPr lang="en-US" altLang="zh-CN" dirty="0" smtClean="0"/>
          </a:p>
          <a:p>
            <a:r>
              <a:rPr lang="zh-CN" altLang="en-US" dirty="0" smtClean="0"/>
              <a:t>第三，对世界各国夺取反法西斯战争的胜利、维护世界和平的事业产生了巨大影响。</a:t>
            </a:r>
            <a:endParaRPr lang="en-US" altLang="zh-CN" dirty="0" smtClean="0"/>
          </a:p>
          <a:p>
            <a:r>
              <a:rPr lang="zh-CN" altLang="en-US" dirty="0" smtClean="0"/>
              <a:t>第四，开辟了中华民族复兴的光明前景。</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dirty="0" smtClean="0"/>
              <a:t>（</a:t>
            </a:r>
            <a:r>
              <a:rPr lang="en-US" altLang="zh-CN" dirty="0" smtClean="0"/>
              <a:t>2</a:t>
            </a:r>
            <a:r>
              <a:rPr dirty="0" smtClean="0"/>
              <a:t>）周期律</a:t>
            </a:r>
            <a:r>
              <a:rPr lang="en-US" altLang="zh-CN" dirty="0" smtClean="0"/>
              <a:t>——</a:t>
            </a:r>
            <a:r>
              <a:rPr dirty="0" smtClean="0"/>
              <a:t>帝国的衰落</a:t>
            </a:r>
            <a:endParaRPr dirty="0"/>
          </a:p>
        </p:txBody>
      </p:sp>
      <p:sp>
        <p:nvSpPr>
          <p:cNvPr id="24579" name="内容占位符 2"/>
          <p:cNvSpPr>
            <a:spLocks noGrp="1"/>
          </p:cNvSpPr>
          <p:nvPr>
            <p:ph idx="1"/>
          </p:nvPr>
        </p:nvSpPr>
        <p:spPr/>
        <p:txBody>
          <a:bodyPr>
            <a:normAutofit lnSpcReduction="10000"/>
          </a:bodyPr>
          <a:lstStyle/>
          <a:p>
            <a:pPr>
              <a:defRPr/>
            </a:pPr>
            <a:r>
              <a:rPr lang="zh-CN" altLang="en-US" dirty="0" smtClean="0">
                <a:latin typeface="+mj-ea"/>
                <a:ea typeface="+mj-ea"/>
              </a:rPr>
              <a:t>政治：官僚机构膨胀，吏治腐败</a:t>
            </a:r>
            <a:endParaRPr lang="en-US" altLang="zh-CN" dirty="0" smtClean="0">
              <a:latin typeface="+mj-ea"/>
              <a:ea typeface="+mj-ea"/>
            </a:endParaRPr>
          </a:p>
          <a:p>
            <a:pPr>
              <a:defRPr/>
            </a:pPr>
            <a:endParaRPr lang="en-US" altLang="zh-CN" dirty="0" smtClean="0">
              <a:latin typeface="+mj-ea"/>
              <a:ea typeface="+mj-ea"/>
            </a:endParaRPr>
          </a:p>
          <a:p>
            <a:pPr>
              <a:defRPr/>
            </a:pPr>
            <a:r>
              <a:rPr lang="zh-CN" altLang="en-US" dirty="0" smtClean="0">
                <a:latin typeface="+mj-ea"/>
                <a:ea typeface="+mj-ea"/>
              </a:rPr>
              <a:t>经济：人口膨胀，土地兼并，阶级矛盾激化，农民起义连绵不绝</a:t>
            </a:r>
            <a:endParaRPr lang="en-US" altLang="zh-CN" dirty="0" smtClean="0">
              <a:latin typeface="+mj-ea"/>
              <a:ea typeface="+mj-ea"/>
            </a:endParaRPr>
          </a:p>
          <a:p>
            <a:pPr>
              <a:defRPr/>
            </a:pPr>
            <a:endParaRPr lang="en-US" altLang="zh-CN" dirty="0" smtClean="0">
              <a:latin typeface="+mj-ea"/>
              <a:ea typeface="+mj-ea"/>
            </a:endParaRPr>
          </a:p>
          <a:p>
            <a:pPr>
              <a:defRPr/>
            </a:pPr>
            <a:r>
              <a:rPr lang="zh-CN" altLang="en-US" dirty="0" smtClean="0">
                <a:latin typeface="+mj-ea"/>
                <a:ea typeface="+mj-ea"/>
              </a:rPr>
              <a:t>军事：制度落后，军备废弛</a:t>
            </a:r>
            <a:endParaRPr lang="en-US" altLang="zh-CN" dirty="0" smtClean="0">
              <a:latin typeface="+mj-ea"/>
              <a:ea typeface="+mj-ea"/>
            </a:endParaRPr>
          </a:p>
          <a:p>
            <a:pPr>
              <a:defRPr/>
            </a:pPr>
            <a:endParaRPr lang="en-US" altLang="zh-CN" dirty="0" smtClean="0">
              <a:latin typeface="+mj-ea"/>
              <a:ea typeface="+mj-ea"/>
            </a:endParaRPr>
          </a:p>
          <a:p>
            <a:pPr>
              <a:defRPr/>
            </a:pPr>
            <a:r>
              <a:rPr lang="zh-CN" altLang="en-US" dirty="0" smtClean="0">
                <a:latin typeface="+mj-ea"/>
                <a:ea typeface="+mj-ea"/>
              </a:rPr>
              <a:t>文化：奉行文化专制政策，思想僵化</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t>四、中国两种命运的决战</a:t>
            </a:r>
            <a:endParaRPr lang="zh-CN" altLang="en-US" dirty="0"/>
          </a:p>
        </p:txBody>
      </p:sp>
      <p:sp>
        <p:nvSpPr>
          <p:cNvPr id="3" name="内容占位符 2"/>
          <p:cNvSpPr>
            <a:spLocks noGrp="1"/>
          </p:cNvSpPr>
          <p:nvPr>
            <p:ph idx="1"/>
          </p:nvPr>
        </p:nvSpPr>
        <p:spPr/>
        <p:txBody>
          <a:bodyPr/>
          <a:lstStyle/>
          <a:p>
            <a:r>
              <a:rPr lang="zh-CN" altLang="en-US" dirty="0" smtClean="0"/>
              <a:t>大地主大资产阶级的独裁政权？</a:t>
            </a:r>
            <a:endParaRPr lang="en-US" altLang="zh-CN" dirty="0" smtClean="0"/>
          </a:p>
          <a:p>
            <a:endParaRPr lang="en-US" altLang="zh-CN" dirty="0" smtClean="0"/>
          </a:p>
          <a:p>
            <a:r>
              <a:rPr lang="zh-CN" altLang="en-US" dirty="0" smtClean="0"/>
              <a:t>中国共产党领导的各阶级参与的民主政权？</a:t>
            </a:r>
            <a:endParaRPr lang="zh-CN" altLang="en-US"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9632" y="404664"/>
            <a:ext cx="6192688" cy="720080"/>
          </a:xfrm>
        </p:spPr>
        <p:txBody>
          <a:bodyPr>
            <a:normAutofit fontScale="90000"/>
          </a:bodyPr>
          <a:lstStyle/>
          <a:p>
            <a:pPr algn="ctr"/>
            <a:r>
              <a:rPr lang="en-US" altLang="zh-CN" sz="3600" dirty="0" smtClean="0"/>
              <a:t/>
            </a:r>
            <a:br>
              <a:rPr lang="en-US" altLang="zh-CN" sz="3600" dirty="0" smtClean="0"/>
            </a:br>
            <a:r>
              <a:rPr lang="en-US" altLang="zh-CN" sz="3600" dirty="0" smtClean="0"/>
              <a:t/>
            </a:r>
            <a:br>
              <a:rPr lang="en-US" altLang="zh-CN" sz="3600" dirty="0" smtClean="0"/>
            </a:br>
            <a:r>
              <a:rPr lang="zh-CN" altLang="en-US" sz="4000" dirty="0" smtClean="0"/>
              <a:t>（一）</a:t>
            </a:r>
            <a:r>
              <a:rPr lang="zh-CN" altLang="zh-CN" sz="4000" dirty="0" smtClean="0"/>
              <a:t>抗战胜利后国内外关于和平</a:t>
            </a:r>
            <a:r>
              <a:rPr lang="zh-CN" altLang="en-US" sz="4000" dirty="0" smtClean="0"/>
              <a:t>或</a:t>
            </a:r>
            <a:r>
              <a:rPr lang="zh-CN" altLang="zh-CN" sz="4000" dirty="0" smtClean="0"/>
              <a:t>内战的态度</a:t>
            </a:r>
            <a:r>
              <a:rPr lang="zh-CN" altLang="zh-CN" dirty="0" smtClean="0"/>
              <a:t/>
            </a:r>
            <a:br>
              <a:rPr lang="zh-CN" altLang="zh-CN" dirty="0" smtClean="0"/>
            </a:b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zh-CN" dirty="0" smtClean="0"/>
              <a:t>中国普通民众</a:t>
            </a:r>
          </a:p>
          <a:p>
            <a:r>
              <a:rPr lang="en-US" altLang="zh-CN" dirty="0" smtClean="0"/>
              <a:t>2. </a:t>
            </a:r>
            <a:r>
              <a:rPr lang="zh-CN" altLang="zh-CN" dirty="0" smtClean="0"/>
              <a:t>中国共产党</a:t>
            </a:r>
          </a:p>
          <a:p>
            <a:r>
              <a:rPr lang="en-US" altLang="zh-CN" dirty="0" smtClean="0"/>
              <a:t>3. </a:t>
            </a:r>
            <a:r>
              <a:rPr lang="zh-CN" altLang="zh-CN" dirty="0" smtClean="0"/>
              <a:t>中国的爱国民主人士</a:t>
            </a:r>
          </a:p>
          <a:p>
            <a:r>
              <a:rPr lang="en-US" altLang="zh-CN" dirty="0" smtClean="0"/>
              <a:t>4. </a:t>
            </a:r>
            <a:r>
              <a:rPr lang="zh-CN" altLang="zh-CN" dirty="0" smtClean="0"/>
              <a:t>国际力量</a:t>
            </a:r>
          </a:p>
          <a:p>
            <a:r>
              <a:rPr lang="en-US" altLang="zh-CN" dirty="0" smtClean="0"/>
              <a:t>5. </a:t>
            </a:r>
            <a:r>
              <a:rPr lang="zh-CN" altLang="zh-CN" dirty="0" smtClean="0"/>
              <a:t>国民党</a:t>
            </a:r>
          </a:p>
          <a:p>
            <a:endParaRPr lang="zh-CN" altLang="en-US"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smtClean="0"/>
              <a:t>（二）</a:t>
            </a:r>
            <a:r>
              <a:rPr lang="zh-CN" altLang="zh-CN" sz="3200" dirty="0" smtClean="0"/>
              <a:t>重庆谈判期间国共双方的博弈</a:t>
            </a:r>
            <a:br>
              <a:rPr lang="zh-CN" altLang="zh-CN" sz="3200" dirty="0" smtClean="0"/>
            </a:br>
            <a:endParaRPr lang="zh-CN" altLang="en-US" sz="3200" dirty="0"/>
          </a:p>
        </p:txBody>
      </p:sp>
      <p:pic>
        <p:nvPicPr>
          <p:cNvPr id="4" name="内容占位符 3" descr="u=1949607422,2604220519&amp;fm=21&amp;gp=0.jpg"/>
          <p:cNvPicPr>
            <a:picLocks noGrp="1" noChangeAspect="1"/>
          </p:cNvPicPr>
          <p:nvPr>
            <p:ph idx="1"/>
          </p:nvPr>
        </p:nvPicPr>
        <p:blipFill>
          <a:blip r:embed="rId2" cstate="print"/>
          <a:stretch>
            <a:fillRect/>
          </a:stretch>
        </p:blipFill>
        <p:spPr>
          <a:xfrm>
            <a:off x="251520" y="1484784"/>
            <a:ext cx="8712968" cy="4953108"/>
          </a:xfrm>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10574P1488DT20141116154428.jpg"/>
          <p:cNvPicPr>
            <a:picLocks noChangeAspect="1"/>
          </p:cNvPicPr>
          <p:nvPr/>
        </p:nvPicPr>
        <p:blipFill>
          <a:blip r:embed="rId2" cstate="print"/>
          <a:stretch>
            <a:fillRect/>
          </a:stretch>
        </p:blipFill>
        <p:spPr>
          <a:xfrm>
            <a:off x="395536" y="188640"/>
            <a:ext cx="8280920" cy="6624736"/>
          </a:xfrm>
          <a:prstGeom prst="rect">
            <a:avLst/>
          </a:prstGeom>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 </a:t>
            </a:r>
            <a:r>
              <a:rPr lang="zh-CN" altLang="en-US" dirty="0" smtClean="0"/>
              <a:t>国民党</a:t>
            </a:r>
            <a:endParaRPr lang="zh-CN" altLang="en-US" dirty="0"/>
          </a:p>
        </p:txBody>
      </p:sp>
      <p:sp>
        <p:nvSpPr>
          <p:cNvPr id="3" name="内容占位符 2"/>
          <p:cNvSpPr>
            <a:spLocks noGrp="1"/>
          </p:cNvSpPr>
          <p:nvPr>
            <p:ph idx="1"/>
          </p:nvPr>
        </p:nvSpPr>
        <p:spPr/>
        <p:txBody>
          <a:bodyPr/>
          <a:lstStyle/>
          <a:p>
            <a:r>
              <a:rPr lang="en-US" altLang="zh-CN" dirty="0" smtClean="0"/>
              <a:t>1945</a:t>
            </a:r>
            <a:r>
              <a:rPr lang="zh-CN" altLang="en-US" dirty="0" smtClean="0"/>
              <a:t>年</a:t>
            </a:r>
            <a:r>
              <a:rPr lang="en-US" altLang="zh-CN" dirty="0" smtClean="0"/>
              <a:t>8</a:t>
            </a:r>
            <a:r>
              <a:rPr lang="zh-CN" altLang="en-US" dirty="0" smtClean="0"/>
              <a:t>月</a:t>
            </a:r>
            <a:r>
              <a:rPr lang="en-US" altLang="zh-CN" dirty="0" smtClean="0"/>
              <a:t>30</a:t>
            </a:r>
            <a:r>
              <a:rPr lang="zh-CN" altLang="en-US" dirty="0" smtClean="0"/>
              <a:t>日，蒋介石在日记中写道：“毛泽东果应召来渝，此虽威德所致，而实上帝所赐也。”</a:t>
            </a:r>
            <a:r>
              <a:rPr lang="zh-CN" altLang="zh-CN" dirty="0" smtClean="0"/>
              <a:t> </a:t>
            </a:r>
            <a:endParaRPr lang="en-US" altLang="zh-CN" dirty="0" smtClean="0"/>
          </a:p>
          <a:p>
            <a:r>
              <a:rPr lang="zh-CN" altLang="zh-CN" dirty="0" smtClean="0"/>
              <a:t>“应召”二字把蒋介石高高在上的心态表露无遗。他从未以平等之心看待中共，在他心目中，国民党与共产党更像封建时代的一种君臣关系。在这样的心态下，谈判注定不会顺利。</a:t>
            </a:r>
          </a:p>
          <a:p>
            <a:endParaRPr lang="zh-CN" alt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中国共产党</a:t>
            </a:r>
            <a:endParaRPr lang="zh-CN" altLang="en-US" dirty="0"/>
          </a:p>
        </p:txBody>
      </p:sp>
      <p:sp>
        <p:nvSpPr>
          <p:cNvPr id="3" name="内容占位符 2"/>
          <p:cNvSpPr>
            <a:spLocks noGrp="1"/>
          </p:cNvSpPr>
          <p:nvPr>
            <p:ph idx="1"/>
          </p:nvPr>
        </p:nvSpPr>
        <p:spPr/>
        <p:txBody>
          <a:bodyPr>
            <a:normAutofit fontScale="92500"/>
          </a:bodyPr>
          <a:lstStyle/>
          <a:p>
            <a:r>
              <a:rPr lang="zh-CN" altLang="zh-CN" dirty="0" smtClean="0"/>
              <a:t>在</a:t>
            </a:r>
            <a:r>
              <a:rPr lang="en-US" altLang="zh-CN" dirty="0" smtClean="0"/>
              <a:t>1945</a:t>
            </a:r>
            <a:r>
              <a:rPr lang="zh-CN" altLang="zh-CN" dirty="0" smtClean="0"/>
              <a:t>年</a:t>
            </a:r>
            <a:r>
              <a:rPr lang="en-US" altLang="zh-CN" dirty="0" smtClean="0"/>
              <a:t>9</a:t>
            </a:r>
            <a:r>
              <a:rPr lang="zh-CN" altLang="zh-CN" dirty="0" smtClean="0"/>
              <a:t>月</a:t>
            </a:r>
            <a:r>
              <a:rPr lang="en-US" altLang="zh-CN" dirty="0" smtClean="0"/>
              <a:t>4</a:t>
            </a:r>
            <a:r>
              <a:rPr lang="zh-CN" altLang="zh-CN" dirty="0" smtClean="0"/>
              <a:t>日双方的“第一次谈话纪录”中记录着这样一段话，周恩来对国方代表邵力子说：“认为联合政府既不能做到，故此次并不提出，而只要求各党派参加政府……”</a:t>
            </a:r>
          </a:p>
          <a:p>
            <a:r>
              <a:rPr lang="zh-CN" altLang="zh-CN" dirty="0" smtClean="0"/>
              <a:t>为了表达诚意，在重庆谈判前，中共在</a:t>
            </a:r>
            <a:r>
              <a:rPr lang="zh-CN" altLang="en-US" dirty="0" smtClean="0"/>
              <a:t>和平建国</a:t>
            </a:r>
            <a:r>
              <a:rPr lang="zh-CN" altLang="zh-CN" dirty="0" smtClean="0"/>
              <a:t>方案中有意隐去了“联合政府”的提法，只提出“参加政府”。这无疑是承认了国民党在政府中的主导地位。但即便是这样，蒋介石还是认为中共要求得太多。</a:t>
            </a:r>
          </a:p>
          <a:p>
            <a:endParaRPr lang="zh-CN" alt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 </a:t>
            </a:r>
            <a:r>
              <a:rPr lang="zh-CN" altLang="en-US" dirty="0" smtClean="0"/>
              <a:t>双十协定的签订</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1945</a:t>
            </a:r>
            <a:r>
              <a:rPr lang="zh-CN" altLang="zh-CN" dirty="0" smtClean="0"/>
              <a:t>年</a:t>
            </a:r>
            <a:r>
              <a:rPr lang="en-US" altLang="zh-CN" dirty="0" smtClean="0"/>
              <a:t>10</a:t>
            </a:r>
            <a:r>
              <a:rPr lang="zh-CN" altLang="zh-CN" dirty="0" smtClean="0"/>
              <a:t>月</a:t>
            </a:r>
            <a:r>
              <a:rPr lang="en-US" altLang="zh-CN" dirty="0" smtClean="0"/>
              <a:t>10</a:t>
            </a:r>
            <a:r>
              <a:rPr lang="zh-CN" altLang="zh-CN" dirty="0" smtClean="0"/>
              <a:t>日，国共双方签署《政府与中共代表会谈纪要》，即“双十协定”，确认和平建国的基本方针，同意“长期合作，坚决避免内战”。</a:t>
            </a:r>
            <a:endParaRPr lang="en-US" altLang="zh-CN" dirty="0" smtClean="0"/>
          </a:p>
          <a:p>
            <a:r>
              <a:rPr lang="en-US" altLang="zh-CN" dirty="0" smtClean="0"/>
              <a:t>1946</a:t>
            </a:r>
            <a:r>
              <a:rPr lang="zh-CN" altLang="en-US" dirty="0" smtClean="0"/>
              <a:t>年</a:t>
            </a:r>
            <a:r>
              <a:rPr lang="en-US" altLang="zh-CN" dirty="0" smtClean="0"/>
              <a:t>1</a:t>
            </a:r>
            <a:r>
              <a:rPr lang="zh-CN" altLang="en-US" dirty="0" smtClean="0"/>
              <a:t>月</a:t>
            </a:r>
            <a:r>
              <a:rPr lang="en-US" altLang="zh-CN" dirty="0" smtClean="0"/>
              <a:t>10</a:t>
            </a:r>
            <a:r>
              <a:rPr lang="zh-CN" altLang="en-US" dirty="0" smtClean="0"/>
              <a:t>日，国共双方下达停战令。同日，政治协商会议在重庆开幕，出席会议的有国民党、共产党、民主同盟、青年党和无党派人士的代表</a:t>
            </a:r>
            <a:r>
              <a:rPr lang="en-US" altLang="zh-CN" dirty="0" smtClean="0"/>
              <a:t>38</a:t>
            </a:r>
            <a:r>
              <a:rPr lang="zh-CN" altLang="en-US" dirty="0" smtClean="0"/>
              <a:t>人。政协会议通过协议规定，改组国民党一党政府，成立政府委员会为最高国务机关，委员的一半由国民党以外的人士充任。</a:t>
            </a:r>
            <a:endParaRPr lang="zh-CN" alt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 </a:t>
            </a:r>
            <a:r>
              <a:rPr lang="zh-CN" altLang="en-US" dirty="0" smtClean="0"/>
              <a:t>和平破裂</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dirty="0" smtClean="0"/>
              <a:t>1945</a:t>
            </a:r>
            <a:r>
              <a:rPr lang="zh-CN" altLang="zh-CN" dirty="0" smtClean="0"/>
              <a:t>年</a:t>
            </a:r>
            <a:r>
              <a:rPr lang="en-US" altLang="zh-CN" dirty="0" smtClean="0"/>
              <a:t>10</a:t>
            </a:r>
            <a:r>
              <a:rPr lang="zh-CN" altLang="zh-CN" dirty="0" smtClean="0"/>
              <a:t>月</a:t>
            </a:r>
            <a:r>
              <a:rPr lang="en-US" altLang="zh-CN" dirty="0" smtClean="0"/>
              <a:t>13</a:t>
            </a:r>
            <a:r>
              <a:rPr lang="zh-CN" altLang="zh-CN" dirty="0" smtClean="0"/>
              <a:t>日，蒋介石发布了剿共密令，告诫各级军人：对共产党“若不速与剿除，不仅八年抗战前功尽失，且必遗害无穷，使中华民族永无复兴之望”。</a:t>
            </a:r>
            <a:endParaRPr lang="en-US" altLang="zh-CN" dirty="0" smtClean="0"/>
          </a:p>
          <a:p>
            <a:r>
              <a:rPr lang="en-US" altLang="zh-CN" dirty="0" smtClean="0"/>
              <a:t>1945</a:t>
            </a:r>
            <a:r>
              <a:rPr lang="zh-CN" altLang="en-US" dirty="0" smtClean="0"/>
              <a:t>年</a:t>
            </a:r>
            <a:r>
              <a:rPr lang="en-US" altLang="zh-CN" dirty="0" smtClean="0"/>
              <a:t>10</a:t>
            </a:r>
            <a:r>
              <a:rPr lang="zh-CN" altLang="en-US" dirty="0" smtClean="0"/>
              <a:t>月底，国民党军三十军、四十军进犯晋冀鲁豫解放区。</a:t>
            </a:r>
            <a:endParaRPr lang="en-US" altLang="zh-CN" dirty="0" smtClean="0"/>
          </a:p>
          <a:p>
            <a:r>
              <a:rPr lang="en-US" altLang="zh-CN" dirty="0" smtClean="0"/>
              <a:t>1946</a:t>
            </a:r>
            <a:r>
              <a:rPr lang="zh-CN" altLang="en-US" dirty="0" smtClean="0"/>
              <a:t>年</a:t>
            </a:r>
            <a:r>
              <a:rPr lang="en-US" altLang="zh-CN" dirty="0" smtClean="0"/>
              <a:t>2</a:t>
            </a:r>
            <a:r>
              <a:rPr lang="zh-CN" altLang="zh-CN" dirty="0" smtClean="0"/>
              <a:t>月</a:t>
            </a:r>
            <a:r>
              <a:rPr lang="en-US" altLang="zh-CN" dirty="0" smtClean="0"/>
              <a:t>10</a:t>
            </a:r>
            <a:r>
              <a:rPr lang="zh-CN" altLang="zh-CN" dirty="0" smtClean="0"/>
              <a:t>日，重庆较场口</a:t>
            </a:r>
            <a:r>
              <a:rPr lang="zh-CN" altLang="en-US" dirty="0" smtClean="0"/>
              <a:t>事件。</a:t>
            </a:r>
            <a:endParaRPr lang="en-US" altLang="zh-CN" dirty="0" smtClean="0"/>
          </a:p>
          <a:p>
            <a:r>
              <a:rPr lang="en-US" altLang="zh-CN" dirty="0" smtClean="0"/>
              <a:t>1946</a:t>
            </a:r>
            <a:r>
              <a:rPr lang="zh-CN" altLang="en-US" dirty="0" smtClean="0"/>
              <a:t>年</a:t>
            </a:r>
            <a:r>
              <a:rPr lang="en-US" altLang="zh-CN" dirty="0" smtClean="0"/>
              <a:t>6</a:t>
            </a:r>
            <a:r>
              <a:rPr lang="zh-CN" altLang="zh-CN" dirty="0" smtClean="0"/>
              <a:t>月</a:t>
            </a:r>
            <a:r>
              <a:rPr lang="en-US" altLang="zh-CN" dirty="0" smtClean="0"/>
              <a:t>23</a:t>
            </a:r>
            <a:r>
              <a:rPr lang="zh-CN" altLang="zh-CN" dirty="0" smtClean="0"/>
              <a:t>日，下关</a:t>
            </a:r>
            <a:r>
              <a:rPr lang="zh-CN" altLang="en-US" dirty="0" smtClean="0"/>
              <a:t>惨案。</a:t>
            </a:r>
            <a:endParaRPr lang="en-US" altLang="zh-CN" dirty="0" smtClean="0"/>
          </a:p>
          <a:p>
            <a:r>
              <a:rPr lang="en-US" altLang="zh-CN" dirty="0" smtClean="0"/>
              <a:t>1946</a:t>
            </a:r>
            <a:r>
              <a:rPr lang="zh-CN" altLang="zh-CN" dirty="0" smtClean="0"/>
              <a:t>年</a:t>
            </a:r>
            <a:r>
              <a:rPr lang="en-US" altLang="zh-CN" dirty="0" smtClean="0"/>
              <a:t>6</a:t>
            </a:r>
            <a:r>
              <a:rPr lang="zh-CN" altLang="zh-CN" dirty="0" smtClean="0"/>
              <a:t>月</a:t>
            </a:r>
            <a:r>
              <a:rPr lang="en-US" altLang="zh-CN" dirty="0" smtClean="0"/>
              <a:t>26</a:t>
            </a:r>
            <a:r>
              <a:rPr lang="zh-CN" altLang="zh-CN" dirty="0" smtClean="0"/>
              <a:t>日，蒋介石撕毁停战协定，向各个解放区发起全面进攻，内战全面爆发。</a:t>
            </a:r>
          </a:p>
          <a:p>
            <a:endParaRPr lang="zh-CN" altLang="zh-CN" dirty="0" smtClean="0"/>
          </a:p>
          <a:p>
            <a:endParaRPr lang="zh-CN" altLang="zh-CN" dirty="0" smtClean="0"/>
          </a:p>
          <a:p>
            <a:endParaRPr lang="zh-CN" altLang="zh-CN" dirty="0" smtClean="0"/>
          </a:p>
          <a:p>
            <a:endParaRPr lang="zh-CN" alt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（三）</a:t>
            </a:r>
            <a:r>
              <a:rPr lang="zh-CN" altLang="zh-CN" dirty="0" smtClean="0"/>
              <a:t>全面内战的爆发</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zh-CN" dirty="0" smtClean="0"/>
              <a:t>国共双方的军事对抗</a:t>
            </a:r>
          </a:p>
          <a:p>
            <a:r>
              <a:rPr lang="en-US" altLang="zh-CN" dirty="0" smtClean="0"/>
              <a:t>2. </a:t>
            </a:r>
            <a:r>
              <a:rPr lang="zh-CN" altLang="zh-CN" dirty="0" smtClean="0"/>
              <a:t>中国共产党在解放区的土地改革</a:t>
            </a:r>
          </a:p>
          <a:p>
            <a:r>
              <a:rPr lang="en-US" altLang="zh-CN" dirty="0" smtClean="0"/>
              <a:t>3. </a:t>
            </a:r>
            <a:r>
              <a:rPr lang="zh-CN" altLang="zh-CN" dirty="0" smtClean="0"/>
              <a:t>第二条战线的开辟</a:t>
            </a:r>
          </a:p>
          <a:p>
            <a:r>
              <a:rPr lang="en-US" altLang="zh-CN" dirty="0" smtClean="0"/>
              <a:t>4. </a:t>
            </a:r>
            <a:r>
              <a:rPr lang="zh-CN" altLang="zh-CN" dirty="0" smtClean="0"/>
              <a:t>中国共产党与民主党派的合作</a:t>
            </a:r>
          </a:p>
          <a:p>
            <a:r>
              <a:rPr lang="zh-CN" altLang="en-US" dirty="0" smtClean="0"/>
              <a:t>八个民主党派：中国国民党革命委员会、中国民主同盟、中国民主建国会、中国民主促进会、中国农工民主党、中国致公党、九三学社、台湾民主自治同盟。</a:t>
            </a:r>
            <a:endParaRPr lang="zh-CN" alt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（四）新民主主义革命的胜利</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dirty="0" smtClean="0"/>
              <a:t>1. </a:t>
            </a:r>
            <a:r>
              <a:rPr lang="zh-CN" altLang="zh-CN" dirty="0" smtClean="0"/>
              <a:t>胜利的原因</a:t>
            </a:r>
          </a:p>
          <a:p>
            <a:r>
              <a:rPr lang="zh-CN" altLang="en-US" dirty="0" smtClean="0"/>
              <a:t>（</a:t>
            </a:r>
            <a:r>
              <a:rPr lang="en-US" altLang="zh-CN" dirty="0" smtClean="0"/>
              <a:t>1</a:t>
            </a:r>
            <a:r>
              <a:rPr lang="zh-CN" altLang="en-US" dirty="0" smtClean="0"/>
              <a:t>）</a:t>
            </a:r>
            <a:r>
              <a:rPr lang="zh-CN" altLang="zh-CN" dirty="0" smtClean="0"/>
              <a:t>中国革命的胜利是中国人民的胜利。</a:t>
            </a:r>
          </a:p>
          <a:p>
            <a:r>
              <a:rPr lang="zh-CN" altLang="en-US" dirty="0" smtClean="0"/>
              <a:t>（</a:t>
            </a:r>
            <a:r>
              <a:rPr lang="en-US" altLang="zh-CN" dirty="0" smtClean="0"/>
              <a:t>2</a:t>
            </a:r>
            <a:r>
              <a:rPr lang="zh-CN" altLang="en-US" dirty="0" smtClean="0"/>
              <a:t>）</a:t>
            </a:r>
            <a:r>
              <a:rPr lang="zh-CN" altLang="zh-CN" dirty="0" smtClean="0"/>
              <a:t>中国革命之所以能够走上胜利发展的道路，是由于有了中国工人阶级的先锋队——中国共产党的领导。</a:t>
            </a:r>
          </a:p>
          <a:p>
            <a:r>
              <a:rPr lang="en-US" altLang="zh-CN" dirty="0" smtClean="0"/>
              <a:t>2. </a:t>
            </a:r>
            <a:r>
              <a:rPr lang="zh-CN" altLang="zh-CN" dirty="0" smtClean="0"/>
              <a:t>胜利的经验</a:t>
            </a:r>
          </a:p>
          <a:p>
            <a:r>
              <a:rPr lang="zh-CN" altLang="en-US" dirty="0" smtClean="0"/>
              <a:t>（</a:t>
            </a:r>
            <a:r>
              <a:rPr lang="en-US" altLang="zh-CN" dirty="0" smtClean="0"/>
              <a:t>1</a:t>
            </a:r>
            <a:r>
              <a:rPr lang="zh-CN" altLang="en-US" dirty="0" smtClean="0"/>
              <a:t>）</a:t>
            </a:r>
            <a:r>
              <a:rPr lang="zh-CN" altLang="zh-CN" dirty="0" smtClean="0"/>
              <a:t>建立广泛的统一战线。</a:t>
            </a:r>
          </a:p>
          <a:p>
            <a:r>
              <a:rPr lang="zh-CN" altLang="en-US" dirty="0" smtClean="0"/>
              <a:t>（</a:t>
            </a:r>
            <a:r>
              <a:rPr lang="en-US" altLang="zh-CN" dirty="0" smtClean="0"/>
              <a:t>2</a:t>
            </a:r>
            <a:r>
              <a:rPr lang="zh-CN" altLang="en-US" dirty="0" smtClean="0"/>
              <a:t>）</a:t>
            </a:r>
            <a:r>
              <a:rPr lang="zh-CN" altLang="zh-CN" dirty="0" smtClean="0"/>
              <a:t>坚持革命的武装斗争。</a:t>
            </a:r>
          </a:p>
          <a:p>
            <a:r>
              <a:rPr lang="zh-CN" altLang="en-US" dirty="0" smtClean="0"/>
              <a:t>（</a:t>
            </a:r>
            <a:r>
              <a:rPr lang="en-US" altLang="zh-CN" dirty="0" smtClean="0"/>
              <a:t>3</a:t>
            </a:r>
            <a:r>
              <a:rPr lang="zh-CN" altLang="en-US" dirty="0" smtClean="0"/>
              <a:t>）</a:t>
            </a:r>
            <a:r>
              <a:rPr lang="zh-CN" altLang="zh-CN" dirty="0" smtClean="0"/>
              <a:t>加强共产党自身的建设。</a:t>
            </a:r>
          </a:p>
          <a:p>
            <a:endParaRPr lang="zh-CN"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defRPr/>
            </a:pPr>
            <a:r>
              <a:rPr dirty="0" smtClean="0"/>
              <a:t>（二）鸦片战争前的西方</a:t>
            </a:r>
            <a:r>
              <a:rPr lang="en-US" altLang="zh-CN" dirty="0" smtClean="0"/>
              <a:t>—</a:t>
            </a:r>
            <a:r>
              <a:rPr dirty="0" smtClean="0"/>
              <a:t>崛起</a:t>
            </a:r>
            <a:endParaRPr dirty="0"/>
          </a:p>
        </p:txBody>
      </p:sp>
      <p:sp>
        <p:nvSpPr>
          <p:cNvPr id="25603" name="内容占位符 2"/>
          <p:cNvSpPr>
            <a:spLocks noGrp="1"/>
          </p:cNvSpPr>
          <p:nvPr>
            <p:ph idx="1"/>
          </p:nvPr>
        </p:nvSpPr>
        <p:spPr/>
        <p:txBody>
          <a:bodyPr/>
          <a:lstStyle/>
          <a:p>
            <a:pPr>
              <a:defRPr/>
            </a:pPr>
            <a:r>
              <a:rPr lang="en-US" altLang="zh-CN" dirty="0" smtClean="0">
                <a:latin typeface="+mj-ea"/>
                <a:ea typeface="+mj-ea"/>
              </a:rPr>
              <a:t>1. </a:t>
            </a:r>
            <a:r>
              <a:rPr lang="zh-CN" altLang="en-US" dirty="0" smtClean="0">
                <a:latin typeface="+mj-ea"/>
                <a:ea typeface="+mj-ea"/>
              </a:rPr>
              <a:t>资本主义在西欧的兴起</a:t>
            </a:r>
            <a:endParaRPr lang="en-US" altLang="zh-CN" dirty="0" smtClean="0">
              <a:latin typeface="+mj-ea"/>
              <a:ea typeface="+mj-ea"/>
            </a:endParaRPr>
          </a:p>
          <a:p>
            <a:pPr>
              <a:defRPr/>
            </a:pPr>
            <a:r>
              <a:rPr lang="zh-CN" altLang="en-US" sz="2800" dirty="0" smtClean="0">
                <a:latin typeface="楷体" pitchFamily="49" charset="-122"/>
                <a:ea typeface="楷体" pitchFamily="49" charset="-122"/>
              </a:rPr>
              <a:t>  欧洲大陆的不统一与资本主义的萌芽</a:t>
            </a:r>
            <a:endParaRPr lang="en-US" altLang="zh-CN" sz="2800" dirty="0" smtClean="0">
              <a:latin typeface="楷体" pitchFamily="49" charset="-122"/>
              <a:ea typeface="楷体" pitchFamily="49" charset="-122"/>
            </a:endParaRPr>
          </a:p>
          <a:p>
            <a:pPr>
              <a:defRPr/>
            </a:pPr>
            <a:r>
              <a:rPr lang="zh-CN" altLang="en-US" sz="2800" dirty="0" smtClean="0">
                <a:latin typeface="楷体" pitchFamily="49" charset="-122"/>
                <a:ea typeface="楷体" pitchFamily="49" charset="-122"/>
              </a:rPr>
              <a:t>  新航路的开辟与新大陆的发现</a:t>
            </a:r>
            <a:endParaRPr lang="en-US" altLang="zh-CN" sz="2800" dirty="0" smtClean="0">
              <a:latin typeface="楷体" pitchFamily="49" charset="-122"/>
              <a:ea typeface="楷体" pitchFamily="49" charset="-122"/>
            </a:endParaRPr>
          </a:p>
          <a:p>
            <a:pPr>
              <a:defRPr/>
            </a:pPr>
            <a:r>
              <a:rPr lang="en-US" altLang="zh-CN" dirty="0" smtClean="0">
                <a:latin typeface="+mj-ea"/>
                <a:ea typeface="+mj-ea"/>
              </a:rPr>
              <a:t>2. </a:t>
            </a:r>
            <a:r>
              <a:rPr lang="zh-CN" altLang="en-US" dirty="0" smtClean="0">
                <a:latin typeface="+mj-ea"/>
                <a:ea typeface="+mj-ea"/>
              </a:rPr>
              <a:t>资本主义的殖民扩张</a:t>
            </a:r>
            <a:endParaRPr lang="en-US" altLang="zh-CN" dirty="0" smtClean="0">
              <a:latin typeface="+mj-ea"/>
              <a:ea typeface="+mj-ea"/>
            </a:endParaRPr>
          </a:p>
          <a:p>
            <a:pPr>
              <a:defRPr/>
            </a:pPr>
            <a:r>
              <a:rPr lang="zh-CN" altLang="en-US" sz="2800" dirty="0" smtClean="0">
                <a:latin typeface="楷体" pitchFamily="49" charset="-122"/>
                <a:ea typeface="楷体" pitchFamily="49" charset="-122"/>
              </a:rPr>
              <a:t>  殖民扩张加速资本主义的发展</a:t>
            </a:r>
            <a:endParaRPr lang="en-US" altLang="zh-CN" sz="2800" dirty="0" smtClean="0">
              <a:latin typeface="楷体" pitchFamily="49" charset="-122"/>
              <a:ea typeface="楷体" pitchFamily="49" charset="-122"/>
            </a:endParaRPr>
          </a:p>
          <a:p>
            <a:pPr>
              <a:defRPr/>
            </a:pPr>
            <a:r>
              <a:rPr lang="zh-CN" altLang="en-US" dirty="0" smtClean="0">
                <a:latin typeface="楷体" pitchFamily="49" charset="-122"/>
                <a:ea typeface="楷体" pitchFamily="49" charset="-122"/>
              </a:rPr>
              <a:t>  </a:t>
            </a:r>
            <a:r>
              <a:rPr lang="zh-CN" altLang="en-US" sz="2800" dirty="0" smtClean="0">
                <a:latin typeface="楷体" pitchFamily="49" charset="-122"/>
                <a:ea typeface="楷体" pitchFamily="49" charset="-122"/>
              </a:rPr>
              <a:t>资本主义推动殖民扩张</a:t>
            </a:r>
            <a:endParaRPr lang="en-US" altLang="zh-CN" sz="2800" dirty="0" smtClean="0">
              <a:latin typeface="楷体" pitchFamily="49" charset="-122"/>
              <a:ea typeface="楷体" pitchFamily="49" charset="-122"/>
            </a:endParaRPr>
          </a:p>
          <a:p>
            <a:pPr>
              <a:defRPr/>
            </a:pPr>
            <a:r>
              <a:rPr lang="en-US" altLang="zh-CN" dirty="0" smtClean="0">
                <a:latin typeface="+mj-ea"/>
                <a:ea typeface="+mj-ea"/>
              </a:rPr>
              <a:t>3.</a:t>
            </a:r>
            <a:r>
              <a:rPr lang="zh-CN" altLang="en-US" dirty="0" smtClean="0">
                <a:latin typeface="+mj-ea"/>
                <a:ea typeface="+mj-ea"/>
              </a:rPr>
              <a:t>资本主义工业革命的兴起</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思考：蒋介石国民党为什么会失败？</a:t>
            </a:r>
            <a:endParaRPr lang="zh-CN" altLang="en-US" dirty="0"/>
          </a:p>
        </p:txBody>
      </p:sp>
      <p:pic>
        <p:nvPicPr>
          <p:cNvPr id="4" name="内容占位符 3" descr="E2D47210868E465EB7AD614CE5403B8F.jpg"/>
          <p:cNvPicPr>
            <a:picLocks noGrp="1" noChangeAspect="1"/>
          </p:cNvPicPr>
          <p:nvPr>
            <p:ph idx="1"/>
          </p:nvPr>
        </p:nvPicPr>
        <p:blipFill>
          <a:blip r:embed="rId2" cstate="print"/>
          <a:stretch>
            <a:fillRect/>
          </a:stretch>
        </p:blipFill>
        <p:spPr>
          <a:xfrm>
            <a:off x="2051720" y="1412776"/>
            <a:ext cx="5256584" cy="5256584"/>
          </a:xfrm>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smtClean="0"/>
              <a:t>专题三：历史新纪元</a:t>
            </a:r>
            <a:endParaRPr lang="zh-CN" altLang="en-US" dirty="0"/>
          </a:p>
        </p:txBody>
      </p:sp>
      <p:sp>
        <p:nvSpPr>
          <p:cNvPr id="3" name="副标题 2"/>
          <p:cNvSpPr>
            <a:spLocks noGrp="1"/>
          </p:cNvSpPr>
          <p:nvPr>
            <p:ph type="subTitle" idx="1"/>
          </p:nvPr>
        </p:nvSpPr>
        <p:spPr/>
        <p:txBody>
          <a:bodyPr/>
          <a:lstStyle/>
          <a:p>
            <a:r>
              <a:rPr lang="en-US" altLang="zh-CN" dirty="0" smtClean="0"/>
              <a:t>                      </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在新中国的征程中</a:t>
            </a:r>
            <a:endParaRPr lang="zh-CN" altLang="en-US" sz="2800" dirty="0">
              <a:latin typeface="楷体" pitchFamily="49" charset="-122"/>
              <a:ea typeface="楷体" pitchFamily="49" charset="-122"/>
            </a:endParaRPr>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ctrTitle"/>
          </p:nvPr>
        </p:nvSpPr>
        <p:spPr>
          <a:xfrm>
            <a:off x="269875" y="671513"/>
            <a:ext cx="7758113" cy="2382837"/>
          </a:xfrm>
        </p:spPr>
        <p:txBody>
          <a:bodyPr rtlCol="0">
            <a:normAutofit/>
          </a:bodyPr>
          <a:lstStyle/>
          <a:p>
            <a:pPr eaLnBrk="1" fontAlgn="auto" hangingPunct="1">
              <a:lnSpc>
                <a:spcPct val="80000"/>
              </a:lnSpc>
              <a:spcAft>
                <a:spcPts val="0"/>
              </a:spcAft>
              <a:defRPr/>
            </a:pPr>
            <a:r>
              <a:rPr lang="zh-CN" altLang="en-US" sz="6000" i="1" dirty="0" smtClean="0">
                <a:solidFill>
                  <a:srgbClr val="008000"/>
                </a:solidFill>
                <a:effectLst>
                  <a:outerShdw blurRad="38100" dist="38100" dir="2700000" algn="tl">
                    <a:srgbClr val="C0C0C0"/>
                  </a:outerShdw>
                </a:effectLst>
                <a:ea typeface="隶书" pitchFamily="49" charset="-122"/>
              </a:rPr>
              <a:t/>
            </a:r>
            <a:br>
              <a:rPr lang="zh-CN" altLang="en-US" sz="6000" i="1" dirty="0" smtClean="0">
                <a:solidFill>
                  <a:srgbClr val="008000"/>
                </a:solidFill>
                <a:effectLst>
                  <a:outerShdw blurRad="38100" dist="38100" dir="2700000" algn="tl">
                    <a:srgbClr val="C0C0C0"/>
                  </a:outerShdw>
                </a:effectLst>
                <a:ea typeface="隶书" pitchFamily="49" charset="-122"/>
              </a:rPr>
            </a:br>
            <a:r>
              <a:rPr lang="zh-CN" altLang="en-US" sz="4400" dirty="0" smtClean="0">
                <a:solidFill>
                  <a:schemeClr val="tx1"/>
                </a:solidFill>
                <a:effectLst/>
                <a:latin typeface="+mn-ea"/>
                <a:ea typeface="+mn-ea"/>
              </a:rPr>
              <a:t>一、社会主义制度的确立</a:t>
            </a:r>
          </a:p>
        </p:txBody>
      </p:sp>
      <p:sp>
        <p:nvSpPr>
          <p:cNvPr id="19459" name="Freeform 3"/>
          <p:cNvSpPr>
            <a:spLocks/>
          </p:cNvSpPr>
          <p:nvPr/>
        </p:nvSpPr>
        <p:spPr bwMode="ltGray">
          <a:xfrm>
            <a:off x="2438400" y="0"/>
            <a:ext cx="6705600" cy="139700"/>
          </a:xfrm>
          <a:custGeom>
            <a:avLst/>
            <a:gdLst>
              <a:gd name="T0" fmla="*/ 0 w 4224"/>
              <a:gd name="T1" fmla="*/ 0 h 88"/>
              <a:gd name="T2" fmla="*/ 2147483647 w 4224"/>
              <a:gd name="T3" fmla="*/ 2147483647 h 88"/>
              <a:gd name="T4" fmla="*/ 2147483647 w 4224"/>
              <a:gd name="T5" fmla="*/ 2147483647 h 88"/>
              <a:gd name="T6" fmla="*/ 2147483647 w 4224"/>
              <a:gd name="T7" fmla="*/ 0 h 88"/>
              <a:gd name="T8" fmla="*/ 0 w 4224"/>
              <a:gd name="T9" fmla="*/ 0 h 88"/>
              <a:gd name="T10" fmla="*/ 0 60000 65536"/>
              <a:gd name="T11" fmla="*/ 0 60000 65536"/>
              <a:gd name="T12" fmla="*/ 0 60000 65536"/>
              <a:gd name="T13" fmla="*/ 0 60000 65536"/>
              <a:gd name="T14" fmla="*/ 0 60000 65536"/>
              <a:gd name="T15" fmla="*/ 0 w 4224"/>
              <a:gd name="T16" fmla="*/ 0 h 88"/>
              <a:gd name="T17" fmla="*/ 4224 w 4224"/>
              <a:gd name="T18" fmla="*/ 88 h 88"/>
            </a:gdLst>
            <a:ahLst/>
            <a:cxnLst>
              <a:cxn ang="T10">
                <a:pos x="T0" y="T1"/>
              </a:cxn>
              <a:cxn ang="T11">
                <a:pos x="T2" y="T3"/>
              </a:cxn>
              <a:cxn ang="T12">
                <a:pos x="T4" y="T5"/>
              </a:cxn>
              <a:cxn ang="T13">
                <a:pos x="T6" y="T7"/>
              </a:cxn>
              <a:cxn ang="T14">
                <a:pos x="T8" y="T9"/>
              </a:cxn>
            </a:cxnLst>
            <a:rect l="T15" t="T16" r="T17" b="T18"/>
            <a:pathLst>
              <a:path w="4224" h="88">
                <a:moveTo>
                  <a:pt x="0" y="0"/>
                </a:moveTo>
                <a:lnTo>
                  <a:pt x="88" y="88"/>
                </a:lnTo>
                <a:lnTo>
                  <a:pt x="4224" y="88"/>
                </a:lnTo>
                <a:lnTo>
                  <a:pt x="4224" y="0"/>
                </a:lnTo>
                <a:lnTo>
                  <a:pt x="0" y="0"/>
                </a:lnTo>
                <a:close/>
              </a:path>
            </a:pathLst>
          </a:custGeom>
          <a:solidFill>
            <a:schemeClr val="tx2"/>
          </a:solidFill>
          <a:ln w="9525">
            <a:noFill/>
            <a:round/>
            <a:headEnd/>
            <a:tailEnd/>
          </a:ln>
        </p:spPr>
        <p:txBody>
          <a:bodyPr/>
          <a:lstStyle/>
          <a:p>
            <a:endParaRPr lang="zh-CN" altLang="en-US"/>
          </a:p>
        </p:txBody>
      </p:sp>
      <p:sp>
        <p:nvSpPr>
          <p:cNvPr id="19460" name="Text Box 4"/>
          <p:cNvSpPr txBox="1">
            <a:spLocks noChangeArrowheads="1"/>
          </p:cNvSpPr>
          <p:nvPr/>
        </p:nvSpPr>
        <p:spPr bwMode="white">
          <a:xfrm>
            <a:off x="7434263" y="4264025"/>
            <a:ext cx="1785937" cy="328613"/>
          </a:xfrm>
          <a:prstGeom prst="rect">
            <a:avLst/>
          </a:prstGeom>
          <a:noFill/>
          <a:ln w="9525">
            <a:noFill/>
            <a:miter lim="800000"/>
            <a:headEnd/>
            <a:tailEnd/>
          </a:ln>
        </p:spPr>
        <p:txBody>
          <a:bodyPr/>
          <a:lstStyle/>
          <a:p>
            <a:pPr algn="ctr" eaLnBrk="0" hangingPunct="0">
              <a:lnSpc>
                <a:spcPct val="100000"/>
              </a:lnSpc>
              <a:spcBef>
                <a:spcPct val="0"/>
              </a:spcBef>
              <a:buClrTx/>
              <a:buFontTx/>
              <a:buNone/>
            </a:pPr>
            <a:endParaRPr lang="ko-KR" altLang="en-US" sz="1600" b="0">
              <a:solidFill>
                <a:schemeClr val="bg1"/>
              </a:solidFill>
              <a:latin typeface="Lucida Sans Unicode" pitchFamily="34" charset="0"/>
            </a:endParaRPr>
          </a:p>
        </p:txBody>
      </p:sp>
      <p:sp>
        <p:nvSpPr>
          <p:cNvPr id="19461" name="Text Box 5"/>
          <p:cNvSpPr txBox="1">
            <a:spLocks noChangeArrowheads="1"/>
          </p:cNvSpPr>
          <p:nvPr/>
        </p:nvSpPr>
        <p:spPr bwMode="white">
          <a:xfrm>
            <a:off x="5703888" y="3081338"/>
            <a:ext cx="1785937" cy="766762"/>
          </a:xfrm>
          <a:prstGeom prst="rect">
            <a:avLst/>
          </a:prstGeom>
          <a:noFill/>
          <a:ln w="9525">
            <a:noFill/>
            <a:miter lim="800000"/>
            <a:headEnd/>
            <a:tailEnd/>
          </a:ln>
        </p:spPr>
        <p:txBody>
          <a:bodyPr/>
          <a:lstStyle/>
          <a:p>
            <a:pPr algn="ctr" eaLnBrk="0" hangingPunct="0">
              <a:lnSpc>
                <a:spcPct val="100000"/>
              </a:lnSpc>
              <a:spcBef>
                <a:spcPct val="0"/>
              </a:spcBef>
              <a:buClrTx/>
              <a:buFontTx/>
              <a:buNone/>
            </a:pPr>
            <a:endParaRPr lang="en-US" altLang="ko-KR" sz="2000">
              <a:solidFill>
                <a:srgbClr val="000000"/>
              </a:solidFill>
              <a:latin typeface="Lucida Sans Unicode" pitchFamily="34" charset="0"/>
              <a:ea typeface="Gulim" pitchFamily="34" charset="-127"/>
            </a:endParaRP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2"/>
          <p:cNvSpPr>
            <a:spLocks noChangeArrowheads="1"/>
          </p:cNvSpPr>
          <p:nvPr/>
        </p:nvSpPr>
        <p:spPr bwMode="white">
          <a:xfrm>
            <a:off x="1366838" y="1770063"/>
            <a:ext cx="6111875" cy="962025"/>
          </a:xfrm>
          <a:prstGeom prst="rect">
            <a:avLst/>
          </a:prstGeom>
          <a:noFill/>
          <a:ln w="9525">
            <a:noFill/>
            <a:miter lim="800000"/>
            <a:headEnd/>
            <a:tailEnd/>
          </a:ln>
          <a:effectLst>
            <a:outerShdw dist="35921" dir="2700000" algn="ctr" rotWithShape="0">
              <a:schemeClr val="bg2"/>
            </a:outerShdw>
          </a:effectLst>
        </p:spPr>
        <p:txBody>
          <a:bodyPr anchor="ctr"/>
          <a:lstStyle/>
          <a:p>
            <a:pPr>
              <a:lnSpc>
                <a:spcPct val="100000"/>
              </a:lnSpc>
              <a:spcBef>
                <a:spcPct val="0"/>
              </a:spcBef>
              <a:buClrTx/>
              <a:buFontTx/>
              <a:buNone/>
              <a:defRPr/>
            </a:pPr>
            <a:r>
              <a:rPr lang="zh-CN" altLang="en-US" sz="3200" b="0" dirty="0">
                <a:solidFill>
                  <a:schemeClr val="tx1"/>
                </a:solidFill>
                <a:latin typeface="+mn-lt"/>
                <a:ea typeface="黑体" pitchFamily="49" charset="-122"/>
              </a:rPr>
              <a:t>从新民主义到社会主义的转变</a:t>
            </a:r>
            <a:r>
              <a:rPr lang="zh-CN" altLang="en-US" sz="2200" b="0" dirty="0">
                <a:solidFill>
                  <a:schemeClr val="bg2"/>
                </a:solidFill>
                <a:latin typeface="+mn-lt"/>
                <a:ea typeface="黑体" pitchFamily="49" charset="-122"/>
              </a:rPr>
              <a:t/>
            </a:r>
            <a:br>
              <a:rPr lang="zh-CN" altLang="en-US" sz="2200" b="0" dirty="0">
                <a:solidFill>
                  <a:schemeClr val="bg2"/>
                </a:solidFill>
                <a:latin typeface="+mn-lt"/>
                <a:ea typeface="黑体" pitchFamily="49" charset="-122"/>
              </a:rPr>
            </a:br>
            <a:endParaRPr lang="en-US" altLang="ko-KR" sz="2200" b="0" dirty="0">
              <a:solidFill>
                <a:schemeClr val="bg2"/>
              </a:solidFill>
              <a:latin typeface="+mn-lt"/>
              <a:ea typeface="黑体" pitchFamily="49" charset="-122"/>
            </a:endParaRPr>
          </a:p>
        </p:txBody>
      </p:sp>
      <p:sp>
        <p:nvSpPr>
          <p:cNvPr id="9222" name="Rectangle 43"/>
          <p:cNvSpPr>
            <a:spLocks noChangeArrowheads="1"/>
          </p:cNvSpPr>
          <p:nvPr/>
        </p:nvSpPr>
        <p:spPr bwMode="white">
          <a:xfrm>
            <a:off x="1435100" y="2860675"/>
            <a:ext cx="5561013" cy="619125"/>
          </a:xfrm>
          <a:prstGeom prst="rect">
            <a:avLst/>
          </a:prstGeom>
          <a:noFill/>
          <a:ln w="9525">
            <a:noFill/>
            <a:miter lim="800000"/>
            <a:headEnd/>
            <a:tailEnd/>
          </a:ln>
          <a:effectLst>
            <a:outerShdw dist="35921" dir="2700000" algn="ctr" rotWithShape="0">
              <a:schemeClr val="bg2"/>
            </a:outerShdw>
          </a:effectLst>
        </p:spPr>
        <p:txBody>
          <a:bodyPr anchor="ctr"/>
          <a:lstStyle/>
          <a:p>
            <a:pPr>
              <a:lnSpc>
                <a:spcPct val="100000"/>
              </a:lnSpc>
              <a:spcBef>
                <a:spcPct val="0"/>
              </a:spcBef>
              <a:buClrTx/>
              <a:defRPr/>
            </a:pPr>
            <a:r>
              <a:rPr lang="zh-CN" altLang="en-US" sz="3200" b="0" dirty="0">
                <a:solidFill>
                  <a:schemeClr val="tx1"/>
                </a:solidFill>
                <a:latin typeface="+mn-lt"/>
                <a:ea typeface="黑体" pitchFamily="49" charset="-122"/>
              </a:rPr>
              <a:t>社会主义改造道路和历史经验</a:t>
            </a:r>
            <a:endParaRPr lang="ko-KR" altLang="en-US" sz="3200" b="0" dirty="0">
              <a:solidFill>
                <a:schemeClr val="tx1"/>
              </a:solidFill>
              <a:latin typeface="+mn-lt"/>
              <a:ea typeface="黑体" pitchFamily="49" charset="-122"/>
            </a:endParaRPr>
          </a:p>
        </p:txBody>
      </p:sp>
      <p:sp>
        <p:nvSpPr>
          <p:cNvPr id="9223" name="Rectangle 57"/>
          <p:cNvSpPr>
            <a:spLocks noChangeArrowheads="1"/>
          </p:cNvSpPr>
          <p:nvPr/>
        </p:nvSpPr>
        <p:spPr bwMode="white">
          <a:xfrm>
            <a:off x="1200150" y="3816350"/>
            <a:ext cx="5449888" cy="1027113"/>
          </a:xfrm>
          <a:prstGeom prst="rect">
            <a:avLst/>
          </a:prstGeom>
          <a:noFill/>
          <a:ln w="9525">
            <a:noFill/>
            <a:miter lim="800000"/>
            <a:headEnd/>
            <a:tailEnd/>
          </a:ln>
          <a:effectLst>
            <a:outerShdw dist="35921" dir="2700000" algn="ctr" rotWithShape="0">
              <a:schemeClr val="bg2"/>
            </a:outerShdw>
          </a:effectLst>
        </p:spPr>
        <p:txBody>
          <a:bodyPr anchor="ctr"/>
          <a:lstStyle/>
          <a:p>
            <a:pPr>
              <a:lnSpc>
                <a:spcPct val="100000"/>
              </a:lnSpc>
              <a:spcBef>
                <a:spcPct val="0"/>
              </a:spcBef>
              <a:buClrTx/>
              <a:buFontTx/>
              <a:buNone/>
              <a:defRPr/>
            </a:pPr>
            <a:r>
              <a:rPr lang="zh-CN" altLang="en-US" sz="3200" b="0" dirty="0">
                <a:solidFill>
                  <a:schemeClr val="tx1"/>
                </a:solidFill>
                <a:latin typeface="+mn-lt"/>
                <a:ea typeface="黑体" pitchFamily="49" charset="-122"/>
              </a:rPr>
              <a:t>   社会主义制度在中国的确立</a:t>
            </a:r>
            <a:endParaRPr lang="ko-KR" altLang="en-US" sz="3200" b="0" dirty="0">
              <a:solidFill>
                <a:schemeClr val="tx1"/>
              </a:solidFill>
              <a:latin typeface="+mn-lt"/>
              <a:ea typeface="黑体" pitchFamily="49" charset="-122"/>
            </a:endParaRPr>
          </a:p>
        </p:txBody>
      </p:sp>
      <p:sp>
        <p:nvSpPr>
          <p:cNvPr id="32865" name="Rectangle 97"/>
          <p:cNvSpPr>
            <a:spLocks noChangeArrowheads="1"/>
          </p:cNvSpPr>
          <p:nvPr/>
        </p:nvSpPr>
        <p:spPr bwMode="auto">
          <a:xfrm>
            <a:off x="2773363" y="695325"/>
            <a:ext cx="2031325" cy="6463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marL="342900" indent="-342900">
              <a:defRPr/>
            </a:pPr>
            <a:r>
              <a:rPr lang="zh-CN" altLang="en-US" sz="3600" dirty="0">
                <a:latin typeface="Times New Roman" pitchFamily="18" charset="0"/>
                <a:ea typeface="隶书" pitchFamily="49" charset="-122"/>
              </a:rPr>
              <a:t>主要内容</a:t>
            </a:r>
            <a:endParaRPr lang="en-US" altLang="zh-CN" sz="3600" dirty="0">
              <a:latin typeface="Times New Roman" pitchFamily="18" charset="0"/>
              <a:ea typeface="隶书" pitchFamily="49" charset="-122"/>
            </a:endParaRP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145" name="Rectangle 41"/>
          <p:cNvSpPr>
            <a:spLocks noChangeArrowheads="1"/>
          </p:cNvSpPr>
          <p:nvPr/>
        </p:nvSpPr>
        <p:spPr bwMode="white">
          <a:xfrm>
            <a:off x="1576388" y="2809875"/>
            <a:ext cx="6288087" cy="144145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nchor="ctr"/>
          <a:lstStyle/>
          <a:p>
            <a:pPr>
              <a:lnSpc>
                <a:spcPct val="100000"/>
              </a:lnSpc>
              <a:spcBef>
                <a:spcPct val="0"/>
              </a:spcBef>
              <a:buClrTx/>
              <a:buFontTx/>
              <a:buNone/>
              <a:defRPr/>
            </a:pPr>
            <a:r>
              <a:rPr lang="zh-CN" altLang="en-US" sz="3600" dirty="0" smtClean="0">
                <a:latin typeface="Verdana" pitchFamily="34" charset="0"/>
                <a:ea typeface="隶书" pitchFamily="49" charset="-122"/>
              </a:rPr>
              <a:t>（一）从</a:t>
            </a:r>
            <a:r>
              <a:rPr lang="zh-CN" altLang="en-US" sz="3600" dirty="0">
                <a:latin typeface="Verdana" pitchFamily="34" charset="0"/>
                <a:ea typeface="隶书" pitchFamily="49" charset="-122"/>
              </a:rPr>
              <a:t>新民主义到社会主义的转变</a:t>
            </a:r>
            <a:r>
              <a:rPr lang="zh-CN" altLang="en-US" sz="3600" dirty="0">
                <a:solidFill>
                  <a:schemeClr val="accent2"/>
                </a:solidFill>
                <a:effectLst>
                  <a:outerShdw blurRad="38100" dist="38100" dir="2700000" algn="tl">
                    <a:srgbClr val="C0C0C0"/>
                  </a:outerShdw>
                </a:effectLst>
                <a:latin typeface="Verdana" pitchFamily="34" charset="0"/>
                <a:ea typeface="隶书" pitchFamily="49" charset="-122"/>
              </a:rPr>
              <a:t/>
            </a:r>
            <a:br>
              <a:rPr lang="zh-CN" altLang="en-US" sz="3600" dirty="0">
                <a:solidFill>
                  <a:schemeClr val="accent2"/>
                </a:solidFill>
                <a:effectLst>
                  <a:outerShdw blurRad="38100" dist="38100" dir="2700000" algn="tl">
                    <a:srgbClr val="C0C0C0"/>
                  </a:outerShdw>
                </a:effectLst>
                <a:latin typeface="Verdana" pitchFamily="34" charset="0"/>
                <a:ea typeface="隶书" pitchFamily="49" charset="-122"/>
              </a:rPr>
            </a:br>
            <a:endParaRPr lang="en-US" altLang="ko-KR" sz="3600" dirty="0">
              <a:solidFill>
                <a:schemeClr val="accent2"/>
              </a:solidFill>
              <a:effectLst>
                <a:outerShdw blurRad="38100" dist="38100" dir="2700000" algn="tl">
                  <a:srgbClr val="C0C0C0"/>
                </a:outerShdw>
              </a:effectLst>
              <a:latin typeface="Verdana" pitchFamily="34" charset="0"/>
              <a:ea typeface="隶书" pitchFamily="49" charset="-122"/>
            </a:endParaRP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6521450"/>
            <a:ext cx="9144000" cy="152400"/>
            <a:chOff x="0" y="2832"/>
            <a:chExt cx="5760" cy="96"/>
          </a:xfrm>
        </p:grpSpPr>
        <p:sp>
          <p:nvSpPr>
            <p:cNvPr id="22534" name="Line 5"/>
            <p:cNvSpPr>
              <a:spLocks noChangeShapeType="1"/>
            </p:cNvSpPr>
            <p:nvPr/>
          </p:nvSpPr>
          <p:spPr bwMode="auto">
            <a:xfrm>
              <a:off x="0" y="2832"/>
              <a:ext cx="5760" cy="0"/>
            </a:xfrm>
            <a:prstGeom prst="line">
              <a:avLst/>
            </a:prstGeom>
            <a:noFill/>
            <a:ln w="38100">
              <a:solidFill>
                <a:schemeClr val="accent1"/>
              </a:solidFill>
              <a:round/>
              <a:headEnd/>
              <a:tailEnd/>
            </a:ln>
          </p:spPr>
          <p:txBody>
            <a:bodyPr/>
            <a:lstStyle/>
            <a:p>
              <a:endParaRPr lang="zh-CN" altLang="en-US"/>
            </a:p>
          </p:txBody>
        </p:sp>
        <p:sp>
          <p:nvSpPr>
            <p:cNvPr id="22535" name="Line 6"/>
            <p:cNvSpPr>
              <a:spLocks noChangeShapeType="1"/>
            </p:cNvSpPr>
            <p:nvPr/>
          </p:nvSpPr>
          <p:spPr bwMode="auto">
            <a:xfrm>
              <a:off x="0" y="2928"/>
              <a:ext cx="5760" cy="0"/>
            </a:xfrm>
            <a:prstGeom prst="line">
              <a:avLst/>
            </a:prstGeom>
            <a:noFill/>
            <a:ln w="38100">
              <a:solidFill>
                <a:schemeClr val="accent1"/>
              </a:solidFill>
              <a:round/>
              <a:headEnd/>
              <a:tailEnd/>
            </a:ln>
          </p:spPr>
          <p:txBody>
            <a:bodyPr/>
            <a:lstStyle/>
            <a:p>
              <a:endParaRPr lang="zh-CN" altLang="en-US"/>
            </a:p>
          </p:txBody>
        </p:sp>
      </p:grpSp>
      <p:pic>
        <p:nvPicPr>
          <p:cNvPr id="22531" name="图片 9" descr="开国大典"/>
          <p:cNvPicPr>
            <a:picLocks noChangeAspect="1" noChangeArrowheads="1"/>
          </p:cNvPicPr>
          <p:nvPr/>
        </p:nvPicPr>
        <p:blipFill>
          <a:blip r:embed="rId2" cstate="print"/>
          <a:srcRect l="11830" t="12256" r="29111" b="15314"/>
          <a:stretch>
            <a:fillRect/>
          </a:stretch>
        </p:blipFill>
        <p:spPr bwMode="auto">
          <a:xfrm>
            <a:off x="846138" y="955675"/>
            <a:ext cx="4535487" cy="4868863"/>
          </a:xfrm>
          <a:prstGeom prst="rect">
            <a:avLst/>
          </a:prstGeom>
          <a:noFill/>
          <a:ln w="9525">
            <a:noFill/>
            <a:miter lim="800000"/>
            <a:headEnd/>
            <a:tailEnd/>
          </a:ln>
        </p:spPr>
      </p:pic>
      <p:sp>
        <p:nvSpPr>
          <p:cNvPr id="22532" name="艺术字 12"/>
          <p:cNvSpPr>
            <a:spLocks noChangeArrowheads="1" noChangeShapeType="1" noTextEdit="1"/>
          </p:cNvSpPr>
          <p:nvPr/>
        </p:nvSpPr>
        <p:spPr bwMode="auto">
          <a:xfrm>
            <a:off x="6218238" y="811213"/>
            <a:ext cx="1944687" cy="2663825"/>
          </a:xfrm>
          <a:prstGeom prst="rect">
            <a:avLst/>
          </a:prstGeom>
        </p:spPr>
        <p:txBody>
          <a:bodyPr wrap="none" fromWordArt="1">
            <a:prstTxWarp prst="textDeflateBottom">
              <a:avLst>
                <a:gd name="adj" fmla="val 100000"/>
              </a:avLst>
            </a:prstTxWarp>
            <a:scene3d>
              <a:camera prst="legacyPerspectiveFront">
                <a:rot lat="19799986" lon="19439992" rev="0"/>
              </a:camera>
              <a:lightRig rig="legacyNormal2" dir="t"/>
            </a:scene3d>
            <a:sp3d extrusionH="354000" prstMaterial="legacyMatte">
              <a:extrusionClr>
                <a:srgbClr val="939676"/>
              </a:extrusionClr>
            </a:sp3d>
          </a:bodyPr>
          <a:lstStyle/>
          <a:p>
            <a:pPr algn="ctr"/>
            <a:r>
              <a:rPr lang="zh-CN" altLang="en-US" sz="9600" kern="10" dirty="0">
                <a:ln w="9525">
                  <a:round/>
                  <a:headEnd/>
                  <a:tailEnd/>
                </a:ln>
                <a:solidFill>
                  <a:srgbClr val="009999"/>
                </a:solidFill>
                <a:latin typeface="宋体"/>
                <a:ea typeface="宋体"/>
              </a:rPr>
              <a:t>？</a:t>
            </a:r>
          </a:p>
        </p:txBody>
      </p:sp>
      <p:sp>
        <p:nvSpPr>
          <p:cNvPr id="22533" name="文本框 13"/>
          <p:cNvSpPr txBox="1">
            <a:spLocks noChangeArrowheads="1"/>
          </p:cNvSpPr>
          <p:nvPr/>
        </p:nvSpPr>
        <p:spPr bwMode="auto">
          <a:xfrm>
            <a:off x="5762625" y="3925888"/>
            <a:ext cx="2668588" cy="1200329"/>
          </a:xfrm>
          <a:prstGeom prst="rect">
            <a:avLst/>
          </a:prstGeom>
          <a:solidFill>
            <a:srgbClr val="009999"/>
          </a:solidFill>
          <a:ln w="9525">
            <a:noFill/>
            <a:miter lim="800000"/>
            <a:headEnd/>
            <a:tailEnd/>
          </a:ln>
        </p:spPr>
        <p:txBody>
          <a:bodyPr>
            <a:spAutoFit/>
          </a:bodyPr>
          <a:lstStyle/>
          <a:p>
            <a:pPr>
              <a:lnSpc>
                <a:spcPct val="100000"/>
              </a:lnSpc>
              <a:spcBef>
                <a:spcPct val="0"/>
              </a:spcBef>
              <a:buClrTx/>
              <a:buFontTx/>
              <a:buNone/>
            </a:pPr>
            <a:r>
              <a:rPr lang="zh-CN" altLang="en-US" sz="2400" dirty="0">
                <a:latin typeface="Comic Sans MS" pitchFamily="66" charset="0"/>
                <a:ea typeface="楷体_GB2312" pitchFamily="49" charset="-122"/>
              </a:rPr>
              <a:t>新中国这时进入</a:t>
            </a:r>
          </a:p>
          <a:p>
            <a:pPr>
              <a:lnSpc>
                <a:spcPct val="100000"/>
              </a:lnSpc>
              <a:spcBef>
                <a:spcPct val="0"/>
              </a:spcBef>
              <a:buClrTx/>
              <a:buFontTx/>
              <a:buNone/>
            </a:pPr>
            <a:r>
              <a:rPr lang="zh-CN" altLang="en-US" sz="2400" dirty="0">
                <a:latin typeface="Comic Sans MS" pitchFamily="66" charset="0"/>
                <a:ea typeface="楷体_GB2312" pitchFamily="49" charset="-122"/>
              </a:rPr>
              <a:t>社会主义社会了吗？为什么？</a:t>
            </a: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本框 8"/>
          <p:cNvSpPr txBox="1">
            <a:spLocks noChangeArrowheads="1"/>
          </p:cNvSpPr>
          <p:nvPr/>
        </p:nvSpPr>
        <p:spPr bwMode="auto">
          <a:xfrm>
            <a:off x="1816100" y="1633538"/>
            <a:ext cx="184150" cy="366712"/>
          </a:xfrm>
          <a:prstGeom prst="rect">
            <a:avLst/>
          </a:prstGeom>
          <a:noFill/>
          <a:ln w="9525">
            <a:noFill/>
            <a:miter lim="800000"/>
            <a:headEnd/>
            <a:tailEnd/>
          </a:ln>
        </p:spPr>
        <p:txBody>
          <a:bodyPr wrap="none">
            <a:spAutoFit/>
          </a:bodyPr>
          <a:lstStyle/>
          <a:p>
            <a:pPr>
              <a:lnSpc>
                <a:spcPct val="100000"/>
              </a:lnSpc>
              <a:spcBef>
                <a:spcPct val="0"/>
              </a:spcBef>
              <a:buClrTx/>
              <a:buFontTx/>
              <a:buNone/>
            </a:pPr>
            <a:endParaRPr lang="zh-CN" altLang="zh-CN" sz="1800" b="0">
              <a:solidFill>
                <a:schemeClr val="tx1"/>
              </a:solidFill>
              <a:latin typeface="Comic Sans MS" pitchFamily="66" charset="0"/>
            </a:endParaRPr>
          </a:p>
        </p:txBody>
      </p:sp>
      <p:sp>
        <p:nvSpPr>
          <p:cNvPr id="23555" name="矩形 9"/>
          <p:cNvSpPr>
            <a:spLocks noChangeArrowheads="1"/>
          </p:cNvSpPr>
          <p:nvPr/>
        </p:nvSpPr>
        <p:spPr bwMode="auto">
          <a:xfrm>
            <a:off x="900113" y="1052513"/>
            <a:ext cx="7631112" cy="4114800"/>
          </a:xfrm>
          <a:prstGeom prst="rect">
            <a:avLst/>
          </a:prstGeom>
          <a:noFill/>
          <a:ln w="9525">
            <a:noFill/>
            <a:miter lim="800000"/>
            <a:headEnd/>
            <a:tailEnd/>
          </a:ln>
        </p:spPr>
        <p:txBody>
          <a:bodyPr/>
          <a:lstStyle/>
          <a:p>
            <a:pPr marL="342900" indent="-342900">
              <a:buClrTx/>
              <a:buFontTx/>
              <a:buNone/>
            </a:pPr>
            <a:r>
              <a:rPr lang="zh-CN" altLang="en-US" sz="4800" b="0" dirty="0">
                <a:latin typeface="Comic Sans MS" pitchFamily="66" charset="0"/>
                <a:ea typeface="楷体_GB2312" pitchFamily="49" charset="-122"/>
              </a:rPr>
              <a:t>中国革命分两步走：</a:t>
            </a:r>
          </a:p>
          <a:p>
            <a:pPr marL="342900" indent="-342900">
              <a:buClrTx/>
              <a:buFontTx/>
              <a:buNone/>
            </a:pPr>
            <a:endParaRPr lang="zh-CN" altLang="en-US" sz="4000" b="0" dirty="0">
              <a:latin typeface="Comic Sans MS" pitchFamily="66" charset="0"/>
              <a:ea typeface="楷体_GB2312" pitchFamily="49" charset="-122"/>
            </a:endParaRPr>
          </a:p>
          <a:p>
            <a:pPr marL="342900" indent="-342900">
              <a:buClrTx/>
              <a:buFontTx/>
              <a:buNone/>
            </a:pPr>
            <a:r>
              <a:rPr lang="zh-CN" altLang="en-US" sz="3200" b="0" dirty="0">
                <a:latin typeface="Comic Sans MS" pitchFamily="66" charset="0"/>
                <a:ea typeface="楷体_GB2312" pitchFamily="49" charset="-122"/>
              </a:rPr>
              <a:t>   第一步：完成新民主主义革命，改变中国的半殖民地半封建状态</a:t>
            </a:r>
          </a:p>
          <a:p>
            <a:pPr marL="342900" indent="-342900">
              <a:buClrTx/>
              <a:buFontTx/>
              <a:buNone/>
            </a:pPr>
            <a:r>
              <a:rPr lang="zh-CN" altLang="en-US" sz="3200" b="0" dirty="0">
                <a:latin typeface="Comic Sans MS" pitchFamily="66" charset="0"/>
                <a:ea typeface="楷体_GB2312" pitchFamily="49" charset="-122"/>
              </a:rPr>
              <a:t>   第二步：继续向前推进革命，经过</a:t>
            </a:r>
            <a:r>
              <a:rPr lang="zh-CN" altLang="en-US" sz="3200" dirty="0">
                <a:latin typeface="Comic Sans MS" pitchFamily="66" charset="0"/>
                <a:ea typeface="楷体_GB2312" pitchFamily="49" charset="-122"/>
              </a:rPr>
              <a:t>社会主义革命</a:t>
            </a:r>
            <a:r>
              <a:rPr lang="zh-CN" altLang="en-US" sz="3200" b="0" dirty="0">
                <a:latin typeface="Comic Sans MS" pitchFamily="66" charset="0"/>
                <a:ea typeface="楷体_GB2312" pitchFamily="49" charset="-122"/>
              </a:rPr>
              <a:t>使中国进入社会主义社会。</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457200" y="2647950"/>
            <a:ext cx="8229600" cy="3676650"/>
          </a:xfrm>
        </p:spPr>
        <p:txBody>
          <a:bodyPr/>
          <a:lstStyle/>
          <a:p>
            <a:pPr eaLnBrk="1" hangingPunct="1">
              <a:buFont typeface="Wingdings" pitchFamily="2" charset="2"/>
              <a:buNone/>
            </a:pPr>
            <a:r>
              <a:rPr lang="zh-CN" altLang="en-US" sz="3600" dirty="0" smtClean="0">
                <a:ea typeface="宋体" charset="-122"/>
              </a:rPr>
              <a:t>        新民主主义社会不是一个独立的社会形态，而是由新民主主义到社会主义转变的过渡性的社会形态。</a:t>
            </a:r>
          </a:p>
          <a:p>
            <a:pPr eaLnBrk="1" hangingPunct="1">
              <a:buFont typeface="Wingdings" pitchFamily="2" charset="2"/>
              <a:buNone/>
            </a:pPr>
            <a:endParaRPr lang="zh-CN" altLang="en-US" sz="3600" dirty="0" smtClean="0">
              <a:ea typeface="宋体" charset="-122"/>
            </a:endParaRPr>
          </a:p>
        </p:txBody>
      </p:sp>
      <p:grpSp>
        <p:nvGrpSpPr>
          <p:cNvPr id="2" name="Group 20"/>
          <p:cNvGrpSpPr>
            <a:grpSpLocks/>
          </p:cNvGrpSpPr>
          <p:nvPr/>
        </p:nvGrpSpPr>
        <p:grpSpPr bwMode="auto">
          <a:xfrm>
            <a:off x="0" y="6521450"/>
            <a:ext cx="9144000" cy="152400"/>
            <a:chOff x="0" y="2832"/>
            <a:chExt cx="5760" cy="96"/>
          </a:xfrm>
        </p:grpSpPr>
        <p:sp>
          <p:nvSpPr>
            <p:cNvPr id="24582" name="Line 21"/>
            <p:cNvSpPr>
              <a:spLocks noChangeShapeType="1"/>
            </p:cNvSpPr>
            <p:nvPr/>
          </p:nvSpPr>
          <p:spPr bwMode="auto">
            <a:xfrm>
              <a:off x="0" y="2832"/>
              <a:ext cx="5760" cy="0"/>
            </a:xfrm>
            <a:prstGeom prst="line">
              <a:avLst/>
            </a:prstGeom>
            <a:noFill/>
            <a:ln w="38100">
              <a:solidFill>
                <a:schemeClr val="accent1"/>
              </a:solidFill>
              <a:round/>
              <a:headEnd/>
              <a:tailEnd/>
            </a:ln>
          </p:spPr>
          <p:txBody>
            <a:bodyPr/>
            <a:lstStyle/>
            <a:p>
              <a:endParaRPr lang="zh-CN" altLang="en-US"/>
            </a:p>
          </p:txBody>
        </p:sp>
        <p:sp>
          <p:nvSpPr>
            <p:cNvPr id="24583" name="Line 22"/>
            <p:cNvSpPr>
              <a:spLocks noChangeShapeType="1"/>
            </p:cNvSpPr>
            <p:nvPr/>
          </p:nvSpPr>
          <p:spPr bwMode="auto">
            <a:xfrm>
              <a:off x="0" y="2928"/>
              <a:ext cx="5760" cy="0"/>
            </a:xfrm>
            <a:prstGeom prst="line">
              <a:avLst/>
            </a:prstGeom>
            <a:noFill/>
            <a:ln w="38100">
              <a:solidFill>
                <a:schemeClr val="accent1"/>
              </a:solidFill>
              <a:round/>
              <a:headEnd/>
              <a:tailEnd/>
            </a:ln>
          </p:spPr>
          <p:txBody>
            <a:bodyPr/>
            <a:lstStyle/>
            <a:p>
              <a:endParaRPr lang="zh-CN" altLang="en-US"/>
            </a:p>
          </p:txBody>
        </p:sp>
      </p:grpSp>
      <p:sp>
        <p:nvSpPr>
          <p:cNvPr id="24580" name="Rectangle 30"/>
          <p:cNvSpPr>
            <a:spLocks noChangeArrowheads="1"/>
          </p:cNvSpPr>
          <p:nvPr/>
        </p:nvSpPr>
        <p:spPr bwMode="auto">
          <a:xfrm>
            <a:off x="673100" y="1549400"/>
            <a:ext cx="5780750" cy="584775"/>
          </a:xfrm>
          <a:prstGeom prst="rect">
            <a:avLst/>
          </a:prstGeom>
          <a:noFill/>
          <a:ln w="9525">
            <a:noFill/>
            <a:miter lim="800000"/>
            <a:headEnd/>
            <a:tailEnd/>
          </a:ln>
        </p:spPr>
        <p:txBody>
          <a:bodyPr wrap="none">
            <a:spAutoFit/>
          </a:bodyPr>
          <a:lstStyle/>
          <a:p>
            <a:pPr marL="342900" indent="-342900">
              <a:lnSpc>
                <a:spcPct val="100000"/>
              </a:lnSpc>
            </a:pPr>
            <a:r>
              <a:rPr lang="zh-CN" altLang="en-US" sz="3200" dirty="0" smtClean="0">
                <a:latin typeface="Verdana" pitchFamily="34" charset="0"/>
              </a:rPr>
              <a:t>（</a:t>
            </a:r>
            <a:r>
              <a:rPr lang="en-US" altLang="zh-CN" sz="3200" dirty="0" smtClean="0">
                <a:latin typeface="Verdana" pitchFamily="34" charset="0"/>
              </a:rPr>
              <a:t>1</a:t>
            </a:r>
            <a:r>
              <a:rPr lang="zh-CN" altLang="en-US" sz="3200" dirty="0" smtClean="0">
                <a:latin typeface="Verdana" pitchFamily="34" charset="0"/>
              </a:rPr>
              <a:t>）新民主主义</a:t>
            </a:r>
            <a:r>
              <a:rPr lang="zh-CN" altLang="en-US" sz="3200" dirty="0">
                <a:latin typeface="Verdana" pitchFamily="34" charset="0"/>
              </a:rPr>
              <a:t>社会的性质：</a:t>
            </a:r>
          </a:p>
        </p:txBody>
      </p:sp>
      <p:sp>
        <p:nvSpPr>
          <p:cNvPr id="24581" name="Rectangle 2"/>
          <p:cNvSpPr>
            <a:spLocks noChangeArrowheads="1"/>
          </p:cNvSpPr>
          <p:nvPr/>
        </p:nvSpPr>
        <p:spPr bwMode="white">
          <a:xfrm>
            <a:off x="457200" y="703263"/>
            <a:ext cx="8374063" cy="750887"/>
          </a:xfrm>
          <a:prstGeom prst="rect">
            <a:avLst/>
          </a:prstGeom>
          <a:noFill/>
          <a:ln w="9525">
            <a:noFill/>
            <a:miter lim="800000"/>
            <a:headEnd/>
            <a:tailEnd/>
          </a:ln>
        </p:spPr>
        <p:txBody>
          <a:bodyPr anchor="ctr"/>
          <a:lstStyle/>
          <a:p>
            <a:pPr>
              <a:lnSpc>
                <a:spcPct val="100000"/>
              </a:lnSpc>
              <a:spcBef>
                <a:spcPct val="0"/>
              </a:spcBef>
              <a:buClrTx/>
              <a:buFontTx/>
              <a:buNone/>
            </a:pPr>
            <a:r>
              <a:rPr lang="en-US" altLang="zh-CN" sz="3600" dirty="0" smtClean="0">
                <a:latin typeface="Verdana" pitchFamily="34" charset="0"/>
              </a:rPr>
              <a:t>1. </a:t>
            </a:r>
            <a:r>
              <a:rPr lang="zh-CN" altLang="en-US" sz="3600" dirty="0" smtClean="0">
                <a:latin typeface="Verdana" pitchFamily="34" charset="0"/>
              </a:rPr>
              <a:t>新民</a:t>
            </a:r>
            <a:r>
              <a:rPr lang="zh-CN" altLang="en-US" sz="3600" dirty="0">
                <a:latin typeface="Verdana" pitchFamily="34" charset="0"/>
              </a:rPr>
              <a:t>主义社会是一个过渡性的社会</a:t>
            </a:r>
            <a:r>
              <a:rPr lang="zh-CN" altLang="en-US" sz="3600" dirty="0">
                <a:solidFill>
                  <a:srgbClr val="CC0000"/>
                </a:solidFill>
                <a:latin typeface="Verdana" pitchFamily="34" charset="0"/>
              </a:rPr>
              <a:t/>
            </a:r>
            <a:br>
              <a:rPr lang="zh-CN" altLang="en-US" sz="3600" dirty="0">
                <a:solidFill>
                  <a:srgbClr val="CC0000"/>
                </a:solidFill>
                <a:latin typeface="Verdana" pitchFamily="34" charset="0"/>
              </a:rPr>
            </a:br>
            <a:endParaRPr lang="zh-CN" altLang="en-US" sz="3600" dirty="0">
              <a:solidFill>
                <a:srgbClr val="CC0000"/>
              </a:solidFill>
              <a:latin typeface="Verdana" pitchFamily="34" charset="0"/>
            </a:endParaRP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65125" y="244475"/>
            <a:ext cx="7940675" cy="944563"/>
          </a:xfrm>
        </p:spPr>
        <p:txBody>
          <a:bodyPr rtlCol="0">
            <a:normAutofit fontScale="90000"/>
          </a:bodyPr>
          <a:lstStyle/>
          <a:p>
            <a:pPr eaLnBrk="1" fontAlgn="auto" hangingPunct="1">
              <a:spcAft>
                <a:spcPts val="0"/>
              </a:spcAft>
              <a:defRPr/>
            </a:pPr>
            <a:r>
              <a:rPr lang="zh-CN" altLang="en-US" sz="2800" smtClean="0">
                <a:ea typeface="宋体" pitchFamily="2" charset="-122"/>
              </a:rPr>
              <a:t/>
            </a:r>
            <a:br>
              <a:rPr lang="zh-CN" altLang="en-US" sz="2800" smtClean="0">
                <a:ea typeface="宋体" pitchFamily="2" charset="-122"/>
              </a:rPr>
            </a:br>
            <a:r>
              <a:rPr lang="en-US" altLang="zh-CN" sz="2800" smtClean="0">
                <a:ea typeface="宋体" pitchFamily="2" charset="-122"/>
              </a:rPr>
              <a:t/>
            </a:r>
            <a:br>
              <a:rPr lang="en-US" altLang="zh-CN" sz="2800" smtClean="0">
                <a:ea typeface="宋体" pitchFamily="2" charset="-122"/>
              </a:rPr>
            </a:br>
            <a:endParaRPr lang="zh-CN" altLang="en-US" sz="2800" smtClean="0">
              <a:ea typeface="宋体" pitchFamily="2" charset="-122"/>
            </a:endParaRPr>
          </a:p>
        </p:txBody>
      </p:sp>
      <p:sp>
        <p:nvSpPr>
          <p:cNvPr id="106499" name="Rectangle 3"/>
          <p:cNvSpPr>
            <a:spLocks noGrp="1" noChangeArrowheads="1"/>
          </p:cNvSpPr>
          <p:nvPr>
            <p:ph idx="1"/>
          </p:nvPr>
        </p:nvSpPr>
        <p:spPr>
          <a:xfrm>
            <a:off x="457200" y="782638"/>
            <a:ext cx="8229600" cy="5541962"/>
          </a:xfrm>
        </p:spPr>
        <p:txBody>
          <a:bodyPr rtlCol="0">
            <a:normAutofit fontScale="92500" lnSpcReduction="10000"/>
          </a:bodyPr>
          <a:lstStyle/>
          <a:p>
            <a:pPr eaLnBrk="1" fontAlgn="auto" hangingPunct="1">
              <a:lnSpc>
                <a:spcPct val="80000"/>
              </a:lnSpc>
              <a:spcAft>
                <a:spcPts val="0"/>
              </a:spcAft>
              <a:buFont typeface="Wingdings" pitchFamily="2" charset="2"/>
              <a:buNone/>
              <a:defRPr/>
            </a:pPr>
            <a:endParaRPr lang="zh-CN" altLang="en-US" sz="2400" dirty="0" smtClean="0">
              <a:ea typeface="宋体" pitchFamily="2" charset="-122"/>
            </a:endParaRPr>
          </a:p>
          <a:p>
            <a:pPr eaLnBrk="1" fontAlgn="auto" hangingPunct="1">
              <a:lnSpc>
                <a:spcPct val="80000"/>
              </a:lnSpc>
              <a:spcAft>
                <a:spcPts val="0"/>
              </a:spcAft>
              <a:buFont typeface="Wingdings" pitchFamily="2" charset="2"/>
              <a:buNone/>
              <a:defRPr/>
            </a:pPr>
            <a:r>
              <a:rPr lang="zh-CN" altLang="en-US" sz="2400" dirty="0" smtClean="0">
                <a:solidFill>
                  <a:srgbClr val="000000"/>
                </a:solidFill>
                <a:ea typeface="隶书" pitchFamily="49" charset="-122"/>
              </a:rPr>
              <a:t>         </a:t>
            </a:r>
            <a:r>
              <a:rPr lang="zh-CN" altLang="en-US" dirty="0" smtClean="0">
                <a:ea typeface="隶书" pitchFamily="49" charset="-122"/>
              </a:rPr>
              <a:t>既有社会主义因素，又有资本主义因素，但社会主义因素起领导作用。其发展趋势是社会主义因素日益增长，最终取代资本主义因素，而完成向社会主义的过渡。</a:t>
            </a:r>
          </a:p>
          <a:p>
            <a:pPr eaLnBrk="1" fontAlgn="auto" hangingPunct="1">
              <a:lnSpc>
                <a:spcPct val="80000"/>
              </a:lnSpc>
              <a:spcAft>
                <a:spcPts val="0"/>
              </a:spcAft>
              <a:buFont typeface="Wingdings" pitchFamily="2" charset="2"/>
              <a:buChar char="Ø"/>
              <a:defRPr/>
            </a:pPr>
            <a:r>
              <a:rPr lang="zh-CN" altLang="en-US" dirty="0" smtClean="0">
                <a:solidFill>
                  <a:srgbClr val="FFC000"/>
                </a:solidFill>
                <a:ea typeface="隶书" pitchFamily="49" charset="-122"/>
              </a:rPr>
              <a:t>经济形态上，</a:t>
            </a:r>
            <a:r>
              <a:rPr lang="zh-CN" altLang="en-US" dirty="0" smtClean="0">
                <a:ea typeface="隶书" pitchFamily="49" charset="-122"/>
              </a:rPr>
              <a:t>是一个相对独立的社会经济形态，一种多元的经济结构，社会主义因素与资本主义因素及个体经济同时并存。</a:t>
            </a:r>
          </a:p>
          <a:p>
            <a:pPr eaLnBrk="1" fontAlgn="auto" hangingPunct="1">
              <a:lnSpc>
                <a:spcPct val="80000"/>
              </a:lnSpc>
              <a:spcAft>
                <a:spcPts val="0"/>
              </a:spcAft>
              <a:buFont typeface="Wingdings" pitchFamily="2" charset="2"/>
              <a:buChar char="Ø"/>
              <a:defRPr/>
            </a:pPr>
            <a:r>
              <a:rPr lang="zh-CN" altLang="en-US" dirty="0" smtClean="0">
                <a:solidFill>
                  <a:srgbClr val="FFC000"/>
                </a:solidFill>
                <a:ea typeface="隶书" pitchFamily="49" charset="-122"/>
              </a:rPr>
              <a:t>在政治形态上，</a:t>
            </a:r>
            <a:r>
              <a:rPr lang="zh-CN" altLang="en-US" dirty="0" smtClean="0">
                <a:ea typeface="隶书" pitchFamily="49" charset="-122"/>
              </a:rPr>
              <a:t>新民主主义的政治也是多元的，它不是一个阶级的专政，而是几个革命阶级的联合专政。同样也是社会主义因素与资本主义因素并存，而社会主义因素（无产阶级的领导）占主导地位。</a:t>
            </a:r>
          </a:p>
          <a:p>
            <a:pPr eaLnBrk="1" fontAlgn="auto" hangingPunct="1">
              <a:lnSpc>
                <a:spcPct val="80000"/>
              </a:lnSpc>
              <a:spcAft>
                <a:spcPts val="0"/>
              </a:spcAft>
              <a:buFont typeface="Wingdings" pitchFamily="2" charset="2"/>
              <a:buChar char="Ø"/>
              <a:defRPr/>
            </a:pPr>
            <a:r>
              <a:rPr lang="zh-CN" altLang="en-US" dirty="0" smtClean="0">
                <a:solidFill>
                  <a:srgbClr val="FFC000"/>
                </a:solidFill>
                <a:ea typeface="隶书" pitchFamily="49" charset="-122"/>
              </a:rPr>
              <a:t>在思想文化形态上，</a:t>
            </a:r>
            <a:r>
              <a:rPr lang="zh-CN" altLang="en-US" dirty="0" smtClean="0">
                <a:ea typeface="隶书" pitchFamily="49" charset="-122"/>
              </a:rPr>
              <a:t>是以马克思主义、毛泽东思想为指导的民族的、科学的和大众的文化。</a:t>
            </a:r>
          </a:p>
          <a:p>
            <a:pPr eaLnBrk="1" fontAlgn="auto" hangingPunct="1">
              <a:lnSpc>
                <a:spcPct val="80000"/>
              </a:lnSpc>
              <a:spcAft>
                <a:spcPts val="0"/>
              </a:spcAft>
              <a:buFont typeface="Wingdings 2"/>
              <a:buChar char="ß"/>
              <a:defRPr/>
            </a:pPr>
            <a:endParaRPr lang="zh-CN" altLang="en-US" dirty="0" smtClean="0">
              <a:ea typeface="隶书" pitchFamily="49" charset="-122"/>
            </a:endParaRPr>
          </a:p>
        </p:txBody>
      </p:sp>
      <p:sp>
        <p:nvSpPr>
          <p:cNvPr id="25604" name="Rectangle 6"/>
          <p:cNvSpPr>
            <a:spLocks noChangeArrowheads="1"/>
          </p:cNvSpPr>
          <p:nvPr/>
        </p:nvSpPr>
        <p:spPr bwMode="auto">
          <a:xfrm>
            <a:off x="854075" y="382588"/>
            <a:ext cx="6601487" cy="584775"/>
          </a:xfrm>
          <a:prstGeom prst="rect">
            <a:avLst/>
          </a:prstGeom>
          <a:noFill/>
          <a:ln w="9525">
            <a:noFill/>
            <a:miter lim="800000"/>
            <a:headEnd/>
            <a:tailEnd/>
          </a:ln>
        </p:spPr>
        <p:txBody>
          <a:bodyPr wrap="none">
            <a:spAutoFit/>
          </a:bodyPr>
          <a:lstStyle/>
          <a:p>
            <a:pPr marL="342900" indent="-342900">
              <a:lnSpc>
                <a:spcPct val="100000"/>
              </a:lnSpc>
            </a:pPr>
            <a:r>
              <a:rPr lang="zh-CN" altLang="en-US" sz="3200" dirty="0" smtClean="0">
                <a:latin typeface="Verdana" pitchFamily="34" charset="0"/>
              </a:rPr>
              <a:t>（</a:t>
            </a:r>
            <a:r>
              <a:rPr lang="en-US" altLang="zh-CN" sz="3200" dirty="0" smtClean="0">
                <a:latin typeface="Verdana" pitchFamily="34" charset="0"/>
              </a:rPr>
              <a:t>2</a:t>
            </a:r>
            <a:r>
              <a:rPr lang="zh-CN" altLang="en-US" sz="3200" dirty="0" smtClean="0">
                <a:latin typeface="Verdana" pitchFamily="34" charset="0"/>
              </a:rPr>
              <a:t>）新民主主义</a:t>
            </a:r>
            <a:r>
              <a:rPr lang="zh-CN" altLang="en-US" sz="3200" dirty="0">
                <a:latin typeface="Verdana" pitchFamily="34" charset="0"/>
              </a:rPr>
              <a:t>社会的基本特征：</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6499">
                                            <p:txEl>
                                              <p:pRg st="1" end="1"/>
                                            </p:txEl>
                                          </p:spTgt>
                                        </p:tgtEl>
                                        <p:attrNameLst>
                                          <p:attrName>style.visibility</p:attrName>
                                        </p:attrNameLst>
                                      </p:cBhvr>
                                      <p:to>
                                        <p:strVal val="visible"/>
                                      </p:to>
                                    </p:set>
                                    <p:anim calcmode="lin" valueType="num">
                                      <p:cBhvr>
                                        <p:cTn id="7" dur="1000" fill="hold"/>
                                        <p:tgtEl>
                                          <p:spTgt spid="106499">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106499">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06499">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6499">
                                            <p:txEl>
                                              <p:pRg st="2" end="2"/>
                                            </p:txEl>
                                          </p:spTgt>
                                        </p:tgtEl>
                                        <p:attrNameLst>
                                          <p:attrName>style.visibility</p:attrName>
                                        </p:attrNameLst>
                                      </p:cBhvr>
                                      <p:to>
                                        <p:strVal val="visible"/>
                                      </p:to>
                                    </p:set>
                                    <p:anim calcmode="discrete" valueType="clr">
                                      <p:cBhvr override="childStyle">
                                        <p:cTn id="14" dur="80"/>
                                        <p:tgtEl>
                                          <p:spTgt spid="10649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6499">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106499">
                                            <p:txEl>
                                              <p:pRg st="2" end="2"/>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6499">
                                            <p:txEl>
                                              <p:pRg st="3" end="3"/>
                                            </p:txEl>
                                          </p:spTgt>
                                        </p:tgtEl>
                                        <p:attrNameLst>
                                          <p:attrName>style.visibility</p:attrName>
                                        </p:attrNameLst>
                                      </p:cBhvr>
                                      <p:to>
                                        <p:strVal val="visible"/>
                                      </p:to>
                                    </p:set>
                                    <p:anim calcmode="discrete" valueType="clr">
                                      <p:cBhvr override="childStyle">
                                        <p:cTn id="21" dur="80"/>
                                        <p:tgtEl>
                                          <p:spTgt spid="10649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6499">
                                            <p:txEl>
                                              <p:pRg st="3" end="3"/>
                                            </p:txEl>
                                          </p:spTgt>
                                        </p:tgtEl>
                                        <p:attrNameLst>
                                          <p:attrName>fillcolor</p:attrName>
                                        </p:attrNameLst>
                                      </p:cBhvr>
                                      <p:tavLst>
                                        <p:tav tm="0">
                                          <p:val>
                                            <p:clrVal>
                                              <a:schemeClr val="accent2"/>
                                            </p:clrVal>
                                          </p:val>
                                        </p:tav>
                                        <p:tav tm="50000">
                                          <p:val>
                                            <p:clrVal>
                                              <a:schemeClr val="hlink"/>
                                            </p:clrVal>
                                          </p:val>
                                        </p:tav>
                                      </p:tavLst>
                                    </p:anim>
                                    <p:set>
                                      <p:cBhvr>
                                        <p:cTn id="23" dur="80"/>
                                        <p:tgtEl>
                                          <p:spTgt spid="106499">
                                            <p:txEl>
                                              <p:pRg st="3" end="3"/>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06499">
                                            <p:txEl>
                                              <p:pRg st="4" end="4"/>
                                            </p:txEl>
                                          </p:spTgt>
                                        </p:tgtEl>
                                        <p:attrNameLst>
                                          <p:attrName>style.visibility</p:attrName>
                                        </p:attrNameLst>
                                      </p:cBhvr>
                                      <p:to>
                                        <p:strVal val="visible"/>
                                      </p:to>
                                    </p:set>
                                    <p:anim calcmode="discrete" valueType="clr">
                                      <p:cBhvr override="childStyle">
                                        <p:cTn id="28" dur="80"/>
                                        <p:tgtEl>
                                          <p:spTgt spid="10649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6499">
                                            <p:txEl>
                                              <p:pRg st="4" end="4"/>
                                            </p:txEl>
                                          </p:spTgt>
                                        </p:tgtEl>
                                        <p:attrNameLst>
                                          <p:attrName>fillcolor</p:attrName>
                                        </p:attrNameLst>
                                      </p:cBhvr>
                                      <p:tavLst>
                                        <p:tav tm="0">
                                          <p:val>
                                            <p:clrVal>
                                              <a:schemeClr val="accent2"/>
                                            </p:clrVal>
                                          </p:val>
                                        </p:tav>
                                        <p:tav tm="50000">
                                          <p:val>
                                            <p:clrVal>
                                              <a:schemeClr val="hlink"/>
                                            </p:clrVal>
                                          </p:val>
                                        </p:tav>
                                      </p:tavLst>
                                    </p:anim>
                                    <p:set>
                                      <p:cBhvr>
                                        <p:cTn id="30" dur="80"/>
                                        <p:tgtEl>
                                          <p:spTgt spid="10649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31825" y="352425"/>
            <a:ext cx="7848600" cy="609600"/>
          </a:xfrm>
        </p:spPr>
        <p:txBody>
          <a:bodyPr/>
          <a:lstStyle/>
          <a:p>
            <a:pPr eaLnBrk="1" hangingPunct="1"/>
            <a:r>
              <a:rPr lang="zh-CN" altLang="en-US" sz="2800" dirty="0" smtClean="0">
                <a:solidFill>
                  <a:schemeClr val="tx1"/>
                </a:solidFill>
                <a:ea typeface="宋体" charset="-122"/>
              </a:rPr>
              <a:t>新民主主义社会的主要经济成分与基本阶级力量</a:t>
            </a:r>
          </a:p>
        </p:txBody>
      </p:sp>
      <p:sp>
        <p:nvSpPr>
          <p:cNvPr id="107524" name="Text Box 4"/>
          <p:cNvSpPr txBox="1">
            <a:spLocks noChangeArrowheads="1"/>
          </p:cNvSpPr>
          <p:nvPr/>
        </p:nvSpPr>
        <p:spPr bwMode="auto">
          <a:xfrm>
            <a:off x="3219450" y="1660525"/>
            <a:ext cx="2530475" cy="476250"/>
          </a:xfrm>
          <a:prstGeom prst="rect">
            <a:avLst/>
          </a:prstGeom>
          <a:solidFill>
            <a:schemeClr val="tx1"/>
          </a:solidFill>
          <a:ln w="9525">
            <a:noFill/>
            <a:miter lim="800000"/>
            <a:headEnd/>
            <a:tailEnd/>
          </a:ln>
        </p:spPr>
        <p:txBody>
          <a:bodyPr>
            <a:spAutoFit/>
          </a:bodyPr>
          <a:lstStyle/>
          <a:p>
            <a:pPr marL="342900" indent="-342900">
              <a:spcBef>
                <a:spcPct val="50000"/>
              </a:spcBef>
            </a:pPr>
            <a:r>
              <a:rPr lang="zh-CN" altLang="en-US" dirty="0">
                <a:solidFill>
                  <a:schemeClr val="bg1"/>
                </a:solidFill>
              </a:rPr>
              <a:t>社会主义经济</a:t>
            </a:r>
          </a:p>
        </p:txBody>
      </p:sp>
      <p:sp>
        <p:nvSpPr>
          <p:cNvPr id="107525" name="Text Box 5"/>
          <p:cNvSpPr txBox="1">
            <a:spLocks noChangeArrowheads="1"/>
          </p:cNvSpPr>
          <p:nvPr/>
        </p:nvSpPr>
        <p:spPr bwMode="auto">
          <a:xfrm>
            <a:off x="3481388" y="3159125"/>
            <a:ext cx="2087562" cy="476250"/>
          </a:xfrm>
          <a:prstGeom prst="rect">
            <a:avLst/>
          </a:prstGeom>
          <a:solidFill>
            <a:schemeClr val="tx1"/>
          </a:solidFill>
          <a:ln w="9525">
            <a:noFill/>
            <a:miter lim="800000"/>
            <a:headEnd/>
            <a:tailEnd/>
          </a:ln>
        </p:spPr>
        <p:txBody>
          <a:bodyPr>
            <a:spAutoFit/>
          </a:bodyPr>
          <a:lstStyle/>
          <a:p>
            <a:pPr marL="342900" indent="-342900">
              <a:spcBef>
                <a:spcPct val="50000"/>
              </a:spcBef>
            </a:pPr>
            <a:r>
              <a:rPr lang="zh-CN" altLang="en-US">
                <a:solidFill>
                  <a:schemeClr val="bg1"/>
                </a:solidFill>
              </a:rPr>
              <a:t>个体经济</a:t>
            </a:r>
          </a:p>
        </p:txBody>
      </p:sp>
      <p:sp>
        <p:nvSpPr>
          <p:cNvPr id="107526" name="Text Box 6"/>
          <p:cNvSpPr txBox="1">
            <a:spLocks noChangeArrowheads="1"/>
          </p:cNvSpPr>
          <p:nvPr/>
        </p:nvSpPr>
        <p:spPr bwMode="auto">
          <a:xfrm>
            <a:off x="3260725" y="5092700"/>
            <a:ext cx="2408238" cy="476250"/>
          </a:xfrm>
          <a:prstGeom prst="rect">
            <a:avLst/>
          </a:prstGeom>
          <a:solidFill>
            <a:schemeClr val="tx1"/>
          </a:solidFill>
          <a:ln w="9525">
            <a:noFill/>
            <a:miter lim="800000"/>
            <a:headEnd/>
            <a:tailEnd/>
          </a:ln>
        </p:spPr>
        <p:txBody>
          <a:bodyPr>
            <a:spAutoFit/>
          </a:bodyPr>
          <a:lstStyle/>
          <a:p>
            <a:pPr marL="342900" indent="-342900">
              <a:spcBef>
                <a:spcPct val="50000"/>
              </a:spcBef>
            </a:pPr>
            <a:r>
              <a:rPr lang="zh-CN" altLang="en-US">
                <a:solidFill>
                  <a:schemeClr val="bg1"/>
                </a:solidFill>
              </a:rPr>
              <a:t>资本主义经济</a:t>
            </a:r>
          </a:p>
        </p:txBody>
      </p:sp>
      <p:sp>
        <p:nvSpPr>
          <p:cNvPr id="26630" name="Line 7"/>
          <p:cNvSpPr>
            <a:spLocks noChangeShapeType="1"/>
          </p:cNvSpPr>
          <p:nvPr/>
        </p:nvSpPr>
        <p:spPr bwMode="auto">
          <a:xfrm flipV="1">
            <a:off x="3421063" y="1905000"/>
            <a:ext cx="1919287" cy="15875"/>
          </a:xfrm>
          <a:prstGeom prst="line">
            <a:avLst/>
          </a:prstGeom>
          <a:noFill/>
          <a:ln w="9525">
            <a:noFill/>
            <a:round/>
            <a:headEnd/>
            <a:tailEnd type="triangle" w="med" len="med"/>
          </a:ln>
        </p:spPr>
        <p:txBody>
          <a:bodyPr/>
          <a:lstStyle/>
          <a:p>
            <a:endParaRPr lang="zh-CN" altLang="en-US"/>
          </a:p>
        </p:txBody>
      </p:sp>
      <p:sp>
        <p:nvSpPr>
          <p:cNvPr id="107528" name="Line 8"/>
          <p:cNvSpPr>
            <a:spLocks noChangeShapeType="1"/>
          </p:cNvSpPr>
          <p:nvPr/>
        </p:nvSpPr>
        <p:spPr bwMode="auto">
          <a:xfrm>
            <a:off x="3497263" y="1935163"/>
            <a:ext cx="1981200" cy="15875"/>
          </a:xfrm>
          <a:prstGeom prst="line">
            <a:avLst/>
          </a:prstGeom>
          <a:noFill/>
          <a:ln w="9525">
            <a:noFill/>
            <a:round/>
            <a:headEnd/>
            <a:tailEnd type="triangle" w="med" len="med"/>
          </a:ln>
        </p:spPr>
        <p:txBody>
          <a:bodyPr/>
          <a:lstStyle/>
          <a:p>
            <a:endParaRPr lang="zh-CN" altLang="en-US"/>
          </a:p>
        </p:txBody>
      </p:sp>
      <p:sp>
        <p:nvSpPr>
          <p:cNvPr id="107531" name="Text Box 11"/>
          <p:cNvSpPr txBox="1">
            <a:spLocks noChangeArrowheads="1"/>
          </p:cNvSpPr>
          <p:nvPr/>
        </p:nvSpPr>
        <p:spPr bwMode="auto">
          <a:xfrm>
            <a:off x="6692900" y="1709738"/>
            <a:ext cx="1798638" cy="476250"/>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工人阶级</a:t>
            </a:r>
          </a:p>
        </p:txBody>
      </p:sp>
      <p:sp>
        <p:nvSpPr>
          <p:cNvPr id="107532" name="Text Box 12"/>
          <p:cNvSpPr txBox="1">
            <a:spLocks noChangeArrowheads="1"/>
          </p:cNvSpPr>
          <p:nvPr/>
        </p:nvSpPr>
        <p:spPr bwMode="auto">
          <a:xfrm>
            <a:off x="6554788" y="3011488"/>
            <a:ext cx="1766887" cy="476250"/>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农民阶级</a:t>
            </a:r>
          </a:p>
        </p:txBody>
      </p:sp>
      <p:sp>
        <p:nvSpPr>
          <p:cNvPr id="107533" name="Text Box 13"/>
          <p:cNvSpPr txBox="1">
            <a:spLocks noChangeArrowheads="1"/>
          </p:cNvSpPr>
          <p:nvPr/>
        </p:nvSpPr>
        <p:spPr bwMode="auto">
          <a:xfrm>
            <a:off x="6653213" y="5210175"/>
            <a:ext cx="1738312" cy="476250"/>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资产阶级</a:t>
            </a:r>
          </a:p>
        </p:txBody>
      </p:sp>
      <p:sp>
        <p:nvSpPr>
          <p:cNvPr id="107534" name="Text Box 14"/>
          <p:cNvSpPr txBox="1">
            <a:spLocks noChangeArrowheads="1"/>
          </p:cNvSpPr>
          <p:nvPr/>
        </p:nvSpPr>
        <p:spPr bwMode="auto">
          <a:xfrm>
            <a:off x="508000" y="1217613"/>
            <a:ext cx="1844675" cy="476250"/>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dirty="0"/>
              <a:t>国营经济</a:t>
            </a:r>
          </a:p>
        </p:txBody>
      </p:sp>
      <p:sp>
        <p:nvSpPr>
          <p:cNvPr id="107535" name="Text Box 15"/>
          <p:cNvSpPr txBox="1">
            <a:spLocks noChangeArrowheads="1"/>
          </p:cNvSpPr>
          <p:nvPr/>
        </p:nvSpPr>
        <p:spPr bwMode="auto">
          <a:xfrm>
            <a:off x="467544" y="1916832"/>
            <a:ext cx="2073275" cy="369332"/>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合作社经济</a:t>
            </a:r>
          </a:p>
        </p:txBody>
      </p:sp>
      <p:sp>
        <p:nvSpPr>
          <p:cNvPr id="107536" name="Text Box 16"/>
          <p:cNvSpPr txBox="1">
            <a:spLocks noChangeArrowheads="1"/>
          </p:cNvSpPr>
          <p:nvPr/>
        </p:nvSpPr>
        <p:spPr bwMode="auto">
          <a:xfrm>
            <a:off x="467544" y="2852936"/>
            <a:ext cx="2378075" cy="1074738"/>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农民和手工业</a:t>
            </a:r>
          </a:p>
          <a:p>
            <a:pPr marL="342900" indent="-342900">
              <a:spcBef>
                <a:spcPct val="50000"/>
              </a:spcBef>
            </a:pPr>
            <a:r>
              <a:rPr lang="zh-CN" altLang="en-US"/>
              <a:t>者的个体经济</a:t>
            </a:r>
          </a:p>
        </p:txBody>
      </p:sp>
      <p:sp>
        <p:nvSpPr>
          <p:cNvPr id="107537" name="Text Box 17"/>
          <p:cNvSpPr txBox="1">
            <a:spLocks noChangeArrowheads="1"/>
          </p:cNvSpPr>
          <p:nvPr/>
        </p:nvSpPr>
        <p:spPr bwMode="auto">
          <a:xfrm>
            <a:off x="681038" y="4127500"/>
            <a:ext cx="1809750" cy="1074738"/>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私人资本</a:t>
            </a:r>
          </a:p>
          <a:p>
            <a:pPr marL="342900" indent="-342900">
              <a:spcBef>
                <a:spcPct val="50000"/>
              </a:spcBef>
            </a:pPr>
            <a:r>
              <a:rPr lang="zh-CN" altLang="en-US"/>
              <a:t>主义经济</a:t>
            </a:r>
          </a:p>
        </p:txBody>
      </p:sp>
      <p:sp>
        <p:nvSpPr>
          <p:cNvPr id="107538" name="Text Box 18"/>
          <p:cNvSpPr txBox="1">
            <a:spLocks noChangeArrowheads="1"/>
          </p:cNvSpPr>
          <p:nvPr/>
        </p:nvSpPr>
        <p:spPr bwMode="auto">
          <a:xfrm>
            <a:off x="684213" y="5294313"/>
            <a:ext cx="1812925" cy="1074737"/>
          </a:xfrm>
          <a:prstGeom prst="rect">
            <a:avLst/>
          </a:prstGeom>
          <a:solidFill>
            <a:schemeClr val="folHlink"/>
          </a:solidFill>
          <a:ln w="9525">
            <a:noFill/>
            <a:miter lim="800000"/>
            <a:headEnd/>
            <a:tailEnd/>
          </a:ln>
        </p:spPr>
        <p:txBody>
          <a:bodyPr>
            <a:spAutoFit/>
          </a:bodyPr>
          <a:lstStyle/>
          <a:p>
            <a:pPr marL="342900" indent="-342900">
              <a:spcBef>
                <a:spcPct val="50000"/>
              </a:spcBef>
            </a:pPr>
            <a:r>
              <a:rPr lang="zh-CN" altLang="en-US"/>
              <a:t>国家资本</a:t>
            </a:r>
          </a:p>
          <a:p>
            <a:pPr marL="342900" indent="-342900">
              <a:spcBef>
                <a:spcPct val="50000"/>
              </a:spcBef>
            </a:pPr>
            <a:r>
              <a:rPr lang="zh-CN" altLang="en-US"/>
              <a:t>主义经济</a:t>
            </a:r>
          </a:p>
        </p:txBody>
      </p:sp>
      <p:sp>
        <p:nvSpPr>
          <p:cNvPr id="107542" name="Line 22"/>
          <p:cNvSpPr>
            <a:spLocks noChangeShapeType="1"/>
          </p:cNvSpPr>
          <p:nvPr/>
        </p:nvSpPr>
        <p:spPr bwMode="auto">
          <a:xfrm>
            <a:off x="2898775" y="3482975"/>
            <a:ext cx="584200" cy="3175"/>
          </a:xfrm>
          <a:prstGeom prst="line">
            <a:avLst/>
          </a:prstGeom>
          <a:noFill/>
          <a:ln w="9525">
            <a:noFill/>
            <a:round/>
            <a:headEnd/>
            <a:tailEnd type="triangle" w="med" len="med"/>
          </a:ln>
        </p:spPr>
        <p:txBody>
          <a:bodyPr/>
          <a:lstStyle/>
          <a:p>
            <a:endParaRPr lang="zh-CN" altLang="en-US"/>
          </a:p>
        </p:txBody>
      </p:sp>
      <p:sp>
        <p:nvSpPr>
          <p:cNvPr id="107545" name="AutoShape 25"/>
          <p:cNvSpPr>
            <a:spLocks noChangeArrowheads="1"/>
          </p:cNvSpPr>
          <p:nvPr/>
        </p:nvSpPr>
        <p:spPr bwMode="auto">
          <a:xfrm>
            <a:off x="5783263" y="1889125"/>
            <a:ext cx="898525" cy="88900"/>
          </a:xfrm>
          <a:prstGeom prst="notchedRightArrow">
            <a:avLst>
              <a:gd name="adj1" fmla="val 50000"/>
              <a:gd name="adj2" fmla="val 252679"/>
            </a:avLst>
          </a:prstGeom>
          <a:solidFill>
            <a:schemeClr val="tx1"/>
          </a:solidFill>
          <a:ln w="9525">
            <a:noFill/>
            <a:miter lim="800000"/>
            <a:headEnd/>
            <a:tailEnd/>
          </a:ln>
        </p:spPr>
        <p:txBody>
          <a:bodyPr wrap="none" anchor="ctr"/>
          <a:lstStyle/>
          <a:p>
            <a:endParaRPr lang="zh-CN" altLang="en-US" dirty="0"/>
          </a:p>
        </p:txBody>
      </p:sp>
      <p:sp>
        <p:nvSpPr>
          <p:cNvPr id="107546" name="AutoShape 26"/>
          <p:cNvSpPr>
            <a:spLocks noChangeArrowheads="1"/>
          </p:cNvSpPr>
          <p:nvPr/>
        </p:nvSpPr>
        <p:spPr bwMode="auto">
          <a:xfrm>
            <a:off x="5570538" y="3335338"/>
            <a:ext cx="976312" cy="88900"/>
          </a:xfrm>
          <a:prstGeom prst="notchedRightArrow">
            <a:avLst>
              <a:gd name="adj1" fmla="val 50000"/>
              <a:gd name="adj2" fmla="val 274553"/>
            </a:avLst>
          </a:prstGeom>
          <a:solidFill>
            <a:schemeClr val="tx1"/>
          </a:solidFill>
          <a:ln w="9525">
            <a:noFill/>
            <a:miter lim="800000"/>
            <a:headEnd/>
            <a:tailEnd/>
          </a:ln>
        </p:spPr>
        <p:txBody>
          <a:bodyPr wrap="none" anchor="ctr"/>
          <a:lstStyle/>
          <a:p>
            <a:pPr marL="342900" indent="-342900" algn="ctr"/>
            <a:endParaRPr lang="zh-CN" altLang="en-US"/>
          </a:p>
        </p:txBody>
      </p:sp>
      <p:sp>
        <p:nvSpPr>
          <p:cNvPr id="107547" name="AutoShape 27"/>
          <p:cNvSpPr>
            <a:spLocks noChangeArrowheads="1"/>
          </p:cNvSpPr>
          <p:nvPr/>
        </p:nvSpPr>
        <p:spPr bwMode="auto">
          <a:xfrm>
            <a:off x="5840413" y="5399088"/>
            <a:ext cx="701675" cy="88900"/>
          </a:xfrm>
          <a:prstGeom prst="notchedRightArrow">
            <a:avLst>
              <a:gd name="adj1" fmla="val 50000"/>
              <a:gd name="adj2" fmla="val 197321"/>
            </a:avLst>
          </a:prstGeom>
          <a:solidFill>
            <a:schemeClr val="tx1"/>
          </a:solidFill>
          <a:ln w="9525">
            <a:noFill/>
            <a:miter lim="800000"/>
            <a:headEnd/>
            <a:tailEnd/>
          </a:ln>
        </p:spPr>
        <p:txBody>
          <a:bodyPr wrap="none" anchor="ctr"/>
          <a:lstStyle/>
          <a:p>
            <a:endParaRPr lang="zh-CN" altLang="en-US"/>
          </a:p>
        </p:txBody>
      </p:sp>
      <p:sp>
        <p:nvSpPr>
          <p:cNvPr id="107556" name="Line 36"/>
          <p:cNvSpPr>
            <a:spLocks noChangeShapeType="1"/>
          </p:cNvSpPr>
          <p:nvPr/>
        </p:nvSpPr>
        <p:spPr bwMode="auto">
          <a:xfrm flipH="1">
            <a:off x="2444750" y="5761038"/>
            <a:ext cx="1874838" cy="549275"/>
          </a:xfrm>
          <a:prstGeom prst="line">
            <a:avLst/>
          </a:prstGeom>
          <a:noFill/>
          <a:ln w="9525">
            <a:solidFill>
              <a:schemeClr val="bg2"/>
            </a:solidFill>
            <a:round/>
            <a:headEnd/>
            <a:tailEnd type="triangle" w="med" len="med"/>
          </a:ln>
        </p:spPr>
        <p:txBody>
          <a:bodyPr/>
          <a:lstStyle/>
          <a:p>
            <a:endParaRPr lang="zh-CN" altLang="en-US"/>
          </a:p>
        </p:txBody>
      </p:sp>
      <p:sp>
        <p:nvSpPr>
          <p:cNvPr id="30" name="右大括号 29"/>
          <p:cNvSpPr/>
          <p:nvPr/>
        </p:nvSpPr>
        <p:spPr>
          <a:xfrm>
            <a:off x="2771800" y="1340768"/>
            <a:ext cx="227456" cy="914400"/>
          </a:xfrm>
          <a:prstGeom prst="rightBrace">
            <a:avLst>
              <a:gd name="adj1" fmla="val 8333"/>
              <a:gd name="adj2" fmla="val 48077"/>
            </a:avLst>
          </a:prstGeom>
          <a:solidFill>
            <a:schemeClr val="tx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右箭头 30"/>
          <p:cNvSpPr/>
          <p:nvPr/>
        </p:nvSpPr>
        <p:spPr>
          <a:xfrm>
            <a:off x="2915816" y="3140968"/>
            <a:ext cx="576064"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箭头连接符 32"/>
          <p:cNvCxnSpPr/>
          <p:nvPr/>
        </p:nvCxnSpPr>
        <p:spPr>
          <a:xfrm>
            <a:off x="2483768" y="4509120"/>
            <a:ext cx="792088"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107538" idx="3"/>
            <a:endCxn id="107526" idx="1"/>
          </p:cNvCxnSpPr>
          <p:nvPr/>
        </p:nvCxnSpPr>
        <p:spPr>
          <a:xfrm flipV="1">
            <a:off x="2497138" y="5330825"/>
            <a:ext cx="763587" cy="5008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V="1">
            <a:off x="2483768" y="2204864"/>
            <a:ext cx="936104" cy="34563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34"/>
                                        </p:tgtEl>
                                        <p:attrNameLst>
                                          <p:attrName>style.visibility</p:attrName>
                                        </p:attrNameLst>
                                      </p:cBhvr>
                                      <p:to>
                                        <p:strVal val="visible"/>
                                      </p:to>
                                    </p:set>
                                    <p:anim calcmode="lin" valueType="num">
                                      <p:cBhvr additive="base">
                                        <p:cTn id="7" dur="500" fill="hold"/>
                                        <p:tgtEl>
                                          <p:spTgt spid="107534"/>
                                        </p:tgtEl>
                                        <p:attrNameLst>
                                          <p:attrName>ppt_x</p:attrName>
                                        </p:attrNameLst>
                                      </p:cBhvr>
                                      <p:tavLst>
                                        <p:tav tm="0">
                                          <p:val>
                                            <p:strVal val="0-#ppt_w/2"/>
                                          </p:val>
                                        </p:tav>
                                        <p:tav tm="100000">
                                          <p:val>
                                            <p:strVal val="#ppt_x"/>
                                          </p:val>
                                        </p:tav>
                                      </p:tavLst>
                                    </p:anim>
                                    <p:anim calcmode="lin" valueType="num">
                                      <p:cBhvr additive="base">
                                        <p:cTn id="8" dur="500" fill="hold"/>
                                        <p:tgtEl>
                                          <p:spTgt spid="1075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35"/>
                                        </p:tgtEl>
                                        <p:attrNameLst>
                                          <p:attrName>style.visibility</p:attrName>
                                        </p:attrNameLst>
                                      </p:cBhvr>
                                      <p:to>
                                        <p:strVal val="visible"/>
                                      </p:to>
                                    </p:set>
                                    <p:anim calcmode="lin" valueType="num">
                                      <p:cBhvr additive="base">
                                        <p:cTn id="13" dur="500" fill="hold"/>
                                        <p:tgtEl>
                                          <p:spTgt spid="107535"/>
                                        </p:tgtEl>
                                        <p:attrNameLst>
                                          <p:attrName>ppt_x</p:attrName>
                                        </p:attrNameLst>
                                      </p:cBhvr>
                                      <p:tavLst>
                                        <p:tav tm="0">
                                          <p:val>
                                            <p:strVal val="0-#ppt_w/2"/>
                                          </p:val>
                                        </p:tav>
                                        <p:tav tm="100000">
                                          <p:val>
                                            <p:strVal val="#ppt_x"/>
                                          </p:val>
                                        </p:tav>
                                      </p:tavLst>
                                    </p:anim>
                                    <p:anim calcmode="lin" valueType="num">
                                      <p:cBhvr additive="base">
                                        <p:cTn id="14" dur="500" fill="hold"/>
                                        <p:tgtEl>
                                          <p:spTgt spid="1075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7536"/>
                                        </p:tgtEl>
                                        <p:attrNameLst>
                                          <p:attrName>style.visibility</p:attrName>
                                        </p:attrNameLst>
                                      </p:cBhvr>
                                      <p:to>
                                        <p:strVal val="visible"/>
                                      </p:to>
                                    </p:set>
                                    <p:anim calcmode="lin" valueType="num">
                                      <p:cBhvr additive="base">
                                        <p:cTn id="19" dur="500" fill="hold"/>
                                        <p:tgtEl>
                                          <p:spTgt spid="107536"/>
                                        </p:tgtEl>
                                        <p:attrNameLst>
                                          <p:attrName>ppt_x</p:attrName>
                                        </p:attrNameLst>
                                      </p:cBhvr>
                                      <p:tavLst>
                                        <p:tav tm="0">
                                          <p:val>
                                            <p:strVal val="0-#ppt_w/2"/>
                                          </p:val>
                                        </p:tav>
                                        <p:tav tm="100000">
                                          <p:val>
                                            <p:strVal val="#ppt_x"/>
                                          </p:val>
                                        </p:tav>
                                      </p:tavLst>
                                    </p:anim>
                                    <p:anim calcmode="lin" valueType="num">
                                      <p:cBhvr additive="base">
                                        <p:cTn id="20" dur="500" fill="hold"/>
                                        <p:tgtEl>
                                          <p:spTgt spid="10753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7537"/>
                                        </p:tgtEl>
                                        <p:attrNameLst>
                                          <p:attrName>style.visibility</p:attrName>
                                        </p:attrNameLst>
                                      </p:cBhvr>
                                      <p:to>
                                        <p:strVal val="visible"/>
                                      </p:to>
                                    </p:set>
                                    <p:anim calcmode="lin" valueType="num">
                                      <p:cBhvr additive="base">
                                        <p:cTn id="25" dur="500" fill="hold"/>
                                        <p:tgtEl>
                                          <p:spTgt spid="107537"/>
                                        </p:tgtEl>
                                        <p:attrNameLst>
                                          <p:attrName>ppt_x</p:attrName>
                                        </p:attrNameLst>
                                      </p:cBhvr>
                                      <p:tavLst>
                                        <p:tav tm="0">
                                          <p:val>
                                            <p:strVal val="0-#ppt_w/2"/>
                                          </p:val>
                                        </p:tav>
                                        <p:tav tm="100000">
                                          <p:val>
                                            <p:strVal val="#ppt_x"/>
                                          </p:val>
                                        </p:tav>
                                      </p:tavLst>
                                    </p:anim>
                                    <p:anim calcmode="lin" valueType="num">
                                      <p:cBhvr additive="base">
                                        <p:cTn id="26" dur="500" fill="hold"/>
                                        <p:tgtEl>
                                          <p:spTgt spid="10753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7538"/>
                                        </p:tgtEl>
                                        <p:attrNameLst>
                                          <p:attrName>style.visibility</p:attrName>
                                        </p:attrNameLst>
                                      </p:cBhvr>
                                      <p:to>
                                        <p:strVal val="visible"/>
                                      </p:to>
                                    </p:set>
                                    <p:anim calcmode="lin" valueType="num">
                                      <p:cBhvr additive="base">
                                        <p:cTn id="31" dur="500" fill="hold"/>
                                        <p:tgtEl>
                                          <p:spTgt spid="107538"/>
                                        </p:tgtEl>
                                        <p:attrNameLst>
                                          <p:attrName>ppt_x</p:attrName>
                                        </p:attrNameLst>
                                      </p:cBhvr>
                                      <p:tavLst>
                                        <p:tav tm="0">
                                          <p:val>
                                            <p:strVal val="0-#ppt_w/2"/>
                                          </p:val>
                                        </p:tav>
                                        <p:tav tm="100000">
                                          <p:val>
                                            <p:strVal val="#ppt_x"/>
                                          </p:val>
                                        </p:tav>
                                      </p:tavLst>
                                    </p:anim>
                                    <p:anim calcmode="lin" valueType="num">
                                      <p:cBhvr additive="base">
                                        <p:cTn id="32" dur="500" fill="hold"/>
                                        <p:tgtEl>
                                          <p:spTgt spid="10753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7524"/>
                                        </p:tgtEl>
                                        <p:attrNameLst>
                                          <p:attrName>style.visibility</p:attrName>
                                        </p:attrNameLst>
                                      </p:cBhvr>
                                      <p:to>
                                        <p:strVal val="visible"/>
                                      </p:to>
                                    </p:set>
                                    <p:anim calcmode="lin" valueType="num">
                                      <p:cBhvr additive="base">
                                        <p:cTn id="37" dur="500" fill="hold"/>
                                        <p:tgtEl>
                                          <p:spTgt spid="107524"/>
                                        </p:tgtEl>
                                        <p:attrNameLst>
                                          <p:attrName>ppt_x</p:attrName>
                                        </p:attrNameLst>
                                      </p:cBhvr>
                                      <p:tavLst>
                                        <p:tav tm="0">
                                          <p:val>
                                            <p:strVal val="#ppt_x"/>
                                          </p:val>
                                        </p:tav>
                                        <p:tav tm="100000">
                                          <p:val>
                                            <p:strVal val="#ppt_x"/>
                                          </p:val>
                                        </p:tav>
                                      </p:tavLst>
                                    </p:anim>
                                    <p:anim calcmode="lin" valueType="num">
                                      <p:cBhvr additive="base">
                                        <p:cTn id="38" dur="500" fill="hold"/>
                                        <p:tgtEl>
                                          <p:spTgt spid="107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nodePh="1">
                                  <p:stCondLst>
                                    <p:cond delay="0"/>
                                  </p:stCondLst>
                                  <p:endCondLst>
                                    <p:cond evt="begin" delay="0">
                                      <p:tn val="41"/>
                                    </p:cond>
                                  </p:endCondLst>
                                  <p:childTnLst>
                                    <p:set>
                                      <p:cBhvr>
                                        <p:cTn id="42" dur="1" fill="hold">
                                          <p:stCondLst>
                                            <p:cond delay="0"/>
                                          </p:stCondLst>
                                        </p:cTn>
                                        <p:tgtEl>
                                          <p:spTgt spid="107528"/>
                                        </p:tgtEl>
                                        <p:attrNameLst>
                                          <p:attrName>style.visibility</p:attrName>
                                        </p:attrNameLst>
                                      </p:cBhvr>
                                      <p:to>
                                        <p:strVal val="visible"/>
                                      </p:to>
                                    </p:set>
                                    <p:anim calcmode="lin" valueType="num">
                                      <p:cBhvr additive="base">
                                        <p:cTn id="43" dur="500" fill="hold"/>
                                        <p:tgtEl>
                                          <p:spTgt spid="107528"/>
                                        </p:tgtEl>
                                        <p:attrNameLst>
                                          <p:attrName>ppt_x</p:attrName>
                                        </p:attrNameLst>
                                      </p:cBhvr>
                                      <p:tavLst>
                                        <p:tav tm="0">
                                          <p:val>
                                            <p:strVal val="#ppt_x"/>
                                          </p:val>
                                        </p:tav>
                                        <p:tav tm="100000">
                                          <p:val>
                                            <p:strVal val="#ppt_x"/>
                                          </p:val>
                                        </p:tav>
                                      </p:tavLst>
                                    </p:anim>
                                    <p:anim calcmode="lin" valueType="num">
                                      <p:cBhvr additive="base">
                                        <p:cTn id="44" dur="500" fill="hold"/>
                                        <p:tgtEl>
                                          <p:spTgt spid="107528"/>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07525"/>
                                        </p:tgtEl>
                                        <p:attrNameLst>
                                          <p:attrName>style.visibility</p:attrName>
                                        </p:attrNameLst>
                                      </p:cBhvr>
                                      <p:to>
                                        <p:strVal val="visible"/>
                                      </p:to>
                                    </p:set>
                                    <p:anim calcmode="lin" valueType="num">
                                      <p:cBhvr additive="base">
                                        <p:cTn id="49" dur="500" fill="hold"/>
                                        <p:tgtEl>
                                          <p:spTgt spid="107525"/>
                                        </p:tgtEl>
                                        <p:attrNameLst>
                                          <p:attrName>ppt_x</p:attrName>
                                        </p:attrNameLst>
                                      </p:cBhvr>
                                      <p:tavLst>
                                        <p:tav tm="0">
                                          <p:val>
                                            <p:strVal val="1+#ppt_w/2"/>
                                          </p:val>
                                        </p:tav>
                                        <p:tav tm="100000">
                                          <p:val>
                                            <p:strVal val="#ppt_x"/>
                                          </p:val>
                                        </p:tav>
                                      </p:tavLst>
                                    </p:anim>
                                    <p:anim calcmode="lin" valueType="num">
                                      <p:cBhvr additive="base">
                                        <p:cTn id="50" dur="500" fill="hold"/>
                                        <p:tgtEl>
                                          <p:spTgt spid="10752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nodePh="1">
                                  <p:stCondLst>
                                    <p:cond delay="0"/>
                                  </p:stCondLst>
                                  <p:endCondLst>
                                    <p:cond evt="begin" delay="0">
                                      <p:tn val="53"/>
                                    </p:cond>
                                  </p:endCondLst>
                                  <p:childTnLst>
                                    <p:set>
                                      <p:cBhvr>
                                        <p:cTn id="54" dur="1" fill="hold">
                                          <p:stCondLst>
                                            <p:cond delay="0"/>
                                          </p:stCondLst>
                                        </p:cTn>
                                        <p:tgtEl>
                                          <p:spTgt spid="107542"/>
                                        </p:tgtEl>
                                        <p:attrNameLst>
                                          <p:attrName>style.visibility</p:attrName>
                                        </p:attrNameLst>
                                      </p:cBhvr>
                                      <p:to>
                                        <p:strVal val="visible"/>
                                      </p:to>
                                    </p:set>
                                    <p:anim calcmode="lin" valueType="num">
                                      <p:cBhvr additive="base">
                                        <p:cTn id="55" dur="500" fill="hold"/>
                                        <p:tgtEl>
                                          <p:spTgt spid="107542"/>
                                        </p:tgtEl>
                                        <p:attrNameLst>
                                          <p:attrName>ppt_x</p:attrName>
                                        </p:attrNameLst>
                                      </p:cBhvr>
                                      <p:tavLst>
                                        <p:tav tm="0">
                                          <p:val>
                                            <p:strVal val="0-#ppt_w/2"/>
                                          </p:val>
                                        </p:tav>
                                        <p:tav tm="100000">
                                          <p:val>
                                            <p:strVal val="#ppt_x"/>
                                          </p:val>
                                        </p:tav>
                                      </p:tavLst>
                                    </p:anim>
                                    <p:anim calcmode="lin" valueType="num">
                                      <p:cBhvr additive="base">
                                        <p:cTn id="56" dur="500" fill="hold"/>
                                        <p:tgtEl>
                                          <p:spTgt spid="10754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7526"/>
                                        </p:tgtEl>
                                        <p:attrNameLst>
                                          <p:attrName>style.visibility</p:attrName>
                                        </p:attrNameLst>
                                      </p:cBhvr>
                                      <p:to>
                                        <p:strVal val="visible"/>
                                      </p:to>
                                    </p:set>
                                    <p:anim calcmode="lin" valueType="num">
                                      <p:cBhvr additive="base">
                                        <p:cTn id="61" dur="500" fill="hold"/>
                                        <p:tgtEl>
                                          <p:spTgt spid="107526"/>
                                        </p:tgtEl>
                                        <p:attrNameLst>
                                          <p:attrName>ppt_x</p:attrName>
                                        </p:attrNameLst>
                                      </p:cBhvr>
                                      <p:tavLst>
                                        <p:tav tm="0">
                                          <p:val>
                                            <p:strVal val="#ppt_x"/>
                                          </p:val>
                                        </p:tav>
                                        <p:tav tm="100000">
                                          <p:val>
                                            <p:strVal val="#ppt_x"/>
                                          </p:val>
                                        </p:tav>
                                      </p:tavLst>
                                    </p:anim>
                                    <p:anim calcmode="lin" valueType="num">
                                      <p:cBhvr additive="base">
                                        <p:cTn id="62" dur="500" fill="hold"/>
                                        <p:tgtEl>
                                          <p:spTgt spid="107526"/>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7556"/>
                                        </p:tgtEl>
                                        <p:attrNameLst>
                                          <p:attrName>style.visibility</p:attrName>
                                        </p:attrNameLst>
                                      </p:cBhvr>
                                      <p:to>
                                        <p:strVal val="visible"/>
                                      </p:to>
                                    </p:set>
                                    <p:anim calcmode="lin" valueType="num">
                                      <p:cBhvr additive="base">
                                        <p:cTn id="67" dur="500" fill="hold"/>
                                        <p:tgtEl>
                                          <p:spTgt spid="107556"/>
                                        </p:tgtEl>
                                        <p:attrNameLst>
                                          <p:attrName>ppt_x</p:attrName>
                                        </p:attrNameLst>
                                      </p:cBhvr>
                                      <p:tavLst>
                                        <p:tav tm="0">
                                          <p:val>
                                            <p:strVal val="#ppt_x"/>
                                          </p:val>
                                        </p:tav>
                                        <p:tav tm="100000">
                                          <p:val>
                                            <p:strVal val="#ppt_x"/>
                                          </p:val>
                                        </p:tav>
                                      </p:tavLst>
                                    </p:anim>
                                    <p:anim calcmode="lin" valueType="num">
                                      <p:cBhvr additive="base">
                                        <p:cTn id="68" dur="500" fill="hold"/>
                                        <p:tgtEl>
                                          <p:spTgt spid="107556"/>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07545"/>
                                        </p:tgtEl>
                                        <p:attrNameLst>
                                          <p:attrName>style.visibility</p:attrName>
                                        </p:attrNameLst>
                                      </p:cBhvr>
                                      <p:to>
                                        <p:strVal val="visible"/>
                                      </p:to>
                                    </p:set>
                                    <p:anim calcmode="lin" valueType="num">
                                      <p:cBhvr additive="base">
                                        <p:cTn id="73" dur="500" fill="hold"/>
                                        <p:tgtEl>
                                          <p:spTgt spid="107545"/>
                                        </p:tgtEl>
                                        <p:attrNameLst>
                                          <p:attrName>ppt_x</p:attrName>
                                        </p:attrNameLst>
                                      </p:cBhvr>
                                      <p:tavLst>
                                        <p:tav tm="0">
                                          <p:val>
                                            <p:strVal val="0-#ppt_w/2"/>
                                          </p:val>
                                        </p:tav>
                                        <p:tav tm="100000">
                                          <p:val>
                                            <p:strVal val="#ppt_x"/>
                                          </p:val>
                                        </p:tav>
                                      </p:tavLst>
                                    </p:anim>
                                    <p:anim calcmode="lin" valueType="num">
                                      <p:cBhvr additive="base">
                                        <p:cTn id="74" dur="500" fill="hold"/>
                                        <p:tgtEl>
                                          <p:spTgt spid="10754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07531"/>
                                        </p:tgtEl>
                                        <p:attrNameLst>
                                          <p:attrName>style.visibility</p:attrName>
                                        </p:attrNameLst>
                                      </p:cBhvr>
                                      <p:to>
                                        <p:strVal val="visible"/>
                                      </p:to>
                                    </p:set>
                                    <p:anim calcmode="lin" valueType="num">
                                      <p:cBhvr additive="base">
                                        <p:cTn id="79" dur="500" fill="hold"/>
                                        <p:tgtEl>
                                          <p:spTgt spid="107531"/>
                                        </p:tgtEl>
                                        <p:attrNameLst>
                                          <p:attrName>ppt_x</p:attrName>
                                        </p:attrNameLst>
                                      </p:cBhvr>
                                      <p:tavLst>
                                        <p:tav tm="0">
                                          <p:val>
                                            <p:strVal val="1+#ppt_w/2"/>
                                          </p:val>
                                        </p:tav>
                                        <p:tav tm="100000">
                                          <p:val>
                                            <p:strVal val="#ppt_x"/>
                                          </p:val>
                                        </p:tav>
                                      </p:tavLst>
                                    </p:anim>
                                    <p:anim calcmode="lin" valueType="num">
                                      <p:cBhvr additive="base">
                                        <p:cTn id="80" dur="500" fill="hold"/>
                                        <p:tgtEl>
                                          <p:spTgt spid="10753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07546"/>
                                        </p:tgtEl>
                                        <p:attrNameLst>
                                          <p:attrName>style.visibility</p:attrName>
                                        </p:attrNameLst>
                                      </p:cBhvr>
                                      <p:to>
                                        <p:strVal val="visible"/>
                                      </p:to>
                                    </p:set>
                                    <p:anim calcmode="lin" valueType="num">
                                      <p:cBhvr additive="base">
                                        <p:cTn id="85" dur="500" fill="hold"/>
                                        <p:tgtEl>
                                          <p:spTgt spid="107546"/>
                                        </p:tgtEl>
                                        <p:attrNameLst>
                                          <p:attrName>ppt_x</p:attrName>
                                        </p:attrNameLst>
                                      </p:cBhvr>
                                      <p:tavLst>
                                        <p:tav tm="0">
                                          <p:val>
                                            <p:strVal val="0-#ppt_w/2"/>
                                          </p:val>
                                        </p:tav>
                                        <p:tav tm="100000">
                                          <p:val>
                                            <p:strVal val="#ppt_x"/>
                                          </p:val>
                                        </p:tav>
                                      </p:tavLst>
                                    </p:anim>
                                    <p:anim calcmode="lin" valueType="num">
                                      <p:cBhvr additive="base">
                                        <p:cTn id="86" dur="500" fill="hold"/>
                                        <p:tgtEl>
                                          <p:spTgt spid="107546"/>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07532"/>
                                        </p:tgtEl>
                                        <p:attrNameLst>
                                          <p:attrName>style.visibility</p:attrName>
                                        </p:attrNameLst>
                                      </p:cBhvr>
                                      <p:to>
                                        <p:strVal val="visible"/>
                                      </p:to>
                                    </p:set>
                                    <p:anim calcmode="lin" valueType="num">
                                      <p:cBhvr additive="base">
                                        <p:cTn id="91" dur="500" fill="hold"/>
                                        <p:tgtEl>
                                          <p:spTgt spid="107532"/>
                                        </p:tgtEl>
                                        <p:attrNameLst>
                                          <p:attrName>ppt_x</p:attrName>
                                        </p:attrNameLst>
                                      </p:cBhvr>
                                      <p:tavLst>
                                        <p:tav tm="0">
                                          <p:val>
                                            <p:strVal val="1+#ppt_w/2"/>
                                          </p:val>
                                        </p:tav>
                                        <p:tav tm="100000">
                                          <p:val>
                                            <p:strVal val="#ppt_x"/>
                                          </p:val>
                                        </p:tav>
                                      </p:tavLst>
                                    </p:anim>
                                    <p:anim calcmode="lin" valueType="num">
                                      <p:cBhvr additive="base">
                                        <p:cTn id="92" dur="500" fill="hold"/>
                                        <p:tgtEl>
                                          <p:spTgt spid="10753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7547"/>
                                        </p:tgtEl>
                                        <p:attrNameLst>
                                          <p:attrName>style.visibility</p:attrName>
                                        </p:attrNameLst>
                                      </p:cBhvr>
                                      <p:to>
                                        <p:strVal val="visible"/>
                                      </p:to>
                                    </p:set>
                                    <p:anim calcmode="lin" valueType="num">
                                      <p:cBhvr additive="base">
                                        <p:cTn id="97" dur="500" fill="hold"/>
                                        <p:tgtEl>
                                          <p:spTgt spid="107547"/>
                                        </p:tgtEl>
                                        <p:attrNameLst>
                                          <p:attrName>ppt_x</p:attrName>
                                        </p:attrNameLst>
                                      </p:cBhvr>
                                      <p:tavLst>
                                        <p:tav tm="0">
                                          <p:val>
                                            <p:strVal val="#ppt_x"/>
                                          </p:val>
                                        </p:tav>
                                        <p:tav tm="100000">
                                          <p:val>
                                            <p:strVal val="#ppt_x"/>
                                          </p:val>
                                        </p:tav>
                                      </p:tavLst>
                                    </p:anim>
                                    <p:anim calcmode="lin" valueType="num">
                                      <p:cBhvr additive="base">
                                        <p:cTn id="98" dur="500" fill="hold"/>
                                        <p:tgtEl>
                                          <p:spTgt spid="107547"/>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107533"/>
                                        </p:tgtEl>
                                        <p:attrNameLst>
                                          <p:attrName>style.visibility</p:attrName>
                                        </p:attrNameLst>
                                      </p:cBhvr>
                                      <p:to>
                                        <p:strVal val="visible"/>
                                      </p:to>
                                    </p:set>
                                    <p:anim calcmode="lin" valueType="num">
                                      <p:cBhvr additive="base">
                                        <p:cTn id="103" dur="500" fill="hold"/>
                                        <p:tgtEl>
                                          <p:spTgt spid="107533"/>
                                        </p:tgtEl>
                                        <p:attrNameLst>
                                          <p:attrName>ppt_x</p:attrName>
                                        </p:attrNameLst>
                                      </p:cBhvr>
                                      <p:tavLst>
                                        <p:tav tm="0">
                                          <p:val>
                                            <p:strVal val="1+#ppt_w/2"/>
                                          </p:val>
                                        </p:tav>
                                        <p:tav tm="100000">
                                          <p:val>
                                            <p:strVal val="#ppt_x"/>
                                          </p:val>
                                        </p:tav>
                                      </p:tavLst>
                                    </p:anim>
                                    <p:anim calcmode="lin" valueType="num">
                                      <p:cBhvr additive="base">
                                        <p:cTn id="104" dur="500" fill="hold"/>
                                        <p:tgtEl>
                                          <p:spTgt spid="1075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25" grpId="0" animBg="1"/>
      <p:bldP spid="107526" grpId="0" animBg="1"/>
      <p:bldP spid="107528" grpId="0" animBg="1"/>
      <p:bldP spid="107531" grpId="0" animBg="1"/>
      <p:bldP spid="107532" grpId="0" animBg="1"/>
      <p:bldP spid="107533" grpId="0" animBg="1"/>
      <p:bldP spid="107534" grpId="0" animBg="1"/>
      <p:bldP spid="107535" grpId="0" animBg="1"/>
      <p:bldP spid="107536" grpId="0" animBg="1"/>
      <p:bldP spid="107537" grpId="0" animBg="1"/>
      <p:bldP spid="107538" grpId="0" animBg="1"/>
      <p:bldP spid="107542" grpId="0" animBg="1"/>
      <p:bldP spid="107545" grpId="0" animBg="1"/>
      <p:bldP spid="107546" grpId="0" animBg="1"/>
      <p:bldP spid="107547" grpId="0" animBg="1"/>
      <p:bldP spid="1075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a:p>
        </p:txBody>
      </p:sp>
      <p:sp>
        <p:nvSpPr>
          <p:cNvPr id="26627" name="内容占位符 2"/>
          <p:cNvSpPr>
            <a:spLocks noGrp="1"/>
          </p:cNvSpPr>
          <p:nvPr>
            <p:ph idx="1"/>
          </p:nvPr>
        </p:nvSpPr>
        <p:spPr/>
        <p:txBody>
          <a:bodyPr/>
          <a:lstStyle/>
          <a:p>
            <a:pPr>
              <a:defRPr/>
            </a:pPr>
            <a:r>
              <a:rPr lang="en-US" altLang="zh-CN" dirty="0" smtClean="0">
                <a:latin typeface="+mj-ea"/>
                <a:ea typeface="+mj-ea"/>
              </a:rPr>
              <a:t>4.</a:t>
            </a:r>
            <a:r>
              <a:rPr lang="zh-CN" altLang="en-US" dirty="0" smtClean="0">
                <a:latin typeface="+mj-ea"/>
                <a:ea typeface="+mj-ea"/>
              </a:rPr>
              <a:t>资本主义与大清帝国的碰撞</a:t>
            </a:r>
            <a:endParaRPr lang="en-US" altLang="zh-CN" dirty="0" smtClean="0">
              <a:latin typeface="+mj-ea"/>
              <a:ea typeface="+mj-ea"/>
            </a:endParaRPr>
          </a:p>
          <a:p>
            <a:pPr>
              <a:defRPr/>
            </a:pPr>
            <a:r>
              <a:rPr lang="zh-CN" altLang="en-US" sz="2800" dirty="0" smtClean="0">
                <a:latin typeface="楷体" pitchFamily="49" charset="-122"/>
                <a:ea typeface="楷体" pitchFamily="49" charset="-122"/>
              </a:rPr>
              <a:t>  西方资本主义的迅猛发展以及随之而来的殖民扩张，使逐渐走向衰落的中国面临着一场空前的挑战和危机。西方先进的资本主义和正在迅速走向衰落的封建帝国碰撞后，必然导致中国社会的政治、经济出现一些与以往不相同的特点。</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77800" y="269875"/>
            <a:ext cx="7770813" cy="565150"/>
          </a:xfrm>
        </p:spPr>
        <p:txBody>
          <a:bodyPr rtlCol="0">
            <a:normAutofit fontScale="90000"/>
          </a:bodyPr>
          <a:lstStyle/>
          <a:p>
            <a:pPr eaLnBrk="1" fontAlgn="auto" hangingPunct="1">
              <a:spcAft>
                <a:spcPts val="0"/>
              </a:spcAft>
              <a:defRPr/>
            </a:pPr>
            <a:r>
              <a:rPr lang="en-US" altLang="zh-CN" sz="2800" dirty="0" smtClean="0">
                <a:ea typeface="宋体" pitchFamily="2" charset="-122"/>
              </a:rPr>
              <a:t/>
            </a:r>
            <a:br>
              <a:rPr lang="en-US" altLang="zh-CN" sz="2800" dirty="0" smtClean="0">
                <a:ea typeface="宋体" pitchFamily="2" charset="-122"/>
              </a:rPr>
            </a:br>
            <a:r>
              <a:rPr lang="en-US" altLang="zh-CN" sz="2800" dirty="0" smtClean="0">
                <a:ea typeface="宋体" pitchFamily="2" charset="-122"/>
              </a:rPr>
              <a:t/>
            </a:r>
            <a:br>
              <a:rPr lang="en-US" altLang="zh-CN" sz="2800" dirty="0" smtClean="0">
                <a:ea typeface="宋体" pitchFamily="2" charset="-122"/>
              </a:rPr>
            </a:br>
            <a:endParaRPr lang="zh-CN" altLang="en-US" sz="2800" dirty="0" smtClean="0">
              <a:ea typeface="宋体" pitchFamily="2" charset="-122"/>
            </a:endParaRPr>
          </a:p>
        </p:txBody>
      </p:sp>
      <p:sp>
        <p:nvSpPr>
          <p:cNvPr id="108547" name="Rectangle 3"/>
          <p:cNvSpPr>
            <a:spLocks noGrp="1" noChangeArrowheads="1"/>
          </p:cNvSpPr>
          <p:nvPr>
            <p:ph idx="1"/>
          </p:nvPr>
        </p:nvSpPr>
        <p:spPr>
          <a:xfrm>
            <a:off x="304800" y="1670050"/>
            <a:ext cx="8229600" cy="4640263"/>
          </a:xfrm>
        </p:spPr>
        <p:txBody>
          <a:bodyPr/>
          <a:lstStyle/>
          <a:p>
            <a:pPr eaLnBrk="1" hangingPunct="1">
              <a:buFont typeface="Wingdings" pitchFamily="2" charset="2"/>
              <a:buNone/>
            </a:pPr>
            <a:r>
              <a:rPr lang="zh-CN" altLang="en-US" dirty="0" smtClean="0">
                <a:solidFill>
                  <a:srgbClr val="000000"/>
                </a:solidFill>
                <a:latin typeface="隶书" pitchFamily="49" charset="-122"/>
                <a:ea typeface="隶书" pitchFamily="49" charset="-122"/>
              </a:rPr>
              <a:t>  </a:t>
            </a:r>
            <a:r>
              <a:rPr lang="zh-CN" altLang="en-US" dirty="0" smtClean="0">
                <a:latin typeface="隶书" pitchFamily="49" charset="-122"/>
                <a:ea typeface="隶书" pitchFamily="49" charset="-122"/>
              </a:rPr>
              <a:t>两条道路：资本主义道路与社会主义道路</a:t>
            </a:r>
          </a:p>
          <a:p>
            <a:pPr eaLnBrk="1" hangingPunct="1">
              <a:buFont typeface="Wingdings" pitchFamily="2" charset="2"/>
              <a:buNone/>
            </a:pPr>
            <a:r>
              <a:rPr lang="zh-CN" altLang="en-US" dirty="0" smtClean="0">
                <a:latin typeface="隶书" pitchFamily="49" charset="-122"/>
                <a:ea typeface="隶书" pitchFamily="49" charset="-122"/>
              </a:rPr>
              <a:t>  两个阶级：资产阶级与工人阶级</a:t>
            </a:r>
          </a:p>
        </p:txBody>
      </p:sp>
      <p:sp>
        <p:nvSpPr>
          <p:cNvPr id="108548" name="AutoShape 4"/>
          <p:cNvSpPr>
            <a:spLocks noChangeArrowheads="1"/>
          </p:cNvSpPr>
          <p:nvPr/>
        </p:nvSpPr>
        <p:spPr bwMode="auto">
          <a:xfrm>
            <a:off x="7832725" y="2387600"/>
            <a:ext cx="914400" cy="2255838"/>
          </a:xfrm>
          <a:prstGeom prst="curvedLeftArrow">
            <a:avLst>
              <a:gd name="adj1" fmla="val 40443"/>
              <a:gd name="adj2" fmla="val 97047"/>
              <a:gd name="adj3" fmla="val 33333"/>
            </a:avLst>
          </a:prstGeom>
          <a:solidFill>
            <a:schemeClr val="tx1"/>
          </a:solidFill>
          <a:ln w="9525">
            <a:noFill/>
            <a:miter lim="800000"/>
            <a:headEnd/>
            <a:tailEnd/>
          </a:ln>
        </p:spPr>
        <p:txBody>
          <a:bodyPr wrap="none" anchor="ctr"/>
          <a:lstStyle/>
          <a:p>
            <a:endParaRPr lang="zh-CN" altLang="en-US"/>
          </a:p>
        </p:txBody>
      </p:sp>
      <p:sp>
        <p:nvSpPr>
          <p:cNvPr id="108551" name="Text Box 7"/>
          <p:cNvSpPr txBox="1">
            <a:spLocks noChangeArrowheads="1"/>
          </p:cNvSpPr>
          <p:nvPr/>
        </p:nvSpPr>
        <p:spPr bwMode="auto">
          <a:xfrm>
            <a:off x="7724775" y="2900363"/>
            <a:ext cx="568325" cy="1082675"/>
          </a:xfrm>
          <a:prstGeom prst="rect">
            <a:avLst/>
          </a:prstGeom>
          <a:noFill/>
          <a:ln w="9525">
            <a:noFill/>
            <a:miter lim="800000"/>
            <a:headEnd/>
            <a:tailEnd/>
          </a:ln>
        </p:spPr>
        <p:txBody>
          <a:bodyPr vert="eaVert">
            <a:spAutoFit/>
          </a:bodyPr>
          <a:lstStyle/>
          <a:p>
            <a:pPr marL="342900" indent="-342900">
              <a:spcBef>
                <a:spcPct val="50000"/>
              </a:spcBef>
            </a:pPr>
            <a:r>
              <a:rPr lang="zh-CN" altLang="en-US"/>
              <a:t>解决</a:t>
            </a:r>
          </a:p>
        </p:txBody>
      </p:sp>
      <p:sp>
        <p:nvSpPr>
          <p:cNvPr id="108556" name="AutoShape 12"/>
          <p:cNvSpPr>
            <a:spLocks noChangeArrowheads="1"/>
          </p:cNvSpPr>
          <p:nvPr/>
        </p:nvSpPr>
        <p:spPr bwMode="auto">
          <a:xfrm>
            <a:off x="4067944" y="3717032"/>
            <a:ext cx="3176587" cy="1890712"/>
          </a:xfrm>
          <a:prstGeom prst="flowChartPunchedTape">
            <a:avLst/>
          </a:prstGeom>
          <a:gradFill rotWithShape="1">
            <a:gsLst>
              <a:gs pos="0">
                <a:srgbClr val="DDEBCF"/>
              </a:gs>
              <a:gs pos="50000">
                <a:srgbClr val="9CB86E"/>
              </a:gs>
              <a:gs pos="100000">
                <a:srgbClr val="156B13"/>
              </a:gs>
            </a:gsLst>
            <a:lin ang="5400000" scaled="1"/>
          </a:gradFill>
          <a:ln w="9525">
            <a:noFill/>
            <a:miter lim="800000"/>
            <a:headEnd/>
            <a:tailEnd/>
          </a:ln>
        </p:spPr>
        <p:txBody>
          <a:bodyPr wrap="none" anchor="ctr"/>
          <a:lstStyle/>
          <a:p>
            <a:pPr marL="342900" indent="-342900" algn="ctr"/>
            <a:r>
              <a:rPr lang="zh-CN" altLang="en-US" dirty="0"/>
              <a:t>中国社会向</a:t>
            </a:r>
          </a:p>
          <a:p>
            <a:pPr marL="342900" indent="-342900" algn="ctr"/>
            <a:r>
              <a:rPr lang="zh-CN" altLang="en-US" dirty="0"/>
              <a:t>社会主义转变</a:t>
            </a:r>
          </a:p>
        </p:txBody>
      </p:sp>
      <p:sp>
        <p:nvSpPr>
          <p:cNvPr id="108561" name="Freeform 17"/>
          <p:cNvSpPr>
            <a:spLocks/>
          </p:cNvSpPr>
          <p:nvPr/>
        </p:nvSpPr>
        <p:spPr bwMode="auto">
          <a:xfrm>
            <a:off x="3581400" y="4572000"/>
            <a:ext cx="1660525" cy="1139825"/>
          </a:xfrm>
          <a:custGeom>
            <a:avLst/>
            <a:gdLst>
              <a:gd name="T0" fmla="*/ 2147483647 w 1046"/>
              <a:gd name="T1" fmla="*/ 0 h 718"/>
              <a:gd name="T2" fmla="*/ 2147483647 w 1046"/>
              <a:gd name="T3" fmla="*/ 2147483647 h 718"/>
              <a:gd name="T4" fmla="*/ 2147483647 w 1046"/>
              <a:gd name="T5" fmla="*/ 2147483647 h 718"/>
              <a:gd name="T6" fmla="*/ 2147483647 w 1046"/>
              <a:gd name="T7" fmla="*/ 2147483647 h 718"/>
              <a:gd name="T8" fmla="*/ 2147483647 w 1046"/>
              <a:gd name="T9" fmla="*/ 2147483647 h 718"/>
              <a:gd name="T10" fmla="*/ 2147483647 w 1046"/>
              <a:gd name="T11" fmla="*/ 2147483647 h 718"/>
              <a:gd name="T12" fmla="*/ 0 w 1046"/>
              <a:gd name="T13" fmla="*/ 2147483647 h 718"/>
              <a:gd name="T14" fmla="*/ 0 60000 65536"/>
              <a:gd name="T15" fmla="*/ 0 60000 65536"/>
              <a:gd name="T16" fmla="*/ 0 60000 65536"/>
              <a:gd name="T17" fmla="*/ 0 60000 65536"/>
              <a:gd name="T18" fmla="*/ 0 60000 65536"/>
              <a:gd name="T19" fmla="*/ 0 60000 65536"/>
              <a:gd name="T20" fmla="*/ 0 60000 65536"/>
              <a:gd name="T21" fmla="*/ 0 w 1046"/>
              <a:gd name="T22" fmla="*/ 0 h 718"/>
              <a:gd name="T23" fmla="*/ 1046 w 1046"/>
              <a:gd name="T24" fmla="*/ 718 h 7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6" h="718">
                <a:moveTo>
                  <a:pt x="1046" y="0"/>
                </a:moveTo>
                <a:cubicBezTo>
                  <a:pt x="898" y="188"/>
                  <a:pt x="751" y="376"/>
                  <a:pt x="682" y="461"/>
                </a:cubicBezTo>
                <a:cubicBezTo>
                  <a:pt x="613" y="546"/>
                  <a:pt x="628" y="501"/>
                  <a:pt x="634" y="509"/>
                </a:cubicBezTo>
                <a:cubicBezTo>
                  <a:pt x="640" y="517"/>
                  <a:pt x="688" y="476"/>
                  <a:pt x="720" y="509"/>
                </a:cubicBezTo>
                <a:cubicBezTo>
                  <a:pt x="752" y="542"/>
                  <a:pt x="920" y="702"/>
                  <a:pt x="826" y="710"/>
                </a:cubicBezTo>
                <a:cubicBezTo>
                  <a:pt x="732" y="718"/>
                  <a:pt x="292" y="597"/>
                  <a:pt x="154" y="557"/>
                </a:cubicBezTo>
                <a:cubicBezTo>
                  <a:pt x="16" y="517"/>
                  <a:pt x="8" y="493"/>
                  <a:pt x="0" y="470"/>
                </a:cubicBezTo>
              </a:path>
            </a:pathLst>
          </a:custGeom>
          <a:noFill/>
          <a:ln w="9525">
            <a:solidFill>
              <a:schemeClr val="bg2"/>
            </a:solidFill>
            <a:round/>
            <a:headEnd/>
            <a:tailEnd/>
          </a:ln>
        </p:spPr>
        <p:txBody>
          <a:bodyPr/>
          <a:lstStyle/>
          <a:p>
            <a:endParaRPr lang="zh-CN" altLang="en-US"/>
          </a:p>
        </p:txBody>
      </p:sp>
      <p:sp>
        <p:nvSpPr>
          <p:cNvPr id="108562" name="AutoShape 18"/>
          <p:cNvSpPr>
            <a:spLocks noChangeArrowheads="1"/>
          </p:cNvSpPr>
          <p:nvPr/>
        </p:nvSpPr>
        <p:spPr bwMode="auto">
          <a:xfrm>
            <a:off x="762000" y="3673475"/>
            <a:ext cx="2789238" cy="1798638"/>
          </a:xfrm>
          <a:prstGeom prst="flowChartMagneticTape">
            <a:avLst/>
          </a:prstGeom>
          <a:gradFill rotWithShape="1">
            <a:gsLst>
              <a:gs pos="0">
                <a:srgbClr val="5E9EFF"/>
              </a:gs>
              <a:gs pos="39999">
                <a:srgbClr val="85C2FF"/>
              </a:gs>
              <a:gs pos="70000">
                <a:srgbClr val="C4D6EB"/>
              </a:gs>
              <a:gs pos="100000">
                <a:srgbClr val="FFEBFA"/>
              </a:gs>
            </a:gsLst>
            <a:lin ang="5400000" scaled="1"/>
          </a:gradFill>
          <a:ln w="9525">
            <a:noFill/>
            <a:miter lim="800000"/>
            <a:headEnd/>
            <a:tailEnd/>
          </a:ln>
        </p:spPr>
        <p:txBody>
          <a:bodyPr wrap="none" anchor="ctr"/>
          <a:lstStyle/>
          <a:p>
            <a:endParaRPr lang="zh-CN" altLang="en-US"/>
          </a:p>
        </p:txBody>
      </p:sp>
      <p:sp>
        <p:nvSpPr>
          <p:cNvPr id="108563" name="Text Box 19"/>
          <p:cNvSpPr txBox="1">
            <a:spLocks noChangeArrowheads="1"/>
          </p:cNvSpPr>
          <p:nvPr/>
        </p:nvSpPr>
        <p:spPr bwMode="auto">
          <a:xfrm>
            <a:off x="1022350" y="4073525"/>
            <a:ext cx="2314575" cy="1077913"/>
          </a:xfrm>
          <a:prstGeom prst="rect">
            <a:avLst/>
          </a:prstGeom>
          <a:noFill/>
          <a:ln w="9525">
            <a:noFill/>
            <a:miter lim="800000"/>
            <a:headEnd/>
            <a:tailEnd/>
          </a:ln>
        </p:spPr>
        <p:txBody>
          <a:bodyPr>
            <a:spAutoFit/>
          </a:bodyPr>
          <a:lstStyle/>
          <a:p>
            <a:pPr marL="342900" indent="-342900">
              <a:spcBef>
                <a:spcPct val="50000"/>
              </a:spcBef>
            </a:pPr>
            <a:r>
              <a:rPr lang="zh-CN" altLang="en-US" sz="2400" dirty="0">
                <a:solidFill>
                  <a:srgbClr val="9900FF"/>
                </a:solidFill>
              </a:rPr>
              <a:t>中国</a:t>
            </a:r>
            <a:r>
              <a:rPr lang="en-US" altLang="zh-CN" sz="2400" dirty="0">
                <a:solidFill>
                  <a:srgbClr val="9900FF"/>
                </a:solidFill>
              </a:rPr>
              <a:t>50</a:t>
            </a:r>
            <a:r>
              <a:rPr lang="zh-CN" altLang="en-US" sz="2400" dirty="0">
                <a:solidFill>
                  <a:srgbClr val="9900FF"/>
                </a:solidFill>
              </a:rPr>
              <a:t>年代为什么选择社会主义？</a:t>
            </a:r>
          </a:p>
        </p:txBody>
      </p:sp>
      <p:sp>
        <p:nvSpPr>
          <p:cNvPr id="108564" name="AutoShape 20"/>
          <p:cNvSpPr>
            <a:spLocks/>
          </p:cNvSpPr>
          <p:nvPr/>
        </p:nvSpPr>
        <p:spPr bwMode="auto">
          <a:xfrm>
            <a:off x="488950" y="1933575"/>
            <a:ext cx="88900" cy="868363"/>
          </a:xfrm>
          <a:prstGeom prst="leftBrace">
            <a:avLst>
              <a:gd name="adj1" fmla="val 81399"/>
              <a:gd name="adj2" fmla="val 50000"/>
            </a:avLst>
          </a:prstGeom>
          <a:solidFill>
            <a:schemeClr val="bg2"/>
          </a:solidFill>
          <a:ln w="9525">
            <a:noFill/>
            <a:round/>
            <a:headEnd/>
            <a:tailEnd/>
          </a:ln>
        </p:spPr>
        <p:txBody>
          <a:bodyPr wrap="none" anchor="ctr"/>
          <a:lstStyle/>
          <a:p>
            <a:endParaRPr lang="zh-CN" altLang="en-US"/>
          </a:p>
        </p:txBody>
      </p:sp>
      <p:sp>
        <p:nvSpPr>
          <p:cNvPr id="27659" name="Rectangle 22"/>
          <p:cNvSpPr>
            <a:spLocks noChangeArrowheads="1"/>
          </p:cNvSpPr>
          <p:nvPr/>
        </p:nvSpPr>
        <p:spPr bwMode="auto">
          <a:xfrm>
            <a:off x="776288" y="458788"/>
            <a:ext cx="6786562" cy="579437"/>
          </a:xfrm>
          <a:prstGeom prst="rect">
            <a:avLst/>
          </a:prstGeom>
          <a:noFill/>
          <a:ln w="9525">
            <a:noFill/>
            <a:miter lim="800000"/>
            <a:headEnd/>
            <a:tailEnd/>
          </a:ln>
        </p:spPr>
        <p:txBody>
          <a:bodyPr>
            <a:spAutoFit/>
          </a:bodyPr>
          <a:lstStyle/>
          <a:p>
            <a:pPr marL="342900" indent="-342900">
              <a:lnSpc>
                <a:spcPct val="100000"/>
              </a:lnSpc>
            </a:pPr>
            <a:r>
              <a:rPr lang="zh-CN" altLang="en-US" sz="3200" dirty="0" smtClean="0">
                <a:latin typeface="隶书" pitchFamily="49" charset="-122"/>
                <a:ea typeface="隶书" pitchFamily="49" charset="-122"/>
              </a:rPr>
              <a:t>（</a:t>
            </a:r>
            <a:r>
              <a:rPr lang="en-US" altLang="zh-CN" sz="3200" dirty="0" smtClean="0">
                <a:latin typeface="隶书" pitchFamily="49" charset="-122"/>
                <a:ea typeface="隶书" pitchFamily="49" charset="-122"/>
              </a:rPr>
              <a:t>3</a:t>
            </a:r>
            <a:r>
              <a:rPr lang="zh-CN" altLang="en-US" sz="3200" dirty="0" smtClean="0">
                <a:latin typeface="隶书" pitchFamily="49" charset="-122"/>
                <a:ea typeface="隶书" pitchFamily="49" charset="-122"/>
              </a:rPr>
              <a:t>）新民主主义</a:t>
            </a:r>
            <a:r>
              <a:rPr lang="zh-CN" altLang="en-US" sz="3200" dirty="0">
                <a:latin typeface="隶书" pitchFamily="49" charset="-122"/>
                <a:ea typeface="隶书" pitchFamily="49" charset="-122"/>
              </a:rPr>
              <a:t>社会的主要矛盾</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64"/>
                                        </p:tgtEl>
                                        <p:attrNameLst>
                                          <p:attrName>style.visibility</p:attrName>
                                        </p:attrNameLst>
                                      </p:cBhvr>
                                      <p:to>
                                        <p:strVal val="visible"/>
                                      </p:to>
                                    </p:set>
                                    <p:anim calcmode="lin" valueType="num">
                                      <p:cBhvr additive="base">
                                        <p:cTn id="7" dur="500" fill="hold"/>
                                        <p:tgtEl>
                                          <p:spTgt spid="108564"/>
                                        </p:tgtEl>
                                        <p:attrNameLst>
                                          <p:attrName>ppt_x</p:attrName>
                                        </p:attrNameLst>
                                      </p:cBhvr>
                                      <p:tavLst>
                                        <p:tav tm="0">
                                          <p:val>
                                            <p:strVal val="#ppt_x"/>
                                          </p:val>
                                        </p:tav>
                                        <p:tav tm="100000">
                                          <p:val>
                                            <p:strVal val="#ppt_x"/>
                                          </p:val>
                                        </p:tav>
                                      </p:tavLst>
                                    </p:anim>
                                    <p:anim calcmode="lin" valueType="num">
                                      <p:cBhvr additive="base">
                                        <p:cTn id="8" dur="500" fill="hold"/>
                                        <p:tgtEl>
                                          <p:spTgt spid="10856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xEl>
                                              <p:pRg st="0" end="0"/>
                                            </p:txEl>
                                          </p:spTgt>
                                        </p:tgtEl>
                                        <p:attrNameLst>
                                          <p:attrName>style.visibility</p:attrName>
                                        </p:attrNameLst>
                                      </p:cBhvr>
                                      <p:to>
                                        <p:strVal val="visible"/>
                                      </p:to>
                                    </p:set>
                                    <p:anim calcmode="lin" valueType="num">
                                      <p:cBhvr additive="base">
                                        <p:cTn id="13"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8547">
                                            <p:txEl>
                                              <p:pRg st="1" end="1"/>
                                            </p:txEl>
                                          </p:spTgt>
                                        </p:tgtEl>
                                        <p:attrNameLst>
                                          <p:attrName>style.visibility</p:attrName>
                                        </p:attrNameLst>
                                      </p:cBhvr>
                                      <p:to>
                                        <p:strVal val="visible"/>
                                      </p:to>
                                    </p:set>
                                    <p:anim calcmode="lin" valueType="num">
                                      <p:cBhvr additive="base">
                                        <p:cTn id="19"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8548"/>
                                        </p:tgtEl>
                                        <p:attrNameLst>
                                          <p:attrName>style.visibility</p:attrName>
                                        </p:attrNameLst>
                                      </p:cBhvr>
                                      <p:to>
                                        <p:strVal val="visible"/>
                                      </p:to>
                                    </p:set>
                                    <p:animEffect transition="in" filter="slide(fromBottom)">
                                      <p:cBhvr>
                                        <p:cTn id="25" dur="500"/>
                                        <p:tgtEl>
                                          <p:spTgt spid="108548"/>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08551"/>
                                        </p:tgtEl>
                                        <p:attrNameLst>
                                          <p:attrName>style.visibility</p:attrName>
                                        </p:attrNameLst>
                                      </p:cBhvr>
                                      <p:to>
                                        <p:strVal val="visible"/>
                                      </p:to>
                                    </p:set>
                                    <p:anim calcmode="lin" valueType="num">
                                      <p:cBhvr additive="base">
                                        <p:cTn id="28" dur="500" fill="hold"/>
                                        <p:tgtEl>
                                          <p:spTgt spid="108551"/>
                                        </p:tgtEl>
                                        <p:attrNameLst>
                                          <p:attrName>ppt_x</p:attrName>
                                        </p:attrNameLst>
                                      </p:cBhvr>
                                      <p:tavLst>
                                        <p:tav tm="0">
                                          <p:val>
                                            <p:strVal val="#ppt_x"/>
                                          </p:val>
                                        </p:tav>
                                        <p:tav tm="100000">
                                          <p:val>
                                            <p:strVal val="#ppt_x"/>
                                          </p:val>
                                        </p:tav>
                                      </p:tavLst>
                                    </p:anim>
                                    <p:anim calcmode="lin" valueType="num">
                                      <p:cBhvr additive="base">
                                        <p:cTn id="29" dur="500" fill="hold"/>
                                        <p:tgtEl>
                                          <p:spTgt spid="108551"/>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8556"/>
                                        </p:tgtEl>
                                        <p:attrNameLst>
                                          <p:attrName>style.visibility</p:attrName>
                                        </p:attrNameLst>
                                      </p:cBhvr>
                                      <p:to>
                                        <p:strVal val="visible"/>
                                      </p:to>
                                    </p:set>
                                    <p:anim calcmode="lin" valueType="num">
                                      <p:cBhvr additive="base">
                                        <p:cTn id="34" dur="500" fill="hold"/>
                                        <p:tgtEl>
                                          <p:spTgt spid="108556"/>
                                        </p:tgtEl>
                                        <p:attrNameLst>
                                          <p:attrName>ppt_x</p:attrName>
                                        </p:attrNameLst>
                                      </p:cBhvr>
                                      <p:tavLst>
                                        <p:tav tm="0">
                                          <p:val>
                                            <p:strVal val="#ppt_x"/>
                                          </p:val>
                                        </p:tav>
                                        <p:tav tm="100000">
                                          <p:val>
                                            <p:strVal val="#ppt_x"/>
                                          </p:val>
                                        </p:tav>
                                      </p:tavLst>
                                    </p:anim>
                                    <p:anim calcmode="lin" valueType="num">
                                      <p:cBhvr additive="base">
                                        <p:cTn id="35" dur="500" fill="hold"/>
                                        <p:tgtEl>
                                          <p:spTgt spid="10855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108561"/>
                                        </p:tgtEl>
                                        <p:attrNameLst>
                                          <p:attrName>style.visibility</p:attrName>
                                        </p:attrNameLst>
                                      </p:cBhvr>
                                      <p:to>
                                        <p:strVal val="visible"/>
                                      </p:to>
                                    </p:set>
                                    <p:animEffect transition="in" filter="slide(fromBottom)">
                                      <p:cBhvr>
                                        <p:cTn id="40" dur="500"/>
                                        <p:tgtEl>
                                          <p:spTgt spid="10856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8562"/>
                                        </p:tgtEl>
                                        <p:attrNameLst>
                                          <p:attrName>style.visibility</p:attrName>
                                        </p:attrNameLst>
                                      </p:cBhvr>
                                      <p:to>
                                        <p:strVal val="visible"/>
                                      </p:to>
                                    </p:set>
                                    <p:anim calcmode="lin" valueType="num">
                                      <p:cBhvr additive="base">
                                        <p:cTn id="45" dur="500" fill="hold"/>
                                        <p:tgtEl>
                                          <p:spTgt spid="108562"/>
                                        </p:tgtEl>
                                        <p:attrNameLst>
                                          <p:attrName>ppt_x</p:attrName>
                                        </p:attrNameLst>
                                      </p:cBhvr>
                                      <p:tavLst>
                                        <p:tav tm="0">
                                          <p:val>
                                            <p:strVal val="#ppt_x"/>
                                          </p:val>
                                        </p:tav>
                                        <p:tav tm="100000">
                                          <p:val>
                                            <p:strVal val="#ppt_x"/>
                                          </p:val>
                                        </p:tav>
                                      </p:tavLst>
                                    </p:anim>
                                    <p:anim calcmode="lin" valueType="num">
                                      <p:cBhvr additive="base">
                                        <p:cTn id="46" dur="500" fill="hold"/>
                                        <p:tgtEl>
                                          <p:spTgt spid="10856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8563"/>
                                        </p:tgtEl>
                                        <p:attrNameLst>
                                          <p:attrName>style.visibility</p:attrName>
                                        </p:attrNameLst>
                                      </p:cBhvr>
                                      <p:to>
                                        <p:strVal val="visible"/>
                                      </p:to>
                                    </p:set>
                                    <p:anim calcmode="lin" valueType="num">
                                      <p:cBhvr additive="base">
                                        <p:cTn id="49" dur="500" fill="hold"/>
                                        <p:tgtEl>
                                          <p:spTgt spid="108563"/>
                                        </p:tgtEl>
                                        <p:attrNameLst>
                                          <p:attrName>ppt_x</p:attrName>
                                        </p:attrNameLst>
                                      </p:cBhvr>
                                      <p:tavLst>
                                        <p:tav tm="0">
                                          <p:val>
                                            <p:strVal val="#ppt_x"/>
                                          </p:val>
                                        </p:tav>
                                        <p:tav tm="100000">
                                          <p:val>
                                            <p:strVal val="#ppt_x"/>
                                          </p:val>
                                        </p:tav>
                                      </p:tavLst>
                                    </p:anim>
                                    <p:anim calcmode="lin" valueType="num">
                                      <p:cBhvr additive="base">
                                        <p:cTn id="50" dur="500" fill="hold"/>
                                        <p:tgtEl>
                                          <p:spTgt spid="1085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51" grpId="0"/>
      <p:bldP spid="108556" grpId="0" animBg="1"/>
      <p:bldP spid="108561" grpId="0" animBg="1"/>
      <p:bldP spid="108562" grpId="0" animBg="1"/>
      <p:bldP spid="108563" grpId="0"/>
      <p:bldP spid="108564"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0" y="492125"/>
            <a:ext cx="7848600" cy="749300"/>
          </a:xfrm>
        </p:spPr>
        <p:txBody>
          <a:bodyPr rtlCol="0">
            <a:normAutofit fontScale="90000"/>
          </a:bodyPr>
          <a:lstStyle/>
          <a:p>
            <a:pPr eaLnBrk="1" fontAlgn="auto" hangingPunct="1">
              <a:spcAft>
                <a:spcPts val="0"/>
              </a:spcAft>
              <a:defRPr/>
            </a:pPr>
            <a:r>
              <a:rPr lang="zh-CN" altLang="en-US" sz="3600" dirty="0" smtClean="0">
                <a:solidFill>
                  <a:schemeClr val="tx1"/>
                </a:solidFill>
                <a:effectLst/>
                <a:ea typeface="隶书" pitchFamily="49" charset="-122"/>
              </a:rPr>
              <a:t>（二）党在过渡时期的总路线</a:t>
            </a:r>
            <a:r>
              <a:rPr lang="zh-CN" altLang="en-US" sz="3600" dirty="0" smtClean="0">
                <a:solidFill>
                  <a:srgbClr val="CC0000"/>
                </a:solidFill>
                <a:effectLst>
                  <a:outerShdw blurRad="38100" dist="38100" dir="2700000" algn="tl">
                    <a:srgbClr val="C0C0C0"/>
                  </a:outerShdw>
                </a:effectLst>
                <a:ea typeface="隶书" pitchFamily="49" charset="-122"/>
              </a:rPr>
              <a:t/>
            </a:r>
            <a:br>
              <a:rPr lang="zh-CN" altLang="en-US" sz="3600" dirty="0" smtClean="0">
                <a:solidFill>
                  <a:srgbClr val="CC0000"/>
                </a:solidFill>
                <a:effectLst>
                  <a:outerShdw blurRad="38100" dist="38100" dir="2700000" algn="tl">
                    <a:srgbClr val="C0C0C0"/>
                  </a:outerShdw>
                </a:effectLst>
                <a:ea typeface="隶书" pitchFamily="49" charset="-122"/>
              </a:rPr>
            </a:br>
            <a:endParaRPr lang="zh-CN" altLang="en-US" sz="3600" dirty="0" smtClean="0">
              <a:solidFill>
                <a:srgbClr val="CC0000"/>
              </a:solidFill>
              <a:effectLst>
                <a:outerShdw blurRad="38100" dist="38100" dir="2700000" algn="tl">
                  <a:srgbClr val="C0C0C0"/>
                </a:outerShdw>
              </a:effectLst>
              <a:ea typeface="隶书" pitchFamily="49" charset="-122"/>
            </a:endParaRPr>
          </a:p>
        </p:txBody>
      </p:sp>
      <p:sp>
        <p:nvSpPr>
          <p:cNvPr id="43011" name="Rectangle 3"/>
          <p:cNvSpPr>
            <a:spLocks noGrp="1" noChangeArrowheads="1"/>
          </p:cNvSpPr>
          <p:nvPr>
            <p:ph type="body" idx="4294967295"/>
          </p:nvPr>
        </p:nvSpPr>
        <p:spPr>
          <a:xfrm>
            <a:off x="0" y="1157288"/>
            <a:ext cx="8566150" cy="5167312"/>
          </a:xfrm>
        </p:spPr>
        <p:txBody>
          <a:bodyPr rtlCol="0">
            <a:normAutofit fontScale="92500"/>
          </a:bodyPr>
          <a:lstStyle/>
          <a:p>
            <a:pPr eaLnBrk="1" fontAlgn="auto" hangingPunct="1">
              <a:spcAft>
                <a:spcPts val="0"/>
              </a:spcAft>
              <a:buFont typeface="Wingdings" pitchFamily="2" charset="2"/>
              <a:buNone/>
              <a:defRPr/>
            </a:pPr>
            <a:r>
              <a:rPr lang="en-US" altLang="zh-CN" dirty="0" smtClean="0">
                <a:latin typeface="楷体_GB2312" pitchFamily="49" charset="-122"/>
                <a:ea typeface="楷体_GB2312" pitchFamily="49" charset="-122"/>
              </a:rPr>
              <a:t>   1.</a:t>
            </a:r>
            <a:r>
              <a:rPr lang="zh-CN" altLang="en-US" dirty="0" smtClean="0">
                <a:latin typeface="楷体_GB2312" pitchFamily="49" charset="-122"/>
                <a:ea typeface="楷体_GB2312" pitchFamily="49" charset="-122"/>
              </a:rPr>
              <a:t>过渡时期总路线的提出</a:t>
            </a:r>
          </a:p>
          <a:p>
            <a:pPr eaLnBrk="1" fontAlgn="auto" hangingPunct="1">
              <a:spcAft>
                <a:spcPts val="0"/>
              </a:spcAft>
              <a:buFont typeface="Wingdings" pitchFamily="2" charset="2"/>
              <a:buNone/>
              <a:defRPr/>
            </a:pPr>
            <a:r>
              <a:rPr kumimoji="1" lang="zh-CN" altLang="en-US" sz="2400" dirty="0" smtClean="0">
                <a:latin typeface="楷体_GB2312" pitchFamily="49" charset="-122"/>
                <a:ea typeface="楷体_GB2312" pitchFamily="49" charset="-122"/>
              </a:rPr>
              <a:t>   </a:t>
            </a:r>
            <a:r>
              <a:rPr kumimoji="1" lang="zh-CN" altLang="en-US" dirty="0" smtClean="0">
                <a:latin typeface="楷体_GB2312" pitchFamily="49" charset="-122"/>
                <a:ea typeface="楷体_GB2312" pitchFamily="49" charset="-122"/>
              </a:rPr>
              <a:t>初步的设想：</a:t>
            </a:r>
          </a:p>
          <a:p>
            <a:pPr eaLnBrk="1" fontAlgn="auto" hangingPunct="1">
              <a:spcAft>
                <a:spcPts val="0"/>
              </a:spcAft>
              <a:buFont typeface="Wingdings" pitchFamily="2" charset="2"/>
              <a:buNone/>
              <a:defRPr/>
            </a:pPr>
            <a:r>
              <a:rPr kumimoji="1" lang="zh-CN" altLang="en-US" dirty="0" smtClean="0">
                <a:latin typeface="楷体_GB2312" pitchFamily="49" charset="-122"/>
                <a:ea typeface="楷体_GB2312" pitchFamily="49" charset="-122"/>
              </a:rPr>
              <a:t>第一，关于过渡的时间，估计大约</a:t>
            </a:r>
            <a:r>
              <a:rPr kumimoji="1" lang="en-US" altLang="zh-CN" dirty="0" smtClean="0">
                <a:latin typeface="楷体_GB2312" pitchFamily="49" charset="-122"/>
                <a:ea typeface="楷体_GB2312" pitchFamily="49" charset="-122"/>
              </a:rPr>
              <a:t>15</a:t>
            </a:r>
            <a:r>
              <a:rPr kumimoji="1" lang="zh-CN" altLang="en-US" dirty="0" smtClean="0">
                <a:latin typeface="楷体_GB2312" pitchFamily="49" charset="-122"/>
                <a:ea typeface="楷体_GB2312" pitchFamily="49" charset="-122"/>
              </a:rPr>
              <a:t>年至</a:t>
            </a:r>
            <a:r>
              <a:rPr kumimoji="1" lang="en-US" altLang="zh-CN" dirty="0" smtClean="0">
                <a:latin typeface="楷体_GB2312" pitchFamily="49" charset="-122"/>
                <a:ea typeface="楷体_GB2312" pitchFamily="49" charset="-122"/>
              </a:rPr>
              <a:t>20</a:t>
            </a:r>
            <a:r>
              <a:rPr kumimoji="1" lang="zh-CN" altLang="en-US" dirty="0" smtClean="0">
                <a:latin typeface="楷体_GB2312" pitchFamily="49" charset="-122"/>
                <a:ea typeface="楷体_GB2312" pitchFamily="49" charset="-122"/>
              </a:rPr>
              <a:t>年时间。</a:t>
            </a:r>
          </a:p>
          <a:p>
            <a:pPr eaLnBrk="1" fontAlgn="auto" hangingPunct="1">
              <a:spcAft>
                <a:spcPts val="0"/>
              </a:spcAft>
              <a:buFont typeface="Wingdings" pitchFamily="2" charset="2"/>
              <a:buNone/>
              <a:defRPr/>
            </a:pPr>
            <a:r>
              <a:rPr kumimoji="1" lang="zh-CN" altLang="en-US" dirty="0" smtClean="0">
                <a:latin typeface="楷体_GB2312" pitchFamily="49" charset="-122"/>
                <a:ea typeface="楷体_GB2312" pitchFamily="49" charset="-122"/>
              </a:rPr>
              <a:t>第二，关于转变的条件，认为只有先实现了国家工业化，才能实现私营企业国有化和个体农业的集体化。</a:t>
            </a:r>
          </a:p>
          <a:p>
            <a:pPr eaLnBrk="1" fontAlgn="auto" hangingPunct="1">
              <a:spcAft>
                <a:spcPts val="0"/>
              </a:spcAft>
              <a:buFont typeface="Wingdings" pitchFamily="2" charset="2"/>
              <a:buNone/>
              <a:defRPr/>
            </a:pPr>
            <a:r>
              <a:rPr kumimoji="1" lang="zh-CN" altLang="en-US" dirty="0" smtClean="0">
                <a:latin typeface="楷体_GB2312" pitchFamily="49" charset="-122"/>
                <a:ea typeface="楷体_GB2312" pitchFamily="49" charset="-122"/>
              </a:rPr>
              <a:t>第三，关于过渡的步骤和方式，毛泽东的提法是</a:t>
            </a:r>
            <a:r>
              <a:rPr kumimoji="1" lang="zh-CN" altLang="en-US" dirty="0" smtClean="0">
                <a:ea typeface="楷体_GB2312" pitchFamily="49" charset="-122"/>
              </a:rPr>
              <a:t>“</a:t>
            </a:r>
            <a:r>
              <a:rPr kumimoji="1" lang="zh-CN" altLang="en-US" dirty="0" smtClean="0">
                <a:latin typeface="楷体_GB2312" pitchFamily="49" charset="-122"/>
                <a:ea typeface="楷体_GB2312" pitchFamily="49" charset="-122"/>
              </a:rPr>
              <a:t>全线进攻</a:t>
            </a:r>
            <a:r>
              <a:rPr kumimoji="1" lang="zh-CN" altLang="en-US" dirty="0" smtClean="0">
                <a:ea typeface="楷体_GB2312" pitchFamily="49" charset="-122"/>
              </a:rPr>
              <a:t>”</a:t>
            </a:r>
            <a:r>
              <a:rPr kumimoji="1" lang="zh-CN" altLang="en-US" dirty="0" smtClean="0">
                <a:latin typeface="楷体_GB2312" pitchFamily="49" charset="-122"/>
                <a:ea typeface="楷体_GB2312" pitchFamily="49" charset="-122"/>
              </a:rPr>
              <a:t>，先建设后改造，完成向社会主义过渡，但方式是和平的和有代价地消灭资本主义。 </a:t>
            </a:r>
          </a:p>
          <a:p>
            <a:pPr eaLnBrk="1" fontAlgn="auto" hangingPunct="1">
              <a:spcAft>
                <a:spcPts val="0"/>
              </a:spcAft>
              <a:buFont typeface="Wingdings" pitchFamily="2" charset="2"/>
              <a:buChar char="ü"/>
              <a:defRPr/>
            </a:pPr>
            <a:endParaRPr lang="zh-CN" altLang="en-US" dirty="0" smtClean="0">
              <a:latin typeface="楷体_GB2312" pitchFamily="49" charset="-122"/>
              <a:ea typeface="楷体_GB2312" pitchFamily="49" charset="-122"/>
            </a:endParaRPr>
          </a:p>
          <a:p>
            <a:pPr eaLnBrk="1" fontAlgn="auto" hangingPunct="1">
              <a:spcAft>
                <a:spcPts val="0"/>
              </a:spcAft>
              <a:buFont typeface="Wingdings" pitchFamily="2" charset="2"/>
              <a:buNone/>
              <a:defRPr/>
            </a:pPr>
            <a:endParaRPr lang="zh-CN" altLang="en-US" sz="2400" dirty="0" smtClean="0">
              <a:latin typeface="楷体_GB2312" pitchFamily="49" charset="-122"/>
              <a:ea typeface="楷体_GB2312" pitchFamily="49" charset="-122"/>
            </a:endParaRPr>
          </a:p>
          <a:p>
            <a:pPr eaLnBrk="1" fontAlgn="auto" hangingPunct="1">
              <a:spcAft>
                <a:spcPts val="0"/>
              </a:spcAft>
              <a:buFont typeface="Wingdings" pitchFamily="2" charset="2"/>
              <a:buNone/>
              <a:defRPr/>
            </a:pPr>
            <a:endParaRPr lang="zh-CN" altLang="en-US" sz="2400" dirty="0" smtClean="0">
              <a:latin typeface="楷体_GB2312" pitchFamily="49" charset="-122"/>
              <a:ea typeface="楷体_GB2312" pitchFamily="49" charset="-122"/>
            </a:endParaRPr>
          </a:p>
          <a:p>
            <a:pPr eaLnBrk="1" fontAlgn="auto" hangingPunct="1">
              <a:spcAft>
                <a:spcPts val="0"/>
              </a:spcAft>
              <a:buFont typeface="Wingdings 2"/>
              <a:buChar char="ß"/>
              <a:defRPr/>
            </a:pPr>
            <a:endParaRPr lang="zh-CN" altLang="en-US" sz="2400" dirty="0" smtClean="0">
              <a:solidFill>
                <a:srgbClr val="000000"/>
              </a:solidFill>
              <a:latin typeface="楷体_GB2312" pitchFamily="49" charset="-122"/>
              <a:ea typeface="楷体_GB2312" pitchFamily="49" charset="-122"/>
            </a:endParaRPr>
          </a:p>
        </p:txBody>
      </p:sp>
      <p:sp>
        <p:nvSpPr>
          <p:cNvPr id="28676" name="Rectangle 7"/>
          <p:cNvSpPr>
            <a:spLocks noChangeArrowheads="1"/>
          </p:cNvSpPr>
          <p:nvPr/>
        </p:nvSpPr>
        <p:spPr bwMode="auto">
          <a:xfrm>
            <a:off x="5570538" y="3836988"/>
            <a:ext cx="3343275" cy="519112"/>
          </a:xfrm>
          <a:prstGeom prst="rect">
            <a:avLst/>
          </a:prstGeom>
          <a:noFill/>
          <a:ln w="9525">
            <a:noFill/>
            <a:miter lim="800000"/>
            <a:headEnd/>
            <a:tailEnd/>
          </a:ln>
        </p:spPr>
        <p:txBody>
          <a:bodyPr>
            <a:spAutoFit/>
          </a:bodyPr>
          <a:lstStyle/>
          <a:p>
            <a:pPr marL="342900" indent="-342900">
              <a:lnSpc>
                <a:spcPct val="100000"/>
              </a:lnSpc>
              <a:spcBef>
                <a:spcPct val="0"/>
              </a:spcBef>
              <a:buClrTx/>
              <a:buFontTx/>
              <a:buNone/>
            </a:pPr>
            <a:endParaRPr kumimoji="1" lang="zh-CN" altLang="en-US">
              <a:solidFill>
                <a:srgbClr val="000000"/>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zh-CN" altLang="en-US" dirty="0" smtClean="0">
                <a:ea typeface="宋体" pitchFamily="2" charset="-122"/>
              </a:rPr>
              <a:t/>
            </a:r>
            <a:br>
              <a:rPr lang="zh-CN" altLang="en-US" dirty="0" smtClean="0">
                <a:ea typeface="宋体" pitchFamily="2" charset="-122"/>
              </a:rPr>
            </a:br>
            <a:endParaRPr lang="zh-CN" altLang="en-US" dirty="0" smtClean="0">
              <a:ea typeface="宋体" pitchFamily="2" charset="-122"/>
            </a:endParaRPr>
          </a:p>
        </p:txBody>
      </p:sp>
      <p:sp>
        <p:nvSpPr>
          <p:cNvPr id="44035" name="Rectangle 3"/>
          <p:cNvSpPr>
            <a:spLocks noGrp="1" noChangeArrowheads="1"/>
          </p:cNvSpPr>
          <p:nvPr>
            <p:ph idx="1"/>
          </p:nvPr>
        </p:nvSpPr>
        <p:spPr>
          <a:xfrm>
            <a:off x="457200" y="1858963"/>
            <a:ext cx="8229600" cy="4465637"/>
          </a:xfrm>
        </p:spPr>
        <p:txBody>
          <a:bodyPr rtlCol="0">
            <a:normAutofit fontScale="92500" lnSpcReduction="10000"/>
          </a:bodyPr>
          <a:lstStyle/>
          <a:p>
            <a:pPr eaLnBrk="1" fontAlgn="auto" hangingPunct="1">
              <a:spcAft>
                <a:spcPts val="0"/>
              </a:spcAft>
              <a:buFont typeface="Wingdings" pitchFamily="2" charset="2"/>
              <a:buNone/>
              <a:defRPr/>
            </a:pPr>
            <a:r>
              <a:rPr kumimoji="1" lang="en-US" altLang="zh-CN" sz="2400" dirty="0" smtClean="0">
                <a:latin typeface="楷体_GB2312" pitchFamily="49" charset="-122"/>
                <a:ea typeface="楷体_GB2312" pitchFamily="49" charset="-122"/>
              </a:rPr>
              <a:t>       </a:t>
            </a:r>
            <a:r>
              <a:rPr kumimoji="1" lang="en-US" altLang="zh-CN" dirty="0" smtClean="0">
                <a:latin typeface="楷体_GB2312" pitchFamily="49" charset="-122"/>
                <a:ea typeface="楷体_GB2312" pitchFamily="49" charset="-122"/>
              </a:rPr>
              <a:t>1953</a:t>
            </a:r>
            <a:r>
              <a:rPr kumimoji="1" lang="zh-CN" altLang="en-US" dirty="0" smtClean="0">
                <a:latin typeface="楷体_GB2312" pitchFamily="49" charset="-122"/>
                <a:ea typeface="楷体_GB2312" pitchFamily="49" charset="-122"/>
              </a:rPr>
              <a:t>年</a:t>
            </a:r>
            <a:r>
              <a:rPr kumimoji="1" lang="en-US" altLang="zh-CN" dirty="0" smtClean="0">
                <a:latin typeface="楷体_GB2312" pitchFamily="49" charset="-122"/>
                <a:ea typeface="楷体_GB2312" pitchFamily="49" charset="-122"/>
              </a:rPr>
              <a:t>12</a:t>
            </a:r>
            <a:r>
              <a:rPr kumimoji="1" lang="zh-CN" altLang="en-US" dirty="0" smtClean="0">
                <a:latin typeface="楷体_GB2312" pitchFamily="49" charset="-122"/>
                <a:ea typeface="楷体_GB2312" pitchFamily="49" charset="-122"/>
              </a:rPr>
              <a:t>月，毛泽东</a:t>
            </a:r>
            <a:r>
              <a:rPr kumimoji="1" lang="en-US" altLang="zh-CN" dirty="0" smtClean="0">
                <a:latin typeface="楷体_GB2312" pitchFamily="49" charset="-122"/>
                <a:ea typeface="楷体_GB2312" pitchFamily="49" charset="-122"/>
              </a:rPr>
              <a:t>《</a:t>
            </a:r>
            <a:r>
              <a:rPr kumimoji="1" lang="zh-CN" altLang="en-US" dirty="0" smtClean="0">
                <a:latin typeface="楷体_GB2312" pitchFamily="49" charset="-122"/>
                <a:ea typeface="楷体_GB2312" pitchFamily="49" charset="-122"/>
              </a:rPr>
              <a:t>为动员一切力量把我国建设成为一个强大的社会主义国家而斗争</a:t>
            </a:r>
            <a:r>
              <a:rPr kumimoji="1" lang="en-US" altLang="zh-CN" dirty="0" smtClean="0">
                <a:latin typeface="Arial" charset="0"/>
                <a:ea typeface="楷体_GB2312" pitchFamily="49" charset="-122"/>
              </a:rPr>
              <a:t>——</a:t>
            </a:r>
            <a:r>
              <a:rPr kumimoji="1" lang="zh-CN" altLang="en-US" dirty="0" smtClean="0">
                <a:latin typeface="楷体_GB2312" pitchFamily="49" charset="-122"/>
                <a:ea typeface="楷体_GB2312" pitchFamily="49" charset="-122"/>
              </a:rPr>
              <a:t>关于党在过渡时期总路线的学习和宣传提纲</a:t>
            </a:r>
            <a:r>
              <a:rPr kumimoji="1" lang="en-US" altLang="zh-CN" dirty="0" smtClean="0">
                <a:latin typeface="楷体_GB2312" pitchFamily="49" charset="-122"/>
                <a:ea typeface="楷体_GB2312" pitchFamily="49" charset="-122"/>
              </a:rPr>
              <a:t>》</a:t>
            </a:r>
            <a:r>
              <a:rPr kumimoji="1" lang="zh-CN" altLang="en-US" dirty="0" smtClean="0">
                <a:latin typeface="楷体_GB2312" pitchFamily="49" charset="-122"/>
                <a:ea typeface="楷体_GB2312" pitchFamily="49" charset="-122"/>
              </a:rPr>
              <a:t>：</a:t>
            </a:r>
          </a:p>
          <a:p>
            <a:pPr eaLnBrk="1" fontAlgn="auto" hangingPunct="1">
              <a:spcAft>
                <a:spcPts val="0"/>
              </a:spcAft>
              <a:buFont typeface="Wingdings" pitchFamily="2" charset="2"/>
              <a:buNone/>
              <a:defRPr/>
            </a:pPr>
            <a:r>
              <a:rPr kumimoji="1" lang="zh-CN" altLang="en-US" dirty="0" smtClean="0">
                <a:latin typeface="楷体_GB2312" pitchFamily="49" charset="-122"/>
                <a:ea typeface="楷体_GB2312" pitchFamily="49" charset="-122"/>
              </a:rPr>
              <a:t>      从中华人民共和国成立，到社会主义改造基本完成，这是一个过渡时期。党在这个过渡时期的总路线和总任务，是要在一个相当长的时期内，逐步实现国家的社会主义工业化，并逐步实现国家对农业、对手工业和对资本主义工商业的社会主义改造。 </a:t>
            </a:r>
          </a:p>
          <a:p>
            <a:pPr eaLnBrk="1" fontAlgn="auto" hangingPunct="1">
              <a:spcAft>
                <a:spcPts val="0"/>
              </a:spcAft>
              <a:buFont typeface="Wingdings" pitchFamily="2" charset="2"/>
              <a:buNone/>
              <a:defRPr/>
            </a:pPr>
            <a:endParaRPr lang="zh-CN" altLang="en-US" dirty="0" smtClean="0">
              <a:solidFill>
                <a:srgbClr val="003300"/>
              </a:solidFill>
              <a:latin typeface="楷体_GB2312" pitchFamily="49" charset="-122"/>
              <a:ea typeface="楷体_GB2312" pitchFamily="49" charset="-122"/>
            </a:endParaRPr>
          </a:p>
          <a:p>
            <a:pPr eaLnBrk="1" fontAlgn="auto" hangingPunct="1">
              <a:spcAft>
                <a:spcPts val="0"/>
              </a:spcAft>
              <a:buFont typeface="Wingdings 2"/>
              <a:buChar char="ß"/>
              <a:defRPr/>
            </a:pPr>
            <a:endParaRPr lang="zh-CN" altLang="en-US" dirty="0" smtClean="0">
              <a:solidFill>
                <a:srgbClr val="003300"/>
              </a:solidFill>
              <a:latin typeface="楷体_GB2312" pitchFamily="49" charset="-122"/>
              <a:ea typeface="楷体_GB2312" pitchFamily="49" charset="-122"/>
            </a:endParaRPr>
          </a:p>
        </p:txBody>
      </p:sp>
      <p:sp>
        <p:nvSpPr>
          <p:cNvPr id="29700" name="Rectangle 7"/>
          <p:cNvSpPr>
            <a:spLocks noChangeArrowheads="1"/>
          </p:cNvSpPr>
          <p:nvPr/>
        </p:nvSpPr>
        <p:spPr bwMode="auto">
          <a:xfrm>
            <a:off x="5403850" y="3190875"/>
            <a:ext cx="3525838" cy="476250"/>
          </a:xfrm>
          <a:prstGeom prst="rect">
            <a:avLst/>
          </a:prstGeom>
          <a:noFill/>
          <a:ln w="9525">
            <a:noFill/>
            <a:miter lim="800000"/>
            <a:headEnd/>
            <a:tailEnd/>
          </a:ln>
        </p:spPr>
        <p:txBody>
          <a:bodyPr>
            <a:spAutoFit/>
          </a:bodyPr>
          <a:lstStyle/>
          <a:p>
            <a:pPr marL="342900" indent="-342900"/>
            <a:endParaRPr kumimoji="1" lang="zh-CN" altLang="en-US">
              <a:solidFill>
                <a:srgbClr val="000000"/>
              </a:solidFill>
            </a:endParaRPr>
          </a:p>
        </p:txBody>
      </p:sp>
      <p:sp>
        <p:nvSpPr>
          <p:cNvPr id="29701" name="Rectangle 9"/>
          <p:cNvSpPr>
            <a:spLocks noChangeArrowheads="1"/>
          </p:cNvSpPr>
          <p:nvPr/>
        </p:nvSpPr>
        <p:spPr bwMode="auto">
          <a:xfrm>
            <a:off x="874713" y="587375"/>
            <a:ext cx="6573837" cy="579438"/>
          </a:xfrm>
          <a:prstGeom prst="rect">
            <a:avLst/>
          </a:prstGeom>
          <a:noFill/>
          <a:ln w="9525">
            <a:noFill/>
            <a:miter lim="800000"/>
            <a:headEnd/>
            <a:tailEnd/>
          </a:ln>
        </p:spPr>
        <p:txBody>
          <a:bodyPr>
            <a:spAutoFit/>
          </a:bodyPr>
          <a:lstStyle/>
          <a:p>
            <a:pPr marL="342900" indent="-342900">
              <a:lnSpc>
                <a:spcPct val="100000"/>
              </a:lnSpc>
            </a:pPr>
            <a:r>
              <a:rPr lang="en-US" altLang="zh-CN" sz="3200" dirty="0" smtClean="0">
                <a:latin typeface="Verdana" pitchFamily="34" charset="0"/>
              </a:rPr>
              <a:t>2. </a:t>
            </a:r>
            <a:r>
              <a:rPr lang="zh-CN" altLang="en-US" sz="3200" dirty="0" smtClean="0">
                <a:latin typeface="Verdana" pitchFamily="34" charset="0"/>
              </a:rPr>
              <a:t>过渡时期</a:t>
            </a:r>
            <a:r>
              <a:rPr lang="zh-CN" altLang="en-US" sz="3200" dirty="0">
                <a:latin typeface="Verdana" pitchFamily="34" charset="0"/>
              </a:rPr>
              <a:t>总路线的主要内容</a:t>
            </a:r>
            <a:endParaRPr lang="en-US" altLang="zh-CN" sz="3200" dirty="0">
              <a:latin typeface="Verdana" pitchFamily="34" charset="0"/>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95288" y="304800"/>
            <a:ext cx="7848600" cy="609600"/>
          </a:xfrm>
        </p:spPr>
        <p:txBody>
          <a:bodyPr rtlCol="0">
            <a:normAutofit fontScale="90000"/>
          </a:bodyPr>
          <a:lstStyle/>
          <a:p>
            <a:pPr eaLnBrk="1" fontAlgn="auto" hangingPunct="1">
              <a:spcAft>
                <a:spcPts val="0"/>
              </a:spcAft>
              <a:defRPr/>
            </a:pPr>
            <a:r>
              <a:rPr lang="zh-CN" altLang="en-US" dirty="0" smtClean="0">
                <a:ea typeface="宋体" pitchFamily="2" charset="-122"/>
              </a:rPr>
              <a:t/>
            </a:r>
            <a:br>
              <a:rPr lang="zh-CN" altLang="en-US" dirty="0" smtClean="0">
                <a:ea typeface="宋体" pitchFamily="2" charset="-122"/>
              </a:rPr>
            </a:br>
            <a:endParaRPr lang="zh-CN" altLang="en-US" dirty="0" smtClean="0">
              <a:ea typeface="宋体" pitchFamily="2" charset="-122"/>
            </a:endParaRPr>
          </a:p>
        </p:txBody>
      </p:sp>
      <p:sp>
        <p:nvSpPr>
          <p:cNvPr id="30723" name="Rectangle 3"/>
          <p:cNvSpPr>
            <a:spLocks noGrp="1" noChangeArrowheads="1"/>
          </p:cNvSpPr>
          <p:nvPr>
            <p:ph idx="1"/>
          </p:nvPr>
        </p:nvSpPr>
        <p:spPr/>
        <p:txBody>
          <a:bodyPr/>
          <a:lstStyle/>
          <a:p>
            <a:pPr eaLnBrk="1" hangingPunct="1">
              <a:buFont typeface="Wingdings" pitchFamily="2" charset="2"/>
              <a:buNone/>
            </a:pPr>
            <a:endParaRPr lang="zh-CN" altLang="en-US" dirty="0" smtClean="0">
              <a:ea typeface="宋体" charset="-122"/>
            </a:endParaRPr>
          </a:p>
          <a:p>
            <a:pPr eaLnBrk="1" hangingPunct="1">
              <a:buFont typeface="Wingdings" pitchFamily="2" charset="2"/>
              <a:buNone/>
            </a:pPr>
            <a:endParaRPr lang="zh-CN" altLang="en-US" dirty="0" smtClean="0">
              <a:ea typeface="宋体" charset="-122"/>
            </a:endParaRPr>
          </a:p>
        </p:txBody>
      </p:sp>
      <p:grpSp>
        <p:nvGrpSpPr>
          <p:cNvPr id="2" name="Group 4"/>
          <p:cNvGrpSpPr>
            <a:grpSpLocks/>
          </p:cNvGrpSpPr>
          <p:nvPr/>
        </p:nvGrpSpPr>
        <p:grpSpPr bwMode="auto">
          <a:xfrm>
            <a:off x="292100" y="1519238"/>
            <a:ext cx="7874000" cy="3840162"/>
            <a:chOff x="384" y="1296"/>
            <a:chExt cx="4992" cy="2084"/>
          </a:xfrm>
        </p:grpSpPr>
        <p:grpSp>
          <p:nvGrpSpPr>
            <p:cNvPr id="3" name="Group 5"/>
            <p:cNvGrpSpPr>
              <a:grpSpLocks/>
            </p:cNvGrpSpPr>
            <p:nvPr/>
          </p:nvGrpSpPr>
          <p:grpSpPr bwMode="auto">
            <a:xfrm>
              <a:off x="1536" y="1488"/>
              <a:ext cx="624" cy="1056"/>
              <a:chOff x="1392" y="1488"/>
              <a:chExt cx="624" cy="1056"/>
            </a:xfrm>
          </p:grpSpPr>
          <p:sp>
            <p:nvSpPr>
              <p:cNvPr id="30754" name="Line 6"/>
              <p:cNvSpPr>
                <a:spLocks noChangeShapeType="1"/>
              </p:cNvSpPr>
              <p:nvPr/>
            </p:nvSpPr>
            <p:spPr bwMode="auto">
              <a:xfrm>
                <a:off x="1392" y="2016"/>
                <a:ext cx="336" cy="0"/>
              </a:xfrm>
              <a:prstGeom prst="line">
                <a:avLst/>
              </a:prstGeom>
              <a:noFill/>
              <a:ln w="38100">
                <a:solidFill>
                  <a:srgbClr val="FFFF00"/>
                </a:solidFill>
                <a:round/>
                <a:headEnd/>
                <a:tailEnd/>
              </a:ln>
            </p:spPr>
            <p:txBody>
              <a:bodyPr>
                <a:spAutoFit/>
              </a:bodyPr>
              <a:lstStyle/>
              <a:p>
                <a:endParaRPr lang="zh-CN" altLang="en-US"/>
              </a:p>
            </p:txBody>
          </p:sp>
          <p:sp>
            <p:nvSpPr>
              <p:cNvPr id="30755" name="Line 7"/>
              <p:cNvSpPr>
                <a:spLocks noChangeShapeType="1"/>
              </p:cNvSpPr>
              <p:nvPr/>
            </p:nvSpPr>
            <p:spPr bwMode="auto">
              <a:xfrm>
                <a:off x="1728" y="1488"/>
                <a:ext cx="288" cy="0"/>
              </a:xfrm>
              <a:prstGeom prst="line">
                <a:avLst/>
              </a:prstGeom>
              <a:noFill/>
              <a:ln w="38100">
                <a:solidFill>
                  <a:srgbClr val="FFFF00"/>
                </a:solidFill>
                <a:round/>
                <a:headEnd/>
                <a:tailEnd/>
              </a:ln>
            </p:spPr>
            <p:txBody>
              <a:bodyPr>
                <a:spAutoFit/>
              </a:bodyPr>
              <a:lstStyle/>
              <a:p>
                <a:endParaRPr lang="zh-CN" altLang="en-US"/>
              </a:p>
            </p:txBody>
          </p:sp>
          <p:grpSp>
            <p:nvGrpSpPr>
              <p:cNvPr id="4" name="Group 8"/>
              <p:cNvGrpSpPr>
                <a:grpSpLocks/>
              </p:cNvGrpSpPr>
              <p:nvPr/>
            </p:nvGrpSpPr>
            <p:grpSpPr bwMode="auto">
              <a:xfrm>
                <a:off x="1728" y="1488"/>
                <a:ext cx="0" cy="1056"/>
                <a:chOff x="1728" y="1488"/>
                <a:chExt cx="0" cy="1056"/>
              </a:xfrm>
            </p:grpSpPr>
            <p:sp>
              <p:nvSpPr>
                <p:cNvPr id="30758" name="Line 9"/>
                <p:cNvSpPr>
                  <a:spLocks noChangeShapeType="1"/>
                </p:cNvSpPr>
                <p:nvPr/>
              </p:nvSpPr>
              <p:spPr bwMode="auto">
                <a:xfrm flipV="1">
                  <a:off x="1728" y="1488"/>
                  <a:ext cx="0" cy="528"/>
                </a:xfrm>
                <a:prstGeom prst="line">
                  <a:avLst/>
                </a:prstGeom>
                <a:noFill/>
                <a:ln w="38100">
                  <a:solidFill>
                    <a:srgbClr val="FFFF00"/>
                  </a:solidFill>
                  <a:round/>
                  <a:headEnd/>
                  <a:tailEnd/>
                </a:ln>
              </p:spPr>
              <p:txBody>
                <a:bodyPr>
                  <a:spAutoFit/>
                </a:bodyPr>
                <a:lstStyle/>
                <a:p>
                  <a:endParaRPr lang="zh-CN" altLang="en-US"/>
                </a:p>
              </p:txBody>
            </p:sp>
            <p:sp>
              <p:nvSpPr>
                <p:cNvPr id="30759" name="Line 10"/>
                <p:cNvSpPr>
                  <a:spLocks noChangeShapeType="1"/>
                </p:cNvSpPr>
                <p:nvPr/>
              </p:nvSpPr>
              <p:spPr bwMode="auto">
                <a:xfrm flipV="1">
                  <a:off x="1728" y="2016"/>
                  <a:ext cx="0" cy="528"/>
                </a:xfrm>
                <a:prstGeom prst="line">
                  <a:avLst/>
                </a:prstGeom>
                <a:noFill/>
                <a:ln w="38100">
                  <a:solidFill>
                    <a:srgbClr val="FFFF00"/>
                  </a:solidFill>
                  <a:round/>
                  <a:headEnd/>
                  <a:tailEnd/>
                </a:ln>
              </p:spPr>
              <p:txBody>
                <a:bodyPr>
                  <a:spAutoFit/>
                </a:bodyPr>
                <a:lstStyle/>
                <a:p>
                  <a:endParaRPr lang="zh-CN" altLang="en-US"/>
                </a:p>
              </p:txBody>
            </p:sp>
          </p:grpSp>
          <p:sp>
            <p:nvSpPr>
              <p:cNvPr id="30757" name="Line 11"/>
              <p:cNvSpPr>
                <a:spLocks noChangeShapeType="1"/>
              </p:cNvSpPr>
              <p:nvPr/>
            </p:nvSpPr>
            <p:spPr bwMode="auto">
              <a:xfrm>
                <a:off x="1728" y="2544"/>
                <a:ext cx="288" cy="0"/>
              </a:xfrm>
              <a:prstGeom prst="line">
                <a:avLst/>
              </a:prstGeom>
              <a:noFill/>
              <a:ln w="38100">
                <a:solidFill>
                  <a:srgbClr val="FFFF00"/>
                </a:solidFill>
                <a:round/>
                <a:headEnd/>
                <a:tailEnd/>
              </a:ln>
            </p:spPr>
            <p:txBody>
              <a:bodyPr>
                <a:spAutoFit/>
              </a:bodyPr>
              <a:lstStyle/>
              <a:p>
                <a:endParaRPr lang="zh-CN" altLang="en-US"/>
              </a:p>
            </p:txBody>
          </p:sp>
        </p:grpSp>
        <p:grpSp>
          <p:nvGrpSpPr>
            <p:cNvPr id="5" name="Group 12"/>
            <p:cNvGrpSpPr>
              <a:grpSpLocks/>
            </p:cNvGrpSpPr>
            <p:nvPr/>
          </p:nvGrpSpPr>
          <p:grpSpPr bwMode="auto">
            <a:xfrm>
              <a:off x="3312" y="1872"/>
              <a:ext cx="576" cy="1344"/>
              <a:chOff x="3168" y="1872"/>
              <a:chExt cx="672" cy="1344"/>
            </a:xfrm>
          </p:grpSpPr>
          <p:sp>
            <p:nvSpPr>
              <p:cNvPr id="19484" name="Line 13"/>
              <p:cNvSpPr>
                <a:spLocks noChangeShapeType="1"/>
              </p:cNvSpPr>
              <p:nvPr/>
            </p:nvSpPr>
            <p:spPr bwMode="auto">
              <a:xfrm>
                <a:off x="3168" y="2544"/>
                <a:ext cx="384" cy="0"/>
              </a:xfrm>
              <a:prstGeom prst="line">
                <a:avLst/>
              </a:prstGeom>
              <a:noFill/>
              <a:ln w="38100">
                <a:solidFill>
                  <a:srgbClr val="0017F0"/>
                </a:solidFill>
                <a:round/>
                <a:headEnd/>
                <a:tailEnd/>
              </a:ln>
              <a:effectLst>
                <a:outerShdw dist="17961" dir="2700000" algn="ctr" rotWithShape="0">
                  <a:schemeClr val="tx2"/>
                </a:outerShdw>
              </a:effectLst>
            </p:spPr>
            <p:txBody>
              <a:bodyPr>
                <a:spAutoFit/>
              </a:bodyPr>
              <a:lstStyle/>
              <a:p>
                <a:pPr>
                  <a:defRPr/>
                </a:pPr>
                <a:endParaRPr lang="zh-CN" altLang="en-US">
                  <a:latin typeface="宋体" pitchFamily="2" charset="-122"/>
                  <a:ea typeface="宋体" pitchFamily="2" charset="-122"/>
                </a:endParaRPr>
              </a:p>
            </p:txBody>
          </p:sp>
          <p:sp>
            <p:nvSpPr>
              <p:cNvPr id="19485" name="Line 14"/>
              <p:cNvSpPr>
                <a:spLocks noChangeShapeType="1"/>
              </p:cNvSpPr>
              <p:nvPr/>
            </p:nvSpPr>
            <p:spPr bwMode="auto">
              <a:xfrm>
                <a:off x="3552" y="1872"/>
                <a:ext cx="0" cy="672"/>
              </a:xfrm>
              <a:prstGeom prst="line">
                <a:avLst/>
              </a:prstGeom>
              <a:noFill/>
              <a:ln w="38100">
                <a:solidFill>
                  <a:srgbClr val="0017F0"/>
                </a:solidFill>
                <a:round/>
                <a:headEnd/>
                <a:tailEnd/>
              </a:ln>
              <a:effectLst>
                <a:outerShdw dist="17961" dir="2700000" algn="ctr" rotWithShape="0">
                  <a:schemeClr val="tx2"/>
                </a:outerShdw>
              </a:effectLst>
            </p:spPr>
            <p:txBody>
              <a:bodyPr>
                <a:spAutoFit/>
              </a:bodyPr>
              <a:lstStyle/>
              <a:p>
                <a:pPr>
                  <a:defRPr/>
                </a:pPr>
                <a:endParaRPr lang="zh-CN" altLang="en-US">
                  <a:latin typeface="宋体" pitchFamily="2" charset="-122"/>
                  <a:ea typeface="宋体" pitchFamily="2" charset="-122"/>
                </a:endParaRPr>
              </a:p>
            </p:txBody>
          </p:sp>
          <p:sp>
            <p:nvSpPr>
              <p:cNvPr id="19486" name="Line 15"/>
              <p:cNvSpPr>
                <a:spLocks noChangeShapeType="1"/>
              </p:cNvSpPr>
              <p:nvPr/>
            </p:nvSpPr>
            <p:spPr bwMode="auto">
              <a:xfrm>
                <a:off x="3552" y="2544"/>
                <a:ext cx="292" cy="0"/>
              </a:xfrm>
              <a:prstGeom prst="line">
                <a:avLst/>
              </a:prstGeom>
              <a:noFill/>
              <a:ln w="38100">
                <a:solidFill>
                  <a:srgbClr val="0017F0"/>
                </a:solidFill>
                <a:round/>
                <a:headEnd/>
                <a:tailEnd/>
              </a:ln>
              <a:effectLst>
                <a:outerShdw dist="17961" dir="2700000" algn="ctr" rotWithShape="0">
                  <a:schemeClr val="tx2"/>
                </a:outerShdw>
              </a:effectLst>
            </p:spPr>
            <p:txBody>
              <a:bodyPr>
                <a:spAutoFit/>
              </a:bodyPr>
              <a:lstStyle/>
              <a:p>
                <a:pPr>
                  <a:defRPr/>
                </a:pPr>
                <a:endParaRPr lang="zh-CN" altLang="en-US">
                  <a:latin typeface="宋体" pitchFamily="2" charset="-122"/>
                  <a:ea typeface="宋体" pitchFamily="2" charset="-122"/>
                </a:endParaRPr>
              </a:p>
            </p:txBody>
          </p:sp>
          <p:sp>
            <p:nvSpPr>
              <p:cNvPr id="19487" name="Line 16"/>
              <p:cNvSpPr>
                <a:spLocks noChangeShapeType="1"/>
              </p:cNvSpPr>
              <p:nvPr/>
            </p:nvSpPr>
            <p:spPr bwMode="auto">
              <a:xfrm>
                <a:off x="3552" y="1872"/>
                <a:ext cx="292" cy="0"/>
              </a:xfrm>
              <a:prstGeom prst="line">
                <a:avLst/>
              </a:prstGeom>
              <a:noFill/>
              <a:ln w="38100">
                <a:solidFill>
                  <a:srgbClr val="0017F0"/>
                </a:solidFill>
                <a:round/>
                <a:headEnd/>
                <a:tailEnd/>
              </a:ln>
              <a:effectLst>
                <a:outerShdw dist="17961" dir="2700000" algn="ctr" rotWithShape="0">
                  <a:schemeClr val="tx2"/>
                </a:outerShdw>
              </a:effectLst>
            </p:spPr>
            <p:txBody>
              <a:bodyPr>
                <a:spAutoFit/>
              </a:bodyPr>
              <a:lstStyle/>
              <a:p>
                <a:pPr>
                  <a:defRPr/>
                </a:pPr>
                <a:endParaRPr lang="zh-CN" altLang="en-US">
                  <a:latin typeface="宋体" pitchFamily="2" charset="-122"/>
                  <a:ea typeface="宋体" pitchFamily="2" charset="-122"/>
                </a:endParaRPr>
              </a:p>
            </p:txBody>
          </p:sp>
          <p:sp>
            <p:nvSpPr>
              <p:cNvPr id="19488" name="Line 17"/>
              <p:cNvSpPr>
                <a:spLocks noChangeShapeType="1"/>
              </p:cNvSpPr>
              <p:nvPr/>
            </p:nvSpPr>
            <p:spPr bwMode="auto">
              <a:xfrm>
                <a:off x="3552" y="2544"/>
                <a:ext cx="0" cy="672"/>
              </a:xfrm>
              <a:prstGeom prst="line">
                <a:avLst/>
              </a:prstGeom>
              <a:noFill/>
              <a:ln w="38100">
                <a:solidFill>
                  <a:srgbClr val="0017F0"/>
                </a:solidFill>
                <a:round/>
                <a:headEnd/>
                <a:tailEnd/>
              </a:ln>
              <a:effectLst>
                <a:outerShdw dist="17961" dir="2700000" algn="ctr" rotWithShape="0">
                  <a:schemeClr val="tx2"/>
                </a:outerShdw>
              </a:effectLst>
            </p:spPr>
            <p:txBody>
              <a:bodyPr>
                <a:spAutoFit/>
              </a:bodyPr>
              <a:lstStyle/>
              <a:p>
                <a:pPr>
                  <a:defRPr/>
                </a:pPr>
                <a:endParaRPr lang="zh-CN" altLang="en-US">
                  <a:latin typeface="宋体" pitchFamily="2" charset="-122"/>
                  <a:ea typeface="宋体" pitchFamily="2" charset="-122"/>
                </a:endParaRPr>
              </a:p>
            </p:txBody>
          </p:sp>
          <p:sp>
            <p:nvSpPr>
              <p:cNvPr id="30753" name="Line 18"/>
              <p:cNvSpPr>
                <a:spLocks noChangeShapeType="1"/>
              </p:cNvSpPr>
              <p:nvPr/>
            </p:nvSpPr>
            <p:spPr bwMode="auto">
              <a:xfrm>
                <a:off x="3552" y="3216"/>
                <a:ext cx="288" cy="0"/>
              </a:xfrm>
              <a:prstGeom prst="line">
                <a:avLst/>
              </a:prstGeom>
              <a:noFill/>
              <a:ln w="38100">
                <a:solidFill>
                  <a:srgbClr val="0017F0"/>
                </a:solidFill>
                <a:round/>
                <a:headEnd/>
                <a:tailEnd/>
              </a:ln>
            </p:spPr>
            <p:txBody>
              <a:bodyPr>
                <a:spAutoFit/>
              </a:bodyPr>
              <a:lstStyle/>
              <a:p>
                <a:endParaRPr lang="zh-CN" altLang="en-US"/>
              </a:p>
            </p:txBody>
          </p:sp>
        </p:grpSp>
        <p:grpSp>
          <p:nvGrpSpPr>
            <p:cNvPr id="6" name="Group 19"/>
            <p:cNvGrpSpPr>
              <a:grpSpLocks/>
            </p:cNvGrpSpPr>
            <p:nvPr/>
          </p:nvGrpSpPr>
          <p:grpSpPr bwMode="auto">
            <a:xfrm>
              <a:off x="384" y="1776"/>
              <a:ext cx="1152" cy="432"/>
              <a:chOff x="240" y="1776"/>
              <a:chExt cx="1152" cy="432"/>
            </a:xfrm>
          </p:grpSpPr>
          <p:sp>
            <p:nvSpPr>
              <p:cNvPr id="19482" name="Rectangle 20"/>
              <p:cNvSpPr>
                <a:spLocks noChangeArrowheads="1"/>
              </p:cNvSpPr>
              <p:nvPr/>
            </p:nvSpPr>
            <p:spPr bwMode="auto">
              <a:xfrm>
                <a:off x="240" y="1776"/>
                <a:ext cx="1152" cy="432"/>
              </a:xfrm>
              <a:prstGeom prst="rect">
                <a:avLst/>
              </a:prstGeom>
              <a:solidFill>
                <a:srgbClr val="CCFFCC"/>
              </a:solidFill>
              <a:ln w="9525">
                <a:noFill/>
                <a:miter lim="800000"/>
                <a:headEnd/>
                <a:tailEnd/>
              </a:ln>
              <a:effectLst>
                <a:outerShdw dist="17961" dir="2700000" algn="ctr" rotWithShape="0">
                  <a:schemeClr val="tx2"/>
                </a:outerShdw>
              </a:effectLst>
            </p:spPr>
            <p:txBody>
              <a:bodyPr anchor="ctr">
                <a:spAutoFit/>
              </a:bodyPr>
              <a:lstStyle/>
              <a:p>
                <a:pPr>
                  <a:defRPr/>
                </a:pPr>
                <a:endParaRPr lang="zh-CN" altLang="en-US">
                  <a:latin typeface="宋体" pitchFamily="2" charset="-122"/>
                  <a:ea typeface="宋体" pitchFamily="2" charset="-122"/>
                </a:endParaRPr>
              </a:p>
            </p:txBody>
          </p:sp>
          <p:sp>
            <p:nvSpPr>
              <p:cNvPr id="30747" name="Text Box 21"/>
              <p:cNvSpPr txBox="1">
                <a:spLocks noChangeArrowheads="1"/>
              </p:cNvSpPr>
              <p:nvPr/>
            </p:nvSpPr>
            <p:spPr bwMode="auto">
              <a:xfrm>
                <a:off x="480" y="1824"/>
                <a:ext cx="912"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CC0000"/>
                    </a:solidFill>
                    <a:latin typeface="Times New Roman" pitchFamily="18" charset="0"/>
                    <a:ea typeface="楷体_GB2312" pitchFamily="49" charset="-122"/>
                  </a:rPr>
                  <a:t>总路线</a:t>
                </a:r>
              </a:p>
            </p:txBody>
          </p:sp>
        </p:grpSp>
        <p:grpSp>
          <p:nvGrpSpPr>
            <p:cNvPr id="7" name="Group 22"/>
            <p:cNvGrpSpPr>
              <a:grpSpLocks/>
            </p:cNvGrpSpPr>
            <p:nvPr/>
          </p:nvGrpSpPr>
          <p:grpSpPr bwMode="auto">
            <a:xfrm>
              <a:off x="2160" y="1296"/>
              <a:ext cx="1152" cy="1440"/>
              <a:chOff x="2016" y="1296"/>
              <a:chExt cx="1152" cy="1440"/>
            </a:xfrm>
          </p:grpSpPr>
          <p:sp>
            <p:nvSpPr>
              <p:cNvPr id="19478" name="Rectangle 23"/>
              <p:cNvSpPr>
                <a:spLocks noChangeArrowheads="1"/>
              </p:cNvSpPr>
              <p:nvPr/>
            </p:nvSpPr>
            <p:spPr bwMode="auto">
              <a:xfrm>
                <a:off x="2016" y="1296"/>
                <a:ext cx="1147" cy="432"/>
              </a:xfrm>
              <a:prstGeom prst="rect">
                <a:avLst/>
              </a:prstGeom>
              <a:solidFill>
                <a:srgbClr val="CCFFFF"/>
              </a:solidFill>
              <a:ln w="9525">
                <a:noFill/>
                <a:miter lim="800000"/>
                <a:headEnd/>
                <a:tailEnd/>
              </a:ln>
              <a:effectLst>
                <a:outerShdw dist="17961" dir="2700000" algn="ctr" rotWithShape="0">
                  <a:schemeClr val="tx2"/>
                </a:outerShdw>
              </a:effectLst>
            </p:spPr>
            <p:txBody>
              <a:bodyPr anchor="ctr">
                <a:spAutoFit/>
              </a:bodyPr>
              <a:lstStyle/>
              <a:p>
                <a:pPr>
                  <a:defRPr/>
                </a:pPr>
                <a:endParaRPr lang="zh-CN" altLang="en-US">
                  <a:latin typeface="宋体" pitchFamily="2" charset="-122"/>
                  <a:ea typeface="宋体" pitchFamily="2" charset="-122"/>
                </a:endParaRPr>
              </a:p>
            </p:txBody>
          </p:sp>
          <p:sp>
            <p:nvSpPr>
              <p:cNvPr id="19479" name="Rectangle 24"/>
              <p:cNvSpPr>
                <a:spLocks noChangeArrowheads="1"/>
              </p:cNvSpPr>
              <p:nvPr/>
            </p:nvSpPr>
            <p:spPr bwMode="auto">
              <a:xfrm>
                <a:off x="2016" y="2304"/>
                <a:ext cx="1147" cy="432"/>
              </a:xfrm>
              <a:prstGeom prst="rect">
                <a:avLst/>
              </a:prstGeom>
              <a:solidFill>
                <a:srgbClr val="CCFFFF"/>
              </a:solidFill>
              <a:ln w="9525">
                <a:noFill/>
                <a:miter lim="800000"/>
                <a:headEnd/>
                <a:tailEnd/>
              </a:ln>
              <a:effectLst>
                <a:outerShdw dist="17961" dir="2700000" algn="ctr" rotWithShape="0">
                  <a:schemeClr val="tx2"/>
                </a:outerShdw>
              </a:effectLst>
            </p:spPr>
            <p:txBody>
              <a:bodyPr anchor="ctr">
                <a:spAutoFit/>
              </a:bodyPr>
              <a:lstStyle/>
              <a:p>
                <a:pPr>
                  <a:defRPr/>
                </a:pPr>
                <a:endParaRPr lang="zh-CN" altLang="en-US">
                  <a:latin typeface="宋体" pitchFamily="2" charset="-122"/>
                  <a:ea typeface="宋体" pitchFamily="2" charset="-122"/>
                </a:endParaRPr>
              </a:p>
            </p:txBody>
          </p:sp>
          <p:sp>
            <p:nvSpPr>
              <p:cNvPr id="30744" name="Text Box 25"/>
              <p:cNvSpPr txBox="1">
                <a:spLocks noChangeArrowheads="1"/>
              </p:cNvSpPr>
              <p:nvPr/>
            </p:nvSpPr>
            <p:spPr bwMode="auto">
              <a:xfrm>
                <a:off x="2160" y="1344"/>
                <a:ext cx="912"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CC0000"/>
                    </a:solidFill>
                    <a:latin typeface="Times New Roman" pitchFamily="18" charset="0"/>
                    <a:ea typeface="楷体_GB2312" pitchFamily="49" charset="-122"/>
                  </a:rPr>
                  <a:t>工  业  化</a:t>
                </a:r>
              </a:p>
            </p:txBody>
          </p:sp>
          <p:sp>
            <p:nvSpPr>
              <p:cNvPr id="30745" name="Text Box 26"/>
              <p:cNvSpPr txBox="1">
                <a:spLocks noChangeArrowheads="1"/>
              </p:cNvSpPr>
              <p:nvPr/>
            </p:nvSpPr>
            <p:spPr bwMode="auto">
              <a:xfrm>
                <a:off x="2160" y="2352"/>
                <a:ext cx="912"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CC0000"/>
                    </a:solidFill>
                    <a:latin typeface="Times New Roman" pitchFamily="18" charset="0"/>
                    <a:ea typeface="楷体_GB2312" pitchFamily="49" charset="-122"/>
                  </a:rPr>
                  <a:t>三大改造</a:t>
                </a:r>
              </a:p>
            </p:txBody>
          </p:sp>
        </p:grpSp>
        <p:grpSp>
          <p:nvGrpSpPr>
            <p:cNvPr id="8" name="Group 27"/>
            <p:cNvGrpSpPr>
              <a:grpSpLocks/>
            </p:cNvGrpSpPr>
            <p:nvPr/>
          </p:nvGrpSpPr>
          <p:grpSpPr bwMode="auto">
            <a:xfrm>
              <a:off x="3888" y="1708"/>
              <a:ext cx="1488" cy="1672"/>
              <a:chOff x="3840" y="1708"/>
              <a:chExt cx="1488" cy="1672"/>
            </a:xfrm>
          </p:grpSpPr>
          <p:sp>
            <p:nvSpPr>
              <p:cNvPr id="19472" name="Rectangle 28"/>
              <p:cNvSpPr>
                <a:spLocks noChangeArrowheads="1"/>
              </p:cNvSpPr>
              <p:nvPr/>
            </p:nvSpPr>
            <p:spPr bwMode="auto">
              <a:xfrm>
                <a:off x="3840" y="1708"/>
                <a:ext cx="1488" cy="348"/>
              </a:xfrm>
              <a:prstGeom prst="rect">
                <a:avLst/>
              </a:prstGeom>
              <a:solidFill>
                <a:srgbClr val="FFFF99"/>
              </a:solidFill>
              <a:ln w="9525">
                <a:noFill/>
                <a:miter lim="800000"/>
                <a:headEnd/>
                <a:tailEnd/>
              </a:ln>
              <a:effectLst>
                <a:outerShdw dist="17961" dir="2700000" algn="ctr" rotWithShape="0">
                  <a:schemeClr val="tx2"/>
                </a:outerShdw>
              </a:effectLst>
            </p:spPr>
            <p:txBody>
              <a:bodyPr anchor="ctr">
                <a:spAutoFit/>
              </a:bodyPr>
              <a:lstStyle/>
              <a:p>
                <a:pPr algn="ctr">
                  <a:lnSpc>
                    <a:spcPct val="100000"/>
                  </a:lnSpc>
                  <a:spcBef>
                    <a:spcPct val="0"/>
                  </a:spcBef>
                  <a:buClrTx/>
                  <a:buFontTx/>
                  <a:buNone/>
                  <a:defRPr/>
                </a:pPr>
                <a:endParaRPr kumimoji="1" lang="zh-CN" altLang="en-US" sz="3600" b="0">
                  <a:solidFill>
                    <a:srgbClr val="CC0000"/>
                  </a:solidFill>
                  <a:latin typeface="Times New Roman" pitchFamily="18" charset="0"/>
                  <a:ea typeface="方正魏碑简体" pitchFamily="2" charset="-122"/>
                </a:endParaRPr>
              </a:p>
            </p:txBody>
          </p:sp>
          <p:sp>
            <p:nvSpPr>
              <p:cNvPr id="19473" name="Rectangle 29"/>
              <p:cNvSpPr>
                <a:spLocks noChangeArrowheads="1"/>
              </p:cNvSpPr>
              <p:nvPr/>
            </p:nvSpPr>
            <p:spPr bwMode="auto">
              <a:xfrm>
                <a:off x="3840" y="2360"/>
                <a:ext cx="1488" cy="348"/>
              </a:xfrm>
              <a:prstGeom prst="rect">
                <a:avLst/>
              </a:prstGeom>
              <a:solidFill>
                <a:srgbClr val="FFFF99"/>
              </a:solidFill>
              <a:ln w="9525">
                <a:noFill/>
                <a:miter lim="800000"/>
                <a:headEnd/>
                <a:tailEnd/>
              </a:ln>
              <a:effectLst>
                <a:outerShdw dist="17961" dir="2700000" algn="ctr" rotWithShape="0">
                  <a:schemeClr val="tx2"/>
                </a:outerShdw>
              </a:effectLst>
            </p:spPr>
            <p:txBody>
              <a:bodyPr anchor="ctr">
                <a:spAutoFit/>
              </a:bodyPr>
              <a:lstStyle/>
              <a:p>
                <a:pPr algn="ctr">
                  <a:lnSpc>
                    <a:spcPct val="100000"/>
                  </a:lnSpc>
                  <a:spcBef>
                    <a:spcPct val="0"/>
                  </a:spcBef>
                  <a:buClrTx/>
                  <a:buFontTx/>
                  <a:buNone/>
                  <a:defRPr/>
                </a:pPr>
                <a:endParaRPr kumimoji="1" lang="zh-CN" altLang="en-US" sz="3600" b="0">
                  <a:solidFill>
                    <a:srgbClr val="CC0000"/>
                  </a:solidFill>
                  <a:latin typeface="Times New Roman" pitchFamily="18" charset="0"/>
                  <a:ea typeface="方正魏碑简体" pitchFamily="2" charset="-122"/>
                </a:endParaRPr>
              </a:p>
            </p:txBody>
          </p:sp>
          <p:sp>
            <p:nvSpPr>
              <p:cNvPr id="19474" name="Rectangle 30"/>
              <p:cNvSpPr>
                <a:spLocks noChangeArrowheads="1"/>
              </p:cNvSpPr>
              <p:nvPr/>
            </p:nvSpPr>
            <p:spPr bwMode="auto">
              <a:xfrm>
                <a:off x="3840" y="3031"/>
                <a:ext cx="1488" cy="349"/>
              </a:xfrm>
              <a:prstGeom prst="rect">
                <a:avLst/>
              </a:prstGeom>
              <a:solidFill>
                <a:srgbClr val="FFFF99"/>
              </a:solidFill>
              <a:ln w="9525">
                <a:noFill/>
                <a:miter lim="800000"/>
                <a:headEnd/>
                <a:tailEnd/>
              </a:ln>
              <a:effectLst>
                <a:outerShdw dist="17961" dir="2700000" algn="ctr" rotWithShape="0">
                  <a:schemeClr val="tx2"/>
                </a:outerShdw>
              </a:effectLst>
            </p:spPr>
            <p:txBody>
              <a:bodyPr anchor="ctr">
                <a:spAutoFit/>
              </a:bodyPr>
              <a:lstStyle/>
              <a:p>
                <a:pPr algn="ctr">
                  <a:lnSpc>
                    <a:spcPct val="100000"/>
                  </a:lnSpc>
                  <a:spcBef>
                    <a:spcPct val="0"/>
                  </a:spcBef>
                  <a:buClrTx/>
                  <a:buFontTx/>
                  <a:buNone/>
                  <a:defRPr/>
                </a:pPr>
                <a:endParaRPr kumimoji="1" lang="zh-CN" altLang="en-US" sz="3600" b="0">
                  <a:solidFill>
                    <a:srgbClr val="CC0000"/>
                  </a:solidFill>
                  <a:latin typeface="Times New Roman" pitchFamily="18" charset="0"/>
                  <a:ea typeface="方正魏碑简体" pitchFamily="2" charset="-122"/>
                </a:endParaRPr>
              </a:p>
            </p:txBody>
          </p:sp>
          <p:sp>
            <p:nvSpPr>
              <p:cNvPr id="30739" name="Text Box 31"/>
              <p:cNvSpPr txBox="1">
                <a:spLocks noChangeArrowheads="1"/>
              </p:cNvSpPr>
              <p:nvPr/>
            </p:nvSpPr>
            <p:spPr bwMode="auto">
              <a:xfrm>
                <a:off x="4080" y="1728"/>
                <a:ext cx="1104"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CC0000"/>
                    </a:solidFill>
                    <a:latin typeface="Times New Roman" pitchFamily="18" charset="0"/>
                    <a:ea typeface="楷体_GB2312" pitchFamily="49" charset="-122"/>
                  </a:rPr>
                  <a:t>农            业</a:t>
                </a:r>
              </a:p>
            </p:txBody>
          </p:sp>
          <p:sp>
            <p:nvSpPr>
              <p:cNvPr id="30740" name="Text Box 32"/>
              <p:cNvSpPr txBox="1">
                <a:spLocks noChangeArrowheads="1"/>
              </p:cNvSpPr>
              <p:nvPr/>
            </p:nvSpPr>
            <p:spPr bwMode="auto">
              <a:xfrm>
                <a:off x="4080" y="2400"/>
                <a:ext cx="1200"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CC0000"/>
                    </a:solidFill>
                    <a:latin typeface="Times New Roman" pitchFamily="18" charset="0"/>
                    <a:ea typeface="楷体_GB2312" pitchFamily="49" charset="-122"/>
                  </a:rPr>
                  <a:t>手    工    业</a:t>
                </a:r>
              </a:p>
            </p:txBody>
          </p:sp>
          <p:sp>
            <p:nvSpPr>
              <p:cNvPr id="30741" name="Text Box 33"/>
              <p:cNvSpPr txBox="1">
                <a:spLocks noChangeArrowheads="1"/>
              </p:cNvSpPr>
              <p:nvPr/>
            </p:nvSpPr>
            <p:spPr bwMode="auto">
              <a:xfrm>
                <a:off x="3840" y="3072"/>
                <a:ext cx="1488" cy="248"/>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CC0000"/>
                    </a:solidFill>
                    <a:latin typeface="Times New Roman" pitchFamily="18" charset="0"/>
                    <a:ea typeface="楷体_GB2312" pitchFamily="49" charset="-122"/>
                  </a:rPr>
                  <a:t>资本主义工商业</a:t>
                </a:r>
              </a:p>
            </p:txBody>
          </p:sp>
        </p:grpSp>
      </p:grpSp>
      <p:sp>
        <p:nvSpPr>
          <p:cNvPr id="104482" name="Line 34"/>
          <p:cNvSpPr>
            <a:spLocks noChangeShapeType="1"/>
          </p:cNvSpPr>
          <p:nvPr/>
        </p:nvSpPr>
        <p:spPr bwMode="auto">
          <a:xfrm flipV="1">
            <a:off x="4953000" y="1812925"/>
            <a:ext cx="930275" cy="244475"/>
          </a:xfrm>
          <a:prstGeom prst="line">
            <a:avLst/>
          </a:prstGeom>
          <a:noFill/>
          <a:ln w="9525">
            <a:solidFill>
              <a:schemeClr val="bg2"/>
            </a:solidFill>
            <a:round/>
            <a:headEnd/>
            <a:tailEnd type="triangle" w="med" len="med"/>
          </a:ln>
        </p:spPr>
        <p:txBody>
          <a:bodyPr/>
          <a:lstStyle/>
          <a:p>
            <a:endParaRPr lang="zh-CN" altLang="en-US"/>
          </a:p>
        </p:txBody>
      </p:sp>
      <p:sp>
        <p:nvSpPr>
          <p:cNvPr id="104483" name="Oval 35"/>
          <p:cNvSpPr>
            <a:spLocks noChangeArrowheads="1"/>
          </p:cNvSpPr>
          <p:nvPr/>
        </p:nvSpPr>
        <p:spPr bwMode="auto">
          <a:xfrm>
            <a:off x="4932040" y="1124744"/>
            <a:ext cx="2408237" cy="1019175"/>
          </a:xfrm>
          <a:prstGeom prst="ellipse">
            <a:avLst/>
          </a:prstGeom>
          <a:solidFill>
            <a:schemeClr val="accent1"/>
          </a:solidFill>
          <a:ln w="9525">
            <a:noFill/>
            <a:round/>
            <a:headEnd/>
            <a:tailEnd/>
          </a:ln>
        </p:spPr>
        <p:txBody>
          <a:bodyPr wrap="none" anchor="ctr"/>
          <a:lstStyle/>
          <a:p>
            <a:endParaRPr lang="zh-CN" altLang="en-US"/>
          </a:p>
        </p:txBody>
      </p:sp>
      <p:sp>
        <p:nvSpPr>
          <p:cNvPr id="104484" name="Text Box 36"/>
          <p:cNvSpPr txBox="1">
            <a:spLocks noChangeArrowheads="1"/>
          </p:cNvSpPr>
          <p:nvPr/>
        </p:nvSpPr>
        <p:spPr bwMode="auto">
          <a:xfrm>
            <a:off x="5652120" y="1340768"/>
            <a:ext cx="960437" cy="523220"/>
          </a:xfrm>
          <a:prstGeom prst="rect">
            <a:avLst/>
          </a:prstGeom>
          <a:noFill/>
          <a:ln w="9525">
            <a:noFill/>
            <a:miter lim="800000"/>
            <a:headEnd/>
            <a:tailEnd/>
          </a:ln>
        </p:spPr>
        <p:txBody>
          <a:bodyPr>
            <a:spAutoFit/>
          </a:bodyPr>
          <a:lstStyle/>
          <a:p>
            <a:pPr marL="342900" indent="-342900">
              <a:spcBef>
                <a:spcPct val="50000"/>
              </a:spcBef>
            </a:pPr>
            <a:r>
              <a:rPr lang="zh-CN" altLang="en-US" sz="2800" dirty="0" smtClean="0">
                <a:solidFill>
                  <a:schemeClr val="tx1"/>
                </a:solidFill>
                <a:latin typeface="华文新魏" pitchFamily="2" charset="-122"/>
                <a:ea typeface="华文新魏" pitchFamily="2" charset="-122"/>
              </a:rPr>
              <a:t>主体</a:t>
            </a:r>
            <a:endParaRPr lang="zh-CN" altLang="en-US" sz="2800" dirty="0">
              <a:solidFill>
                <a:schemeClr val="tx1"/>
              </a:solidFill>
              <a:latin typeface="华文新魏" pitchFamily="2" charset="-122"/>
              <a:ea typeface="华文新魏" pitchFamily="2" charset="-122"/>
            </a:endParaRPr>
          </a:p>
        </p:txBody>
      </p:sp>
      <p:sp>
        <p:nvSpPr>
          <p:cNvPr id="104485" name="Line 37"/>
          <p:cNvSpPr>
            <a:spLocks noChangeShapeType="1"/>
          </p:cNvSpPr>
          <p:nvPr/>
        </p:nvSpPr>
        <p:spPr bwMode="auto">
          <a:xfrm flipH="1">
            <a:off x="3565525" y="4359275"/>
            <a:ext cx="1341438" cy="1371600"/>
          </a:xfrm>
          <a:prstGeom prst="line">
            <a:avLst/>
          </a:prstGeom>
          <a:noFill/>
          <a:ln w="9525">
            <a:solidFill>
              <a:schemeClr val="bg2"/>
            </a:solidFill>
            <a:round/>
            <a:headEnd/>
            <a:tailEnd type="triangle" w="med" len="med"/>
          </a:ln>
        </p:spPr>
        <p:txBody>
          <a:bodyPr/>
          <a:lstStyle/>
          <a:p>
            <a:endParaRPr lang="zh-CN" altLang="en-US"/>
          </a:p>
        </p:txBody>
      </p:sp>
      <p:sp>
        <p:nvSpPr>
          <p:cNvPr id="104486" name="Oval 38"/>
          <p:cNvSpPr>
            <a:spLocks noChangeArrowheads="1"/>
          </p:cNvSpPr>
          <p:nvPr/>
        </p:nvSpPr>
        <p:spPr bwMode="auto">
          <a:xfrm>
            <a:off x="2483768" y="4221088"/>
            <a:ext cx="2468562" cy="838200"/>
          </a:xfrm>
          <a:prstGeom prst="ellipse">
            <a:avLst/>
          </a:prstGeom>
          <a:solidFill>
            <a:schemeClr val="accent1"/>
          </a:solidFill>
          <a:ln w="9525">
            <a:noFill/>
            <a:round/>
            <a:headEnd/>
            <a:tailEnd/>
          </a:ln>
        </p:spPr>
        <p:txBody>
          <a:bodyPr wrap="none" anchor="ctr"/>
          <a:lstStyle/>
          <a:p>
            <a:endParaRPr lang="zh-CN" altLang="en-US"/>
          </a:p>
        </p:txBody>
      </p:sp>
      <p:sp>
        <p:nvSpPr>
          <p:cNvPr id="104487" name="Text Box 39"/>
          <p:cNvSpPr txBox="1">
            <a:spLocks noChangeArrowheads="1"/>
          </p:cNvSpPr>
          <p:nvPr/>
        </p:nvSpPr>
        <p:spPr bwMode="auto">
          <a:xfrm>
            <a:off x="2843808" y="4365104"/>
            <a:ext cx="1614487" cy="523220"/>
          </a:xfrm>
          <a:prstGeom prst="rect">
            <a:avLst/>
          </a:prstGeom>
          <a:noFill/>
          <a:ln w="9525">
            <a:noFill/>
            <a:miter lim="800000"/>
            <a:headEnd/>
            <a:tailEnd/>
          </a:ln>
        </p:spPr>
        <p:txBody>
          <a:bodyPr>
            <a:spAutoFit/>
          </a:bodyPr>
          <a:lstStyle/>
          <a:p>
            <a:pPr marL="342900" indent="-342900">
              <a:spcBef>
                <a:spcPct val="50000"/>
              </a:spcBef>
            </a:pPr>
            <a:r>
              <a:rPr lang="zh-CN" altLang="en-US" sz="2800" dirty="0" smtClean="0">
                <a:latin typeface="华文新魏" pitchFamily="2" charset="-122"/>
                <a:ea typeface="华文新魏" pitchFamily="2" charset="-122"/>
              </a:rPr>
              <a:t>    两翼</a:t>
            </a:r>
            <a:endParaRPr lang="zh-CN" altLang="en-US" sz="2800" dirty="0">
              <a:latin typeface="华文新魏" pitchFamily="2" charset="-122"/>
              <a:ea typeface="华文新魏"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4482"/>
                                        </p:tgtEl>
                                        <p:attrNameLst>
                                          <p:attrName>style.visibility</p:attrName>
                                        </p:attrNameLst>
                                      </p:cBhvr>
                                      <p:to>
                                        <p:strVal val="visible"/>
                                      </p:to>
                                    </p:set>
                                    <p:anim calcmode="lin" valueType="num">
                                      <p:cBhvr additive="base">
                                        <p:cTn id="12" dur="500" fill="hold"/>
                                        <p:tgtEl>
                                          <p:spTgt spid="104482"/>
                                        </p:tgtEl>
                                        <p:attrNameLst>
                                          <p:attrName>ppt_x</p:attrName>
                                        </p:attrNameLst>
                                      </p:cBhvr>
                                      <p:tavLst>
                                        <p:tav tm="0">
                                          <p:val>
                                            <p:strVal val="#ppt_x"/>
                                          </p:val>
                                        </p:tav>
                                        <p:tav tm="100000">
                                          <p:val>
                                            <p:strVal val="#ppt_x"/>
                                          </p:val>
                                        </p:tav>
                                      </p:tavLst>
                                    </p:anim>
                                    <p:anim calcmode="lin" valueType="num">
                                      <p:cBhvr additive="base">
                                        <p:cTn id="13" dur="500" fill="hold"/>
                                        <p:tgtEl>
                                          <p:spTgt spid="10448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4483"/>
                                        </p:tgtEl>
                                        <p:attrNameLst>
                                          <p:attrName>style.visibility</p:attrName>
                                        </p:attrNameLst>
                                      </p:cBhvr>
                                      <p:to>
                                        <p:strVal val="visible"/>
                                      </p:to>
                                    </p:set>
                                    <p:anim calcmode="lin" valueType="num">
                                      <p:cBhvr additive="base">
                                        <p:cTn id="18" dur="500" fill="hold"/>
                                        <p:tgtEl>
                                          <p:spTgt spid="104483"/>
                                        </p:tgtEl>
                                        <p:attrNameLst>
                                          <p:attrName>ppt_x</p:attrName>
                                        </p:attrNameLst>
                                      </p:cBhvr>
                                      <p:tavLst>
                                        <p:tav tm="0">
                                          <p:val>
                                            <p:strVal val="1+#ppt_w/2"/>
                                          </p:val>
                                        </p:tav>
                                        <p:tav tm="100000">
                                          <p:val>
                                            <p:strVal val="#ppt_x"/>
                                          </p:val>
                                        </p:tav>
                                      </p:tavLst>
                                    </p:anim>
                                    <p:anim calcmode="lin" valueType="num">
                                      <p:cBhvr additive="base">
                                        <p:cTn id="19" dur="500" fill="hold"/>
                                        <p:tgtEl>
                                          <p:spTgt spid="10448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04484"/>
                                        </p:tgtEl>
                                        <p:attrNameLst>
                                          <p:attrName>style.visibility</p:attrName>
                                        </p:attrNameLst>
                                      </p:cBhvr>
                                      <p:to>
                                        <p:strVal val="visible"/>
                                      </p:to>
                                    </p:set>
                                    <p:anim calcmode="lin" valueType="num">
                                      <p:cBhvr additive="base">
                                        <p:cTn id="22" dur="500" fill="hold"/>
                                        <p:tgtEl>
                                          <p:spTgt spid="104484"/>
                                        </p:tgtEl>
                                        <p:attrNameLst>
                                          <p:attrName>ppt_x</p:attrName>
                                        </p:attrNameLst>
                                      </p:cBhvr>
                                      <p:tavLst>
                                        <p:tav tm="0">
                                          <p:val>
                                            <p:strVal val="1+#ppt_w/2"/>
                                          </p:val>
                                        </p:tav>
                                        <p:tav tm="100000">
                                          <p:val>
                                            <p:strVal val="#ppt_x"/>
                                          </p:val>
                                        </p:tav>
                                      </p:tavLst>
                                    </p:anim>
                                    <p:anim calcmode="lin" valueType="num">
                                      <p:cBhvr additive="base">
                                        <p:cTn id="23" dur="500" fill="hold"/>
                                        <p:tgtEl>
                                          <p:spTgt spid="10448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4485"/>
                                        </p:tgtEl>
                                        <p:attrNameLst>
                                          <p:attrName>style.visibility</p:attrName>
                                        </p:attrNameLst>
                                      </p:cBhvr>
                                      <p:to>
                                        <p:strVal val="visible"/>
                                      </p:to>
                                    </p:set>
                                    <p:anim calcmode="lin" valueType="num">
                                      <p:cBhvr additive="base">
                                        <p:cTn id="28" dur="500" fill="hold"/>
                                        <p:tgtEl>
                                          <p:spTgt spid="104485"/>
                                        </p:tgtEl>
                                        <p:attrNameLst>
                                          <p:attrName>ppt_x</p:attrName>
                                        </p:attrNameLst>
                                      </p:cBhvr>
                                      <p:tavLst>
                                        <p:tav tm="0">
                                          <p:val>
                                            <p:strVal val="#ppt_x"/>
                                          </p:val>
                                        </p:tav>
                                        <p:tav tm="100000">
                                          <p:val>
                                            <p:strVal val="#ppt_x"/>
                                          </p:val>
                                        </p:tav>
                                      </p:tavLst>
                                    </p:anim>
                                    <p:anim calcmode="lin" valueType="num">
                                      <p:cBhvr additive="base">
                                        <p:cTn id="29" dur="500" fill="hold"/>
                                        <p:tgtEl>
                                          <p:spTgt spid="10448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4486"/>
                                        </p:tgtEl>
                                        <p:attrNameLst>
                                          <p:attrName>style.visibility</p:attrName>
                                        </p:attrNameLst>
                                      </p:cBhvr>
                                      <p:to>
                                        <p:strVal val="visible"/>
                                      </p:to>
                                    </p:set>
                                    <p:anim calcmode="lin" valueType="num">
                                      <p:cBhvr additive="base">
                                        <p:cTn id="34" dur="500" fill="hold"/>
                                        <p:tgtEl>
                                          <p:spTgt spid="104486"/>
                                        </p:tgtEl>
                                        <p:attrNameLst>
                                          <p:attrName>ppt_x</p:attrName>
                                        </p:attrNameLst>
                                      </p:cBhvr>
                                      <p:tavLst>
                                        <p:tav tm="0">
                                          <p:val>
                                            <p:strVal val="#ppt_x"/>
                                          </p:val>
                                        </p:tav>
                                        <p:tav tm="100000">
                                          <p:val>
                                            <p:strVal val="#ppt_x"/>
                                          </p:val>
                                        </p:tav>
                                      </p:tavLst>
                                    </p:anim>
                                    <p:anim calcmode="lin" valueType="num">
                                      <p:cBhvr additive="base">
                                        <p:cTn id="35" dur="500" fill="hold"/>
                                        <p:tgtEl>
                                          <p:spTgt spid="104486"/>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04487"/>
                                        </p:tgtEl>
                                        <p:attrNameLst>
                                          <p:attrName>style.visibility</p:attrName>
                                        </p:attrNameLst>
                                      </p:cBhvr>
                                      <p:to>
                                        <p:strVal val="visible"/>
                                      </p:to>
                                    </p:set>
                                    <p:anim calcmode="lin" valueType="num">
                                      <p:cBhvr additive="base">
                                        <p:cTn id="38" dur="500" fill="hold"/>
                                        <p:tgtEl>
                                          <p:spTgt spid="104487"/>
                                        </p:tgtEl>
                                        <p:attrNameLst>
                                          <p:attrName>ppt_x</p:attrName>
                                        </p:attrNameLst>
                                      </p:cBhvr>
                                      <p:tavLst>
                                        <p:tav tm="0">
                                          <p:val>
                                            <p:strVal val="#ppt_x"/>
                                          </p:val>
                                        </p:tav>
                                        <p:tav tm="100000">
                                          <p:val>
                                            <p:strVal val="#ppt_x"/>
                                          </p:val>
                                        </p:tav>
                                      </p:tavLst>
                                    </p:anim>
                                    <p:anim calcmode="lin" valueType="num">
                                      <p:cBhvr additive="base">
                                        <p:cTn id="39" dur="500" fill="hold"/>
                                        <p:tgtEl>
                                          <p:spTgt spid="104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82" grpId="0" animBg="1"/>
      <p:bldP spid="104483" grpId="0" animBg="1"/>
      <p:bldP spid="104484" grpId="0"/>
      <p:bldP spid="104485" grpId="0" animBg="1"/>
      <p:bldP spid="104486" grpId="0" animBg="1"/>
      <p:bldP spid="104487"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233488" y="1838325"/>
            <a:ext cx="6781800" cy="4662488"/>
            <a:chOff x="528" y="1248"/>
            <a:chExt cx="4272" cy="2937"/>
          </a:xfrm>
        </p:grpSpPr>
        <p:sp>
          <p:nvSpPr>
            <p:cNvPr id="31748" name="Text Box 5"/>
            <p:cNvSpPr txBox="1">
              <a:spLocks noChangeArrowheads="1"/>
            </p:cNvSpPr>
            <p:nvPr/>
          </p:nvSpPr>
          <p:spPr bwMode="auto">
            <a:xfrm>
              <a:off x="1680" y="3552"/>
              <a:ext cx="2400" cy="633"/>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chemeClr val="tx1"/>
                  </a:solidFill>
                  <a:latin typeface="Times New Roman" pitchFamily="18" charset="0"/>
                  <a:ea typeface="楷体_GB2312" pitchFamily="49" charset="-122"/>
                </a:rPr>
                <a:t>过去陈旧破烂的</a:t>
              </a:r>
            </a:p>
            <a:p>
              <a:pPr>
                <a:lnSpc>
                  <a:spcPct val="100000"/>
                </a:lnSpc>
                <a:spcBef>
                  <a:spcPct val="50000"/>
                </a:spcBef>
                <a:buClrTx/>
                <a:buFontTx/>
                <a:buNone/>
              </a:pPr>
              <a:r>
                <a:rPr kumimoji="1" lang="zh-CN" altLang="en-US" sz="2400" dirty="0">
                  <a:solidFill>
                    <a:schemeClr val="tx1"/>
                  </a:solidFill>
                  <a:latin typeface="Times New Roman" pitchFamily="18" charset="0"/>
                  <a:ea typeface="楷体_GB2312" pitchFamily="49" charset="-122"/>
                </a:rPr>
                <a:t>矿厂景象。</a:t>
              </a:r>
            </a:p>
          </p:txBody>
        </p:sp>
        <p:grpSp>
          <p:nvGrpSpPr>
            <p:cNvPr id="3" name="Group 6"/>
            <p:cNvGrpSpPr>
              <a:grpSpLocks/>
            </p:cNvGrpSpPr>
            <p:nvPr/>
          </p:nvGrpSpPr>
          <p:grpSpPr bwMode="auto">
            <a:xfrm>
              <a:off x="528" y="1248"/>
              <a:ext cx="4272" cy="2112"/>
              <a:chOff x="528" y="1248"/>
              <a:chExt cx="4272" cy="2112"/>
            </a:xfrm>
          </p:grpSpPr>
          <p:sp>
            <p:nvSpPr>
              <p:cNvPr id="20486" name="Rectangle 7"/>
              <p:cNvSpPr>
                <a:spLocks noChangeArrowheads="1"/>
              </p:cNvSpPr>
              <p:nvPr/>
            </p:nvSpPr>
            <p:spPr bwMode="auto">
              <a:xfrm>
                <a:off x="528" y="1248"/>
                <a:ext cx="4272" cy="2112"/>
              </a:xfrm>
              <a:prstGeom prst="rect">
                <a:avLst/>
              </a:prstGeom>
              <a:solidFill>
                <a:schemeClr val="bg1"/>
              </a:solidFill>
              <a:ln w="9525">
                <a:noFill/>
                <a:miter lim="800000"/>
                <a:headEnd/>
                <a:tailEnd/>
              </a:ln>
              <a:effectLst>
                <a:outerShdw dist="53882" dir="2700000" algn="ctr" rotWithShape="0">
                  <a:schemeClr val="tx2"/>
                </a:outerShdw>
              </a:effectLst>
            </p:spPr>
            <p:txBody>
              <a:bodyPr wrap="none" anchor="ctr">
                <a:spAutoFit/>
              </a:bodyPr>
              <a:lstStyle/>
              <a:p>
                <a:pPr>
                  <a:defRPr/>
                </a:pPr>
                <a:endParaRPr lang="zh-CN" altLang="en-US">
                  <a:latin typeface="宋体" pitchFamily="2" charset="-122"/>
                  <a:ea typeface="宋体" pitchFamily="2" charset="-122"/>
                </a:endParaRPr>
              </a:p>
            </p:txBody>
          </p:sp>
          <p:pic>
            <p:nvPicPr>
              <p:cNvPr id="31751" name="Picture 8" descr="3061"/>
              <p:cNvPicPr>
                <a:picLocks noChangeAspect="1" noChangeArrowheads="1"/>
              </p:cNvPicPr>
              <p:nvPr/>
            </p:nvPicPr>
            <p:blipFill>
              <a:blip r:embed="rId2" cstate="print">
                <a:lum contrast="6000"/>
                <a:grayscl/>
              </a:blip>
              <a:srcRect/>
              <a:stretch>
                <a:fillRect/>
              </a:stretch>
            </p:blipFill>
            <p:spPr bwMode="auto">
              <a:xfrm>
                <a:off x="576" y="1304"/>
                <a:ext cx="4176" cy="2019"/>
              </a:xfrm>
              <a:prstGeom prst="rect">
                <a:avLst/>
              </a:prstGeom>
              <a:noFill/>
              <a:ln w="9525">
                <a:noFill/>
                <a:miter lim="800000"/>
                <a:headEnd/>
                <a:tailEnd/>
              </a:ln>
            </p:spPr>
          </p:pic>
        </p:grpSp>
      </p:grpSp>
      <p:sp>
        <p:nvSpPr>
          <p:cNvPr id="100361" name="Text Box 9"/>
          <p:cNvSpPr txBox="1">
            <a:spLocks noChangeArrowheads="1"/>
          </p:cNvSpPr>
          <p:nvPr/>
        </p:nvSpPr>
        <p:spPr bwMode="auto">
          <a:xfrm>
            <a:off x="977900" y="677863"/>
            <a:ext cx="7802563" cy="10668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3200" dirty="0">
                <a:latin typeface="楷体_GB2312" pitchFamily="49" charset="-122"/>
                <a:ea typeface="楷体_GB2312" pitchFamily="49" charset="-122"/>
              </a:rPr>
              <a:t>    </a:t>
            </a:r>
            <a:r>
              <a:rPr kumimoji="1" lang="zh-CN" altLang="en-US" sz="3200" dirty="0"/>
              <a:t>只有实现社会主义工业化，国家才能独立和富强。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nodeType="clickEffect">
                                  <p:stCondLst>
                                    <p:cond delay="0"/>
                                  </p:stCondLst>
                                  <p:childTnLst>
                                    <p:set>
                                      <p:cBhvr>
                                        <p:cTn id="14" dur="1" fill="hold">
                                          <p:stCondLst>
                                            <p:cond delay="0"/>
                                          </p:stCondLst>
                                        </p:cTn>
                                        <p:tgtEl>
                                          <p:spTgt spid="100361">
                                            <p:txEl>
                                              <p:pRg st="0" end="0"/>
                                            </p:txEl>
                                          </p:spTgt>
                                        </p:tgtEl>
                                        <p:attrNameLst>
                                          <p:attrName>style.visibility</p:attrName>
                                        </p:attrNameLst>
                                      </p:cBhvr>
                                      <p:to>
                                        <p:strVal val="visible"/>
                                      </p:to>
                                    </p:set>
                                    <p:animEffect transition="in" filter="fade">
                                      <p:cBhvr>
                                        <p:cTn id="15" dur="1000"/>
                                        <p:tgtEl>
                                          <p:spTgt spid="100361">
                                            <p:txEl>
                                              <p:pRg st="0" end="0"/>
                                            </p:txEl>
                                          </p:spTgt>
                                        </p:tgtEl>
                                      </p:cBhvr>
                                    </p:animEffect>
                                    <p:anim calcmode="lin" valueType="num">
                                      <p:cBhvr>
                                        <p:cTn id="16" dur="1000" fill="hold"/>
                                        <p:tgtEl>
                                          <p:spTgt spid="100361">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0036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036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p:txBody>
          <a:bodyPr rtlCol="0">
            <a:normAutofit fontScale="92500" lnSpcReduction="20000"/>
          </a:bodyPr>
          <a:lstStyle/>
          <a:p>
            <a:pPr eaLnBrk="1" fontAlgn="auto" hangingPunct="1">
              <a:spcAft>
                <a:spcPts val="0"/>
              </a:spcAft>
              <a:buFont typeface="Wingdings 2"/>
              <a:buChar char="ß"/>
              <a:defRPr/>
            </a:pPr>
            <a:r>
              <a:rPr lang="zh-CN" altLang="en-US" dirty="0" smtClean="0">
                <a:ea typeface="宋体" pitchFamily="2" charset="-122"/>
              </a:rPr>
              <a:t>毛泽东：“现在我们能造什么？能造桌子椅子、能造茶碗茶壶，能种粮食，还能磨成面粉，还能造纸，但是，一辆汽车、一架飞机、一辆坦克、一辆拖拉机都不能造。”不改变这种落后状况，我国就不能摆脱被动挨打的命运。</a:t>
            </a:r>
          </a:p>
          <a:p>
            <a:pPr eaLnBrk="1" fontAlgn="auto" hangingPunct="1">
              <a:spcAft>
                <a:spcPts val="0"/>
              </a:spcAft>
              <a:buFont typeface="Wingdings 2"/>
              <a:buChar char="ß"/>
              <a:defRPr/>
            </a:pPr>
            <a:r>
              <a:rPr lang="zh-CN" altLang="en-US" dirty="0" smtClean="0">
                <a:ea typeface="宋体" pitchFamily="2" charset="-122"/>
              </a:rPr>
              <a:t>实行工业化有两条道路，一条是资本主义工业化道路，一条是社会主义工业化道路。近代中国的历史证明，我国已经丧失通过资本主义工业化进入强国行列的机遇，如果搞资本主义只能成为帝国主义的附庸。所以，中国只能走社会主义工业化的道路。</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270000" y="2151063"/>
            <a:ext cx="6934200" cy="4338637"/>
            <a:chOff x="576" y="1584"/>
            <a:chExt cx="4368" cy="2307"/>
          </a:xfrm>
        </p:grpSpPr>
        <p:sp>
          <p:nvSpPr>
            <p:cNvPr id="21508" name="Rectangle 5"/>
            <p:cNvSpPr>
              <a:spLocks noChangeArrowheads="1"/>
            </p:cNvSpPr>
            <p:nvPr/>
          </p:nvSpPr>
          <p:spPr bwMode="auto">
            <a:xfrm>
              <a:off x="576" y="1584"/>
              <a:ext cx="4368" cy="1920"/>
            </a:xfrm>
            <a:prstGeom prst="rect">
              <a:avLst/>
            </a:prstGeom>
            <a:solidFill>
              <a:srgbClr val="FFFFFF"/>
            </a:solidFill>
            <a:ln w="9525">
              <a:noFill/>
              <a:miter lim="800000"/>
              <a:headEnd/>
              <a:tailEnd/>
            </a:ln>
            <a:effectLst>
              <a:outerShdw dist="53882" dir="2700000" algn="ctr" rotWithShape="0">
                <a:schemeClr val="tx1"/>
              </a:outerShdw>
            </a:effectLst>
          </p:spPr>
          <p:txBody>
            <a:bodyPr wrap="none" anchor="ctr"/>
            <a:lstStyle/>
            <a:p>
              <a:pPr>
                <a:defRPr/>
              </a:pPr>
              <a:endParaRPr lang="zh-CN" altLang="en-US">
                <a:latin typeface="宋体" pitchFamily="2" charset="-122"/>
                <a:ea typeface="宋体" pitchFamily="2" charset="-122"/>
              </a:endParaRPr>
            </a:p>
          </p:txBody>
        </p:sp>
        <p:pic>
          <p:nvPicPr>
            <p:cNvPr id="33797" name="Picture 6" descr="0078"/>
            <p:cNvPicPr>
              <a:picLocks noChangeAspect="1" noChangeArrowheads="1"/>
            </p:cNvPicPr>
            <p:nvPr/>
          </p:nvPicPr>
          <p:blipFill>
            <a:blip r:embed="rId2" cstate="print">
              <a:lum bright="18000" contrast="12000"/>
              <a:grayscl/>
            </a:blip>
            <a:srcRect/>
            <a:stretch>
              <a:fillRect/>
            </a:stretch>
          </p:blipFill>
          <p:spPr bwMode="auto">
            <a:xfrm>
              <a:off x="624" y="1632"/>
              <a:ext cx="4272" cy="1824"/>
            </a:xfrm>
            <a:prstGeom prst="rect">
              <a:avLst/>
            </a:prstGeom>
            <a:noFill/>
            <a:ln w="9525">
              <a:noFill/>
              <a:miter lim="800000"/>
              <a:headEnd/>
              <a:tailEnd/>
            </a:ln>
          </p:spPr>
        </p:pic>
        <p:sp>
          <p:nvSpPr>
            <p:cNvPr id="33798" name="Text Box 7"/>
            <p:cNvSpPr txBox="1">
              <a:spLocks noChangeArrowheads="1"/>
            </p:cNvSpPr>
            <p:nvPr/>
          </p:nvSpPr>
          <p:spPr bwMode="auto">
            <a:xfrm>
              <a:off x="1200" y="3648"/>
              <a:ext cx="2880" cy="243"/>
            </a:xfrm>
            <a:prstGeom prst="rect">
              <a:avLst/>
            </a:prstGeom>
            <a:noFill/>
            <a:ln w="9525">
              <a:noFill/>
              <a:miter lim="800000"/>
              <a:headEnd/>
              <a:tailEnd/>
            </a:ln>
          </p:spPr>
          <p:txBody>
            <a:bodyPr>
              <a:spAutoFit/>
            </a:bodyPr>
            <a:lstStyle/>
            <a:p>
              <a:pPr algn="ctr">
                <a:lnSpc>
                  <a:spcPct val="100000"/>
                </a:lnSpc>
                <a:spcBef>
                  <a:spcPct val="50000"/>
                </a:spcBef>
                <a:buClrTx/>
                <a:buFontTx/>
                <a:buNone/>
              </a:pPr>
              <a:r>
                <a:rPr kumimoji="1" lang="zh-CN" altLang="en-US" sz="2400">
                  <a:solidFill>
                    <a:schemeClr val="tx1"/>
                  </a:solidFill>
                  <a:latin typeface="Times New Roman" pitchFamily="18" charset="0"/>
                  <a:ea typeface="楷体_GB2312" pitchFamily="49" charset="-122"/>
                </a:rPr>
                <a:t>        国营农场的收割机。</a:t>
              </a:r>
            </a:p>
          </p:txBody>
        </p:sp>
      </p:grpSp>
      <p:sp>
        <p:nvSpPr>
          <p:cNvPr id="33795" name="Rectangle 8"/>
          <p:cNvSpPr>
            <a:spLocks noChangeArrowheads="1"/>
          </p:cNvSpPr>
          <p:nvPr/>
        </p:nvSpPr>
        <p:spPr bwMode="auto">
          <a:xfrm>
            <a:off x="793750" y="569913"/>
            <a:ext cx="8153400" cy="1570037"/>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3200" dirty="0">
                <a:solidFill>
                  <a:schemeClr val="tx1"/>
                </a:solidFill>
                <a:latin typeface="楷体_GB2312" pitchFamily="49" charset="-122"/>
                <a:ea typeface="楷体_GB2312" pitchFamily="49" charset="-122"/>
              </a:rPr>
              <a:t>    只有对农业、手工业和资本主义工商业进行社会主义改造，才能在中国确立社会主义制度。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ext Box 4"/>
          <p:cNvSpPr txBox="1">
            <a:spLocks noChangeArrowheads="1"/>
          </p:cNvSpPr>
          <p:nvPr/>
        </p:nvSpPr>
        <p:spPr bwMode="auto">
          <a:xfrm>
            <a:off x="654050" y="933450"/>
            <a:ext cx="7832725" cy="1138773"/>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en-US" altLang="zh-CN" sz="3200" dirty="0" smtClean="0">
                <a:latin typeface="Times New Roman" pitchFamily="18" charset="0"/>
                <a:ea typeface="华文细黑" pitchFamily="2" charset="-122"/>
              </a:rPr>
              <a:t>3. </a:t>
            </a:r>
            <a:r>
              <a:rPr kumimoji="1" lang="zh-CN" altLang="en-US" sz="3200" dirty="0" smtClean="0">
                <a:latin typeface="楷体_GB2312" pitchFamily="49" charset="-122"/>
                <a:ea typeface="楷体_GB2312" pitchFamily="49" charset="-122"/>
              </a:rPr>
              <a:t>过渡时期</a:t>
            </a:r>
            <a:r>
              <a:rPr kumimoji="1" lang="zh-CN" altLang="en-US" sz="3200" dirty="0">
                <a:latin typeface="楷体_GB2312" pitchFamily="49" charset="-122"/>
                <a:ea typeface="楷体_GB2312" pitchFamily="49" charset="-122"/>
              </a:rPr>
              <a:t>总路线的特点</a:t>
            </a:r>
          </a:p>
          <a:p>
            <a:pPr>
              <a:lnSpc>
                <a:spcPct val="100000"/>
              </a:lnSpc>
              <a:spcBef>
                <a:spcPct val="50000"/>
              </a:spcBef>
              <a:buClrTx/>
              <a:buFontTx/>
              <a:buNone/>
            </a:pPr>
            <a:r>
              <a:rPr kumimoji="1" lang="en-US" altLang="zh-CN" dirty="0">
                <a:latin typeface="楷体_GB2312" pitchFamily="49" charset="-122"/>
                <a:ea typeface="楷体_GB2312" pitchFamily="49" charset="-122"/>
              </a:rPr>
              <a:t>        </a:t>
            </a:r>
            <a:r>
              <a:rPr kumimoji="1" lang="en-US" altLang="zh-CN" sz="2400" dirty="0">
                <a:latin typeface="楷体_GB2312" pitchFamily="49" charset="-122"/>
                <a:ea typeface="楷体_GB2312" pitchFamily="49" charset="-122"/>
              </a:rPr>
              <a:t>---</a:t>
            </a:r>
            <a:r>
              <a:rPr kumimoji="1" lang="zh-CN" altLang="en-US" sz="2400" dirty="0">
                <a:latin typeface="楷体_GB2312" pitchFamily="49" charset="-122"/>
                <a:ea typeface="楷体_GB2312" pitchFamily="49" charset="-122"/>
              </a:rPr>
              <a:t>社会主义工业化与社会主义改造同时并举</a:t>
            </a:r>
            <a:endParaRPr kumimoji="1" lang="en-US" altLang="zh-CN" sz="2400" dirty="0">
              <a:latin typeface="楷体_GB2312" pitchFamily="49" charset="-122"/>
              <a:ea typeface="楷体_GB2312" pitchFamily="49" charset="-122"/>
            </a:endParaRPr>
          </a:p>
        </p:txBody>
      </p:sp>
      <p:sp>
        <p:nvSpPr>
          <p:cNvPr id="34819" name="Line 7"/>
          <p:cNvSpPr>
            <a:spLocks noChangeShapeType="1"/>
          </p:cNvSpPr>
          <p:nvPr/>
        </p:nvSpPr>
        <p:spPr bwMode="auto">
          <a:xfrm>
            <a:off x="0" y="5683250"/>
            <a:ext cx="9144000" cy="0"/>
          </a:xfrm>
          <a:prstGeom prst="line">
            <a:avLst/>
          </a:prstGeom>
          <a:noFill/>
          <a:ln w="28575">
            <a:solidFill>
              <a:schemeClr val="accent1"/>
            </a:solidFill>
            <a:round/>
            <a:headEnd/>
            <a:tailEnd/>
          </a:ln>
        </p:spPr>
        <p:txBody>
          <a:bodyPr/>
          <a:lstStyle/>
          <a:p>
            <a:endParaRPr lang="zh-CN" altLang="en-US"/>
          </a:p>
        </p:txBody>
      </p:sp>
      <p:sp>
        <p:nvSpPr>
          <p:cNvPr id="34820" name="Line 8"/>
          <p:cNvSpPr>
            <a:spLocks noChangeShapeType="1"/>
          </p:cNvSpPr>
          <p:nvPr/>
        </p:nvSpPr>
        <p:spPr bwMode="auto">
          <a:xfrm>
            <a:off x="0" y="5835650"/>
            <a:ext cx="9144000" cy="0"/>
          </a:xfrm>
          <a:prstGeom prst="line">
            <a:avLst/>
          </a:prstGeom>
          <a:noFill/>
          <a:ln w="28575">
            <a:solidFill>
              <a:schemeClr val="accent1"/>
            </a:solidFill>
            <a:round/>
            <a:headEnd/>
            <a:tailEnd/>
          </a:ln>
        </p:spPr>
        <p:txBody>
          <a:bodyPr/>
          <a:lstStyle/>
          <a:p>
            <a:endParaRPr lang="zh-CN" altLang="en-US"/>
          </a:p>
        </p:txBody>
      </p:sp>
      <p:sp>
        <p:nvSpPr>
          <p:cNvPr id="118793" name="Text Box 9"/>
          <p:cNvSpPr txBox="1">
            <a:spLocks noChangeArrowheads="1"/>
          </p:cNvSpPr>
          <p:nvPr/>
        </p:nvSpPr>
        <p:spPr bwMode="auto">
          <a:xfrm>
            <a:off x="685800" y="2112963"/>
            <a:ext cx="4724400" cy="457200"/>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2400">
                <a:solidFill>
                  <a:schemeClr val="tx1"/>
                </a:solidFill>
                <a:latin typeface="Times New Roman" pitchFamily="18" charset="0"/>
              </a:rPr>
              <a:t>社会主义工业化（主体）</a:t>
            </a:r>
          </a:p>
        </p:txBody>
      </p:sp>
      <p:sp>
        <p:nvSpPr>
          <p:cNvPr id="118794" name="Text Box 10"/>
          <p:cNvSpPr txBox="1">
            <a:spLocks noChangeArrowheads="1"/>
          </p:cNvSpPr>
          <p:nvPr/>
        </p:nvSpPr>
        <p:spPr bwMode="auto">
          <a:xfrm>
            <a:off x="685800" y="2692400"/>
            <a:ext cx="4343400" cy="457200"/>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2400">
                <a:solidFill>
                  <a:schemeClr val="tx1"/>
                </a:solidFill>
                <a:latin typeface="Times New Roman" pitchFamily="18" charset="0"/>
              </a:rPr>
              <a:t>社会主义改造（两翼）</a:t>
            </a:r>
          </a:p>
        </p:txBody>
      </p:sp>
      <p:sp>
        <p:nvSpPr>
          <p:cNvPr id="118795" name="Text Box 11"/>
          <p:cNvSpPr txBox="1">
            <a:spLocks noChangeArrowheads="1"/>
          </p:cNvSpPr>
          <p:nvPr/>
        </p:nvSpPr>
        <p:spPr bwMode="auto">
          <a:xfrm>
            <a:off x="5715000" y="2082800"/>
            <a:ext cx="2362200" cy="457200"/>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2400">
                <a:solidFill>
                  <a:schemeClr val="tx1"/>
                </a:solidFill>
                <a:latin typeface="Times New Roman" pitchFamily="18" charset="0"/>
              </a:rPr>
              <a:t>发展生产力</a:t>
            </a:r>
          </a:p>
        </p:txBody>
      </p:sp>
      <p:sp>
        <p:nvSpPr>
          <p:cNvPr id="118796" name="Text Box 12"/>
          <p:cNvSpPr txBox="1">
            <a:spLocks noChangeArrowheads="1"/>
          </p:cNvSpPr>
          <p:nvPr/>
        </p:nvSpPr>
        <p:spPr bwMode="auto">
          <a:xfrm>
            <a:off x="5638800" y="2692400"/>
            <a:ext cx="2743200" cy="457200"/>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2400">
                <a:solidFill>
                  <a:schemeClr val="tx1"/>
                </a:solidFill>
                <a:latin typeface="Times New Roman" pitchFamily="18" charset="0"/>
              </a:rPr>
              <a:t>变革生产关系</a:t>
            </a:r>
          </a:p>
        </p:txBody>
      </p:sp>
      <p:sp>
        <p:nvSpPr>
          <p:cNvPr id="118798" name="Line 14"/>
          <p:cNvSpPr>
            <a:spLocks noChangeShapeType="1"/>
          </p:cNvSpPr>
          <p:nvPr/>
        </p:nvSpPr>
        <p:spPr bwMode="auto">
          <a:xfrm>
            <a:off x="4267200" y="2387600"/>
            <a:ext cx="1050925" cy="0"/>
          </a:xfrm>
          <a:prstGeom prst="line">
            <a:avLst/>
          </a:prstGeom>
          <a:noFill/>
          <a:ln w="76200">
            <a:solidFill>
              <a:srgbClr val="FFFF00"/>
            </a:solidFill>
            <a:round/>
            <a:headEnd/>
            <a:tailEnd type="triangle" w="med" len="med"/>
          </a:ln>
        </p:spPr>
        <p:txBody>
          <a:bodyPr/>
          <a:lstStyle/>
          <a:p>
            <a:endParaRPr lang="zh-CN" altLang="en-US"/>
          </a:p>
        </p:txBody>
      </p:sp>
      <p:sp>
        <p:nvSpPr>
          <p:cNvPr id="118799" name="Line 15"/>
          <p:cNvSpPr>
            <a:spLocks noChangeShapeType="1"/>
          </p:cNvSpPr>
          <p:nvPr/>
        </p:nvSpPr>
        <p:spPr bwMode="auto">
          <a:xfrm>
            <a:off x="4251325" y="2997200"/>
            <a:ext cx="1158875" cy="0"/>
          </a:xfrm>
          <a:prstGeom prst="line">
            <a:avLst/>
          </a:prstGeom>
          <a:noFill/>
          <a:ln w="76200">
            <a:solidFill>
              <a:srgbClr val="FFFF00"/>
            </a:solidFill>
            <a:round/>
            <a:headEnd/>
            <a:tailEnd type="triangle" w="med" len="med"/>
          </a:ln>
        </p:spPr>
        <p:txBody>
          <a:bodyPr/>
          <a:lstStyle/>
          <a:p>
            <a:endParaRPr lang="zh-CN" altLang="en-US"/>
          </a:p>
        </p:txBody>
      </p:sp>
      <p:sp>
        <p:nvSpPr>
          <p:cNvPr id="118800" name="Text Box 16"/>
          <p:cNvSpPr txBox="1">
            <a:spLocks noChangeArrowheads="1"/>
          </p:cNvSpPr>
          <p:nvPr/>
        </p:nvSpPr>
        <p:spPr bwMode="auto">
          <a:xfrm>
            <a:off x="441325" y="3346450"/>
            <a:ext cx="8201025" cy="249299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333399"/>
                </a:solidFill>
                <a:latin typeface="楷体_GB2312" pitchFamily="49" charset="-122"/>
                <a:ea typeface="楷体_GB2312" pitchFamily="49" charset="-122"/>
              </a:rPr>
              <a:t>     </a:t>
            </a:r>
            <a:r>
              <a:rPr kumimoji="1" lang="zh-CN" altLang="en-US" sz="2400" dirty="0">
                <a:latin typeface="楷体_GB2312" pitchFamily="49" charset="-122"/>
                <a:ea typeface="楷体_GB2312" pitchFamily="49" charset="-122"/>
              </a:rPr>
              <a:t>过渡时期总路线从生产力与生产关系的辩证关系出发，提出了反映落后国家社会主义发展规律的新思路，即把建设与改造并举，要求把国家工业化和社会主义三大改造紧密地结合起来，在社会改革中保持生产力的同步发展。其实质是在生产力发展的基础上改变所有制的问题。 </a:t>
            </a:r>
          </a:p>
          <a:p>
            <a:pPr eaLnBrk="0" hangingPunct="0">
              <a:lnSpc>
                <a:spcPct val="100000"/>
              </a:lnSpc>
              <a:spcBef>
                <a:spcPct val="50000"/>
              </a:spcBef>
              <a:buClrTx/>
              <a:buFontTx/>
              <a:buNone/>
            </a:pPr>
            <a:endParaRPr kumimoji="1" lang="zh-CN" altLang="en-US" sz="2400" dirty="0">
              <a:latin typeface="楷体_GB2312" pitchFamily="49" charset="-122"/>
              <a:ea typeface="楷体_GB2312" pitchFamily="49" charset="-122"/>
            </a:endParaRPr>
          </a:p>
        </p:txBody>
      </p:sp>
      <p:pic>
        <p:nvPicPr>
          <p:cNvPr id="34828" name="Picture 17" descr="BD14868_">
            <a:hlinkClick r:id="rId2" action="ppaction://hlinksldjump"/>
          </p:cNvPr>
          <p:cNvPicPr>
            <a:picLocks noChangeAspect="1" noChangeArrowheads="1"/>
          </p:cNvPicPr>
          <p:nvPr/>
        </p:nvPicPr>
        <p:blipFill>
          <a:blip r:embed="rId3" cstate="print"/>
          <a:srcRect/>
          <a:stretch>
            <a:fillRect/>
          </a:stretch>
        </p:blipFill>
        <p:spPr bwMode="auto">
          <a:xfrm>
            <a:off x="8107363" y="2817813"/>
            <a:ext cx="212725" cy="212725"/>
          </a:xfrm>
          <a:prstGeom prst="rect">
            <a:avLst/>
          </a:prstGeom>
          <a:noFill/>
          <a:ln w="9525">
            <a:noFill/>
            <a:miter lim="800000"/>
            <a:headEnd/>
            <a:tailEnd/>
          </a:ln>
        </p:spPr>
      </p:pic>
      <p:pic>
        <p:nvPicPr>
          <p:cNvPr id="34829" name="Picture 18" descr="BD14868_">
            <a:hlinkClick r:id="rId4" action="ppaction://hlinksldjump"/>
          </p:cNvPr>
          <p:cNvPicPr>
            <a:picLocks noChangeAspect="1" noChangeArrowheads="1"/>
          </p:cNvPicPr>
          <p:nvPr/>
        </p:nvPicPr>
        <p:blipFill>
          <a:blip r:embed="rId3" cstate="print"/>
          <a:srcRect/>
          <a:stretch>
            <a:fillRect/>
          </a:stretch>
        </p:blipFill>
        <p:spPr bwMode="auto">
          <a:xfrm>
            <a:off x="8047038" y="2132013"/>
            <a:ext cx="212725" cy="212725"/>
          </a:xfrm>
          <a:prstGeom prst="rect">
            <a:avLst/>
          </a:prstGeom>
          <a:noFill/>
          <a:ln w="9525">
            <a:noFill/>
            <a:miter lim="800000"/>
            <a:headEnd/>
            <a:tailEnd/>
          </a:ln>
        </p:spPr>
      </p:pic>
      <p:grpSp>
        <p:nvGrpSpPr>
          <p:cNvPr id="2" name="Group 19"/>
          <p:cNvGrpSpPr>
            <a:grpSpLocks/>
          </p:cNvGrpSpPr>
          <p:nvPr/>
        </p:nvGrpSpPr>
        <p:grpSpPr bwMode="auto">
          <a:xfrm>
            <a:off x="990600" y="5378450"/>
            <a:ext cx="7391400" cy="1066800"/>
            <a:chOff x="624" y="2736"/>
            <a:chExt cx="4656" cy="672"/>
          </a:xfrm>
        </p:grpSpPr>
        <p:sp>
          <p:nvSpPr>
            <p:cNvPr id="34831" name="Oval 20"/>
            <p:cNvSpPr>
              <a:spLocks noChangeArrowheads="1"/>
            </p:cNvSpPr>
            <p:nvPr/>
          </p:nvSpPr>
          <p:spPr bwMode="auto">
            <a:xfrm>
              <a:off x="624" y="2880"/>
              <a:ext cx="480" cy="480"/>
            </a:xfrm>
            <a:prstGeom prst="ellipse">
              <a:avLst/>
            </a:prstGeom>
            <a:noFill/>
            <a:ln w="28575">
              <a:solidFill>
                <a:srgbClr val="FF00FF"/>
              </a:solidFill>
              <a:round/>
              <a:headEnd/>
              <a:tailEnd/>
            </a:ln>
          </p:spPr>
          <p:txBody>
            <a:bodyPr wrap="none" anchor="ctr"/>
            <a:lstStyle/>
            <a:p>
              <a:endParaRPr lang="zh-CN" altLang="en-US"/>
            </a:p>
          </p:txBody>
        </p:sp>
        <p:sp>
          <p:nvSpPr>
            <p:cNvPr id="34832" name="Oval 21"/>
            <p:cNvSpPr>
              <a:spLocks noChangeArrowheads="1"/>
            </p:cNvSpPr>
            <p:nvPr/>
          </p:nvSpPr>
          <p:spPr bwMode="auto">
            <a:xfrm>
              <a:off x="1920" y="2832"/>
              <a:ext cx="528" cy="480"/>
            </a:xfrm>
            <a:prstGeom prst="ellipse">
              <a:avLst/>
            </a:prstGeom>
            <a:noFill/>
            <a:ln w="28575">
              <a:solidFill>
                <a:srgbClr val="00FF00"/>
              </a:solidFill>
              <a:round/>
              <a:headEnd/>
              <a:tailEnd/>
            </a:ln>
          </p:spPr>
          <p:txBody>
            <a:bodyPr wrap="none" anchor="ctr"/>
            <a:lstStyle/>
            <a:p>
              <a:endParaRPr lang="zh-CN" altLang="en-US"/>
            </a:p>
          </p:txBody>
        </p:sp>
        <p:sp>
          <p:nvSpPr>
            <p:cNvPr id="34833" name="Oval 22"/>
            <p:cNvSpPr>
              <a:spLocks noChangeArrowheads="1"/>
            </p:cNvSpPr>
            <p:nvPr/>
          </p:nvSpPr>
          <p:spPr bwMode="auto">
            <a:xfrm>
              <a:off x="3408" y="2736"/>
              <a:ext cx="528" cy="480"/>
            </a:xfrm>
            <a:prstGeom prst="ellipse">
              <a:avLst/>
            </a:prstGeom>
            <a:noFill/>
            <a:ln w="28575">
              <a:solidFill>
                <a:srgbClr val="FF3300"/>
              </a:solidFill>
              <a:round/>
              <a:headEnd/>
              <a:tailEnd/>
            </a:ln>
          </p:spPr>
          <p:txBody>
            <a:bodyPr wrap="none" anchor="ctr"/>
            <a:lstStyle/>
            <a:p>
              <a:endParaRPr lang="zh-CN" altLang="en-US"/>
            </a:p>
          </p:txBody>
        </p:sp>
        <p:sp>
          <p:nvSpPr>
            <p:cNvPr id="34834" name="Oval 23"/>
            <p:cNvSpPr>
              <a:spLocks noChangeArrowheads="1"/>
            </p:cNvSpPr>
            <p:nvPr/>
          </p:nvSpPr>
          <p:spPr bwMode="auto">
            <a:xfrm>
              <a:off x="4752" y="2928"/>
              <a:ext cx="528" cy="480"/>
            </a:xfrm>
            <a:prstGeom prst="ellipse">
              <a:avLst/>
            </a:prstGeom>
            <a:noFill/>
            <a:ln w="28575">
              <a:solidFill>
                <a:srgbClr val="FFFF00"/>
              </a:solidFill>
              <a:round/>
              <a:headEnd/>
              <a:tailEnd/>
            </a:ln>
          </p:spPr>
          <p:txBody>
            <a:bodyPr wrap="none" anchor="ct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8788"/>
                                        </p:tgtEl>
                                        <p:attrNameLst>
                                          <p:attrName>style.visibility</p:attrName>
                                        </p:attrNameLst>
                                      </p:cBhvr>
                                      <p:to>
                                        <p:strVal val="visible"/>
                                      </p:to>
                                    </p:set>
                                    <p:anim calcmode="lin" valueType="num">
                                      <p:cBhvr additive="base">
                                        <p:cTn id="7" dur="500" fill="hold"/>
                                        <p:tgtEl>
                                          <p:spTgt spid="118788"/>
                                        </p:tgtEl>
                                        <p:attrNameLst>
                                          <p:attrName>ppt_x</p:attrName>
                                        </p:attrNameLst>
                                      </p:cBhvr>
                                      <p:tavLst>
                                        <p:tav tm="0">
                                          <p:val>
                                            <p:strVal val="0-#ppt_w/2"/>
                                          </p:val>
                                        </p:tav>
                                        <p:tav tm="100000">
                                          <p:val>
                                            <p:strVal val="#ppt_x"/>
                                          </p:val>
                                        </p:tav>
                                      </p:tavLst>
                                    </p:anim>
                                    <p:anim calcmode="lin" valueType="num">
                                      <p:cBhvr additive="base">
                                        <p:cTn id="8" dur="500" fill="hold"/>
                                        <p:tgtEl>
                                          <p:spTgt spid="1187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8793"/>
                                        </p:tgtEl>
                                        <p:attrNameLst>
                                          <p:attrName>style.visibility</p:attrName>
                                        </p:attrNameLst>
                                      </p:cBhvr>
                                      <p:to>
                                        <p:strVal val="visible"/>
                                      </p:to>
                                    </p:set>
                                    <p:anim calcmode="lin" valueType="num">
                                      <p:cBhvr additive="base">
                                        <p:cTn id="13" dur="500" fill="hold"/>
                                        <p:tgtEl>
                                          <p:spTgt spid="118793"/>
                                        </p:tgtEl>
                                        <p:attrNameLst>
                                          <p:attrName>ppt_x</p:attrName>
                                        </p:attrNameLst>
                                      </p:cBhvr>
                                      <p:tavLst>
                                        <p:tav tm="0">
                                          <p:val>
                                            <p:strVal val="0-#ppt_w/2"/>
                                          </p:val>
                                        </p:tav>
                                        <p:tav tm="100000">
                                          <p:val>
                                            <p:strVal val="#ppt_x"/>
                                          </p:val>
                                        </p:tav>
                                      </p:tavLst>
                                    </p:anim>
                                    <p:anim calcmode="lin" valueType="num">
                                      <p:cBhvr additive="base">
                                        <p:cTn id="14" dur="500" fill="hold"/>
                                        <p:tgtEl>
                                          <p:spTgt spid="11879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118798"/>
                                        </p:tgtEl>
                                        <p:attrNameLst>
                                          <p:attrName>style.visibility</p:attrName>
                                        </p:attrNameLst>
                                      </p:cBhvr>
                                      <p:to>
                                        <p:strVal val="visible"/>
                                      </p:to>
                                    </p:set>
                                    <p:anim calcmode="lin" valueType="num">
                                      <p:cBhvr>
                                        <p:cTn id="19" dur="500" fill="hold"/>
                                        <p:tgtEl>
                                          <p:spTgt spid="118798"/>
                                        </p:tgtEl>
                                        <p:attrNameLst>
                                          <p:attrName>ppt_x</p:attrName>
                                        </p:attrNameLst>
                                      </p:cBhvr>
                                      <p:tavLst>
                                        <p:tav tm="0">
                                          <p:val>
                                            <p:strVal val="#ppt_x-#ppt_w/2"/>
                                          </p:val>
                                        </p:tav>
                                        <p:tav tm="100000">
                                          <p:val>
                                            <p:strVal val="#ppt_x"/>
                                          </p:val>
                                        </p:tav>
                                      </p:tavLst>
                                    </p:anim>
                                    <p:anim calcmode="lin" valueType="num">
                                      <p:cBhvr>
                                        <p:cTn id="20" dur="500" fill="hold"/>
                                        <p:tgtEl>
                                          <p:spTgt spid="118798"/>
                                        </p:tgtEl>
                                        <p:attrNameLst>
                                          <p:attrName>ppt_y</p:attrName>
                                        </p:attrNameLst>
                                      </p:cBhvr>
                                      <p:tavLst>
                                        <p:tav tm="0">
                                          <p:val>
                                            <p:strVal val="#ppt_y"/>
                                          </p:val>
                                        </p:tav>
                                        <p:tav tm="100000">
                                          <p:val>
                                            <p:strVal val="#ppt_y"/>
                                          </p:val>
                                        </p:tav>
                                      </p:tavLst>
                                    </p:anim>
                                    <p:anim calcmode="lin" valueType="num">
                                      <p:cBhvr>
                                        <p:cTn id="21" dur="500" fill="hold"/>
                                        <p:tgtEl>
                                          <p:spTgt spid="118798"/>
                                        </p:tgtEl>
                                        <p:attrNameLst>
                                          <p:attrName>ppt_w</p:attrName>
                                        </p:attrNameLst>
                                      </p:cBhvr>
                                      <p:tavLst>
                                        <p:tav tm="0">
                                          <p:val>
                                            <p:fltVal val="0"/>
                                          </p:val>
                                        </p:tav>
                                        <p:tav tm="100000">
                                          <p:val>
                                            <p:strVal val="#ppt_w"/>
                                          </p:val>
                                        </p:tav>
                                      </p:tavLst>
                                    </p:anim>
                                    <p:anim calcmode="lin" valueType="num">
                                      <p:cBhvr>
                                        <p:cTn id="22" dur="500" fill="hold"/>
                                        <p:tgtEl>
                                          <p:spTgt spid="118798"/>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8795"/>
                                        </p:tgtEl>
                                        <p:attrNameLst>
                                          <p:attrName>style.visibility</p:attrName>
                                        </p:attrNameLst>
                                      </p:cBhvr>
                                      <p:to>
                                        <p:strVal val="visible"/>
                                      </p:to>
                                    </p:set>
                                    <p:anim calcmode="lin" valueType="num">
                                      <p:cBhvr additive="base">
                                        <p:cTn id="27" dur="500" fill="hold"/>
                                        <p:tgtEl>
                                          <p:spTgt spid="118795"/>
                                        </p:tgtEl>
                                        <p:attrNameLst>
                                          <p:attrName>ppt_x</p:attrName>
                                        </p:attrNameLst>
                                      </p:cBhvr>
                                      <p:tavLst>
                                        <p:tav tm="0">
                                          <p:val>
                                            <p:strVal val="1+#ppt_w/2"/>
                                          </p:val>
                                        </p:tav>
                                        <p:tav tm="100000">
                                          <p:val>
                                            <p:strVal val="#ppt_x"/>
                                          </p:val>
                                        </p:tav>
                                      </p:tavLst>
                                    </p:anim>
                                    <p:anim calcmode="lin" valueType="num">
                                      <p:cBhvr additive="base">
                                        <p:cTn id="28" dur="500" fill="hold"/>
                                        <p:tgtEl>
                                          <p:spTgt spid="118795"/>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8794"/>
                                        </p:tgtEl>
                                        <p:attrNameLst>
                                          <p:attrName>style.visibility</p:attrName>
                                        </p:attrNameLst>
                                      </p:cBhvr>
                                      <p:to>
                                        <p:strVal val="visible"/>
                                      </p:to>
                                    </p:set>
                                    <p:anim calcmode="lin" valueType="num">
                                      <p:cBhvr additive="base">
                                        <p:cTn id="33" dur="500" fill="hold"/>
                                        <p:tgtEl>
                                          <p:spTgt spid="118794"/>
                                        </p:tgtEl>
                                        <p:attrNameLst>
                                          <p:attrName>ppt_x</p:attrName>
                                        </p:attrNameLst>
                                      </p:cBhvr>
                                      <p:tavLst>
                                        <p:tav tm="0">
                                          <p:val>
                                            <p:strVal val="0-#ppt_w/2"/>
                                          </p:val>
                                        </p:tav>
                                        <p:tav tm="100000">
                                          <p:val>
                                            <p:strVal val="#ppt_x"/>
                                          </p:val>
                                        </p:tav>
                                      </p:tavLst>
                                    </p:anim>
                                    <p:anim calcmode="lin" valueType="num">
                                      <p:cBhvr additive="base">
                                        <p:cTn id="34" dur="500" fill="hold"/>
                                        <p:tgtEl>
                                          <p:spTgt spid="118794"/>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18799"/>
                                        </p:tgtEl>
                                        <p:attrNameLst>
                                          <p:attrName>style.visibility</p:attrName>
                                        </p:attrNameLst>
                                      </p:cBhvr>
                                      <p:to>
                                        <p:strVal val="visible"/>
                                      </p:to>
                                    </p:set>
                                    <p:anim calcmode="lin" valueType="num">
                                      <p:cBhvr>
                                        <p:cTn id="39" dur="500" fill="hold"/>
                                        <p:tgtEl>
                                          <p:spTgt spid="118799"/>
                                        </p:tgtEl>
                                        <p:attrNameLst>
                                          <p:attrName>ppt_x</p:attrName>
                                        </p:attrNameLst>
                                      </p:cBhvr>
                                      <p:tavLst>
                                        <p:tav tm="0">
                                          <p:val>
                                            <p:strVal val="#ppt_x-#ppt_w/2"/>
                                          </p:val>
                                        </p:tav>
                                        <p:tav tm="100000">
                                          <p:val>
                                            <p:strVal val="#ppt_x"/>
                                          </p:val>
                                        </p:tav>
                                      </p:tavLst>
                                    </p:anim>
                                    <p:anim calcmode="lin" valueType="num">
                                      <p:cBhvr>
                                        <p:cTn id="40" dur="500" fill="hold"/>
                                        <p:tgtEl>
                                          <p:spTgt spid="118799"/>
                                        </p:tgtEl>
                                        <p:attrNameLst>
                                          <p:attrName>ppt_y</p:attrName>
                                        </p:attrNameLst>
                                      </p:cBhvr>
                                      <p:tavLst>
                                        <p:tav tm="0">
                                          <p:val>
                                            <p:strVal val="#ppt_y"/>
                                          </p:val>
                                        </p:tav>
                                        <p:tav tm="100000">
                                          <p:val>
                                            <p:strVal val="#ppt_y"/>
                                          </p:val>
                                        </p:tav>
                                      </p:tavLst>
                                    </p:anim>
                                    <p:anim calcmode="lin" valueType="num">
                                      <p:cBhvr>
                                        <p:cTn id="41" dur="500" fill="hold"/>
                                        <p:tgtEl>
                                          <p:spTgt spid="118799"/>
                                        </p:tgtEl>
                                        <p:attrNameLst>
                                          <p:attrName>ppt_w</p:attrName>
                                        </p:attrNameLst>
                                      </p:cBhvr>
                                      <p:tavLst>
                                        <p:tav tm="0">
                                          <p:val>
                                            <p:fltVal val="0"/>
                                          </p:val>
                                        </p:tav>
                                        <p:tav tm="100000">
                                          <p:val>
                                            <p:strVal val="#ppt_w"/>
                                          </p:val>
                                        </p:tav>
                                      </p:tavLst>
                                    </p:anim>
                                    <p:anim calcmode="lin" valueType="num">
                                      <p:cBhvr>
                                        <p:cTn id="42" dur="500" fill="hold"/>
                                        <p:tgtEl>
                                          <p:spTgt spid="118799"/>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18796"/>
                                        </p:tgtEl>
                                        <p:attrNameLst>
                                          <p:attrName>style.visibility</p:attrName>
                                        </p:attrNameLst>
                                      </p:cBhvr>
                                      <p:to>
                                        <p:strVal val="visible"/>
                                      </p:to>
                                    </p:set>
                                    <p:anim calcmode="lin" valueType="num">
                                      <p:cBhvr additive="base">
                                        <p:cTn id="47" dur="500" fill="hold"/>
                                        <p:tgtEl>
                                          <p:spTgt spid="118796"/>
                                        </p:tgtEl>
                                        <p:attrNameLst>
                                          <p:attrName>ppt_x</p:attrName>
                                        </p:attrNameLst>
                                      </p:cBhvr>
                                      <p:tavLst>
                                        <p:tav tm="0">
                                          <p:val>
                                            <p:strVal val="1+#ppt_w/2"/>
                                          </p:val>
                                        </p:tav>
                                        <p:tav tm="100000">
                                          <p:val>
                                            <p:strVal val="#ppt_x"/>
                                          </p:val>
                                        </p:tav>
                                      </p:tavLst>
                                    </p:anim>
                                    <p:anim calcmode="lin" valueType="num">
                                      <p:cBhvr additive="base">
                                        <p:cTn id="48" dur="500" fill="hold"/>
                                        <p:tgtEl>
                                          <p:spTgt spid="118796"/>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18800"/>
                                        </p:tgtEl>
                                        <p:attrNameLst>
                                          <p:attrName>style.visibility</p:attrName>
                                        </p:attrNameLst>
                                      </p:cBhvr>
                                      <p:to>
                                        <p:strVal val="visible"/>
                                      </p:to>
                                    </p:set>
                                    <p:anim calcmode="lin" valueType="num">
                                      <p:cBhvr additive="base">
                                        <p:cTn id="53" dur="500" fill="hold"/>
                                        <p:tgtEl>
                                          <p:spTgt spid="118800"/>
                                        </p:tgtEl>
                                        <p:attrNameLst>
                                          <p:attrName>ppt_x</p:attrName>
                                        </p:attrNameLst>
                                      </p:cBhvr>
                                      <p:tavLst>
                                        <p:tav tm="0">
                                          <p:val>
                                            <p:strVal val="0-#ppt_w/2"/>
                                          </p:val>
                                        </p:tav>
                                        <p:tav tm="100000">
                                          <p:val>
                                            <p:strVal val="#ppt_x"/>
                                          </p:val>
                                        </p:tav>
                                      </p:tavLst>
                                    </p:anim>
                                    <p:anim calcmode="lin" valueType="num">
                                      <p:cBhvr additive="base">
                                        <p:cTn id="54" dur="500" fill="hold"/>
                                        <p:tgtEl>
                                          <p:spTgt spid="1188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autoUpdateAnimBg="0"/>
      <p:bldP spid="118793" grpId="0" autoUpdateAnimBg="0"/>
      <p:bldP spid="118794" grpId="0" autoUpdateAnimBg="0"/>
      <p:bldP spid="118795" grpId="0" autoUpdateAnimBg="0"/>
      <p:bldP spid="118796" grpId="0" autoUpdateAnimBg="0"/>
      <p:bldP spid="118798" grpId="0" animBg="1"/>
      <p:bldP spid="118799" grpId="0" animBg="1"/>
      <p:bldP spid="118800"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54013" y="652463"/>
            <a:ext cx="8789987" cy="609600"/>
          </a:xfrm>
        </p:spPr>
        <p:txBody>
          <a:bodyPr rtlCol="0">
            <a:normAutofit fontScale="90000"/>
          </a:bodyPr>
          <a:lstStyle/>
          <a:p>
            <a:pPr eaLnBrk="1" fontAlgn="auto" hangingPunct="1">
              <a:spcAft>
                <a:spcPts val="0"/>
              </a:spcAft>
              <a:defRPr/>
            </a:pPr>
            <a:r>
              <a:rPr lang="en-US" altLang="zh-CN" sz="2800" dirty="0" smtClean="0">
                <a:solidFill>
                  <a:schemeClr val="tx1"/>
                </a:solidFill>
                <a:effectLst/>
                <a:ea typeface="宋体" pitchFamily="2" charset="-122"/>
              </a:rPr>
              <a:t>4. </a:t>
            </a:r>
            <a:r>
              <a:rPr lang="zh-CN" altLang="en-US" sz="2800" dirty="0" smtClean="0">
                <a:solidFill>
                  <a:schemeClr val="tx1"/>
                </a:solidFill>
                <a:effectLst/>
                <a:ea typeface="宋体" pitchFamily="2" charset="-122"/>
              </a:rPr>
              <a:t>党提出过渡时期的总路线，具有实现的可能性</a:t>
            </a:r>
            <a:br>
              <a:rPr lang="zh-CN" altLang="en-US" sz="2800" dirty="0" smtClean="0">
                <a:solidFill>
                  <a:schemeClr val="tx1"/>
                </a:solidFill>
                <a:effectLst/>
                <a:ea typeface="宋体" pitchFamily="2" charset="-122"/>
              </a:rPr>
            </a:br>
            <a:endParaRPr lang="zh-CN" altLang="en-US" sz="2800" dirty="0" smtClean="0">
              <a:solidFill>
                <a:schemeClr val="tx1"/>
              </a:solidFill>
              <a:effectLst/>
              <a:ea typeface="宋体" pitchFamily="2" charset="-122"/>
            </a:endParaRPr>
          </a:p>
        </p:txBody>
      </p:sp>
      <p:sp>
        <p:nvSpPr>
          <p:cNvPr id="50179" name="Rectangle 3"/>
          <p:cNvSpPr>
            <a:spLocks noGrp="1" noChangeArrowheads="1"/>
          </p:cNvSpPr>
          <p:nvPr>
            <p:ph idx="1"/>
          </p:nvPr>
        </p:nvSpPr>
        <p:spPr/>
        <p:txBody>
          <a:bodyPr rtlCol="0">
            <a:normAutofit lnSpcReduction="10000"/>
          </a:bodyPr>
          <a:lstStyle/>
          <a:p>
            <a:pPr eaLnBrk="1" fontAlgn="auto" hangingPunct="1">
              <a:spcAft>
                <a:spcPts val="0"/>
              </a:spcAft>
              <a:buFont typeface="Wingdings 2"/>
              <a:buChar char="ß"/>
              <a:defRPr/>
            </a:pPr>
            <a:r>
              <a:rPr lang="zh-CN" altLang="en-US" sz="2400" dirty="0" smtClean="0">
                <a:ea typeface="宋体" pitchFamily="2" charset="-122"/>
              </a:rPr>
              <a:t>第一，我国已经有了相对强大和迅速发展的社会主义国营经济。国家已经掌握了重要的工矿企业、铁路、银行等国民经济的命脉。到</a:t>
            </a:r>
            <a:r>
              <a:rPr lang="en-US" altLang="zh-CN" sz="2400" dirty="0" smtClean="0">
                <a:ea typeface="宋体" pitchFamily="2" charset="-122"/>
              </a:rPr>
              <a:t>1952</a:t>
            </a:r>
            <a:r>
              <a:rPr lang="zh-CN" altLang="en-US" sz="2400" dirty="0" smtClean="0">
                <a:ea typeface="宋体" pitchFamily="2" charset="-122"/>
              </a:rPr>
              <a:t>年，国营工业产值在全国现代工业总产中的比重，已经增加到</a:t>
            </a:r>
            <a:r>
              <a:rPr lang="en-US" altLang="zh-CN" sz="2400" dirty="0" smtClean="0">
                <a:ea typeface="宋体" pitchFamily="2" charset="-122"/>
              </a:rPr>
              <a:t>56%</a:t>
            </a:r>
            <a:r>
              <a:rPr lang="zh-CN" altLang="en-US" sz="2400" dirty="0" smtClean="0">
                <a:ea typeface="宋体" pitchFamily="2" charset="-122"/>
              </a:rPr>
              <a:t>，国营批发商业的营业额占全国批发商业营业总额的</a:t>
            </a:r>
            <a:r>
              <a:rPr lang="en-US" altLang="zh-CN" sz="2400" dirty="0" smtClean="0">
                <a:ea typeface="宋体" pitchFamily="2" charset="-122"/>
              </a:rPr>
              <a:t>60%</a:t>
            </a:r>
            <a:r>
              <a:rPr lang="zh-CN" altLang="en-US" sz="2400" dirty="0" smtClean="0">
                <a:ea typeface="宋体" pitchFamily="2" charset="-122"/>
              </a:rPr>
              <a:t>。</a:t>
            </a:r>
          </a:p>
          <a:p>
            <a:pPr eaLnBrk="1" fontAlgn="auto" hangingPunct="1">
              <a:spcAft>
                <a:spcPts val="0"/>
              </a:spcAft>
              <a:buFont typeface="Wingdings 2"/>
              <a:buChar char="ß"/>
              <a:defRPr/>
            </a:pPr>
            <a:r>
              <a:rPr lang="zh-CN" altLang="en-US" sz="2400" dirty="0" smtClean="0">
                <a:ea typeface="宋体" pitchFamily="2" charset="-122"/>
              </a:rPr>
              <a:t>第二，土地改革完成后，为发展生产、抵御自然灾害，广大农民具有走互助合作道路的要求。</a:t>
            </a:r>
          </a:p>
          <a:p>
            <a:pPr eaLnBrk="1" fontAlgn="auto" hangingPunct="1">
              <a:spcAft>
                <a:spcPts val="0"/>
              </a:spcAft>
              <a:buFont typeface="Wingdings 2"/>
              <a:buChar char="ß"/>
              <a:defRPr/>
            </a:pPr>
            <a:r>
              <a:rPr lang="zh-CN" altLang="en-US" sz="2400" dirty="0" smtClean="0">
                <a:ea typeface="宋体" pitchFamily="2" charset="-122"/>
              </a:rPr>
              <a:t>第三，新中国成立初期，党和国家在合理调整工商业的过程中，出现了加工订货、经销代销、统购包销、公私合营等一系列从低级到高级的国家资本主义形式。</a:t>
            </a:r>
          </a:p>
          <a:p>
            <a:pPr eaLnBrk="1" fontAlgn="auto" hangingPunct="1">
              <a:spcAft>
                <a:spcPts val="0"/>
              </a:spcAft>
              <a:buFont typeface="Wingdings 2"/>
              <a:buChar char="ß"/>
              <a:defRPr/>
            </a:pPr>
            <a:r>
              <a:rPr lang="zh-CN" altLang="en-US" sz="2400" dirty="0" smtClean="0">
                <a:ea typeface="宋体" pitchFamily="2" charset="-122"/>
              </a:rPr>
              <a:t>第四，当时的国际形势也有利于中国向社会主义过渡。苏联社会主义的发展，对我国有重要的借鉴作用。</a:t>
            </a: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75" name="Rectangle 15"/>
          <p:cNvSpPr>
            <a:spLocks noChangeArrowheads="1"/>
          </p:cNvSpPr>
          <p:nvPr/>
        </p:nvSpPr>
        <p:spPr bwMode="white">
          <a:xfrm>
            <a:off x="1527175" y="3044825"/>
            <a:ext cx="6337300" cy="1206500"/>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nchor="ctr"/>
          <a:lstStyle/>
          <a:p>
            <a:pPr>
              <a:lnSpc>
                <a:spcPct val="100000"/>
              </a:lnSpc>
              <a:spcBef>
                <a:spcPct val="0"/>
              </a:spcBef>
              <a:buClrTx/>
              <a:buFontTx/>
              <a:buNone/>
              <a:defRPr/>
            </a:pPr>
            <a:r>
              <a:rPr lang="zh-CN" altLang="en-US" sz="3600" dirty="0" smtClean="0">
                <a:latin typeface="Verdana" pitchFamily="34" charset="0"/>
                <a:ea typeface="隶书" pitchFamily="49" charset="-122"/>
              </a:rPr>
              <a:t>（二）社会主义改造</a:t>
            </a:r>
            <a:r>
              <a:rPr lang="zh-CN" altLang="en-US" sz="3600" dirty="0">
                <a:latin typeface="Verdana" pitchFamily="34" charset="0"/>
                <a:ea typeface="隶书" pitchFamily="49" charset="-122"/>
              </a:rPr>
              <a:t>道路和历史经验</a:t>
            </a:r>
            <a:endParaRPr lang="en-US" altLang="zh-CN" sz="3600" dirty="0">
              <a:latin typeface="Verdana" pitchFamily="34" charset="0"/>
              <a:ea typeface="隶书" pitchFamily="49" charset="-122"/>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files.eduuu.com/img/2014/03/13/163804_53216e6c6b592.jpg"/>
          <p:cNvPicPr>
            <a:picLocks noChangeAspect="1" noChangeArrowheads="1"/>
          </p:cNvPicPr>
          <p:nvPr/>
        </p:nvPicPr>
        <p:blipFill>
          <a:blip r:embed="rId2" cstate="print"/>
          <a:srcRect/>
          <a:stretch>
            <a:fillRect/>
          </a:stretch>
        </p:blipFill>
        <p:spPr bwMode="auto">
          <a:xfrm>
            <a:off x="0" y="3500438"/>
            <a:ext cx="5368925" cy="3071812"/>
          </a:xfrm>
          <a:prstGeom prst="rect">
            <a:avLst/>
          </a:prstGeom>
          <a:noFill/>
          <a:ln w="9525">
            <a:noFill/>
            <a:miter lim="800000"/>
            <a:headEnd/>
            <a:tailEnd/>
          </a:ln>
        </p:spPr>
      </p:pic>
      <p:pic>
        <p:nvPicPr>
          <p:cNvPr id="28675" name="Picture 8" descr="http://a4.att.hudong.com/74/18/01300000239271122648183639602.jpg"/>
          <p:cNvPicPr>
            <a:picLocks noChangeAspect="1" noChangeArrowheads="1"/>
          </p:cNvPicPr>
          <p:nvPr/>
        </p:nvPicPr>
        <p:blipFill>
          <a:blip r:embed="rId3" cstate="print"/>
          <a:srcRect/>
          <a:stretch>
            <a:fillRect/>
          </a:stretch>
        </p:blipFill>
        <p:spPr bwMode="auto">
          <a:xfrm>
            <a:off x="0" y="214313"/>
            <a:ext cx="5295900" cy="3357562"/>
          </a:xfrm>
          <a:prstGeom prst="rect">
            <a:avLst/>
          </a:prstGeom>
          <a:noFill/>
          <a:ln w="9525">
            <a:noFill/>
            <a:miter lim="800000"/>
            <a:headEnd/>
            <a:tailEnd/>
          </a:ln>
        </p:spPr>
      </p:pic>
      <p:sp>
        <p:nvSpPr>
          <p:cNvPr id="6" name="TextBox 5"/>
          <p:cNvSpPr txBox="1">
            <a:spLocks noChangeArrowheads="1"/>
          </p:cNvSpPr>
          <p:nvPr/>
        </p:nvSpPr>
        <p:spPr bwMode="auto">
          <a:xfrm>
            <a:off x="5357813" y="2071688"/>
            <a:ext cx="3429000" cy="2062162"/>
          </a:xfrm>
          <a:prstGeom prst="rect">
            <a:avLst/>
          </a:prstGeom>
          <a:noFill/>
          <a:ln w="9525">
            <a:noFill/>
            <a:miter lim="800000"/>
            <a:headEnd/>
            <a:tailEnd/>
          </a:ln>
        </p:spPr>
        <p:txBody>
          <a:bodyPr>
            <a:spAutoFit/>
          </a:bodyPr>
          <a:lstStyle/>
          <a:p>
            <a:r>
              <a:rPr lang="en-US" altLang="zh-CN" sz="3200">
                <a:latin typeface="华文楷体" pitchFamily="2" charset="-122"/>
                <a:ea typeface="华文楷体" pitchFamily="2" charset="-122"/>
              </a:rPr>
              <a:t>17</a:t>
            </a:r>
            <a:r>
              <a:rPr lang="zh-CN" altLang="en-US" sz="3200">
                <a:latin typeface="华文楷体" pitchFamily="2" charset="-122"/>
                <a:ea typeface="华文楷体" pitchFamily="2" charset="-122"/>
              </a:rPr>
              <a:t>世纪</a:t>
            </a:r>
            <a:r>
              <a:rPr lang="en-US" altLang="zh-CN" sz="3200">
                <a:latin typeface="华文楷体" pitchFamily="2" charset="-122"/>
                <a:ea typeface="华文楷体" pitchFamily="2" charset="-122"/>
              </a:rPr>
              <a:t>40</a:t>
            </a:r>
            <a:r>
              <a:rPr lang="zh-CN" altLang="en-US" sz="3200">
                <a:latin typeface="华文楷体" pitchFamily="2" charset="-122"/>
                <a:ea typeface="华文楷体" pitchFamily="2" charset="-122"/>
              </a:rPr>
              <a:t>年代，英国爆发了资产阶级革命，标志世界历史跨入近代。</a:t>
            </a:r>
          </a:p>
        </p:txBody>
      </p:sp>
      <p:sp>
        <p:nvSpPr>
          <p:cNvPr id="8" name="标题 7"/>
          <p:cNvSpPr>
            <a:spLocks noGrp="1"/>
          </p:cNvSpPr>
          <p:nvPr>
            <p:ph type="title"/>
          </p:nvPr>
        </p:nvSpPr>
        <p:spPr/>
        <p:txBody>
          <a:bodyPr/>
          <a:lstStyle/>
          <a:p>
            <a:pPr eaLnBrk="1" fontAlgn="auto" hangingPunct="1">
              <a:spcAft>
                <a:spcPts val="0"/>
              </a:spcAft>
              <a:defRPr/>
            </a:pPr>
            <a:endParaRPr>
              <a:solidFill>
                <a:schemeClr val="accent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04800"/>
            <a:ext cx="8248650" cy="2176463"/>
          </a:xfrm>
        </p:spPr>
        <p:txBody>
          <a:bodyPr>
            <a:normAutofit/>
          </a:bodyPr>
          <a:lstStyle/>
          <a:p>
            <a:pPr eaLnBrk="1" hangingPunct="1"/>
            <a:r>
              <a:rPr lang="en-US" altLang="zh-CN" sz="3600" dirty="0" smtClean="0">
                <a:solidFill>
                  <a:schemeClr val="tx1"/>
                </a:solidFill>
                <a:effectLst/>
                <a:latin typeface="楷体_GB2312" pitchFamily="49" charset="-122"/>
                <a:ea typeface="楷体_GB2312" pitchFamily="49" charset="-122"/>
              </a:rPr>
              <a:t>1.</a:t>
            </a:r>
            <a:r>
              <a:rPr lang="zh-CN" altLang="en-US" sz="3600" dirty="0" smtClean="0">
                <a:solidFill>
                  <a:schemeClr val="tx1"/>
                </a:solidFill>
                <a:effectLst/>
                <a:latin typeface="楷体_GB2312" pitchFamily="49" charset="-122"/>
                <a:ea typeface="楷体_GB2312" pitchFamily="49" charset="-122"/>
              </a:rPr>
              <a:t>适合中国特点的社会主义改造道路</a:t>
            </a:r>
            <a:r>
              <a:rPr lang="zh-CN" altLang="en-US" sz="3600" dirty="0" smtClean="0">
                <a:solidFill>
                  <a:srgbClr val="CC0000"/>
                </a:solidFill>
                <a:latin typeface="楷体_GB2312" pitchFamily="49" charset="-122"/>
                <a:ea typeface="楷体_GB2312" pitchFamily="49" charset="-122"/>
              </a:rPr>
              <a:t/>
            </a:r>
            <a:br>
              <a:rPr lang="zh-CN" altLang="en-US" sz="3600" dirty="0" smtClean="0">
                <a:solidFill>
                  <a:srgbClr val="CC0000"/>
                </a:solidFill>
                <a:latin typeface="楷体_GB2312" pitchFamily="49" charset="-122"/>
                <a:ea typeface="楷体_GB2312" pitchFamily="49" charset="-122"/>
              </a:rPr>
            </a:br>
            <a:r>
              <a:rPr lang="zh-CN" altLang="en-US" sz="3600" dirty="0" smtClean="0">
                <a:solidFill>
                  <a:srgbClr val="CC0000"/>
                </a:solidFill>
                <a:latin typeface="楷体_GB2312" pitchFamily="49" charset="-122"/>
                <a:ea typeface="楷体_GB2312" pitchFamily="49" charset="-122"/>
              </a:rPr>
              <a:t/>
            </a:r>
            <a:br>
              <a:rPr lang="zh-CN" altLang="en-US" sz="3600" dirty="0" smtClean="0">
                <a:solidFill>
                  <a:srgbClr val="CC0000"/>
                </a:solidFill>
                <a:latin typeface="楷体_GB2312" pitchFamily="49" charset="-122"/>
                <a:ea typeface="楷体_GB2312" pitchFamily="49" charset="-122"/>
              </a:rPr>
            </a:br>
            <a:endParaRPr lang="zh-CN" altLang="en-US" sz="3600" dirty="0" smtClean="0">
              <a:solidFill>
                <a:srgbClr val="CC0000"/>
              </a:solidFill>
              <a:latin typeface="楷体_GB2312" pitchFamily="49" charset="-122"/>
              <a:ea typeface="楷体_GB2312" pitchFamily="49" charset="-122"/>
            </a:endParaRPr>
          </a:p>
        </p:txBody>
      </p:sp>
      <p:sp>
        <p:nvSpPr>
          <p:cNvPr id="37891" name="Rectangle 4"/>
          <p:cNvSpPr>
            <a:spLocks noChangeArrowheads="1"/>
          </p:cNvSpPr>
          <p:nvPr/>
        </p:nvSpPr>
        <p:spPr bwMode="auto">
          <a:xfrm>
            <a:off x="762000" y="1836738"/>
            <a:ext cx="7300913" cy="685800"/>
          </a:xfrm>
          <a:prstGeom prst="rect">
            <a:avLst/>
          </a:prstGeom>
          <a:noFill/>
          <a:ln w="9525">
            <a:noFill/>
            <a:miter lim="800000"/>
            <a:headEnd/>
            <a:tailEnd/>
          </a:ln>
        </p:spPr>
        <p:txBody>
          <a:bodyPr anchor="ctr"/>
          <a:lstStyle/>
          <a:p>
            <a:pPr>
              <a:lnSpc>
                <a:spcPct val="100000"/>
              </a:lnSpc>
              <a:spcBef>
                <a:spcPct val="0"/>
              </a:spcBef>
              <a:buClrTx/>
              <a:buFontTx/>
              <a:buNone/>
            </a:pPr>
            <a:r>
              <a:rPr lang="zh-CN" altLang="en-US" sz="3200" dirty="0" smtClean="0">
                <a:latin typeface="楷体_GB2312" pitchFamily="49" charset="-122"/>
                <a:ea typeface="楷体_GB2312" pitchFamily="49" charset="-122"/>
              </a:rPr>
              <a:t>（</a:t>
            </a:r>
            <a:r>
              <a:rPr lang="en-US" altLang="zh-CN" sz="3200" dirty="0" smtClean="0">
                <a:latin typeface="楷体_GB2312" pitchFamily="49" charset="-122"/>
                <a:ea typeface="楷体_GB2312" pitchFamily="49" charset="-122"/>
              </a:rPr>
              <a:t>1</a:t>
            </a:r>
            <a:r>
              <a:rPr lang="zh-CN" altLang="en-US" sz="3200" dirty="0" smtClean="0">
                <a:latin typeface="楷体_GB2312" pitchFamily="49" charset="-122"/>
                <a:ea typeface="楷体_GB2312" pitchFamily="49" charset="-122"/>
              </a:rPr>
              <a:t>）</a:t>
            </a:r>
            <a:r>
              <a:rPr lang="zh-CN" altLang="en-US" sz="3200" dirty="0">
                <a:latin typeface="楷体_GB2312" pitchFamily="49" charset="-122"/>
                <a:ea typeface="楷体_GB2312" pitchFamily="49" charset="-122"/>
              </a:rPr>
              <a:t>农业、手工业社会主义改造</a:t>
            </a:r>
          </a:p>
        </p:txBody>
      </p:sp>
      <p:sp>
        <p:nvSpPr>
          <p:cNvPr id="37892" name="Text Box 5"/>
          <p:cNvSpPr txBox="1">
            <a:spLocks noChangeArrowheads="1"/>
          </p:cNvSpPr>
          <p:nvPr/>
        </p:nvSpPr>
        <p:spPr bwMode="auto">
          <a:xfrm>
            <a:off x="258763" y="2609850"/>
            <a:ext cx="8564562" cy="427038"/>
          </a:xfrm>
          <a:prstGeom prst="rect">
            <a:avLst/>
          </a:prstGeom>
          <a:noFill/>
          <a:ln w="9525">
            <a:noFill/>
            <a:miter lim="800000"/>
            <a:headEnd/>
            <a:tailEnd/>
          </a:ln>
        </p:spPr>
        <p:txBody>
          <a:bodyPr>
            <a:spAutoFit/>
          </a:bodyPr>
          <a:lstStyle/>
          <a:p>
            <a:pPr algn="just">
              <a:lnSpc>
                <a:spcPct val="100000"/>
              </a:lnSpc>
              <a:spcBef>
                <a:spcPct val="50000"/>
              </a:spcBef>
              <a:buClrTx/>
              <a:buFont typeface="Wingdings" pitchFamily="2" charset="2"/>
              <a:buChar char="v"/>
            </a:pPr>
            <a:endParaRPr kumimoji="1" lang="zh-CN" altLang="en-US" sz="2200">
              <a:solidFill>
                <a:srgbClr val="333399"/>
              </a:solidFill>
            </a:endParaRPr>
          </a:p>
        </p:txBody>
      </p:sp>
      <p:sp>
        <p:nvSpPr>
          <p:cNvPr id="183302" name="Rectangle 6"/>
          <p:cNvSpPr>
            <a:spLocks noChangeArrowheads="1"/>
          </p:cNvSpPr>
          <p:nvPr/>
        </p:nvSpPr>
        <p:spPr bwMode="auto">
          <a:xfrm>
            <a:off x="163513" y="2763838"/>
            <a:ext cx="4467225" cy="3046988"/>
          </a:xfrm>
          <a:prstGeom prst="rect">
            <a:avLst/>
          </a:prstGeom>
          <a:noFill/>
          <a:ln>
            <a:noFill/>
          </a:ln>
          <a:effectLst/>
          <a:extLst>
            <a:ext uri="{909E8E84-426E-40DD-AFC4-6F175D3DCCD1}"/>
            <a:ext uri="{91240B29-F687-4F45-9708-019B960494DF}"/>
            <a:ext uri="{AF507438-7753-43E0-B8FC-AC1667EBCBE1}"/>
          </a:extLst>
        </p:spPr>
        <p:txBody>
          <a:bodyPr>
            <a:spAutoFit/>
          </a:bodyPr>
          <a:lstStyle/>
          <a:p>
            <a:pPr marL="342900" indent="-342900">
              <a:defRPr/>
            </a:pPr>
            <a:r>
              <a:rPr kumimoji="1" lang="zh-CN" altLang="en-US" sz="2400" dirty="0">
                <a:solidFill>
                  <a:srgbClr val="FFFF00"/>
                </a:solidFill>
                <a:latin typeface="楷体_GB2312" pitchFamily="49" charset="-122"/>
                <a:ea typeface="楷体_GB2312" pitchFamily="49" charset="-122"/>
              </a:rPr>
              <a:t>背景：</a:t>
            </a:r>
            <a:endParaRPr kumimoji="1" lang="zh-CN" altLang="en-US" sz="2400" dirty="0">
              <a:latin typeface="楷体_GB2312" pitchFamily="49" charset="-122"/>
              <a:ea typeface="楷体_GB2312" pitchFamily="49" charset="-122"/>
            </a:endParaRPr>
          </a:p>
          <a:p>
            <a:pPr marL="342900" indent="-342900">
              <a:defRPr/>
            </a:pPr>
            <a:r>
              <a:rPr kumimoji="1" lang="zh-CN" altLang="en-US" sz="2400" b="0" dirty="0">
                <a:latin typeface="楷体_GB2312" pitchFamily="49" charset="-122"/>
                <a:ea typeface="楷体_GB2312" pitchFamily="49" charset="-122"/>
              </a:rPr>
              <a:t>  </a:t>
            </a:r>
            <a:r>
              <a:rPr kumimoji="1" lang="zh-CN" altLang="en-US" sz="2400" dirty="0" smtClean="0">
                <a:latin typeface="楷体_GB2312" pitchFamily="49" charset="-122"/>
                <a:ea typeface="楷体_GB2312" pitchFamily="49" charset="-122"/>
              </a:rPr>
              <a:t>①小农经济</a:t>
            </a:r>
            <a:r>
              <a:rPr kumimoji="1" lang="zh-CN" altLang="en-US" sz="2400" dirty="0">
                <a:latin typeface="楷体_GB2312" pitchFamily="49" charset="-122"/>
                <a:ea typeface="楷体_GB2312" pitchFamily="49" charset="-122"/>
              </a:rPr>
              <a:t>的局限性；</a:t>
            </a:r>
          </a:p>
          <a:p>
            <a:pPr marL="342900" indent="-342900">
              <a:defRPr/>
            </a:pPr>
            <a:r>
              <a:rPr kumimoji="1" lang="zh-CN" altLang="en-US" sz="2400" dirty="0">
                <a:latin typeface="楷体_GB2312" pitchFamily="49" charset="-122"/>
                <a:ea typeface="楷体_GB2312" pitchFamily="49" charset="-122"/>
              </a:rPr>
              <a:t>  </a:t>
            </a:r>
            <a:r>
              <a:rPr kumimoji="1" lang="zh-CN" altLang="en-US" sz="2400" dirty="0" smtClean="0">
                <a:latin typeface="楷体_GB2312" pitchFamily="49" charset="-122"/>
                <a:ea typeface="楷体_GB2312" pitchFamily="49" charset="-122"/>
              </a:rPr>
              <a:t>②土地改革</a:t>
            </a:r>
            <a:r>
              <a:rPr kumimoji="1" lang="zh-CN" altLang="en-US" sz="2400" dirty="0">
                <a:latin typeface="楷体_GB2312" pitchFamily="49" charset="-122"/>
                <a:ea typeface="楷体_GB2312" pitchFamily="49" charset="-122"/>
              </a:rPr>
              <a:t>后，农村农民积极性高涨，能够也必须积极引导；</a:t>
            </a:r>
          </a:p>
          <a:p>
            <a:pPr marL="342900" indent="-342900">
              <a:defRPr/>
            </a:pPr>
            <a:r>
              <a:rPr kumimoji="1" lang="zh-CN" altLang="en-US" sz="2400" dirty="0">
                <a:latin typeface="楷体_GB2312" pitchFamily="49" charset="-122"/>
                <a:ea typeface="楷体_GB2312" pitchFamily="49" charset="-122"/>
              </a:rPr>
              <a:t>  </a:t>
            </a:r>
            <a:r>
              <a:rPr kumimoji="1" lang="zh-CN" altLang="en-US" sz="2400" dirty="0" smtClean="0">
                <a:latin typeface="楷体_GB2312" pitchFamily="49" charset="-122"/>
                <a:ea typeface="楷体_GB2312" pitchFamily="49" charset="-122"/>
              </a:rPr>
              <a:t>③国营</a:t>
            </a:r>
            <a:r>
              <a:rPr kumimoji="1" lang="zh-CN" altLang="en-US" sz="2400" dirty="0">
                <a:latin typeface="楷体_GB2312" pitchFamily="49" charset="-122"/>
                <a:ea typeface="楷体_GB2312" pitchFamily="49" charset="-122"/>
              </a:rPr>
              <a:t>经济在国家经济生活中居领导地位，可以控制国民经济的脉搏。</a:t>
            </a:r>
          </a:p>
        </p:txBody>
      </p:sp>
      <p:grpSp>
        <p:nvGrpSpPr>
          <p:cNvPr id="2" name="Group 7"/>
          <p:cNvGrpSpPr>
            <a:grpSpLocks/>
          </p:cNvGrpSpPr>
          <p:nvPr/>
        </p:nvGrpSpPr>
        <p:grpSpPr bwMode="auto">
          <a:xfrm>
            <a:off x="4579938" y="2805113"/>
            <a:ext cx="4238625" cy="3276600"/>
            <a:chOff x="1536" y="2256"/>
            <a:chExt cx="2670" cy="2064"/>
          </a:xfrm>
        </p:grpSpPr>
        <p:pic>
          <p:nvPicPr>
            <p:cNvPr id="37895" name="Picture 8" descr="zx-18">
              <a:hlinkClick r:id="rId2"/>
            </p:cNvPr>
            <p:cNvPicPr>
              <a:picLocks noChangeAspect="1" noChangeArrowheads="1"/>
            </p:cNvPicPr>
            <p:nvPr/>
          </p:nvPicPr>
          <p:blipFill>
            <a:blip r:embed="rId3" cstate="print"/>
            <a:srcRect/>
            <a:stretch>
              <a:fillRect/>
            </a:stretch>
          </p:blipFill>
          <p:spPr bwMode="auto">
            <a:xfrm>
              <a:off x="1536" y="2256"/>
              <a:ext cx="2400" cy="1871"/>
            </a:xfrm>
            <a:prstGeom prst="rect">
              <a:avLst/>
            </a:prstGeom>
            <a:noFill/>
            <a:ln w="9525">
              <a:noFill/>
              <a:miter lim="800000"/>
              <a:headEnd/>
              <a:tailEnd/>
            </a:ln>
          </p:spPr>
        </p:pic>
        <p:sp>
          <p:nvSpPr>
            <p:cNvPr id="37896" name="Text Box 9"/>
            <p:cNvSpPr txBox="1">
              <a:spLocks noChangeArrowheads="1"/>
            </p:cNvSpPr>
            <p:nvPr/>
          </p:nvSpPr>
          <p:spPr bwMode="auto">
            <a:xfrm>
              <a:off x="3935" y="2400"/>
              <a:ext cx="271" cy="1920"/>
            </a:xfrm>
            <a:prstGeom prst="rect">
              <a:avLst/>
            </a:prstGeom>
            <a:noFill/>
            <a:ln w="12700" cap="sq">
              <a:noFill/>
              <a:miter lim="800000"/>
              <a:headEnd type="none" w="sm" len="sm"/>
              <a:tailEnd type="none" w="sm" len="sm"/>
            </a:ln>
          </p:spPr>
          <p:txBody>
            <a:bodyPr vert="eaVert">
              <a:spAutoFit/>
            </a:bodyPr>
            <a:lstStyle/>
            <a:p>
              <a:pPr>
                <a:lnSpc>
                  <a:spcPct val="100000"/>
                </a:lnSpc>
                <a:spcBef>
                  <a:spcPct val="50000"/>
                </a:spcBef>
                <a:buClrTx/>
                <a:buFontTx/>
                <a:buNone/>
              </a:pPr>
              <a:r>
                <a:rPr kumimoji="1" lang="zh-CN" altLang="en-US" sz="1600" b="0" dirty="0">
                  <a:latin typeface="Arial" charset="0"/>
                </a:rPr>
                <a:t>毛泽东在家乡韶山与农民座谈</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zh-CN" altLang="en-US" dirty="0" smtClean="0">
                <a:solidFill>
                  <a:schemeClr val="tx1"/>
                </a:solidFill>
                <a:effectLst/>
                <a:ea typeface="宋体" charset="-122"/>
              </a:rPr>
              <a:t>对农业的社会主义改造：</a:t>
            </a:r>
          </a:p>
        </p:txBody>
      </p:sp>
      <p:sp>
        <p:nvSpPr>
          <p:cNvPr id="38915" name="Rectangle 3"/>
          <p:cNvSpPr>
            <a:spLocks noGrp="1" noChangeArrowheads="1"/>
          </p:cNvSpPr>
          <p:nvPr>
            <p:ph idx="1"/>
          </p:nvPr>
        </p:nvSpPr>
        <p:spPr/>
        <p:txBody>
          <a:bodyPr>
            <a:normAutofit lnSpcReduction="10000"/>
          </a:bodyPr>
          <a:lstStyle/>
          <a:p>
            <a:pPr eaLnBrk="1" hangingPunct="1">
              <a:lnSpc>
                <a:spcPct val="90000"/>
              </a:lnSpc>
            </a:pPr>
            <a:r>
              <a:rPr lang="zh-CN" altLang="en-US" sz="2800" dirty="0" smtClean="0">
                <a:ea typeface="宋体" charset="-122"/>
              </a:rPr>
              <a:t>第一、积极引导农民组织起来，走互助合作道路</a:t>
            </a:r>
          </a:p>
          <a:p>
            <a:pPr eaLnBrk="1" hangingPunct="1">
              <a:lnSpc>
                <a:spcPct val="90000"/>
              </a:lnSpc>
            </a:pPr>
            <a:r>
              <a:rPr lang="zh-CN" altLang="en-US" sz="2800" dirty="0" smtClean="0">
                <a:ea typeface="宋体" charset="-122"/>
              </a:rPr>
              <a:t>第二、遵循自愿互利、典型示范和国家帮助的原则</a:t>
            </a:r>
          </a:p>
          <a:p>
            <a:pPr eaLnBrk="1" hangingPunct="1">
              <a:lnSpc>
                <a:spcPct val="90000"/>
              </a:lnSpc>
            </a:pPr>
            <a:r>
              <a:rPr lang="zh-CN" altLang="en-US" sz="2800" dirty="0" smtClean="0">
                <a:ea typeface="宋体" charset="-122"/>
              </a:rPr>
              <a:t>第三、正确分析农村的阶级和阶层状况，制定正确的阶级政策：依靠贫下中农，巩固的团结其它中农，发展互助合作，由逐步限制到最后消灭富农剥削的农村阶级政策。</a:t>
            </a:r>
          </a:p>
          <a:p>
            <a:pPr eaLnBrk="1" hangingPunct="1">
              <a:lnSpc>
                <a:spcPct val="90000"/>
              </a:lnSpc>
            </a:pPr>
            <a:r>
              <a:rPr lang="zh-CN" altLang="en-US" sz="2800" dirty="0" smtClean="0">
                <a:ea typeface="宋体" charset="-122"/>
              </a:rPr>
              <a:t>第四、坚持积极领导、稳步前进的方针，采取循序渐进的步骤：第一阶段主要是发展互助组。第二阶段主要是建立初级农业生产合作社。第三阶段是发展高级社。</a:t>
            </a: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descr="新闻纸"/>
          <p:cNvSpPr txBox="1">
            <a:spLocks noChangeArrowheads="1"/>
          </p:cNvSpPr>
          <p:nvPr/>
        </p:nvSpPr>
        <p:spPr bwMode="auto">
          <a:xfrm>
            <a:off x="539750" y="1844675"/>
            <a:ext cx="8351838" cy="2657475"/>
          </a:xfrm>
          <a:prstGeom prst="rect">
            <a:avLst/>
          </a:prstGeom>
          <a:blipFill dpi="0" rotWithShape="1">
            <a:blip r:embed="rId2" cstate="print"/>
            <a:srcRect/>
            <a:tile tx="0" ty="0" sx="100000" sy="100000" flip="none" algn="tl"/>
          </a:blipFill>
          <a:ln w="9525">
            <a:solidFill>
              <a:srgbClr val="0033CC"/>
            </a:solidFill>
            <a:miter lim="800000"/>
            <a:headEnd/>
            <a:tailEnd/>
          </a:ln>
        </p:spPr>
        <p:txBody>
          <a:bodyPr>
            <a:spAutoFit/>
          </a:bodyPr>
          <a:lstStyle/>
          <a:p>
            <a:pPr>
              <a:lnSpc>
                <a:spcPct val="100000"/>
              </a:lnSpc>
              <a:spcBef>
                <a:spcPct val="0"/>
              </a:spcBef>
              <a:buClrTx/>
              <a:buFont typeface="Arial" charset="0"/>
              <a:buNone/>
            </a:pPr>
            <a:r>
              <a:rPr lang="zh-CN" altLang="en-US" sz="2400" dirty="0">
                <a:solidFill>
                  <a:srgbClr val="0000FF"/>
                </a:solidFill>
                <a:latin typeface="楷体_GB2312" pitchFamily="49" charset="-122"/>
                <a:ea typeface="楷体_GB2312" pitchFamily="49" charset="-122"/>
              </a:rPr>
              <a:t>互助组：几户或十几户农民自愿组成，土地等生产资料仍属各户所有，生产方面互帮互助</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社会主义性质的萌芽</a:t>
            </a:r>
          </a:p>
          <a:p>
            <a:pPr>
              <a:lnSpc>
                <a:spcPct val="100000"/>
              </a:lnSpc>
              <a:spcBef>
                <a:spcPct val="0"/>
              </a:spcBef>
              <a:buClrTx/>
              <a:buFont typeface="Arial" charset="0"/>
              <a:buNone/>
            </a:pPr>
            <a:endParaRPr lang="zh-CN" altLang="en-US" sz="2400" dirty="0">
              <a:solidFill>
                <a:srgbClr val="0000FF"/>
              </a:solidFill>
              <a:latin typeface="楷体_GB2312" pitchFamily="49" charset="-122"/>
              <a:ea typeface="楷体_GB2312" pitchFamily="49" charset="-122"/>
            </a:endParaRPr>
          </a:p>
          <a:p>
            <a:pPr>
              <a:lnSpc>
                <a:spcPct val="100000"/>
              </a:lnSpc>
              <a:spcBef>
                <a:spcPct val="0"/>
              </a:spcBef>
              <a:buClrTx/>
              <a:buFont typeface="Arial" charset="0"/>
              <a:buNone/>
            </a:pPr>
            <a:r>
              <a:rPr lang="zh-CN" altLang="en-US" sz="2400" dirty="0">
                <a:solidFill>
                  <a:srgbClr val="0000FF"/>
                </a:solidFill>
                <a:latin typeface="楷体_GB2312" pitchFamily="49" charset="-122"/>
                <a:ea typeface="楷体_GB2312" pitchFamily="49" charset="-122"/>
              </a:rPr>
              <a:t>初级社：土地入股统一经营，按劳分配的同时，土地等生产资料入股分红</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半社会主义性质</a:t>
            </a:r>
          </a:p>
          <a:p>
            <a:pPr>
              <a:lnSpc>
                <a:spcPct val="100000"/>
              </a:lnSpc>
              <a:spcBef>
                <a:spcPct val="0"/>
              </a:spcBef>
              <a:buClrTx/>
              <a:buFont typeface="Arial" charset="0"/>
              <a:buNone/>
            </a:pPr>
            <a:endParaRPr lang="zh-CN" altLang="en-US" sz="2400" dirty="0">
              <a:solidFill>
                <a:srgbClr val="0000FF"/>
              </a:solidFill>
              <a:latin typeface="楷体_GB2312" pitchFamily="49" charset="-122"/>
              <a:ea typeface="楷体_GB2312" pitchFamily="49" charset="-122"/>
            </a:endParaRPr>
          </a:p>
          <a:p>
            <a:pPr>
              <a:lnSpc>
                <a:spcPct val="100000"/>
              </a:lnSpc>
              <a:spcBef>
                <a:spcPct val="0"/>
              </a:spcBef>
              <a:buClrTx/>
              <a:buFont typeface="Arial" charset="0"/>
              <a:buNone/>
            </a:pPr>
            <a:r>
              <a:rPr lang="zh-CN" altLang="en-US" sz="2400" dirty="0">
                <a:solidFill>
                  <a:srgbClr val="0000FF"/>
                </a:solidFill>
                <a:latin typeface="楷体_GB2312" pitchFamily="49" charset="-122"/>
                <a:ea typeface="楷体_GB2312" pitchFamily="49" charset="-122"/>
              </a:rPr>
              <a:t>高级社：生产资料归农民集体所有</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社会主义性质</a:t>
            </a:r>
          </a:p>
        </p:txBody>
      </p:sp>
      <p:sp>
        <p:nvSpPr>
          <p:cNvPr id="39939" name="Text Box 3"/>
          <p:cNvSpPr txBox="1">
            <a:spLocks noChangeArrowheads="1"/>
          </p:cNvSpPr>
          <p:nvPr/>
        </p:nvSpPr>
        <p:spPr bwMode="auto">
          <a:xfrm>
            <a:off x="539750" y="5229225"/>
            <a:ext cx="4032250" cy="366713"/>
          </a:xfrm>
          <a:prstGeom prst="rect">
            <a:avLst/>
          </a:prstGeom>
          <a:noFill/>
          <a:ln w="9525">
            <a:noFill/>
            <a:miter lim="800000"/>
            <a:headEnd/>
            <a:tailEnd/>
          </a:ln>
        </p:spPr>
        <p:txBody>
          <a:bodyPr>
            <a:spAutoFit/>
          </a:bodyPr>
          <a:lstStyle/>
          <a:p>
            <a:pPr>
              <a:lnSpc>
                <a:spcPct val="100000"/>
              </a:lnSpc>
              <a:spcBef>
                <a:spcPct val="50000"/>
              </a:spcBef>
              <a:buClrTx/>
              <a:buFont typeface="Arial" charset="0"/>
              <a:buNone/>
            </a:pPr>
            <a:endParaRPr lang="zh-CN" altLang="en-US" sz="1800" b="0">
              <a:solidFill>
                <a:schemeClr val="tx1"/>
              </a:solidFill>
              <a:latin typeface="Arial" charset="0"/>
            </a:endParaRPr>
          </a:p>
        </p:txBody>
      </p:sp>
      <p:sp>
        <p:nvSpPr>
          <p:cNvPr id="39940" name="Text Box 4"/>
          <p:cNvSpPr txBox="1">
            <a:spLocks noChangeArrowheads="1"/>
          </p:cNvSpPr>
          <p:nvPr/>
        </p:nvSpPr>
        <p:spPr bwMode="auto">
          <a:xfrm>
            <a:off x="950913" y="620713"/>
            <a:ext cx="184150" cy="457200"/>
          </a:xfrm>
          <a:prstGeom prst="rect">
            <a:avLst/>
          </a:prstGeom>
          <a:noFill/>
          <a:ln w="9525">
            <a:noFill/>
            <a:miter lim="800000"/>
            <a:headEnd/>
            <a:tailEnd/>
          </a:ln>
        </p:spPr>
        <p:txBody>
          <a:bodyPr wrap="none">
            <a:spAutoFit/>
          </a:bodyPr>
          <a:lstStyle/>
          <a:p>
            <a:pPr>
              <a:lnSpc>
                <a:spcPct val="100000"/>
              </a:lnSpc>
              <a:spcBef>
                <a:spcPct val="0"/>
              </a:spcBef>
              <a:buClrTx/>
              <a:buFont typeface="Arial" charset="0"/>
              <a:buNone/>
            </a:pPr>
            <a:endParaRPr lang="zh-CN" altLang="en-US" sz="2400">
              <a:solidFill>
                <a:schemeClr val="tx1"/>
              </a:solidFill>
              <a:latin typeface="Arial" charset="0"/>
            </a:endParaRPr>
          </a:p>
        </p:txBody>
      </p:sp>
      <p:sp>
        <p:nvSpPr>
          <p:cNvPr id="39941" name="Text Box 5"/>
          <p:cNvSpPr txBox="1">
            <a:spLocks noChangeArrowheads="1"/>
          </p:cNvSpPr>
          <p:nvPr/>
        </p:nvSpPr>
        <p:spPr bwMode="auto">
          <a:xfrm>
            <a:off x="684213" y="908050"/>
            <a:ext cx="7129462" cy="519113"/>
          </a:xfrm>
          <a:prstGeom prst="rect">
            <a:avLst/>
          </a:prstGeom>
          <a:solidFill>
            <a:schemeClr val="accent1"/>
          </a:solidFill>
          <a:ln w="9525">
            <a:noFill/>
            <a:miter lim="800000"/>
            <a:headEnd/>
            <a:tailEnd/>
          </a:ln>
        </p:spPr>
        <p:txBody>
          <a:bodyPr>
            <a:spAutoFit/>
          </a:bodyPr>
          <a:lstStyle/>
          <a:p>
            <a:pPr>
              <a:lnSpc>
                <a:spcPct val="100000"/>
              </a:lnSpc>
              <a:spcBef>
                <a:spcPct val="50000"/>
              </a:spcBef>
              <a:buClrTx/>
              <a:buFont typeface="Arial" charset="0"/>
              <a:buNone/>
            </a:pPr>
            <a:r>
              <a:rPr lang="zh-CN" altLang="en-US" sz="2800" dirty="0">
                <a:solidFill>
                  <a:schemeClr val="tx1"/>
                </a:solidFill>
                <a:latin typeface="Arial" charset="0"/>
              </a:rPr>
              <a:t>农业改造：互助组、初级社、高级社</a:t>
            </a:r>
          </a:p>
        </p:txBody>
      </p:sp>
      <p:sp>
        <p:nvSpPr>
          <p:cNvPr id="39942" name="Text Box 6"/>
          <p:cNvSpPr txBox="1">
            <a:spLocks noChangeArrowheads="1"/>
          </p:cNvSpPr>
          <p:nvPr/>
        </p:nvSpPr>
        <p:spPr bwMode="auto">
          <a:xfrm>
            <a:off x="468312" y="4868863"/>
            <a:ext cx="8424167" cy="1384995"/>
          </a:xfrm>
          <a:prstGeom prst="rect">
            <a:avLst/>
          </a:prstGeom>
          <a:solidFill>
            <a:srgbClr val="FFFF00"/>
          </a:solidFill>
          <a:ln w="28575">
            <a:solidFill>
              <a:schemeClr val="tx1"/>
            </a:solidFill>
            <a:miter lim="800000"/>
            <a:headEnd/>
            <a:tailEnd/>
          </a:ln>
        </p:spPr>
        <p:txBody>
          <a:bodyPr wrap="square">
            <a:spAutoFit/>
          </a:bodyPr>
          <a:lstStyle/>
          <a:p>
            <a:pPr>
              <a:lnSpc>
                <a:spcPct val="100000"/>
              </a:lnSpc>
              <a:spcBef>
                <a:spcPct val="50000"/>
              </a:spcBef>
              <a:buClrTx/>
              <a:buFont typeface="Arial" charset="0"/>
              <a:buNone/>
            </a:pPr>
            <a:r>
              <a:rPr lang="en-US" altLang="zh-CN" sz="2800" dirty="0">
                <a:solidFill>
                  <a:srgbClr val="C00000"/>
                </a:solidFill>
                <a:latin typeface="Arial" charset="0"/>
              </a:rPr>
              <a:t>1956</a:t>
            </a:r>
            <a:r>
              <a:rPr lang="zh-CN" altLang="en-US" sz="2800" dirty="0">
                <a:solidFill>
                  <a:srgbClr val="C00000"/>
                </a:solidFill>
                <a:latin typeface="Arial" charset="0"/>
              </a:rPr>
              <a:t>年底，加入农业生产合作社的农户有</a:t>
            </a:r>
            <a:r>
              <a:rPr lang="en-US" altLang="zh-CN" sz="2800" dirty="0">
                <a:solidFill>
                  <a:srgbClr val="C00000"/>
                </a:solidFill>
                <a:latin typeface="Arial" charset="0"/>
              </a:rPr>
              <a:t>1.17</a:t>
            </a:r>
            <a:r>
              <a:rPr lang="zh-CN" altLang="en-US" sz="2800" dirty="0">
                <a:solidFill>
                  <a:srgbClr val="C00000"/>
                </a:solidFill>
                <a:latin typeface="Arial" charset="0"/>
              </a:rPr>
              <a:t>亿户，其中加入高级社的农户占</a:t>
            </a:r>
            <a:r>
              <a:rPr lang="en-US" altLang="zh-CN" sz="2800" dirty="0">
                <a:solidFill>
                  <a:srgbClr val="C00000"/>
                </a:solidFill>
                <a:latin typeface="Arial" charset="0"/>
              </a:rPr>
              <a:t>87.8%</a:t>
            </a:r>
            <a:r>
              <a:rPr lang="zh-CN" altLang="en-US" sz="2800" dirty="0">
                <a:solidFill>
                  <a:srgbClr val="C00000"/>
                </a:solidFill>
                <a:latin typeface="Arial" charset="0"/>
              </a:rPr>
              <a:t>，农业社会主义改造基本完成。</a:t>
            </a:r>
          </a:p>
        </p:txBody>
      </p:sp>
    </p:spTree>
  </p:cSld>
  <p:clrMapOvr>
    <a:masterClrMapping/>
  </p:clrMapOvr>
  <p:transition>
    <p:split orient="vert"/>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zh-CN" altLang="en-US" dirty="0" smtClean="0">
                <a:solidFill>
                  <a:schemeClr val="tx1"/>
                </a:solidFill>
                <a:effectLst/>
                <a:ea typeface="宋体" charset="-122"/>
              </a:rPr>
              <a:t>对手工业的社会主义改造：</a:t>
            </a:r>
          </a:p>
        </p:txBody>
      </p:sp>
      <p:sp>
        <p:nvSpPr>
          <p:cNvPr id="40963" name="Rectangle 3"/>
          <p:cNvSpPr>
            <a:spLocks noGrp="1" noChangeArrowheads="1"/>
          </p:cNvSpPr>
          <p:nvPr>
            <p:ph idx="1"/>
          </p:nvPr>
        </p:nvSpPr>
        <p:spPr>
          <a:xfrm>
            <a:off x="457200" y="2260600"/>
            <a:ext cx="8229600" cy="4064000"/>
          </a:xfrm>
        </p:spPr>
        <p:txBody>
          <a:bodyPr/>
          <a:lstStyle/>
          <a:p>
            <a:pPr eaLnBrk="1" hangingPunct="1"/>
            <a:r>
              <a:rPr lang="zh-CN" altLang="en-US" dirty="0" smtClean="0">
                <a:ea typeface="宋体" charset="-122"/>
              </a:rPr>
              <a:t>采取了积极领导、稳步前进的方针。在方法步骤上，从供销合作入手，逐步发展到走生产合作的道路。手工业的社会主义改造经历了由小到大、由低级到高级的三个步骤。第一步是办手工业供销小组。第二步是办手工业供销合作社。第三步是建立手工业生产合作社。</a:t>
            </a: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descr="新闻纸"/>
          <p:cNvSpPr txBox="1">
            <a:spLocks noChangeArrowheads="1"/>
          </p:cNvSpPr>
          <p:nvPr/>
        </p:nvSpPr>
        <p:spPr bwMode="auto">
          <a:xfrm>
            <a:off x="468313" y="908050"/>
            <a:ext cx="8351837" cy="3387725"/>
          </a:xfrm>
          <a:prstGeom prst="rect">
            <a:avLst/>
          </a:prstGeom>
          <a:blipFill dpi="0" rotWithShape="1">
            <a:blip r:embed="rId2" cstate="print"/>
            <a:srcRect/>
            <a:tile tx="0" ty="0" sx="100000" sy="100000" flip="none" algn="tl"/>
          </a:blipFill>
          <a:ln w="9525">
            <a:solidFill>
              <a:srgbClr val="0033CC"/>
            </a:solidFill>
            <a:miter lim="800000"/>
            <a:headEnd/>
            <a:tailEnd/>
          </a:ln>
        </p:spPr>
        <p:txBody>
          <a:bodyPr>
            <a:spAutoFit/>
          </a:bodyPr>
          <a:lstStyle/>
          <a:p>
            <a:pPr>
              <a:lnSpc>
                <a:spcPct val="100000"/>
              </a:lnSpc>
              <a:spcBef>
                <a:spcPct val="0"/>
              </a:spcBef>
              <a:buClrTx/>
              <a:buFont typeface="Arial" charset="0"/>
              <a:buNone/>
            </a:pPr>
            <a:r>
              <a:rPr lang="zh-CN" altLang="en-US" sz="2400" dirty="0">
                <a:solidFill>
                  <a:srgbClr val="CC0000"/>
                </a:solidFill>
                <a:latin typeface="楷体_GB2312" pitchFamily="49" charset="-122"/>
                <a:ea typeface="楷体_GB2312" pitchFamily="49" charset="-122"/>
              </a:rPr>
              <a:t>手工业供销小组</a:t>
            </a:r>
            <a:r>
              <a:rPr lang="zh-CN" altLang="en-US" sz="2400" dirty="0">
                <a:solidFill>
                  <a:srgbClr val="000000"/>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加入该组织的成员由国营商业或合作社供给原料，产品包销</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社会主义性质的萌芽</a:t>
            </a:r>
          </a:p>
          <a:p>
            <a:pPr>
              <a:lnSpc>
                <a:spcPct val="100000"/>
              </a:lnSpc>
              <a:spcBef>
                <a:spcPct val="0"/>
              </a:spcBef>
              <a:buClrTx/>
              <a:buFont typeface="Arial" charset="0"/>
              <a:buNone/>
            </a:pPr>
            <a:endParaRPr lang="zh-CN" altLang="en-US" sz="2400" dirty="0">
              <a:solidFill>
                <a:srgbClr val="000000"/>
              </a:solidFill>
              <a:latin typeface="楷体_GB2312" pitchFamily="49" charset="-122"/>
              <a:ea typeface="楷体_GB2312" pitchFamily="49" charset="-122"/>
            </a:endParaRPr>
          </a:p>
          <a:p>
            <a:pPr>
              <a:lnSpc>
                <a:spcPct val="100000"/>
              </a:lnSpc>
              <a:spcBef>
                <a:spcPct val="0"/>
              </a:spcBef>
              <a:buClrTx/>
              <a:buFont typeface="Arial" charset="0"/>
              <a:buNone/>
            </a:pPr>
            <a:r>
              <a:rPr lang="zh-CN" altLang="en-US" sz="2400" dirty="0">
                <a:solidFill>
                  <a:srgbClr val="CC0000"/>
                </a:solidFill>
                <a:latin typeface="楷体_GB2312" pitchFamily="49" charset="-122"/>
                <a:ea typeface="楷体_GB2312" pitchFamily="49" charset="-122"/>
              </a:rPr>
              <a:t>手工业供销合作社</a:t>
            </a:r>
            <a:r>
              <a:rPr lang="zh-CN" altLang="en-US" sz="2400" dirty="0">
                <a:solidFill>
                  <a:schemeClr val="accent2"/>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由供销小组合并而来，统购统销，生产由合作社干预下各户独立完成，后逐渐有部分生产资料归合作社集体所有</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半社会主义性质</a:t>
            </a:r>
          </a:p>
          <a:p>
            <a:pPr>
              <a:lnSpc>
                <a:spcPct val="100000"/>
              </a:lnSpc>
              <a:spcBef>
                <a:spcPct val="0"/>
              </a:spcBef>
              <a:buClrTx/>
              <a:buFont typeface="Arial" charset="0"/>
              <a:buNone/>
            </a:pPr>
            <a:endParaRPr lang="zh-CN" altLang="en-US" sz="2400" dirty="0">
              <a:solidFill>
                <a:srgbClr val="0000FF"/>
              </a:solidFill>
              <a:latin typeface="楷体_GB2312" pitchFamily="49" charset="-122"/>
              <a:ea typeface="楷体_GB2312" pitchFamily="49" charset="-122"/>
            </a:endParaRPr>
          </a:p>
          <a:p>
            <a:pPr>
              <a:lnSpc>
                <a:spcPct val="100000"/>
              </a:lnSpc>
              <a:spcBef>
                <a:spcPct val="0"/>
              </a:spcBef>
              <a:buClrTx/>
              <a:buFont typeface="Arial" charset="0"/>
              <a:buNone/>
            </a:pPr>
            <a:r>
              <a:rPr lang="zh-CN" altLang="en-US" sz="2400" dirty="0">
                <a:solidFill>
                  <a:srgbClr val="CC0000"/>
                </a:solidFill>
                <a:latin typeface="楷体_GB2312" pitchFamily="49" charset="-122"/>
                <a:ea typeface="楷体_GB2312" pitchFamily="49" charset="-122"/>
              </a:rPr>
              <a:t>手工业生产合作社</a:t>
            </a:r>
            <a:r>
              <a:rPr lang="zh-CN" altLang="en-US" sz="2400" dirty="0">
                <a:solidFill>
                  <a:schemeClr val="accent2"/>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生产资料归合作社所有，入社社员按劳分配</a:t>
            </a:r>
            <a:r>
              <a:rPr lang="en-US" altLang="zh-CN" sz="2400" dirty="0">
                <a:solidFill>
                  <a:srgbClr val="0000FF"/>
                </a:solidFill>
                <a:latin typeface="楷体_GB2312" pitchFamily="49" charset="-122"/>
                <a:ea typeface="楷体_GB2312" pitchFamily="49" charset="-122"/>
              </a:rPr>
              <a:t>----</a:t>
            </a:r>
            <a:r>
              <a:rPr lang="zh-CN" altLang="en-US" sz="2400" dirty="0">
                <a:solidFill>
                  <a:srgbClr val="0000FF"/>
                </a:solidFill>
                <a:latin typeface="楷体_GB2312" pitchFamily="49" charset="-122"/>
                <a:ea typeface="楷体_GB2312" pitchFamily="49" charset="-122"/>
              </a:rPr>
              <a:t>社会主义性质</a:t>
            </a:r>
          </a:p>
        </p:txBody>
      </p:sp>
      <p:sp>
        <p:nvSpPr>
          <p:cNvPr id="41987" name="Text Box 3"/>
          <p:cNvSpPr txBox="1">
            <a:spLocks noChangeArrowheads="1"/>
          </p:cNvSpPr>
          <p:nvPr/>
        </p:nvSpPr>
        <p:spPr bwMode="auto">
          <a:xfrm>
            <a:off x="539750" y="5229225"/>
            <a:ext cx="4032250" cy="366713"/>
          </a:xfrm>
          <a:prstGeom prst="rect">
            <a:avLst/>
          </a:prstGeom>
          <a:noFill/>
          <a:ln w="9525">
            <a:noFill/>
            <a:miter lim="800000"/>
            <a:headEnd/>
            <a:tailEnd/>
          </a:ln>
        </p:spPr>
        <p:txBody>
          <a:bodyPr>
            <a:spAutoFit/>
          </a:bodyPr>
          <a:lstStyle/>
          <a:p>
            <a:pPr>
              <a:lnSpc>
                <a:spcPct val="100000"/>
              </a:lnSpc>
              <a:spcBef>
                <a:spcPct val="50000"/>
              </a:spcBef>
              <a:buClrTx/>
              <a:buFont typeface="Arial" charset="0"/>
              <a:buNone/>
            </a:pPr>
            <a:endParaRPr lang="zh-CN" altLang="en-US" sz="1800" b="0">
              <a:solidFill>
                <a:schemeClr val="tx1"/>
              </a:solidFill>
              <a:latin typeface="Arial" charset="0"/>
            </a:endParaRPr>
          </a:p>
        </p:txBody>
      </p:sp>
      <p:sp>
        <p:nvSpPr>
          <p:cNvPr id="41988" name="Text Box 4"/>
          <p:cNvSpPr txBox="1">
            <a:spLocks noChangeArrowheads="1"/>
          </p:cNvSpPr>
          <p:nvPr/>
        </p:nvSpPr>
        <p:spPr bwMode="auto">
          <a:xfrm>
            <a:off x="950913" y="620713"/>
            <a:ext cx="184150" cy="457200"/>
          </a:xfrm>
          <a:prstGeom prst="rect">
            <a:avLst/>
          </a:prstGeom>
          <a:noFill/>
          <a:ln w="9525">
            <a:noFill/>
            <a:miter lim="800000"/>
            <a:headEnd/>
            <a:tailEnd/>
          </a:ln>
        </p:spPr>
        <p:txBody>
          <a:bodyPr wrap="none">
            <a:spAutoFit/>
          </a:bodyPr>
          <a:lstStyle/>
          <a:p>
            <a:pPr>
              <a:lnSpc>
                <a:spcPct val="100000"/>
              </a:lnSpc>
              <a:spcBef>
                <a:spcPct val="0"/>
              </a:spcBef>
              <a:buClrTx/>
              <a:buFont typeface="Arial" charset="0"/>
              <a:buNone/>
            </a:pPr>
            <a:endParaRPr lang="zh-CN" altLang="en-US" sz="2400">
              <a:solidFill>
                <a:schemeClr val="tx1"/>
              </a:solidFill>
              <a:latin typeface="Arial" charset="0"/>
            </a:endParaRPr>
          </a:p>
        </p:txBody>
      </p:sp>
      <p:sp>
        <p:nvSpPr>
          <p:cNvPr id="41989" name="Text Box 5"/>
          <p:cNvSpPr txBox="1">
            <a:spLocks noChangeArrowheads="1"/>
          </p:cNvSpPr>
          <p:nvPr/>
        </p:nvSpPr>
        <p:spPr bwMode="auto">
          <a:xfrm>
            <a:off x="395288" y="4941888"/>
            <a:ext cx="8280400" cy="850900"/>
          </a:xfrm>
          <a:prstGeom prst="rect">
            <a:avLst/>
          </a:prstGeom>
          <a:solidFill>
            <a:srgbClr val="FFFF00"/>
          </a:solidFill>
          <a:ln w="28575">
            <a:solidFill>
              <a:schemeClr val="tx1"/>
            </a:solidFill>
            <a:miter lim="800000"/>
            <a:headEnd/>
            <a:tailEnd/>
          </a:ln>
        </p:spPr>
        <p:txBody>
          <a:bodyPr>
            <a:spAutoFit/>
          </a:bodyPr>
          <a:lstStyle/>
          <a:p>
            <a:pPr>
              <a:lnSpc>
                <a:spcPct val="100000"/>
              </a:lnSpc>
              <a:spcBef>
                <a:spcPct val="50000"/>
              </a:spcBef>
              <a:buClrTx/>
              <a:buFont typeface="Arial" charset="0"/>
              <a:buNone/>
            </a:pPr>
            <a:r>
              <a:rPr lang="en-US" altLang="zh-CN" sz="2400" dirty="0">
                <a:solidFill>
                  <a:srgbClr val="C00000"/>
                </a:solidFill>
                <a:latin typeface="Arial" charset="0"/>
              </a:rPr>
              <a:t>1956</a:t>
            </a:r>
            <a:r>
              <a:rPr lang="zh-CN" altLang="en-US" sz="2400" dirty="0">
                <a:solidFill>
                  <a:srgbClr val="C00000"/>
                </a:solidFill>
                <a:latin typeface="Arial" charset="0"/>
              </a:rPr>
              <a:t>年底，有合作社</a:t>
            </a:r>
            <a:r>
              <a:rPr lang="en-US" altLang="zh-CN" sz="2400" dirty="0">
                <a:solidFill>
                  <a:srgbClr val="C00000"/>
                </a:solidFill>
                <a:latin typeface="Arial" charset="0"/>
              </a:rPr>
              <a:t>10</a:t>
            </a:r>
            <a:r>
              <a:rPr lang="zh-CN" altLang="en-US" sz="2400" dirty="0">
                <a:solidFill>
                  <a:srgbClr val="C00000"/>
                </a:solidFill>
                <a:latin typeface="Arial" charset="0"/>
              </a:rPr>
              <a:t>万个，加入合作社的手工业者占全国从业人员的</a:t>
            </a:r>
            <a:r>
              <a:rPr lang="en-US" altLang="zh-CN" sz="2400" dirty="0">
                <a:solidFill>
                  <a:srgbClr val="C00000"/>
                </a:solidFill>
                <a:latin typeface="Arial" charset="0"/>
              </a:rPr>
              <a:t>92%</a:t>
            </a:r>
            <a:r>
              <a:rPr lang="zh-CN" altLang="en-US" sz="2400" dirty="0">
                <a:solidFill>
                  <a:srgbClr val="C00000"/>
                </a:solidFill>
                <a:latin typeface="Arial" charset="0"/>
              </a:rPr>
              <a:t>，手工业社会主义改造基本完成。</a:t>
            </a:r>
          </a:p>
        </p:txBody>
      </p:sp>
    </p:spTree>
  </p:cSld>
  <p:clrMapOvr>
    <a:masterClrMapping/>
  </p:clrMapOvr>
  <p:transition>
    <p:split orient="vert"/>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fontScale="90000"/>
          </a:bodyPr>
          <a:lstStyle/>
          <a:p>
            <a:pPr eaLnBrk="1" hangingPunct="1"/>
            <a:r>
              <a:rPr lang="zh-CN" altLang="en-US" sz="2800" smtClean="0">
                <a:latin typeface="楷体_GB2312" pitchFamily="49" charset="-122"/>
                <a:ea typeface="楷体_GB2312" pitchFamily="49" charset="-122"/>
              </a:rPr>
              <a:t/>
            </a:r>
            <a:br>
              <a:rPr lang="zh-CN" altLang="en-US" sz="2800" smtClean="0">
                <a:latin typeface="楷体_GB2312" pitchFamily="49" charset="-122"/>
                <a:ea typeface="楷体_GB2312" pitchFamily="49" charset="-122"/>
              </a:rPr>
            </a:br>
            <a:r>
              <a:rPr lang="zh-CN" altLang="en-US" sz="2800" smtClean="0">
                <a:latin typeface="楷体_GB2312" pitchFamily="49" charset="-122"/>
                <a:ea typeface="楷体_GB2312" pitchFamily="49" charset="-122"/>
              </a:rPr>
              <a:t/>
            </a:r>
            <a:br>
              <a:rPr lang="zh-CN" altLang="en-US" sz="2800" smtClean="0">
                <a:latin typeface="楷体_GB2312" pitchFamily="49" charset="-122"/>
                <a:ea typeface="楷体_GB2312" pitchFamily="49" charset="-122"/>
              </a:rPr>
            </a:br>
            <a:r>
              <a:rPr lang="zh-CN" altLang="en-US" sz="2800" smtClean="0">
                <a:latin typeface="楷体_GB2312" pitchFamily="49" charset="-122"/>
                <a:ea typeface="楷体_GB2312" pitchFamily="49" charset="-122"/>
              </a:rPr>
              <a:t/>
            </a:r>
            <a:br>
              <a:rPr lang="zh-CN" altLang="en-US" sz="2800" smtClean="0">
                <a:latin typeface="楷体_GB2312" pitchFamily="49" charset="-122"/>
                <a:ea typeface="楷体_GB2312" pitchFamily="49" charset="-122"/>
              </a:rPr>
            </a:br>
            <a:endParaRPr lang="zh-CN" altLang="en-US" sz="2800" smtClean="0">
              <a:latin typeface="楷体_GB2312" pitchFamily="49" charset="-122"/>
              <a:ea typeface="楷体_GB2312" pitchFamily="49" charset="-122"/>
            </a:endParaRPr>
          </a:p>
        </p:txBody>
      </p:sp>
      <p:sp>
        <p:nvSpPr>
          <p:cNvPr id="1028" name="Text Box 3"/>
          <p:cNvSpPr txBox="1">
            <a:spLocks noChangeArrowheads="1"/>
          </p:cNvSpPr>
          <p:nvPr/>
        </p:nvSpPr>
        <p:spPr bwMode="auto">
          <a:xfrm>
            <a:off x="457200" y="1111250"/>
            <a:ext cx="8458200" cy="1697709"/>
          </a:xfrm>
          <a:prstGeom prst="rect">
            <a:avLst/>
          </a:prstGeom>
          <a:noFill/>
          <a:ln w="9525">
            <a:noFill/>
            <a:miter lim="800000"/>
            <a:headEnd/>
            <a:tailEnd/>
          </a:ln>
        </p:spPr>
        <p:txBody>
          <a:bodyPr>
            <a:spAutoFit/>
          </a:bodyPr>
          <a:lstStyle/>
          <a:p>
            <a:pPr>
              <a:lnSpc>
                <a:spcPct val="125000"/>
              </a:lnSpc>
              <a:spcBef>
                <a:spcPct val="0"/>
              </a:spcBef>
              <a:buClrTx/>
              <a:buFontTx/>
              <a:buNone/>
            </a:pPr>
            <a:r>
              <a:rPr kumimoji="1" lang="zh-CN" altLang="en-US" sz="3000" dirty="0">
                <a:latin typeface="Times New Roman" pitchFamily="18" charset="0"/>
                <a:ea typeface="楷体_GB2312" pitchFamily="49" charset="-122"/>
              </a:rPr>
              <a:t>        </a:t>
            </a:r>
            <a:r>
              <a:rPr kumimoji="1" lang="zh-CN" altLang="en-US" sz="2800" dirty="0"/>
              <a:t>到</a:t>
            </a:r>
            <a:r>
              <a:rPr kumimoji="1" lang="en-US" altLang="zh-CN" sz="2800" dirty="0"/>
              <a:t>1956</a:t>
            </a:r>
            <a:r>
              <a:rPr kumimoji="1" lang="zh-CN" altLang="en-US" sz="2800" dirty="0"/>
              <a:t>年底，全国入社农户占总农户的</a:t>
            </a:r>
            <a:r>
              <a:rPr kumimoji="1" lang="en-US" altLang="zh-CN" sz="2800" dirty="0"/>
              <a:t>96.3%</a:t>
            </a:r>
            <a:r>
              <a:rPr kumimoji="1" lang="zh-CN" altLang="en-US" sz="2800" dirty="0"/>
              <a:t>，</a:t>
            </a:r>
            <a:r>
              <a:rPr kumimoji="1" lang="en-US" altLang="zh-CN" sz="2800" dirty="0"/>
              <a:t>5</a:t>
            </a:r>
            <a:r>
              <a:rPr kumimoji="1" lang="zh-CN" altLang="en-US" sz="2800" dirty="0"/>
              <a:t>亿多农民在党的领导下通过合作化，走上了社会主义道路。</a:t>
            </a:r>
          </a:p>
        </p:txBody>
      </p:sp>
      <p:graphicFrame>
        <p:nvGraphicFramePr>
          <p:cNvPr id="1026" name="Object 4"/>
          <p:cNvGraphicFramePr>
            <a:graphicFrameLocks noChangeAspect="1"/>
          </p:cNvGraphicFramePr>
          <p:nvPr/>
        </p:nvGraphicFramePr>
        <p:xfrm>
          <a:off x="4013200" y="2901950"/>
          <a:ext cx="4179888" cy="3175000"/>
        </p:xfrm>
        <a:graphic>
          <a:graphicData uri="http://schemas.openxmlformats.org/presentationml/2006/ole">
            <p:oleObj spid="_x0000_s1026" name="图表" r:id="rId3" imgW="4181388" imgH="3171960" progId="MSGraph.Chart.8">
              <p:embed followColorScheme="full"/>
            </p:oleObj>
          </a:graphicData>
        </a:graphic>
      </p:graphicFrame>
      <p:sp>
        <p:nvSpPr>
          <p:cNvPr id="1029" name="Text Box 5"/>
          <p:cNvSpPr txBox="1">
            <a:spLocks noChangeArrowheads="1"/>
          </p:cNvSpPr>
          <p:nvPr/>
        </p:nvSpPr>
        <p:spPr bwMode="auto">
          <a:xfrm>
            <a:off x="755576" y="4149080"/>
            <a:ext cx="3208338" cy="488950"/>
          </a:xfrm>
          <a:prstGeom prst="rect">
            <a:avLst/>
          </a:prstGeom>
          <a:noFill/>
          <a:ln w="9525">
            <a:noFill/>
            <a:miter lim="800000"/>
            <a:headEnd/>
            <a:tailEnd/>
          </a:ln>
        </p:spPr>
        <p:txBody>
          <a:bodyPr anchor="ctr">
            <a:spAutoFit/>
          </a:bodyPr>
          <a:lstStyle/>
          <a:p>
            <a:pPr algn="ctr">
              <a:lnSpc>
                <a:spcPct val="100000"/>
              </a:lnSpc>
              <a:spcBef>
                <a:spcPct val="50000"/>
              </a:spcBef>
              <a:buClrTx/>
              <a:buFontTx/>
              <a:buNone/>
            </a:pPr>
            <a:r>
              <a:rPr kumimoji="1" lang="zh-CN" altLang="en-US" sz="2600" dirty="0"/>
              <a:t>入社农户</a:t>
            </a:r>
            <a:r>
              <a:rPr kumimoji="1" lang="en-US" altLang="zh-CN" sz="2600" dirty="0"/>
              <a:t>96.3%</a:t>
            </a: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fontScale="90000"/>
          </a:bodyPr>
          <a:lstStyle/>
          <a:p>
            <a:pPr eaLnBrk="1" hangingPunct="1"/>
            <a:r>
              <a:rPr lang="zh-CN" altLang="en-US" sz="2800" dirty="0" smtClean="0">
                <a:latin typeface="楷体_GB2312" pitchFamily="49" charset="-122"/>
                <a:ea typeface="楷体_GB2312" pitchFamily="49" charset="-122"/>
              </a:rPr>
              <a:t/>
            </a:r>
            <a:br>
              <a:rPr lang="zh-CN" altLang="en-US" sz="2800" dirty="0" smtClean="0">
                <a:latin typeface="楷体_GB2312" pitchFamily="49" charset="-122"/>
                <a:ea typeface="楷体_GB2312" pitchFamily="49" charset="-122"/>
              </a:rPr>
            </a:br>
            <a:r>
              <a:rPr lang="zh-CN" altLang="en-US" sz="2800" dirty="0" smtClean="0">
                <a:latin typeface="楷体_GB2312" pitchFamily="49" charset="-122"/>
                <a:ea typeface="楷体_GB2312" pitchFamily="49" charset="-122"/>
              </a:rPr>
              <a:t/>
            </a:r>
            <a:br>
              <a:rPr lang="zh-CN" altLang="en-US" sz="2800" dirty="0" smtClean="0">
                <a:latin typeface="楷体_GB2312" pitchFamily="49" charset="-122"/>
                <a:ea typeface="楷体_GB2312" pitchFamily="49" charset="-122"/>
              </a:rPr>
            </a:br>
            <a:r>
              <a:rPr lang="zh-CN" altLang="en-US" sz="2800" dirty="0" smtClean="0">
                <a:latin typeface="楷体_GB2312" pitchFamily="49" charset="-122"/>
                <a:ea typeface="楷体_GB2312" pitchFamily="49" charset="-122"/>
              </a:rPr>
              <a:t/>
            </a:r>
            <a:br>
              <a:rPr lang="zh-CN" altLang="en-US" sz="2800" dirty="0" smtClean="0">
                <a:latin typeface="楷体_GB2312" pitchFamily="49" charset="-122"/>
                <a:ea typeface="楷体_GB2312" pitchFamily="49" charset="-122"/>
              </a:rPr>
            </a:br>
            <a:endParaRPr lang="zh-CN" altLang="en-US" sz="2800" dirty="0" smtClean="0">
              <a:latin typeface="楷体_GB2312" pitchFamily="49" charset="-122"/>
              <a:ea typeface="楷体_GB2312" pitchFamily="49" charset="-122"/>
            </a:endParaRPr>
          </a:p>
        </p:txBody>
      </p:sp>
      <p:graphicFrame>
        <p:nvGraphicFramePr>
          <p:cNvPr id="2050" name="Object 3"/>
          <p:cNvGraphicFramePr>
            <a:graphicFrameLocks noChangeAspect="1"/>
          </p:cNvGraphicFramePr>
          <p:nvPr/>
        </p:nvGraphicFramePr>
        <p:xfrm>
          <a:off x="3106738" y="3397250"/>
          <a:ext cx="4103687" cy="3108325"/>
        </p:xfrm>
        <a:graphic>
          <a:graphicData uri="http://schemas.openxmlformats.org/presentationml/2006/ole">
            <p:oleObj spid="_x0000_s2050" name="Chart" r:id="rId3" imgW="4105210" imgH="3105270" progId="MSGraph.Chart.8">
              <p:embed followColorScheme="full"/>
            </p:oleObj>
          </a:graphicData>
        </a:graphic>
      </p:graphicFrame>
      <p:sp>
        <p:nvSpPr>
          <p:cNvPr id="2052" name="Text Box 4"/>
          <p:cNvSpPr txBox="1">
            <a:spLocks noChangeArrowheads="1"/>
          </p:cNvSpPr>
          <p:nvPr/>
        </p:nvSpPr>
        <p:spPr bwMode="auto">
          <a:xfrm>
            <a:off x="609600" y="3702050"/>
            <a:ext cx="3041650" cy="427038"/>
          </a:xfrm>
          <a:prstGeom prst="rect">
            <a:avLst/>
          </a:prstGeom>
          <a:noFill/>
          <a:ln w="9525">
            <a:noFill/>
            <a:miter lim="800000"/>
            <a:headEnd/>
            <a:tailEnd/>
          </a:ln>
        </p:spPr>
        <p:txBody>
          <a:bodyPr anchor="ctr">
            <a:spAutoFit/>
          </a:bodyPr>
          <a:lstStyle/>
          <a:p>
            <a:pPr algn="ctr">
              <a:lnSpc>
                <a:spcPct val="100000"/>
              </a:lnSpc>
              <a:spcBef>
                <a:spcPct val="50000"/>
              </a:spcBef>
              <a:buClrTx/>
              <a:buFontTx/>
              <a:buNone/>
            </a:pPr>
            <a:r>
              <a:rPr kumimoji="1" lang="zh-CN" altLang="en-US" sz="2200" dirty="0"/>
              <a:t>入社手工业产值</a:t>
            </a:r>
            <a:r>
              <a:rPr kumimoji="1" lang="en-US" altLang="zh-CN" sz="2200" dirty="0"/>
              <a:t>93%</a:t>
            </a:r>
          </a:p>
        </p:txBody>
      </p:sp>
      <p:sp>
        <p:nvSpPr>
          <p:cNvPr id="186374" name="Text Box 6"/>
          <p:cNvSpPr txBox="1">
            <a:spLocks noChangeArrowheads="1"/>
          </p:cNvSpPr>
          <p:nvPr/>
        </p:nvSpPr>
        <p:spPr bwMode="auto">
          <a:xfrm>
            <a:off x="533400" y="1187450"/>
            <a:ext cx="8153400" cy="1722587"/>
          </a:xfrm>
          <a:prstGeom prst="rect">
            <a:avLst/>
          </a:prstGeom>
          <a:noFill/>
          <a:ln>
            <a:noFill/>
          </a:ln>
          <a:effectLst/>
          <a:extLst>
            <a:ext uri="{909E8E84-426E-40DD-AFC4-6F175D3DCCD1}"/>
            <a:ext uri="{91240B29-F687-4F45-9708-019B960494DF}"/>
            <a:ext uri="{AF507438-7753-43E0-B8FC-AC1667EBCBE1}"/>
          </a:extLst>
        </p:spPr>
        <p:txBody>
          <a:bodyPr>
            <a:spAutoFit/>
          </a:bodyPr>
          <a:lstStyle/>
          <a:p>
            <a:pPr>
              <a:lnSpc>
                <a:spcPct val="120000"/>
              </a:lnSpc>
              <a:spcBef>
                <a:spcPct val="0"/>
              </a:spcBef>
              <a:buClrTx/>
              <a:buFontTx/>
              <a:buNone/>
              <a:defRPr/>
            </a:pPr>
            <a:r>
              <a:rPr kumimoji="1" lang="zh-CN" altLang="en-US" sz="3600" b="0" dirty="0">
                <a:solidFill>
                  <a:srgbClr val="000099"/>
                </a:solidFill>
                <a:effectLst>
                  <a:outerShdw blurRad="38100" dist="38100" dir="2700000" algn="tl">
                    <a:srgbClr val="C0C0C0"/>
                  </a:outerShdw>
                </a:effectLst>
                <a:latin typeface="Times New Roman" pitchFamily="18" charset="0"/>
                <a:ea typeface="方正魏碑简体" pitchFamily="2" charset="-122"/>
              </a:rPr>
              <a:t>       </a:t>
            </a:r>
            <a:r>
              <a:rPr kumimoji="1" lang="zh-CN" altLang="en-US" sz="2800" dirty="0">
                <a:latin typeface="宋体" pitchFamily="2" charset="-122"/>
                <a:ea typeface="宋体" pitchFamily="2" charset="-122"/>
              </a:rPr>
              <a:t>到</a:t>
            </a:r>
            <a:r>
              <a:rPr kumimoji="1" lang="en-US" altLang="zh-CN" sz="2800" dirty="0">
                <a:latin typeface="宋体" pitchFamily="2" charset="-122"/>
                <a:ea typeface="宋体" pitchFamily="2" charset="-122"/>
              </a:rPr>
              <a:t>1956</a:t>
            </a:r>
            <a:r>
              <a:rPr kumimoji="1" lang="zh-CN" altLang="en-US" sz="2800" dirty="0">
                <a:latin typeface="宋体" pitchFamily="2" charset="-122"/>
                <a:ea typeface="宋体" pitchFamily="2" charset="-122"/>
              </a:rPr>
              <a:t>年，参加合作社的手工业已占其总数的</a:t>
            </a:r>
            <a:r>
              <a:rPr kumimoji="1" lang="en-US" altLang="zh-CN" sz="2800" dirty="0">
                <a:latin typeface="宋体" pitchFamily="2" charset="-122"/>
                <a:ea typeface="宋体" pitchFamily="2" charset="-122"/>
              </a:rPr>
              <a:t>91.7%</a:t>
            </a:r>
            <a:r>
              <a:rPr kumimoji="1" lang="zh-CN" altLang="en-US" sz="2800" dirty="0">
                <a:latin typeface="宋体" pitchFamily="2" charset="-122"/>
                <a:ea typeface="宋体" pitchFamily="2" charset="-122"/>
              </a:rPr>
              <a:t>，产值占全国手工业总产值的</a:t>
            </a:r>
            <a:r>
              <a:rPr kumimoji="1" lang="en-US" altLang="zh-CN" sz="2800" dirty="0">
                <a:latin typeface="宋体" pitchFamily="2" charset="-122"/>
                <a:ea typeface="宋体" pitchFamily="2" charset="-122"/>
              </a:rPr>
              <a:t>93%</a:t>
            </a:r>
            <a:r>
              <a:rPr kumimoji="1" lang="zh-CN" altLang="en-US" sz="2800" dirty="0">
                <a:latin typeface="宋体" pitchFamily="2" charset="-122"/>
                <a:ea typeface="宋体" pitchFamily="2" charset="-122"/>
              </a:rPr>
              <a:t>，全国基本上实现了手工业合作化。</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86374"/>
                                        </p:tgtEl>
                                        <p:attrNameLst>
                                          <p:attrName>style.visibility</p:attrName>
                                        </p:attrNameLst>
                                      </p:cBhvr>
                                      <p:to>
                                        <p:strVal val="visible"/>
                                      </p:to>
                                    </p:set>
                                    <p:anim calcmode="lin" valueType="num">
                                      <p:cBhvr>
                                        <p:cTn id="7" dur="500" fill="hold"/>
                                        <p:tgtEl>
                                          <p:spTgt spid="186374"/>
                                        </p:tgtEl>
                                        <p:attrNameLst>
                                          <p:attrName>ppt_x</p:attrName>
                                        </p:attrNameLst>
                                      </p:cBhvr>
                                      <p:tavLst>
                                        <p:tav tm="0">
                                          <p:val>
                                            <p:strVal val="#ppt_x-#ppt_w/2"/>
                                          </p:val>
                                        </p:tav>
                                        <p:tav tm="100000">
                                          <p:val>
                                            <p:strVal val="#ppt_x"/>
                                          </p:val>
                                        </p:tav>
                                      </p:tavLst>
                                    </p:anim>
                                    <p:anim calcmode="lin" valueType="num">
                                      <p:cBhvr>
                                        <p:cTn id="8" dur="500" fill="hold"/>
                                        <p:tgtEl>
                                          <p:spTgt spid="186374"/>
                                        </p:tgtEl>
                                        <p:attrNameLst>
                                          <p:attrName>ppt_y</p:attrName>
                                        </p:attrNameLst>
                                      </p:cBhvr>
                                      <p:tavLst>
                                        <p:tav tm="0">
                                          <p:val>
                                            <p:strVal val="#ppt_y"/>
                                          </p:val>
                                        </p:tav>
                                        <p:tav tm="100000">
                                          <p:val>
                                            <p:strVal val="#ppt_y"/>
                                          </p:val>
                                        </p:tav>
                                      </p:tavLst>
                                    </p:anim>
                                    <p:anim calcmode="lin" valueType="num">
                                      <p:cBhvr>
                                        <p:cTn id="9" dur="500" fill="hold"/>
                                        <p:tgtEl>
                                          <p:spTgt spid="186374"/>
                                        </p:tgtEl>
                                        <p:attrNameLst>
                                          <p:attrName>ppt_w</p:attrName>
                                        </p:attrNameLst>
                                      </p:cBhvr>
                                      <p:tavLst>
                                        <p:tav tm="0">
                                          <p:val>
                                            <p:fltVal val="0"/>
                                          </p:val>
                                        </p:tav>
                                        <p:tav tm="100000">
                                          <p:val>
                                            <p:strVal val="#ppt_w"/>
                                          </p:val>
                                        </p:tav>
                                      </p:tavLst>
                                    </p:anim>
                                    <p:anim calcmode="lin" valueType="num">
                                      <p:cBhvr>
                                        <p:cTn id="10" dur="500" fill="hold"/>
                                        <p:tgtEl>
                                          <p:spTgt spid="1863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4"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zh-CN" altLang="en-US" dirty="0" smtClean="0">
                <a:solidFill>
                  <a:schemeClr val="tx1"/>
                </a:solidFill>
                <a:effectLst/>
                <a:ea typeface="宋体" charset="-122"/>
              </a:rPr>
              <a:t>“小脚女人” </a:t>
            </a:r>
          </a:p>
        </p:txBody>
      </p:sp>
      <p:sp>
        <p:nvSpPr>
          <p:cNvPr id="43011" name="Rectangle 3"/>
          <p:cNvSpPr>
            <a:spLocks noGrp="1" noChangeArrowheads="1"/>
          </p:cNvSpPr>
          <p:nvPr>
            <p:ph idx="1"/>
          </p:nvPr>
        </p:nvSpPr>
        <p:spPr/>
        <p:txBody>
          <a:bodyPr>
            <a:normAutofit lnSpcReduction="10000"/>
          </a:bodyPr>
          <a:lstStyle/>
          <a:p>
            <a:pPr eaLnBrk="1" hangingPunct="1">
              <a:lnSpc>
                <a:spcPct val="90000"/>
              </a:lnSpc>
            </a:pPr>
            <a:r>
              <a:rPr lang="zh-CN" altLang="en-US" sz="2400" dirty="0" smtClean="0">
                <a:ea typeface="宋体" charset="-122"/>
              </a:rPr>
              <a:t>为了加强对农业合作化运动的领导，中央成立了农村工作部，邓子恢于 </a:t>
            </a:r>
            <a:r>
              <a:rPr lang="en-US" altLang="zh-CN" sz="2400" dirty="0" smtClean="0">
                <a:ea typeface="宋体" charset="-122"/>
              </a:rPr>
              <a:t>1953 </a:t>
            </a:r>
            <a:r>
              <a:rPr lang="zh-CN" altLang="en-US" sz="2400" dirty="0" smtClean="0">
                <a:ea typeface="宋体" charset="-122"/>
              </a:rPr>
              <a:t>年初调中央农村工作部担任部长。邓子恢对农业合作化的发展强调慎重、稳步、秩序渐进。 提出：“必须坚持宁肯少些，但要好些的方针，必须发展一批，办好一批，在办好的基础上求发展。认为“这一批社会主义据点，将是吸引中贫农战胜乡村资本主义的基本阵地，巩固这一阵地，打好基础，尔后稳步前进，就可收到事半功倍之效，否则仍要走回头路，要快反慢。”他的这些主张是在认识了中国农业发展的历史和特点后提出的。因为我国土地私有制已有几千年的历史，而合作化的历史却很短，所以必须考虑农业的特点和农民的习惯及承受力。他主张在合作化发展速度上要稳妥，在数量上要少，在质量上要好，在规模上要小，逐级过渡。他的发展计划定为从 </a:t>
            </a:r>
            <a:r>
              <a:rPr lang="en-US" altLang="zh-CN" sz="2400" dirty="0" smtClean="0">
                <a:ea typeface="宋体" charset="-122"/>
              </a:rPr>
              <a:t>65 </a:t>
            </a:r>
            <a:r>
              <a:rPr lang="zh-CN" altLang="en-US" sz="2400" dirty="0" smtClean="0">
                <a:ea typeface="宋体" charset="-122"/>
              </a:rPr>
              <a:t>万个社发展到 </a:t>
            </a:r>
            <a:r>
              <a:rPr lang="en-US" altLang="zh-CN" sz="2400" dirty="0" smtClean="0">
                <a:ea typeface="宋体" charset="-122"/>
              </a:rPr>
              <a:t>100 </a:t>
            </a:r>
            <a:r>
              <a:rPr lang="zh-CN" altLang="en-US" sz="2400" dirty="0" smtClean="0">
                <a:ea typeface="宋体" charset="-122"/>
              </a:rPr>
              <a:t>万个，翻半番。 </a:t>
            </a: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0" y="560388"/>
            <a:ext cx="8686800" cy="6510337"/>
          </a:xfrm>
        </p:spPr>
        <p:txBody>
          <a:bodyPr/>
          <a:lstStyle/>
          <a:p>
            <a:pPr eaLnBrk="1" hangingPunct="1"/>
            <a:r>
              <a:rPr lang="zh-CN" altLang="en-US" sz="2400" dirty="0" smtClean="0">
                <a:ea typeface="宋体" charset="-122"/>
              </a:rPr>
              <a:t>邓子恢的观点与毛泽东的观点发生分歧。毛泽东认为农村关系紧张，是由于地主、富农和富裕中农对社会主义的反抗，而不是因为政府多购了 </a:t>
            </a:r>
            <a:r>
              <a:rPr lang="en-US" altLang="zh-CN" sz="2400" dirty="0" smtClean="0">
                <a:ea typeface="宋体" charset="-122"/>
              </a:rPr>
              <a:t>70 </a:t>
            </a:r>
            <a:r>
              <a:rPr lang="zh-CN" altLang="en-US" sz="2400" dirty="0" smtClean="0">
                <a:ea typeface="宋体" charset="-122"/>
              </a:rPr>
              <a:t>亿斤粮食。他认为，农民叫缺粮大部分是假的，是阶级斗争的反映。因此毛泽东主张全面规划，加快步伐。我们的某些同志却像一个小脚下女人，东摇西摆地在那里走路，老是埋怨旁人说：走快了，走快了。过多的平评头品足，不适当的埋怨，无穷的忧虑，数不尽的清规和戒律，以为这是指导农村中祖宗主义群众的正确方针。否，这不是正确的方针，这是错误的方针。”甚至还指责说“有些同志被几十万个小型合作社吓昏了”，被“胜利吓昏了头脑”，是“从资产阶级、富农，或者具有资源共享本主义自发倾向的富裕中农立场出发。”他认为这些都是“右”的错误，要克服掉。因此，他否定了邓子恢提出的农业合作社翻半番的发展速度，要求在 </a:t>
            </a:r>
            <a:r>
              <a:rPr lang="en-US" altLang="zh-CN" sz="2400" dirty="0" smtClean="0">
                <a:ea typeface="宋体" charset="-122"/>
              </a:rPr>
              <a:t>1955 </a:t>
            </a:r>
            <a:r>
              <a:rPr lang="zh-CN" altLang="en-US" sz="2400" dirty="0" smtClean="0">
                <a:ea typeface="宋体" charset="-122"/>
              </a:rPr>
              <a:t>年下半年，全国农业合作社要在 </a:t>
            </a:r>
            <a:r>
              <a:rPr lang="en-US" altLang="zh-CN" sz="2400" dirty="0" smtClean="0">
                <a:ea typeface="宋体" charset="-122"/>
              </a:rPr>
              <a:t>65 </a:t>
            </a:r>
            <a:r>
              <a:rPr lang="zh-CN" altLang="en-US" sz="2400" dirty="0" smtClean="0">
                <a:ea typeface="宋体" charset="-122"/>
              </a:rPr>
              <a:t>万个的基础上增加 </a:t>
            </a:r>
            <a:r>
              <a:rPr lang="en-US" altLang="zh-CN" sz="2400" dirty="0" smtClean="0">
                <a:ea typeface="宋体" charset="-122"/>
              </a:rPr>
              <a:t>1 </a:t>
            </a:r>
            <a:r>
              <a:rPr lang="zh-CN" altLang="en-US" sz="2400" dirty="0" smtClean="0">
                <a:ea typeface="宋体" charset="-122"/>
              </a:rPr>
              <a:t>倍，达到 </a:t>
            </a:r>
            <a:r>
              <a:rPr lang="en-US" altLang="zh-CN" sz="2400" dirty="0" smtClean="0">
                <a:ea typeface="宋体" charset="-122"/>
              </a:rPr>
              <a:t>130 </a:t>
            </a:r>
            <a:r>
              <a:rPr lang="zh-CN" altLang="en-US" sz="2400" dirty="0" smtClean="0">
                <a:ea typeface="宋体" charset="-122"/>
              </a:rPr>
              <a:t>万个。在毛泽东的号召下，农业合作化的速度越来越快。 </a:t>
            </a: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52400" y="95250"/>
            <a:ext cx="8686800" cy="1143000"/>
          </a:xfrm>
          <a:prstGeom prst="rect">
            <a:avLst/>
          </a:prstGeom>
          <a:noFill/>
          <a:ln w="9525">
            <a:noFill/>
            <a:miter lim="800000"/>
            <a:headEnd/>
            <a:tailEnd/>
          </a:ln>
        </p:spPr>
        <p:txBody>
          <a:bodyPr anchor="ctr"/>
          <a:lstStyle/>
          <a:p>
            <a:pPr>
              <a:lnSpc>
                <a:spcPct val="100000"/>
              </a:lnSpc>
              <a:spcBef>
                <a:spcPct val="0"/>
              </a:spcBef>
              <a:buClrTx/>
              <a:buFontTx/>
              <a:buNone/>
            </a:pPr>
            <a:endParaRPr lang="zh-CN" altLang="en-US">
              <a:solidFill>
                <a:srgbClr val="333399"/>
              </a:solidFill>
            </a:endParaRPr>
          </a:p>
        </p:txBody>
      </p:sp>
      <p:sp>
        <p:nvSpPr>
          <p:cNvPr id="45059" name="Text Box 3"/>
          <p:cNvSpPr txBox="1">
            <a:spLocks noChangeArrowheads="1"/>
          </p:cNvSpPr>
          <p:nvPr/>
        </p:nvSpPr>
        <p:spPr bwMode="auto">
          <a:xfrm>
            <a:off x="922338" y="1701800"/>
            <a:ext cx="8221662" cy="2308324"/>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FFFF00"/>
                </a:solidFill>
                <a:latin typeface="楷体_GB2312" pitchFamily="49" charset="-122"/>
                <a:ea typeface="楷体_GB2312" pitchFamily="49" charset="-122"/>
              </a:rPr>
              <a:t>道路：</a:t>
            </a:r>
            <a:r>
              <a:rPr kumimoji="1" lang="zh-CN" altLang="en-US" sz="2400" dirty="0">
                <a:ea typeface="楷体_GB2312" pitchFamily="49" charset="-122"/>
              </a:rPr>
              <a:t>国家资本主义</a:t>
            </a:r>
          </a:p>
          <a:p>
            <a:pPr>
              <a:lnSpc>
                <a:spcPct val="100000"/>
              </a:lnSpc>
              <a:spcBef>
                <a:spcPct val="50000"/>
              </a:spcBef>
              <a:buClrTx/>
              <a:buFontTx/>
              <a:buNone/>
            </a:pPr>
            <a:r>
              <a:rPr kumimoji="1" lang="zh-CN" altLang="en-US" sz="2400" dirty="0">
                <a:solidFill>
                  <a:srgbClr val="FFFF00"/>
                </a:solidFill>
                <a:ea typeface="楷体_GB2312" pitchFamily="49" charset="-122"/>
              </a:rPr>
              <a:t>方针：</a:t>
            </a:r>
            <a:r>
              <a:rPr kumimoji="1" lang="en-US" altLang="zh-CN" sz="2400" dirty="0">
                <a:ea typeface="楷体_GB2312" pitchFamily="49" charset="-122"/>
              </a:rPr>
              <a:t>“</a:t>
            </a:r>
            <a:r>
              <a:rPr kumimoji="1" lang="zh-CN" altLang="en-US" sz="2400" dirty="0">
                <a:ea typeface="楷体_GB2312" pitchFamily="49" charset="-122"/>
              </a:rPr>
              <a:t>和平赎买”</a:t>
            </a:r>
          </a:p>
          <a:p>
            <a:r>
              <a:rPr lang="zh-CN" altLang="en-US" sz="2400" dirty="0" smtClean="0">
                <a:solidFill>
                  <a:srgbClr val="FFFF00"/>
                </a:solidFill>
                <a:latin typeface="楷体_GB2312" pitchFamily="49" charset="-122"/>
                <a:ea typeface="楷体_GB2312" pitchFamily="49" charset="-122"/>
              </a:rPr>
              <a:t>举措</a:t>
            </a:r>
            <a:r>
              <a:rPr lang="zh-CN" altLang="en-US" sz="2400" dirty="0" smtClean="0">
                <a:solidFill>
                  <a:srgbClr val="FFFF00"/>
                </a:solidFill>
                <a:latin typeface="楷体_GB2312" pitchFamily="49" charset="-122"/>
                <a:ea typeface="楷体_GB2312" pitchFamily="49" charset="-122"/>
                <a:sym typeface="Wingdings" pitchFamily="2" charset="2"/>
              </a:rPr>
              <a:t>：</a:t>
            </a:r>
            <a:r>
              <a:rPr lang="zh-CN" altLang="en-US" sz="2400" dirty="0" smtClean="0">
                <a:latin typeface="楷体_GB2312" pitchFamily="49" charset="-122"/>
                <a:ea typeface="楷体_GB2312" pitchFamily="49" charset="-122"/>
                <a:sym typeface="Wingdings" pitchFamily="2" charset="2"/>
              </a:rPr>
              <a:t>①</a:t>
            </a:r>
            <a:r>
              <a:rPr lang="zh-CN" altLang="en-US" sz="2400" dirty="0" smtClean="0">
                <a:latin typeface="楷体_GB2312" pitchFamily="49" charset="-122"/>
                <a:ea typeface="楷体_GB2312" pitchFamily="49" charset="-122"/>
              </a:rPr>
              <a:t>用</a:t>
            </a:r>
            <a:r>
              <a:rPr lang="zh-CN" altLang="en-US" sz="2400" dirty="0">
                <a:latin typeface="楷体_GB2312" pitchFamily="49" charset="-122"/>
                <a:ea typeface="楷体_GB2312" pitchFamily="49" charset="-122"/>
              </a:rPr>
              <a:t>和平赎买的方法改造资本主义工商业</a:t>
            </a:r>
            <a:r>
              <a:rPr lang="zh-CN" altLang="en-US" sz="2400" dirty="0"/>
              <a:t> </a:t>
            </a:r>
          </a:p>
          <a:p>
            <a:pPr algn="ctr" eaLnBrk="0" hangingPunct="0">
              <a:lnSpc>
                <a:spcPct val="100000"/>
              </a:lnSpc>
              <a:spcBef>
                <a:spcPct val="50000"/>
              </a:spcBef>
              <a:buClrTx/>
              <a:buFontTx/>
              <a:buNone/>
            </a:pPr>
            <a:r>
              <a:rPr kumimoji="1" lang="zh-CN" altLang="en-US" sz="2400" dirty="0">
                <a:latin typeface="楷体_GB2312" pitchFamily="49" charset="-122"/>
                <a:ea typeface="楷体_GB2312" pitchFamily="49" charset="-122"/>
              </a:rPr>
              <a:t>和平赎买的含义：是指无产阶级夺取政权后，采取有偿的办法，把资产阶级的生产资料逐步</a:t>
            </a:r>
            <a:r>
              <a:rPr kumimoji="1" lang="zh-CN" altLang="en-US" sz="2400" dirty="0">
                <a:solidFill>
                  <a:schemeClr val="tx1"/>
                </a:solidFill>
                <a:latin typeface="楷体_GB2312" pitchFamily="49" charset="-122"/>
                <a:ea typeface="楷体_GB2312" pitchFamily="49" charset="-122"/>
              </a:rPr>
              <a:t>收归国有的政策。</a:t>
            </a:r>
            <a:endParaRPr lang="zh-CN" altLang="en-US" sz="2400" dirty="0">
              <a:solidFill>
                <a:schemeClr val="tx1"/>
              </a:solidFill>
              <a:latin typeface="楷体_GB2312" pitchFamily="49" charset="-122"/>
              <a:ea typeface="楷体_GB2312" pitchFamily="49" charset="-122"/>
            </a:endParaRPr>
          </a:p>
        </p:txBody>
      </p:sp>
      <p:sp>
        <p:nvSpPr>
          <p:cNvPr id="45060" name="Rectangle 4"/>
          <p:cNvSpPr>
            <a:spLocks noChangeArrowheads="1"/>
          </p:cNvSpPr>
          <p:nvPr/>
        </p:nvSpPr>
        <p:spPr bwMode="auto">
          <a:xfrm>
            <a:off x="646113" y="839788"/>
            <a:ext cx="7761287" cy="584775"/>
          </a:xfrm>
          <a:prstGeom prst="rect">
            <a:avLst/>
          </a:prstGeom>
          <a:noFill/>
          <a:ln w="9525">
            <a:noFill/>
            <a:miter lim="800000"/>
            <a:headEnd/>
            <a:tailEnd/>
          </a:ln>
        </p:spPr>
        <p:txBody>
          <a:bodyPr>
            <a:spAutoFit/>
          </a:bodyPr>
          <a:lstStyle/>
          <a:p>
            <a:pPr marL="342900" indent="-342900"/>
            <a:r>
              <a:rPr lang="zh-CN" altLang="en-US" sz="3200" dirty="0" smtClean="0"/>
              <a:t>（</a:t>
            </a:r>
            <a:r>
              <a:rPr lang="en-US" altLang="zh-CN" sz="3200" dirty="0" smtClean="0"/>
              <a:t>2</a:t>
            </a:r>
            <a:r>
              <a:rPr lang="zh-CN" altLang="en-US" sz="3200" dirty="0" smtClean="0"/>
              <a:t>）对</a:t>
            </a:r>
            <a:r>
              <a:rPr lang="zh-CN" altLang="en-US" sz="3200" dirty="0"/>
              <a:t>资本主义工商业的社会主义改造</a:t>
            </a:r>
          </a:p>
        </p:txBody>
      </p:sp>
      <p:sp>
        <p:nvSpPr>
          <p:cNvPr id="45061" name="Rectangle 5"/>
          <p:cNvSpPr>
            <a:spLocks noChangeArrowheads="1"/>
          </p:cNvSpPr>
          <p:nvPr/>
        </p:nvSpPr>
        <p:spPr bwMode="auto">
          <a:xfrm>
            <a:off x="858838" y="346075"/>
            <a:ext cx="6577012" cy="860425"/>
          </a:xfrm>
          <a:prstGeom prst="rect">
            <a:avLst/>
          </a:prstGeom>
          <a:noFill/>
          <a:ln w="9525">
            <a:noFill/>
            <a:miter lim="800000"/>
            <a:headEnd/>
            <a:tailEnd/>
          </a:ln>
        </p:spPr>
        <p:txBody>
          <a:bodyPr>
            <a:spAutoFit/>
          </a:bodyPr>
          <a:lstStyle/>
          <a:p>
            <a:pPr marL="342900" indent="-342900"/>
            <a:r>
              <a:rPr lang="zh-CN" altLang="en-US">
                <a:solidFill>
                  <a:schemeClr val="tx1"/>
                </a:solidFill>
              </a:rPr>
              <a:t/>
            </a:r>
            <a:br>
              <a:rPr lang="zh-CN" altLang="en-US">
                <a:solidFill>
                  <a:schemeClr val="tx1"/>
                </a:solidFill>
              </a:rPr>
            </a:br>
            <a:endParaRPr lang="zh-CN" altLang="en-US">
              <a:solidFill>
                <a:schemeClr val="tx1"/>
              </a:solidFill>
            </a:endParaRPr>
          </a:p>
        </p:txBody>
      </p:sp>
      <p:sp>
        <p:nvSpPr>
          <p:cNvPr id="45062" name="Rectangle 6"/>
          <p:cNvSpPr>
            <a:spLocks noChangeArrowheads="1"/>
          </p:cNvSpPr>
          <p:nvPr/>
        </p:nvSpPr>
        <p:spPr bwMode="auto">
          <a:xfrm>
            <a:off x="490538" y="4498975"/>
            <a:ext cx="3660775" cy="461665"/>
          </a:xfrm>
          <a:prstGeom prst="rect">
            <a:avLst/>
          </a:prstGeom>
          <a:noFill/>
          <a:ln w="9525">
            <a:noFill/>
            <a:miter lim="800000"/>
            <a:headEnd/>
            <a:tailEnd/>
          </a:ln>
        </p:spPr>
        <p:txBody>
          <a:bodyPr>
            <a:spAutoFit/>
          </a:bodyPr>
          <a:lstStyle/>
          <a:p>
            <a:pPr marL="342900" indent="-342900"/>
            <a:r>
              <a:rPr kumimoji="1" lang="zh-CN" altLang="en-US" sz="2400" dirty="0">
                <a:solidFill>
                  <a:schemeClr val="tx1"/>
                </a:solidFill>
                <a:latin typeface="楷体_GB2312" pitchFamily="49" charset="-122"/>
                <a:ea typeface="楷体_GB2312" pitchFamily="49" charset="-122"/>
              </a:rPr>
              <a:t>“和平赎买”的</a:t>
            </a:r>
            <a:r>
              <a:rPr kumimoji="1" lang="zh-CN" altLang="en-US" sz="2400" dirty="0">
                <a:solidFill>
                  <a:srgbClr val="FFFF00"/>
                </a:solidFill>
                <a:latin typeface="楷体_GB2312" pitchFamily="49" charset="-122"/>
                <a:ea typeface="楷体_GB2312" pitchFamily="49" charset="-122"/>
              </a:rPr>
              <a:t>具体形式</a:t>
            </a:r>
          </a:p>
        </p:txBody>
      </p:sp>
      <p:sp>
        <p:nvSpPr>
          <p:cNvPr id="45063" name="Rectangle 7"/>
          <p:cNvSpPr>
            <a:spLocks noChangeArrowheads="1"/>
          </p:cNvSpPr>
          <p:nvPr/>
        </p:nvSpPr>
        <p:spPr bwMode="auto">
          <a:xfrm>
            <a:off x="1071563" y="5021263"/>
            <a:ext cx="7424737" cy="457200"/>
          </a:xfrm>
          <a:prstGeom prst="rect">
            <a:avLst/>
          </a:prstGeom>
          <a:noFill/>
          <a:ln w="9525">
            <a:noFill/>
            <a:miter lim="800000"/>
            <a:headEnd/>
            <a:tailEnd/>
          </a:ln>
        </p:spPr>
        <p:txBody>
          <a:bodyPr>
            <a:spAutoFit/>
          </a:bodyPr>
          <a:lstStyle/>
          <a:p>
            <a:pPr marL="342900" indent="-342900">
              <a:lnSpc>
                <a:spcPct val="100000"/>
              </a:lnSpc>
              <a:spcBef>
                <a:spcPct val="50000"/>
              </a:spcBef>
              <a:buClrTx/>
              <a:buFontTx/>
              <a:buNone/>
            </a:pPr>
            <a:r>
              <a:rPr kumimoji="1" lang="zh-CN" altLang="en-US" sz="2400">
                <a:solidFill>
                  <a:schemeClr val="tx1"/>
                </a:solidFill>
                <a:latin typeface="楷体_GB2312" pitchFamily="49" charset="-122"/>
                <a:ea typeface="楷体_GB2312" pitchFamily="49" charset="-122"/>
              </a:rPr>
              <a:t>个别企业公私合营阶段</a:t>
            </a:r>
            <a:r>
              <a:rPr kumimoji="1" lang="en-US" altLang="zh-CN" sz="2400">
                <a:solidFill>
                  <a:schemeClr val="tx1"/>
                </a:solidFill>
                <a:latin typeface="Verdana" pitchFamily="34" charset="0"/>
                <a:ea typeface="楷体_GB2312" pitchFamily="49" charset="-122"/>
              </a:rPr>
              <a:t>——</a:t>
            </a:r>
            <a:r>
              <a:rPr kumimoji="1" lang="zh-CN" altLang="en-US" sz="2400">
                <a:solidFill>
                  <a:schemeClr val="tx1"/>
                </a:solidFill>
                <a:latin typeface="楷体_GB2312" pitchFamily="49" charset="-122"/>
                <a:ea typeface="楷体_GB2312" pitchFamily="49" charset="-122"/>
              </a:rPr>
              <a:t>分配利润（四马分肥）</a:t>
            </a:r>
          </a:p>
        </p:txBody>
      </p:sp>
      <p:sp>
        <p:nvSpPr>
          <p:cNvPr id="45064" name="Rectangle 8"/>
          <p:cNvSpPr>
            <a:spLocks noChangeArrowheads="1"/>
          </p:cNvSpPr>
          <p:nvPr/>
        </p:nvSpPr>
        <p:spPr bwMode="auto">
          <a:xfrm>
            <a:off x="1036638" y="5775325"/>
            <a:ext cx="4776787" cy="457200"/>
          </a:xfrm>
          <a:prstGeom prst="rect">
            <a:avLst/>
          </a:prstGeom>
          <a:noFill/>
          <a:ln w="9525">
            <a:noFill/>
            <a:miter lim="800000"/>
            <a:headEnd/>
            <a:tailEnd/>
          </a:ln>
        </p:spPr>
        <p:txBody>
          <a:bodyPr wrap="none">
            <a:spAutoFit/>
          </a:bodyPr>
          <a:lstStyle/>
          <a:p>
            <a:pPr marL="342900" indent="-342900">
              <a:lnSpc>
                <a:spcPct val="100000"/>
              </a:lnSpc>
              <a:spcBef>
                <a:spcPct val="50000"/>
              </a:spcBef>
              <a:buClrTx/>
              <a:buFontTx/>
              <a:buNone/>
            </a:pPr>
            <a:r>
              <a:rPr kumimoji="1" lang="zh-CN" altLang="en-US" sz="2400">
                <a:solidFill>
                  <a:schemeClr val="tx1"/>
                </a:solidFill>
                <a:latin typeface="楷体_GB2312" pitchFamily="49" charset="-122"/>
                <a:ea typeface="楷体_GB2312" pitchFamily="49" charset="-122"/>
              </a:rPr>
              <a:t>全行业公私合营阶段</a:t>
            </a:r>
            <a:r>
              <a:rPr kumimoji="1" lang="en-US" altLang="zh-CN" sz="2400">
                <a:solidFill>
                  <a:schemeClr val="tx1"/>
                </a:solidFill>
                <a:latin typeface="Verdana" pitchFamily="34" charset="0"/>
                <a:ea typeface="楷体_GB2312" pitchFamily="49" charset="-122"/>
              </a:rPr>
              <a:t>——</a:t>
            </a:r>
            <a:r>
              <a:rPr kumimoji="1" lang="zh-CN" altLang="en-US" sz="2400">
                <a:solidFill>
                  <a:schemeClr val="tx1"/>
                </a:solidFill>
                <a:latin typeface="楷体_GB2312" pitchFamily="49" charset="-122"/>
                <a:ea typeface="楷体_GB2312" pitchFamily="49" charset="-122"/>
              </a:rPr>
              <a:t>定息制度</a:t>
            </a:r>
          </a:p>
        </p:txBody>
      </p:sp>
      <p:sp>
        <p:nvSpPr>
          <p:cNvPr id="45065" name="AutoShape 9"/>
          <p:cNvSpPr>
            <a:spLocks/>
          </p:cNvSpPr>
          <p:nvPr/>
        </p:nvSpPr>
        <p:spPr bwMode="auto">
          <a:xfrm>
            <a:off x="830263" y="5160963"/>
            <a:ext cx="122237" cy="944562"/>
          </a:xfrm>
          <a:prstGeom prst="leftBrace">
            <a:avLst>
              <a:gd name="adj1" fmla="val 64394"/>
              <a:gd name="adj2" fmla="val 50000"/>
            </a:avLst>
          </a:prstGeom>
          <a:solidFill>
            <a:schemeClr val="bg2"/>
          </a:solidFill>
          <a:ln w="9525">
            <a:noFill/>
            <a:round/>
            <a:headEnd/>
            <a:tailEnd/>
          </a:ln>
        </p:spPr>
        <p:txBody>
          <a:bodyPr wrap="none" anchor="ctr"/>
          <a:lstStyle/>
          <a:p>
            <a:pPr marL="342900" indent="-342900" algn="ctr"/>
            <a:endParaRPr lang="zh-CN" alt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0"/>
            <a:ext cx="7776000" cy="1071546"/>
          </a:xfrm>
        </p:spPr>
        <p:txBody>
          <a:bodyPr/>
          <a:lstStyle/>
          <a:p>
            <a:pPr eaLnBrk="1" fontAlgn="auto" hangingPunct="1">
              <a:spcAft>
                <a:spcPts val="0"/>
              </a:spcAft>
              <a:defRPr/>
            </a:pPr>
            <a:r>
              <a:rPr smtClean="0">
                <a:solidFill>
                  <a:schemeClr val="accent4"/>
                </a:solidFill>
              </a:rPr>
              <a:t>工业革命</a:t>
            </a:r>
            <a:endParaRPr>
              <a:solidFill>
                <a:schemeClr val="accent4"/>
              </a:solidFill>
            </a:endParaRPr>
          </a:p>
        </p:txBody>
      </p:sp>
      <p:pic>
        <p:nvPicPr>
          <p:cNvPr id="29699" name="Picture 2" descr="http://bk.gmw.cn/uploads/201403/1395812838cFSDjpVN.jpg"/>
          <p:cNvPicPr>
            <a:picLocks noChangeAspect="1" noChangeArrowheads="1"/>
          </p:cNvPicPr>
          <p:nvPr/>
        </p:nvPicPr>
        <p:blipFill>
          <a:blip r:embed="rId2" cstate="print"/>
          <a:srcRect/>
          <a:stretch>
            <a:fillRect/>
          </a:stretch>
        </p:blipFill>
        <p:spPr bwMode="auto">
          <a:xfrm>
            <a:off x="0" y="1000125"/>
            <a:ext cx="3765550" cy="2928938"/>
          </a:xfrm>
          <a:prstGeom prst="rect">
            <a:avLst/>
          </a:prstGeom>
          <a:noFill/>
          <a:ln w="9525">
            <a:noFill/>
            <a:miter lim="800000"/>
            <a:headEnd/>
            <a:tailEnd/>
          </a:ln>
        </p:spPr>
      </p:pic>
      <p:pic>
        <p:nvPicPr>
          <p:cNvPr id="29700" name="Picture 4" descr="http://pic.baike.soso.com/p/20131212/20131212112158-2091650904.jpg"/>
          <p:cNvPicPr>
            <a:picLocks noChangeAspect="1" noChangeArrowheads="1"/>
          </p:cNvPicPr>
          <p:nvPr/>
        </p:nvPicPr>
        <p:blipFill>
          <a:blip r:embed="rId3" cstate="print"/>
          <a:srcRect/>
          <a:stretch>
            <a:fillRect/>
          </a:stretch>
        </p:blipFill>
        <p:spPr bwMode="auto">
          <a:xfrm>
            <a:off x="3686175" y="4000500"/>
            <a:ext cx="5457825" cy="2857500"/>
          </a:xfrm>
          <a:prstGeom prst="rect">
            <a:avLst/>
          </a:prstGeom>
          <a:noFill/>
          <a:ln w="9525">
            <a:noFill/>
            <a:miter lim="800000"/>
            <a:headEnd/>
            <a:tailEnd/>
          </a:ln>
        </p:spPr>
      </p:pic>
      <p:sp>
        <p:nvSpPr>
          <p:cNvPr id="29701" name="TextBox 6"/>
          <p:cNvSpPr txBox="1">
            <a:spLocks noChangeArrowheads="1"/>
          </p:cNvSpPr>
          <p:nvPr/>
        </p:nvSpPr>
        <p:spPr bwMode="auto">
          <a:xfrm>
            <a:off x="0" y="1500188"/>
            <a:ext cx="554038" cy="2500312"/>
          </a:xfrm>
          <a:prstGeom prst="rect">
            <a:avLst/>
          </a:prstGeom>
          <a:noFill/>
          <a:ln w="9525">
            <a:noFill/>
            <a:miter lim="800000"/>
            <a:headEnd/>
            <a:tailEnd/>
          </a:ln>
        </p:spPr>
        <p:txBody>
          <a:bodyPr vert="eaVert">
            <a:spAutoFit/>
          </a:bodyPr>
          <a:lstStyle/>
          <a:p>
            <a:r>
              <a:rPr lang="zh-CN" altLang="en-US" sz="2400">
                <a:solidFill>
                  <a:srgbClr val="FFFF00"/>
                </a:solidFill>
                <a:latin typeface="华文行楷" pitchFamily="2" charset="-122"/>
                <a:ea typeface="华文行楷" pitchFamily="2" charset="-122"/>
              </a:rPr>
              <a:t>珍妮纺织机</a:t>
            </a:r>
          </a:p>
        </p:txBody>
      </p:sp>
      <p:sp>
        <p:nvSpPr>
          <p:cNvPr id="29702" name="TextBox 8"/>
          <p:cNvSpPr txBox="1">
            <a:spLocks noChangeArrowheads="1"/>
          </p:cNvSpPr>
          <p:nvPr/>
        </p:nvSpPr>
        <p:spPr bwMode="auto">
          <a:xfrm>
            <a:off x="3714750" y="4000500"/>
            <a:ext cx="554038" cy="2143125"/>
          </a:xfrm>
          <a:prstGeom prst="rect">
            <a:avLst/>
          </a:prstGeom>
          <a:noFill/>
          <a:ln w="9525">
            <a:noFill/>
            <a:miter lim="800000"/>
            <a:headEnd/>
            <a:tailEnd/>
          </a:ln>
        </p:spPr>
        <p:txBody>
          <a:bodyPr vert="eaVert">
            <a:spAutoFit/>
          </a:bodyPr>
          <a:lstStyle/>
          <a:p>
            <a:r>
              <a:rPr lang="zh-CN" altLang="en-US" sz="2400">
                <a:latin typeface="华文行楷" pitchFamily="2" charset="-122"/>
                <a:ea typeface="华文行楷" pitchFamily="2" charset="-122"/>
              </a:rPr>
              <a:t>瓦特与蒸汽机</a:t>
            </a:r>
          </a:p>
        </p:txBody>
      </p:sp>
      <p:sp>
        <p:nvSpPr>
          <p:cNvPr id="10" name="TextBox 9"/>
          <p:cNvSpPr txBox="1">
            <a:spLocks noChangeArrowheads="1"/>
          </p:cNvSpPr>
          <p:nvPr/>
        </p:nvSpPr>
        <p:spPr bwMode="auto">
          <a:xfrm>
            <a:off x="4143375" y="1285875"/>
            <a:ext cx="5000625" cy="2062163"/>
          </a:xfrm>
          <a:prstGeom prst="rect">
            <a:avLst/>
          </a:prstGeom>
          <a:noFill/>
          <a:ln w="9525">
            <a:noFill/>
            <a:miter lim="800000"/>
            <a:headEnd/>
            <a:tailEnd/>
          </a:ln>
        </p:spPr>
        <p:txBody>
          <a:bodyPr>
            <a:spAutoFit/>
          </a:bodyPr>
          <a:lstStyle/>
          <a:p>
            <a:r>
              <a:rPr lang="en-US" altLang="zh-CN" sz="3200">
                <a:latin typeface="华文楷体" pitchFamily="2" charset="-122"/>
                <a:ea typeface="华文楷体" pitchFamily="2" charset="-122"/>
              </a:rPr>
              <a:t>18</a:t>
            </a:r>
            <a:r>
              <a:rPr lang="zh-CN" altLang="en-US" sz="3200">
                <a:latin typeface="华文楷体" pitchFamily="2" charset="-122"/>
                <a:ea typeface="华文楷体" pitchFamily="2" charset="-122"/>
              </a:rPr>
              <a:t>世纪后半期，以蒸汽机的使用为标志，英国工业革命蓬勃兴起，并迅速波及其它西欧国家。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normAutofit fontScale="90000"/>
          </a:bodyPr>
          <a:lstStyle/>
          <a:p>
            <a:pPr eaLnBrk="1" hangingPunct="1"/>
            <a:r>
              <a:rPr lang="zh-CN" altLang="en-US" smtClean="0">
                <a:solidFill>
                  <a:srgbClr val="0000FF"/>
                </a:solidFill>
                <a:ea typeface="宋体" charset="-122"/>
              </a:rPr>
              <a:t/>
            </a:r>
            <a:br>
              <a:rPr lang="zh-CN" altLang="en-US" smtClean="0">
                <a:solidFill>
                  <a:srgbClr val="0000FF"/>
                </a:solidFill>
                <a:ea typeface="宋体" charset="-122"/>
              </a:rPr>
            </a:br>
            <a:endParaRPr lang="zh-CN" altLang="en-US" smtClean="0">
              <a:solidFill>
                <a:srgbClr val="0000FF"/>
              </a:solidFill>
              <a:ea typeface="宋体" charset="-122"/>
            </a:endParaRPr>
          </a:p>
        </p:txBody>
      </p:sp>
      <p:graphicFrame>
        <p:nvGraphicFramePr>
          <p:cNvPr id="188419" name="Object 3"/>
          <p:cNvGraphicFramePr>
            <a:graphicFrameLocks noChangeAspect="1"/>
          </p:cNvGraphicFramePr>
          <p:nvPr/>
        </p:nvGraphicFramePr>
        <p:xfrm>
          <a:off x="1043608" y="2708920"/>
          <a:ext cx="6705600" cy="2773362"/>
        </p:xfrm>
        <a:graphic>
          <a:graphicData uri="http://schemas.openxmlformats.org/presentationml/2006/ole">
            <p:oleObj spid="_x0000_s3074" name="Chart" r:id="rId3" imgW="10839354" imgH="4057560" progId="MSGraph.Chart.8">
              <p:embed followColorScheme="full"/>
            </p:oleObj>
          </a:graphicData>
        </a:graphic>
      </p:graphicFrame>
      <p:sp>
        <p:nvSpPr>
          <p:cNvPr id="188420" name="Text Box 4"/>
          <p:cNvSpPr txBox="1">
            <a:spLocks noChangeArrowheads="1"/>
          </p:cNvSpPr>
          <p:nvPr/>
        </p:nvSpPr>
        <p:spPr bwMode="auto">
          <a:xfrm>
            <a:off x="5940152" y="1700808"/>
            <a:ext cx="2209800" cy="1190625"/>
          </a:xfrm>
          <a:prstGeom prst="rect">
            <a:avLst/>
          </a:prstGeom>
          <a:noFill/>
          <a:ln w="9525">
            <a:noFill/>
            <a:miter lim="800000"/>
            <a:headEnd/>
            <a:tailEnd/>
          </a:ln>
        </p:spPr>
        <p:txBody>
          <a:bodyPr>
            <a:spAutoFit/>
          </a:bodyPr>
          <a:lstStyle/>
          <a:p>
            <a:pPr algn="ctr">
              <a:lnSpc>
                <a:spcPct val="100000"/>
              </a:lnSpc>
              <a:spcBef>
                <a:spcPct val="50000"/>
              </a:spcBef>
              <a:buClrTx/>
              <a:buFontTx/>
              <a:buNone/>
            </a:pPr>
            <a:r>
              <a:rPr kumimoji="1" lang="zh-CN" altLang="en-US" sz="3600" dirty="0">
                <a:solidFill>
                  <a:srgbClr val="92D050"/>
                </a:solidFill>
                <a:latin typeface="Times New Roman" pitchFamily="18" charset="0"/>
                <a:ea typeface="楷体_GB2312" pitchFamily="49" charset="-122"/>
              </a:rPr>
              <a:t>国家税收</a:t>
            </a:r>
            <a:r>
              <a:rPr kumimoji="1" lang="en-US" altLang="zh-CN" sz="3600" dirty="0">
                <a:solidFill>
                  <a:srgbClr val="92D050"/>
                </a:solidFill>
                <a:latin typeface="Times New Roman" pitchFamily="18" charset="0"/>
                <a:ea typeface="楷体_GB2312" pitchFamily="49" charset="-122"/>
              </a:rPr>
              <a:t>34.5%</a:t>
            </a:r>
          </a:p>
        </p:txBody>
      </p:sp>
      <p:sp>
        <p:nvSpPr>
          <p:cNvPr id="188421" name="Text Box 5"/>
          <p:cNvSpPr txBox="1">
            <a:spLocks noChangeArrowheads="1"/>
          </p:cNvSpPr>
          <p:nvPr/>
        </p:nvSpPr>
        <p:spPr bwMode="auto">
          <a:xfrm>
            <a:off x="4495800" y="3990975"/>
            <a:ext cx="2057400" cy="1190625"/>
          </a:xfrm>
          <a:prstGeom prst="rect">
            <a:avLst/>
          </a:prstGeom>
          <a:noFill/>
          <a:ln w="9525">
            <a:noFill/>
            <a:miter lim="800000"/>
            <a:headEnd/>
            <a:tailEnd/>
          </a:ln>
        </p:spPr>
        <p:txBody>
          <a:bodyPr>
            <a:spAutoFit/>
          </a:bodyPr>
          <a:lstStyle/>
          <a:p>
            <a:pPr algn="ctr">
              <a:lnSpc>
                <a:spcPct val="100000"/>
              </a:lnSpc>
              <a:spcBef>
                <a:spcPct val="50000"/>
              </a:spcBef>
              <a:buClrTx/>
              <a:buFontTx/>
              <a:buNone/>
            </a:pPr>
            <a:r>
              <a:rPr kumimoji="1" lang="zh-CN" altLang="en-US" sz="3600" dirty="0">
                <a:solidFill>
                  <a:srgbClr val="FFC000"/>
                </a:solidFill>
                <a:latin typeface="Times New Roman" pitchFamily="18" charset="0"/>
                <a:ea typeface="楷体_GB2312" pitchFamily="49" charset="-122"/>
              </a:rPr>
              <a:t>职工福利</a:t>
            </a:r>
            <a:r>
              <a:rPr kumimoji="1" lang="en-US" altLang="zh-CN" sz="3600" dirty="0">
                <a:solidFill>
                  <a:srgbClr val="FFC000"/>
                </a:solidFill>
                <a:latin typeface="Times New Roman" pitchFamily="18" charset="0"/>
                <a:ea typeface="楷体_GB2312" pitchFamily="49" charset="-122"/>
              </a:rPr>
              <a:t>15%</a:t>
            </a:r>
          </a:p>
        </p:txBody>
      </p:sp>
      <p:sp>
        <p:nvSpPr>
          <p:cNvPr id="188422" name="Text Box 6"/>
          <p:cNvSpPr txBox="1">
            <a:spLocks noChangeArrowheads="1"/>
          </p:cNvSpPr>
          <p:nvPr/>
        </p:nvSpPr>
        <p:spPr bwMode="auto">
          <a:xfrm>
            <a:off x="1855788" y="3838575"/>
            <a:ext cx="2411412" cy="1190625"/>
          </a:xfrm>
          <a:prstGeom prst="rect">
            <a:avLst/>
          </a:prstGeom>
          <a:noFill/>
          <a:ln w="9525">
            <a:noFill/>
            <a:miter lim="800000"/>
            <a:headEnd/>
            <a:tailEnd/>
          </a:ln>
        </p:spPr>
        <p:txBody>
          <a:bodyPr>
            <a:spAutoFit/>
          </a:bodyPr>
          <a:lstStyle/>
          <a:p>
            <a:pPr algn="ctr">
              <a:lnSpc>
                <a:spcPct val="100000"/>
              </a:lnSpc>
              <a:spcBef>
                <a:spcPct val="50000"/>
              </a:spcBef>
              <a:buClrTx/>
              <a:buFontTx/>
              <a:buNone/>
            </a:pPr>
            <a:r>
              <a:rPr kumimoji="1" lang="zh-CN" altLang="en-US" sz="3600" dirty="0">
                <a:solidFill>
                  <a:srgbClr val="FF0000"/>
                </a:solidFill>
                <a:latin typeface="Times New Roman" pitchFamily="18" charset="0"/>
                <a:ea typeface="楷体_GB2312" pitchFamily="49" charset="-122"/>
              </a:rPr>
              <a:t>企业公积金</a:t>
            </a:r>
            <a:r>
              <a:rPr kumimoji="1" lang="en-US" altLang="zh-CN" sz="3600" dirty="0">
                <a:solidFill>
                  <a:srgbClr val="FF0000"/>
                </a:solidFill>
                <a:latin typeface="Times New Roman" pitchFamily="18" charset="0"/>
                <a:ea typeface="楷体_GB2312" pitchFamily="49" charset="-122"/>
              </a:rPr>
              <a:t>30%</a:t>
            </a:r>
          </a:p>
        </p:txBody>
      </p:sp>
      <p:sp>
        <p:nvSpPr>
          <p:cNvPr id="188423" name="Text Box 7"/>
          <p:cNvSpPr txBox="1">
            <a:spLocks noChangeArrowheads="1"/>
          </p:cNvSpPr>
          <p:nvPr/>
        </p:nvSpPr>
        <p:spPr bwMode="auto">
          <a:xfrm>
            <a:off x="1907704" y="1772816"/>
            <a:ext cx="2590800" cy="1190625"/>
          </a:xfrm>
          <a:prstGeom prst="rect">
            <a:avLst/>
          </a:prstGeom>
          <a:noFill/>
          <a:ln w="9525">
            <a:noFill/>
            <a:miter lim="800000"/>
            <a:headEnd/>
            <a:tailEnd/>
          </a:ln>
        </p:spPr>
        <p:txBody>
          <a:bodyPr>
            <a:spAutoFit/>
          </a:bodyPr>
          <a:lstStyle/>
          <a:p>
            <a:pPr algn="ctr">
              <a:lnSpc>
                <a:spcPct val="100000"/>
              </a:lnSpc>
              <a:spcBef>
                <a:spcPct val="50000"/>
              </a:spcBef>
              <a:buClrTx/>
              <a:buFontTx/>
              <a:buNone/>
            </a:pPr>
            <a:r>
              <a:rPr kumimoji="1" lang="zh-CN" altLang="en-US" sz="3600" dirty="0">
                <a:solidFill>
                  <a:srgbClr val="FFFF00"/>
                </a:solidFill>
                <a:latin typeface="Times New Roman" pitchFamily="18" charset="0"/>
                <a:ea typeface="楷体_GB2312" pitchFamily="49" charset="-122"/>
              </a:rPr>
              <a:t>资本家红利</a:t>
            </a:r>
            <a:r>
              <a:rPr kumimoji="1" lang="en-US" altLang="zh-CN" sz="3600" dirty="0">
                <a:solidFill>
                  <a:srgbClr val="FFFF00"/>
                </a:solidFill>
                <a:latin typeface="Times New Roman" pitchFamily="18" charset="0"/>
                <a:ea typeface="楷体_GB2312" pitchFamily="49" charset="-122"/>
              </a:rPr>
              <a:t>20.5%</a:t>
            </a:r>
          </a:p>
        </p:txBody>
      </p:sp>
      <p:sp>
        <p:nvSpPr>
          <p:cNvPr id="29704" name="Text Box 8"/>
          <p:cNvSpPr txBox="1">
            <a:spLocks noChangeArrowheads="1"/>
          </p:cNvSpPr>
          <p:nvPr/>
        </p:nvSpPr>
        <p:spPr bwMode="auto">
          <a:xfrm>
            <a:off x="728663" y="996950"/>
            <a:ext cx="2514600" cy="711200"/>
          </a:xfrm>
          <a:prstGeom prst="rect">
            <a:avLst/>
          </a:prstGeom>
          <a:solidFill>
            <a:schemeClr val="bg2"/>
          </a:solidFill>
          <a:ln w="9525">
            <a:solidFill>
              <a:schemeClr val="accent1"/>
            </a:solidFill>
            <a:miter lim="800000"/>
            <a:headEnd/>
            <a:tailEnd/>
          </a:ln>
          <a:effectLst>
            <a:outerShdw dist="17961" dir="2700000" algn="ctr" rotWithShape="0">
              <a:schemeClr val="tx2"/>
            </a:outerShdw>
          </a:effectLst>
        </p:spPr>
        <p:txBody>
          <a:bodyPr>
            <a:spAutoFit/>
          </a:bodyPr>
          <a:lstStyle/>
          <a:p>
            <a:pPr algn="ctr">
              <a:lnSpc>
                <a:spcPct val="100000"/>
              </a:lnSpc>
              <a:spcBef>
                <a:spcPct val="0"/>
              </a:spcBef>
              <a:buClrTx/>
              <a:buFontTx/>
              <a:buNone/>
              <a:defRPr/>
            </a:pPr>
            <a:r>
              <a:rPr kumimoji="1" lang="zh-CN" altLang="en-US" sz="4000" dirty="0">
                <a:solidFill>
                  <a:srgbClr val="FFFF00"/>
                </a:solidFill>
                <a:latin typeface="Times New Roman" pitchFamily="18" charset="0"/>
                <a:ea typeface="华文细黑" pitchFamily="2" charset="-122"/>
              </a:rPr>
              <a:t>四马分肥</a:t>
            </a:r>
          </a:p>
        </p:txBody>
      </p:sp>
      <p:grpSp>
        <p:nvGrpSpPr>
          <p:cNvPr id="2" name="Group 9"/>
          <p:cNvGrpSpPr>
            <a:grpSpLocks/>
          </p:cNvGrpSpPr>
          <p:nvPr/>
        </p:nvGrpSpPr>
        <p:grpSpPr bwMode="auto">
          <a:xfrm>
            <a:off x="0" y="5895975"/>
            <a:ext cx="9144000" cy="152400"/>
            <a:chOff x="0" y="2832"/>
            <a:chExt cx="5760" cy="96"/>
          </a:xfrm>
        </p:grpSpPr>
        <p:sp>
          <p:nvSpPr>
            <p:cNvPr id="3087" name="Line 10"/>
            <p:cNvSpPr>
              <a:spLocks noChangeShapeType="1"/>
            </p:cNvSpPr>
            <p:nvPr/>
          </p:nvSpPr>
          <p:spPr bwMode="auto">
            <a:xfrm>
              <a:off x="0" y="2832"/>
              <a:ext cx="5760" cy="0"/>
            </a:xfrm>
            <a:prstGeom prst="line">
              <a:avLst/>
            </a:prstGeom>
            <a:noFill/>
            <a:ln w="38100">
              <a:solidFill>
                <a:schemeClr val="accent1"/>
              </a:solidFill>
              <a:round/>
              <a:headEnd/>
              <a:tailEnd/>
            </a:ln>
          </p:spPr>
          <p:txBody>
            <a:bodyPr/>
            <a:lstStyle/>
            <a:p>
              <a:endParaRPr lang="zh-CN" altLang="en-US"/>
            </a:p>
          </p:txBody>
        </p:sp>
        <p:sp>
          <p:nvSpPr>
            <p:cNvPr id="3088" name="Line 11"/>
            <p:cNvSpPr>
              <a:spLocks noChangeShapeType="1"/>
            </p:cNvSpPr>
            <p:nvPr/>
          </p:nvSpPr>
          <p:spPr bwMode="auto">
            <a:xfrm>
              <a:off x="0" y="2928"/>
              <a:ext cx="5760" cy="0"/>
            </a:xfrm>
            <a:prstGeom prst="line">
              <a:avLst/>
            </a:prstGeom>
            <a:noFill/>
            <a:ln w="38100">
              <a:solidFill>
                <a:schemeClr val="accent1"/>
              </a:solidFill>
              <a:round/>
              <a:headEnd/>
              <a:tailEnd/>
            </a:ln>
          </p:spPr>
          <p:txBody>
            <a:bodyPr/>
            <a:lstStyle/>
            <a:p>
              <a:endParaRPr lang="zh-CN" altLang="en-US"/>
            </a:p>
          </p:txBody>
        </p:sp>
      </p:grpSp>
      <p:grpSp>
        <p:nvGrpSpPr>
          <p:cNvPr id="3" name="Group 12"/>
          <p:cNvGrpSpPr>
            <a:grpSpLocks/>
          </p:cNvGrpSpPr>
          <p:nvPr/>
        </p:nvGrpSpPr>
        <p:grpSpPr bwMode="auto">
          <a:xfrm>
            <a:off x="990600" y="5591175"/>
            <a:ext cx="7391400" cy="1066800"/>
            <a:chOff x="624" y="2736"/>
            <a:chExt cx="4656" cy="672"/>
          </a:xfrm>
        </p:grpSpPr>
        <p:sp>
          <p:nvSpPr>
            <p:cNvPr id="3083" name="Oval 13"/>
            <p:cNvSpPr>
              <a:spLocks noChangeArrowheads="1"/>
            </p:cNvSpPr>
            <p:nvPr/>
          </p:nvSpPr>
          <p:spPr bwMode="auto">
            <a:xfrm>
              <a:off x="624" y="2880"/>
              <a:ext cx="480" cy="480"/>
            </a:xfrm>
            <a:prstGeom prst="ellipse">
              <a:avLst/>
            </a:prstGeom>
            <a:noFill/>
            <a:ln w="28575">
              <a:solidFill>
                <a:srgbClr val="FF00FF"/>
              </a:solidFill>
              <a:round/>
              <a:headEnd/>
              <a:tailEnd/>
            </a:ln>
          </p:spPr>
          <p:txBody>
            <a:bodyPr wrap="none" anchor="ctr"/>
            <a:lstStyle/>
            <a:p>
              <a:endParaRPr lang="zh-CN" altLang="en-US"/>
            </a:p>
          </p:txBody>
        </p:sp>
        <p:sp>
          <p:nvSpPr>
            <p:cNvPr id="3084" name="Oval 14"/>
            <p:cNvSpPr>
              <a:spLocks noChangeArrowheads="1"/>
            </p:cNvSpPr>
            <p:nvPr/>
          </p:nvSpPr>
          <p:spPr bwMode="auto">
            <a:xfrm>
              <a:off x="1920" y="2832"/>
              <a:ext cx="528" cy="480"/>
            </a:xfrm>
            <a:prstGeom prst="ellipse">
              <a:avLst/>
            </a:prstGeom>
            <a:noFill/>
            <a:ln w="28575">
              <a:solidFill>
                <a:srgbClr val="00FF00"/>
              </a:solidFill>
              <a:round/>
              <a:headEnd/>
              <a:tailEnd/>
            </a:ln>
          </p:spPr>
          <p:txBody>
            <a:bodyPr wrap="none" anchor="ctr"/>
            <a:lstStyle/>
            <a:p>
              <a:endParaRPr lang="zh-CN" altLang="en-US"/>
            </a:p>
          </p:txBody>
        </p:sp>
        <p:sp>
          <p:nvSpPr>
            <p:cNvPr id="3085" name="Oval 15"/>
            <p:cNvSpPr>
              <a:spLocks noChangeArrowheads="1"/>
            </p:cNvSpPr>
            <p:nvPr/>
          </p:nvSpPr>
          <p:spPr bwMode="auto">
            <a:xfrm>
              <a:off x="3408" y="2736"/>
              <a:ext cx="528" cy="480"/>
            </a:xfrm>
            <a:prstGeom prst="ellipse">
              <a:avLst/>
            </a:prstGeom>
            <a:noFill/>
            <a:ln w="28575">
              <a:solidFill>
                <a:srgbClr val="FF3300"/>
              </a:solidFill>
              <a:round/>
              <a:headEnd/>
              <a:tailEnd/>
            </a:ln>
          </p:spPr>
          <p:txBody>
            <a:bodyPr wrap="none" anchor="ctr"/>
            <a:lstStyle/>
            <a:p>
              <a:endParaRPr lang="zh-CN" altLang="en-US"/>
            </a:p>
          </p:txBody>
        </p:sp>
        <p:sp>
          <p:nvSpPr>
            <p:cNvPr id="3086" name="Oval 16"/>
            <p:cNvSpPr>
              <a:spLocks noChangeArrowheads="1"/>
            </p:cNvSpPr>
            <p:nvPr/>
          </p:nvSpPr>
          <p:spPr bwMode="auto">
            <a:xfrm>
              <a:off x="4752" y="2928"/>
              <a:ext cx="528" cy="480"/>
            </a:xfrm>
            <a:prstGeom prst="ellipse">
              <a:avLst/>
            </a:prstGeom>
            <a:noFill/>
            <a:ln w="28575">
              <a:solidFill>
                <a:srgbClr val="FFFF00"/>
              </a:solidFill>
              <a:round/>
              <a:headEnd/>
              <a:tailEnd/>
            </a:ln>
          </p:spPr>
          <p:txBody>
            <a:bodyPr wrap="none" anchor="ct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419"/>
                                        </p:tgtEl>
                                        <p:attrNameLst>
                                          <p:attrName>style.visibility</p:attrName>
                                        </p:attrNameLst>
                                      </p:cBhvr>
                                      <p:to>
                                        <p:strVal val="visible"/>
                                      </p:to>
                                    </p:set>
                                    <p:anim calcmode="lin" valueType="num">
                                      <p:cBhvr additive="base">
                                        <p:cTn id="7" dur="500" fill="hold"/>
                                        <p:tgtEl>
                                          <p:spTgt spid="188419"/>
                                        </p:tgtEl>
                                        <p:attrNameLst>
                                          <p:attrName>ppt_x</p:attrName>
                                        </p:attrNameLst>
                                      </p:cBhvr>
                                      <p:tavLst>
                                        <p:tav tm="0">
                                          <p:val>
                                            <p:strVal val="#ppt_x"/>
                                          </p:val>
                                        </p:tav>
                                        <p:tav tm="100000">
                                          <p:val>
                                            <p:strVal val="#ppt_x"/>
                                          </p:val>
                                        </p:tav>
                                      </p:tavLst>
                                    </p:anim>
                                    <p:anim calcmode="lin" valueType="num">
                                      <p:cBhvr additive="base">
                                        <p:cTn id="8" dur="500" fill="hold"/>
                                        <p:tgtEl>
                                          <p:spTgt spid="1884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8420"/>
                                        </p:tgtEl>
                                        <p:attrNameLst>
                                          <p:attrName>style.visibility</p:attrName>
                                        </p:attrNameLst>
                                      </p:cBhvr>
                                      <p:to>
                                        <p:strVal val="visible"/>
                                      </p:to>
                                    </p:set>
                                    <p:anim calcmode="lin" valueType="num">
                                      <p:cBhvr additive="base">
                                        <p:cTn id="13" dur="500" fill="hold"/>
                                        <p:tgtEl>
                                          <p:spTgt spid="188420"/>
                                        </p:tgtEl>
                                        <p:attrNameLst>
                                          <p:attrName>ppt_x</p:attrName>
                                        </p:attrNameLst>
                                      </p:cBhvr>
                                      <p:tavLst>
                                        <p:tav tm="0">
                                          <p:val>
                                            <p:strVal val="1+#ppt_w/2"/>
                                          </p:val>
                                        </p:tav>
                                        <p:tav tm="100000">
                                          <p:val>
                                            <p:strVal val="#ppt_x"/>
                                          </p:val>
                                        </p:tav>
                                      </p:tavLst>
                                    </p:anim>
                                    <p:anim calcmode="lin" valueType="num">
                                      <p:cBhvr additive="base">
                                        <p:cTn id="14" dur="500" fill="hold"/>
                                        <p:tgtEl>
                                          <p:spTgt spid="1884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8421"/>
                                        </p:tgtEl>
                                        <p:attrNameLst>
                                          <p:attrName>style.visibility</p:attrName>
                                        </p:attrNameLst>
                                      </p:cBhvr>
                                      <p:to>
                                        <p:strVal val="visible"/>
                                      </p:to>
                                    </p:set>
                                    <p:anim calcmode="lin" valueType="num">
                                      <p:cBhvr additive="base">
                                        <p:cTn id="19" dur="500" fill="hold"/>
                                        <p:tgtEl>
                                          <p:spTgt spid="188421"/>
                                        </p:tgtEl>
                                        <p:attrNameLst>
                                          <p:attrName>ppt_x</p:attrName>
                                        </p:attrNameLst>
                                      </p:cBhvr>
                                      <p:tavLst>
                                        <p:tav tm="0">
                                          <p:val>
                                            <p:strVal val="1+#ppt_w/2"/>
                                          </p:val>
                                        </p:tav>
                                        <p:tav tm="100000">
                                          <p:val>
                                            <p:strVal val="#ppt_x"/>
                                          </p:val>
                                        </p:tav>
                                      </p:tavLst>
                                    </p:anim>
                                    <p:anim calcmode="lin" valueType="num">
                                      <p:cBhvr additive="base">
                                        <p:cTn id="20" dur="500" fill="hold"/>
                                        <p:tgtEl>
                                          <p:spTgt spid="18842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8422"/>
                                        </p:tgtEl>
                                        <p:attrNameLst>
                                          <p:attrName>style.visibility</p:attrName>
                                        </p:attrNameLst>
                                      </p:cBhvr>
                                      <p:to>
                                        <p:strVal val="visible"/>
                                      </p:to>
                                    </p:set>
                                    <p:anim calcmode="lin" valueType="num">
                                      <p:cBhvr additive="base">
                                        <p:cTn id="25" dur="500" fill="hold"/>
                                        <p:tgtEl>
                                          <p:spTgt spid="188422"/>
                                        </p:tgtEl>
                                        <p:attrNameLst>
                                          <p:attrName>ppt_x</p:attrName>
                                        </p:attrNameLst>
                                      </p:cBhvr>
                                      <p:tavLst>
                                        <p:tav tm="0">
                                          <p:val>
                                            <p:strVal val="0-#ppt_w/2"/>
                                          </p:val>
                                        </p:tav>
                                        <p:tav tm="100000">
                                          <p:val>
                                            <p:strVal val="#ppt_x"/>
                                          </p:val>
                                        </p:tav>
                                      </p:tavLst>
                                    </p:anim>
                                    <p:anim calcmode="lin" valueType="num">
                                      <p:cBhvr additive="base">
                                        <p:cTn id="26" dur="500" fill="hold"/>
                                        <p:tgtEl>
                                          <p:spTgt spid="18842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8423"/>
                                        </p:tgtEl>
                                        <p:attrNameLst>
                                          <p:attrName>style.visibility</p:attrName>
                                        </p:attrNameLst>
                                      </p:cBhvr>
                                      <p:to>
                                        <p:strVal val="visible"/>
                                      </p:to>
                                    </p:set>
                                    <p:anim calcmode="lin" valueType="num">
                                      <p:cBhvr additive="base">
                                        <p:cTn id="31" dur="500" fill="hold"/>
                                        <p:tgtEl>
                                          <p:spTgt spid="188423"/>
                                        </p:tgtEl>
                                        <p:attrNameLst>
                                          <p:attrName>ppt_x</p:attrName>
                                        </p:attrNameLst>
                                      </p:cBhvr>
                                      <p:tavLst>
                                        <p:tav tm="0">
                                          <p:val>
                                            <p:strVal val="0-#ppt_w/2"/>
                                          </p:val>
                                        </p:tav>
                                        <p:tav tm="100000">
                                          <p:val>
                                            <p:strVal val="#ppt_x"/>
                                          </p:val>
                                        </p:tav>
                                      </p:tavLst>
                                    </p:anim>
                                    <p:anim calcmode="lin" valueType="num">
                                      <p:cBhvr additive="base">
                                        <p:cTn id="32" dur="500" fill="hold"/>
                                        <p:tgtEl>
                                          <p:spTgt spid="1884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88419" grpId="0"/>
      <p:bldP spid="188420" grpId="0" autoUpdateAnimBg="0"/>
      <p:bldP spid="188421" grpId="0" autoUpdateAnimBg="0"/>
      <p:bldP spid="188422" grpId="0" autoUpdateAnimBg="0"/>
      <p:bldP spid="188423"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631825" y="969963"/>
            <a:ext cx="2514600" cy="711200"/>
          </a:xfrm>
          <a:prstGeom prst="rect">
            <a:avLst/>
          </a:prstGeom>
          <a:solidFill>
            <a:schemeClr val="bg2"/>
          </a:solidFill>
          <a:ln w="9525">
            <a:solidFill>
              <a:schemeClr val="bg2"/>
            </a:solidFill>
            <a:miter lim="800000"/>
            <a:headEnd/>
            <a:tailEnd/>
          </a:ln>
        </p:spPr>
        <p:txBody>
          <a:bodyPr>
            <a:spAutoFit/>
          </a:bodyPr>
          <a:lstStyle/>
          <a:p>
            <a:pPr eaLnBrk="0" hangingPunct="0">
              <a:lnSpc>
                <a:spcPct val="100000"/>
              </a:lnSpc>
              <a:spcBef>
                <a:spcPct val="50000"/>
              </a:spcBef>
              <a:buClrTx/>
              <a:buFontTx/>
              <a:buNone/>
            </a:pPr>
            <a:r>
              <a:rPr kumimoji="1" lang="zh-CN" altLang="en-US" sz="4000" dirty="0">
                <a:solidFill>
                  <a:srgbClr val="CC0000"/>
                </a:solidFill>
                <a:latin typeface="Times New Roman" pitchFamily="18" charset="0"/>
                <a:ea typeface="楷体_GB2312" pitchFamily="49" charset="-122"/>
              </a:rPr>
              <a:t>定息制度</a:t>
            </a:r>
          </a:p>
        </p:txBody>
      </p:sp>
      <p:sp>
        <p:nvSpPr>
          <p:cNvPr id="46083" name="Text Box 4"/>
          <p:cNvSpPr txBox="1">
            <a:spLocks noChangeArrowheads="1"/>
          </p:cNvSpPr>
          <p:nvPr/>
        </p:nvSpPr>
        <p:spPr bwMode="auto">
          <a:xfrm>
            <a:off x="304800" y="2359025"/>
            <a:ext cx="8382000" cy="1433513"/>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3200" dirty="0">
                <a:solidFill>
                  <a:schemeClr val="tx1"/>
                </a:solidFill>
                <a:latin typeface="华文细黑" pitchFamily="2" charset="-122"/>
                <a:ea typeface="华文细黑" pitchFamily="2" charset="-122"/>
              </a:rPr>
              <a:t>    </a:t>
            </a:r>
            <a:r>
              <a:rPr kumimoji="1" lang="zh-CN" altLang="en-US" sz="2800" dirty="0"/>
              <a:t>在分红问题上，国家对私股实行支付固定股息制度，资本家按照合营时的私股份额每年领取固定息率</a:t>
            </a:r>
            <a:r>
              <a:rPr kumimoji="1" lang="en-US" altLang="zh-CN" sz="2800" dirty="0"/>
              <a:t>5%</a:t>
            </a:r>
            <a:r>
              <a:rPr kumimoji="1" lang="zh-CN" altLang="en-US" sz="2800" dirty="0"/>
              <a:t>的“定息”。</a:t>
            </a:r>
          </a:p>
        </p:txBody>
      </p:sp>
      <p:sp>
        <p:nvSpPr>
          <p:cNvPr id="46084" name="Text Box 5"/>
          <p:cNvSpPr txBox="1">
            <a:spLocks noChangeArrowheads="1"/>
          </p:cNvSpPr>
          <p:nvPr/>
        </p:nvSpPr>
        <p:spPr bwMode="auto">
          <a:xfrm>
            <a:off x="304800" y="4035425"/>
            <a:ext cx="8305800" cy="1446550"/>
          </a:xfrm>
          <a:prstGeom prst="rect">
            <a:avLst/>
          </a:prstGeom>
          <a:noFill/>
          <a:ln w="9525">
            <a:noFill/>
            <a:miter lim="800000"/>
            <a:headEnd/>
            <a:tailEnd/>
          </a:ln>
        </p:spPr>
        <p:txBody>
          <a:bodyPr>
            <a:spAutoFit/>
          </a:bodyPr>
          <a:lstStyle/>
          <a:p>
            <a:pPr eaLnBrk="0" hangingPunct="0">
              <a:lnSpc>
                <a:spcPct val="100000"/>
              </a:lnSpc>
              <a:spcBef>
                <a:spcPct val="50000"/>
              </a:spcBef>
              <a:buClrTx/>
              <a:buFontTx/>
              <a:buNone/>
            </a:pPr>
            <a:r>
              <a:rPr kumimoji="1" lang="zh-CN" altLang="en-US" sz="3200" dirty="0">
                <a:solidFill>
                  <a:schemeClr val="tx1"/>
                </a:solidFill>
                <a:latin typeface="华文细黑" pitchFamily="2" charset="-122"/>
                <a:ea typeface="华文细黑" pitchFamily="2" charset="-122"/>
              </a:rPr>
              <a:t>    </a:t>
            </a:r>
            <a:r>
              <a:rPr kumimoji="1" lang="zh-CN" altLang="en-US" sz="2800" dirty="0"/>
              <a:t>私股共</a:t>
            </a:r>
            <a:r>
              <a:rPr kumimoji="1" lang="en-US" altLang="zh-CN" sz="2800" dirty="0"/>
              <a:t>24</a:t>
            </a:r>
            <a:r>
              <a:rPr kumimoji="1" lang="zh-CN" altLang="en-US" sz="2800" dirty="0"/>
              <a:t>亿元，从</a:t>
            </a:r>
            <a:r>
              <a:rPr kumimoji="1" lang="en-US" altLang="zh-CN" sz="2800" dirty="0"/>
              <a:t>1956</a:t>
            </a:r>
            <a:r>
              <a:rPr kumimoji="1" lang="zh-CN" altLang="en-US" sz="2800" dirty="0"/>
              <a:t>年起，国家每年支付</a:t>
            </a:r>
            <a:r>
              <a:rPr kumimoji="1" lang="en-US" altLang="zh-CN" sz="2800" dirty="0"/>
              <a:t>5%</a:t>
            </a:r>
            <a:r>
              <a:rPr kumimoji="1" lang="zh-CN" altLang="en-US" sz="2800" dirty="0"/>
              <a:t>的定息，支付期限</a:t>
            </a:r>
            <a:r>
              <a:rPr kumimoji="1" lang="en-US" altLang="zh-CN" sz="2800" dirty="0"/>
              <a:t>10</a:t>
            </a:r>
            <a:r>
              <a:rPr kumimoji="1" lang="zh-CN" altLang="en-US" sz="2800" dirty="0"/>
              <a:t>年。到</a:t>
            </a:r>
            <a:r>
              <a:rPr kumimoji="1" lang="en-US" altLang="zh-CN" sz="2800" dirty="0"/>
              <a:t>1966</a:t>
            </a:r>
            <a:r>
              <a:rPr kumimoji="1" lang="zh-CN" altLang="en-US" sz="2800" dirty="0"/>
              <a:t>年国家共支付</a:t>
            </a:r>
            <a:r>
              <a:rPr kumimoji="1" lang="en-US" altLang="zh-CN" sz="2800" dirty="0"/>
              <a:t>32.5</a:t>
            </a:r>
            <a:r>
              <a:rPr kumimoji="1" lang="zh-CN" altLang="en-US" sz="2800" dirty="0"/>
              <a:t>亿元。</a:t>
            </a:r>
          </a:p>
        </p:txBody>
      </p:sp>
      <p:grpSp>
        <p:nvGrpSpPr>
          <p:cNvPr id="2" name="Group 6"/>
          <p:cNvGrpSpPr>
            <a:grpSpLocks/>
          </p:cNvGrpSpPr>
          <p:nvPr/>
        </p:nvGrpSpPr>
        <p:grpSpPr bwMode="auto">
          <a:xfrm>
            <a:off x="0" y="6016625"/>
            <a:ext cx="9144000" cy="152400"/>
            <a:chOff x="0" y="2832"/>
            <a:chExt cx="5760" cy="96"/>
          </a:xfrm>
        </p:grpSpPr>
        <p:sp>
          <p:nvSpPr>
            <p:cNvPr id="46091" name="Line 7"/>
            <p:cNvSpPr>
              <a:spLocks noChangeShapeType="1"/>
            </p:cNvSpPr>
            <p:nvPr/>
          </p:nvSpPr>
          <p:spPr bwMode="auto">
            <a:xfrm>
              <a:off x="0" y="2832"/>
              <a:ext cx="5760" cy="0"/>
            </a:xfrm>
            <a:prstGeom prst="line">
              <a:avLst/>
            </a:prstGeom>
            <a:noFill/>
            <a:ln w="38100">
              <a:solidFill>
                <a:schemeClr val="accent1"/>
              </a:solidFill>
              <a:round/>
              <a:headEnd/>
              <a:tailEnd/>
            </a:ln>
          </p:spPr>
          <p:txBody>
            <a:bodyPr/>
            <a:lstStyle/>
            <a:p>
              <a:endParaRPr lang="zh-CN" altLang="en-US"/>
            </a:p>
          </p:txBody>
        </p:sp>
        <p:sp>
          <p:nvSpPr>
            <p:cNvPr id="46092" name="Line 8"/>
            <p:cNvSpPr>
              <a:spLocks noChangeShapeType="1"/>
            </p:cNvSpPr>
            <p:nvPr/>
          </p:nvSpPr>
          <p:spPr bwMode="auto">
            <a:xfrm>
              <a:off x="0" y="2928"/>
              <a:ext cx="5760" cy="0"/>
            </a:xfrm>
            <a:prstGeom prst="line">
              <a:avLst/>
            </a:prstGeom>
            <a:noFill/>
            <a:ln w="38100">
              <a:solidFill>
                <a:schemeClr val="accent1"/>
              </a:solidFill>
              <a:round/>
              <a:headEnd/>
              <a:tailEnd/>
            </a:ln>
          </p:spPr>
          <p:txBody>
            <a:bodyPr/>
            <a:lstStyle/>
            <a:p>
              <a:endParaRPr lang="zh-CN" altLang="en-US"/>
            </a:p>
          </p:txBody>
        </p:sp>
      </p:grpSp>
      <p:grpSp>
        <p:nvGrpSpPr>
          <p:cNvPr id="3" name="Group 9"/>
          <p:cNvGrpSpPr>
            <a:grpSpLocks/>
          </p:cNvGrpSpPr>
          <p:nvPr/>
        </p:nvGrpSpPr>
        <p:grpSpPr bwMode="auto">
          <a:xfrm>
            <a:off x="990600" y="5711825"/>
            <a:ext cx="7391400" cy="1066800"/>
            <a:chOff x="624" y="2736"/>
            <a:chExt cx="4656" cy="672"/>
          </a:xfrm>
        </p:grpSpPr>
        <p:sp>
          <p:nvSpPr>
            <p:cNvPr id="46087" name="Oval 10"/>
            <p:cNvSpPr>
              <a:spLocks noChangeArrowheads="1"/>
            </p:cNvSpPr>
            <p:nvPr/>
          </p:nvSpPr>
          <p:spPr bwMode="auto">
            <a:xfrm>
              <a:off x="624" y="2880"/>
              <a:ext cx="480" cy="480"/>
            </a:xfrm>
            <a:prstGeom prst="ellipse">
              <a:avLst/>
            </a:prstGeom>
            <a:noFill/>
            <a:ln w="28575">
              <a:solidFill>
                <a:srgbClr val="FF00FF"/>
              </a:solidFill>
              <a:round/>
              <a:headEnd/>
              <a:tailEnd/>
            </a:ln>
          </p:spPr>
          <p:txBody>
            <a:bodyPr wrap="none" anchor="ctr"/>
            <a:lstStyle/>
            <a:p>
              <a:endParaRPr lang="zh-CN" altLang="en-US"/>
            </a:p>
          </p:txBody>
        </p:sp>
        <p:sp>
          <p:nvSpPr>
            <p:cNvPr id="46088" name="Oval 11"/>
            <p:cNvSpPr>
              <a:spLocks noChangeArrowheads="1"/>
            </p:cNvSpPr>
            <p:nvPr/>
          </p:nvSpPr>
          <p:spPr bwMode="auto">
            <a:xfrm>
              <a:off x="1920" y="2832"/>
              <a:ext cx="528" cy="480"/>
            </a:xfrm>
            <a:prstGeom prst="ellipse">
              <a:avLst/>
            </a:prstGeom>
            <a:noFill/>
            <a:ln w="28575">
              <a:solidFill>
                <a:srgbClr val="00FF00"/>
              </a:solidFill>
              <a:round/>
              <a:headEnd/>
              <a:tailEnd/>
            </a:ln>
          </p:spPr>
          <p:txBody>
            <a:bodyPr wrap="none" anchor="ctr"/>
            <a:lstStyle/>
            <a:p>
              <a:endParaRPr lang="zh-CN" altLang="en-US"/>
            </a:p>
          </p:txBody>
        </p:sp>
        <p:sp>
          <p:nvSpPr>
            <p:cNvPr id="46089" name="Oval 12"/>
            <p:cNvSpPr>
              <a:spLocks noChangeArrowheads="1"/>
            </p:cNvSpPr>
            <p:nvPr/>
          </p:nvSpPr>
          <p:spPr bwMode="auto">
            <a:xfrm>
              <a:off x="3408" y="2736"/>
              <a:ext cx="528" cy="480"/>
            </a:xfrm>
            <a:prstGeom prst="ellipse">
              <a:avLst/>
            </a:prstGeom>
            <a:noFill/>
            <a:ln w="28575">
              <a:solidFill>
                <a:srgbClr val="FF3300"/>
              </a:solidFill>
              <a:round/>
              <a:headEnd/>
              <a:tailEnd/>
            </a:ln>
          </p:spPr>
          <p:txBody>
            <a:bodyPr wrap="none" anchor="ctr"/>
            <a:lstStyle/>
            <a:p>
              <a:endParaRPr lang="zh-CN" altLang="en-US"/>
            </a:p>
          </p:txBody>
        </p:sp>
        <p:sp>
          <p:nvSpPr>
            <p:cNvPr id="46090" name="Oval 13"/>
            <p:cNvSpPr>
              <a:spLocks noChangeArrowheads="1"/>
            </p:cNvSpPr>
            <p:nvPr/>
          </p:nvSpPr>
          <p:spPr bwMode="auto">
            <a:xfrm>
              <a:off x="4752" y="2928"/>
              <a:ext cx="528" cy="480"/>
            </a:xfrm>
            <a:prstGeom prst="ellipse">
              <a:avLst/>
            </a:prstGeom>
            <a:noFill/>
            <a:ln w="28575">
              <a:solidFill>
                <a:srgbClr val="FFFF00"/>
              </a:solidFill>
              <a:round/>
              <a:headEnd/>
              <a:tailEnd/>
            </a:ln>
          </p:spPr>
          <p:txBody>
            <a:bodyPr wrap="none" anchor="ctr"/>
            <a:lstStyle/>
            <a:p>
              <a:endParaRPr lang="zh-CN" altLang="en-US"/>
            </a:p>
          </p:txBody>
        </p:sp>
      </p:gr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358775" y="944563"/>
            <a:ext cx="8626475" cy="2901950"/>
          </a:xfrm>
        </p:spPr>
        <p:txBody>
          <a:bodyPr/>
          <a:lstStyle/>
          <a:p>
            <a:pPr eaLnBrk="1" hangingPunct="1">
              <a:lnSpc>
                <a:spcPct val="90000"/>
              </a:lnSpc>
              <a:buFont typeface="Wingdings" pitchFamily="2" charset="2"/>
              <a:buNone/>
            </a:pPr>
            <a:r>
              <a:rPr lang="zh-CN" altLang="en-US" dirty="0" smtClean="0">
                <a:latin typeface="楷体_GB2312" pitchFamily="49" charset="-122"/>
                <a:ea typeface="楷体_GB2312" pitchFamily="49" charset="-122"/>
              </a:rPr>
              <a:t>②采取从低级到高级的国家资本主义的过渡形式</a:t>
            </a:r>
          </a:p>
          <a:p>
            <a:pPr algn="just" eaLnBrk="1" hangingPunct="1">
              <a:buFont typeface="Wingdings" pitchFamily="2" charset="2"/>
              <a:buNone/>
            </a:pPr>
            <a:r>
              <a:rPr lang="zh-CN" altLang="en-US" sz="2400" dirty="0" smtClean="0">
                <a:ea typeface="宋体" charset="-122"/>
              </a:rPr>
              <a:t>国家资本主义的实质：</a:t>
            </a:r>
            <a:r>
              <a:rPr kumimoji="1" lang="zh-CN" altLang="en-US" sz="2400" dirty="0" smtClean="0">
                <a:ea typeface="宋体" charset="-122"/>
              </a:rPr>
              <a:t>毛泽东指出，国家资本主义是“在人民政府管理之下的，用各种形式和国营社会主义经济联系着的，并受工人监督的资本主义经济”。</a:t>
            </a:r>
            <a:endParaRPr kumimoji="1" lang="en-US" altLang="zh-CN" sz="2400" dirty="0" smtClean="0">
              <a:ea typeface="宋体" charset="-122"/>
            </a:endParaRPr>
          </a:p>
          <a:p>
            <a:pPr eaLnBrk="1" hangingPunct="1">
              <a:buFont typeface="Wingdings" pitchFamily="2" charset="2"/>
              <a:buNone/>
            </a:pPr>
            <a:r>
              <a:rPr kumimoji="1" lang="zh-CN" altLang="en-US" sz="2400" dirty="0" smtClean="0">
                <a:solidFill>
                  <a:srgbClr val="FFFF00"/>
                </a:solidFill>
                <a:ea typeface="宋体" charset="-122"/>
              </a:rPr>
              <a:t>国家资本主义的形式：</a:t>
            </a:r>
          </a:p>
          <a:p>
            <a:pPr eaLnBrk="1" hangingPunct="1">
              <a:spcBef>
                <a:spcPct val="0"/>
              </a:spcBef>
              <a:buClrTx/>
              <a:buFontTx/>
              <a:buNone/>
            </a:pPr>
            <a:endParaRPr kumimoji="1" lang="zh-CN" altLang="en-US" dirty="0" smtClean="0">
              <a:solidFill>
                <a:srgbClr val="CC0000"/>
              </a:solidFill>
              <a:ea typeface="宋体" charset="-122"/>
            </a:endParaRPr>
          </a:p>
          <a:p>
            <a:pPr eaLnBrk="1" hangingPunct="1">
              <a:buFont typeface="Wingdings" pitchFamily="2" charset="2"/>
              <a:buNone/>
            </a:pPr>
            <a:endParaRPr kumimoji="1" lang="zh-CN" altLang="en-US" dirty="0" smtClean="0">
              <a:solidFill>
                <a:srgbClr val="CC0000"/>
              </a:solidFill>
              <a:ea typeface="宋体" charset="-122"/>
            </a:endParaRPr>
          </a:p>
          <a:p>
            <a:pPr eaLnBrk="1" hangingPunct="1">
              <a:lnSpc>
                <a:spcPct val="120000"/>
              </a:lnSpc>
              <a:spcBef>
                <a:spcPct val="0"/>
              </a:spcBef>
              <a:buClrTx/>
              <a:buFontTx/>
              <a:buNone/>
            </a:pPr>
            <a:endParaRPr lang="zh-CN" altLang="en-US" dirty="0" smtClean="0">
              <a:ea typeface="宋体" charset="-122"/>
            </a:endParaRPr>
          </a:p>
        </p:txBody>
      </p:sp>
      <p:sp>
        <p:nvSpPr>
          <p:cNvPr id="191493" name="Text Box 5"/>
          <p:cNvSpPr txBox="1">
            <a:spLocks noChangeArrowheads="1"/>
          </p:cNvSpPr>
          <p:nvPr/>
        </p:nvSpPr>
        <p:spPr bwMode="auto">
          <a:xfrm>
            <a:off x="381000" y="4076700"/>
            <a:ext cx="2057400"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FFFF00"/>
                </a:solidFill>
                <a:latin typeface="Times New Roman" pitchFamily="18" charset="0"/>
                <a:ea typeface="楷体_GB2312" pitchFamily="49" charset="-122"/>
              </a:rPr>
              <a:t>初级形式</a:t>
            </a:r>
          </a:p>
        </p:txBody>
      </p:sp>
      <p:sp>
        <p:nvSpPr>
          <p:cNvPr id="191494" name="AutoShape 6"/>
          <p:cNvSpPr>
            <a:spLocks/>
          </p:cNvSpPr>
          <p:nvPr/>
        </p:nvSpPr>
        <p:spPr bwMode="auto">
          <a:xfrm>
            <a:off x="2286000" y="4000500"/>
            <a:ext cx="228600" cy="746125"/>
          </a:xfrm>
          <a:prstGeom prst="leftBrace">
            <a:avLst>
              <a:gd name="adj1" fmla="val 27199"/>
              <a:gd name="adj2" fmla="val 50000"/>
            </a:avLst>
          </a:prstGeom>
          <a:noFill/>
          <a:ln w="57150">
            <a:solidFill>
              <a:schemeClr val="tx1"/>
            </a:solidFill>
            <a:round/>
            <a:headEnd/>
            <a:tailEnd/>
          </a:ln>
        </p:spPr>
        <p:txBody>
          <a:bodyPr wrap="none" anchor="ctr"/>
          <a:lstStyle/>
          <a:p>
            <a:endParaRPr lang="zh-CN" altLang="en-US">
              <a:solidFill>
                <a:srgbClr val="C00000"/>
              </a:solidFill>
            </a:endParaRPr>
          </a:p>
        </p:txBody>
      </p:sp>
      <p:sp>
        <p:nvSpPr>
          <p:cNvPr id="191495" name="Text Box 7"/>
          <p:cNvSpPr txBox="1">
            <a:spLocks noChangeArrowheads="1"/>
          </p:cNvSpPr>
          <p:nvPr/>
        </p:nvSpPr>
        <p:spPr bwMode="auto">
          <a:xfrm>
            <a:off x="2555776" y="3789040"/>
            <a:ext cx="5668963"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latin typeface="Times New Roman" pitchFamily="18" charset="0"/>
                <a:ea typeface="楷体_GB2312" pitchFamily="49" charset="-122"/>
              </a:rPr>
              <a:t>工业中：加工、订货、统购、包销</a:t>
            </a:r>
          </a:p>
        </p:txBody>
      </p:sp>
      <p:sp>
        <p:nvSpPr>
          <p:cNvPr id="191496" name="Text Box 8"/>
          <p:cNvSpPr txBox="1">
            <a:spLocks noChangeArrowheads="1"/>
          </p:cNvSpPr>
          <p:nvPr/>
        </p:nvSpPr>
        <p:spPr bwMode="auto">
          <a:xfrm>
            <a:off x="2267744" y="4293096"/>
            <a:ext cx="4267200"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smtClean="0">
                <a:solidFill>
                  <a:srgbClr val="C00000"/>
                </a:solidFill>
                <a:latin typeface="Times New Roman" pitchFamily="18" charset="0"/>
                <a:ea typeface="楷体_GB2312" pitchFamily="49" charset="-122"/>
              </a:rPr>
              <a:t>     </a:t>
            </a:r>
            <a:r>
              <a:rPr kumimoji="1" lang="zh-CN" altLang="en-US" sz="2400" dirty="0" smtClean="0">
                <a:latin typeface="Times New Roman" pitchFamily="18" charset="0"/>
                <a:ea typeface="楷体_GB2312" pitchFamily="49" charset="-122"/>
              </a:rPr>
              <a:t>商业</a:t>
            </a:r>
            <a:r>
              <a:rPr kumimoji="1" lang="zh-CN" altLang="en-US" sz="2400" dirty="0">
                <a:latin typeface="Times New Roman" pitchFamily="18" charset="0"/>
                <a:ea typeface="楷体_GB2312" pitchFamily="49" charset="-122"/>
              </a:rPr>
              <a:t>中：经销、代销</a:t>
            </a:r>
          </a:p>
        </p:txBody>
      </p:sp>
      <p:sp>
        <p:nvSpPr>
          <p:cNvPr id="191497" name="Text Box 9"/>
          <p:cNvSpPr txBox="1">
            <a:spLocks noChangeArrowheads="1"/>
          </p:cNvSpPr>
          <p:nvPr/>
        </p:nvSpPr>
        <p:spPr bwMode="auto">
          <a:xfrm>
            <a:off x="381000" y="5173663"/>
            <a:ext cx="3078163"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dirty="0">
                <a:solidFill>
                  <a:srgbClr val="FFFF00"/>
                </a:solidFill>
                <a:latin typeface="Times New Roman" pitchFamily="18" charset="0"/>
                <a:ea typeface="楷体_GB2312" pitchFamily="49" charset="-122"/>
              </a:rPr>
              <a:t>高级形式</a:t>
            </a:r>
            <a:r>
              <a:rPr kumimoji="1" lang="en-US" altLang="zh-CN" sz="2400" dirty="0">
                <a:latin typeface="Times New Roman" pitchFamily="18" charset="0"/>
                <a:ea typeface="楷体_GB2312" pitchFamily="49" charset="-122"/>
              </a:rPr>
              <a:t>—</a:t>
            </a:r>
            <a:r>
              <a:rPr kumimoji="1" lang="zh-CN" altLang="en-US" sz="2400" dirty="0">
                <a:latin typeface="Times New Roman" pitchFamily="18" charset="0"/>
                <a:ea typeface="楷体_GB2312" pitchFamily="49" charset="-122"/>
              </a:rPr>
              <a:t>公私合营</a:t>
            </a:r>
          </a:p>
        </p:txBody>
      </p:sp>
      <p:sp>
        <p:nvSpPr>
          <p:cNvPr id="191499" name="Text Box 11"/>
          <p:cNvSpPr txBox="1">
            <a:spLocks noChangeArrowheads="1"/>
          </p:cNvSpPr>
          <p:nvPr/>
        </p:nvSpPr>
        <p:spPr bwMode="auto">
          <a:xfrm>
            <a:off x="3765550" y="4899025"/>
            <a:ext cx="4038600"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003300"/>
                </a:solidFill>
                <a:latin typeface="Times New Roman" pitchFamily="18" charset="0"/>
                <a:ea typeface="楷体_GB2312" pitchFamily="49" charset="-122"/>
              </a:rPr>
              <a:t>个别企业公私合营</a:t>
            </a:r>
          </a:p>
        </p:txBody>
      </p:sp>
      <p:sp>
        <p:nvSpPr>
          <p:cNvPr id="191500" name="Text Box 12"/>
          <p:cNvSpPr txBox="1">
            <a:spLocks noChangeArrowheads="1"/>
          </p:cNvSpPr>
          <p:nvPr/>
        </p:nvSpPr>
        <p:spPr bwMode="auto">
          <a:xfrm>
            <a:off x="3860800" y="5561013"/>
            <a:ext cx="3581400" cy="457200"/>
          </a:xfrm>
          <a:prstGeom prst="rect">
            <a:avLst/>
          </a:prstGeom>
          <a:noFill/>
          <a:ln w="9525">
            <a:noFill/>
            <a:miter lim="800000"/>
            <a:headEnd/>
            <a:tailEnd/>
          </a:ln>
        </p:spPr>
        <p:txBody>
          <a:bodyPr>
            <a:spAutoFit/>
          </a:bodyPr>
          <a:lstStyle/>
          <a:p>
            <a:pPr>
              <a:lnSpc>
                <a:spcPct val="100000"/>
              </a:lnSpc>
              <a:spcBef>
                <a:spcPct val="50000"/>
              </a:spcBef>
              <a:buClrTx/>
              <a:buFontTx/>
              <a:buNone/>
            </a:pPr>
            <a:r>
              <a:rPr kumimoji="1" lang="zh-CN" altLang="en-US" sz="2400">
                <a:solidFill>
                  <a:srgbClr val="003300"/>
                </a:solidFill>
                <a:latin typeface="Times New Roman" pitchFamily="18" charset="0"/>
                <a:ea typeface="楷体_GB2312" pitchFamily="49" charset="-122"/>
              </a:rPr>
              <a:t>全行业公私合营</a:t>
            </a:r>
          </a:p>
        </p:txBody>
      </p:sp>
      <p:sp>
        <p:nvSpPr>
          <p:cNvPr id="47114" name="AutoShape 14"/>
          <p:cNvSpPr>
            <a:spLocks/>
          </p:cNvSpPr>
          <p:nvPr/>
        </p:nvSpPr>
        <p:spPr bwMode="auto">
          <a:xfrm>
            <a:off x="3516313" y="5041900"/>
            <a:ext cx="88900" cy="854075"/>
          </a:xfrm>
          <a:prstGeom prst="leftBrace">
            <a:avLst>
              <a:gd name="adj1" fmla="val 80060"/>
              <a:gd name="adj2" fmla="val 50000"/>
            </a:avLst>
          </a:prstGeom>
          <a:solidFill>
            <a:schemeClr val="bg2"/>
          </a:solidFill>
          <a:ln w="9525">
            <a:solidFill>
              <a:schemeClr val="bg2"/>
            </a:solidFill>
            <a:round/>
            <a:headEnd/>
            <a:tailEnd/>
          </a:ln>
        </p:spPr>
        <p:txBody>
          <a:bodyPr wrap="none" anchor="ctr"/>
          <a:lstStyle/>
          <a:p>
            <a:endParaRPr lang="zh-CN" altLang="en-US"/>
          </a:p>
        </p:txBody>
      </p:sp>
      <p:sp>
        <p:nvSpPr>
          <p:cNvPr id="47115" name="AutoShape 15"/>
          <p:cNvSpPr>
            <a:spLocks/>
          </p:cNvSpPr>
          <p:nvPr/>
        </p:nvSpPr>
        <p:spPr bwMode="auto">
          <a:xfrm>
            <a:off x="350838" y="4237038"/>
            <a:ext cx="88900" cy="1265237"/>
          </a:xfrm>
          <a:prstGeom prst="leftBrace">
            <a:avLst>
              <a:gd name="adj1" fmla="val 118601"/>
              <a:gd name="adj2" fmla="val 50000"/>
            </a:avLst>
          </a:prstGeom>
          <a:solidFill>
            <a:schemeClr val="bg2"/>
          </a:solidFill>
          <a:ln w="9525">
            <a:solidFill>
              <a:schemeClr val="bg2"/>
            </a:solidFill>
            <a:round/>
            <a:headEnd/>
            <a:tailEnd/>
          </a:ln>
        </p:spPr>
        <p:txBody>
          <a:bodyPr wrap="none" anchor="ctr"/>
          <a:lstStyle/>
          <a:p>
            <a:endParaRPr lang="zh-CN" altLang="en-US">
              <a:solidFill>
                <a:srgbClr val="00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3"/>
                                        </p:tgtEl>
                                        <p:attrNameLst>
                                          <p:attrName>style.visibility</p:attrName>
                                        </p:attrNameLst>
                                      </p:cBhvr>
                                      <p:to>
                                        <p:strVal val="visible"/>
                                      </p:to>
                                    </p:set>
                                    <p:anim calcmode="lin" valueType="num">
                                      <p:cBhvr additive="base">
                                        <p:cTn id="7" dur="500" fill="hold"/>
                                        <p:tgtEl>
                                          <p:spTgt spid="191493"/>
                                        </p:tgtEl>
                                        <p:attrNameLst>
                                          <p:attrName>ppt_x</p:attrName>
                                        </p:attrNameLst>
                                      </p:cBhvr>
                                      <p:tavLst>
                                        <p:tav tm="0">
                                          <p:val>
                                            <p:strVal val="0-#ppt_w/2"/>
                                          </p:val>
                                        </p:tav>
                                        <p:tav tm="100000">
                                          <p:val>
                                            <p:strVal val="#ppt_x"/>
                                          </p:val>
                                        </p:tav>
                                      </p:tavLst>
                                    </p:anim>
                                    <p:anim calcmode="lin" valueType="num">
                                      <p:cBhvr additive="base">
                                        <p:cTn id="8" dur="500" fill="hold"/>
                                        <p:tgtEl>
                                          <p:spTgt spid="1914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191494"/>
                                        </p:tgtEl>
                                        <p:attrNameLst>
                                          <p:attrName>style.visibility</p:attrName>
                                        </p:attrNameLst>
                                      </p:cBhvr>
                                      <p:to>
                                        <p:strVal val="visible"/>
                                      </p:to>
                                    </p:set>
                                    <p:anim calcmode="lin" valueType="num">
                                      <p:cBhvr>
                                        <p:cTn id="13" dur="500" fill="hold"/>
                                        <p:tgtEl>
                                          <p:spTgt spid="191494"/>
                                        </p:tgtEl>
                                        <p:attrNameLst>
                                          <p:attrName>ppt_x</p:attrName>
                                        </p:attrNameLst>
                                      </p:cBhvr>
                                      <p:tavLst>
                                        <p:tav tm="0">
                                          <p:val>
                                            <p:strVal val="#ppt_x-#ppt_w/2"/>
                                          </p:val>
                                        </p:tav>
                                        <p:tav tm="100000">
                                          <p:val>
                                            <p:strVal val="#ppt_x"/>
                                          </p:val>
                                        </p:tav>
                                      </p:tavLst>
                                    </p:anim>
                                    <p:anim calcmode="lin" valueType="num">
                                      <p:cBhvr>
                                        <p:cTn id="14" dur="500" fill="hold"/>
                                        <p:tgtEl>
                                          <p:spTgt spid="191494"/>
                                        </p:tgtEl>
                                        <p:attrNameLst>
                                          <p:attrName>ppt_y</p:attrName>
                                        </p:attrNameLst>
                                      </p:cBhvr>
                                      <p:tavLst>
                                        <p:tav tm="0">
                                          <p:val>
                                            <p:strVal val="#ppt_y"/>
                                          </p:val>
                                        </p:tav>
                                        <p:tav tm="100000">
                                          <p:val>
                                            <p:strVal val="#ppt_y"/>
                                          </p:val>
                                        </p:tav>
                                      </p:tavLst>
                                    </p:anim>
                                    <p:anim calcmode="lin" valueType="num">
                                      <p:cBhvr>
                                        <p:cTn id="15" dur="500" fill="hold"/>
                                        <p:tgtEl>
                                          <p:spTgt spid="191494"/>
                                        </p:tgtEl>
                                        <p:attrNameLst>
                                          <p:attrName>ppt_w</p:attrName>
                                        </p:attrNameLst>
                                      </p:cBhvr>
                                      <p:tavLst>
                                        <p:tav tm="0">
                                          <p:val>
                                            <p:fltVal val="0"/>
                                          </p:val>
                                        </p:tav>
                                        <p:tav tm="100000">
                                          <p:val>
                                            <p:strVal val="#ppt_w"/>
                                          </p:val>
                                        </p:tav>
                                      </p:tavLst>
                                    </p:anim>
                                    <p:anim calcmode="lin" valueType="num">
                                      <p:cBhvr>
                                        <p:cTn id="16" dur="500" fill="hold"/>
                                        <p:tgtEl>
                                          <p:spTgt spid="191494"/>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91495"/>
                                        </p:tgtEl>
                                        <p:attrNameLst>
                                          <p:attrName>style.visibility</p:attrName>
                                        </p:attrNameLst>
                                      </p:cBhvr>
                                      <p:to>
                                        <p:strVal val="visible"/>
                                      </p:to>
                                    </p:set>
                                    <p:anim calcmode="lin" valueType="num">
                                      <p:cBhvr additive="base">
                                        <p:cTn id="21" dur="500" fill="hold"/>
                                        <p:tgtEl>
                                          <p:spTgt spid="191495"/>
                                        </p:tgtEl>
                                        <p:attrNameLst>
                                          <p:attrName>ppt_x</p:attrName>
                                        </p:attrNameLst>
                                      </p:cBhvr>
                                      <p:tavLst>
                                        <p:tav tm="0">
                                          <p:val>
                                            <p:strVal val="1+#ppt_w/2"/>
                                          </p:val>
                                        </p:tav>
                                        <p:tav tm="100000">
                                          <p:val>
                                            <p:strVal val="#ppt_x"/>
                                          </p:val>
                                        </p:tav>
                                      </p:tavLst>
                                    </p:anim>
                                    <p:anim calcmode="lin" valueType="num">
                                      <p:cBhvr additive="base">
                                        <p:cTn id="22" dur="500" fill="hold"/>
                                        <p:tgtEl>
                                          <p:spTgt spid="191495"/>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1496"/>
                                        </p:tgtEl>
                                        <p:attrNameLst>
                                          <p:attrName>style.visibility</p:attrName>
                                        </p:attrNameLst>
                                      </p:cBhvr>
                                      <p:to>
                                        <p:strVal val="visible"/>
                                      </p:to>
                                    </p:set>
                                    <p:anim calcmode="lin" valueType="num">
                                      <p:cBhvr additive="base">
                                        <p:cTn id="27" dur="500" fill="hold"/>
                                        <p:tgtEl>
                                          <p:spTgt spid="191496"/>
                                        </p:tgtEl>
                                        <p:attrNameLst>
                                          <p:attrName>ppt_x</p:attrName>
                                        </p:attrNameLst>
                                      </p:cBhvr>
                                      <p:tavLst>
                                        <p:tav tm="0">
                                          <p:val>
                                            <p:strVal val="1+#ppt_w/2"/>
                                          </p:val>
                                        </p:tav>
                                        <p:tav tm="100000">
                                          <p:val>
                                            <p:strVal val="#ppt_x"/>
                                          </p:val>
                                        </p:tav>
                                      </p:tavLst>
                                    </p:anim>
                                    <p:anim calcmode="lin" valueType="num">
                                      <p:cBhvr additive="base">
                                        <p:cTn id="28" dur="500" fill="hold"/>
                                        <p:tgtEl>
                                          <p:spTgt spid="191496"/>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91497"/>
                                        </p:tgtEl>
                                        <p:attrNameLst>
                                          <p:attrName>style.visibility</p:attrName>
                                        </p:attrNameLst>
                                      </p:cBhvr>
                                      <p:to>
                                        <p:strVal val="visible"/>
                                      </p:to>
                                    </p:set>
                                    <p:anim calcmode="lin" valueType="num">
                                      <p:cBhvr additive="base">
                                        <p:cTn id="33" dur="500" fill="hold"/>
                                        <p:tgtEl>
                                          <p:spTgt spid="191497"/>
                                        </p:tgtEl>
                                        <p:attrNameLst>
                                          <p:attrName>ppt_x</p:attrName>
                                        </p:attrNameLst>
                                      </p:cBhvr>
                                      <p:tavLst>
                                        <p:tav tm="0">
                                          <p:val>
                                            <p:strVal val="0-#ppt_w/2"/>
                                          </p:val>
                                        </p:tav>
                                        <p:tav tm="100000">
                                          <p:val>
                                            <p:strVal val="#ppt_x"/>
                                          </p:val>
                                        </p:tav>
                                      </p:tavLst>
                                    </p:anim>
                                    <p:anim calcmode="lin" valueType="num">
                                      <p:cBhvr additive="base">
                                        <p:cTn id="34" dur="500" fill="hold"/>
                                        <p:tgtEl>
                                          <p:spTgt spid="191497"/>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91499"/>
                                        </p:tgtEl>
                                        <p:attrNameLst>
                                          <p:attrName>style.visibility</p:attrName>
                                        </p:attrNameLst>
                                      </p:cBhvr>
                                      <p:to>
                                        <p:strVal val="visible"/>
                                      </p:to>
                                    </p:set>
                                    <p:anim calcmode="lin" valueType="num">
                                      <p:cBhvr additive="base">
                                        <p:cTn id="39" dur="500" fill="hold"/>
                                        <p:tgtEl>
                                          <p:spTgt spid="191499"/>
                                        </p:tgtEl>
                                        <p:attrNameLst>
                                          <p:attrName>ppt_x</p:attrName>
                                        </p:attrNameLst>
                                      </p:cBhvr>
                                      <p:tavLst>
                                        <p:tav tm="0">
                                          <p:val>
                                            <p:strVal val="1+#ppt_w/2"/>
                                          </p:val>
                                        </p:tav>
                                        <p:tav tm="100000">
                                          <p:val>
                                            <p:strVal val="#ppt_x"/>
                                          </p:val>
                                        </p:tav>
                                      </p:tavLst>
                                    </p:anim>
                                    <p:anim calcmode="lin" valueType="num">
                                      <p:cBhvr additive="base">
                                        <p:cTn id="40" dur="500" fill="hold"/>
                                        <p:tgtEl>
                                          <p:spTgt spid="191499"/>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191500"/>
                                        </p:tgtEl>
                                        <p:attrNameLst>
                                          <p:attrName>style.visibility</p:attrName>
                                        </p:attrNameLst>
                                      </p:cBhvr>
                                      <p:to>
                                        <p:strVal val="visible"/>
                                      </p:to>
                                    </p:set>
                                    <p:anim calcmode="lin" valueType="num">
                                      <p:cBhvr additive="base">
                                        <p:cTn id="45" dur="500" fill="hold"/>
                                        <p:tgtEl>
                                          <p:spTgt spid="191500"/>
                                        </p:tgtEl>
                                        <p:attrNameLst>
                                          <p:attrName>ppt_x</p:attrName>
                                        </p:attrNameLst>
                                      </p:cBhvr>
                                      <p:tavLst>
                                        <p:tav tm="0">
                                          <p:val>
                                            <p:strVal val="1+#ppt_w/2"/>
                                          </p:val>
                                        </p:tav>
                                        <p:tav tm="100000">
                                          <p:val>
                                            <p:strVal val="#ppt_x"/>
                                          </p:val>
                                        </p:tav>
                                      </p:tavLst>
                                    </p:anim>
                                    <p:anim calcmode="lin" valueType="num">
                                      <p:cBhvr additive="base">
                                        <p:cTn id="46" dur="500" fill="hold"/>
                                        <p:tgtEl>
                                          <p:spTgt spid="1915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utoUpdateAnimBg="0"/>
      <p:bldP spid="191494" grpId="0" animBg="1"/>
      <p:bldP spid="191495" grpId="0" autoUpdateAnimBg="0"/>
      <p:bldP spid="191496" grpId="0" autoUpdateAnimBg="0"/>
      <p:bldP spid="191497" grpId="0" autoUpdateAnimBg="0"/>
      <p:bldP spid="191499" grpId="0" autoUpdateAnimBg="0"/>
      <p:bldP spid="191500"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304800"/>
            <a:ext cx="7848600" cy="609600"/>
          </a:xfrm>
        </p:spPr>
        <p:txBody>
          <a:bodyPr>
            <a:normAutofit fontScale="90000"/>
          </a:bodyPr>
          <a:lstStyle/>
          <a:p>
            <a:pPr eaLnBrk="1" hangingPunct="1"/>
            <a:r>
              <a:rPr lang="zh-CN" altLang="en-US" sz="2800" smtClean="0">
                <a:ea typeface="宋体" charset="-122"/>
              </a:rPr>
              <a:t/>
            </a:r>
            <a:br>
              <a:rPr lang="zh-CN" altLang="en-US" sz="2800" smtClean="0">
                <a:ea typeface="宋体" charset="-122"/>
              </a:rPr>
            </a:br>
            <a:endParaRPr lang="zh-CN" altLang="en-US" sz="2800" smtClean="0">
              <a:ea typeface="宋体" charset="-122"/>
            </a:endParaRPr>
          </a:p>
        </p:txBody>
      </p:sp>
      <p:sp>
        <p:nvSpPr>
          <p:cNvPr id="195587" name="Text Box 3"/>
          <p:cNvSpPr>
            <a:spLocks noGrp="1" noChangeArrowheads="1"/>
          </p:cNvSpPr>
          <p:nvPr>
            <p:ph type="body" idx="4294967295"/>
          </p:nvPr>
        </p:nvSpPr>
        <p:spPr>
          <a:xfrm>
            <a:off x="777875" y="630238"/>
            <a:ext cx="8366125" cy="5922962"/>
          </a:xfrm>
          <a:noFill/>
        </p:spPr>
        <p:txBody>
          <a:bodyPr/>
          <a:lstStyle/>
          <a:p>
            <a:pPr eaLnBrk="1" hangingPunct="1">
              <a:lnSpc>
                <a:spcPct val="90000"/>
              </a:lnSpc>
              <a:buFont typeface="Wingdings" pitchFamily="2" charset="2"/>
              <a:buNone/>
            </a:pPr>
            <a:r>
              <a:rPr kumimoji="1" lang="zh-CN" altLang="en-US" dirty="0" smtClean="0">
                <a:solidFill>
                  <a:schemeClr val="tx2"/>
                </a:solidFill>
                <a:latin typeface="楷体_GB2312" pitchFamily="49" charset="-122"/>
                <a:ea typeface="楷体_GB2312" pitchFamily="49" charset="-122"/>
              </a:rPr>
              <a:t>③把资本主义工商业者改造成为自食其力的社会主义劳动者</a:t>
            </a:r>
          </a:p>
          <a:p>
            <a:pPr eaLnBrk="1" hangingPunct="1">
              <a:lnSpc>
                <a:spcPct val="90000"/>
              </a:lnSpc>
              <a:buFontTx/>
              <a:buChar char="•"/>
            </a:pPr>
            <a:r>
              <a:rPr kumimoji="1" lang="zh-CN" altLang="en-US" sz="2800" dirty="0" smtClean="0">
                <a:latin typeface="楷体_GB2312" pitchFamily="49" charset="-122"/>
                <a:ea typeface="楷体_GB2312" pitchFamily="49" charset="-122"/>
              </a:rPr>
              <a:t>首先，对资本家进行思想教育，经常组织他们学习，引导他们参加各种政治实践活动，对他们进行社会主义前途的教育，以提高他们的认识。一方面使他们认识到改变资本主义所有制已是大势所趋，；另一方面，使他们了解党对资本家实行团结、教育和改造的方针。</a:t>
            </a:r>
          </a:p>
          <a:p>
            <a:pPr eaLnBrk="1" hangingPunct="1">
              <a:lnSpc>
                <a:spcPct val="90000"/>
              </a:lnSpc>
              <a:buFontTx/>
              <a:buChar char="•"/>
            </a:pPr>
            <a:r>
              <a:rPr kumimoji="1" lang="zh-CN" altLang="en-US" sz="2800" dirty="0" smtClean="0">
                <a:latin typeface="楷体_GB2312" pitchFamily="49" charset="-122"/>
                <a:ea typeface="楷体_GB2312" pitchFamily="49" charset="-122"/>
              </a:rPr>
              <a:t>其次，本着</a:t>
            </a:r>
            <a:r>
              <a:rPr kumimoji="1" lang="zh-CN" altLang="en-US" sz="2800" dirty="0" smtClean="0">
                <a:ea typeface="楷体_GB2312" pitchFamily="49" charset="-122"/>
              </a:rPr>
              <a:t>“</a:t>
            </a:r>
            <a:r>
              <a:rPr kumimoji="1" lang="zh-CN" altLang="en-US" sz="2800" dirty="0" smtClean="0">
                <a:latin typeface="楷体_GB2312" pitchFamily="49" charset="-122"/>
                <a:ea typeface="楷体_GB2312" pitchFamily="49" charset="-122"/>
              </a:rPr>
              <a:t>量才使用，适当照顾</a:t>
            </a:r>
            <a:r>
              <a:rPr kumimoji="1" lang="zh-CN" altLang="en-US" sz="2800" dirty="0" smtClean="0">
                <a:ea typeface="楷体_GB2312" pitchFamily="49" charset="-122"/>
              </a:rPr>
              <a:t>”</a:t>
            </a:r>
            <a:r>
              <a:rPr kumimoji="1" lang="zh-CN" altLang="en-US" sz="2800" dirty="0" smtClean="0">
                <a:latin typeface="楷体_GB2312" pitchFamily="49" charset="-122"/>
                <a:ea typeface="楷体_GB2312" pitchFamily="49" charset="-122"/>
              </a:rPr>
              <a:t>的精神，给与资本家及资方人员以必要的工作安排，使他们逐步成为自食其力的劳动者；</a:t>
            </a:r>
          </a:p>
          <a:p>
            <a:pPr eaLnBrk="1" hangingPunct="1">
              <a:lnSpc>
                <a:spcPct val="90000"/>
              </a:lnSpc>
              <a:buFontTx/>
              <a:buChar char="•"/>
            </a:pPr>
            <a:r>
              <a:rPr kumimoji="1" lang="zh-CN" altLang="en-US" sz="2800" dirty="0" smtClean="0">
                <a:latin typeface="楷体_GB2312" pitchFamily="49" charset="-122"/>
                <a:ea typeface="楷体_GB2312" pitchFamily="49" charset="-122"/>
              </a:rPr>
              <a:t>再次，在生活上</a:t>
            </a:r>
            <a:r>
              <a:rPr kumimoji="1" lang="zh-CN" altLang="en-US" sz="2800" dirty="0" smtClean="0">
                <a:ea typeface="楷体_GB2312" pitchFamily="49" charset="-122"/>
              </a:rPr>
              <a:t>“</a:t>
            </a:r>
            <a:r>
              <a:rPr kumimoji="1" lang="zh-CN" altLang="en-US" sz="2800" dirty="0" smtClean="0">
                <a:latin typeface="楷体_GB2312" pitchFamily="49" charset="-122"/>
                <a:ea typeface="楷体_GB2312" pitchFamily="49" charset="-122"/>
              </a:rPr>
              <a:t>包到底</a:t>
            </a:r>
            <a:r>
              <a:rPr kumimoji="1" lang="zh-CN" altLang="en-US" sz="2800" dirty="0" smtClean="0">
                <a:ea typeface="楷体_GB2312" pitchFamily="49" charset="-122"/>
              </a:rPr>
              <a:t>”</a:t>
            </a:r>
            <a:r>
              <a:rPr kumimoji="1" lang="zh-CN" altLang="en-US" sz="2800" dirty="0" smtClean="0">
                <a:latin typeface="楷体_GB2312" pitchFamily="49" charset="-122"/>
                <a:ea typeface="楷体_GB2312" pitchFamily="49" charset="-122"/>
              </a:rPr>
              <a:t>，给资本家以高薪。</a:t>
            </a:r>
          </a:p>
          <a:p>
            <a:pPr eaLnBrk="1" hangingPunct="1">
              <a:lnSpc>
                <a:spcPct val="90000"/>
              </a:lnSpc>
              <a:buFontTx/>
              <a:buNone/>
            </a:pPr>
            <a:r>
              <a:rPr kumimoji="1" lang="zh-CN" altLang="en-US" sz="2800" dirty="0" smtClean="0">
                <a:latin typeface="楷体_GB2312" pitchFamily="49" charset="-122"/>
                <a:ea typeface="楷体_GB2312" pitchFamily="49" charset="-122"/>
              </a:rPr>
              <a:t>       </a:t>
            </a:r>
          </a:p>
          <a:p>
            <a:pPr eaLnBrk="1" hangingPunct="1">
              <a:lnSpc>
                <a:spcPct val="90000"/>
              </a:lnSpc>
              <a:buFont typeface="Wingdings" pitchFamily="2" charset="2"/>
              <a:buChar char="ü"/>
            </a:pPr>
            <a:endParaRPr kumimoji="1" lang="zh-CN" altLang="en-US" dirty="0" smtClean="0">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95587">
                                            <p:txEl>
                                              <p:pRg st="4" end="4"/>
                                            </p:txEl>
                                          </p:spTgt>
                                        </p:tgtEl>
                                        <p:attrNameLst>
                                          <p:attrName>style.visibility</p:attrName>
                                        </p:attrNameLst>
                                      </p:cBhvr>
                                      <p:to>
                                        <p:strVal val="visible"/>
                                      </p:to>
                                    </p:set>
                                    <p:anim calcmode="discrete" valueType="clr">
                                      <p:cBhvr override="childStyle">
                                        <p:cTn id="7" dur="80"/>
                                        <p:tgtEl>
                                          <p:spTgt spid="19558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5587">
                                            <p:txEl>
                                              <p:pRg st="4" end="4"/>
                                            </p:txEl>
                                          </p:spTgt>
                                        </p:tgtEl>
                                        <p:attrNameLst>
                                          <p:attrName>fillcolor</p:attrName>
                                        </p:attrNameLst>
                                      </p:cBhvr>
                                      <p:tavLst>
                                        <p:tav tm="0">
                                          <p:val>
                                            <p:clrVal>
                                              <a:schemeClr val="accent2"/>
                                            </p:clrVal>
                                          </p:val>
                                        </p:tav>
                                        <p:tav tm="50000">
                                          <p:val>
                                            <p:clrVal>
                                              <a:schemeClr val="hlink"/>
                                            </p:clrVal>
                                          </p:val>
                                        </p:tav>
                                      </p:tavLst>
                                    </p:anim>
                                    <p:set>
                                      <p:cBhvr>
                                        <p:cTn id="9" dur="80"/>
                                        <p:tgtEl>
                                          <p:spTgt spid="195587">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zh-CN" altLang="en-US" dirty="0" smtClean="0">
                <a:solidFill>
                  <a:schemeClr val="tx1"/>
                </a:solidFill>
                <a:ea typeface="宋体" charset="-122"/>
              </a:rPr>
              <a:t>案例： 同仁堂的新生 </a:t>
            </a:r>
          </a:p>
        </p:txBody>
      </p:sp>
      <p:sp>
        <p:nvSpPr>
          <p:cNvPr id="49155" name="Rectangle 3"/>
          <p:cNvSpPr>
            <a:spLocks noGrp="1" noChangeArrowheads="1"/>
          </p:cNvSpPr>
          <p:nvPr>
            <p:ph idx="1"/>
          </p:nvPr>
        </p:nvSpPr>
        <p:spPr>
          <a:xfrm>
            <a:off x="338138" y="1471613"/>
            <a:ext cx="8505825" cy="5173662"/>
          </a:xfrm>
        </p:spPr>
        <p:txBody>
          <a:bodyPr/>
          <a:lstStyle/>
          <a:p>
            <a:pPr eaLnBrk="1" hangingPunct="1">
              <a:buFont typeface="Wingdings" pitchFamily="2" charset="2"/>
              <a:buNone/>
            </a:pPr>
            <a:r>
              <a:rPr lang="en-US" altLang="zh-CN" dirty="0" smtClean="0">
                <a:latin typeface="楷体_GB2312" pitchFamily="49" charset="-122"/>
                <a:ea typeface="楷体_GB2312" pitchFamily="49" charset="-122"/>
              </a:rPr>
              <a:t>      </a:t>
            </a:r>
            <a:r>
              <a:rPr lang="en-US" altLang="zh-CN" sz="2800" dirty="0" smtClean="0">
                <a:latin typeface="宋体" charset="-122"/>
                <a:ea typeface="宋体" charset="-122"/>
              </a:rPr>
              <a:t>1953 </a:t>
            </a:r>
            <a:r>
              <a:rPr lang="zh-CN" altLang="en-US" sz="2800" dirty="0" smtClean="0">
                <a:latin typeface="宋体" charset="-122"/>
                <a:ea typeface="宋体" charset="-122"/>
              </a:rPr>
              <a:t>年，北京市地方工业局选择了同仁堂首先行公私合营，这对于同仁堂的经营者震动很大。同仁堂到这时已存在了几百年。它始建于清朝康熙八年（ </a:t>
            </a:r>
            <a:r>
              <a:rPr lang="en-US" altLang="zh-CN" sz="2800" dirty="0" smtClean="0">
                <a:latin typeface="宋体" charset="-122"/>
                <a:ea typeface="宋体" charset="-122"/>
              </a:rPr>
              <a:t>1669 </a:t>
            </a:r>
            <a:r>
              <a:rPr lang="zh-CN" altLang="en-US" sz="2800" dirty="0" smtClean="0">
                <a:latin typeface="宋体" charset="-122"/>
                <a:ea typeface="宋体" charset="-122"/>
              </a:rPr>
              <a:t>年）。北平解放前夕，北平同仁堂有职工 </a:t>
            </a:r>
            <a:r>
              <a:rPr lang="en-US" altLang="zh-CN" sz="2800" dirty="0" smtClean="0">
                <a:latin typeface="宋体" charset="-122"/>
                <a:ea typeface="宋体" charset="-122"/>
              </a:rPr>
              <a:t>190 </a:t>
            </a:r>
            <a:r>
              <a:rPr lang="zh-CN" altLang="en-US" sz="2800" dirty="0" smtClean="0">
                <a:latin typeface="宋体" charset="-122"/>
                <a:ea typeface="宋体" charset="-122"/>
              </a:rPr>
              <a:t>多人，奖金约 </a:t>
            </a:r>
            <a:r>
              <a:rPr lang="en-US" altLang="zh-CN" sz="2800" dirty="0" smtClean="0">
                <a:latin typeface="宋体" charset="-122"/>
                <a:ea typeface="宋体" charset="-122"/>
              </a:rPr>
              <a:t>80 </a:t>
            </a:r>
            <a:r>
              <a:rPr lang="zh-CN" altLang="en-US" sz="2800" dirty="0" smtClean="0">
                <a:latin typeface="宋体" charset="-122"/>
                <a:ea typeface="宋体" charset="-122"/>
              </a:rPr>
              <a:t>万元，年产值约 </a:t>
            </a:r>
            <a:r>
              <a:rPr lang="en-US" altLang="zh-CN" sz="2800" dirty="0" smtClean="0">
                <a:latin typeface="宋体" charset="-122"/>
                <a:ea typeface="宋体" charset="-122"/>
              </a:rPr>
              <a:t>16 </a:t>
            </a:r>
            <a:r>
              <a:rPr lang="zh-CN" altLang="en-US" sz="2800" dirty="0" smtClean="0">
                <a:latin typeface="宋体" charset="-122"/>
                <a:ea typeface="宋体" charset="-122"/>
              </a:rPr>
              <a:t>万元，年零售额约 </a:t>
            </a:r>
            <a:r>
              <a:rPr lang="en-US" altLang="zh-CN" sz="2800" dirty="0" smtClean="0">
                <a:latin typeface="宋体" charset="-122"/>
                <a:ea typeface="宋体" charset="-122"/>
              </a:rPr>
              <a:t>30 </a:t>
            </a:r>
            <a:r>
              <a:rPr lang="zh-CN" altLang="en-US" sz="2800" dirty="0" smtClean="0">
                <a:latin typeface="宋体" charset="-122"/>
                <a:ea typeface="宋体" charset="-122"/>
              </a:rPr>
              <a:t>万元，设备陈旧，管理落后。 </a:t>
            </a:r>
            <a:r>
              <a:rPr lang="en-US" altLang="zh-CN" sz="2800" dirty="0" smtClean="0">
                <a:latin typeface="宋体" charset="-122"/>
                <a:ea typeface="宋体" charset="-122"/>
              </a:rPr>
              <a:t>1949 </a:t>
            </a:r>
            <a:r>
              <a:rPr lang="zh-CN" altLang="en-US" sz="2800" dirty="0" smtClean="0">
                <a:latin typeface="宋体" charset="-122"/>
                <a:ea typeface="宋体" charset="-122"/>
              </a:rPr>
              <a:t>年北平解放时，同仁堂由乐氏十三世乐松生经营，他同时是天津达仁堂管理处总负责人。 </a:t>
            </a:r>
            <a:r>
              <a:rPr lang="en-US" altLang="zh-CN" sz="2800" dirty="0" smtClean="0">
                <a:latin typeface="宋体" charset="-122"/>
                <a:ea typeface="宋体" charset="-122"/>
              </a:rPr>
              <a:t>1950 </a:t>
            </a:r>
            <a:r>
              <a:rPr lang="zh-CN" altLang="en-US" sz="2800" dirty="0" smtClean="0">
                <a:latin typeface="宋体" charset="-122"/>
                <a:ea typeface="宋体" charset="-122"/>
              </a:rPr>
              <a:t>年抗美援朝开始，同仁堂向国家捐献 </a:t>
            </a:r>
            <a:r>
              <a:rPr lang="en-US" altLang="zh-CN" sz="2800" dirty="0" smtClean="0">
                <a:latin typeface="宋体" charset="-122"/>
                <a:ea typeface="宋体" charset="-122"/>
              </a:rPr>
              <a:t>99000 </a:t>
            </a:r>
            <a:r>
              <a:rPr lang="zh-CN" altLang="en-US" sz="2800" dirty="0" smtClean="0">
                <a:latin typeface="宋体" charset="-122"/>
                <a:ea typeface="宋体" charset="-122"/>
              </a:rPr>
              <a:t>元。 </a:t>
            </a:r>
          </a:p>
        </p:txBody>
      </p:sp>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idx="1"/>
          </p:nvPr>
        </p:nvSpPr>
        <p:spPr>
          <a:xfrm>
            <a:off x="0" y="1046163"/>
            <a:ext cx="8899525" cy="5278437"/>
          </a:xfrm>
        </p:spPr>
        <p:txBody>
          <a:bodyPr/>
          <a:lstStyle/>
          <a:p>
            <a:pPr eaLnBrk="1" hangingPunct="1">
              <a:lnSpc>
                <a:spcPct val="80000"/>
              </a:lnSpc>
            </a:pPr>
            <a:r>
              <a:rPr lang="zh-CN" altLang="en-US" sz="2400" dirty="0" smtClean="0">
                <a:latin typeface="楷体_GB2312" pitchFamily="49" charset="-122"/>
                <a:ea typeface="楷体_GB2312" pitchFamily="49" charset="-122"/>
              </a:rPr>
              <a:t>      </a:t>
            </a:r>
            <a:r>
              <a:rPr lang="en-US" altLang="zh-CN" sz="2800" dirty="0" smtClean="0">
                <a:ea typeface="宋体" charset="-122"/>
              </a:rPr>
              <a:t>1954</a:t>
            </a:r>
            <a:r>
              <a:rPr lang="zh-CN" altLang="en-US" sz="2800" dirty="0" smtClean="0">
                <a:ea typeface="宋体" charset="-122"/>
              </a:rPr>
              <a:t>年，全国范围的社会主义改造全面展开。一时间，一些工商业者陷入了矛盾状态之中，面对新的形势，乐松生也有自己的矛盾心理。这时，他来到天津，想静下来看一看党的政策究竟如何？正在他冥思苦想的时候，同仁堂因劳资纠纷，职工代表要与乐松生交涉。于是，乐松生匆匆回京，怀着忐忑不安的心情来到同仁堂。然而，出乎意料，职工代表对乐松生的答复非常满意。在劳资双方的联欢会上，职工代表还推选乐松生为同仁堂经理。</a:t>
            </a:r>
          </a:p>
          <a:p>
            <a:pPr eaLnBrk="1" hangingPunct="1">
              <a:lnSpc>
                <a:spcPct val="80000"/>
              </a:lnSpc>
            </a:pPr>
            <a:r>
              <a:rPr lang="zh-CN" altLang="en-US" sz="2800" dirty="0" smtClean="0">
                <a:ea typeface="宋体" charset="-122"/>
              </a:rPr>
              <a:t> 在党和政府的关怀下，乐松生边学习、边工作，很快消除了原来的矛盾心理，更加深信党的政策。</a:t>
            </a:r>
            <a:r>
              <a:rPr lang="en-US" altLang="zh-CN" sz="2800" dirty="0" smtClean="0">
                <a:ea typeface="宋体" charset="-122"/>
              </a:rPr>
              <a:t>1954</a:t>
            </a:r>
            <a:r>
              <a:rPr lang="zh-CN" altLang="en-US" sz="2800" dirty="0" smtClean="0">
                <a:ea typeface="宋体" charset="-122"/>
              </a:rPr>
              <a:t>年，乐松生带头申请公私合营，把古老的同仁堂引上了社会主义改造的光明大道，带动了许多民族工商业者，树立了良好的社会形象。</a:t>
            </a: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
          <p:cNvPicPr>
            <a:picLocks noGrp="1" noChangeAspect="1" noChangeArrowheads="1"/>
          </p:cNvPicPr>
          <p:nvPr>
            <p:ph idx="1"/>
          </p:nvPr>
        </p:nvPicPr>
        <p:blipFill>
          <a:blip r:embed="rId2" cstate="print"/>
          <a:srcRect/>
          <a:stretch>
            <a:fillRect/>
          </a:stretch>
        </p:blipFill>
        <p:spPr>
          <a:xfrm>
            <a:off x="0" y="187325"/>
            <a:ext cx="9144000" cy="5149850"/>
          </a:xfrm>
          <a:noFill/>
        </p:spPr>
      </p:pic>
      <p:sp>
        <p:nvSpPr>
          <p:cNvPr id="51203" name="Rectangle 5"/>
          <p:cNvSpPr>
            <a:spLocks noChangeArrowheads="1"/>
          </p:cNvSpPr>
          <p:nvPr/>
        </p:nvSpPr>
        <p:spPr bwMode="auto">
          <a:xfrm>
            <a:off x="304800" y="5612239"/>
            <a:ext cx="8256588" cy="830997"/>
          </a:xfrm>
          <a:prstGeom prst="rect">
            <a:avLst/>
          </a:prstGeom>
          <a:noFill/>
          <a:ln w="9525">
            <a:noFill/>
            <a:miter lim="800000"/>
            <a:headEnd/>
            <a:tailEnd/>
          </a:ln>
        </p:spPr>
        <p:txBody>
          <a:bodyPr anchor="ctr">
            <a:spAutoFit/>
          </a:bodyPr>
          <a:lstStyle/>
          <a:p>
            <a:pPr>
              <a:lnSpc>
                <a:spcPct val="100000"/>
              </a:lnSpc>
              <a:spcBef>
                <a:spcPct val="0"/>
              </a:spcBef>
              <a:buClrTx/>
              <a:buFontTx/>
              <a:buNone/>
            </a:pPr>
            <a:r>
              <a:rPr lang="en-US" altLang="zh-CN" sz="2400" dirty="0"/>
              <a:t>1956</a:t>
            </a:r>
            <a:r>
              <a:rPr lang="zh-CN" altLang="en-US" sz="2400" dirty="0"/>
              <a:t>年</a:t>
            </a:r>
            <a:r>
              <a:rPr lang="en-US" altLang="zh-CN" sz="2400" dirty="0"/>
              <a:t>1</a:t>
            </a:r>
            <a:r>
              <a:rPr lang="zh-CN" altLang="en-US" sz="2400" dirty="0"/>
              <a:t>月</a:t>
            </a:r>
            <a:r>
              <a:rPr lang="en-US" altLang="zh-CN" sz="2400" dirty="0"/>
              <a:t>15</a:t>
            </a:r>
            <a:r>
              <a:rPr lang="zh-CN" altLang="en-US" sz="2400" dirty="0"/>
              <a:t>日，北京市实现全行业公私合营，乐松生代表工商界在天安门城楼上向毛泽东主席送喜报。 </a:t>
            </a: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zh-CN" altLang="en-US" dirty="0" smtClean="0">
                <a:solidFill>
                  <a:schemeClr val="tx1"/>
                </a:solidFill>
                <a:ea typeface="宋体" charset="-122"/>
              </a:rPr>
              <a:t>资料</a:t>
            </a:r>
            <a:r>
              <a:rPr lang="en-US" altLang="zh-CN" dirty="0" smtClean="0">
                <a:solidFill>
                  <a:schemeClr val="tx1"/>
                </a:solidFill>
                <a:ea typeface="宋体" charset="-122"/>
              </a:rPr>
              <a:t>:</a:t>
            </a:r>
            <a:r>
              <a:rPr lang="zh-CN" altLang="en-US" dirty="0" smtClean="0">
                <a:solidFill>
                  <a:schemeClr val="tx1"/>
                </a:solidFill>
                <a:ea typeface="宋体" charset="-122"/>
              </a:rPr>
              <a:t>红色资本家</a:t>
            </a:r>
            <a:r>
              <a:rPr lang="en-US" altLang="zh-CN" dirty="0" smtClean="0">
                <a:solidFill>
                  <a:schemeClr val="tx1"/>
                </a:solidFill>
                <a:ea typeface="宋体" charset="-122"/>
              </a:rPr>
              <a:t>--</a:t>
            </a:r>
            <a:r>
              <a:rPr lang="zh-CN" altLang="en-US" dirty="0" smtClean="0">
                <a:solidFill>
                  <a:schemeClr val="tx1"/>
                </a:solidFill>
                <a:ea typeface="宋体" charset="-122"/>
              </a:rPr>
              <a:t>荣毅仁</a:t>
            </a:r>
          </a:p>
        </p:txBody>
      </p:sp>
      <p:pic>
        <p:nvPicPr>
          <p:cNvPr id="52227" name="Picture 3" descr="20051030115852fea82">
            <a:hlinkClick r:id="rId2"/>
          </p:cNvPr>
          <p:cNvPicPr>
            <a:picLocks noGrp="1" noChangeAspect="1" noChangeArrowheads="1"/>
          </p:cNvPicPr>
          <p:nvPr>
            <p:ph idx="1"/>
          </p:nvPr>
        </p:nvPicPr>
        <p:blipFill>
          <a:blip r:embed="rId3" cstate="print"/>
          <a:srcRect/>
          <a:stretch>
            <a:fillRect/>
          </a:stretch>
        </p:blipFill>
        <p:spPr>
          <a:xfrm>
            <a:off x="179512" y="1916832"/>
            <a:ext cx="2095500" cy="4570413"/>
          </a:xfrm>
        </p:spPr>
      </p:pic>
      <p:sp>
        <p:nvSpPr>
          <p:cNvPr id="52228" name="Rectangle 4"/>
          <p:cNvSpPr>
            <a:spLocks noChangeArrowheads="1"/>
          </p:cNvSpPr>
          <p:nvPr/>
        </p:nvSpPr>
        <p:spPr bwMode="auto">
          <a:xfrm>
            <a:off x="2276475" y="1187450"/>
            <a:ext cx="6867525" cy="5395913"/>
          </a:xfrm>
          <a:prstGeom prst="rect">
            <a:avLst/>
          </a:prstGeom>
          <a:noFill/>
          <a:ln w="9525">
            <a:noFill/>
            <a:miter lim="800000"/>
            <a:headEnd/>
            <a:tailEnd/>
          </a:ln>
        </p:spPr>
        <p:txBody>
          <a:bodyPr anchor="ctr">
            <a:spAutoFit/>
          </a:bodyPr>
          <a:lstStyle/>
          <a:p>
            <a:pPr>
              <a:lnSpc>
                <a:spcPct val="100000"/>
              </a:lnSpc>
              <a:spcBef>
                <a:spcPct val="0"/>
              </a:spcBef>
              <a:buClrTx/>
              <a:buFontTx/>
              <a:buNone/>
            </a:pPr>
            <a:r>
              <a:rPr lang="en-US" altLang="zh-CN" sz="2000" dirty="0">
                <a:solidFill>
                  <a:srgbClr val="FFFF00"/>
                </a:solidFill>
                <a:latin typeface="楷体_GB2312" pitchFamily="49" charset="-122"/>
                <a:ea typeface="楷体_GB2312" pitchFamily="49" charset="-122"/>
              </a:rPr>
              <a:t>1916</a:t>
            </a:r>
            <a:r>
              <a:rPr lang="zh-CN" altLang="en-US" sz="2000" dirty="0">
                <a:solidFill>
                  <a:srgbClr val="FFFF00"/>
                </a:solidFill>
                <a:latin typeface="楷体_GB2312" pitchFamily="49" charset="-122"/>
                <a:ea typeface="楷体_GB2312" pitchFamily="49" charset="-122"/>
              </a:rPr>
              <a:t>年，出生于江苏无锡荣氏家族</a:t>
            </a:r>
            <a:br>
              <a:rPr lang="zh-CN" altLang="en-US" sz="2000" dirty="0">
                <a:solidFill>
                  <a:srgbClr val="FFFF00"/>
                </a:solidFill>
                <a:latin typeface="楷体_GB2312" pitchFamily="49" charset="-122"/>
                <a:ea typeface="楷体_GB2312" pitchFamily="49" charset="-122"/>
              </a:rPr>
            </a:br>
            <a:r>
              <a:rPr lang="en-US" altLang="zh-CN" sz="2000" dirty="0">
                <a:solidFill>
                  <a:srgbClr val="FFFF00"/>
                </a:solidFill>
                <a:latin typeface="楷体_GB2312" pitchFamily="49" charset="-122"/>
                <a:ea typeface="楷体_GB2312" pitchFamily="49" charset="-122"/>
              </a:rPr>
              <a:t>1949</a:t>
            </a:r>
            <a:r>
              <a:rPr lang="zh-CN" altLang="en-US" sz="2000" dirty="0">
                <a:solidFill>
                  <a:srgbClr val="FFFF00"/>
                </a:solidFill>
                <a:latin typeface="楷体_GB2312" pitchFamily="49" charset="-122"/>
                <a:ea typeface="楷体_GB2312" pitchFamily="49" charset="-122"/>
              </a:rPr>
              <a:t>年，决定留在大陆 </a:t>
            </a:r>
            <a:br>
              <a:rPr lang="zh-CN" altLang="en-US" sz="2000" dirty="0">
                <a:solidFill>
                  <a:srgbClr val="FFFF00"/>
                </a:solidFill>
                <a:latin typeface="楷体_GB2312" pitchFamily="49" charset="-122"/>
                <a:ea typeface="楷体_GB2312" pitchFamily="49" charset="-122"/>
              </a:rPr>
            </a:br>
            <a:r>
              <a:rPr lang="en-US" altLang="zh-CN" sz="2000" dirty="0">
                <a:solidFill>
                  <a:srgbClr val="FFFF00"/>
                </a:solidFill>
                <a:latin typeface="楷体_GB2312" pitchFamily="49" charset="-122"/>
                <a:ea typeface="楷体_GB2312" pitchFamily="49" charset="-122"/>
              </a:rPr>
              <a:t>1956</a:t>
            </a:r>
            <a:r>
              <a:rPr lang="zh-CN" altLang="en-US" sz="2000" dirty="0">
                <a:solidFill>
                  <a:srgbClr val="FFFF00"/>
                </a:solidFill>
                <a:latin typeface="楷体_GB2312" pitchFamily="49" charset="-122"/>
                <a:ea typeface="楷体_GB2312" pitchFamily="49" charset="-122"/>
              </a:rPr>
              <a:t>年，将自己的商业帝国上交给政府。</a:t>
            </a:r>
            <a:br>
              <a:rPr lang="zh-CN" altLang="en-US" sz="2000" dirty="0">
                <a:solidFill>
                  <a:srgbClr val="FFFF00"/>
                </a:solidFill>
                <a:latin typeface="楷体_GB2312" pitchFamily="49" charset="-122"/>
                <a:ea typeface="楷体_GB2312" pitchFamily="49" charset="-122"/>
              </a:rPr>
            </a:br>
            <a:r>
              <a:rPr lang="en-US" altLang="zh-CN" sz="2000" dirty="0">
                <a:solidFill>
                  <a:srgbClr val="FFFF00"/>
                </a:solidFill>
                <a:latin typeface="楷体_GB2312" pitchFamily="49" charset="-122"/>
                <a:ea typeface="楷体_GB2312" pitchFamily="49" charset="-122"/>
              </a:rPr>
              <a:t>1979</a:t>
            </a:r>
            <a:r>
              <a:rPr lang="zh-CN" altLang="en-US" sz="2000" dirty="0">
                <a:solidFill>
                  <a:srgbClr val="FFFF00"/>
                </a:solidFill>
                <a:latin typeface="楷体_GB2312" pitchFamily="49" charset="-122"/>
                <a:ea typeface="楷体_GB2312" pitchFamily="49" charset="-122"/>
              </a:rPr>
              <a:t>年，创办中国国际信托投资公司。</a:t>
            </a:r>
            <a:br>
              <a:rPr lang="zh-CN" altLang="en-US" sz="2000" dirty="0">
                <a:solidFill>
                  <a:srgbClr val="FFFF00"/>
                </a:solidFill>
                <a:latin typeface="楷体_GB2312" pitchFamily="49" charset="-122"/>
                <a:ea typeface="楷体_GB2312" pitchFamily="49" charset="-122"/>
              </a:rPr>
            </a:br>
            <a:r>
              <a:rPr lang="en-US" altLang="zh-CN" sz="2000" dirty="0">
                <a:solidFill>
                  <a:srgbClr val="FFFF00"/>
                </a:solidFill>
                <a:latin typeface="楷体_GB2312" pitchFamily="49" charset="-122"/>
                <a:ea typeface="楷体_GB2312" pitchFamily="49" charset="-122"/>
              </a:rPr>
              <a:t>1993</a:t>
            </a:r>
            <a:r>
              <a:rPr lang="zh-CN" altLang="en-US" sz="2000" dirty="0">
                <a:solidFill>
                  <a:srgbClr val="FFFF00"/>
                </a:solidFill>
                <a:latin typeface="楷体_GB2312" pitchFamily="49" charset="-122"/>
                <a:ea typeface="楷体_GB2312" pitchFamily="49" charset="-122"/>
              </a:rPr>
              <a:t>年</a:t>
            </a:r>
            <a:r>
              <a:rPr lang="en-US" altLang="zh-CN" sz="2000" dirty="0">
                <a:solidFill>
                  <a:srgbClr val="FFFF00"/>
                </a:solidFill>
                <a:latin typeface="Verdana" pitchFamily="34" charset="0"/>
                <a:ea typeface="楷体_GB2312" pitchFamily="49" charset="-122"/>
              </a:rPr>
              <a:t>—</a:t>
            </a:r>
            <a:r>
              <a:rPr lang="en-US" altLang="zh-CN" sz="2000" dirty="0">
                <a:solidFill>
                  <a:srgbClr val="FFFF00"/>
                </a:solidFill>
                <a:latin typeface="楷体_GB2312" pitchFamily="49" charset="-122"/>
                <a:ea typeface="楷体_GB2312" pitchFamily="49" charset="-122"/>
              </a:rPr>
              <a:t>1998</a:t>
            </a:r>
            <a:r>
              <a:rPr lang="zh-CN" altLang="en-US" sz="2000" dirty="0">
                <a:solidFill>
                  <a:srgbClr val="FFFF00"/>
                </a:solidFill>
                <a:latin typeface="楷体_GB2312" pitchFamily="49" charset="-122"/>
                <a:ea typeface="楷体_GB2312" pitchFamily="49" charset="-122"/>
              </a:rPr>
              <a:t>年，出任中华人民共和国国家副主席。</a:t>
            </a:r>
          </a:p>
          <a:p>
            <a:pPr>
              <a:lnSpc>
                <a:spcPct val="100000"/>
              </a:lnSpc>
              <a:spcBef>
                <a:spcPct val="0"/>
              </a:spcBef>
              <a:buClrTx/>
              <a:buFontTx/>
              <a:buNone/>
            </a:pPr>
            <a:r>
              <a:rPr lang="en-US" altLang="zh-CN" sz="2000" dirty="0">
                <a:solidFill>
                  <a:srgbClr val="FFFF00"/>
                </a:solidFill>
                <a:latin typeface="楷体_GB2312" pitchFamily="49" charset="-122"/>
                <a:ea typeface="楷体_GB2312" pitchFamily="49" charset="-122"/>
              </a:rPr>
              <a:t>2005</a:t>
            </a:r>
            <a:r>
              <a:rPr lang="zh-CN" altLang="en-US" sz="2000" dirty="0">
                <a:solidFill>
                  <a:srgbClr val="FFFF00"/>
                </a:solidFill>
                <a:latin typeface="楷体_GB2312" pitchFamily="49" charset="-122"/>
                <a:ea typeface="楷体_GB2312" pitchFamily="49" charset="-122"/>
              </a:rPr>
              <a:t>年</a:t>
            </a:r>
            <a:r>
              <a:rPr lang="en-US" altLang="zh-CN" sz="2000" dirty="0">
                <a:solidFill>
                  <a:srgbClr val="FFFF00"/>
                </a:solidFill>
                <a:latin typeface="楷体_GB2312" pitchFamily="49" charset="-122"/>
                <a:ea typeface="楷体_GB2312" pitchFamily="49" charset="-122"/>
              </a:rPr>
              <a:t>10</a:t>
            </a:r>
            <a:r>
              <a:rPr lang="zh-CN" altLang="en-US" sz="2000" dirty="0">
                <a:solidFill>
                  <a:srgbClr val="FFFF00"/>
                </a:solidFill>
                <a:latin typeface="楷体_GB2312" pitchFamily="49" charset="-122"/>
                <a:ea typeface="楷体_GB2312" pitchFamily="49" charset="-122"/>
              </a:rPr>
              <a:t>月</a:t>
            </a:r>
            <a:r>
              <a:rPr lang="en-US" altLang="zh-CN" sz="2000" dirty="0">
                <a:solidFill>
                  <a:srgbClr val="FFFF00"/>
                </a:solidFill>
                <a:latin typeface="楷体_GB2312" pitchFamily="49" charset="-122"/>
                <a:ea typeface="楷体_GB2312" pitchFamily="49" charset="-122"/>
              </a:rPr>
              <a:t>26</a:t>
            </a:r>
            <a:r>
              <a:rPr lang="zh-CN" altLang="en-US" sz="2000" dirty="0">
                <a:solidFill>
                  <a:srgbClr val="FFFF00"/>
                </a:solidFill>
                <a:latin typeface="楷体_GB2312" pitchFamily="49" charset="-122"/>
                <a:ea typeface="楷体_GB2312" pitchFamily="49" charset="-122"/>
              </a:rPr>
              <a:t>日</a:t>
            </a:r>
            <a:r>
              <a:rPr lang="en-US" altLang="zh-CN" sz="2000" dirty="0">
                <a:solidFill>
                  <a:srgbClr val="FFFF00"/>
                </a:solidFill>
                <a:latin typeface="楷体_GB2312" pitchFamily="49" charset="-122"/>
                <a:ea typeface="楷体_GB2312" pitchFamily="49" charset="-122"/>
              </a:rPr>
              <a:t>,</a:t>
            </a:r>
            <a:r>
              <a:rPr lang="zh-CN" altLang="en-US" sz="2000" dirty="0">
                <a:solidFill>
                  <a:srgbClr val="FFFF00"/>
                </a:solidFill>
                <a:latin typeface="楷体_GB2312" pitchFamily="49" charset="-122"/>
                <a:ea typeface="楷体_GB2312" pitchFamily="49" charset="-122"/>
              </a:rPr>
              <a:t>在北京逝世，享年８９岁 </a:t>
            </a:r>
            <a:endParaRPr lang="en-US" altLang="zh-CN" sz="2000" dirty="0">
              <a:solidFill>
                <a:srgbClr val="FFFF00"/>
              </a:solidFill>
              <a:latin typeface="楷体_GB2312" pitchFamily="49" charset="-122"/>
              <a:ea typeface="楷体_GB2312" pitchFamily="49" charset="-122"/>
            </a:endParaRPr>
          </a:p>
          <a:p>
            <a:pPr>
              <a:lnSpc>
                <a:spcPct val="100000"/>
              </a:lnSpc>
              <a:spcBef>
                <a:spcPct val="0"/>
              </a:spcBef>
              <a:buClrTx/>
              <a:buFontTx/>
              <a:buNone/>
            </a:pPr>
            <a:r>
              <a:rPr lang="zh-CN" altLang="en-US" sz="2000" dirty="0">
                <a:solidFill>
                  <a:schemeClr val="tx1"/>
                </a:solidFill>
                <a:latin typeface="楷体_GB2312" pitchFamily="49" charset="-122"/>
                <a:ea typeface="楷体_GB2312" pitchFamily="49" charset="-122"/>
              </a:rPr>
              <a:t>    １９５７年他曾被陈毅副总理誉为</a:t>
            </a:r>
            <a:r>
              <a:rPr lang="zh-CN" altLang="en-US" sz="2000" dirty="0" smtClean="0">
                <a:solidFill>
                  <a:schemeClr val="tx1"/>
                </a:solidFill>
                <a:latin typeface="Verdana" pitchFamily="34" charset="0"/>
                <a:ea typeface="楷体_GB2312" pitchFamily="49" charset="-122"/>
              </a:rPr>
              <a:t>“</a:t>
            </a:r>
            <a:r>
              <a:rPr lang="zh-CN" altLang="en-US" sz="2000" dirty="0" smtClean="0">
                <a:solidFill>
                  <a:schemeClr val="tx1"/>
                </a:solidFill>
                <a:latin typeface="楷体_GB2312" pitchFamily="49" charset="-122"/>
                <a:ea typeface="楷体_GB2312" pitchFamily="49" charset="-122"/>
              </a:rPr>
              <a:t>红色资本家</a:t>
            </a:r>
            <a:r>
              <a:rPr lang="zh-CN" altLang="en-US" sz="2000" dirty="0" smtClean="0">
                <a:solidFill>
                  <a:schemeClr val="tx1"/>
                </a:solidFill>
                <a:latin typeface="Verdana" pitchFamily="34" charset="0"/>
                <a:ea typeface="楷体_GB2312" pitchFamily="49" charset="-122"/>
              </a:rPr>
              <a:t>”</a:t>
            </a:r>
            <a:r>
              <a:rPr lang="zh-CN" altLang="en-US" sz="2000" dirty="0" smtClean="0">
                <a:latin typeface="Verdana" pitchFamily="34" charset="0"/>
                <a:ea typeface="楷体_GB2312" pitchFamily="49" charset="-122"/>
              </a:rPr>
              <a:t>。</a:t>
            </a:r>
            <a:r>
              <a:rPr lang="zh-CN" altLang="en-US" sz="2000" dirty="0" smtClean="0">
                <a:solidFill>
                  <a:schemeClr val="tx1"/>
                </a:solidFill>
                <a:latin typeface="楷体_GB2312" pitchFamily="49" charset="-122"/>
                <a:ea typeface="楷体_GB2312" pitchFamily="49" charset="-122"/>
              </a:rPr>
              <a:t>  </a:t>
            </a:r>
            <a:endParaRPr lang="zh-CN" altLang="en-US" sz="2000" dirty="0">
              <a:solidFill>
                <a:schemeClr val="tx1"/>
              </a:solidFill>
              <a:latin typeface="楷体_GB2312" pitchFamily="49" charset="-122"/>
              <a:ea typeface="楷体_GB2312" pitchFamily="49" charset="-122"/>
            </a:endParaRPr>
          </a:p>
          <a:p>
            <a:pPr>
              <a:lnSpc>
                <a:spcPct val="100000"/>
              </a:lnSpc>
              <a:spcBef>
                <a:spcPct val="0"/>
              </a:spcBef>
              <a:buClrTx/>
              <a:buFontTx/>
              <a:buNone/>
            </a:pPr>
            <a:r>
              <a:rPr lang="en-US" altLang="zh-CN" sz="2000" dirty="0">
                <a:solidFill>
                  <a:schemeClr val="tx1"/>
                </a:solidFill>
                <a:latin typeface="楷体_GB2312" pitchFamily="49" charset="-122"/>
                <a:ea typeface="楷体_GB2312" pitchFamily="49" charset="-122"/>
              </a:rPr>
              <a:t>    1979</a:t>
            </a:r>
            <a:r>
              <a:rPr lang="zh-CN" altLang="en-US" sz="2000" dirty="0">
                <a:solidFill>
                  <a:schemeClr val="tx1"/>
                </a:solidFill>
                <a:latin typeface="楷体_GB2312" pitchFamily="49" charset="-122"/>
                <a:ea typeface="楷体_GB2312" pitchFamily="49" charset="-122"/>
              </a:rPr>
              <a:t>年，在邓小平的支持下，荣毅仁创办</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中信</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，中国国际信托投资公司，开创了中国第一个对外开放的窗口</a:t>
            </a:r>
            <a:r>
              <a:rPr lang="en-US" altLang="zh-CN" sz="2000" dirty="0">
                <a:solidFill>
                  <a:schemeClr val="tx1"/>
                </a:solidFill>
                <a:latin typeface="楷体_GB2312" pitchFamily="49" charset="-122"/>
                <a:ea typeface="楷体_GB2312" pitchFamily="49" charset="-122"/>
              </a:rPr>
              <a:t>,</a:t>
            </a:r>
            <a:r>
              <a:rPr lang="zh-CN" altLang="en-US" sz="2000" dirty="0">
                <a:solidFill>
                  <a:schemeClr val="tx1"/>
                </a:solidFill>
                <a:latin typeface="楷体_GB2312" pitchFamily="49" charset="-122"/>
                <a:ea typeface="楷体_GB2312" pitchFamily="49" charset="-122"/>
              </a:rPr>
              <a:t>借中国改革开放春风，荣毅仁运用荣氏经营家法，呼风唤雨，得心应手，荣毅仁与国家获得了</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双赢</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中信</a:t>
            </a:r>
            <a:r>
              <a:rPr lang="zh-CN" altLang="en-US" sz="2000" dirty="0">
                <a:solidFill>
                  <a:schemeClr val="tx1"/>
                </a:solidFill>
                <a:latin typeface="Verdana" pitchFamily="34" charset="0"/>
                <a:ea typeface="楷体_GB2312" pitchFamily="49" charset="-122"/>
              </a:rPr>
              <a:t>”</a:t>
            </a:r>
            <a:r>
              <a:rPr lang="zh-CN" altLang="en-US" sz="2000" dirty="0">
                <a:solidFill>
                  <a:schemeClr val="tx1"/>
                </a:solidFill>
                <a:latin typeface="楷体_GB2312" pitchFamily="49" charset="-122"/>
                <a:ea typeface="楷体_GB2312" pitchFamily="49" charset="-122"/>
              </a:rPr>
              <a:t>成为荣氏财富的引擎。</a:t>
            </a:r>
            <a:br>
              <a:rPr lang="zh-CN" altLang="en-US" sz="2000" dirty="0">
                <a:solidFill>
                  <a:schemeClr val="tx1"/>
                </a:solidFill>
                <a:latin typeface="楷体_GB2312" pitchFamily="49" charset="-122"/>
                <a:ea typeface="楷体_GB2312" pitchFamily="49" charset="-122"/>
              </a:rPr>
            </a:br>
            <a:r>
              <a:rPr lang="zh-CN" altLang="en-US" sz="2000" dirty="0">
                <a:solidFill>
                  <a:schemeClr val="tx1"/>
                </a:solidFill>
                <a:latin typeface="楷体_GB2312" pitchFamily="49" charset="-122"/>
                <a:ea typeface="楷体_GB2312" pitchFamily="49" charset="-122"/>
              </a:rPr>
              <a:t>   </a:t>
            </a:r>
            <a:r>
              <a:rPr lang="en-US" altLang="zh-CN" sz="2000" dirty="0">
                <a:solidFill>
                  <a:schemeClr val="tx1"/>
                </a:solidFill>
                <a:latin typeface="楷体_GB2312" pitchFamily="49" charset="-122"/>
                <a:ea typeface="楷体_GB2312" pitchFamily="49" charset="-122"/>
              </a:rPr>
              <a:t>1986</a:t>
            </a:r>
            <a:r>
              <a:rPr lang="zh-CN" altLang="en-US" sz="2000" dirty="0">
                <a:solidFill>
                  <a:schemeClr val="tx1"/>
                </a:solidFill>
                <a:latin typeface="楷体_GB2312" pitchFamily="49" charset="-122"/>
                <a:ea typeface="楷体_GB2312" pitchFamily="49" charset="-122"/>
              </a:rPr>
              <a:t>年，他被美国</a:t>
            </a:r>
            <a:r>
              <a:rPr lang="en-US" altLang="zh-CN" sz="2000" dirty="0">
                <a:solidFill>
                  <a:schemeClr val="tx1"/>
                </a:solidFill>
                <a:latin typeface="楷体_GB2312" pitchFamily="49" charset="-122"/>
                <a:ea typeface="楷体_GB2312" pitchFamily="49" charset="-122"/>
              </a:rPr>
              <a:t>《</a:t>
            </a:r>
            <a:r>
              <a:rPr lang="zh-CN" altLang="en-US" sz="2000" dirty="0">
                <a:solidFill>
                  <a:schemeClr val="tx1"/>
                </a:solidFill>
                <a:latin typeface="楷体_GB2312" pitchFamily="49" charset="-122"/>
                <a:ea typeface="楷体_GB2312" pitchFamily="49" charset="-122"/>
              </a:rPr>
              <a:t>幸福</a:t>
            </a:r>
            <a:r>
              <a:rPr lang="en-US" altLang="zh-CN" sz="2000" dirty="0">
                <a:solidFill>
                  <a:schemeClr val="tx1"/>
                </a:solidFill>
                <a:latin typeface="楷体_GB2312" pitchFamily="49" charset="-122"/>
                <a:ea typeface="楷体_GB2312" pitchFamily="49" charset="-122"/>
              </a:rPr>
              <a:t>》</a:t>
            </a:r>
            <a:r>
              <a:rPr lang="zh-CN" altLang="en-US" sz="2000" dirty="0">
                <a:solidFill>
                  <a:schemeClr val="tx1"/>
                </a:solidFill>
                <a:latin typeface="楷体_GB2312" pitchFamily="49" charset="-122"/>
                <a:ea typeface="楷体_GB2312" pitchFamily="49" charset="-122"/>
              </a:rPr>
              <a:t>半月刊评为世界５０名知名企业家之一，是建国后国内企业家跻身世界知名企业家行列的第一人</a:t>
            </a:r>
            <a:r>
              <a:rPr lang="zh-CN" altLang="en-US" dirty="0"/>
              <a:t> </a:t>
            </a:r>
            <a:r>
              <a:rPr lang="zh-CN" altLang="en-US" sz="2000" dirty="0">
                <a:solidFill>
                  <a:schemeClr val="tx1"/>
                </a:solidFill>
                <a:latin typeface="楷体_GB2312" pitchFamily="49" charset="-122"/>
                <a:ea typeface="楷体_GB2312" pitchFamily="49" charset="-122"/>
              </a:rPr>
              <a:t>　　</a:t>
            </a:r>
          </a:p>
          <a:p>
            <a:pPr>
              <a:lnSpc>
                <a:spcPct val="100000"/>
              </a:lnSpc>
              <a:spcBef>
                <a:spcPct val="0"/>
              </a:spcBef>
              <a:buClrTx/>
              <a:buFontTx/>
              <a:buNone/>
            </a:pPr>
            <a:r>
              <a:rPr lang="en-US" altLang="zh-CN" sz="2000" dirty="0">
                <a:solidFill>
                  <a:schemeClr val="tx1"/>
                </a:solidFill>
                <a:latin typeface="楷体_GB2312" pitchFamily="49" charset="-122"/>
                <a:ea typeface="楷体_GB2312" pitchFamily="49" charset="-122"/>
              </a:rPr>
              <a:t>     2000</a:t>
            </a:r>
            <a:r>
              <a:rPr lang="zh-CN" altLang="en-US" sz="2000" dirty="0">
                <a:solidFill>
                  <a:schemeClr val="tx1"/>
                </a:solidFill>
                <a:latin typeface="楷体_GB2312" pitchFamily="49" charset="-122"/>
                <a:ea typeface="楷体_GB2312" pitchFamily="49" charset="-122"/>
              </a:rPr>
              <a:t>年荣毅仁及其家族被美国</a:t>
            </a:r>
            <a:r>
              <a:rPr lang="en-US" altLang="zh-CN" sz="2000" dirty="0">
                <a:solidFill>
                  <a:schemeClr val="tx1"/>
                </a:solidFill>
                <a:latin typeface="楷体_GB2312" pitchFamily="49" charset="-122"/>
                <a:ea typeface="楷体_GB2312" pitchFamily="49" charset="-122"/>
              </a:rPr>
              <a:t>《</a:t>
            </a:r>
            <a:r>
              <a:rPr lang="zh-CN" altLang="en-US" sz="2000" dirty="0">
                <a:solidFill>
                  <a:schemeClr val="tx1"/>
                </a:solidFill>
                <a:latin typeface="楷体_GB2312" pitchFamily="49" charset="-122"/>
                <a:ea typeface="楷体_GB2312" pitchFamily="49" charset="-122"/>
              </a:rPr>
              <a:t>福布斯</a:t>
            </a:r>
            <a:r>
              <a:rPr lang="en-US" altLang="zh-CN" sz="2000" dirty="0">
                <a:solidFill>
                  <a:schemeClr val="tx1"/>
                </a:solidFill>
                <a:latin typeface="楷体_GB2312" pitchFamily="49" charset="-122"/>
                <a:ea typeface="楷体_GB2312" pitchFamily="49" charset="-122"/>
              </a:rPr>
              <a:t>》</a:t>
            </a:r>
            <a:r>
              <a:rPr lang="zh-CN" altLang="en-US" sz="2000" dirty="0">
                <a:solidFill>
                  <a:schemeClr val="tx1"/>
                </a:solidFill>
                <a:latin typeface="楷体_GB2312" pitchFamily="49" charset="-122"/>
                <a:ea typeface="楷体_GB2312" pitchFamily="49" charset="-122"/>
              </a:rPr>
              <a:t>杂志评选为中国</a:t>
            </a:r>
            <a:r>
              <a:rPr lang="en-US" altLang="zh-CN" sz="2000" dirty="0">
                <a:solidFill>
                  <a:schemeClr val="tx1"/>
                </a:solidFill>
                <a:latin typeface="楷体_GB2312" pitchFamily="49" charset="-122"/>
                <a:ea typeface="楷体_GB2312" pitchFamily="49" charset="-122"/>
              </a:rPr>
              <a:t>50</a:t>
            </a:r>
            <a:r>
              <a:rPr lang="zh-CN" altLang="en-US" sz="2000" dirty="0">
                <a:solidFill>
                  <a:schemeClr val="tx1"/>
                </a:solidFill>
                <a:latin typeface="楷体_GB2312" pitchFamily="49" charset="-122"/>
                <a:ea typeface="楷体_GB2312" pitchFamily="49" charset="-122"/>
              </a:rPr>
              <a:t>富豪第</a:t>
            </a:r>
            <a:r>
              <a:rPr lang="en-US" altLang="zh-CN" sz="2000" dirty="0">
                <a:solidFill>
                  <a:schemeClr val="tx1"/>
                </a:solidFill>
                <a:latin typeface="楷体_GB2312" pitchFamily="49" charset="-122"/>
                <a:ea typeface="楷体_GB2312" pitchFamily="49" charset="-122"/>
              </a:rPr>
              <a:t>1</a:t>
            </a:r>
            <a:r>
              <a:rPr lang="zh-CN" altLang="en-US" sz="2000" dirty="0">
                <a:solidFill>
                  <a:schemeClr val="tx1"/>
                </a:solidFill>
                <a:latin typeface="楷体_GB2312" pitchFamily="49" charset="-122"/>
                <a:ea typeface="楷体_GB2312" pitchFamily="49" charset="-122"/>
              </a:rPr>
              <a:t>位。其个人及其家族财产为</a:t>
            </a:r>
            <a:r>
              <a:rPr lang="en-US" altLang="zh-CN" sz="2000" dirty="0">
                <a:solidFill>
                  <a:schemeClr val="tx1"/>
                </a:solidFill>
                <a:latin typeface="楷体_GB2312" pitchFamily="49" charset="-122"/>
                <a:ea typeface="楷体_GB2312" pitchFamily="49" charset="-122"/>
              </a:rPr>
              <a:t>19</a:t>
            </a:r>
            <a:r>
              <a:rPr lang="zh-CN" altLang="en-US" sz="2000" dirty="0">
                <a:solidFill>
                  <a:schemeClr val="tx1"/>
                </a:solidFill>
                <a:latin typeface="楷体_GB2312" pitchFamily="49" charset="-122"/>
                <a:ea typeface="楷体_GB2312" pitchFamily="49" charset="-122"/>
              </a:rPr>
              <a:t>亿美元</a:t>
            </a:r>
            <a:r>
              <a:rPr lang="zh-CN" altLang="en-US" sz="2000" dirty="0">
                <a:solidFill>
                  <a:schemeClr val="tx1"/>
                </a:solidFill>
              </a:rPr>
              <a:t> </a:t>
            </a:r>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04800"/>
            <a:ext cx="8275638" cy="609600"/>
          </a:xfrm>
        </p:spPr>
        <p:txBody>
          <a:bodyPr>
            <a:normAutofit fontScale="90000"/>
          </a:bodyPr>
          <a:lstStyle/>
          <a:p>
            <a:pPr eaLnBrk="1" hangingPunct="1"/>
            <a:r>
              <a:rPr lang="zh-CN" altLang="en-US" sz="2800" dirty="0" smtClean="0">
                <a:solidFill>
                  <a:srgbClr val="FFFF00"/>
                </a:solidFill>
                <a:effectLst/>
                <a:latin typeface="楷体_GB2312" pitchFamily="49" charset="-122"/>
                <a:ea typeface="楷体_GB2312" pitchFamily="49" charset="-122"/>
              </a:rPr>
              <a:t>资料：</a:t>
            </a:r>
            <a:r>
              <a:rPr kumimoji="1" lang="en-US" altLang="zh-CN" sz="2800" dirty="0" smtClean="0">
                <a:solidFill>
                  <a:srgbClr val="FFFF00"/>
                </a:solidFill>
                <a:effectLst/>
                <a:latin typeface="楷体_GB2312" pitchFamily="49" charset="-122"/>
                <a:ea typeface="楷体_GB2312" pitchFamily="49" charset="-122"/>
              </a:rPr>
              <a:t>1956</a:t>
            </a:r>
            <a:r>
              <a:rPr kumimoji="1" lang="zh-CN" altLang="en-US" sz="2800" dirty="0" smtClean="0">
                <a:solidFill>
                  <a:srgbClr val="FFFF00"/>
                </a:solidFill>
                <a:effectLst/>
                <a:latin typeface="楷体_GB2312" pitchFamily="49" charset="-122"/>
                <a:ea typeface="楷体_GB2312" pitchFamily="49" charset="-122"/>
              </a:rPr>
              <a:t>年</a:t>
            </a:r>
            <a:r>
              <a:rPr kumimoji="1" lang="en-US" altLang="zh-CN" sz="2800" dirty="0" smtClean="0">
                <a:solidFill>
                  <a:srgbClr val="FFFF00"/>
                </a:solidFill>
                <a:effectLst/>
                <a:latin typeface="楷体_GB2312" pitchFamily="49" charset="-122"/>
                <a:ea typeface="楷体_GB2312" pitchFamily="49" charset="-122"/>
              </a:rPr>
              <a:t>1</a:t>
            </a:r>
            <a:r>
              <a:rPr kumimoji="1" lang="zh-CN" altLang="en-US" sz="2800" dirty="0" smtClean="0">
                <a:solidFill>
                  <a:srgbClr val="FFFF00"/>
                </a:solidFill>
                <a:effectLst/>
                <a:latin typeface="楷体_GB2312" pitchFamily="49" charset="-122"/>
                <a:ea typeface="楷体_GB2312" pitchFamily="49" charset="-122"/>
              </a:rPr>
              <a:t>月，荣毅仁就社会主义改造答记者问</a:t>
            </a:r>
          </a:p>
        </p:txBody>
      </p:sp>
      <p:sp>
        <p:nvSpPr>
          <p:cNvPr id="53251" name="Rectangle 3"/>
          <p:cNvSpPr>
            <a:spLocks noGrp="1" noChangeArrowheads="1"/>
          </p:cNvSpPr>
          <p:nvPr>
            <p:ph idx="1"/>
          </p:nvPr>
        </p:nvSpPr>
        <p:spPr>
          <a:xfrm>
            <a:off x="457200" y="1071563"/>
            <a:ext cx="8229600" cy="5253037"/>
          </a:xfrm>
        </p:spPr>
        <p:txBody>
          <a:bodyPr/>
          <a:lstStyle/>
          <a:p>
            <a:pPr eaLnBrk="1" hangingPunct="1">
              <a:buFont typeface="Wingdings" pitchFamily="2" charset="2"/>
              <a:buNone/>
            </a:pPr>
            <a:r>
              <a:rPr kumimoji="1" lang="zh-CN" altLang="en-US" sz="2000" dirty="0" smtClean="0">
                <a:latin typeface="楷体_GB2312" pitchFamily="49" charset="-122"/>
                <a:ea typeface="楷体_GB2312" pitchFamily="49" charset="-122"/>
              </a:rPr>
              <a:t>记者直率地问： </a:t>
            </a:r>
            <a:r>
              <a:rPr kumimoji="1" lang="zh-CN" altLang="en-US" sz="2000" dirty="0" smtClean="0">
                <a:ea typeface="楷体_GB2312" pitchFamily="49" charset="-122"/>
              </a:rPr>
              <a:t>“</a:t>
            </a:r>
            <a:r>
              <a:rPr kumimoji="1" lang="zh-CN" altLang="en-US" sz="2000" dirty="0" smtClean="0">
                <a:latin typeface="楷体_GB2312" pitchFamily="49" charset="-122"/>
                <a:ea typeface="楷体_GB2312" pitchFamily="49" charset="-122"/>
              </a:rPr>
              <a:t> 消灭剥削，废除资本主义制度对于你失去了什么？得到了什么？</a:t>
            </a:r>
            <a:r>
              <a:rPr kumimoji="1" lang="zh-CN" altLang="en-US" sz="2000" dirty="0" smtClean="0">
                <a:ea typeface="楷体_GB2312" pitchFamily="49" charset="-122"/>
              </a:rPr>
              <a:t>”</a:t>
            </a:r>
            <a:endParaRPr kumimoji="1" lang="zh-CN" altLang="en-US" sz="2000" dirty="0" smtClean="0">
              <a:latin typeface="楷体_GB2312" pitchFamily="49" charset="-122"/>
              <a:ea typeface="楷体_GB2312" pitchFamily="49" charset="-122"/>
            </a:endParaRPr>
          </a:p>
          <a:p>
            <a:pPr eaLnBrk="1" hangingPunct="1">
              <a:buFont typeface="Wingdings" pitchFamily="2" charset="2"/>
              <a:buNone/>
            </a:pPr>
            <a:r>
              <a:rPr kumimoji="1" lang="zh-CN" altLang="en-US" sz="2000" dirty="0" smtClean="0">
                <a:latin typeface="楷体_GB2312" pitchFamily="49" charset="-122"/>
                <a:ea typeface="楷体_GB2312" pitchFamily="49" charset="-122"/>
              </a:rPr>
              <a:t>       </a:t>
            </a:r>
            <a:r>
              <a:rPr kumimoji="1" lang="zh-CN" altLang="en-US" sz="2400" dirty="0" smtClean="0">
                <a:latin typeface="楷体_GB2312" pitchFamily="49" charset="-122"/>
                <a:ea typeface="宋体" charset="-122"/>
              </a:rPr>
              <a:t>荣毅仁很快就答道：</a:t>
            </a:r>
            <a:r>
              <a:rPr kumimoji="1" lang="zh-CN" altLang="en-US" sz="2400" dirty="0" smtClean="0">
                <a:latin typeface="宋体" charset="-122"/>
                <a:ea typeface="宋体" charset="-122"/>
              </a:rPr>
              <a:t>“</a:t>
            </a:r>
            <a:r>
              <a:rPr kumimoji="1" lang="zh-CN" altLang="en-US" sz="2400" dirty="0" smtClean="0">
                <a:latin typeface="楷体_GB2312" pitchFamily="49" charset="-122"/>
                <a:ea typeface="宋体" charset="-122"/>
              </a:rPr>
              <a:t>对于我，失去的是我个人的一些剥削所得，它比起国家第一个五年计划的投资总额是多么渺小；得到的却是一个人人富裕、繁荣强盛的社会主义国家。对于我，失去的是剥削阶级人与人之间的尔虞我诈、互不信任；得到的是作为劳动人民的人与人之间的友爱和信任，而这是金钱所买不到的。因为我积极拥护共产党和人民政府，自愿接受改造，在工商界做了一些有利于社会主义的工作，我受到了政府的信任和人民的尊重，得到了荣誉和地位。从物质生活上看，实际上我并没有失去什么，我还是过得很好。</a:t>
            </a:r>
            <a:r>
              <a:rPr kumimoji="1" lang="zh-CN" altLang="en-US" sz="2400" dirty="0" smtClean="0">
                <a:latin typeface="宋体" charset="-122"/>
                <a:ea typeface="宋体" charset="-122"/>
              </a:rPr>
              <a:t>”</a:t>
            </a:r>
          </a:p>
          <a:p>
            <a:pPr eaLnBrk="1" hangingPunct="1">
              <a:buFont typeface="Wingdings" pitchFamily="2" charset="2"/>
              <a:buNone/>
            </a:pPr>
            <a:r>
              <a:rPr kumimoji="1" lang="zh-CN" altLang="en-US" sz="2400" dirty="0" smtClean="0">
                <a:ea typeface="宋体" charset="-122"/>
              </a:rPr>
              <a:t>          刚毅仁厚的荣毅仁喜欢的名言是：“发上等愿，结中等缘，享下等福；择高处立，就平处坐，向宽处行。”</a:t>
            </a:r>
            <a:endParaRPr lang="zh-CN" altLang="en-US" sz="2400" dirty="0" smtClean="0">
              <a:ea typeface="宋体" charset="-122"/>
            </a:endParaRPr>
          </a:p>
          <a:p>
            <a:pPr eaLnBrk="1" hangingPunct="1"/>
            <a:endParaRPr lang="zh-CN" altLang="en-US" sz="2400" dirty="0" smtClean="0">
              <a:ea typeface="宋体" charset="-122"/>
            </a:endParaRPr>
          </a:p>
        </p:txBody>
      </p:sp>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zh-CN" sz="3600" dirty="0" smtClean="0">
                <a:solidFill>
                  <a:schemeClr val="tx1"/>
                </a:solidFill>
                <a:ea typeface="宋体" charset="-122"/>
              </a:rPr>
              <a:t>2. </a:t>
            </a:r>
            <a:r>
              <a:rPr lang="zh-CN" altLang="en-US" sz="3600" dirty="0" smtClean="0">
                <a:solidFill>
                  <a:schemeClr val="tx1"/>
                </a:solidFill>
                <a:ea typeface="宋体" charset="-122"/>
              </a:rPr>
              <a:t>社会主义改造的历史经验</a:t>
            </a:r>
            <a:endParaRPr lang="en-US" altLang="zh-CN" sz="3600" dirty="0" smtClean="0">
              <a:solidFill>
                <a:schemeClr val="tx1"/>
              </a:solidFill>
              <a:ea typeface="宋体" charset="-122"/>
            </a:endParaRPr>
          </a:p>
        </p:txBody>
      </p:sp>
      <p:sp>
        <p:nvSpPr>
          <p:cNvPr id="201731" name="Rectangle 3"/>
          <p:cNvSpPr>
            <a:spLocks noGrp="1" noChangeArrowheads="1"/>
          </p:cNvSpPr>
          <p:nvPr>
            <p:ph idx="1"/>
          </p:nvPr>
        </p:nvSpPr>
        <p:spPr>
          <a:xfrm>
            <a:off x="457200" y="1046163"/>
            <a:ext cx="8229600" cy="5507037"/>
          </a:xfrm>
        </p:spPr>
        <p:txBody>
          <a:bodyPr>
            <a:normAutofit/>
          </a:bodyPr>
          <a:lstStyle/>
          <a:p>
            <a:pPr eaLnBrk="1" hangingPunct="1">
              <a:lnSpc>
                <a:spcPct val="90000"/>
              </a:lnSpc>
              <a:buFont typeface="Wingdings" pitchFamily="2" charset="2"/>
              <a:buNone/>
            </a:pPr>
            <a:r>
              <a:rPr lang="zh-CN" altLang="en-US" sz="2800" dirty="0" smtClean="0">
                <a:latin typeface="宋体" charset="-122"/>
                <a:ea typeface="宋体" charset="-122"/>
              </a:rPr>
              <a:t>第一，坚持社会主义工业化建设与社会主义改造同时并举；对于在深刻的社会变革中保持社会稳定，促进生产力发展，改善人民生活，推动社会进步，具有十分重要的意义</a:t>
            </a:r>
          </a:p>
          <a:p>
            <a:pPr eaLnBrk="1" hangingPunct="1">
              <a:lnSpc>
                <a:spcPct val="90000"/>
              </a:lnSpc>
              <a:buFont typeface="Wingdings" pitchFamily="2" charset="2"/>
              <a:buNone/>
            </a:pPr>
            <a:r>
              <a:rPr lang="zh-CN" altLang="en-US" sz="2800" dirty="0" smtClean="0">
                <a:latin typeface="宋体" charset="-122"/>
                <a:ea typeface="宋体" charset="-122"/>
              </a:rPr>
              <a:t>第二，采取积极引导、逐步过渡的方式；因为采取了这种方式，这场巨大而深刻的变化莫测，不仅没有对生产力的发展造成破坏，而且促进了生产力的发展。</a:t>
            </a:r>
          </a:p>
          <a:p>
            <a:pPr eaLnBrk="1" hangingPunct="1">
              <a:lnSpc>
                <a:spcPct val="90000"/>
              </a:lnSpc>
              <a:buFont typeface="Wingdings" pitchFamily="2" charset="2"/>
              <a:buNone/>
            </a:pPr>
            <a:r>
              <a:rPr lang="zh-CN" altLang="en-US" sz="2800" dirty="0" smtClean="0">
                <a:latin typeface="宋体" charset="-122"/>
                <a:ea typeface="宋体" charset="-122"/>
              </a:rPr>
              <a:t>第三，用和平方法进行改造。 和平改造解决了诸如实现社会变革与经济发展、和平过渡与消灭剥削制度这类通常难以解决的问题。</a:t>
            </a:r>
          </a:p>
          <a:p>
            <a:pPr eaLnBrk="1" hangingPunct="1">
              <a:lnSpc>
                <a:spcPct val="90000"/>
              </a:lnSpc>
              <a:buFont typeface="Wingdings" pitchFamily="2" charset="2"/>
              <a:buNone/>
            </a:pPr>
            <a:endParaRPr lang="zh-CN" altLang="en-US" sz="2800" dirty="0" smtClean="0">
              <a:latin typeface="宋体" charset="-122"/>
              <a:ea typeface="宋体"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01731">
                                            <p:txEl>
                                              <p:pRg st="0" end="0"/>
                                            </p:txEl>
                                          </p:spTgt>
                                        </p:tgtEl>
                                        <p:attrNameLst>
                                          <p:attrName>style.visibility</p:attrName>
                                        </p:attrNameLst>
                                      </p:cBhvr>
                                      <p:to>
                                        <p:strVal val="visible"/>
                                      </p:to>
                                    </p:set>
                                    <p:anim calcmode="discrete" valueType="clr">
                                      <p:cBhvr override="childStyle">
                                        <p:cTn id="7" dur="80"/>
                                        <p:tgtEl>
                                          <p:spTgt spid="2017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173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0173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01731">
                                            <p:txEl>
                                              <p:pRg st="1" end="1"/>
                                            </p:txEl>
                                          </p:spTgt>
                                        </p:tgtEl>
                                        <p:attrNameLst>
                                          <p:attrName>style.visibility</p:attrName>
                                        </p:attrNameLst>
                                      </p:cBhvr>
                                      <p:to>
                                        <p:strVal val="visible"/>
                                      </p:to>
                                    </p:set>
                                    <p:anim calcmode="discrete" valueType="clr">
                                      <p:cBhvr override="childStyle">
                                        <p:cTn id="14" dur="80"/>
                                        <p:tgtEl>
                                          <p:spTgt spid="20173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173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01731">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01731">
                                            <p:txEl>
                                              <p:pRg st="2" end="2"/>
                                            </p:txEl>
                                          </p:spTgt>
                                        </p:tgtEl>
                                        <p:attrNameLst>
                                          <p:attrName>style.visibility</p:attrName>
                                        </p:attrNameLst>
                                      </p:cBhvr>
                                      <p:to>
                                        <p:strVal val="visible"/>
                                      </p:to>
                                    </p:set>
                                    <p:anim calcmode="discrete" valueType="clr">
                                      <p:cBhvr override="childStyle">
                                        <p:cTn id="21" dur="80"/>
                                        <p:tgtEl>
                                          <p:spTgt spid="20173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0173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0173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0"/>
            <a:ext cx="7776000" cy="1143000"/>
          </a:xfrm>
        </p:spPr>
        <p:txBody>
          <a:bodyPr/>
          <a:lstStyle/>
          <a:p>
            <a:pPr eaLnBrk="1" fontAlgn="auto" hangingPunct="1">
              <a:spcAft>
                <a:spcPts val="0"/>
              </a:spcAft>
              <a:defRPr/>
            </a:pPr>
            <a:r>
              <a:rPr smtClean="0">
                <a:solidFill>
                  <a:schemeClr val="accent4"/>
                </a:solidFill>
              </a:rPr>
              <a:t>美国独立</a:t>
            </a:r>
            <a:endParaRPr>
              <a:solidFill>
                <a:schemeClr val="accent4"/>
              </a:solidFill>
            </a:endParaRPr>
          </a:p>
        </p:txBody>
      </p:sp>
      <p:pic>
        <p:nvPicPr>
          <p:cNvPr id="26628" name="Picture 4" descr="http://img15.artxun.com/sdc/oldimg/99f2/99f211a381efb33c3f0c01ca8f60d81b.jpg"/>
          <p:cNvPicPr>
            <a:picLocks noChangeAspect="1" noChangeArrowheads="1"/>
          </p:cNvPicPr>
          <p:nvPr/>
        </p:nvPicPr>
        <p:blipFill>
          <a:blip r:embed="rId2" cstate="print"/>
          <a:srcRect/>
          <a:stretch>
            <a:fillRect/>
          </a:stretch>
        </p:blipFill>
        <p:spPr bwMode="auto">
          <a:xfrm>
            <a:off x="5429250" y="928688"/>
            <a:ext cx="3714750" cy="4860925"/>
          </a:xfrm>
          <a:prstGeom prst="rect">
            <a:avLst/>
          </a:prstGeom>
          <a:noFill/>
          <a:ln w="9525">
            <a:noFill/>
            <a:miter lim="800000"/>
            <a:headEnd/>
            <a:tailEnd/>
          </a:ln>
        </p:spPr>
      </p:pic>
      <p:pic>
        <p:nvPicPr>
          <p:cNvPr id="26630" name="Picture 6" descr="http://pic.baike.soso.com/p/20120929/20120929065023-1620892550.jpg"/>
          <p:cNvPicPr>
            <a:picLocks noChangeAspect="1" noChangeArrowheads="1"/>
          </p:cNvPicPr>
          <p:nvPr/>
        </p:nvPicPr>
        <p:blipFill>
          <a:blip r:embed="rId3" cstate="print"/>
          <a:srcRect/>
          <a:stretch>
            <a:fillRect/>
          </a:stretch>
        </p:blipFill>
        <p:spPr bwMode="auto">
          <a:xfrm>
            <a:off x="0" y="928688"/>
            <a:ext cx="5429250" cy="4495800"/>
          </a:xfrm>
          <a:prstGeom prst="rect">
            <a:avLst/>
          </a:prstGeom>
          <a:noFill/>
          <a:ln w="9525">
            <a:noFill/>
            <a:miter lim="800000"/>
            <a:headEnd/>
            <a:tailEnd/>
          </a:ln>
        </p:spPr>
      </p:pic>
      <p:sp>
        <p:nvSpPr>
          <p:cNvPr id="7" name="TextBox 6"/>
          <p:cNvSpPr txBox="1">
            <a:spLocks noChangeArrowheads="1"/>
          </p:cNvSpPr>
          <p:nvPr/>
        </p:nvSpPr>
        <p:spPr bwMode="auto">
          <a:xfrm>
            <a:off x="3286125" y="4857750"/>
            <a:ext cx="2032000" cy="461963"/>
          </a:xfrm>
          <a:prstGeom prst="rect">
            <a:avLst/>
          </a:prstGeom>
          <a:noFill/>
          <a:ln w="9525">
            <a:noFill/>
            <a:miter lim="800000"/>
            <a:headEnd/>
            <a:tailEnd/>
          </a:ln>
        </p:spPr>
        <p:txBody>
          <a:bodyPr wrap="none">
            <a:spAutoFit/>
          </a:bodyPr>
          <a:lstStyle/>
          <a:p>
            <a:r>
              <a:rPr lang="zh-CN" altLang="en-US" sz="2400">
                <a:latin typeface="华文行楷" pitchFamily="2" charset="-122"/>
                <a:ea typeface="华文行楷" pitchFamily="2" charset="-122"/>
              </a:rPr>
              <a:t>乔治</a:t>
            </a:r>
            <a:r>
              <a:rPr lang="en-US" altLang="zh-CN" sz="2400">
                <a:latin typeface="华文行楷" pitchFamily="2" charset="-122"/>
                <a:ea typeface="华文行楷" pitchFamily="2" charset="-122"/>
              </a:rPr>
              <a:t>·</a:t>
            </a:r>
            <a:r>
              <a:rPr lang="zh-CN" altLang="en-US" sz="2400">
                <a:latin typeface="华文行楷" pitchFamily="2" charset="-122"/>
                <a:ea typeface="华文行楷" pitchFamily="2" charset="-122"/>
              </a:rPr>
              <a:t>华盛顿</a:t>
            </a:r>
          </a:p>
        </p:txBody>
      </p:sp>
      <p:sp>
        <p:nvSpPr>
          <p:cNvPr id="8" name="矩形 7"/>
          <p:cNvSpPr>
            <a:spLocks noChangeArrowheads="1"/>
          </p:cNvSpPr>
          <p:nvPr/>
        </p:nvSpPr>
        <p:spPr bwMode="auto">
          <a:xfrm>
            <a:off x="5429250" y="5286375"/>
            <a:ext cx="2032000" cy="461963"/>
          </a:xfrm>
          <a:prstGeom prst="rect">
            <a:avLst/>
          </a:prstGeom>
          <a:noFill/>
          <a:ln w="9525">
            <a:noFill/>
            <a:miter lim="800000"/>
            <a:headEnd/>
            <a:tailEnd/>
          </a:ln>
        </p:spPr>
        <p:txBody>
          <a:bodyPr wrap="none">
            <a:spAutoFit/>
          </a:bodyPr>
          <a:lstStyle/>
          <a:p>
            <a:r>
              <a:rPr lang="zh-CN" altLang="en-US" sz="2400">
                <a:solidFill>
                  <a:srgbClr val="FFFFFF"/>
                </a:solidFill>
                <a:latin typeface="华文行楷" pitchFamily="2" charset="-122"/>
                <a:ea typeface="华文行楷" pitchFamily="2" charset="-122"/>
              </a:rPr>
              <a:t>美国独立宣言</a:t>
            </a:r>
          </a:p>
        </p:txBody>
      </p:sp>
      <p:sp>
        <p:nvSpPr>
          <p:cNvPr id="30727" name="TextBox 8"/>
          <p:cNvSpPr txBox="1">
            <a:spLocks noChangeArrowheads="1"/>
          </p:cNvSpPr>
          <p:nvPr/>
        </p:nvSpPr>
        <p:spPr bwMode="auto">
          <a:xfrm>
            <a:off x="214313" y="5500688"/>
            <a:ext cx="5214937" cy="1200150"/>
          </a:xfrm>
          <a:prstGeom prst="rect">
            <a:avLst/>
          </a:prstGeom>
          <a:noFill/>
          <a:ln w="9525">
            <a:noFill/>
            <a:miter lim="800000"/>
            <a:headEnd/>
            <a:tailEnd/>
          </a:ln>
        </p:spPr>
        <p:txBody>
          <a:bodyPr>
            <a:spAutoFit/>
          </a:bodyPr>
          <a:lstStyle/>
          <a:p>
            <a:r>
              <a:rPr lang="en-US" altLang="zh-CN" sz="2400">
                <a:latin typeface="华文楷体" pitchFamily="2" charset="-122"/>
                <a:ea typeface="华文楷体" pitchFamily="2" charset="-122"/>
              </a:rPr>
              <a:t>1775</a:t>
            </a:r>
            <a:r>
              <a:rPr lang="zh-CN" altLang="en-US" sz="2400">
                <a:latin typeface="华文楷体" pitchFamily="2" charset="-122"/>
                <a:ea typeface="华文楷体" pitchFamily="2" charset="-122"/>
              </a:rPr>
              <a:t>年，北美英属殖民地爆发独立战争，</a:t>
            </a:r>
            <a:r>
              <a:rPr lang="en-US" altLang="zh-CN" sz="2400">
                <a:latin typeface="华文楷体" pitchFamily="2" charset="-122"/>
                <a:ea typeface="华文楷体" pitchFamily="2" charset="-122"/>
              </a:rPr>
              <a:t>1776</a:t>
            </a:r>
            <a:r>
              <a:rPr lang="zh-CN" altLang="en-US" sz="2400">
                <a:latin typeface="华文楷体" pitchFamily="2" charset="-122"/>
                <a:ea typeface="华文楷体" pitchFamily="2" charset="-122"/>
              </a:rPr>
              <a:t>年，</a:t>
            </a:r>
            <a:r>
              <a:rPr lang="en-US" altLang="zh-CN" sz="2400">
                <a:latin typeface="华文楷体" pitchFamily="2" charset="-122"/>
                <a:ea typeface="华文楷体" pitchFamily="2" charset="-122"/>
              </a:rPr>
              <a:t>《</a:t>
            </a:r>
            <a:r>
              <a:rPr lang="zh-CN" altLang="en-US" sz="2400">
                <a:latin typeface="华文楷体" pitchFamily="2" charset="-122"/>
                <a:ea typeface="华文楷体" pitchFamily="2" charset="-122"/>
              </a:rPr>
              <a:t>独立宣言</a:t>
            </a:r>
            <a:r>
              <a:rPr lang="en-US" altLang="zh-CN" sz="2400">
                <a:latin typeface="华文楷体" pitchFamily="2" charset="-122"/>
                <a:ea typeface="华文楷体" pitchFamily="2" charset="-122"/>
              </a:rPr>
              <a:t>》</a:t>
            </a:r>
            <a:r>
              <a:rPr lang="zh-CN" altLang="en-US" sz="2400">
                <a:latin typeface="华文楷体" pitchFamily="2" charset="-122"/>
                <a:ea typeface="华文楷体" pitchFamily="2" charset="-122"/>
              </a:rPr>
              <a:t>通过，美国宣告成立。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ipe(down)">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wipe(down)">
                                      <p:cBhvr>
                                        <p:cTn id="18" dur="500"/>
                                        <p:tgtEl>
                                          <p:spTgt spid="266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19" name="Rectangle 15"/>
          <p:cNvSpPr>
            <a:spLocks noChangeArrowheads="1"/>
          </p:cNvSpPr>
          <p:nvPr/>
        </p:nvSpPr>
        <p:spPr bwMode="white">
          <a:xfrm>
            <a:off x="971600" y="2996952"/>
            <a:ext cx="7056783" cy="1296144"/>
          </a:xfrm>
          <a:prstGeom prst="rect">
            <a:avLst/>
          </a:prstGeom>
          <a:noFill/>
          <a:ln>
            <a:noFill/>
          </a:ln>
          <a:effectLst>
            <a:outerShdw dist="35921" dir="2700000" algn="ctr" rotWithShape="0">
              <a:schemeClr val="bg2"/>
            </a:outerShdw>
          </a:effectLst>
          <a:extLst>
            <a:ext uri="{909E8E84-426E-40DD-AFC4-6F175D3DCCD1}"/>
            <a:ext uri="{91240B29-F687-4F45-9708-019B960494DF}"/>
          </a:extLst>
        </p:spPr>
        <p:txBody>
          <a:bodyPr anchor="ctr"/>
          <a:lstStyle/>
          <a:p>
            <a:pPr>
              <a:lnSpc>
                <a:spcPct val="100000"/>
              </a:lnSpc>
              <a:spcBef>
                <a:spcPct val="0"/>
              </a:spcBef>
              <a:buClrTx/>
              <a:buFontTx/>
              <a:buNone/>
              <a:defRPr/>
            </a:pPr>
            <a:r>
              <a:rPr lang="zh-CN" altLang="en-US" sz="3600" dirty="0" smtClean="0">
                <a:latin typeface="Verdana" pitchFamily="34" charset="0"/>
                <a:ea typeface="隶书" pitchFamily="49" charset="-122"/>
              </a:rPr>
              <a:t>（三）社会主义制度</a:t>
            </a:r>
            <a:r>
              <a:rPr lang="zh-CN" altLang="en-US" sz="3600" dirty="0">
                <a:latin typeface="Verdana" pitchFamily="34" charset="0"/>
                <a:ea typeface="隶书" pitchFamily="49" charset="-122"/>
              </a:rPr>
              <a:t>在中国的确立</a:t>
            </a:r>
            <a:endParaRPr lang="en-US" altLang="zh-CN" sz="3600" dirty="0">
              <a:latin typeface="Verdana" pitchFamily="34" charset="0"/>
              <a:ea typeface="隶书" pitchFamily="49" charset="-122"/>
            </a:endParaRPr>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482600" y="530225"/>
            <a:ext cx="7848600" cy="609600"/>
          </a:xfrm>
        </p:spPr>
        <p:txBody>
          <a:bodyPr>
            <a:normAutofit fontScale="90000"/>
          </a:bodyPr>
          <a:lstStyle/>
          <a:p>
            <a:pPr eaLnBrk="1" hangingPunct="1"/>
            <a:r>
              <a:rPr lang="en-US" altLang="zh-CN" sz="3600" dirty="0" smtClean="0">
                <a:solidFill>
                  <a:schemeClr val="tx1"/>
                </a:solidFill>
                <a:effectLst/>
                <a:latin typeface="楷体_GB2312" pitchFamily="49" charset="-122"/>
                <a:ea typeface="楷体_GB2312" pitchFamily="49" charset="-122"/>
              </a:rPr>
              <a:t>1.</a:t>
            </a:r>
            <a:r>
              <a:rPr lang="zh-CN" altLang="en-US" sz="3600" dirty="0" smtClean="0">
                <a:solidFill>
                  <a:schemeClr val="tx1"/>
                </a:solidFill>
                <a:effectLst/>
                <a:latin typeface="楷体_GB2312" pitchFamily="49" charset="-122"/>
                <a:ea typeface="楷体_GB2312" pitchFamily="49" charset="-122"/>
              </a:rPr>
              <a:t>社会主义基本制度的初步确立</a:t>
            </a:r>
            <a:br>
              <a:rPr lang="zh-CN" altLang="en-US" sz="3600" dirty="0" smtClean="0">
                <a:solidFill>
                  <a:schemeClr val="tx1"/>
                </a:solidFill>
                <a:effectLst/>
                <a:latin typeface="楷体_GB2312" pitchFamily="49" charset="-122"/>
                <a:ea typeface="楷体_GB2312" pitchFamily="49" charset="-122"/>
              </a:rPr>
            </a:br>
            <a:endParaRPr lang="zh-CN" altLang="en-US" sz="3600" dirty="0" smtClean="0">
              <a:solidFill>
                <a:schemeClr val="tx1"/>
              </a:solidFill>
              <a:effectLst/>
              <a:latin typeface="楷体_GB2312" pitchFamily="49" charset="-122"/>
              <a:ea typeface="楷体_GB2312" pitchFamily="49" charset="-122"/>
            </a:endParaRPr>
          </a:p>
        </p:txBody>
      </p:sp>
      <p:sp>
        <p:nvSpPr>
          <p:cNvPr id="4100" name="Rectangle 3"/>
          <p:cNvSpPr>
            <a:spLocks noGrp="1" noChangeArrowheads="1"/>
          </p:cNvSpPr>
          <p:nvPr>
            <p:ph type="body" sz="half" idx="1"/>
          </p:nvPr>
        </p:nvSpPr>
        <p:spPr>
          <a:xfrm>
            <a:off x="471488" y="1050925"/>
            <a:ext cx="7681912" cy="1463675"/>
          </a:xfrm>
        </p:spPr>
        <p:txBody>
          <a:bodyPr/>
          <a:lstStyle/>
          <a:p>
            <a:pPr eaLnBrk="1" hangingPunct="1">
              <a:lnSpc>
                <a:spcPct val="90000"/>
              </a:lnSpc>
              <a:buFont typeface="Wingdings" pitchFamily="2" charset="2"/>
              <a:buNone/>
            </a:pPr>
            <a:r>
              <a:rPr lang="zh-CN" altLang="en-US" dirty="0" smtClean="0">
                <a:latin typeface="楷体_GB2312" pitchFamily="49" charset="-122"/>
                <a:ea typeface="楷体_GB2312" pitchFamily="49" charset="-122"/>
              </a:rPr>
              <a:t>（</a:t>
            </a:r>
            <a:r>
              <a:rPr lang="en-US" altLang="zh-CN" dirty="0" smtClean="0">
                <a:latin typeface="楷体_GB2312" pitchFamily="49" charset="-122"/>
                <a:ea typeface="楷体_GB2312" pitchFamily="49" charset="-122"/>
              </a:rPr>
              <a:t>1</a:t>
            </a:r>
            <a:r>
              <a:rPr lang="zh-CN" altLang="en-US" dirty="0" smtClean="0">
                <a:latin typeface="楷体_GB2312" pitchFamily="49" charset="-122"/>
                <a:ea typeface="楷体_GB2312" pitchFamily="49" charset="-122"/>
              </a:rPr>
              <a:t>）社会主义经济制度的确立</a:t>
            </a:r>
            <a:r>
              <a:rPr lang="en-US" altLang="zh-CN" dirty="0" smtClean="0">
                <a:latin typeface="楷体_GB2312" pitchFamily="49" charset="-122"/>
                <a:ea typeface="楷体_GB2312" pitchFamily="49" charset="-122"/>
              </a:rPr>
              <a:t>:</a:t>
            </a:r>
          </a:p>
          <a:p>
            <a:pPr eaLnBrk="1" hangingPunct="1">
              <a:lnSpc>
                <a:spcPct val="90000"/>
              </a:lnSpc>
              <a:buFont typeface="Wingdings" pitchFamily="2" charset="2"/>
              <a:buNone/>
            </a:pPr>
            <a:r>
              <a:rPr lang="zh-CN" altLang="en-US" dirty="0" smtClean="0">
                <a:latin typeface="楷体_GB2312" pitchFamily="49" charset="-122"/>
                <a:ea typeface="楷体_GB2312" pitchFamily="49" charset="-122"/>
              </a:rPr>
              <a:t>     </a:t>
            </a:r>
            <a:r>
              <a:rPr lang="zh-CN" altLang="en-US" sz="2400" dirty="0" smtClean="0">
                <a:latin typeface="楷体_GB2312" pitchFamily="49" charset="-122"/>
                <a:ea typeface="楷体_GB2312" pitchFamily="49" charset="-122"/>
              </a:rPr>
              <a:t>社会主义经济成分已占绝对优势，社会主义公有制已成为我国社会的经济基础。</a:t>
            </a:r>
            <a:endParaRPr lang="en-US" altLang="zh-CN" sz="2400" dirty="0" smtClean="0">
              <a:latin typeface="楷体_GB2312" pitchFamily="49" charset="-122"/>
              <a:ea typeface="楷体_GB2312" pitchFamily="49" charset="-122"/>
            </a:endParaRPr>
          </a:p>
        </p:txBody>
      </p:sp>
      <p:graphicFrame>
        <p:nvGraphicFramePr>
          <p:cNvPr id="211972" name="Object 4"/>
          <p:cNvGraphicFramePr>
            <a:graphicFrameLocks noChangeAspect="1"/>
          </p:cNvGraphicFramePr>
          <p:nvPr>
            <p:ph type="chart" sz="half" idx="2"/>
          </p:nvPr>
        </p:nvGraphicFramePr>
        <p:xfrm>
          <a:off x="173038" y="2606675"/>
          <a:ext cx="8775700" cy="3724275"/>
        </p:xfrm>
        <a:graphic>
          <a:graphicData uri="http://schemas.openxmlformats.org/presentationml/2006/ole">
            <p:oleObj spid="_x0000_s4098" name="图表" r:id="rId4" imgW="7562912" imgH="4333770" progId="MSGraph.Chart.8">
              <p:embed followColorScheme="full"/>
            </p:oleObj>
          </a:graphicData>
        </a:graphic>
      </p:graphicFrame>
    </p:spTree>
  </p:cSld>
  <p:clrMapOvr>
    <a:masterClrMapping/>
  </p:clrMapOvr>
  <p:transition>
    <p:split orient="vert"/>
    <p:sndAc>
      <p:stSnd>
        <p:snd r:embed="rId3"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dissolve">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11972"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41"/>
          <p:cNvPicPr>
            <a:picLocks noChangeAspect="1" noChangeArrowheads="1"/>
          </p:cNvPicPr>
          <p:nvPr/>
        </p:nvPicPr>
        <p:blipFill>
          <a:blip r:embed="rId2" cstate="print"/>
          <a:srcRect/>
          <a:stretch>
            <a:fillRect/>
          </a:stretch>
        </p:blipFill>
        <p:spPr bwMode="auto">
          <a:xfrm>
            <a:off x="5754688" y="1465263"/>
            <a:ext cx="3176587" cy="4524375"/>
          </a:xfrm>
          <a:prstGeom prst="rect">
            <a:avLst/>
          </a:prstGeom>
          <a:noFill/>
          <a:ln w="9525">
            <a:noFill/>
            <a:miter lim="800000"/>
            <a:headEnd/>
            <a:tailEnd/>
          </a:ln>
        </p:spPr>
      </p:pic>
      <p:sp>
        <p:nvSpPr>
          <p:cNvPr id="56323" name="Rectangle 3"/>
          <p:cNvSpPr>
            <a:spLocks noGrp="1" noChangeArrowheads="1"/>
          </p:cNvSpPr>
          <p:nvPr>
            <p:ph type="title"/>
          </p:nvPr>
        </p:nvSpPr>
        <p:spPr>
          <a:xfrm>
            <a:off x="481013" y="355600"/>
            <a:ext cx="7848600" cy="609600"/>
          </a:xfrm>
        </p:spPr>
        <p:txBody>
          <a:bodyPr>
            <a:normAutofit fontScale="90000"/>
          </a:bodyPr>
          <a:lstStyle/>
          <a:p>
            <a:pPr eaLnBrk="1" hangingPunct="1"/>
            <a:r>
              <a:rPr lang="zh-CN" altLang="en-US" dirty="0" smtClean="0">
                <a:solidFill>
                  <a:schemeClr val="tx1"/>
                </a:solidFill>
                <a:effectLst/>
                <a:latin typeface="楷体_GB2312" pitchFamily="49" charset="-122"/>
                <a:ea typeface="楷体_GB2312" pitchFamily="49" charset="-122"/>
              </a:rPr>
              <a:t>（</a:t>
            </a:r>
            <a:r>
              <a:rPr lang="en-US" altLang="zh-CN" dirty="0" smtClean="0">
                <a:solidFill>
                  <a:schemeClr val="tx1"/>
                </a:solidFill>
                <a:effectLst/>
                <a:latin typeface="楷体_GB2312" pitchFamily="49" charset="-122"/>
                <a:ea typeface="楷体_GB2312" pitchFamily="49" charset="-122"/>
              </a:rPr>
              <a:t>2</a:t>
            </a:r>
            <a:r>
              <a:rPr lang="zh-CN" altLang="en-US" dirty="0" smtClean="0">
                <a:solidFill>
                  <a:schemeClr val="tx1"/>
                </a:solidFill>
                <a:effectLst/>
                <a:latin typeface="楷体_GB2312" pitchFamily="49" charset="-122"/>
                <a:ea typeface="楷体_GB2312" pitchFamily="49" charset="-122"/>
              </a:rPr>
              <a:t>）社会主义政治制度的确立</a:t>
            </a:r>
          </a:p>
        </p:txBody>
      </p:sp>
      <p:sp>
        <p:nvSpPr>
          <p:cNvPr id="212996" name="Rectangle 4"/>
          <p:cNvSpPr>
            <a:spLocks noGrp="1" noChangeArrowheads="1"/>
          </p:cNvSpPr>
          <p:nvPr>
            <p:ph idx="1"/>
          </p:nvPr>
        </p:nvSpPr>
        <p:spPr>
          <a:xfrm>
            <a:off x="174625" y="1058863"/>
            <a:ext cx="5608638" cy="5535612"/>
          </a:xfrm>
        </p:spPr>
        <p:txBody>
          <a:bodyPr/>
          <a:lstStyle/>
          <a:p>
            <a:pPr eaLnBrk="1" hangingPunct="1">
              <a:lnSpc>
                <a:spcPct val="90000"/>
              </a:lnSpc>
              <a:buFont typeface="Wingdings" pitchFamily="2" charset="2"/>
              <a:buNone/>
            </a:pPr>
            <a:endParaRPr lang="zh-CN" altLang="en-US" sz="2000" dirty="0" smtClean="0">
              <a:latin typeface="楷体_GB2312" pitchFamily="49" charset="-122"/>
              <a:ea typeface="楷体_GB2312" pitchFamily="49" charset="-122"/>
            </a:endParaRPr>
          </a:p>
          <a:p>
            <a:pPr eaLnBrk="1" hangingPunct="1">
              <a:lnSpc>
                <a:spcPct val="90000"/>
              </a:lnSpc>
              <a:buFont typeface="Wingdings" pitchFamily="2" charset="2"/>
              <a:buNone/>
            </a:pPr>
            <a:r>
              <a:rPr lang="en-US" altLang="zh-CN" sz="1800" dirty="0" smtClean="0">
                <a:ea typeface="宋体" charset="-122"/>
              </a:rPr>
              <a:t>          </a:t>
            </a:r>
            <a:r>
              <a:rPr lang="en-US" altLang="zh-CN" sz="2400" dirty="0" smtClean="0">
                <a:ea typeface="宋体" charset="-122"/>
              </a:rPr>
              <a:t>1954</a:t>
            </a:r>
            <a:r>
              <a:rPr lang="zh-CN" altLang="en-US" sz="2400" dirty="0" smtClean="0">
                <a:ea typeface="宋体" charset="-122"/>
              </a:rPr>
              <a:t>年</a:t>
            </a:r>
            <a:r>
              <a:rPr lang="en-US" altLang="zh-CN" sz="2400" dirty="0" smtClean="0">
                <a:ea typeface="宋体" charset="-122"/>
              </a:rPr>
              <a:t>9</a:t>
            </a:r>
            <a:r>
              <a:rPr lang="zh-CN" altLang="en-US" sz="2400" dirty="0" smtClean="0">
                <a:ea typeface="宋体" charset="-122"/>
              </a:rPr>
              <a:t>月，第一届全国人民代表大会在北京召开。大会通过的</a:t>
            </a:r>
            <a:r>
              <a:rPr lang="en-US" altLang="zh-CN" sz="2400" dirty="0" smtClean="0">
                <a:ea typeface="宋体" charset="-122"/>
              </a:rPr>
              <a:t>《</a:t>
            </a:r>
            <a:r>
              <a:rPr lang="zh-CN" altLang="en-US" sz="2400" dirty="0" smtClean="0">
                <a:ea typeface="宋体" charset="-122"/>
              </a:rPr>
              <a:t>中华人民共和国宪法</a:t>
            </a:r>
            <a:r>
              <a:rPr lang="en-US" altLang="zh-CN" sz="2400" dirty="0" smtClean="0">
                <a:ea typeface="宋体" charset="-122"/>
              </a:rPr>
              <a:t>》</a:t>
            </a:r>
            <a:r>
              <a:rPr lang="zh-CN" altLang="en-US" sz="2400" dirty="0" smtClean="0">
                <a:ea typeface="宋体" charset="-122"/>
              </a:rPr>
              <a:t>，是我国第一部社会主义类型的宪法。</a:t>
            </a:r>
            <a:r>
              <a:rPr lang="en-US" altLang="zh-CN" sz="2400" dirty="0" smtClean="0">
                <a:ea typeface="宋体" charset="-122"/>
              </a:rPr>
              <a:t>《</a:t>
            </a:r>
            <a:r>
              <a:rPr lang="zh-CN" altLang="en-US" sz="2400" dirty="0" smtClean="0">
                <a:ea typeface="宋体" charset="-122"/>
              </a:rPr>
              <a:t>宪法</a:t>
            </a:r>
            <a:r>
              <a:rPr lang="en-US" altLang="zh-CN" sz="2400" dirty="0" smtClean="0">
                <a:ea typeface="宋体" charset="-122"/>
              </a:rPr>
              <a:t>》</a:t>
            </a:r>
            <a:r>
              <a:rPr lang="zh-CN" altLang="en-US" sz="2400" dirty="0" smtClean="0">
                <a:ea typeface="宋体" charset="-122"/>
              </a:rPr>
              <a:t>确认中华人民共和国是以工人阶级为领导的、以工农联盟为基础的人民民主国家；以共产党领导的各民主阶级、各民主党派、各人民团体的广泛的人民民主统一战线，仍将继续发挥作用；我国一切权力属于人民，人民行使自己权力的机关是全国人民代表大会和地方各级人民代表大会；国家机关一律实行民主集中制。</a:t>
            </a:r>
            <a:endParaRPr lang="zh-CN" altLang="en-US" sz="2400" dirty="0" smtClean="0">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12996">
                                            <p:txEl>
                                              <p:pRg st="1" end="1"/>
                                            </p:txEl>
                                          </p:spTgt>
                                        </p:tgtEl>
                                        <p:attrNameLst>
                                          <p:attrName>style.visibility</p:attrName>
                                        </p:attrNameLst>
                                      </p:cBhvr>
                                      <p:to>
                                        <p:strVal val="visible"/>
                                      </p:to>
                                    </p:set>
                                    <p:animEffect transition="in" filter="diamond(in)">
                                      <p:cBhvr>
                                        <p:cTn id="7" dur="2000"/>
                                        <p:tgtEl>
                                          <p:spTgt spid="212996">
                                            <p:txEl>
                                              <p:pRg st="1" end="1"/>
                                            </p:txEl>
                                          </p:spTgt>
                                        </p:tgtEl>
                                      </p:cBhvr>
                                    </p:animEffect>
                                  </p:childTnLst>
                                </p:cTn>
                              </p:par>
                              <p:par>
                                <p:cTn id="8" presetID="2" presetClass="entr" presetSubtype="2" fill="hold" nodeType="withEffect">
                                  <p:stCondLst>
                                    <p:cond delay="0"/>
                                  </p:stCondLst>
                                  <p:childTnLst>
                                    <p:set>
                                      <p:cBhvr>
                                        <p:cTn id="9" dur="1" fill="hold">
                                          <p:stCondLst>
                                            <p:cond delay="0"/>
                                          </p:stCondLst>
                                        </p:cTn>
                                        <p:tgtEl>
                                          <p:spTgt spid="212994"/>
                                        </p:tgtEl>
                                        <p:attrNameLst>
                                          <p:attrName>style.visibility</p:attrName>
                                        </p:attrNameLst>
                                      </p:cBhvr>
                                      <p:to>
                                        <p:strVal val="visible"/>
                                      </p:to>
                                    </p:set>
                                    <p:anim calcmode="lin" valueType="num">
                                      <p:cBhvr additive="base">
                                        <p:cTn id="10" dur="500" fill="hold"/>
                                        <p:tgtEl>
                                          <p:spTgt spid="212994"/>
                                        </p:tgtEl>
                                        <p:attrNameLst>
                                          <p:attrName>ppt_x</p:attrName>
                                        </p:attrNameLst>
                                      </p:cBhvr>
                                      <p:tavLst>
                                        <p:tav tm="0">
                                          <p:val>
                                            <p:strVal val="1+#ppt_w/2"/>
                                          </p:val>
                                        </p:tav>
                                        <p:tav tm="100000">
                                          <p:val>
                                            <p:strVal val="#ppt_x"/>
                                          </p:val>
                                        </p:tav>
                                      </p:tavLst>
                                    </p:anim>
                                    <p:anim calcmode="lin" valueType="num">
                                      <p:cBhvr additive="base">
                                        <p:cTn id="11" dur="500" fill="hold"/>
                                        <p:tgtEl>
                                          <p:spTgt spid="2129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304800"/>
            <a:ext cx="8482013" cy="1125538"/>
          </a:xfrm>
        </p:spPr>
        <p:txBody>
          <a:bodyPr>
            <a:normAutofit fontScale="90000"/>
          </a:bodyPr>
          <a:lstStyle/>
          <a:p>
            <a:pPr eaLnBrk="1" hangingPunct="1"/>
            <a:r>
              <a:rPr lang="zh-CN" altLang="en-US" sz="2800" dirty="0" smtClean="0">
                <a:ea typeface="宋体" charset="-122"/>
              </a:rPr>
              <a:t> </a:t>
            </a:r>
            <a:r>
              <a:rPr lang="en-US" altLang="zh-CN" sz="2700" dirty="0" smtClean="0">
                <a:solidFill>
                  <a:schemeClr val="tx1"/>
                </a:solidFill>
                <a:ea typeface="宋体" charset="-122"/>
              </a:rPr>
              <a:t>1954</a:t>
            </a:r>
            <a:r>
              <a:rPr lang="zh-CN" altLang="en-US" sz="2700" dirty="0" smtClean="0">
                <a:solidFill>
                  <a:schemeClr val="tx1"/>
                </a:solidFill>
                <a:ea typeface="宋体" charset="-122"/>
              </a:rPr>
              <a:t>年</a:t>
            </a:r>
            <a:r>
              <a:rPr lang="en-US" altLang="zh-CN" sz="2700" dirty="0" smtClean="0">
                <a:solidFill>
                  <a:schemeClr val="tx1"/>
                </a:solidFill>
                <a:ea typeface="宋体" charset="-122"/>
              </a:rPr>
              <a:t>9</a:t>
            </a:r>
            <a:r>
              <a:rPr lang="zh-CN" altLang="en-US" sz="2700" dirty="0" smtClean="0">
                <a:solidFill>
                  <a:schemeClr val="tx1"/>
                </a:solidFill>
                <a:ea typeface="宋体" charset="-122"/>
              </a:rPr>
              <a:t>月，第一届全国人民代表大会第一次会议在北京举行。大会的召开和</a:t>
            </a:r>
            <a:r>
              <a:rPr lang="en-US" altLang="zh-CN" sz="2700" dirty="0" smtClean="0">
                <a:solidFill>
                  <a:schemeClr val="tx1"/>
                </a:solidFill>
                <a:ea typeface="宋体" charset="-122"/>
              </a:rPr>
              <a:t>《</a:t>
            </a:r>
            <a:r>
              <a:rPr lang="zh-CN" altLang="en-US" sz="2700" dirty="0" smtClean="0">
                <a:solidFill>
                  <a:schemeClr val="tx1"/>
                </a:solidFill>
                <a:ea typeface="宋体" charset="-122"/>
              </a:rPr>
              <a:t>中华人民共和国宪法</a:t>
            </a:r>
            <a:r>
              <a:rPr lang="en-US" altLang="zh-CN" sz="2700" dirty="0" smtClean="0">
                <a:solidFill>
                  <a:schemeClr val="tx1"/>
                </a:solidFill>
                <a:ea typeface="宋体" charset="-122"/>
              </a:rPr>
              <a:t>》</a:t>
            </a:r>
            <a:r>
              <a:rPr lang="zh-CN" altLang="en-US" sz="2700" dirty="0" smtClean="0">
                <a:solidFill>
                  <a:schemeClr val="tx1"/>
                </a:solidFill>
                <a:ea typeface="宋体" charset="-122"/>
              </a:rPr>
              <a:t>的制定，标志着我国社会主义根本政治制度</a:t>
            </a:r>
            <a:r>
              <a:rPr lang="en-US" altLang="zh-CN" sz="2700" dirty="0" smtClean="0">
                <a:solidFill>
                  <a:schemeClr val="tx1"/>
                </a:solidFill>
                <a:ea typeface="宋体" charset="-122"/>
              </a:rPr>
              <a:t>——</a:t>
            </a:r>
            <a:r>
              <a:rPr lang="zh-CN" altLang="en-US" sz="2700" dirty="0" smtClean="0">
                <a:solidFill>
                  <a:schemeClr val="tx1"/>
                </a:solidFill>
                <a:ea typeface="宋体" charset="-122"/>
              </a:rPr>
              <a:t>人民代表大会制度确立。图为人大代表步入会场。</a:t>
            </a:r>
          </a:p>
        </p:txBody>
      </p:sp>
      <p:pic>
        <p:nvPicPr>
          <p:cNvPr id="57347" name="Picture 4" descr="xin_0911040715366813118528"/>
          <p:cNvPicPr>
            <a:picLocks noGrp="1" noChangeAspect="1" noChangeArrowheads="1"/>
          </p:cNvPicPr>
          <p:nvPr>
            <p:ph idx="1"/>
          </p:nvPr>
        </p:nvPicPr>
        <p:blipFill>
          <a:blip r:embed="rId2" cstate="print"/>
          <a:srcRect/>
          <a:stretch>
            <a:fillRect/>
          </a:stretch>
        </p:blipFill>
        <p:spPr>
          <a:xfrm>
            <a:off x="611560" y="1844824"/>
            <a:ext cx="7488832" cy="4605632"/>
          </a:xfrm>
          <a:noFill/>
        </p:spPr>
      </p:pic>
    </p:spTree>
  </p:cSld>
  <p:clrMapOvr>
    <a:masterClrMapping/>
  </p:clrMapOv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304800"/>
            <a:ext cx="7848600" cy="947738"/>
          </a:xfrm>
        </p:spPr>
        <p:txBody>
          <a:bodyPr>
            <a:normAutofit fontScale="90000"/>
          </a:bodyPr>
          <a:lstStyle/>
          <a:p>
            <a:pPr eaLnBrk="1" hangingPunct="1"/>
            <a:r>
              <a:rPr lang="zh-CN" altLang="en-US" sz="4000" dirty="0" smtClean="0">
                <a:solidFill>
                  <a:schemeClr val="tx1"/>
                </a:solidFill>
                <a:latin typeface="楷体_GB2312" pitchFamily="49" charset="-122"/>
                <a:ea typeface="楷体_GB2312" pitchFamily="49" charset="-122"/>
              </a:rPr>
              <a:t>（</a:t>
            </a:r>
            <a:r>
              <a:rPr lang="en-US" altLang="zh-CN" sz="4000" dirty="0" smtClean="0">
                <a:solidFill>
                  <a:schemeClr val="tx1"/>
                </a:solidFill>
                <a:latin typeface="楷体_GB2312" pitchFamily="49" charset="-122"/>
                <a:ea typeface="楷体_GB2312" pitchFamily="49" charset="-122"/>
              </a:rPr>
              <a:t>3</a:t>
            </a:r>
            <a:r>
              <a:rPr lang="zh-CN" altLang="en-US" sz="4000" dirty="0" smtClean="0">
                <a:solidFill>
                  <a:schemeClr val="tx1"/>
                </a:solidFill>
                <a:latin typeface="楷体_GB2312" pitchFamily="49" charset="-122"/>
                <a:ea typeface="楷体_GB2312" pitchFamily="49" charset="-122"/>
              </a:rPr>
              <a:t>）剥削阶级作为阶级已经被消灭</a:t>
            </a:r>
            <a:r>
              <a:rPr lang="zh-CN" altLang="en-US" dirty="0" smtClean="0">
                <a:solidFill>
                  <a:schemeClr val="accent1"/>
                </a:solidFill>
                <a:latin typeface="楷体_GB2312" pitchFamily="49" charset="-122"/>
                <a:ea typeface="楷体_GB2312" pitchFamily="49" charset="-122"/>
              </a:rPr>
              <a:t/>
            </a:r>
            <a:br>
              <a:rPr lang="zh-CN" altLang="en-US" dirty="0" smtClean="0">
                <a:solidFill>
                  <a:schemeClr val="accent1"/>
                </a:solidFill>
                <a:latin typeface="楷体_GB2312" pitchFamily="49" charset="-122"/>
                <a:ea typeface="楷体_GB2312" pitchFamily="49" charset="-122"/>
              </a:rPr>
            </a:br>
            <a:endParaRPr lang="zh-CN" altLang="en-US" dirty="0" smtClean="0">
              <a:solidFill>
                <a:schemeClr val="accent1"/>
              </a:solidFill>
              <a:latin typeface="楷体_GB2312" pitchFamily="49" charset="-122"/>
              <a:ea typeface="楷体_GB2312" pitchFamily="49" charset="-122"/>
            </a:endParaRPr>
          </a:p>
        </p:txBody>
      </p:sp>
      <p:sp>
        <p:nvSpPr>
          <p:cNvPr id="214019" name="Rectangle 3"/>
          <p:cNvSpPr>
            <a:spLocks noGrp="1" noChangeArrowheads="1"/>
          </p:cNvSpPr>
          <p:nvPr>
            <p:ph type="body" sz="half" idx="1"/>
          </p:nvPr>
        </p:nvSpPr>
        <p:spPr>
          <a:xfrm>
            <a:off x="498475" y="889000"/>
            <a:ext cx="8312150" cy="5391150"/>
          </a:xfrm>
        </p:spPr>
        <p:txBody>
          <a:bodyPr/>
          <a:lstStyle/>
          <a:p>
            <a:pPr eaLnBrk="1" hangingPunct="1">
              <a:buFont typeface="Wingdings" pitchFamily="2" charset="2"/>
              <a:buNone/>
            </a:pPr>
            <a:r>
              <a:rPr lang="zh-CN" altLang="en-US" sz="2800" dirty="0" smtClean="0">
                <a:latin typeface="宋体" charset="-122"/>
                <a:ea typeface="宋体" charset="-122"/>
              </a:rPr>
              <a:t>帝国主义侵略势力</a:t>
            </a:r>
            <a:r>
              <a:rPr lang="en-US" altLang="zh-CN" sz="2800" dirty="0" smtClean="0">
                <a:latin typeface="宋体" charset="-122"/>
                <a:ea typeface="宋体" charset="-122"/>
              </a:rPr>
              <a:t>---</a:t>
            </a:r>
            <a:r>
              <a:rPr lang="zh-CN" altLang="en-US" sz="2800" dirty="0" smtClean="0">
                <a:latin typeface="宋体" charset="-122"/>
                <a:ea typeface="宋体" charset="-122"/>
              </a:rPr>
              <a:t>被清除出中国大陆</a:t>
            </a:r>
          </a:p>
          <a:p>
            <a:pPr eaLnBrk="1" hangingPunct="1">
              <a:buFont typeface="Wingdings" pitchFamily="2" charset="2"/>
              <a:buNone/>
            </a:pPr>
            <a:r>
              <a:rPr lang="zh-CN" altLang="en-US" sz="2800" dirty="0" smtClean="0">
                <a:latin typeface="宋体" charset="-122"/>
                <a:ea typeface="宋体" charset="-122"/>
              </a:rPr>
              <a:t>官僚资产阶级</a:t>
            </a:r>
            <a:r>
              <a:rPr lang="en-US" altLang="zh-CN" sz="2800" dirty="0" smtClean="0">
                <a:latin typeface="宋体" charset="-122"/>
                <a:ea typeface="宋体" charset="-122"/>
              </a:rPr>
              <a:t>——</a:t>
            </a:r>
            <a:r>
              <a:rPr lang="zh-CN" altLang="en-US" sz="2800" dirty="0" smtClean="0">
                <a:latin typeface="宋体" charset="-122"/>
                <a:ea typeface="宋体" charset="-122"/>
              </a:rPr>
              <a:t>在中国内地被消灭</a:t>
            </a:r>
          </a:p>
          <a:p>
            <a:pPr eaLnBrk="1" hangingPunct="1">
              <a:buFont typeface="Wingdings" pitchFamily="2" charset="2"/>
              <a:buNone/>
            </a:pPr>
            <a:r>
              <a:rPr lang="zh-CN" altLang="en-US" sz="2800" dirty="0" smtClean="0">
                <a:latin typeface="宋体" charset="-122"/>
                <a:ea typeface="宋体" charset="-122"/>
              </a:rPr>
              <a:t>地主和富农</a:t>
            </a:r>
            <a:r>
              <a:rPr lang="en-US" altLang="zh-CN" sz="2800" dirty="0" smtClean="0">
                <a:latin typeface="宋体" charset="-122"/>
                <a:ea typeface="宋体" charset="-122"/>
              </a:rPr>
              <a:t>——</a:t>
            </a:r>
            <a:r>
              <a:rPr lang="zh-CN" altLang="en-US" sz="2800" dirty="0" smtClean="0">
                <a:latin typeface="宋体" charset="-122"/>
                <a:ea typeface="宋体" charset="-122"/>
              </a:rPr>
              <a:t>被改造为自食其力的新人</a:t>
            </a:r>
          </a:p>
          <a:p>
            <a:pPr eaLnBrk="1" hangingPunct="1">
              <a:buFont typeface="Wingdings" pitchFamily="2" charset="2"/>
              <a:buNone/>
            </a:pPr>
            <a:r>
              <a:rPr lang="zh-CN" altLang="en-US" sz="2800" dirty="0" smtClean="0">
                <a:latin typeface="宋体" charset="-122"/>
                <a:ea typeface="宋体" charset="-122"/>
              </a:rPr>
              <a:t>民族资产阶级</a:t>
            </a:r>
            <a:r>
              <a:rPr lang="en-US" altLang="zh-CN" sz="2800" dirty="0" smtClean="0">
                <a:latin typeface="宋体" charset="-122"/>
                <a:ea typeface="宋体" charset="-122"/>
              </a:rPr>
              <a:t>——</a:t>
            </a:r>
            <a:r>
              <a:rPr lang="zh-CN" altLang="en-US" sz="2800" dirty="0" smtClean="0">
                <a:latin typeface="宋体" charset="-122"/>
                <a:ea typeface="宋体" charset="-122"/>
              </a:rPr>
              <a:t>被改造为自食其力的社会主义劳动者</a:t>
            </a:r>
          </a:p>
          <a:p>
            <a:pPr eaLnBrk="1" hangingPunct="1">
              <a:buFont typeface="Wingdings" pitchFamily="2" charset="2"/>
              <a:buNone/>
            </a:pPr>
            <a:r>
              <a:rPr lang="zh-CN" altLang="en-US" sz="2800" dirty="0" smtClean="0">
                <a:latin typeface="宋体" charset="-122"/>
                <a:ea typeface="宋体" charset="-122"/>
              </a:rPr>
              <a:t>工人阶级</a:t>
            </a:r>
            <a:r>
              <a:rPr lang="en-US" altLang="zh-CN" sz="2800" dirty="0" smtClean="0">
                <a:latin typeface="宋体" charset="-122"/>
                <a:ea typeface="宋体" charset="-122"/>
              </a:rPr>
              <a:t>——</a:t>
            </a:r>
            <a:r>
              <a:rPr lang="zh-CN" altLang="en-US" sz="2800" dirty="0" smtClean="0">
                <a:latin typeface="宋体" charset="-122"/>
                <a:ea typeface="宋体" charset="-122"/>
              </a:rPr>
              <a:t>国家的领导阶级</a:t>
            </a:r>
          </a:p>
          <a:p>
            <a:pPr eaLnBrk="1" hangingPunct="1">
              <a:buFont typeface="Wingdings" pitchFamily="2" charset="2"/>
              <a:buNone/>
            </a:pPr>
            <a:r>
              <a:rPr lang="zh-CN" altLang="en-US" sz="2800" dirty="0" smtClean="0">
                <a:latin typeface="宋体" charset="-122"/>
                <a:ea typeface="宋体" charset="-122"/>
              </a:rPr>
              <a:t>农民和其他个体劳动者</a:t>
            </a:r>
            <a:r>
              <a:rPr lang="en-US" altLang="zh-CN" sz="2800" dirty="0" smtClean="0">
                <a:latin typeface="宋体" charset="-122"/>
                <a:ea typeface="宋体" charset="-122"/>
              </a:rPr>
              <a:t>——</a:t>
            </a:r>
            <a:r>
              <a:rPr lang="zh-CN" altLang="en-US" sz="2800" dirty="0" smtClean="0">
                <a:latin typeface="宋体" charset="-122"/>
                <a:ea typeface="宋体" charset="-122"/>
              </a:rPr>
              <a:t>社会主义集体劳动者</a:t>
            </a:r>
          </a:p>
          <a:p>
            <a:pPr eaLnBrk="1" hangingPunct="1">
              <a:buFont typeface="Wingdings" pitchFamily="2" charset="2"/>
              <a:buNone/>
            </a:pPr>
            <a:r>
              <a:rPr lang="zh-CN" altLang="en-US" sz="2800" dirty="0" smtClean="0">
                <a:latin typeface="宋体" charset="-122"/>
                <a:ea typeface="宋体" charset="-122"/>
              </a:rPr>
              <a:t>知识分子</a:t>
            </a:r>
            <a:r>
              <a:rPr lang="en-US" altLang="zh-CN" sz="2800" dirty="0" smtClean="0">
                <a:latin typeface="宋体" charset="-122"/>
                <a:ea typeface="宋体" charset="-122"/>
              </a:rPr>
              <a:t>——</a:t>
            </a:r>
            <a:r>
              <a:rPr lang="zh-CN" altLang="en-US" sz="2800" dirty="0" smtClean="0">
                <a:latin typeface="宋体" charset="-122"/>
                <a:ea typeface="宋体" charset="-122"/>
              </a:rPr>
              <a:t>为社会主义服务的队伍</a:t>
            </a:r>
          </a:p>
          <a:p>
            <a:pPr eaLnBrk="1" hangingPunct="1">
              <a:buFont typeface="Wingdings" pitchFamily="2" charset="2"/>
              <a:buNone/>
            </a:pPr>
            <a:r>
              <a:rPr lang="en-US" altLang="zh-CN" sz="2800" dirty="0" smtClean="0">
                <a:latin typeface="宋体" charset="-122"/>
                <a:ea typeface="宋体" charset="-122"/>
              </a:rPr>
              <a:t>——</a:t>
            </a:r>
            <a:r>
              <a:rPr lang="zh-CN" altLang="en-US" sz="2800" dirty="0" smtClean="0">
                <a:latin typeface="宋体" charset="-122"/>
                <a:ea typeface="宋体" charset="-122"/>
              </a:rPr>
              <a:t>劳动人民成为掌握生产资料的国家和社会的主人以及掌握自己命运的主人</a:t>
            </a:r>
          </a:p>
        </p:txBody>
      </p:sp>
    </p:spTree>
  </p:cSld>
  <p:clrMapOvr>
    <a:masterClrMapping/>
  </p:clrMapOvr>
  <p:transition>
    <p:split orient="vert"/>
    <p:sndAc>
      <p:stSnd>
        <p:snd r:embed="rId2" name="camera.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14019">
                                            <p:txEl>
                                              <p:pRg st="0" end="0"/>
                                            </p:txEl>
                                          </p:spTgt>
                                        </p:tgtEl>
                                        <p:attrNameLst>
                                          <p:attrName>style.visibility</p:attrName>
                                        </p:attrNameLst>
                                      </p:cBhvr>
                                      <p:to>
                                        <p:strVal val="visible"/>
                                      </p:to>
                                    </p:set>
                                    <p:anim calcmode="discrete" valueType="clr">
                                      <p:cBhvr override="childStyle">
                                        <p:cTn id="7" dur="80"/>
                                        <p:tgtEl>
                                          <p:spTgt spid="2140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401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1401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14019">
                                            <p:txEl>
                                              <p:pRg st="1" end="1"/>
                                            </p:txEl>
                                          </p:spTgt>
                                        </p:tgtEl>
                                        <p:attrNameLst>
                                          <p:attrName>style.visibility</p:attrName>
                                        </p:attrNameLst>
                                      </p:cBhvr>
                                      <p:to>
                                        <p:strVal val="visible"/>
                                      </p:to>
                                    </p:set>
                                    <p:anim calcmode="discrete" valueType="clr">
                                      <p:cBhvr override="childStyle">
                                        <p:cTn id="14" dur="80"/>
                                        <p:tgtEl>
                                          <p:spTgt spid="21401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1401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1401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14019">
                                            <p:txEl>
                                              <p:pRg st="2" end="2"/>
                                            </p:txEl>
                                          </p:spTgt>
                                        </p:tgtEl>
                                        <p:attrNameLst>
                                          <p:attrName>style.visibility</p:attrName>
                                        </p:attrNameLst>
                                      </p:cBhvr>
                                      <p:to>
                                        <p:strVal val="visible"/>
                                      </p:to>
                                    </p:set>
                                    <p:anim calcmode="discrete" valueType="clr">
                                      <p:cBhvr override="childStyle">
                                        <p:cTn id="21" dur="80"/>
                                        <p:tgtEl>
                                          <p:spTgt spid="21401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1401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1401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14019">
                                            <p:txEl>
                                              <p:pRg st="3" end="3"/>
                                            </p:txEl>
                                          </p:spTgt>
                                        </p:tgtEl>
                                        <p:attrNameLst>
                                          <p:attrName>style.visibility</p:attrName>
                                        </p:attrNameLst>
                                      </p:cBhvr>
                                      <p:to>
                                        <p:strVal val="visible"/>
                                      </p:to>
                                    </p:set>
                                    <p:anim calcmode="lin" valueType="num">
                                      <p:cBhvr additive="base">
                                        <p:cTn id="28" dur="500" fill="hold"/>
                                        <p:tgtEl>
                                          <p:spTgt spid="214019">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14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214019">
                                            <p:txEl>
                                              <p:pRg st="4" end="4"/>
                                            </p:txEl>
                                          </p:spTgt>
                                        </p:tgtEl>
                                        <p:attrNameLst>
                                          <p:attrName>style.visibility</p:attrName>
                                        </p:attrNameLst>
                                      </p:cBhvr>
                                      <p:to>
                                        <p:strVal val="visible"/>
                                      </p:to>
                                    </p:set>
                                    <p:anim calcmode="lin" valueType="num">
                                      <p:cBhvr additive="base">
                                        <p:cTn id="34" dur="500" fill="hold"/>
                                        <p:tgtEl>
                                          <p:spTgt spid="214019">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14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1" fill="hold" nodeType="clickEffect">
                                  <p:stCondLst>
                                    <p:cond delay="0"/>
                                  </p:stCondLst>
                                  <p:childTnLst>
                                    <p:set>
                                      <p:cBhvr>
                                        <p:cTn id="39" dur="1" fill="hold">
                                          <p:stCondLst>
                                            <p:cond delay="0"/>
                                          </p:stCondLst>
                                        </p:cTn>
                                        <p:tgtEl>
                                          <p:spTgt spid="214019">
                                            <p:txEl>
                                              <p:pRg st="5" end="5"/>
                                            </p:txEl>
                                          </p:spTgt>
                                        </p:tgtEl>
                                        <p:attrNameLst>
                                          <p:attrName>style.visibility</p:attrName>
                                        </p:attrNameLst>
                                      </p:cBhvr>
                                      <p:to>
                                        <p:strVal val="visible"/>
                                      </p:to>
                                    </p:set>
                                    <p:anim calcmode="lin" valueType="num">
                                      <p:cBhvr additive="base">
                                        <p:cTn id="40" dur="500" fill="hold"/>
                                        <p:tgtEl>
                                          <p:spTgt spid="214019">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14019">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nodeType="clickEffect">
                                  <p:stCondLst>
                                    <p:cond delay="0"/>
                                  </p:stCondLst>
                                  <p:childTnLst>
                                    <p:set>
                                      <p:cBhvr>
                                        <p:cTn id="45" dur="1" fill="hold">
                                          <p:stCondLst>
                                            <p:cond delay="0"/>
                                          </p:stCondLst>
                                        </p:cTn>
                                        <p:tgtEl>
                                          <p:spTgt spid="214019">
                                            <p:txEl>
                                              <p:pRg st="6" end="6"/>
                                            </p:txEl>
                                          </p:spTgt>
                                        </p:tgtEl>
                                        <p:attrNameLst>
                                          <p:attrName>style.visibility</p:attrName>
                                        </p:attrNameLst>
                                      </p:cBhvr>
                                      <p:to>
                                        <p:strVal val="visible"/>
                                      </p:to>
                                    </p:set>
                                    <p:anim calcmode="lin" valueType="num">
                                      <p:cBhvr additive="base">
                                        <p:cTn id="46" dur="500" fill="hold"/>
                                        <p:tgtEl>
                                          <p:spTgt spid="214019">
                                            <p:txEl>
                                              <p:pRg st="6" end="6"/>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140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7" presetClass="entr" presetSubtype="0" fill="hold" nodeType="clickEffect">
                                  <p:stCondLst>
                                    <p:cond delay="0"/>
                                  </p:stCondLst>
                                  <p:iterate type="lt">
                                    <p:tmPct val="50000"/>
                                  </p:iterate>
                                  <p:childTnLst>
                                    <p:set>
                                      <p:cBhvr>
                                        <p:cTn id="51" dur="1" fill="hold">
                                          <p:stCondLst>
                                            <p:cond delay="0"/>
                                          </p:stCondLst>
                                        </p:cTn>
                                        <p:tgtEl>
                                          <p:spTgt spid="214019">
                                            <p:txEl>
                                              <p:pRg st="7" end="7"/>
                                            </p:txEl>
                                          </p:spTgt>
                                        </p:tgtEl>
                                        <p:attrNameLst>
                                          <p:attrName>style.visibility</p:attrName>
                                        </p:attrNameLst>
                                      </p:cBhvr>
                                      <p:to>
                                        <p:strVal val="visible"/>
                                      </p:to>
                                    </p:set>
                                    <p:anim calcmode="discrete" valueType="clr">
                                      <p:cBhvr override="childStyle">
                                        <p:cTn id="52" dur="80"/>
                                        <p:tgtEl>
                                          <p:spTgt spid="214019">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214019">
                                            <p:txEl>
                                              <p:pRg st="7" end="7"/>
                                            </p:txEl>
                                          </p:spTgt>
                                        </p:tgtEl>
                                        <p:attrNameLst>
                                          <p:attrName>fillcolor</p:attrName>
                                        </p:attrNameLst>
                                      </p:cBhvr>
                                      <p:tavLst>
                                        <p:tav tm="0">
                                          <p:val>
                                            <p:clrVal>
                                              <a:schemeClr val="accent2"/>
                                            </p:clrVal>
                                          </p:val>
                                        </p:tav>
                                        <p:tav tm="50000">
                                          <p:val>
                                            <p:clrVal>
                                              <a:schemeClr val="hlink"/>
                                            </p:clrVal>
                                          </p:val>
                                        </p:tav>
                                      </p:tavLst>
                                    </p:anim>
                                    <p:set>
                                      <p:cBhvr>
                                        <p:cTn id="54" dur="80"/>
                                        <p:tgtEl>
                                          <p:spTgt spid="214019">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04800"/>
            <a:ext cx="7848600" cy="1196975"/>
          </a:xfrm>
        </p:spPr>
        <p:txBody>
          <a:bodyPr/>
          <a:lstStyle/>
          <a:p>
            <a:pPr eaLnBrk="1" hangingPunct="1"/>
            <a:r>
              <a:rPr lang="zh-CN" altLang="en-US" dirty="0" smtClean="0">
                <a:solidFill>
                  <a:schemeClr val="tx1"/>
                </a:solidFill>
                <a:latin typeface="楷体_GB2312" pitchFamily="49" charset="-122"/>
                <a:ea typeface="楷体_GB2312" pitchFamily="49" charset="-122"/>
              </a:rPr>
              <a:t>（</a:t>
            </a:r>
            <a:r>
              <a:rPr lang="en-US" altLang="zh-CN" dirty="0" smtClean="0">
                <a:solidFill>
                  <a:schemeClr val="tx1"/>
                </a:solidFill>
                <a:latin typeface="楷体_GB2312" pitchFamily="49" charset="-122"/>
                <a:ea typeface="楷体_GB2312" pitchFamily="49" charset="-122"/>
              </a:rPr>
              <a:t>4</a:t>
            </a:r>
            <a:r>
              <a:rPr lang="zh-CN" altLang="en-US" dirty="0" smtClean="0">
                <a:solidFill>
                  <a:schemeClr val="tx1"/>
                </a:solidFill>
                <a:latin typeface="楷体_GB2312" pitchFamily="49" charset="-122"/>
                <a:ea typeface="楷体_GB2312" pitchFamily="49" charset="-122"/>
              </a:rPr>
              <a:t>）主要矛盾已经转变</a:t>
            </a:r>
          </a:p>
        </p:txBody>
      </p:sp>
      <p:sp>
        <p:nvSpPr>
          <p:cNvPr id="59395" name="Rectangle 3"/>
          <p:cNvSpPr>
            <a:spLocks noGrp="1" noChangeArrowheads="1"/>
          </p:cNvSpPr>
          <p:nvPr>
            <p:ph idx="1"/>
          </p:nvPr>
        </p:nvSpPr>
        <p:spPr>
          <a:xfrm>
            <a:off x="457200" y="1998663"/>
            <a:ext cx="8229600" cy="4325937"/>
          </a:xfrm>
        </p:spPr>
        <p:txBody>
          <a:bodyPr/>
          <a:lstStyle/>
          <a:p>
            <a:pPr eaLnBrk="1" hangingPunct="1">
              <a:buFont typeface="Wingdings" pitchFamily="2" charset="2"/>
              <a:buNone/>
            </a:pPr>
            <a:endParaRPr lang="zh-CN" altLang="en-US" dirty="0" smtClean="0">
              <a:latin typeface="楷体_GB2312" pitchFamily="49" charset="-122"/>
              <a:ea typeface="楷体_GB2312" pitchFamily="49" charset="-122"/>
            </a:endParaRPr>
          </a:p>
          <a:p>
            <a:pPr eaLnBrk="1" hangingPunct="1">
              <a:buFont typeface="Wingdings" pitchFamily="2" charset="2"/>
              <a:buNone/>
            </a:pPr>
            <a:r>
              <a:rPr lang="zh-CN" altLang="en-US" dirty="0" smtClean="0">
                <a:latin typeface="楷体_GB2312" pitchFamily="49" charset="-122"/>
                <a:ea typeface="楷体_GB2312" pitchFamily="49" charset="-122"/>
              </a:rPr>
              <a:t>      </a:t>
            </a:r>
            <a:r>
              <a:rPr lang="zh-CN" altLang="en-US" dirty="0" smtClean="0">
                <a:latin typeface="宋体" charset="-122"/>
                <a:ea typeface="宋体" charset="-122"/>
              </a:rPr>
              <a:t>无产阶级与资产阶级之间的矛盾基本上解决，人民对经济迅速发展的需要同当前经济文化不能满足人民需要的状况之间的矛盾，成为社会的主要矛盾。</a:t>
            </a:r>
          </a:p>
        </p:txBody>
      </p:sp>
    </p:spTree>
  </p:cSld>
  <p:clrMapOvr>
    <a:masterClrMapping/>
  </p:clrMapOv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395536" y="404664"/>
            <a:ext cx="7776000" cy="1143000"/>
          </a:xfrm>
        </p:spPr>
        <p:txBody>
          <a:bodyPr>
            <a:noAutofit/>
          </a:bodyPr>
          <a:lstStyle/>
          <a:p>
            <a:pPr algn="ctr" eaLnBrk="1" hangingPunct="1"/>
            <a:r>
              <a:rPr lang="en-US" altLang="zh-CN" sz="4000" dirty="0" smtClean="0">
                <a:solidFill>
                  <a:schemeClr val="tx1"/>
                </a:solidFill>
                <a:latin typeface="隶书" pitchFamily="49" charset="-122"/>
                <a:ea typeface="隶书" pitchFamily="49" charset="-122"/>
              </a:rPr>
              <a:t>2.</a:t>
            </a:r>
            <a:r>
              <a:rPr lang="zh-CN" altLang="en-US" sz="4000" dirty="0" smtClean="0">
                <a:solidFill>
                  <a:schemeClr val="tx1"/>
                </a:solidFill>
                <a:latin typeface="隶书" pitchFamily="49" charset="-122"/>
                <a:ea typeface="隶书" pitchFamily="49" charset="-122"/>
              </a:rPr>
              <a:t>确立社会主义基本制度的重大意义</a:t>
            </a:r>
            <a:br>
              <a:rPr lang="zh-CN" altLang="en-US" sz="4000" dirty="0" smtClean="0">
                <a:solidFill>
                  <a:schemeClr val="tx1"/>
                </a:solidFill>
                <a:latin typeface="隶书" pitchFamily="49" charset="-122"/>
                <a:ea typeface="隶书" pitchFamily="49" charset="-122"/>
              </a:rPr>
            </a:br>
            <a:endParaRPr lang="zh-CN" altLang="en-US" sz="4000" dirty="0" smtClean="0">
              <a:solidFill>
                <a:schemeClr val="tx1"/>
              </a:solidFill>
            </a:endParaRPr>
          </a:p>
        </p:txBody>
      </p:sp>
      <p:sp>
        <p:nvSpPr>
          <p:cNvPr id="60419" name="内容占位符 2"/>
          <p:cNvSpPr>
            <a:spLocks noGrp="1"/>
          </p:cNvSpPr>
          <p:nvPr>
            <p:ph idx="1"/>
          </p:nvPr>
        </p:nvSpPr>
        <p:spPr/>
        <p:txBody>
          <a:bodyPr/>
          <a:lstStyle/>
          <a:p>
            <a:pPr eaLnBrk="1" hangingPunct="1"/>
            <a:r>
              <a:rPr lang="zh-CN" altLang="en-US" dirty="0" smtClean="0"/>
              <a:t>社会主义制度的确立是中国历史上最深刻最伟大的社会变革，也是</a:t>
            </a:r>
            <a:r>
              <a:rPr lang="en-US" altLang="zh-CN" dirty="0" smtClean="0"/>
              <a:t>20</a:t>
            </a:r>
            <a:r>
              <a:rPr lang="zh-CN" altLang="en-US" dirty="0" smtClean="0"/>
              <a:t>世纪中国又一次划时代的历史巨变。</a:t>
            </a: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p:txBody>
          <a:bodyPr/>
          <a:lstStyle/>
          <a:p>
            <a:pPr eaLnBrk="1" hangingPunct="1"/>
            <a:endParaRPr lang="zh-CN" altLang="en-US" smtClean="0"/>
          </a:p>
        </p:txBody>
      </p:sp>
      <p:sp>
        <p:nvSpPr>
          <p:cNvPr id="61443" name="内容占位符 2"/>
          <p:cNvSpPr>
            <a:spLocks noGrp="1"/>
          </p:cNvSpPr>
          <p:nvPr>
            <p:ph idx="1"/>
          </p:nvPr>
        </p:nvSpPr>
        <p:spPr>
          <a:xfrm>
            <a:off x="561975" y="411163"/>
            <a:ext cx="8124825" cy="5875337"/>
          </a:xfrm>
        </p:spPr>
        <p:txBody>
          <a:bodyPr>
            <a:normAutofit lnSpcReduction="10000"/>
          </a:bodyPr>
          <a:lstStyle/>
          <a:p>
            <a:pPr eaLnBrk="1" hangingPunct="1">
              <a:lnSpc>
                <a:spcPct val="130000"/>
              </a:lnSpc>
              <a:spcBef>
                <a:spcPct val="0"/>
              </a:spcBef>
              <a:buClrTx/>
              <a:buFontTx/>
              <a:buNone/>
            </a:pPr>
            <a:r>
              <a:rPr lang="zh-CN" altLang="en-US" sz="2800" dirty="0" smtClean="0">
                <a:latin typeface="Comic Sans MS" pitchFamily="66" charset="0"/>
              </a:rPr>
              <a:t>第一，社会主义制度的确立，为中国现代化的建设创造了制度条件。</a:t>
            </a:r>
          </a:p>
          <a:p>
            <a:pPr eaLnBrk="1" hangingPunct="1">
              <a:lnSpc>
                <a:spcPct val="130000"/>
              </a:lnSpc>
              <a:spcBef>
                <a:spcPct val="0"/>
              </a:spcBef>
              <a:buClrTx/>
              <a:buFontTx/>
              <a:buNone/>
            </a:pPr>
            <a:r>
              <a:rPr lang="zh-CN" altLang="en-US" sz="2800" dirty="0" smtClean="0">
                <a:latin typeface="Comic Sans MS" pitchFamily="66" charset="0"/>
              </a:rPr>
              <a:t>第二，社会主义制度的确立，使广大劳动人民真正成为国家的主人和社会生产资料的主人。</a:t>
            </a:r>
          </a:p>
          <a:p>
            <a:pPr eaLnBrk="1" hangingPunct="1">
              <a:lnSpc>
                <a:spcPct val="130000"/>
              </a:lnSpc>
              <a:spcBef>
                <a:spcPct val="0"/>
              </a:spcBef>
              <a:buClrTx/>
              <a:buFontTx/>
              <a:buNone/>
            </a:pPr>
            <a:r>
              <a:rPr lang="zh-CN" altLang="en-US" sz="2800" dirty="0" smtClean="0">
                <a:latin typeface="Comic Sans MS" pitchFamily="66" charset="0"/>
              </a:rPr>
              <a:t>第三，中国社会主义制度的确立，使占世界人口四分之一的东方大国进入了社会主义社会，这是世界社会主义运动史上又一个历史性的伟大胜利。</a:t>
            </a:r>
          </a:p>
          <a:p>
            <a:pPr eaLnBrk="1" hangingPunct="1">
              <a:lnSpc>
                <a:spcPct val="130000"/>
              </a:lnSpc>
              <a:spcBef>
                <a:spcPct val="0"/>
              </a:spcBef>
              <a:buClrTx/>
              <a:buFontTx/>
              <a:buNone/>
            </a:pPr>
            <a:r>
              <a:rPr lang="zh-CN" altLang="en-US" sz="2800" dirty="0" smtClean="0">
                <a:latin typeface="Comic Sans MS" pitchFamily="66" charset="0"/>
              </a:rPr>
              <a:t>第四，社会主义制度的确立，是马克思列宁主义关于社会主义革命理论在中国正确运用和创造性发展的必然结果，是对马克思主义的又一次实践证明。</a:t>
            </a:r>
          </a:p>
          <a:p>
            <a:pPr eaLnBrk="1" hangingPunct="1"/>
            <a:endParaRPr lang="zh-CN" altLang="en-US" sz="2800" dirty="0" smtClean="0"/>
          </a:p>
        </p:txBody>
      </p:sp>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r>
              <a:rPr lang="zh-CN" altLang="en-US" dirty="0" smtClean="0">
                <a:solidFill>
                  <a:schemeClr val="tx1"/>
                </a:solidFill>
                <a:effectLst/>
              </a:rPr>
              <a:t>二、社会主义建设在探索中曲折发展（</a:t>
            </a:r>
            <a:r>
              <a:rPr lang="en-US" altLang="zh-CN" dirty="0" smtClean="0">
                <a:solidFill>
                  <a:schemeClr val="tx1"/>
                </a:solidFill>
                <a:effectLst/>
              </a:rPr>
              <a:t>1956-1978</a:t>
            </a:r>
            <a:r>
              <a:rPr lang="zh-CN" altLang="en-US" dirty="0" smtClean="0">
                <a:solidFill>
                  <a:schemeClr val="tx1"/>
                </a:solidFill>
                <a:effectLst/>
              </a:rPr>
              <a:t>）</a:t>
            </a:r>
            <a:endParaRPr lang="zh-CN" altLang="en-US" dirty="0">
              <a:solidFill>
                <a:schemeClr val="tx1"/>
              </a:solidFill>
              <a:effectLst/>
            </a:endParaRPr>
          </a:p>
        </p:txBody>
      </p:sp>
      <p:sp>
        <p:nvSpPr>
          <p:cNvPr id="3" name="副标题 2"/>
          <p:cNvSpPr>
            <a:spLocks noGrp="1"/>
          </p:cNvSpPr>
          <p:nvPr>
            <p:ph type="subTitle" idx="1"/>
          </p:nvPr>
        </p:nvSpPr>
        <p:spPr/>
        <p:txBody>
          <a:bodyPr/>
          <a:lstStyle/>
          <a:p>
            <a:endParaRPr lang="zh-CN" altLang="en-US"/>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教学目的和要求</a:t>
            </a:r>
            <a:endParaRPr lang="zh-CN" altLang="en-US" dirty="0"/>
          </a:p>
        </p:txBody>
      </p:sp>
      <p:sp>
        <p:nvSpPr>
          <p:cNvPr id="3" name="内容占位符 2"/>
          <p:cNvSpPr>
            <a:spLocks noGrp="1"/>
          </p:cNvSpPr>
          <p:nvPr>
            <p:ph idx="1"/>
          </p:nvPr>
        </p:nvSpPr>
        <p:spPr/>
        <p:txBody>
          <a:bodyPr>
            <a:normAutofit fontScale="92500" lnSpcReduction="20000"/>
          </a:bodyPr>
          <a:lstStyle/>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一</a:t>
            </a:r>
            <a:r>
              <a:rPr lang="en-US" altLang="zh-CN" b="1" dirty="0" smtClean="0">
                <a:latin typeface="楷体_GB2312" pitchFamily="49" charset="-122"/>
                <a:ea typeface="楷体_GB2312" pitchFamily="49" charset="-122"/>
              </a:rPr>
              <a:t>) </a:t>
            </a:r>
            <a:r>
              <a:rPr lang="zh-CN" altLang="en-US" b="1" dirty="0" smtClean="0">
                <a:latin typeface="楷体_GB2312" pitchFamily="49" charset="-122"/>
                <a:ea typeface="楷体_GB2312" pitchFamily="49" charset="-122"/>
              </a:rPr>
              <a:t>了解中国共产党领导人民探索建设社会主义道路的曲折历程及其经验教训。</a:t>
            </a:r>
          </a:p>
          <a:p>
            <a:endParaRPr lang="zh-CN" altLang="en-US" b="1" dirty="0" smtClean="0">
              <a:latin typeface="楷体_GB2312" pitchFamily="49" charset="-122"/>
              <a:ea typeface="楷体_GB2312" pitchFamily="49" charset="-122"/>
            </a:endParaRPr>
          </a:p>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二</a:t>
            </a:r>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了解社会主义制度基本建立后的</a:t>
            </a:r>
            <a:r>
              <a:rPr lang="en-US" altLang="zh-CN" b="1" dirty="0" smtClean="0">
                <a:latin typeface="楷体_GB2312" pitchFamily="49" charset="-122"/>
                <a:ea typeface="楷体_GB2312" pitchFamily="49" charset="-122"/>
              </a:rPr>
              <a:t>20</a:t>
            </a:r>
            <a:r>
              <a:rPr lang="zh-CN" altLang="en-US" b="1" dirty="0" smtClean="0">
                <a:latin typeface="楷体_GB2312" pitchFamily="49" charset="-122"/>
                <a:ea typeface="楷体_GB2312" pitchFamily="49" charset="-122"/>
              </a:rPr>
              <a:t>年里，中国共产党领导人民在社会主义建设事业中取得的重大成就。</a:t>
            </a:r>
          </a:p>
          <a:p>
            <a:endParaRPr lang="zh-CN" altLang="en-US" b="1" dirty="0" smtClean="0">
              <a:latin typeface="楷体_GB2312" pitchFamily="49" charset="-122"/>
              <a:ea typeface="楷体_GB2312" pitchFamily="49" charset="-122"/>
            </a:endParaRPr>
          </a:p>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三</a:t>
            </a:r>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了解社会主义制度基本建立后的</a:t>
            </a:r>
            <a:r>
              <a:rPr lang="en-US" altLang="zh-CN" b="1" dirty="0" smtClean="0">
                <a:latin typeface="楷体_GB2312" pitchFamily="49" charset="-122"/>
                <a:ea typeface="楷体_GB2312" pitchFamily="49" charset="-122"/>
              </a:rPr>
              <a:t>20</a:t>
            </a:r>
            <a:r>
              <a:rPr lang="zh-CN" altLang="en-US" b="1" dirty="0" smtClean="0">
                <a:latin typeface="楷体_GB2312" pitchFamily="49" charset="-122"/>
                <a:ea typeface="楷体_GB2312" pitchFamily="49" charset="-122"/>
              </a:rPr>
              <a:t>年里，中国共产党人在探索中国社会主义建设的道路中取得的重要的理论成果。</a:t>
            </a:r>
          </a:p>
          <a:p>
            <a:endParaRPr lang="zh-CN"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hiphotos.baidu.com/baike/c0%3Dbaike150%2C5%2C5%2C150%2C50/sign=bdb3ab5acffc1e17e9b284632bf99d66/0bd162d9f2d3572cefc580908a13632762d0c353.jpg"/>
          <p:cNvPicPr>
            <a:picLocks noChangeAspect="1" noChangeArrowheads="1"/>
          </p:cNvPicPr>
          <p:nvPr/>
        </p:nvPicPr>
        <p:blipFill>
          <a:blip r:embed="rId2" cstate="print"/>
          <a:srcRect/>
          <a:stretch>
            <a:fillRect/>
          </a:stretch>
        </p:blipFill>
        <p:spPr bwMode="auto">
          <a:xfrm>
            <a:off x="0" y="7938"/>
            <a:ext cx="7786688" cy="6850062"/>
          </a:xfrm>
          <a:prstGeom prst="rect">
            <a:avLst/>
          </a:prstGeom>
          <a:noFill/>
          <a:ln w="9525">
            <a:noFill/>
            <a:miter lim="800000"/>
            <a:headEnd/>
            <a:tailEnd/>
          </a:ln>
        </p:spPr>
      </p:pic>
      <p:sp>
        <p:nvSpPr>
          <p:cNvPr id="3" name="TextBox 2"/>
          <p:cNvSpPr txBox="1">
            <a:spLocks noChangeArrowheads="1"/>
          </p:cNvSpPr>
          <p:nvPr/>
        </p:nvSpPr>
        <p:spPr bwMode="auto">
          <a:xfrm rot="-5400000">
            <a:off x="508001" y="2135187"/>
            <a:ext cx="461962" cy="1477963"/>
          </a:xfrm>
          <a:prstGeom prst="rect">
            <a:avLst/>
          </a:prstGeom>
          <a:noFill/>
          <a:ln w="9525">
            <a:noFill/>
            <a:miter lim="800000"/>
            <a:headEnd/>
            <a:tailEnd/>
          </a:ln>
        </p:spPr>
        <p:txBody>
          <a:bodyPr vert="eaVert" wrap="none">
            <a:spAutoFit/>
          </a:bodyPr>
          <a:lstStyle/>
          <a:p>
            <a:r>
              <a:rPr lang="zh-CN" altLang="en-US">
                <a:latin typeface="Goudy Old Style" pitchFamily="18" charset="0"/>
              </a:rPr>
              <a:t>攻占巴士底狱</a:t>
            </a:r>
          </a:p>
        </p:txBody>
      </p:sp>
      <p:sp>
        <p:nvSpPr>
          <p:cNvPr id="4" name="TextBox 3"/>
          <p:cNvSpPr txBox="1">
            <a:spLocks noChangeArrowheads="1"/>
          </p:cNvSpPr>
          <p:nvPr/>
        </p:nvSpPr>
        <p:spPr bwMode="auto">
          <a:xfrm rot="-5400000">
            <a:off x="6561931" y="2851944"/>
            <a:ext cx="3878263" cy="1285875"/>
          </a:xfrm>
          <a:prstGeom prst="rect">
            <a:avLst/>
          </a:prstGeom>
          <a:noFill/>
          <a:ln w="9525">
            <a:noFill/>
            <a:miter lim="800000"/>
            <a:headEnd/>
            <a:tailEnd/>
          </a:ln>
        </p:spPr>
        <p:txBody>
          <a:bodyPr vert="eaVert">
            <a:spAutoFit/>
          </a:bodyPr>
          <a:lstStyle/>
          <a:p>
            <a:r>
              <a:rPr lang="en-US" altLang="zh-CN" sz="2400">
                <a:latin typeface="华文楷体" pitchFamily="2" charset="-122"/>
                <a:ea typeface="华文楷体" pitchFamily="2" charset="-122"/>
              </a:rPr>
              <a:t>1789</a:t>
            </a:r>
            <a:r>
              <a:rPr lang="zh-CN" altLang="en-US" sz="2400">
                <a:latin typeface="华文楷体" pitchFamily="2" charset="-122"/>
                <a:ea typeface="华文楷体" pitchFamily="2" charset="-122"/>
              </a:rPr>
              <a:t>年，法国资产阶级大革命爆发，更加广泛地促进了资本主义的发展。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教学重点与难点</a:t>
            </a:r>
            <a:endParaRPr lang="zh-CN" altLang="en-US" dirty="0"/>
          </a:p>
        </p:txBody>
      </p:sp>
      <p:sp>
        <p:nvSpPr>
          <p:cNvPr id="3" name="内容占位符 2"/>
          <p:cNvSpPr>
            <a:spLocks noGrp="1"/>
          </p:cNvSpPr>
          <p:nvPr>
            <p:ph idx="1"/>
          </p:nvPr>
        </p:nvSpPr>
        <p:spPr/>
        <p:txBody>
          <a:bodyPr>
            <a:normAutofit fontScale="92500" lnSpcReduction="10000"/>
          </a:bodyPr>
          <a:lstStyle/>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一</a:t>
            </a:r>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以毛泽东为代表的中国共产党人在探索中国社会主义建设道路中所取得的积极成果及其现实意义。</a:t>
            </a:r>
          </a:p>
          <a:p>
            <a:endParaRPr lang="zh-CN" altLang="en-US" b="1" dirty="0" smtClean="0">
              <a:latin typeface="楷体_GB2312" pitchFamily="49" charset="-122"/>
              <a:ea typeface="楷体_GB2312" pitchFamily="49" charset="-122"/>
            </a:endParaRPr>
          </a:p>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二</a:t>
            </a:r>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正确分析社会主义建设道路探索中的失误及其原因。</a:t>
            </a:r>
          </a:p>
          <a:p>
            <a:endParaRPr lang="zh-CN" altLang="en-US" b="1" dirty="0" smtClean="0">
              <a:latin typeface="楷体_GB2312" pitchFamily="49" charset="-122"/>
              <a:ea typeface="楷体_GB2312" pitchFamily="49" charset="-122"/>
            </a:endParaRPr>
          </a:p>
          <a:p>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三</a:t>
            </a:r>
            <a:r>
              <a:rPr lang="en-US" altLang="zh-CN" b="1" dirty="0" smtClean="0">
                <a:latin typeface="楷体_GB2312" pitchFamily="49" charset="-122"/>
                <a:ea typeface="楷体_GB2312" pitchFamily="49" charset="-122"/>
              </a:rPr>
              <a:t>)</a:t>
            </a:r>
            <a:r>
              <a:rPr lang="zh-CN" altLang="en-US" b="1" dirty="0" smtClean="0">
                <a:latin typeface="楷体_GB2312" pitchFamily="49" charset="-122"/>
                <a:ea typeface="楷体_GB2312" pitchFamily="49" charset="-122"/>
              </a:rPr>
              <a:t>全面总结中国共产党人在探索中国社会主义建设的道路中取得的重要的理论成果。</a:t>
            </a:r>
          </a:p>
          <a:p>
            <a:endParaRPr lang="zh-CN" altLang="en-US"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主要内容</a:t>
            </a:r>
            <a:endParaRPr lang="zh-CN" altLang="en-US" dirty="0"/>
          </a:p>
        </p:txBody>
      </p:sp>
      <p:sp>
        <p:nvSpPr>
          <p:cNvPr id="3" name="内容占位符 2"/>
          <p:cNvSpPr>
            <a:spLocks noGrp="1"/>
          </p:cNvSpPr>
          <p:nvPr>
            <p:ph idx="1"/>
          </p:nvPr>
        </p:nvSpPr>
        <p:spPr/>
        <p:txBody>
          <a:bodyPr/>
          <a:lstStyle/>
          <a:p>
            <a:r>
              <a:rPr lang="zh-CN" altLang="en-US" dirty="0" smtClean="0"/>
              <a:t>（一）良好的开局</a:t>
            </a:r>
            <a:endParaRPr lang="en-US" altLang="zh-CN" dirty="0" smtClean="0"/>
          </a:p>
          <a:p>
            <a:r>
              <a:rPr lang="zh-CN" altLang="en-US" dirty="0" smtClean="0"/>
              <a:t>（二）探索的曲折</a:t>
            </a:r>
            <a:endParaRPr lang="en-US" altLang="zh-CN" dirty="0" smtClean="0"/>
          </a:p>
          <a:p>
            <a:r>
              <a:rPr lang="zh-CN" altLang="en-US" dirty="0" smtClean="0"/>
              <a:t>（三）建设的成就</a:t>
            </a:r>
            <a:endParaRPr lang="zh-CN" altLang="en-US" dirty="0"/>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（一）良好的开局</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开始探索中国的社会主义建设道路</a:t>
            </a:r>
            <a:endParaRPr lang="en-US" altLang="zh-CN" dirty="0" smtClean="0"/>
          </a:p>
          <a:p>
            <a:r>
              <a:rPr lang="zh-CN" altLang="en-US" dirty="0" smtClean="0"/>
              <a:t>（</a:t>
            </a:r>
            <a:r>
              <a:rPr lang="en-US" altLang="zh-CN" dirty="0" smtClean="0"/>
              <a:t>1</a:t>
            </a:r>
            <a:r>
              <a:rPr lang="zh-CN" altLang="en-US" dirty="0" smtClean="0"/>
              <a:t>）背景</a:t>
            </a:r>
            <a:endParaRPr lang="en-US" altLang="zh-CN" dirty="0" smtClean="0"/>
          </a:p>
          <a:p>
            <a:r>
              <a:rPr lang="zh-CN" altLang="en-US" dirty="0" smtClean="0"/>
              <a:t>国际背景：苏共二十大（苏联模式的弊端）、波匈事件</a:t>
            </a:r>
            <a:endParaRPr lang="en-US" altLang="zh-CN" dirty="0" smtClean="0"/>
          </a:p>
          <a:p>
            <a:r>
              <a:rPr lang="zh-CN" altLang="en-US" dirty="0" smtClean="0"/>
              <a:t>国内背景：社会主义制度确立（改造要求过急，工作过粗，改变过快，形式也过于简单划一）、“一五”计划完成（照搬苏联）</a:t>
            </a:r>
            <a:endParaRPr lang="en-US" altLang="zh-CN" dirty="0" smtClean="0"/>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r>
              <a:rPr lang="zh-CN" altLang="en-US" dirty="0" smtClean="0"/>
              <a:t>（</a:t>
            </a:r>
            <a:r>
              <a:rPr lang="en-US" altLang="zh-CN" dirty="0" smtClean="0"/>
              <a:t>2</a:t>
            </a:r>
            <a:r>
              <a:rPr lang="zh-CN" altLang="en-US" dirty="0" smtClean="0"/>
              <a:t>）主题：以苏为鉴，走中国自己的路</a:t>
            </a:r>
            <a:endParaRPr lang="en-US" altLang="zh-CN" dirty="0" smtClean="0"/>
          </a:p>
          <a:p>
            <a:r>
              <a:rPr lang="zh-CN" altLang="en-US" dirty="0" smtClean="0"/>
              <a:t>毛泽东：“最近苏联方面暴露了他们在建设社会主义过程中的一些缺点和错误，他们走过的弯路，你还想走？过去我们就是鉴于他们的经验教训，少走了一些弯路，现在当然更要引以为戒。”</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 </a:t>
            </a:r>
            <a:r>
              <a:rPr lang="zh-CN" altLang="en-US" dirty="0" smtClean="0"/>
              <a:t>早期探索的积极进展</a:t>
            </a:r>
            <a:endParaRPr lang="zh-CN" altLang="en-US" dirty="0"/>
          </a:p>
        </p:txBody>
      </p:sp>
      <p:sp>
        <p:nvSpPr>
          <p:cNvPr id="3" name="内容占位符 2"/>
          <p:cNvSpPr>
            <a:spLocks noGrp="1"/>
          </p:cNvSpPr>
          <p:nvPr>
            <p:ph idx="1"/>
          </p:nvPr>
        </p:nvSpPr>
        <p:spPr/>
        <p:txBody>
          <a:bodyPr>
            <a:normAutofit fontScale="77500" lnSpcReduction="20000"/>
          </a:bodyPr>
          <a:lstStyle/>
          <a:p>
            <a:r>
              <a:rPr lang="zh-CN" altLang="en-US" dirty="0" smtClean="0"/>
              <a:t>（</a:t>
            </a:r>
            <a:r>
              <a:rPr lang="en-US" altLang="zh-CN" dirty="0" smtClean="0"/>
              <a:t>1</a:t>
            </a:r>
            <a:r>
              <a:rPr lang="zh-CN" altLang="en-US" dirty="0" smtClean="0"/>
              <a:t>）正确处理十大关系</a:t>
            </a:r>
            <a:endParaRPr lang="en-US" altLang="zh-CN" dirty="0" smtClean="0"/>
          </a:p>
          <a:p>
            <a:r>
              <a:rPr lang="zh-CN" altLang="en-US" dirty="0" smtClean="0"/>
              <a:t>重工业和轻工业、农业的关系问题</a:t>
            </a:r>
            <a:endParaRPr lang="en-US" altLang="zh-CN" dirty="0" smtClean="0"/>
          </a:p>
          <a:p>
            <a:r>
              <a:rPr lang="zh-CN" altLang="en-US" dirty="0" smtClean="0"/>
              <a:t>沿海工业和内地工业的关系问题</a:t>
            </a:r>
            <a:endParaRPr lang="en-US" altLang="zh-CN" dirty="0" smtClean="0"/>
          </a:p>
          <a:p>
            <a:r>
              <a:rPr lang="zh-CN" altLang="en-US" dirty="0" smtClean="0"/>
              <a:t>经济建设和国防建设的关系问题</a:t>
            </a:r>
            <a:endParaRPr lang="en-US" altLang="zh-CN" dirty="0" smtClean="0"/>
          </a:p>
          <a:p>
            <a:r>
              <a:rPr lang="zh-CN" altLang="en-US" dirty="0" smtClean="0"/>
              <a:t>国家、生产单位和生产者个人的关系问题</a:t>
            </a:r>
            <a:endParaRPr lang="en-US" altLang="zh-CN" dirty="0" smtClean="0"/>
          </a:p>
          <a:p>
            <a:r>
              <a:rPr lang="zh-CN" altLang="en-US" dirty="0" smtClean="0"/>
              <a:t>中央和地方的关系问题</a:t>
            </a:r>
            <a:endParaRPr lang="en-US" altLang="zh-CN" dirty="0" smtClean="0"/>
          </a:p>
          <a:p>
            <a:r>
              <a:rPr lang="zh-CN" altLang="en-US" dirty="0" smtClean="0"/>
              <a:t>汉族与少数民族的关系问题</a:t>
            </a:r>
            <a:endParaRPr lang="en-US" altLang="zh-CN" dirty="0" smtClean="0"/>
          </a:p>
          <a:p>
            <a:r>
              <a:rPr lang="zh-CN" altLang="en-US" dirty="0" smtClean="0"/>
              <a:t>党和非党的关系问题</a:t>
            </a:r>
            <a:endParaRPr lang="en-US" altLang="zh-CN" dirty="0" smtClean="0"/>
          </a:p>
          <a:p>
            <a:r>
              <a:rPr lang="zh-CN" altLang="en-US" dirty="0" smtClean="0"/>
              <a:t>革命和反革命的关系问题</a:t>
            </a:r>
            <a:endParaRPr lang="en-US" altLang="zh-CN" dirty="0" smtClean="0"/>
          </a:p>
          <a:p>
            <a:r>
              <a:rPr lang="zh-CN" altLang="en-US" dirty="0" smtClean="0"/>
              <a:t>是非关系问题</a:t>
            </a:r>
            <a:endParaRPr lang="en-US" altLang="zh-CN" dirty="0" smtClean="0"/>
          </a:p>
          <a:p>
            <a:r>
              <a:rPr lang="zh-CN" altLang="en-US" dirty="0" smtClean="0"/>
              <a:t>中国和外国的关系问题</a:t>
            </a:r>
            <a:endParaRPr lang="zh-CN" altLang="en-US" dirty="0"/>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a:t>
            </a:r>
            <a:r>
              <a:rPr lang="en-US" altLang="zh-CN" dirty="0" smtClean="0"/>
              <a:t>2</a:t>
            </a:r>
            <a:r>
              <a:rPr lang="zh-CN" altLang="en-US" dirty="0" smtClean="0"/>
              <a:t>）正确处理人民内部矛盾</a:t>
            </a:r>
            <a:endParaRPr lang="en-US" altLang="zh-CN" dirty="0" smtClean="0"/>
          </a:p>
          <a:p>
            <a:r>
              <a:rPr lang="zh-CN" altLang="en-US" dirty="0" smtClean="0"/>
              <a:t>社会主义社会存在矛盾：对立统一规律是宇宙的根本规律。</a:t>
            </a:r>
            <a:endParaRPr lang="en-US" altLang="zh-CN" dirty="0" smtClean="0"/>
          </a:p>
          <a:p>
            <a:r>
              <a:rPr lang="zh-CN" altLang="en-US" dirty="0" smtClean="0"/>
              <a:t>社会主义社会的基本矛盾</a:t>
            </a:r>
            <a:endParaRPr lang="en-US" altLang="zh-CN" dirty="0" smtClean="0"/>
          </a:p>
          <a:p>
            <a:r>
              <a:rPr lang="zh-CN" altLang="en-US" dirty="0" smtClean="0"/>
              <a:t>两类性质的矛盾：敌我矛盾（对抗）和人民内部矛盾（非对抗）</a:t>
            </a:r>
            <a:endParaRPr lang="en-US" altLang="zh-CN" dirty="0" smtClean="0"/>
          </a:p>
          <a:p>
            <a:r>
              <a:rPr lang="zh-CN" altLang="en-US" dirty="0" smtClean="0"/>
              <a:t>两类处理办法：专政（斗争）和民主（团结</a:t>
            </a:r>
            <a:r>
              <a:rPr lang="en-US" altLang="zh-CN" dirty="0" smtClean="0"/>
              <a:t>-</a:t>
            </a:r>
            <a:r>
              <a:rPr lang="zh-CN" altLang="en-US" dirty="0" smtClean="0"/>
              <a:t>批评</a:t>
            </a:r>
            <a:r>
              <a:rPr lang="en-US" altLang="zh-CN" dirty="0" smtClean="0"/>
              <a:t>-</a:t>
            </a:r>
            <a:r>
              <a:rPr lang="zh-CN" altLang="en-US" dirty="0" smtClean="0"/>
              <a:t>团结）</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a:t>
            </a:r>
            <a:r>
              <a:rPr lang="en-US" altLang="zh-CN" dirty="0" smtClean="0"/>
              <a:t>3</a:t>
            </a:r>
            <a:r>
              <a:rPr lang="zh-CN" altLang="en-US" dirty="0" smtClean="0"/>
              <a:t>）社会主义制度确立后的主要矛盾和主要任务</a:t>
            </a:r>
            <a:endParaRPr lang="en-US" altLang="zh-CN" dirty="0" smtClean="0"/>
          </a:p>
          <a:p>
            <a:r>
              <a:rPr lang="zh-CN" altLang="en-US" dirty="0" smtClean="0"/>
              <a:t>主要矛盾：人民对于经济文化迅速发展的需要同当前经济文化不能满足人民需要的状况之间的矛盾</a:t>
            </a:r>
            <a:endParaRPr lang="en-US" altLang="zh-CN" dirty="0" smtClean="0"/>
          </a:p>
          <a:p>
            <a:r>
              <a:rPr lang="zh-CN" altLang="en-US" dirty="0" smtClean="0"/>
              <a:t>主要任务：集中力量发展社会生产力，实现国家工业化，逐步满足人民日益增长的物质和文化需要</a:t>
            </a:r>
            <a:endParaRPr lang="zh-CN" altLang="en-US" dirty="0"/>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a:t>
            </a:r>
            <a:r>
              <a:rPr lang="en-US" altLang="zh-CN" dirty="0" smtClean="0"/>
              <a:t>4</a:t>
            </a:r>
            <a:r>
              <a:rPr lang="zh-CN" altLang="en-US" dirty="0" smtClean="0"/>
              <a:t>）落脚点：调动一切积极因素</a:t>
            </a:r>
            <a:endParaRPr lang="en-US" altLang="zh-CN" dirty="0" smtClean="0"/>
          </a:p>
          <a:p>
            <a:r>
              <a:rPr lang="zh-CN" altLang="en-US" dirty="0" smtClean="0"/>
              <a:t>毛泽东：“把党内党外、国内国外的一切积极的因素，直接的、间接的积极因素，全部调动起来，把我国建设成为一个强大的社会主义国家。”</a:t>
            </a:r>
            <a:endParaRPr lang="en-US" altLang="zh-CN" dirty="0" smtClean="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（二）探索的曲折</a:t>
            </a:r>
            <a:endParaRPr lang="zh-CN" altLang="en-US" dirty="0"/>
          </a:p>
        </p:txBody>
      </p:sp>
      <p:sp>
        <p:nvSpPr>
          <p:cNvPr id="3" name="内容占位符 2"/>
          <p:cNvSpPr>
            <a:spLocks noGrp="1"/>
          </p:cNvSpPr>
          <p:nvPr>
            <p:ph idx="1"/>
          </p:nvPr>
        </p:nvSpPr>
        <p:spPr>
          <a:xfrm>
            <a:off x="323528" y="1196752"/>
            <a:ext cx="8363272" cy="5089768"/>
          </a:xfrm>
        </p:spPr>
        <p:txBody>
          <a:bodyPr/>
          <a:lstStyle/>
          <a:p>
            <a:r>
              <a:rPr lang="en-US" altLang="zh-CN" dirty="0" smtClean="0"/>
              <a:t>1. </a:t>
            </a:r>
            <a:r>
              <a:rPr lang="zh-CN" altLang="en-US" dirty="0" smtClean="0"/>
              <a:t>曲折的表现</a:t>
            </a:r>
            <a:endParaRPr lang="en-US" altLang="zh-CN" dirty="0" smtClean="0"/>
          </a:p>
          <a:p>
            <a:r>
              <a:rPr lang="zh-CN" altLang="en-US" dirty="0" smtClean="0"/>
              <a:t>反右派运动扩大化</a:t>
            </a:r>
            <a:endParaRPr lang="en-US" altLang="zh-CN" dirty="0" smtClean="0"/>
          </a:p>
        </p:txBody>
      </p:sp>
      <p:pic>
        <p:nvPicPr>
          <p:cNvPr id="4" name="图片 3" descr="se25409275.jpg"/>
          <p:cNvPicPr>
            <a:picLocks noChangeAspect="1"/>
          </p:cNvPicPr>
          <p:nvPr/>
        </p:nvPicPr>
        <p:blipFill>
          <a:blip r:embed="rId2" cstate="print"/>
          <a:stretch>
            <a:fillRect/>
          </a:stretch>
        </p:blipFill>
        <p:spPr>
          <a:xfrm>
            <a:off x="0" y="2286000"/>
            <a:ext cx="6096000" cy="4572000"/>
          </a:xfrm>
          <a:prstGeom prst="rect">
            <a:avLst/>
          </a:prstGeom>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大跃进及人民公社化运动</a:t>
            </a:r>
            <a:endParaRPr lang="zh-CN" altLang="en-US" dirty="0"/>
          </a:p>
        </p:txBody>
      </p:sp>
      <p:pic>
        <p:nvPicPr>
          <p:cNvPr id="4" name="内容占位符 3" descr="20140220181915-388518446.jpg"/>
          <p:cNvPicPr>
            <a:picLocks noGrp="1" noChangeAspect="1"/>
          </p:cNvPicPr>
          <p:nvPr>
            <p:ph idx="1"/>
          </p:nvPr>
        </p:nvPicPr>
        <p:blipFill>
          <a:blip r:embed="rId2" cstate="print"/>
          <a:stretch>
            <a:fillRect/>
          </a:stretch>
        </p:blipFill>
        <p:spPr>
          <a:xfrm>
            <a:off x="1043608" y="1124745"/>
            <a:ext cx="6048672" cy="569331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eaLnBrk="1" fontAlgn="auto" hangingPunct="1">
              <a:spcAft>
                <a:spcPts val="0"/>
              </a:spcAft>
              <a:defRPr/>
            </a:pPr>
            <a:endParaRPr>
              <a:solidFill>
                <a:schemeClr val="accent4"/>
              </a:solidFill>
            </a:endParaRPr>
          </a:p>
        </p:txBody>
      </p:sp>
      <p:sp>
        <p:nvSpPr>
          <p:cNvPr id="32771" name="内容占位符 2"/>
          <p:cNvSpPr>
            <a:spLocks noGrp="1"/>
          </p:cNvSpPr>
          <p:nvPr>
            <p:ph idx="1"/>
          </p:nvPr>
        </p:nvSpPr>
        <p:spPr>
          <a:xfrm>
            <a:off x="357188" y="1928813"/>
            <a:ext cx="8229600" cy="4525962"/>
          </a:xfrm>
        </p:spPr>
        <p:txBody>
          <a:bodyPr/>
          <a:lstStyle/>
          <a:p>
            <a:pPr eaLnBrk="1" hangingPunct="1"/>
            <a:r>
              <a:rPr lang="zh-CN" altLang="en-US" smtClean="0">
                <a:latin typeface="华文楷体" pitchFamily="2" charset="-122"/>
                <a:ea typeface="华文楷体" pitchFamily="2" charset="-122"/>
              </a:rPr>
              <a:t>鸦片战争前夕，西方资本主义国家已成为全世界最强盛的势力。</a:t>
            </a:r>
          </a:p>
          <a:p>
            <a:pPr eaLnBrk="1" hangingPunct="1"/>
            <a:endParaRPr lang="zh-CN" altLang="en-US" smtClean="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res01_attpic_brief.jpg"/>
          <p:cNvPicPr>
            <a:picLocks noChangeAspect="1"/>
          </p:cNvPicPr>
          <p:nvPr/>
        </p:nvPicPr>
        <p:blipFill>
          <a:blip r:embed="rId2" cstate="print"/>
          <a:stretch>
            <a:fillRect/>
          </a:stretch>
        </p:blipFill>
        <p:spPr>
          <a:xfrm>
            <a:off x="4943533" y="1817440"/>
            <a:ext cx="4200467" cy="5040560"/>
          </a:xfrm>
          <a:prstGeom prst="rect">
            <a:avLst/>
          </a:prstGeom>
        </p:spPr>
      </p:pic>
      <p:pic>
        <p:nvPicPr>
          <p:cNvPr id="3" name="图片 2" descr="200599223421936.jpg"/>
          <p:cNvPicPr>
            <a:picLocks noChangeAspect="1"/>
          </p:cNvPicPr>
          <p:nvPr/>
        </p:nvPicPr>
        <p:blipFill>
          <a:blip r:embed="rId3" cstate="print"/>
          <a:stretch>
            <a:fillRect/>
          </a:stretch>
        </p:blipFill>
        <p:spPr>
          <a:xfrm>
            <a:off x="0" y="1"/>
            <a:ext cx="6372200" cy="2360982"/>
          </a:xfrm>
          <a:prstGeom prst="rect">
            <a:avLst/>
          </a:prstGeom>
        </p:spPr>
      </p:pic>
      <p:pic>
        <p:nvPicPr>
          <p:cNvPr id="4" name="图片 3" descr="001fd04cefc80bfdb77337.jpg"/>
          <p:cNvPicPr>
            <a:picLocks noChangeAspect="1"/>
          </p:cNvPicPr>
          <p:nvPr/>
        </p:nvPicPr>
        <p:blipFill>
          <a:blip r:embed="rId4" cstate="print"/>
          <a:stretch>
            <a:fillRect/>
          </a:stretch>
        </p:blipFill>
        <p:spPr>
          <a:xfrm>
            <a:off x="0" y="2348880"/>
            <a:ext cx="4886463" cy="3888432"/>
          </a:xfrm>
          <a:prstGeom prst="rect">
            <a:avLst/>
          </a:prstGeom>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1011415531296.jpg"/>
          <p:cNvPicPr>
            <a:picLocks noChangeAspect="1"/>
          </p:cNvPicPr>
          <p:nvPr/>
        </p:nvPicPr>
        <p:blipFill>
          <a:blip r:embed="rId2" cstate="print"/>
          <a:stretch>
            <a:fillRect/>
          </a:stretch>
        </p:blipFill>
        <p:spPr>
          <a:xfrm>
            <a:off x="467544" y="165100"/>
            <a:ext cx="7620000" cy="6692900"/>
          </a:xfrm>
          <a:prstGeom prst="rect">
            <a:avLst/>
          </a:prstGeom>
        </p:spPr>
      </p:pic>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文化大革命</a:t>
            </a:r>
            <a:endParaRPr lang="zh-CN" altLang="en-US" dirty="0"/>
          </a:p>
        </p:txBody>
      </p:sp>
      <p:pic>
        <p:nvPicPr>
          <p:cNvPr id="4" name="内容占位符 3" descr="0036aW9Ygy6J1JLSj1M1a&amp;690.jpg"/>
          <p:cNvPicPr>
            <a:picLocks noGrp="1" noChangeAspect="1"/>
          </p:cNvPicPr>
          <p:nvPr>
            <p:ph idx="1"/>
          </p:nvPr>
        </p:nvPicPr>
        <p:blipFill>
          <a:blip r:embed="rId2" cstate="print"/>
          <a:stretch>
            <a:fillRect/>
          </a:stretch>
        </p:blipFill>
        <p:spPr>
          <a:xfrm>
            <a:off x="0" y="1268760"/>
            <a:ext cx="9144000" cy="4968552"/>
          </a:xfrm>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dirty="0" smtClean="0"/>
              <a:t>2. </a:t>
            </a:r>
            <a:r>
              <a:rPr lang="zh-CN" altLang="en-US" dirty="0" smtClean="0"/>
              <a:t>犯错误的原因</a:t>
            </a:r>
            <a:r>
              <a:rPr lang="en-US" altLang="zh-CN" dirty="0" smtClean="0"/>
              <a:t/>
            </a:r>
            <a:br>
              <a:rPr lang="en-US" altLang="zh-CN" dirty="0" smtClean="0"/>
            </a:br>
            <a:endParaRPr lang="zh-CN" altLang="en-US" dirty="0"/>
          </a:p>
        </p:txBody>
      </p:sp>
      <p:sp>
        <p:nvSpPr>
          <p:cNvPr id="3" name="内容占位符 2"/>
          <p:cNvSpPr>
            <a:spLocks noGrp="1"/>
          </p:cNvSpPr>
          <p:nvPr>
            <p:ph idx="1"/>
          </p:nvPr>
        </p:nvSpPr>
        <p:spPr>
          <a:xfrm>
            <a:off x="539552" y="1124744"/>
            <a:ext cx="8352928" cy="5400600"/>
          </a:xfrm>
        </p:spPr>
        <p:txBody>
          <a:bodyPr>
            <a:normAutofit fontScale="92500"/>
          </a:bodyPr>
          <a:lstStyle/>
          <a:p>
            <a:r>
              <a:rPr lang="zh-CN" altLang="en-US" b="1" dirty="0" smtClean="0">
                <a:latin typeface="楷体_GB2312" pitchFamily="49" charset="-122"/>
                <a:ea typeface="楷体_GB2312" pitchFamily="49" charset="-122"/>
              </a:rPr>
              <a:t>（</a:t>
            </a:r>
            <a:r>
              <a:rPr lang="en-US" altLang="zh-CN" b="1" dirty="0" smtClean="0">
                <a:latin typeface="楷体_GB2312" pitchFamily="49" charset="-122"/>
                <a:ea typeface="楷体_GB2312" pitchFamily="49" charset="-122"/>
              </a:rPr>
              <a:t>1</a:t>
            </a:r>
            <a:r>
              <a:rPr lang="zh-CN" altLang="en-US" b="1" dirty="0" smtClean="0">
                <a:latin typeface="楷体_GB2312" pitchFamily="49" charset="-122"/>
                <a:ea typeface="楷体_GB2312" pitchFamily="49" charset="-122"/>
              </a:rPr>
              <a:t>）社会主义运动的历史不长，社会主义国家的历史更短，中国的社会主义建设刚刚起步，对什么是社会主义、怎样建设社会主义的问题并没有完全搞清楚。</a:t>
            </a:r>
            <a:endParaRPr lang="en-US" altLang="zh-CN" b="1" dirty="0" smtClean="0">
              <a:latin typeface="楷体_GB2312" pitchFamily="49" charset="-122"/>
              <a:ea typeface="楷体_GB2312" pitchFamily="49" charset="-122"/>
            </a:endParaRPr>
          </a:p>
          <a:p>
            <a:r>
              <a:rPr lang="zh-CN" altLang="en-US" b="1" dirty="0" smtClean="0">
                <a:latin typeface="楷体_GB2312" pitchFamily="49" charset="-122"/>
                <a:ea typeface="楷体_GB2312" pitchFamily="49" charset="-122"/>
              </a:rPr>
              <a:t>（</a:t>
            </a:r>
            <a:r>
              <a:rPr lang="en-US" altLang="zh-CN" b="1" dirty="0" smtClean="0">
                <a:latin typeface="楷体_GB2312" pitchFamily="49" charset="-122"/>
                <a:ea typeface="楷体_GB2312" pitchFamily="49" charset="-122"/>
              </a:rPr>
              <a:t>2</a:t>
            </a:r>
            <a:r>
              <a:rPr lang="zh-CN" altLang="en-US" b="1" dirty="0" smtClean="0">
                <a:latin typeface="楷体_GB2312" pitchFamily="49" charset="-122"/>
                <a:ea typeface="楷体_GB2312" pitchFamily="49" charset="-122"/>
              </a:rPr>
              <a:t>）由于我党的历史特点，在社会主义改造基本完成后，面对新矛盾和新问题，容易把已经不属于阶级斗争的问题看成是阶级斗争，并习惯于沿用大规模急风暴雨式的群众性斗争的旧方法，从而导致阶级斗争严重扩大化。</a:t>
            </a:r>
            <a:endParaRPr lang="en-US" altLang="zh-CN" dirty="0" smtClean="0"/>
          </a:p>
          <a:p>
            <a:r>
              <a:rPr lang="zh-CN" altLang="en-US" b="1" dirty="0" smtClean="0">
                <a:latin typeface="楷体_GB2312" pitchFamily="49" charset="-122"/>
                <a:ea typeface="楷体_GB2312" pitchFamily="49" charset="-122"/>
              </a:rPr>
              <a:t>（</a:t>
            </a:r>
            <a:r>
              <a:rPr lang="en-US" altLang="zh-CN" b="1" dirty="0" smtClean="0">
                <a:latin typeface="楷体_GB2312" pitchFamily="49" charset="-122"/>
                <a:ea typeface="楷体_GB2312" pitchFamily="49" charset="-122"/>
              </a:rPr>
              <a:t>3</a:t>
            </a:r>
            <a:r>
              <a:rPr lang="zh-CN" altLang="en-US" b="1" dirty="0" smtClean="0">
                <a:latin typeface="楷体_GB2312" pitchFamily="49" charset="-122"/>
                <a:ea typeface="楷体_GB2312" pitchFamily="49" charset="-122"/>
              </a:rPr>
              <a:t>）党的民主集中制和集体领导制度遭到破坏</a:t>
            </a:r>
          </a:p>
          <a:p>
            <a:endParaRPr lang="zh-CN" altLang="en-US" dirty="0"/>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（三）建设的成就</a:t>
            </a:r>
            <a:endParaRPr lang="zh-CN" altLang="en-US" dirty="0"/>
          </a:p>
        </p:txBody>
      </p:sp>
      <p:sp>
        <p:nvSpPr>
          <p:cNvPr id="3" name="内容占位符 2"/>
          <p:cNvSpPr>
            <a:spLocks noGrp="1"/>
          </p:cNvSpPr>
          <p:nvPr>
            <p:ph idx="1"/>
          </p:nvPr>
        </p:nvSpPr>
        <p:spPr/>
        <p:txBody>
          <a:bodyPr>
            <a:normAutofit fontScale="62500" lnSpcReduction="20000"/>
          </a:bodyPr>
          <a:lstStyle/>
          <a:p>
            <a:pPr>
              <a:lnSpc>
                <a:spcPct val="110000"/>
              </a:lnSpc>
            </a:pPr>
            <a:r>
              <a:rPr lang="en-US" altLang="zh-CN" sz="3300" dirty="0" smtClean="0"/>
              <a:t>1. </a:t>
            </a:r>
            <a:r>
              <a:rPr lang="zh-CN" altLang="en-US" sz="3300" dirty="0" smtClean="0"/>
              <a:t>建立了独立的、比较完整的工业体系和国民经济体系</a:t>
            </a:r>
            <a:endParaRPr lang="en-US" altLang="zh-CN" sz="3300" dirty="0" smtClean="0"/>
          </a:p>
          <a:p>
            <a:pPr>
              <a:lnSpc>
                <a:spcPct val="110000"/>
              </a:lnSpc>
            </a:pPr>
            <a:r>
              <a:rPr lang="zh-CN" altLang="en-US" sz="3300" dirty="0" smtClean="0"/>
              <a:t> 在这段时期内，我国初步建成了有相当规模和一定技术水平的工业体系，我国后来赖以进行现代化建设的物质技术基础，很大部分是在这个期间建设起来的。</a:t>
            </a:r>
            <a:endParaRPr lang="en-US" altLang="zh-CN" sz="3300" dirty="0" smtClean="0"/>
          </a:p>
          <a:p>
            <a:pPr>
              <a:lnSpc>
                <a:spcPct val="110000"/>
              </a:lnSpc>
            </a:pPr>
            <a:r>
              <a:rPr lang="zh-CN" altLang="en-US" sz="3300" dirty="0" smtClean="0"/>
              <a:t>（</a:t>
            </a:r>
            <a:r>
              <a:rPr lang="en-US" altLang="zh-CN" sz="3300" dirty="0" smtClean="0"/>
              <a:t>1</a:t>
            </a:r>
            <a:r>
              <a:rPr lang="zh-CN" altLang="en-US" sz="3300" dirty="0" smtClean="0"/>
              <a:t>）机械工业分别形成了冶金、采矿、电站等工业设备制造以及飞机、汽车等十几个基本行业，能够独立设计和制造一部分现代化大型设备，提高了我国主要机械设备的自给率，有些产品的质量和性能已经接近或达到了世界先进水平。</a:t>
            </a:r>
          </a:p>
          <a:p>
            <a:pPr>
              <a:lnSpc>
                <a:spcPct val="110000"/>
              </a:lnSpc>
            </a:pPr>
            <a:r>
              <a:rPr lang="zh-CN" altLang="en-US" sz="3300" dirty="0" smtClean="0"/>
              <a:t>（</a:t>
            </a:r>
            <a:r>
              <a:rPr lang="en-US" altLang="zh-CN" sz="3300" dirty="0" smtClean="0"/>
              <a:t>2</a:t>
            </a:r>
            <a:r>
              <a:rPr lang="zh-CN" altLang="en-US" sz="3300" dirty="0" smtClean="0"/>
              <a:t>）建设起我国最大的石油基地</a:t>
            </a:r>
            <a:r>
              <a:rPr lang="en-US" altLang="zh-CN" sz="3300" dirty="0" smtClean="0"/>
              <a:t>—</a:t>
            </a:r>
            <a:r>
              <a:rPr lang="zh-CN" altLang="en-US" sz="3300" dirty="0" smtClean="0"/>
              <a:t>大庆油田，相继开发了其他油田，到</a:t>
            </a:r>
            <a:r>
              <a:rPr lang="en-US" altLang="zh-CN" sz="3300" dirty="0" smtClean="0"/>
              <a:t>1965</a:t>
            </a:r>
            <a:r>
              <a:rPr lang="zh-CN" altLang="en-US" sz="3300" dirty="0" smtClean="0"/>
              <a:t>年，国内需要的石油已经全部能够自给。</a:t>
            </a:r>
          </a:p>
          <a:p>
            <a:pPr>
              <a:lnSpc>
                <a:spcPct val="110000"/>
              </a:lnSpc>
            </a:pPr>
            <a:r>
              <a:rPr lang="zh-CN" altLang="en-US" sz="3300" dirty="0" smtClean="0"/>
              <a:t>（</a:t>
            </a:r>
            <a:r>
              <a:rPr lang="en-US" altLang="zh-CN" sz="3300" dirty="0" smtClean="0"/>
              <a:t>3</a:t>
            </a:r>
            <a:r>
              <a:rPr lang="zh-CN" altLang="en-US" sz="3300" dirty="0" smtClean="0"/>
              <a:t>）交通运输方面也有较大发展。</a:t>
            </a:r>
          </a:p>
          <a:p>
            <a:pPr>
              <a:lnSpc>
                <a:spcPct val="110000"/>
              </a:lnSpc>
            </a:pPr>
            <a:r>
              <a:rPr lang="zh-CN" altLang="en-US" sz="3300" dirty="0" smtClean="0"/>
              <a:t>（</a:t>
            </a:r>
            <a:r>
              <a:rPr lang="en-US" altLang="zh-CN" sz="3300" dirty="0" smtClean="0"/>
              <a:t>4</a:t>
            </a:r>
            <a:r>
              <a:rPr lang="zh-CN" altLang="en-US" sz="3300" dirty="0" smtClean="0"/>
              <a:t>）电子、原子能、航天等新兴工业也从无到有，从小到大，逐步发展起来。</a:t>
            </a:r>
          </a:p>
          <a:p>
            <a:endParaRPr lang="en-US" altLang="zh-CN" dirty="0" smtClean="0"/>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260648"/>
            <a:ext cx="8686800" cy="6286520"/>
          </a:xfrm>
        </p:spPr>
        <p:txBody>
          <a:bodyPr>
            <a:normAutofit fontScale="85000" lnSpcReduction="10000"/>
          </a:bodyPr>
          <a:lstStyle/>
          <a:p>
            <a:r>
              <a:rPr lang="en-US" altLang="zh-CN" dirty="0" smtClean="0"/>
              <a:t>2. </a:t>
            </a:r>
            <a:r>
              <a:rPr lang="zh-CN" altLang="en-US" dirty="0" smtClean="0"/>
              <a:t>人民生活水平得到了提高，文化、教育、医疗、科技事业得到了发展</a:t>
            </a:r>
            <a:endParaRPr lang="en-US" altLang="zh-CN" dirty="0" smtClean="0"/>
          </a:p>
          <a:p>
            <a:r>
              <a:rPr lang="en-US" altLang="zh-CN" b="1" dirty="0" smtClean="0">
                <a:latin typeface="楷体_GB2312" pitchFamily="49" charset="-122"/>
                <a:ea typeface="楷体_GB2312" pitchFamily="49" charset="-122"/>
              </a:rPr>
              <a:t>1.</a:t>
            </a:r>
            <a:r>
              <a:rPr lang="zh-CN" altLang="en-US" b="1" dirty="0" smtClean="0">
                <a:latin typeface="楷体_GB2312" pitchFamily="49" charset="-122"/>
                <a:ea typeface="楷体_GB2312" pitchFamily="49" charset="-122"/>
              </a:rPr>
              <a:t>人民生活水平提高：到</a:t>
            </a:r>
            <a:r>
              <a:rPr lang="en-US" altLang="zh-CN" b="1" dirty="0" smtClean="0">
                <a:latin typeface="楷体_GB2312" pitchFamily="49" charset="-122"/>
                <a:ea typeface="楷体_GB2312" pitchFamily="49" charset="-122"/>
              </a:rPr>
              <a:t>1976</a:t>
            </a:r>
            <a:r>
              <a:rPr lang="zh-CN" altLang="en-US" b="1" dirty="0" smtClean="0">
                <a:latin typeface="楷体_GB2312" pitchFamily="49" charset="-122"/>
                <a:ea typeface="楷体_GB2312" pitchFamily="49" charset="-122"/>
              </a:rPr>
              <a:t>年，尽管人民群众生活逐年改善的增幅不大，但初步满足了占世界</a:t>
            </a:r>
            <a:r>
              <a:rPr lang="en-US" altLang="zh-CN" b="1" dirty="0" smtClean="0">
                <a:latin typeface="楷体_GB2312" pitchFamily="49" charset="-122"/>
                <a:ea typeface="楷体_GB2312" pitchFamily="49" charset="-122"/>
              </a:rPr>
              <a:t>1/4</a:t>
            </a:r>
            <a:r>
              <a:rPr lang="zh-CN" altLang="en-US" b="1" dirty="0" smtClean="0">
                <a:latin typeface="楷体_GB2312" pitchFamily="49" charset="-122"/>
                <a:ea typeface="楷体_GB2312" pitchFamily="49" charset="-122"/>
              </a:rPr>
              <a:t>人口的基本生活需求，这在当时被世界公认是一个奇迹。</a:t>
            </a:r>
          </a:p>
          <a:p>
            <a:r>
              <a:rPr lang="en-US" altLang="zh-CN" b="1" dirty="0" smtClean="0">
                <a:latin typeface="楷体_GB2312" pitchFamily="49" charset="-122"/>
                <a:ea typeface="楷体_GB2312" pitchFamily="49" charset="-122"/>
              </a:rPr>
              <a:t>2.</a:t>
            </a:r>
            <a:r>
              <a:rPr lang="zh-CN" altLang="en-US" b="1" dirty="0" smtClean="0">
                <a:latin typeface="楷体_GB2312" pitchFamily="49" charset="-122"/>
                <a:ea typeface="楷体_GB2312" pitchFamily="49" charset="-122"/>
              </a:rPr>
              <a:t>社会主义文化发展：在</a:t>
            </a:r>
            <a:r>
              <a:rPr lang="zh-CN" altLang="en-US" b="1" dirty="0" smtClean="0">
                <a:latin typeface="Times New Roman"/>
                <a:ea typeface="楷体_GB2312" pitchFamily="49" charset="-122"/>
              </a:rPr>
              <a:t>“</a:t>
            </a:r>
            <a:r>
              <a:rPr lang="zh-CN" altLang="en-US" b="1" dirty="0" smtClean="0">
                <a:latin typeface="楷体_GB2312" pitchFamily="49" charset="-122"/>
                <a:ea typeface="楷体_GB2312" pitchFamily="49" charset="-122"/>
              </a:rPr>
              <a:t>古为今用、洋为中用、百花齐放、推陈出新</a:t>
            </a:r>
            <a:r>
              <a:rPr lang="zh-CN" altLang="en-US" b="1" dirty="0" smtClean="0">
                <a:latin typeface="Times New Roman"/>
                <a:ea typeface="楷体_GB2312" pitchFamily="49" charset="-122"/>
              </a:rPr>
              <a:t>”</a:t>
            </a:r>
            <a:r>
              <a:rPr lang="zh-CN" altLang="en-US" b="1" dirty="0" smtClean="0">
                <a:latin typeface="楷体_GB2312" pitchFamily="49" charset="-122"/>
                <a:ea typeface="楷体_GB2312" pitchFamily="49" charset="-122"/>
              </a:rPr>
              <a:t>文艺方针指引下，仍然取得了不小的成就。</a:t>
            </a:r>
          </a:p>
          <a:p>
            <a:r>
              <a:rPr lang="en-US" altLang="zh-CN" b="1" dirty="0" smtClean="0">
                <a:latin typeface="楷体_GB2312" pitchFamily="49" charset="-122"/>
                <a:ea typeface="楷体_GB2312" pitchFamily="49" charset="-122"/>
              </a:rPr>
              <a:t>3.</a:t>
            </a:r>
            <a:r>
              <a:rPr lang="zh-CN" altLang="en-US" b="1" dirty="0" smtClean="0">
                <a:latin typeface="楷体_GB2312" pitchFamily="49" charset="-122"/>
                <a:ea typeface="楷体_GB2312" pitchFamily="49" charset="-122"/>
              </a:rPr>
              <a:t>科学技术发展取得重大成果：</a:t>
            </a:r>
            <a:r>
              <a:rPr lang="en-US" altLang="zh-CN" b="1" dirty="0" smtClean="0">
                <a:latin typeface="楷体_GB2312" pitchFamily="49" charset="-122"/>
                <a:ea typeface="楷体_GB2312" pitchFamily="49" charset="-122"/>
              </a:rPr>
              <a:t>1964</a:t>
            </a:r>
            <a:r>
              <a:rPr lang="zh-CN" altLang="en-US" b="1" dirty="0" smtClean="0">
                <a:latin typeface="楷体_GB2312" pitchFamily="49" charset="-122"/>
                <a:ea typeface="楷体_GB2312" pitchFamily="49" charset="-122"/>
              </a:rPr>
              <a:t>年</a:t>
            </a:r>
            <a:r>
              <a:rPr lang="en-US" altLang="zh-CN" b="1" dirty="0" smtClean="0">
                <a:latin typeface="楷体_GB2312" pitchFamily="49" charset="-122"/>
                <a:ea typeface="楷体_GB2312" pitchFamily="49" charset="-122"/>
              </a:rPr>
              <a:t>10</a:t>
            </a:r>
            <a:r>
              <a:rPr lang="zh-CN" altLang="en-US" b="1" dirty="0" smtClean="0">
                <a:latin typeface="楷体_GB2312" pitchFamily="49" charset="-122"/>
                <a:ea typeface="楷体_GB2312" pitchFamily="49" charset="-122"/>
              </a:rPr>
              <a:t>月第一颗原子弹爆炸；</a:t>
            </a:r>
            <a:r>
              <a:rPr lang="en-US" altLang="zh-CN" b="1" dirty="0" smtClean="0">
                <a:latin typeface="楷体_GB2312" pitchFamily="49" charset="-122"/>
                <a:ea typeface="楷体_GB2312" pitchFamily="49" charset="-122"/>
              </a:rPr>
              <a:t>1967</a:t>
            </a:r>
            <a:r>
              <a:rPr lang="zh-CN" altLang="en-US" b="1" dirty="0" smtClean="0">
                <a:latin typeface="楷体_GB2312" pitchFamily="49" charset="-122"/>
                <a:ea typeface="楷体_GB2312" pitchFamily="49" charset="-122"/>
              </a:rPr>
              <a:t>年</a:t>
            </a:r>
            <a:r>
              <a:rPr lang="en-US" altLang="zh-CN" b="1" dirty="0" smtClean="0">
                <a:latin typeface="楷体_GB2312" pitchFamily="49" charset="-122"/>
                <a:ea typeface="楷体_GB2312" pitchFamily="49" charset="-122"/>
              </a:rPr>
              <a:t>6</a:t>
            </a:r>
            <a:r>
              <a:rPr lang="zh-CN" altLang="en-US" b="1" dirty="0" smtClean="0">
                <a:latin typeface="楷体_GB2312" pitchFamily="49" charset="-122"/>
                <a:ea typeface="楷体_GB2312" pitchFamily="49" charset="-122"/>
              </a:rPr>
              <a:t>月第一颗氢弹；</a:t>
            </a:r>
            <a:r>
              <a:rPr lang="en-US" altLang="zh-CN" b="1" dirty="0" smtClean="0">
                <a:latin typeface="楷体_GB2312" pitchFamily="49" charset="-122"/>
                <a:ea typeface="楷体_GB2312" pitchFamily="49" charset="-122"/>
              </a:rPr>
              <a:t>1970</a:t>
            </a:r>
            <a:r>
              <a:rPr lang="zh-CN" altLang="en-US" b="1" dirty="0" smtClean="0">
                <a:latin typeface="楷体_GB2312" pitchFamily="49" charset="-122"/>
                <a:ea typeface="楷体_GB2312" pitchFamily="49" charset="-122"/>
              </a:rPr>
              <a:t>年第一枚中远程导弹发射成功；同年</a:t>
            </a:r>
            <a:r>
              <a:rPr lang="en-US" altLang="zh-CN" b="1" dirty="0" smtClean="0">
                <a:latin typeface="楷体_GB2312" pitchFamily="49" charset="-122"/>
                <a:ea typeface="楷体_GB2312" pitchFamily="49" charset="-122"/>
              </a:rPr>
              <a:t>4</a:t>
            </a:r>
            <a:r>
              <a:rPr lang="zh-CN" altLang="en-US" b="1" dirty="0" smtClean="0">
                <a:latin typeface="楷体_GB2312" pitchFamily="49" charset="-122"/>
                <a:ea typeface="楷体_GB2312" pitchFamily="49" charset="-122"/>
              </a:rPr>
              <a:t>月第一颗人造卫星发射成功等等，在尖端科技方面接近世界先进水平。新中国先后制定了两个科学技术长远发展规划。其中，</a:t>
            </a:r>
            <a:r>
              <a:rPr lang="en-US" altLang="zh-CN" b="1" dirty="0" smtClean="0">
                <a:latin typeface="楷体_GB2312" pitchFamily="49" charset="-122"/>
                <a:ea typeface="楷体_GB2312" pitchFamily="49" charset="-122"/>
              </a:rPr>
              <a:t>1956</a:t>
            </a:r>
            <a:r>
              <a:rPr lang="zh-CN" altLang="en-US" b="1" dirty="0" smtClean="0">
                <a:latin typeface="楷体_GB2312" pitchFamily="49" charset="-122"/>
                <a:ea typeface="楷体_GB2312" pitchFamily="49" charset="-122"/>
              </a:rPr>
              <a:t>年制定的第一个十二年发展规划提前实现。</a:t>
            </a:r>
            <a:r>
              <a:rPr lang="en-US" altLang="zh-CN" b="1" dirty="0" smtClean="0">
                <a:latin typeface="楷体_GB2312" pitchFamily="49" charset="-122"/>
                <a:ea typeface="楷体_GB2312" pitchFamily="49" charset="-122"/>
              </a:rPr>
              <a:t>1963</a:t>
            </a:r>
            <a:r>
              <a:rPr lang="zh-CN" altLang="en-US" b="1" dirty="0" smtClean="0">
                <a:latin typeface="楷体_GB2312" pitchFamily="49" charset="-122"/>
                <a:ea typeface="楷体_GB2312" pitchFamily="49" charset="-122"/>
              </a:rPr>
              <a:t>年又提前制定了十年发展规划。 </a:t>
            </a:r>
          </a:p>
          <a:p>
            <a:endParaRPr lang="zh-CN" altLang="en-US" dirty="0"/>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06090"/>
          </a:xfrm>
        </p:spPr>
        <p:txBody>
          <a:bodyPr>
            <a:normAutofit/>
          </a:bodyPr>
          <a:lstStyle/>
          <a:p>
            <a:r>
              <a:rPr lang="en-US" altLang="zh-CN" sz="2800" dirty="0" smtClean="0"/>
              <a:t>3. </a:t>
            </a:r>
            <a:r>
              <a:rPr lang="zh-CN" altLang="en-US" sz="2800" dirty="0" smtClean="0"/>
              <a:t>提高了国际地位、改善了国际环境</a:t>
            </a:r>
            <a:endParaRPr lang="zh-CN" altLang="en-US" sz="2800" dirty="0"/>
          </a:p>
        </p:txBody>
      </p:sp>
      <p:pic>
        <p:nvPicPr>
          <p:cNvPr id="3" name="Picture 9" descr="点击查看原图">
            <a:hlinkClick r:id="rId2"/>
          </p:cNvPr>
          <p:cNvPicPr>
            <a:picLocks noChangeAspect="1" noChangeArrowheads="1"/>
          </p:cNvPicPr>
          <p:nvPr/>
        </p:nvPicPr>
        <p:blipFill>
          <a:blip r:embed="rId3" cstate="print"/>
          <a:srcRect/>
          <a:stretch>
            <a:fillRect/>
          </a:stretch>
        </p:blipFill>
        <p:spPr bwMode="auto">
          <a:xfrm>
            <a:off x="683568" y="980728"/>
            <a:ext cx="4896544" cy="5191842"/>
          </a:xfrm>
          <a:prstGeom prst="rect">
            <a:avLst/>
          </a:prstGeom>
          <a:noFill/>
          <a:ln w="9525">
            <a:noFill/>
            <a:miter lim="800000"/>
            <a:headEnd/>
            <a:tailEnd/>
          </a:ln>
        </p:spPr>
      </p:pic>
      <p:sp>
        <p:nvSpPr>
          <p:cNvPr id="5" name="TextBox 4"/>
          <p:cNvSpPr txBox="1"/>
          <p:nvPr/>
        </p:nvSpPr>
        <p:spPr>
          <a:xfrm>
            <a:off x="6156176" y="2564904"/>
            <a:ext cx="2262158" cy="369332"/>
          </a:xfrm>
          <a:prstGeom prst="rect">
            <a:avLst/>
          </a:prstGeom>
          <a:noFill/>
        </p:spPr>
        <p:txBody>
          <a:bodyPr wrap="none" rtlCol="0">
            <a:spAutoFit/>
          </a:bodyPr>
          <a:lstStyle/>
          <a:p>
            <a:r>
              <a:rPr lang="zh-CN" altLang="en-US" dirty="0" smtClean="0"/>
              <a:t>联合国合法席位恢复</a:t>
            </a:r>
            <a:endParaRPr lang="zh-CN" altLang="en-US" dirty="0"/>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mzd_83"/>
          <p:cNvPicPr>
            <a:picLocks noChangeAspect="1" noChangeArrowheads="1"/>
          </p:cNvPicPr>
          <p:nvPr/>
        </p:nvPicPr>
        <p:blipFill>
          <a:blip r:embed="rId2" cstate="print"/>
          <a:srcRect/>
          <a:stretch>
            <a:fillRect/>
          </a:stretch>
        </p:blipFill>
        <p:spPr bwMode="auto">
          <a:xfrm>
            <a:off x="4607496" y="3356992"/>
            <a:ext cx="4536504" cy="3343286"/>
          </a:xfrm>
          <a:prstGeom prst="rect">
            <a:avLst/>
          </a:prstGeom>
          <a:noFill/>
          <a:ln w="9525">
            <a:noFill/>
            <a:miter lim="800000"/>
            <a:headEnd/>
            <a:tailEnd/>
          </a:ln>
        </p:spPr>
      </p:pic>
      <p:pic>
        <p:nvPicPr>
          <p:cNvPr id="3" name="Picture 5" descr="mzd_82"/>
          <p:cNvPicPr>
            <a:picLocks noChangeAspect="1" noChangeArrowheads="1"/>
          </p:cNvPicPr>
          <p:nvPr/>
        </p:nvPicPr>
        <p:blipFill>
          <a:blip r:embed="rId3" cstate="print"/>
          <a:srcRect/>
          <a:stretch>
            <a:fillRect/>
          </a:stretch>
        </p:blipFill>
        <p:spPr bwMode="auto">
          <a:xfrm>
            <a:off x="-1" y="0"/>
            <a:ext cx="4644009" cy="3388542"/>
          </a:xfrm>
          <a:prstGeom prst="rect">
            <a:avLst/>
          </a:prstGeom>
          <a:noFill/>
          <a:ln w="9525">
            <a:noFill/>
            <a:miter lim="800000"/>
            <a:headEnd/>
            <a:tailEnd/>
          </a:ln>
        </p:spPr>
      </p:pic>
      <p:sp>
        <p:nvSpPr>
          <p:cNvPr id="4" name="TextBox 3"/>
          <p:cNvSpPr txBox="1"/>
          <p:nvPr/>
        </p:nvSpPr>
        <p:spPr>
          <a:xfrm>
            <a:off x="5076056" y="1268760"/>
            <a:ext cx="1107996" cy="369332"/>
          </a:xfrm>
          <a:prstGeom prst="rect">
            <a:avLst/>
          </a:prstGeom>
          <a:noFill/>
        </p:spPr>
        <p:txBody>
          <a:bodyPr wrap="none" rtlCol="0">
            <a:spAutoFit/>
          </a:bodyPr>
          <a:lstStyle/>
          <a:p>
            <a:r>
              <a:rPr lang="zh-CN" altLang="en-US" dirty="0" smtClean="0"/>
              <a:t>中美建交</a:t>
            </a:r>
            <a:endParaRPr lang="zh-CN" altLang="en-US" dirty="0"/>
          </a:p>
        </p:txBody>
      </p:sp>
      <p:sp>
        <p:nvSpPr>
          <p:cNvPr id="5" name="TextBox 4"/>
          <p:cNvSpPr txBox="1"/>
          <p:nvPr/>
        </p:nvSpPr>
        <p:spPr>
          <a:xfrm>
            <a:off x="3419872" y="4725144"/>
            <a:ext cx="1107996" cy="369332"/>
          </a:xfrm>
          <a:prstGeom prst="rect">
            <a:avLst/>
          </a:prstGeom>
          <a:noFill/>
        </p:spPr>
        <p:txBody>
          <a:bodyPr wrap="none" rtlCol="0">
            <a:spAutoFit/>
          </a:bodyPr>
          <a:lstStyle/>
          <a:p>
            <a:r>
              <a:rPr lang="zh-CN" altLang="en-US" dirty="0" smtClean="0"/>
              <a:t>中日建交</a:t>
            </a:r>
            <a:endParaRPr lang="zh-CN" alt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07504" y="116632"/>
            <a:ext cx="8579296" cy="6169888"/>
          </a:xfrm>
        </p:spPr>
        <p:txBody>
          <a:bodyPr/>
          <a:lstStyle/>
          <a:p>
            <a:r>
              <a:rPr lang="en-US" altLang="zh-CN" dirty="0" smtClean="0"/>
              <a:t>4. </a:t>
            </a:r>
            <a:r>
              <a:rPr lang="zh-CN" altLang="en-US" dirty="0" smtClean="0"/>
              <a:t>形成了建设社会主义的若干重要原则</a:t>
            </a:r>
            <a:endParaRPr lang="en-US" altLang="zh-CN" dirty="0" smtClean="0"/>
          </a:p>
          <a:p>
            <a:pPr indent="228600"/>
            <a:r>
              <a:rPr lang="zh-CN" altLang="en-US" b="1" dirty="0" smtClean="0">
                <a:latin typeface="楷体_GB2312" pitchFamily="49" charset="-122"/>
                <a:ea typeface="楷体_GB2312" pitchFamily="49" charset="-122"/>
              </a:rPr>
              <a:t>第一，正确认识我国基本国情和社会主义发展阶段。</a:t>
            </a:r>
          </a:p>
          <a:p>
            <a:pPr indent="228600"/>
            <a:r>
              <a:rPr lang="zh-CN" altLang="en-US" b="1" dirty="0" smtClean="0">
                <a:latin typeface="楷体_GB2312" pitchFamily="49" charset="-122"/>
                <a:ea typeface="楷体_GB2312" pitchFamily="49" charset="-122"/>
              </a:rPr>
              <a:t>第二，正确认识社会的主要矛盾、党的中心任务和发展战略。</a:t>
            </a:r>
          </a:p>
          <a:p>
            <a:pPr indent="228600"/>
            <a:r>
              <a:rPr lang="zh-CN" altLang="en-US" b="1" dirty="0" smtClean="0">
                <a:latin typeface="楷体_GB2312" pitchFamily="49" charset="-122"/>
                <a:ea typeface="楷体_GB2312" pitchFamily="49" charset="-122"/>
              </a:rPr>
              <a:t>第三，重视国民经济运行中的综合平衡。</a:t>
            </a:r>
          </a:p>
          <a:p>
            <a:pPr indent="228600"/>
            <a:r>
              <a:rPr lang="zh-CN" altLang="en-US" b="1" dirty="0" smtClean="0">
                <a:latin typeface="楷体_GB2312" pitchFamily="49" charset="-122"/>
                <a:ea typeface="楷体_GB2312" pitchFamily="49" charset="-122"/>
              </a:rPr>
              <a:t>第四，科学和艺术上坚持百花齐放，百家争鸣的方针。</a:t>
            </a:r>
          </a:p>
          <a:p>
            <a:pPr indent="228600"/>
            <a:r>
              <a:rPr lang="zh-CN" altLang="en-US" b="1" dirty="0" smtClean="0">
                <a:latin typeface="楷体_GB2312" pitchFamily="49" charset="-122"/>
                <a:ea typeface="楷体_GB2312" pitchFamily="49" charset="-122"/>
              </a:rPr>
              <a:t>第五，国防建设和军队建设方面。</a:t>
            </a:r>
          </a:p>
          <a:p>
            <a:pPr indent="228600"/>
            <a:r>
              <a:rPr lang="zh-CN" altLang="en-US" b="1" dirty="0" smtClean="0">
                <a:latin typeface="楷体_GB2312" pitchFamily="49" charset="-122"/>
                <a:ea typeface="楷体_GB2312" pitchFamily="49" charset="-122"/>
              </a:rPr>
              <a:t>第六，执政条件下加强共产党自身建设。</a:t>
            </a:r>
          </a:p>
          <a:p>
            <a:endParaRPr lang="zh-CN" altLang="en-US" dirty="0" smtClean="0"/>
          </a:p>
          <a:p>
            <a:endParaRPr lang="zh-CN" altLang="en-US" dirty="0"/>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51520" y="1196752"/>
            <a:ext cx="8568952" cy="1440160"/>
          </a:xfrm>
        </p:spPr>
        <p:txBody>
          <a:bodyPr>
            <a:normAutofit fontScale="90000"/>
          </a:bodyPr>
          <a:lstStyle/>
          <a:p>
            <a:pPr algn="just"/>
            <a:r>
              <a:rPr lang="zh-CN" altLang="en-US" dirty="0" smtClean="0"/>
              <a:t>三、改革开放与现代化建设新时期</a:t>
            </a:r>
            <a:endParaRPr lang="zh-CN" altLang="en-US" dirty="0"/>
          </a:p>
        </p:txBody>
      </p:sp>
      <p:sp>
        <p:nvSpPr>
          <p:cNvPr id="3" name="副标题 2"/>
          <p:cNvSpPr>
            <a:spLocks noGrp="1"/>
          </p:cNvSpPr>
          <p:nvPr>
            <p:ph type="subTitle" idx="1"/>
          </p:nvPr>
        </p:nvSpPr>
        <p:spPr/>
        <p:txBody>
          <a:bodyPr/>
          <a:lstStyle/>
          <a:p>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77"/>
          <p:cNvGraphicFramePr>
            <a:graphicFrameLocks/>
          </p:cNvGraphicFramePr>
          <p:nvPr/>
        </p:nvGraphicFramePr>
        <p:xfrm>
          <a:off x="357188" y="1285875"/>
          <a:ext cx="8215371" cy="5357850"/>
        </p:xfrm>
        <a:graphic>
          <a:graphicData uri="http://schemas.openxmlformats.org/drawingml/2006/table">
            <a:tbl>
              <a:tblPr/>
              <a:tblGrid>
                <a:gridCol w="887340"/>
                <a:gridCol w="912266"/>
                <a:gridCol w="3999675"/>
                <a:gridCol w="2416090"/>
              </a:tblGrid>
              <a:tr h="496097">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zh-CN" altLang="zh-CN" sz="2400" b="0" i="0" u="none" strike="noStrike" cap="none" normalizeH="0" baseline="0" dirty="0" smtClean="0">
                        <a:ln>
                          <a:noFill/>
                        </a:ln>
                        <a:solidFill>
                          <a:schemeClr val="tx1"/>
                        </a:solidFill>
                        <a:effectLst/>
                        <a:latin typeface="隶书" pitchFamily="49" charset="-122"/>
                        <a:ea typeface="隶书"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中国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世界（英国）</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2975">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总体状况</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处于封建社会晚期，危机四伏</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资本主义国家迅速崛起</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9853">
                <a:tc row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smtClean="0">
                          <a:ln>
                            <a:noFill/>
                          </a:ln>
                          <a:solidFill>
                            <a:schemeClr val="tx1"/>
                          </a:solidFill>
                          <a:effectLst/>
                          <a:latin typeface="隶书" pitchFamily="49" charset="-122"/>
                          <a:ea typeface="隶书" pitchFamily="49" charset="-122"/>
                          <a:cs typeface="Times New Roman" pitchFamily="18" charset="0"/>
                        </a:rPr>
                        <a:t>具体表现</a:t>
                      </a:r>
                    </a:p>
                  </a:txBody>
                  <a:tcPr vert="eaVert"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经济</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自然经济占统治地位，土地高度集中</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完成工业革命，生产力水平最高</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2975">
                <a:tc vMerge="1">
                  <a:txBody>
                    <a:bodyPr/>
                    <a:lstStyle/>
                    <a:p>
                      <a:endParaRPr lang="zh-CN"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政治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smtClean="0">
                          <a:ln>
                            <a:noFill/>
                          </a:ln>
                          <a:solidFill>
                            <a:schemeClr val="tx1"/>
                          </a:solidFill>
                          <a:effectLst/>
                          <a:latin typeface="华文楷体" pitchFamily="2" charset="-122"/>
                          <a:ea typeface="华文楷体" pitchFamily="2" charset="-122"/>
                          <a:cs typeface="Times New Roman" pitchFamily="18" charset="0"/>
                        </a:rPr>
                        <a:t>高度中央集权，</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smtClean="0">
                          <a:ln>
                            <a:noFill/>
                          </a:ln>
                          <a:solidFill>
                            <a:schemeClr val="tx1"/>
                          </a:solidFill>
                          <a:effectLst/>
                          <a:latin typeface="华文楷体" pitchFamily="2" charset="-122"/>
                          <a:ea typeface="华文楷体" pitchFamily="2" charset="-122"/>
                          <a:cs typeface="Times New Roman" pitchFamily="18" charset="0"/>
                        </a:rPr>
                        <a:t>制度僵化，官场腐败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1497013" algn="l"/>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确立了先进的资本主义制度</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2975">
                <a:tc vMerge="1">
                  <a:txBody>
                    <a:bodyPr/>
                    <a:lstStyle/>
                    <a:p>
                      <a:endParaRPr lang="zh-CN"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军事</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smtClean="0">
                          <a:ln>
                            <a:noFill/>
                          </a:ln>
                          <a:solidFill>
                            <a:schemeClr val="tx1"/>
                          </a:solidFill>
                          <a:effectLst/>
                          <a:latin typeface="华文楷体" pitchFamily="2" charset="-122"/>
                          <a:ea typeface="华文楷体" pitchFamily="2" charset="-122"/>
                          <a:cs typeface="Times New Roman" pitchFamily="18" charset="0"/>
                        </a:rPr>
                        <a:t>装备陈旧，军备废弛</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装备先进，成为海上霸主</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92975">
                <a:tc vMerge="1">
                  <a:txBody>
                    <a:bodyPr/>
                    <a:lstStyle/>
                    <a:p>
                      <a:endParaRPr lang="zh-CN"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隶书" pitchFamily="49" charset="-122"/>
                          <a:ea typeface="隶书" pitchFamily="49" charset="-122"/>
                          <a:cs typeface="Times New Roman" pitchFamily="18" charset="0"/>
                        </a:rPr>
                        <a:t>外交</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闭关自守，固步自封</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dirty="0" smtClean="0">
                          <a:ln>
                            <a:noFill/>
                          </a:ln>
                          <a:solidFill>
                            <a:schemeClr val="tx1"/>
                          </a:solidFill>
                          <a:effectLst/>
                          <a:latin typeface="华文楷体" pitchFamily="2" charset="-122"/>
                          <a:ea typeface="华文楷体" pitchFamily="2" charset="-122"/>
                          <a:cs typeface="Times New Roman" pitchFamily="18" charset="0"/>
                        </a:rPr>
                        <a:t>对外扩张，加紧殖民侵略</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3826" name="TextBox 2"/>
          <p:cNvSpPr txBox="1">
            <a:spLocks noChangeArrowheads="1"/>
          </p:cNvSpPr>
          <p:nvPr/>
        </p:nvSpPr>
        <p:spPr bwMode="auto">
          <a:xfrm>
            <a:off x="2000250" y="500063"/>
            <a:ext cx="6286500" cy="523875"/>
          </a:xfrm>
          <a:prstGeom prst="rect">
            <a:avLst/>
          </a:prstGeom>
          <a:noFill/>
          <a:ln w="9525">
            <a:noFill/>
            <a:miter lim="800000"/>
            <a:headEnd/>
            <a:tailEnd/>
          </a:ln>
        </p:spPr>
        <p:txBody>
          <a:bodyPr>
            <a:spAutoFit/>
          </a:bodyPr>
          <a:lstStyle/>
          <a:p>
            <a:r>
              <a:rPr lang="zh-CN" altLang="en-US" sz="2800">
                <a:latin typeface="华文行楷" pitchFamily="2" charset="-122"/>
                <a:ea typeface="华文行楷" pitchFamily="2" charset="-122"/>
              </a:rPr>
              <a:t>鸦片战争前夕的中国与世界（英国）</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（一）伟大的转折</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真理标准问题大讨论</a:t>
            </a:r>
            <a:endParaRPr lang="en-US" altLang="zh-CN" dirty="0" smtClean="0"/>
          </a:p>
          <a:p>
            <a:r>
              <a:rPr lang="en-US" altLang="zh-CN" dirty="0" smtClean="0"/>
              <a:t>2. </a:t>
            </a:r>
            <a:r>
              <a:rPr lang="zh-CN" altLang="en-US" dirty="0" smtClean="0"/>
              <a:t>十一届三中全会的召开</a:t>
            </a:r>
            <a:endParaRPr lang="en-US" altLang="zh-CN" dirty="0" smtClean="0"/>
          </a:p>
          <a:p>
            <a:r>
              <a:rPr lang="en-US" altLang="zh-CN" dirty="0" smtClean="0"/>
              <a:t>3. </a:t>
            </a:r>
            <a:r>
              <a:rPr lang="zh-CN" altLang="en-US" dirty="0" smtClean="0"/>
              <a:t>拨乱反正任务的胜利完成</a:t>
            </a:r>
            <a:endParaRPr lang="zh-CN" altLang="en-US" dirty="0"/>
          </a:p>
        </p:txBody>
      </p:sp>
      <p:pic>
        <p:nvPicPr>
          <p:cNvPr id="5122" name="Picture 2" descr="C:\Users\Administrator\Desktop\527f17f217985.jpg"/>
          <p:cNvPicPr>
            <a:picLocks noChangeAspect="1" noChangeArrowheads="1"/>
          </p:cNvPicPr>
          <p:nvPr/>
        </p:nvPicPr>
        <p:blipFill>
          <a:blip r:embed="rId2" cstate="print"/>
          <a:srcRect/>
          <a:stretch>
            <a:fillRect/>
          </a:stretch>
        </p:blipFill>
        <p:spPr bwMode="auto">
          <a:xfrm>
            <a:off x="395536" y="3300805"/>
            <a:ext cx="8208912" cy="3557195"/>
          </a:xfrm>
          <a:prstGeom prst="rect">
            <a:avLst/>
          </a:prstGeom>
          <a:noFill/>
        </p:spPr>
      </p:pic>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（二）改革开放和现代化建设新局面的展开</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改革开放的全面展开</a:t>
            </a:r>
            <a:endParaRPr lang="en-US" altLang="zh-CN" dirty="0" smtClean="0"/>
          </a:p>
          <a:p>
            <a:r>
              <a:rPr lang="zh-CN" altLang="en-US" dirty="0" smtClean="0"/>
              <a:t>  建设有中国特色的社会主义</a:t>
            </a:r>
            <a:endParaRPr lang="en-US" altLang="zh-CN" dirty="0" smtClean="0"/>
          </a:p>
          <a:p>
            <a:r>
              <a:rPr lang="en-US" altLang="zh-CN" dirty="0" smtClean="0"/>
              <a:t>2. </a:t>
            </a:r>
            <a:r>
              <a:rPr lang="zh-CN" altLang="en-US" dirty="0" smtClean="0"/>
              <a:t>改革开放和现代化建设的深入推进</a:t>
            </a:r>
            <a:endParaRPr lang="en-US" altLang="zh-CN" dirty="0" smtClean="0"/>
          </a:p>
          <a:p>
            <a:r>
              <a:rPr lang="en-US" altLang="zh-CN" dirty="0" smtClean="0"/>
              <a:t>  </a:t>
            </a:r>
            <a:r>
              <a:rPr lang="zh-CN" altLang="en-US" dirty="0" smtClean="0"/>
              <a:t>“三步走”战略</a:t>
            </a:r>
            <a:endParaRPr lang="en-US" altLang="zh-CN" dirty="0" smtClean="0"/>
          </a:p>
          <a:p>
            <a:r>
              <a:rPr lang="en-US" altLang="zh-CN" dirty="0" smtClean="0"/>
              <a:t>3.</a:t>
            </a:r>
            <a:r>
              <a:rPr lang="zh-CN" altLang="en-US" dirty="0" smtClean="0"/>
              <a:t>中国特色社会主义事业的继续推进</a:t>
            </a:r>
            <a:endParaRPr lang="zh-CN" altLang="en-US" dirty="0"/>
          </a:p>
        </p:txBody>
      </p:sp>
      <p:sp>
        <p:nvSpPr>
          <p:cNvPr id="10242" name="AutoShape 2" descr="http://img1.imgtn.bdimg.com/it/u=4098396076,543661075&amp;fm=21&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（三）中国特色社会主义事业的跨世纪发展</a:t>
            </a:r>
            <a:endParaRPr lang="zh-CN" altLang="en-US" dirty="0"/>
          </a:p>
        </p:txBody>
      </p:sp>
      <p:sp>
        <p:nvSpPr>
          <p:cNvPr id="3" name="内容占位符 2"/>
          <p:cNvSpPr>
            <a:spLocks noGrp="1"/>
          </p:cNvSpPr>
          <p:nvPr>
            <p:ph idx="1"/>
          </p:nvPr>
        </p:nvSpPr>
        <p:spPr>
          <a:xfrm>
            <a:off x="457200" y="1600200"/>
            <a:ext cx="8291264" cy="4997152"/>
          </a:xfrm>
        </p:spPr>
        <p:txBody>
          <a:bodyPr>
            <a:normAutofit lnSpcReduction="10000"/>
          </a:bodyPr>
          <a:lstStyle/>
          <a:p>
            <a:r>
              <a:rPr lang="en-US" altLang="zh-CN" dirty="0" smtClean="0"/>
              <a:t>1. </a:t>
            </a:r>
            <a:r>
              <a:rPr lang="zh-CN" altLang="en-US" dirty="0" smtClean="0"/>
              <a:t>改革开放新的历史性突破</a:t>
            </a:r>
            <a:endParaRPr lang="en-US" altLang="zh-CN" dirty="0" smtClean="0"/>
          </a:p>
          <a:p>
            <a:r>
              <a:rPr lang="en-US" altLang="zh-CN" dirty="0" smtClean="0"/>
              <a:t>  </a:t>
            </a:r>
            <a:r>
              <a:rPr lang="zh-CN" altLang="en-US" dirty="0" smtClean="0"/>
              <a:t>邓小平南方谈话</a:t>
            </a:r>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r>
              <a:rPr lang="zh-CN" altLang="en-US" dirty="0" smtClean="0"/>
              <a:t>  确立社会主义市场经济体制的改革目标</a:t>
            </a:r>
            <a:endParaRPr lang="en-US" altLang="zh-CN" dirty="0" smtClean="0"/>
          </a:p>
          <a:p>
            <a:r>
              <a:rPr lang="en-US" altLang="zh-CN" dirty="0" smtClean="0"/>
              <a:t>2. </a:t>
            </a:r>
            <a:r>
              <a:rPr lang="zh-CN" altLang="en-US" dirty="0" smtClean="0"/>
              <a:t>进一步推进改革开放和现代化建设</a:t>
            </a:r>
            <a:endParaRPr lang="en-US" altLang="zh-CN" dirty="0" smtClean="0"/>
          </a:p>
          <a:p>
            <a:r>
              <a:rPr lang="en-US" altLang="zh-CN" dirty="0" smtClean="0"/>
              <a:t>3. </a:t>
            </a:r>
            <a:r>
              <a:rPr lang="zh-CN" altLang="en-US" dirty="0" smtClean="0"/>
              <a:t>改革开放和现代化建设的跨世纪发展</a:t>
            </a:r>
            <a:endParaRPr lang="en-US" altLang="zh-CN" dirty="0" smtClean="0"/>
          </a:p>
          <a:p>
            <a:endParaRPr lang="zh-CN" altLang="en-US" dirty="0"/>
          </a:p>
        </p:txBody>
      </p:sp>
      <p:pic>
        <p:nvPicPr>
          <p:cNvPr id="4" name="Picture 3" descr="C:\Users\Administrator\Desktop\u=4098396076,543661075&amp;fm=21&amp;gp=0.jpg"/>
          <p:cNvPicPr>
            <a:picLocks noChangeAspect="1" noChangeArrowheads="1"/>
          </p:cNvPicPr>
          <p:nvPr/>
        </p:nvPicPr>
        <p:blipFill>
          <a:blip r:embed="rId2" cstate="print"/>
          <a:srcRect/>
          <a:stretch>
            <a:fillRect/>
          </a:stretch>
        </p:blipFill>
        <p:spPr bwMode="auto">
          <a:xfrm>
            <a:off x="4139952" y="2204864"/>
            <a:ext cx="3888432" cy="2402963"/>
          </a:xfrm>
          <a:prstGeom prst="rect">
            <a:avLst/>
          </a:prstGeom>
          <a:noFill/>
        </p:spPr>
      </p:pic>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（四）在新的历史起点上推进中国特色社会主义</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全面建设小康社会战略目标的确定</a:t>
            </a:r>
            <a:endParaRPr lang="en-US" altLang="zh-CN" dirty="0" smtClean="0"/>
          </a:p>
          <a:p>
            <a:r>
              <a:rPr lang="en-US" altLang="zh-CN" dirty="0" smtClean="0"/>
              <a:t>2. </a:t>
            </a:r>
            <a:r>
              <a:rPr lang="zh-CN" altLang="en-US" dirty="0" smtClean="0"/>
              <a:t>不断推动经济社会的科学发展</a:t>
            </a:r>
            <a:endParaRPr lang="en-US" altLang="zh-CN" dirty="0" smtClean="0"/>
          </a:p>
          <a:p>
            <a:r>
              <a:rPr lang="en-US" altLang="zh-CN" dirty="0" smtClean="0"/>
              <a:t>3. </a:t>
            </a:r>
            <a:r>
              <a:rPr lang="zh-CN" altLang="en-US" dirty="0" smtClean="0"/>
              <a:t>奋力把中国特色社会主义推进到新的发展阶段</a:t>
            </a:r>
            <a:endParaRPr lang="zh-CN" altLang="en-US" dirty="0"/>
          </a:p>
        </p:txBody>
      </p:sp>
      <p:pic>
        <p:nvPicPr>
          <p:cNvPr id="8193" name="Picture 1" descr="C:\Users\Administrator\Desktop\8186229_155651042000_2.jpg"/>
          <p:cNvPicPr>
            <a:picLocks noChangeAspect="1" noChangeArrowheads="1"/>
          </p:cNvPicPr>
          <p:nvPr/>
        </p:nvPicPr>
        <p:blipFill>
          <a:blip r:embed="rId2" cstate="print"/>
          <a:srcRect/>
          <a:stretch>
            <a:fillRect/>
          </a:stretch>
        </p:blipFill>
        <p:spPr bwMode="auto">
          <a:xfrm>
            <a:off x="179512" y="3861048"/>
            <a:ext cx="8712968" cy="2654732"/>
          </a:xfrm>
          <a:prstGeom prst="rect">
            <a:avLst/>
          </a:prstGeom>
          <a:noFill/>
        </p:spPr>
      </p:pic>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（五）开拓中国特色社会主义更为广阔的发展前景</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全面建成小康社会目标的确定和实现民族复兴中国梦的提出</a:t>
            </a:r>
            <a:endParaRPr lang="en-US" altLang="zh-CN" dirty="0" smtClean="0"/>
          </a:p>
          <a:p>
            <a:r>
              <a:rPr lang="en-US" altLang="zh-CN" dirty="0" smtClean="0"/>
              <a:t>2. </a:t>
            </a:r>
            <a:r>
              <a:rPr lang="zh-CN" altLang="en-US" dirty="0" smtClean="0"/>
              <a:t>协调推进“四个全面”战略布局</a:t>
            </a:r>
            <a:endParaRPr lang="en-US" altLang="zh-CN" dirty="0" smtClean="0"/>
          </a:p>
          <a:p>
            <a:r>
              <a:rPr lang="en-US" altLang="zh-CN" dirty="0" smtClean="0"/>
              <a:t>3. </a:t>
            </a:r>
            <a:r>
              <a:rPr lang="zh-CN" altLang="en-US" dirty="0" smtClean="0"/>
              <a:t>具有新的历史特点的重大实践</a:t>
            </a:r>
            <a:endParaRPr lang="en-US" altLang="zh-CN" dirty="0" smtClean="0"/>
          </a:p>
          <a:p>
            <a:endParaRPr lang="zh-CN" altLang="en-US" dirty="0"/>
          </a:p>
        </p:txBody>
      </p:sp>
      <p:pic>
        <p:nvPicPr>
          <p:cNvPr id="7169" name="Picture 1" descr="C:\Users\Administrator\Desktop\2951345_121052055310_2.jpg"/>
          <p:cNvPicPr>
            <a:picLocks noChangeAspect="1" noChangeArrowheads="1"/>
          </p:cNvPicPr>
          <p:nvPr/>
        </p:nvPicPr>
        <p:blipFill>
          <a:blip r:embed="rId2" cstate="print"/>
          <a:srcRect/>
          <a:stretch>
            <a:fillRect/>
          </a:stretch>
        </p:blipFill>
        <p:spPr bwMode="auto">
          <a:xfrm>
            <a:off x="899592" y="3869387"/>
            <a:ext cx="6120680" cy="2988613"/>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（六）坚定不移沿着中国特色社会主义道路前进</a:t>
            </a:r>
            <a:endParaRPr lang="zh-CN" altLang="en-US" dirty="0"/>
          </a:p>
        </p:txBody>
      </p:sp>
      <p:sp>
        <p:nvSpPr>
          <p:cNvPr id="3" name="内容占位符 2"/>
          <p:cNvSpPr>
            <a:spLocks noGrp="1"/>
          </p:cNvSpPr>
          <p:nvPr>
            <p:ph idx="1"/>
          </p:nvPr>
        </p:nvSpPr>
        <p:spPr/>
        <p:txBody>
          <a:bodyPr/>
          <a:lstStyle/>
          <a:p>
            <a:r>
              <a:rPr lang="en-US" altLang="zh-CN" dirty="0" smtClean="0"/>
              <a:t>1. </a:t>
            </a:r>
            <a:r>
              <a:rPr lang="zh-CN" altLang="en-US" dirty="0" smtClean="0"/>
              <a:t>改革开放以来的巨大成就</a:t>
            </a:r>
            <a:endParaRPr lang="en-US" altLang="zh-CN" dirty="0" smtClean="0"/>
          </a:p>
          <a:p>
            <a:r>
              <a:rPr lang="en-US" altLang="zh-CN" dirty="0" smtClean="0"/>
              <a:t>2. </a:t>
            </a:r>
            <a:r>
              <a:rPr lang="zh-CN" altLang="en-US" dirty="0" smtClean="0"/>
              <a:t>取得巨大成就的根本原因和主要经验</a:t>
            </a:r>
            <a:endParaRPr lang="en-US" altLang="zh-CN" dirty="0" smtClean="0"/>
          </a:p>
          <a:p>
            <a:r>
              <a:rPr lang="en-US" altLang="zh-CN" dirty="0" smtClean="0"/>
              <a:t>3. </a:t>
            </a:r>
            <a:r>
              <a:rPr lang="zh-CN" altLang="en-US" dirty="0" smtClean="0"/>
              <a:t>努力实现“两个一百年”的奋斗目标</a:t>
            </a:r>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一、为什么学习中国近现代史？</a:t>
            </a:r>
            <a:endParaRPr lang="zh-CN" altLang="en-US" dirty="0"/>
          </a:p>
        </p:txBody>
      </p:sp>
      <p:sp>
        <p:nvSpPr>
          <p:cNvPr id="3" name="内容占位符 2"/>
          <p:cNvSpPr>
            <a:spLocks noGrp="1"/>
          </p:cNvSpPr>
          <p:nvPr>
            <p:ph idx="1"/>
          </p:nvPr>
        </p:nvSpPr>
        <p:spPr/>
        <p:txBody>
          <a:bodyPr>
            <a:normAutofit fontScale="70000" lnSpcReduction="20000"/>
          </a:bodyPr>
          <a:lstStyle/>
          <a:p>
            <a:r>
              <a:rPr lang="zh-CN" altLang="en-US" sz="4000" dirty="0" smtClean="0"/>
              <a:t>（一）以史为鉴</a:t>
            </a:r>
            <a:endParaRPr lang="en-US" altLang="zh-CN" sz="4000" dirty="0" smtClean="0"/>
          </a:p>
          <a:p>
            <a:endParaRPr lang="en-US" altLang="zh-CN" sz="4000" dirty="0" smtClean="0"/>
          </a:p>
          <a:p>
            <a:pPr>
              <a:lnSpc>
                <a:spcPct val="120000"/>
              </a:lnSpc>
            </a:pPr>
            <a:r>
              <a:rPr lang="zh-CN" altLang="en-US" dirty="0" smtClean="0"/>
              <a:t>司马迁：“究天人之际，通古今之变，成一家之言”</a:t>
            </a:r>
          </a:p>
          <a:p>
            <a:pPr>
              <a:lnSpc>
                <a:spcPct val="120000"/>
              </a:lnSpc>
            </a:pPr>
            <a:r>
              <a:rPr lang="zh-CN" altLang="en-US" dirty="0" smtClean="0"/>
              <a:t>刘知几：“史之为用，其利实博，乃生人之急务，为国家之要道”</a:t>
            </a:r>
          </a:p>
          <a:p>
            <a:pPr>
              <a:lnSpc>
                <a:spcPct val="120000"/>
              </a:lnSpc>
            </a:pPr>
            <a:r>
              <a:rPr lang="zh-CN" altLang="en-US" dirty="0" smtClean="0"/>
              <a:t>龚自珍：“出乎史，入于道，欲知道者，必先为史”</a:t>
            </a:r>
          </a:p>
          <a:p>
            <a:pPr>
              <a:lnSpc>
                <a:spcPct val="120000"/>
              </a:lnSpc>
            </a:pPr>
            <a:r>
              <a:rPr lang="zh-CN" altLang="en-US" smtClean="0"/>
              <a:t>毛泽东：</a:t>
            </a:r>
            <a:r>
              <a:rPr lang="zh-CN" altLang="en-US" dirty="0" smtClean="0"/>
              <a:t>“历史的经验值得注意”，号召“学一点历史”</a:t>
            </a:r>
          </a:p>
          <a:p>
            <a:pPr>
              <a:lnSpc>
                <a:spcPct val="120000"/>
              </a:lnSpc>
            </a:pPr>
            <a:r>
              <a:rPr lang="zh-CN" altLang="en-US" dirty="0" smtClean="0"/>
              <a:t>邓小平：“要懂得些中国历史，这是中国发展的一个精神动力”</a:t>
            </a:r>
          </a:p>
          <a:p>
            <a:endParaRPr lang="en-US" altLang="zh-CN" dirty="0" smtClean="0"/>
          </a:p>
          <a:p>
            <a:endParaRPr lang="en-US" altLang="zh-CN" dirty="0" smtClean="0"/>
          </a:p>
          <a:p>
            <a:r>
              <a:rPr lang="zh-CN" altLang="en-US" sz="4000" dirty="0" smtClean="0"/>
              <a:t>（二）树立大历史观</a:t>
            </a:r>
            <a:endParaRPr lang="en-US" altLang="zh-CN" sz="4000" dirty="0" smtClean="0"/>
          </a:p>
          <a:p>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lang="en-US" altLang="zh-CN" dirty="0" smtClean="0">
                <a:solidFill>
                  <a:schemeClr val="accent4"/>
                </a:solidFill>
              </a:rPr>
              <a:t>《</a:t>
            </a:r>
            <a:r>
              <a:rPr dirty="0" smtClean="0">
                <a:solidFill>
                  <a:schemeClr val="accent4"/>
                </a:solidFill>
              </a:rPr>
              <a:t>共产党宣言</a:t>
            </a:r>
            <a:r>
              <a:rPr lang="en-US" altLang="zh-CN" dirty="0" smtClean="0">
                <a:solidFill>
                  <a:schemeClr val="accent4"/>
                </a:solidFill>
              </a:rPr>
              <a:t>》</a:t>
            </a:r>
            <a:endParaRPr dirty="0">
              <a:solidFill>
                <a:schemeClr val="accent4"/>
              </a:solidFill>
            </a:endParaRPr>
          </a:p>
        </p:txBody>
      </p:sp>
      <p:sp>
        <p:nvSpPr>
          <p:cNvPr id="3" name="内容占位符 2"/>
          <p:cNvSpPr>
            <a:spLocks noGrp="1"/>
          </p:cNvSpPr>
          <p:nvPr>
            <p:ph idx="1"/>
          </p:nvPr>
        </p:nvSpPr>
        <p:spPr/>
        <p:txBody>
          <a:bodyPr rtlCol="0">
            <a:normAutofit lnSpcReduction="10000"/>
          </a:bodyPr>
          <a:lstStyle/>
          <a:p>
            <a:pPr eaLnBrk="1" fontAlgn="auto" hangingPunct="1">
              <a:spcAft>
                <a:spcPts val="0"/>
              </a:spcAft>
              <a:buFont typeface="Wingdings 2"/>
              <a:buChar char=""/>
              <a:defRPr/>
            </a:pPr>
            <a:r>
              <a:rPr lang="zh-CN" altLang="en-US" dirty="0" smtClean="0">
                <a:latin typeface="华文楷体" pitchFamily="2" charset="-122"/>
                <a:ea typeface="华文楷体" pitchFamily="2" charset="-122"/>
              </a:rPr>
              <a:t>“资产阶级，由于一切生产工具的迅速改进，由于交通的极其便利，把一切民族甚至最野蛮的民族都卷到文明中来了。它的商品的低廉价格，是它用来摧毁一切万里长城、征服野蛮人最顽强的仇外心理的重炮。它迫使一切民族</a:t>
            </a:r>
            <a:r>
              <a:rPr lang="en-US" altLang="zh-CN" dirty="0" smtClean="0">
                <a:latin typeface="华文楷体" pitchFamily="2" charset="-122"/>
                <a:ea typeface="华文楷体" pitchFamily="2" charset="-122"/>
              </a:rPr>
              <a:t>——</a:t>
            </a:r>
            <a:r>
              <a:rPr lang="zh-CN" altLang="en-US" dirty="0" smtClean="0">
                <a:latin typeface="华文楷体" pitchFamily="2" charset="-122"/>
                <a:ea typeface="华文楷体" pitchFamily="2" charset="-122"/>
              </a:rPr>
              <a:t>如果它们不想灭亡的话</a:t>
            </a:r>
            <a:r>
              <a:rPr lang="en-US" altLang="zh-CN" dirty="0" smtClean="0">
                <a:latin typeface="华文楷体" pitchFamily="2" charset="-122"/>
                <a:ea typeface="华文楷体" pitchFamily="2" charset="-122"/>
              </a:rPr>
              <a:t>——</a:t>
            </a:r>
            <a:r>
              <a:rPr lang="zh-CN" altLang="en-US" dirty="0" smtClean="0">
                <a:latin typeface="华文楷体" pitchFamily="2" charset="-122"/>
                <a:ea typeface="华文楷体" pitchFamily="2" charset="-122"/>
              </a:rPr>
              <a:t>采用资产阶级的生产方式；它迫使它们在自己那里推行所谓的文明，即变成资产者。一句话，它按照自己的面貌为自己创造出一个世界。”</a:t>
            </a:r>
          </a:p>
          <a:p>
            <a:pPr eaLnBrk="1" fontAlgn="auto" hangingPunct="1">
              <a:spcAft>
                <a:spcPts val="0"/>
              </a:spcAft>
              <a:buFont typeface="Wingdings 2"/>
              <a:buChar char=""/>
              <a:defRPr/>
            </a:pPr>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5583254"/>
          </a:xfrm>
        </p:spPr>
        <p:txBody>
          <a:bodyPr/>
          <a:lstStyle/>
          <a:p>
            <a:pPr eaLnBrk="1" fontAlgn="auto" hangingPunct="1">
              <a:spcAft>
                <a:spcPts val="0"/>
              </a:spcAft>
              <a:defRPr/>
            </a:pPr>
            <a:r>
              <a:rPr smtClean="0">
                <a:solidFill>
                  <a:schemeClr val="accent4"/>
                </a:solidFill>
              </a:rPr>
              <a:t>二、外国资本主义入侵与近代中国社会性质的变化</a:t>
            </a:r>
            <a:br>
              <a:rPr smtClean="0">
                <a:solidFill>
                  <a:schemeClr val="accent4"/>
                </a:solidFill>
              </a:rPr>
            </a:br>
            <a:endParaRPr>
              <a:solidFill>
                <a:schemeClr val="accent4"/>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noAutofit/>
          </a:bodyPr>
          <a:lstStyle/>
          <a:p>
            <a:pPr eaLnBrk="1" fontAlgn="auto" hangingPunct="1">
              <a:spcAft>
                <a:spcPts val="0"/>
              </a:spcAft>
              <a:defRPr/>
            </a:pPr>
            <a:r>
              <a:rPr sz="3600" dirty="0" smtClean="0">
                <a:solidFill>
                  <a:schemeClr val="accent4"/>
                </a:solidFill>
              </a:rPr>
              <a:t>（一）中国半殖民地半封建社会的形成过程</a:t>
            </a:r>
            <a:endParaRPr sz="3600" dirty="0">
              <a:solidFill>
                <a:schemeClr val="accent4"/>
              </a:solidFill>
            </a:endParaRPr>
          </a:p>
        </p:txBody>
      </p:sp>
      <p:sp>
        <p:nvSpPr>
          <p:cNvPr id="3" name="内容占位符 2"/>
          <p:cNvSpPr>
            <a:spLocks noGrp="1"/>
          </p:cNvSpPr>
          <p:nvPr>
            <p:ph idx="1"/>
          </p:nvPr>
        </p:nvSpPr>
        <p:spPr/>
        <p:txBody>
          <a:bodyPr/>
          <a:lstStyle/>
          <a:p>
            <a:pPr eaLnBrk="1" hangingPunct="1"/>
            <a:r>
              <a:rPr lang="en-US" altLang="zh-CN" sz="2800" smtClean="0">
                <a:latin typeface="华文楷体" pitchFamily="2" charset="-122"/>
                <a:ea typeface="华文楷体" pitchFamily="2" charset="-122"/>
              </a:rPr>
              <a:t>1. </a:t>
            </a:r>
            <a:r>
              <a:rPr lang="zh-CN" altLang="en-US" sz="2800" smtClean="0">
                <a:solidFill>
                  <a:srgbClr val="FFFF00"/>
                </a:solidFill>
                <a:latin typeface="华文楷体" pitchFamily="2" charset="-122"/>
                <a:ea typeface="华文楷体" pitchFamily="2" charset="-122"/>
              </a:rPr>
              <a:t>起点：</a:t>
            </a:r>
            <a:r>
              <a:rPr lang="zh-CN" altLang="en-US" sz="2800" smtClean="0">
                <a:latin typeface="华文楷体" pitchFamily="2" charset="-122"/>
                <a:ea typeface="华文楷体" pitchFamily="2" charset="-122"/>
              </a:rPr>
              <a:t>鸦片战争和</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南京条约</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的签订是中国走向半殖民地半封建社会的起点。</a:t>
            </a:r>
          </a:p>
          <a:p>
            <a:pPr eaLnBrk="1" hangingPunct="1"/>
            <a:r>
              <a:rPr lang="en-US" altLang="zh-CN" sz="2800" smtClean="0">
                <a:latin typeface="华文楷体" pitchFamily="2" charset="-122"/>
                <a:ea typeface="华文楷体" pitchFamily="2" charset="-122"/>
              </a:rPr>
              <a:t>2. </a:t>
            </a:r>
            <a:r>
              <a:rPr lang="zh-CN" altLang="en-US" sz="2800" smtClean="0">
                <a:solidFill>
                  <a:srgbClr val="FFFF00"/>
                </a:solidFill>
                <a:latin typeface="华文楷体" pitchFamily="2" charset="-122"/>
                <a:ea typeface="华文楷体" pitchFamily="2" charset="-122"/>
              </a:rPr>
              <a:t>加速：</a:t>
            </a:r>
            <a:r>
              <a:rPr lang="zh-CN" altLang="en-US" sz="2800" smtClean="0">
                <a:latin typeface="华文楷体" pitchFamily="2" charset="-122"/>
                <a:ea typeface="华文楷体" pitchFamily="2" charset="-122"/>
              </a:rPr>
              <a:t>第二次鸦片战争和</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天津条约</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北京条约</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等的签订加速了中国半殖民地半封建社会的进程。</a:t>
            </a:r>
          </a:p>
          <a:p>
            <a:pPr eaLnBrk="1" hangingPunct="1"/>
            <a:r>
              <a:rPr lang="en-US" altLang="zh-CN" sz="2800" smtClean="0">
                <a:latin typeface="华文楷体" pitchFamily="2" charset="-122"/>
                <a:ea typeface="华文楷体" pitchFamily="2" charset="-122"/>
              </a:rPr>
              <a:t>3. </a:t>
            </a:r>
            <a:r>
              <a:rPr lang="zh-CN" altLang="en-US" sz="2800" smtClean="0">
                <a:solidFill>
                  <a:srgbClr val="FFFF00"/>
                </a:solidFill>
                <a:latin typeface="华文楷体" pitchFamily="2" charset="-122"/>
                <a:ea typeface="华文楷体" pitchFamily="2" charset="-122"/>
              </a:rPr>
              <a:t>加深：</a:t>
            </a:r>
            <a:r>
              <a:rPr lang="zh-CN" altLang="en-US" sz="2800" smtClean="0">
                <a:latin typeface="华文楷体" pitchFamily="2" charset="-122"/>
                <a:ea typeface="华文楷体" pitchFamily="2" charset="-122"/>
              </a:rPr>
              <a:t>甲午中日战争和</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马关条约</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的签订大大加深了中国半殖民地半封建社会的程度。</a:t>
            </a:r>
          </a:p>
          <a:p>
            <a:pPr eaLnBrk="1" hangingPunct="1"/>
            <a:r>
              <a:rPr lang="en-US" altLang="zh-CN" sz="2800" smtClean="0">
                <a:latin typeface="华文楷体" pitchFamily="2" charset="-122"/>
                <a:ea typeface="华文楷体" pitchFamily="2" charset="-122"/>
              </a:rPr>
              <a:t>4. </a:t>
            </a:r>
            <a:r>
              <a:rPr lang="zh-CN" altLang="en-US" sz="2800" smtClean="0">
                <a:solidFill>
                  <a:srgbClr val="FFFF00"/>
                </a:solidFill>
                <a:latin typeface="华文楷体" pitchFamily="2" charset="-122"/>
                <a:ea typeface="华文楷体" pitchFamily="2" charset="-122"/>
              </a:rPr>
              <a:t>形成：</a:t>
            </a:r>
            <a:r>
              <a:rPr lang="zh-CN" altLang="en-US" sz="2800" smtClean="0">
                <a:latin typeface="华文楷体" pitchFamily="2" charset="-122"/>
                <a:ea typeface="华文楷体" pitchFamily="2" charset="-122"/>
              </a:rPr>
              <a:t>八国联军侵华战争和</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辛丑条约</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的签订标志着中国半殖民地半封建社会完全形成。</a:t>
            </a:r>
          </a:p>
          <a:p>
            <a:pPr eaLnBrk="1" hangingPunct="1"/>
            <a:endParaRPr lang="zh-CN" altLang="en-US" sz="2800" smtClean="0">
              <a:latin typeface="华文楷体" pitchFamily="2" charset="-122"/>
              <a:ea typeface="华文楷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417638"/>
          </a:xfrm>
        </p:spPr>
        <p:txBody>
          <a:bodyPr/>
          <a:lstStyle/>
          <a:p>
            <a:pPr eaLnBrk="1" fontAlgn="auto" hangingPunct="1">
              <a:spcAft>
                <a:spcPts val="0"/>
              </a:spcAft>
              <a:defRPr/>
            </a:pPr>
            <a:endParaRPr sz="3200">
              <a:solidFill>
                <a:schemeClr val="accent4"/>
              </a:solidFill>
            </a:endParaRPr>
          </a:p>
        </p:txBody>
      </p:sp>
      <p:pic>
        <p:nvPicPr>
          <p:cNvPr id="1025" name="Picture 1" descr="C:\Users\carlyao\AppData\Roaming\Tencent\Users\870310508\QQ\WinTemp\RichOle\BLP9@3XB)UHY}$UZG@_%B$P.jpg"/>
          <p:cNvPicPr>
            <a:picLocks noChangeAspect="1" noChangeArrowheads="1"/>
          </p:cNvPicPr>
          <p:nvPr/>
        </p:nvPicPr>
        <p:blipFill>
          <a:blip r:embed="rId2" cstate="print"/>
          <a:srcRect/>
          <a:stretch>
            <a:fillRect/>
          </a:stretch>
        </p:blipFill>
        <p:spPr bwMode="auto">
          <a:xfrm>
            <a:off x="0" y="0"/>
            <a:ext cx="8180388" cy="6858000"/>
          </a:xfrm>
          <a:prstGeom prst="rect">
            <a:avLst/>
          </a:prstGeom>
          <a:noFill/>
          <a:ln w="9525">
            <a:noFill/>
            <a:miter lim="800000"/>
            <a:headEnd/>
            <a:tailEnd/>
          </a:ln>
        </p:spPr>
      </p:pic>
      <p:sp>
        <p:nvSpPr>
          <p:cNvPr id="37892" name="TextBox 3"/>
          <p:cNvSpPr txBox="1">
            <a:spLocks noChangeArrowheads="1"/>
          </p:cNvSpPr>
          <p:nvPr/>
        </p:nvSpPr>
        <p:spPr bwMode="auto">
          <a:xfrm>
            <a:off x="8220075" y="785813"/>
            <a:ext cx="923925" cy="6072187"/>
          </a:xfrm>
          <a:prstGeom prst="rect">
            <a:avLst/>
          </a:prstGeom>
          <a:noFill/>
          <a:ln w="9525">
            <a:noFill/>
            <a:miter lim="800000"/>
            <a:headEnd/>
            <a:tailEnd/>
          </a:ln>
        </p:spPr>
        <p:txBody>
          <a:bodyPr vert="eaVert">
            <a:spAutoFit/>
          </a:bodyPr>
          <a:lstStyle/>
          <a:p>
            <a:r>
              <a:rPr lang="zh-CN" altLang="en-US" sz="2400">
                <a:latin typeface="华文行楷" pitchFamily="2" charset="-122"/>
                <a:ea typeface="华文行楷" pitchFamily="2" charset="-122"/>
              </a:rPr>
              <a:t>中国近代史上第一个不平等条约</a:t>
            </a:r>
            <a:endParaRPr lang="en-US" altLang="zh-CN" sz="2400">
              <a:latin typeface="华文行楷" pitchFamily="2" charset="-122"/>
              <a:ea typeface="华文行楷" pitchFamily="2" charset="-122"/>
            </a:endParaRPr>
          </a:p>
          <a:p>
            <a:r>
              <a:rPr lang="en-US" altLang="zh-CN" sz="2400">
                <a:latin typeface="华文行楷" pitchFamily="2" charset="-122"/>
                <a:ea typeface="华文行楷" pitchFamily="2" charset="-122"/>
              </a:rPr>
              <a:t>                   —《</a:t>
            </a:r>
            <a:r>
              <a:rPr lang="zh-CN" altLang="en-US" sz="2400">
                <a:latin typeface="华文行楷" pitchFamily="2" charset="-122"/>
                <a:ea typeface="华文行楷" pitchFamily="2" charset="-122"/>
              </a:rPr>
              <a:t>南京条约</a:t>
            </a:r>
            <a:r>
              <a:rPr lang="en-US" altLang="zh-CN" sz="2400">
                <a:latin typeface="华文行楷" pitchFamily="2" charset="-122"/>
                <a:ea typeface="华文行楷" pitchFamily="2" charset="-122"/>
              </a:rPr>
              <a:t>》</a:t>
            </a:r>
            <a:endParaRPr lang="zh-CN" altLang="en-US" sz="2400">
              <a:latin typeface="华文行楷" pitchFamily="2" charset="-122"/>
              <a:ea typeface="华文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2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1214422"/>
          </a:xfrm>
        </p:spPr>
        <p:txBody>
          <a:bodyPr/>
          <a:lstStyle/>
          <a:p>
            <a:pPr eaLnBrk="1" fontAlgn="auto" hangingPunct="1">
              <a:spcAft>
                <a:spcPts val="0"/>
              </a:spcAft>
              <a:defRPr/>
            </a:pPr>
            <a:r>
              <a:rPr lang="en-US" altLang="zh-CN" sz="3200" b="1" smtClean="0">
                <a:solidFill>
                  <a:schemeClr val="accent4"/>
                </a:solidFill>
              </a:rPr>
              <a:t>1842-1919</a:t>
            </a:r>
            <a:r>
              <a:rPr sz="3200" b="1" smtClean="0">
                <a:solidFill>
                  <a:schemeClr val="accent4"/>
                </a:solidFill>
              </a:rPr>
              <a:t>年中国被迫签订的不平等条约有</a:t>
            </a:r>
            <a:r>
              <a:rPr lang="en-US" altLang="zh-CN" sz="3200" b="1" smtClean="0">
                <a:solidFill>
                  <a:schemeClr val="accent4"/>
                </a:solidFill>
              </a:rPr>
              <a:t>709</a:t>
            </a:r>
            <a:r>
              <a:rPr sz="3200" b="1" smtClean="0">
                <a:solidFill>
                  <a:schemeClr val="accent4"/>
                </a:solidFill>
              </a:rPr>
              <a:t>个：</a:t>
            </a:r>
            <a:endParaRPr sz="3200">
              <a:solidFill>
                <a:schemeClr val="accent4"/>
              </a:solidFill>
            </a:endParaRPr>
          </a:p>
        </p:txBody>
      </p:sp>
      <p:graphicFrame>
        <p:nvGraphicFramePr>
          <p:cNvPr id="3" name="Group 111"/>
          <p:cNvGraphicFramePr>
            <a:graphicFrameLocks/>
          </p:cNvGraphicFramePr>
          <p:nvPr/>
        </p:nvGraphicFramePr>
        <p:xfrm>
          <a:off x="323850" y="1844675"/>
          <a:ext cx="8280400" cy="4500564"/>
        </p:xfrm>
        <a:graphic>
          <a:graphicData uri="http://schemas.openxmlformats.org/drawingml/2006/table">
            <a:tbl>
              <a:tblPr/>
              <a:tblGrid>
                <a:gridCol w="2070100"/>
                <a:gridCol w="2095500"/>
                <a:gridCol w="2044700"/>
                <a:gridCol w="2070100"/>
              </a:tblGrid>
              <a:tr h="561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dirty="0" smtClean="0">
                          <a:ln>
                            <a:noFill/>
                          </a:ln>
                          <a:solidFill>
                            <a:srgbClr val="FF0066"/>
                          </a:solidFill>
                          <a:effectLst/>
                          <a:latin typeface="Arial" charset="0"/>
                          <a:ea typeface="宋体" charset="-122"/>
                        </a:rPr>
                        <a:t>国名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rgbClr val="FF0066"/>
                          </a:solidFill>
                          <a:effectLst/>
                          <a:latin typeface="Arial" charset="0"/>
                          <a:ea typeface="宋体" charset="-122"/>
                        </a:rPr>
                        <a:t>条约数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rgbClr val="FF0066"/>
                          </a:solidFill>
                          <a:effectLst/>
                          <a:latin typeface="Arial" charset="0"/>
                          <a:ea typeface="宋体" charset="-122"/>
                        </a:rPr>
                        <a:t>国名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rgbClr val="FF0066"/>
                          </a:solidFill>
                          <a:effectLst/>
                          <a:latin typeface="Arial" charset="0"/>
                          <a:ea typeface="宋体" charset="-122"/>
                        </a:rPr>
                        <a:t>条约数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英国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163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葡萄牙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dirty="0" smtClean="0">
                          <a:ln>
                            <a:noFill/>
                          </a:ln>
                          <a:solidFill>
                            <a:schemeClr val="tx1"/>
                          </a:solidFill>
                          <a:effectLst/>
                          <a:latin typeface="Arial" charset="0"/>
                          <a:ea typeface="宋体" charset="-122"/>
                        </a:rPr>
                        <a:t>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dirty="0" smtClean="0">
                          <a:ln>
                            <a:noFill/>
                          </a:ln>
                          <a:solidFill>
                            <a:schemeClr val="tx1"/>
                          </a:solidFill>
                          <a:effectLst/>
                          <a:latin typeface="Arial" charset="0"/>
                          <a:ea typeface="宋体" charset="-122"/>
                        </a:rPr>
                        <a:t>日本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dirty="0" smtClean="0">
                          <a:ln>
                            <a:noFill/>
                          </a:ln>
                          <a:solidFill>
                            <a:schemeClr val="tx1"/>
                          </a:solidFill>
                          <a:effectLst/>
                          <a:latin typeface="Arial" charset="0"/>
                          <a:ea typeface="宋体" charset="-122"/>
                        </a:rPr>
                        <a:t>153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意大利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沙俄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dirty="0" smtClean="0">
                          <a:ln>
                            <a:noFill/>
                          </a:ln>
                          <a:solidFill>
                            <a:schemeClr val="tx1"/>
                          </a:solidFill>
                          <a:effectLst/>
                          <a:latin typeface="Arial" charset="0"/>
                          <a:ea typeface="宋体" charset="-122"/>
                        </a:rPr>
                        <a:t>104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荷兰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法国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奥地利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德国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西班牙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35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美国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chemeClr val="tx1"/>
                          </a:solidFill>
                          <a:effectLst/>
                          <a:latin typeface="Arial" charset="0"/>
                          <a:ea typeface="宋体" charset="-122"/>
                        </a:rPr>
                        <a:t>其它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0" i="0" u="none" strike="noStrike" cap="none" normalizeH="0" baseline="0" smtClean="0">
                          <a:ln>
                            <a:noFill/>
                          </a:ln>
                          <a:solidFill>
                            <a:schemeClr val="tx1"/>
                          </a:solidFill>
                          <a:effectLst/>
                          <a:latin typeface="Arial" charset="0"/>
                          <a:ea typeface="宋体" charset="-122"/>
                        </a:rPr>
                        <a:t> </a:t>
                      </a:r>
                      <a:r>
                        <a:rPr kumimoji="0" lang="zh-CN" altLang="en-US" sz="2800" b="1" i="0" u="none" strike="noStrike" cap="none" normalizeH="0" baseline="0" smtClean="0">
                          <a:ln>
                            <a:noFill/>
                          </a:ln>
                          <a:solidFill>
                            <a:schemeClr val="tx1"/>
                          </a:solidFill>
                          <a:effectLst/>
                          <a:latin typeface="Arial" charset="0"/>
                          <a:ea typeface="宋体" charset="-122"/>
                        </a:rPr>
                        <a:t>比利时</a:t>
                      </a:r>
                      <a:endParaRPr kumimoji="0" lang="zh-CN" altLang="en-US" sz="2800" b="0" i="0" u="none" strike="noStrike" cap="none" normalizeH="0" baseline="0" smtClean="0">
                        <a:ln>
                          <a:noFill/>
                        </a:ln>
                        <a:solidFill>
                          <a:schemeClr val="tx1"/>
                        </a:solidFill>
                        <a:effectLst/>
                        <a:latin typeface="Arial" charset="0"/>
                        <a:ea typeface="宋体"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smtClean="0">
                          <a:ln>
                            <a:noFill/>
                          </a:ln>
                          <a:solidFill>
                            <a:schemeClr val="tx1"/>
                          </a:solidFill>
                          <a:effectLst/>
                          <a:latin typeface="Arial" charset="0"/>
                          <a:ea typeface="宋体" charset="-122"/>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zh-CN" altLang="en-US" sz="2800" b="1" i="0" u="none" strike="noStrike" cap="none" normalizeH="0" baseline="0" smtClean="0">
                          <a:ln>
                            <a:noFill/>
                          </a:ln>
                          <a:solidFill>
                            <a:srgbClr val="FF0066"/>
                          </a:solidFill>
                          <a:effectLst/>
                          <a:latin typeface="Arial" charset="0"/>
                          <a:ea typeface="宋体" charset="-122"/>
                        </a:rPr>
                        <a:t>总计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1" i="0" u="none" strike="noStrike" cap="none" normalizeH="0" baseline="0" dirty="0" smtClean="0">
                          <a:ln>
                            <a:noFill/>
                          </a:ln>
                          <a:solidFill>
                            <a:srgbClr val="FF0066"/>
                          </a:solidFill>
                          <a:effectLst/>
                          <a:latin typeface="Arial" charset="0"/>
                          <a:ea typeface="宋体" charset="-122"/>
                        </a:rPr>
                        <a:t>709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dirty="0" smtClean="0">
                <a:solidFill>
                  <a:schemeClr val="accent4"/>
                </a:solidFill>
              </a:rPr>
              <a:t>不平等条约带来的损失</a:t>
            </a:r>
            <a:endParaRPr dirty="0">
              <a:solidFill>
                <a:schemeClr val="accent4"/>
              </a:solidFill>
            </a:endParaRPr>
          </a:p>
        </p:txBody>
      </p:sp>
      <p:sp>
        <p:nvSpPr>
          <p:cNvPr id="35843" name="内容占位符 2"/>
          <p:cNvSpPr>
            <a:spLocks noGrp="1"/>
          </p:cNvSpPr>
          <p:nvPr>
            <p:ph idx="1"/>
          </p:nvPr>
        </p:nvSpPr>
        <p:spPr/>
        <p:txBody>
          <a:bodyPr/>
          <a:lstStyle/>
          <a:p>
            <a:pPr eaLnBrk="1" hangingPunct="1"/>
            <a:endParaRPr lang="en-US" altLang="zh-CN" smtClean="0">
              <a:latin typeface="华文楷体" pitchFamily="2" charset="-122"/>
              <a:ea typeface="华文楷体" pitchFamily="2" charset="-122"/>
            </a:endParaRPr>
          </a:p>
          <a:p>
            <a:pPr eaLnBrk="1" hangingPunct="1"/>
            <a:r>
              <a:rPr lang="zh-CN" altLang="en-US" smtClean="0">
                <a:latin typeface="华文楷体" pitchFamily="2" charset="-122"/>
                <a:ea typeface="华文楷体" pitchFamily="2" charset="-122"/>
              </a:rPr>
              <a:t>领土损失，</a:t>
            </a:r>
            <a:r>
              <a:rPr lang="en-US" altLang="zh-CN" smtClean="0">
                <a:latin typeface="华文楷体" pitchFamily="2" charset="-122"/>
                <a:ea typeface="华文楷体" pitchFamily="2" charset="-122"/>
              </a:rPr>
              <a:t>173.9</a:t>
            </a:r>
            <a:r>
              <a:rPr lang="zh-CN" altLang="en-US" smtClean="0">
                <a:latin typeface="华文楷体" pitchFamily="2" charset="-122"/>
                <a:ea typeface="华文楷体" pitchFamily="2" charset="-122"/>
              </a:rPr>
              <a:t>万平方公里。</a:t>
            </a:r>
            <a:endParaRPr lang="en-US" altLang="zh-CN" smtClean="0">
              <a:latin typeface="华文楷体" pitchFamily="2" charset="-122"/>
              <a:ea typeface="华文楷体" pitchFamily="2" charset="-122"/>
            </a:endParaRPr>
          </a:p>
          <a:p>
            <a:pPr eaLnBrk="1" hangingPunct="1">
              <a:buFont typeface="Wingdings 2" pitchFamily="18" charset="2"/>
              <a:buNone/>
            </a:pPr>
            <a:endParaRPr lang="en-US" altLang="zh-CN" smtClean="0">
              <a:latin typeface="华文楷体" pitchFamily="2" charset="-122"/>
              <a:ea typeface="华文楷体" pitchFamily="2" charset="-122"/>
            </a:endParaRPr>
          </a:p>
          <a:p>
            <a:pPr eaLnBrk="1" hangingPunct="1"/>
            <a:r>
              <a:rPr lang="zh-CN" altLang="en-US" smtClean="0">
                <a:latin typeface="华文楷体" pitchFamily="2" charset="-122"/>
                <a:ea typeface="华文楷体" pitchFamily="2" charset="-122"/>
              </a:rPr>
              <a:t>战争赔款，</a:t>
            </a:r>
            <a:r>
              <a:rPr lang="en-US" altLang="zh-CN" smtClean="0">
                <a:latin typeface="华文楷体" pitchFamily="2" charset="-122"/>
                <a:ea typeface="华文楷体" pitchFamily="2" charset="-122"/>
              </a:rPr>
              <a:t> 12.134</a:t>
            </a:r>
            <a:r>
              <a:rPr lang="zh-CN" altLang="en-US" smtClean="0">
                <a:latin typeface="华文楷体" pitchFamily="2" charset="-122"/>
                <a:ea typeface="华文楷体" pitchFamily="2" charset="-122"/>
              </a:rPr>
              <a:t>亿两白银。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additive="base">
                                        <p:cTn id="7"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3" end="3"/>
                                            </p:txEl>
                                          </p:spTgt>
                                        </p:tgtEl>
                                        <p:attrNameLst>
                                          <p:attrName>style.visibility</p:attrName>
                                        </p:attrNameLst>
                                      </p:cBhvr>
                                      <p:to>
                                        <p:strVal val="visible"/>
                                      </p:to>
                                    </p:set>
                                    <p:anim calcmode="lin" valueType="num">
                                      <p:cBhvr additive="base">
                                        <p:cTn id="13"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sz="3600" dirty="0" smtClean="0">
                <a:solidFill>
                  <a:schemeClr val="accent4"/>
                </a:solidFill>
              </a:rPr>
              <a:t>（二）半殖民地半封建社会概念解析</a:t>
            </a:r>
            <a:endParaRPr sz="3600" dirty="0">
              <a:solidFill>
                <a:schemeClr val="accent4"/>
              </a:solidFill>
            </a:endParaRPr>
          </a:p>
        </p:txBody>
      </p:sp>
      <p:sp>
        <p:nvSpPr>
          <p:cNvPr id="36867" name="内容占位符 2"/>
          <p:cNvSpPr>
            <a:spLocks noGrp="1"/>
          </p:cNvSpPr>
          <p:nvPr>
            <p:ph idx="1"/>
          </p:nvPr>
        </p:nvSpPr>
        <p:spPr/>
        <p:txBody>
          <a:bodyPr/>
          <a:lstStyle/>
          <a:p>
            <a:pPr eaLnBrk="1" hangingPunct="1"/>
            <a:endParaRPr kumimoji="1" lang="en-US" altLang="zh-CN" sz="3000" smtClean="0">
              <a:latin typeface="华文楷体" pitchFamily="2" charset="-122"/>
              <a:ea typeface="华文楷体" pitchFamily="2" charset="-122"/>
            </a:endParaRPr>
          </a:p>
          <a:p>
            <a:pPr eaLnBrk="1" hangingPunct="1"/>
            <a:r>
              <a:rPr kumimoji="1" lang="zh-CN" altLang="en-US" sz="3000" smtClean="0">
                <a:latin typeface="华文楷体" pitchFamily="2" charset="-122"/>
                <a:ea typeface="华文楷体" pitchFamily="2" charset="-122"/>
              </a:rPr>
              <a:t>半殖民地社会</a:t>
            </a:r>
            <a:endParaRPr kumimoji="1" lang="en-US" altLang="zh-CN" sz="3000" smtClean="0">
              <a:latin typeface="华文楷体" pitchFamily="2" charset="-122"/>
              <a:ea typeface="华文楷体" pitchFamily="2" charset="-122"/>
            </a:endParaRPr>
          </a:p>
          <a:p>
            <a:pPr eaLnBrk="1" hangingPunct="1"/>
            <a:endParaRPr kumimoji="1" lang="zh-CN" altLang="en-US" sz="3000" smtClean="0">
              <a:latin typeface="华文楷体" pitchFamily="2" charset="-122"/>
              <a:ea typeface="华文楷体" pitchFamily="2" charset="-122"/>
            </a:endParaRPr>
          </a:p>
          <a:p>
            <a:pPr eaLnBrk="1" hangingPunct="1"/>
            <a:r>
              <a:rPr kumimoji="1" lang="zh-CN" altLang="en-US" sz="3000" smtClean="0">
                <a:latin typeface="华文楷体" pitchFamily="2" charset="-122"/>
                <a:ea typeface="华文楷体" pitchFamily="2" charset="-122"/>
              </a:rPr>
              <a:t> 半封建社会</a:t>
            </a:r>
            <a:endParaRPr lang="zh-CN" alt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1" end="1"/>
                                            </p:txEl>
                                          </p:spTgt>
                                        </p:tgtEl>
                                        <p:attrNameLst>
                                          <p:attrName>style.visibility</p:attrName>
                                        </p:attrNameLst>
                                      </p:cBhvr>
                                      <p:to>
                                        <p:strVal val="visible"/>
                                      </p:to>
                                    </p:set>
                                    <p:anim calcmode="lin" valueType="num">
                                      <p:cBhvr additive="base">
                                        <p:cTn id="7"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anim calcmode="lin" valueType="num">
                                      <p:cBhvr additive="base">
                                        <p:cTn id="13"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71500" y="1571625"/>
            <a:ext cx="7286625" cy="1384300"/>
          </a:xfrm>
          <a:prstGeom prst="rect">
            <a:avLst/>
          </a:prstGeom>
          <a:noFill/>
          <a:ln w="9525">
            <a:noFill/>
            <a:miter lim="800000"/>
            <a:headEnd/>
            <a:tailEnd/>
          </a:ln>
        </p:spPr>
        <p:txBody>
          <a:bodyPr>
            <a:spAutoFit/>
          </a:bodyPr>
          <a:lstStyle/>
          <a:p>
            <a:r>
              <a:rPr lang="zh-CN" altLang="en-US" sz="2800">
                <a:latin typeface="华文行楷" pitchFamily="2" charset="-122"/>
                <a:ea typeface="华文行楷" pitchFamily="2" charset="-122"/>
              </a:rPr>
              <a:t>割地、提供“租借地”、强迫开放通商口岸、领事裁判权、外国军舰任意停泊往来通商口岸、在华驻军等</a:t>
            </a:r>
          </a:p>
        </p:txBody>
      </p:sp>
      <p:sp>
        <p:nvSpPr>
          <p:cNvPr id="3" name="TextBox 2"/>
          <p:cNvSpPr txBox="1">
            <a:spLocks noChangeArrowheads="1"/>
          </p:cNvSpPr>
          <p:nvPr/>
        </p:nvSpPr>
        <p:spPr bwMode="auto">
          <a:xfrm>
            <a:off x="3500438" y="285750"/>
            <a:ext cx="1979612" cy="523875"/>
          </a:xfrm>
          <a:prstGeom prst="rect">
            <a:avLst/>
          </a:prstGeom>
          <a:noFill/>
          <a:ln w="9525">
            <a:noFill/>
            <a:miter lim="800000"/>
            <a:headEnd/>
            <a:tailEnd/>
          </a:ln>
        </p:spPr>
        <p:txBody>
          <a:bodyPr wrap="none">
            <a:spAutoFit/>
          </a:bodyPr>
          <a:lstStyle/>
          <a:p>
            <a:r>
              <a:rPr lang="zh-CN" altLang="en-US" sz="2800">
                <a:latin typeface="华文行楷" pitchFamily="2" charset="-122"/>
                <a:ea typeface="华文行楷" pitchFamily="2" charset="-122"/>
              </a:rPr>
              <a:t>不平等条约</a:t>
            </a:r>
          </a:p>
        </p:txBody>
      </p:sp>
      <p:sp>
        <p:nvSpPr>
          <p:cNvPr id="4" name="TextBox 3"/>
          <p:cNvSpPr txBox="1">
            <a:spLocks noChangeArrowheads="1"/>
          </p:cNvSpPr>
          <p:nvPr/>
        </p:nvSpPr>
        <p:spPr bwMode="auto">
          <a:xfrm>
            <a:off x="419100" y="3786188"/>
            <a:ext cx="8724900" cy="954087"/>
          </a:xfrm>
          <a:prstGeom prst="rect">
            <a:avLst/>
          </a:prstGeom>
          <a:noFill/>
          <a:ln w="9525">
            <a:noFill/>
            <a:miter lim="800000"/>
            <a:headEnd/>
            <a:tailEnd/>
          </a:ln>
        </p:spPr>
        <p:txBody>
          <a:bodyPr>
            <a:spAutoFit/>
          </a:bodyPr>
          <a:lstStyle/>
          <a:p>
            <a:r>
              <a:rPr lang="zh-CN" altLang="en-US" sz="2800">
                <a:latin typeface="华文行楷" pitchFamily="2" charset="-122"/>
                <a:ea typeface="华文行楷" pitchFamily="2" charset="-122"/>
              </a:rPr>
              <a:t>破坏和践踏中国领土主权 、贸易自主权 、关税自主权 、司法主权 、外交主权、国防</a:t>
            </a:r>
          </a:p>
        </p:txBody>
      </p:sp>
      <p:sp>
        <p:nvSpPr>
          <p:cNvPr id="5" name="TextBox 4"/>
          <p:cNvSpPr txBox="1">
            <a:spLocks noChangeArrowheads="1"/>
          </p:cNvSpPr>
          <p:nvPr/>
        </p:nvSpPr>
        <p:spPr bwMode="auto">
          <a:xfrm>
            <a:off x="2571750" y="5929313"/>
            <a:ext cx="3775075" cy="523875"/>
          </a:xfrm>
          <a:prstGeom prst="rect">
            <a:avLst/>
          </a:prstGeom>
          <a:noFill/>
          <a:ln w="9525">
            <a:noFill/>
            <a:miter lim="800000"/>
            <a:headEnd/>
            <a:tailEnd/>
          </a:ln>
        </p:spPr>
        <p:txBody>
          <a:bodyPr wrap="none">
            <a:spAutoFit/>
          </a:bodyPr>
          <a:lstStyle/>
          <a:p>
            <a:r>
              <a:rPr lang="zh-CN" altLang="en-US" sz="2800">
                <a:latin typeface="华文行楷" pitchFamily="2" charset="-122"/>
                <a:ea typeface="华文行楷" pitchFamily="2" charset="-122"/>
              </a:rPr>
              <a:t>中国成为半殖民地国家</a:t>
            </a:r>
          </a:p>
        </p:txBody>
      </p:sp>
      <p:sp>
        <p:nvSpPr>
          <p:cNvPr id="6" name="下箭头 5"/>
          <p:cNvSpPr/>
          <p:nvPr/>
        </p:nvSpPr>
        <p:spPr>
          <a:xfrm>
            <a:off x="4071938" y="714375"/>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下箭头 6"/>
          <p:cNvSpPr/>
          <p:nvPr/>
        </p:nvSpPr>
        <p:spPr>
          <a:xfrm>
            <a:off x="4071938" y="2786063"/>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下箭头 7"/>
          <p:cNvSpPr/>
          <p:nvPr/>
        </p:nvSpPr>
        <p:spPr>
          <a:xfrm>
            <a:off x="4071938" y="4786313"/>
            <a:ext cx="484187"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wipe(down)">
                                      <p:cBhvr>
                                        <p:cTn id="4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5" grpId="0" build="p"/>
      <p:bldP spid="6" grpId="0" animBg="1"/>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571875" y="0"/>
            <a:ext cx="1979613" cy="523875"/>
          </a:xfrm>
          <a:prstGeom prst="rect">
            <a:avLst/>
          </a:prstGeom>
          <a:noFill/>
          <a:ln w="9525">
            <a:noFill/>
            <a:miter lim="800000"/>
            <a:headEnd/>
            <a:tailEnd/>
          </a:ln>
        </p:spPr>
        <p:txBody>
          <a:bodyPr wrap="none">
            <a:spAutoFit/>
          </a:bodyPr>
          <a:lstStyle/>
          <a:p>
            <a:r>
              <a:rPr lang="zh-CN" altLang="en-US" sz="2800">
                <a:latin typeface="华文行楷" pitchFamily="2" charset="-122"/>
                <a:ea typeface="华文行楷" pitchFamily="2" charset="-122"/>
              </a:rPr>
              <a:t>不平等条约</a:t>
            </a:r>
          </a:p>
        </p:txBody>
      </p:sp>
      <p:sp>
        <p:nvSpPr>
          <p:cNvPr id="3" name="TextBox 2"/>
          <p:cNvSpPr txBox="1">
            <a:spLocks noChangeArrowheads="1"/>
          </p:cNvSpPr>
          <p:nvPr/>
        </p:nvSpPr>
        <p:spPr bwMode="auto">
          <a:xfrm>
            <a:off x="1643063" y="1285875"/>
            <a:ext cx="6288087" cy="523875"/>
          </a:xfrm>
          <a:prstGeom prst="rect">
            <a:avLst/>
          </a:prstGeom>
          <a:noFill/>
          <a:ln w="9525">
            <a:noFill/>
            <a:miter lim="800000"/>
            <a:headEnd/>
            <a:tailEnd/>
          </a:ln>
        </p:spPr>
        <p:txBody>
          <a:bodyPr wrap="none">
            <a:spAutoFit/>
          </a:bodyPr>
          <a:lstStyle/>
          <a:p>
            <a:r>
              <a:rPr lang="zh-CN" altLang="en-US" sz="2800">
                <a:latin typeface="华文行楷" pitchFamily="2" charset="-122"/>
                <a:ea typeface="华文行楷" pitchFamily="2" charset="-122"/>
              </a:rPr>
              <a:t>中国社会经济被卷入世界资本主义体系</a:t>
            </a:r>
          </a:p>
        </p:txBody>
      </p:sp>
      <p:sp>
        <p:nvSpPr>
          <p:cNvPr id="4" name="TextBox 3"/>
          <p:cNvSpPr txBox="1">
            <a:spLocks noChangeArrowheads="1"/>
          </p:cNvSpPr>
          <p:nvPr/>
        </p:nvSpPr>
        <p:spPr bwMode="auto">
          <a:xfrm>
            <a:off x="285750" y="2571750"/>
            <a:ext cx="8501063" cy="1384300"/>
          </a:xfrm>
          <a:prstGeom prst="rect">
            <a:avLst/>
          </a:prstGeom>
          <a:noFill/>
          <a:ln w="9525">
            <a:noFill/>
            <a:miter lim="800000"/>
            <a:headEnd/>
            <a:tailEnd/>
          </a:ln>
        </p:spPr>
        <p:txBody>
          <a:bodyPr>
            <a:spAutoFit/>
          </a:bodyPr>
          <a:lstStyle/>
          <a:p>
            <a:r>
              <a:rPr lang="zh-CN" altLang="en-US" sz="2800">
                <a:latin typeface="华文行楷" pitchFamily="2" charset="-122"/>
                <a:ea typeface="华文行楷" pitchFamily="2" charset="-122"/>
              </a:rPr>
              <a:t>封建的自然经济逐渐解体，产生了资本主义经济（如官办、官督商办、官商合办、民办的工矿、交通、运输企业）</a:t>
            </a:r>
          </a:p>
        </p:txBody>
      </p:sp>
      <p:sp>
        <p:nvSpPr>
          <p:cNvPr id="6" name="TextBox 5"/>
          <p:cNvSpPr txBox="1">
            <a:spLocks noChangeArrowheads="1"/>
          </p:cNvSpPr>
          <p:nvPr/>
        </p:nvSpPr>
        <p:spPr bwMode="auto">
          <a:xfrm>
            <a:off x="2786063" y="4500563"/>
            <a:ext cx="3416300" cy="523875"/>
          </a:xfrm>
          <a:prstGeom prst="rect">
            <a:avLst/>
          </a:prstGeom>
          <a:noFill/>
          <a:ln w="9525">
            <a:noFill/>
            <a:miter lim="800000"/>
            <a:headEnd/>
            <a:tailEnd/>
          </a:ln>
        </p:spPr>
        <p:txBody>
          <a:bodyPr wrap="none">
            <a:spAutoFit/>
          </a:bodyPr>
          <a:lstStyle/>
          <a:p>
            <a:r>
              <a:rPr lang="zh-CN" altLang="en-US" sz="2800">
                <a:latin typeface="华文行楷" pitchFamily="2" charset="-122"/>
                <a:ea typeface="华文行楷" pitchFamily="2" charset="-122"/>
              </a:rPr>
              <a:t>中国成为半封建国家</a:t>
            </a:r>
          </a:p>
        </p:txBody>
      </p:sp>
      <p:sp>
        <p:nvSpPr>
          <p:cNvPr id="7" name="下箭头 6"/>
          <p:cNvSpPr/>
          <p:nvPr/>
        </p:nvSpPr>
        <p:spPr>
          <a:xfrm>
            <a:off x="4357688" y="428625"/>
            <a:ext cx="285750"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下箭头 7"/>
          <p:cNvSpPr/>
          <p:nvPr/>
        </p:nvSpPr>
        <p:spPr>
          <a:xfrm>
            <a:off x="4357688" y="1785938"/>
            <a:ext cx="285750"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下箭头 9"/>
          <p:cNvSpPr/>
          <p:nvPr/>
        </p:nvSpPr>
        <p:spPr>
          <a:xfrm>
            <a:off x="4357688" y="3429000"/>
            <a:ext cx="285750"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down)">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down)">
                                      <p:cBhvr>
                                        <p:cTn id="4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P spid="4" grpId="0" build="p"/>
      <p:bldP spid="6" grpId="0" build="p"/>
      <p:bldP spid="7"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285776"/>
            <a:ext cx="7776000" cy="1143000"/>
          </a:xfrm>
        </p:spPr>
        <p:txBody>
          <a:bodyPr/>
          <a:lstStyle/>
          <a:p>
            <a:pPr eaLnBrk="1" fontAlgn="auto" hangingPunct="1">
              <a:spcAft>
                <a:spcPts val="0"/>
              </a:spcAft>
              <a:defRPr/>
            </a:pPr>
            <a:r>
              <a:rPr smtClean="0">
                <a:solidFill>
                  <a:schemeClr val="accent4"/>
                </a:solidFill>
              </a:rPr>
              <a:t>近代资本主义经济</a:t>
            </a:r>
            <a:endParaRPr>
              <a:solidFill>
                <a:schemeClr val="accent4"/>
              </a:solidFill>
            </a:endParaRPr>
          </a:p>
        </p:txBody>
      </p:sp>
      <p:sp>
        <p:nvSpPr>
          <p:cNvPr id="44035" name="AutoShape 2" descr="http://img4.imgtn.bdimg.com/it/u=3487191913,369637701&amp;fm=15&amp;gp=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Goudy Old Style" pitchFamily="18" charset="0"/>
            </a:endParaRPr>
          </a:p>
        </p:txBody>
      </p:sp>
      <p:sp>
        <p:nvSpPr>
          <p:cNvPr id="44036" name="AutoShape 4" descr="http://img4.imgtn.bdimg.com/it/u=3487191913,369637701&amp;fm=15&amp;gp=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zh-CN" altLang="en-US">
              <a:latin typeface="Goudy Old Style" pitchFamily="18" charset="0"/>
            </a:endParaRPr>
          </a:p>
        </p:txBody>
      </p:sp>
      <p:pic>
        <p:nvPicPr>
          <p:cNvPr id="44037" name="Picture 5" descr="C:\Users\carlyao\Desktop\u=3487191913,369637701&amp;fm=15&amp;gp=0.jpg"/>
          <p:cNvPicPr>
            <a:picLocks noChangeAspect="1" noChangeArrowheads="1"/>
          </p:cNvPicPr>
          <p:nvPr/>
        </p:nvPicPr>
        <p:blipFill>
          <a:blip r:embed="rId2" cstate="print"/>
          <a:srcRect/>
          <a:stretch>
            <a:fillRect/>
          </a:stretch>
        </p:blipFill>
        <p:spPr bwMode="auto">
          <a:xfrm>
            <a:off x="214313" y="571500"/>
            <a:ext cx="4597400" cy="3429000"/>
          </a:xfrm>
          <a:prstGeom prst="rect">
            <a:avLst/>
          </a:prstGeom>
          <a:noFill/>
          <a:ln w="9525">
            <a:noFill/>
            <a:miter lim="800000"/>
            <a:headEnd/>
            <a:tailEnd/>
          </a:ln>
        </p:spPr>
      </p:pic>
      <p:pic>
        <p:nvPicPr>
          <p:cNvPr id="44038" name="Picture 7" descr="http://s10.sinaimg.cn/mw690/3f6e57e1gx6Dg4lYYf709&amp;690"/>
          <p:cNvPicPr>
            <a:picLocks noChangeAspect="1" noChangeArrowheads="1"/>
          </p:cNvPicPr>
          <p:nvPr/>
        </p:nvPicPr>
        <p:blipFill>
          <a:blip r:embed="rId3" cstate="print"/>
          <a:srcRect/>
          <a:stretch>
            <a:fillRect/>
          </a:stretch>
        </p:blipFill>
        <p:spPr bwMode="auto">
          <a:xfrm>
            <a:off x="4243388" y="3286125"/>
            <a:ext cx="4900612" cy="3571875"/>
          </a:xfrm>
          <a:prstGeom prst="rect">
            <a:avLst/>
          </a:prstGeom>
          <a:noFill/>
          <a:ln w="9525">
            <a:noFill/>
            <a:miter lim="800000"/>
            <a:headEnd/>
            <a:tailEnd/>
          </a:ln>
        </p:spPr>
      </p:pic>
      <p:sp>
        <p:nvSpPr>
          <p:cNvPr id="44039" name="TextBox 7"/>
          <p:cNvSpPr txBox="1">
            <a:spLocks noChangeArrowheads="1"/>
          </p:cNvSpPr>
          <p:nvPr/>
        </p:nvSpPr>
        <p:spPr bwMode="auto">
          <a:xfrm rot="-5400000">
            <a:off x="6116638" y="-330200"/>
            <a:ext cx="554038" cy="3214687"/>
          </a:xfrm>
          <a:prstGeom prst="rect">
            <a:avLst/>
          </a:prstGeom>
          <a:noFill/>
          <a:ln w="9525">
            <a:noFill/>
            <a:miter lim="800000"/>
            <a:headEnd/>
            <a:tailEnd/>
          </a:ln>
        </p:spPr>
        <p:txBody>
          <a:bodyPr vert="eaVert">
            <a:spAutoFit/>
          </a:bodyPr>
          <a:lstStyle/>
          <a:p>
            <a:r>
              <a:rPr lang="zh-CN" altLang="en-US" sz="2400">
                <a:latin typeface="华文行楷" pitchFamily="2" charset="-122"/>
                <a:ea typeface="华文行楷" pitchFamily="2" charset="-122"/>
              </a:rPr>
              <a:t>民办：继昌隆缫丝厂</a:t>
            </a:r>
          </a:p>
        </p:txBody>
      </p:sp>
      <p:sp>
        <p:nvSpPr>
          <p:cNvPr id="44040" name="TextBox 9"/>
          <p:cNvSpPr txBox="1">
            <a:spLocks noChangeArrowheads="1"/>
          </p:cNvSpPr>
          <p:nvPr/>
        </p:nvSpPr>
        <p:spPr bwMode="auto">
          <a:xfrm rot="-5400000">
            <a:off x="2401888" y="4241800"/>
            <a:ext cx="554038" cy="3214687"/>
          </a:xfrm>
          <a:prstGeom prst="rect">
            <a:avLst/>
          </a:prstGeom>
          <a:noFill/>
          <a:ln w="9525">
            <a:noFill/>
            <a:miter lim="800000"/>
            <a:headEnd/>
            <a:tailEnd/>
          </a:ln>
        </p:spPr>
        <p:txBody>
          <a:bodyPr vert="eaVert">
            <a:spAutoFit/>
          </a:bodyPr>
          <a:lstStyle/>
          <a:p>
            <a:r>
              <a:rPr lang="zh-CN" altLang="en-US" sz="2400">
                <a:latin typeface="华文行楷" pitchFamily="2" charset="-122"/>
                <a:ea typeface="华文行楷" pitchFamily="2" charset="-122"/>
              </a:rPr>
              <a:t>官办：上海机器织布局</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0"/>
            <a:ext cx="7776000" cy="1143000"/>
          </a:xfrm>
        </p:spPr>
        <p:txBody>
          <a:bodyPr/>
          <a:lstStyle/>
          <a:p>
            <a:r>
              <a:rPr lang="zh-CN" altLang="en-US" dirty="0" smtClean="0"/>
              <a:t>二、中国近现代史分期</a:t>
            </a:r>
            <a:endParaRPr lang="zh-CN" altLang="en-US" dirty="0"/>
          </a:p>
        </p:txBody>
      </p:sp>
      <p:sp>
        <p:nvSpPr>
          <p:cNvPr id="3" name="TextBox 2"/>
          <p:cNvSpPr txBox="1"/>
          <p:nvPr/>
        </p:nvSpPr>
        <p:spPr>
          <a:xfrm>
            <a:off x="3563888" y="1124744"/>
            <a:ext cx="2339102" cy="523220"/>
          </a:xfrm>
          <a:prstGeom prst="rect">
            <a:avLst/>
          </a:prstGeom>
          <a:noFill/>
        </p:spPr>
        <p:txBody>
          <a:bodyPr wrap="none" rtlCol="0">
            <a:spAutoFit/>
          </a:bodyPr>
          <a:lstStyle/>
          <a:p>
            <a:r>
              <a:rPr lang="zh-CN" altLang="en-US" sz="2800" dirty="0" smtClean="0"/>
              <a:t>中国近现代史</a:t>
            </a:r>
            <a:endParaRPr lang="zh-CN" altLang="en-US" sz="2800" dirty="0"/>
          </a:p>
        </p:txBody>
      </p:sp>
      <p:sp>
        <p:nvSpPr>
          <p:cNvPr id="4" name="右大括号 3"/>
          <p:cNvSpPr/>
          <p:nvPr/>
        </p:nvSpPr>
        <p:spPr>
          <a:xfrm rot="16200000">
            <a:off x="4391980" y="-495436"/>
            <a:ext cx="504056" cy="50405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 name="TextBox 4"/>
          <p:cNvSpPr txBox="1"/>
          <p:nvPr/>
        </p:nvSpPr>
        <p:spPr>
          <a:xfrm>
            <a:off x="1187624" y="2276872"/>
            <a:ext cx="1980029" cy="523220"/>
          </a:xfrm>
          <a:prstGeom prst="rect">
            <a:avLst/>
          </a:prstGeom>
          <a:noFill/>
        </p:spPr>
        <p:txBody>
          <a:bodyPr wrap="none" rtlCol="0">
            <a:spAutoFit/>
          </a:bodyPr>
          <a:lstStyle/>
          <a:p>
            <a:r>
              <a:rPr lang="zh-CN" altLang="en-US" sz="2800" dirty="0" smtClean="0"/>
              <a:t>中国近代史</a:t>
            </a:r>
            <a:endParaRPr lang="zh-CN" altLang="en-US" sz="2800" dirty="0"/>
          </a:p>
        </p:txBody>
      </p:sp>
      <p:sp>
        <p:nvSpPr>
          <p:cNvPr id="6" name="TextBox 5"/>
          <p:cNvSpPr txBox="1"/>
          <p:nvPr/>
        </p:nvSpPr>
        <p:spPr>
          <a:xfrm>
            <a:off x="6228184" y="2276872"/>
            <a:ext cx="1980029" cy="523220"/>
          </a:xfrm>
          <a:prstGeom prst="rect">
            <a:avLst/>
          </a:prstGeom>
          <a:noFill/>
        </p:spPr>
        <p:txBody>
          <a:bodyPr wrap="none" rtlCol="0">
            <a:spAutoFit/>
          </a:bodyPr>
          <a:lstStyle/>
          <a:p>
            <a:r>
              <a:rPr lang="zh-CN" altLang="en-US" sz="2800" dirty="0" smtClean="0"/>
              <a:t>中国现代史</a:t>
            </a:r>
            <a:endParaRPr lang="zh-CN" altLang="en-US" sz="2800" dirty="0"/>
          </a:p>
        </p:txBody>
      </p:sp>
      <p:sp>
        <p:nvSpPr>
          <p:cNvPr id="7" name="TextBox 6"/>
          <p:cNvSpPr txBox="1"/>
          <p:nvPr/>
        </p:nvSpPr>
        <p:spPr>
          <a:xfrm>
            <a:off x="323528" y="2708920"/>
            <a:ext cx="4134465" cy="523220"/>
          </a:xfrm>
          <a:prstGeom prst="rect">
            <a:avLst/>
          </a:prstGeom>
          <a:noFill/>
        </p:spPr>
        <p:txBody>
          <a:bodyPr wrap="none" rtlCol="0">
            <a:spAutoFit/>
          </a:bodyPr>
          <a:lstStyle/>
          <a:p>
            <a:r>
              <a:rPr lang="zh-CN" altLang="en-US" sz="2800" dirty="0" smtClean="0"/>
              <a:t>（半殖民地半封建社会）</a:t>
            </a:r>
            <a:endParaRPr lang="zh-CN" altLang="en-US" sz="2800" dirty="0"/>
          </a:p>
        </p:txBody>
      </p:sp>
      <p:sp>
        <p:nvSpPr>
          <p:cNvPr id="8" name="TextBox 7"/>
          <p:cNvSpPr txBox="1"/>
          <p:nvPr/>
        </p:nvSpPr>
        <p:spPr>
          <a:xfrm>
            <a:off x="5724128" y="2780928"/>
            <a:ext cx="3057247" cy="523220"/>
          </a:xfrm>
          <a:prstGeom prst="rect">
            <a:avLst/>
          </a:prstGeom>
          <a:noFill/>
        </p:spPr>
        <p:txBody>
          <a:bodyPr wrap="none" rtlCol="0">
            <a:spAutoFit/>
          </a:bodyPr>
          <a:lstStyle/>
          <a:p>
            <a:r>
              <a:rPr lang="zh-CN" altLang="en-US" sz="2800" dirty="0" smtClean="0"/>
              <a:t>（社会主义社会）</a:t>
            </a:r>
            <a:endParaRPr lang="zh-CN" altLang="en-US" sz="2800" dirty="0"/>
          </a:p>
        </p:txBody>
      </p:sp>
      <p:sp>
        <p:nvSpPr>
          <p:cNvPr id="9" name="右大括号 8"/>
          <p:cNvSpPr/>
          <p:nvPr/>
        </p:nvSpPr>
        <p:spPr>
          <a:xfrm rot="16200000">
            <a:off x="2123728" y="1772816"/>
            <a:ext cx="576064" cy="34563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TextBox 9"/>
          <p:cNvSpPr txBox="1"/>
          <p:nvPr/>
        </p:nvSpPr>
        <p:spPr>
          <a:xfrm>
            <a:off x="179512" y="3861048"/>
            <a:ext cx="902811" cy="523220"/>
          </a:xfrm>
          <a:prstGeom prst="rect">
            <a:avLst/>
          </a:prstGeom>
          <a:noFill/>
        </p:spPr>
        <p:txBody>
          <a:bodyPr wrap="none" rtlCol="0">
            <a:spAutoFit/>
          </a:bodyPr>
          <a:lstStyle/>
          <a:p>
            <a:r>
              <a:rPr lang="en-US" altLang="zh-CN" sz="2800" dirty="0" smtClean="0">
                <a:latin typeface="+mn-ea"/>
              </a:rPr>
              <a:t>1840</a:t>
            </a:r>
            <a:endParaRPr lang="zh-CN" altLang="en-US" sz="2800" dirty="0">
              <a:latin typeface="+mn-ea"/>
            </a:endParaRPr>
          </a:p>
        </p:txBody>
      </p:sp>
      <p:sp>
        <p:nvSpPr>
          <p:cNvPr id="11" name="TextBox 10"/>
          <p:cNvSpPr txBox="1"/>
          <p:nvPr/>
        </p:nvSpPr>
        <p:spPr>
          <a:xfrm>
            <a:off x="1907704" y="3861048"/>
            <a:ext cx="902811" cy="523220"/>
          </a:xfrm>
          <a:prstGeom prst="rect">
            <a:avLst/>
          </a:prstGeom>
          <a:noFill/>
        </p:spPr>
        <p:txBody>
          <a:bodyPr wrap="none" rtlCol="0">
            <a:spAutoFit/>
          </a:bodyPr>
          <a:lstStyle/>
          <a:p>
            <a:r>
              <a:rPr lang="en-US" altLang="zh-CN" sz="2800" dirty="0" smtClean="0">
                <a:latin typeface="+mn-ea"/>
              </a:rPr>
              <a:t>1919</a:t>
            </a:r>
            <a:endParaRPr lang="zh-CN" altLang="en-US" sz="2800" dirty="0">
              <a:latin typeface="+mn-ea"/>
            </a:endParaRPr>
          </a:p>
        </p:txBody>
      </p:sp>
      <p:sp>
        <p:nvSpPr>
          <p:cNvPr id="12" name="TextBox 11"/>
          <p:cNvSpPr txBox="1"/>
          <p:nvPr/>
        </p:nvSpPr>
        <p:spPr>
          <a:xfrm>
            <a:off x="3851920" y="3861048"/>
            <a:ext cx="902811" cy="523220"/>
          </a:xfrm>
          <a:prstGeom prst="rect">
            <a:avLst/>
          </a:prstGeom>
          <a:noFill/>
        </p:spPr>
        <p:txBody>
          <a:bodyPr wrap="none" rtlCol="0">
            <a:spAutoFit/>
          </a:bodyPr>
          <a:lstStyle/>
          <a:p>
            <a:r>
              <a:rPr lang="en-US" altLang="zh-CN" sz="2800" dirty="0" smtClean="0">
                <a:latin typeface="+mn-ea"/>
              </a:rPr>
              <a:t>1949</a:t>
            </a:r>
            <a:endParaRPr lang="zh-CN" altLang="en-US" sz="2800" dirty="0">
              <a:latin typeface="+mn-ea"/>
            </a:endParaRPr>
          </a:p>
        </p:txBody>
      </p:sp>
      <p:sp>
        <p:nvSpPr>
          <p:cNvPr id="13" name="右大括号 12"/>
          <p:cNvSpPr/>
          <p:nvPr/>
        </p:nvSpPr>
        <p:spPr>
          <a:xfrm rot="16200000">
            <a:off x="6390456" y="1394520"/>
            <a:ext cx="648072" cy="42849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TextBox 13"/>
          <p:cNvSpPr txBox="1"/>
          <p:nvPr/>
        </p:nvSpPr>
        <p:spPr>
          <a:xfrm>
            <a:off x="5796136" y="3861048"/>
            <a:ext cx="902811" cy="523220"/>
          </a:xfrm>
          <a:prstGeom prst="rect">
            <a:avLst/>
          </a:prstGeom>
          <a:noFill/>
        </p:spPr>
        <p:txBody>
          <a:bodyPr wrap="none" rtlCol="0">
            <a:spAutoFit/>
          </a:bodyPr>
          <a:lstStyle/>
          <a:p>
            <a:r>
              <a:rPr lang="en-US" altLang="zh-CN" sz="2800" dirty="0" smtClean="0">
                <a:latin typeface="+mn-ea"/>
              </a:rPr>
              <a:t>1956</a:t>
            </a:r>
            <a:endParaRPr lang="zh-CN" altLang="en-US" sz="2800" dirty="0">
              <a:latin typeface="+mn-ea"/>
            </a:endParaRPr>
          </a:p>
        </p:txBody>
      </p:sp>
      <p:sp>
        <p:nvSpPr>
          <p:cNvPr id="15" name="TextBox 14"/>
          <p:cNvSpPr txBox="1"/>
          <p:nvPr/>
        </p:nvSpPr>
        <p:spPr>
          <a:xfrm>
            <a:off x="8241189" y="3861048"/>
            <a:ext cx="902811" cy="523220"/>
          </a:xfrm>
          <a:prstGeom prst="rect">
            <a:avLst/>
          </a:prstGeom>
          <a:noFill/>
        </p:spPr>
        <p:txBody>
          <a:bodyPr wrap="none" rtlCol="0">
            <a:spAutoFit/>
          </a:bodyPr>
          <a:lstStyle/>
          <a:p>
            <a:r>
              <a:rPr lang="zh-CN" altLang="en-US" sz="2800" dirty="0" smtClean="0"/>
              <a:t>至今</a:t>
            </a:r>
            <a:endParaRPr lang="zh-CN" altLang="en-US" sz="2800" dirty="0"/>
          </a:p>
        </p:txBody>
      </p:sp>
      <p:cxnSp>
        <p:nvCxnSpPr>
          <p:cNvPr id="17" name="直接箭头连接符 16"/>
          <p:cNvCxnSpPr>
            <a:stCxn id="10" idx="3"/>
            <a:endCxn id="11" idx="1"/>
          </p:cNvCxnSpPr>
          <p:nvPr/>
        </p:nvCxnSpPr>
        <p:spPr>
          <a:xfrm>
            <a:off x="1082323" y="4122658"/>
            <a:ext cx="825381"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1" idx="3"/>
            <a:endCxn id="12" idx="1"/>
          </p:cNvCxnSpPr>
          <p:nvPr/>
        </p:nvCxnSpPr>
        <p:spPr>
          <a:xfrm>
            <a:off x="2810515" y="4122658"/>
            <a:ext cx="1041405"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4716016" y="4149080"/>
            <a:ext cx="1185421" cy="2642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4" idx="3"/>
            <a:endCxn id="15" idx="1"/>
          </p:cNvCxnSpPr>
          <p:nvPr/>
        </p:nvCxnSpPr>
        <p:spPr>
          <a:xfrm>
            <a:off x="6698947" y="4122658"/>
            <a:ext cx="1542242"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5" name="右大括号 24"/>
          <p:cNvSpPr/>
          <p:nvPr/>
        </p:nvSpPr>
        <p:spPr>
          <a:xfrm rot="5400000">
            <a:off x="1223628" y="3897052"/>
            <a:ext cx="576064" cy="1800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右大括号 25"/>
          <p:cNvSpPr/>
          <p:nvPr/>
        </p:nvSpPr>
        <p:spPr>
          <a:xfrm rot="5400000">
            <a:off x="3167844" y="3825044"/>
            <a:ext cx="576064" cy="19442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右大括号 26"/>
          <p:cNvSpPr/>
          <p:nvPr/>
        </p:nvSpPr>
        <p:spPr>
          <a:xfrm rot="5400000">
            <a:off x="7200292" y="3609020"/>
            <a:ext cx="648072" cy="24482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右大括号 27"/>
          <p:cNvSpPr/>
          <p:nvPr/>
        </p:nvSpPr>
        <p:spPr>
          <a:xfrm rot="5400000">
            <a:off x="5004048" y="4005064"/>
            <a:ext cx="648072" cy="16561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TextBox 28"/>
          <p:cNvSpPr txBox="1"/>
          <p:nvPr/>
        </p:nvSpPr>
        <p:spPr>
          <a:xfrm>
            <a:off x="0" y="5085184"/>
            <a:ext cx="2339102" cy="461665"/>
          </a:xfrm>
          <a:prstGeom prst="rect">
            <a:avLst/>
          </a:prstGeom>
          <a:noFill/>
        </p:spPr>
        <p:txBody>
          <a:bodyPr wrap="none" rtlCol="0">
            <a:spAutoFit/>
          </a:bodyPr>
          <a:lstStyle/>
          <a:p>
            <a:r>
              <a:rPr lang="zh-CN" altLang="en-US" sz="2400" dirty="0" smtClean="0"/>
              <a:t>旧民主主义革命</a:t>
            </a:r>
            <a:endParaRPr lang="zh-CN" altLang="en-US" sz="2400" dirty="0"/>
          </a:p>
        </p:txBody>
      </p:sp>
      <p:sp>
        <p:nvSpPr>
          <p:cNvPr id="30" name="TextBox 29"/>
          <p:cNvSpPr txBox="1"/>
          <p:nvPr/>
        </p:nvSpPr>
        <p:spPr>
          <a:xfrm>
            <a:off x="2339752" y="5085184"/>
            <a:ext cx="2339102" cy="461665"/>
          </a:xfrm>
          <a:prstGeom prst="rect">
            <a:avLst/>
          </a:prstGeom>
          <a:noFill/>
        </p:spPr>
        <p:txBody>
          <a:bodyPr wrap="none" rtlCol="0">
            <a:spAutoFit/>
          </a:bodyPr>
          <a:lstStyle/>
          <a:p>
            <a:r>
              <a:rPr lang="zh-CN" altLang="en-US" sz="2400" dirty="0" smtClean="0"/>
              <a:t>新民主主义革命</a:t>
            </a:r>
            <a:endParaRPr lang="zh-CN" altLang="en-US" sz="2400" dirty="0"/>
          </a:p>
        </p:txBody>
      </p:sp>
      <p:sp>
        <p:nvSpPr>
          <p:cNvPr id="31" name="TextBox 30"/>
          <p:cNvSpPr txBox="1"/>
          <p:nvPr/>
        </p:nvSpPr>
        <p:spPr>
          <a:xfrm>
            <a:off x="4644008" y="5085184"/>
            <a:ext cx="2031325" cy="461665"/>
          </a:xfrm>
          <a:prstGeom prst="rect">
            <a:avLst/>
          </a:prstGeom>
          <a:noFill/>
        </p:spPr>
        <p:txBody>
          <a:bodyPr wrap="none" rtlCol="0">
            <a:spAutoFit/>
          </a:bodyPr>
          <a:lstStyle/>
          <a:p>
            <a:r>
              <a:rPr lang="zh-CN" altLang="en-US" sz="2400" dirty="0" smtClean="0"/>
              <a:t>社会主义改造</a:t>
            </a:r>
            <a:endParaRPr lang="zh-CN" altLang="en-US" sz="2400" dirty="0"/>
          </a:p>
        </p:txBody>
      </p:sp>
      <p:sp>
        <p:nvSpPr>
          <p:cNvPr id="32" name="TextBox 31"/>
          <p:cNvSpPr txBox="1"/>
          <p:nvPr/>
        </p:nvSpPr>
        <p:spPr>
          <a:xfrm>
            <a:off x="6660232" y="5157192"/>
            <a:ext cx="2492990" cy="400110"/>
          </a:xfrm>
          <a:prstGeom prst="rect">
            <a:avLst/>
          </a:prstGeom>
          <a:noFill/>
        </p:spPr>
        <p:txBody>
          <a:bodyPr wrap="none" rtlCol="0">
            <a:spAutoFit/>
          </a:bodyPr>
          <a:lstStyle/>
          <a:p>
            <a:r>
              <a:rPr lang="zh-CN" altLang="en-US" sz="2000" dirty="0" smtClean="0"/>
              <a:t>社会主义建设与改革</a:t>
            </a:r>
            <a:endParaRPr lang="zh-CN" altLang="en-US" sz="2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pPr eaLnBrk="1" fontAlgn="auto" hangingPunct="1">
              <a:spcAft>
                <a:spcPts val="0"/>
              </a:spcAft>
              <a:defRPr/>
            </a:pPr>
            <a:r>
              <a:rPr dirty="0" smtClean="0">
                <a:solidFill>
                  <a:schemeClr val="accent4"/>
                </a:solidFill>
              </a:rPr>
              <a:t>（三）</a:t>
            </a:r>
            <a:r>
              <a:rPr b="1" dirty="0" smtClean="0">
                <a:solidFill>
                  <a:schemeClr val="tx1"/>
                </a:solidFill>
                <a:latin typeface="华文新魏" pitchFamily="2" charset="-122"/>
                <a:ea typeface="华文新魏" pitchFamily="2" charset="-122"/>
              </a:rPr>
              <a:t>半殖民地半封建社会的基本特征</a:t>
            </a:r>
            <a:endParaRPr dirty="0">
              <a:solidFill>
                <a:schemeClr val="accent4"/>
              </a:solidFill>
              <a:latin typeface="华文新魏" pitchFamily="2" charset="-122"/>
              <a:ea typeface="华文新魏" pitchFamily="2" charset="-122"/>
            </a:endParaRPr>
          </a:p>
        </p:txBody>
      </p:sp>
      <p:sp>
        <p:nvSpPr>
          <p:cNvPr id="3" name="内容占位符 2"/>
          <p:cNvSpPr>
            <a:spLocks noGrp="1"/>
          </p:cNvSpPr>
          <p:nvPr>
            <p:ph idx="1"/>
          </p:nvPr>
        </p:nvSpPr>
        <p:spPr/>
        <p:txBody>
          <a:bodyPr/>
          <a:lstStyle/>
          <a:p>
            <a:pPr eaLnBrk="1" hangingPunct="1"/>
            <a:r>
              <a:rPr lang="zh-CN" altLang="en-US" sz="2800" smtClean="0">
                <a:latin typeface="华文楷体" pitchFamily="2" charset="-122"/>
                <a:ea typeface="华文楷体" pitchFamily="2" charset="-122"/>
              </a:rPr>
              <a:t>第一，帝国主义侵略势力不但逐步操纵了中国的财政和经济命脉，而且逐步控制了中国的政治，日益成为支配中国的决定性力量。</a:t>
            </a:r>
            <a:endParaRPr lang="en-US" altLang="zh-CN" sz="2800" smtClean="0">
              <a:solidFill>
                <a:schemeClr val="hlink"/>
              </a:solidFill>
              <a:latin typeface="华文楷体" pitchFamily="2" charset="-122"/>
              <a:ea typeface="华文楷体" pitchFamily="2" charset="-122"/>
            </a:endParaRPr>
          </a:p>
          <a:p>
            <a:pPr eaLnBrk="1" hangingPunct="1"/>
            <a:r>
              <a:rPr lang="zh-CN" altLang="en-US" sz="2800" smtClean="0">
                <a:latin typeface="华文楷体" pitchFamily="2" charset="-122"/>
                <a:ea typeface="华文楷体" pitchFamily="2" charset="-122"/>
              </a:rPr>
              <a:t>第二，中国的封建势力日益衰败并同外国侵略势力相勾结，成为帝国主义压迫、奴役中国人民的社会基础和统治支柱。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pPr eaLnBrk="1" fontAlgn="auto" hangingPunct="1">
              <a:spcAft>
                <a:spcPts val="0"/>
              </a:spcAft>
              <a:defRPr/>
            </a:pPr>
            <a:r>
              <a:rPr dirty="0" smtClean="0">
                <a:solidFill>
                  <a:schemeClr val="accent4"/>
                </a:solidFill>
              </a:rPr>
              <a:t>（三）</a:t>
            </a:r>
            <a:r>
              <a:rPr b="1" dirty="0" smtClean="0">
                <a:solidFill>
                  <a:schemeClr val="tx1"/>
                </a:solidFill>
                <a:latin typeface="华文新魏" pitchFamily="2" charset="-122"/>
                <a:ea typeface="华文新魏" pitchFamily="2" charset="-122"/>
              </a:rPr>
              <a:t>半殖民地半封建社会的基本特征</a:t>
            </a:r>
            <a:endParaRPr dirty="0">
              <a:solidFill>
                <a:schemeClr val="accent4"/>
              </a:solidFill>
              <a:latin typeface="华文新魏" pitchFamily="2" charset="-122"/>
              <a:ea typeface="华文新魏" pitchFamily="2" charset="-122"/>
            </a:endParaRPr>
          </a:p>
        </p:txBody>
      </p:sp>
      <p:sp>
        <p:nvSpPr>
          <p:cNvPr id="3" name="内容占位符 2"/>
          <p:cNvSpPr>
            <a:spLocks noGrp="1"/>
          </p:cNvSpPr>
          <p:nvPr>
            <p:ph idx="1"/>
          </p:nvPr>
        </p:nvSpPr>
        <p:spPr/>
        <p:txBody>
          <a:bodyPr/>
          <a:lstStyle/>
          <a:p>
            <a:pPr eaLnBrk="1" hangingPunct="1"/>
            <a:r>
              <a:rPr lang="zh-CN" altLang="en-US" sz="2800" smtClean="0">
                <a:latin typeface="华文楷体" pitchFamily="2" charset="-122"/>
                <a:ea typeface="华文楷体" pitchFamily="2" charset="-122"/>
              </a:rPr>
              <a:t>第三，中国自然经济的基础虽然遭到破坏，但是封建剥削制度的根基即封建地主的土地所有制依然在广大地区内保持着。</a:t>
            </a:r>
            <a:endParaRPr lang="en-US" altLang="zh-CN" sz="2800" smtClean="0">
              <a:solidFill>
                <a:schemeClr val="hlink"/>
              </a:solidFill>
              <a:latin typeface="华文楷体" pitchFamily="2" charset="-122"/>
              <a:ea typeface="华文楷体" pitchFamily="2" charset="-122"/>
            </a:endParaRPr>
          </a:p>
          <a:p>
            <a:pPr eaLnBrk="1" hangingPunct="1"/>
            <a:r>
              <a:rPr lang="zh-CN" altLang="en-US" sz="2800" smtClean="0">
                <a:latin typeface="华文楷体" pitchFamily="2" charset="-122"/>
                <a:ea typeface="华文楷体" pitchFamily="2" charset="-122"/>
              </a:rPr>
              <a:t>第四，中国新兴的民族资本主义经济虽然已经产生，并在政治、文化生活中起了一定的作用，但是在帝国主义和封建主义的压迫下，它的发展很缓慢，力量很软弱，而且它的大部分与帝国主义和本国封建主义都有或多或少的联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74638"/>
            <a:ext cx="9144000" cy="1143000"/>
          </a:xfrm>
        </p:spPr>
        <p:txBody>
          <a:bodyPr>
            <a:normAutofit fontScale="90000"/>
          </a:bodyPr>
          <a:lstStyle/>
          <a:p>
            <a:pPr eaLnBrk="1" fontAlgn="auto" hangingPunct="1">
              <a:spcAft>
                <a:spcPts val="0"/>
              </a:spcAft>
              <a:defRPr/>
            </a:pPr>
            <a:r>
              <a:rPr dirty="0" smtClean="0">
                <a:solidFill>
                  <a:schemeClr val="accent4"/>
                </a:solidFill>
              </a:rPr>
              <a:t>（三）</a:t>
            </a:r>
            <a:r>
              <a:rPr b="1" dirty="0" smtClean="0">
                <a:solidFill>
                  <a:schemeClr val="tx1"/>
                </a:solidFill>
                <a:latin typeface="华文新魏" pitchFamily="2" charset="-122"/>
                <a:ea typeface="华文新魏" pitchFamily="2" charset="-122"/>
              </a:rPr>
              <a:t>半殖民地半封建社会的基本特征</a:t>
            </a:r>
            <a:endParaRPr dirty="0">
              <a:solidFill>
                <a:schemeClr val="accent4"/>
              </a:solidFill>
              <a:latin typeface="华文新魏" pitchFamily="2" charset="-122"/>
              <a:ea typeface="华文新魏" pitchFamily="2" charset="-122"/>
            </a:endParaRPr>
          </a:p>
        </p:txBody>
      </p:sp>
      <p:sp>
        <p:nvSpPr>
          <p:cNvPr id="3" name="内容占位符 2"/>
          <p:cNvSpPr>
            <a:spLocks noGrp="1"/>
          </p:cNvSpPr>
          <p:nvPr>
            <p:ph idx="1"/>
          </p:nvPr>
        </p:nvSpPr>
        <p:spPr>
          <a:xfrm>
            <a:off x="214313" y="1214438"/>
            <a:ext cx="8715375" cy="5643562"/>
          </a:xfrm>
        </p:spPr>
        <p:txBody>
          <a:bodyPr/>
          <a:lstStyle/>
          <a:p>
            <a:pPr eaLnBrk="1" hangingPunct="1"/>
            <a:r>
              <a:rPr lang="zh-CN" altLang="en-US" sz="2800" smtClean="0">
                <a:latin typeface="华文楷体" pitchFamily="2" charset="-122"/>
                <a:ea typeface="华文楷体" pitchFamily="2" charset="-122"/>
              </a:rPr>
              <a:t>第五，由于近代中国处于帝国主义列强的争夺和间接统治之下，加上中国地域广大，以及在地方性的农业经济的基础上形成的地方割据势力的存在，近代中国各地区经济、政治和文化的发展是极不平衡的。后来，帝国主义国家还分别支持不同的政治势力以分裂中国，使中国处于不统一状态。</a:t>
            </a:r>
            <a:endParaRPr lang="en-US" altLang="zh-CN" sz="2800" smtClean="0">
              <a:solidFill>
                <a:schemeClr val="hlink"/>
              </a:solidFill>
              <a:latin typeface="华文楷体" pitchFamily="2" charset="-122"/>
              <a:ea typeface="华文楷体" pitchFamily="2" charset="-122"/>
            </a:endParaRPr>
          </a:p>
          <a:p>
            <a:pPr eaLnBrk="1" hangingPunct="1"/>
            <a:r>
              <a:rPr lang="zh-CN" altLang="en-US" sz="2800" smtClean="0">
                <a:latin typeface="华文楷体" pitchFamily="2" charset="-122"/>
                <a:ea typeface="华文楷体" pitchFamily="2" charset="-122"/>
              </a:rPr>
              <a:t>第六，在帝国主义和封建主义的双重压迫下</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后来还加上官僚资本主义</a:t>
            </a:r>
            <a:r>
              <a:rPr lang="en-US" altLang="zh-CN" sz="2800" smtClean="0">
                <a:latin typeface="华文楷体" pitchFamily="2" charset="-122"/>
                <a:ea typeface="华文楷体" pitchFamily="2" charset="-122"/>
              </a:rPr>
              <a:t>)</a:t>
            </a:r>
            <a:r>
              <a:rPr lang="zh-CN" altLang="en-US" sz="2800" smtClean="0">
                <a:latin typeface="华文楷体" pitchFamily="2" charset="-122"/>
                <a:ea typeface="华文楷体" pitchFamily="2" charset="-122"/>
              </a:rPr>
              <a:t>，中国的广大人民尤其是农民日益贫困化以至大批地破产，过着饥寒交迫和毫无政治权利的生活。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42910" y="2143116"/>
            <a:ext cx="7776000" cy="1143000"/>
          </a:xfrm>
        </p:spPr>
        <p:txBody>
          <a:bodyPr>
            <a:normAutofit fontScale="90000"/>
          </a:bodyPr>
          <a:lstStyle/>
          <a:p>
            <a:pPr eaLnBrk="1" fontAlgn="auto" hangingPunct="1">
              <a:spcAft>
                <a:spcPts val="0"/>
              </a:spcAft>
              <a:defRPr/>
            </a:pPr>
            <a:r>
              <a:rPr smtClean="0">
                <a:solidFill>
                  <a:schemeClr val="accent4"/>
                </a:solidFill>
              </a:rPr>
              <a:t>三、近代中国社会的主要矛盾及面临的历史任务</a:t>
            </a:r>
            <a:endParaRPr>
              <a:solidFill>
                <a:schemeClr val="accent4"/>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dirty="0" smtClean="0">
                <a:solidFill>
                  <a:schemeClr val="accent4"/>
                </a:solidFill>
              </a:rPr>
              <a:t>（一）主要矛盾</a:t>
            </a:r>
            <a:endParaRPr dirty="0">
              <a:solidFill>
                <a:schemeClr val="accent4"/>
              </a:solidFill>
            </a:endParaRPr>
          </a:p>
        </p:txBody>
      </p:sp>
      <p:sp>
        <p:nvSpPr>
          <p:cNvPr id="3" name="内容占位符 2"/>
          <p:cNvSpPr>
            <a:spLocks noGrp="1"/>
          </p:cNvSpPr>
          <p:nvPr>
            <p:ph idx="1"/>
          </p:nvPr>
        </p:nvSpPr>
        <p:spPr/>
        <p:txBody>
          <a:bodyPr rtlCol="0">
            <a:normAutofit/>
          </a:bodyPr>
          <a:lstStyle/>
          <a:p>
            <a:pPr eaLnBrk="1" fontAlgn="auto" hangingPunct="1">
              <a:spcAft>
                <a:spcPts val="0"/>
              </a:spcAft>
              <a:buFont typeface="Wingdings 2" pitchFamily="18" charset="2"/>
              <a:buNone/>
              <a:defRPr/>
            </a:pPr>
            <a:endParaRPr lang="en-US" altLang="zh-CN" dirty="0" smtClean="0">
              <a:latin typeface="楷体" pitchFamily="49" charset="-122"/>
              <a:ea typeface="楷体" pitchFamily="49" charset="-122"/>
            </a:endParaRPr>
          </a:p>
          <a:p>
            <a:pPr marL="514350" indent="-514350" eaLnBrk="1" fontAlgn="auto" hangingPunct="1">
              <a:spcAft>
                <a:spcPts val="0"/>
              </a:spcAft>
              <a:buFont typeface="Wingdings 2"/>
              <a:buNone/>
              <a:defRPr/>
            </a:pPr>
            <a:r>
              <a:rPr lang="en-US" altLang="zh-CN" dirty="0" smtClean="0">
                <a:latin typeface="楷体" pitchFamily="49" charset="-122"/>
                <a:ea typeface="楷体" pitchFamily="49" charset="-122"/>
              </a:rPr>
              <a:t>1. </a:t>
            </a:r>
            <a:r>
              <a:rPr lang="zh-CN" altLang="en-US" dirty="0" smtClean="0">
                <a:latin typeface="楷体" pitchFamily="49" charset="-122"/>
                <a:ea typeface="楷体" pitchFamily="49" charset="-122"/>
              </a:rPr>
              <a:t>民族矛盾：帝国主义与中华民族的矛盾</a:t>
            </a:r>
            <a:endParaRPr lang="en-US" altLang="zh-CN" dirty="0" smtClean="0">
              <a:latin typeface="楷体" pitchFamily="49" charset="-122"/>
              <a:ea typeface="楷体" pitchFamily="49" charset="-122"/>
            </a:endParaRPr>
          </a:p>
          <a:p>
            <a:pPr marL="514350" indent="-514350" eaLnBrk="1" fontAlgn="auto" hangingPunct="1">
              <a:spcAft>
                <a:spcPts val="0"/>
              </a:spcAft>
              <a:buFont typeface="Wingdings 2"/>
              <a:buNone/>
              <a:defRPr/>
            </a:pPr>
            <a:endParaRPr lang="en-US" altLang="zh-CN" dirty="0" smtClean="0">
              <a:latin typeface="楷体" pitchFamily="49" charset="-122"/>
              <a:ea typeface="楷体" pitchFamily="49" charset="-122"/>
            </a:endParaRPr>
          </a:p>
          <a:p>
            <a:pPr eaLnBrk="1" fontAlgn="auto" hangingPunct="1">
              <a:spcAft>
                <a:spcPts val="0"/>
              </a:spcAft>
              <a:buFont typeface="Wingdings 2"/>
              <a:buNone/>
              <a:defRPr/>
            </a:pPr>
            <a:r>
              <a:rPr lang="en-US" altLang="zh-CN" dirty="0" smtClean="0">
                <a:latin typeface="楷体" pitchFamily="49" charset="-122"/>
                <a:ea typeface="楷体" pitchFamily="49" charset="-122"/>
              </a:rPr>
              <a:t>2. </a:t>
            </a:r>
            <a:r>
              <a:rPr lang="zh-CN" altLang="en-US" dirty="0" smtClean="0">
                <a:latin typeface="楷体" pitchFamily="49" charset="-122"/>
                <a:ea typeface="楷体" pitchFamily="49" charset="-122"/>
              </a:rPr>
              <a:t>阶级矛盾：封建主义与人民大众的矛盾</a:t>
            </a:r>
            <a:endParaRPr lang="en-US" altLang="zh-CN" dirty="0" smtClean="0">
              <a:latin typeface="楷体" pitchFamily="49" charset="-122"/>
              <a:ea typeface="楷体" pitchFamily="49" charset="-122"/>
            </a:endParaRPr>
          </a:p>
          <a:p>
            <a:pPr eaLnBrk="1" fontAlgn="auto" hangingPunct="1">
              <a:spcAft>
                <a:spcPts val="0"/>
              </a:spcAft>
              <a:buFont typeface="Wingdings 2"/>
              <a:buNone/>
              <a:defRPr/>
            </a:pPr>
            <a:endParaRPr lang="en-US" altLang="zh-CN" dirty="0" smtClean="0">
              <a:latin typeface="楷体" pitchFamily="49" charset="-122"/>
              <a:ea typeface="楷体" pitchFamily="49" charset="-122"/>
            </a:endParaRPr>
          </a:p>
          <a:p>
            <a:pPr eaLnBrk="1" fontAlgn="auto" hangingPunct="1">
              <a:spcAft>
                <a:spcPts val="0"/>
              </a:spcAft>
              <a:buFont typeface="Wingdings 2"/>
              <a:buNone/>
              <a:defRPr/>
            </a:pPr>
            <a:endParaRPr lang="en-US" altLang="zh-CN" dirty="0" smtClean="0"/>
          </a:p>
          <a:p>
            <a:pPr eaLnBrk="1" fontAlgn="auto" hangingPunct="1">
              <a:spcAft>
                <a:spcPts val="0"/>
              </a:spcAft>
              <a:buFont typeface="Wingdings 2"/>
              <a:buNone/>
              <a:defRPr/>
            </a:pPr>
            <a:endParaRPr lang="en-US" altLang="zh-CN" dirty="0" smtClean="0"/>
          </a:p>
          <a:p>
            <a:pPr eaLnBrk="1" fontAlgn="auto" hangingPunct="1">
              <a:spcAft>
                <a:spcPts val="0"/>
              </a:spcAft>
              <a:buFont typeface="Wingdings 2"/>
              <a:buNone/>
              <a:defRPr/>
            </a:pPr>
            <a:endParaRPr lang="en-US" altLang="zh-CN" dirty="0" smtClean="0"/>
          </a:p>
          <a:p>
            <a:pPr eaLnBrk="1" fontAlgn="auto" hangingPunct="1">
              <a:spcAft>
                <a:spcPts val="0"/>
              </a:spcAft>
              <a:buFont typeface="Wingdings 2"/>
              <a:buNone/>
              <a:defRPr/>
            </a:pP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776000" cy="1143000"/>
          </a:xfrm>
        </p:spPr>
        <p:txBody>
          <a:bodyPr/>
          <a:lstStyle/>
          <a:p>
            <a:pPr eaLnBrk="1" fontAlgn="auto" hangingPunct="1">
              <a:spcAft>
                <a:spcPts val="0"/>
              </a:spcAft>
              <a:defRPr/>
            </a:pPr>
            <a:r>
              <a:rPr dirty="0" smtClean="0">
                <a:solidFill>
                  <a:schemeClr val="accent4"/>
                </a:solidFill>
              </a:rPr>
              <a:t>（二）历史任务</a:t>
            </a:r>
            <a:endParaRPr dirty="0">
              <a:solidFill>
                <a:schemeClr val="accent4"/>
              </a:solidFill>
            </a:endParaRPr>
          </a:p>
        </p:txBody>
      </p:sp>
      <p:sp>
        <p:nvSpPr>
          <p:cNvPr id="50179" name="内容占位符 2"/>
          <p:cNvSpPr>
            <a:spLocks noGrp="1"/>
          </p:cNvSpPr>
          <p:nvPr>
            <p:ph idx="1"/>
          </p:nvPr>
        </p:nvSpPr>
        <p:spPr/>
        <p:txBody>
          <a:bodyPr/>
          <a:lstStyle/>
          <a:p>
            <a:pPr eaLnBrk="1" hangingPunct="1"/>
            <a:endParaRPr lang="en-US" altLang="zh-CN" smtClean="0">
              <a:latin typeface="华文楷体" pitchFamily="2" charset="-122"/>
              <a:ea typeface="华文楷体" pitchFamily="2" charset="-122"/>
            </a:endParaRPr>
          </a:p>
          <a:p>
            <a:pPr eaLnBrk="1" hangingPunct="1"/>
            <a:r>
              <a:rPr lang="zh-CN" altLang="en-US" smtClean="0">
                <a:latin typeface="华文楷体" pitchFamily="2" charset="-122"/>
                <a:ea typeface="华文楷体" pitchFamily="2" charset="-122"/>
              </a:rPr>
              <a:t>第一，求得民族独立和人民解放</a:t>
            </a:r>
            <a:endParaRPr lang="en-US" altLang="zh-CN" smtClean="0">
              <a:latin typeface="华文楷体" pitchFamily="2" charset="-122"/>
              <a:ea typeface="华文楷体" pitchFamily="2" charset="-122"/>
            </a:endParaRPr>
          </a:p>
          <a:p>
            <a:pPr eaLnBrk="1" hangingPunct="1"/>
            <a:endParaRPr lang="en-US" altLang="zh-CN" smtClean="0">
              <a:latin typeface="华文楷体" pitchFamily="2" charset="-122"/>
              <a:ea typeface="华文楷体" pitchFamily="2" charset="-122"/>
            </a:endParaRPr>
          </a:p>
          <a:p>
            <a:pPr eaLnBrk="1" hangingPunct="1"/>
            <a:r>
              <a:rPr lang="zh-CN" altLang="en-US" smtClean="0">
                <a:latin typeface="华文楷体" pitchFamily="2" charset="-122"/>
                <a:ea typeface="华文楷体" pitchFamily="2" charset="-122"/>
              </a:rPr>
              <a:t>第二，实现国家繁荣富强和人民的共同富裕。</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左大括号 3"/>
          <p:cNvSpPr/>
          <p:nvPr/>
        </p:nvSpPr>
        <p:spPr>
          <a:xfrm>
            <a:off x="2500313" y="357188"/>
            <a:ext cx="142875" cy="1071562"/>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5" name="左大括号 4"/>
          <p:cNvSpPr/>
          <p:nvPr/>
        </p:nvSpPr>
        <p:spPr>
          <a:xfrm>
            <a:off x="2928938" y="2786063"/>
            <a:ext cx="142875" cy="1500187"/>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6" name="左大括号 5"/>
          <p:cNvSpPr/>
          <p:nvPr/>
        </p:nvSpPr>
        <p:spPr>
          <a:xfrm>
            <a:off x="2928938" y="5357813"/>
            <a:ext cx="71437" cy="120015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zh-CN" altLang="en-US"/>
          </a:p>
        </p:txBody>
      </p:sp>
      <p:sp>
        <p:nvSpPr>
          <p:cNvPr id="51205" name="TextBox 6"/>
          <p:cNvSpPr txBox="1">
            <a:spLocks noChangeArrowheads="1"/>
          </p:cNvSpPr>
          <p:nvPr/>
        </p:nvSpPr>
        <p:spPr bwMode="auto">
          <a:xfrm>
            <a:off x="214313" y="500063"/>
            <a:ext cx="2500312" cy="954087"/>
          </a:xfrm>
          <a:prstGeom prst="rect">
            <a:avLst/>
          </a:prstGeom>
          <a:noFill/>
          <a:ln w="9525">
            <a:noFill/>
            <a:miter lim="800000"/>
            <a:headEnd/>
            <a:tailEnd/>
          </a:ln>
        </p:spPr>
        <p:txBody>
          <a:bodyPr>
            <a:spAutoFit/>
          </a:bodyPr>
          <a:lstStyle/>
          <a:p>
            <a:r>
              <a:rPr lang="zh-CN" altLang="en-US" sz="2800">
                <a:latin typeface="Goudy Old Style" pitchFamily="18" charset="0"/>
              </a:rPr>
              <a:t>鸦片战争前的中国与世界</a:t>
            </a:r>
          </a:p>
        </p:txBody>
      </p:sp>
      <p:sp>
        <p:nvSpPr>
          <p:cNvPr id="51206" name="TextBox 7"/>
          <p:cNvSpPr txBox="1">
            <a:spLocks noChangeArrowheads="1"/>
          </p:cNvSpPr>
          <p:nvPr/>
        </p:nvSpPr>
        <p:spPr bwMode="auto">
          <a:xfrm>
            <a:off x="2786063" y="214313"/>
            <a:ext cx="2492375" cy="369887"/>
          </a:xfrm>
          <a:prstGeom prst="rect">
            <a:avLst/>
          </a:prstGeom>
          <a:noFill/>
          <a:ln w="9525">
            <a:noFill/>
            <a:miter lim="800000"/>
            <a:headEnd/>
            <a:tailEnd/>
          </a:ln>
        </p:spPr>
        <p:txBody>
          <a:bodyPr wrap="none">
            <a:spAutoFit/>
          </a:bodyPr>
          <a:lstStyle/>
          <a:p>
            <a:r>
              <a:rPr lang="zh-CN" altLang="en-US">
                <a:latin typeface="华文楷体" pitchFamily="2" charset="-122"/>
                <a:ea typeface="华文楷体" pitchFamily="2" charset="-122"/>
              </a:rPr>
              <a:t>中国：从辉煌走向衰落</a:t>
            </a:r>
          </a:p>
        </p:txBody>
      </p:sp>
      <p:sp>
        <p:nvSpPr>
          <p:cNvPr id="51207" name="TextBox 8"/>
          <p:cNvSpPr txBox="1">
            <a:spLocks noChangeArrowheads="1"/>
          </p:cNvSpPr>
          <p:nvPr/>
        </p:nvSpPr>
        <p:spPr bwMode="auto">
          <a:xfrm>
            <a:off x="2714625" y="1285875"/>
            <a:ext cx="4108450" cy="369888"/>
          </a:xfrm>
          <a:prstGeom prst="rect">
            <a:avLst/>
          </a:prstGeom>
          <a:noFill/>
          <a:ln w="9525">
            <a:noFill/>
            <a:miter lim="800000"/>
            <a:headEnd/>
            <a:tailEnd/>
          </a:ln>
        </p:spPr>
        <p:txBody>
          <a:bodyPr wrap="none">
            <a:spAutoFit/>
          </a:bodyPr>
          <a:lstStyle/>
          <a:p>
            <a:r>
              <a:rPr lang="zh-CN" altLang="en-US">
                <a:latin typeface="华文楷体" pitchFamily="2" charset="-122"/>
                <a:ea typeface="华文楷体" pitchFamily="2" charset="-122"/>
              </a:rPr>
              <a:t>西方：从落后走向崛起</a:t>
            </a:r>
            <a:r>
              <a:rPr lang="zh-CN" altLang="en-US">
                <a:latin typeface="宋体" charset="-122"/>
              </a:rPr>
              <a:t>→</a:t>
            </a:r>
            <a:r>
              <a:rPr lang="zh-CN" altLang="en-US">
                <a:latin typeface="华文楷体" pitchFamily="2" charset="-122"/>
                <a:ea typeface="华文楷体" pitchFamily="2" charset="-122"/>
              </a:rPr>
              <a:t>资本主义扩张</a:t>
            </a:r>
          </a:p>
        </p:txBody>
      </p:sp>
      <p:sp>
        <p:nvSpPr>
          <p:cNvPr id="51208" name="TextBox 16"/>
          <p:cNvSpPr txBox="1">
            <a:spLocks noChangeArrowheads="1"/>
          </p:cNvSpPr>
          <p:nvPr/>
        </p:nvSpPr>
        <p:spPr bwMode="auto">
          <a:xfrm rot="-240508">
            <a:off x="7385050" y="377825"/>
            <a:ext cx="615950" cy="809625"/>
          </a:xfrm>
          <a:prstGeom prst="rect">
            <a:avLst/>
          </a:prstGeom>
          <a:noFill/>
          <a:ln w="9525">
            <a:noFill/>
            <a:miter lim="800000"/>
            <a:headEnd/>
            <a:tailEnd/>
          </a:ln>
        </p:spPr>
        <p:txBody>
          <a:bodyPr vert="eaVert" wrap="none">
            <a:spAutoFit/>
          </a:bodyPr>
          <a:lstStyle/>
          <a:p>
            <a:r>
              <a:rPr lang="zh-CN" altLang="en-US" sz="2800">
                <a:latin typeface="Goudy Old Style" pitchFamily="18" charset="0"/>
              </a:rPr>
              <a:t>侵略</a:t>
            </a:r>
          </a:p>
        </p:txBody>
      </p:sp>
      <p:sp>
        <p:nvSpPr>
          <p:cNvPr id="18" name="下箭头 17"/>
          <p:cNvSpPr/>
          <p:nvPr/>
        </p:nvSpPr>
        <p:spPr>
          <a:xfrm>
            <a:off x="1500188" y="1643063"/>
            <a:ext cx="1428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1210" name="TextBox 18"/>
          <p:cNvSpPr txBox="1">
            <a:spLocks noChangeArrowheads="1"/>
          </p:cNvSpPr>
          <p:nvPr/>
        </p:nvSpPr>
        <p:spPr bwMode="auto">
          <a:xfrm>
            <a:off x="0" y="2786063"/>
            <a:ext cx="2857500" cy="1384300"/>
          </a:xfrm>
          <a:prstGeom prst="rect">
            <a:avLst/>
          </a:prstGeom>
          <a:noFill/>
          <a:ln w="9525">
            <a:noFill/>
            <a:miter lim="800000"/>
            <a:headEnd/>
            <a:tailEnd/>
          </a:ln>
        </p:spPr>
        <p:txBody>
          <a:bodyPr>
            <a:spAutoFit/>
          </a:bodyPr>
          <a:lstStyle/>
          <a:p>
            <a:r>
              <a:rPr lang="zh-CN" altLang="en-US" sz="2800">
                <a:latin typeface="Goudy Old Style" pitchFamily="18" charset="0"/>
              </a:rPr>
              <a:t>外国入侵与近代中国社会的半殖民地半封建性质</a:t>
            </a:r>
          </a:p>
        </p:txBody>
      </p:sp>
      <p:sp>
        <p:nvSpPr>
          <p:cNvPr id="51211" name="TextBox 19"/>
          <p:cNvSpPr txBox="1">
            <a:spLocks noChangeArrowheads="1"/>
          </p:cNvSpPr>
          <p:nvPr/>
        </p:nvSpPr>
        <p:spPr bwMode="auto">
          <a:xfrm>
            <a:off x="3214688" y="2500313"/>
            <a:ext cx="3571875" cy="2103437"/>
          </a:xfrm>
          <a:prstGeom prst="rect">
            <a:avLst/>
          </a:prstGeom>
          <a:noFill/>
          <a:ln w="9525">
            <a:noFill/>
            <a:miter lim="800000"/>
            <a:headEnd/>
            <a:tailEnd/>
          </a:ln>
        </p:spPr>
        <p:txBody>
          <a:bodyPr>
            <a:spAutoFit/>
          </a:bodyPr>
          <a:lstStyle/>
          <a:p>
            <a:r>
              <a:rPr lang="zh-CN" altLang="en-US">
                <a:latin typeface="华文楷体" pitchFamily="2" charset="-122"/>
                <a:ea typeface="华文楷体" pitchFamily="2" charset="-122"/>
              </a:rPr>
              <a:t>半殖民地半封建社会形成过程</a:t>
            </a:r>
            <a:endParaRPr lang="en-US" altLang="zh-CN">
              <a:latin typeface="华文楷体" pitchFamily="2" charset="-122"/>
              <a:ea typeface="华文楷体" pitchFamily="2" charset="-122"/>
            </a:endParaRPr>
          </a:p>
          <a:p>
            <a:endParaRPr lang="en-US" altLang="zh-CN">
              <a:latin typeface="华文楷体" pitchFamily="2" charset="-122"/>
              <a:ea typeface="华文楷体" pitchFamily="2" charset="-122"/>
            </a:endParaRPr>
          </a:p>
          <a:p>
            <a:endParaRPr lang="en-US" altLang="zh-CN">
              <a:latin typeface="华文楷体" pitchFamily="2" charset="-122"/>
              <a:ea typeface="华文楷体" pitchFamily="2" charset="-122"/>
            </a:endParaRPr>
          </a:p>
          <a:p>
            <a:r>
              <a:rPr lang="zh-CN" altLang="en-US">
                <a:latin typeface="华文楷体" pitchFamily="2" charset="-122"/>
                <a:ea typeface="华文楷体" pitchFamily="2" charset="-122"/>
              </a:rPr>
              <a:t>半殖民地半封建社会概念解析</a:t>
            </a:r>
            <a:endParaRPr lang="en-US" altLang="zh-CN">
              <a:latin typeface="华文楷体" pitchFamily="2" charset="-122"/>
              <a:ea typeface="华文楷体" pitchFamily="2" charset="-122"/>
            </a:endParaRPr>
          </a:p>
          <a:p>
            <a:endParaRPr lang="en-US" altLang="zh-CN">
              <a:latin typeface="华文楷体" pitchFamily="2" charset="-122"/>
              <a:ea typeface="华文楷体" pitchFamily="2" charset="-122"/>
            </a:endParaRPr>
          </a:p>
          <a:p>
            <a:endParaRPr lang="en-US" altLang="zh-CN">
              <a:latin typeface="华文楷体" pitchFamily="2" charset="-122"/>
              <a:ea typeface="华文楷体" pitchFamily="2" charset="-122"/>
            </a:endParaRPr>
          </a:p>
          <a:p>
            <a:r>
              <a:rPr lang="zh-CN" altLang="en-US">
                <a:latin typeface="华文楷体" pitchFamily="2" charset="-122"/>
                <a:ea typeface="华文楷体" pitchFamily="2" charset="-122"/>
              </a:rPr>
              <a:t>半殖民地半封建社会基本特征</a:t>
            </a:r>
          </a:p>
        </p:txBody>
      </p:sp>
      <p:sp>
        <p:nvSpPr>
          <p:cNvPr id="51212" name="TextBox 20"/>
          <p:cNvSpPr txBox="1">
            <a:spLocks noChangeArrowheads="1"/>
          </p:cNvSpPr>
          <p:nvPr/>
        </p:nvSpPr>
        <p:spPr bwMode="auto">
          <a:xfrm>
            <a:off x="0" y="5286375"/>
            <a:ext cx="2786063" cy="1384300"/>
          </a:xfrm>
          <a:prstGeom prst="rect">
            <a:avLst/>
          </a:prstGeom>
          <a:noFill/>
          <a:ln w="9525">
            <a:noFill/>
            <a:miter lim="800000"/>
            <a:headEnd/>
            <a:tailEnd/>
          </a:ln>
        </p:spPr>
        <p:txBody>
          <a:bodyPr>
            <a:spAutoFit/>
          </a:bodyPr>
          <a:lstStyle/>
          <a:p>
            <a:r>
              <a:rPr lang="zh-CN" altLang="en-US" sz="2800">
                <a:latin typeface="Goudy Old Style" pitchFamily="18" charset="0"/>
              </a:rPr>
              <a:t>近代中国社会的主要矛盾及面临的历史任务</a:t>
            </a:r>
          </a:p>
        </p:txBody>
      </p:sp>
      <p:sp>
        <p:nvSpPr>
          <p:cNvPr id="22" name="下箭头 21"/>
          <p:cNvSpPr/>
          <p:nvPr/>
        </p:nvSpPr>
        <p:spPr>
          <a:xfrm>
            <a:off x="1571625" y="4286250"/>
            <a:ext cx="1428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1214" name="TextBox 22"/>
          <p:cNvSpPr txBox="1">
            <a:spLocks noChangeArrowheads="1"/>
          </p:cNvSpPr>
          <p:nvPr/>
        </p:nvSpPr>
        <p:spPr bwMode="auto">
          <a:xfrm>
            <a:off x="3143250" y="5143500"/>
            <a:ext cx="1108075" cy="369888"/>
          </a:xfrm>
          <a:prstGeom prst="rect">
            <a:avLst/>
          </a:prstGeom>
          <a:noFill/>
          <a:ln w="9525">
            <a:noFill/>
            <a:miter lim="800000"/>
            <a:headEnd/>
            <a:tailEnd/>
          </a:ln>
        </p:spPr>
        <p:txBody>
          <a:bodyPr wrap="none">
            <a:spAutoFit/>
          </a:bodyPr>
          <a:lstStyle/>
          <a:p>
            <a:r>
              <a:rPr lang="zh-CN" altLang="en-US">
                <a:latin typeface="华文楷体" pitchFamily="2" charset="-122"/>
                <a:ea typeface="华文楷体" pitchFamily="2" charset="-122"/>
              </a:rPr>
              <a:t>主要矛盾</a:t>
            </a:r>
          </a:p>
        </p:txBody>
      </p:sp>
      <p:sp>
        <p:nvSpPr>
          <p:cNvPr id="51215" name="TextBox 23"/>
          <p:cNvSpPr txBox="1">
            <a:spLocks noChangeArrowheads="1"/>
          </p:cNvSpPr>
          <p:nvPr/>
        </p:nvSpPr>
        <p:spPr bwMode="auto">
          <a:xfrm>
            <a:off x="3143250" y="6286500"/>
            <a:ext cx="1108075" cy="369888"/>
          </a:xfrm>
          <a:prstGeom prst="rect">
            <a:avLst/>
          </a:prstGeom>
          <a:noFill/>
          <a:ln w="9525">
            <a:noFill/>
            <a:miter lim="800000"/>
            <a:headEnd/>
            <a:tailEnd/>
          </a:ln>
        </p:spPr>
        <p:txBody>
          <a:bodyPr wrap="none">
            <a:spAutoFit/>
          </a:bodyPr>
          <a:lstStyle/>
          <a:p>
            <a:r>
              <a:rPr lang="zh-CN" altLang="en-US">
                <a:latin typeface="华文楷体" pitchFamily="2" charset="-122"/>
                <a:ea typeface="华文楷体" pitchFamily="2" charset="-122"/>
              </a:rPr>
              <a:t>历史任务</a:t>
            </a:r>
          </a:p>
        </p:txBody>
      </p:sp>
      <p:sp>
        <p:nvSpPr>
          <p:cNvPr id="25" name="上弧形箭头 24"/>
          <p:cNvSpPr/>
          <p:nvPr/>
        </p:nvSpPr>
        <p:spPr>
          <a:xfrm rot="5873114">
            <a:off x="4429125" y="5572126"/>
            <a:ext cx="1216025" cy="7302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27" name="下弧形箭头 26"/>
          <p:cNvSpPr/>
          <p:nvPr/>
        </p:nvSpPr>
        <p:spPr>
          <a:xfrm rot="14666403">
            <a:off x="6130131" y="307182"/>
            <a:ext cx="1471613" cy="7366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51218" name="TextBox 27"/>
          <p:cNvSpPr txBox="1">
            <a:spLocks noChangeArrowheads="1"/>
          </p:cNvSpPr>
          <p:nvPr/>
        </p:nvSpPr>
        <p:spPr bwMode="auto">
          <a:xfrm>
            <a:off x="1643063" y="1857375"/>
            <a:ext cx="646112" cy="369888"/>
          </a:xfrm>
          <a:prstGeom prst="rect">
            <a:avLst/>
          </a:prstGeom>
          <a:noFill/>
          <a:ln w="9525">
            <a:noFill/>
            <a:miter lim="800000"/>
            <a:headEnd/>
            <a:tailEnd/>
          </a:ln>
        </p:spPr>
        <p:txBody>
          <a:bodyPr wrap="none">
            <a:spAutoFit/>
          </a:bodyPr>
          <a:lstStyle/>
          <a:p>
            <a:r>
              <a:rPr lang="zh-CN" altLang="en-US">
                <a:latin typeface="Goudy Old Style" pitchFamily="18" charset="0"/>
              </a:rPr>
              <a:t>挨打</a:t>
            </a:r>
          </a:p>
        </p:txBody>
      </p:sp>
      <p:sp>
        <p:nvSpPr>
          <p:cNvPr id="51219" name="TextBox 28"/>
          <p:cNvSpPr txBox="1">
            <a:spLocks noChangeArrowheads="1"/>
          </p:cNvSpPr>
          <p:nvPr/>
        </p:nvSpPr>
        <p:spPr bwMode="auto">
          <a:xfrm>
            <a:off x="5500688" y="5572125"/>
            <a:ext cx="646112" cy="369888"/>
          </a:xfrm>
          <a:prstGeom prst="rect">
            <a:avLst/>
          </a:prstGeom>
          <a:noFill/>
          <a:ln w="9525">
            <a:noFill/>
            <a:miter lim="800000"/>
            <a:headEnd/>
            <a:tailEnd/>
          </a:ln>
        </p:spPr>
        <p:txBody>
          <a:bodyPr wrap="none">
            <a:spAutoFit/>
          </a:bodyPr>
          <a:lstStyle/>
          <a:p>
            <a:r>
              <a:rPr lang="zh-CN" altLang="en-US">
                <a:latin typeface="Goudy Old Style" pitchFamily="18" charset="0"/>
              </a:rPr>
              <a:t>反抗</a:t>
            </a:r>
          </a:p>
        </p:txBody>
      </p:sp>
      <p:sp>
        <p:nvSpPr>
          <p:cNvPr id="30" name="TextBox 29"/>
          <p:cNvSpPr txBox="1"/>
          <p:nvPr/>
        </p:nvSpPr>
        <p:spPr>
          <a:xfrm>
            <a:off x="7999413" y="2643188"/>
            <a:ext cx="677862" cy="2216150"/>
          </a:xfrm>
          <a:prstGeom prst="rect">
            <a:avLst/>
          </a:prstGeom>
          <a:noFill/>
        </p:spPr>
        <p:txBody>
          <a:bodyPr vert="eaVert" wrap="none">
            <a:spAutoFit/>
          </a:bodyPr>
          <a:lstStyle/>
          <a:p>
            <a:pPr fontAlgn="auto">
              <a:spcBef>
                <a:spcPts val="0"/>
              </a:spcBef>
              <a:spcAft>
                <a:spcPts val="0"/>
              </a:spcAft>
              <a:defRPr/>
            </a:pPr>
            <a:r>
              <a:rPr lang="zh-CN" altLang="en-US" sz="3200" dirty="0">
                <a:latin typeface="+mj-ea"/>
                <a:ea typeface="+mj-ea"/>
              </a:rPr>
              <a:t>逻辑关系图</a:t>
            </a:r>
          </a:p>
        </p:txBody>
      </p:sp>
      <p:cxnSp>
        <p:nvCxnSpPr>
          <p:cNvPr id="43" name="直接箭头连接符 42"/>
          <p:cNvCxnSpPr/>
          <p:nvPr/>
        </p:nvCxnSpPr>
        <p:spPr>
          <a:xfrm rot="16200000" flipV="1">
            <a:off x="3107531" y="2678907"/>
            <a:ext cx="4786313"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rot="10800000">
            <a:off x="3571875" y="714375"/>
            <a:ext cx="142875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23" name="TextBox 46"/>
          <p:cNvSpPr txBox="1">
            <a:spLocks noChangeArrowheads="1"/>
          </p:cNvSpPr>
          <p:nvPr/>
        </p:nvSpPr>
        <p:spPr bwMode="auto">
          <a:xfrm>
            <a:off x="3929063" y="714375"/>
            <a:ext cx="819150" cy="369888"/>
          </a:xfrm>
          <a:prstGeom prst="rect">
            <a:avLst/>
          </a:prstGeom>
          <a:noFill/>
          <a:ln w="9525">
            <a:noFill/>
            <a:miter lim="800000"/>
            <a:headEnd/>
            <a:tailEnd/>
          </a:ln>
        </p:spPr>
        <p:txBody>
          <a:bodyPr wrap="none">
            <a:spAutoFit/>
          </a:bodyPr>
          <a:lstStyle/>
          <a:p>
            <a:r>
              <a:rPr lang="zh-CN" altLang="en-US">
                <a:solidFill>
                  <a:srgbClr val="FF0000"/>
                </a:solidFill>
                <a:latin typeface="Goudy Old Style" pitchFamily="18" charset="0"/>
              </a:rPr>
              <a:t>复   兴</a:t>
            </a:r>
          </a:p>
        </p:txBody>
      </p:sp>
      <p:sp>
        <p:nvSpPr>
          <p:cNvPr id="49" name="TextBox 48"/>
          <p:cNvSpPr txBox="1"/>
          <p:nvPr/>
        </p:nvSpPr>
        <p:spPr>
          <a:xfrm rot="20953729">
            <a:off x="5505450" y="1835150"/>
            <a:ext cx="615950" cy="3568700"/>
          </a:xfrm>
          <a:prstGeom prst="rect">
            <a:avLst/>
          </a:prstGeom>
          <a:noFill/>
        </p:spPr>
        <p:txBody>
          <a:bodyPr vert="eaVert" wrap="none">
            <a:spAutoFit/>
          </a:bodyPr>
          <a:lstStyle/>
          <a:p>
            <a:pPr fontAlgn="auto">
              <a:spcBef>
                <a:spcPts val="0"/>
              </a:spcBef>
              <a:spcAft>
                <a:spcPts val="0"/>
              </a:spcAft>
              <a:defRPr/>
            </a:pPr>
            <a:r>
              <a:rPr lang="zh-CN" altLang="en-US" sz="2800" dirty="0">
                <a:solidFill>
                  <a:srgbClr val="FF0000"/>
                </a:solidFill>
                <a:latin typeface="+mj-ea"/>
                <a:ea typeface="+mj-ea"/>
              </a:rPr>
              <a:t>崛                               起</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Autofit/>
          </a:bodyPr>
          <a:lstStyle/>
          <a:p>
            <a:r>
              <a:rPr lang="zh-CN" altLang="en-US" dirty="0" smtClean="0"/>
              <a:t>主线二之抗争：中国人民的反抗与求索</a:t>
            </a:r>
            <a:endParaRPr lang="zh-CN" altLang="en-US" dirty="0"/>
          </a:p>
        </p:txBody>
      </p:sp>
      <p:sp>
        <p:nvSpPr>
          <p:cNvPr id="3" name="副标题 2"/>
          <p:cNvSpPr>
            <a:spLocks noGrp="1"/>
          </p:cNvSpPr>
          <p:nvPr>
            <p:ph type="subTitle" idx="1"/>
          </p:nvPr>
        </p:nvSpPr>
        <p:spPr>
          <a:xfrm>
            <a:off x="2627784" y="4509120"/>
            <a:ext cx="6100534" cy="1740989"/>
          </a:xfrm>
        </p:spPr>
        <p:txBody>
          <a:bodyPr>
            <a:normAutofit/>
          </a:bodyPr>
          <a:lstStyle/>
          <a:p>
            <a:endParaRPr lang="zh-CN" altLang="en-US" dirty="0">
              <a:latin typeface="+mj-ea"/>
              <a:ea typeface="+mj-e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反抗：虎门销烟、义和团运动</a:t>
            </a:r>
            <a:endParaRPr lang="en-US" altLang="zh-CN" dirty="0" smtClean="0"/>
          </a:p>
          <a:p>
            <a:r>
              <a:rPr lang="zh-CN" altLang="en-US" dirty="0" smtClean="0"/>
              <a:t>求索：太平天国农民运动、洋务运动、戊戌变法、辛亥革命</a:t>
            </a:r>
            <a:endParaRPr lang="zh-CN"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7776000" cy="1143000"/>
          </a:xfrm>
        </p:spPr>
        <p:txBody>
          <a:bodyPr/>
          <a:lstStyle/>
          <a:p>
            <a:pPr algn="ctr"/>
            <a:r>
              <a:rPr lang="zh-CN" altLang="en-US" dirty="0" smtClean="0"/>
              <a:t>一、虎门销烟</a:t>
            </a:r>
            <a:endParaRPr lang="zh-CN" altLang="en-US" dirty="0"/>
          </a:p>
        </p:txBody>
      </p:sp>
      <p:pic>
        <p:nvPicPr>
          <p:cNvPr id="1026" name="Picture 2" descr="E:\照片\虎门之游\20100709(011).jpg"/>
          <p:cNvPicPr>
            <a:picLocks noGrp="1" noChangeAspect="1" noChangeArrowheads="1"/>
          </p:cNvPicPr>
          <p:nvPr>
            <p:ph idx="1"/>
          </p:nvPr>
        </p:nvPicPr>
        <p:blipFill>
          <a:blip r:embed="rId2" cstate="print"/>
          <a:srcRect/>
          <a:stretch>
            <a:fillRect/>
          </a:stretch>
        </p:blipFill>
        <p:spPr bwMode="auto">
          <a:xfrm>
            <a:off x="0" y="1556792"/>
            <a:ext cx="5376597" cy="5040560"/>
          </a:xfrm>
          <a:prstGeom prst="rect">
            <a:avLst/>
          </a:prstGeom>
          <a:noFill/>
        </p:spPr>
      </p:pic>
      <p:pic>
        <p:nvPicPr>
          <p:cNvPr id="1027" name="Picture 3" descr="E:\照片\虎门之游\20100709(034).jpg"/>
          <p:cNvPicPr>
            <a:picLocks noChangeAspect="1" noChangeArrowheads="1"/>
          </p:cNvPicPr>
          <p:nvPr/>
        </p:nvPicPr>
        <p:blipFill>
          <a:blip r:embed="rId3" cstate="print"/>
          <a:srcRect/>
          <a:stretch>
            <a:fillRect/>
          </a:stretch>
        </p:blipFill>
        <p:spPr bwMode="auto">
          <a:xfrm>
            <a:off x="5486400" y="1700808"/>
            <a:ext cx="3657600" cy="48768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
            </a:r>
            <a:br>
              <a:rPr lang="en-US" altLang="zh-CN" dirty="0" smtClean="0"/>
            </a:br>
            <a:r>
              <a:rPr lang="zh-CN" altLang="en-US" dirty="0" smtClean="0"/>
              <a:t>三、中国近现代史在中华文明史上的定位</a:t>
            </a:r>
            <a:r>
              <a:rPr lang="en-US" altLang="zh-CN" dirty="0" smtClean="0"/>
              <a:t>——</a:t>
            </a:r>
            <a:r>
              <a:rPr lang="zh-CN" altLang="en-US" dirty="0" smtClean="0"/>
              <a:t>千年未有之变局</a:t>
            </a:r>
            <a:br>
              <a:rPr lang="zh-CN" altLang="en-US" dirty="0" smtClean="0"/>
            </a:br>
            <a:endParaRPr lang="zh-CN" altLang="en-US" dirty="0"/>
          </a:p>
        </p:txBody>
      </p:sp>
      <p:sp>
        <p:nvSpPr>
          <p:cNvPr id="3" name="内容占位符 2"/>
          <p:cNvSpPr>
            <a:spLocks noGrp="1"/>
          </p:cNvSpPr>
          <p:nvPr>
            <p:ph idx="1"/>
          </p:nvPr>
        </p:nvSpPr>
        <p:spPr/>
        <p:txBody>
          <a:bodyPr/>
          <a:lstStyle/>
          <a:p>
            <a:endParaRPr lang="en-US" altLang="zh-CN" dirty="0" smtClean="0"/>
          </a:p>
          <a:p>
            <a:r>
              <a:rPr lang="zh-CN" altLang="en-US" dirty="0" smtClean="0"/>
              <a:t>李鸿章：“我朝处数千年未有之</a:t>
            </a:r>
            <a:r>
              <a:rPr lang="zh-CN" altLang="en-US" dirty="0" smtClean="0">
                <a:solidFill>
                  <a:srgbClr val="FF0000"/>
                </a:solidFill>
              </a:rPr>
              <a:t>奇局</a:t>
            </a:r>
            <a:r>
              <a:rPr lang="zh-CN" altLang="en-US" dirty="0" smtClean="0"/>
              <a:t>，自应建数千年来未有之奇业。”</a:t>
            </a:r>
            <a:r>
              <a:rPr lang="en-US" altLang="zh-CN" dirty="0" smtClean="0"/>
              <a:t>“</a:t>
            </a:r>
            <a:r>
              <a:rPr lang="zh-CN" altLang="en-US" dirty="0" smtClean="0"/>
              <a:t>合地球东西南朔九万里之遥胥聚于中国，此三千年一</a:t>
            </a:r>
            <a:r>
              <a:rPr lang="zh-CN" altLang="en-US" dirty="0" smtClean="0">
                <a:solidFill>
                  <a:srgbClr val="FF0000"/>
                </a:solidFill>
              </a:rPr>
              <a:t>大变局</a:t>
            </a:r>
            <a:r>
              <a:rPr lang="zh-CN" altLang="en-US" dirty="0" smtClean="0"/>
              <a:t>也。”</a:t>
            </a:r>
            <a:endParaRPr lang="zh-CN"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dirty="0" smtClean="0"/>
              <a:t>二、义和团</a:t>
            </a:r>
            <a:r>
              <a:rPr lang="en-US" altLang="zh-CN" dirty="0" smtClean="0"/>
              <a:t>—</a:t>
            </a:r>
            <a:r>
              <a:rPr lang="zh-CN" altLang="en-US" dirty="0" smtClean="0"/>
              <a:t>扶清灭洋</a:t>
            </a:r>
            <a:endParaRPr lang="zh-CN" altLang="en-US" dirty="0"/>
          </a:p>
        </p:txBody>
      </p:sp>
      <p:pic>
        <p:nvPicPr>
          <p:cNvPr id="2050" name="Picture 2" descr="C:\Users\carlyao\Desktop\20140404141108-28641325.jpg"/>
          <p:cNvPicPr>
            <a:picLocks noGrp="1" noChangeAspect="1" noChangeArrowheads="1"/>
          </p:cNvPicPr>
          <p:nvPr>
            <p:ph idx="1"/>
          </p:nvPr>
        </p:nvPicPr>
        <p:blipFill>
          <a:blip r:embed="rId2" cstate="print"/>
          <a:srcRect/>
          <a:stretch>
            <a:fillRect/>
          </a:stretch>
        </p:blipFill>
        <p:spPr bwMode="auto">
          <a:xfrm>
            <a:off x="-1" y="1412776"/>
            <a:ext cx="5835453" cy="4608512"/>
          </a:xfrm>
          <a:prstGeom prst="rect">
            <a:avLst/>
          </a:prstGeom>
          <a:noFill/>
        </p:spPr>
      </p:pic>
      <p:pic>
        <p:nvPicPr>
          <p:cNvPr id="2051" name="Picture 3" descr="C:\Users\carlyao\Desktop\12563bH452430-1M60.jpg"/>
          <p:cNvPicPr>
            <a:picLocks noChangeAspect="1" noChangeArrowheads="1"/>
          </p:cNvPicPr>
          <p:nvPr/>
        </p:nvPicPr>
        <p:blipFill>
          <a:blip r:embed="rId3" cstate="print"/>
          <a:srcRect/>
          <a:stretch>
            <a:fillRect/>
          </a:stretch>
        </p:blipFill>
        <p:spPr bwMode="auto">
          <a:xfrm>
            <a:off x="5943600" y="1340768"/>
            <a:ext cx="3200400" cy="47625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（一）义和团运动的过程：产生背景、爆发原因、成员构成</a:t>
            </a:r>
            <a:endParaRPr lang="en-US" altLang="zh-CN" dirty="0" smtClean="0"/>
          </a:p>
          <a:p>
            <a:r>
              <a:rPr lang="zh-CN" altLang="en-US" dirty="0" smtClean="0"/>
              <a:t>（二）义和团运动失败的原因</a:t>
            </a:r>
            <a:endParaRPr lang="en-US" altLang="zh-CN" dirty="0" smtClean="0"/>
          </a:p>
          <a:p>
            <a:r>
              <a:rPr lang="zh-CN" altLang="en-US" dirty="0" smtClean="0"/>
              <a:t>（三）义和团运动的意义</a:t>
            </a:r>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（三）义和团运动的意义</a:t>
            </a:r>
            <a:r>
              <a:rPr lang="en-US" altLang="zh-CN" dirty="0" smtClean="0"/>
              <a:t>—</a:t>
            </a:r>
            <a:r>
              <a:rPr lang="zh-CN" altLang="en-US" dirty="0" smtClean="0"/>
              <a:t>促进民族意识觉醒</a:t>
            </a:r>
            <a:endParaRPr lang="zh-CN" altLang="en-US" dirty="0"/>
          </a:p>
        </p:txBody>
      </p:sp>
      <p:sp>
        <p:nvSpPr>
          <p:cNvPr id="3" name="内容占位符 2"/>
          <p:cNvSpPr>
            <a:spLocks noGrp="1"/>
          </p:cNvSpPr>
          <p:nvPr>
            <p:ph idx="1"/>
          </p:nvPr>
        </p:nvSpPr>
        <p:spPr/>
        <p:txBody>
          <a:bodyPr/>
          <a:lstStyle/>
          <a:p>
            <a:r>
              <a:rPr lang="zh-CN" altLang="en-US" dirty="0" smtClean="0"/>
              <a:t>义和团运动布告：“ 若辈洋人，借通商与传教以掠夺国人之土地、粮食与衣服，不仅污蔑我们的圣教，尚以鸦片毒害我们，以淫邪污辱我们。自道光以来，夺取我们的土地，骗取我们的金钱；蚕食我们的子女如食物，筑我们的债台如高山；焚烧我们的宫殿，消灭我们的属国；占据上海，蹂躏台湾，强迫开放胶州，而现在又想来瓜分中国。”</a:t>
            </a:r>
            <a:endParaRPr lang="zh-CN"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美国驻华特使柔克义致海约翰信中说：“赫德爵士认为，义和团起义是中国摆脱外国人的束缚，争取民族解放的爱国运动。”义和团运动所显示出的热情和能量使八国联军司令德国人瓦德西将军感慨万端：“中国群众含有无限蓬勃生气”，“无论欧美日本各国，皆无此脑力与兵力，可以统治此天下生灵四分之一！”</a:t>
            </a:r>
          </a:p>
          <a:p>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马克</a:t>
            </a:r>
            <a:r>
              <a:rPr lang="en-US" altLang="zh-CN" dirty="0" smtClean="0"/>
              <a:t>·</a:t>
            </a:r>
            <a:r>
              <a:rPr lang="zh-CN" altLang="en-US" dirty="0" smtClean="0"/>
              <a:t>吐温：“外国人不需要中国人，中国人也不需要外国人。在这一点上，我任何时候都是和义和团站在一起的。 义和团是爱国者。他们爱他们自己的国家胜过爱别的民族的国家。我祝愿他们成功。义和团主张要把我们赶出他们的国家。我也是义和团。因为我也主张把他们赶出我们的国家”。</a:t>
            </a:r>
          </a:p>
          <a:p>
            <a:endParaRPr lang="zh-CN"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852936"/>
            <a:ext cx="7776000" cy="1143000"/>
          </a:xfrm>
        </p:spPr>
        <p:txBody>
          <a:bodyPr/>
          <a:lstStyle/>
          <a:p>
            <a:pPr algn="ctr"/>
            <a:r>
              <a:rPr lang="zh-CN" altLang="en-US" dirty="0" smtClean="0"/>
              <a:t>三、太平天国运动</a:t>
            </a:r>
            <a:r>
              <a:rPr lang="en-US" altLang="zh-CN" dirty="0" smtClean="0"/>
              <a:t>—</a:t>
            </a:r>
            <a:r>
              <a:rPr lang="zh-CN" altLang="en-US" dirty="0" smtClean="0"/>
              <a:t>人间天国</a:t>
            </a:r>
            <a:endParaRPr lang="zh-CN" altLang="en-US" dirty="0"/>
          </a:p>
        </p:txBody>
      </p:sp>
      <p:sp>
        <p:nvSpPr>
          <p:cNvPr id="3" name="内容占位符 2"/>
          <p:cNvSpPr>
            <a:spLocks noGrp="1"/>
          </p:cNvSpPr>
          <p:nvPr>
            <p:ph idx="1"/>
          </p:nvPr>
        </p:nvSpPr>
        <p:spPr/>
        <p:txBody>
          <a:bodyPr/>
          <a:lstStyle/>
          <a:p>
            <a:endParaRPr lang="zh-CN"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（一）洪秀全与拜上帝教</a:t>
            </a:r>
            <a:endParaRPr lang="zh-CN" altLang="en-US" dirty="0"/>
          </a:p>
        </p:txBody>
      </p:sp>
      <p:sp>
        <p:nvSpPr>
          <p:cNvPr id="3" name="内容占位符 2"/>
          <p:cNvSpPr>
            <a:spLocks noGrp="1"/>
          </p:cNvSpPr>
          <p:nvPr>
            <p:ph idx="1"/>
          </p:nvPr>
        </p:nvSpPr>
        <p:spPr/>
        <p:txBody>
          <a:bodyPr/>
          <a:lstStyle/>
          <a:p>
            <a:r>
              <a:rPr lang="zh-CN" altLang="en-US" dirty="0" smtClean="0"/>
              <a:t>洪秀全（</a:t>
            </a:r>
            <a:r>
              <a:rPr lang="en-US" dirty="0" smtClean="0"/>
              <a:t>1814-1864</a:t>
            </a:r>
            <a:r>
              <a:rPr lang="zh-CN" altLang="en-US" dirty="0" smtClean="0"/>
              <a:t>）原名仁坤，广东花县人。</a:t>
            </a:r>
            <a:r>
              <a:rPr lang="en-US" dirty="0" smtClean="0"/>
              <a:t>7</a:t>
            </a:r>
            <a:r>
              <a:rPr lang="zh-CN" altLang="en-US" dirty="0" smtClean="0"/>
              <a:t>岁入本地私塾读书，</a:t>
            </a:r>
            <a:r>
              <a:rPr lang="en-US" dirty="0" smtClean="0"/>
              <a:t>14</a:t>
            </a:r>
            <a:r>
              <a:rPr lang="zh-CN" altLang="en-US" dirty="0" smtClean="0"/>
              <a:t>岁考为童生。此后连续</a:t>
            </a:r>
            <a:r>
              <a:rPr lang="en-US" dirty="0" smtClean="0"/>
              <a:t>4</a:t>
            </a:r>
            <a:r>
              <a:rPr lang="zh-CN" altLang="en-US" dirty="0" smtClean="0"/>
              <a:t>次未能进学。</a:t>
            </a:r>
            <a:r>
              <a:rPr lang="en-US" dirty="0" smtClean="0"/>
              <a:t>1837</a:t>
            </a:r>
            <a:r>
              <a:rPr lang="zh-CN" altLang="en-US" dirty="0" smtClean="0"/>
              <a:t>年洪仁坤第三次落榜，心理受打击很大，随即大病一场，“死去七日”，还魂后，“俱讲天话”。</a:t>
            </a:r>
            <a:r>
              <a:rPr lang="en-US" dirty="0" smtClean="0"/>
              <a:t>1842</a:t>
            </a:r>
            <a:r>
              <a:rPr lang="zh-CN" altLang="en-US" dirty="0" smtClean="0"/>
              <a:t>年，他第四次应考落榜，同样命运的书友冯云山极力鼓动他为首造反，从此，洪仁坤改名为洪秀全，开始创立拜上帝教。</a:t>
            </a:r>
          </a:p>
          <a:p>
            <a:endParaRPr lang="zh-CN"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02"/>
          <p:cNvPicPr>
            <a:picLocks noChangeAspect="1" noChangeArrowheads="1"/>
          </p:cNvPicPr>
          <p:nvPr/>
        </p:nvPicPr>
        <p:blipFill>
          <a:blip r:embed="rId2" cstate="print"/>
          <a:srcRect/>
          <a:stretch>
            <a:fillRect/>
          </a:stretch>
        </p:blipFill>
        <p:spPr>
          <a:xfrm>
            <a:off x="-53834" y="0"/>
            <a:ext cx="9197834" cy="5805264"/>
          </a:xfrm>
          <a:prstGeom prst="rect">
            <a:avLst/>
          </a:prstGeom>
          <a:noFill/>
          <a:ln/>
        </p:spPr>
      </p:pic>
      <p:sp>
        <p:nvSpPr>
          <p:cNvPr id="3" name="TextBox 2"/>
          <p:cNvSpPr txBox="1"/>
          <p:nvPr/>
        </p:nvSpPr>
        <p:spPr>
          <a:xfrm>
            <a:off x="1619672" y="6093296"/>
            <a:ext cx="4104456" cy="584775"/>
          </a:xfrm>
          <a:prstGeom prst="rect">
            <a:avLst/>
          </a:prstGeom>
          <a:noFill/>
        </p:spPr>
        <p:txBody>
          <a:bodyPr wrap="square" rtlCol="0">
            <a:spAutoFit/>
          </a:bodyPr>
          <a:lstStyle/>
          <a:p>
            <a:r>
              <a:rPr lang="zh-CN" altLang="en-US" sz="3200" dirty="0" smtClean="0"/>
              <a:t>农民领袖</a:t>
            </a:r>
            <a:r>
              <a:rPr lang="en-US" altLang="zh-CN" sz="3200" dirty="0" smtClean="0"/>
              <a:t>——</a:t>
            </a:r>
            <a:r>
              <a:rPr lang="zh-CN" altLang="en-US" sz="3200" dirty="0" smtClean="0"/>
              <a:t>洪秀全</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河南师范大学\上课课件与讲义\中国近现代史纲要\姚广利-中国近现代史纲要教案和课件\整体最后文件\专题一风云变幻的八十年\主线二抗争\科举制度图示.jpg"/>
          <p:cNvPicPr>
            <a:picLocks noChangeAspect="1" noChangeArrowheads="1"/>
          </p:cNvPicPr>
          <p:nvPr/>
        </p:nvPicPr>
        <p:blipFill>
          <a:blip r:embed="rId2" cstate="print"/>
          <a:srcRect/>
          <a:stretch>
            <a:fillRect/>
          </a:stretch>
        </p:blipFill>
        <p:spPr bwMode="auto">
          <a:xfrm>
            <a:off x="467544" y="0"/>
            <a:ext cx="7992887" cy="6858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（二）太平天国发展历程</a:t>
            </a:r>
            <a:endParaRPr lang="zh-CN" altLang="en-US" dirty="0"/>
          </a:p>
        </p:txBody>
      </p:sp>
      <p:sp>
        <p:nvSpPr>
          <p:cNvPr id="3" name="内容占位符 2"/>
          <p:cNvSpPr>
            <a:spLocks noGrp="1"/>
          </p:cNvSpPr>
          <p:nvPr>
            <p:ph idx="1"/>
          </p:nvPr>
        </p:nvSpPr>
        <p:spPr/>
        <p:txBody>
          <a:bodyPr>
            <a:normAutofit/>
          </a:bodyPr>
          <a:lstStyle/>
          <a:p>
            <a:r>
              <a:rPr lang="zh-CN" altLang="en-US" dirty="0" smtClean="0"/>
              <a:t> 历时</a:t>
            </a:r>
            <a:r>
              <a:rPr lang="en-US" altLang="zh-CN" dirty="0" smtClean="0"/>
              <a:t>14</a:t>
            </a:r>
            <a:r>
              <a:rPr lang="zh-CN" altLang="en-US" dirty="0" smtClean="0"/>
              <a:t>年（</a:t>
            </a:r>
            <a:r>
              <a:rPr lang="en-US" altLang="zh-CN" dirty="0" smtClean="0"/>
              <a:t>1851</a:t>
            </a:r>
            <a:r>
              <a:rPr lang="zh-CN" altLang="en-US" dirty="0" smtClean="0"/>
              <a:t>－</a:t>
            </a:r>
            <a:r>
              <a:rPr lang="en-US" altLang="zh-CN" dirty="0" smtClean="0"/>
              <a:t>1864</a:t>
            </a:r>
            <a:r>
              <a:rPr lang="zh-CN" altLang="en-US" dirty="0" smtClean="0"/>
              <a:t>），波及</a:t>
            </a:r>
            <a:r>
              <a:rPr lang="en-US" altLang="zh-CN" dirty="0" smtClean="0"/>
              <a:t>18</a:t>
            </a:r>
            <a:r>
              <a:rPr lang="zh-CN" altLang="en-US" dirty="0" smtClean="0"/>
              <a:t>省，动员百万农民大军。</a:t>
            </a:r>
          </a:p>
          <a:p>
            <a:r>
              <a:rPr lang="zh-CN" altLang="en-US" dirty="0" smtClean="0"/>
              <a:t> 金田起义（</a:t>
            </a:r>
            <a:r>
              <a:rPr lang="en-US" altLang="zh-CN" dirty="0" smtClean="0"/>
              <a:t>1851.1</a:t>
            </a:r>
            <a:r>
              <a:rPr lang="zh-CN" altLang="en-US" dirty="0" smtClean="0"/>
              <a:t>） </a:t>
            </a:r>
            <a:r>
              <a:rPr lang="en-US" altLang="zh-CN" dirty="0" smtClean="0"/>
              <a:t>——</a:t>
            </a:r>
            <a:r>
              <a:rPr lang="zh-CN" altLang="en-US" dirty="0" smtClean="0"/>
              <a:t>永安建制（</a:t>
            </a:r>
            <a:r>
              <a:rPr lang="en-US" altLang="zh-CN" dirty="0" smtClean="0"/>
              <a:t>1851.9</a:t>
            </a:r>
            <a:r>
              <a:rPr lang="zh-CN" altLang="en-US" dirty="0" smtClean="0"/>
              <a:t>）永安突围（</a:t>
            </a:r>
            <a:r>
              <a:rPr lang="en-US" altLang="zh-CN" dirty="0" smtClean="0"/>
              <a:t>1852</a:t>
            </a:r>
            <a:r>
              <a:rPr lang="zh-CN" altLang="en-US" dirty="0" smtClean="0"/>
              <a:t>）</a:t>
            </a:r>
          </a:p>
          <a:p>
            <a:r>
              <a:rPr lang="zh-CN" altLang="en-US" dirty="0" smtClean="0"/>
              <a:t>攻占武汉</a:t>
            </a:r>
            <a:r>
              <a:rPr lang="en-US" altLang="zh-CN" dirty="0" smtClean="0"/>
              <a:t>——</a:t>
            </a:r>
            <a:r>
              <a:rPr lang="zh-CN" altLang="en-US" dirty="0" smtClean="0"/>
              <a:t> 建都南京（</a:t>
            </a:r>
            <a:r>
              <a:rPr lang="en-US" altLang="zh-CN" dirty="0" smtClean="0"/>
              <a:t>1853</a:t>
            </a:r>
            <a:r>
              <a:rPr lang="zh-CN" altLang="en-US" dirty="0" smtClean="0"/>
              <a:t>） </a:t>
            </a:r>
            <a:r>
              <a:rPr lang="en-US" altLang="zh-CN" dirty="0" smtClean="0"/>
              <a:t>—— </a:t>
            </a:r>
            <a:r>
              <a:rPr lang="zh-CN" altLang="en-US" dirty="0" smtClean="0"/>
              <a:t>军事全盛（</a:t>
            </a:r>
            <a:r>
              <a:rPr lang="en-US" altLang="zh-CN" dirty="0" smtClean="0"/>
              <a:t>1853</a:t>
            </a:r>
            <a:r>
              <a:rPr lang="zh-CN" altLang="en-US" dirty="0" smtClean="0"/>
              <a:t>－</a:t>
            </a:r>
            <a:r>
              <a:rPr lang="en-US" altLang="zh-CN" dirty="0" smtClean="0"/>
              <a:t>1856</a:t>
            </a:r>
            <a:r>
              <a:rPr lang="zh-CN" altLang="en-US" dirty="0" smtClean="0"/>
              <a:t>）</a:t>
            </a:r>
            <a:r>
              <a:rPr lang="en-US" altLang="zh-CN" dirty="0" smtClean="0"/>
              <a:t>——</a:t>
            </a:r>
            <a:r>
              <a:rPr lang="zh-CN" altLang="en-US" dirty="0" smtClean="0"/>
              <a:t>天京事变（</a:t>
            </a:r>
            <a:r>
              <a:rPr lang="en-US" altLang="zh-CN" dirty="0" smtClean="0"/>
              <a:t>1856</a:t>
            </a:r>
            <a:r>
              <a:rPr lang="zh-CN" altLang="en-US" dirty="0" smtClean="0"/>
              <a:t>）</a:t>
            </a:r>
            <a:r>
              <a:rPr lang="en-US" altLang="zh-CN" dirty="0" smtClean="0"/>
              <a:t>——</a:t>
            </a:r>
            <a:r>
              <a:rPr lang="zh-CN" altLang="en-US" dirty="0" smtClean="0"/>
              <a:t>失败（</a:t>
            </a:r>
            <a:r>
              <a:rPr lang="en-US" altLang="zh-CN" dirty="0" smtClean="0"/>
              <a:t>1864</a:t>
            </a:r>
            <a:r>
              <a:rPr lang="zh-CN" altLang="en-US" dirty="0" smtClean="0"/>
              <a:t>）。</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43408"/>
            <a:ext cx="7776000" cy="1143000"/>
          </a:xfrm>
        </p:spPr>
        <p:txBody>
          <a:bodyPr>
            <a:normAutofit/>
          </a:bodyPr>
          <a:lstStyle/>
          <a:p>
            <a:pPr algn="ctr"/>
            <a:r>
              <a:rPr lang="zh-CN" altLang="en-US" sz="4000" dirty="0" smtClean="0"/>
              <a:t>千年未有之变局</a:t>
            </a:r>
            <a:endParaRPr lang="zh-CN" altLang="en-US" sz="4000" dirty="0"/>
          </a:p>
        </p:txBody>
      </p:sp>
      <p:sp>
        <p:nvSpPr>
          <p:cNvPr id="3" name="TextBox 2"/>
          <p:cNvSpPr txBox="1"/>
          <p:nvPr/>
        </p:nvSpPr>
        <p:spPr>
          <a:xfrm>
            <a:off x="251520" y="836712"/>
            <a:ext cx="1620957" cy="523220"/>
          </a:xfrm>
          <a:prstGeom prst="rect">
            <a:avLst/>
          </a:prstGeom>
          <a:noFill/>
        </p:spPr>
        <p:txBody>
          <a:bodyPr wrap="none" rtlCol="0">
            <a:spAutoFit/>
          </a:bodyPr>
          <a:lstStyle/>
          <a:p>
            <a:r>
              <a:rPr lang="zh-CN" altLang="en-US" sz="2800" dirty="0" smtClean="0"/>
              <a:t>王国时代</a:t>
            </a:r>
            <a:endParaRPr lang="zh-CN" altLang="en-US" sz="2800" dirty="0"/>
          </a:p>
        </p:txBody>
      </p:sp>
      <p:sp>
        <p:nvSpPr>
          <p:cNvPr id="4" name="右大括号 3"/>
          <p:cNvSpPr/>
          <p:nvPr/>
        </p:nvSpPr>
        <p:spPr>
          <a:xfrm rot="16200000">
            <a:off x="827584" y="836712"/>
            <a:ext cx="504056" cy="13681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TextBox 4"/>
          <p:cNvSpPr txBox="1"/>
          <p:nvPr/>
        </p:nvSpPr>
        <p:spPr>
          <a:xfrm>
            <a:off x="251520" y="1988840"/>
            <a:ext cx="1723549" cy="461665"/>
          </a:xfrm>
          <a:prstGeom prst="rect">
            <a:avLst/>
          </a:prstGeom>
          <a:noFill/>
        </p:spPr>
        <p:txBody>
          <a:bodyPr wrap="none" rtlCol="0">
            <a:spAutoFit/>
          </a:bodyPr>
          <a:lstStyle/>
          <a:p>
            <a:r>
              <a:rPr lang="zh-CN" altLang="en-US" sz="2400" dirty="0" smtClean="0"/>
              <a:t>夏、商、周</a:t>
            </a:r>
            <a:endParaRPr lang="zh-CN" altLang="en-US" sz="2400" dirty="0"/>
          </a:p>
        </p:txBody>
      </p:sp>
      <p:cxnSp>
        <p:nvCxnSpPr>
          <p:cNvPr id="9" name="直接箭头连接符 8"/>
          <p:cNvCxnSpPr/>
          <p:nvPr/>
        </p:nvCxnSpPr>
        <p:spPr>
          <a:xfrm>
            <a:off x="1691680" y="1052736"/>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836712"/>
            <a:ext cx="2339102" cy="523220"/>
          </a:xfrm>
          <a:prstGeom prst="rect">
            <a:avLst/>
          </a:prstGeom>
          <a:noFill/>
        </p:spPr>
        <p:txBody>
          <a:bodyPr wrap="none" rtlCol="0">
            <a:spAutoFit/>
          </a:bodyPr>
          <a:lstStyle/>
          <a:p>
            <a:r>
              <a:rPr lang="zh-CN" altLang="en-US" sz="2800" dirty="0" smtClean="0"/>
              <a:t>第一次大变局</a:t>
            </a:r>
            <a:endParaRPr lang="zh-CN" altLang="en-US" sz="2800" dirty="0"/>
          </a:p>
        </p:txBody>
      </p:sp>
      <p:sp>
        <p:nvSpPr>
          <p:cNvPr id="11" name="右大括号 10"/>
          <p:cNvSpPr/>
          <p:nvPr/>
        </p:nvSpPr>
        <p:spPr>
          <a:xfrm rot="16200000">
            <a:off x="3419872" y="692696"/>
            <a:ext cx="504056" cy="1800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TextBox 11"/>
          <p:cNvSpPr txBox="1"/>
          <p:nvPr/>
        </p:nvSpPr>
        <p:spPr>
          <a:xfrm>
            <a:off x="2843808" y="1988840"/>
            <a:ext cx="1723549" cy="461665"/>
          </a:xfrm>
          <a:prstGeom prst="rect">
            <a:avLst/>
          </a:prstGeom>
          <a:noFill/>
        </p:spPr>
        <p:txBody>
          <a:bodyPr wrap="none" rtlCol="0">
            <a:spAutoFit/>
          </a:bodyPr>
          <a:lstStyle/>
          <a:p>
            <a:r>
              <a:rPr lang="zh-CN" altLang="en-US" sz="2400" dirty="0" smtClean="0">
                <a:solidFill>
                  <a:srgbClr val="FFFF00"/>
                </a:solidFill>
              </a:rPr>
              <a:t>春秋、战国</a:t>
            </a:r>
            <a:endParaRPr lang="zh-CN" altLang="en-US" sz="2400" dirty="0">
              <a:solidFill>
                <a:srgbClr val="FFFF00"/>
              </a:solidFill>
            </a:endParaRPr>
          </a:p>
        </p:txBody>
      </p:sp>
      <p:cxnSp>
        <p:nvCxnSpPr>
          <p:cNvPr id="14" name="直接箭头连接符 13"/>
          <p:cNvCxnSpPr>
            <a:endCxn id="12" idx="1"/>
          </p:cNvCxnSpPr>
          <p:nvPr/>
        </p:nvCxnSpPr>
        <p:spPr>
          <a:xfrm>
            <a:off x="1835696" y="2204864"/>
            <a:ext cx="1008112" cy="148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a:off x="4716016" y="1052736"/>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80112" y="836712"/>
            <a:ext cx="2339102" cy="523220"/>
          </a:xfrm>
          <a:prstGeom prst="rect">
            <a:avLst/>
          </a:prstGeom>
          <a:noFill/>
        </p:spPr>
        <p:txBody>
          <a:bodyPr wrap="none" rtlCol="0">
            <a:spAutoFit/>
          </a:bodyPr>
          <a:lstStyle/>
          <a:p>
            <a:r>
              <a:rPr lang="zh-CN" altLang="en-US" sz="2800" dirty="0" smtClean="0"/>
              <a:t>第一帝国时代</a:t>
            </a:r>
            <a:endParaRPr lang="zh-CN" altLang="en-US" sz="2800" dirty="0"/>
          </a:p>
        </p:txBody>
      </p:sp>
      <p:sp>
        <p:nvSpPr>
          <p:cNvPr id="20" name="右大括号 19"/>
          <p:cNvSpPr/>
          <p:nvPr/>
        </p:nvSpPr>
        <p:spPr>
          <a:xfrm rot="16200000">
            <a:off x="6336196" y="800708"/>
            <a:ext cx="576064" cy="1800200"/>
          </a:xfrm>
          <a:prstGeom prst="rightBrace">
            <a:avLst>
              <a:gd name="adj1" fmla="val 8333"/>
              <a:gd name="adj2" fmla="val 578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TextBox 20"/>
          <p:cNvSpPr txBox="1"/>
          <p:nvPr/>
        </p:nvSpPr>
        <p:spPr>
          <a:xfrm>
            <a:off x="5868144" y="1988840"/>
            <a:ext cx="1415772" cy="461665"/>
          </a:xfrm>
          <a:prstGeom prst="rect">
            <a:avLst/>
          </a:prstGeom>
          <a:noFill/>
        </p:spPr>
        <p:txBody>
          <a:bodyPr wrap="none" rtlCol="0">
            <a:spAutoFit/>
          </a:bodyPr>
          <a:lstStyle/>
          <a:p>
            <a:r>
              <a:rPr lang="zh-CN" altLang="en-US" sz="2400" dirty="0" smtClean="0"/>
              <a:t>秦、两汉</a:t>
            </a:r>
            <a:endParaRPr lang="zh-CN" altLang="en-US" sz="2400" dirty="0"/>
          </a:p>
        </p:txBody>
      </p:sp>
      <p:cxnSp>
        <p:nvCxnSpPr>
          <p:cNvPr id="23" name="直接箭头连接符 22"/>
          <p:cNvCxnSpPr>
            <a:endCxn id="21" idx="1"/>
          </p:cNvCxnSpPr>
          <p:nvPr/>
        </p:nvCxnSpPr>
        <p:spPr>
          <a:xfrm>
            <a:off x="4427984" y="2204864"/>
            <a:ext cx="1440160" cy="148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7740352" y="1052736"/>
            <a:ext cx="10081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7452320" y="2204864"/>
            <a:ext cx="129614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55576" y="2636912"/>
            <a:ext cx="2339102" cy="523220"/>
          </a:xfrm>
          <a:prstGeom prst="rect">
            <a:avLst/>
          </a:prstGeom>
          <a:noFill/>
        </p:spPr>
        <p:txBody>
          <a:bodyPr wrap="none" rtlCol="0">
            <a:spAutoFit/>
          </a:bodyPr>
          <a:lstStyle/>
          <a:p>
            <a:r>
              <a:rPr lang="zh-CN" altLang="en-US" sz="2800" dirty="0" smtClean="0"/>
              <a:t>第二次大变局</a:t>
            </a:r>
            <a:endParaRPr lang="zh-CN" altLang="en-US" sz="2800" dirty="0"/>
          </a:p>
        </p:txBody>
      </p:sp>
      <p:sp>
        <p:nvSpPr>
          <p:cNvPr id="29" name="右大括号 28"/>
          <p:cNvSpPr/>
          <p:nvPr/>
        </p:nvSpPr>
        <p:spPr>
          <a:xfrm rot="16200000">
            <a:off x="1223628" y="2168860"/>
            <a:ext cx="648072" cy="24482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TextBox 29"/>
          <p:cNvSpPr txBox="1"/>
          <p:nvPr/>
        </p:nvSpPr>
        <p:spPr>
          <a:xfrm>
            <a:off x="0" y="3789040"/>
            <a:ext cx="2954655" cy="461665"/>
          </a:xfrm>
          <a:prstGeom prst="rect">
            <a:avLst/>
          </a:prstGeom>
          <a:noFill/>
        </p:spPr>
        <p:txBody>
          <a:bodyPr wrap="none" rtlCol="0">
            <a:spAutoFit/>
          </a:bodyPr>
          <a:lstStyle/>
          <a:p>
            <a:r>
              <a:rPr lang="zh-CN" altLang="en-US" sz="2400" dirty="0" smtClean="0">
                <a:solidFill>
                  <a:srgbClr val="FFFF00"/>
                </a:solidFill>
              </a:rPr>
              <a:t>三国、两晋、南北朝</a:t>
            </a:r>
            <a:endParaRPr lang="zh-CN" altLang="en-US" sz="2400" dirty="0">
              <a:solidFill>
                <a:srgbClr val="FFFF00"/>
              </a:solidFill>
            </a:endParaRPr>
          </a:p>
        </p:txBody>
      </p:sp>
      <p:cxnSp>
        <p:nvCxnSpPr>
          <p:cNvPr id="32" name="直接箭头连接符 31"/>
          <p:cNvCxnSpPr>
            <a:stCxn id="28" idx="3"/>
          </p:cNvCxnSpPr>
          <p:nvPr/>
        </p:nvCxnSpPr>
        <p:spPr>
          <a:xfrm>
            <a:off x="3094678" y="2898522"/>
            <a:ext cx="2485434" cy="26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96136" y="2636912"/>
            <a:ext cx="2339102" cy="523220"/>
          </a:xfrm>
          <a:prstGeom prst="rect">
            <a:avLst/>
          </a:prstGeom>
          <a:noFill/>
        </p:spPr>
        <p:txBody>
          <a:bodyPr wrap="none" rtlCol="0">
            <a:spAutoFit/>
          </a:bodyPr>
          <a:lstStyle/>
          <a:p>
            <a:r>
              <a:rPr lang="zh-CN" altLang="en-US" sz="2800" dirty="0" smtClean="0"/>
              <a:t>第二帝国时代</a:t>
            </a:r>
            <a:endParaRPr lang="zh-CN" altLang="en-US" sz="2800" dirty="0"/>
          </a:p>
        </p:txBody>
      </p:sp>
      <p:sp>
        <p:nvSpPr>
          <p:cNvPr id="34" name="右大括号 33"/>
          <p:cNvSpPr/>
          <p:nvPr/>
        </p:nvSpPr>
        <p:spPr>
          <a:xfrm rot="16200000">
            <a:off x="5688124" y="1232756"/>
            <a:ext cx="576064" cy="43924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TextBox 34"/>
          <p:cNvSpPr txBox="1"/>
          <p:nvPr/>
        </p:nvSpPr>
        <p:spPr>
          <a:xfrm>
            <a:off x="3419872" y="3789040"/>
            <a:ext cx="5109091" cy="461665"/>
          </a:xfrm>
          <a:prstGeom prst="rect">
            <a:avLst/>
          </a:prstGeom>
          <a:noFill/>
        </p:spPr>
        <p:txBody>
          <a:bodyPr wrap="none" rtlCol="0">
            <a:spAutoFit/>
          </a:bodyPr>
          <a:lstStyle/>
          <a:p>
            <a:r>
              <a:rPr lang="zh-CN" altLang="en-US" sz="2400" dirty="0" smtClean="0"/>
              <a:t>隋、唐、五代十国、宋、元、明、清</a:t>
            </a:r>
            <a:endParaRPr lang="zh-CN" altLang="en-US" sz="2400" dirty="0"/>
          </a:p>
        </p:txBody>
      </p:sp>
      <p:cxnSp>
        <p:nvCxnSpPr>
          <p:cNvPr id="39" name="直接箭头连接符 38"/>
          <p:cNvCxnSpPr/>
          <p:nvPr/>
        </p:nvCxnSpPr>
        <p:spPr>
          <a:xfrm>
            <a:off x="7956376" y="2924944"/>
            <a:ext cx="86409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8316416" y="3645024"/>
            <a:ext cx="57606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39552" y="4365104"/>
            <a:ext cx="2339102" cy="523220"/>
          </a:xfrm>
          <a:prstGeom prst="rect">
            <a:avLst/>
          </a:prstGeom>
          <a:noFill/>
        </p:spPr>
        <p:txBody>
          <a:bodyPr wrap="none" rtlCol="0">
            <a:spAutoFit/>
          </a:bodyPr>
          <a:lstStyle/>
          <a:p>
            <a:r>
              <a:rPr lang="zh-CN" altLang="en-US" sz="2800" dirty="0" smtClean="0"/>
              <a:t>第三次大变局</a:t>
            </a:r>
            <a:endParaRPr lang="zh-CN" altLang="en-US" sz="2800" dirty="0"/>
          </a:p>
        </p:txBody>
      </p:sp>
      <p:sp>
        <p:nvSpPr>
          <p:cNvPr id="43" name="右大括号 42"/>
          <p:cNvSpPr/>
          <p:nvPr/>
        </p:nvSpPr>
        <p:spPr>
          <a:xfrm rot="16200000">
            <a:off x="1655676" y="3537012"/>
            <a:ext cx="432048" cy="30963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4" name="TextBox 43"/>
          <p:cNvSpPr txBox="1"/>
          <p:nvPr/>
        </p:nvSpPr>
        <p:spPr>
          <a:xfrm>
            <a:off x="0" y="5373216"/>
            <a:ext cx="4801314" cy="461665"/>
          </a:xfrm>
          <a:prstGeom prst="rect">
            <a:avLst/>
          </a:prstGeom>
          <a:noFill/>
        </p:spPr>
        <p:txBody>
          <a:bodyPr wrap="none" rtlCol="0">
            <a:spAutoFit/>
          </a:bodyPr>
          <a:lstStyle/>
          <a:p>
            <a:r>
              <a:rPr lang="zh-CN" altLang="en-US" sz="2400" dirty="0" smtClean="0"/>
              <a:t>晚清、</a:t>
            </a:r>
            <a:r>
              <a:rPr lang="zh-CN" altLang="en-US" sz="2400" dirty="0" smtClean="0">
                <a:solidFill>
                  <a:srgbClr val="FFFF00"/>
                </a:solidFill>
              </a:rPr>
              <a:t>中华民国</a:t>
            </a:r>
            <a:r>
              <a:rPr lang="zh-CN" altLang="en-US" sz="2400" dirty="0" smtClean="0"/>
              <a:t>、中华人民共和国</a:t>
            </a:r>
            <a:endParaRPr lang="zh-CN" altLang="en-US" sz="2400" dirty="0"/>
          </a:p>
        </p:txBody>
      </p:sp>
      <p:sp>
        <p:nvSpPr>
          <p:cNvPr id="45" name="TextBox 44"/>
          <p:cNvSpPr txBox="1"/>
          <p:nvPr/>
        </p:nvSpPr>
        <p:spPr>
          <a:xfrm>
            <a:off x="4788024" y="4365104"/>
            <a:ext cx="2698175" cy="523220"/>
          </a:xfrm>
          <a:prstGeom prst="rect">
            <a:avLst/>
          </a:prstGeom>
          <a:noFill/>
        </p:spPr>
        <p:txBody>
          <a:bodyPr wrap="none" rtlCol="0">
            <a:spAutoFit/>
          </a:bodyPr>
          <a:lstStyle/>
          <a:p>
            <a:r>
              <a:rPr lang="zh-CN" altLang="en-US" sz="2800" dirty="0" smtClean="0"/>
              <a:t>民主共和国时代</a:t>
            </a:r>
            <a:endParaRPr lang="zh-CN" altLang="en-US" sz="2800" dirty="0"/>
          </a:p>
        </p:txBody>
      </p:sp>
      <p:sp>
        <p:nvSpPr>
          <p:cNvPr id="46" name="右大括号 45"/>
          <p:cNvSpPr/>
          <p:nvPr/>
        </p:nvSpPr>
        <p:spPr>
          <a:xfrm rot="16200000">
            <a:off x="5688124" y="3032956"/>
            <a:ext cx="432048" cy="410445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8" name="直接箭头连接符 47"/>
          <p:cNvCxnSpPr>
            <a:stCxn id="44" idx="3"/>
          </p:cNvCxnSpPr>
          <p:nvPr/>
        </p:nvCxnSpPr>
        <p:spPr>
          <a:xfrm flipV="1">
            <a:off x="4801314" y="5589240"/>
            <a:ext cx="1282854" cy="148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228184" y="5373216"/>
            <a:ext cx="1723549" cy="461665"/>
          </a:xfrm>
          <a:prstGeom prst="rect">
            <a:avLst/>
          </a:prstGeom>
          <a:noFill/>
        </p:spPr>
        <p:txBody>
          <a:bodyPr wrap="none" rtlCol="0">
            <a:spAutoFit/>
          </a:bodyPr>
          <a:lstStyle/>
          <a:p>
            <a:r>
              <a:rPr lang="zh-CN" altLang="en-US" sz="2400" dirty="0" smtClean="0"/>
              <a:t>未来、复兴</a:t>
            </a:r>
            <a:endParaRPr lang="zh-CN" altLang="en-US" sz="2400" dirty="0"/>
          </a:p>
        </p:txBody>
      </p:sp>
      <p:cxnSp>
        <p:nvCxnSpPr>
          <p:cNvPr id="51" name="直接箭头连接符 50"/>
          <p:cNvCxnSpPr>
            <a:endCxn id="45" idx="1"/>
          </p:cNvCxnSpPr>
          <p:nvPr/>
        </p:nvCxnSpPr>
        <p:spPr>
          <a:xfrm>
            <a:off x="2771800" y="4581128"/>
            <a:ext cx="2016224" cy="45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
          <p:cNvPicPr>
            <a:picLocks noChangeAspect="1" noChangeArrowheads="1"/>
          </p:cNvPicPr>
          <p:nvPr/>
        </p:nvPicPr>
        <p:blipFill>
          <a:blip r:embed="rId2" cstate="print"/>
          <a:srcRect/>
          <a:stretch>
            <a:fillRect/>
          </a:stretch>
        </p:blipFill>
        <p:spPr>
          <a:xfrm>
            <a:off x="0" y="0"/>
            <a:ext cx="9193192" cy="5949280"/>
          </a:xfrm>
          <a:prstGeom prst="rect">
            <a:avLst/>
          </a:prstGeom>
          <a:noFill/>
          <a:ln/>
        </p:spPr>
      </p:pic>
      <p:sp>
        <p:nvSpPr>
          <p:cNvPr id="3" name="TextBox 2"/>
          <p:cNvSpPr txBox="1"/>
          <p:nvPr/>
        </p:nvSpPr>
        <p:spPr>
          <a:xfrm>
            <a:off x="3563888" y="6093296"/>
            <a:ext cx="1415772" cy="584775"/>
          </a:xfrm>
          <a:prstGeom prst="rect">
            <a:avLst/>
          </a:prstGeom>
          <a:noFill/>
        </p:spPr>
        <p:txBody>
          <a:bodyPr wrap="none" rtlCol="0">
            <a:spAutoFit/>
          </a:bodyPr>
          <a:lstStyle/>
          <a:p>
            <a:r>
              <a:rPr lang="zh-CN" altLang="en-US" sz="3200" dirty="0" smtClean="0"/>
              <a:t>金田村</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ppt_w/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01"/>
          <p:cNvPicPr>
            <a:picLocks noChangeAspect="1" noChangeArrowheads="1"/>
          </p:cNvPicPr>
          <p:nvPr/>
        </p:nvPicPr>
        <p:blipFill>
          <a:blip r:embed="rId2" cstate="print"/>
          <a:srcRect/>
          <a:stretch>
            <a:fillRect/>
          </a:stretch>
        </p:blipFill>
        <p:spPr>
          <a:xfrm>
            <a:off x="0" y="1"/>
            <a:ext cx="8371644"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ppt_w/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03"/>
          <p:cNvPicPr>
            <a:picLocks noChangeAspect="1" noChangeArrowheads="1"/>
          </p:cNvPicPr>
          <p:nvPr/>
        </p:nvPicPr>
        <p:blipFill>
          <a:blip r:embed="rId2" cstate="print"/>
          <a:srcRect/>
          <a:stretch>
            <a:fillRect/>
          </a:stretch>
        </p:blipFill>
        <p:spPr>
          <a:xfrm>
            <a:off x="0" y="260648"/>
            <a:ext cx="9144000" cy="6446874"/>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ppt_w/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07"/>
          <p:cNvPicPr>
            <a:picLocks noChangeAspect="1" noChangeArrowheads="1"/>
          </p:cNvPicPr>
          <p:nvPr/>
        </p:nvPicPr>
        <p:blipFill>
          <a:blip r:embed="rId2" cstate="print"/>
          <a:srcRect/>
          <a:stretch>
            <a:fillRect/>
          </a:stretch>
        </p:blipFill>
        <p:spPr>
          <a:xfrm>
            <a:off x="0" y="0"/>
            <a:ext cx="9311722" cy="6597352"/>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zh-CN" altLang="zh-CN"/>
          </a:p>
        </p:txBody>
      </p:sp>
      <p:pic>
        <p:nvPicPr>
          <p:cNvPr id="13315" name="Picture 3" descr="1006"/>
          <p:cNvPicPr>
            <a:picLocks noGrp="1" noChangeAspect="1" noChangeArrowheads="1"/>
          </p:cNvPicPr>
          <p:nvPr>
            <p:ph idx="1"/>
          </p:nvPr>
        </p:nvPicPr>
        <p:blipFill>
          <a:blip r:embed="rId2" cstate="print"/>
          <a:srcRect/>
          <a:stretch>
            <a:fillRect/>
          </a:stretch>
        </p:blipFill>
        <p:spPr>
          <a:xfrm>
            <a:off x="78785" y="188640"/>
            <a:ext cx="9065215" cy="666936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ppt_x</p:attrName>
                                        </p:attrNameLst>
                                      </p:cBhvr>
                                      <p:tavLst>
                                        <p:tav tm="0">
                                          <p:val>
                                            <p:strVal val="#ppt_x-#ppt_w/2"/>
                                          </p:val>
                                        </p:tav>
                                        <p:tav tm="100000">
                                          <p:val>
                                            <p:strVal val="#ppt_x"/>
                                          </p:val>
                                        </p:tav>
                                      </p:tavLst>
                                    </p:anim>
                                    <p:anim calcmode="lin" valueType="num">
                                      <p:cBhvr>
                                        <p:cTn id="8" dur="1000" fill="hold"/>
                                        <p:tgtEl>
                                          <p:spTgt spid="13315"/>
                                        </p:tgtEl>
                                        <p:attrNameLst>
                                          <p:attrName>ppt_y</p:attrName>
                                        </p:attrNameLst>
                                      </p:cBhvr>
                                      <p:tavLst>
                                        <p:tav tm="0">
                                          <p:val>
                                            <p:strVal val="#ppt_y"/>
                                          </p:val>
                                        </p:tav>
                                        <p:tav tm="100000">
                                          <p:val>
                                            <p:strVal val="#ppt_y"/>
                                          </p:val>
                                        </p:tav>
                                      </p:tavLst>
                                    </p:anim>
                                    <p:anim calcmode="lin" valueType="num">
                                      <p:cBhvr>
                                        <p:cTn id="9" dur="1000" fill="hold"/>
                                        <p:tgtEl>
                                          <p:spTgt spid="13315"/>
                                        </p:tgtEl>
                                        <p:attrNameLst>
                                          <p:attrName>ppt_w</p:attrName>
                                        </p:attrNameLst>
                                      </p:cBhvr>
                                      <p:tavLst>
                                        <p:tav tm="0">
                                          <p:val>
                                            <p:fltVal val="0"/>
                                          </p:val>
                                        </p:tav>
                                        <p:tav tm="100000">
                                          <p:val>
                                            <p:strVal val="#ppt_w"/>
                                          </p:val>
                                        </p:tav>
                                      </p:tavLst>
                                    </p:anim>
                                    <p:anim calcmode="lin" valueType="num">
                                      <p:cBhvr>
                                        <p:cTn id="10" dur="1000" fill="hold"/>
                                        <p:tgtEl>
                                          <p:spTgt spid="133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03"/>
          <p:cNvPicPr>
            <a:picLocks noChangeAspect="1" noChangeArrowheads="1"/>
          </p:cNvPicPr>
          <p:nvPr/>
        </p:nvPicPr>
        <p:blipFill>
          <a:blip r:embed="rId2" cstate="print"/>
          <a:srcRect/>
          <a:stretch>
            <a:fillRect/>
          </a:stretch>
        </p:blipFill>
        <p:spPr>
          <a:xfrm>
            <a:off x="-78991" y="188640"/>
            <a:ext cx="9222991" cy="6408712"/>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ppt_w/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 calcmode="lin" valueType="num">
                                      <p:cBhvr>
                                        <p:cTn id="9" dur="1000" fill="hold"/>
                                        <p:tgtEl>
                                          <p:spTgt spid="4"/>
                                        </p:tgtEl>
                                        <p:attrNameLst>
                                          <p:attrName>ppt_w</p:attrName>
                                        </p:attrNameLst>
                                      </p:cBhvr>
                                      <p:tavLst>
                                        <p:tav tm="0">
                                          <p:val>
                                            <p:fltVal val="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（三）太平天国运动的历史意义</a:t>
            </a:r>
            <a:endParaRPr lang="zh-CN" altLang="en-US" dirty="0"/>
          </a:p>
        </p:txBody>
      </p:sp>
      <p:sp>
        <p:nvSpPr>
          <p:cNvPr id="3" name="内容占位符 2"/>
          <p:cNvSpPr>
            <a:spLocks noGrp="1"/>
          </p:cNvSpPr>
          <p:nvPr>
            <p:ph idx="1"/>
          </p:nvPr>
        </p:nvSpPr>
        <p:spPr/>
        <p:txBody>
          <a:bodyPr/>
          <a:lstStyle/>
          <a:p>
            <a:r>
              <a:rPr lang="zh-CN" altLang="en-US" dirty="0" smtClean="0"/>
              <a:t>撼动了清王朝封建统治的根基。</a:t>
            </a:r>
            <a:endParaRPr lang="en-US" altLang="zh-CN" dirty="0" smtClean="0"/>
          </a:p>
          <a:p>
            <a:r>
              <a:rPr lang="zh-CN" altLang="en-US" dirty="0" smtClean="0"/>
              <a:t>冲击了儒家经典的正统权威。</a:t>
            </a:r>
            <a:endParaRPr lang="en-US" altLang="zh-CN" dirty="0" smtClean="0"/>
          </a:p>
          <a:p>
            <a:r>
              <a:rPr lang="zh-CN" altLang="en-US" dirty="0" smtClean="0"/>
              <a:t>打击了外国侵略势力。</a:t>
            </a:r>
            <a:endParaRPr lang="en-US" altLang="zh-CN" dirty="0" smtClean="0"/>
          </a:p>
          <a:p>
            <a:r>
              <a:rPr lang="zh-CN" altLang="en-US" dirty="0" smtClean="0"/>
              <a:t>达到了中国旧式农民战争的最高峰。</a:t>
            </a:r>
            <a:endParaRPr lang="zh-CN"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（四）太平天国运动失败的原因</a:t>
            </a:r>
            <a:endParaRPr lang="zh-CN" altLang="en-US" dirty="0"/>
          </a:p>
        </p:txBody>
      </p:sp>
      <p:sp>
        <p:nvSpPr>
          <p:cNvPr id="3" name="内容占位符 2"/>
          <p:cNvSpPr>
            <a:spLocks noGrp="1"/>
          </p:cNvSpPr>
          <p:nvPr>
            <p:ph idx="1"/>
          </p:nvPr>
        </p:nvSpPr>
        <p:spPr/>
        <p:txBody>
          <a:bodyPr/>
          <a:lstStyle/>
          <a:p>
            <a:r>
              <a:rPr lang="zh-CN" altLang="en-US" dirty="0" smtClean="0"/>
              <a:t>外因：中外反动势力联合绞杀</a:t>
            </a:r>
            <a:endParaRPr lang="en-US" altLang="zh-CN" dirty="0" smtClean="0"/>
          </a:p>
          <a:p>
            <a:r>
              <a:rPr lang="zh-CN" altLang="en-US" dirty="0" smtClean="0"/>
              <a:t>内因：农民阶级的局限性</a:t>
            </a:r>
            <a:endParaRPr lang="en-US" altLang="zh-CN" dirty="0" smtClean="0"/>
          </a:p>
          <a:p>
            <a:endParaRPr lang="zh-CN" alt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农民阶级局限性表现之一</a:t>
            </a:r>
            <a:endParaRPr lang="zh-CN" altLang="en-US" dirty="0"/>
          </a:p>
        </p:txBody>
      </p:sp>
      <p:sp>
        <p:nvSpPr>
          <p:cNvPr id="3" name="内容占位符 2"/>
          <p:cNvSpPr>
            <a:spLocks noGrp="1"/>
          </p:cNvSpPr>
          <p:nvPr>
            <p:ph idx="1"/>
          </p:nvPr>
        </p:nvSpPr>
        <p:spPr/>
        <p:txBody>
          <a:bodyPr/>
          <a:lstStyle/>
          <a:p>
            <a:r>
              <a:rPr lang="zh-CN" altLang="en-US" dirty="0" smtClean="0"/>
              <a:t>在思想上没有正确的世界观和科学的革命理论，无法摆脱宗教迷信的束缚和封建思想的影响</a:t>
            </a:r>
            <a:endParaRPr lang="en-US" altLang="zh-CN" dirty="0" smtClean="0"/>
          </a:p>
          <a:p>
            <a:endParaRPr lang="en-US" altLang="zh-CN"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农民阶级局限性表现之二</a:t>
            </a:r>
            <a:endParaRPr lang="zh-CN" altLang="en-US" dirty="0"/>
          </a:p>
        </p:txBody>
      </p:sp>
      <p:sp>
        <p:nvSpPr>
          <p:cNvPr id="3" name="内容占位符 2"/>
          <p:cNvSpPr>
            <a:spLocks noGrp="1"/>
          </p:cNvSpPr>
          <p:nvPr>
            <p:ph idx="1"/>
          </p:nvPr>
        </p:nvSpPr>
        <p:spPr/>
        <p:txBody>
          <a:bodyPr/>
          <a:lstStyle/>
          <a:p>
            <a:r>
              <a:rPr lang="zh-CN" altLang="en-US" dirty="0" smtClean="0"/>
              <a:t>由于没有正确的革命理论，因而就无法提出正确的革命纲领，无法建立先进的经济制度和政治制度</a:t>
            </a:r>
            <a:endParaRPr lang="en-US" altLang="zh-CN" dirty="0" smtClean="0"/>
          </a:p>
          <a:p>
            <a:endParaRPr lang="en-US" altLang="zh-CN"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（一）大变局（大转型）时代的基本特点</a:t>
            </a:r>
            <a:endParaRPr lang="zh-CN" altLang="en-US" dirty="0"/>
          </a:p>
        </p:txBody>
      </p:sp>
      <p:sp>
        <p:nvSpPr>
          <p:cNvPr id="3" name="内容占位符 2"/>
          <p:cNvSpPr>
            <a:spLocks noGrp="1"/>
          </p:cNvSpPr>
          <p:nvPr>
            <p:ph idx="1"/>
          </p:nvPr>
        </p:nvSpPr>
        <p:spPr/>
        <p:txBody>
          <a:bodyPr/>
          <a:lstStyle/>
          <a:p>
            <a:r>
              <a:rPr lang="zh-CN" altLang="en-US" dirty="0" smtClean="0"/>
              <a:t>政治动荡：战争连绵，改革频发，政权短暂</a:t>
            </a:r>
            <a:endParaRPr lang="en-US" altLang="zh-CN" dirty="0" smtClean="0"/>
          </a:p>
          <a:p>
            <a:endParaRPr lang="en-US" altLang="zh-CN" dirty="0" smtClean="0"/>
          </a:p>
          <a:p>
            <a:r>
              <a:rPr lang="zh-CN" altLang="en-US" dirty="0" smtClean="0"/>
              <a:t>生产方式变革：生产技术革新加快，生产关系变化明显</a:t>
            </a:r>
            <a:endParaRPr lang="en-US" altLang="zh-CN" dirty="0" smtClean="0"/>
          </a:p>
          <a:p>
            <a:endParaRPr lang="en-US" altLang="zh-CN" dirty="0" smtClean="0"/>
          </a:p>
          <a:p>
            <a:r>
              <a:rPr lang="zh-CN" altLang="en-US" dirty="0" smtClean="0"/>
              <a:t>思想文化活跃：百家争鸣，各种思想文化交锋激烈</a:t>
            </a:r>
            <a:endParaRPr lang="zh-CN"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carlyao\Desktop\14187070631792116.png"/>
          <p:cNvPicPr>
            <a:picLocks noChangeAspect="1" noChangeArrowheads="1"/>
          </p:cNvPicPr>
          <p:nvPr/>
        </p:nvPicPr>
        <p:blipFill>
          <a:blip r:embed="rId2" cstate="print"/>
          <a:srcRect/>
          <a:stretch>
            <a:fillRect/>
          </a:stretch>
        </p:blipFill>
        <p:spPr bwMode="auto">
          <a:xfrm>
            <a:off x="149861" y="836712"/>
            <a:ext cx="8721438" cy="5112567"/>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
            </a:r>
            <a:r>
              <a:rPr lang="zh-CN" altLang="en-US" dirty="0" smtClean="0"/>
              <a:t>天朝田亩制度</a:t>
            </a:r>
            <a:r>
              <a:rPr lang="en-US" altLang="zh-CN" dirty="0" smtClean="0"/>
              <a:t>》</a:t>
            </a:r>
            <a:endParaRPr lang="zh-CN" altLang="en-US" dirty="0"/>
          </a:p>
        </p:txBody>
      </p:sp>
      <p:sp>
        <p:nvSpPr>
          <p:cNvPr id="3" name="内容占位符 2"/>
          <p:cNvSpPr>
            <a:spLocks noGrp="1"/>
          </p:cNvSpPr>
          <p:nvPr>
            <p:ph idx="1"/>
          </p:nvPr>
        </p:nvSpPr>
        <p:spPr/>
        <p:txBody>
          <a:bodyPr/>
          <a:lstStyle/>
          <a:p>
            <a:r>
              <a:rPr lang="zh-CN" altLang="en-US" dirty="0" smtClean="0"/>
              <a:t>第一，土地国有及土地分配方法。</a:t>
            </a:r>
          </a:p>
          <a:p>
            <a:r>
              <a:rPr lang="zh-CN" altLang="en-US" dirty="0" smtClean="0"/>
              <a:t>第二，社会组织。</a:t>
            </a:r>
          </a:p>
          <a:p>
            <a:r>
              <a:rPr lang="zh-CN" altLang="en-US" dirty="0" smtClean="0"/>
              <a:t>第三，生产制度。</a:t>
            </a:r>
          </a:p>
          <a:p>
            <a:r>
              <a:rPr lang="zh-CN" altLang="en-US" dirty="0" smtClean="0"/>
              <a:t>第四，分配制度。</a:t>
            </a:r>
          </a:p>
          <a:p>
            <a:r>
              <a:rPr lang="zh-CN" altLang="en-US" dirty="0" smtClean="0"/>
              <a:t>实现“有田同耕，有饭同食，有衣同穿，有钱同使，无处不均匀，无人不保暖”的理想社会。</a:t>
            </a:r>
          </a:p>
          <a:p>
            <a:endParaRPr lang="zh-CN" alt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
            </a:r>
            <a:r>
              <a:rPr lang="zh-CN" altLang="en-US" dirty="0" smtClean="0"/>
              <a:t>资政新篇</a:t>
            </a:r>
            <a:r>
              <a:rPr lang="en-US" altLang="zh-CN" dirty="0" smtClean="0"/>
              <a:t>》</a:t>
            </a:r>
            <a:endParaRPr lang="zh-CN" altLang="en-US" dirty="0"/>
          </a:p>
        </p:txBody>
      </p:sp>
      <p:sp>
        <p:nvSpPr>
          <p:cNvPr id="3" name="内容占位符 2"/>
          <p:cNvSpPr>
            <a:spLocks noGrp="1"/>
          </p:cNvSpPr>
          <p:nvPr>
            <p:ph idx="1"/>
          </p:nvPr>
        </p:nvSpPr>
        <p:spPr/>
        <p:txBody>
          <a:bodyPr>
            <a:normAutofit lnSpcReduction="10000"/>
          </a:bodyPr>
          <a:lstStyle/>
          <a:p>
            <a:r>
              <a:rPr lang="zh-CN" altLang="en-US" dirty="0" smtClean="0"/>
              <a:t>在经济上，主张发展现代交通事业，办铁路，造轮船；鼓励民间开发矿藏；主张奖励私人发明创造。在文化上，主张设学馆、医院，建立各种慈善机构，废除恶习陋俗，提倡“切实透明”、“使人一目了然”的浅文明体。在外交上，主张与外国通商，平等往来。</a:t>
            </a:r>
          </a:p>
          <a:p>
            <a:r>
              <a:rPr lang="zh-CN" altLang="en-US" dirty="0" smtClean="0"/>
              <a:t>这是一个主张向西方学习，在中国建立和发展资本主义生产方式的施政纲领。</a:t>
            </a:r>
          </a:p>
          <a:p>
            <a:endParaRPr lang="zh-CN" alt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农民阶级局限性之三</a:t>
            </a:r>
            <a:endParaRPr lang="zh-CN" altLang="en-US" dirty="0"/>
          </a:p>
        </p:txBody>
      </p:sp>
      <p:sp>
        <p:nvSpPr>
          <p:cNvPr id="3" name="内容占位符 2"/>
          <p:cNvSpPr>
            <a:spLocks noGrp="1"/>
          </p:cNvSpPr>
          <p:nvPr>
            <p:ph idx="1"/>
          </p:nvPr>
        </p:nvSpPr>
        <p:spPr/>
        <p:txBody>
          <a:bodyPr/>
          <a:lstStyle/>
          <a:p>
            <a:r>
              <a:rPr lang="zh-CN" altLang="en-US" dirty="0" smtClean="0"/>
              <a:t>在组织上无法克服宗派主义倾向，不能长期保持内部团结。</a:t>
            </a:r>
            <a:endParaRPr lang="en-US" altLang="zh-CN" dirty="0" smtClean="0"/>
          </a:p>
          <a:p>
            <a:r>
              <a:rPr lang="zh-CN" altLang="en-US" dirty="0" smtClean="0"/>
              <a:t>马克思：“法国国民的广大群众，便是由一些同名数简单相加而形成的，就像一袋马铃薯是由袋中的一个个马铃薯汇集而成的那样。”</a:t>
            </a:r>
            <a:endParaRPr lang="en-US" altLang="zh-CN"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t>（五）太平天国运动的启示</a:t>
            </a:r>
            <a:endParaRPr lang="zh-CN" altLang="en-US" dirty="0"/>
          </a:p>
        </p:txBody>
      </p:sp>
      <p:sp>
        <p:nvSpPr>
          <p:cNvPr id="3" name="内容占位符 2"/>
          <p:cNvSpPr>
            <a:spLocks noGrp="1"/>
          </p:cNvSpPr>
          <p:nvPr>
            <p:ph idx="1"/>
          </p:nvPr>
        </p:nvSpPr>
        <p:spPr/>
        <p:txBody>
          <a:bodyPr/>
          <a:lstStyle/>
          <a:p>
            <a:r>
              <a:rPr lang="zh-CN" altLang="en-US" dirty="0" smtClean="0"/>
              <a:t>农民阶级的方案行不通，不可能拯救中国。</a:t>
            </a:r>
            <a:endParaRPr lang="en-US" altLang="zh-CN" dirty="0" smtClean="0"/>
          </a:p>
          <a:p>
            <a:r>
              <a:rPr lang="zh-CN" altLang="en-US" dirty="0" smtClean="0"/>
              <a:t>农民阶级有伟大的革命潜力。</a:t>
            </a:r>
            <a:endParaRPr lang="en-US" altLang="zh-CN" dirty="0" smtClean="0"/>
          </a:p>
          <a:p>
            <a:r>
              <a:rPr lang="zh-CN" altLang="en-US" dirty="0" smtClean="0"/>
              <a:t>农民“不能以自己的名义来保护自己的阶级利益”，“他们不能代表自己，一定要别人来代表他们”。</a:t>
            </a:r>
            <a:endParaRPr lang="en-US" altLang="zh-CN" dirty="0" smtClean="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3568" y="2996952"/>
            <a:ext cx="7776000" cy="1143000"/>
          </a:xfrm>
        </p:spPr>
        <p:txBody>
          <a:bodyPr>
            <a:normAutofit fontScale="90000"/>
          </a:bodyPr>
          <a:lstStyle/>
          <a:p>
            <a:pPr algn="ctr"/>
            <a:r>
              <a:rPr lang="zh-CN" altLang="en-US" dirty="0" smtClean="0"/>
              <a:t>四、洋务运动</a:t>
            </a:r>
            <a:r>
              <a:rPr lang="en-US" altLang="zh-CN" dirty="0" smtClean="0"/>
              <a:t>—</a:t>
            </a:r>
            <a:r>
              <a:rPr lang="zh-CN" altLang="en-US" dirty="0" smtClean="0"/>
              <a:t>师夷长技以制夷</a:t>
            </a:r>
            <a:endParaRPr lang="zh-CN"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（一）洋务运动及其代表人物</a:t>
            </a:r>
            <a:endParaRPr lang="zh-CN" altLang="en-US" dirty="0"/>
          </a:p>
        </p:txBody>
      </p:sp>
      <p:sp>
        <p:nvSpPr>
          <p:cNvPr id="3" name="内容占位符 2"/>
          <p:cNvSpPr>
            <a:spLocks noGrp="1"/>
          </p:cNvSpPr>
          <p:nvPr>
            <p:ph idx="1"/>
          </p:nvPr>
        </p:nvSpPr>
        <p:spPr/>
        <p:txBody>
          <a:bodyPr>
            <a:normAutofit fontScale="92500" lnSpcReduction="10000"/>
          </a:bodyPr>
          <a:lstStyle/>
          <a:p>
            <a:r>
              <a:rPr lang="zh-CN" altLang="en-US" dirty="0" smtClean="0"/>
              <a:t>洋务运动又称“同光新政”，是指</a:t>
            </a:r>
            <a:r>
              <a:rPr lang="en-US" dirty="0" smtClean="0"/>
              <a:t>19</a:t>
            </a:r>
            <a:r>
              <a:rPr lang="zh-CN" altLang="en-US" dirty="0" smtClean="0"/>
              <a:t>世纪</a:t>
            </a:r>
            <a:r>
              <a:rPr lang="en-US" dirty="0" smtClean="0"/>
              <a:t>60-90</a:t>
            </a:r>
            <a:r>
              <a:rPr lang="zh-CN" altLang="en-US" dirty="0" smtClean="0"/>
              <a:t>年代洋务派购买洋枪洋炮、轮船机器，聘请洋人，雇佣外国军官，依洋法操练军队，用西法开矿筑路设厂，兴办航运、电报以及学习外洋科学技术、兴办船政、水师学堂，派遣留学生等一系列活动。</a:t>
            </a:r>
          </a:p>
          <a:p>
            <a:r>
              <a:rPr lang="zh-CN" altLang="en-US" dirty="0" smtClean="0"/>
              <a:t>时间起讫：</a:t>
            </a:r>
            <a:r>
              <a:rPr lang="en-US" altLang="zh-CN" dirty="0" smtClean="0"/>
              <a:t>1861</a:t>
            </a:r>
            <a:r>
              <a:rPr lang="zh-CN" altLang="en-US" dirty="0" smtClean="0"/>
              <a:t>年设立总理各国事务衙门－</a:t>
            </a:r>
            <a:r>
              <a:rPr lang="en-US" altLang="zh-CN" dirty="0" smtClean="0"/>
              <a:t>1895</a:t>
            </a:r>
            <a:r>
              <a:rPr lang="zh-CN" altLang="en-US" dirty="0" smtClean="0"/>
              <a:t>中日甲午战争失败。</a:t>
            </a:r>
          </a:p>
          <a:p>
            <a:r>
              <a:rPr lang="zh-CN" altLang="en-US" dirty="0" smtClean="0"/>
              <a:t> 洋务派代表人物：奕 、曾国藩、李鸿章、左宗棠、张之洞等。</a:t>
            </a:r>
          </a:p>
          <a:p>
            <a:endParaRPr lang="zh-CN"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
          <p:cNvPicPr>
            <a:picLocks noChangeAspect="1" noChangeArrowheads="1"/>
          </p:cNvPicPr>
          <p:nvPr/>
        </p:nvPicPr>
        <p:blipFill>
          <a:blip r:embed="rId2" cstate="print"/>
          <a:srcRect/>
          <a:stretch>
            <a:fillRect/>
          </a:stretch>
        </p:blipFill>
        <p:spPr>
          <a:xfrm>
            <a:off x="-8774" y="188640"/>
            <a:ext cx="9195588" cy="6408711"/>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3"/>
          <p:cNvPicPr>
            <a:picLocks noChangeAspect="1" noChangeArrowheads="1"/>
          </p:cNvPicPr>
          <p:nvPr/>
        </p:nvPicPr>
        <p:blipFill>
          <a:blip r:embed="rId2" cstate="print"/>
          <a:srcRect/>
          <a:stretch>
            <a:fillRect/>
          </a:stretch>
        </p:blipFill>
        <p:spPr>
          <a:xfrm>
            <a:off x="0" y="0"/>
            <a:ext cx="5436096" cy="6858000"/>
          </a:xfrm>
          <a:prstGeom prst="rect">
            <a:avLst/>
          </a:prstGeom>
          <a:noFill/>
          <a:ln/>
        </p:spPr>
      </p:pic>
      <p:sp>
        <p:nvSpPr>
          <p:cNvPr id="3" name="TextBox 2"/>
          <p:cNvSpPr txBox="1"/>
          <p:nvPr/>
        </p:nvSpPr>
        <p:spPr>
          <a:xfrm>
            <a:off x="7236879" y="1196752"/>
            <a:ext cx="677108" cy="2144177"/>
          </a:xfrm>
          <a:prstGeom prst="rect">
            <a:avLst/>
          </a:prstGeom>
          <a:noFill/>
        </p:spPr>
        <p:txBody>
          <a:bodyPr vert="eaVert" wrap="none" rtlCol="0">
            <a:spAutoFit/>
          </a:bodyPr>
          <a:lstStyle/>
          <a:p>
            <a:r>
              <a:rPr lang="zh-CN" altLang="en-US" sz="3200" dirty="0" smtClean="0"/>
              <a:t>恭亲王奕䜣</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clrChange>
              <a:clrFrom>
                <a:srgbClr val="EBF3E8"/>
              </a:clrFrom>
              <a:clrTo>
                <a:srgbClr val="EBF3E8">
                  <a:alpha val="0"/>
                </a:srgbClr>
              </a:clrTo>
            </a:clrChange>
          </a:blip>
          <a:srcRect l="44225" b="201"/>
          <a:stretch>
            <a:fillRect/>
          </a:stretch>
        </p:blipFill>
        <p:spPr bwMode="auto">
          <a:xfrm>
            <a:off x="4572000" y="0"/>
            <a:ext cx="3918591" cy="6381328"/>
          </a:xfrm>
          <a:prstGeom prst="rect">
            <a:avLst/>
          </a:prstGeom>
          <a:noFill/>
          <a:ln w="9525">
            <a:noFill/>
            <a:miter lim="800000"/>
            <a:headEnd/>
            <a:tailEnd/>
          </a:ln>
        </p:spPr>
      </p:pic>
      <p:pic>
        <p:nvPicPr>
          <p:cNvPr id="3" name="Picture 6" descr="1013"/>
          <p:cNvPicPr>
            <a:picLocks noChangeAspect="1" noChangeArrowheads="1"/>
          </p:cNvPicPr>
          <p:nvPr/>
        </p:nvPicPr>
        <p:blipFill>
          <a:blip r:embed="rId3" cstate="print"/>
          <a:srcRect l="40524" b="391"/>
          <a:stretch>
            <a:fillRect/>
          </a:stretch>
        </p:blipFill>
        <p:spPr bwMode="auto">
          <a:xfrm>
            <a:off x="251520" y="0"/>
            <a:ext cx="4320480" cy="6369197"/>
          </a:xfrm>
          <a:prstGeom prst="rect">
            <a:avLst/>
          </a:prstGeom>
          <a:noFill/>
          <a:ln w="9525">
            <a:noFill/>
            <a:miter lim="800000"/>
            <a:headEnd/>
            <a:tailEnd/>
          </a:ln>
          <a:effectLst/>
        </p:spPr>
      </p:pic>
      <p:sp>
        <p:nvSpPr>
          <p:cNvPr id="4" name="TextBox 3"/>
          <p:cNvSpPr txBox="1"/>
          <p:nvPr/>
        </p:nvSpPr>
        <p:spPr>
          <a:xfrm>
            <a:off x="1619672" y="6381328"/>
            <a:ext cx="1107996" cy="461665"/>
          </a:xfrm>
          <a:prstGeom prst="rect">
            <a:avLst/>
          </a:prstGeom>
          <a:noFill/>
        </p:spPr>
        <p:txBody>
          <a:bodyPr wrap="square" rtlCol="0">
            <a:spAutoFit/>
          </a:bodyPr>
          <a:lstStyle/>
          <a:p>
            <a:r>
              <a:rPr lang="zh-CN" altLang="en-US" sz="2400" dirty="0" smtClean="0"/>
              <a:t>曾国藩</a:t>
            </a:r>
            <a:endParaRPr lang="zh-CN" altLang="en-US" sz="2400" dirty="0"/>
          </a:p>
        </p:txBody>
      </p:sp>
      <p:sp>
        <p:nvSpPr>
          <p:cNvPr id="6" name="TextBox 5"/>
          <p:cNvSpPr txBox="1"/>
          <p:nvPr/>
        </p:nvSpPr>
        <p:spPr>
          <a:xfrm>
            <a:off x="5724128" y="6396335"/>
            <a:ext cx="1107996" cy="461665"/>
          </a:xfrm>
          <a:prstGeom prst="rect">
            <a:avLst/>
          </a:prstGeom>
          <a:noFill/>
        </p:spPr>
        <p:txBody>
          <a:bodyPr wrap="none" rtlCol="0">
            <a:spAutoFit/>
          </a:bodyPr>
          <a:lstStyle/>
          <a:p>
            <a:r>
              <a:rPr lang="zh-CN" altLang="en-US" sz="2400" dirty="0" smtClean="0"/>
              <a:t>李鸿章</a:t>
            </a:r>
            <a:endParaRPr lang="zh-CN" alt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（二）中国近现代大转型的内容</a:t>
            </a:r>
            <a:endParaRPr lang="zh-CN" altLang="en-US" dirty="0"/>
          </a:p>
        </p:txBody>
      </p:sp>
      <p:sp>
        <p:nvSpPr>
          <p:cNvPr id="3" name="内容占位符 2"/>
          <p:cNvSpPr>
            <a:spLocks noGrp="1"/>
          </p:cNvSpPr>
          <p:nvPr>
            <p:ph idx="1"/>
          </p:nvPr>
        </p:nvSpPr>
        <p:spPr/>
        <p:txBody>
          <a:bodyPr/>
          <a:lstStyle/>
          <a:p>
            <a:r>
              <a:rPr lang="zh-CN" altLang="en-US" dirty="0" smtClean="0"/>
              <a:t>政治转型：</a:t>
            </a:r>
            <a:r>
              <a:rPr lang="zh-CN" altLang="en-US" dirty="0" smtClean="0">
                <a:solidFill>
                  <a:srgbClr val="FFFF00"/>
                </a:solidFill>
              </a:rPr>
              <a:t>君主专制</a:t>
            </a:r>
            <a:r>
              <a:rPr lang="zh-CN" altLang="en-US" dirty="0" smtClean="0"/>
              <a:t>转向</a:t>
            </a:r>
            <a:r>
              <a:rPr lang="zh-CN" altLang="en-US" dirty="0" smtClean="0">
                <a:solidFill>
                  <a:srgbClr val="FFFF00"/>
                </a:solidFill>
              </a:rPr>
              <a:t>民主共和制</a:t>
            </a:r>
            <a:endParaRPr lang="en-US" altLang="zh-CN" dirty="0" smtClean="0">
              <a:solidFill>
                <a:srgbClr val="FFFF00"/>
              </a:solidFill>
            </a:endParaRPr>
          </a:p>
          <a:p>
            <a:pPr>
              <a:buNone/>
            </a:pPr>
            <a:endParaRPr lang="en-US" altLang="zh-CN" dirty="0" smtClean="0"/>
          </a:p>
          <a:p>
            <a:r>
              <a:rPr lang="zh-CN" altLang="en-US" dirty="0" smtClean="0"/>
              <a:t>生产方式转型：</a:t>
            </a:r>
            <a:r>
              <a:rPr lang="zh-CN" altLang="en-US" dirty="0" smtClean="0">
                <a:solidFill>
                  <a:srgbClr val="FFFF00"/>
                </a:solidFill>
              </a:rPr>
              <a:t>农耕</a:t>
            </a:r>
            <a:r>
              <a:rPr lang="zh-CN" altLang="en-US" dirty="0" smtClean="0"/>
              <a:t>转向</a:t>
            </a:r>
            <a:r>
              <a:rPr lang="zh-CN" altLang="en-US" dirty="0" smtClean="0">
                <a:solidFill>
                  <a:srgbClr val="FFFF00"/>
                </a:solidFill>
              </a:rPr>
              <a:t>机器大工业</a:t>
            </a:r>
            <a:endParaRPr lang="en-US" altLang="zh-CN" dirty="0" smtClean="0">
              <a:solidFill>
                <a:srgbClr val="FFFF00"/>
              </a:solidFill>
            </a:endParaRPr>
          </a:p>
          <a:p>
            <a:endParaRPr lang="en-US" altLang="zh-CN" dirty="0" smtClean="0"/>
          </a:p>
          <a:p>
            <a:r>
              <a:rPr lang="zh-CN" altLang="en-US" dirty="0" smtClean="0"/>
              <a:t>思想文化转型：</a:t>
            </a:r>
            <a:r>
              <a:rPr lang="zh-CN" altLang="en-US" dirty="0" smtClean="0">
                <a:solidFill>
                  <a:srgbClr val="FFFF00"/>
                </a:solidFill>
              </a:rPr>
              <a:t>儒家独尊</a:t>
            </a:r>
            <a:r>
              <a:rPr lang="zh-CN" altLang="en-US" dirty="0" smtClean="0"/>
              <a:t>转向</a:t>
            </a:r>
            <a:r>
              <a:rPr lang="zh-CN" altLang="en-US" dirty="0" smtClean="0">
                <a:solidFill>
                  <a:srgbClr val="FFFF00"/>
                </a:solidFill>
              </a:rPr>
              <a:t>思想多元</a:t>
            </a:r>
            <a:endParaRPr lang="zh-CN" altLang="en-US" dirty="0">
              <a:solidFill>
                <a:srgbClr val="FFFF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0"/>
          <p:cNvPicPr>
            <a:picLocks noChangeAspect="1" noChangeArrowheads="1"/>
          </p:cNvPicPr>
          <p:nvPr/>
        </p:nvPicPr>
        <p:blipFill>
          <a:blip r:embed="rId2" cstate="print"/>
          <a:srcRect/>
          <a:stretch>
            <a:fillRect/>
          </a:stretch>
        </p:blipFill>
        <p:spPr>
          <a:xfrm>
            <a:off x="323528" y="188640"/>
            <a:ext cx="4320480" cy="5912146"/>
          </a:xfrm>
          <a:prstGeom prst="rect">
            <a:avLst/>
          </a:prstGeom>
          <a:noFill/>
          <a:ln/>
        </p:spPr>
      </p:pic>
      <p:pic>
        <p:nvPicPr>
          <p:cNvPr id="3" name="Picture 3" descr="34"/>
          <p:cNvPicPr>
            <a:picLocks noChangeAspect="1" noChangeArrowheads="1"/>
          </p:cNvPicPr>
          <p:nvPr/>
        </p:nvPicPr>
        <p:blipFill>
          <a:blip r:embed="rId3" cstate="print"/>
          <a:srcRect/>
          <a:stretch>
            <a:fillRect/>
          </a:stretch>
        </p:blipFill>
        <p:spPr>
          <a:xfrm>
            <a:off x="4644008" y="188640"/>
            <a:ext cx="3816424" cy="5909303"/>
          </a:xfrm>
          <a:prstGeom prst="rect">
            <a:avLst/>
          </a:prstGeom>
          <a:noFill/>
          <a:ln/>
        </p:spPr>
      </p:pic>
      <p:sp>
        <p:nvSpPr>
          <p:cNvPr id="4" name="TextBox 3"/>
          <p:cNvSpPr txBox="1"/>
          <p:nvPr/>
        </p:nvSpPr>
        <p:spPr>
          <a:xfrm>
            <a:off x="1835696" y="6165304"/>
            <a:ext cx="1261884" cy="523220"/>
          </a:xfrm>
          <a:prstGeom prst="rect">
            <a:avLst/>
          </a:prstGeom>
          <a:noFill/>
        </p:spPr>
        <p:txBody>
          <a:bodyPr wrap="none" rtlCol="0">
            <a:spAutoFit/>
          </a:bodyPr>
          <a:lstStyle/>
          <a:p>
            <a:r>
              <a:rPr lang="zh-CN" altLang="en-US" sz="2800" dirty="0" smtClean="0"/>
              <a:t>左宗棠</a:t>
            </a:r>
            <a:endParaRPr lang="zh-CN" altLang="en-US" sz="2800" dirty="0"/>
          </a:p>
        </p:txBody>
      </p:sp>
      <p:sp>
        <p:nvSpPr>
          <p:cNvPr id="5" name="TextBox 4"/>
          <p:cNvSpPr txBox="1"/>
          <p:nvPr/>
        </p:nvSpPr>
        <p:spPr>
          <a:xfrm>
            <a:off x="6012160" y="6165304"/>
            <a:ext cx="1261884" cy="523220"/>
          </a:xfrm>
          <a:prstGeom prst="rect">
            <a:avLst/>
          </a:prstGeom>
          <a:noFill/>
        </p:spPr>
        <p:txBody>
          <a:bodyPr wrap="none" rtlCol="0">
            <a:spAutoFit/>
          </a:bodyPr>
          <a:lstStyle/>
          <a:p>
            <a:r>
              <a:rPr lang="zh-CN" altLang="en-US" sz="2800" dirty="0" smtClean="0"/>
              <a:t>张之洞</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（二）发起原因</a:t>
            </a:r>
            <a:endParaRPr lang="zh-CN" altLang="en-US" dirty="0"/>
          </a:p>
        </p:txBody>
      </p:sp>
      <p:sp>
        <p:nvSpPr>
          <p:cNvPr id="3" name="内容占位符 2"/>
          <p:cNvSpPr>
            <a:spLocks noGrp="1"/>
          </p:cNvSpPr>
          <p:nvPr>
            <p:ph idx="1"/>
          </p:nvPr>
        </p:nvSpPr>
        <p:spPr/>
        <p:txBody>
          <a:bodyPr/>
          <a:lstStyle/>
          <a:p>
            <a:r>
              <a:rPr lang="zh-CN" altLang="en-US" dirty="0" smtClean="0"/>
              <a:t>内忧外患下的自救</a:t>
            </a:r>
            <a:endParaRPr lang="en-US" altLang="zh-CN" dirty="0" smtClean="0"/>
          </a:p>
          <a:p>
            <a:r>
              <a:rPr lang="zh-CN" altLang="en-US" dirty="0" smtClean="0"/>
              <a:t>内忧：太平天国农民起义</a:t>
            </a:r>
            <a:endParaRPr lang="en-US" altLang="zh-CN" dirty="0" smtClean="0"/>
          </a:p>
          <a:p>
            <a:r>
              <a:rPr lang="zh-CN" altLang="en-US" dirty="0" smtClean="0"/>
              <a:t>外患：资本主义的侵略</a:t>
            </a:r>
            <a:r>
              <a:rPr lang="en-US" altLang="zh-CN" dirty="0" smtClean="0"/>
              <a:t>——</a:t>
            </a:r>
            <a:r>
              <a:rPr lang="zh-CN" altLang="en-US" dirty="0" smtClean="0"/>
              <a:t>二次鸦片战争</a:t>
            </a:r>
            <a:endParaRPr lang="en-US" altLang="zh-CN" dirty="0" smtClean="0"/>
          </a:p>
          <a:p>
            <a:r>
              <a:rPr lang="zh-CN" altLang="en-US" dirty="0" smtClean="0"/>
              <a:t>奕䜣：太平天国、捻军等是“心腹之害”，沙俄是“肘腋之忧”，英国是“肢体之患”，所以“灭发、捻为先，治俄次之，治英又次之”，“探源之策，在于自强。自强之术，必先练兵”</a:t>
            </a:r>
            <a:endParaRPr lang="en-US" altLang="zh-CN" dirty="0" smtClean="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（三）洋务运动的主要内容</a:t>
            </a:r>
            <a:endParaRPr lang="zh-CN" altLang="en-US" dirty="0"/>
          </a:p>
        </p:txBody>
      </p:sp>
      <p:sp>
        <p:nvSpPr>
          <p:cNvPr id="3" name="内容占位符 2"/>
          <p:cNvSpPr>
            <a:spLocks noGrp="1"/>
          </p:cNvSpPr>
          <p:nvPr>
            <p:ph idx="1"/>
          </p:nvPr>
        </p:nvSpPr>
        <p:spPr/>
        <p:txBody>
          <a:bodyPr/>
          <a:lstStyle/>
          <a:p>
            <a:r>
              <a:rPr lang="en-US" altLang="zh-CN" dirty="0" smtClean="0"/>
              <a:t>1</a:t>
            </a:r>
            <a:r>
              <a:rPr lang="zh-CN" altLang="en-US" dirty="0" smtClean="0"/>
              <a:t>．创办军事工业</a:t>
            </a:r>
          </a:p>
          <a:p>
            <a:r>
              <a:rPr lang="zh-CN" altLang="en-US" dirty="0" smtClean="0"/>
              <a:t>            如安庆内军械所（</a:t>
            </a:r>
            <a:r>
              <a:rPr lang="en-US" altLang="zh-CN" dirty="0" smtClean="0"/>
              <a:t>1861</a:t>
            </a:r>
            <a:r>
              <a:rPr lang="zh-CN" altLang="en-US" dirty="0" smtClean="0"/>
              <a:t>曾），金陵机器局（</a:t>
            </a:r>
            <a:r>
              <a:rPr lang="en-US" altLang="zh-CN" dirty="0" smtClean="0"/>
              <a:t>1865</a:t>
            </a:r>
            <a:r>
              <a:rPr lang="zh-CN" altLang="en-US" dirty="0" smtClean="0"/>
              <a:t>李），江南制造总局（</a:t>
            </a:r>
            <a:r>
              <a:rPr lang="en-US" altLang="zh-CN" dirty="0" smtClean="0"/>
              <a:t>1865</a:t>
            </a:r>
            <a:r>
              <a:rPr lang="zh-CN" altLang="en-US" dirty="0" smtClean="0"/>
              <a:t>李），福州船政局（</a:t>
            </a:r>
            <a:r>
              <a:rPr lang="en-US" altLang="zh-CN" dirty="0" smtClean="0"/>
              <a:t>1866</a:t>
            </a:r>
            <a:r>
              <a:rPr lang="zh-CN" altLang="en-US" dirty="0" smtClean="0"/>
              <a:t>左），天津机器局（</a:t>
            </a:r>
            <a:r>
              <a:rPr lang="en-US" altLang="zh-CN" dirty="0" smtClean="0"/>
              <a:t>1866</a:t>
            </a:r>
            <a:r>
              <a:rPr lang="zh-CN" altLang="en-US" dirty="0" smtClean="0"/>
              <a:t>崇厚），湖北枪炮局（</a:t>
            </a:r>
            <a:r>
              <a:rPr lang="en-US" altLang="zh-CN" dirty="0" smtClean="0"/>
              <a:t>1889</a:t>
            </a:r>
            <a:r>
              <a:rPr lang="zh-CN" altLang="en-US" dirty="0" smtClean="0"/>
              <a:t>张之洞）等。</a:t>
            </a:r>
          </a:p>
          <a:p>
            <a:endParaRPr lang="zh-CN" altLang="en-US"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16"/>
          <p:cNvPicPr>
            <a:picLocks noChangeAspect="1" noChangeArrowheads="1"/>
          </p:cNvPicPr>
          <p:nvPr/>
        </p:nvPicPr>
        <p:blipFill>
          <a:blip r:embed="rId2" cstate="print"/>
          <a:srcRect/>
          <a:stretch>
            <a:fillRect/>
          </a:stretch>
        </p:blipFill>
        <p:spPr>
          <a:xfrm>
            <a:off x="135409" y="0"/>
            <a:ext cx="9008591" cy="6119813"/>
          </a:xfrm>
          <a:prstGeom prst="rect">
            <a:avLst/>
          </a:prstGeom>
          <a:noFill/>
          <a:ln/>
        </p:spPr>
      </p:pic>
      <p:sp>
        <p:nvSpPr>
          <p:cNvPr id="3" name="TextBox 2"/>
          <p:cNvSpPr txBox="1"/>
          <p:nvPr/>
        </p:nvSpPr>
        <p:spPr>
          <a:xfrm>
            <a:off x="3131840" y="6165304"/>
            <a:ext cx="3845925" cy="523220"/>
          </a:xfrm>
          <a:prstGeom prst="rect">
            <a:avLst/>
          </a:prstGeom>
          <a:noFill/>
        </p:spPr>
        <p:txBody>
          <a:bodyPr wrap="none" rtlCol="0">
            <a:spAutoFit/>
          </a:bodyPr>
          <a:lstStyle/>
          <a:p>
            <a:r>
              <a:rPr lang="zh-CN" altLang="en-US" sz="2800" dirty="0" smtClean="0"/>
              <a:t>金陵制造局</a:t>
            </a:r>
            <a:r>
              <a:rPr lang="en-US" altLang="zh-CN" sz="2800" dirty="0" smtClean="0"/>
              <a:t>——</a:t>
            </a:r>
            <a:r>
              <a:rPr lang="zh-CN" altLang="en-US" sz="2800" dirty="0" smtClean="0"/>
              <a:t>军火工厂</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15"/>
          <p:cNvPicPr>
            <a:picLocks noChangeAspect="1" noChangeArrowheads="1"/>
          </p:cNvPicPr>
          <p:nvPr/>
        </p:nvPicPr>
        <p:blipFill>
          <a:blip r:embed="rId2" cstate="print"/>
          <a:srcRect/>
          <a:stretch>
            <a:fillRect/>
          </a:stretch>
        </p:blipFill>
        <p:spPr>
          <a:xfrm>
            <a:off x="0" y="0"/>
            <a:ext cx="8982736" cy="6072188"/>
          </a:xfrm>
          <a:prstGeom prst="rect">
            <a:avLst/>
          </a:prstGeom>
          <a:noFill/>
          <a:ln/>
        </p:spPr>
      </p:pic>
      <p:sp>
        <p:nvSpPr>
          <p:cNvPr id="3" name="TextBox 2"/>
          <p:cNvSpPr txBox="1"/>
          <p:nvPr/>
        </p:nvSpPr>
        <p:spPr>
          <a:xfrm>
            <a:off x="2627784" y="6165304"/>
            <a:ext cx="3486852" cy="523220"/>
          </a:xfrm>
          <a:prstGeom prst="rect">
            <a:avLst/>
          </a:prstGeom>
          <a:noFill/>
        </p:spPr>
        <p:txBody>
          <a:bodyPr wrap="none" rtlCol="0">
            <a:spAutoFit/>
          </a:bodyPr>
          <a:lstStyle/>
          <a:p>
            <a:r>
              <a:rPr lang="zh-CN" altLang="en-US" sz="2800" dirty="0" smtClean="0"/>
              <a:t>左宗棠</a:t>
            </a:r>
            <a:r>
              <a:rPr lang="en-US" altLang="zh-CN" sz="2800" dirty="0" smtClean="0"/>
              <a:t>——</a:t>
            </a:r>
            <a:r>
              <a:rPr lang="zh-CN" altLang="en-US" sz="2800" dirty="0" smtClean="0"/>
              <a:t>福建造船厂</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
          <p:cNvPicPr>
            <a:picLocks noChangeAspect="1" noChangeArrowheads="1"/>
          </p:cNvPicPr>
          <p:nvPr/>
        </p:nvPicPr>
        <p:blipFill>
          <a:blip r:embed="rId2" cstate="print"/>
          <a:srcRect/>
          <a:stretch>
            <a:fillRect/>
          </a:stretch>
        </p:blipFill>
        <p:spPr>
          <a:xfrm>
            <a:off x="0" y="0"/>
            <a:ext cx="9144000" cy="6292048"/>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r>
              <a:rPr lang="en-US" altLang="zh-CN" dirty="0" smtClean="0"/>
              <a:t>2</a:t>
            </a:r>
            <a:r>
              <a:rPr lang="zh-CN" altLang="en-US" dirty="0" smtClean="0"/>
              <a:t>．设立民用企业</a:t>
            </a:r>
          </a:p>
          <a:p>
            <a:r>
              <a:rPr lang="zh-CN" altLang="en-US" dirty="0" smtClean="0"/>
              <a:t> 如轮船招商局（</a:t>
            </a:r>
            <a:r>
              <a:rPr lang="en-US" altLang="zh-CN" dirty="0" smtClean="0"/>
              <a:t>1872</a:t>
            </a:r>
            <a:r>
              <a:rPr lang="zh-CN" altLang="en-US" dirty="0" smtClean="0"/>
              <a:t>，李），上海机器织布局（</a:t>
            </a:r>
            <a:r>
              <a:rPr lang="en-US" altLang="zh-CN" dirty="0" smtClean="0"/>
              <a:t>1879</a:t>
            </a:r>
            <a:r>
              <a:rPr lang="zh-CN" altLang="en-US" dirty="0" smtClean="0"/>
              <a:t>，李），兰州制呢局 （</a:t>
            </a:r>
            <a:r>
              <a:rPr lang="en-US" altLang="zh-CN" dirty="0" smtClean="0"/>
              <a:t>1878</a:t>
            </a:r>
            <a:r>
              <a:rPr lang="zh-CN" altLang="en-US" dirty="0" smtClean="0"/>
              <a:t>，左），   开平矿务局（</a:t>
            </a:r>
            <a:r>
              <a:rPr lang="en-US" altLang="zh-CN" dirty="0" smtClean="0"/>
              <a:t>1877</a:t>
            </a:r>
            <a:r>
              <a:rPr lang="zh-CN" altLang="en-US" dirty="0" smtClean="0"/>
              <a:t>，李），天津电报总局（</a:t>
            </a:r>
            <a:r>
              <a:rPr lang="en-US" altLang="zh-CN" dirty="0" smtClean="0"/>
              <a:t>1880</a:t>
            </a:r>
            <a:r>
              <a:rPr lang="zh-CN" altLang="en-US" dirty="0" smtClean="0"/>
              <a:t>，李），唐山胥格庄铁（</a:t>
            </a:r>
            <a:r>
              <a:rPr lang="en-US" altLang="zh-CN" dirty="0" smtClean="0"/>
              <a:t>1881</a:t>
            </a:r>
            <a:r>
              <a:rPr lang="zh-CN" altLang="en-US" dirty="0" smtClean="0"/>
              <a:t>，李），汉阳铁厂（</a:t>
            </a:r>
            <a:r>
              <a:rPr lang="en-US" altLang="zh-CN" dirty="0" smtClean="0"/>
              <a:t>1890</a:t>
            </a:r>
            <a:r>
              <a:rPr lang="zh-CN" altLang="en-US" dirty="0" smtClean="0"/>
              <a:t>，张）等。</a:t>
            </a:r>
          </a:p>
          <a:p>
            <a:endParaRPr lang="zh-CN" alt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2"/>
          <p:cNvPicPr>
            <a:picLocks noChangeAspect="1" noChangeArrowheads="1"/>
          </p:cNvPicPr>
          <p:nvPr/>
        </p:nvPicPr>
        <p:blipFill>
          <a:blip r:embed="rId2" cstate="print"/>
          <a:srcRect/>
          <a:stretch>
            <a:fillRect/>
          </a:stretch>
        </p:blipFill>
        <p:spPr>
          <a:xfrm>
            <a:off x="-21788" y="188640"/>
            <a:ext cx="9165788" cy="648072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7"/>
          <p:cNvPicPr>
            <a:picLocks noChangeAspect="1" noChangeArrowheads="1"/>
          </p:cNvPicPr>
          <p:nvPr/>
        </p:nvPicPr>
        <p:blipFill>
          <a:blip r:embed="rId2" cstate="print"/>
          <a:srcRect/>
          <a:stretch>
            <a:fillRect/>
          </a:stretch>
        </p:blipFill>
        <p:spPr>
          <a:xfrm>
            <a:off x="395536" y="54962"/>
            <a:ext cx="8352928" cy="6803038"/>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3</a:t>
            </a:r>
            <a:r>
              <a:rPr lang="zh-CN" altLang="en-US" dirty="0" smtClean="0"/>
              <a:t>．建立海军</a:t>
            </a:r>
            <a:br>
              <a:rPr lang="zh-CN" altLang="en-US" dirty="0" smtClean="0"/>
            </a:br>
            <a:r>
              <a:rPr lang="en-US" altLang="zh-CN" dirty="0" smtClean="0"/>
              <a:t>1875</a:t>
            </a:r>
            <a:r>
              <a:rPr lang="zh-CN" altLang="en-US" dirty="0" smtClean="0"/>
              <a:t>年筹建北洋水师，</a:t>
            </a:r>
            <a:r>
              <a:rPr lang="en-US" altLang="zh-CN" dirty="0" smtClean="0"/>
              <a:t>1885</a:t>
            </a:r>
            <a:r>
              <a:rPr lang="zh-CN" altLang="en-US" dirty="0" smtClean="0"/>
              <a:t>年设立海军衙门。</a:t>
            </a:r>
            <a:br>
              <a:rPr lang="zh-CN" altLang="en-US" dirty="0" smtClean="0"/>
            </a:br>
            <a:endParaRPr lang="en-US" altLang="zh-CN" dirty="0" smtClean="0"/>
          </a:p>
          <a:p>
            <a:r>
              <a:rPr lang="en-US" altLang="zh-CN" dirty="0" smtClean="0"/>
              <a:t>1888</a:t>
            </a:r>
            <a:r>
              <a:rPr lang="zh-CN" altLang="en-US" dirty="0" smtClean="0"/>
              <a:t>年北洋舰队正式成军，</a:t>
            </a:r>
            <a:r>
              <a:rPr lang="en-US" altLang="zh-CN" dirty="0" smtClean="0"/>
              <a:t>1895</a:t>
            </a:r>
            <a:r>
              <a:rPr lang="zh-CN" altLang="en-US" dirty="0" smtClean="0"/>
              <a:t>年北洋海军全军覆没。</a:t>
            </a:r>
          </a:p>
          <a:p>
            <a:endParaRPr lang="zh-CN" alt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fontScale="90000"/>
          </a:bodyPr>
          <a:lstStyle/>
          <a:p>
            <a:pPr>
              <a:defRPr/>
            </a:pPr>
            <a:r>
              <a:rPr dirty="0" smtClean="0"/>
              <a:t>专题一：风云变幻的八十年（</a:t>
            </a:r>
            <a:r>
              <a:rPr lang="en-US" altLang="zh-CN" dirty="0" smtClean="0"/>
              <a:t>1840-1919</a:t>
            </a:r>
            <a:r>
              <a:rPr dirty="0" smtClean="0"/>
              <a:t>）</a:t>
            </a:r>
            <a:endParaRPr dirty="0"/>
          </a:p>
        </p:txBody>
      </p:sp>
      <p:sp>
        <p:nvSpPr>
          <p:cNvPr id="3" name="副标题 2"/>
          <p:cNvSpPr>
            <a:spLocks noGrp="1"/>
          </p:cNvSpPr>
          <p:nvPr>
            <p:ph type="subTitle" idx="1"/>
          </p:nvPr>
        </p:nvSpPr>
        <p:spPr>
          <a:xfrm>
            <a:off x="1522413" y="2759075"/>
            <a:ext cx="6099175" cy="1741488"/>
          </a:xfrm>
        </p:spPr>
        <p:txBody>
          <a:bodyPr/>
          <a:lstStyle/>
          <a:p>
            <a:pPr>
              <a:defRPr/>
            </a:pPr>
            <a:endParaRPr lang="en-US" altLang="zh-CN" smtClean="0">
              <a:latin typeface="+mn-ea"/>
            </a:endParaRPr>
          </a:p>
          <a:p>
            <a:pPr>
              <a:defRPr/>
            </a:pPr>
            <a:r>
              <a:rPr lang="en-US" altLang="zh-CN" smtClean="0">
                <a:latin typeface="+mn-ea"/>
              </a:rPr>
              <a:t>——</a:t>
            </a:r>
            <a:r>
              <a:rPr smtClean="0">
                <a:latin typeface="+mn-ea"/>
              </a:rPr>
              <a:t>衰落与抗争</a:t>
            </a:r>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017"/>
          <p:cNvPicPr>
            <a:picLocks noChangeAspect="1" noChangeArrowheads="1"/>
          </p:cNvPicPr>
          <p:nvPr/>
        </p:nvPicPr>
        <p:blipFill>
          <a:blip r:embed="rId2" cstate="print"/>
          <a:srcRect/>
          <a:stretch>
            <a:fillRect/>
          </a:stretch>
        </p:blipFill>
        <p:spPr>
          <a:xfrm>
            <a:off x="-53447" y="0"/>
            <a:ext cx="9197447" cy="6858000"/>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4</a:t>
            </a:r>
            <a:r>
              <a:rPr lang="zh-CN" altLang="en-US" dirty="0" smtClean="0"/>
              <a:t>．兴办新式学堂</a:t>
            </a:r>
            <a:endParaRPr lang="en-US" altLang="zh-CN" dirty="0" smtClean="0"/>
          </a:p>
          <a:p>
            <a:r>
              <a:rPr lang="en-US" altLang="zh-CN" dirty="0" smtClean="0"/>
              <a:t>1862</a:t>
            </a:r>
            <a:r>
              <a:rPr lang="zh-CN" altLang="en-US" dirty="0" smtClean="0"/>
              <a:t>年京师同文馆，</a:t>
            </a:r>
            <a:r>
              <a:rPr lang="en-US" altLang="zh-CN" dirty="0" smtClean="0"/>
              <a:t>1863</a:t>
            </a:r>
            <a:r>
              <a:rPr lang="zh-CN" altLang="en-US" dirty="0" smtClean="0"/>
              <a:t>年上海广方言馆，</a:t>
            </a:r>
            <a:r>
              <a:rPr lang="en-US" altLang="zh-CN" dirty="0" smtClean="0"/>
              <a:t>1866</a:t>
            </a:r>
            <a:r>
              <a:rPr lang="zh-CN" altLang="en-US" dirty="0" smtClean="0"/>
              <a:t>年福州船政学堂，</a:t>
            </a:r>
            <a:r>
              <a:rPr lang="en-US" altLang="zh-CN" dirty="0" smtClean="0"/>
              <a:t>1879</a:t>
            </a:r>
            <a:r>
              <a:rPr lang="zh-CN" altLang="en-US" dirty="0" smtClean="0"/>
              <a:t>年  天津电报学堂等。</a:t>
            </a:r>
          </a:p>
          <a:p>
            <a:endParaRPr lang="zh-CN" alt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036"/>
          <p:cNvPicPr>
            <a:picLocks noChangeAspect="1" noChangeArrowheads="1"/>
          </p:cNvPicPr>
          <p:nvPr/>
        </p:nvPicPr>
        <p:blipFill>
          <a:blip r:embed="rId2" cstate="print"/>
          <a:srcRect/>
          <a:stretch>
            <a:fillRect/>
          </a:stretch>
        </p:blipFill>
        <p:spPr>
          <a:xfrm>
            <a:off x="323528" y="0"/>
            <a:ext cx="6893436" cy="6858000"/>
          </a:xfrm>
          <a:prstGeom prst="rect">
            <a:avLst/>
          </a:prstGeom>
          <a:noFill/>
          <a:ln/>
        </p:spPr>
      </p:pic>
      <p:sp>
        <p:nvSpPr>
          <p:cNvPr id="3" name="TextBox 2"/>
          <p:cNvSpPr txBox="1"/>
          <p:nvPr/>
        </p:nvSpPr>
        <p:spPr>
          <a:xfrm>
            <a:off x="7658474" y="1628800"/>
            <a:ext cx="615553" cy="1169551"/>
          </a:xfrm>
          <a:prstGeom prst="rect">
            <a:avLst/>
          </a:prstGeom>
          <a:noFill/>
        </p:spPr>
        <p:txBody>
          <a:bodyPr vert="eaVert" wrap="none" rtlCol="0">
            <a:spAutoFit/>
          </a:bodyPr>
          <a:lstStyle/>
          <a:p>
            <a:r>
              <a:rPr lang="zh-CN" altLang="en-US" sz="2800" dirty="0" smtClean="0"/>
              <a:t>同文馆</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5</a:t>
            </a:r>
            <a:r>
              <a:rPr lang="zh-CN" altLang="en-US" dirty="0" smtClean="0"/>
              <a:t>．派遣留美、留欧学生</a:t>
            </a:r>
            <a:endParaRPr lang="en-US" altLang="zh-CN" dirty="0" smtClean="0"/>
          </a:p>
          <a:p>
            <a:r>
              <a:rPr lang="en-US" altLang="zh-CN" dirty="0" smtClean="0"/>
              <a:t>1872—1875</a:t>
            </a:r>
            <a:r>
              <a:rPr lang="zh-CN" altLang="en-US" dirty="0" smtClean="0"/>
              <a:t>年派出</a:t>
            </a:r>
            <a:r>
              <a:rPr lang="en-US" altLang="zh-CN" dirty="0" smtClean="0"/>
              <a:t>4</a:t>
            </a:r>
            <a:r>
              <a:rPr lang="zh-CN" altLang="en-US" dirty="0" smtClean="0"/>
              <a:t>批留美幼童</a:t>
            </a:r>
            <a:r>
              <a:rPr lang="en-US" altLang="zh-CN" dirty="0" smtClean="0"/>
              <a:t>120</a:t>
            </a:r>
            <a:r>
              <a:rPr lang="zh-CN" altLang="en-US" dirty="0" smtClean="0"/>
              <a:t>名，</a:t>
            </a:r>
            <a:r>
              <a:rPr lang="en-US" altLang="zh-CN" dirty="0" smtClean="0"/>
              <a:t>1881</a:t>
            </a:r>
            <a:r>
              <a:rPr lang="zh-CN" altLang="en-US" dirty="0" smtClean="0"/>
              <a:t>年撤回。</a:t>
            </a:r>
            <a:br>
              <a:rPr lang="zh-CN" altLang="en-US" dirty="0" smtClean="0"/>
            </a:br>
            <a:r>
              <a:rPr lang="en-US" altLang="zh-CN" dirty="0" smtClean="0"/>
              <a:t>1875—1894</a:t>
            </a:r>
            <a:r>
              <a:rPr lang="zh-CN" altLang="en-US" dirty="0" smtClean="0"/>
              <a:t>派出</a:t>
            </a:r>
            <a:r>
              <a:rPr lang="en-US" altLang="zh-CN" dirty="0" smtClean="0"/>
              <a:t>3</a:t>
            </a:r>
            <a:r>
              <a:rPr lang="zh-CN" altLang="en-US" dirty="0" smtClean="0"/>
              <a:t>批留欧学生，学习造船、驾驶。</a:t>
            </a:r>
          </a:p>
          <a:p>
            <a:endParaRPr lang="zh-CN" alt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9"/>
          <p:cNvPicPr>
            <a:picLocks noChangeAspect="1" noChangeArrowheads="1"/>
          </p:cNvPicPr>
          <p:nvPr/>
        </p:nvPicPr>
        <p:blipFill>
          <a:blip r:embed="rId2" cstate="print"/>
          <a:srcRect/>
          <a:stretch>
            <a:fillRect/>
          </a:stretch>
        </p:blipFill>
        <p:spPr>
          <a:xfrm>
            <a:off x="0" y="0"/>
            <a:ext cx="9083069" cy="6597351"/>
          </a:xfrm>
          <a:prstGeom prst="rect">
            <a:avLst/>
          </a:prstGeo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en-US" altLang="zh-CN" dirty="0" smtClean="0"/>
              <a:t>6</a:t>
            </a:r>
            <a:r>
              <a:rPr lang="zh-CN" altLang="en-US" dirty="0" smtClean="0"/>
              <a:t>．翻译西方科技、法律书籍</a:t>
            </a:r>
            <a:br>
              <a:rPr lang="zh-CN" altLang="en-US" dirty="0" smtClean="0"/>
            </a:br>
            <a:r>
              <a:rPr lang="zh-CN" altLang="en-US" dirty="0" smtClean="0"/>
              <a:t>　</a:t>
            </a:r>
            <a:endParaRPr lang="en-US" altLang="zh-CN" dirty="0" smtClean="0"/>
          </a:p>
          <a:p>
            <a:r>
              <a:rPr lang="zh-CN" altLang="en-US" dirty="0" smtClean="0"/>
              <a:t>江南制造局翻译馆，自然科学为主。</a:t>
            </a:r>
            <a:br>
              <a:rPr lang="zh-CN" altLang="en-US" dirty="0" smtClean="0"/>
            </a:br>
            <a:r>
              <a:rPr lang="zh-CN" altLang="en-US" dirty="0" smtClean="0"/>
              <a:t>京师同文馆，</a:t>
            </a:r>
            <a:r>
              <a:rPr lang="en-US" altLang="zh-CN" dirty="0" smtClean="0"/>
              <a:t>《</a:t>
            </a:r>
            <a:r>
              <a:rPr lang="zh-CN" altLang="en-US" dirty="0" smtClean="0"/>
              <a:t>万国公法</a:t>
            </a:r>
            <a:r>
              <a:rPr lang="en-US" altLang="zh-CN" dirty="0" smtClean="0"/>
              <a:t>》</a:t>
            </a:r>
            <a:endParaRPr lang="zh-CN" alt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2039"/>
          <p:cNvPicPr>
            <a:picLocks noChangeAspect="1" noChangeArrowheads="1"/>
          </p:cNvPicPr>
          <p:nvPr/>
        </p:nvPicPr>
        <p:blipFill>
          <a:blip r:embed="rId2" cstate="print"/>
          <a:srcRect/>
          <a:stretch>
            <a:fillRect/>
          </a:stretch>
        </p:blipFill>
        <p:spPr>
          <a:xfrm>
            <a:off x="323528" y="226728"/>
            <a:ext cx="8496943" cy="5878190"/>
          </a:xfrm>
          <a:prstGeom prst="rect">
            <a:avLst/>
          </a:prstGeom>
          <a:noFill/>
          <a:ln/>
        </p:spPr>
      </p:pic>
      <p:sp>
        <p:nvSpPr>
          <p:cNvPr id="3" name="TextBox 2"/>
          <p:cNvSpPr txBox="1"/>
          <p:nvPr/>
        </p:nvSpPr>
        <p:spPr>
          <a:xfrm>
            <a:off x="3347864" y="6093296"/>
            <a:ext cx="1415772" cy="584775"/>
          </a:xfrm>
          <a:prstGeom prst="rect">
            <a:avLst/>
          </a:prstGeom>
          <a:noFill/>
        </p:spPr>
        <p:txBody>
          <a:bodyPr wrap="none" rtlCol="0">
            <a:spAutoFit/>
          </a:bodyPr>
          <a:lstStyle/>
          <a:p>
            <a:r>
              <a:rPr lang="zh-CN" altLang="en-US" sz="3200" dirty="0" smtClean="0"/>
              <a:t>翻译馆</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（四）洋务运动的历史作用</a:t>
            </a:r>
            <a:endParaRPr lang="zh-CN" altLang="en-US" dirty="0"/>
          </a:p>
        </p:txBody>
      </p:sp>
      <p:sp>
        <p:nvSpPr>
          <p:cNvPr id="3" name="内容占位符 2"/>
          <p:cNvSpPr>
            <a:spLocks noGrp="1"/>
          </p:cNvSpPr>
          <p:nvPr>
            <p:ph idx="1"/>
          </p:nvPr>
        </p:nvSpPr>
        <p:spPr/>
        <p:txBody>
          <a:bodyPr/>
          <a:lstStyle/>
          <a:p>
            <a:r>
              <a:rPr lang="zh-CN" altLang="en-US" dirty="0" smtClean="0"/>
              <a:t>客观上对中国早期工业和民族资本主义的发展起了某些促进作用</a:t>
            </a:r>
            <a:endParaRPr lang="zh-CN" alt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（四）洋务运动失败的原因</a:t>
            </a:r>
            <a:endParaRPr lang="zh-CN" altLang="en-US" dirty="0"/>
          </a:p>
        </p:txBody>
      </p:sp>
      <p:sp>
        <p:nvSpPr>
          <p:cNvPr id="3" name="内容占位符 2"/>
          <p:cNvSpPr>
            <a:spLocks noGrp="1"/>
          </p:cNvSpPr>
          <p:nvPr>
            <p:ph idx="1"/>
          </p:nvPr>
        </p:nvSpPr>
        <p:spPr/>
        <p:txBody>
          <a:bodyPr>
            <a:normAutofit/>
          </a:bodyPr>
          <a:lstStyle/>
          <a:p>
            <a:r>
              <a:rPr lang="zh-CN" altLang="en-US" dirty="0" smtClean="0"/>
              <a:t> 外国侵略者的压制破坏，不愿意中国真正富强。</a:t>
            </a:r>
          </a:p>
          <a:p>
            <a:r>
              <a:rPr lang="zh-CN" altLang="en-US" dirty="0" smtClean="0"/>
              <a:t>  封建顽固派的反对、阻挠。</a:t>
            </a:r>
          </a:p>
          <a:p>
            <a:r>
              <a:rPr lang="zh-CN" altLang="en-US" dirty="0" smtClean="0"/>
              <a:t>  洋务派本身的封建性、买办性和腐败作风。</a:t>
            </a:r>
          </a:p>
          <a:p>
            <a:r>
              <a:rPr lang="zh-CN" altLang="en-US" dirty="0" smtClean="0"/>
              <a:t>  中体西用指导思想的局限。</a:t>
            </a:r>
          </a:p>
          <a:p>
            <a:endParaRPr lang="zh-CN"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（五）对洋务运动的评价</a:t>
            </a:r>
            <a:endParaRPr lang="zh-CN" altLang="en-US" dirty="0"/>
          </a:p>
        </p:txBody>
      </p:sp>
      <p:sp>
        <p:nvSpPr>
          <p:cNvPr id="3" name="内容占位符 2"/>
          <p:cNvSpPr>
            <a:spLocks noGrp="1"/>
          </p:cNvSpPr>
          <p:nvPr>
            <p:ph idx="1"/>
          </p:nvPr>
        </p:nvSpPr>
        <p:spPr/>
        <p:txBody>
          <a:bodyPr>
            <a:normAutofit/>
          </a:bodyPr>
          <a:lstStyle/>
          <a:p>
            <a:r>
              <a:rPr lang="zh-CN" altLang="en-US" dirty="0" smtClean="0"/>
              <a:t>对外国资本主义侵略有抵制，但又有妥协和勾结，没有能够阻止中国半殖民地化的加深。</a:t>
            </a:r>
          </a:p>
          <a:p>
            <a:r>
              <a:rPr lang="zh-CN" altLang="en-US" dirty="0" smtClean="0"/>
              <a:t> 对中国民族资本主义的发展有促进，但也有阻碍，使中国民族资本主义很软弱。</a:t>
            </a:r>
          </a:p>
          <a:p>
            <a:r>
              <a:rPr lang="zh-CN" altLang="en-US" dirty="0" smtClean="0"/>
              <a:t> 冲击了封建思想文化观念，但又没能突破封建体制的束缚。</a:t>
            </a:r>
          </a:p>
          <a:p>
            <a:endParaRPr lang="zh-CN" alt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凤舞九天">
  <a:themeElements>
    <a:clrScheme name="凤舞九天">
      <a:dk1>
        <a:sysClr val="windowText" lastClr="000000"/>
      </a:dk1>
      <a:lt1>
        <a:sysClr val="window" lastClr="FFFFFF"/>
      </a:lt1>
      <a:dk2>
        <a:srgbClr val="004646"/>
      </a:dk2>
      <a:lt2>
        <a:srgbClr val="E1F0FF"/>
      </a:lt2>
      <a:accent1>
        <a:srgbClr val="50742F"/>
      </a:accent1>
      <a:accent2>
        <a:srgbClr val="268868"/>
      </a:accent2>
      <a:accent3>
        <a:srgbClr val="33BD56"/>
      </a:accent3>
      <a:accent4>
        <a:srgbClr val="4BC5B9"/>
      </a:accent4>
      <a:accent5>
        <a:srgbClr val="3163CA"/>
      </a:accent5>
      <a:accent6>
        <a:srgbClr val="4B14AA"/>
      </a:accent6>
      <a:hlink>
        <a:srgbClr val="D9BE02"/>
      </a:hlink>
      <a:folHlink>
        <a:srgbClr val="F900F9"/>
      </a:folHlink>
    </a:clrScheme>
    <a:fontScheme name="凤舞九天">
      <a:majorFont>
        <a:latin typeface="Footlight MT Light"/>
        <a:ea typeface=""/>
        <a:cs typeface=""/>
        <a:font script="Jpan" typeface="ＭＳ Ｐゴシック"/>
        <a:font script="Hang" typeface="맑은 고딕"/>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oudy Old Style"/>
        <a:ea typeface=""/>
        <a:cs typeface=""/>
        <a:font script="Jpan" typeface="ＭＳ Ｐ明朝"/>
        <a:font script="Hang" typeface="HY견명조"/>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凤舞九天">
      <a:fillStyleLst>
        <a:solidFill>
          <a:schemeClr val="phClr">
            <a:tint val="100000"/>
            <a:shade val="100000"/>
            <a:hueMod val="100000"/>
            <a:satMod val="100000"/>
          </a:schemeClr>
        </a:solidFill>
        <a:gradFill rotWithShape="1">
          <a:gsLst>
            <a:gs pos="0">
              <a:schemeClr val="phClr">
                <a:tint val="65000"/>
                <a:satMod val="180000"/>
              </a:schemeClr>
            </a:gs>
            <a:gs pos="50000">
              <a:schemeClr val="phClr">
                <a:tint val="40000"/>
                <a:satMod val="175000"/>
              </a:schemeClr>
            </a:gs>
            <a:gs pos="100000">
              <a:schemeClr val="phClr">
                <a:tint val="65000"/>
                <a:satMod val="180000"/>
              </a:schemeClr>
            </a:gs>
          </a:gsLst>
          <a:lin ang="0" scaled="1"/>
        </a:gradFill>
        <a:gradFill rotWithShape="1">
          <a:gsLst>
            <a:gs pos="0">
              <a:schemeClr val="phClr">
                <a:shade val="38000"/>
                <a:satMod val="150000"/>
              </a:schemeClr>
            </a:gs>
            <a:gs pos="50000">
              <a:schemeClr val="phClr">
                <a:shade val="100000"/>
                <a:satMod val="100000"/>
              </a:schemeClr>
            </a:gs>
            <a:gs pos="100000">
              <a:schemeClr val="phClr">
                <a:shade val="38000"/>
                <a:satMod val="150000"/>
              </a:schemeClr>
            </a:gs>
          </a:gsLst>
          <a:lin ang="0" scaled="1"/>
        </a:grad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effectStyle>
        <a:effectStyle>
          <a:effectLst>
            <a:outerShdw blurRad="190500" dist="78600" dir="2700000" rotWithShape="0">
              <a:srgbClr val="000000">
                <a:alpha val="3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tint val="100000"/>
            <a:shade val="100000"/>
            <a:hueMod val="100000"/>
            <a:satMod val="100000"/>
          </a:schemeClr>
        </a:solidFill>
        <a:gradFill rotWithShape="1">
          <a:gsLst>
            <a:gs pos="0">
              <a:schemeClr val="phClr">
                <a:tint val="80000"/>
                <a:satMod val="400000"/>
              </a:schemeClr>
            </a:gs>
            <a:gs pos="25000">
              <a:schemeClr val="phClr">
                <a:tint val="83000"/>
                <a:satMod val="300000"/>
              </a:schemeClr>
            </a:gs>
            <a:gs pos="100000">
              <a:schemeClr val="phClr">
                <a:shade val="15000"/>
                <a:satMod val="300000"/>
              </a:schemeClr>
            </a:gs>
          </a:gsLst>
          <a:path path="circle">
            <a:fillToRect l="10000" t="180000" r="10000" b="50000"/>
          </a:path>
        </a:gradFill>
        <a:blipFill>
          <a:blip xmlns:r="http://schemas.openxmlformats.org/officeDocument/2006/relationships" r:embed="rId1">
            <a:duotone>
              <a:schemeClr val="phClr">
                <a:tint val="100000"/>
                <a:shade val="70000"/>
                <a:hueMod val="100000"/>
                <a:satMod val="100000"/>
              </a:schemeClr>
              <a:schemeClr val="phClr">
                <a:tint val="90000"/>
                <a:shade val="100000"/>
                <a:hueMod val="100000"/>
                <a:satMod val="100000"/>
              </a:schemeClr>
            </a:duotone>
          </a:blip>
          <a:tile tx="0" ty="0" sx="50000" sy="5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409</TotalTime>
  <Words>14501</Words>
  <Application>Microsoft Office PowerPoint</Application>
  <PresentationFormat>全屏显示(4:3)</PresentationFormat>
  <Paragraphs>1032</Paragraphs>
  <Slides>295</Slides>
  <Notes>0</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295</vt:i4>
      </vt:variant>
    </vt:vector>
  </HeadingPairs>
  <TitlesOfParts>
    <vt:vector size="298" baseType="lpstr">
      <vt:lpstr>凤舞九天</vt:lpstr>
      <vt:lpstr>图表</vt:lpstr>
      <vt:lpstr>Chart</vt:lpstr>
      <vt:lpstr>中国近现代史纲要</vt:lpstr>
      <vt:lpstr>导言</vt:lpstr>
      <vt:lpstr>一、为什么学习中国近现代史？</vt:lpstr>
      <vt:lpstr>二、中国近现代史分期</vt:lpstr>
      <vt:lpstr> 三、中国近现代史在中华文明史上的定位——千年未有之变局 </vt:lpstr>
      <vt:lpstr>千年未有之变局</vt:lpstr>
      <vt:lpstr>（一）大变局（大转型）时代的基本特点</vt:lpstr>
      <vt:lpstr>（二）中国近现代大转型的内容</vt:lpstr>
      <vt:lpstr>专题一：风云变幻的八十年（1840-1919）</vt:lpstr>
      <vt:lpstr>两条主线：</vt:lpstr>
      <vt:lpstr>主要内容：</vt:lpstr>
      <vt:lpstr>主线一：衰落</vt:lpstr>
      <vt:lpstr>一、鸦片战争前的中国与世界</vt:lpstr>
      <vt:lpstr>工艺精湛的青铜器</vt:lpstr>
      <vt:lpstr>影响人类历史进程的四大发明</vt:lpstr>
      <vt:lpstr>结构精巧、设计科学的桥梁</vt:lpstr>
      <vt:lpstr>高水平的造船技术和航海技术</vt:lpstr>
      <vt:lpstr>幻灯片 18</vt:lpstr>
      <vt:lpstr>博大精深的古代思想文化</vt:lpstr>
      <vt:lpstr>2. 封建帝国的由盛转衰</vt:lpstr>
      <vt:lpstr>（2）周期律——帝国的衰落</vt:lpstr>
      <vt:lpstr>（二）鸦片战争前的西方—崛起</vt:lpstr>
      <vt:lpstr>幻灯片 23</vt:lpstr>
      <vt:lpstr>幻灯片 24</vt:lpstr>
      <vt:lpstr>工业革命</vt:lpstr>
      <vt:lpstr>美国独立</vt:lpstr>
      <vt:lpstr>幻灯片 27</vt:lpstr>
      <vt:lpstr>幻灯片 28</vt:lpstr>
      <vt:lpstr>幻灯片 29</vt:lpstr>
      <vt:lpstr>《共产党宣言》</vt:lpstr>
      <vt:lpstr>二、外国资本主义入侵与近代中国社会性质的变化 </vt:lpstr>
      <vt:lpstr>（一）中国半殖民地半封建社会的形成过程</vt:lpstr>
      <vt:lpstr>幻灯片 33</vt:lpstr>
      <vt:lpstr>1842-1919年中国被迫签订的不平等条约有709个：</vt:lpstr>
      <vt:lpstr>不平等条约带来的损失</vt:lpstr>
      <vt:lpstr>（二）半殖民地半封建社会概念解析</vt:lpstr>
      <vt:lpstr>幻灯片 37</vt:lpstr>
      <vt:lpstr>幻灯片 38</vt:lpstr>
      <vt:lpstr>近代资本主义经济</vt:lpstr>
      <vt:lpstr>（三）半殖民地半封建社会的基本特征</vt:lpstr>
      <vt:lpstr>（三）半殖民地半封建社会的基本特征</vt:lpstr>
      <vt:lpstr>（三）半殖民地半封建社会的基本特征</vt:lpstr>
      <vt:lpstr>三、近代中国社会的主要矛盾及面临的历史任务</vt:lpstr>
      <vt:lpstr>（一）主要矛盾</vt:lpstr>
      <vt:lpstr>（二）历史任务</vt:lpstr>
      <vt:lpstr>幻灯片 46</vt:lpstr>
      <vt:lpstr>主线二之抗争：中国人民的反抗与求索</vt:lpstr>
      <vt:lpstr>幻灯片 48</vt:lpstr>
      <vt:lpstr>一、虎门销烟</vt:lpstr>
      <vt:lpstr>二、义和团—扶清灭洋</vt:lpstr>
      <vt:lpstr>幻灯片 51</vt:lpstr>
      <vt:lpstr>（三）义和团运动的意义—促进民族意识觉醒</vt:lpstr>
      <vt:lpstr>幻灯片 53</vt:lpstr>
      <vt:lpstr>幻灯片 54</vt:lpstr>
      <vt:lpstr>三、太平天国运动—人间天国</vt:lpstr>
      <vt:lpstr>（一）洪秀全与拜上帝教</vt:lpstr>
      <vt:lpstr>幻灯片 57</vt:lpstr>
      <vt:lpstr>幻灯片 58</vt:lpstr>
      <vt:lpstr>（二）太平天国发展历程</vt:lpstr>
      <vt:lpstr>幻灯片 60</vt:lpstr>
      <vt:lpstr>幻灯片 61</vt:lpstr>
      <vt:lpstr>幻灯片 62</vt:lpstr>
      <vt:lpstr>幻灯片 63</vt:lpstr>
      <vt:lpstr>幻灯片 64</vt:lpstr>
      <vt:lpstr>幻灯片 65</vt:lpstr>
      <vt:lpstr>（三）太平天国运动的历史意义</vt:lpstr>
      <vt:lpstr>（四）太平天国运动失败的原因</vt:lpstr>
      <vt:lpstr>农民阶级局限性表现之一</vt:lpstr>
      <vt:lpstr>农民阶级局限性表现之二</vt:lpstr>
      <vt:lpstr>幻灯片 70</vt:lpstr>
      <vt:lpstr>《天朝田亩制度》</vt:lpstr>
      <vt:lpstr>《资政新篇》</vt:lpstr>
      <vt:lpstr>农民阶级局限性之三</vt:lpstr>
      <vt:lpstr>（五）太平天国运动的启示</vt:lpstr>
      <vt:lpstr>四、洋务运动—师夷长技以制夷</vt:lpstr>
      <vt:lpstr>（一）洋务运动及其代表人物</vt:lpstr>
      <vt:lpstr>幻灯片 77</vt:lpstr>
      <vt:lpstr>幻灯片 78</vt:lpstr>
      <vt:lpstr>幻灯片 79</vt:lpstr>
      <vt:lpstr>幻灯片 80</vt:lpstr>
      <vt:lpstr>（二）发起原因</vt:lpstr>
      <vt:lpstr>（三）洋务运动的主要内容</vt:lpstr>
      <vt:lpstr>幻灯片 83</vt:lpstr>
      <vt:lpstr>幻灯片 84</vt:lpstr>
      <vt:lpstr>幻灯片 85</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（四）洋务运动的历史作用</vt:lpstr>
      <vt:lpstr>（四）洋务运动失败的原因</vt:lpstr>
      <vt:lpstr>（五）对洋务运动的评价</vt:lpstr>
      <vt:lpstr>幻灯片 100</vt:lpstr>
      <vt:lpstr>李鸿章--权倾一时，谤满天下</vt:lpstr>
      <vt:lpstr>幻灯片 102</vt:lpstr>
      <vt:lpstr>幻灯片 103</vt:lpstr>
      <vt:lpstr>李鸿章遗折：</vt:lpstr>
      <vt:lpstr>五、戊戌变法（百日维新）</vt:lpstr>
      <vt:lpstr>幻灯片 106</vt:lpstr>
      <vt:lpstr>（一）背景：空前民族危机下的救亡改革运动</vt:lpstr>
      <vt:lpstr>幻灯片 108</vt:lpstr>
      <vt:lpstr>幻灯片 109</vt:lpstr>
      <vt:lpstr>幻灯片 110</vt:lpstr>
      <vt:lpstr>幻灯片 111</vt:lpstr>
      <vt:lpstr> （二）活动方式 </vt:lpstr>
      <vt:lpstr>幻灯片 113</vt:lpstr>
      <vt:lpstr>幻灯片 114</vt:lpstr>
      <vt:lpstr>幻灯片 115</vt:lpstr>
      <vt:lpstr>（三）主要内容</vt:lpstr>
      <vt:lpstr>幻灯片 117</vt:lpstr>
      <vt:lpstr>（四）戊戌变法的意义</vt:lpstr>
      <vt:lpstr>（五）失败的原因——宏观</vt:lpstr>
      <vt:lpstr>失败的原因——微观</vt:lpstr>
      <vt:lpstr>幻灯片 121</vt:lpstr>
      <vt:lpstr>六、辛亥革命</vt:lpstr>
      <vt:lpstr>（一）辛亥革命简介</vt:lpstr>
      <vt:lpstr>幻灯片 124</vt:lpstr>
      <vt:lpstr>幻灯片 125</vt:lpstr>
      <vt:lpstr>（二）爆发原因</vt:lpstr>
      <vt:lpstr>2. 清政府的新政措施</vt:lpstr>
      <vt:lpstr>幻灯片 128</vt:lpstr>
      <vt:lpstr>幻灯片 129</vt:lpstr>
      <vt:lpstr>幻灯片 130</vt:lpstr>
      <vt:lpstr>幻灯片 131</vt:lpstr>
      <vt:lpstr>幻灯片 132</vt:lpstr>
      <vt:lpstr>幻灯片 133</vt:lpstr>
      <vt:lpstr>幻灯片 134</vt:lpstr>
      <vt:lpstr>3. 人民群众的反抗斗争</vt:lpstr>
      <vt:lpstr>（三）革命准备</vt:lpstr>
      <vt:lpstr> </vt:lpstr>
      <vt:lpstr>幻灯片 138</vt:lpstr>
      <vt:lpstr>幻灯片 139</vt:lpstr>
      <vt:lpstr>幻灯片 140</vt:lpstr>
      <vt:lpstr> 3.舆论准备：1906-1907年革命派与保皇派的论战（《民报》pk《新民丛报》） </vt:lpstr>
      <vt:lpstr>4. 军事准备</vt:lpstr>
      <vt:lpstr>（3）皖浙起义</vt:lpstr>
      <vt:lpstr>幻灯片 144</vt:lpstr>
      <vt:lpstr>（四）革命的胜利与失败</vt:lpstr>
      <vt:lpstr>（五）辛亥革命的历史意义</vt:lpstr>
      <vt:lpstr>（六）辛亥革命失败的原因</vt:lpstr>
      <vt:lpstr>专题二之新道路的开辟</vt:lpstr>
      <vt:lpstr>一、新文化运动与五四运动</vt:lpstr>
      <vt:lpstr>（一）新文化运动</vt:lpstr>
      <vt:lpstr>1. 背景</vt:lpstr>
      <vt:lpstr>2. 开端</vt:lpstr>
      <vt:lpstr>3. 主要内容</vt:lpstr>
      <vt:lpstr>幻灯片 154</vt:lpstr>
      <vt:lpstr>（4）提倡新文学，反对旧文学</vt:lpstr>
      <vt:lpstr>4. 历史意义</vt:lpstr>
      <vt:lpstr>（二）五四运动</vt:lpstr>
      <vt:lpstr>1. 五四运动发生的背景</vt:lpstr>
      <vt:lpstr> 2. 五四运动的导火线：巴黎和会上中国的外交失败 </vt:lpstr>
      <vt:lpstr>3. 五四运动的经过与结果</vt:lpstr>
      <vt:lpstr>幻灯片 161</vt:lpstr>
      <vt:lpstr>幻灯片 162</vt:lpstr>
      <vt:lpstr>4. 五四运动的历史意义</vt:lpstr>
      <vt:lpstr>二、中国共产党的成立与国民革命</vt:lpstr>
      <vt:lpstr>（一）中国共产党的成立</vt:lpstr>
      <vt:lpstr>1.准备阶段</vt:lpstr>
      <vt:lpstr>中国工人阶级的优点：</vt:lpstr>
      <vt:lpstr>（2）思想准备</vt:lpstr>
      <vt:lpstr>幻灯片 169</vt:lpstr>
      <vt:lpstr>2.组织阶段</vt:lpstr>
      <vt:lpstr>八个共产主义小组</vt:lpstr>
      <vt:lpstr>中共一大：中国共产党第一次全国代表大会于１９２１年７月２３日至３１日在上海法租界贝勒路树德里３号（后称望志路１０６号，现改兴业路７６号）召开。出席大会的各地代表共１２人，代表全国53名党员。</vt:lpstr>
      <vt:lpstr>中国共产党成立的意义：</vt:lpstr>
      <vt:lpstr>3.完成阶段：二大民主革命纲领的制定</vt:lpstr>
      <vt:lpstr>（二）国民革命</vt:lpstr>
      <vt:lpstr>幻灯片 176</vt:lpstr>
      <vt:lpstr>1.国民革命的准备</vt:lpstr>
      <vt:lpstr>2.国民革命的兴起</vt:lpstr>
      <vt:lpstr>幻灯片 179</vt:lpstr>
      <vt:lpstr>（2）在北方</vt:lpstr>
      <vt:lpstr>3.国民革命的失败</vt:lpstr>
      <vt:lpstr> （2）国民革命失败的标志 </vt:lpstr>
      <vt:lpstr>4.国民革命失败的原因及意义</vt:lpstr>
      <vt:lpstr>三、中国共产党对革命道路的艰苦探索</vt:lpstr>
      <vt:lpstr>（一）国民革命失败后何去何从？</vt:lpstr>
      <vt:lpstr>（二）农村包围城市，武装夺取政权革命道路的艰苦探索</vt:lpstr>
      <vt:lpstr>幻灯片 187</vt:lpstr>
      <vt:lpstr>幻灯片 188</vt:lpstr>
      <vt:lpstr>幻灯片 189</vt:lpstr>
      <vt:lpstr>幻灯片 190</vt:lpstr>
      <vt:lpstr>幻灯片 191</vt:lpstr>
      <vt:lpstr>幻灯片 192</vt:lpstr>
      <vt:lpstr>幻灯片 193</vt:lpstr>
      <vt:lpstr>幻灯片 194</vt:lpstr>
      <vt:lpstr>（2）红军长征</vt:lpstr>
      <vt:lpstr>幻灯片 196</vt:lpstr>
      <vt:lpstr>幻灯片 197</vt:lpstr>
      <vt:lpstr> （三）民族矛盾的上升和第二次国共合作的促成 </vt:lpstr>
      <vt:lpstr>2. 第二次国共合作的促成</vt:lpstr>
      <vt:lpstr>三、抗日战争</vt:lpstr>
      <vt:lpstr>（一）抗日战争中的日本与中国</vt:lpstr>
      <vt:lpstr>幻灯片 202</vt:lpstr>
      <vt:lpstr>（二）日本人是什么样的人？</vt:lpstr>
      <vt:lpstr>幻灯片 204</vt:lpstr>
      <vt:lpstr>幻灯片 205</vt:lpstr>
      <vt:lpstr>（三）抗日战争中的国民党与共产党</vt:lpstr>
      <vt:lpstr>（四）抗日战争的胜利</vt:lpstr>
      <vt:lpstr>幻灯片 208</vt:lpstr>
      <vt:lpstr>幻灯片 209</vt:lpstr>
      <vt:lpstr>四、中国两种命运的决战</vt:lpstr>
      <vt:lpstr>  （一）抗战胜利后国内外关于和平或内战的态度 </vt:lpstr>
      <vt:lpstr>（二）重庆谈判期间国共双方的博弈 </vt:lpstr>
      <vt:lpstr>幻灯片 213</vt:lpstr>
      <vt:lpstr>1. 国民党</vt:lpstr>
      <vt:lpstr>2. 中国共产党</vt:lpstr>
      <vt:lpstr>3. 双十协定的签订</vt:lpstr>
      <vt:lpstr>4. 和平破裂</vt:lpstr>
      <vt:lpstr>（三）全面内战的爆发</vt:lpstr>
      <vt:lpstr>（四）新民主主义革命的胜利</vt:lpstr>
      <vt:lpstr>思考：蒋介石国民党为什么会失败？</vt:lpstr>
      <vt:lpstr>专题三：历史新纪元</vt:lpstr>
      <vt:lpstr> 一、社会主义制度的确立</vt:lpstr>
      <vt:lpstr>幻灯片 223</vt:lpstr>
      <vt:lpstr>幻灯片 224</vt:lpstr>
      <vt:lpstr>幻灯片 225</vt:lpstr>
      <vt:lpstr>幻灯片 226</vt:lpstr>
      <vt:lpstr>幻灯片 227</vt:lpstr>
      <vt:lpstr>  </vt:lpstr>
      <vt:lpstr>新民主主义社会的主要经济成分与基本阶级力量</vt:lpstr>
      <vt:lpstr>  </vt:lpstr>
      <vt:lpstr>（二）党在过渡时期的总路线 </vt:lpstr>
      <vt:lpstr> </vt:lpstr>
      <vt:lpstr> </vt:lpstr>
      <vt:lpstr>幻灯片 234</vt:lpstr>
      <vt:lpstr>幻灯片 235</vt:lpstr>
      <vt:lpstr>幻灯片 236</vt:lpstr>
      <vt:lpstr>幻灯片 237</vt:lpstr>
      <vt:lpstr>4. 党提出过渡时期的总路线，具有实现的可能性 </vt:lpstr>
      <vt:lpstr>幻灯片 239</vt:lpstr>
      <vt:lpstr>1.适合中国特点的社会主义改造道路  </vt:lpstr>
      <vt:lpstr>对农业的社会主义改造：</vt:lpstr>
      <vt:lpstr>幻灯片 242</vt:lpstr>
      <vt:lpstr>对手工业的社会主义改造：</vt:lpstr>
      <vt:lpstr>幻灯片 244</vt:lpstr>
      <vt:lpstr>   </vt:lpstr>
      <vt:lpstr>   </vt:lpstr>
      <vt:lpstr>“小脚女人” </vt:lpstr>
      <vt:lpstr>幻灯片 248</vt:lpstr>
      <vt:lpstr>幻灯片 249</vt:lpstr>
      <vt:lpstr> </vt:lpstr>
      <vt:lpstr>幻灯片 251</vt:lpstr>
      <vt:lpstr>幻灯片 252</vt:lpstr>
      <vt:lpstr> </vt:lpstr>
      <vt:lpstr>案例： 同仁堂的新生 </vt:lpstr>
      <vt:lpstr>幻灯片 255</vt:lpstr>
      <vt:lpstr>幻灯片 256</vt:lpstr>
      <vt:lpstr>资料:红色资本家--荣毅仁</vt:lpstr>
      <vt:lpstr>资料：1956年1月，荣毅仁就社会主义改造答记者问</vt:lpstr>
      <vt:lpstr>2. 社会主义改造的历史经验</vt:lpstr>
      <vt:lpstr>幻灯片 260</vt:lpstr>
      <vt:lpstr>1.社会主义基本制度的初步确立 </vt:lpstr>
      <vt:lpstr>（2）社会主义政治制度的确立</vt:lpstr>
      <vt:lpstr> 1954年9月，第一届全国人民代表大会第一次会议在北京举行。大会的召开和《中华人民共和国宪法》的制定，标志着我国社会主义根本政治制度——人民代表大会制度确立。图为人大代表步入会场。</vt:lpstr>
      <vt:lpstr>（3）剥削阶级作为阶级已经被消灭 </vt:lpstr>
      <vt:lpstr>（4）主要矛盾已经转变</vt:lpstr>
      <vt:lpstr>2.确立社会主义基本制度的重大意义 </vt:lpstr>
      <vt:lpstr>幻灯片 267</vt:lpstr>
      <vt:lpstr>二、社会主义建设在探索中曲折发展（1956-1978）</vt:lpstr>
      <vt:lpstr>教学目的和要求</vt:lpstr>
      <vt:lpstr>教学重点与难点</vt:lpstr>
      <vt:lpstr>主要内容</vt:lpstr>
      <vt:lpstr>（一）良好的开局</vt:lpstr>
      <vt:lpstr>幻灯片 273</vt:lpstr>
      <vt:lpstr>2. 早期探索的积极进展</vt:lpstr>
      <vt:lpstr>幻灯片 275</vt:lpstr>
      <vt:lpstr>幻灯片 276</vt:lpstr>
      <vt:lpstr>幻灯片 277</vt:lpstr>
      <vt:lpstr>（二）探索的曲折</vt:lpstr>
      <vt:lpstr>大跃进及人民公社化运动</vt:lpstr>
      <vt:lpstr>幻灯片 280</vt:lpstr>
      <vt:lpstr>幻灯片 281</vt:lpstr>
      <vt:lpstr>文化大革命</vt:lpstr>
      <vt:lpstr>2. 犯错误的原因 </vt:lpstr>
      <vt:lpstr>（三）建设的成就</vt:lpstr>
      <vt:lpstr>幻灯片 285</vt:lpstr>
      <vt:lpstr>3. 提高了国际地位、改善了国际环境</vt:lpstr>
      <vt:lpstr>幻灯片 287</vt:lpstr>
      <vt:lpstr>幻灯片 288</vt:lpstr>
      <vt:lpstr>三、改革开放与现代化建设新时期</vt:lpstr>
      <vt:lpstr>（一）伟大的转折</vt:lpstr>
      <vt:lpstr>（二）改革开放和现代化建设新局面的展开</vt:lpstr>
      <vt:lpstr>（三）中国特色社会主义事业的跨世纪发展</vt:lpstr>
      <vt:lpstr>（四）在新的历史起点上推进中国特色社会主义</vt:lpstr>
      <vt:lpstr>（五）开拓中国特色社会主义更为广阔的发展前景</vt:lpstr>
      <vt:lpstr>（六）坚定不移沿着中国特色社会主义道路前进</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中国近现代史纲要</dc:title>
  <dc:creator>carlyao</dc:creator>
  <cp:lastModifiedBy>微软用户</cp:lastModifiedBy>
  <cp:revision>50</cp:revision>
  <dcterms:created xsi:type="dcterms:W3CDTF">2016-02-27T03:52:43Z</dcterms:created>
  <dcterms:modified xsi:type="dcterms:W3CDTF">2016-09-09T06:39:40Z</dcterms:modified>
</cp:coreProperties>
</file>